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329" r:id="rId2"/>
    <p:sldId id="595" r:id="rId3"/>
    <p:sldId id="614" r:id="rId4"/>
    <p:sldId id="615" r:id="rId5"/>
    <p:sldId id="616" r:id="rId6"/>
    <p:sldId id="617" r:id="rId7"/>
    <p:sldId id="525" r:id="rId8"/>
    <p:sldId id="596" r:id="rId9"/>
    <p:sldId id="597" r:id="rId10"/>
    <p:sldId id="611" r:id="rId11"/>
    <p:sldId id="61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78FC59-15B1-4870-BA5F-8D77518E235F}">
          <p14:sldIdLst>
            <p14:sldId id="329"/>
            <p14:sldId id="595"/>
            <p14:sldId id="614"/>
            <p14:sldId id="615"/>
            <p14:sldId id="616"/>
            <p14:sldId id="617"/>
            <p14:sldId id="525"/>
            <p14:sldId id="596"/>
            <p14:sldId id="597"/>
            <p14:sldId id="611"/>
            <p14:sldId id="61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E387279-485D-4C66-A3F8-C8E229A9EC8C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9DFF-DFF8-4A38-AE36-8802A2BB08FF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993C-EFC2-433B-AFD6-080530CDE15D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C0E-7407-447B-ABA9-EF13A2E44CC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0098-9BE6-4980-89A2-390EB670FCBF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0818-46B7-4946-86EB-619F1D61EF5C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33A4-F58A-4D8C-B420-D458441EEFF0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A-859A-4E7E-82F1-FDD323000B62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042F-B28F-494C-A15D-67DF843E7C7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0731-21E6-4175-9800-BD03188A20C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67B06-17E8-4DAA-8145-F447E89720A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D00-2CD1-4443-80DB-34E6ECEE3696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B1DD-DFCB-4820-8D2A-D3300AA7DDF7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A49F-E58F-48F7-BE64-1BD04BAB3C0B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8280-4E90-4D29-8B3C-D4CF2219E60E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B276-E760-4AC2-89A0-FD912CD8753A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EC1B-358B-41AF-B3CB-1BD5529F5D9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91CE-16B1-4E1A-BB29-DC59388A3A0D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12 </a:t>
            </a:r>
            <a:br>
              <a:rPr lang="en-US" altLang="en-US" dirty="0"/>
            </a:br>
            <a:r>
              <a:rPr lang="en-US" altLang="en-US" dirty="0"/>
              <a:t>Inheritance and Polymorphism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Programming Using Python, Liang (Pearson 2013)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2E85E52F-B839-4638-8864-10D9382AE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Polymorphism</a:t>
            </a:r>
          </a:p>
        </p:txBody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74F86ECB-B327-4415-A9DF-CF1671E40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9905999" cy="449654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The inheritance relationship enables a subclass to inherit features from its superclass with additional new features. </a:t>
            </a:r>
          </a:p>
          <a:p>
            <a:pPr lvl="1"/>
            <a:r>
              <a:rPr lang="en-US" altLang="en-US" dirty="0"/>
              <a:t>A subclass is a specialization of its superclass; every instance of a subclass is also an instance of its superclass, but not vice versa. For example, every circle is a geometric object, but not every geometric object is a circle. </a:t>
            </a:r>
          </a:p>
          <a:p>
            <a:r>
              <a:rPr lang="en-US" altLang="en-US" dirty="0"/>
              <a:t>Therefore, you can always pass an instance of a subclass to a parameter of its superclass type.</a:t>
            </a:r>
          </a:p>
          <a:p>
            <a:r>
              <a:rPr lang="en-US" altLang="en-US" dirty="0"/>
              <a:t>This is the main way </a:t>
            </a:r>
            <a:r>
              <a:rPr lang="en-US" altLang="en-US" b="1" dirty="0">
                <a:solidFill>
                  <a:schemeClr val="accent3"/>
                </a:solidFill>
              </a:rPr>
              <a:t>polymorphism</a:t>
            </a:r>
            <a:r>
              <a:rPr lang="en-US" altLang="en-US" dirty="0"/>
              <a:t> is exhibited in python in which a subclass object </a:t>
            </a:r>
            <a:r>
              <a:rPr lang="en-US" altLang="en-US" i="1" dirty="0"/>
              <a:t>"looks" like </a:t>
            </a:r>
            <a:r>
              <a:rPr lang="en-US" altLang="en-US" dirty="0"/>
              <a:t>its superclass (e.g., by a parameter pass) but </a:t>
            </a:r>
            <a:r>
              <a:rPr lang="en-US" altLang="en-US" i="1" dirty="0"/>
              <a:t>acts like </a:t>
            </a:r>
            <a:r>
              <a:rPr lang="en-US" altLang="en-US" dirty="0"/>
              <a:t>its specialization.</a:t>
            </a:r>
          </a:p>
          <a:p>
            <a:r>
              <a:rPr lang="en-US" altLang="en-US" dirty="0"/>
              <a:t>The magic of polymorphism is supported by </a:t>
            </a:r>
            <a:r>
              <a:rPr lang="en-US" altLang="en-US" b="1" dirty="0">
                <a:solidFill>
                  <a:schemeClr val="accent3"/>
                </a:solidFill>
              </a:rPr>
              <a:t>dynamic binding </a:t>
            </a:r>
            <a:r>
              <a:rPr lang="en-US" altLang="en-US" dirty="0"/>
              <a:t>in which when a method is invoked from an instance its most overridden form (closest to the actual type) is used instead of the most generic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F6B8-66F9-416A-BCF7-CDFDD9B0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Isinstance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5D6F-CA2F-40EA-8789-7C15C7C6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/>
              <a:t> provides a handy way to determine is an object instance is an instance of a particular class (e.g., a subclass of a hierarchy).</a:t>
            </a:r>
          </a:p>
          <a:p>
            <a:r>
              <a:rPr lang="en-US" dirty="0"/>
              <a:t>Syntax:</a:t>
            </a:r>
            <a:br>
              <a:rPr lang="en-US" dirty="0"/>
            </a:b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(object,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 = Circle(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(o, Circle)       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(o, Rectangle)      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</a:p>
        </p:txBody>
      </p:sp>
    </p:spTree>
    <p:extLst>
      <p:ext uri="{BB962C8B-B14F-4D97-AF65-F5344CB8AC3E}">
        <p14:creationId xmlns:p14="http://schemas.microsoft.com/office/powerpoint/2010/main" val="237426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CB329A6C-8A38-4D60-AE96-6029FE727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Motivations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337B4D10-B9F0-4E18-A0D1-AFA424A82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Suppose you will define classes to model circles, rectangles, and triangles. These classes have many common features. What is the best way to design these classes so to avoid redundancy? </a:t>
            </a:r>
          </a:p>
          <a:p>
            <a:pPr lvl="1"/>
            <a:r>
              <a:rPr lang="en-US" altLang="en-US" dirty="0"/>
              <a:t>Inheritance!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E995BE7-383B-4FA4-B017-A89E2049E3FE}"/>
              </a:ext>
            </a:extLst>
          </p:cNvPr>
          <p:cNvSpPr/>
          <p:nvPr/>
        </p:nvSpPr>
        <p:spPr>
          <a:xfrm>
            <a:off x="8537511" y="4699931"/>
            <a:ext cx="1744824" cy="1791477"/>
          </a:xfrm>
          <a:prstGeom prst="triangle">
            <a:avLst>
              <a:gd name="adj" fmla="val 81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5F78BE-B82E-4737-B128-8552DA9C213C}"/>
              </a:ext>
            </a:extLst>
          </p:cNvPr>
          <p:cNvSpPr/>
          <p:nvPr/>
        </p:nvSpPr>
        <p:spPr>
          <a:xfrm>
            <a:off x="2827176" y="5161383"/>
            <a:ext cx="1371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008C6-69CE-4C15-850C-4608578989B3}"/>
              </a:ext>
            </a:extLst>
          </p:cNvPr>
          <p:cNvSpPr/>
          <p:nvPr/>
        </p:nvSpPr>
        <p:spPr>
          <a:xfrm>
            <a:off x="5402424" y="5299788"/>
            <a:ext cx="2127380" cy="939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9F15-8FE6-4215-84C4-461FC07F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SuperClasses</a:t>
            </a:r>
            <a:r>
              <a:rPr lang="en-US" dirty="0"/>
              <a:t> and Subclasses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C000-4117-4510-A52C-3F52B0B5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8067902" cy="354171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Inheritance</a:t>
            </a:r>
            <a:r>
              <a:rPr lang="en-US" dirty="0"/>
              <a:t> defines an </a:t>
            </a:r>
            <a:r>
              <a:rPr lang="en-US" i="1" dirty="0"/>
              <a:t>IS-A relationship </a:t>
            </a:r>
            <a:r>
              <a:rPr lang="en-US" dirty="0"/>
              <a:t>between two classes to denote a type/sub-type relationship</a:t>
            </a:r>
          </a:p>
          <a:p>
            <a:pPr lvl="1"/>
            <a:r>
              <a:rPr lang="en-US" dirty="0"/>
              <a:t>Examples: a car IS-A vehicle and a boat IS-A vehicle – they both have engines but a car more specifically has wheels and a boat has a rudder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3"/>
                </a:solidFill>
              </a:rPr>
              <a:t>superclass</a:t>
            </a:r>
            <a:r>
              <a:rPr lang="en-US" dirty="0"/>
              <a:t> defines an abstract type, whereas </a:t>
            </a:r>
            <a:r>
              <a:rPr lang="en-US" b="1" dirty="0">
                <a:solidFill>
                  <a:schemeClr val="accent3"/>
                </a:solidFill>
              </a:rPr>
              <a:t>subclasses</a:t>
            </a:r>
            <a:r>
              <a:rPr lang="en-US" dirty="0"/>
              <a:t> define more specific types</a:t>
            </a:r>
          </a:p>
          <a:p>
            <a:pPr lvl="1"/>
            <a:r>
              <a:rPr lang="en-US" dirty="0"/>
              <a:t>Superclass stores elements and provides methods that are common to all sub-types, whereas a subclass stores </a:t>
            </a:r>
            <a:r>
              <a:rPr lang="en-US" i="1" dirty="0"/>
              <a:t>additional</a:t>
            </a:r>
            <a:r>
              <a:rPr lang="en-US" dirty="0"/>
              <a:t> data and provides </a:t>
            </a:r>
            <a:r>
              <a:rPr lang="en-US" i="1" dirty="0"/>
              <a:t>additional</a:t>
            </a:r>
            <a:r>
              <a:rPr lang="en-US" dirty="0"/>
              <a:t> methods that more specialize the object type</a:t>
            </a:r>
          </a:p>
          <a:p>
            <a:pPr lvl="1"/>
            <a:r>
              <a:rPr lang="en-US" dirty="0"/>
              <a:t>In the example: vehicle is a superclass and car/boat are subclasses</a:t>
            </a:r>
          </a:p>
          <a:p>
            <a:r>
              <a:rPr lang="en-US" dirty="0"/>
              <a:t>All methods/data of the superclass are available to subclass objects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36F3F-0BBA-43D8-8264-0C5EB9B999C7}"/>
              </a:ext>
            </a:extLst>
          </p:cNvPr>
          <p:cNvSpPr/>
          <p:nvPr/>
        </p:nvSpPr>
        <p:spPr>
          <a:xfrm>
            <a:off x="9853126" y="2249487"/>
            <a:ext cx="1097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Vehicle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E41F9D-56EB-4C07-8563-6B0EF7553CA5}"/>
              </a:ext>
            </a:extLst>
          </p:cNvPr>
          <p:cNvSpPr/>
          <p:nvPr/>
        </p:nvSpPr>
        <p:spPr>
          <a:xfrm>
            <a:off x="9209315" y="3728057"/>
            <a:ext cx="109728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7CAF72-1E61-44D1-BE52-C3789665B872}"/>
              </a:ext>
            </a:extLst>
          </p:cNvPr>
          <p:cNvSpPr/>
          <p:nvPr/>
        </p:nvSpPr>
        <p:spPr>
          <a:xfrm>
            <a:off x="10560387" y="3728057"/>
            <a:ext cx="1097280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Boat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67782D-7536-4E4E-AE7D-47A9204E92DA}"/>
              </a:ext>
            </a:extLst>
          </p:cNvPr>
          <p:cNvCxnSpPr>
            <a:stCxn id="6" idx="0"/>
            <a:endCxn id="5" idx="2"/>
          </p:cNvCxnSpPr>
          <p:nvPr/>
        </p:nvCxnSpPr>
        <p:spPr>
          <a:xfrm flipV="1">
            <a:off x="9757955" y="3163887"/>
            <a:ext cx="643811" cy="5641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7FB1F1-0B55-4F7E-9EF6-C86DFB990E3A}"/>
              </a:ext>
            </a:extLst>
          </p:cNvPr>
          <p:cNvCxnSpPr>
            <a:stCxn id="7" idx="0"/>
            <a:endCxn id="5" idx="2"/>
          </p:cNvCxnSpPr>
          <p:nvPr/>
        </p:nvCxnSpPr>
        <p:spPr>
          <a:xfrm flipH="1" flipV="1">
            <a:off x="10401766" y="3163887"/>
            <a:ext cx="707261" cy="5641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8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690C-64AA-418C-9C2E-BFEBE9B8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sz="2800" dirty="0"/>
              <a:t>Geometric Objects</a:t>
            </a:r>
            <a:endParaRPr lang="en-US" dirty="0"/>
          </a:p>
        </p:txBody>
      </p:sp>
      <p:graphicFrame>
        <p:nvGraphicFramePr>
          <p:cNvPr id="4" name="Object 15">
            <a:extLst>
              <a:ext uri="{FF2B5EF4-FFF2-40B4-BE49-F238E27FC236}">
                <a16:creationId xmlns:a16="http://schemas.microsoft.com/office/drawing/2014/main" id="{4BB39825-EC2C-4B59-99BB-86226A512FB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31252"/>
              </p:ext>
            </p:extLst>
          </p:nvPr>
        </p:nvGraphicFramePr>
        <p:xfrm>
          <a:off x="3458124" y="2240158"/>
          <a:ext cx="5275753" cy="438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Picture" r:id="rId3" imgW="4521200" imgH="3759200" progId="Word.Picture.8">
                  <p:embed/>
                </p:oleObj>
              </mc:Choice>
              <mc:Fallback>
                <p:oleObj name="Picture" r:id="rId3" imgW="4521200" imgH="3759200" progId="Word.Picture.8">
                  <p:embed/>
                  <p:pic>
                    <p:nvPicPr>
                      <p:cNvPr id="307215" name="Object 15">
                        <a:extLst>
                          <a:ext uri="{FF2B5EF4-FFF2-40B4-BE49-F238E27FC236}">
                            <a16:creationId xmlns:a16="http://schemas.microsoft.com/office/drawing/2014/main" id="{A5F3907D-1788-4FAB-832B-E01559EE7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124" y="2240158"/>
                        <a:ext cx="5275753" cy="4386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62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22DB-4A24-419E-9732-AF96EAF5A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9B069-F221-4B24-B240-034679E52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say a class </a:t>
            </a:r>
            <a:r>
              <a:rPr lang="en-US" b="1" dirty="0">
                <a:solidFill>
                  <a:schemeClr val="accent3"/>
                </a:solidFill>
              </a:rPr>
              <a:t>extends</a:t>
            </a:r>
            <a:r>
              <a:rPr lang="en-US" dirty="0"/>
              <a:t> another class, this defines a type/sub-type relationship. The syntax is as follows: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SuperclassName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Circle(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6436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3D42-E937-4A86-BF1C-178E312D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4C826-A147-41A4-92B9-BC577595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447208" cy="424461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A subclass inherits methods from a superclass. </a:t>
            </a:r>
          </a:p>
          <a:p>
            <a:r>
              <a:rPr lang="en-US" altLang="en-US" dirty="0"/>
              <a:t>However, sometimes it is necessary for the subclass to modify the implementation of a method defined in the superclass. This is referred to as </a:t>
            </a:r>
            <a:r>
              <a:rPr lang="en-US" altLang="en-US" b="1" dirty="0">
                <a:solidFill>
                  <a:schemeClr val="accent3"/>
                </a:solidFill>
              </a:rPr>
              <a:t>method</a:t>
            </a:r>
            <a:r>
              <a:rPr lang="en-US" altLang="en-US" b="1" i="1" dirty="0"/>
              <a:t> </a:t>
            </a:r>
            <a:r>
              <a:rPr lang="en-US" altLang="en-US" b="1" dirty="0">
                <a:solidFill>
                  <a:schemeClr val="accent3"/>
                </a:solidFill>
              </a:rPr>
              <a:t>overriding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Syntactically, you just define the method in the subclass. For example: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Circle(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Other methods are omitted</a:t>
            </a:r>
            <a:b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Override the __str__ method defined in </a:t>
            </a:r>
            <a:r>
              <a:rPr lang="en-US" altLang="en-US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__str__(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().__str__() +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radius: "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(radius)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7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620ADC03-9C47-43F9-B458-52130C151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object Class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FE564-C902-480B-9EE8-5F762EEB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8" cy="3541714"/>
          </a:xfrm>
        </p:spPr>
        <p:txBody>
          <a:bodyPr/>
          <a:lstStyle/>
          <a:p>
            <a:r>
              <a:rPr lang="en-US" altLang="en-US" dirty="0"/>
              <a:t>Every class in Python is descended from the </a:t>
            </a:r>
            <a:r>
              <a:rPr lang="en-US" altLang="en-US" b="1" dirty="0">
                <a:solidFill>
                  <a:schemeClr val="accent3"/>
                </a:solidFill>
              </a:rPr>
              <a:t>object </a:t>
            </a:r>
            <a:r>
              <a:rPr lang="en-US" altLang="en-US" dirty="0"/>
              <a:t>class. If no inheritance is specified when a class is defined, the superclass of the class is object by default. </a:t>
            </a:r>
          </a:p>
          <a:p>
            <a:r>
              <a:rPr lang="en-US" altLang="en-US" dirty="0"/>
              <a:t>There are more than a dozen methods defined in the object class. We have seen quite a few of them already, e.g.,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__str__()</a:t>
            </a:r>
            <a:r>
              <a:rPr lang="en-US" altLang="en-US" dirty="0"/>
              <a:t>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__eq__(other)</a:t>
            </a:r>
          </a:p>
          <a:p>
            <a:endParaRPr lang="en-US" dirty="0"/>
          </a:p>
        </p:txBody>
      </p:sp>
      <p:sp>
        <p:nvSpPr>
          <p:cNvPr id="317445" name="Rectangle 5">
            <a:extLst>
              <a:ext uri="{FF2B5EF4-FFF2-40B4-BE49-F238E27FC236}">
                <a16:creationId xmlns:a16="http://schemas.microsoft.com/office/drawing/2014/main" id="{8C8BCE33-4EBB-4E9A-84C0-5567EDE4C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44" name="Object 4">
            <a:extLst>
              <a:ext uri="{FF2B5EF4-FFF2-40B4-BE49-F238E27FC236}">
                <a16:creationId xmlns:a16="http://schemas.microsoft.com/office/drawing/2014/main" id="{F3261CE8-5369-4FD4-AD67-B641C4659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206257"/>
              </p:ext>
            </p:extLst>
          </p:nvPr>
        </p:nvGraphicFramePr>
        <p:xfrm>
          <a:off x="1903411" y="5242719"/>
          <a:ext cx="83820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Picture" r:id="rId3" imgW="4216400" imgH="546100" progId="Word.Picture.8">
                  <p:embed/>
                </p:oleObj>
              </mc:Choice>
              <mc:Fallback>
                <p:oleObj name="Picture" r:id="rId3" imgW="4216400" imgH="546100" progId="Word.Picture.8">
                  <p:embed/>
                  <p:pic>
                    <p:nvPicPr>
                      <p:cNvPr id="317444" name="Object 4">
                        <a:extLst>
                          <a:ext uri="{FF2B5EF4-FFF2-40B4-BE49-F238E27FC236}">
                            <a16:creationId xmlns:a16="http://schemas.microsoft.com/office/drawing/2014/main" id="{F3261CE8-5369-4FD4-AD67-B641C4659F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1" y="5242719"/>
                        <a:ext cx="8382000" cy="1096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271112D4-EC95-419E-8844-E1D0A59DA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__new__ and __</a:t>
            </a:r>
            <a:r>
              <a:rPr lang="en-US" altLang="en-US" dirty="0" err="1"/>
              <a:t>init</a:t>
            </a:r>
            <a:r>
              <a:rPr lang="en-US" altLang="en-US" dirty="0"/>
              <a:t>__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F86E19-D34F-49B9-8AB0-9A26615E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methods defined in the object class are special methods with two leading underscores and two trailing underscores. </a:t>
            </a:r>
          </a:p>
          <a:p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__new__()</a:t>
            </a:r>
            <a:r>
              <a:rPr lang="en-US" altLang="en-US" dirty="0"/>
              <a:t> method is automatically invoked when an object is constructed. This method then invokes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altLang="en-US" dirty="0"/>
              <a:t> method to initialize the object.</a:t>
            </a:r>
          </a:p>
          <a:p>
            <a:r>
              <a:rPr lang="en-US" altLang="en-US" dirty="0"/>
              <a:t> Normally you should only override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altLang="en-US" dirty="0"/>
              <a:t> method to initialize the data fields defined in the new class.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C796ABAD-46CC-4615-ACC0-5722054C2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__str__ and __EQ__ Methods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D6D4A-5389-454F-BC44-67C953EE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__str__()</a:t>
            </a:r>
            <a:r>
              <a:rPr lang="en-US" altLang="en-US" dirty="0"/>
              <a:t> method returns a string representation for the object. By default, it returns a string consisting of a class name of which the object is an instance and the object’s memory address in hexadecimal. </a:t>
            </a:r>
          </a:p>
          <a:p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__eq__(other)</a:t>
            </a:r>
            <a:r>
              <a:rPr lang="en-US" altLang="en-US" dirty="0"/>
              <a:t> method returns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en-US" dirty="0"/>
              <a:t> if two objects are the same. By default,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x.__eq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__(y)</a:t>
            </a:r>
            <a:r>
              <a:rPr lang="en-US" altLang="en-US" dirty="0"/>
              <a:t> (i.e.,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y</a:t>
            </a:r>
            <a:r>
              <a:rPr lang="en-US" altLang="en-US" dirty="0"/>
              <a:t>) returns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x.__eq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__(x)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en-US" dirty="0"/>
              <a:t>. You can override this method to return True if two objects have the same contents.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395268" name="Rectangle 4">
            <a:extLst>
              <a:ext uri="{FF2B5EF4-FFF2-40B4-BE49-F238E27FC236}">
                <a16:creationId xmlns:a16="http://schemas.microsoft.com/office/drawing/2014/main" id="{ED66C16A-7575-4E44-8D23-AD755CA3A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2113</TotalTime>
  <Words>713</Words>
  <Application>Microsoft Office PowerPoint</Application>
  <PresentationFormat>Widescreen</PresentationFormat>
  <Paragraphs>44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Circuit</vt:lpstr>
      <vt:lpstr>Picture</vt:lpstr>
      <vt:lpstr>Chapter 12  Inheritance and Polymorphism</vt:lpstr>
      <vt:lpstr>Motivations</vt:lpstr>
      <vt:lpstr>SuperClasses and Subclasses</vt:lpstr>
      <vt:lpstr>Example Geometric Objects</vt:lpstr>
      <vt:lpstr>Inheritance in Python</vt:lpstr>
      <vt:lpstr>Overriding Methods</vt:lpstr>
      <vt:lpstr>The object Class</vt:lpstr>
      <vt:lpstr>__new__ and __init__ Methods</vt:lpstr>
      <vt:lpstr>__str__ and __EQ__ Methods</vt:lpstr>
      <vt:lpstr>Polymorphism</vt:lpstr>
      <vt:lpstr>Isinstance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Jory Denny</cp:lastModifiedBy>
  <cp:revision>254</cp:revision>
  <dcterms:created xsi:type="dcterms:W3CDTF">2016-08-19T17:15:05Z</dcterms:created>
  <dcterms:modified xsi:type="dcterms:W3CDTF">2020-04-13T13:45:34Z</dcterms:modified>
</cp:coreProperties>
</file>