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329" r:id="rId2"/>
    <p:sldId id="493" r:id="rId3"/>
    <p:sldId id="494" r:id="rId4"/>
    <p:sldId id="513" r:id="rId5"/>
    <p:sldId id="512" r:id="rId6"/>
    <p:sldId id="525" r:id="rId7"/>
    <p:sldId id="526" r:id="rId8"/>
    <p:sldId id="527" r:id="rId9"/>
    <p:sldId id="528" r:id="rId10"/>
    <p:sldId id="529" r:id="rId11"/>
    <p:sldId id="531" r:id="rId12"/>
    <p:sldId id="530" r:id="rId13"/>
    <p:sldId id="532" r:id="rId14"/>
    <p:sldId id="468" r:id="rId15"/>
    <p:sldId id="469" r:id="rId16"/>
    <p:sldId id="470" r:id="rId17"/>
    <p:sldId id="508" r:id="rId18"/>
    <p:sldId id="509" r:id="rId19"/>
    <p:sldId id="533" r:id="rId20"/>
    <p:sldId id="53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78FC59-15B1-4870-BA5F-8D77518E235F}">
          <p14:sldIdLst>
            <p14:sldId id="329"/>
            <p14:sldId id="493"/>
            <p14:sldId id="494"/>
            <p14:sldId id="513"/>
            <p14:sldId id="512"/>
            <p14:sldId id="525"/>
            <p14:sldId id="526"/>
            <p14:sldId id="527"/>
            <p14:sldId id="528"/>
            <p14:sldId id="529"/>
            <p14:sldId id="531"/>
            <p14:sldId id="530"/>
            <p14:sldId id="532"/>
            <p14:sldId id="468"/>
            <p14:sldId id="469"/>
            <p14:sldId id="470"/>
            <p14:sldId id="508"/>
            <p14:sldId id="509"/>
            <p14:sldId id="533"/>
            <p14:sldId id="5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81BA-29EF-4810-BED0-52C03834EB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6BBF-FAE3-4B9C-98E9-6432FABD3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4FA09A-93B0-42CA-8C4E-9A7C02F23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9DCA1-F509-402C-88D9-A4D716B79DE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E9722EA1-365E-4010-900C-8974EF4C4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91965540-7C33-4461-8E4F-D8246F15D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D717D3-1F4F-4014-94B7-55D6F7003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513B0-ED24-4633-A529-D255C687A00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B042B4F4-B54E-4EDD-896D-6A1BEED1A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A1E35352-F5BD-43D0-A036-DCA54C0B7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D717D3-1F4F-4014-94B7-55D6F7003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513B0-ED24-4633-A529-D255C687A00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B042B4F4-B54E-4EDD-896D-6A1BEED1A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A1E35352-F5BD-43D0-A036-DCA54C0B7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2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CC37F89-DA2E-41D7-B18B-154596C908FB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18B7-9B1E-442C-8943-0D0212DFAD67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9FB8-0B26-4D58-AD01-C96FB5C714DA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0B7F-FFEF-4441-96A9-6C39410BA085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A75C-D47B-476D-B2C3-D74C4B04519E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FEC-51A1-4E79-A542-069EA63C9EE1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983E-69F1-4D5B-8745-AFD28F442EF4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2EED-9324-4087-8914-5D065BB661CB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F10-6F5A-4F35-89AF-D0BAD8DC9065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AC38-3509-4C95-9CB4-63C083768CBB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AA5F-44A2-44F4-A708-3CF34D7330A5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4A49-AEE4-42F1-881A-CCC4D5018742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64A-8306-4E49-B427-75FE3ACC6FF3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CCCF-9858-45B9-8F0D-4B2DBFB83103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04C4-47CA-48B0-ABDD-A61A7BB09BF5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D1AB-5E5A-4DFC-A8AF-BE7ECFB3DA3D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66E4-48F6-4C6C-B76B-1074E2A2D493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C188-9951-4E51-A7E8-2645593C372B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Liang, Introduction to Java Programming, Tenth Edition, (c) 2015 Pearson Education,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SelectionSort.ja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Chapter 14 </a:t>
            </a:r>
            <a:br>
              <a:rPr lang="en-US" altLang="en-US" dirty="0"/>
            </a:br>
            <a:r>
              <a:rPr lang="en-US" altLang="en-US" dirty="0"/>
              <a:t>Tuples, Sets, and Dictionaries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Introduction to Programming Using Python, Liang (Pearson 2013)</a:t>
            </a:r>
          </a:p>
        </p:txBody>
      </p:sp>
    </p:spTree>
    <p:extLst>
      <p:ext uri="{BB962C8B-B14F-4D97-AF65-F5344CB8AC3E}">
        <p14:creationId xmlns:p14="http://schemas.microsoft.com/office/powerpoint/2010/main" val="1964995669"/>
      </p:ext>
    </p:extLst>
  </p:cSld>
  <p:clrMapOvr>
    <a:masterClrMapping/>
  </p:clrMapOvr>
  <p:transition advTm="12255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042C-A4B6-42EB-B43F-432C6AA3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D3FD-2B0B-4F78-B191-6B9FACD8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Consider: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} 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Union</a:t>
            </a:r>
            <a:r>
              <a:rPr lang="en-US" dirty="0"/>
              <a:t> (or | operator) between two sets retains all elements between them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s1.union(s2)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{1, 2, 3, 4, 5}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s1 | s2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{1, 2, 3, 4, 5}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5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64"/>
    </mc:Choice>
    <mc:Fallback>
      <p:transition spd="slow" advTm="312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042C-A4B6-42EB-B43F-432C6AA3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Intersection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D3FD-2B0B-4F78-B191-6B9FACD8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Consider: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} 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Intersection</a:t>
            </a:r>
            <a:r>
              <a:rPr lang="en-US" dirty="0"/>
              <a:t> (or &amp; operator) between two sets retains only elements in common between the two sets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s1.intersection(s2)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{1}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s1 &amp; s2       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{1}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47"/>
    </mc:Choice>
    <mc:Fallback>
      <p:transition spd="slow" advTm="120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042C-A4B6-42EB-B43F-432C6AA3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D3FD-2B0B-4F78-B191-6B9FACD8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Consider: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} 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Difference</a:t>
            </a:r>
            <a:r>
              <a:rPr lang="en-US" dirty="0"/>
              <a:t> (or - operator) between two sets retains elements in the first but not in the second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s1.difference(s2)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{2, 4}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s1 - s2     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{2, 4}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64"/>
    </mc:Choice>
    <mc:Fallback>
      <p:transition spd="slow" advTm="178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042C-A4B6-42EB-B43F-432C6AA3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symmetric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D3FD-2B0B-4F78-B191-6B9FACD8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Consider: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} 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Symmetric Difference</a:t>
            </a:r>
            <a:r>
              <a:rPr lang="en-US" dirty="0"/>
              <a:t> (or ^ operator) between two sets retains only elements which exist either in one or the other, but not both</a:t>
            </a:r>
            <a:br>
              <a:rPr lang="en-US" dirty="0"/>
            </a:br>
            <a:r>
              <a:rPr lang="en-US" altLang="en-US" dirty="0">
                <a:latin typeface="Courier New" panose="02070309020205020404" pitchFamily="49" charset="0"/>
              </a:rPr>
              <a:t>s1.symmetric_difference(s2)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{2, 3, 4, 5}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s1 ^ s2               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{2, 3, 4, 5}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9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73"/>
    </mc:Choice>
    <mc:Fallback>
      <p:transition spd="slow" advTm="2027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83923B24-28A3-43C7-8EE7-C860D63B8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Dictionary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C75E7B9F-847D-40E7-BA87-DF36A54F48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A dictionary is a collection of key, value pairs. The key is like a name of the element that allows quick access to it.</a:t>
            </a:r>
          </a:p>
          <a:p>
            <a:pPr lvl="1"/>
            <a:r>
              <a:rPr lang="en-US" altLang="en-US" dirty="0"/>
              <a:t>From our motivating example of a student record – the key is a student ID and the entire student data is the value 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7043BF30-1B13-41BE-A0EF-4B170671049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50523" y="3036949"/>
          <a:ext cx="6441477" cy="344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0" name="Picture" r:id="rId3" imgW="3060700" imgH="1638300" progId="Word.Picture.8">
                  <p:embed/>
                </p:oleObj>
              </mc:Choice>
              <mc:Fallback>
                <p:oleObj name="Picture" r:id="rId3" imgW="3060700" imgH="1638300" progId="Word.Picture.8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7043BF30-1B13-41BE-A0EF-4B1706710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523" y="3036949"/>
                        <a:ext cx="6441477" cy="3447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81"/>
    </mc:Choice>
    <mc:Fallback>
      <p:transition spd="slow" advTm="7798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46DF0484-6BEE-4C0E-9C63-5E244C143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Dictionary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CB15380C-ACDB-44B3-8878-4EF04DCC1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Again there are various ways to make a dictionary: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d1 = {}                      # Create an empty dictionary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"john"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"peter"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# Create a dictionary</a:t>
            </a:r>
          </a:p>
          <a:p>
            <a:r>
              <a:rPr lang="en-US" altLang="en-US" dirty="0">
                <a:cs typeface="Courier New" panose="02070309020205020404" pitchFamily="49" charset="0"/>
              </a:rPr>
              <a:t>When listing the elements, the first literal is a key and the second literal is the value (separated by a :)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82"/>
    </mc:Choice>
    <mc:Fallback>
      <p:transition spd="slow" advTm="2988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8294693D-53E1-4BD0-99CD-E8170D12D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Adding/Modifying Entries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142D9B75-9C08-4BFC-94D6-79999383B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add or modify an entry to a dictionary: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dictionary[key] = value</a:t>
            </a:r>
          </a:p>
          <a:p>
            <a:r>
              <a:rPr lang="en-US" altLang="en-US" dirty="0"/>
              <a:t>For example: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d2[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susan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76"/>
    </mc:Choice>
    <mc:Fallback>
      <p:transition spd="slow" advTm="290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05F60952-8454-4B27-BD06-E28758E36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Deleting Entries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3EE29CC8-44BA-44A5-B82D-17F79D3AB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delete an entry from a dictionary:</a:t>
            </a:r>
          </a:p>
          <a:p>
            <a:pPr lvl="1"/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dictionary[key] </a:t>
            </a:r>
          </a:p>
          <a:p>
            <a:r>
              <a:rPr lang="en-US" altLang="en-US" dirty="0"/>
              <a:t>For example:</a:t>
            </a:r>
          </a:p>
          <a:p>
            <a:pPr lvl="1"/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d2[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susan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1"/>
    </mc:Choice>
    <mc:Fallback>
      <p:transition spd="slow" advTm="657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FB0DB564-D139-4388-B4E0-BE7ECB31A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Looping over Entries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A7915B79-A5D1-4055-91CF-442B7EA9B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for loop over a dictionary will loop over its keys. As an example:</a:t>
            </a:r>
            <a:br>
              <a:rPr lang="en-US" altLang="en-US" dirty="0"/>
            </a:br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key </a:t>
            </a:r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dictionary: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 +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(dictionary[key]))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88"/>
    </mc:Choice>
    <mc:Fallback>
      <p:transition spd="slow" advTm="1638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FD504-BC25-43DA-8628-6FBAB6AF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dictionaries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08C60D-A15C-49BA-BFF9-BE7BACD4A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operations exist for dictionaries as did other data structures</a:t>
            </a:r>
          </a:p>
          <a:p>
            <a:pPr lvl="1"/>
            <a:r>
              <a:rPr lang="en-US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/>
              <a:t>counts the number of entries into the dictionary</a:t>
            </a:r>
          </a:p>
          <a:p>
            <a:pPr lvl="1"/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 </a:t>
            </a:r>
            <a:r>
              <a:rPr lang="en-US" dirty="0"/>
              <a:t>tests existence of keys</a:t>
            </a:r>
          </a:p>
          <a:p>
            <a:r>
              <a:rPr lang="en-US" dirty="0"/>
              <a:t>Other methods: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71F287DD-D452-45CC-B9F5-D9F9826102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1899" y="4126512"/>
          <a:ext cx="7415645" cy="263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4" name="Picture" r:id="rId3" imgW="4343400" imgH="1549400" progId="Word.Picture.8">
                  <p:embed/>
                </p:oleObj>
              </mc:Choice>
              <mc:Fallback>
                <p:oleObj name="Picture" r:id="rId3" imgW="4343400" imgH="1549400" progId="Word.Picture.8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71F287DD-D452-45CC-B9F5-D9F9826102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899" y="4126512"/>
                        <a:ext cx="7415645" cy="2634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65"/>
    </mc:Choice>
    <mc:Fallback>
      <p:transition spd="slow" advTm="243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Student Records / Home">
            <a:extLst>
              <a:ext uri="{FF2B5EF4-FFF2-40B4-BE49-F238E27FC236}">
                <a16:creationId xmlns:a16="http://schemas.microsoft.com/office/drawing/2014/main" id="{2B925184-6FF1-4C7F-A11E-8DFBD3D2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33" y="4917235"/>
            <a:ext cx="1940765" cy="19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78" name="Rectangle 2">
            <a:extLst>
              <a:ext uri="{FF2B5EF4-FFF2-40B4-BE49-F238E27FC236}">
                <a16:creationId xmlns:a16="http://schemas.microsoft.com/office/drawing/2014/main" id="{BF5E3F5B-5833-4027-A0C3-FA74C79E5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Motivations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F5FE14D3-A125-4CFE-8EC2-779FE87EE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How would we define a movie with its title and year?</a:t>
            </a:r>
          </a:p>
          <a:p>
            <a:pPr lvl="1"/>
            <a:r>
              <a:rPr lang="en-US" altLang="en-US" dirty="0"/>
              <a:t>Normally, we make an extensive class, but this might be overkill.</a:t>
            </a:r>
          </a:p>
          <a:p>
            <a:pPr lvl="1"/>
            <a:r>
              <a:rPr lang="en-US" altLang="en-US" dirty="0"/>
              <a:t>Here, we can use tuples</a:t>
            </a:r>
          </a:p>
          <a:p>
            <a:r>
              <a:rPr lang="en-US" altLang="en-US" dirty="0"/>
              <a:t>What about a No-Fly-List to screen individuals who are banned from travel?</a:t>
            </a:r>
          </a:p>
          <a:p>
            <a:pPr lvl="1"/>
            <a:r>
              <a:rPr lang="en-US" altLang="en-US" dirty="0"/>
              <a:t>We could maintain the list, but it will be inefficient to work with and operate on.</a:t>
            </a:r>
          </a:p>
          <a:p>
            <a:pPr lvl="1"/>
            <a:r>
              <a:rPr lang="en-US" altLang="en-US" dirty="0"/>
              <a:t>Here, we can use sets</a:t>
            </a:r>
          </a:p>
          <a:p>
            <a:r>
              <a:rPr lang="en-US" altLang="en-US" dirty="0"/>
              <a:t>What if we wanted to store student records and access them by student ID?</a:t>
            </a:r>
          </a:p>
          <a:p>
            <a:pPr lvl="1"/>
            <a:r>
              <a:rPr lang="en-US" altLang="en-US" dirty="0"/>
              <a:t>Again we could maintain a list, but this will be inefficient</a:t>
            </a:r>
          </a:p>
          <a:p>
            <a:pPr lvl="1"/>
            <a:r>
              <a:rPr lang="en-US" altLang="en-US" dirty="0"/>
              <a:t>Here, we can use dictionaries</a:t>
            </a:r>
          </a:p>
        </p:txBody>
      </p:sp>
      <p:sp>
        <p:nvSpPr>
          <p:cNvPr id="306183" name="Rectangle 7">
            <a:extLst>
              <a:ext uri="{FF2B5EF4-FFF2-40B4-BE49-F238E27FC236}">
                <a16:creationId xmlns:a16="http://schemas.microsoft.com/office/drawing/2014/main" id="{134B42C8-A3E8-424D-8630-912F9ECD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6184" name="Rectangle 8">
            <a:extLst>
              <a:ext uri="{FF2B5EF4-FFF2-40B4-BE49-F238E27FC236}">
                <a16:creationId xmlns:a16="http://schemas.microsoft.com/office/drawing/2014/main" id="{C5AAAD3C-7FE0-4F87-8E90-35F281056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6464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 b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endParaRPr lang="en-US" altLang="en-US"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306185" name="Rectangle 9">
            <a:extLst>
              <a:ext uri="{FF2B5EF4-FFF2-40B4-BE49-F238E27FC236}">
                <a16:creationId xmlns:a16="http://schemas.microsoft.com/office/drawing/2014/main" id="{4D899465-0546-476B-BE41-4D23DBA43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65339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endParaRPr lang="en-US" altLang="en-US"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306186" name="Rectangle 10">
            <a:extLst>
              <a:ext uri="{FF2B5EF4-FFF2-40B4-BE49-F238E27FC236}">
                <a16:creationId xmlns:a16="http://schemas.microsoft.com/office/drawing/2014/main" id="{996E976C-BF73-4668-A237-F18C1132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16276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000" b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endParaRPr lang="en-US" altLang="en-US"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pic>
        <p:nvPicPr>
          <p:cNvPr id="281604" name="Picture 4" descr="Download Your FREE Movie Poster Template for Photoshop | StudioBinder">
            <a:extLst>
              <a:ext uri="{FF2B5EF4-FFF2-40B4-BE49-F238E27FC236}">
                <a16:creationId xmlns:a16="http://schemas.microsoft.com/office/drawing/2014/main" id="{DFDAD58F-B5CB-4A2D-918D-256FA689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565" y="178380"/>
            <a:ext cx="2201140" cy="29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450"/>
    </mc:Choice>
    <mc:Fallback>
      <p:transition spd="slow" advTm="166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4C8E-25C6-4B3B-B166-99817C24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6DB1-4341-4655-8B0A-4A957750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Tuples – immutable lists</a:t>
            </a:r>
          </a:p>
          <a:p>
            <a:r>
              <a:rPr lang="en-US" dirty="0"/>
              <a:t>Sets – collection of unique, unordered elements</a:t>
            </a:r>
          </a:p>
          <a:p>
            <a:r>
              <a:rPr lang="en-US" dirty="0"/>
              <a:t>Dictionaries – collection of key-value entries</a:t>
            </a:r>
          </a:p>
        </p:txBody>
      </p:sp>
    </p:spTree>
    <p:extLst>
      <p:ext uri="{BB962C8B-B14F-4D97-AF65-F5344CB8AC3E}">
        <p14:creationId xmlns:p14="http://schemas.microsoft.com/office/powerpoint/2010/main" val="329580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50"/>
    </mc:Choice>
    <mc:Fallback>
      <p:transition spd="slow" advTm="63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F1D21487-785F-4625-821A-DF0FF0FAA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6EEF1-235E-4EFC-BB9C-73AAB8AB7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accent3"/>
                </a:solidFill>
              </a:rPr>
              <a:t>Tuples</a:t>
            </a:r>
            <a:r>
              <a:rPr lang="en-US" altLang="en-US" dirty="0"/>
              <a:t> are like lists except they are immutable. Once they are created, their contents cannot be changed.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Almost every operation that can be performed on a list can be performed on a tuple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If the contents of a list in your application do not change, you should use a tuple to prevent data from being modified accidentally.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Tuples are the magic behind returning more than one thing from a function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Furthermore, tuples are more efficient than lists.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94"/>
    </mc:Choice>
    <mc:Fallback>
      <p:transition spd="slow" advTm="83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5F061309-DB06-43A3-8153-F0EDA8FE5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2476-13BA-486A-BF09-380A2A74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34440"/>
          </a:xfrm>
        </p:spPr>
        <p:txBody>
          <a:bodyPr>
            <a:normAutofit/>
          </a:bodyPr>
          <a:lstStyle/>
          <a:p>
            <a:r>
              <a:rPr lang="en-US" altLang="en-US" dirty="0"/>
              <a:t>There are various ways you can create a tuple, including:</a:t>
            </a:r>
          </a:p>
          <a:p>
            <a:pPr lvl="1"/>
            <a:r>
              <a:rPr lang="en-US" altLang="en-US" dirty="0"/>
              <a:t>Creation of an empty tuple, or a tuple from a series of elements using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>
                <a:cs typeface="Courier New" panose="02070309020205020404" pitchFamily="49" charset="0"/>
              </a:rPr>
              <a:t> (not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altLang="en-US" dirty="0"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t1 = ()   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an empty tuple</a:t>
            </a:r>
          </a:p>
          <a:p>
            <a:pPr lvl="2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t2 = 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tuple with three elements</a:t>
            </a:r>
          </a:p>
          <a:p>
            <a:pPr lvl="1"/>
            <a:r>
              <a:rPr lang="en-US" altLang="en-US" dirty="0"/>
              <a:t>Creating a tuple from other types, e.g., lists or strings</a:t>
            </a:r>
          </a:p>
          <a:p>
            <a:pPr lvl="2"/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tuple from a list 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t3 =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x </a:t>
            </a:r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)])</a:t>
            </a:r>
          </a:p>
          <a:p>
            <a:pPr lvl="2"/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tuple from a string 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t4 =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abac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#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t4 is ['a', 'b', 'a', 'c']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67"/>
    </mc:Choice>
    <mc:Fallback>
      <p:transition spd="slow" advTm="287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17903BBB-F3DD-451E-B1FC-E472D718A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Sets</a:t>
            </a:r>
            <a:endParaRPr lang="en-US" altLang="en-US">
              <a:hlinkClick r:id="rId2" action="ppaction://progra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DF32-20BC-4DE7-915F-05CC653D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chemeClr val="accent3"/>
                </a:solidFill>
              </a:rPr>
              <a:t>Sets</a:t>
            </a:r>
            <a:r>
              <a:rPr lang="en-US" altLang="en-US" dirty="0"/>
              <a:t> are like lists and store a collection of items. </a:t>
            </a:r>
          </a:p>
          <a:p>
            <a:pPr lvl="1"/>
            <a:r>
              <a:rPr lang="en-US" altLang="en-US" dirty="0"/>
              <a:t>Most operations that can be performed on a list can be performed on a set, but with some slight semantical differences</a:t>
            </a:r>
          </a:p>
          <a:p>
            <a:r>
              <a:rPr lang="en-US" altLang="en-US" dirty="0"/>
              <a:t>Unlike lists, the elements in a set are </a:t>
            </a:r>
            <a:r>
              <a:rPr lang="en-US" altLang="en-US" i="1" dirty="0"/>
              <a:t>unique</a:t>
            </a:r>
            <a:r>
              <a:rPr lang="en-US" altLang="en-US" dirty="0"/>
              <a:t> and are </a:t>
            </a:r>
            <a:r>
              <a:rPr lang="en-US" altLang="en-US" i="1" dirty="0"/>
              <a:t>not placed in any particular order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If your application does not care about the order of the elements, using a set to store elements is more efficient than using lists. </a:t>
            </a:r>
          </a:p>
          <a:p>
            <a:r>
              <a:rPr lang="en-US" altLang="en-US" dirty="0"/>
              <a:t>The syntax for sets is braces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54"/>
    </mc:Choice>
    <mc:Fallback>
      <p:transition spd="slow" advTm="5465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5F061309-DB06-43A3-8153-F0EDA8FE5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Creating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2476-13BA-486A-BF09-380A2A74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34440"/>
          </a:xfrm>
        </p:spPr>
        <p:txBody>
          <a:bodyPr>
            <a:normAutofit/>
          </a:bodyPr>
          <a:lstStyle/>
          <a:p>
            <a:r>
              <a:rPr lang="en-US" altLang="en-US" dirty="0"/>
              <a:t>There are various ways you can create a set, including:</a:t>
            </a:r>
          </a:p>
          <a:p>
            <a:pPr lvl="1"/>
            <a:r>
              <a:rPr lang="en-US" altLang="en-US" dirty="0"/>
              <a:t>Creation of an empty set, or a set from a series of elements using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altLang="en-US" dirty="0">
                <a:cs typeface="Courier New" panose="02070309020205020404" pitchFamily="49" charset="0"/>
              </a:rPr>
              <a:t> (not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altLang="en-US" dirty="0"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=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   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an empty set</a:t>
            </a:r>
          </a:p>
          <a:p>
            <a:pPr lvl="2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set with three elements</a:t>
            </a:r>
          </a:p>
          <a:p>
            <a:pPr lvl="1"/>
            <a:r>
              <a:rPr lang="en-US" altLang="en-US" dirty="0"/>
              <a:t>Creating a set from other types, e.g., lists or strings</a:t>
            </a:r>
          </a:p>
          <a:p>
            <a:pPr lvl="2"/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set from a list 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s3 =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x </a:t>
            </a:r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alt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)])</a:t>
            </a:r>
          </a:p>
          <a:p>
            <a:pPr lvl="2"/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set from a string 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s4 = </a:t>
            </a:r>
            <a:r>
              <a:rPr lang="en-US" alt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abac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#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s4 is {'a', 'b', 'c'}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4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07"/>
    </mc:Choice>
    <mc:Fallback>
      <p:transition spd="slow" advTm="426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4C58-25AC-4EB3-B788-5BCA38F5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Sets</a:t>
            </a:r>
          </a:p>
        </p:txBody>
      </p:sp>
      <p:pic>
        <p:nvPicPr>
          <p:cNvPr id="283650" name="Picture 2" descr="Understanding Venn diagram symbols — with examples | Cacoo">
            <a:extLst>
              <a:ext uri="{FF2B5EF4-FFF2-40B4-BE49-F238E27FC236}">
                <a16:creationId xmlns:a16="http://schemas.microsoft.com/office/drawing/2014/main" id="{C27EA642-215D-4DC0-BBF6-09C8AC019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48" y="2249487"/>
            <a:ext cx="6950904" cy="45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8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86"/>
    </mc:Choice>
    <mc:Fallback>
      <p:transition spd="slow" advTm="633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3E74-286F-4886-93A8-68725646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6E87-15DD-489A-AC01-0B66F9A6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73431"/>
          </a:xfrm>
        </p:spPr>
        <p:txBody>
          <a:bodyPr>
            <a:normAutofit/>
          </a:bodyPr>
          <a:lstStyle/>
          <a:p>
            <a:r>
              <a:rPr lang="en-US" dirty="0"/>
              <a:t>The method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s1.issubset(s2)</a:t>
            </a:r>
            <a:r>
              <a:rPr lang="en-US" dirty="0"/>
              <a:t> will determine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dirty="0"/>
              <a:t> is a subset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dirty="0"/>
              <a:t>, similarly there is a method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issuperset</a:t>
            </a:r>
            <a:r>
              <a:rPr lang="en-US" dirty="0"/>
              <a:t>.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s1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} 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6</a:t>
            </a:r>
            <a:r>
              <a:rPr lang="en-US" altLang="en-US" dirty="0">
                <a:latin typeface="Courier New" panose="02070309020205020404" pitchFamily="49" charset="0"/>
              </a:rPr>
              <a:t>}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s1.issubset(s2)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True, as s1 is a subset of s2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/>
              <a:t>Equality test between two sets returns true if all of the same contents exist between them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s1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} 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s2 = {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}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s1 == s2 </a:t>
            </a:r>
            <a:r>
              <a:rPr lang="en-US" altLang="en-US" dirty="0">
                <a:solidFill>
                  <a:schemeClr val="accent5"/>
                </a:solidFill>
                <a:latin typeface="Courier New" panose="02070309020205020404" pitchFamily="49" charset="0"/>
              </a:rPr>
              <a:t># True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67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12"/>
    </mc:Choice>
    <mc:Fallback>
      <p:transition spd="slow" advTm="2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3C22-104F-4806-BBD4-8AFDDCE4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Comparison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3D01-B25D-4E85-82DB-59563CE0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en-US" altLang="en-US" dirty="0"/>
              <a:t>It makes no sense to compare sets using the conventional comparison operators (&gt;, &gt;=, &lt;=, &lt;), because the elements in a set are not ordered. However, these operators have special meaning when used for sets. 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&gt; s2  - </a:t>
            </a:r>
            <a:r>
              <a:rPr lang="en-US" altLang="en-US" dirty="0"/>
              <a:t>returns true means s1 is a proper superset of s2.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&gt;= s2 - </a:t>
            </a:r>
            <a:r>
              <a:rPr lang="en-US" altLang="en-US" dirty="0"/>
              <a:t>returns true means s1 is a superset of s2.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&lt; s2  - </a:t>
            </a:r>
            <a:r>
              <a:rPr lang="en-US" altLang="en-US" dirty="0"/>
              <a:t>returns true means s1 is a proper subset of s2.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s1 &lt;= s2 - </a:t>
            </a:r>
            <a:r>
              <a:rPr lang="en-US" altLang="en-US" dirty="0"/>
              <a:t>returns true means s1 is a subset of s2.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8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44"/>
    </mc:Choice>
    <mc:Fallback>
      <p:transition spd="slow" advTm="3114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30.4|41.4|10.3|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2|12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2080</TotalTime>
  <Words>853</Words>
  <Application>Microsoft Office PowerPoint</Application>
  <PresentationFormat>Widescreen</PresentationFormat>
  <Paragraphs>100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Tw Cen MT</vt:lpstr>
      <vt:lpstr>Circuit</vt:lpstr>
      <vt:lpstr>Picture</vt:lpstr>
      <vt:lpstr>Chapter 14  Tuples, Sets, and Dictionaries</vt:lpstr>
      <vt:lpstr>Motivations</vt:lpstr>
      <vt:lpstr>Tuples</vt:lpstr>
      <vt:lpstr>Creating Tuples</vt:lpstr>
      <vt:lpstr>Sets</vt:lpstr>
      <vt:lpstr>Creating Sets</vt:lpstr>
      <vt:lpstr>Mathematical Sets</vt:lpstr>
      <vt:lpstr>Operations with Sets</vt:lpstr>
      <vt:lpstr>Set Comparison Operators</vt:lpstr>
      <vt:lpstr>Set Union</vt:lpstr>
      <vt:lpstr>Set Intersection</vt:lpstr>
      <vt:lpstr>Set Difference</vt:lpstr>
      <vt:lpstr>Set symmetric Difference</vt:lpstr>
      <vt:lpstr>Dictionary</vt:lpstr>
      <vt:lpstr>Creating a Dictionary</vt:lpstr>
      <vt:lpstr>Adding/Modifying Entries</vt:lpstr>
      <vt:lpstr>Deleting Entries</vt:lpstr>
      <vt:lpstr>Looping over Entries</vt:lpstr>
      <vt:lpstr>Operations with dictionaries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150  Introduction to Computing</dc:title>
  <dc:creator>Jory Denny</dc:creator>
  <cp:lastModifiedBy>Jory Denny</cp:lastModifiedBy>
  <cp:revision>249</cp:revision>
  <dcterms:created xsi:type="dcterms:W3CDTF">2016-08-19T17:15:05Z</dcterms:created>
  <dcterms:modified xsi:type="dcterms:W3CDTF">2020-04-13T13:29:47Z</dcterms:modified>
</cp:coreProperties>
</file>