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70" r:id="rId14"/>
    <p:sldId id="271" r:id="rId15"/>
    <p:sldId id="272" r:id="rId16"/>
    <p:sldId id="273" r:id="rId17"/>
    <p:sldId id="269" r:id="rId18"/>
    <p:sldId id="282" r:id="rId19"/>
    <p:sldId id="266" r:id="rId20"/>
    <p:sldId id="274" r:id="rId21"/>
    <p:sldId id="275" r:id="rId22"/>
    <p:sldId id="276" r:id="rId23"/>
    <p:sldId id="277" r:id="rId24"/>
    <p:sldId id="281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ry\Dropbox\Courses\150\Lectures\data_search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ry\Dropbox\Courses\150\Lectures\data_search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ry\Dropbox\Courses\150\Lectures\data_sort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ry\Dropbox\Courses\150\Lectures\data_sort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Linear</a:t>
            </a:r>
            <a:r>
              <a:rPr lang="en-US" baseline="0"/>
              <a:t> Search vs Binary Search</a:t>
            </a:r>
          </a:p>
          <a:p>
            <a:pPr>
              <a:defRPr/>
            </a:pPr>
            <a:r>
              <a:rPr lang="en-US" baseline="0"/>
              <a:t>log-log plot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data_search!$B$1</c:f>
              <c:strCache>
                <c:ptCount val="1"/>
                <c:pt idx="0">
                  <c:v>Linear Search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data_search!$A$2:$A$21</c:f>
              <c:numCache>
                <c:formatCode>General</c:formatCode>
                <c:ptCount val="20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  <c:pt idx="15">
                  <c:v>65536</c:v>
                </c:pt>
                <c:pt idx="16">
                  <c:v>131072</c:v>
                </c:pt>
                <c:pt idx="17">
                  <c:v>262144</c:v>
                </c:pt>
                <c:pt idx="18">
                  <c:v>524288</c:v>
                </c:pt>
                <c:pt idx="19">
                  <c:v>1048576</c:v>
                </c:pt>
              </c:numCache>
            </c:numRef>
          </c:xVal>
          <c:yVal>
            <c:numRef>
              <c:f>data_search!$B$2:$B$21</c:f>
              <c:numCache>
                <c:formatCode>0.00E+00</c:formatCode>
                <c:ptCount val="20"/>
                <c:pt idx="0">
                  <c:v>3.4782188E-8</c:v>
                </c:pt>
                <c:pt idx="1">
                  <c:v>3.9876803999999997E-8</c:v>
                </c:pt>
                <c:pt idx="2">
                  <c:v>2.5768579999999999E-8</c:v>
                </c:pt>
                <c:pt idx="3">
                  <c:v>2.725484E-8</c:v>
                </c:pt>
                <c:pt idx="4">
                  <c:v>3.189352E-8</c:v>
                </c:pt>
                <c:pt idx="5">
                  <c:v>3.9252639999999999E-8</c:v>
                </c:pt>
                <c:pt idx="6">
                  <c:v>5.1997504000000001E-8</c:v>
                </c:pt>
                <c:pt idx="7">
                  <c:v>8.2591653865847403E-8</c:v>
                </c:pt>
                <c:pt idx="8">
                  <c:v>1.4213568868407501E-7</c:v>
                </c:pt>
                <c:pt idx="9">
                  <c:v>2.68571940604198E-7</c:v>
                </c:pt>
                <c:pt idx="10">
                  <c:v>5.0148053278688502E-7</c:v>
                </c:pt>
                <c:pt idx="11">
                  <c:v>9.7179508196721295E-7</c:v>
                </c:pt>
                <c:pt idx="12">
                  <c:v>1.97759016393442E-6</c:v>
                </c:pt>
                <c:pt idx="13">
                  <c:v>4.5284590163934404E-6</c:v>
                </c:pt>
                <c:pt idx="14">
                  <c:v>1.1358442622950801E-5</c:v>
                </c:pt>
                <c:pt idx="15">
                  <c:v>2.11229333333333E-5</c:v>
                </c:pt>
                <c:pt idx="16">
                  <c:v>4.0608399999999901E-5</c:v>
                </c:pt>
                <c:pt idx="17">
                  <c:v>8.6586099999999994E-5</c:v>
                </c:pt>
                <c:pt idx="18">
                  <c:v>1.5699339999999999E-4</c:v>
                </c:pt>
                <c:pt idx="19">
                  <c:v>5.2195170000000001E-4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D33-4099-BE7D-C78A0E5EAB08}"/>
            </c:ext>
          </c:extLst>
        </c:ser>
        <c:ser>
          <c:idx val="1"/>
          <c:order val="1"/>
          <c:tx>
            <c:strRef>
              <c:f>data_search!$C$1</c:f>
              <c:strCache>
                <c:ptCount val="1"/>
                <c:pt idx="0">
                  <c:v>Binary Search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data_search!$A$2:$A$21</c:f>
              <c:numCache>
                <c:formatCode>General</c:formatCode>
                <c:ptCount val="20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  <c:pt idx="15">
                  <c:v>65536</c:v>
                </c:pt>
                <c:pt idx="16">
                  <c:v>131072</c:v>
                </c:pt>
                <c:pt idx="17">
                  <c:v>262144</c:v>
                </c:pt>
                <c:pt idx="18">
                  <c:v>524288</c:v>
                </c:pt>
                <c:pt idx="19">
                  <c:v>1048576</c:v>
                </c:pt>
              </c:numCache>
            </c:numRef>
          </c:xVal>
          <c:yVal>
            <c:numRef>
              <c:f>data_search!$C$2:$C$21</c:f>
              <c:numCache>
                <c:formatCode>0.00E+00</c:formatCode>
                <c:ptCount val="20"/>
                <c:pt idx="0">
                  <c:v>2.6252442000000001E-8</c:v>
                </c:pt>
                <c:pt idx="1">
                  <c:v>3.5312769999999999E-8</c:v>
                </c:pt>
                <c:pt idx="2">
                  <c:v>2.6037304000000001E-8</c:v>
                </c:pt>
                <c:pt idx="3">
                  <c:v>2.8299832000000001E-8</c:v>
                </c:pt>
                <c:pt idx="4">
                  <c:v>2.9953807999999897E-8</c:v>
                </c:pt>
                <c:pt idx="5">
                  <c:v>3.3162303999999901E-8</c:v>
                </c:pt>
                <c:pt idx="6">
                  <c:v>3.4471552000000002E-8</c:v>
                </c:pt>
                <c:pt idx="7">
                  <c:v>3.8244367639528903E-8</c:v>
                </c:pt>
                <c:pt idx="8">
                  <c:v>4.11984126984127E-8</c:v>
                </c:pt>
                <c:pt idx="9">
                  <c:v>4.6049155145929302E-8</c:v>
                </c:pt>
                <c:pt idx="10">
                  <c:v>5.3125000000000001E-8</c:v>
                </c:pt>
                <c:pt idx="11">
                  <c:v>5.7143442622950797E-8</c:v>
                </c:pt>
                <c:pt idx="12">
                  <c:v>6.1004098360655703E-8</c:v>
                </c:pt>
                <c:pt idx="13">
                  <c:v>7.72950819672131E-8</c:v>
                </c:pt>
                <c:pt idx="14">
                  <c:v>1.54442622950819E-7</c:v>
                </c:pt>
                <c:pt idx="15">
                  <c:v>2.4946666666666602E-7</c:v>
                </c:pt>
                <c:pt idx="16">
                  <c:v>1.41933333333333E-7</c:v>
                </c:pt>
                <c:pt idx="17">
                  <c:v>2.0389999999999999E-7</c:v>
                </c:pt>
                <c:pt idx="18">
                  <c:v>1.2669999999999999E-7</c:v>
                </c:pt>
                <c:pt idx="19">
                  <c:v>2.7860000000000002E-7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D33-4099-BE7D-C78A0E5EA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74250128"/>
        <c:axId val="-1774247408"/>
      </c:scatterChart>
      <c:valAx>
        <c:axId val="-1774250128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74247408"/>
        <c:crosses val="autoZero"/>
        <c:crossBetween val="midCat"/>
      </c:valAx>
      <c:valAx>
        <c:axId val="-177424740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742501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Linear</a:t>
            </a:r>
            <a:r>
              <a:rPr lang="en-US" baseline="0"/>
              <a:t> Search vs Binary Search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data_search!$B$1</c:f>
              <c:strCache>
                <c:ptCount val="1"/>
                <c:pt idx="0">
                  <c:v>Linear Search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data_search!$A$2:$A$21</c:f>
              <c:numCache>
                <c:formatCode>General</c:formatCode>
                <c:ptCount val="20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  <c:pt idx="15">
                  <c:v>65536</c:v>
                </c:pt>
                <c:pt idx="16">
                  <c:v>131072</c:v>
                </c:pt>
                <c:pt idx="17">
                  <c:v>262144</c:v>
                </c:pt>
                <c:pt idx="18">
                  <c:v>524288</c:v>
                </c:pt>
                <c:pt idx="19">
                  <c:v>1048576</c:v>
                </c:pt>
              </c:numCache>
            </c:numRef>
          </c:xVal>
          <c:yVal>
            <c:numRef>
              <c:f>data_search!$B$2:$B$21</c:f>
              <c:numCache>
                <c:formatCode>0.00E+00</c:formatCode>
                <c:ptCount val="20"/>
                <c:pt idx="0">
                  <c:v>3.4782188E-8</c:v>
                </c:pt>
                <c:pt idx="1">
                  <c:v>3.9876803999999997E-8</c:v>
                </c:pt>
                <c:pt idx="2">
                  <c:v>2.5768579999999999E-8</c:v>
                </c:pt>
                <c:pt idx="3">
                  <c:v>2.725484E-8</c:v>
                </c:pt>
                <c:pt idx="4">
                  <c:v>3.189352E-8</c:v>
                </c:pt>
                <c:pt idx="5">
                  <c:v>3.9252639999999999E-8</c:v>
                </c:pt>
                <c:pt idx="6">
                  <c:v>5.1997504000000001E-8</c:v>
                </c:pt>
                <c:pt idx="7">
                  <c:v>8.2591653865847403E-8</c:v>
                </c:pt>
                <c:pt idx="8">
                  <c:v>1.4213568868407501E-7</c:v>
                </c:pt>
                <c:pt idx="9">
                  <c:v>2.68571940604198E-7</c:v>
                </c:pt>
                <c:pt idx="10">
                  <c:v>5.0148053278688502E-7</c:v>
                </c:pt>
                <c:pt idx="11">
                  <c:v>9.7179508196721295E-7</c:v>
                </c:pt>
                <c:pt idx="12">
                  <c:v>1.97759016393442E-6</c:v>
                </c:pt>
                <c:pt idx="13">
                  <c:v>4.5284590163934404E-6</c:v>
                </c:pt>
                <c:pt idx="14">
                  <c:v>1.1358442622950801E-5</c:v>
                </c:pt>
                <c:pt idx="15">
                  <c:v>2.11229333333333E-5</c:v>
                </c:pt>
                <c:pt idx="16">
                  <c:v>4.0608399999999901E-5</c:v>
                </c:pt>
                <c:pt idx="17">
                  <c:v>8.6586099999999994E-5</c:v>
                </c:pt>
                <c:pt idx="18">
                  <c:v>1.5699339999999999E-4</c:v>
                </c:pt>
                <c:pt idx="19">
                  <c:v>5.2195170000000001E-4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F9-4F92-806E-32D637FC9954}"/>
            </c:ext>
          </c:extLst>
        </c:ser>
        <c:ser>
          <c:idx val="1"/>
          <c:order val="1"/>
          <c:tx>
            <c:strRef>
              <c:f>data_search!$C$1</c:f>
              <c:strCache>
                <c:ptCount val="1"/>
                <c:pt idx="0">
                  <c:v>Binary Search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data_search!$A$2:$A$21</c:f>
              <c:numCache>
                <c:formatCode>General</c:formatCode>
                <c:ptCount val="20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  <c:pt idx="15">
                  <c:v>65536</c:v>
                </c:pt>
                <c:pt idx="16">
                  <c:v>131072</c:v>
                </c:pt>
                <c:pt idx="17">
                  <c:v>262144</c:v>
                </c:pt>
                <c:pt idx="18">
                  <c:v>524288</c:v>
                </c:pt>
                <c:pt idx="19">
                  <c:v>1048576</c:v>
                </c:pt>
              </c:numCache>
            </c:numRef>
          </c:xVal>
          <c:yVal>
            <c:numRef>
              <c:f>data_search!$C$2:$C$21</c:f>
              <c:numCache>
                <c:formatCode>0.00E+00</c:formatCode>
                <c:ptCount val="20"/>
                <c:pt idx="0">
                  <c:v>2.6252442000000001E-8</c:v>
                </c:pt>
                <c:pt idx="1">
                  <c:v>3.5312769999999999E-8</c:v>
                </c:pt>
                <c:pt idx="2">
                  <c:v>2.6037304000000001E-8</c:v>
                </c:pt>
                <c:pt idx="3">
                  <c:v>2.8299832000000001E-8</c:v>
                </c:pt>
                <c:pt idx="4">
                  <c:v>2.9953807999999897E-8</c:v>
                </c:pt>
                <c:pt idx="5">
                  <c:v>3.3162303999999901E-8</c:v>
                </c:pt>
                <c:pt idx="6">
                  <c:v>3.4471552000000002E-8</c:v>
                </c:pt>
                <c:pt idx="7">
                  <c:v>3.8244367639528903E-8</c:v>
                </c:pt>
                <c:pt idx="8">
                  <c:v>4.11984126984127E-8</c:v>
                </c:pt>
                <c:pt idx="9">
                  <c:v>4.6049155145929302E-8</c:v>
                </c:pt>
                <c:pt idx="10">
                  <c:v>5.3125000000000001E-8</c:v>
                </c:pt>
                <c:pt idx="11">
                  <c:v>5.7143442622950797E-8</c:v>
                </c:pt>
                <c:pt idx="12">
                  <c:v>6.1004098360655703E-8</c:v>
                </c:pt>
                <c:pt idx="13">
                  <c:v>7.72950819672131E-8</c:v>
                </c:pt>
                <c:pt idx="14">
                  <c:v>1.54442622950819E-7</c:v>
                </c:pt>
                <c:pt idx="15">
                  <c:v>2.4946666666666602E-7</c:v>
                </c:pt>
                <c:pt idx="16">
                  <c:v>1.41933333333333E-7</c:v>
                </c:pt>
                <c:pt idx="17">
                  <c:v>2.0389999999999999E-7</c:v>
                </c:pt>
                <c:pt idx="18">
                  <c:v>1.2669999999999999E-7</c:v>
                </c:pt>
                <c:pt idx="19">
                  <c:v>2.7860000000000002E-7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5F9-4F92-806E-32D637FC99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41518512"/>
        <c:axId val="-1741514704"/>
      </c:scatterChart>
      <c:valAx>
        <c:axId val="-1741518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41514704"/>
        <c:crosses val="autoZero"/>
        <c:crossBetween val="midCat"/>
      </c:valAx>
      <c:valAx>
        <c:axId val="-174151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415185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Sorting Comparison</a:t>
            </a:r>
          </a:p>
          <a:p>
            <a:pPr>
              <a:defRPr/>
            </a:pPr>
            <a:r>
              <a:rPr lang="en-US" sz="1800" b="0" i="0" baseline="0">
                <a:effectLst/>
              </a:rPr>
              <a:t>log-log plot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data_sort!$B$1</c:f>
              <c:strCache>
                <c:ptCount val="1"/>
                <c:pt idx="0">
                  <c:v>Bubble Sort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data_sort!$A$2:$A$16</c:f>
              <c:numCache>
                <c:formatCode>General</c:formatCode>
                <c:ptCount val="1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</c:numCache>
            </c:numRef>
          </c:xVal>
          <c:yVal>
            <c:numRef>
              <c:f>data_sort!$B$2:$B$16</c:f>
              <c:numCache>
                <c:formatCode>0.00E+00</c:formatCode>
                <c:ptCount val="15"/>
                <c:pt idx="0">
                  <c:v>2.9279250000000001E-8</c:v>
                </c:pt>
                <c:pt idx="1">
                  <c:v>7.9734799999999995E-8</c:v>
                </c:pt>
                <c:pt idx="2">
                  <c:v>7.4523199999999996E-8</c:v>
                </c:pt>
                <c:pt idx="3">
                  <c:v>2.4041280000000001E-7</c:v>
                </c:pt>
                <c:pt idx="4">
                  <c:v>4.1026480000000002E-7</c:v>
                </c:pt>
                <c:pt idx="5">
                  <c:v>1.5422335999999999E-6</c:v>
                </c:pt>
                <c:pt idx="6">
                  <c:v>4.7513974358974298E-6</c:v>
                </c:pt>
                <c:pt idx="7">
                  <c:v>2.7951660256410201E-5</c:v>
                </c:pt>
                <c:pt idx="8">
                  <c:v>7.26652564102564E-5</c:v>
                </c:pt>
                <c:pt idx="9">
                  <c:v>2.8011723076922998E-4</c:v>
                </c:pt>
                <c:pt idx="10" formatCode="General">
                  <c:v>1.1608748947368401E-3</c:v>
                </c:pt>
                <c:pt idx="11" formatCode="General">
                  <c:v>5.1119733000000002E-3</c:v>
                </c:pt>
                <c:pt idx="12" formatCode="General">
                  <c:v>2.15351656E-2</c:v>
                </c:pt>
                <c:pt idx="13" formatCode="General">
                  <c:v>8.8115762399999895E-2</c:v>
                </c:pt>
                <c:pt idx="14" formatCode="General">
                  <c:v>0.36489164439999999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343-40EE-966A-6485E69E2605}"/>
            </c:ext>
          </c:extLst>
        </c:ser>
        <c:ser>
          <c:idx val="1"/>
          <c:order val="1"/>
          <c:tx>
            <c:strRef>
              <c:f>data_sort!$C$1</c:f>
              <c:strCache>
                <c:ptCount val="1"/>
                <c:pt idx="0">
                  <c:v>Selection Sort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data_sort!$A$2:$A$16</c:f>
              <c:numCache>
                <c:formatCode>General</c:formatCode>
                <c:ptCount val="1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</c:numCache>
            </c:numRef>
          </c:xVal>
          <c:yVal>
            <c:numRef>
              <c:f>data_sort!$C$2:$C$16</c:f>
              <c:numCache>
                <c:formatCode>0.00E+00</c:formatCode>
                <c:ptCount val="15"/>
                <c:pt idx="0">
                  <c:v>3.5483750000000002E-8</c:v>
                </c:pt>
                <c:pt idx="1">
                  <c:v>1.9449800000000001E-8</c:v>
                </c:pt>
                <c:pt idx="2">
                  <c:v>2.8038599999999999E-8</c:v>
                </c:pt>
                <c:pt idx="3">
                  <c:v>6.4635199999999994E-8</c:v>
                </c:pt>
                <c:pt idx="4">
                  <c:v>1.7841679999999999E-7</c:v>
                </c:pt>
                <c:pt idx="5">
                  <c:v>7.7743359999999998E-7</c:v>
                </c:pt>
                <c:pt idx="6">
                  <c:v>2.9135512820512798E-6</c:v>
                </c:pt>
                <c:pt idx="7">
                  <c:v>1.18464423076923E-5</c:v>
                </c:pt>
                <c:pt idx="8">
                  <c:v>4.0525153846153803E-5</c:v>
                </c:pt>
                <c:pt idx="9">
                  <c:v>1.51623871794871E-4</c:v>
                </c:pt>
                <c:pt idx="10">
                  <c:v>5.9052463157894695E-4</c:v>
                </c:pt>
                <c:pt idx="11" formatCode="General">
                  <c:v>2.3620689E-3</c:v>
                </c:pt>
                <c:pt idx="12" formatCode="General">
                  <c:v>9.0169181999999997E-3</c:v>
                </c:pt>
                <c:pt idx="13" formatCode="General">
                  <c:v>3.6231239799999898E-2</c:v>
                </c:pt>
                <c:pt idx="14" formatCode="General">
                  <c:v>0.1451914111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343-40EE-966A-6485E69E2605}"/>
            </c:ext>
          </c:extLst>
        </c:ser>
        <c:ser>
          <c:idx val="2"/>
          <c:order val="2"/>
          <c:tx>
            <c:strRef>
              <c:f>data_sort!$D$1</c:f>
              <c:strCache>
                <c:ptCount val="1"/>
                <c:pt idx="0">
                  <c:v>Merge Sort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data_sort!$A$2:$A$16</c:f>
              <c:numCache>
                <c:formatCode>General</c:formatCode>
                <c:ptCount val="1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</c:numCache>
            </c:numRef>
          </c:xVal>
          <c:yVal>
            <c:numRef>
              <c:f>data_sort!$D$2:$D$16</c:f>
              <c:numCache>
                <c:formatCode>0.00E+00</c:formatCode>
                <c:ptCount val="15"/>
                <c:pt idx="0">
                  <c:v>1.0652225E-7</c:v>
                </c:pt>
                <c:pt idx="1">
                  <c:v>1.026034E-7</c:v>
                </c:pt>
                <c:pt idx="2">
                  <c:v>1.5212139999999901E-7</c:v>
                </c:pt>
                <c:pt idx="3">
                  <c:v>2.7356280000000001E-7</c:v>
                </c:pt>
                <c:pt idx="4">
                  <c:v>5.5751039999999999E-7</c:v>
                </c:pt>
                <c:pt idx="5">
                  <c:v>1.1778495999999999E-6</c:v>
                </c:pt>
                <c:pt idx="6">
                  <c:v>2.48158333333333E-6</c:v>
                </c:pt>
                <c:pt idx="7">
                  <c:v>4.1647435897435896E-6</c:v>
                </c:pt>
                <c:pt idx="8">
                  <c:v>7.6032307692307703E-6</c:v>
                </c:pt>
                <c:pt idx="9">
                  <c:v>1.6002743589743501E-5</c:v>
                </c:pt>
                <c:pt idx="10">
                  <c:v>3.9071684210526302E-5</c:v>
                </c:pt>
                <c:pt idx="11">
                  <c:v>7.1550699999999999E-5</c:v>
                </c:pt>
                <c:pt idx="12">
                  <c:v>1.687115E-4</c:v>
                </c:pt>
                <c:pt idx="13">
                  <c:v>3.0652810000000001E-4</c:v>
                </c:pt>
                <c:pt idx="14">
                  <c:v>6.1252720000000004E-4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343-40EE-966A-6485E69E2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10850512"/>
        <c:axId val="-1710855408"/>
      </c:scatterChart>
      <c:valAx>
        <c:axId val="-1710850512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10855408"/>
        <c:crosses val="autoZero"/>
        <c:crossBetween val="midCat"/>
      </c:valAx>
      <c:valAx>
        <c:axId val="-171085540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108505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Sorting Comparison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data_sort!$B$1</c:f>
              <c:strCache>
                <c:ptCount val="1"/>
                <c:pt idx="0">
                  <c:v>Bubble Sort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data_sort!$A$2:$A$16</c:f>
              <c:numCache>
                <c:formatCode>General</c:formatCode>
                <c:ptCount val="1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</c:numCache>
            </c:numRef>
          </c:xVal>
          <c:yVal>
            <c:numRef>
              <c:f>data_sort!$B$2:$B$16</c:f>
              <c:numCache>
                <c:formatCode>0.00E+00</c:formatCode>
                <c:ptCount val="15"/>
                <c:pt idx="0">
                  <c:v>2.9279250000000001E-8</c:v>
                </c:pt>
                <c:pt idx="1">
                  <c:v>7.9734799999999995E-8</c:v>
                </c:pt>
                <c:pt idx="2">
                  <c:v>7.4523199999999996E-8</c:v>
                </c:pt>
                <c:pt idx="3">
                  <c:v>2.4041280000000001E-7</c:v>
                </c:pt>
                <c:pt idx="4">
                  <c:v>4.1026480000000002E-7</c:v>
                </c:pt>
                <c:pt idx="5">
                  <c:v>1.5422335999999999E-6</c:v>
                </c:pt>
                <c:pt idx="6">
                  <c:v>4.7513974358974298E-6</c:v>
                </c:pt>
                <c:pt idx="7">
                  <c:v>2.7951660256410201E-5</c:v>
                </c:pt>
                <c:pt idx="8">
                  <c:v>7.26652564102564E-5</c:v>
                </c:pt>
                <c:pt idx="9">
                  <c:v>2.8011723076922998E-4</c:v>
                </c:pt>
                <c:pt idx="10" formatCode="General">
                  <c:v>1.1608748947368401E-3</c:v>
                </c:pt>
                <c:pt idx="11" formatCode="General">
                  <c:v>5.1119733000000002E-3</c:v>
                </c:pt>
                <c:pt idx="12" formatCode="General">
                  <c:v>2.15351656E-2</c:v>
                </c:pt>
                <c:pt idx="13" formatCode="General">
                  <c:v>8.8115762399999895E-2</c:v>
                </c:pt>
                <c:pt idx="14" formatCode="General">
                  <c:v>0.36489164439999999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CC5-4255-A2AD-C38541C06D5F}"/>
            </c:ext>
          </c:extLst>
        </c:ser>
        <c:ser>
          <c:idx val="1"/>
          <c:order val="1"/>
          <c:tx>
            <c:strRef>
              <c:f>data_sort!$C$1</c:f>
              <c:strCache>
                <c:ptCount val="1"/>
                <c:pt idx="0">
                  <c:v>Selection Sort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data_sort!$A$2:$A$16</c:f>
              <c:numCache>
                <c:formatCode>General</c:formatCode>
                <c:ptCount val="1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</c:numCache>
            </c:numRef>
          </c:xVal>
          <c:yVal>
            <c:numRef>
              <c:f>data_sort!$C$2:$C$16</c:f>
              <c:numCache>
                <c:formatCode>0.00E+00</c:formatCode>
                <c:ptCount val="15"/>
                <c:pt idx="0">
                  <c:v>3.5483750000000002E-8</c:v>
                </c:pt>
                <c:pt idx="1">
                  <c:v>1.9449800000000001E-8</c:v>
                </c:pt>
                <c:pt idx="2">
                  <c:v>2.8038599999999999E-8</c:v>
                </c:pt>
                <c:pt idx="3">
                  <c:v>6.4635199999999994E-8</c:v>
                </c:pt>
                <c:pt idx="4">
                  <c:v>1.7841679999999999E-7</c:v>
                </c:pt>
                <c:pt idx="5">
                  <c:v>7.7743359999999998E-7</c:v>
                </c:pt>
                <c:pt idx="6">
                  <c:v>2.9135512820512798E-6</c:v>
                </c:pt>
                <c:pt idx="7">
                  <c:v>1.18464423076923E-5</c:v>
                </c:pt>
                <c:pt idx="8">
                  <c:v>4.0525153846153803E-5</c:v>
                </c:pt>
                <c:pt idx="9">
                  <c:v>1.51623871794871E-4</c:v>
                </c:pt>
                <c:pt idx="10">
                  <c:v>5.9052463157894695E-4</c:v>
                </c:pt>
                <c:pt idx="11" formatCode="General">
                  <c:v>2.3620689E-3</c:v>
                </c:pt>
                <c:pt idx="12" formatCode="General">
                  <c:v>9.0169181999999997E-3</c:v>
                </c:pt>
                <c:pt idx="13" formatCode="General">
                  <c:v>3.6231239799999898E-2</c:v>
                </c:pt>
                <c:pt idx="14" formatCode="General">
                  <c:v>0.1451914111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CC5-4255-A2AD-C38541C06D5F}"/>
            </c:ext>
          </c:extLst>
        </c:ser>
        <c:ser>
          <c:idx val="2"/>
          <c:order val="2"/>
          <c:tx>
            <c:strRef>
              <c:f>data_sort!$D$1</c:f>
              <c:strCache>
                <c:ptCount val="1"/>
                <c:pt idx="0">
                  <c:v>Merge Sort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data_sort!$A$2:$A$16</c:f>
              <c:numCache>
                <c:formatCode>General</c:formatCode>
                <c:ptCount val="1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</c:numCache>
            </c:numRef>
          </c:xVal>
          <c:yVal>
            <c:numRef>
              <c:f>data_sort!$D$2:$D$16</c:f>
              <c:numCache>
                <c:formatCode>0.00E+00</c:formatCode>
                <c:ptCount val="15"/>
                <c:pt idx="0">
                  <c:v>1.0652225E-7</c:v>
                </c:pt>
                <c:pt idx="1">
                  <c:v>1.026034E-7</c:v>
                </c:pt>
                <c:pt idx="2">
                  <c:v>1.5212139999999901E-7</c:v>
                </c:pt>
                <c:pt idx="3">
                  <c:v>2.7356280000000001E-7</c:v>
                </c:pt>
                <c:pt idx="4">
                  <c:v>5.5751039999999999E-7</c:v>
                </c:pt>
                <c:pt idx="5">
                  <c:v>1.1778495999999999E-6</c:v>
                </c:pt>
                <c:pt idx="6">
                  <c:v>2.48158333333333E-6</c:v>
                </c:pt>
                <c:pt idx="7">
                  <c:v>4.1647435897435896E-6</c:v>
                </c:pt>
                <c:pt idx="8">
                  <c:v>7.6032307692307703E-6</c:v>
                </c:pt>
                <c:pt idx="9">
                  <c:v>1.6002743589743501E-5</c:v>
                </c:pt>
                <c:pt idx="10">
                  <c:v>3.9071684210526302E-5</c:v>
                </c:pt>
                <c:pt idx="11">
                  <c:v>7.1550699999999999E-5</c:v>
                </c:pt>
                <c:pt idx="12">
                  <c:v>1.687115E-4</c:v>
                </c:pt>
                <c:pt idx="13">
                  <c:v>3.0652810000000001E-4</c:v>
                </c:pt>
                <c:pt idx="14">
                  <c:v>6.1252720000000004E-4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CC5-4255-A2AD-C38541C06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10847248"/>
        <c:axId val="-1710853776"/>
      </c:scatterChart>
      <c:valAx>
        <c:axId val="-1710847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10853776"/>
        <c:crosses val="autoZero"/>
        <c:crossBetween val="midCat"/>
      </c:valAx>
      <c:valAx>
        <c:axId val="-171085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108472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A7106-AB5F-4CA2-A1B7-59838B4E977C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99752-6722-49B0-B618-AD75D15B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8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B351BD1-8BA8-4E9D-92F9-DD597235A1B9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9332-D128-4845-BA7D-7B5C5718F4C6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C768-71AA-4CAC-8E43-0AB8EE7CCDF3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F5AA-2A56-4BFA-A5C0-75AC5BA2C953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5140-0184-4CED-ABB4-F83DD999CDB5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253E-8AC9-414F-8808-D3B8BFE5A1BF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7E7B-1230-411F-8F58-9C45F413C7B5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ECC2-09A5-40FF-947E-100CA47A6693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73F1-DB08-46DA-91A5-2DED380E3B64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" y="1708150"/>
            <a:ext cx="12196233" cy="0"/>
          </a:xfrm>
          <a:prstGeom prst="line">
            <a:avLst/>
          </a:prstGeom>
          <a:noFill/>
          <a:ln w="9525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12192000" cy="1524000"/>
          </a:xfrm>
        </p:spPr>
        <p:txBody>
          <a:bodyPr anchor="b"/>
          <a:lstStyle>
            <a:lvl1pPr>
              <a:lnSpc>
                <a:spcPct val="80000"/>
              </a:lnSpc>
              <a:defRPr sz="3200">
                <a:solidFill>
                  <a:schemeClr val="folHlink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533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9D1F-6558-4C44-AC16-74C7FEA28B65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D91A-B878-4E69-BE1B-97978BF7D2A4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1520-63F3-41A4-8FA7-6453BCF6D41B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0B9F-00B1-46F8-8758-35FA39EF8A78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2A4D-E4D6-445D-8A2D-CD1CE6F293BD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FB47-6DF7-4B9C-A88B-8242C9DBF4E4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E0A3-8EF4-45FB-8D2C-CB67C5BB1E8A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AD32-0B29-4D95-A07A-D2137DD30926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5BE69-14DA-4007-8D7C-CB02C0200D11}" type="datetime1">
              <a:rPr lang="en-US" smtClean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  <a:p>
            <a:r>
              <a:rPr lang="en-US" dirty="0"/>
              <a:t>Searching</a:t>
            </a:r>
          </a:p>
          <a:p>
            <a:r>
              <a:rPr lang="en-US" dirty="0"/>
              <a:t>Sorting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06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Wait…how do we do experiments?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We vary the size of the data (usually by powers of two), so test on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Repeat each experiment numerous times to:</a:t>
                </a:r>
              </a:p>
              <a:p>
                <a:pPr lvl="1"/>
                <a:r>
                  <a:rPr lang="en-US" dirty="0"/>
                  <a:t>Get an accurate time for operations faster than 1 microsecond (usually one tick of the clock)</a:t>
                </a:r>
              </a:p>
              <a:p>
                <a:pPr lvl="1"/>
                <a:r>
                  <a:rPr lang="en-US" dirty="0"/>
                  <a:t>Average timing considering other tasks running on the computer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3098" r="-3125" b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cs typeface="Courier New" panose="02070309020205020404" pitchFamily="49" charset="0"/>
                  </a:rPr>
                  <a:t>Pseudocode</a:t>
                </a:r>
              </a:p>
              <a:p>
                <a:endParaRPr lang="en-US" dirty="0"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Setup before timing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𝑠𝑡𝑎𝑟𝑡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time()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←0…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𝑟𝑒𝑝𝑒𝑎𝑡𝑠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experiment()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𝑠𝑡𝑜𝑝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time()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output(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𝑠𝑡𝑎𝑟𝑡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𝑠𝑡𝑜𝑝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𝑟𝑒𝑝𝑒𝑎𝑡𝑠</m:t>
                        </m:r>
                      </m:den>
                    </m:f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253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57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of searching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2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Pseudocode</a:t>
                </a:r>
              </a:p>
              <a:p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Array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𝑎𝑟𝑟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𝑘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true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𝑎𝑟𝑟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contains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𝑘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false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otherwise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true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false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2754" r="-3875" b="-4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4875211" cy="460851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Complexity?</a:t>
                </a:r>
              </a:p>
              <a:p>
                <a:pPr lvl="1"/>
                <a:r>
                  <a:rPr lang="en-US" dirty="0"/>
                  <a:t>Linear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Reasoning – The search might have to visit each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 contained in the array.</a:t>
                </a:r>
              </a:p>
              <a:p>
                <a:pPr lvl="1"/>
                <a:r>
                  <a:rPr lang="en-US" dirty="0"/>
                  <a:t>Note – it doesn't matter if the first element is equal to the key, that is a </a:t>
                </a:r>
                <a:r>
                  <a:rPr lang="en-US" i="1" dirty="0"/>
                  <a:t>special case</a:t>
                </a:r>
                <a:r>
                  <a:rPr lang="en-US" dirty="0"/>
                  <a:t>. On average we must search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elements. Additionally, we don't care about a specific size, we are interested in performance as the size tends to infinity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4875211" cy="4608514"/>
              </a:xfrm>
              <a:blipFill rotWithShape="0">
                <a:blip r:embed="rId3"/>
                <a:stretch>
                  <a:fillRect l="-2253" t="-2116" r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822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 scientists always ask this kind of question, </a:t>
            </a:r>
            <a:r>
              <a:rPr lang="en-US" i="1" dirty="0"/>
              <a:t>can we do better?</a:t>
            </a:r>
          </a:p>
          <a:p>
            <a:r>
              <a:rPr lang="en-US" dirty="0"/>
              <a:t>Well in general…no, this is about the best we can do with searching.</a:t>
            </a:r>
          </a:p>
          <a:p>
            <a:r>
              <a:rPr lang="en-US" dirty="0"/>
              <a:t>Computer scientists then ask a follow-up questions, </a:t>
            </a:r>
            <a:r>
              <a:rPr lang="en-US" i="1" dirty="0"/>
              <a:t>can we do better in special cases?</a:t>
            </a:r>
          </a:p>
          <a:p>
            <a:r>
              <a:rPr lang="en-US" dirty="0"/>
              <a:t>Yes! If we knew the input was sorted we could do much better.</a:t>
            </a:r>
          </a:p>
        </p:txBody>
      </p:sp>
    </p:spTree>
    <p:extLst>
      <p:ext uri="{BB962C8B-B14F-4D97-AF65-F5344CB8AC3E}">
        <p14:creationId xmlns:p14="http://schemas.microsoft.com/office/powerpoint/2010/main" val="289059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2249486"/>
                <a:ext cx="9905999" cy="450300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Pseudocode</a:t>
                </a:r>
              </a:p>
              <a:p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Sorted array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arr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Key k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true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if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arr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contains k, </a:t>
                </a: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false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otherwise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←0</m:t>
                    </m:r>
                  </m:oMath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h𝑖𝑔h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h𝑖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h𝑖𝑔h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𝑙𝑜𝑤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h𝑖𝑔h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return true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false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6"/>
                <a:ext cx="9905999" cy="4503005"/>
              </a:xfrm>
              <a:blipFill rotWithShape="0">
                <a:blip r:embed="rId2"/>
                <a:stretch>
                  <a:fillRect l="-677" t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88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it works?</a:t>
            </a:r>
          </a:p>
          <a:p>
            <a:r>
              <a:rPr lang="en-US" dirty="0"/>
              <a:t>Key is 7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2289160" y="3831860"/>
            <a:ext cx="7613680" cy="586204"/>
            <a:chOff x="2483509" y="3351213"/>
            <a:chExt cx="7613680" cy="586204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788309" y="3503613"/>
              <a:ext cx="69913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074059" y="33512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683659" y="33512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293259" y="33512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902859" y="33512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512459" y="33512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6122059" y="33512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6731659" y="33512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7341259" y="33512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7950859" y="33512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8560459" y="33512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9170059" y="33512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9779659" y="33512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chemeClr val="tx1"/>
                  </a:solidFill>
                </a:rPr>
                <a:t>19</a:t>
              </a:r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2483509" y="33512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Text Box 61"/>
            <p:cNvSpPr txBox="1">
              <a:spLocks noChangeArrowheads="1"/>
            </p:cNvSpPr>
            <p:nvPr/>
          </p:nvSpPr>
          <p:spPr bwMode="auto">
            <a:xfrm>
              <a:off x="6098246" y="3597276"/>
              <a:ext cx="344966" cy="3385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63" name="Text Box 62"/>
            <p:cNvSpPr txBox="1">
              <a:spLocks noChangeArrowheads="1"/>
            </p:cNvSpPr>
            <p:nvPr/>
          </p:nvSpPr>
          <p:spPr bwMode="auto">
            <a:xfrm>
              <a:off x="2483509" y="3598863"/>
              <a:ext cx="242374" cy="3385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64" name="Text Box 63"/>
            <p:cNvSpPr txBox="1">
              <a:spLocks noChangeArrowheads="1"/>
            </p:cNvSpPr>
            <p:nvPr/>
          </p:nvSpPr>
          <p:spPr bwMode="auto">
            <a:xfrm>
              <a:off x="9798709" y="3597276"/>
              <a:ext cx="298480" cy="3385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295525" y="4441460"/>
            <a:ext cx="7600950" cy="597317"/>
            <a:chOff x="2483509" y="3960813"/>
            <a:chExt cx="7600950" cy="597317"/>
          </a:xfrm>
        </p:grpSpPr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635909" y="4113213"/>
              <a:ext cx="71437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074059" y="39608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683659" y="39608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293259" y="39608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902859" y="39608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5512459" y="39608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122059" y="39608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731659" y="39608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7341259" y="39608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950859" y="39608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8560459" y="39608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9170059" y="39608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9779659" y="39608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19</a:t>
              </a: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2483509" y="39608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Text Box 64"/>
            <p:cNvSpPr txBox="1">
              <a:spLocks noChangeArrowheads="1"/>
            </p:cNvSpPr>
            <p:nvPr/>
          </p:nvSpPr>
          <p:spPr bwMode="auto">
            <a:xfrm>
              <a:off x="3655084" y="4217988"/>
              <a:ext cx="344966" cy="3385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66" name="Text Box 65"/>
            <p:cNvSpPr txBox="1">
              <a:spLocks noChangeArrowheads="1"/>
            </p:cNvSpPr>
            <p:nvPr/>
          </p:nvSpPr>
          <p:spPr bwMode="auto">
            <a:xfrm>
              <a:off x="2483509" y="4219576"/>
              <a:ext cx="242374" cy="3385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67" name="Text Box 66"/>
            <p:cNvSpPr txBox="1">
              <a:spLocks noChangeArrowheads="1"/>
            </p:cNvSpPr>
            <p:nvPr/>
          </p:nvSpPr>
          <p:spPr bwMode="auto">
            <a:xfrm>
              <a:off x="5512459" y="4217988"/>
              <a:ext cx="298480" cy="3385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295525" y="5051060"/>
            <a:ext cx="7600950" cy="608429"/>
            <a:chOff x="2483509" y="4570413"/>
            <a:chExt cx="7600950" cy="608429"/>
          </a:xfrm>
        </p:grpSpPr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2712109" y="4722813"/>
              <a:ext cx="70675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3074059" y="45704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3683659" y="45704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4293259" y="45704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4902859" y="45704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5512459" y="45704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6122059" y="45704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6731659" y="45704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7341259" y="45704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7950859" y="45704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8560459" y="45704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9170059" y="45704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9779659" y="45704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19</a:t>
              </a:r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2483509" y="45704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8" name="Text Box 67"/>
            <p:cNvSpPr txBox="1">
              <a:spLocks noChangeArrowheads="1"/>
            </p:cNvSpPr>
            <p:nvPr/>
          </p:nvSpPr>
          <p:spPr bwMode="auto">
            <a:xfrm>
              <a:off x="4893334" y="4838701"/>
              <a:ext cx="344966" cy="3385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69" name="Text Box 68"/>
            <p:cNvSpPr txBox="1">
              <a:spLocks noChangeArrowheads="1"/>
            </p:cNvSpPr>
            <p:nvPr/>
          </p:nvSpPr>
          <p:spPr bwMode="auto">
            <a:xfrm>
              <a:off x="4312309" y="4840288"/>
              <a:ext cx="242374" cy="3385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70" name="Text Box 69"/>
            <p:cNvSpPr txBox="1">
              <a:spLocks noChangeArrowheads="1"/>
            </p:cNvSpPr>
            <p:nvPr/>
          </p:nvSpPr>
          <p:spPr bwMode="auto">
            <a:xfrm>
              <a:off x="5512459" y="4838701"/>
              <a:ext cx="304800" cy="336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300288" y="5660660"/>
            <a:ext cx="7591425" cy="611188"/>
            <a:chOff x="2493034" y="5180013"/>
            <a:chExt cx="7591425" cy="611188"/>
          </a:xfrm>
        </p:grpSpPr>
        <p:sp>
          <p:nvSpPr>
            <p:cNvPr id="45" name="Line 44"/>
            <p:cNvSpPr>
              <a:spLocks noChangeShapeType="1"/>
            </p:cNvSpPr>
            <p:nvPr/>
          </p:nvSpPr>
          <p:spPr bwMode="auto">
            <a:xfrm>
              <a:off x="2788309" y="5332413"/>
              <a:ext cx="69913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3074059" y="51800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3683659" y="51800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4293259" y="51800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4902859" y="51800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5512459" y="51800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6122059" y="51800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6731659" y="51800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7341259" y="51800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7950859" y="51800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8560459" y="51800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9170059" y="51800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9779659" y="51800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chemeClr val="tx1"/>
                  </a:solidFill>
                </a:rPr>
                <a:t>19</a:t>
              </a:r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2493034" y="51800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1" name="Text Box 70"/>
            <p:cNvSpPr txBox="1">
              <a:spLocks noChangeArrowheads="1"/>
            </p:cNvSpPr>
            <p:nvPr/>
          </p:nvSpPr>
          <p:spPr bwMode="auto">
            <a:xfrm>
              <a:off x="5264809" y="5454651"/>
              <a:ext cx="7858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1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l</a:t>
              </a:r>
              <a:r>
                <a:rPr lang="en-US" altLang="en-US" sz="1600" dirty="0">
                  <a:solidFill>
                    <a:schemeClr val="tx1"/>
                  </a:solidFill>
                  <a:latin typeface="Symbol" panose="05050102010706020507" pitchFamily="18" charset="2"/>
                </a:rPr>
                <a:t>=</a:t>
              </a:r>
              <a:r>
                <a:rPr lang="en-US" altLang="en-US" sz="1600" b="1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m </a:t>
              </a:r>
              <a:r>
                <a:rPr lang="en-US" altLang="en-US" sz="1600" dirty="0">
                  <a:solidFill>
                    <a:schemeClr val="tx1"/>
                  </a:solidFill>
                  <a:latin typeface="Symbol" panose="05050102010706020507" pitchFamily="18" charset="2"/>
                </a:rPr>
                <a:t>=</a:t>
              </a:r>
              <a:r>
                <a:rPr lang="en-US" altLang="en-US" sz="1600" b="1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091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Complexity?</a:t>
                </a:r>
              </a:p>
              <a:p>
                <a:pPr lvl="1"/>
                <a:r>
                  <a:rPr lang="en-US" dirty="0"/>
                  <a:t>Logarithmic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Reasoning – in each iteration of the loop, we eliminate half of the indices as possible cells to hold the key. The number of times you can repeatedly divide a number by 2 is the definition of a logarithm</a:t>
                </a:r>
              </a:p>
              <a:p>
                <a:pPr lvl="1"/>
                <a:r>
                  <a:rPr lang="en-US" dirty="0"/>
                  <a:t>Note – I am loose on the base of the logarithm. If you feel more comfortable with one, it will always be base 2. However, in big-oh complexity the base doesn't matter. See me after class if you would like a proof.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 r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70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searching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2" y="2249487"/>
            <a:ext cx="5182393" cy="354171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Download search.py from the course website. It contains an experiment ready to go comparing the different searches. Lets go through the file to ensure we understand each component.</a:t>
            </a:r>
          </a:p>
          <a:p>
            <a:r>
              <a:rPr lang="en-US" dirty="0"/>
              <a:t>Run the file, open up the csv file in Microsoft Excel</a:t>
            </a:r>
          </a:p>
          <a:p>
            <a:r>
              <a:rPr lang="en-US" dirty="0"/>
              <a:t>Make a line scatter plot of the size vs the time of the methods</a:t>
            </a:r>
          </a:p>
          <a:p>
            <a:pPr lvl="1"/>
            <a:r>
              <a:rPr lang="en-US" dirty="0"/>
              <a:t>Convert to a log-log plot to get a better picture of the data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754794"/>
              </p:ext>
            </p:extLst>
          </p:nvPr>
        </p:nvGraphicFramePr>
        <p:xfrm>
          <a:off x="6323805" y="402034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798706"/>
              </p:ext>
            </p:extLst>
          </p:nvPr>
        </p:nvGraphicFramePr>
        <p:xfrm>
          <a:off x="6323805" y="11468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195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smaller complexity drastically affects runtime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is much faster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1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of sorting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0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performance?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Since the early days in computing, computer scientists have concerned themselves with improving hardware, software, visualizations,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Performance can mean many different things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"The economy of human time is the next advantage of machinery in manufactures." – Charles Babbage</a:t>
            </a:r>
          </a:p>
        </p:txBody>
      </p:sp>
      <p:pic>
        <p:nvPicPr>
          <p:cNvPr id="1028" name="Picture 4" descr="http://uploads.edubilla.com/inventors/4a/fb/charlesbabbag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699" y="4020343"/>
            <a:ext cx="2136212" cy="212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01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Bubble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Pseudocode</a:t>
                </a:r>
              </a:p>
              <a:p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Array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𝑎𝑟𝑟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Sorted array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←0…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swap(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875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Complexity</a:t>
                </a:r>
              </a:p>
              <a:p>
                <a:pPr lvl="1"/>
                <a:r>
                  <a:rPr lang="en-US" dirty="0"/>
                  <a:t>Quadratic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Reasoning –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passes over the array, in each pass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 are visited and possibly swapped.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1877" t="-2238" r="-1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ttps://upload.wikimedia.org/wikipedia/commons/c/c8/Bubble-sort-example-300px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4085618"/>
            <a:ext cx="4601309" cy="276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1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 scientists always ask this kind of question, </a:t>
            </a:r>
            <a:r>
              <a:rPr lang="en-US" i="1" dirty="0"/>
              <a:t>can we do better?</a:t>
            </a:r>
          </a:p>
          <a:p>
            <a:r>
              <a:rPr lang="en-US" dirty="0"/>
              <a:t>Identify the weakness here, bubble sort swaps too much</a:t>
            </a:r>
          </a:p>
          <a:p>
            <a:r>
              <a:rPr lang="en-US" dirty="0"/>
              <a:t>Can we fix it?</a:t>
            </a:r>
          </a:p>
        </p:txBody>
      </p:sp>
    </p:spTree>
    <p:extLst>
      <p:ext uri="{BB962C8B-B14F-4D97-AF65-F5344CB8AC3E}">
        <p14:creationId xmlns:p14="http://schemas.microsoft.com/office/powerpoint/2010/main" val="206615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Pseudocode</a:t>
                </a:r>
              </a:p>
              <a:p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Sorted array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←0…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swap(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875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Complexity?</a:t>
                </a:r>
              </a:p>
              <a:p>
                <a:pPr lvl="1"/>
                <a:r>
                  <a:rPr lang="en-US" dirty="0"/>
                  <a:t>Quadratic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Reasoning – In each iteration of the outer loop, we must find the minimum in the rest of the array, and we swap this minimum into place. Doing this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times, takes in total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operations. 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1877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s://upload.wikimedia.org/wikipedia/commons/9/94/Selection-Sort-Animat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391" y="4243754"/>
            <a:ext cx="648462" cy="240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89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was not satisfying, bubble sort and selection sort have the same complexity, even though selection sort is a much nicer idea (and performs better in practice, will see soon)</a:t>
                </a:r>
              </a:p>
              <a:p>
                <a:r>
                  <a:rPr lang="en-US" dirty="0"/>
                  <a:t>Computer scientists always ask this kind of question, </a:t>
                </a:r>
                <a:r>
                  <a:rPr lang="en-US" i="1" dirty="0"/>
                  <a:t>can we do better?</a:t>
                </a:r>
              </a:p>
              <a:p>
                <a:r>
                  <a:rPr lang="en-US" dirty="0"/>
                  <a:t>Many different ideas exist to perform better</a:t>
                </a:r>
              </a:p>
              <a:p>
                <a:pPr lvl="1"/>
                <a:r>
                  <a:rPr lang="en-US" dirty="0"/>
                  <a:t>Better for sorting is </a:t>
                </a:r>
                <a:r>
                  <a:rPr lang="en-US" dirty="0" err="1"/>
                  <a:t>linearithmic</a:t>
                </a:r>
                <a:r>
                  <a:rPr lang="en-US" dirty="0"/>
                  <a:t> –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, examples include Quick Sort, Merge Sort, etc.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81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sorting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2" y="2249487"/>
            <a:ext cx="5182393" cy="354171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Download sort.py from the course website. It contains an experiment ready to go comparing the different searches. Lets go through the file to ensure we understand each component.</a:t>
            </a:r>
          </a:p>
          <a:p>
            <a:r>
              <a:rPr lang="en-US" dirty="0"/>
              <a:t>Run the file, open up the csv file in Microsoft Excel</a:t>
            </a:r>
          </a:p>
          <a:p>
            <a:r>
              <a:rPr lang="en-US" dirty="0"/>
              <a:t>Make a line scatter plot of the size vs the time of the methods</a:t>
            </a:r>
          </a:p>
          <a:p>
            <a:pPr lvl="1"/>
            <a:r>
              <a:rPr lang="en-US" dirty="0"/>
              <a:t>Convert to a log-log plot to get a better picture of the data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3892741"/>
              </p:ext>
            </p:extLst>
          </p:nvPr>
        </p:nvGraphicFramePr>
        <p:xfrm>
          <a:off x="6323805" y="40528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228170"/>
              </p:ext>
            </p:extLst>
          </p:nvPr>
        </p:nvGraphicFramePr>
        <p:xfrm>
          <a:off x="6323805" y="8778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847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algorithms can have the same complexity, but different actual performance</a:t>
                </a:r>
              </a:p>
              <a:p>
                <a:pPr lvl="1"/>
                <a:r>
                  <a:rPr lang="en-US" dirty="0"/>
                  <a:t>We need to experiment on our data</a:t>
                </a:r>
              </a:p>
              <a:p>
                <a:r>
                  <a:rPr lang="en-US" dirty="0"/>
                  <a:t>Smaller complexity will always beat an optimized higher complexity</a:t>
                </a:r>
              </a:p>
              <a:p>
                <a:pPr lvl="1"/>
                <a:r>
                  <a:rPr lang="en-US" dirty="0"/>
                  <a:t>However, note that this doesn't necessarily apply to small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Lesson – choosing an appropriate algorithm requires understanding the size of your data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 r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46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1410" y="2249486"/>
                <a:ext cx="5421436" cy="3541714"/>
              </a:xfrm>
            </p:spPr>
            <p:txBody>
              <a:bodyPr/>
              <a:lstStyle/>
              <a:p>
                <a:r>
                  <a:rPr lang="en-US" dirty="0"/>
                  <a:t>Searching</a:t>
                </a:r>
              </a:p>
              <a:p>
                <a:pPr lvl="1"/>
                <a:r>
                  <a:rPr lang="en-US" dirty="0"/>
                  <a:t>Linear Search – linear time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Binary Search – logarithmic time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5421436" cy="3541714"/>
              </a:xfrm>
              <a:blipFill rotWithShape="0">
                <a:blip r:embed="rId2"/>
                <a:stretch>
                  <a:fillRect l="-2247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495081" cy="3541714"/>
              </a:xfrm>
            </p:spPr>
            <p:txBody>
              <a:bodyPr/>
              <a:lstStyle/>
              <a:p>
                <a:r>
                  <a:rPr lang="en-US" dirty="0"/>
                  <a:t>Sorting</a:t>
                </a:r>
              </a:p>
              <a:p>
                <a:pPr lvl="1"/>
                <a:r>
                  <a:rPr lang="en-US" dirty="0"/>
                  <a:t>Bubble Sort – quadratic time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Selection Sort – quadratic time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Other Sorts – </a:t>
                </a:r>
                <a:r>
                  <a:rPr lang="en-US" dirty="0" err="1"/>
                  <a:t>linearithmic</a:t>
                </a:r>
                <a:r>
                  <a:rPr lang="en-US" dirty="0"/>
                  <a:t> time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495081" cy="3541714"/>
              </a:xfrm>
              <a:blipFill>
                <a:blip r:embed="rId3"/>
                <a:stretch>
                  <a:fillRect l="-23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45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Fewest computations</a:t>
            </a:r>
          </a:p>
          <a:p>
            <a:r>
              <a:rPr lang="en-US" dirty="0"/>
              <a:t>Smaller memory usage</a:t>
            </a:r>
          </a:p>
          <a:p>
            <a:r>
              <a:rPr lang="en-US" dirty="0"/>
              <a:t>Faster computations</a:t>
            </a:r>
          </a:p>
          <a:p>
            <a:r>
              <a:rPr lang="en-US" dirty="0"/>
              <a:t>Improving accuracy of computations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How we achieve these</a:t>
            </a:r>
          </a:p>
          <a:p>
            <a:pPr lvl="1"/>
            <a:r>
              <a:rPr lang="en-US" dirty="0"/>
              <a:t>Better algorithms</a:t>
            </a:r>
          </a:p>
          <a:p>
            <a:pPr lvl="1"/>
            <a:r>
              <a:rPr lang="en-US" dirty="0"/>
              <a:t>Better hardware</a:t>
            </a:r>
          </a:p>
          <a:p>
            <a:pPr lvl="1"/>
            <a:r>
              <a:rPr lang="en-US" dirty="0"/>
              <a:t>Better languages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826" y="4560907"/>
            <a:ext cx="2460585" cy="2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7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solve real problems (large) in real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3024680"/>
            <a:ext cx="4531986" cy="1991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876" y="3105703"/>
            <a:ext cx="2649765" cy="14894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758" y="4838654"/>
            <a:ext cx="3148395" cy="12254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841" y="4838654"/>
            <a:ext cx="2595730" cy="19148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922" y="5511281"/>
            <a:ext cx="2846836" cy="1242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162" y="2775681"/>
            <a:ext cx="2713981" cy="141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Big-Oh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 will focus our study of performance on time as a metric of performance</a:t>
            </a:r>
          </a:p>
          <a:p>
            <a:r>
              <a:rPr lang="en-US" dirty="0"/>
              <a:t>We can measure time experimentally like a stopwatch in our programs: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start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time.time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run algorithm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stop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time.time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time = stop – start</a:t>
            </a:r>
          </a:p>
          <a:p>
            <a:r>
              <a:rPr lang="en-US" dirty="0"/>
              <a:t>We can measure time theoretically with big-oh analysis – an approximation technique for quantifying the time an algorithm takes</a:t>
            </a:r>
          </a:p>
        </p:txBody>
      </p:sp>
    </p:spTree>
    <p:extLst>
      <p:ext uri="{BB962C8B-B14F-4D97-AF65-F5344CB8AC3E}">
        <p14:creationId xmlns:p14="http://schemas.microsoft.com/office/powerpoint/2010/main" val="41085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Big-oh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(pronounced "big-oh") if there exists constants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– real time taken for an algorithm. This is what we want to approximate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– a function that "approximates"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, more precisely it is an upper bound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We use this, as it describes how long an algorithm will</a:t>
                </a:r>
                <a:br>
                  <a:rPr lang="en-US" dirty="0"/>
                </a:br>
                <a:r>
                  <a:rPr lang="en-US" dirty="0"/>
                  <a:t>take to compute as the problem size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increases</a:t>
                </a:r>
              </a:p>
              <a:p>
                <a:r>
                  <a:rPr lang="en-US" dirty="0"/>
                  <a:t>To determine – count the operations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1033" b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mage result for big-oh analy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323" y="4130040"/>
            <a:ext cx="2622348" cy="263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03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Big-oh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Logarithmic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Linear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Example: searching for the minimum in an array. We must "look at"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 of an array</a:t>
                </a:r>
              </a:p>
              <a:p>
                <a:r>
                  <a:rPr lang="en-US" dirty="0" err="1"/>
                  <a:t>Linearithmic</a:t>
                </a:r>
                <a:r>
                  <a:rPr lang="en-US" dirty="0"/>
                  <a:t>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Quadratic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500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Image result for big-oh analys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95" y="2069281"/>
            <a:ext cx="5404820" cy="387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Shameless plug for CMSC 221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class is not about how we come up with these equations, or how we design better algorithms. For continued information, continue on in CS coursework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 this class, I want you to have an intuitive feel of what big-oh means through a few algorithms</a:t>
            </a:r>
          </a:p>
          <a:p>
            <a:r>
              <a:rPr lang="en-US" dirty="0"/>
              <a:t>In this class, understand the algorithms I present, but I do not expect you to come up with it yourself</a:t>
            </a:r>
          </a:p>
        </p:txBody>
      </p:sp>
    </p:spTree>
    <p:extLst>
      <p:ext uri="{BB962C8B-B14F-4D97-AF65-F5344CB8AC3E}">
        <p14:creationId xmlns:p14="http://schemas.microsoft.com/office/powerpoint/2010/main" val="31663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explore these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5421436" cy="3541714"/>
          </a:xfrm>
        </p:spPr>
        <p:txBody>
          <a:bodyPr/>
          <a:lstStyle/>
          <a:p>
            <a:r>
              <a:rPr lang="en-US" dirty="0"/>
              <a:t>Case study on Searching</a:t>
            </a:r>
          </a:p>
          <a:p>
            <a:pPr lvl="1"/>
            <a:r>
              <a:rPr lang="en-US" dirty="0"/>
              <a:t>Linear Search</a:t>
            </a:r>
          </a:p>
          <a:p>
            <a:pPr lvl="1"/>
            <a:r>
              <a:rPr lang="en-US" dirty="0"/>
              <a:t>Binary Search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5495081" cy="3541714"/>
          </a:xfrm>
        </p:spPr>
        <p:txBody>
          <a:bodyPr/>
          <a:lstStyle/>
          <a:p>
            <a:r>
              <a:rPr lang="en-US" dirty="0"/>
              <a:t>Case study on Sorting</a:t>
            </a:r>
          </a:p>
          <a:p>
            <a:pPr lvl="1"/>
            <a:r>
              <a:rPr lang="en-US" dirty="0"/>
              <a:t>Bubble Sort</a:t>
            </a:r>
          </a:p>
          <a:p>
            <a:pPr lvl="1"/>
            <a:r>
              <a:rPr lang="en-US" dirty="0"/>
              <a:t>Selection Sort</a:t>
            </a:r>
          </a:p>
          <a:p>
            <a:pPr lvl="1"/>
            <a:r>
              <a:rPr lang="en-US" dirty="0"/>
              <a:t>Advanced Sort</a:t>
            </a:r>
          </a:p>
        </p:txBody>
      </p:sp>
    </p:spTree>
    <p:extLst>
      <p:ext uri="{BB962C8B-B14F-4D97-AF65-F5344CB8AC3E}">
        <p14:creationId xmlns:p14="http://schemas.microsoft.com/office/powerpoint/2010/main" val="271355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1049</TotalTime>
  <Words>1441</Words>
  <Application>Microsoft Office PowerPoint</Application>
  <PresentationFormat>Widescreen</PresentationFormat>
  <Paragraphs>235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 Math</vt:lpstr>
      <vt:lpstr>Courier New</vt:lpstr>
      <vt:lpstr>Symbol</vt:lpstr>
      <vt:lpstr>Times New Roman</vt:lpstr>
      <vt:lpstr>Tw Cen MT</vt:lpstr>
      <vt:lpstr>Circuit</vt:lpstr>
      <vt:lpstr>Performance</vt:lpstr>
      <vt:lpstr>What is performance?</vt:lpstr>
      <vt:lpstr>Examples of performance</vt:lpstr>
      <vt:lpstr>Why do we care?</vt:lpstr>
      <vt:lpstr>Big-Oh Complexity</vt:lpstr>
      <vt:lpstr>Big-oh complexity</vt:lpstr>
      <vt:lpstr>Common Big-oh functions</vt:lpstr>
      <vt:lpstr>Shameless plug for CMSC 221</vt:lpstr>
      <vt:lpstr>Lets explore these concepts</vt:lpstr>
      <vt:lpstr>Wait…how do we do experiments?</vt:lpstr>
      <vt:lpstr>Case study of searching</vt:lpstr>
      <vt:lpstr>Linear Search</vt:lpstr>
      <vt:lpstr>Can we do better?</vt:lpstr>
      <vt:lpstr>Binary search</vt:lpstr>
      <vt:lpstr>Binary Search</vt:lpstr>
      <vt:lpstr>Binary Search</vt:lpstr>
      <vt:lpstr>Experiment searching</vt:lpstr>
      <vt:lpstr>Conclusion</vt:lpstr>
      <vt:lpstr>Case study of sorting</vt:lpstr>
      <vt:lpstr>Bubble Sort</vt:lpstr>
      <vt:lpstr>Can we do better?</vt:lpstr>
      <vt:lpstr>Selection Sort</vt:lpstr>
      <vt:lpstr>Can we do better?</vt:lpstr>
      <vt:lpstr>Experiment sorting</vt:lpstr>
      <vt:lpstr>Conclusion</vt:lpstr>
      <vt:lpstr>Algorithm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150  Introduction to Computing</dc:title>
  <dc:creator>Jory Denny</dc:creator>
  <cp:lastModifiedBy>Jory Denny</cp:lastModifiedBy>
  <cp:revision>136</cp:revision>
  <dcterms:created xsi:type="dcterms:W3CDTF">2016-08-19T17:15:05Z</dcterms:created>
  <dcterms:modified xsi:type="dcterms:W3CDTF">2020-04-09T15:15:05Z</dcterms:modified>
</cp:coreProperties>
</file>