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329" r:id="rId2"/>
    <p:sldId id="505" r:id="rId3"/>
    <p:sldId id="647" r:id="rId4"/>
    <p:sldId id="663" r:id="rId5"/>
    <p:sldId id="664" r:id="rId6"/>
    <p:sldId id="649" r:id="rId7"/>
    <p:sldId id="658" r:id="rId8"/>
    <p:sldId id="651" r:id="rId9"/>
    <p:sldId id="652" r:id="rId10"/>
    <p:sldId id="653" r:id="rId11"/>
    <p:sldId id="654" r:id="rId12"/>
    <p:sldId id="516" r:id="rId13"/>
    <p:sldId id="665" r:id="rId14"/>
    <p:sldId id="666" r:id="rId15"/>
    <p:sldId id="667" r:id="rId16"/>
    <p:sldId id="669" r:id="rId17"/>
    <p:sldId id="670" r:id="rId18"/>
    <p:sldId id="551" r:id="rId19"/>
    <p:sldId id="3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78FC59-15B1-4870-BA5F-8D77518E235F}">
          <p14:sldIdLst>
            <p14:sldId id="329"/>
            <p14:sldId id="505"/>
            <p14:sldId id="647"/>
            <p14:sldId id="663"/>
          </p14:sldIdLst>
        </p14:section>
        <p14:section name="Multidimensional Examples" id="{6171F07C-E682-4527-8265-DFE0B71F857A}">
          <p14:sldIdLst>
            <p14:sldId id="664"/>
            <p14:sldId id="649"/>
            <p14:sldId id="658"/>
            <p14:sldId id="651"/>
            <p14:sldId id="652"/>
            <p14:sldId id="653"/>
            <p14:sldId id="654"/>
            <p14:sldId id="516"/>
          </p14:sldIdLst>
        </p14:section>
        <p14:section name="Multidimensional List Details" id="{465B5CCD-A8CB-4C63-9232-9A242167F13B}">
          <p14:sldIdLst>
            <p14:sldId id="665"/>
            <p14:sldId id="666"/>
            <p14:sldId id="667"/>
            <p14:sldId id="669"/>
            <p14:sldId id="670"/>
            <p14:sldId id="551"/>
            <p14:sldId id="3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81BA-29EF-4810-BED0-52C03834EBA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6BBF-FAE3-4B9C-98E9-6432FABD3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26BBF-FAE3-4B9C-98E9-6432FABD39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27693A-DAE5-DC4D-B803-D88B50FABF7B}" type="slidenum">
              <a:rPr lang="en-US"/>
              <a:pPr/>
              <a:t>19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4213"/>
            <a:ext cx="6091237" cy="3427412"/>
          </a:xfr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119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891" tIns="44946" rIns="89891" bIns="44946"/>
          <a:lstStyle/>
          <a:p>
            <a:pPr eaLnBrk="1" hangingPunct="1"/>
            <a:r>
              <a:rPr kumimoji="1" lang="en-US"/>
              <a:t>"You’re always off by 1 in this business."   </a:t>
            </a:r>
            <a:r>
              <a:rPr kumimoji="1" lang="en-US">
                <a:solidFill>
                  <a:schemeClr val="hlink"/>
                </a:solidFill>
              </a:rPr>
              <a:t>- J. Morris</a:t>
            </a:r>
            <a:r>
              <a:rPr lang="en-US"/>
              <a:t>Bush:  We're number 0</a:t>
            </a:r>
          </a:p>
          <a:p>
            <a:pPr eaLnBrk="1" hangingPunct="1"/>
            <a:r>
              <a:rPr kumimoji="1" lang="en-US"/>
              <a:t>" . . . By the way, we rank 10</a:t>
            </a:r>
            <a:r>
              <a:rPr kumimoji="1" lang="en-US" baseline="30000"/>
              <a:t>th</a:t>
            </a:r>
            <a:r>
              <a:rPr kumimoji="1" lang="en-US"/>
              <a:t> among the industrialized world in broadband technology and its availability.  That’s not good enough for America.  Tenth is 10 spots too low as far as I’m concerned. "   </a:t>
            </a:r>
            <a:r>
              <a:rPr kumimoji="1" lang="en-US">
                <a:solidFill>
                  <a:schemeClr val="hlink"/>
                </a:solidFill>
              </a:rPr>
              <a:t>- George W. Bush</a:t>
            </a:r>
          </a:p>
          <a:p>
            <a:pPr eaLnBrk="1" hangingPunct="1"/>
            <a:endParaRPr kumimoji="1" lang="en-US">
              <a:solidFill>
                <a:schemeClr val="hlink"/>
              </a:solidFill>
              <a:latin typeface="Courier New" charset="0"/>
            </a:endParaRP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9455931-4B63-4C48-BEB3-BF33DC180CA7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4639-52DD-495C-8B50-0A991E4F23F5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4174A-DA41-415F-8AD3-210FBC5580B0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DA7A-CC24-4AA3-B120-A6C861B6A46C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0B32-7677-4246-969D-95E7D6704DD4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D3DE1-7B96-481B-8BFA-78D3F3619631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059C4-9A01-4FA6-9DF9-65BAB7B1527A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5DAFD-E3F4-4CC0-91EF-CD9860757E1D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B590-4C88-490C-8055-E99016939FD3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1C3C-64BC-4FF2-9907-3408B9AB8D3A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6760-2F0B-4493-BEF6-32792439D300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67ED-B131-48CB-B698-C20E8F03BC63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E60C-B6F6-48CE-BDDB-ED3E49E65144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F4A5-3A56-48E9-9D9A-F1CA3C263F9D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42D5-28BF-4641-93BA-D66A79E60D75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C6D8-2299-46F8-A981-68AA725D7664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ECA6-D156-4545-9318-F8F560329FA0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F974-C07E-4F55-9AEB-287C7F3F74C7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Liang, Introduction to Java Programming, Tenth Edition, (c) 2015 Pearson Education,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SelectionSort.jav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SelectionSort.jav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SelectionSort.jav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Chapter 11</a:t>
            </a:r>
            <a:br>
              <a:rPr lang="en-US" altLang="en-US" dirty="0"/>
            </a:br>
            <a:r>
              <a:rPr lang="en-US" altLang="en-US" dirty="0"/>
              <a:t>Multidimensional Lists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Introduction to Programming Using Python, Liang (Pearson 2013)</a:t>
            </a:r>
          </a:p>
        </p:txBody>
      </p:sp>
    </p:spTree>
    <p:extLst>
      <p:ext uri="{BB962C8B-B14F-4D97-AF65-F5344CB8AC3E}">
        <p14:creationId xmlns:p14="http://schemas.microsoft.com/office/powerpoint/2010/main" val="19649956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8D8EE2BD-F686-4E8B-92D6-0A67532FD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br>
              <a:rPr lang="en-US" altLang="en-US" dirty="0"/>
            </a:br>
            <a:r>
              <a:rPr lang="en-US" altLang="en-US" sz="2800" dirty="0"/>
              <a:t>Summing elements by column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C3DAD411-3942-41FF-A5BC-8EAA326B8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10479458" cy="35417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Assume a list is given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total =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column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row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(matrix)):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+= matrix[row][column]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"Sum for column "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(column) +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is "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(total))</a:t>
            </a:r>
          </a:p>
        </p:txBody>
      </p:sp>
      <p:sp>
        <p:nvSpPr>
          <p:cNvPr id="446468" name="Rectangle 4">
            <a:extLst>
              <a:ext uri="{FF2B5EF4-FFF2-40B4-BE49-F238E27FC236}">
                <a16:creationId xmlns:a16="http://schemas.microsoft.com/office/drawing/2014/main" id="{36F4128E-20F6-4024-AEA1-2515E8B39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6469" name="Rectangle 5">
            <a:extLst>
              <a:ext uri="{FF2B5EF4-FFF2-40B4-BE49-F238E27FC236}">
                <a16:creationId xmlns:a16="http://schemas.microsoft.com/office/drawing/2014/main" id="{BA695204-76A6-406B-B1E2-AE1B3564F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BE20711D-200C-4A96-AD05-A272CD9AE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br>
              <a:rPr lang="en-US" altLang="en-US" dirty="0"/>
            </a:br>
            <a:r>
              <a:rPr lang="en-US" altLang="en-US" sz="2800" dirty="0"/>
              <a:t>Random shuffling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67F8A9AD-37FC-473F-840F-C4BCE5AD3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random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Assume a list is given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row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	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column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(matrix[row])): </a:t>
            </a:r>
            <a:endParaRPr lang="fr-F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 = </a:t>
            </a:r>
            <a:r>
              <a:rPr lang="fr-FR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j = </a:t>
            </a:r>
            <a:r>
              <a:rPr lang="fr-FR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en-US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(matrix[</a:t>
            </a:r>
            <a:r>
              <a:rPr lang="fr-FR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fr-FR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Swap matrix[row][column] with matrix[</a:t>
            </a:r>
            <a:r>
              <a:rPr lang="en-US" altLang="en-US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matrix[row][column], matrix[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][j] 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matrix[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][j], matrix[row][column]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(matrix)    </a:t>
            </a:r>
          </a:p>
        </p:txBody>
      </p:sp>
      <p:sp>
        <p:nvSpPr>
          <p:cNvPr id="447492" name="Rectangle 4">
            <a:extLst>
              <a:ext uri="{FF2B5EF4-FFF2-40B4-BE49-F238E27FC236}">
                <a16:creationId xmlns:a16="http://schemas.microsoft.com/office/drawing/2014/main" id="{E37522BB-9509-4FF7-92C3-1E0540E72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7493" name="Rectangle 5">
            <a:extLst>
              <a:ext uri="{FF2B5EF4-FFF2-40B4-BE49-F238E27FC236}">
                <a16:creationId xmlns:a16="http://schemas.microsoft.com/office/drawing/2014/main" id="{0F32BD8D-9755-4D66-8653-53F72F1FE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1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 as a table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Try the following!</a:t>
            </a:r>
          </a:p>
          <a:p>
            <a:pPr lvl="1"/>
            <a:r>
              <a:rPr lang="en-US" altLang="en-US" dirty="0"/>
              <a:t>1 – Determine if a value exists in a matrix</a:t>
            </a:r>
          </a:p>
          <a:p>
            <a:pPr lvl="1"/>
            <a:r>
              <a:rPr lang="en-US" altLang="en-US" dirty="0"/>
              <a:t>2 – Copying a matrix</a:t>
            </a:r>
          </a:p>
          <a:p>
            <a:pPr lvl="1"/>
            <a:r>
              <a:rPr lang="en-US" altLang="en-US" dirty="0"/>
              <a:t>3 – Finding the row with the largest summation</a:t>
            </a:r>
          </a:p>
          <a:p>
            <a:pPr lvl="1"/>
            <a:r>
              <a:rPr lang="en-US" altLang="en-US" dirty="0"/>
              <a:t>4 – Finding the maximum of each row into a list of maximums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495800" y="2514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876800" y="2971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53606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44BFFC-5BCD-4FAD-9119-6A8187C3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List Details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6ABBD-1E3A-48C0-84C8-0CE290BC9A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FE526B-983F-4423-BBBC-EAE28F89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Again, things that are not new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3F62BF-F0B2-4032-A58A-A594C2240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pass a multidimensional list to a function/method</a:t>
            </a:r>
          </a:p>
          <a:p>
            <a:r>
              <a:rPr lang="en-US" dirty="0"/>
              <a:t>You can return a multidimensional list from a function/method</a:t>
            </a:r>
          </a:p>
          <a:p>
            <a:r>
              <a:rPr lang="en-US" dirty="0"/>
              <a:t>Multidimensional lists are objects, they are passed-by-object-reference</a:t>
            </a:r>
          </a:p>
          <a:p>
            <a:pPr lvl="1"/>
            <a:r>
              <a:rPr lang="en-US" dirty="0"/>
              <a:t>Be careful of copying as well!</a:t>
            </a:r>
          </a:p>
        </p:txBody>
      </p:sp>
    </p:spTree>
    <p:extLst>
      <p:ext uri="{BB962C8B-B14F-4D97-AF65-F5344CB8AC3E}">
        <p14:creationId xmlns:p14="http://schemas.microsoft.com/office/powerpoint/2010/main" val="209741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ABB6-B4AE-4695-9B0B-FACA4B00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BC0B-00F8-4CCC-B397-7D0AF9B11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US" dirty="0"/>
              <a:t>A list is a list of objects. So: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 =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dirty="0"/>
            </a:br>
            <a:r>
              <a:rPr lang="en-US" dirty="0"/>
              <a:t>appears like this in memory.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977FEC-0E7F-4DDD-9ACB-885CDD8AA8E2}"/>
              </a:ext>
            </a:extLst>
          </p:cNvPr>
          <p:cNvSpPr/>
          <p:nvPr/>
        </p:nvSpPr>
        <p:spPr>
          <a:xfrm>
            <a:off x="169817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AB8A90-FA9D-49C8-8AC6-D70EB859294E}"/>
              </a:ext>
            </a:extLst>
          </p:cNvPr>
          <p:cNvSpPr/>
          <p:nvPr/>
        </p:nvSpPr>
        <p:spPr>
          <a:xfrm>
            <a:off x="206393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DB0BFA-8637-4D1B-A43D-30E6663255F1}"/>
              </a:ext>
            </a:extLst>
          </p:cNvPr>
          <p:cNvSpPr/>
          <p:nvPr/>
        </p:nvSpPr>
        <p:spPr>
          <a:xfrm>
            <a:off x="242969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D544C0-545E-48B0-A14B-DDDAECB08198}"/>
              </a:ext>
            </a:extLst>
          </p:cNvPr>
          <p:cNvSpPr txBox="1"/>
          <p:nvPr/>
        </p:nvSpPr>
        <p:spPr>
          <a:xfrm>
            <a:off x="1584958" y="3867945"/>
            <a:ext cx="107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l: 0xA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728287-C113-4F26-AE22-8A403AD4DB96}"/>
              </a:ext>
            </a:extLst>
          </p:cNvPr>
          <p:cNvSpPr txBox="1"/>
          <p:nvPr/>
        </p:nvSpPr>
        <p:spPr>
          <a:xfrm>
            <a:off x="1515291" y="546362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8BCE32-5830-4BB6-8635-6C858CD3CE0A}"/>
              </a:ext>
            </a:extLst>
          </p:cNvPr>
          <p:cNvSpPr/>
          <p:nvPr/>
        </p:nvSpPr>
        <p:spPr>
          <a:xfrm>
            <a:off x="4175759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5D0896-9913-43F7-B8C2-5587A2A9D2FA}"/>
              </a:ext>
            </a:extLst>
          </p:cNvPr>
          <p:cNvSpPr/>
          <p:nvPr/>
        </p:nvSpPr>
        <p:spPr>
          <a:xfrm>
            <a:off x="4175759" y="4998721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A5DB58-753A-49DE-9EF4-E78F9CA2859E}"/>
              </a:ext>
            </a:extLst>
          </p:cNvPr>
          <p:cNvSpPr/>
          <p:nvPr/>
        </p:nvSpPr>
        <p:spPr>
          <a:xfrm>
            <a:off x="4175759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272CCF-1AA4-452F-9AE1-A8B591162D34}"/>
              </a:ext>
            </a:extLst>
          </p:cNvPr>
          <p:cNvSpPr txBox="1"/>
          <p:nvPr/>
        </p:nvSpPr>
        <p:spPr>
          <a:xfrm>
            <a:off x="3992879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7178BE-D7DD-41B9-8F6C-73CFB385DA1A}"/>
              </a:ext>
            </a:extLst>
          </p:cNvPr>
          <p:cNvSpPr txBox="1"/>
          <p:nvPr/>
        </p:nvSpPr>
        <p:spPr>
          <a:xfrm>
            <a:off x="3992879" y="539317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1B9DDE-91C4-43EE-B94A-7AF74E8AD6D3}"/>
              </a:ext>
            </a:extLst>
          </p:cNvPr>
          <p:cNvSpPr txBox="1"/>
          <p:nvPr/>
        </p:nvSpPr>
        <p:spPr>
          <a:xfrm>
            <a:off x="3992879" y="63389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F8950D-A673-4CDA-A069-5992D0EE43AF}"/>
              </a:ext>
            </a:extLst>
          </p:cNvPr>
          <p:cNvCxnSpPr>
            <a:cxnSpLocks/>
          </p:cNvCxnSpPr>
          <p:nvPr/>
        </p:nvCxnSpPr>
        <p:spPr>
          <a:xfrm>
            <a:off x="1698171" y="4236722"/>
            <a:ext cx="0" cy="744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774230-6BB4-434F-80C7-39379EADAEED}"/>
              </a:ext>
            </a:extLst>
          </p:cNvPr>
          <p:cNvSpPr/>
          <p:nvPr/>
        </p:nvSpPr>
        <p:spPr>
          <a:xfrm>
            <a:off x="1863634" y="4223657"/>
            <a:ext cx="2281646" cy="748937"/>
          </a:xfrm>
          <a:custGeom>
            <a:avLst/>
            <a:gdLst>
              <a:gd name="connsiteX0" fmla="*/ 0 w 2281646"/>
              <a:gd name="connsiteY0" fmla="*/ 748937 h 748937"/>
              <a:gd name="connsiteX1" fmla="*/ 923109 w 2281646"/>
              <a:gd name="connsiteY1" fmla="*/ 165463 h 748937"/>
              <a:gd name="connsiteX2" fmla="*/ 2281646 w 2281646"/>
              <a:gd name="connsiteY2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1646" h="748937">
                <a:moveTo>
                  <a:pt x="0" y="748937"/>
                </a:moveTo>
                <a:cubicBezTo>
                  <a:pt x="271417" y="519611"/>
                  <a:pt x="542835" y="290286"/>
                  <a:pt x="923109" y="165463"/>
                </a:cubicBezTo>
                <a:cubicBezTo>
                  <a:pt x="1303383" y="40640"/>
                  <a:pt x="1792514" y="20320"/>
                  <a:pt x="2281646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805797-0A92-4042-A9AC-A0B7FF8FE2E4}"/>
              </a:ext>
            </a:extLst>
          </p:cNvPr>
          <p:cNvSpPr/>
          <p:nvPr/>
        </p:nvSpPr>
        <p:spPr>
          <a:xfrm>
            <a:off x="2246811" y="4715973"/>
            <a:ext cx="1915886" cy="448210"/>
          </a:xfrm>
          <a:custGeom>
            <a:avLst/>
            <a:gdLst>
              <a:gd name="connsiteX0" fmla="*/ 0 w 1915886"/>
              <a:gd name="connsiteY0" fmla="*/ 265330 h 448210"/>
              <a:gd name="connsiteX1" fmla="*/ 1088572 w 1915886"/>
              <a:gd name="connsiteY1" fmla="*/ 4073 h 448210"/>
              <a:gd name="connsiteX2" fmla="*/ 1915886 w 1915886"/>
              <a:gd name="connsiteY2" fmla="*/ 448210 h 44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5886" h="448210">
                <a:moveTo>
                  <a:pt x="0" y="265330"/>
                </a:moveTo>
                <a:cubicBezTo>
                  <a:pt x="384629" y="119461"/>
                  <a:pt x="769258" y="-26407"/>
                  <a:pt x="1088572" y="4073"/>
                </a:cubicBezTo>
                <a:cubicBezTo>
                  <a:pt x="1407886" y="34553"/>
                  <a:pt x="1661886" y="241381"/>
                  <a:pt x="1915886" y="44821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5EFA129-58F6-4598-8D38-A774423E69ED}"/>
              </a:ext>
            </a:extLst>
          </p:cNvPr>
          <p:cNvSpPr/>
          <p:nvPr/>
        </p:nvSpPr>
        <p:spPr>
          <a:xfrm>
            <a:off x="2629989" y="4880445"/>
            <a:ext cx="1515291" cy="1215555"/>
          </a:xfrm>
          <a:custGeom>
            <a:avLst/>
            <a:gdLst>
              <a:gd name="connsiteX0" fmla="*/ 0 w 1515291"/>
              <a:gd name="connsiteY0" fmla="*/ 100858 h 1215555"/>
              <a:gd name="connsiteX1" fmla="*/ 209005 w 1515291"/>
              <a:gd name="connsiteY1" fmla="*/ 22481 h 1215555"/>
              <a:gd name="connsiteX2" fmla="*/ 513805 w 1515291"/>
              <a:gd name="connsiteY2" fmla="*/ 5064 h 1215555"/>
              <a:gd name="connsiteX3" fmla="*/ 879565 w 1515291"/>
              <a:gd name="connsiteY3" fmla="*/ 100858 h 1215555"/>
              <a:gd name="connsiteX4" fmla="*/ 1201782 w 1515291"/>
              <a:gd name="connsiteY4" fmla="*/ 527578 h 1215555"/>
              <a:gd name="connsiteX5" fmla="*/ 1515291 w 1515291"/>
              <a:gd name="connsiteY5" fmla="*/ 1215555 h 121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5291" h="1215555">
                <a:moveTo>
                  <a:pt x="0" y="100858"/>
                </a:moveTo>
                <a:cubicBezTo>
                  <a:pt x="61685" y="69652"/>
                  <a:pt x="123371" y="38447"/>
                  <a:pt x="209005" y="22481"/>
                </a:cubicBezTo>
                <a:cubicBezTo>
                  <a:pt x="294639" y="6515"/>
                  <a:pt x="402045" y="-7999"/>
                  <a:pt x="513805" y="5064"/>
                </a:cubicBezTo>
                <a:cubicBezTo>
                  <a:pt x="625565" y="18127"/>
                  <a:pt x="764902" y="13772"/>
                  <a:pt x="879565" y="100858"/>
                </a:cubicBezTo>
                <a:cubicBezTo>
                  <a:pt x="994228" y="187944"/>
                  <a:pt x="1095828" y="341795"/>
                  <a:pt x="1201782" y="527578"/>
                </a:cubicBezTo>
                <a:cubicBezTo>
                  <a:pt x="1307736" y="713361"/>
                  <a:pt x="1411513" y="964458"/>
                  <a:pt x="1515291" y="121555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97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ABB6-B4AE-4695-9B0B-FACA4B00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BC0B-00F8-4CCC-B397-7D0AF9B11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US" dirty="0"/>
              <a:t>A multi-dimensional list is a list of list of objects. So: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 = [[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br>
              <a:rPr lang="en-US" dirty="0"/>
            </a:br>
            <a:r>
              <a:rPr lang="en-US" dirty="0"/>
              <a:t>appears like this in memory.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977FEC-0E7F-4DDD-9ACB-885CDD8AA8E2}"/>
              </a:ext>
            </a:extLst>
          </p:cNvPr>
          <p:cNvSpPr/>
          <p:nvPr/>
        </p:nvSpPr>
        <p:spPr>
          <a:xfrm>
            <a:off x="169817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AB8A90-FA9D-49C8-8AC6-D70EB859294E}"/>
              </a:ext>
            </a:extLst>
          </p:cNvPr>
          <p:cNvSpPr/>
          <p:nvPr/>
        </p:nvSpPr>
        <p:spPr>
          <a:xfrm>
            <a:off x="206393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DB0BFA-8637-4D1B-A43D-30E6663255F1}"/>
              </a:ext>
            </a:extLst>
          </p:cNvPr>
          <p:cNvSpPr/>
          <p:nvPr/>
        </p:nvSpPr>
        <p:spPr>
          <a:xfrm>
            <a:off x="242969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D544C0-545E-48B0-A14B-DDDAECB08198}"/>
              </a:ext>
            </a:extLst>
          </p:cNvPr>
          <p:cNvSpPr txBox="1"/>
          <p:nvPr/>
        </p:nvSpPr>
        <p:spPr>
          <a:xfrm>
            <a:off x="1584958" y="3867945"/>
            <a:ext cx="107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m: 0xA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728287-C113-4F26-AE22-8A403AD4DB96}"/>
              </a:ext>
            </a:extLst>
          </p:cNvPr>
          <p:cNvSpPr txBox="1"/>
          <p:nvPr/>
        </p:nvSpPr>
        <p:spPr>
          <a:xfrm>
            <a:off x="1515291" y="546362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F8950D-A673-4CDA-A069-5992D0EE43AF}"/>
              </a:ext>
            </a:extLst>
          </p:cNvPr>
          <p:cNvCxnSpPr>
            <a:cxnSpLocks/>
          </p:cNvCxnSpPr>
          <p:nvPr/>
        </p:nvCxnSpPr>
        <p:spPr>
          <a:xfrm>
            <a:off x="1698171" y="4236722"/>
            <a:ext cx="0" cy="744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774230-6BB4-434F-80C7-39379EADAEED}"/>
              </a:ext>
            </a:extLst>
          </p:cNvPr>
          <p:cNvSpPr/>
          <p:nvPr/>
        </p:nvSpPr>
        <p:spPr>
          <a:xfrm>
            <a:off x="1863634" y="4223657"/>
            <a:ext cx="2281646" cy="748937"/>
          </a:xfrm>
          <a:custGeom>
            <a:avLst/>
            <a:gdLst>
              <a:gd name="connsiteX0" fmla="*/ 0 w 2281646"/>
              <a:gd name="connsiteY0" fmla="*/ 748937 h 748937"/>
              <a:gd name="connsiteX1" fmla="*/ 923109 w 2281646"/>
              <a:gd name="connsiteY1" fmla="*/ 165463 h 748937"/>
              <a:gd name="connsiteX2" fmla="*/ 2281646 w 2281646"/>
              <a:gd name="connsiteY2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1646" h="748937">
                <a:moveTo>
                  <a:pt x="0" y="748937"/>
                </a:moveTo>
                <a:cubicBezTo>
                  <a:pt x="271417" y="519611"/>
                  <a:pt x="542835" y="290286"/>
                  <a:pt x="923109" y="165463"/>
                </a:cubicBezTo>
                <a:cubicBezTo>
                  <a:pt x="1303383" y="40640"/>
                  <a:pt x="1792514" y="20320"/>
                  <a:pt x="2281646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805797-0A92-4042-A9AC-A0B7FF8FE2E4}"/>
              </a:ext>
            </a:extLst>
          </p:cNvPr>
          <p:cNvSpPr/>
          <p:nvPr/>
        </p:nvSpPr>
        <p:spPr>
          <a:xfrm>
            <a:off x="2246811" y="4715973"/>
            <a:ext cx="1915886" cy="448210"/>
          </a:xfrm>
          <a:custGeom>
            <a:avLst/>
            <a:gdLst>
              <a:gd name="connsiteX0" fmla="*/ 0 w 1915886"/>
              <a:gd name="connsiteY0" fmla="*/ 265330 h 448210"/>
              <a:gd name="connsiteX1" fmla="*/ 1088572 w 1915886"/>
              <a:gd name="connsiteY1" fmla="*/ 4073 h 448210"/>
              <a:gd name="connsiteX2" fmla="*/ 1915886 w 1915886"/>
              <a:gd name="connsiteY2" fmla="*/ 448210 h 44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5886" h="448210">
                <a:moveTo>
                  <a:pt x="0" y="265330"/>
                </a:moveTo>
                <a:cubicBezTo>
                  <a:pt x="384629" y="119461"/>
                  <a:pt x="769258" y="-26407"/>
                  <a:pt x="1088572" y="4073"/>
                </a:cubicBezTo>
                <a:cubicBezTo>
                  <a:pt x="1407886" y="34553"/>
                  <a:pt x="1661886" y="241381"/>
                  <a:pt x="1915886" y="44821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5EFA129-58F6-4598-8D38-A774423E69ED}"/>
              </a:ext>
            </a:extLst>
          </p:cNvPr>
          <p:cNvSpPr/>
          <p:nvPr/>
        </p:nvSpPr>
        <p:spPr>
          <a:xfrm>
            <a:off x="2629989" y="4880445"/>
            <a:ext cx="1515291" cy="1215555"/>
          </a:xfrm>
          <a:custGeom>
            <a:avLst/>
            <a:gdLst>
              <a:gd name="connsiteX0" fmla="*/ 0 w 1515291"/>
              <a:gd name="connsiteY0" fmla="*/ 100858 h 1215555"/>
              <a:gd name="connsiteX1" fmla="*/ 209005 w 1515291"/>
              <a:gd name="connsiteY1" fmla="*/ 22481 h 1215555"/>
              <a:gd name="connsiteX2" fmla="*/ 513805 w 1515291"/>
              <a:gd name="connsiteY2" fmla="*/ 5064 h 1215555"/>
              <a:gd name="connsiteX3" fmla="*/ 879565 w 1515291"/>
              <a:gd name="connsiteY3" fmla="*/ 100858 h 1215555"/>
              <a:gd name="connsiteX4" fmla="*/ 1201782 w 1515291"/>
              <a:gd name="connsiteY4" fmla="*/ 527578 h 1215555"/>
              <a:gd name="connsiteX5" fmla="*/ 1515291 w 1515291"/>
              <a:gd name="connsiteY5" fmla="*/ 1215555 h 121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5291" h="1215555">
                <a:moveTo>
                  <a:pt x="0" y="100858"/>
                </a:moveTo>
                <a:cubicBezTo>
                  <a:pt x="61685" y="69652"/>
                  <a:pt x="123371" y="38447"/>
                  <a:pt x="209005" y="22481"/>
                </a:cubicBezTo>
                <a:cubicBezTo>
                  <a:pt x="294639" y="6515"/>
                  <a:pt x="402045" y="-7999"/>
                  <a:pt x="513805" y="5064"/>
                </a:cubicBezTo>
                <a:cubicBezTo>
                  <a:pt x="625565" y="18127"/>
                  <a:pt x="764902" y="13772"/>
                  <a:pt x="879565" y="100858"/>
                </a:cubicBezTo>
                <a:cubicBezTo>
                  <a:pt x="994228" y="187944"/>
                  <a:pt x="1095828" y="341795"/>
                  <a:pt x="1201782" y="527578"/>
                </a:cubicBezTo>
                <a:cubicBezTo>
                  <a:pt x="1307736" y="713361"/>
                  <a:pt x="1411513" y="964458"/>
                  <a:pt x="1515291" y="121555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15FDA2-73E6-49FE-8B47-F4B936737A8A}"/>
              </a:ext>
            </a:extLst>
          </p:cNvPr>
          <p:cNvSpPr/>
          <p:nvPr/>
        </p:nvSpPr>
        <p:spPr>
          <a:xfrm>
            <a:off x="10493829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3CBB00-80B5-4D51-B8BF-3DB855F01213}"/>
              </a:ext>
            </a:extLst>
          </p:cNvPr>
          <p:cNvSpPr/>
          <p:nvPr/>
        </p:nvSpPr>
        <p:spPr>
          <a:xfrm>
            <a:off x="10493829" y="4998721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B23C9F-1A39-4519-8062-6D83E15AE130}"/>
              </a:ext>
            </a:extLst>
          </p:cNvPr>
          <p:cNvSpPr/>
          <p:nvPr/>
        </p:nvSpPr>
        <p:spPr>
          <a:xfrm>
            <a:off x="10493829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0EA693-530C-4E1D-852F-B28942F665AD}"/>
              </a:ext>
            </a:extLst>
          </p:cNvPr>
          <p:cNvSpPr txBox="1"/>
          <p:nvPr/>
        </p:nvSpPr>
        <p:spPr>
          <a:xfrm>
            <a:off x="10310949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7FFAAA-96F0-499D-B0CC-C1ADE57BF6D3}"/>
              </a:ext>
            </a:extLst>
          </p:cNvPr>
          <p:cNvSpPr txBox="1"/>
          <p:nvPr/>
        </p:nvSpPr>
        <p:spPr>
          <a:xfrm>
            <a:off x="10310949" y="539317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0F1C11D-DD1D-4457-A10C-AA5CEFDB5CD8}"/>
              </a:ext>
            </a:extLst>
          </p:cNvPr>
          <p:cNvSpPr txBox="1"/>
          <p:nvPr/>
        </p:nvSpPr>
        <p:spPr>
          <a:xfrm>
            <a:off x="10310949" y="63389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0x9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CA0659-D715-4613-A019-33BB2C399830}"/>
              </a:ext>
            </a:extLst>
          </p:cNvPr>
          <p:cNvSpPr/>
          <p:nvPr/>
        </p:nvSpPr>
        <p:spPr>
          <a:xfrm>
            <a:off x="9762309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B3D3E6-3700-443A-8915-C2748DDD6F50}"/>
              </a:ext>
            </a:extLst>
          </p:cNvPr>
          <p:cNvSpPr/>
          <p:nvPr/>
        </p:nvSpPr>
        <p:spPr>
          <a:xfrm>
            <a:off x="9762309" y="4998721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00A8544-CB29-4C96-82C1-7C16A015A3C1}"/>
              </a:ext>
            </a:extLst>
          </p:cNvPr>
          <p:cNvSpPr/>
          <p:nvPr/>
        </p:nvSpPr>
        <p:spPr>
          <a:xfrm>
            <a:off x="9762309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779EE3-D354-4DC2-AAFF-6CA161F6ED9D}"/>
              </a:ext>
            </a:extLst>
          </p:cNvPr>
          <p:cNvSpPr txBox="1"/>
          <p:nvPr/>
        </p:nvSpPr>
        <p:spPr>
          <a:xfrm>
            <a:off x="9579429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CBE066-6931-4C02-815E-D42458D6548C}"/>
              </a:ext>
            </a:extLst>
          </p:cNvPr>
          <p:cNvSpPr txBox="1"/>
          <p:nvPr/>
        </p:nvSpPr>
        <p:spPr>
          <a:xfrm>
            <a:off x="9579429" y="539317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49304E-EF1D-4D01-B0B7-FB7284F48BC7}"/>
              </a:ext>
            </a:extLst>
          </p:cNvPr>
          <p:cNvSpPr txBox="1"/>
          <p:nvPr/>
        </p:nvSpPr>
        <p:spPr>
          <a:xfrm>
            <a:off x="9579429" y="63389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0x8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8A6E67-07FF-4DA9-B539-B3ABF9BD5962}"/>
              </a:ext>
            </a:extLst>
          </p:cNvPr>
          <p:cNvSpPr/>
          <p:nvPr/>
        </p:nvSpPr>
        <p:spPr>
          <a:xfrm>
            <a:off x="902584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6E83F7-283D-4B79-813B-08EBC624D0EE}"/>
              </a:ext>
            </a:extLst>
          </p:cNvPr>
          <p:cNvSpPr/>
          <p:nvPr/>
        </p:nvSpPr>
        <p:spPr>
          <a:xfrm>
            <a:off x="9025847" y="4998721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730721E-A53D-4568-B184-FC0843528C3D}"/>
              </a:ext>
            </a:extLst>
          </p:cNvPr>
          <p:cNvSpPr/>
          <p:nvPr/>
        </p:nvSpPr>
        <p:spPr>
          <a:xfrm>
            <a:off x="9025847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29ECF1-AAC5-4C4A-B351-5883757964BC}"/>
              </a:ext>
            </a:extLst>
          </p:cNvPr>
          <p:cNvSpPr txBox="1"/>
          <p:nvPr/>
        </p:nvSpPr>
        <p:spPr>
          <a:xfrm>
            <a:off x="8842967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B8F7D5-4801-404E-BA70-7F07BF438FA2}"/>
              </a:ext>
            </a:extLst>
          </p:cNvPr>
          <p:cNvSpPr txBox="1"/>
          <p:nvPr/>
        </p:nvSpPr>
        <p:spPr>
          <a:xfrm>
            <a:off x="8842967" y="539317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EA7A45E-7C09-4932-AE49-57D96BBBCEF9}"/>
              </a:ext>
            </a:extLst>
          </p:cNvPr>
          <p:cNvSpPr txBox="1"/>
          <p:nvPr/>
        </p:nvSpPr>
        <p:spPr>
          <a:xfrm>
            <a:off x="8842967" y="63389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88B8D0D-C270-4651-8F17-68FA9F01F8E8}"/>
              </a:ext>
            </a:extLst>
          </p:cNvPr>
          <p:cNvSpPr/>
          <p:nvPr/>
        </p:nvSpPr>
        <p:spPr>
          <a:xfrm>
            <a:off x="416269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2FE893-8FA7-4787-BEB2-6C26E85FD1EA}"/>
              </a:ext>
            </a:extLst>
          </p:cNvPr>
          <p:cNvSpPr/>
          <p:nvPr/>
        </p:nvSpPr>
        <p:spPr>
          <a:xfrm>
            <a:off x="452845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9747A63-EB59-4B96-BC53-77CB12A21EBF}"/>
              </a:ext>
            </a:extLst>
          </p:cNvPr>
          <p:cNvSpPr/>
          <p:nvPr/>
        </p:nvSpPr>
        <p:spPr>
          <a:xfrm>
            <a:off x="489421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C9F4568-3040-4AF9-889B-0D60FCE500EF}"/>
              </a:ext>
            </a:extLst>
          </p:cNvPr>
          <p:cNvSpPr txBox="1"/>
          <p:nvPr/>
        </p:nvSpPr>
        <p:spPr>
          <a:xfrm>
            <a:off x="3979817" y="453616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5E0D40-3288-41E7-905B-7B48A757E96A}"/>
              </a:ext>
            </a:extLst>
          </p:cNvPr>
          <p:cNvSpPr/>
          <p:nvPr/>
        </p:nvSpPr>
        <p:spPr>
          <a:xfrm>
            <a:off x="4180113" y="4995257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D33235-3154-4C4A-8343-3C5406E92F73}"/>
              </a:ext>
            </a:extLst>
          </p:cNvPr>
          <p:cNvSpPr/>
          <p:nvPr/>
        </p:nvSpPr>
        <p:spPr>
          <a:xfrm>
            <a:off x="4545873" y="4995257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7226DFD-BE71-4A8E-AE2F-6F34BF46DE75}"/>
              </a:ext>
            </a:extLst>
          </p:cNvPr>
          <p:cNvSpPr/>
          <p:nvPr/>
        </p:nvSpPr>
        <p:spPr>
          <a:xfrm>
            <a:off x="4911633" y="4995257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3695F8-6465-4AAD-9FA6-A8E41013FB04}"/>
              </a:ext>
            </a:extLst>
          </p:cNvPr>
          <p:cNvSpPr txBox="1"/>
          <p:nvPr/>
        </p:nvSpPr>
        <p:spPr>
          <a:xfrm>
            <a:off x="3997233" y="547758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0xC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BA2C66F-A5A3-47F8-BAF0-0D25F2B82F2E}"/>
              </a:ext>
            </a:extLst>
          </p:cNvPr>
          <p:cNvSpPr/>
          <p:nvPr/>
        </p:nvSpPr>
        <p:spPr>
          <a:xfrm>
            <a:off x="4188822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3308E28-2481-4611-9BB3-03AA0F0DB592}"/>
              </a:ext>
            </a:extLst>
          </p:cNvPr>
          <p:cNvSpPr/>
          <p:nvPr/>
        </p:nvSpPr>
        <p:spPr>
          <a:xfrm>
            <a:off x="4554582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9DB7BE1-1FDE-4D36-BB09-319E7D85FCC7}"/>
              </a:ext>
            </a:extLst>
          </p:cNvPr>
          <p:cNvSpPr/>
          <p:nvPr/>
        </p:nvSpPr>
        <p:spPr>
          <a:xfrm>
            <a:off x="4920342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863C4A-67F7-4E3C-A940-47903AC2AD84}"/>
              </a:ext>
            </a:extLst>
          </p:cNvPr>
          <p:cNvSpPr txBox="1"/>
          <p:nvPr/>
        </p:nvSpPr>
        <p:spPr>
          <a:xfrm>
            <a:off x="4005942" y="642592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0xD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531CF33-AB8C-4FB9-B9DB-9A734C6D7F39}"/>
              </a:ext>
            </a:extLst>
          </p:cNvPr>
          <p:cNvSpPr/>
          <p:nvPr/>
        </p:nvSpPr>
        <p:spPr>
          <a:xfrm>
            <a:off x="4354286" y="5697217"/>
            <a:ext cx="4772297" cy="233320"/>
          </a:xfrm>
          <a:custGeom>
            <a:avLst/>
            <a:gdLst>
              <a:gd name="connsiteX0" fmla="*/ 0 w 4772297"/>
              <a:gd name="connsiteY0" fmla="*/ 233320 h 233320"/>
              <a:gd name="connsiteX1" fmla="*/ 1018903 w 4772297"/>
              <a:gd name="connsiteY1" fmla="*/ 33023 h 233320"/>
              <a:gd name="connsiteX2" fmla="*/ 3117668 w 4772297"/>
              <a:gd name="connsiteY2" fmla="*/ 15606 h 233320"/>
              <a:gd name="connsiteX3" fmla="*/ 4772297 w 4772297"/>
              <a:gd name="connsiteY3" fmla="*/ 189777 h 2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297" h="233320">
                <a:moveTo>
                  <a:pt x="0" y="233320"/>
                </a:moveTo>
                <a:cubicBezTo>
                  <a:pt x="249646" y="151314"/>
                  <a:pt x="499292" y="69309"/>
                  <a:pt x="1018903" y="33023"/>
                </a:cubicBezTo>
                <a:cubicBezTo>
                  <a:pt x="1538514" y="-3263"/>
                  <a:pt x="2492102" y="-10520"/>
                  <a:pt x="3117668" y="15606"/>
                </a:cubicBezTo>
                <a:cubicBezTo>
                  <a:pt x="3743234" y="41732"/>
                  <a:pt x="4257765" y="115754"/>
                  <a:pt x="4772297" y="1897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EE91A3C-85F8-413B-A372-F7B5A0A398F1}"/>
              </a:ext>
            </a:extLst>
          </p:cNvPr>
          <p:cNvSpPr/>
          <p:nvPr/>
        </p:nvSpPr>
        <p:spPr>
          <a:xfrm>
            <a:off x="4737463" y="5764872"/>
            <a:ext cx="5363066" cy="165665"/>
          </a:xfrm>
          <a:custGeom>
            <a:avLst/>
            <a:gdLst>
              <a:gd name="connsiteX0" fmla="*/ 0 w 5363066"/>
              <a:gd name="connsiteY0" fmla="*/ 165665 h 165665"/>
              <a:gd name="connsiteX1" fmla="*/ 1733006 w 5363066"/>
              <a:gd name="connsiteY1" fmla="*/ 8911 h 165665"/>
              <a:gd name="connsiteX2" fmla="*/ 4946468 w 5363066"/>
              <a:gd name="connsiteY2" fmla="*/ 35037 h 165665"/>
              <a:gd name="connsiteX3" fmla="*/ 5225143 w 5363066"/>
              <a:gd name="connsiteY3" fmla="*/ 165665 h 16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066" h="165665">
                <a:moveTo>
                  <a:pt x="0" y="165665"/>
                </a:moveTo>
                <a:cubicBezTo>
                  <a:pt x="454297" y="98173"/>
                  <a:pt x="908595" y="30682"/>
                  <a:pt x="1733006" y="8911"/>
                </a:cubicBezTo>
                <a:cubicBezTo>
                  <a:pt x="2557417" y="-12860"/>
                  <a:pt x="4364445" y="8911"/>
                  <a:pt x="4946468" y="35037"/>
                </a:cubicBezTo>
                <a:cubicBezTo>
                  <a:pt x="5528491" y="61163"/>
                  <a:pt x="5376817" y="113414"/>
                  <a:pt x="5225143" y="16566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43EF241-6D61-4F3E-B6A4-5B2D69880C3B}"/>
              </a:ext>
            </a:extLst>
          </p:cNvPr>
          <p:cNvSpPr/>
          <p:nvPr/>
        </p:nvSpPr>
        <p:spPr>
          <a:xfrm>
            <a:off x="5181600" y="5763593"/>
            <a:ext cx="5735447" cy="184361"/>
          </a:xfrm>
          <a:custGeom>
            <a:avLst/>
            <a:gdLst>
              <a:gd name="connsiteX0" fmla="*/ 0 w 5735447"/>
              <a:gd name="connsiteY0" fmla="*/ 184361 h 184361"/>
              <a:gd name="connsiteX1" fmla="*/ 3126377 w 5735447"/>
              <a:gd name="connsiteY1" fmla="*/ 79858 h 184361"/>
              <a:gd name="connsiteX2" fmla="*/ 5503817 w 5735447"/>
              <a:gd name="connsiteY2" fmla="*/ 1481 h 184361"/>
              <a:gd name="connsiteX3" fmla="*/ 5512526 w 5735447"/>
              <a:gd name="connsiteY3" fmla="*/ 149527 h 1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447" h="184361">
                <a:moveTo>
                  <a:pt x="0" y="184361"/>
                </a:moveTo>
                <a:lnTo>
                  <a:pt x="3126377" y="79858"/>
                </a:lnTo>
                <a:cubicBezTo>
                  <a:pt x="4043680" y="49378"/>
                  <a:pt x="5106126" y="-10130"/>
                  <a:pt x="5503817" y="1481"/>
                </a:cubicBezTo>
                <a:cubicBezTo>
                  <a:pt x="5901508" y="13092"/>
                  <a:pt x="5707017" y="81309"/>
                  <a:pt x="5512526" y="14952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B66F47A-C9F4-44BD-AABC-D4ED632305CB}"/>
              </a:ext>
            </a:extLst>
          </p:cNvPr>
          <p:cNvSpPr/>
          <p:nvPr/>
        </p:nvSpPr>
        <p:spPr>
          <a:xfrm>
            <a:off x="4345312" y="4751448"/>
            <a:ext cx="4772297" cy="233320"/>
          </a:xfrm>
          <a:custGeom>
            <a:avLst/>
            <a:gdLst>
              <a:gd name="connsiteX0" fmla="*/ 0 w 4772297"/>
              <a:gd name="connsiteY0" fmla="*/ 233320 h 233320"/>
              <a:gd name="connsiteX1" fmla="*/ 1018903 w 4772297"/>
              <a:gd name="connsiteY1" fmla="*/ 33023 h 233320"/>
              <a:gd name="connsiteX2" fmla="*/ 3117668 w 4772297"/>
              <a:gd name="connsiteY2" fmla="*/ 15606 h 233320"/>
              <a:gd name="connsiteX3" fmla="*/ 4772297 w 4772297"/>
              <a:gd name="connsiteY3" fmla="*/ 189777 h 2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297" h="233320">
                <a:moveTo>
                  <a:pt x="0" y="233320"/>
                </a:moveTo>
                <a:cubicBezTo>
                  <a:pt x="249646" y="151314"/>
                  <a:pt x="499292" y="69309"/>
                  <a:pt x="1018903" y="33023"/>
                </a:cubicBezTo>
                <a:cubicBezTo>
                  <a:pt x="1538514" y="-3263"/>
                  <a:pt x="2492102" y="-10520"/>
                  <a:pt x="3117668" y="15606"/>
                </a:cubicBezTo>
                <a:cubicBezTo>
                  <a:pt x="3743234" y="41732"/>
                  <a:pt x="4257765" y="115754"/>
                  <a:pt x="4772297" y="1897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E8800BC-7388-40CA-B5DE-9D40DAFD4226}"/>
              </a:ext>
            </a:extLst>
          </p:cNvPr>
          <p:cNvSpPr/>
          <p:nvPr/>
        </p:nvSpPr>
        <p:spPr>
          <a:xfrm>
            <a:off x="4728489" y="4819103"/>
            <a:ext cx="5363066" cy="165665"/>
          </a:xfrm>
          <a:custGeom>
            <a:avLst/>
            <a:gdLst>
              <a:gd name="connsiteX0" fmla="*/ 0 w 5363066"/>
              <a:gd name="connsiteY0" fmla="*/ 165665 h 165665"/>
              <a:gd name="connsiteX1" fmla="*/ 1733006 w 5363066"/>
              <a:gd name="connsiteY1" fmla="*/ 8911 h 165665"/>
              <a:gd name="connsiteX2" fmla="*/ 4946468 w 5363066"/>
              <a:gd name="connsiteY2" fmla="*/ 35037 h 165665"/>
              <a:gd name="connsiteX3" fmla="*/ 5225143 w 5363066"/>
              <a:gd name="connsiteY3" fmla="*/ 165665 h 16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066" h="165665">
                <a:moveTo>
                  <a:pt x="0" y="165665"/>
                </a:moveTo>
                <a:cubicBezTo>
                  <a:pt x="454297" y="98173"/>
                  <a:pt x="908595" y="30682"/>
                  <a:pt x="1733006" y="8911"/>
                </a:cubicBezTo>
                <a:cubicBezTo>
                  <a:pt x="2557417" y="-12860"/>
                  <a:pt x="4364445" y="8911"/>
                  <a:pt x="4946468" y="35037"/>
                </a:cubicBezTo>
                <a:cubicBezTo>
                  <a:pt x="5528491" y="61163"/>
                  <a:pt x="5376817" y="113414"/>
                  <a:pt x="5225143" y="16566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AA5688E1-C978-40AA-AB46-5096E4DA5506}"/>
              </a:ext>
            </a:extLst>
          </p:cNvPr>
          <p:cNvSpPr/>
          <p:nvPr/>
        </p:nvSpPr>
        <p:spPr>
          <a:xfrm>
            <a:off x="5172626" y="4817824"/>
            <a:ext cx="5735447" cy="184361"/>
          </a:xfrm>
          <a:custGeom>
            <a:avLst/>
            <a:gdLst>
              <a:gd name="connsiteX0" fmla="*/ 0 w 5735447"/>
              <a:gd name="connsiteY0" fmla="*/ 184361 h 184361"/>
              <a:gd name="connsiteX1" fmla="*/ 3126377 w 5735447"/>
              <a:gd name="connsiteY1" fmla="*/ 79858 h 184361"/>
              <a:gd name="connsiteX2" fmla="*/ 5503817 w 5735447"/>
              <a:gd name="connsiteY2" fmla="*/ 1481 h 184361"/>
              <a:gd name="connsiteX3" fmla="*/ 5512526 w 5735447"/>
              <a:gd name="connsiteY3" fmla="*/ 149527 h 1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447" h="184361">
                <a:moveTo>
                  <a:pt x="0" y="184361"/>
                </a:moveTo>
                <a:lnTo>
                  <a:pt x="3126377" y="79858"/>
                </a:lnTo>
                <a:cubicBezTo>
                  <a:pt x="4043680" y="49378"/>
                  <a:pt x="5106126" y="-10130"/>
                  <a:pt x="5503817" y="1481"/>
                </a:cubicBezTo>
                <a:cubicBezTo>
                  <a:pt x="5901508" y="13092"/>
                  <a:pt x="5707017" y="81309"/>
                  <a:pt x="5512526" y="14952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33D86C3-4826-41E4-9ECC-24DF6D0BF96F}"/>
              </a:ext>
            </a:extLst>
          </p:cNvPr>
          <p:cNvSpPr/>
          <p:nvPr/>
        </p:nvSpPr>
        <p:spPr>
          <a:xfrm>
            <a:off x="4345312" y="3802112"/>
            <a:ext cx="4772297" cy="233320"/>
          </a:xfrm>
          <a:custGeom>
            <a:avLst/>
            <a:gdLst>
              <a:gd name="connsiteX0" fmla="*/ 0 w 4772297"/>
              <a:gd name="connsiteY0" fmla="*/ 233320 h 233320"/>
              <a:gd name="connsiteX1" fmla="*/ 1018903 w 4772297"/>
              <a:gd name="connsiteY1" fmla="*/ 33023 h 233320"/>
              <a:gd name="connsiteX2" fmla="*/ 3117668 w 4772297"/>
              <a:gd name="connsiteY2" fmla="*/ 15606 h 233320"/>
              <a:gd name="connsiteX3" fmla="*/ 4772297 w 4772297"/>
              <a:gd name="connsiteY3" fmla="*/ 189777 h 2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297" h="233320">
                <a:moveTo>
                  <a:pt x="0" y="233320"/>
                </a:moveTo>
                <a:cubicBezTo>
                  <a:pt x="249646" y="151314"/>
                  <a:pt x="499292" y="69309"/>
                  <a:pt x="1018903" y="33023"/>
                </a:cubicBezTo>
                <a:cubicBezTo>
                  <a:pt x="1538514" y="-3263"/>
                  <a:pt x="2492102" y="-10520"/>
                  <a:pt x="3117668" y="15606"/>
                </a:cubicBezTo>
                <a:cubicBezTo>
                  <a:pt x="3743234" y="41732"/>
                  <a:pt x="4257765" y="115754"/>
                  <a:pt x="4772297" y="1897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E325376-897E-4EB8-8DCE-BDF7DF40A74B}"/>
              </a:ext>
            </a:extLst>
          </p:cNvPr>
          <p:cNvSpPr/>
          <p:nvPr/>
        </p:nvSpPr>
        <p:spPr>
          <a:xfrm>
            <a:off x="4728489" y="3869767"/>
            <a:ext cx="5363066" cy="165665"/>
          </a:xfrm>
          <a:custGeom>
            <a:avLst/>
            <a:gdLst>
              <a:gd name="connsiteX0" fmla="*/ 0 w 5363066"/>
              <a:gd name="connsiteY0" fmla="*/ 165665 h 165665"/>
              <a:gd name="connsiteX1" fmla="*/ 1733006 w 5363066"/>
              <a:gd name="connsiteY1" fmla="*/ 8911 h 165665"/>
              <a:gd name="connsiteX2" fmla="*/ 4946468 w 5363066"/>
              <a:gd name="connsiteY2" fmla="*/ 35037 h 165665"/>
              <a:gd name="connsiteX3" fmla="*/ 5225143 w 5363066"/>
              <a:gd name="connsiteY3" fmla="*/ 165665 h 16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066" h="165665">
                <a:moveTo>
                  <a:pt x="0" y="165665"/>
                </a:moveTo>
                <a:cubicBezTo>
                  <a:pt x="454297" y="98173"/>
                  <a:pt x="908595" y="30682"/>
                  <a:pt x="1733006" y="8911"/>
                </a:cubicBezTo>
                <a:cubicBezTo>
                  <a:pt x="2557417" y="-12860"/>
                  <a:pt x="4364445" y="8911"/>
                  <a:pt x="4946468" y="35037"/>
                </a:cubicBezTo>
                <a:cubicBezTo>
                  <a:pt x="5528491" y="61163"/>
                  <a:pt x="5376817" y="113414"/>
                  <a:pt x="5225143" y="16566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B603B51-7CF1-4DF0-BC97-ACD4A3F201D3}"/>
              </a:ext>
            </a:extLst>
          </p:cNvPr>
          <p:cNvSpPr/>
          <p:nvPr/>
        </p:nvSpPr>
        <p:spPr>
          <a:xfrm>
            <a:off x="5172626" y="3868488"/>
            <a:ext cx="5735447" cy="184361"/>
          </a:xfrm>
          <a:custGeom>
            <a:avLst/>
            <a:gdLst>
              <a:gd name="connsiteX0" fmla="*/ 0 w 5735447"/>
              <a:gd name="connsiteY0" fmla="*/ 184361 h 184361"/>
              <a:gd name="connsiteX1" fmla="*/ 3126377 w 5735447"/>
              <a:gd name="connsiteY1" fmla="*/ 79858 h 184361"/>
              <a:gd name="connsiteX2" fmla="*/ 5503817 w 5735447"/>
              <a:gd name="connsiteY2" fmla="*/ 1481 h 184361"/>
              <a:gd name="connsiteX3" fmla="*/ 5512526 w 5735447"/>
              <a:gd name="connsiteY3" fmla="*/ 149527 h 1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447" h="184361">
                <a:moveTo>
                  <a:pt x="0" y="184361"/>
                </a:moveTo>
                <a:lnTo>
                  <a:pt x="3126377" y="79858"/>
                </a:lnTo>
                <a:cubicBezTo>
                  <a:pt x="4043680" y="49378"/>
                  <a:pt x="5106126" y="-10130"/>
                  <a:pt x="5503817" y="1481"/>
                </a:cubicBezTo>
                <a:cubicBezTo>
                  <a:pt x="5901508" y="13092"/>
                  <a:pt x="5707017" y="81309"/>
                  <a:pt x="5512526" y="14952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9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ABB6-B4AE-4695-9B0B-FACA4B00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BC0B-00F8-4CCC-B397-7D0AF9B11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US" dirty="0"/>
              <a:t>A multi-dimensional list can also be </a:t>
            </a:r>
            <a:r>
              <a:rPr lang="en-US" b="1" dirty="0">
                <a:solidFill>
                  <a:schemeClr val="accent3"/>
                </a:solidFill>
              </a:rPr>
              <a:t>ragged</a:t>
            </a:r>
            <a:r>
              <a:rPr lang="en-US" dirty="0"/>
              <a:t> meaning it contains lists of different lengths. So: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 = [[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br>
              <a:rPr lang="en-US" dirty="0"/>
            </a:br>
            <a:r>
              <a:rPr lang="en-US" dirty="0"/>
              <a:t>appears like this in memory.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977FEC-0E7F-4DDD-9ACB-885CDD8AA8E2}"/>
              </a:ext>
            </a:extLst>
          </p:cNvPr>
          <p:cNvSpPr/>
          <p:nvPr/>
        </p:nvSpPr>
        <p:spPr>
          <a:xfrm>
            <a:off x="169817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AB8A90-FA9D-49C8-8AC6-D70EB859294E}"/>
              </a:ext>
            </a:extLst>
          </p:cNvPr>
          <p:cNvSpPr/>
          <p:nvPr/>
        </p:nvSpPr>
        <p:spPr>
          <a:xfrm>
            <a:off x="206393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DB0BFA-8637-4D1B-A43D-30E6663255F1}"/>
              </a:ext>
            </a:extLst>
          </p:cNvPr>
          <p:cNvSpPr/>
          <p:nvPr/>
        </p:nvSpPr>
        <p:spPr>
          <a:xfrm>
            <a:off x="2429691" y="498130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D544C0-545E-48B0-A14B-DDDAECB08198}"/>
              </a:ext>
            </a:extLst>
          </p:cNvPr>
          <p:cNvSpPr txBox="1"/>
          <p:nvPr/>
        </p:nvSpPr>
        <p:spPr>
          <a:xfrm>
            <a:off x="1584958" y="3867945"/>
            <a:ext cx="107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m: 0xA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728287-C113-4F26-AE22-8A403AD4DB96}"/>
              </a:ext>
            </a:extLst>
          </p:cNvPr>
          <p:cNvSpPr txBox="1"/>
          <p:nvPr/>
        </p:nvSpPr>
        <p:spPr>
          <a:xfrm>
            <a:off x="1515291" y="546362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AF8950D-A673-4CDA-A069-5992D0EE43AF}"/>
              </a:ext>
            </a:extLst>
          </p:cNvPr>
          <p:cNvCxnSpPr>
            <a:cxnSpLocks/>
          </p:cNvCxnSpPr>
          <p:nvPr/>
        </p:nvCxnSpPr>
        <p:spPr>
          <a:xfrm>
            <a:off x="1698171" y="4236722"/>
            <a:ext cx="0" cy="744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774230-6BB4-434F-80C7-39379EADAEED}"/>
              </a:ext>
            </a:extLst>
          </p:cNvPr>
          <p:cNvSpPr/>
          <p:nvPr/>
        </p:nvSpPr>
        <p:spPr>
          <a:xfrm>
            <a:off x="1863634" y="4223657"/>
            <a:ext cx="2281646" cy="748937"/>
          </a:xfrm>
          <a:custGeom>
            <a:avLst/>
            <a:gdLst>
              <a:gd name="connsiteX0" fmla="*/ 0 w 2281646"/>
              <a:gd name="connsiteY0" fmla="*/ 748937 h 748937"/>
              <a:gd name="connsiteX1" fmla="*/ 923109 w 2281646"/>
              <a:gd name="connsiteY1" fmla="*/ 165463 h 748937"/>
              <a:gd name="connsiteX2" fmla="*/ 2281646 w 2281646"/>
              <a:gd name="connsiteY2" fmla="*/ 0 h 74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1646" h="748937">
                <a:moveTo>
                  <a:pt x="0" y="748937"/>
                </a:moveTo>
                <a:cubicBezTo>
                  <a:pt x="271417" y="519611"/>
                  <a:pt x="542835" y="290286"/>
                  <a:pt x="923109" y="165463"/>
                </a:cubicBezTo>
                <a:cubicBezTo>
                  <a:pt x="1303383" y="40640"/>
                  <a:pt x="1792514" y="20320"/>
                  <a:pt x="2281646" y="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805797-0A92-4042-A9AC-A0B7FF8FE2E4}"/>
              </a:ext>
            </a:extLst>
          </p:cNvPr>
          <p:cNvSpPr/>
          <p:nvPr/>
        </p:nvSpPr>
        <p:spPr>
          <a:xfrm>
            <a:off x="2246811" y="4715973"/>
            <a:ext cx="1915886" cy="448210"/>
          </a:xfrm>
          <a:custGeom>
            <a:avLst/>
            <a:gdLst>
              <a:gd name="connsiteX0" fmla="*/ 0 w 1915886"/>
              <a:gd name="connsiteY0" fmla="*/ 265330 h 448210"/>
              <a:gd name="connsiteX1" fmla="*/ 1088572 w 1915886"/>
              <a:gd name="connsiteY1" fmla="*/ 4073 h 448210"/>
              <a:gd name="connsiteX2" fmla="*/ 1915886 w 1915886"/>
              <a:gd name="connsiteY2" fmla="*/ 448210 h 44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5886" h="448210">
                <a:moveTo>
                  <a:pt x="0" y="265330"/>
                </a:moveTo>
                <a:cubicBezTo>
                  <a:pt x="384629" y="119461"/>
                  <a:pt x="769258" y="-26407"/>
                  <a:pt x="1088572" y="4073"/>
                </a:cubicBezTo>
                <a:cubicBezTo>
                  <a:pt x="1407886" y="34553"/>
                  <a:pt x="1661886" y="241381"/>
                  <a:pt x="1915886" y="44821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5EFA129-58F6-4598-8D38-A774423E69ED}"/>
              </a:ext>
            </a:extLst>
          </p:cNvPr>
          <p:cNvSpPr/>
          <p:nvPr/>
        </p:nvSpPr>
        <p:spPr>
          <a:xfrm>
            <a:off x="2629989" y="4880445"/>
            <a:ext cx="1515291" cy="1215555"/>
          </a:xfrm>
          <a:custGeom>
            <a:avLst/>
            <a:gdLst>
              <a:gd name="connsiteX0" fmla="*/ 0 w 1515291"/>
              <a:gd name="connsiteY0" fmla="*/ 100858 h 1215555"/>
              <a:gd name="connsiteX1" fmla="*/ 209005 w 1515291"/>
              <a:gd name="connsiteY1" fmla="*/ 22481 h 1215555"/>
              <a:gd name="connsiteX2" fmla="*/ 513805 w 1515291"/>
              <a:gd name="connsiteY2" fmla="*/ 5064 h 1215555"/>
              <a:gd name="connsiteX3" fmla="*/ 879565 w 1515291"/>
              <a:gd name="connsiteY3" fmla="*/ 100858 h 1215555"/>
              <a:gd name="connsiteX4" fmla="*/ 1201782 w 1515291"/>
              <a:gd name="connsiteY4" fmla="*/ 527578 h 1215555"/>
              <a:gd name="connsiteX5" fmla="*/ 1515291 w 1515291"/>
              <a:gd name="connsiteY5" fmla="*/ 1215555 h 121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5291" h="1215555">
                <a:moveTo>
                  <a:pt x="0" y="100858"/>
                </a:moveTo>
                <a:cubicBezTo>
                  <a:pt x="61685" y="69652"/>
                  <a:pt x="123371" y="38447"/>
                  <a:pt x="209005" y="22481"/>
                </a:cubicBezTo>
                <a:cubicBezTo>
                  <a:pt x="294639" y="6515"/>
                  <a:pt x="402045" y="-7999"/>
                  <a:pt x="513805" y="5064"/>
                </a:cubicBezTo>
                <a:cubicBezTo>
                  <a:pt x="625565" y="18127"/>
                  <a:pt x="764902" y="13772"/>
                  <a:pt x="879565" y="100858"/>
                </a:cubicBezTo>
                <a:cubicBezTo>
                  <a:pt x="994228" y="187944"/>
                  <a:pt x="1095828" y="341795"/>
                  <a:pt x="1201782" y="527578"/>
                </a:cubicBezTo>
                <a:cubicBezTo>
                  <a:pt x="1307736" y="713361"/>
                  <a:pt x="1411513" y="964458"/>
                  <a:pt x="1515291" y="121555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15FDA2-73E6-49FE-8B47-F4B936737A8A}"/>
              </a:ext>
            </a:extLst>
          </p:cNvPr>
          <p:cNvSpPr/>
          <p:nvPr/>
        </p:nvSpPr>
        <p:spPr>
          <a:xfrm>
            <a:off x="10493829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0EA693-530C-4E1D-852F-B28942F665AD}"/>
              </a:ext>
            </a:extLst>
          </p:cNvPr>
          <p:cNvSpPr txBox="1"/>
          <p:nvPr/>
        </p:nvSpPr>
        <p:spPr>
          <a:xfrm>
            <a:off x="10310949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CA0659-D715-4613-A019-33BB2C399830}"/>
              </a:ext>
            </a:extLst>
          </p:cNvPr>
          <p:cNvSpPr/>
          <p:nvPr/>
        </p:nvSpPr>
        <p:spPr>
          <a:xfrm>
            <a:off x="9762309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B3D3E6-3700-443A-8915-C2748DDD6F50}"/>
              </a:ext>
            </a:extLst>
          </p:cNvPr>
          <p:cNvSpPr/>
          <p:nvPr/>
        </p:nvSpPr>
        <p:spPr>
          <a:xfrm>
            <a:off x="9762309" y="4998721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779EE3-D354-4DC2-AAFF-6CA161F6ED9D}"/>
              </a:ext>
            </a:extLst>
          </p:cNvPr>
          <p:cNvSpPr txBox="1"/>
          <p:nvPr/>
        </p:nvSpPr>
        <p:spPr>
          <a:xfrm>
            <a:off x="9579429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CBE066-6931-4C02-815E-D42458D6548C}"/>
              </a:ext>
            </a:extLst>
          </p:cNvPr>
          <p:cNvSpPr txBox="1"/>
          <p:nvPr/>
        </p:nvSpPr>
        <p:spPr>
          <a:xfrm>
            <a:off x="9579429" y="539317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28A6E67-07FF-4DA9-B539-B3ABF9BD5962}"/>
              </a:ext>
            </a:extLst>
          </p:cNvPr>
          <p:cNvSpPr/>
          <p:nvPr/>
        </p:nvSpPr>
        <p:spPr>
          <a:xfrm>
            <a:off x="902584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6E83F7-283D-4B79-813B-08EBC624D0EE}"/>
              </a:ext>
            </a:extLst>
          </p:cNvPr>
          <p:cNvSpPr/>
          <p:nvPr/>
        </p:nvSpPr>
        <p:spPr>
          <a:xfrm>
            <a:off x="9025847" y="4998721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730721E-A53D-4568-B184-FC0843528C3D}"/>
              </a:ext>
            </a:extLst>
          </p:cNvPr>
          <p:cNvSpPr/>
          <p:nvPr/>
        </p:nvSpPr>
        <p:spPr>
          <a:xfrm>
            <a:off x="9025847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29ECF1-AAC5-4C4A-B351-5883757964BC}"/>
              </a:ext>
            </a:extLst>
          </p:cNvPr>
          <p:cNvSpPr txBox="1"/>
          <p:nvPr/>
        </p:nvSpPr>
        <p:spPr>
          <a:xfrm>
            <a:off x="8842967" y="444740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B8F7D5-4801-404E-BA70-7F07BF438FA2}"/>
              </a:ext>
            </a:extLst>
          </p:cNvPr>
          <p:cNvSpPr txBox="1"/>
          <p:nvPr/>
        </p:nvSpPr>
        <p:spPr>
          <a:xfrm>
            <a:off x="8842967" y="5393175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EA7A45E-7C09-4932-AE49-57D96BBBCEF9}"/>
              </a:ext>
            </a:extLst>
          </p:cNvPr>
          <p:cNvSpPr txBox="1"/>
          <p:nvPr/>
        </p:nvSpPr>
        <p:spPr>
          <a:xfrm>
            <a:off x="8842967" y="633894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88B8D0D-C270-4651-8F17-68FA9F01F8E8}"/>
              </a:ext>
            </a:extLst>
          </p:cNvPr>
          <p:cNvSpPr/>
          <p:nvPr/>
        </p:nvSpPr>
        <p:spPr>
          <a:xfrm>
            <a:off x="416269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2FE893-8FA7-4787-BEB2-6C26E85FD1EA}"/>
              </a:ext>
            </a:extLst>
          </p:cNvPr>
          <p:cNvSpPr/>
          <p:nvPr/>
        </p:nvSpPr>
        <p:spPr>
          <a:xfrm>
            <a:off x="452845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9747A63-EB59-4B96-BC53-77CB12A21EBF}"/>
              </a:ext>
            </a:extLst>
          </p:cNvPr>
          <p:cNvSpPr/>
          <p:nvPr/>
        </p:nvSpPr>
        <p:spPr>
          <a:xfrm>
            <a:off x="4894217" y="4053842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C9F4568-3040-4AF9-889B-0D60FCE500EF}"/>
              </a:ext>
            </a:extLst>
          </p:cNvPr>
          <p:cNvSpPr txBox="1"/>
          <p:nvPr/>
        </p:nvSpPr>
        <p:spPr>
          <a:xfrm>
            <a:off x="3979817" y="453616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5E0D40-3288-41E7-905B-7B48A757E96A}"/>
              </a:ext>
            </a:extLst>
          </p:cNvPr>
          <p:cNvSpPr/>
          <p:nvPr/>
        </p:nvSpPr>
        <p:spPr>
          <a:xfrm>
            <a:off x="4180113" y="4995257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D33235-3154-4C4A-8343-3C5406E92F73}"/>
              </a:ext>
            </a:extLst>
          </p:cNvPr>
          <p:cNvSpPr/>
          <p:nvPr/>
        </p:nvSpPr>
        <p:spPr>
          <a:xfrm>
            <a:off x="4545873" y="4995257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13695F8-6465-4AAD-9FA6-A8E41013FB04}"/>
              </a:ext>
            </a:extLst>
          </p:cNvPr>
          <p:cNvSpPr txBox="1"/>
          <p:nvPr/>
        </p:nvSpPr>
        <p:spPr>
          <a:xfrm>
            <a:off x="3997233" y="547758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0xC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BA2C66F-A5A3-47F8-BAF0-0D25F2B82F2E}"/>
              </a:ext>
            </a:extLst>
          </p:cNvPr>
          <p:cNvSpPr/>
          <p:nvPr/>
        </p:nvSpPr>
        <p:spPr>
          <a:xfrm>
            <a:off x="4188822" y="5943600"/>
            <a:ext cx="365760" cy="36576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863C4A-67F7-4E3C-A940-47903AC2AD84}"/>
              </a:ext>
            </a:extLst>
          </p:cNvPr>
          <p:cNvSpPr txBox="1"/>
          <p:nvPr/>
        </p:nvSpPr>
        <p:spPr>
          <a:xfrm>
            <a:off x="4005942" y="642592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0xD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531CF33-AB8C-4FB9-B9DB-9A734C6D7F39}"/>
              </a:ext>
            </a:extLst>
          </p:cNvPr>
          <p:cNvSpPr/>
          <p:nvPr/>
        </p:nvSpPr>
        <p:spPr>
          <a:xfrm>
            <a:off x="4354286" y="5697217"/>
            <a:ext cx="4772297" cy="233320"/>
          </a:xfrm>
          <a:custGeom>
            <a:avLst/>
            <a:gdLst>
              <a:gd name="connsiteX0" fmla="*/ 0 w 4772297"/>
              <a:gd name="connsiteY0" fmla="*/ 233320 h 233320"/>
              <a:gd name="connsiteX1" fmla="*/ 1018903 w 4772297"/>
              <a:gd name="connsiteY1" fmla="*/ 33023 h 233320"/>
              <a:gd name="connsiteX2" fmla="*/ 3117668 w 4772297"/>
              <a:gd name="connsiteY2" fmla="*/ 15606 h 233320"/>
              <a:gd name="connsiteX3" fmla="*/ 4772297 w 4772297"/>
              <a:gd name="connsiteY3" fmla="*/ 189777 h 2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297" h="233320">
                <a:moveTo>
                  <a:pt x="0" y="233320"/>
                </a:moveTo>
                <a:cubicBezTo>
                  <a:pt x="249646" y="151314"/>
                  <a:pt x="499292" y="69309"/>
                  <a:pt x="1018903" y="33023"/>
                </a:cubicBezTo>
                <a:cubicBezTo>
                  <a:pt x="1538514" y="-3263"/>
                  <a:pt x="2492102" y="-10520"/>
                  <a:pt x="3117668" y="15606"/>
                </a:cubicBezTo>
                <a:cubicBezTo>
                  <a:pt x="3743234" y="41732"/>
                  <a:pt x="4257765" y="115754"/>
                  <a:pt x="4772297" y="1897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1B66F47A-C9F4-44BD-AABC-D4ED632305CB}"/>
              </a:ext>
            </a:extLst>
          </p:cNvPr>
          <p:cNvSpPr/>
          <p:nvPr/>
        </p:nvSpPr>
        <p:spPr>
          <a:xfrm>
            <a:off x="4345312" y="4751448"/>
            <a:ext cx="4772297" cy="233320"/>
          </a:xfrm>
          <a:custGeom>
            <a:avLst/>
            <a:gdLst>
              <a:gd name="connsiteX0" fmla="*/ 0 w 4772297"/>
              <a:gd name="connsiteY0" fmla="*/ 233320 h 233320"/>
              <a:gd name="connsiteX1" fmla="*/ 1018903 w 4772297"/>
              <a:gd name="connsiteY1" fmla="*/ 33023 h 233320"/>
              <a:gd name="connsiteX2" fmla="*/ 3117668 w 4772297"/>
              <a:gd name="connsiteY2" fmla="*/ 15606 h 233320"/>
              <a:gd name="connsiteX3" fmla="*/ 4772297 w 4772297"/>
              <a:gd name="connsiteY3" fmla="*/ 189777 h 2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297" h="233320">
                <a:moveTo>
                  <a:pt x="0" y="233320"/>
                </a:moveTo>
                <a:cubicBezTo>
                  <a:pt x="249646" y="151314"/>
                  <a:pt x="499292" y="69309"/>
                  <a:pt x="1018903" y="33023"/>
                </a:cubicBezTo>
                <a:cubicBezTo>
                  <a:pt x="1538514" y="-3263"/>
                  <a:pt x="2492102" y="-10520"/>
                  <a:pt x="3117668" y="15606"/>
                </a:cubicBezTo>
                <a:cubicBezTo>
                  <a:pt x="3743234" y="41732"/>
                  <a:pt x="4257765" y="115754"/>
                  <a:pt x="4772297" y="1897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E8800BC-7388-40CA-B5DE-9D40DAFD4226}"/>
              </a:ext>
            </a:extLst>
          </p:cNvPr>
          <p:cNvSpPr/>
          <p:nvPr/>
        </p:nvSpPr>
        <p:spPr>
          <a:xfrm>
            <a:off x="4728489" y="4819103"/>
            <a:ext cx="5363066" cy="165665"/>
          </a:xfrm>
          <a:custGeom>
            <a:avLst/>
            <a:gdLst>
              <a:gd name="connsiteX0" fmla="*/ 0 w 5363066"/>
              <a:gd name="connsiteY0" fmla="*/ 165665 h 165665"/>
              <a:gd name="connsiteX1" fmla="*/ 1733006 w 5363066"/>
              <a:gd name="connsiteY1" fmla="*/ 8911 h 165665"/>
              <a:gd name="connsiteX2" fmla="*/ 4946468 w 5363066"/>
              <a:gd name="connsiteY2" fmla="*/ 35037 h 165665"/>
              <a:gd name="connsiteX3" fmla="*/ 5225143 w 5363066"/>
              <a:gd name="connsiteY3" fmla="*/ 165665 h 16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066" h="165665">
                <a:moveTo>
                  <a:pt x="0" y="165665"/>
                </a:moveTo>
                <a:cubicBezTo>
                  <a:pt x="454297" y="98173"/>
                  <a:pt x="908595" y="30682"/>
                  <a:pt x="1733006" y="8911"/>
                </a:cubicBezTo>
                <a:cubicBezTo>
                  <a:pt x="2557417" y="-12860"/>
                  <a:pt x="4364445" y="8911"/>
                  <a:pt x="4946468" y="35037"/>
                </a:cubicBezTo>
                <a:cubicBezTo>
                  <a:pt x="5528491" y="61163"/>
                  <a:pt x="5376817" y="113414"/>
                  <a:pt x="5225143" y="16566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933D86C3-4826-41E4-9ECC-24DF6D0BF96F}"/>
              </a:ext>
            </a:extLst>
          </p:cNvPr>
          <p:cNvSpPr/>
          <p:nvPr/>
        </p:nvSpPr>
        <p:spPr>
          <a:xfrm>
            <a:off x="4345312" y="3802112"/>
            <a:ext cx="4772297" cy="233320"/>
          </a:xfrm>
          <a:custGeom>
            <a:avLst/>
            <a:gdLst>
              <a:gd name="connsiteX0" fmla="*/ 0 w 4772297"/>
              <a:gd name="connsiteY0" fmla="*/ 233320 h 233320"/>
              <a:gd name="connsiteX1" fmla="*/ 1018903 w 4772297"/>
              <a:gd name="connsiteY1" fmla="*/ 33023 h 233320"/>
              <a:gd name="connsiteX2" fmla="*/ 3117668 w 4772297"/>
              <a:gd name="connsiteY2" fmla="*/ 15606 h 233320"/>
              <a:gd name="connsiteX3" fmla="*/ 4772297 w 4772297"/>
              <a:gd name="connsiteY3" fmla="*/ 189777 h 23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2297" h="233320">
                <a:moveTo>
                  <a:pt x="0" y="233320"/>
                </a:moveTo>
                <a:cubicBezTo>
                  <a:pt x="249646" y="151314"/>
                  <a:pt x="499292" y="69309"/>
                  <a:pt x="1018903" y="33023"/>
                </a:cubicBezTo>
                <a:cubicBezTo>
                  <a:pt x="1538514" y="-3263"/>
                  <a:pt x="2492102" y="-10520"/>
                  <a:pt x="3117668" y="15606"/>
                </a:cubicBezTo>
                <a:cubicBezTo>
                  <a:pt x="3743234" y="41732"/>
                  <a:pt x="4257765" y="115754"/>
                  <a:pt x="4772297" y="18977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E325376-897E-4EB8-8DCE-BDF7DF40A74B}"/>
              </a:ext>
            </a:extLst>
          </p:cNvPr>
          <p:cNvSpPr/>
          <p:nvPr/>
        </p:nvSpPr>
        <p:spPr>
          <a:xfrm>
            <a:off x="4728489" y="3869767"/>
            <a:ext cx="5363066" cy="165665"/>
          </a:xfrm>
          <a:custGeom>
            <a:avLst/>
            <a:gdLst>
              <a:gd name="connsiteX0" fmla="*/ 0 w 5363066"/>
              <a:gd name="connsiteY0" fmla="*/ 165665 h 165665"/>
              <a:gd name="connsiteX1" fmla="*/ 1733006 w 5363066"/>
              <a:gd name="connsiteY1" fmla="*/ 8911 h 165665"/>
              <a:gd name="connsiteX2" fmla="*/ 4946468 w 5363066"/>
              <a:gd name="connsiteY2" fmla="*/ 35037 h 165665"/>
              <a:gd name="connsiteX3" fmla="*/ 5225143 w 5363066"/>
              <a:gd name="connsiteY3" fmla="*/ 165665 h 16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63066" h="165665">
                <a:moveTo>
                  <a:pt x="0" y="165665"/>
                </a:moveTo>
                <a:cubicBezTo>
                  <a:pt x="454297" y="98173"/>
                  <a:pt x="908595" y="30682"/>
                  <a:pt x="1733006" y="8911"/>
                </a:cubicBezTo>
                <a:cubicBezTo>
                  <a:pt x="2557417" y="-12860"/>
                  <a:pt x="4364445" y="8911"/>
                  <a:pt x="4946468" y="35037"/>
                </a:cubicBezTo>
                <a:cubicBezTo>
                  <a:pt x="5528491" y="61163"/>
                  <a:pt x="5376817" y="113414"/>
                  <a:pt x="5225143" y="16566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B603B51-7CF1-4DF0-BC97-ACD4A3F201D3}"/>
              </a:ext>
            </a:extLst>
          </p:cNvPr>
          <p:cNvSpPr/>
          <p:nvPr/>
        </p:nvSpPr>
        <p:spPr>
          <a:xfrm>
            <a:off x="5172626" y="3868488"/>
            <a:ext cx="5735447" cy="184361"/>
          </a:xfrm>
          <a:custGeom>
            <a:avLst/>
            <a:gdLst>
              <a:gd name="connsiteX0" fmla="*/ 0 w 5735447"/>
              <a:gd name="connsiteY0" fmla="*/ 184361 h 184361"/>
              <a:gd name="connsiteX1" fmla="*/ 3126377 w 5735447"/>
              <a:gd name="connsiteY1" fmla="*/ 79858 h 184361"/>
              <a:gd name="connsiteX2" fmla="*/ 5503817 w 5735447"/>
              <a:gd name="connsiteY2" fmla="*/ 1481 h 184361"/>
              <a:gd name="connsiteX3" fmla="*/ 5512526 w 5735447"/>
              <a:gd name="connsiteY3" fmla="*/ 149527 h 1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447" h="184361">
                <a:moveTo>
                  <a:pt x="0" y="184361"/>
                </a:moveTo>
                <a:lnTo>
                  <a:pt x="3126377" y="79858"/>
                </a:lnTo>
                <a:cubicBezTo>
                  <a:pt x="4043680" y="49378"/>
                  <a:pt x="5106126" y="-10130"/>
                  <a:pt x="5503817" y="1481"/>
                </a:cubicBezTo>
                <a:cubicBezTo>
                  <a:pt x="5901508" y="13092"/>
                  <a:pt x="5707017" y="81309"/>
                  <a:pt x="5512526" y="149527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2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0BD54E3B-7A73-43C0-99C6-685B0A498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Multidimensional lists</a:t>
            </a:r>
          </a:p>
        </p:txBody>
      </p:sp>
      <p:sp>
        <p:nvSpPr>
          <p:cNvPr id="326659" name="Rectangle 3">
            <a:extLst>
              <a:ext uri="{FF2B5EF4-FFF2-40B4-BE49-F238E27FC236}">
                <a16:creationId xmlns:a16="http://schemas.microsoft.com/office/drawing/2014/main" id="{4ADF1A88-C0AE-4DB7-A81C-70DAE1AF6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9905999" cy="2958239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>
                <a:cs typeface="Courier New" panose="02070309020205020404" pitchFamily="49" charset="0"/>
              </a:rPr>
              <a:t>Multidimensional lists can be 3, 4, 5, and higher dimensions.</a:t>
            </a:r>
          </a:p>
          <a:p>
            <a:pPr marL="0" indent="0">
              <a:buNone/>
            </a:pP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scores = [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 [[9.5, 20.5], [9.0, 22.5], [15, 33.5], [13, 21.5], [15, 2.5]],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 [[4.5, 21.5], [9.0, 22.5], [15, 34.5], [12, 20.5], [14, 9.5]],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 [[6.5, 30.5], [9.4, 10.5], [11, 33.5], [11, 23.5], [10, 2.5]],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 [[6.5, 23.5], [9.4, 32.5], [13, 34.5], [11, 20.5], [16, 9.5]],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 [[8.5, 26.5], [9.4, 52.5], [13, 36.5], [13, 24.5], [16, 2.5]],</a:t>
            </a:r>
            <a:b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zh-CN" dirty="0">
                <a:latin typeface="Courier New" panose="02070309020205020404" pitchFamily="49" charset="0"/>
                <a:cs typeface="Courier New" panose="02070309020205020404" pitchFamily="49" charset="0"/>
              </a:rPr>
              <a:t>  [[9.5, 20.5], [9.4, 42.5], [13, 31.5], [12, 20.5], [16, 6.5]]]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26660" name="Object 4">
            <a:extLst>
              <a:ext uri="{FF2B5EF4-FFF2-40B4-BE49-F238E27FC236}">
                <a16:creationId xmlns:a16="http://schemas.microsoft.com/office/drawing/2014/main" id="{3FD6F81C-618F-4A6E-97A5-E00283FA0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013554"/>
              </p:ext>
            </p:extLst>
          </p:nvPr>
        </p:nvGraphicFramePr>
        <p:xfrm>
          <a:off x="1869279" y="5074443"/>
          <a:ext cx="8450263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07" name="Picture" r:id="rId3" imgW="6406746" imgH="1318071" progId="Word.Picture.8">
                  <p:embed/>
                </p:oleObj>
              </mc:Choice>
              <mc:Fallback>
                <p:oleObj name="Picture" r:id="rId3" imgW="6406746" imgH="1318071" progId="Word.Picture.8">
                  <p:embed/>
                  <p:pic>
                    <p:nvPicPr>
                      <p:cNvPr id="326660" name="Object 4">
                        <a:extLst>
                          <a:ext uri="{FF2B5EF4-FFF2-40B4-BE49-F238E27FC236}">
                            <a16:creationId xmlns:a16="http://schemas.microsoft.com/office/drawing/2014/main" id="{3FD6F81C-618F-4A6E-97A5-E00283FA05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279" y="5074443"/>
                        <a:ext cx="8450263" cy="173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Multidimensional Lists.</a:t>
            </a:r>
          </a:p>
          <a:p>
            <a:pPr lvl="1"/>
            <a:r>
              <a:rPr lang="en-US" dirty="0"/>
              <a:t>Organized way to store huge quantities of data.</a:t>
            </a:r>
          </a:p>
          <a:p>
            <a:pPr lvl="1"/>
            <a:r>
              <a:rPr lang="en-US" dirty="0"/>
              <a:t>Remember, they are lists-of-lists.</a:t>
            </a:r>
          </a:p>
          <a:p>
            <a:pPr lvl="1"/>
            <a:r>
              <a:rPr lang="en-US" dirty="0"/>
              <a:t>Can directly access elements at their row/column.</a:t>
            </a:r>
          </a:p>
        </p:txBody>
      </p:sp>
      <p:pic>
        <p:nvPicPr>
          <p:cNvPr id="359426" name="Picture 2" descr="Image result for xkcd matrix">
            <a:extLst>
              <a:ext uri="{FF2B5EF4-FFF2-40B4-BE49-F238E27FC236}">
                <a16:creationId xmlns:a16="http://schemas.microsoft.com/office/drawing/2014/main" id="{858FC045-AE06-48E9-8A21-E8F77F6F9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856" y="2249487"/>
            <a:ext cx="414337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9428" name="Picture 4" descr="Matrix Transform">
            <a:extLst>
              <a:ext uri="{FF2B5EF4-FFF2-40B4-BE49-F238E27FC236}">
                <a16:creationId xmlns:a16="http://schemas.microsoft.com/office/drawing/2014/main" id="{DFCF4E3B-F52D-4BE2-96DF-CF0B36D5D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036" y="5219700"/>
            <a:ext cx="3810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22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Motivations</a:t>
            </a:r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Thus far, you have used one-dimensional lists to model linear collections of elements. You can use a two-dimensional lists to represent a matrix or a table. For example, the following table that describes the distances between the cities can be represented using a two-dimensional array.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524001" y="20742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41003"/>
              </p:ext>
            </p:extLst>
          </p:nvPr>
        </p:nvGraphicFramePr>
        <p:xfrm>
          <a:off x="1366713" y="4133959"/>
          <a:ext cx="5954550" cy="272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0" r:id="rId3" imgW="4917948" imgH="2246376" progId="Word.Picture.8">
                  <p:embed/>
                </p:oleObj>
              </mc:Choice>
              <mc:Fallback>
                <p:oleObj r:id="rId3" imgW="4917948" imgH="2246376" progId="Word.Picture.8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713" y="4133959"/>
                        <a:ext cx="5954550" cy="2724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71C508C-13E6-4B44-9ABE-9857D8D17DDF}"/>
              </a:ext>
            </a:extLst>
          </p:cNvPr>
          <p:cNvSpPr txBox="1"/>
          <p:nvPr/>
        </p:nvSpPr>
        <p:spPr>
          <a:xfrm>
            <a:off x="7321263" y="5135686"/>
            <a:ext cx="43717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distances = [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[0, 983, 787, 714, 1375, 967, 1087],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[983, 0, 214, 1102, 1763, 1723, 1842],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[787, 214, 0, 888, 1549, 1548, 1627],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[714, 1102, 888, 0, 661, 781, 810],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[1375, 1763, 1549, 661, 0, 1426, 1187],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[967, 1723, 1548, 781, 1426, 0, 239],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        [1087, 1842, 1627, 810, 1187, 239, 0]</a:t>
            </a:r>
          </a:p>
          <a:p>
            <a:r>
              <a:rPr lang="en-US" altLang="zh-CN" sz="1100" dirty="0">
                <a:latin typeface="Courier New" panose="02070309020205020404" pitchFamily="49" charset="0"/>
                <a:ea typeface="SimSun" panose="02010600030101010101" pitchFamily="2" charset="-122"/>
                <a:cs typeface="Courier New" panose="02070309020205020404" pitchFamily="49" charset="0"/>
              </a:rPr>
              <a:t>]</a:t>
            </a:r>
            <a:endParaRPr lang="en-US" alt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736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5D3B144E-9130-4C93-8D64-E55B54B8E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Processing Two-Dimensional lists</a:t>
            </a:r>
            <a:endParaRPr lang="en-US" altLang="en-US">
              <a:hlinkClick r:id="rId3" action="ppaction://program"/>
            </a:endParaRP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B1685CDB-E581-4D95-8631-B7C85D4B0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You can view a two-dimensional list as a list that consists of rows. </a:t>
            </a:r>
          </a:p>
          <a:p>
            <a:pPr lvl="1"/>
            <a:r>
              <a:rPr lang="en-US" altLang="en-US" dirty="0"/>
              <a:t>Each row is a list that contains the values. </a:t>
            </a:r>
          </a:p>
          <a:p>
            <a:pPr lvl="1"/>
            <a:r>
              <a:rPr lang="en-US" altLang="en-US" dirty="0"/>
              <a:t>The rows can be accessed using the index, conveniently called a row index. </a:t>
            </a:r>
          </a:p>
          <a:p>
            <a:pPr lvl="1"/>
            <a:r>
              <a:rPr lang="en-US" altLang="en-US" dirty="0"/>
              <a:t>The values in each row can be accessed through another index, conveniently called a column index. 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AA5C21BF-CF08-4050-8FF6-269639C2B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26" name="Rectangle 6">
            <a:extLst>
              <a:ext uri="{FF2B5EF4-FFF2-40B4-BE49-F238E27FC236}">
                <a16:creationId xmlns:a16="http://schemas.microsoft.com/office/drawing/2014/main" id="{CB3AC2C4-0D58-40AA-BCFF-D0DB3204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334" name="Rectangle 14">
            <a:extLst>
              <a:ext uri="{FF2B5EF4-FFF2-40B4-BE49-F238E27FC236}">
                <a16:creationId xmlns:a16="http://schemas.microsoft.com/office/drawing/2014/main" id="{14B3703B-BA15-42C1-8719-CC6700B27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25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33" name="Object 13">
            <a:extLst>
              <a:ext uri="{FF2B5EF4-FFF2-40B4-BE49-F238E27FC236}">
                <a16:creationId xmlns:a16="http://schemas.microsoft.com/office/drawing/2014/main" id="{503A97E9-17A3-4B7A-B495-82B70ED9C1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476335"/>
              </p:ext>
            </p:extLst>
          </p:nvPr>
        </p:nvGraphicFramePr>
        <p:xfrm>
          <a:off x="1851023" y="4313549"/>
          <a:ext cx="8486775" cy="25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14" name="Picture" r:id="rId4" imgW="4825149" imgH="1438206" progId="Word.Picture.8">
                  <p:embed/>
                </p:oleObj>
              </mc:Choice>
              <mc:Fallback>
                <p:oleObj name="Picture" r:id="rId4" imgW="4825149" imgH="1438206" progId="Word.Picture.8">
                  <p:embed/>
                  <p:pic>
                    <p:nvPicPr>
                      <p:cNvPr id="440333" name="Object 13">
                        <a:extLst>
                          <a:ext uri="{FF2B5EF4-FFF2-40B4-BE49-F238E27FC236}">
                            <a16:creationId xmlns:a16="http://schemas.microsoft.com/office/drawing/2014/main" id="{503A97E9-17A3-4B7A-B495-82B70ED9C1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3" y="4313549"/>
                        <a:ext cx="8486775" cy="2532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D87C-35CB-4C2B-8B80-EBA8FCDC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new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8672-7FD5-4F13-BE4E-4E5059A51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nothing is new. We just learned lists. Now we have a list-of-lists.</a:t>
            </a:r>
          </a:p>
          <a:p>
            <a:r>
              <a:rPr lang="en-US" dirty="0"/>
              <a:t>We are trying to gain comfort with working with large amounts of data!</a:t>
            </a:r>
          </a:p>
        </p:txBody>
      </p:sp>
    </p:spTree>
    <p:extLst>
      <p:ext uri="{BB962C8B-B14F-4D97-AF65-F5344CB8AC3E}">
        <p14:creationId xmlns:p14="http://schemas.microsoft.com/office/powerpoint/2010/main" val="388979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F323AF-78BF-4A4C-B389-759FB2CF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List Examples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4CF9C-417D-4A45-B430-5DC9B05053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6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>
            <a:extLst>
              <a:ext uri="{FF2B5EF4-FFF2-40B4-BE49-F238E27FC236}">
                <a16:creationId xmlns:a16="http://schemas.microsoft.com/office/drawing/2014/main" id="{C29828F9-1191-4EFF-962E-E38C32FA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br>
              <a:rPr lang="en-US" altLang="en-US" dirty="0"/>
            </a:br>
            <a:r>
              <a:rPr lang="en-US" altLang="en-US" sz="2800" dirty="0"/>
              <a:t>Initializing lists with input values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101DC071-B13D-46D4-9933-CE478077A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[]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an empty 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numberOfRows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number of rows: 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numberOfColumns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number of columns: 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row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numberOfRows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matrix.append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([])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an empty new row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column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numberOfColumns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value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an element and press Enter: 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matrix[row].append(value)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(matrix)  </a:t>
            </a:r>
          </a:p>
        </p:txBody>
      </p:sp>
      <p:sp>
        <p:nvSpPr>
          <p:cNvPr id="442372" name="Rectangle 4">
            <a:extLst>
              <a:ext uri="{FF2B5EF4-FFF2-40B4-BE49-F238E27FC236}">
                <a16:creationId xmlns:a16="http://schemas.microsoft.com/office/drawing/2014/main" id="{E36DC9B0-67F7-4A79-B9B6-036A01780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2373" name="Rectangle 5">
            <a:extLst>
              <a:ext uri="{FF2B5EF4-FFF2-40B4-BE49-F238E27FC236}">
                <a16:creationId xmlns:a16="http://schemas.microsoft.com/office/drawing/2014/main" id="{D8DB3865-DB69-46A1-BC2C-D1F6BC0A8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5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>
            <a:extLst>
              <a:ext uri="{FF2B5EF4-FFF2-40B4-BE49-F238E27FC236}">
                <a16:creationId xmlns:a16="http://schemas.microsoft.com/office/drawing/2014/main" id="{B723D017-F1BA-43B5-A083-FA28E4F16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br>
              <a:rPr lang="en-US" altLang="en-US" dirty="0"/>
            </a:br>
            <a:r>
              <a:rPr lang="en-US" altLang="en-US" sz="2800" dirty="0"/>
              <a:t>Initializing lists with random values</a:t>
            </a:r>
            <a:endParaRPr lang="en-US" altLang="en-US" dirty="0">
              <a:hlinkClick r:id="rId2" action="ppaction://program"/>
            </a:endParaRPr>
          </a:p>
        </p:txBody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97991509-AA61-497B-9A5B-DCF123BE7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random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[]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an empty list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numberOfRows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number of rows: 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numberOfColumns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number of columns: "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row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numberOfRows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matrix.append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([]) </a:t>
            </a:r>
            <a:r>
              <a:rPr lang="en-US" altLang="en-US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an empty new row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column </a:t>
            </a:r>
            <a:r>
              <a:rPr lang="en-US" altLang="en-US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numberOfColumns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matrix[row].append(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random.randrange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(matrix)  </a:t>
            </a:r>
          </a:p>
        </p:txBody>
      </p:sp>
      <p:sp>
        <p:nvSpPr>
          <p:cNvPr id="451588" name="Rectangle 4">
            <a:extLst>
              <a:ext uri="{FF2B5EF4-FFF2-40B4-BE49-F238E27FC236}">
                <a16:creationId xmlns:a16="http://schemas.microsoft.com/office/drawing/2014/main" id="{5445AD61-F6C1-4033-B8CA-758E079E3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1589" name="Rectangle 5">
            <a:extLst>
              <a:ext uri="{FF2B5EF4-FFF2-40B4-BE49-F238E27FC236}">
                <a16:creationId xmlns:a16="http://schemas.microsoft.com/office/drawing/2014/main" id="{BB625846-AEDA-4944-BBE3-5B87B52A3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9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A7CC0CB6-4EF6-4FCB-9D5D-6AF63869C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br>
              <a:rPr lang="en-US" altLang="en-US" dirty="0"/>
            </a:br>
            <a:r>
              <a:rPr lang="en-US" altLang="en-US" sz="2800" dirty="0"/>
              <a:t>Printing lists</a:t>
            </a:r>
            <a:endParaRPr lang="en-US" altLang="en-US" dirty="0">
              <a:hlinkClick r:id="rId3" action="ppaction://program"/>
            </a:endParaRPr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DEF1ECAE-5AA4-458A-AC45-B8266FE69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10710277" cy="35417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Assume a list is given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row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(matrix)):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column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(matrix[row])):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(matrix[row][column], end =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a newline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444420" name="Rectangle 4">
            <a:extLst>
              <a:ext uri="{FF2B5EF4-FFF2-40B4-BE49-F238E27FC236}">
                <a16:creationId xmlns:a16="http://schemas.microsoft.com/office/drawing/2014/main" id="{5572AD2F-D74D-4CC7-9E6D-6C36E207B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4421" name="Rectangle 5">
            <a:extLst>
              <a:ext uri="{FF2B5EF4-FFF2-40B4-BE49-F238E27FC236}">
                <a16:creationId xmlns:a16="http://schemas.microsoft.com/office/drawing/2014/main" id="{A140B1B4-A9AA-46A6-B8BF-3E22E81C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FB0B3F-2645-4BA8-8F5C-2271BB1B7AB0}"/>
              </a:ext>
            </a:extLst>
          </p:cNvPr>
          <p:cNvSpPr/>
          <p:nvPr/>
        </p:nvSpPr>
        <p:spPr>
          <a:xfrm>
            <a:off x="4252404" y="3429000"/>
            <a:ext cx="2032986" cy="369332"/>
          </a:xfrm>
          <a:prstGeom prst="rect">
            <a:avLst/>
          </a:prstGeom>
          <a:solidFill>
            <a:srgbClr val="4A66AC">
              <a:alpha val="50196"/>
            </a:srgb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10215-871D-41FB-94EC-2229B77F54DE}"/>
              </a:ext>
            </a:extLst>
          </p:cNvPr>
          <p:cNvSpPr/>
          <p:nvPr/>
        </p:nvSpPr>
        <p:spPr>
          <a:xfrm>
            <a:off x="3386831" y="5325145"/>
            <a:ext cx="3764132" cy="738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 how you access a single value, by applying the index operator twice.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4764C3-325E-4E92-8447-0BDC5C3639DB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5268897" y="3798332"/>
            <a:ext cx="0" cy="15268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9750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>
            <a:extLst>
              <a:ext uri="{FF2B5EF4-FFF2-40B4-BE49-F238E27FC236}">
                <a16:creationId xmlns:a16="http://schemas.microsoft.com/office/drawing/2014/main" id="{4C5210A1-E606-4328-9762-690DACBF0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  <a:br>
              <a:rPr lang="en-US" altLang="en-US" dirty="0"/>
            </a:br>
            <a:r>
              <a:rPr lang="en-US" altLang="en-US" sz="2800" dirty="0"/>
              <a:t>Summing all elements</a:t>
            </a:r>
            <a:endParaRPr lang="en-US" altLang="en-US" dirty="0">
              <a:hlinkClick r:id="rId3" action="ppaction://program"/>
            </a:endParaRPr>
          </a:p>
        </p:txBody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DF6787CD-F863-46AA-920F-EAC264AB8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412" y="2249487"/>
            <a:ext cx="10585990" cy="35417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matrix = [[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Assume a list is given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total = 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row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(matrix)):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column </a:t>
            </a:r>
            <a:r>
              <a:rPr lang="en-US" altLang="en-US" sz="20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(matrix[row])):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+= matrix[row][column]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"Total is "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20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(total)) </a:t>
            </a:r>
            <a:r>
              <a:rPr lang="en-US" altLang="en-US" sz="2000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 the total  </a:t>
            </a:r>
          </a:p>
        </p:txBody>
      </p:sp>
      <p:sp>
        <p:nvSpPr>
          <p:cNvPr id="445444" name="Rectangle 4">
            <a:extLst>
              <a:ext uri="{FF2B5EF4-FFF2-40B4-BE49-F238E27FC236}">
                <a16:creationId xmlns:a16="http://schemas.microsoft.com/office/drawing/2014/main" id="{4DAE78D3-F69C-4597-8F52-1BB623B14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5445" name="Rectangle 5">
            <a:extLst>
              <a:ext uri="{FF2B5EF4-FFF2-40B4-BE49-F238E27FC236}">
                <a16:creationId xmlns:a16="http://schemas.microsoft.com/office/drawing/2014/main" id="{F77509BB-A52C-4B95-8A48-754832ECD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9583D4-5992-42E4-BF7A-3A76E118DFC4}"/>
              </a:ext>
            </a:extLst>
          </p:cNvPr>
          <p:cNvSpPr/>
          <p:nvPr/>
        </p:nvSpPr>
        <p:spPr>
          <a:xfrm>
            <a:off x="5308845" y="3783568"/>
            <a:ext cx="2467993" cy="369332"/>
          </a:xfrm>
          <a:prstGeom prst="rect">
            <a:avLst/>
          </a:prstGeom>
          <a:solidFill>
            <a:srgbClr val="4A66AC">
              <a:alpha val="50196"/>
            </a:srgb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E761E9-1B68-4A5C-8BD1-131D55D76EF4}"/>
              </a:ext>
            </a:extLst>
          </p:cNvPr>
          <p:cNvSpPr/>
          <p:nvPr/>
        </p:nvSpPr>
        <p:spPr>
          <a:xfrm>
            <a:off x="7075503" y="5943600"/>
            <a:ext cx="4159188" cy="738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Important! It is not </a:t>
            </a:r>
            <a:r>
              <a:rPr lang="en-US" dirty="0" err="1"/>
              <a:t>len</a:t>
            </a:r>
            <a:r>
              <a:rPr lang="en-US" dirty="0"/>
              <a:t>(matrix[0]). Why?</a:t>
            </a:r>
          </a:p>
          <a:p>
            <a:pPr algn="ctr"/>
            <a:r>
              <a:rPr lang="en-US" dirty="0"/>
              <a:t>Because each row could have a different length.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3F1D01-F727-465A-9DD5-699840D142BA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H="1" flipV="1">
            <a:off x="6542842" y="4152900"/>
            <a:ext cx="2612255" cy="1790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085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2594</TotalTime>
  <Words>1141</Words>
  <Application>Microsoft Office PowerPoint</Application>
  <PresentationFormat>Widescreen</PresentationFormat>
  <Paragraphs>188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Tw Cen MT</vt:lpstr>
      <vt:lpstr>Circuit</vt:lpstr>
      <vt:lpstr>Microsoft Word Picture</vt:lpstr>
      <vt:lpstr>Chapter 11 Multidimensional Lists</vt:lpstr>
      <vt:lpstr>Motivations</vt:lpstr>
      <vt:lpstr>Processing Two-Dimensional lists</vt:lpstr>
      <vt:lpstr>What is new here?</vt:lpstr>
      <vt:lpstr>Multidimensional List Examples</vt:lpstr>
      <vt:lpstr>Example Initializing lists with input values</vt:lpstr>
      <vt:lpstr>Example Initializing lists with random values</vt:lpstr>
      <vt:lpstr>Example Printing lists</vt:lpstr>
      <vt:lpstr>Example Summing all elements</vt:lpstr>
      <vt:lpstr>Example Summing elements by column</vt:lpstr>
      <vt:lpstr>Example Random shuffling</vt:lpstr>
      <vt:lpstr>Exercise as a table</vt:lpstr>
      <vt:lpstr>Multidimensional List Details</vt:lpstr>
      <vt:lpstr>Again, things that are not new</vt:lpstr>
      <vt:lpstr>Memory Layout</vt:lpstr>
      <vt:lpstr>Memory Layout</vt:lpstr>
      <vt:lpstr>Memory Layout</vt:lpstr>
      <vt:lpstr>Multidimensional lists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150  Introduction to Computing</dc:title>
  <dc:creator>Jory Denny</dc:creator>
  <cp:lastModifiedBy>Denny, Jory</cp:lastModifiedBy>
  <cp:revision>305</cp:revision>
  <dcterms:created xsi:type="dcterms:W3CDTF">2016-08-19T17:15:05Z</dcterms:created>
  <dcterms:modified xsi:type="dcterms:W3CDTF">2020-03-20T16:04:45Z</dcterms:modified>
</cp:coreProperties>
</file>