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329" r:id="rId2"/>
    <p:sldId id="689" r:id="rId3"/>
    <p:sldId id="690" r:id="rId4"/>
    <p:sldId id="537" r:id="rId5"/>
    <p:sldId id="538" r:id="rId6"/>
    <p:sldId id="540" r:id="rId7"/>
    <p:sldId id="541" r:id="rId8"/>
    <p:sldId id="543" r:id="rId9"/>
    <p:sldId id="544" r:id="rId10"/>
    <p:sldId id="546" r:id="rId11"/>
    <p:sldId id="547" r:id="rId12"/>
    <p:sldId id="549" r:id="rId13"/>
    <p:sldId id="550" r:id="rId14"/>
    <p:sldId id="552" r:id="rId15"/>
    <p:sldId id="423" r:id="rId16"/>
    <p:sldId id="801" r:id="rId17"/>
    <p:sldId id="478" r:id="rId18"/>
    <p:sldId id="672" r:id="rId19"/>
    <p:sldId id="260" r:id="rId20"/>
    <p:sldId id="262" r:id="rId21"/>
    <p:sldId id="569" r:id="rId22"/>
    <p:sldId id="798" r:id="rId23"/>
    <p:sldId id="799" r:id="rId24"/>
    <p:sldId id="691" r:id="rId25"/>
    <p:sldId id="264" r:id="rId26"/>
    <p:sldId id="473" r:id="rId27"/>
    <p:sldId id="800" r:id="rId28"/>
    <p:sldId id="533" r:id="rId29"/>
    <p:sldId id="682" r:id="rId30"/>
    <p:sldId id="802" r:id="rId31"/>
    <p:sldId id="683" r:id="rId32"/>
    <p:sldId id="495" r:id="rId33"/>
    <p:sldId id="524" r:id="rId34"/>
    <p:sldId id="803" r:id="rId35"/>
    <p:sldId id="39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78FC59-15B1-4870-BA5F-8D77518E235F}">
          <p14:sldIdLst>
            <p14:sldId id="329"/>
            <p14:sldId id="689"/>
            <p14:sldId id="690"/>
            <p14:sldId id="537"/>
            <p14:sldId id="538"/>
            <p14:sldId id="540"/>
            <p14:sldId id="541"/>
            <p14:sldId id="543"/>
            <p14:sldId id="544"/>
            <p14:sldId id="546"/>
            <p14:sldId id="547"/>
            <p14:sldId id="549"/>
            <p14:sldId id="550"/>
            <p14:sldId id="552"/>
            <p14:sldId id="423"/>
          </p14:sldIdLst>
        </p14:section>
        <p14:section name="List sytax and operators" id="{11621D95-F3DD-4218-B8D3-A38D660FF7A2}">
          <p14:sldIdLst>
            <p14:sldId id="801"/>
            <p14:sldId id="478"/>
            <p14:sldId id="672"/>
            <p14:sldId id="260"/>
            <p14:sldId id="262"/>
            <p14:sldId id="569"/>
            <p14:sldId id="798"/>
            <p14:sldId id="799"/>
            <p14:sldId id="691"/>
            <p14:sldId id="264"/>
            <p14:sldId id="473"/>
          </p14:sldIdLst>
        </p14:section>
        <p14:section name="List details" id="{CFE1EE98-77B3-45CF-9DC0-BA76F2AA605F}">
          <p14:sldIdLst>
            <p14:sldId id="800"/>
            <p14:sldId id="533"/>
            <p14:sldId id="682"/>
            <p14:sldId id="802"/>
            <p14:sldId id="683"/>
            <p14:sldId id="495"/>
            <p14:sldId id="524"/>
            <p14:sldId id="803"/>
            <p14:sldId id="3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F81BA-29EF-4810-BED0-52C03834EB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6BBF-FAE3-4B9C-98E9-6432FABD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6BBF-FAE3-4B9C-98E9-6432FABD3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E29A0F-4AAA-45F1-B495-1BDBA9D007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7BD32-F340-4EE2-8F56-8C7D9E52DB0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2D6021E-BD73-434B-909B-68DCDD1AA6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FFB4EAF-B5D4-447E-B73C-975A5D6DC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7693A-DAE5-DC4D-B803-D88B50FABF7B}" type="slidenum">
              <a:rPr lang="en-US"/>
              <a:pPr/>
              <a:t>35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4213"/>
            <a:ext cx="6091237" cy="3427412"/>
          </a:xfrm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9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91" tIns="44946" rIns="89891" bIns="44946"/>
          <a:lstStyle/>
          <a:p>
            <a:pPr eaLnBrk="1" hangingPunct="1"/>
            <a:r>
              <a:rPr kumimoji="1" lang="en-US"/>
              <a:t>"You’re always off by 1 in this business."   </a:t>
            </a:r>
            <a:r>
              <a:rPr kumimoji="1" lang="en-US">
                <a:solidFill>
                  <a:schemeClr val="hlink"/>
                </a:solidFill>
              </a:rPr>
              <a:t>- J. Morris</a:t>
            </a:r>
            <a:r>
              <a:rPr lang="en-US"/>
              <a:t>Bush:  We're number 0</a:t>
            </a:r>
          </a:p>
          <a:p>
            <a:pPr eaLnBrk="1" hangingPunct="1"/>
            <a:r>
              <a:rPr kumimoji="1" lang="en-US"/>
              <a:t>" . . . By the way, we rank 10</a:t>
            </a:r>
            <a:r>
              <a:rPr kumimoji="1" lang="en-US" baseline="30000"/>
              <a:t>th</a:t>
            </a:r>
            <a:r>
              <a:rPr kumimoji="1" lang="en-US"/>
              <a:t> among the industrialized world in broadband technology and its availability.  That’s not good enough for America.  Tenth is 10 spots too low as far as I’m concerned. "   </a:t>
            </a:r>
            <a:r>
              <a:rPr kumimoji="1" lang="en-US">
                <a:solidFill>
                  <a:schemeClr val="hlink"/>
                </a:solidFill>
              </a:rPr>
              <a:t>- George W. Bush</a:t>
            </a:r>
          </a:p>
          <a:p>
            <a:pPr eaLnBrk="1" hangingPunct="1"/>
            <a:endParaRPr kumimoji="1" lang="en-US">
              <a:solidFill>
                <a:schemeClr val="hlink"/>
              </a:solidFill>
              <a:latin typeface="Courier New" charset="0"/>
            </a:endParaRP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583D345-E775-48D0-B72B-E4B74BD4C33F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2482-6F86-4DE1-937F-999E288D358D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EE69-810D-479E-8D8A-87929F7FA733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E5B4-4D68-4518-A24F-D538C4556882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8F3-A045-4FBD-BA74-A5432B170A75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A9B2-81E7-426D-9929-4778DC5AF311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B554-5A47-4DB5-94F2-91D515ECBECE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DB3C-4CA7-46BF-A363-14520E547672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EF9C-CC77-4E16-9E97-B9B17283E9F4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5EF7-B663-4420-A1D3-EF2B67E84617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4794-BB11-422C-B611-2FABC2F9D01F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7B42-E62D-4265-93CD-746A59CFB6F7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CC0-92BD-44BB-B02B-475ACA85861D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B91-1CF5-4F10-9CF4-8E99A7843F4D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626A-42BC-47BF-B615-CE85FF36AA25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3B8-BA69-4EC3-9D06-1ACA5724CFAA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2403-E673-4807-B899-926C6F1A5C83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15AD-46E8-4880-B498-1386022E672E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CircleWithConstructors.jav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CircleWithConstructors.java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CircleWithConstructors.jav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winword%20TestSelectionSort.java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Chapter 10</a:t>
            </a:r>
            <a:br>
              <a:rPr lang="en-US" altLang="en-US" dirty="0"/>
            </a:br>
            <a:r>
              <a:rPr lang="en-US" altLang="en-US" dirty="0"/>
              <a:t>Lists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Introduction to Programming Using Python, Liang (Pearson 2013)</a:t>
            </a:r>
          </a:p>
        </p:txBody>
      </p:sp>
    </p:spTree>
    <p:extLst>
      <p:ext uri="{BB962C8B-B14F-4D97-AF65-F5344CB8AC3E}">
        <p14:creationId xmlns:p14="http://schemas.microsoft.com/office/powerpoint/2010/main" val="19649956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3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1958" y="5699077"/>
            <a:ext cx="183436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Set values[3] to 6</a:t>
            </a:r>
          </a:p>
        </p:txBody>
      </p:sp>
      <p:cxnSp>
        <p:nvCxnSpPr>
          <p:cNvPr id="8" name="Straight Arrow Connector 7"/>
          <p:cNvCxnSpPr>
            <a:cxnSpLocks/>
            <a:stCxn id="7" idx="0"/>
            <a:endCxn id="11" idx="2"/>
          </p:cNvCxnSpPr>
          <p:nvPr/>
        </p:nvCxnSpPr>
        <p:spPr>
          <a:xfrm flipV="1">
            <a:off x="4689138" y="3615767"/>
            <a:ext cx="1" cy="2083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841979" y="5662748"/>
            <a:ext cx="1837743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16" name="Straight Arrow Connector 15"/>
          <p:cNvCxnSpPr>
            <a:stCxn id="7" idx="3"/>
            <a:endCxn id="15" idx="1"/>
          </p:cNvCxnSpPr>
          <p:nvPr/>
        </p:nvCxnSpPr>
        <p:spPr>
          <a:xfrm>
            <a:off x="5606318" y="5883743"/>
            <a:ext cx="3235661" cy="9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3D28CED-37D8-4FAD-8AA4-47F3F2188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09" y="3171850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28874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4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0">
            <a:extLst>
              <a:ext uri="{FF2B5EF4-FFF2-40B4-BE49-F238E27FC236}">
                <a16:creationId xmlns:a16="http://schemas.microsoft.com/office/drawing/2014/main" id="{94E05C95-48CC-4BED-907D-2F3446C1F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09" y="2751973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115953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4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22594" y="6065293"/>
            <a:ext cx="193309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Set values[4] to 10</a:t>
            </a:r>
          </a:p>
        </p:txBody>
      </p:sp>
      <p:cxnSp>
        <p:nvCxnSpPr>
          <p:cNvPr id="8" name="Straight Arrow Connector 7"/>
          <p:cNvCxnSpPr>
            <a:cxnSpLocks/>
            <a:stCxn id="7" idx="0"/>
            <a:endCxn id="11" idx="2"/>
          </p:cNvCxnSpPr>
          <p:nvPr/>
        </p:nvCxnSpPr>
        <p:spPr>
          <a:xfrm flipV="1">
            <a:off x="4689139" y="3615767"/>
            <a:ext cx="0" cy="24495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859592" y="6028001"/>
            <a:ext cx="1837743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16" name="Straight Arrow Connector 15"/>
          <p:cNvCxnSpPr>
            <a:stCxn id="7" idx="3"/>
            <a:endCxn id="15" idx="1"/>
          </p:cNvCxnSpPr>
          <p:nvPr/>
        </p:nvCxnSpPr>
        <p:spPr>
          <a:xfrm>
            <a:off x="5655684" y="6249959"/>
            <a:ext cx="320390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874441A-76A6-414A-A138-012040A74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09" y="3171850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279995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4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0">
            <a:extLst>
              <a:ext uri="{FF2B5EF4-FFF2-40B4-BE49-F238E27FC236}">
                <a16:creationId xmlns:a16="http://schemas.microsoft.com/office/drawing/2014/main" id="{E79B23E8-CF7F-4996-B617-F64EBE85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09" y="2751973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B39C3-AEEC-4C97-A1DF-A7CDB9BD3838}"/>
              </a:ext>
            </a:extLst>
          </p:cNvPr>
          <p:cNvSpPr txBox="1"/>
          <p:nvPr/>
        </p:nvSpPr>
        <p:spPr>
          <a:xfrm>
            <a:off x="3267321" y="4761961"/>
            <a:ext cx="2843635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end has been reached.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87A8CBF-7035-47C6-8585-604A6F481CCE}"/>
              </a:ext>
            </a:extLst>
          </p:cNvPr>
          <p:cNvCxnSpPr>
            <a:stCxn id="8" idx="0"/>
            <a:endCxn id="7" idx="2"/>
          </p:cNvCxnSpPr>
          <p:nvPr/>
        </p:nvCxnSpPr>
        <p:spPr>
          <a:xfrm flipV="1">
            <a:off x="4689139" y="3195890"/>
            <a:ext cx="0" cy="15660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668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4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649228" y="3576426"/>
            <a:ext cx="6275571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3791762" y="4593606"/>
            <a:ext cx="1990501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Set values[0] to 11</a:t>
            </a:r>
          </a:p>
        </p:txBody>
      </p:sp>
      <p:cxnSp>
        <p:nvCxnSpPr>
          <p:cNvPr id="8" name="Straight Arrow Connector 7"/>
          <p:cNvCxnSpPr>
            <a:stCxn id="7" idx="0"/>
            <a:endCxn id="13" idx="2"/>
          </p:cNvCxnSpPr>
          <p:nvPr/>
        </p:nvCxnSpPr>
        <p:spPr>
          <a:xfrm flipV="1">
            <a:off x="4787013" y="4020343"/>
            <a:ext cx="1" cy="5732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8911116" y="4556314"/>
            <a:ext cx="1837743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15" name="Straight Arrow Connector 14"/>
          <p:cNvCxnSpPr>
            <a:stCxn id="7" idx="3"/>
            <a:endCxn id="14" idx="1"/>
          </p:cNvCxnSpPr>
          <p:nvPr/>
        </p:nvCxnSpPr>
        <p:spPr>
          <a:xfrm>
            <a:off x="5782263" y="4778272"/>
            <a:ext cx="3128853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01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Exercises As a table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With using just looping over a list </a:t>
            </a:r>
          </a:p>
          <a:p>
            <a:pPr lvl="1"/>
            <a:r>
              <a:rPr lang="en-US" altLang="en-US" dirty="0"/>
              <a:t>1 – Printing a list</a:t>
            </a:r>
          </a:p>
          <a:p>
            <a:pPr lvl="1"/>
            <a:r>
              <a:rPr lang="en-US" altLang="en-US" dirty="0"/>
              <a:t>2 – Summing a list of numbers</a:t>
            </a:r>
          </a:p>
          <a:p>
            <a:pPr lvl="1"/>
            <a:r>
              <a:rPr lang="en-US" altLang="en-US" dirty="0"/>
              <a:t>3 – Finding the largest element in a list</a:t>
            </a:r>
          </a:p>
          <a:p>
            <a:pPr lvl="1"/>
            <a:r>
              <a:rPr lang="en-US" altLang="en-US" dirty="0"/>
              <a:t>4 – Finding the largest index of the smallest element in a list</a:t>
            </a:r>
          </a:p>
          <a:p>
            <a:pPr lvl="1"/>
            <a:r>
              <a:rPr lang="en-US" altLang="en-US" dirty="0"/>
              <a:t>1,3 – Randomly shuffling a list</a:t>
            </a:r>
          </a:p>
          <a:p>
            <a:pPr lvl="1"/>
            <a:r>
              <a:rPr lang="en-US" altLang="en-US" dirty="0"/>
              <a:t>2,4 – Rotate the elements of a list by 1 index</a:t>
            </a:r>
          </a:p>
        </p:txBody>
      </p:sp>
    </p:spTree>
    <p:extLst>
      <p:ext uri="{BB962C8B-B14F-4D97-AF65-F5344CB8AC3E}">
        <p14:creationId xmlns:p14="http://schemas.microsoft.com/office/powerpoint/2010/main" val="503407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A5631-7DA5-4261-BBC6-3BEAB024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Syntax and Operators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FB6387-5200-47B9-9319-44CD0ADE5A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2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1026">
            <a:extLst>
              <a:ext uri="{FF2B5EF4-FFF2-40B4-BE49-F238E27FC236}">
                <a16:creationId xmlns:a16="http://schemas.microsoft.com/office/drawing/2014/main" id="{74E9C5D3-1A65-4384-BBEE-AB548CA02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Creating Lists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D3EFA-7888-405C-9722-D1472D89E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624490" cy="3541714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You can create lists using the list class constructor: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      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an empty list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list2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a list with elements 2, 3, 4</a:t>
            </a:r>
            <a:b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list3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"green"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"blue"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a list with strings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list4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a list with elements 3, 4, 5</a:t>
            </a:r>
            <a:b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list5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a list with characters a, b, c</a:t>
            </a:r>
          </a:p>
          <a:p>
            <a:r>
              <a:rPr lang="en-US" altLang="en-US" dirty="0"/>
              <a:t>For convenience, you may create a list using the following syntax: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 = []          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Same as list()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list2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  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Same as list([2, 3, 4])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list3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"green"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Same as list(["red", "green"])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>
            <a:extLst>
              <a:ext uri="{FF2B5EF4-FFF2-40B4-BE49-F238E27FC236}">
                <a16:creationId xmlns:a16="http://schemas.microsoft.com/office/drawing/2014/main" id="{D1E92A8C-667E-4B42-95B2-65FB51284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 Methods</a:t>
            </a:r>
          </a:p>
        </p:txBody>
      </p:sp>
      <p:sp>
        <p:nvSpPr>
          <p:cNvPr id="462852" name="Rectangle 4">
            <a:extLst>
              <a:ext uri="{FF2B5EF4-FFF2-40B4-BE49-F238E27FC236}">
                <a16:creationId xmlns:a16="http://schemas.microsoft.com/office/drawing/2014/main" id="{AE215580-A7ED-407E-82F5-97333081A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188" y="219868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53" name="Rectangle 5">
            <a:extLst>
              <a:ext uri="{FF2B5EF4-FFF2-40B4-BE49-F238E27FC236}">
                <a16:creationId xmlns:a16="http://schemas.microsoft.com/office/drawing/2014/main" id="{14EF76A6-7B81-4BD0-A460-B97EF0DE8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191293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56" name="Rectangle 8">
            <a:extLst>
              <a:ext uri="{FF2B5EF4-FFF2-40B4-BE49-F238E27FC236}">
                <a16:creationId xmlns:a16="http://schemas.microsoft.com/office/drawing/2014/main" id="{319D17DC-5389-4656-95BD-BE309F9AF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1870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C122D8C9-7077-4EB8-8B88-882AFC9B012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109994"/>
              </p:ext>
            </p:extLst>
          </p:nvPr>
        </p:nvGraphicFramePr>
        <p:xfrm>
          <a:off x="1427580" y="1784236"/>
          <a:ext cx="9336841" cy="4812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5" name="Picture" r:id="rId3" imgW="4114800" imgH="2120900" progId="Word.Picture.8">
                  <p:embed/>
                </p:oleObj>
              </mc:Choice>
              <mc:Fallback>
                <p:oleObj name="Picture" r:id="rId3" imgW="4114800" imgH="2120900" progId="Word.Picture.8">
                  <p:embed/>
                  <p:pic>
                    <p:nvPicPr>
                      <p:cNvPr id="462855" name="Object 7">
                        <a:extLst>
                          <a:ext uri="{FF2B5EF4-FFF2-40B4-BE49-F238E27FC236}">
                            <a16:creationId xmlns:a16="http://schemas.microsoft.com/office/drawing/2014/main" id="{84BBEB5A-9006-47B1-9C5A-49FE45DC0F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580" y="1784236"/>
                        <a:ext cx="9336841" cy="48125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1E59F1F-990B-4EBF-AAC7-CF22EADC0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Built-in Functions for lists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1B8319B-0264-42CD-AC4B-FC6F04485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Let: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alt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  <a:r>
              <a:rPr lang="en-US" altLang="en-US" dirty="0"/>
              <a:t> – computes the number of entries in the list (in this case 5)</a:t>
            </a:r>
          </a:p>
          <a:p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  <a:r>
              <a:rPr lang="en-US" altLang="en-US" dirty="0"/>
              <a:t> – computes the maximum element of the list (in this case 32)</a:t>
            </a:r>
          </a:p>
          <a:p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  <a:r>
              <a:rPr lang="en-US" altLang="en-US" dirty="0"/>
              <a:t> – computes the minimum element of the list (in this case 1)</a:t>
            </a:r>
          </a:p>
          <a:p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(l) </a:t>
            </a:r>
            <a:r>
              <a:rPr lang="en-US" altLang="en-US" dirty="0"/>
              <a:t>– computes the summation of the elements in the list (in this case 42)</a:t>
            </a:r>
          </a:p>
          <a:p>
            <a:r>
              <a:rPr lang="en-US" altLang="en-US" dirty="0"/>
              <a:t>Other libraries contain more functionality. Example of shuffling a list: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random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random.shuffle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Shuffle the items in the list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(l)     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Shows: [4, 1, 2, 32, 3]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altLang="en-US" dirty="0"/>
                  <a:t>Read one hundred numbers, compute their average, and find out how many numbers are above the average. </a:t>
                </a:r>
              </a:p>
              <a:p>
                <a:r>
                  <a:rPr lang="en-US" altLang="en-US" dirty="0"/>
                  <a:t>Store and manipulate large amounts of data</a:t>
                </a:r>
              </a:p>
              <a:p>
                <a:pPr lvl="1"/>
                <a:r>
                  <a:rPr lang="en-US" dirty="0"/>
                  <a:t>52 playing cards in a deck</a:t>
                </a:r>
              </a:p>
              <a:p>
                <a:pPr lvl="1"/>
                <a:r>
                  <a:rPr lang="en-US" dirty="0"/>
                  <a:t>3 thousand undergrads at UR</a:t>
                </a:r>
              </a:p>
              <a:p>
                <a:pPr lvl="1"/>
                <a:r>
                  <a:rPr lang="en-US" dirty="0"/>
                  <a:t>140 characters per Tweet</a:t>
                </a:r>
              </a:p>
              <a:p>
                <a:pPr lvl="1"/>
                <a:r>
                  <a:rPr lang="en-US" dirty="0"/>
                  <a:t>4 billion nucleotides in a DNA strand</a:t>
                </a:r>
              </a:p>
              <a:p>
                <a:pPr lvl="1"/>
                <a:r>
                  <a:rPr lang="en-US" dirty="0"/>
                  <a:t>50 trillion cells in the human body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6.022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dirty="0"/>
                  <a:t> particles in a mole</a:t>
                </a:r>
                <a:endParaRPr lang="en-US" alt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6" t="-3098" r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4978" name="Picture 2" descr="https://encrypted-tbn2.gstatic.com/images?q=tbn:ANd9GcTpgr9U9PNmePpuvwbFfI4bZmVEZghW1yHsE_YP0XkiV00tvnkjO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615" y="3259499"/>
            <a:ext cx="4404851" cy="329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23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F6F5AF6-2378-472E-86DF-0B440EF78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Indexer Operator []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2B89D-16C2-417C-8D4B-25F48984C7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index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selects the object at a specific location (</a:t>
            </a:r>
            <a:r>
              <a:rPr lang="en-US" b="1" dirty="0">
                <a:solidFill>
                  <a:schemeClr val="accent3"/>
                </a:solidFill>
              </a:rPr>
              <a:t>index</a:t>
            </a:r>
            <a:r>
              <a:rPr lang="en-US" dirty="0"/>
              <a:t>) in the data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5575E731-27F6-4046-ADC8-14D401973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729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0448FFBA-F497-4C7A-8FC8-89999E1DE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7588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12" name="Object 6">
            <a:extLst>
              <a:ext uri="{FF2B5EF4-FFF2-40B4-BE49-F238E27FC236}">
                <a16:creationId xmlns:a16="http://schemas.microsoft.com/office/drawing/2014/main" id="{3ACF02F3-7A1C-4122-BCF6-9671DEAC95F6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6945696"/>
              </p:ext>
            </p:extLst>
          </p:nvPr>
        </p:nvGraphicFramePr>
        <p:xfrm>
          <a:off x="6209506" y="2502694"/>
          <a:ext cx="4800600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1" name="Picture" r:id="rId3" imgW="4800600" imgH="3035300" progId="Word.Picture.8">
                  <p:embed/>
                </p:oleObj>
              </mc:Choice>
              <mc:Fallback>
                <p:oleObj name="Picture" r:id="rId3" imgW="4800600" imgH="3035300" progId="Word.Picture.8">
                  <p:embed/>
                  <p:pic>
                    <p:nvPicPr>
                      <p:cNvPr id="12294" name="Object 6">
                        <a:extLst>
                          <a:ext uri="{FF2B5EF4-FFF2-40B4-BE49-F238E27FC236}">
                            <a16:creationId xmlns:a16="http://schemas.microsoft.com/office/drawing/2014/main" id="{0E34147A-7DFD-4F95-8AB3-8D7CF1CF0D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9506" y="2502694"/>
                        <a:ext cx="4800600" cy="3035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6779097B-6377-459C-B648-EB6B0355D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+, *, [ : ], and in Operators</a:t>
            </a:r>
            <a:endParaRPr lang="en-US" altLang="en-US">
              <a:hlinkClick r:id="rId2" action="ppaction://program"/>
            </a:endParaRPr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8B529F15-734C-48EE-9D47-5FE4283C7B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/>
              <a:t>Lists are similar to strings. Consider:</a:t>
            </a:r>
            <a:br>
              <a:rPr lang="en-US" altLang="en-US" sz="2000" dirty="0"/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l1 = 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l2 = 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l3 = l1 + l2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l3 contains [2, 3, 1, 9] 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l4 =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*l1   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l4 contains [2, 3, 2, 3, 2, 3]</a:t>
            </a:r>
            <a:b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l5 = l4[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l5 contains [2, 3]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contains4 =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l5         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contains4 stores False</a:t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doesntcontain5 =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in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l5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doesntcontains5 stores True</a:t>
            </a:r>
          </a:p>
        </p:txBody>
      </p:sp>
      <p:sp>
        <p:nvSpPr>
          <p:cNvPr id="367620" name="Rectangle 4">
            <a:extLst>
              <a:ext uri="{FF2B5EF4-FFF2-40B4-BE49-F238E27FC236}">
                <a16:creationId xmlns:a16="http://schemas.microsoft.com/office/drawing/2014/main" id="{EA5002BD-9163-4D58-BA74-3BBB43DCE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569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7621" name="Rectangle 5">
            <a:extLst>
              <a:ext uri="{FF2B5EF4-FFF2-40B4-BE49-F238E27FC236}">
                <a16:creationId xmlns:a16="http://schemas.microsoft.com/office/drawing/2014/main" id="{36CB2EAF-06CE-4C98-B846-02FABA321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4601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6779097B-6377-459C-B648-EB6B0355D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+, *, [ : ], and in Operators</a:t>
            </a:r>
            <a:endParaRPr lang="en-US" altLang="en-US">
              <a:hlinkClick r:id="rId2" action="ppaction://program"/>
            </a:endParaRPr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8B529F15-734C-48EE-9D47-5FE4283C7B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dirty="0"/>
              <a:t> – is an operator that </a:t>
            </a:r>
            <a:r>
              <a:rPr lang="en-US" altLang="en-US" b="1" dirty="0">
                <a:solidFill>
                  <a:schemeClr val="accent3"/>
                </a:solidFill>
              </a:rPr>
              <a:t>concatenates</a:t>
            </a:r>
            <a:r>
              <a:rPr lang="en-US" altLang="en-US" dirty="0"/>
              <a:t> (joins/appends) two lists and returns the result</a:t>
            </a:r>
          </a:p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dirty="0">
                <a:cs typeface="Courier New" panose="02070309020205020404" pitchFamily="49" charset="0"/>
              </a:rPr>
              <a:t> – is an operator that repeats a list some amount of times and returns the result (called the </a:t>
            </a:r>
            <a:r>
              <a:rPr lang="en-US" altLang="en-US" b="1" dirty="0">
                <a:solidFill>
                  <a:schemeClr val="accent3"/>
                </a:solidFill>
                <a:cs typeface="Courier New" panose="02070309020205020404" pitchFamily="49" charset="0"/>
              </a:rPr>
              <a:t>repetition operator</a:t>
            </a:r>
            <a:r>
              <a:rPr lang="en-US" altLang="en-US" dirty="0">
                <a:cs typeface="Courier New" panose="02070309020205020404" pitchFamily="49" charset="0"/>
              </a:rPr>
              <a:t>)</a:t>
            </a:r>
          </a:p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  <a:r>
              <a:rPr lang="en-US" altLang="en-US" dirty="0">
                <a:cs typeface="Courier New" panose="02070309020205020404" pitchFamily="49" charset="0"/>
              </a:rPr>
              <a:t> – is an operator that returns a </a:t>
            </a:r>
            <a:r>
              <a:rPr lang="en-US" altLang="en-US" dirty="0" err="1">
                <a:cs typeface="Courier New" panose="02070309020205020404" pitchFamily="49" charset="0"/>
              </a:rPr>
              <a:t>sublist</a:t>
            </a:r>
            <a:r>
              <a:rPr lang="en-US" altLang="en-US" dirty="0">
                <a:cs typeface="Courier New" panose="02070309020205020404" pitchFamily="49" charset="0"/>
              </a:rPr>
              <a:t> of the list, called the </a:t>
            </a:r>
            <a:r>
              <a:rPr lang="en-US" altLang="en-US" b="1" dirty="0">
                <a:solidFill>
                  <a:schemeClr val="accent3"/>
                </a:solidFill>
                <a:cs typeface="Courier New" panose="02070309020205020404" pitchFamily="49" charset="0"/>
              </a:rPr>
              <a:t>slicing operator</a:t>
            </a:r>
            <a:r>
              <a:rPr lang="en-US" altLang="en-US" dirty="0">
                <a:cs typeface="Courier New" panose="02070309020205020404" pitchFamily="49" charset="0"/>
              </a:rPr>
              <a:t>. The slice returned begins at the first index and ends at the second index -1.</a:t>
            </a:r>
          </a:p>
          <a:p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cs typeface="Courier New" panose="02070309020205020404" pitchFamily="49" charset="0"/>
              </a:rPr>
              <a:t> and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in</a:t>
            </a:r>
            <a:r>
              <a:rPr lang="en-US" altLang="en-US" b="1" dirty="0">
                <a:solidFill>
                  <a:schemeClr val="accent4"/>
                </a:solidFill>
                <a:cs typeface="Courier New" panose="02070309020205020404" pitchFamily="49" charset="0"/>
              </a:rPr>
              <a:t> </a:t>
            </a:r>
            <a:r>
              <a:rPr lang="en-US" altLang="en-US" dirty="0">
                <a:cs typeface="Courier New" panose="02070309020205020404" pitchFamily="49" charset="0"/>
              </a:rPr>
              <a:t>– are </a:t>
            </a:r>
            <a:r>
              <a:rPr lang="en-US" altLang="en-US" b="1" dirty="0">
                <a:solidFill>
                  <a:schemeClr val="accent3"/>
                </a:solidFill>
                <a:cs typeface="Courier New" panose="02070309020205020404" pitchFamily="49" charset="0"/>
              </a:rPr>
              <a:t>containment operators </a:t>
            </a:r>
            <a:r>
              <a:rPr lang="en-US" altLang="en-US" dirty="0">
                <a:cs typeface="Courier New" panose="02070309020205020404" pitchFamily="49" charset="0"/>
              </a:rPr>
              <a:t>returning Boolean values whether an object/</a:t>
            </a:r>
            <a:r>
              <a:rPr lang="en-US" altLang="en-US" dirty="0" err="1">
                <a:cs typeface="Courier New" panose="02070309020205020404" pitchFamily="49" charset="0"/>
              </a:rPr>
              <a:t>sublist</a:t>
            </a:r>
            <a:r>
              <a:rPr lang="en-US" altLang="en-US" dirty="0">
                <a:cs typeface="Courier New" panose="02070309020205020404" pitchFamily="49" charset="0"/>
              </a:rPr>
              <a:t> is contained/not contained within a list.</a:t>
            </a:r>
          </a:p>
        </p:txBody>
      </p:sp>
      <p:sp>
        <p:nvSpPr>
          <p:cNvPr id="367620" name="Rectangle 4">
            <a:extLst>
              <a:ext uri="{FF2B5EF4-FFF2-40B4-BE49-F238E27FC236}">
                <a16:creationId xmlns:a16="http://schemas.microsoft.com/office/drawing/2014/main" id="{EA5002BD-9163-4D58-BA74-3BBB43DCE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569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7621" name="Rectangle 5">
            <a:extLst>
              <a:ext uri="{FF2B5EF4-FFF2-40B4-BE49-F238E27FC236}">
                <a16:creationId xmlns:a16="http://schemas.microsoft.com/office/drawing/2014/main" id="{36CB2EAF-06CE-4C98-B846-02FABA321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4601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45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7430CF1C-C35B-46D8-B45B-31340ECC5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Negative Index in a slicing operator</a:t>
            </a:r>
            <a:endParaRPr lang="en-US" altLang="en-US" dirty="0">
              <a:hlinkClick r:id="rId2" action="ppaction://program"/>
            </a:endParaRPr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278D4426-8435-43EB-9B21-6F1932A42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Consider: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(l1[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21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(l1[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</a:p>
          <a:p>
            <a:r>
              <a:rPr lang="en-US" altLang="en-US" dirty="0"/>
              <a:t>A negative index counts from the end of the list</a:t>
            </a:r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4E02A55E-94B0-407F-89B0-A8C41D7BF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5537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05EF9050-8237-4E3D-B0C8-7DC51B15F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4601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2D1C-57AB-453C-9FF6-9C19411E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</a:t>
            </a:r>
            <a:br>
              <a:rPr lang="en-US" dirty="0"/>
            </a:br>
            <a:r>
              <a:rPr lang="en-US" sz="2800" dirty="0"/>
              <a:t>off-by-one errors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203E-7EAA-4878-A780-1EF73A7F6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Be careful of indexing and slicing operators, it is easy to get an index that is not valid. </a:t>
            </a:r>
          </a:p>
          <a:p>
            <a:pPr>
              <a:lnSpc>
                <a:spcPct val="90000"/>
              </a:lnSpc>
            </a:pPr>
            <a:r>
              <a:rPr lang="en-US" dirty="0"/>
              <a:t>Consider: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dirty="0"/>
            </a:b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=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</a:rPr>
              <a:t>0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&lt;= </a:t>
            </a:r>
            <a:r>
              <a:rPr lang="en-US" altLang="en-US" b="1" dirty="0" err="1">
                <a:solidFill>
                  <a:schemeClr val="accent3"/>
                </a:solidFill>
                <a:latin typeface="Courier New" panose="02070309020205020404" pitchFamily="49" charset="0"/>
              </a:rPr>
              <a:t>len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</a:rPr>
              <a:t>lst</a:t>
            </a:r>
            <a:r>
              <a:rPr lang="en-US" altLang="en-US" dirty="0">
                <a:latin typeface="Courier New" panose="02070309020205020404" pitchFamily="49" charset="0"/>
              </a:rPr>
              <a:t>):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</a:rPr>
              <a:t>lst</a:t>
            </a:r>
            <a:r>
              <a:rPr lang="en-US" altLang="en-US" dirty="0">
                <a:latin typeface="Courier New" panose="02070309020205020404" pitchFamily="49" charset="0"/>
              </a:rPr>
              <a:t>[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])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+=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This code generates a tracing error:</a:t>
            </a:r>
            <a:br>
              <a:rPr lang="en-US" altLang="en-US" dirty="0"/>
            </a:b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list index out of range</a:t>
            </a:r>
          </a:p>
        </p:txBody>
      </p:sp>
    </p:spTree>
    <p:extLst>
      <p:ext uri="{BB962C8B-B14F-4D97-AF65-F5344CB8AC3E}">
        <p14:creationId xmlns:p14="http://schemas.microsoft.com/office/powerpoint/2010/main" val="248583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1806B25-A553-4B1D-B6F8-1D9EADD26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 Comprehension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66B9C74-3ED4-44B3-A0F7-F3AF3152E3D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List comprehensions provide a very concise syntax for generating lists.</a:t>
            </a:r>
          </a:p>
          <a:p>
            <a:r>
              <a:rPr lang="en-US" altLang="en-US" dirty="0"/>
              <a:t>A list comprehension consists of brackets containing an </a:t>
            </a:r>
            <a:r>
              <a:rPr lang="en-US" altLang="en-US" i="1" dirty="0"/>
              <a:t>expression</a:t>
            </a:r>
            <a:r>
              <a:rPr lang="en-US" altLang="en-US" dirty="0"/>
              <a:t> followed by a </a:t>
            </a:r>
            <a:r>
              <a:rPr lang="en-US" altLang="en-US" i="1" dirty="0"/>
              <a:t>for clause</a:t>
            </a:r>
            <a:r>
              <a:rPr lang="en-US" altLang="en-US" dirty="0"/>
              <a:t>, then zero or more </a:t>
            </a:r>
            <a:r>
              <a:rPr lang="en-US" altLang="en-US" i="1" dirty="0"/>
              <a:t>for</a:t>
            </a:r>
            <a:r>
              <a:rPr lang="en-US" altLang="en-US" dirty="0"/>
              <a:t> or </a:t>
            </a:r>
            <a:r>
              <a:rPr lang="en-US" altLang="en-US" i="1" dirty="0"/>
              <a:t>if clauses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The result will be a list resulting from evaluating the expression.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95B7B-C283-4F0A-A9F4-E0845C8ED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5379098" cy="4272611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Compare the following: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l1.append(x)</a:t>
            </a:r>
          </a:p>
          <a:p>
            <a:r>
              <a:rPr lang="en-US" altLang="en-US" dirty="0"/>
              <a:t>To using a list comprehension: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= [x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)]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Generates [0, 1, 2, 3, 4]</a:t>
            </a:r>
          </a:p>
          <a:p>
            <a:r>
              <a:rPr lang="en-US" altLang="en-US" dirty="0">
                <a:cs typeface="Courier New" panose="02070309020205020404" pitchFamily="49" charset="0"/>
              </a:rPr>
              <a:t>Other examples: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l2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l1]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Generates [0.0, 0.5, 1.0, 1.5, 2.0]</a:t>
            </a:r>
            <a:b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l3 = [x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l2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&lt;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1.5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Generates [0.0, 0.5, 1.0]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6C997E6C-FFD6-4A8A-8A95-0B7DE5E48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Comparing Lists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AE7370-7A5F-489E-B7C5-7B580B8B9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Relational operators work on lists as well. It considers lexicographic ordering (a more general form of alphabetical order). Consider:</a:t>
            </a:r>
            <a:br>
              <a:rPr 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"blue"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"green"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l2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"green"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"blue"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== l2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!= l2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&gt;  l2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&gt;= l2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&lt;  l2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&lt;= l2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1B495B-9891-4394-9F1C-C29495EE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Details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2341D3-9A8B-47E0-97A0-34F614308D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29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A3EEE053-8CC3-4F9B-A9F9-86D7A6BAB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Splitting a String to a List</a:t>
            </a:r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2F6FD8A3-0D68-4C62-AE2C-2F936D6CD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Often we need to split strings based on a delimiter (e.g., space). The string method split, generates a list.</a:t>
            </a:r>
          </a:p>
          <a:p>
            <a:r>
              <a:rPr lang="en-US" altLang="en-US" dirty="0"/>
              <a:t>Example: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items =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</a:t>
            </a:r>
            <a:r>
              <a:rPr lang="en-US" alt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US"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.split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(items)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zh-CN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['Welcome', 'to', 'the', 'US'] </a:t>
            </a:r>
            <a:b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items =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"34#13#78#45"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.split(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"#"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(items)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zh-CN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['34', '13', '78', '45'] </a:t>
            </a:r>
            <a:endParaRPr lang="en-US" altLang="en-US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C768561C-61BD-4AC2-9015-CD2455AB0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Copying Lists</a:t>
            </a:r>
            <a:endParaRPr lang="en-US" altLang="en-US">
              <a:hlinkClick r:id="rId3" action="ppaction://program"/>
            </a:endParaRP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4BA464BF-95FF-4374-8936-57D494AF8AD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Often, in a program, you need to duplicate a list or a part of a list.</a:t>
            </a:r>
          </a:p>
          <a:p>
            <a:r>
              <a:rPr lang="en-US" altLang="en-US" dirty="0"/>
              <a:t>In such cases, you could attempt to use the assignment statement (=), as follows: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l2 = l1</a:t>
            </a:r>
          </a:p>
          <a:p>
            <a:r>
              <a:rPr lang="en-US" altLang="en-US" dirty="0"/>
              <a:t>But, this copies the reference, not the list. Do this trick instead: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l2 =  [] + l1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Append to a new list</a:t>
            </a:r>
          </a:p>
        </p:txBody>
      </p:sp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5ECE1C30-35A4-46B1-8BF5-6439AEA142B0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3585932"/>
              </p:ext>
            </p:extLst>
          </p:nvPr>
        </p:nvGraphicFramePr>
        <p:xfrm>
          <a:off x="5945650" y="2468881"/>
          <a:ext cx="5614979" cy="2952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87" name="Picture" r:id="rId4" imgW="5543640" imgH="2914560" progId="Word.Picture.8">
                  <p:embed/>
                </p:oleObj>
              </mc:Choice>
              <mc:Fallback>
                <p:oleObj name="Picture" r:id="rId4" imgW="5543640" imgH="2914560" progId="Word.Picture.8">
                  <p:embed/>
                  <p:pic>
                    <p:nvPicPr>
                      <p:cNvPr id="285702" name="Object 6">
                        <a:extLst>
                          <a:ext uri="{FF2B5EF4-FFF2-40B4-BE49-F238E27FC236}">
                            <a16:creationId xmlns:a16="http://schemas.microsoft.com/office/drawing/2014/main" id="{07FC4D3E-335A-4A0F-B71B-CE43930C08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650" y="2468881"/>
                        <a:ext cx="5614979" cy="295220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Introducing lists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3"/>
                </a:solidFill>
              </a:rPr>
              <a:t>List</a:t>
            </a:r>
            <a:r>
              <a:rPr lang="en-US" altLang="en-US" dirty="0"/>
              <a:t> is a data structure that represents a collection of data of any size.</a:t>
            </a:r>
          </a:p>
          <a:p>
            <a:r>
              <a:rPr lang="en-US" altLang="en-US" dirty="0"/>
              <a:t>List objects</a:t>
            </a:r>
            <a:br>
              <a:rPr lang="en-US" altLang="en-US" dirty="0"/>
            </a:br>
            <a:r>
              <a:rPr lang="en-US" altLang="en-US" dirty="0"/>
              <a:t>are </a:t>
            </a:r>
            <a:r>
              <a:rPr lang="en-US" altLang="en-US" b="1" dirty="0">
                <a:solidFill>
                  <a:schemeClr val="accent3"/>
                </a:solidFill>
              </a:rPr>
              <a:t>references</a:t>
            </a:r>
            <a:r>
              <a:rPr lang="en-US" altLang="en-US" dirty="0"/>
              <a:t>.</a:t>
            </a:r>
          </a:p>
        </p:txBody>
      </p:sp>
      <p:sp>
        <p:nvSpPr>
          <p:cNvPr id="6149" name="Rectangle 1035"/>
          <p:cNvSpPr>
            <a:spLocks noChangeArrowheads="1"/>
          </p:cNvSpPr>
          <p:nvPr/>
        </p:nvSpPr>
        <p:spPr bwMode="auto">
          <a:xfrm>
            <a:off x="4294188" y="219868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1040"/>
          <p:cNvSpPr>
            <a:spLocks noChangeArrowheads="1"/>
          </p:cNvSpPr>
          <p:nvPr/>
        </p:nvSpPr>
        <p:spPr bwMode="auto">
          <a:xfrm>
            <a:off x="3695700" y="1912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6AE7333-1089-4D5C-A2DF-B562FE8C44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936433"/>
              </p:ext>
            </p:extLst>
          </p:nvPr>
        </p:nvGraphicFramePr>
        <p:xfrm>
          <a:off x="5125920" y="2812753"/>
          <a:ext cx="6283559" cy="3964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96" name="Picture" r:id="rId3" imgW="4800600" imgH="3035300" progId="Word.Picture.8">
                  <p:embed/>
                </p:oleObj>
              </mc:Choice>
              <mc:Fallback>
                <p:oleObj name="Picture" r:id="rId3" imgW="4800600" imgH="3035300" progId="Word.Picture.8">
                  <p:embed/>
                  <p:pic>
                    <p:nvPicPr>
                      <p:cNvPr id="12294" name="Object 6">
                        <a:extLst>
                          <a:ext uri="{FF2B5EF4-FFF2-40B4-BE49-F238E27FC236}">
                            <a16:creationId xmlns:a16="http://schemas.microsoft.com/office/drawing/2014/main" id="{0E34147A-7DFD-4F95-8AB3-8D7CF1CF0D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920" y="2812753"/>
                        <a:ext cx="6283559" cy="39646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393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DD2E-BF51-4650-85DC-1785AFA0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lists to functions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3AABE4-0497-451D-B3B4-8E1084037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Passing lists to functions is perfectly normal. Consider:</a:t>
            </a:r>
            <a:br>
              <a:rPr lang="en-US" dirty="0"/>
            </a:b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(x, end=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printList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printList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Anonymous list</a:t>
            </a:r>
          </a:p>
        </p:txBody>
      </p:sp>
    </p:spTree>
    <p:extLst>
      <p:ext uri="{BB962C8B-B14F-4D97-AF65-F5344CB8AC3E}">
        <p14:creationId xmlns:p14="http://schemas.microsoft.com/office/powerpoint/2010/main" val="2911302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>
            <a:extLst>
              <a:ext uri="{FF2B5EF4-FFF2-40B4-BE49-F238E27FC236}">
                <a16:creationId xmlns:a16="http://schemas.microsoft.com/office/drawing/2014/main" id="{B240A5ED-A6CA-4F42-B40F-F22766609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lists to functions</a:t>
            </a:r>
            <a:endParaRPr lang="en-US" altLang="en-US" dirty="0">
              <a:hlinkClick r:id="rId2" action="ppaction://program"/>
            </a:endParaRPr>
          </a:p>
        </p:txBody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A1F08AE8-A4F1-4E6E-B050-7968EF7A1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Python uses </a:t>
            </a:r>
            <a:r>
              <a:rPr lang="en-US" altLang="en-US" b="1" dirty="0">
                <a:solidFill>
                  <a:schemeClr val="accent3"/>
                </a:solidFill>
              </a:rPr>
              <a:t>pass-by-object-reference</a:t>
            </a:r>
            <a:r>
              <a:rPr lang="en-US" altLang="en-US" dirty="0"/>
              <a:t> to pass arguments to a function. There are important differences between passing the values of variables of numbers and strings and passing lists.</a:t>
            </a:r>
          </a:p>
          <a:p>
            <a:pPr lvl="1"/>
            <a:r>
              <a:rPr lang="en-US" altLang="en-US" dirty="0"/>
              <a:t>Immutable objects act like pass-by-value (numbers and strings)</a:t>
            </a:r>
          </a:p>
          <a:p>
            <a:pPr lvl="1"/>
            <a:r>
              <a:rPr lang="en-US" altLang="en-US" dirty="0"/>
              <a:t>Mutable objects can have their memory altered (lists and other objects)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3" name="Rectangle 7">
            <a:extLst>
              <a:ext uri="{FF2B5EF4-FFF2-40B4-BE49-F238E27FC236}">
                <a16:creationId xmlns:a16="http://schemas.microsoft.com/office/drawing/2014/main" id="{8C454D0A-D34E-4EA1-ABFE-3ED66FFA6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lists to functions</a:t>
            </a:r>
            <a:br>
              <a:rPr lang="en-US" dirty="0"/>
            </a:br>
            <a:r>
              <a:rPr lang="en-US" sz="2800" dirty="0"/>
              <a:t>Example</a:t>
            </a:r>
            <a:endParaRPr lang="en-US" altLang="en-US" dirty="0">
              <a:hlinkClick r:id="rId2" action="ppaction://program"/>
            </a:endParaRPr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C5DF2C6D-4E0E-42EF-A9C1-10B4E0CB9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x represents an int value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y represents a list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m(x, y)  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Invoke f with arguments x and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 is "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str(x))  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1, not 1001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"y[0] is "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str(y[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5555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m(number, numbers):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number =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Assign a new value to number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numbers[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5555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Assign a new value to numbers[0]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>
            <a:extLst>
              <a:ext uri="{FF2B5EF4-FFF2-40B4-BE49-F238E27FC236}">
                <a16:creationId xmlns:a16="http://schemas.microsoft.com/office/drawing/2014/main" id="{C3463A4F-B44C-423D-9AA7-9F53D3441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Subtle Issues Regarding</a:t>
            </a:r>
            <a:br>
              <a:rPr lang="en-US" altLang="en-US" dirty="0"/>
            </a:br>
            <a:r>
              <a:rPr lang="en-US" altLang="en-US" dirty="0"/>
              <a:t>Default Arguments</a:t>
            </a:r>
            <a:endParaRPr lang="en-US" altLang="en-US" dirty="0">
              <a:hlinkClick r:id="rId2" action="ppaction://program"/>
            </a:endParaRPr>
          </a:p>
        </p:txBody>
      </p:sp>
      <p:sp>
        <p:nvSpPr>
          <p:cNvPr id="299016" name="Rectangle 8">
            <a:extLst>
              <a:ext uri="{FF2B5EF4-FFF2-40B4-BE49-F238E27FC236}">
                <a16:creationId xmlns:a16="http://schemas.microsoft.com/office/drawing/2014/main" id="{686F8EDE-183E-455B-9A6F-9BA7A4F4A0B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141410" y="2249485"/>
            <a:ext cx="4878389" cy="453386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add(x,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[]):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in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= add(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print(l1)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[1]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l2 = add(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print(l2)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[1, 2]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l3 = add(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print(l3)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[11, 12, 13, 3]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l4 = add(4)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print(l4)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[1, 2, 4]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E72A8-B463-4095-912A-3A5DA3DDDD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Default values are only created only once. </a:t>
            </a:r>
          </a:p>
          <a:p>
            <a:r>
              <a:rPr lang="en-US" altLang="en-US" dirty="0"/>
              <a:t>Consider this program. Its output is:</a:t>
            </a:r>
            <a:br>
              <a:rPr lang="en-US" altLang="en-US" dirty="0"/>
            </a:br>
            <a:r>
              <a:rPr lang="en-US" altLang="zh-CN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[1]</a:t>
            </a:r>
            <a:br>
              <a:rPr lang="en-US" altLang="zh-CN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</a:br>
            <a:r>
              <a:rPr lang="en-US" altLang="zh-CN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[1, 2]</a:t>
            </a:r>
            <a:br>
              <a:rPr lang="en-US" altLang="zh-CN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</a:br>
            <a:r>
              <a:rPr lang="en-US" altLang="zh-CN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[11, 12, 13</a:t>
            </a:r>
            <a:r>
              <a:rPr lang="en-US" altLang="zh-CN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, 3]</a:t>
            </a:r>
            <a:br>
              <a:rPr lang="en-US" altLang="zh-CN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</a:br>
            <a:r>
              <a:rPr lang="en-US" altLang="zh-CN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[1, 2, 4]</a:t>
            </a:r>
          </a:p>
          <a:p>
            <a:endParaRPr lang="en-US" altLang="en-US" dirty="0"/>
          </a:p>
        </p:txBody>
      </p:sp>
      <p:sp>
        <p:nvSpPr>
          <p:cNvPr id="299014" name="Rectangle 6">
            <a:extLst>
              <a:ext uri="{FF2B5EF4-FFF2-40B4-BE49-F238E27FC236}">
                <a16:creationId xmlns:a16="http://schemas.microsoft.com/office/drawing/2014/main" id="{E7732809-633F-409A-82A8-A8D82A9A5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7432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9018" name="Rectangle 10">
            <a:extLst>
              <a:ext uri="{FF2B5EF4-FFF2-40B4-BE49-F238E27FC236}">
                <a16:creationId xmlns:a16="http://schemas.microsoft.com/office/drawing/2014/main" id="{6A112D7E-4B8C-4FC9-9446-14ED008C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7432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A8C40CFB-C16C-420F-A7F7-0AC5BD09A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Returning a List from a Function</a:t>
            </a:r>
            <a:endParaRPr lang="en-US" altLang="en-US">
              <a:hlinkClick r:id="rId2" action="ppaction://program"/>
            </a:endParaRPr>
          </a:p>
        </p:txBody>
      </p:sp>
      <p:sp>
        <p:nvSpPr>
          <p:cNvPr id="278537" name="Rectangle 9">
            <a:extLst>
              <a:ext uri="{FF2B5EF4-FFF2-40B4-BE49-F238E27FC236}">
                <a16:creationId xmlns:a16="http://schemas.microsoft.com/office/drawing/2014/main" id="{FCC5D933-1866-4C7F-9676-870883714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altLang="en-US" dirty="0"/>
              <a:t>Returning a list from a function is also normal. Consider:</a:t>
            </a:r>
            <a:br>
              <a:rPr lang="en-US" altLang="en-US" dirty="0"/>
            </a:br>
            <a:endParaRPr lang="en-US" alt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reverse(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[]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retult.insert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=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l2 = reverse(l1)</a:t>
            </a:r>
          </a:p>
        </p:txBody>
      </p:sp>
      <p:sp>
        <p:nvSpPr>
          <p:cNvPr id="278536" name="Rectangle 8">
            <a:extLst>
              <a:ext uri="{FF2B5EF4-FFF2-40B4-BE49-F238E27FC236}">
                <a16:creationId xmlns:a16="http://schemas.microsoft.com/office/drawing/2014/main" id="{38381191-61F9-4D69-8106-6FE7FEBF3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8575" y="2543175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8540" name="Text Box 12">
            <a:extLst>
              <a:ext uri="{FF2B5EF4-FFF2-40B4-BE49-F238E27FC236}">
                <a16:creationId xmlns:a16="http://schemas.microsoft.com/office/drawing/2014/main" id="{88B008A1-7333-40AA-AE9A-9BCC132BC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971800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8554" name="Rectangle 26">
            <a:extLst>
              <a:ext uri="{FF2B5EF4-FFF2-40B4-BE49-F238E27FC236}">
                <a16:creationId xmlns:a16="http://schemas.microsoft.com/office/drawing/2014/main" id="{5652F325-BCE4-4EF6-8396-808C3E582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927" y="6274637"/>
            <a:ext cx="8676967" cy="37838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Note that list already has the reverse method </a:t>
            </a:r>
            <a:r>
              <a:rPr lang="en-US" altLang="en-US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list.reverse</a:t>
            </a:r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Lists.</a:t>
            </a:r>
          </a:p>
          <a:p>
            <a:pPr lvl="1"/>
            <a:r>
              <a:rPr lang="en-US" dirty="0"/>
              <a:t>Organized way to store huge quantities of data.</a:t>
            </a:r>
          </a:p>
          <a:p>
            <a:pPr lvl="1"/>
            <a:r>
              <a:rPr lang="en-US" dirty="0"/>
              <a:t>Almost as easy to use as primitive types.</a:t>
            </a:r>
          </a:p>
          <a:p>
            <a:pPr lvl="1"/>
            <a:r>
              <a:rPr lang="en-US" dirty="0"/>
              <a:t>Can directly access an element given its index.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140893" y="2097088"/>
            <a:ext cx="4681538" cy="2860674"/>
            <a:chOff x="7472363" y="2097088"/>
            <a:chExt cx="4681538" cy="2860674"/>
          </a:xfrm>
        </p:grpSpPr>
        <p:pic>
          <p:nvPicPr>
            <p:cNvPr id="74759" name="Picture 5" descr="donald_knut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72363" y="2097088"/>
              <a:ext cx="4681538" cy="2478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760" name="Rectangle 6"/>
            <p:cNvSpPr>
              <a:spLocks noChangeArrowheads="1"/>
            </p:cNvSpPr>
            <p:nvPr/>
          </p:nvSpPr>
          <p:spPr bwMode="auto">
            <a:xfrm>
              <a:off x="8189913" y="4727574"/>
              <a:ext cx="3246438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b="1" dirty="0">
                  <a:latin typeface="Courier New" charset="0"/>
                </a:rPr>
                <a:t>http://imgs.xkcd.com/comics/donald_knuth.png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322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615209" y="2285437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" name="TextBox 13"/>
          <p:cNvSpPr txBox="1"/>
          <p:nvPr/>
        </p:nvSpPr>
        <p:spPr>
          <a:xfrm>
            <a:off x="1615210" y="4853354"/>
            <a:ext cx="6147858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Create a list with 5 zeroes in it named values</a:t>
            </a:r>
          </a:p>
        </p:txBody>
      </p:sp>
      <p:cxnSp>
        <p:nvCxnSpPr>
          <p:cNvPr id="16" name="Straight Arrow Connector 15"/>
          <p:cNvCxnSpPr>
            <a:cxnSpLocks/>
            <a:stCxn id="14" idx="0"/>
            <a:endCxn id="13" idx="2"/>
          </p:cNvCxnSpPr>
          <p:nvPr/>
        </p:nvCxnSpPr>
        <p:spPr>
          <a:xfrm flipV="1">
            <a:off x="4689139" y="2729354"/>
            <a:ext cx="0" cy="2124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37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0">
            <a:extLst>
              <a:ext uri="{FF2B5EF4-FFF2-40B4-BE49-F238E27FC236}">
                <a16:creationId xmlns:a16="http://schemas.microsoft.com/office/drawing/2014/main" id="{F4242A4B-F08E-4C16-B5D6-92D0F6C79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09" y="2751973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94933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1959" y="4965841"/>
            <a:ext cx="183436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Set values[1] to 1</a:t>
            </a:r>
          </a:p>
        </p:txBody>
      </p:sp>
      <p:cxnSp>
        <p:nvCxnSpPr>
          <p:cNvPr id="8" name="Straight Arrow Connector 7"/>
          <p:cNvCxnSpPr>
            <a:cxnSpLocks/>
            <a:stCxn id="7" idx="0"/>
            <a:endCxn id="11" idx="2"/>
          </p:cNvCxnSpPr>
          <p:nvPr/>
        </p:nvCxnSpPr>
        <p:spPr>
          <a:xfrm flipV="1">
            <a:off x="4689139" y="3615767"/>
            <a:ext cx="0" cy="13500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841980" y="4942111"/>
            <a:ext cx="1837743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16" name="Straight Arrow Connector 15"/>
          <p:cNvCxnSpPr>
            <a:stCxn id="7" idx="3"/>
            <a:endCxn id="15" idx="1"/>
          </p:cNvCxnSpPr>
          <p:nvPr/>
        </p:nvCxnSpPr>
        <p:spPr>
          <a:xfrm>
            <a:off x="5606319" y="5150507"/>
            <a:ext cx="3235661" cy="13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55ACD12-C99C-429E-8BAD-C0EA13DBE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09" y="3171850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5181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2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0">
            <a:extLst>
              <a:ext uri="{FF2B5EF4-FFF2-40B4-BE49-F238E27FC236}">
                <a16:creationId xmlns:a16="http://schemas.microsoft.com/office/drawing/2014/main" id="{71171073-8F81-468D-8849-7BC7156C4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09" y="2751973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1848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2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1959" y="5340308"/>
            <a:ext cx="183436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Set values[2] to 3</a:t>
            </a:r>
          </a:p>
        </p:txBody>
      </p:sp>
      <p:cxnSp>
        <p:nvCxnSpPr>
          <p:cNvPr id="8" name="Straight Arrow Connector 7"/>
          <p:cNvCxnSpPr>
            <a:cxnSpLocks/>
            <a:stCxn id="7" idx="0"/>
            <a:endCxn id="14" idx="2"/>
          </p:cNvCxnSpPr>
          <p:nvPr/>
        </p:nvCxnSpPr>
        <p:spPr>
          <a:xfrm flipV="1">
            <a:off x="4689139" y="3615767"/>
            <a:ext cx="0" cy="1724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860310" y="5303016"/>
            <a:ext cx="1837743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16" name="Straight Arrow Connector 15"/>
          <p:cNvCxnSpPr>
            <a:stCxn id="7" idx="3"/>
            <a:endCxn id="15" idx="1"/>
          </p:cNvCxnSpPr>
          <p:nvPr/>
        </p:nvCxnSpPr>
        <p:spPr>
          <a:xfrm>
            <a:off x="5606319" y="5524974"/>
            <a:ext cx="325399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4BAF6F1-09EF-4AA3-9FFD-711E4047A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09" y="3171850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03205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Problem with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7041298" cy="354171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values[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values[i-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values[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924800" y="2249485"/>
            <a:ext cx="3122611" cy="436233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 0xA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3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000704" y="4222653"/>
          <a:ext cx="1556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10">
            <a:extLst>
              <a:ext uri="{FF2B5EF4-FFF2-40B4-BE49-F238E27FC236}">
                <a16:creationId xmlns:a16="http://schemas.microsoft.com/office/drawing/2014/main" id="{7E759363-08C7-471D-AD2A-D508F4F68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09" y="2751973"/>
            <a:ext cx="6147859" cy="443917"/>
          </a:xfrm>
          <a:prstGeom prst="rect">
            <a:avLst/>
          </a:prstGeom>
          <a:solidFill>
            <a:schemeClr val="accent1">
              <a:alpha val="45097"/>
            </a:schemeClr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825874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2508</TotalTime>
  <Words>1704</Words>
  <Application>Microsoft Office PowerPoint</Application>
  <PresentationFormat>Widescreen</PresentationFormat>
  <Paragraphs>361</Paragraphs>
  <Slides>35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Cambria Math</vt:lpstr>
      <vt:lpstr>Courier New</vt:lpstr>
      <vt:lpstr>Monotype Sorts</vt:lpstr>
      <vt:lpstr>Times New Roman</vt:lpstr>
      <vt:lpstr>Tw Cen MT</vt:lpstr>
      <vt:lpstr>Circuit</vt:lpstr>
      <vt:lpstr>Picture</vt:lpstr>
      <vt:lpstr>Chapter 10 Lists</vt:lpstr>
      <vt:lpstr>Motivation</vt:lpstr>
      <vt:lpstr>Introducing lists</vt:lpstr>
      <vt:lpstr>Trace Problem with Lists</vt:lpstr>
      <vt:lpstr>Trace Problem with Lists</vt:lpstr>
      <vt:lpstr>Trace Problem with Lists</vt:lpstr>
      <vt:lpstr>Trace Problem with Lists</vt:lpstr>
      <vt:lpstr>Trace Problem with Lists</vt:lpstr>
      <vt:lpstr>Trace Problem with Lists</vt:lpstr>
      <vt:lpstr>Trace Problem with Lists</vt:lpstr>
      <vt:lpstr>Trace Problem with Lists</vt:lpstr>
      <vt:lpstr>Trace Problem with Lists</vt:lpstr>
      <vt:lpstr>Trace Problem with Lists</vt:lpstr>
      <vt:lpstr>Trace Problem with Lists</vt:lpstr>
      <vt:lpstr>Exercises As a table</vt:lpstr>
      <vt:lpstr>List Syntax and Operators</vt:lpstr>
      <vt:lpstr>Creating Lists</vt:lpstr>
      <vt:lpstr>list Methods</vt:lpstr>
      <vt:lpstr>Built-in Functions for lists</vt:lpstr>
      <vt:lpstr>Indexer Operator []</vt:lpstr>
      <vt:lpstr>The +, *, [ : ], and in Operators</vt:lpstr>
      <vt:lpstr>The +, *, [ : ], and in Operators</vt:lpstr>
      <vt:lpstr>Negative Index in a slicing operator</vt:lpstr>
      <vt:lpstr>Common pitfall off-by-one errors</vt:lpstr>
      <vt:lpstr>List Comprehension</vt:lpstr>
      <vt:lpstr>Comparing Lists </vt:lpstr>
      <vt:lpstr>List Details</vt:lpstr>
      <vt:lpstr>Splitting a String to a List</vt:lpstr>
      <vt:lpstr>Copying Lists</vt:lpstr>
      <vt:lpstr>Passing lists to functions</vt:lpstr>
      <vt:lpstr>Passing lists to functions</vt:lpstr>
      <vt:lpstr>Passing lists to functions Example</vt:lpstr>
      <vt:lpstr>Subtle Issues Regarding Default Arguments</vt:lpstr>
      <vt:lpstr>Returning a List from a Function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150  Introduction to Computing</dc:title>
  <dc:creator>Jory Denny</dc:creator>
  <cp:lastModifiedBy>Denny, Jory</cp:lastModifiedBy>
  <cp:revision>296</cp:revision>
  <dcterms:created xsi:type="dcterms:W3CDTF">2016-08-19T17:15:05Z</dcterms:created>
  <dcterms:modified xsi:type="dcterms:W3CDTF">2020-03-20T14:34:29Z</dcterms:modified>
</cp:coreProperties>
</file>