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329" r:id="rId2"/>
    <p:sldId id="521" r:id="rId3"/>
    <p:sldId id="344" r:id="rId4"/>
    <p:sldId id="330" r:id="rId5"/>
    <p:sldId id="331" r:id="rId6"/>
    <p:sldId id="332" r:id="rId7"/>
    <p:sldId id="513" r:id="rId8"/>
    <p:sldId id="520" r:id="rId9"/>
    <p:sldId id="523" r:id="rId10"/>
    <p:sldId id="522" r:id="rId11"/>
    <p:sldId id="515" r:id="rId12"/>
    <p:sldId id="524" r:id="rId13"/>
    <p:sldId id="411" r:id="rId14"/>
    <p:sldId id="526" r:id="rId15"/>
    <p:sldId id="525" r:id="rId16"/>
    <p:sldId id="527" r:id="rId17"/>
    <p:sldId id="528" r:id="rId18"/>
    <p:sldId id="529" r:id="rId19"/>
    <p:sldId id="530" r:id="rId20"/>
    <p:sldId id="531" r:id="rId21"/>
    <p:sldId id="367" r:id="rId22"/>
    <p:sldId id="368" r:id="rId23"/>
    <p:sldId id="337" r:id="rId24"/>
    <p:sldId id="343" r:id="rId25"/>
    <p:sldId id="532" r:id="rId26"/>
    <p:sldId id="533" r:id="rId27"/>
    <p:sldId id="53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521"/>
            <p14:sldId id="344"/>
            <p14:sldId id="330"/>
            <p14:sldId id="331"/>
          </p14:sldIdLst>
        </p14:section>
        <p14:section name="File IO" id="{9FA22805-0F14-4AA6-97E7-1323FDA43E8A}">
          <p14:sldIdLst>
            <p14:sldId id="332"/>
            <p14:sldId id="513"/>
            <p14:sldId id="520"/>
            <p14:sldId id="523"/>
            <p14:sldId id="522"/>
            <p14:sldId id="515"/>
          </p14:sldIdLst>
        </p14:section>
        <p14:section name="Exception Handling" id="{34C9F360-C91D-4BE0-97D3-AE14763C5703}">
          <p14:sldIdLst>
            <p14:sldId id="524"/>
            <p14:sldId id="411"/>
            <p14:sldId id="526"/>
            <p14:sldId id="525"/>
            <p14:sldId id="527"/>
            <p14:sldId id="528"/>
            <p14:sldId id="529"/>
            <p14:sldId id="530"/>
            <p14:sldId id="531"/>
            <p14:sldId id="367"/>
            <p14:sldId id="368"/>
            <p14:sldId id="337"/>
            <p14:sldId id="343"/>
            <p14:sldId id="532"/>
            <p14:sldId id="533"/>
            <p14:sldId id="5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72"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3</a:t>
            </a:fld>
            <a:endParaRPr lang="en-US"/>
          </a:p>
        </p:txBody>
      </p:sp>
    </p:spTree>
    <p:extLst>
      <p:ext uri="{BB962C8B-B14F-4D97-AF65-F5344CB8AC3E}">
        <p14:creationId xmlns:p14="http://schemas.microsoft.com/office/powerpoint/2010/main" val="140692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ACF9FA7-3F23-6B4C-932C-E2C8C76C40D9}" type="slidenum">
              <a:rPr lang="en-US"/>
              <a:pPr/>
              <a:t>4</a:t>
            </a:fld>
            <a:endParaRPr lang="en-US"/>
          </a:p>
        </p:txBody>
      </p:sp>
      <p:sp>
        <p:nvSpPr>
          <p:cNvPr id="18435" name="Rectangle 2"/>
          <p:cNvSpPr>
            <a:spLocks noGrp="1" noRot="1" noChangeAspect="1" noChangeArrowheads="1"/>
          </p:cNvSpPr>
          <p:nvPr>
            <p:ph type="sldImg"/>
          </p:nvPr>
        </p:nvSpPr>
        <p:spPr>
          <a:xfrm>
            <a:off x="352425" y="676275"/>
            <a:ext cx="6146800" cy="3457575"/>
          </a:xfrm>
          <a:solidFill>
            <a:srgbClr val="FFFFFF"/>
          </a:solidFill>
          <a:ln/>
        </p:spPr>
      </p:sp>
      <p:sp>
        <p:nvSpPr>
          <p:cNvPr id="18436" name="Rectangle 3"/>
          <p:cNvSpPr>
            <a:spLocks noGrp="1" noChangeArrowheads="1"/>
          </p:cNvSpPr>
          <p:nvPr>
            <p:ph type="body" idx="1"/>
          </p:nvPr>
        </p:nvSpPr>
        <p:spPr>
          <a:xfrm>
            <a:off x="893763" y="4359275"/>
            <a:ext cx="5062537" cy="4135438"/>
          </a:xfrm>
          <a:solidFill>
            <a:srgbClr val="FFFFFF"/>
          </a:solidFill>
          <a:ln>
            <a:solidFill>
              <a:srgbClr val="000000"/>
            </a:solidFill>
          </a:ln>
        </p:spPr>
        <p:txBody>
          <a:bodyPr lIns="86493" tIns="43247" rIns="86493" bIns="43247"/>
          <a:lstStyle/>
          <a:p>
            <a:pPr eaLnBrk="1" hangingPunct="1"/>
            <a:endParaRPr lang="en-US"/>
          </a:p>
        </p:txBody>
      </p:sp>
    </p:spTree>
    <p:extLst>
      <p:ext uri="{BB962C8B-B14F-4D97-AF65-F5344CB8AC3E}">
        <p14:creationId xmlns:p14="http://schemas.microsoft.com/office/powerpoint/2010/main" val="233585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9F2ECB1-E3FA-9C49-8CF4-EDADF83ABBBE}" type="slidenum">
              <a:rPr lang="en-US"/>
              <a:pPr/>
              <a:t>5</a:t>
            </a:fld>
            <a:endParaRPr lang="en-US"/>
          </a:p>
        </p:txBody>
      </p:sp>
      <p:sp>
        <p:nvSpPr>
          <p:cNvPr id="24579" name="Rectangle 2"/>
          <p:cNvSpPr>
            <a:spLocks noGrp="1" noRot="1" noChangeAspect="1" noChangeArrowheads="1"/>
          </p:cNvSpPr>
          <p:nvPr>
            <p:ph type="sldImg"/>
          </p:nvPr>
        </p:nvSpPr>
        <p:spPr>
          <a:xfrm>
            <a:off x="352425" y="676275"/>
            <a:ext cx="6146800" cy="3457575"/>
          </a:xfrm>
          <a:solidFill>
            <a:srgbClr val="FFFFFF"/>
          </a:solidFill>
          <a:ln/>
        </p:spPr>
      </p:sp>
      <p:sp>
        <p:nvSpPr>
          <p:cNvPr id="24580" name="Rectangle 3"/>
          <p:cNvSpPr>
            <a:spLocks noGrp="1" noChangeArrowheads="1"/>
          </p:cNvSpPr>
          <p:nvPr>
            <p:ph type="body" idx="1"/>
          </p:nvPr>
        </p:nvSpPr>
        <p:spPr>
          <a:xfrm>
            <a:off x="893763" y="4359275"/>
            <a:ext cx="5062537" cy="4135438"/>
          </a:xfrm>
          <a:solidFill>
            <a:srgbClr val="FFFFFF"/>
          </a:solidFill>
          <a:ln>
            <a:solidFill>
              <a:srgbClr val="000000"/>
            </a:solidFill>
          </a:ln>
        </p:spPr>
        <p:txBody>
          <a:bodyPr lIns="86493" tIns="43247" rIns="86493" bIns="43247"/>
          <a:lstStyle/>
          <a:p>
            <a:pPr eaLnBrk="1" hangingPunct="1"/>
            <a:endParaRPr lang="en-US"/>
          </a:p>
        </p:txBody>
      </p:sp>
    </p:spTree>
    <p:extLst>
      <p:ext uri="{BB962C8B-B14F-4D97-AF65-F5344CB8AC3E}">
        <p14:creationId xmlns:p14="http://schemas.microsoft.com/office/powerpoint/2010/main" val="51489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3591DC-4400-4316-A1D1-F42906E93E9E}"/>
              </a:ext>
            </a:extLst>
          </p:cNvPr>
          <p:cNvSpPr>
            <a:spLocks noGrp="1" noChangeArrowheads="1"/>
          </p:cNvSpPr>
          <p:nvPr>
            <p:ph type="sldNum" sz="quarter" idx="5"/>
          </p:nvPr>
        </p:nvSpPr>
        <p:spPr>
          <a:ln/>
        </p:spPr>
        <p:txBody>
          <a:bodyPr/>
          <a:lstStyle/>
          <a:p>
            <a:fld id="{DB919862-1CA4-4A7C-B3F1-3DD9DDDB0468}" type="slidenum">
              <a:rPr lang="en-US" altLang="en-US"/>
              <a:pPr/>
              <a:t>7</a:t>
            </a:fld>
            <a:endParaRPr lang="en-US" altLang="en-US"/>
          </a:p>
        </p:txBody>
      </p:sp>
      <p:sp>
        <p:nvSpPr>
          <p:cNvPr id="337922" name="Rectangle 2">
            <a:extLst>
              <a:ext uri="{FF2B5EF4-FFF2-40B4-BE49-F238E27FC236}">
                <a16:creationId xmlns:a16="http://schemas.microsoft.com/office/drawing/2014/main" id="{837D10AC-30D2-4257-B8E2-BDF657F476A8}"/>
              </a:ext>
            </a:extLst>
          </p:cNvPr>
          <p:cNvSpPr>
            <a:spLocks noChangeArrowheads="1" noTextEdit="1"/>
          </p:cNvSpPr>
          <p:nvPr>
            <p:ph type="sldImg"/>
          </p:nvPr>
        </p:nvSpPr>
        <p:spPr>
          <a:xfrm>
            <a:off x="393700" y="692150"/>
            <a:ext cx="6070600" cy="3416300"/>
          </a:xfrm>
          <a:ln/>
        </p:spPr>
      </p:sp>
      <p:sp>
        <p:nvSpPr>
          <p:cNvPr id="337923" name="Rectangle 3">
            <a:extLst>
              <a:ext uri="{FF2B5EF4-FFF2-40B4-BE49-F238E27FC236}">
                <a16:creationId xmlns:a16="http://schemas.microsoft.com/office/drawing/2014/main" id="{E9086959-8247-419D-9CF6-45F388C7C6F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340D37-6559-4A40-B6A9-6F873D9FB0E1}"/>
              </a:ext>
            </a:extLst>
          </p:cNvPr>
          <p:cNvSpPr>
            <a:spLocks noGrp="1" noChangeArrowheads="1"/>
          </p:cNvSpPr>
          <p:nvPr>
            <p:ph type="sldNum" sz="quarter" idx="5"/>
          </p:nvPr>
        </p:nvSpPr>
        <p:spPr>
          <a:ln/>
        </p:spPr>
        <p:txBody>
          <a:bodyPr/>
          <a:lstStyle/>
          <a:p>
            <a:fld id="{46021853-0F0C-45F8-B5BD-77A170ADCF32}" type="slidenum">
              <a:rPr lang="en-US" altLang="en-US"/>
              <a:pPr/>
              <a:t>11</a:t>
            </a:fld>
            <a:endParaRPr lang="en-US" altLang="en-US"/>
          </a:p>
        </p:txBody>
      </p:sp>
      <p:sp>
        <p:nvSpPr>
          <p:cNvPr id="343042" name="Rectangle 2">
            <a:extLst>
              <a:ext uri="{FF2B5EF4-FFF2-40B4-BE49-F238E27FC236}">
                <a16:creationId xmlns:a16="http://schemas.microsoft.com/office/drawing/2014/main" id="{9CA0FD56-F667-42F6-87D9-4D1584CA794B}"/>
              </a:ext>
            </a:extLst>
          </p:cNvPr>
          <p:cNvSpPr>
            <a:spLocks noChangeArrowheads="1" noTextEdit="1"/>
          </p:cNvSpPr>
          <p:nvPr>
            <p:ph type="sldImg"/>
          </p:nvPr>
        </p:nvSpPr>
        <p:spPr>
          <a:xfrm>
            <a:off x="393700" y="692150"/>
            <a:ext cx="6070600" cy="3416300"/>
          </a:xfrm>
          <a:ln/>
        </p:spPr>
      </p:sp>
      <p:sp>
        <p:nvSpPr>
          <p:cNvPr id="343043" name="Rectangle 3">
            <a:extLst>
              <a:ext uri="{FF2B5EF4-FFF2-40B4-BE49-F238E27FC236}">
                <a16:creationId xmlns:a16="http://schemas.microsoft.com/office/drawing/2014/main" id="{60435A45-0E17-49DD-9FDA-03D3FAD84A7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21</a:t>
            </a:fld>
            <a:endParaRPr lang="en-US"/>
          </a:p>
        </p:txBody>
      </p:sp>
    </p:spTree>
    <p:extLst>
      <p:ext uri="{BB962C8B-B14F-4D97-AF65-F5344CB8AC3E}">
        <p14:creationId xmlns:p14="http://schemas.microsoft.com/office/powerpoint/2010/main" val="3251951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70345E9-0751-46CA-9282-BEA515A0953F}" type="datetime1">
              <a:rPr lang="en-US" smtClean="0"/>
              <a:t>3/2/2020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1477D0-1806-47F8-965F-AD2AF6599CC7}" type="datetime1">
              <a:rPr lang="en-US" smtClean="0"/>
              <a:t>3/2/2020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A0D1D5-307A-4B56-B754-71463C45DDAD}" type="datetime1">
              <a:rPr lang="en-US" smtClean="0"/>
              <a:t>3/2/2020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A712A7-5CCE-4E8E-B822-1BE643E428BE}" type="datetime1">
              <a:rPr lang="en-US" smtClean="0"/>
              <a:t>3/2/2020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7E1228-2B70-44E9-AD4F-A86DEBDBBE42}" type="datetime1">
              <a:rPr lang="en-US" smtClean="0"/>
              <a:t>3/2/2020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9309F25-3B56-431B-92A1-6112B722C37B}" type="datetime1">
              <a:rPr lang="en-US" smtClean="0"/>
              <a:t>3/2/2020</a:t>
            </a:fld>
            <a:endParaRPr lang="en-US" dirty="0"/>
          </a:p>
        </p:txBody>
      </p:sp>
      <p:sp>
        <p:nvSpPr>
          <p:cNvPr id="4" name="Footer Placeholder 3"/>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4D13A0-2D48-496A-9F4A-12E8B48CE0BB}" type="datetime1">
              <a:rPr lang="en-US" smtClean="0"/>
              <a:t>3/2/2020</a:t>
            </a:fld>
            <a:endParaRPr lang="en-US" dirty="0"/>
          </a:p>
        </p:txBody>
      </p:sp>
      <p:sp>
        <p:nvSpPr>
          <p:cNvPr id="4" name="Footer Placeholder 3"/>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15B18A-E7EF-4379-B661-E60E2A073524}" type="datetime1">
              <a:rPr lang="en-US" smtClean="0"/>
              <a:t>3/2/2020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0406F-7527-48EC-BB53-17E0F1AF3B03}" type="datetime1">
              <a:rPr lang="en-US" smtClean="0"/>
              <a:t>3/2/2020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E281AA-036A-4075-9651-72C2326F9AF8}" type="datetime1">
              <a:rPr lang="en-US" smtClean="0"/>
              <a:t>3/2/2020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352A75-60E1-4C28-B191-8A776F532E50}" type="datetime1">
              <a:rPr lang="en-US" smtClean="0"/>
              <a:t>3/2/2020</a:t>
            </a:fld>
            <a:endParaRPr lang="en-US" dirty="0"/>
          </a:p>
        </p:txBody>
      </p:sp>
      <p:sp>
        <p:nvSpPr>
          <p:cNvPr id="5" name="Footer Placeholder 4"/>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F72143-E1D1-432A-A97A-F8EF9276A96E}" type="datetime1">
              <a:rPr lang="en-US" smtClean="0"/>
              <a:t>3/2/2020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2179C-822C-4BE8-8832-57FC953E137F}" type="datetime1">
              <a:rPr lang="en-US" smtClean="0"/>
              <a:t>3/2/2020</a:t>
            </a:fld>
            <a:endParaRPr lang="en-US" dirty="0"/>
          </a:p>
        </p:txBody>
      </p:sp>
      <p:sp>
        <p:nvSpPr>
          <p:cNvPr id="8" name="Footer Placeholder 7"/>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F9164B-0ED5-4989-84C6-D2E932511667}" type="datetime1">
              <a:rPr lang="en-US" smtClean="0"/>
              <a:t>3/2/2020</a:t>
            </a:fld>
            <a:endParaRPr lang="en-US" dirty="0"/>
          </a:p>
        </p:txBody>
      </p:sp>
      <p:sp>
        <p:nvSpPr>
          <p:cNvPr id="4" name="Footer Placeholder 3"/>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2B9FF-23B0-40EB-B5AE-684AA1068593}" type="datetime1">
              <a:rPr lang="en-US" smtClean="0"/>
              <a:t>3/2/2020</a:t>
            </a:fld>
            <a:endParaRPr lang="en-US" dirty="0"/>
          </a:p>
        </p:txBody>
      </p:sp>
      <p:sp>
        <p:nvSpPr>
          <p:cNvPr id="3" name="Footer Placeholder 2"/>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7F8757-5D45-4C2F-911D-EDF7C650E0B4}" type="datetime1">
              <a:rPr lang="en-US" smtClean="0"/>
              <a:t>3/2/2020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6E7BE5-54DC-4DCF-A056-C0E5A4CE65FD}" type="datetime1">
              <a:rPr lang="en-US" smtClean="0"/>
              <a:t>3/2/2020</a:t>
            </a:fld>
            <a:endParaRPr lang="en-US" dirty="0"/>
          </a:p>
        </p:txBody>
      </p:sp>
      <p:sp>
        <p:nvSpPr>
          <p:cNvPr id="6" name="Footer Placeholder 5"/>
          <p:cNvSpPr>
            <a:spLocks noGrp="1"/>
          </p:cNvSpPr>
          <p:nvPr>
            <p:ph type="ftr" sz="quarter" idx="11"/>
          </p:nvPr>
        </p:nvSpPr>
        <p:spPr/>
        <p:txBody>
          <a:bodyPr/>
          <a:lstStyle/>
          <a:p>
            <a:r>
              <a:rPr lang="en-US"/>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63BCE87-BFBE-4F9C-B158-E82F7062594C}" type="datetime1">
              <a:rPr lang="en-US" smtClean="0"/>
              <a:t>3/2/2020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ohioemployerlawblog.com/2015/11/oshas-penalties-are-on-rise.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checker-flags-racing-flags-flags-297188/"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a:t>Chapter 13</a:t>
            </a:r>
            <a:br>
              <a:rPr lang="en-US" altLang="en-US" dirty="0"/>
            </a:br>
            <a:r>
              <a:rPr lang="en-US" altLang="en-US" dirty="0"/>
              <a:t>Files and Exception Handling</a:t>
            </a:r>
          </a:p>
        </p:txBody>
      </p:sp>
      <p:sp>
        <p:nvSpPr>
          <p:cNvPr id="5" name="Subtitle 4"/>
          <p:cNvSpPr>
            <a:spLocks noGrp="1"/>
          </p:cNvSpPr>
          <p:nvPr>
            <p:ph type="subTitle" idx="1"/>
          </p:nvPr>
        </p:nvSpPr>
        <p:spPr/>
        <p:txBody>
          <a:bodyPr/>
          <a:lstStyle/>
          <a:p>
            <a:r>
              <a:rPr lang="en-US" dirty="0"/>
              <a:t>ACKNOWLEDGEMENT: THESE SLIDES ARE ADAPTED FROM SLIDES PROVIDED WITH Introduction to Programming Using Python, Liang (Pearson 2013)</a:t>
            </a:r>
          </a:p>
        </p:txBody>
      </p:sp>
    </p:spTree>
    <p:extLst>
      <p:ext uri="{BB962C8B-B14F-4D97-AF65-F5344CB8AC3E}">
        <p14:creationId xmlns:p14="http://schemas.microsoft.com/office/powerpoint/2010/main" val="19649956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7D90-77D9-41C1-AFDF-FEC0199C05D9}"/>
              </a:ext>
            </a:extLst>
          </p:cNvPr>
          <p:cNvSpPr>
            <a:spLocks noGrp="1"/>
          </p:cNvSpPr>
          <p:nvPr>
            <p:ph type="title"/>
          </p:nvPr>
        </p:nvSpPr>
        <p:spPr/>
        <p:txBody>
          <a:bodyPr/>
          <a:lstStyle/>
          <a:p>
            <a:r>
              <a:rPr lang="en-US" dirty="0"/>
              <a:t>Methods of file objects</a:t>
            </a:r>
          </a:p>
        </p:txBody>
      </p:sp>
      <p:graphicFrame>
        <p:nvGraphicFramePr>
          <p:cNvPr id="4" name="Object 7">
            <a:extLst>
              <a:ext uri="{FF2B5EF4-FFF2-40B4-BE49-F238E27FC236}">
                <a16:creationId xmlns:a16="http://schemas.microsoft.com/office/drawing/2014/main" id="{A8C5BBEB-78FC-40AE-9507-08101E5AB14F}"/>
              </a:ext>
            </a:extLst>
          </p:cNvPr>
          <p:cNvGraphicFramePr>
            <a:graphicFrameLocks noGrp="1" noChangeAspect="1"/>
          </p:cNvGraphicFramePr>
          <p:nvPr>
            <p:ph idx="1"/>
            <p:extLst>
              <p:ext uri="{D42A27DB-BD31-4B8C-83A1-F6EECF244321}">
                <p14:modId xmlns:p14="http://schemas.microsoft.com/office/powerpoint/2010/main" val="1426153966"/>
              </p:ext>
            </p:extLst>
          </p:nvPr>
        </p:nvGraphicFramePr>
        <p:xfrm>
          <a:off x="1283663" y="2379518"/>
          <a:ext cx="9940490" cy="3179618"/>
        </p:xfrm>
        <a:graphic>
          <a:graphicData uri="http://schemas.openxmlformats.org/presentationml/2006/ole">
            <mc:AlternateContent xmlns:mc="http://schemas.openxmlformats.org/markup-compatibility/2006">
              <mc:Choice xmlns:v="urn:schemas-microsoft-com:vml" Requires="v">
                <p:oleObj spid="_x0000_s324615" name="Picture" r:id="rId3" imgW="3771900" imgH="1206500" progId="Word.Picture.8">
                  <p:embed/>
                </p:oleObj>
              </mc:Choice>
              <mc:Fallback>
                <p:oleObj name="Picture" r:id="rId3" imgW="3771900" imgH="1206500" progId="Word.Picture.8">
                  <p:embed/>
                  <p:pic>
                    <p:nvPicPr>
                      <p:cNvPr id="339975" name="Object 7">
                        <a:extLst>
                          <a:ext uri="{FF2B5EF4-FFF2-40B4-BE49-F238E27FC236}">
                            <a16:creationId xmlns:a16="http://schemas.microsoft.com/office/drawing/2014/main" id="{5650587D-5CAE-4202-ACD3-3B313FE1C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663" y="2379518"/>
                        <a:ext cx="9940490" cy="317961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9735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04DA7DCF-0E1E-499F-8107-43350D8AA3C9}"/>
              </a:ext>
            </a:extLst>
          </p:cNvPr>
          <p:cNvSpPr>
            <a:spLocks noGrp="1" noChangeArrowheads="1"/>
          </p:cNvSpPr>
          <p:nvPr>
            <p:ph type="title"/>
          </p:nvPr>
        </p:nvSpPr>
        <p:spPr/>
        <p:txBody>
          <a:bodyPr/>
          <a:lstStyle/>
          <a:p>
            <a:r>
              <a:rPr lang="en-US" altLang="en-US"/>
              <a:t>Testing File Existence</a:t>
            </a:r>
          </a:p>
        </p:txBody>
      </p:sp>
      <p:sp>
        <p:nvSpPr>
          <p:cNvPr id="3" name="Content Placeholder 2">
            <a:extLst>
              <a:ext uri="{FF2B5EF4-FFF2-40B4-BE49-F238E27FC236}">
                <a16:creationId xmlns:a16="http://schemas.microsoft.com/office/drawing/2014/main" id="{99810DA1-EFAF-4853-B8EB-21A99EDAED7E}"/>
              </a:ext>
            </a:extLst>
          </p:cNvPr>
          <p:cNvSpPr>
            <a:spLocks noGrp="1"/>
          </p:cNvSpPr>
          <p:nvPr>
            <p:ph idx="1"/>
          </p:nvPr>
        </p:nvSpPr>
        <p:spPr/>
        <p:txBody>
          <a:bodyPr/>
          <a:lstStyle/>
          <a:p>
            <a:r>
              <a:rPr lang="en-US" dirty="0"/>
              <a:t>You can easily test if a file exists or not:</a:t>
            </a:r>
            <a:br>
              <a:rPr lang="en-US" dirty="0"/>
            </a:br>
            <a:br>
              <a:rPr lang="en-US" dirty="0"/>
            </a:br>
            <a:r>
              <a:rPr lang="en-US" altLang="en-US" b="1" dirty="0">
                <a:solidFill>
                  <a:schemeClr val="accent4"/>
                </a:solidFill>
                <a:latin typeface="Courier New" panose="02070309020205020404" pitchFamily="49" charset="0"/>
              </a:rPr>
              <a:t>import</a:t>
            </a:r>
            <a:r>
              <a:rPr lang="en-US" altLang="en-US" dirty="0">
                <a:latin typeface="Courier New" panose="02070309020205020404" pitchFamily="49" charset="0"/>
              </a:rPr>
              <a:t> </a:t>
            </a:r>
            <a:r>
              <a:rPr lang="en-US" altLang="en-US" dirty="0" err="1">
                <a:latin typeface="Courier New" panose="02070309020205020404" pitchFamily="49" charset="0"/>
              </a:rPr>
              <a:t>os.path</a:t>
            </a:r>
            <a:br>
              <a:rPr lang="en-US" altLang="en-US" b="1" dirty="0">
                <a:latin typeface="Courier New" panose="02070309020205020404" pitchFamily="49" charset="0"/>
              </a:rPr>
            </a:br>
            <a:r>
              <a:rPr lang="en-US" altLang="en-US" b="1" dirty="0">
                <a:solidFill>
                  <a:schemeClr val="accent4"/>
                </a:solidFill>
                <a:latin typeface="Courier New" panose="02070309020205020404" pitchFamily="49" charset="0"/>
              </a:rPr>
              <a:t>if</a:t>
            </a:r>
            <a:r>
              <a:rPr lang="en-US" altLang="en-US" dirty="0">
                <a:latin typeface="Courier New" panose="02070309020205020404" pitchFamily="49" charset="0"/>
              </a:rPr>
              <a:t> </a:t>
            </a:r>
            <a:r>
              <a:rPr lang="en-US" altLang="en-US" dirty="0" err="1">
                <a:latin typeface="Courier New" panose="02070309020205020404" pitchFamily="49" charset="0"/>
              </a:rPr>
              <a:t>os.path.isfile</a:t>
            </a:r>
            <a:r>
              <a:rPr lang="en-US" altLang="en-US" dirty="0">
                <a:latin typeface="Courier New" panose="02070309020205020404" pitchFamily="49" charset="0"/>
              </a:rPr>
              <a:t>(</a:t>
            </a:r>
            <a:r>
              <a:rPr lang="en-US" altLang="en-US" dirty="0">
                <a:solidFill>
                  <a:srgbClr val="C00000"/>
                </a:solidFill>
                <a:latin typeface="Courier New" panose="02070309020205020404" pitchFamily="49" charset="0"/>
              </a:rPr>
              <a:t>"Numbers.txt"</a:t>
            </a:r>
            <a:r>
              <a:rPr lang="en-US" altLang="en-US" dirty="0">
                <a:latin typeface="Courier New" panose="02070309020205020404" pitchFamily="49" charset="0"/>
              </a:rPr>
              <a:t>):</a:t>
            </a:r>
            <a:br>
              <a:rPr lang="en-US" altLang="en-US" dirty="0">
                <a:latin typeface="Courier New" panose="02070309020205020404" pitchFamily="49" charset="0"/>
              </a:rPr>
            </a:br>
            <a:r>
              <a:rPr lang="en-US" altLang="en-US" dirty="0">
                <a:latin typeface="Courier New" panose="02070309020205020404" pitchFamily="49" charset="0"/>
              </a:rPr>
              <a:t>  </a:t>
            </a:r>
            <a:r>
              <a:rPr lang="en-US" altLang="en-US" b="1" dirty="0">
                <a:solidFill>
                  <a:schemeClr val="accent3"/>
                </a:solidFill>
                <a:latin typeface="Courier New" panose="02070309020205020404" pitchFamily="49" charset="0"/>
              </a:rPr>
              <a:t>print</a:t>
            </a:r>
            <a:r>
              <a:rPr lang="en-US" altLang="en-US" dirty="0">
                <a:latin typeface="Courier New" panose="02070309020205020404" pitchFamily="49" charset="0"/>
              </a:rPr>
              <a:t>(</a:t>
            </a:r>
            <a:r>
              <a:rPr lang="en-US" altLang="en-US" dirty="0">
                <a:solidFill>
                  <a:srgbClr val="C00000"/>
                </a:solidFill>
                <a:latin typeface="Courier New" panose="02070309020205020404" pitchFamily="49" charset="0"/>
              </a:rPr>
              <a:t>"Numbers.txt exists"</a:t>
            </a:r>
            <a:r>
              <a:rPr lang="en-US" altLang="en-US" dirty="0">
                <a:latin typeface="Courier New" panose="02070309020205020404" pitchFamily="49" charset="0"/>
              </a:rPr>
              <a:t>)</a:t>
            </a:r>
          </a:p>
          <a:p>
            <a:endParaRPr lang="en-US" dirty="0"/>
          </a:p>
        </p:txBody>
      </p:sp>
      <p:sp>
        <p:nvSpPr>
          <p:cNvPr id="342019" name="Rectangle 3">
            <a:extLst>
              <a:ext uri="{FF2B5EF4-FFF2-40B4-BE49-F238E27FC236}">
                <a16:creationId xmlns:a16="http://schemas.microsoft.com/office/drawing/2014/main" id="{24604D4E-C9EB-4F8D-88F2-E0BC96E40FA2}"/>
              </a:ext>
            </a:extLst>
          </p:cNvPr>
          <p:cNvSpPr>
            <a:spLocks noChangeArrowheads="1"/>
          </p:cNvSpPr>
          <p:nvPr/>
        </p:nvSpPr>
        <p:spPr bwMode="auto">
          <a:xfrm>
            <a:off x="1524001" y="278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634B-7FD3-49AD-A367-883E58FCFBB7}"/>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0C74ACF6-BD10-488F-B141-A8053B6C5BA7}"/>
              </a:ext>
            </a:extLst>
          </p:cNvPr>
          <p:cNvSpPr>
            <a:spLocks noGrp="1"/>
          </p:cNvSpPr>
          <p:nvPr>
            <p:ph idx="1"/>
          </p:nvPr>
        </p:nvSpPr>
        <p:spPr/>
        <p:txBody>
          <a:bodyPr/>
          <a:lstStyle/>
          <a:p>
            <a:r>
              <a:rPr lang="en-US" dirty="0"/>
              <a:t>What happens when open is called on a file that does not exist?</a:t>
            </a:r>
            <a:br>
              <a:rPr lang="en-US" dirty="0"/>
            </a:br>
            <a:br>
              <a:rPr lang="en-US" dirty="0"/>
            </a:br>
            <a:r>
              <a:rPr lang="en-US" dirty="0">
                <a:latin typeface="Courier New" panose="02070309020205020404" pitchFamily="49" charset="0"/>
                <a:cs typeface="Courier New" panose="02070309020205020404" pitchFamily="49" charset="0"/>
              </a:rPr>
              <a:t>Traceback (most recent call last):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File ".\TracingTests.py", line 7, in &lt;module&gt;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f = open('Number.txt', 'r')</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FileNotFoundError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Errno</a:t>
            </a:r>
            <a:r>
              <a:rPr lang="en-US" dirty="0">
                <a:latin typeface="Courier New" panose="02070309020205020404" pitchFamily="49" charset="0"/>
                <a:cs typeface="Courier New" panose="02070309020205020404" pitchFamily="49" charset="0"/>
              </a:rPr>
              <a:t> 2] No such file or directory: 'Number.txt'</a:t>
            </a:r>
          </a:p>
        </p:txBody>
      </p:sp>
    </p:spTree>
    <p:extLst>
      <p:ext uri="{BB962C8B-B14F-4D97-AF65-F5344CB8AC3E}">
        <p14:creationId xmlns:p14="http://schemas.microsoft.com/office/powerpoint/2010/main" val="267792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1DD52D82-7779-420E-B452-4BEBF6FCD747}"/>
              </a:ext>
            </a:extLst>
          </p:cNvPr>
          <p:cNvSpPr>
            <a:spLocks noGrp="1" noChangeArrowheads="1"/>
          </p:cNvSpPr>
          <p:nvPr>
            <p:ph type="title"/>
          </p:nvPr>
        </p:nvSpPr>
        <p:spPr/>
        <p:txBody>
          <a:bodyPr/>
          <a:lstStyle/>
          <a:p>
            <a:r>
              <a:rPr lang="en-US" altLang="en-US" dirty="0"/>
              <a:t>Exception Handling</a:t>
            </a:r>
          </a:p>
        </p:txBody>
      </p:sp>
      <p:sp>
        <p:nvSpPr>
          <p:cNvPr id="157699" name="Rectangle 3">
            <a:extLst>
              <a:ext uri="{FF2B5EF4-FFF2-40B4-BE49-F238E27FC236}">
                <a16:creationId xmlns:a16="http://schemas.microsoft.com/office/drawing/2014/main" id="{3676226A-5B7C-426E-84C4-CF0456DC3378}"/>
              </a:ext>
            </a:extLst>
          </p:cNvPr>
          <p:cNvSpPr>
            <a:spLocks noGrp="1" noChangeArrowheads="1"/>
          </p:cNvSpPr>
          <p:nvPr>
            <p:ph type="body" idx="1"/>
          </p:nvPr>
        </p:nvSpPr>
        <p:spPr/>
        <p:txBody>
          <a:bodyPr>
            <a:normAutofit fontScale="92500" lnSpcReduction="10000"/>
          </a:bodyPr>
          <a:lstStyle/>
          <a:p>
            <a:r>
              <a:rPr lang="en-US" altLang="en-US" dirty="0"/>
              <a:t>To protect against exceptions, a try-except clause may be used.</a:t>
            </a:r>
          </a:p>
          <a:p>
            <a:r>
              <a:rPr lang="en-US" altLang="en-US" dirty="0"/>
              <a:t>In exception handling, you have to provide an algorithm that takes care of the exception, called the handler.</a:t>
            </a:r>
          </a:p>
          <a:p>
            <a:r>
              <a:rPr lang="en-US" altLang="en-US" dirty="0"/>
              <a:t>Syntax:</a:t>
            </a:r>
            <a:br>
              <a:rPr lang="en-US" altLang="en-US" dirty="0"/>
            </a:br>
            <a:r>
              <a:rPr lang="en-US" altLang="en-US" b="1" dirty="0">
                <a:solidFill>
                  <a:schemeClr val="accent4"/>
                </a:solidFill>
                <a:latin typeface="Courier New" panose="02070309020205020404" pitchFamily="49" charset="0"/>
                <a:cs typeface="Courier New" panose="02070309020205020404" pitchFamily="49" charset="0"/>
              </a:rPr>
              <a:t>try</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body</a:t>
            </a:r>
            <a:br>
              <a:rPr lang="en-US" altLang="en-US" dirty="0">
                <a:latin typeface="Courier New" panose="02070309020205020404" pitchFamily="49" charset="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except</a:t>
            </a:r>
            <a:r>
              <a:rPr lang="en-US" altLang="en-US" dirty="0">
                <a:latin typeface="Courier New" panose="02070309020205020404" pitchFamily="49" charset="0"/>
                <a:cs typeface="Courier New" panose="02070309020205020404" pitchFamily="49" charset="0"/>
              </a:rPr>
              <a:t> </a:t>
            </a:r>
            <a:r>
              <a:rPr lang="en-US" altLang="en-US" i="1" dirty="0" err="1">
                <a:latin typeface="Courier New" panose="02070309020205020404" pitchFamily="49" charset="0"/>
                <a:cs typeface="Courier New" panose="02070309020205020404" pitchFamily="49" charset="0"/>
              </a:rPr>
              <a:t>ExceptionType</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handling code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D1D8C-1682-462C-84B4-8023F6AFE7ED}"/>
              </a:ext>
            </a:extLst>
          </p:cNvPr>
          <p:cNvSpPr>
            <a:spLocks noGrp="1"/>
          </p:cNvSpPr>
          <p:nvPr>
            <p:ph type="title"/>
          </p:nvPr>
        </p:nvSpPr>
        <p:spPr/>
        <p:txBody>
          <a:bodyPr/>
          <a:lstStyle/>
          <a:p>
            <a:r>
              <a:rPr lang="en-US" dirty="0"/>
              <a:t>Example of Exception Handling</a:t>
            </a:r>
          </a:p>
        </p:txBody>
      </p:sp>
      <p:sp>
        <p:nvSpPr>
          <p:cNvPr id="3" name="Content Placeholder 2">
            <a:extLst>
              <a:ext uri="{FF2B5EF4-FFF2-40B4-BE49-F238E27FC236}">
                <a16:creationId xmlns:a16="http://schemas.microsoft.com/office/drawing/2014/main" id="{353FC105-F310-4F57-91DF-6F3A017F378F}"/>
              </a:ext>
            </a:extLst>
          </p:cNvPr>
          <p:cNvSpPr>
            <a:spLocks noGrp="1"/>
          </p:cNvSpPr>
          <p:nvPr>
            <p:ph idx="1"/>
          </p:nvPr>
        </p:nvSpPr>
        <p:spPr/>
        <p:txBody>
          <a:bodyPr>
            <a:normAutofit fontScale="70000" lnSpcReduction="20000"/>
          </a:bodyPr>
          <a:lstStyle/>
          <a:p>
            <a:pPr marL="0" indent="0">
              <a:buNone/>
            </a:pPr>
            <a:r>
              <a:rPr lang="en-US" altLang="en-US" b="1" dirty="0">
                <a:solidFill>
                  <a:schemeClr val="accent4"/>
                </a:solidFill>
                <a:latin typeface="Courier New" panose="02070309020205020404" pitchFamily="49" charset="0"/>
                <a:cs typeface="Courier New" panose="02070309020205020404" pitchFamily="49" charset="0"/>
              </a:rPr>
              <a:t>try</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f = </a:t>
            </a:r>
            <a:r>
              <a:rPr lang="en-US" b="1" dirty="0">
                <a:solidFill>
                  <a:schemeClr val="accent3"/>
                </a:solidFill>
                <a:latin typeface="Courier New" panose="02070309020205020404" pitchFamily="49" charset="0"/>
                <a:cs typeface="Courier New" panose="02070309020205020404" pitchFamily="49" charset="0"/>
              </a:rPr>
              <a:t>open</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'Numbers.txt'</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'r'</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Could possibly raise an exception</a:t>
            </a:r>
            <a:br>
              <a:rPr lang="en-US" dirty="0">
                <a:solidFill>
                  <a:schemeClr val="accent5"/>
                </a:solidFill>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line = </a:t>
            </a:r>
            <a:r>
              <a:rPr lang="en-US" dirty="0" err="1">
                <a:latin typeface="Courier New" panose="02070309020205020404" pitchFamily="49" charset="0"/>
                <a:cs typeface="Courier New" panose="02070309020205020404" pitchFamily="49" charset="0"/>
              </a:rPr>
              <a:t>f.readline</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avg = </a:t>
            </a:r>
            <a:r>
              <a:rPr lang="en-US" dirty="0">
                <a:solidFill>
                  <a:srgbClr val="C00000"/>
                </a:solidFill>
                <a:latin typeface="Courier New" panose="02070309020205020404" pitchFamily="49" charset="0"/>
                <a:cs typeface="Courier New" panose="02070309020205020404" pitchFamily="49" charset="0"/>
              </a:rPr>
              <a:t>0</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count = </a:t>
            </a:r>
            <a:r>
              <a:rPr lang="en-US" dirty="0">
                <a:solidFill>
                  <a:srgbClr val="C00000"/>
                </a:solidFill>
                <a:latin typeface="Courier New" panose="02070309020205020404" pitchFamily="49" charset="0"/>
                <a:cs typeface="Courier New" panose="02070309020205020404" pitchFamily="49" charset="0"/>
              </a:rPr>
              <a:t>0</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 line != </a:t>
            </a:r>
            <a:r>
              <a:rPr lang="en-US" dirty="0">
                <a:solidFill>
                  <a:srgbClr val="C00000"/>
                </a:solidFill>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count += </a:t>
            </a:r>
            <a:r>
              <a:rPr lang="en-US" dirty="0">
                <a:solidFill>
                  <a:srgbClr val="C00000"/>
                </a:solidFill>
                <a:latin typeface="Courier New" panose="02070309020205020404" pitchFamily="49" charset="0"/>
                <a:cs typeface="Courier New" panose="02070309020205020404" pitchFamily="49" charset="0"/>
              </a:rPr>
              <a:t>1</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avg += </a:t>
            </a:r>
            <a:r>
              <a:rPr lang="en-US" b="1" dirty="0">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(line)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line = </a:t>
            </a:r>
            <a:r>
              <a:rPr lang="en-US" dirty="0" err="1">
                <a:latin typeface="Courier New" panose="02070309020205020404" pitchFamily="49" charset="0"/>
                <a:cs typeface="Courier New" panose="02070309020205020404" pitchFamily="49" charset="0"/>
              </a:rPr>
              <a:t>f.readline</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f.close</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"Average:"</a:t>
            </a:r>
            <a:r>
              <a:rPr lang="en-US" dirty="0">
                <a:latin typeface="Courier New" panose="02070309020205020404" pitchFamily="49" charset="0"/>
                <a:cs typeface="Courier New" panose="02070309020205020404" pitchFamily="49" charset="0"/>
              </a:rPr>
              <a:t>, avg/count)</a:t>
            </a:r>
            <a:br>
              <a:rPr lang="en-US" altLang="en-US" dirty="0">
                <a:latin typeface="Courier New" panose="02070309020205020404" pitchFamily="49" charset="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except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FileNotFoundError</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a:t>
            </a:r>
            <a:r>
              <a:rPr lang="en-US" altLang="en-US" dirty="0">
                <a:solidFill>
                  <a:srgbClr val="C00000"/>
                </a:solidFill>
                <a:latin typeface="Courier New" panose="02070309020205020404" pitchFamily="49" charset="0"/>
                <a:cs typeface="Courier New" panose="02070309020205020404" pitchFamily="49" charset="0"/>
              </a:rPr>
              <a:t>"Numbers.txt does not exist."</a:t>
            </a:r>
            <a:r>
              <a:rPr lang="en-US" altLang="en-US" dirty="0">
                <a:latin typeface="Courier New" panose="02070309020205020404" pitchFamily="49" charset="0"/>
                <a:cs typeface="Courier New" panose="02070309020205020404" pitchFamily="49" charset="0"/>
              </a:rPr>
              <a:t>) </a:t>
            </a:r>
            <a:r>
              <a:rPr lang="en-US" altLang="en-US" dirty="0">
                <a:solidFill>
                  <a:schemeClr val="accent5"/>
                </a:solidFill>
                <a:latin typeface="Courier New" panose="02070309020205020404" pitchFamily="49" charset="0"/>
                <a:cs typeface="Courier New" panose="02070309020205020404" pitchFamily="49" charset="0"/>
              </a:rPr>
              <a:t># Or maybe put in loop to retry?</a:t>
            </a:r>
            <a:endParaRPr lang="en-US" dirty="0">
              <a:solidFill>
                <a:schemeClr val="accent5"/>
              </a:solidFill>
            </a:endParaRPr>
          </a:p>
        </p:txBody>
      </p:sp>
    </p:spTree>
    <p:extLst>
      <p:ext uri="{BB962C8B-B14F-4D97-AF65-F5344CB8AC3E}">
        <p14:creationId xmlns:p14="http://schemas.microsoft.com/office/powerpoint/2010/main" val="150921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E1EA-F9AC-4917-8D4F-7FE2CC63A1D9}"/>
              </a:ext>
            </a:extLst>
          </p:cNvPr>
          <p:cNvSpPr>
            <a:spLocks noGrp="1"/>
          </p:cNvSpPr>
          <p:nvPr>
            <p:ph type="title"/>
          </p:nvPr>
        </p:nvSpPr>
        <p:spPr/>
        <p:txBody>
          <a:bodyPr/>
          <a:lstStyle/>
          <a:p>
            <a:r>
              <a:rPr lang="en-US" dirty="0"/>
              <a:t>Exception Handling</a:t>
            </a:r>
          </a:p>
        </p:txBody>
      </p:sp>
      <p:sp>
        <p:nvSpPr>
          <p:cNvPr id="3" name="Content Placeholder 2">
            <a:extLst>
              <a:ext uri="{FF2B5EF4-FFF2-40B4-BE49-F238E27FC236}">
                <a16:creationId xmlns:a16="http://schemas.microsoft.com/office/drawing/2014/main" id="{DC50F3BF-6F0B-403E-963B-556F5B04D26A}"/>
              </a:ext>
            </a:extLst>
          </p:cNvPr>
          <p:cNvSpPr>
            <a:spLocks noGrp="1"/>
          </p:cNvSpPr>
          <p:nvPr>
            <p:ph idx="1"/>
          </p:nvPr>
        </p:nvSpPr>
        <p:spPr>
          <a:xfrm>
            <a:off x="1141412" y="2249487"/>
            <a:ext cx="9905999" cy="4463040"/>
          </a:xfrm>
        </p:spPr>
        <p:txBody>
          <a:bodyPr>
            <a:normAutofit fontScale="92500" lnSpcReduction="10000"/>
          </a:bodyPr>
          <a:lstStyle/>
          <a:p>
            <a:pPr>
              <a:lnSpc>
                <a:spcPct val="90000"/>
              </a:lnSpc>
            </a:pPr>
            <a:r>
              <a:rPr lang="en-US" dirty="0"/>
              <a:t>A broader syntax exists to handle various exception types. Full syntax:</a:t>
            </a:r>
            <a:br>
              <a:rPr lang="en-US" dirty="0"/>
            </a:br>
            <a:br>
              <a:rPr lang="en-US" dirty="0"/>
            </a:br>
            <a:r>
              <a:rPr lang="en-US" altLang="en-US" b="1" dirty="0">
                <a:solidFill>
                  <a:schemeClr val="accent4"/>
                </a:solidFill>
                <a:latin typeface="Courier New" panose="02070309020205020404" pitchFamily="49" charset="0"/>
                <a:cs typeface="Courier New" panose="02070309020205020404" pitchFamily="49" charset="0"/>
              </a:rPr>
              <a:t>try</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body that might raise exception</a:t>
            </a:r>
            <a:br>
              <a:rPr lang="en-US" altLang="en-US" dirty="0">
                <a:latin typeface="Courier New" panose="02070309020205020404" pitchFamily="49" charset="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except</a:t>
            </a: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ExceptionType1</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code handling exceptions of type ExceptionType1</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except</a:t>
            </a:r>
            <a:r>
              <a:rPr lang="en-US" altLang="en-US" dirty="0">
                <a:latin typeface="Courier New" panose="02070309020205020404" pitchFamily="49" charset="0"/>
                <a:cs typeface="Courier New" panose="02070309020205020404" pitchFamily="49" charset="0"/>
              </a:rPr>
              <a:t> </a:t>
            </a:r>
            <a:r>
              <a:rPr lang="en-US" altLang="en-US" i="1" dirty="0" err="1">
                <a:latin typeface="Courier New" panose="02070309020205020404" pitchFamily="49" charset="0"/>
                <a:cs typeface="Courier New" panose="02070309020205020404" pitchFamily="49" charset="0"/>
              </a:rPr>
              <a:t>ExceptionTypeN</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code handling exceptions of type </a:t>
            </a:r>
            <a:r>
              <a:rPr lang="en-US" altLang="en-US" i="1" dirty="0" err="1">
                <a:latin typeface="Courier New" panose="02070309020205020404" pitchFamily="49" charset="0"/>
                <a:cs typeface="Courier New" panose="02070309020205020404" pitchFamily="49" charset="0"/>
              </a:rPr>
              <a:t>ExceptionTypeN</a:t>
            </a:r>
            <a:br>
              <a:rPr lang="en-US" altLang="en-US" dirty="0">
                <a:latin typeface="Courier New" panose="02070309020205020404" pitchFamily="49" charset="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except</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code handling any other exception types</a:t>
            </a:r>
            <a:br>
              <a:rPr lang="en-US" altLang="en-US" dirty="0">
                <a:latin typeface="Courier New" panose="02070309020205020404" pitchFamily="49" charset="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else</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code that runs if there is no exception</a:t>
            </a:r>
            <a:br>
              <a:rPr lang="en-US" altLang="en-US" dirty="0">
                <a:latin typeface="Courier New" panose="02070309020205020404" pitchFamily="49" charset="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finally</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code that will run after any excepts or the else</a:t>
            </a:r>
          </a:p>
        </p:txBody>
      </p:sp>
    </p:spTree>
    <p:extLst>
      <p:ext uri="{BB962C8B-B14F-4D97-AF65-F5344CB8AC3E}">
        <p14:creationId xmlns:p14="http://schemas.microsoft.com/office/powerpoint/2010/main" val="1652999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7C765-0EA9-4E89-BFAE-B100769002B6}"/>
              </a:ext>
            </a:extLst>
          </p:cNvPr>
          <p:cNvSpPr>
            <a:spLocks noGrp="1"/>
          </p:cNvSpPr>
          <p:nvPr>
            <p:ph type="title"/>
          </p:nvPr>
        </p:nvSpPr>
        <p:spPr/>
        <p:txBody>
          <a:bodyPr/>
          <a:lstStyle/>
          <a:p>
            <a:r>
              <a:rPr lang="en-US" dirty="0"/>
              <a:t>Raising exceptions</a:t>
            </a:r>
          </a:p>
        </p:txBody>
      </p:sp>
      <p:sp>
        <p:nvSpPr>
          <p:cNvPr id="3" name="Content Placeholder 2">
            <a:extLst>
              <a:ext uri="{FF2B5EF4-FFF2-40B4-BE49-F238E27FC236}">
                <a16:creationId xmlns:a16="http://schemas.microsoft.com/office/drawing/2014/main" id="{E6B431DE-AA63-497F-BDAA-2D56CBABAC37}"/>
              </a:ext>
            </a:extLst>
          </p:cNvPr>
          <p:cNvSpPr>
            <a:spLocks noGrp="1"/>
          </p:cNvSpPr>
          <p:nvPr>
            <p:ph idx="1"/>
          </p:nvPr>
        </p:nvSpPr>
        <p:spPr/>
        <p:txBody>
          <a:bodyPr/>
          <a:lstStyle/>
          <a:p>
            <a:r>
              <a:rPr lang="en-US" dirty="0"/>
              <a:t>The previous code is all about invoking methods that might generate exceptions. In these cases, a try-except clause is appropriate when you know how to handle the code. </a:t>
            </a:r>
          </a:p>
          <a:p>
            <a:pPr lvl="1"/>
            <a:r>
              <a:rPr lang="en-US" dirty="0"/>
              <a:t>Imagine, opening a file in Microsoft Word again. The code generates an exception on an illegal file (or poorly formatted one) and allows a user to try again (it doesn't just crash!)</a:t>
            </a:r>
          </a:p>
          <a:p>
            <a:r>
              <a:rPr lang="en-US" dirty="0"/>
              <a:t>But how about when we detect an error, but do not know how to handle it?</a:t>
            </a:r>
          </a:p>
          <a:p>
            <a:pPr lvl="1"/>
            <a:r>
              <a:rPr lang="en-US" dirty="0"/>
              <a:t>In these cases, we should raise an exception so that the invoker of</a:t>
            </a:r>
            <a:br>
              <a:rPr lang="en-US" dirty="0"/>
            </a:br>
            <a:r>
              <a:rPr lang="en-US" dirty="0"/>
              <a:t> the method can then decide to handle it.</a:t>
            </a:r>
          </a:p>
        </p:txBody>
      </p:sp>
      <p:pic>
        <p:nvPicPr>
          <p:cNvPr id="5" name="Picture 4" descr="A picture containing grass, sitting, yellow, field&#10;&#10;Description automatically generated">
            <a:extLst>
              <a:ext uri="{FF2B5EF4-FFF2-40B4-BE49-F238E27FC236}">
                <a16:creationId xmlns:a16="http://schemas.microsoft.com/office/drawing/2014/main" id="{37B4207F-B650-4906-ABD1-C64B2791143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91693" y="4921467"/>
            <a:ext cx="2455718" cy="1739467"/>
          </a:xfrm>
          <a:prstGeom prst="rect">
            <a:avLst/>
          </a:prstGeom>
        </p:spPr>
      </p:pic>
    </p:spTree>
    <p:extLst>
      <p:ext uri="{BB962C8B-B14F-4D97-AF65-F5344CB8AC3E}">
        <p14:creationId xmlns:p14="http://schemas.microsoft.com/office/powerpoint/2010/main" val="36238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C44F-4796-4278-93ED-5BB25262C837}"/>
              </a:ext>
            </a:extLst>
          </p:cNvPr>
          <p:cNvSpPr>
            <a:spLocks noGrp="1"/>
          </p:cNvSpPr>
          <p:nvPr>
            <p:ph type="title"/>
          </p:nvPr>
        </p:nvSpPr>
        <p:spPr/>
        <p:txBody>
          <a:bodyPr/>
          <a:lstStyle/>
          <a:p>
            <a:r>
              <a:rPr lang="en-US" dirty="0"/>
              <a:t>Raising exceptions</a:t>
            </a:r>
          </a:p>
        </p:txBody>
      </p:sp>
      <p:sp>
        <p:nvSpPr>
          <p:cNvPr id="3" name="Content Placeholder 2">
            <a:extLst>
              <a:ext uri="{FF2B5EF4-FFF2-40B4-BE49-F238E27FC236}">
                <a16:creationId xmlns:a16="http://schemas.microsoft.com/office/drawing/2014/main" id="{A254A8C1-FEEE-4654-A4D4-B4F349DE47C7}"/>
              </a:ext>
            </a:extLst>
          </p:cNvPr>
          <p:cNvSpPr>
            <a:spLocks noGrp="1"/>
          </p:cNvSpPr>
          <p:nvPr>
            <p:ph idx="1"/>
          </p:nvPr>
        </p:nvSpPr>
        <p:spPr>
          <a:xfrm>
            <a:off x="1141412" y="2249487"/>
            <a:ext cx="9905999" cy="4203268"/>
          </a:xfrm>
        </p:spPr>
        <p:txBody>
          <a:bodyPr>
            <a:normAutofit fontScale="92500" lnSpcReduction="10000"/>
          </a:bodyPr>
          <a:lstStyle/>
          <a:p>
            <a:r>
              <a:rPr lang="en-US" dirty="0"/>
              <a:t>To raise an exception use the following syntax:</a:t>
            </a:r>
            <a:br>
              <a:rPr lang="en-US" dirty="0"/>
            </a:br>
            <a:r>
              <a:rPr lang="en-US" b="1" dirty="0">
                <a:solidFill>
                  <a:schemeClr val="accent4"/>
                </a:solidFill>
                <a:latin typeface="Courier New" panose="02070309020205020404" pitchFamily="49" charset="0"/>
                <a:cs typeface="Courier New" panose="02070309020205020404" pitchFamily="49" charset="0"/>
              </a:rPr>
              <a:t>raise</a:t>
            </a:r>
            <a:r>
              <a:rPr lang="en-US" dirty="0">
                <a:latin typeface="Courier New" panose="02070309020205020404" pitchFamily="49" charset="0"/>
                <a:cs typeface="Courier New" panose="02070309020205020404" pitchFamily="49" charset="0"/>
              </a:rPr>
              <a:t> </a:t>
            </a:r>
            <a:r>
              <a:rPr lang="en-US" i="1" dirty="0" err="1">
                <a:latin typeface="Courier New" panose="02070309020205020404" pitchFamily="49" charset="0"/>
                <a:cs typeface="Courier New" panose="02070309020205020404" pitchFamily="49" charset="0"/>
              </a:rPr>
              <a:t>ExceptionClass</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a:t>
            </a:r>
            <a:r>
              <a:rPr lang="en-US" i="1" dirty="0">
                <a:solidFill>
                  <a:srgbClr val="C00000"/>
                </a:solidFill>
                <a:latin typeface="Courier New" panose="02070309020205020404" pitchFamily="49" charset="0"/>
                <a:cs typeface="Courier New" panose="02070309020205020404" pitchFamily="49" charset="0"/>
              </a:rPr>
              <a:t>Descriptive message</a:t>
            </a:r>
            <a:r>
              <a:rPr lang="en-US" dirty="0">
                <a:solidFill>
                  <a:srgbClr val="C00000"/>
                </a:solidFill>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p>
          <a:p>
            <a:r>
              <a:rPr lang="en-US" dirty="0"/>
              <a:t>Example:</a:t>
            </a:r>
            <a:br>
              <a:rPr lang="en-US" dirty="0"/>
            </a:br>
            <a:r>
              <a:rPr lang="en-US" b="1" dirty="0">
                <a:solidFill>
                  <a:schemeClr val="accent4"/>
                </a:solidFill>
                <a:latin typeface="Courier New" panose="02070309020205020404" pitchFamily="49" charset="0"/>
                <a:cs typeface="Courier New" panose="02070309020205020404" pitchFamily="49" charset="0"/>
              </a:rPr>
              <a:t>class</a:t>
            </a:r>
            <a:r>
              <a:rPr lang="en-US" dirty="0">
                <a:latin typeface="Courier New" panose="02070309020205020404" pitchFamily="49" charset="0"/>
                <a:cs typeface="Courier New" panose="02070309020205020404" pitchFamily="49" charset="0"/>
              </a:rPr>
              <a:t> Circle: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__</a:t>
            </a:r>
            <a:r>
              <a:rPr lang="en-US" dirty="0" err="1">
                <a:latin typeface="Courier New" panose="02070309020205020404" pitchFamily="49" charset="0"/>
                <a:cs typeface="Courier New" panose="02070309020205020404" pitchFamily="49" charset="0"/>
              </a:rPr>
              <a:t>init</a:t>
            </a:r>
            <a:r>
              <a:rPr lang="en-US" dirty="0">
                <a:latin typeface="Courier New" panose="02070309020205020404" pitchFamily="49" charset="0"/>
                <a:cs typeface="Courier New" panose="02070309020205020404" pitchFamily="49" charset="0"/>
              </a:rPr>
              <a:t>__(self, r):</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r &lt; </a:t>
            </a:r>
            <a:r>
              <a:rPr lang="en-US" dirty="0">
                <a:solidFill>
                  <a:srgbClr val="C0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Note, we do not know how to </a:t>
            </a:r>
            <a:br>
              <a:rPr lang="en-US" dirty="0">
                <a:solidFill>
                  <a:schemeClr val="accent5"/>
                </a:solidFill>
                <a:latin typeface="Courier New" panose="02070309020205020404" pitchFamily="49" charset="0"/>
                <a:cs typeface="Courier New" panose="02070309020205020404" pitchFamily="49" charset="0"/>
              </a:rPr>
            </a:br>
            <a:r>
              <a:rPr lang="en-US" dirty="0">
                <a:solidFill>
                  <a:schemeClr val="accent5"/>
                </a:solidFill>
                <a:latin typeface="Courier New" panose="02070309020205020404" pitchFamily="49" charset="0"/>
                <a:cs typeface="Courier New" panose="02070309020205020404" pitchFamily="49" charset="0"/>
              </a:rPr>
              <a:t>              # handle the bad input here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raise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ValueError</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"Bad radius"</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self.__radius</a:t>
            </a:r>
            <a:r>
              <a:rPr lang="en-US" dirty="0">
                <a:latin typeface="Courier New" panose="02070309020205020404" pitchFamily="49" charset="0"/>
                <a:cs typeface="Courier New" panose="02070309020205020404" pitchFamily="49" charset="0"/>
              </a:rPr>
              <a:t> = r</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p>
          <a:p>
            <a:endParaRPr lang="en-US" dirty="0"/>
          </a:p>
        </p:txBody>
      </p:sp>
    </p:spTree>
    <p:extLst>
      <p:ext uri="{BB962C8B-B14F-4D97-AF65-F5344CB8AC3E}">
        <p14:creationId xmlns:p14="http://schemas.microsoft.com/office/powerpoint/2010/main" val="2949885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E504-BC2F-4020-A58C-275CDD217BD5}"/>
              </a:ext>
            </a:extLst>
          </p:cNvPr>
          <p:cNvSpPr>
            <a:spLocks noGrp="1"/>
          </p:cNvSpPr>
          <p:nvPr>
            <p:ph type="title"/>
          </p:nvPr>
        </p:nvSpPr>
        <p:spPr/>
        <p:txBody>
          <a:bodyPr/>
          <a:lstStyle/>
          <a:p>
            <a:r>
              <a:rPr lang="en-US" dirty="0"/>
              <a:t>Note</a:t>
            </a:r>
          </a:p>
        </p:txBody>
      </p:sp>
      <p:sp>
        <p:nvSpPr>
          <p:cNvPr id="3" name="Content Placeholder 2">
            <a:extLst>
              <a:ext uri="{FF2B5EF4-FFF2-40B4-BE49-F238E27FC236}">
                <a16:creationId xmlns:a16="http://schemas.microsoft.com/office/drawing/2014/main" id="{980EB97F-0FD8-43FB-AB9A-8FA5BE3024F0}"/>
              </a:ext>
            </a:extLst>
          </p:cNvPr>
          <p:cNvSpPr>
            <a:spLocks noGrp="1"/>
          </p:cNvSpPr>
          <p:nvPr>
            <p:ph idx="1"/>
          </p:nvPr>
        </p:nvSpPr>
        <p:spPr>
          <a:xfrm>
            <a:off x="1141412" y="2249487"/>
            <a:ext cx="9905999" cy="3541714"/>
          </a:xfrm>
        </p:spPr>
        <p:txBody>
          <a:bodyPr>
            <a:normAutofit fontScale="77500" lnSpcReduction="20000"/>
          </a:bodyPr>
          <a:lstStyle/>
          <a:p>
            <a:r>
              <a:rPr lang="en-US" dirty="0"/>
              <a:t>Raising exceptions "returns" an object. We can access the object in calling code with the following syntax:</a:t>
            </a:r>
            <a:br>
              <a:rPr lang="en-US" dirty="0"/>
            </a:br>
            <a:r>
              <a:rPr lang="en-US" altLang="en-US" b="1" dirty="0">
                <a:solidFill>
                  <a:schemeClr val="accent4"/>
                </a:solidFill>
                <a:latin typeface="Courier New" panose="02070309020205020404" pitchFamily="49" charset="0"/>
                <a:cs typeface="Courier New" panose="02070309020205020404" pitchFamily="49" charset="0"/>
              </a:rPr>
              <a:t>try</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body</a:t>
            </a:r>
            <a:br>
              <a:rPr lang="en-US" altLang="en-US" dirty="0">
                <a:latin typeface="Courier New" panose="02070309020205020404" pitchFamily="49" charset="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except</a:t>
            </a:r>
            <a:r>
              <a:rPr lang="en-US" altLang="en-US" dirty="0">
                <a:latin typeface="Courier New" panose="02070309020205020404" pitchFamily="49" charset="0"/>
                <a:cs typeface="Courier New" panose="02070309020205020404" pitchFamily="49" charset="0"/>
              </a:rPr>
              <a:t> </a:t>
            </a:r>
            <a:r>
              <a:rPr lang="en-US" altLang="en-US" i="1" dirty="0" err="1">
                <a:latin typeface="Courier New" panose="02070309020205020404" pitchFamily="49" charset="0"/>
                <a:cs typeface="Courier New" panose="02070309020205020404" pitchFamily="49" charset="0"/>
              </a:rPr>
              <a:t>ExceptionType</a:t>
            </a:r>
            <a:r>
              <a:rPr lang="en-US" altLang="en-US" i="1" dirty="0">
                <a:latin typeface="Courier New" panose="02070309020205020404" pitchFamily="49" charset="0"/>
                <a:cs typeface="Courier New" panose="02070309020205020404" pitchFamily="49" charset="0"/>
              </a:rPr>
              <a:t> </a:t>
            </a:r>
            <a:r>
              <a:rPr lang="en-US" altLang="en-US" b="1" dirty="0">
                <a:solidFill>
                  <a:schemeClr val="accent4"/>
                </a:solidFill>
                <a:latin typeface="Courier New" panose="02070309020205020404" pitchFamily="49" charset="0"/>
                <a:cs typeface="Courier New" panose="02070309020205020404" pitchFamily="49" charset="0"/>
              </a:rPr>
              <a:t>as</a:t>
            </a:r>
            <a:r>
              <a:rPr lang="en-US" altLang="en-US" i="1" dirty="0">
                <a:latin typeface="Courier New" panose="02070309020205020404" pitchFamily="49" charset="0"/>
                <a:cs typeface="Courier New" panose="02070309020205020404" pitchFamily="49" charset="0"/>
              </a:rPr>
              <a:t> </a:t>
            </a:r>
            <a:r>
              <a:rPr lang="en-US" altLang="en-US" i="1" dirty="0" err="1">
                <a:latin typeface="Courier New" panose="02070309020205020404" pitchFamily="49" charset="0"/>
                <a:cs typeface="Courier New" panose="02070309020205020404" pitchFamily="49" charset="0"/>
              </a:rPr>
              <a:t>exceptionName</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i="1" dirty="0">
                <a:latin typeface="Courier New" panose="02070309020205020404" pitchFamily="49" charset="0"/>
                <a:cs typeface="Courier New" panose="02070309020205020404" pitchFamily="49" charset="0"/>
              </a:rPr>
              <a:t>handling code</a:t>
            </a:r>
          </a:p>
          <a:p>
            <a:r>
              <a:rPr lang="en-US" dirty="0">
                <a:cs typeface="Courier New" panose="02070309020205020404" pitchFamily="49" charset="0"/>
              </a:rPr>
              <a:t>Example:</a:t>
            </a:r>
            <a:br>
              <a:rPr lang="en-US" dirty="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try</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f = </a:t>
            </a:r>
            <a:r>
              <a:rPr lang="en-US" b="1" dirty="0">
                <a:solidFill>
                  <a:schemeClr val="accent3"/>
                </a:solidFill>
                <a:latin typeface="Courier New" panose="02070309020205020404" pitchFamily="49" charset="0"/>
                <a:cs typeface="Courier New" panose="02070309020205020404" pitchFamily="49" charset="0"/>
              </a:rPr>
              <a:t>open</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'Numbers.txt'</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'r'</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altLang="en-US" b="1" dirty="0">
                <a:solidFill>
                  <a:schemeClr val="accent4"/>
                </a:solidFill>
                <a:latin typeface="Courier New" panose="02070309020205020404" pitchFamily="49" charset="0"/>
                <a:cs typeface="Courier New" panose="02070309020205020404" pitchFamily="49" charset="0"/>
              </a:rPr>
              <a:t>except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FileNotFoundError</a:t>
            </a:r>
            <a:r>
              <a:rPr lang="en-US" altLang="en-US" dirty="0">
                <a:latin typeface="Courier New" panose="02070309020205020404" pitchFamily="49" charset="0"/>
                <a:cs typeface="Courier New" panose="02070309020205020404" pitchFamily="49" charset="0"/>
              </a:rPr>
              <a:t> </a:t>
            </a:r>
            <a:r>
              <a:rPr lang="en-US" altLang="en-US" b="1" dirty="0">
                <a:solidFill>
                  <a:schemeClr val="accent4"/>
                </a:solidFill>
                <a:latin typeface="Courier New" panose="02070309020205020404" pitchFamily="49" charset="0"/>
                <a:cs typeface="Courier New" panose="02070309020205020404" pitchFamily="49" charset="0"/>
              </a:rPr>
              <a:t>as</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fnfe</a:t>
            </a:r>
            <a:r>
              <a:rPr lang="en-US" altLang="en-US" dirty="0">
                <a:latin typeface="Courier New" panose="02070309020205020404" pitchFamily="49" charset="0"/>
                <a:cs typeface="Courier New" panose="02070309020205020404" pitchFamily="49" charset="0"/>
              </a:rPr>
              <a:t>:</a:t>
            </a:r>
            <a:br>
              <a:rPr lang="en-US" altLang="en-US" dirty="0">
                <a:latin typeface="Courier New" panose="02070309020205020404" pitchFamily="49" charset="0"/>
                <a:cs typeface="Courier New" panose="02070309020205020404" pitchFamily="49" charset="0"/>
              </a:rPr>
            </a:br>
            <a:r>
              <a:rPr lang="en-US" altLang="en-US" dirty="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print</a:t>
            </a:r>
            <a:r>
              <a:rPr lang="en-US" altLang="en-US" dirty="0">
                <a:latin typeface="Courier New" panose="02070309020205020404" pitchFamily="49" charset="0"/>
                <a:cs typeface="Courier New" panose="02070309020205020404" pitchFamily="49" charset="0"/>
              </a:rPr>
              <a:t>(</a:t>
            </a:r>
            <a:r>
              <a:rPr lang="en-US" altLang="en-US" dirty="0" err="1">
                <a:latin typeface="Courier New" panose="02070309020205020404" pitchFamily="49" charset="0"/>
                <a:cs typeface="Courier New" panose="02070309020205020404" pitchFamily="49" charset="0"/>
              </a:rPr>
              <a:t>fnfe</a:t>
            </a:r>
            <a:r>
              <a:rPr lang="en-US" altLang="en-US" dirty="0">
                <a:latin typeface="Courier New" panose="02070309020205020404" pitchFamily="49" charset="0"/>
                <a:cs typeface="Courier New" panose="02070309020205020404" pitchFamily="49" charset="0"/>
              </a:rPr>
              <a:t>)</a:t>
            </a:r>
            <a:endParaRPr lang="en-US" dirty="0"/>
          </a:p>
        </p:txBody>
      </p:sp>
    </p:spTree>
    <p:extLst>
      <p:ext uri="{BB962C8B-B14F-4D97-AF65-F5344CB8AC3E}">
        <p14:creationId xmlns:p14="http://schemas.microsoft.com/office/powerpoint/2010/main" val="110465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13E-1C68-4533-B266-BE7A1D38261C}"/>
              </a:ext>
            </a:extLst>
          </p:cNvPr>
          <p:cNvSpPr>
            <a:spLocks noGrp="1"/>
          </p:cNvSpPr>
          <p:nvPr>
            <p:ph type="title"/>
          </p:nvPr>
        </p:nvSpPr>
        <p:spPr/>
        <p:txBody>
          <a:bodyPr/>
          <a:lstStyle/>
          <a:p>
            <a:r>
              <a:rPr lang="en-US" dirty="0"/>
              <a:t>Built-in Python exceptions</a:t>
            </a:r>
          </a:p>
        </p:txBody>
      </p:sp>
      <p:graphicFrame>
        <p:nvGraphicFramePr>
          <p:cNvPr id="4" name="Object 7">
            <a:extLst>
              <a:ext uri="{FF2B5EF4-FFF2-40B4-BE49-F238E27FC236}">
                <a16:creationId xmlns:a16="http://schemas.microsoft.com/office/drawing/2014/main" id="{70AA9A6A-FF7A-4ED4-9823-693529B3773B}"/>
              </a:ext>
            </a:extLst>
          </p:cNvPr>
          <p:cNvGraphicFramePr>
            <a:graphicFrameLocks noGrp="1" noChangeAspect="1"/>
          </p:cNvGraphicFramePr>
          <p:nvPr>
            <p:ph idx="1"/>
            <p:extLst>
              <p:ext uri="{D42A27DB-BD31-4B8C-83A1-F6EECF244321}">
                <p14:modId xmlns:p14="http://schemas.microsoft.com/office/powerpoint/2010/main" val="1076156294"/>
              </p:ext>
            </p:extLst>
          </p:nvPr>
        </p:nvGraphicFramePr>
        <p:xfrm>
          <a:off x="1400489" y="2902744"/>
          <a:ext cx="9391022" cy="3705874"/>
        </p:xfrm>
        <a:graphic>
          <a:graphicData uri="http://schemas.openxmlformats.org/presentationml/2006/ole">
            <mc:AlternateContent xmlns:mc="http://schemas.openxmlformats.org/markup-compatibility/2006">
              <mc:Choice xmlns:v="urn:schemas-microsoft-com:vml" Requires="v">
                <p:oleObj spid="_x0000_s325637" name="Picture" r:id="rId3" imgW="5664200" imgH="2235200" progId="Word.Picture.8">
                  <p:embed/>
                </p:oleObj>
              </mc:Choice>
              <mc:Fallback>
                <p:oleObj name="Picture" r:id="rId3" imgW="5664200" imgH="2235200" progId="Word.Picture.8">
                  <p:embed/>
                  <p:pic>
                    <p:nvPicPr>
                      <p:cNvPr id="328711" name="Object 7">
                        <a:extLst>
                          <a:ext uri="{FF2B5EF4-FFF2-40B4-BE49-F238E27FC236}">
                            <a16:creationId xmlns:a16="http://schemas.microsoft.com/office/drawing/2014/main" id="{0C805039-3D85-492E-A897-7F4BA650C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489" y="2902744"/>
                        <a:ext cx="9391022" cy="3705874"/>
                      </a:xfrm>
                      <a:prstGeom prst="rect">
                        <a:avLst/>
                      </a:prstGeom>
                      <a:noFill/>
                    </p:spPr>
                  </p:pic>
                </p:oleObj>
              </mc:Fallback>
            </mc:AlternateContent>
          </a:graphicData>
        </a:graphic>
      </p:graphicFrame>
    </p:spTree>
    <p:extLst>
      <p:ext uri="{BB962C8B-B14F-4D97-AF65-F5344CB8AC3E}">
        <p14:creationId xmlns:p14="http://schemas.microsoft.com/office/powerpoint/2010/main" val="6002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096B-835F-40AF-BB9C-353562F30FD6}"/>
              </a:ext>
            </a:extLst>
          </p:cNvPr>
          <p:cNvSpPr>
            <a:spLocks noGrp="1"/>
          </p:cNvSpPr>
          <p:nvPr>
            <p:ph type="title"/>
          </p:nvPr>
        </p:nvSpPr>
        <p:spPr/>
        <p:txBody>
          <a:bodyPr/>
          <a:lstStyle/>
          <a:p>
            <a:r>
              <a:rPr lang="en-US" dirty="0"/>
              <a:t>Motivations</a:t>
            </a:r>
          </a:p>
        </p:txBody>
      </p:sp>
      <p:sp>
        <p:nvSpPr>
          <p:cNvPr id="3" name="Content Placeholder 2">
            <a:extLst>
              <a:ext uri="{FF2B5EF4-FFF2-40B4-BE49-F238E27FC236}">
                <a16:creationId xmlns:a16="http://schemas.microsoft.com/office/drawing/2014/main" id="{15401711-CB48-4962-BE18-FE8B9021B799}"/>
              </a:ext>
            </a:extLst>
          </p:cNvPr>
          <p:cNvSpPr>
            <a:spLocks noGrp="1"/>
          </p:cNvSpPr>
          <p:nvPr>
            <p:ph idx="1"/>
          </p:nvPr>
        </p:nvSpPr>
        <p:spPr>
          <a:xfrm>
            <a:off x="1141412" y="2249486"/>
            <a:ext cx="9905999" cy="4449893"/>
          </a:xfrm>
        </p:spPr>
        <p:txBody>
          <a:bodyPr>
            <a:normAutofit fontScale="77500" lnSpcReduction="20000"/>
          </a:bodyPr>
          <a:lstStyle/>
          <a:p>
            <a:r>
              <a:rPr lang="en-US" altLang="en-US" dirty="0"/>
              <a:t>Data stored in the program are temporary; they are lost when the program terminates. How would you permanently store data created from a program?</a:t>
            </a:r>
          </a:p>
          <a:p>
            <a:r>
              <a:rPr lang="en-US" altLang="en-US" dirty="0"/>
              <a:t>Example:</a:t>
            </a:r>
          </a:p>
          <a:p>
            <a:pPr lvl="1"/>
            <a:r>
              <a:rPr lang="en-US" altLang="en-US" dirty="0"/>
              <a:t>In bioinformatics, the result of a DNA test should be automatically stored for understanding in a crime scene investigation.</a:t>
            </a:r>
          </a:p>
          <a:p>
            <a:r>
              <a:rPr lang="en-US" altLang="en-US" dirty="0"/>
              <a:t>How can our programs work with a large amount of data?</a:t>
            </a:r>
          </a:p>
          <a:p>
            <a:r>
              <a:rPr lang="en-US" altLang="en-US" dirty="0"/>
              <a:t>Example:</a:t>
            </a:r>
          </a:p>
          <a:p>
            <a:pPr lvl="1"/>
            <a:r>
              <a:rPr lang="en-US" altLang="en-US" dirty="0"/>
              <a:t>How could you parse through 1,000,000 tweets related to a major world event to learn which countries it affects the most?</a:t>
            </a:r>
          </a:p>
          <a:p>
            <a:r>
              <a:rPr lang="en-US" altLang="en-US" dirty="0"/>
              <a:t>To permanently store the data created in a program, you need to save them in a </a:t>
            </a:r>
            <a:r>
              <a:rPr lang="en-US" altLang="en-US" b="1" dirty="0">
                <a:solidFill>
                  <a:schemeClr val="accent3"/>
                </a:solidFill>
              </a:rPr>
              <a:t>file</a:t>
            </a:r>
            <a:r>
              <a:rPr lang="en-US" altLang="en-US" dirty="0"/>
              <a:t> on a disk or other permanent storage. The file can be transported and can be read later by other programs. There are two types of files: </a:t>
            </a:r>
            <a:r>
              <a:rPr lang="en-US" altLang="en-US" b="1" dirty="0">
                <a:solidFill>
                  <a:schemeClr val="accent3"/>
                </a:solidFill>
              </a:rPr>
              <a:t>text</a:t>
            </a:r>
            <a:r>
              <a:rPr lang="en-US" altLang="en-US" dirty="0"/>
              <a:t> and </a:t>
            </a:r>
            <a:r>
              <a:rPr lang="en-US" altLang="en-US" b="1" dirty="0">
                <a:solidFill>
                  <a:schemeClr val="accent3"/>
                </a:solidFill>
              </a:rPr>
              <a:t>binary</a:t>
            </a:r>
            <a:r>
              <a:rPr lang="en-US" altLang="en-US" dirty="0"/>
              <a:t>. Text files are essentially strings on disk.</a:t>
            </a:r>
          </a:p>
        </p:txBody>
      </p:sp>
      <p:pic>
        <p:nvPicPr>
          <p:cNvPr id="323586" name="Picture 2" descr="Image result for dna helix">
            <a:extLst>
              <a:ext uri="{FF2B5EF4-FFF2-40B4-BE49-F238E27FC236}">
                <a16:creationId xmlns:a16="http://schemas.microsoft.com/office/drawing/2014/main" id="{803E4E08-3C7B-444E-896B-0B2792E6D9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6" b="96680" l="9961" r="89844">
                        <a14:foregroundMark x1="62731" y1="6435" x2="54492" y2="9570"/>
                        <a14:foregroundMark x1="72461" y1="2734" x2="67848" y2="4489"/>
                        <a14:foregroundMark x1="54492" y1="9570" x2="35938" y2="9570"/>
                        <a14:foregroundMark x1="35938" y1="9570" x2="27148" y2="3516"/>
                        <a14:foregroundMark x1="63672" y1="39648" x2="31445" y2="38867"/>
                        <a14:foregroundMark x1="67188" y1="50977" x2="36719" y2="50586"/>
                        <a14:foregroundMark x1="65719" y1="93945" x2="55078" y2="89063"/>
                        <a14:foregroundMark x1="68274" y1="95117" x2="65719" y2="93945"/>
                        <a14:foregroundMark x1="69126" y1="95508" x2="68274" y2="95117"/>
                        <a14:foregroundMark x1="71680" y1="96680" x2="69126" y2="95508"/>
                        <a14:foregroundMark x1="55078" y1="89063" x2="36133" y2="90430"/>
                        <a14:foregroundMark x1="36133" y1="90430" x2="26367" y2="96680"/>
                        <a14:backgroundMark x1="64063" y1="4492" x2="67578" y2="4883"/>
                        <a14:backgroundMark x1="66406" y1="95508" x2="66406" y2="95508"/>
                        <a14:backgroundMark x1="66797" y1="95117" x2="66797" y2="95117"/>
                        <a14:backgroundMark x1="66406" y1="93945" x2="66406" y2="93945"/>
                      </a14:backgroundRemoval>
                    </a14:imgEffect>
                  </a14:imgLayer>
                </a14:imgProps>
              </a:ext>
              <a:ext uri="{28A0092B-C50C-407E-A947-70E740481C1C}">
                <a14:useLocalDpi xmlns:a14="http://schemas.microsoft.com/office/drawing/2010/main" val="0"/>
              </a:ext>
            </a:extLst>
          </a:blip>
          <a:srcRect/>
          <a:stretch>
            <a:fillRect/>
          </a:stretch>
        </p:blipFill>
        <p:spPr bwMode="auto">
          <a:xfrm>
            <a:off x="10524403" y="2595201"/>
            <a:ext cx="1667597" cy="166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2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A496C-6DDA-4FD2-B8C9-A7C88F3805D0}"/>
              </a:ext>
            </a:extLst>
          </p:cNvPr>
          <p:cNvSpPr>
            <a:spLocks noGrp="1"/>
          </p:cNvSpPr>
          <p:nvPr>
            <p:ph type="title"/>
          </p:nvPr>
        </p:nvSpPr>
        <p:spPr/>
        <p:txBody>
          <a:bodyPr/>
          <a:lstStyle/>
          <a:p>
            <a:r>
              <a:rPr lang="en-US" dirty="0"/>
              <a:t>Defining your own exception class</a:t>
            </a:r>
          </a:p>
        </p:txBody>
      </p:sp>
      <p:sp>
        <p:nvSpPr>
          <p:cNvPr id="3" name="Content Placeholder 2">
            <a:extLst>
              <a:ext uri="{FF2B5EF4-FFF2-40B4-BE49-F238E27FC236}">
                <a16:creationId xmlns:a16="http://schemas.microsoft.com/office/drawing/2014/main" id="{25EFF86D-5191-4D3C-93DC-EE83C3E8155D}"/>
              </a:ext>
            </a:extLst>
          </p:cNvPr>
          <p:cNvSpPr>
            <a:spLocks noGrp="1"/>
          </p:cNvSpPr>
          <p:nvPr>
            <p:ph idx="1"/>
          </p:nvPr>
        </p:nvSpPr>
        <p:spPr>
          <a:xfrm>
            <a:off x="1141412" y="2249487"/>
            <a:ext cx="9905999" cy="4463040"/>
          </a:xfrm>
        </p:spPr>
        <p:txBody>
          <a:bodyPr>
            <a:normAutofit fontScale="85000" lnSpcReduction="20000"/>
          </a:bodyPr>
          <a:lstStyle/>
          <a:p>
            <a:r>
              <a:rPr lang="en-US" dirty="0"/>
              <a:t>You can define your own exception classes, but it requires the use of inheritance. See the book for a detailed example.</a:t>
            </a:r>
          </a:p>
          <a:p>
            <a:r>
              <a:rPr lang="en-US" dirty="0"/>
              <a:t>A loose example:</a:t>
            </a:r>
            <a:br>
              <a:rPr lang="en-US" dirty="0"/>
            </a:br>
            <a:r>
              <a:rPr lang="en-US" b="1" dirty="0">
                <a:solidFill>
                  <a:schemeClr val="accent4"/>
                </a:solidFill>
                <a:latin typeface="Courier New" panose="02070309020205020404" pitchFamily="49" charset="0"/>
                <a:cs typeface="Courier New" panose="02070309020205020404" pitchFamily="49" charset="0"/>
              </a:rPr>
              <a:t>class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RadiusException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RuntimeError</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__</a:t>
            </a:r>
            <a:r>
              <a:rPr lang="en-US" dirty="0" err="1">
                <a:latin typeface="Courier New" panose="02070309020205020404" pitchFamily="49" charset="0"/>
                <a:cs typeface="Courier New" panose="02070309020205020404" pitchFamily="49" charset="0"/>
              </a:rPr>
              <a:t>init</a:t>
            </a:r>
            <a:r>
              <a:rPr lang="en-US" dirty="0">
                <a:latin typeface="Courier New" panose="02070309020205020404" pitchFamily="49" charset="0"/>
                <a:cs typeface="Courier New" panose="02070309020205020404" pitchFamily="49" charset="0"/>
              </a:rPr>
              <a:t>__(</a:t>
            </a:r>
            <a:r>
              <a:rPr lang="en-US" b="1" dirty="0">
                <a:solidFill>
                  <a:schemeClr val="accent4"/>
                </a:solidFill>
                <a:latin typeface="Courier New" panose="02070309020205020404" pitchFamily="49" charset="0"/>
                <a:cs typeface="Courier New" panose="02070309020205020404" pitchFamily="49" charset="0"/>
              </a:rPr>
              <a:t>self</a:t>
            </a:r>
            <a:r>
              <a:rPr lang="en-US" dirty="0">
                <a:latin typeface="Courier New" panose="02070309020205020404" pitchFamily="49" charset="0"/>
                <a:cs typeface="Courier New" panose="02070309020205020404" pitchFamily="49" charset="0"/>
              </a:rPr>
              <a:t>, radius):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super</a:t>
            </a:r>
            <a:r>
              <a:rPr lang="en-US" dirty="0">
                <a:latin typeface="Courier New" panose="02070309020205020404" pitchFamily="49" charset="0"/>
                <a:cs typeface="Courier New" panose="02070309020205020404" pitchFamily="49" charset="0"/>
              </a:rPr>
              <a:t>().__</a:t>
            </a:r>
            <a:r>
              <a:rPr lang="en-US" dirty="0" err="1">
                <a:latin typeface="Courier New" panose="02070309020205020404" pitchFamily="49" charset="0"/>
                <a:cs typeface="Courier New" panose="02070309020205020404" pitchFamily="49" charset="0"/>
              </a:rPr>
              <a:t>init</a:t>
            </a:r>
            <a:r>
              <a:rPr lang="en-US" dirty="0">
                <a:latin typeface="Courier New" panose="02070309020205020404" pitchFamily="49" charset="0"/>
                <a:cs typeface="Courier New" panose="02070309020205020404" pitchFamily="49" charset="0"/>
              </a:rPr>
              <a:t>__()</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err="1">
                <a:solidFill>
                  <a:schemeClr val="accent4"/>
                </a:solidFill>
                <a:latin typeface="Courier New" panose="02070309020205020404" pitchFamily="49" charset="0"/>
                <a:cs typeface="Courier New" panose="02070309020205020404" pitchFamily="49" charset="0"/>
              </a:rPr>
              <a:t>self</a:t>
            </a:r>
            <a:r>
              <a:rPr lang="en-US" dirty="0" err="1">
                <a:latin typeface="Courier New" panose="02070309020205020404" pitchFamily="49" charset="0"/>
                <a:cs typeface="Courier New" panose="02070309020205020404" pitchFamily="49" charset="0"/>
              </a:rPr>
              <a:t>.radius</a:t>
            </a:r>
            <a:r>
              <a:rPr lang="en-US" dirty="0">
                <a:latin typeface="Courier New" panose="02070309020205020404" pitchFamily="49" charset="0"/>
                <a:cs typeface="Courier New" panose="02070309020205020404" pitchFamily="49" charset="0"/>
              </a:rPr>
              <a:t> = radius</a:t>
            </a:r>
          </a:p>
          <a:p>
            <a:r>
              <a:rPr lang="en-US" dirty="0"/>
              <a:t>At the error site:</a:t>
            </a:r>
            <a:br>
              <a:rPr lang="en-US" dirty="0"/>
            </a:br>
            <a:r>
              <a:rPr lang="en-US" b="1" dirty="0">
                <a:solidFill>
                  <a:schemeClr val="accent4"/>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radius &lt; 0:</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raise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RadiusException</a:t>
            </a:r>
            <a:r>
              <a:rPr lang="en-US" dirty="0">
                <a:latin typeface="Courier New" panose="02070309020205020404" pitchFamily="49" charset="0"/>
                <a:cs typeface="Courier New" panose="02070309020205020404" pitchFamily="49" charset="0"/>
              </a:rPr>
              <a:t>(radius)</a:t>
            </a:r>
          </a:p>
          <a:p>
            <a:r>
              <a:rPr lang="en-US" dirty="0"/>
              <a:t>At the exception cite:</a:t>
            </a:r>
            <a:br>
              <a:rPr lang="en-US" dirty="0"/>
            </a:br>
            <a:r>
              <a:rPr lang="en-US" b="1" dirty="0">
                <a:solidFill>
                  <a:schemeClr val="accent4"/>
                </a:solidFill>
                <a:latin typeface="Courier New" panose="02070309020205020404" pitchFamily="49" charset="0"/>
                <a:cs typeface="Courier New" panose="02070309020205020404" pitchFamily="49" charset="0"/>
              </a:rPr>
              <a:t>except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RadiusException</a:t>
            </a: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as</a:t>
            </a:r>
            <a:r>
              <a:rPr lang="en-US" dirty="0">
                <a:latin typeface="Courier New" panose="02070309020205020404" pitchFamily="49" charset="0"/>
                <a:cs typeface="Courier New" panose="02070309020205020404" pitchFamily="49" charset="0"/>
              </a:rPr>
              <a:t> ex:</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"The radius"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ex.radius</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"is invalid."</a:t>
            </a: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5157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altLang="en-US"/>
              <a:t>Cautions When Using Exceptions</a:t>
            </a:r>
          </a:p>
        </p:txBody>
      </p:sp>
      <p:sp>
        <p:nvSpPr>
          <p:cNvPr id="38916" name="Rectangle 3"/>
          <p:cNvSpPr>
            <a:spLocks noGrp="1" noChangeArrowheads="1"/>
          </p:cNvSpPr>
          <p:nvPr>
            <p:ph type="body" idx="1"/>
          </p:nvPr>
        </p:nvSpPr>
        <p:spPr/>
        <p:txBody>
          <a:bodyPr/>
          <a:lstStyle/>
          <a:p>
            <a:r>
              <a:rPr lang="en-US" altLang="en-US"/>
              <a:t>Exception handling separates error-handling code from normal programming tasks, thus making programs easier to read and to modify. Be aware, however, that exception handling usually requires more time and resources because it requires instantiating a new exception object, rolling back the call stack, and propagating the errors to the calling methods.</a:t>
            </a:r>
          </a:p>
        </p:txBody>
      </p:sp>
    </p:spTree>
    <p:extLst>
      <p:ext uri="{BB962C8B-B14F-4D97-AF65-F5344CB8AC3E}">
        <p14:creationId xmlns:p14="http://schemas.microsoft.com/office/powerpoint/2010/main" val="2823579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a:t>When to Throw Exceptions</a:t>
            </a:r>
          </a:p>
        </p:txBody>
      </p:sp>
      <p:sp>
        <p:nvSpPr>
          <p:cNvPr id="39940" name="Rectangle 3"/>
          <p:cNvSpPr>
            <a:spLocks noGrp="1" noChangeArrowheads="1"/>
          </p:cNvSpPr>
          <p:nvPr>
            <p:ph type="body" idx="1"/>
          </p:nvPr>
        </p:nvSpPr>
        <p:spPr/>
        <p:txBody>
          <a:bodyPr>
            <a:normAutofit/>
          </a:bodyPr>
          <a:lstStyle/>
          <a:p>
            <a:r>
              <a:rPr lang="en-US" altLang="en-US" dirty="0"/>
              <a:t>When a variable reaches an unexpected value or algorithm reaches an unexpected state.</a:t>
            </a:r>
          </a:p>
          <a:p>
            <a:r>
              <a:rPr lang="en-US" altLang="en-US" dirty="0"/>
              <a:t>If you want the exception to be processed by its caller, you should create an exception object and raise it. </a:t>
            </a:r>
          </a:p>
          <a:p>
            <a:r>
              <a:rPr lang="en-US" altLang="en-US" dirty="0"/>
              <a:t>However, if you can handle the exception in the method where it occurs, there is no need to throw it, e.g., with if-else statements.</a:t>
            </a:r>
          </a:p>
        </p:txBody>
      </p:sp>
    </p:spTree>
    <p:extLst>
      <p:ext uri="{BB962C8B-B14F-4D97-AF65-F5344CB8AC3E}">
        <p14:creationId xmlns:p14="http://schemas.microsoft.com/office/powerpoint/2010/main" val="1165981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 Work in Pairs/triplets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99084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457200" indent="-457200">
                  <a:buFont typeface="+mj-lt"/>
                  <a:buAutoNum type="arabicPeriod"/>
                </a:pPr>
                <a:r>
                  <a:rPr lang="en-US" dirty="0"/>
                  <a:t>Write a program that will generate </a:t>
                </a:r>
                <a14:m>
                  <m:oMath xmlns:m="http://schemas.openxmlformats.org/officeDocument/2006/math">
                    <m:r>
                      <a:rPr lang="en-US" b="0" i="1" smtClean="0">
                        <a:latin typeface="Cambria Math" panose="02040503050406030204" pitchFamily="18" charset="0"/>
                      </a:rPr>
                      <m:t>𝑁</m:t>
                    </m:r>
                  </m:oMath>
                </a14:m>
                <a:r>
                  <a:rPr lang="en-US" dirty="0"/>
                  <a:t> random </a:t>
                </a:r>
                <a:r>
                  <a:rPr lang="en-US" dirty="0" err="1"/>
                  <a:t>cirlces</a:t>
                </a:r>
                <a:r>
                  <a:rPr lang="en-US" dirty="0"/>
                  <a:t>, where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∈[3, 20]</m:t>
                    </m:r>
                  </m:oMath>
                </a14:m>
                <a:r>
                  <a:rPr lang="en-US" dirty="0"/>
                  <a:t>, the center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oMath>
                </a14:m>
                <a:r>
                  <a:rPr lang="en-US" dirty="0"/>
                  <a:t> points between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−500, 500</m:t>
                        </m:r>
                      </m:e>
                    </m:d>
                  </m:oMath>
                </a14:m>
                <a:r>
                  <a:rPr lang="en-US" dirty="0"/>
                  <a:t>, and the radius is between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10,90</m:t>
                        </m:r>
                      </m:e>
                    </m:d>
                  </m:oMath>
                </a14:m>
                <a:r>
                  <a:rPr lang="en-US" dirty="0"/>
                  <a:t>. Write the circles to a file – first line is </a:t>
                </a:r>
                <a14:m>
                  <m:oMath xmlns:m="http://schemas.openxmlformats.org/officeDocument/2006/math">
                    <m:r>
                      <a:rPr lang="en-US" b="0" i="1" smtClean="0">
                        <a:latin typeface="Cambria Math" panose="02040503050406030204" pitchFamily="18" charset="0"/>
                      </a:rPr>
                      <m:t>𝑁</m:t>
                    </m:r>
                  </m:oMath>
                </a14:m>
                <a:r>
                  <a:rPr lang="en-US" dirty="0"/>
                  <a:t>, each line after is the circle defined by </a:t>
                </a:r>
                <a14:m>
                  <m:oMath xmlns:m="http://schemas.openxmlformats.org/officeDocument/2006/math">
                    <m:r>
                      <a:rPr lang="en-US" b="0" i="1" smtClean="0">
                        <a:latin typeface="Cambria Math" panose="02040503050406030204" pitchFamily="18" charset="0"/>
                      </a:rPr>
                      <m:t>𝑥</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and </a:t>
                </a:r>
                <a14:m>
                  <m:oMath xmlns:m="http://schemas.openxmlformats.org/officeDocument/2006/math">
                    <m:r>
                      <a:rPr lang="en-US" b="0" i="1" smtClean="0">
                        <a:latin typeface="Cambria Math" panose="02040503050406030204" pitchFamily="18" charset="0"/>
                      </a:rPr>
                      <m:t>𝑟</m:t>
                    </m:r>
                  </m:oMath>
                </a14:m>
                <a:endParaRPr lang="en-US" dirty="0"/>
              </a:p>
              <a:p>
                <a:pPr marL="457200" indent="-457200">
                  <a:buFont typeface="+mj-lt"/>
                  <a:buAutoNum type="arabicPeriod"/>
                </a:pPr>
                <a:r>
                  <a:rPr lang="en-US" dirty="0"/>
                  <a:t>Write a program that reads your file and shows it to the user using </a:t>
                </a:r>
                <a:r>
                  <a:rPr lang="en-US" dirty="0" err="1"/>
                  <a:t>Turlte</a:t>
                </a:r>
                <a:r>
                  <a:rPr lang="en-US" dirty="0"/>
                  <a:t>. Try to use a random color to show the outline and a different random color to fill the circle.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31" t="-1721"/>
                </a:stretch>
              </a:blipFill>
            </p:spPr>
            <p:txBody>
              <a:bodyPr/>
              <a:lstStyle/>
              <a:p>
                <a:r>
                  <a:rPr lang="en-US">
                    <a:noFill/>
                  </a:rPr>
                  <a:t> </a:t>
                </a:r>
              </a:p>
            </p:txBody>
          </p:sp>
        </mc:Fallback>
      </mc:AlternateContent>
    </p:spTree>
    <p:extLst>
      <p:ext uri="{BB962C8B-B14F-4D97-AF65-F5344CB8AC3E}">
        <p14:creationId xmlns:p14="http://schemas.microsoft.com/office/powerpoint/2010/main" val="231994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5260-4F65-41D3-97A6-C83C5376EF49}"/>
              </a:ext>
            </a:extLst>
          </p:cNvPr>
          <p:cNvSpPr>
            <a:spLocks noGrp="1"/>
          </p:cNvSpPr>
          <p:nvPr>
            <p:ph type="title"/>
          </p:nvPr>
        </p:nvSpPr>
        <p:spPr/>
        <p:txBody>
          <a:bodyPr/>
          <a:lstStyle/>
          <a:p>
            <a:r>
              <a:rPr lang="en-US" dirty="0"/>
              <a:t>Remote files</a:t>
            </a:r>
          </a:p>
        </p:txBody>
      </p:sp>
      <p:sp>
        <p:nvSpPr>
          <p:cNvPr id="3" name="Content Placeholder 2">
            <a:extLst>
              <a:ext uri="{FF2B5EF4-FFF2-40B4-BE49-F238E27FC236}">
                <a16:creationId xmlns:a16="http://schemas.microsoft.com/office/drawing/2014/main" id="{F0970065-E601-4072-88C2-CEB17A1F30A9}"/>
              </a:ext>
            </a:extLst>
          </p:cNvPr>
          <p:cNvSpPr>
            <a:spLocks noGrp="1"/>
          </p:cNvSpPr>
          <p:nvPr>
            <p:ph idx="1"/>
          </p:nvPr>
        </p:nvSpPr>
        <p:spPr/>
        <p:txBody>
          <a:bodyPr/>
          <a:lstStyle/>
          <a:p>
            <a:r>
              <a:rPr lang="en-US" dirty="0"/>
              <a:t>When working with the GoPiGo3, any file we write in a python program will be saved on the GoPiGo3 itself.</a:t>
            </a:r>
          </a:p>
          <a:p>
            <a:r>
              <a:rPr lang="en-US" dirty="0"/>
              <a:t>We may want to do this for "data-dumps" – a time stamped file with all of the sensor readings, AI decisions, and actuator commands.</a:t>
            </a:r>
          </a:p>
          <a:p>
            <a:r>
              <a:rPr lang="en-US" dirty="0"/>
              <a:t>How can we access the files?</a:t>
            </a:r>
          </a:p>
          <a:p>
            <a:pPr lvl="1"/>
            <a:r>
              <a:rPr lang="en-US" dirty="0"/>
              <a:t>Remote copy: </a:t>
            </a:r>
            <a:r>
              <a:rPr lang="en-US" dirty="0" err="1">
                <a:latin typeface="Courier New" panose="02070309020205020404" pitchFamily="49" charset="0"/>
                <a:cs typeface="Courier New" panose="02070309020205020404" pitchFamily="49" charset="0"/>
              </a:rPr>
              <a:t>scp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pi@gopigoXX</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remoteFile</a:t>
            </a:r>
            <a:r>
              <a:rPr lang="en-US" dirty="0">
                <a:latin typeface="Courier New" panose="02070309020205020404" pitchFamily="49" charset="0"/>
                <a:cs typeface="Courier New" panose="02070309020205020404" pitchFamily="49" charset="0"/>
              </a:rPr>
              <a:t> .</a:t>
            </a:r>
          </a:p>
          <a:p>
            <a:pPr lvl="1"/>
            <a:r>
              <a:rPr lang="en-US" dirty="0"/>
              <a:t>Example: </a:t>
            </a:r>
            <a:r>
              <a:rPr lang="en-US" dirty="0" err="1">
                <a:latin typeface="Courier New" panose="02070309020205020404" pitchFamily="49" charset="0"/>
                <a:cs typeface="Courier New" panose="02070309020205020404" pitchFamily="49" charset="0"/>
              </a:rPr>
              <a:t>scp</a:t>
            </a:r>
            <a:r>
              <a:rPr lang="en-US" dirty="0">
                <a:latin typeface="Courier New" panose="02070309020205020404" pitchFamily="49" charset="0"/>
                <a:cs typeface="Courier New" panose="02070309020205020404" pitchFamily="49" charset="0"/>
              </a:rPr>
              <a:t> pi@gopigo00:~/MyFile.txt .</a:t>
            </a:r>
          </a:p>
        </p:txBody>
      </p:sp>
    </p:spTree>
    <p:extLst>
      <p:ext uri="{BB962C8B-B14F-4D97-AF65-F5344CB8AC3E}">
        <p14:creationId xmlns:p14="http://schemas.microsoft.com/office/powerpoint/2010/main" val="2529311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E2F3-2BC2-41C6-960F-A28395E16058}"/>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7D495F0-F262-48FE-B54C-2A6A0D516D3A}"/>
              </a:ext>
            </a:extLst>
          </p:cNvPr>
          <p:cNvSpPr>
            <a:spLocks noGrp="1"/>
          </p:cNvSpPr>
          <p:nvPr>
            <p:ph idx="1"/>
          </p:nvPr>
        </p:nvSpPr>
        <p:spPr/>
        <p:txBody>
          <a:bodyPr>
            <a:normAutofit fontScale="92500" lnSpcReduction="20000"/>
          </a:bodyPr>
          <a:lstStyle/>
          <a:p>
            <a:pPr marL="0" indent="0">
              <a:spcBef>
                <a:spcPts val="0"/>
              </a:spcBef>
              <a:buNone/>
            </a:pPr>
            <a:r>
              <a:rPr lang="en-US" b="1" dirty="0">
                <a:solidFill>
                  <a:schemeClr val="accent4"/>
                </a:solidFill>
                <a:latin typeface="Courier New" panose="02070309020205020404" pitchFamily="49" charset="0"/>
                <a:cs typeface="Courier New" panose="02070309020205020404" pitchFamily="49" charset="0"/>
              </a:rPr>
              <a:t>from</a:t>
            </a:r>
            <a:r>
              <a:rPr lang="en-US" dirty="0">
                <a:latin typeface="Courier New" panose="02070309020205020404" pitchFamily="49" charset="0"/>
                <a:cs typeface="Courier New" panose="02070309020205020404" pitchFamily="49" charset="0"/>
              </a:rPr>
              <a:t> easygopigo3 </a:t>
            </a:r>
            <a:r>
              <a:rPr lang="en-US" b="1" dirty="0">
                <a:solidFill>
                  <a:schemeClr val="accent4"/>
                </a:solidFill>
                <a:latin typeface="Courier New" panose="02070309020205020404" pitchFamily="49" charset="0"/>
                <a:cs typeface="Courier New" panose="02070309020205020404" pitchFamily="49" charset="0"/>
              </a:rPr>
              <a:t>import</a:t>
            </a:r>
            <a:r>
              <a:rPr lang="en-US" dirty="0">
                <a:latin typeface="Courier New" panose="02070309020205020404" pitchFamily="49" charset="0"/>
                <a:cs typeface="Courier New" panose="02070309020205020404" pitchFamily="49" charset="0"/>
              </a:rPr>
              <a:t> EasyGoPiGo3</a:t>
            </a:r>
          </a:p>
          <a:p>
            <a:pPr marL="0" indent="0">
              <a:spcBef>
                <a:spcPts val="0"/>
              </a:spcBef>
              <a:buNone/>
            </a:pPr>
            <a:r>
              <a:rPr lang="en-US" dirty="0">
                <a:latin typeface="Courier New" panose="02070309020205020404" pitchFamily="49" charset="0"/>
                <a:cs typeface="Courier New" panose="02070309020205020404" pitchFamily="49" charset="0"/>
              </a:rPr>
              <a:t>robot = EasyGoPiGo3()</a:t>
            </a:r>
          </a:p>
          <a:p>
            <a:pPr marL="0" indent="0">
              <a:spcBef>
                <a:spcPts val="0"/>
              </a:spcBef>
              <a:buNone/>
            </a:pPr>
            <a:r>
              <a:rPr lang="en-US" dirty="0" err="1">
                <a:latin typeface="Courier New" panose="02070309020205020404" pitchFamily="49" charset="0"/>
                <a:cs typeface="Courier New" panose="02070309020205020404" pitchFamily="49" charset="0"/>
              </a:rPr>
              <a:t>distance_sensor</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robot.init_distance_sensor</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servo = </a:t>
            </a:r>
            <a:r>
              <a:rPr lang="en-US" dirty="0" err="1">
                <a:latin typeface="Courier New" panose="02070309020205020404" pitchFamily="49" charset="0"/>
                <a:cs typeface="Courier New" panose="02070309020205020404" pitchFamily="49" charset="0"/>
              </a:rPr>
              <a:t>robot.init_servo</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err="1">
                <a:latin typeface="Courier New" panose="02070309020205020404" pitchFamily="49" charset="0"/>
                <a:cs typeface="Courier New" panose="02070309020205020404" pitchFamily="49" charset="0"/>
              </a:rPr>
              <a:t>servo.reset_servo</a:t>
            </a:r>
            <a:r>
              <a:rPr lang="en-US" dirty="0">
                <a:latin typeface="Courier New" panose="02070309020205020404" pitchFamily="49" charset="0"/>
                <a:cs typeface="Courier New" panose="02070309020205020404" pitchFamily="49" charset="0"/>
              </a:rPr>
              <a:t>()</a:t>
            </a:r>
          </a:p>
          <a:p>
            <a:pPr marL="0" indent="0">
              <a:spcBef>
                <a:spcPts val="0"/>
              </a:spcBef>
              <a:buNone/>
            </a:pP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f = </a:t>
            </a:r>
            <a:r>
              <a:rPr lang="en-US" b="1" dirty="0">
                <a:solidFill>
                  <a:schemeClr val="accent3"/>
                </a:solidFill>
                <a:latin typeface="Courier New" panose="02070309020205020404" pitchFamily="49" charset="0"/>
                <a:cs typeface="Courier New" panose="02070309020205020404" pitchFamily="49" charset="0"/>
              </a:rPr>
              <a:t>open</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"Distances.txt"</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'w'</a:t>
            </a:r>
            <a:r>
              <a:rPr lang="en-US" dirty="0">
                <a:latin typeface="Courier New" panose="02070309020205020404" pitchFamily="49" charset="0"/>
                <a:cs typeface="Courier New" panose="02070309020205020404" pitchFamily="49" charset="0"/>
              </a:rPr>
              <a:t>)</a:t>
            </a:r>
          </a:p>
          <a:p>
            <a:pPr marL="0" indent="0">
              <a:spcBef>
                <a:spcPts val="0"/>
              </a:spcBef>
              <a:buNone/>
            </a:pPr>
            <a:r>
              <a:rPr lang="en-US" b="1" dirty="0">
                <a:solidFill>
                  <a:schemeClr val="accent4"/>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in</a:t>
            </a:r>
            <a:r>
              <a:rPr lang="en-US" dirty="0">
                <a:latin typeface="Courier New" panose="02070309020205020404" pitchFamily="49" charset="0"/>
                <a:cs typeface="Courier New" panose="02070309020205020404" pitchFamily="49" charset="0"/>
              </a:rPr>
              <a:t> range(</a:t>
            </a:r>
            <a:r>
              <a:rPr lang="en-US" dirty="0">
                <a:solidFill>
                  <a:srgbClr val="C00000"/>
                </a:solidFill>
                <a:latin typeface="Courier New" panose="02070309020205020404" pitchFamily="49" charset="0"/>
                <a:cs typeface="Courier New" panose="02070309020205020404" pitchFamily="49" charset="0"/>
              </a:rPr>
              <a:t>36</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f.write</a:t>
            </a:r>
            <a:r>
              <a:rPr lang="en-US" dirty="0">
                <a:latin typeface="Courier New" panose="02070309020205020404" pitchFamily="49" charset="0"/>
                <a:cs typeface="Courier New" panose="02070309020205020404" pitchFamily="49" charset="0"/>
              </a:rPr>
              <a:t>(</a:t>
            </a:r>
            <a:r>
              <a:rPr lang="en-US" b="1" dirty="0">
                <a:solidFill>
                  <a:schemeClr val="accent3"/>
                </a:solidFill>
                <a:latin typeface="Courier New" panose="02070309020205020404" pitchFamily="49" charset="0"/>
                <a:cs typeface="Courier New" panose="02070309020205020404" pitchFamily="49" charset="0"/>
              </a:rPr>
              <a:t>str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distance_sensor.read_mm</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'\n'</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robot.turn_degrees</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a:t>
            </a:r>
          </a:p>
          <a:p>
            <a:pPr marL="0" indent="0">
              <a:buNone/>
            </a:pPr>
            <a:endParaRPr lang="en-US" dirty="0"/>
          </a:p>
        </p:txBody>
      </p:sp>
    </p:spTree>
    <p:extLst>
      <p:ext uri="{BB962C8B-B14F-4D97-AF65-F5344CB8AC3E}">
        <p14:creationId xmlns:p14="http://schemas.microsoft.com/office/powerpoint/2010/main" val="90039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2DDB-7D82-4830-8684-0DF188C6F5E0}"/>
              </a:ext>
            </a:extLst>
          </p:cNvPr>
          <p:cNvSpPr>
            <a:spLocks noGrp="1"/>
          </p:cNvSpPr>
          <p:nvPr>
            <p:ph type="title"/>
          </p:nvPr>
        </p:nvSpPr>
        <p:spPr/>
        <p:txBody>
          <a:bodyPr/>
          <a:lstStyle/>
          <a:p>
            <a:r>
              <a:rPr lang="en-US" dirty="0"/>
              <a:t>Competition</a:t>
            </a:r>
          </a:p>
        </p:txBody>
      </p:sp>
      <p:sp>
        <p:nvSpPr>
          <p:cNvPr id="3" name="Content Placeholder 2">
            <a:extLst>
              <a:ext uri="{FF2B5EF4-FFF2-40B4-BE49-F238E27FC236}">
                <a16:creationId xmlns:a16="http://schemas.microsoft.com/office/drawing/2014/main" id="{81741D17-9B8D-4918-BF18-94086FDA07CD}"/>
              </a:ext>
            </a:extLst>
          </p:cNvPr>
          <p:cNvSpPr>
            <a:spLocks noGrp="1"/>
          </p:cNvSpPr>
          <p:nvPr>
            <p:ph idx="1"/>
          </p:nvPr>
        </p:nvSpPr>
        <p:spPr>
          <a:xfrm>
            <a:off x="1141412" y="2249486"/>
            <a:ext cx="9905999" cy="4359131"/>
          </a:xfrm>
        </p:spPr>
        <p:txBody>
          <a:bodyPr>
            <a:normAutofit/>
          </a:bodyPr>
          <a:lstStyle/>
          <a:p>
            <a:r>
              <a:rPr lang="en-US" dirty="0"/>
              <a:t>Form teams and solve the following problem. We will decide who wins tomorrow.</a:t>
            </a:r>
          </a:p>
          <a:p>
            <a:r>
              <a:rPr lang="en-US" dirty="0"/>
              <a:t>Make a robot follow a line. Whichever team gets the furthest along the line wins.</a:t>
            </a:r>
          </a:p>
          <a:p>
            <a:pPr lvl="1"/>
            <a:r>
              <a:rPr lang="en-US" dirty="0"/>
              <a:t>You can only use the raw data from the line sensor, i.e., the 6 data values.</a:t>
            </a:r>
          </a:p>
          <a:p>
            <a:pPr lvl="1"/>
            <a:r>
              <a:rPr lang="en-US" dirty="0"/>
              <a:t>You can assume that you start on the line.</a:t>
            </a:r>
          </a:p>
          <a:p>
            <a:pPr lvl="1"/>
            <a:r>
              <a:rPr lang="en-US" dirty="0"/>
              <a:t>You can assume that you will encounter curves and sharp turns up to 90 degrees.</a:t>
            </a:r>
          </a:p>
          <a:p>
            <a:pPr lvl="1"/>
            <a:r>
              <a:rPr lang="en-US" dirty="0"/>
              <a:t>The line might be of varying thickness.</a:t>
            </a:r>
          </a:p>
        </p:txBody>
      </p:sp>
      <p:pic>
        <p:nvPicPr>
          <p:cNvPr id="5" name="Picture 4" descr="A screenshot of a cell phone&#10;&#10;Description automatically generated">
            <a:extLst>
              <a:ext uri="{FF2B5EF4-FFF2-40B4-BE49-F238E27FC236}">
                <a16:creationId xmlns:a16="http://schemas.microsoft.com/office/drawing/2014/main" id="{DCB28384-A4A4-409A-9AFD-03A230DC89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57357" y="260494"/>
            <a:ext cx="3790054" cy="1912793"/>
          </a:xfrm>
          <a:prstGeom prst="rect">
            <a:avLst/>
          </a:prstGeom>
        </p:spPr>
      </p:pic>
    </p:spTree>
    <p:extLst>
      <p:ext uri="{BB962C8B-B14F-4D97-AF65-F5344CB8AC3E}">
        <p14:creationId xmlns:p14="http://schemas.microsoft.com/office/powerpoint/2010/main" val="262844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a:t>Motivations</a:t>
            </a:r>
          </a:p>
        </p:txBody>
      </p:sp>
      <p:sp>
        <p:nvSpPr>
          <p:cNvPr id="4100" name="Rectangle 3"/>
          <p:cNvSpPr>
            <a:spLocks noGrp="1" noChangeArrowheads="1"/>
          </p:cNvSpPr>
          <p:nvPr>
            <p:ph type="body" idx="1"/>
          </p:nvPr>
        </p:nvSpPr>
        <p:spPr>
          <a:xfrm>
            <a:off x="1141412" y="2249486"/>
            <a:ext cx="9905999" cy="4608513"/>
          </a:xfrm>
        </p:spPr>
        <p:txBody>
          <a:bodyPr>
            <a:normAutofit/>
          </a:bodyPr>
          <a:lstStyle/>
          <a:p>
            <a:r>
              <a:rPr lang="en-US" altLang="en-US" dirty="0"/>
              <a:t>When a program runs into a runtime error, the program terminates abnormally. How can you handle the runtime error so that the program can continue to run or terminate gracefully? </a:t>
            </a:r>
          </a:p>
          <a:p>
            <a:r>
              <a:rPr lang="en-US" altLang="en-US" dirty="0"/>
              <a:t>Example</a:t>
            </a:r>
          </a:p>
          <a:p>
            <a:pPr lvl="1"/>
            <a:r>
              <a:rPr lang="en-US" altLang="en-US" dirty="0"/>
              <a:t>You are working on Microsoft Word, and you try to open a file that does not exist OR is an incorrectly formatted .doc or .</a:t>
            </a:r>
            <a:r>
              <a:rPr lang="en-US" altLang="en-US" dirty="0" err="1"/>
              <a:t>docx</a:t>
            </a:r>
            <a:r>
              <a:rPr lang="en-US" altLang="en-US" dirty="0"/>
              <a:t> file (like someone tampered with it). What should happen?</a:t>
            </a:r>
          </a:p>
          <a:p>
            <a:pPr lvl="2"/>
            <a:r>
              <a:rPr lang="en-US" altLang="en-US" dirty="0"/>
              <a:t>(a) Microsoft crashes</a:t>
            </a:r>
          </a:p>
          <a:p>
            <a:pPr lvl="2"/>
            <a:r>
              <a:rPr lang="en-US" altLang="en-US" dirty="0"/>
              <a:t>(b) Microsoft alerts you of the issue</a:t>
            </a:r>
          </a:p>
          <a:p>
            <a:pPr lvl="2"/>
            <a:r>
              <a:rPr lang="en-US" altLang="en-US" dirty="0"/>
              <a:t>(c) Forget Microsoft, Apple is superior!</a:t>
            </a:r>
          </a:p>
        </p:txBody>
      </p:sp>
      <p:sp>
        <p:nvSpPr>
          <p:cNvPr id="4101" name="Rectangle 7"/>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2" name="Rectangle 8"/>
          <p:cNvSpPr>
            <a:spLocks noChangeArrowheads="1"/>
          </p:cNvSpPr>
          <p:nvPr/>
        </p:nvSpPr>
        <p:spPr bwMode="auto">
          <a:xfrm>
            <a:off x="1524000" y="906464"/>
            <a:ext cx="336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000" b="1">
                <a:latin typeface="Courier New" panose="02070309020205020404" pitchFamily="49" charset="0"/>
                <a:ea typeface="Times New Roman" panose="02020603050405020304" pitchFamily="18" charset="0"/>
                <a:cs typeface="Courier New" panose="02070309020205020404" pitchFamily="49" charset="0"/>
              </a:rPr>
              <a:t>  </a:t>
            </a:r>
            <a:endParaRPr lang="en-US" altLang="en-US" sz="2400">
              <a:ea typeface="Times New Roman" panose="02020603050405020304" pitchFamily="18" charset="0"/>
              <a:cs typeface="Courier New" panose="02070309020205020404" pitchFamily="49" charset="0"/>
            </a:endParaRPr>
          </a:p>
        </p:txBody>
      </p:sp>
      <p:sp>
        <p:nvSpPr>
          <p:cNvPr id="4103" name="Rectangle 9"/>
          <p:cNvSpPr>
            <a:spLocks noChangeArrowheads="1"/>
          </p:cNvSpPr>
          <p:nvPr/>
        </p:nvSpPr>
        <p:spPr bwMode="auto">
          <a:xfrm>
            <a:off x="1524000" y="2065339"/>
            <a:ext cx="336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000">
                <a:latin typeface="Courier New" panose="02070309020205020404" pitchFamily="49" charset="0"/>
                <a:ea typeface="Times New Roman" panose="02020603050405020304" pitchFamily="18" charset="0"/>
                <a:cs typeface="Courier New" panose="02070309020205020404" pitchFamily="49" charset="0"/>
              </a:rPr>
              <a:t>  </a:t>
            </a:r>
            <a:endParaRPr lang="en-US" altLang="en-US" sz="2400">
              <a:ea typeface="Times New Roman" panose="02020603050405020304" pitchFamily="18" charset="0"/>
              <a:cs typeface="Courier New" panose="02070309020205020404" pitchFamily="49" charset="0"/>
            </a:endParaRPr>
          </a:p>
        </p:txBody>
      </p:sp>
      <p:sp>
        <p:nvSpPr>
          <p:cNvPr id="4104" name="Rectangle 10"/>
          <p:cNvSpPr>
            <a:spLocks noChangeArrowheads="1"/>
          </p:cNvSpPr>
          <p:nvPr/>
        </p:nvSpPr>
        <p:spPr bwMode="auto">
          <a:xfrm>
            <a:off x="1524000" y="3216276"/>
            <a:ext cx="336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000" b="1">
                <a:latin typeface="Courier New" panose="02070309020205020404" pitchFamily="49" charset="0"/>
                <a:ea typeface="Times New Roman" panose="02020603050405020304" pitchFamily="18" charset="0"/>
                <a:cs typeface="Courier New" panose="02070309020205020404" pitchFamily="49" charset="0"/>
              </a:rPr>
              <a:t>  </a:t>
            </a:r>
            <a:endParaRPr lang="en-US" altLang="en-US" sz="2400">
              <a:ea typeface="Times New Roman" panose="02020603050405020304" pitchFamily="18" charset="0"/>
              <a:cs typeface="Courier New" panose="02070309020205020404" pitchFamily="49" charset="0"/>
            </a:endParaRPr>
          </a:p>
        </p:txBody>
      </p:sp>
      <p:pic>
        <p:nvPicPr>
          <p:cNvPr id="282626" name="Picture 2" descr="Image result for microsoft word">
            <a:extLst>
              <a:ext uri="{FF2B5EF4-FFF2-40B4-BE49-F238E27FC236}">
                <a16:creationId xmlns:a16="http://schemas.microsoft.com/office/drawing/2014/main" id="{34B02C6F-CE37-4309-ABBD-D67B60AE6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4866" y="5106809"/>
            <a:ext cx="1762545" cy="163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98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r>
              <a:rPr lang="en-US"/>
              <a:t>Input and Output</a:t>
            </a:r>
          </a:p>
        </p:txBody>
      </p:sp>
      <p:sp>
        <p:nvSpPr>
          <p:cNvPr id="17412" name="Rectangle 4"/>
          <p:cNvSpPr>
            <a:spLocks noGrp="1" noChangeArrowheads="1"/>
          </p:cNvSpPr>
          <p:nvPr>
            <p:ph idx="1"/>
          </p:nvPr>
        </p:nvSpPr>
        <p:spPr>
          <a:xfrm>
            <a:off x="1141412" y="2249486"/>
            <a:ext cx="9905999" cy="4352035"/>
          </a:xfrm>
        </p:spPr>
        <p:txBody>
          <a:bodyPr>
            <a:normAutofit/>
          </a:bodyPr>
          <a:lstStyle/>
          <a:p>
            <a:r>
              <a:rPr lang="en-US" dirty="0"/>
              <a:t>Input devices</a:t>
            </a:r>
          </a:p>
          <a:p>
            <a:pPr lvl="1"/>
            <a:endParaRPr lang="en-US" dirty="0"/>
          </a:p>
          <a:p>
            <a:endParaRPr lang="en-US" dirty="0"/>
          </a:p>
          <a:p>
            <a:r>
              <a:rPr lang="en-US" dirty="0"/>
              <a:t>Output devices.</a:t>
            </a:r>
          </a:p>
          <a:p>
            <a:pPr marL="0" indent="0">
              <a:buNone/>
            </a:pPr>
            <a:endParaRPr lang="en-US" dirty="0"/>
          </a:p>
          <a:p>
            <a:r>
              <a:rPr lang="en-US" dirty="0"/>
              <a:t>Goal. Programs that interact with the outside world.</a:t>
            </a:r>
          </a:p>
          <a:p>
            <a:pPr lvl="1"/>
            <a:r>
              <a:rPr lang="en-US" dirty="0"/>
              <a:t>Programming languages support these interactions</a:t>
            </a:r>
          </a:p>
          <a:p>
            <a:pPr lvl="1"/>
            <a:r>
              <a:rPr lang="en-US" dirty="0"/>
              <a:t>We use the Operating System (OS) to connect our program to them</a:t>
            </a:r>
          </a:p>
        </p:txBody>
      </p:sp>
      <p:grpSp>
        <p:nvGrpSpPr>
          <p:cNvPr id="15" name="Group 14"/>
          <p:cNvGrpSpPr/>
          <p:nvPr/>
        </p:nvGrpSpPr>
        <p:grpSpPr>
          <a:xfrm>
            <a:off x="4589282" y="3185257"/>
            <a:ext cx="1466850" cy="1497788"/>
            <a:chOff x="2425700" y="3235325"/>
            <a:chExt cx="1466850" cy="1497788"/>
          </a:xfrm>
        </p:grpSpPr>
        <p:pic>
          <p:nvPicPr>
            <p:cNvPr id="17413" name="Picture 2" descr="Cinema Display HD"/>
            <p:cNvPicPr>
              <a:picLocks noChangeAspect="1" noChangeArrowheads="1"/>
            </p:cNvPicPr>
            <p:nvPr/>
          </p:nvPicPr>
          <p:blipFill>
            <a:blip r:embed="rId3"/>
            <a:srcRect/>
            <a:stretch>
              <a:fillRect/>
            </a:stretch>
          </p:blipFill>
          <p:spPr bwMode="auto">
            <a:xfrm>
              <a:off x="2425700" y="3235325"/>
              <a:ext cx="1466850" cy="1149350"/>
            </a:xfrm>
            <a:prstGeom prst="rect">
              <a:avLst/>
            </a:prstGeom>
            <a:noFill/>
            <a:ln w="9525">
              <a:noFill/>
              <a:miter lim="800000"/>
              <a:headEnd/>
              <a:tailEnd/>
            </a:ln>
          </p:spPr>
        </p:pic>
        <p:sp>
          <p:nvSpPr>
            <p:cNvPr id="17416" name="Text Box 7"/>
            <p:cNvSpPr txBox="1">
              <a:spLocks noChangeArrowheads="1"/>
            </p:cNvSpPr>
            <p:nvPr/>
          </p:nvSpPr>
          <p:spPr bwMode="auto">
            <a:xfrm>
              <a:off x="2804319" y="4456114"/>
              <a:ext cx="709612" cy="276999"/>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Display</a:t>
              </a:r>
            </a:p>
          </p:txBody>
        </p:sp>
      </p:grpSp>
      <p:grpSp>
        <p:nvGrpSpPr>
          <p:cNvPr id="16" name="Group 15"/>
          <p:cNvGrpSpPr/>
          <p:nvPr/>
        </p:nvGrpSpPr>
        <p:grpSpPr>
          <a:xfrm>
            <a:off x="6175060" y="3419972"/>
            <a:ext cx="957262" cy="1299350"/>
            <a:chOff x="4160044" y="3446463"/>
            <a:chExt cx="957262" cy="1299350"/>
          </a:xfrm>
        </p:grpSpPr>
        <p:pic>
          <p:nvPicPr>
            <p:cNvPr id="17414" name="Picture 5" descr="The image “http://www.vstore.com/products/m220/p1829220/large.jpg” cannot be displayed, because it contains errors."/>
            <p:cNvPicPr>
              <a:picLocks noChangeAspect="1" noChangeArrowheads="1"/>
            </p:cNvPicPr>
            <p:nvPr/>
          </p:nvPicPr>
          <p:blipFill>
            <a:blip r:embed="rId4"/>
            <a:srcRect/>
            <a:stretch>
              <a:fillRect/>
            </a:stretch>
          </p:blipFill>
          <p:spPr bwMode="auto">
            <a:xfrm>
              <a:off x="4165600" y="3446463"/>
              <a:ext cx="946150" cy="925512"/>
            </a:xfrm>
            <a:prstGeom prst="rect">
              <a:avLst/>
            </a:prstGeom>
            <a:noFill/>
            <a:ln w="9525">
              <a:noFill/>
              <a:miter lim="800000"/>
              <a:headEnd/>
              <a:tailEnd/>
            </a:ln>
          </p:spPr>
        </p:pic>
        <p:sp>
          <p:nvSpPr>
            <p:cNvPr id="17417" name="Text Box 8"/>
            <p:cNvSpPr txBox="1">
              <a:spLocks noChangeArrowheads="1"/>
            </p:cNvSpPr>
            <p:nvPr/>
          </p:nvSpPr>
          <p:spPr bwMode="auto">
            <a:xfrm>
              <a:off x="4160044" y="4468814"/>
              <a:ext cx="957262" cy="276999"/>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Speakers</a:t>
              </a:r>
            </a:p>
          </p:txBody>
        </p:sp>
      </p:grpSp>
      <p:grpSp>
        <p:nvGrpSpPr>
          <p:cNvPr id="11" name="Group 10"/>
          <p:cNvGrpSpPr/>
          <p:nvPr/>
        </p:nvGrpSpPr>
        <p:grpSpPr>
          <a:xfrm>
            <a:off x="3308078" y="1908736"/>
            <a:ext cx="1390650" cy="1064400"/>
            <a:chOff x="2552700" y="1535113"/>
            <a:chExt cx="1390650" cy="1064400"/>
          </a:xfrm>
        </p:grpSpPr>
        <p:pic>
          <p:nvPicPr>
            <p:cNvPr id="17420" name="Picture 11" descr="The image “http://www.egtechnology.com/keyboard/keyboard.gif” cannot be displayed, because it contains errors."/>
            <p:cNvPicPr>
              <a:picLocks noChangeAspect="1" noChangeArrowheads="1"/>
            </p:cNvPicPr>
            <p:nvPr/>
          </p:nvPicPr>
          <p:blipFill>
            <a:blip r:embed="rId5"/>
            <a:srcRect l="4332" t="10001"/>
            <a:stretch>
              <a:fillRect/>
            </a:stretch>
          </p:blipFill>
          <p:spPr bwMode="auto">
            <a:xfrm>
              <a:off x="2552700" y="1535113"/>
              <a:ext cx="1390650" cy="698500"/>
            </a:xfrm>
            <a:prstGeom prst="rect">
              <a:avLst/>
            </a:prstGeom>
            <a:noFill/>
            <a:ln w="9525">
              <a:noFill/>
              <a:miter lim="800000"/>
              <a:headEnd/>
              <a:tailEnd/>
            </a:ln>
          </p:spPr>
        </p:pic>
        <p:sp>
          <p:nvSpPr>
            <p:cNvPr id="17422" name="Text Box 13"/>
            <p:cNvSpPr txBox="1">
              <a:spLocks noChangeArrowheads="1"/>
            </p:cNvSpPr>
            <p:nvPr/>
          </p:nvSpPr>
          <p:spPr bwMode="auto">
            <a:xfrm>
              <a:off x="2736057" y="2322514"/>
              <a:ext cx="1023937" cy="276999"/>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Keyboard</a:t>
              </a:r>
            </a:p>
          </p:txBody>
        </p:sp>
      </p:grpSp>
      <p:grpSp>
        <p:nvGrpSpPr>
          <p:cNvPr id="7" name="Group 6"/>
          <p:cNvGrpSpPr/>
          <p:nvPr/>
        </p:nvGrpSpPr>
        <p:grpSpPr>
          <a:xfrm>
            <a:off x="8775250" y="1895842"/>
            <a:ext cx="1436688" cy="1085038"/>
            <a:chOff x="7753350" y="1511300"/>
            <a:chExt cx="1436688" cy="1085038"/>
          </a:xfrm>
        </p:grpSpPr>
        <p:pic>
          <p:nvPicPr>
            <p:cNvPr id="17415" name="Picture 6" descr="A40%20large"/>
            <p:cNvPicPr>
              <a:picLocks noChangeAspect="1" noChangeArrowheads="1"/>
            </p:cNvPicPr>
            <p:nvPr/>
          </p:nvPicPr>
          <p:blipFill>
            <a:blip r:embed="rId6"/>
            <a:srcRect t="20029" r="9682"/>
            <a:stretch>
              <a:fillRect/>
            </a:stretch>
          </p:blipFill>
          <p:spPr bwMode="auto">
            <a:xfrm>
              <a:off x="8007351" y="1511300"/>
              <a:ext cx="928687" cy="615950"/>
            </a:xfrm>
            <a:prstGeom prst="rect">
              <a:avLst/>
            </a:prstGeom>
            <a:noFill/>
            <a:ln w="9525">
              <a:noFill/>
              <a:miter lim="800000"/>
              <a:headEnd/>
              <a:tailEnd/>
            </a:ln>
          </p:spPr>
        </p:pic>
        <p:sp>
          <p:nvSpPr>
            <p:cNvPr id="17423" name="Text Box 14"/>
            <p:cNvSpPr txBox="1">
              <a:spLocks noChangeArrowheads="1"/>
            </p:cNvSpPr>
            <p:nvPr/>
          </p:nvSpPr>
          <p:spPr bwMode="auto">
            <a:xfrm>
              <a:off x="7753350" y="2319339"/>
              <a:ext cx="1436688" cy="276999"/>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Digital camera</a:t>
              </a:r>
            </a:p>
          </p:txBody>
        </p:sp>
      </p:grpSp>
      <p:grpSp>
        <p:nvGrpSpPr>
          <p:cNvPr id="9" name="Group 8"/>
          <p:cNvGrpSpPr/>
          <p:nvPr/>
        </p:nvGrpSpPr>
        <p:grpSpPr>
          <a:xfrm>
            <a:off x="6168732" y="1730937"/>
            <a:ext cx="992188" cy="1543011"/>
            <a:chOff x="5486400" y="1330325"/>
            <a:chExt cx="992188" cy="1543011"/>
          </a:xfrm>
        </p:grpSpPr>
        <p:pic>
          <p:nvPicPr>
            <p:cNvPr id="17425" name="Picture 16" descr="Hard Disk Drives"/>
            <p:cNvPicPr>
              <a:picLocks noChangeAspect="1" noChangeArrowheads="1"/>
            </p:cNvPicPr>
            <p:nvPr/>
          </p:nvPicPr>
          <p:blipFill>
            <a:blip r:embed="rId7"/>
            <a:srcRect/>
            <a:stretch>
              <a:fillRect/>
            </a:stretch>
          </p:blipFill>
          <p:spPr bwMode="auto">
            <a:xfrm>
              <a:off x="5486400" y="1330325"/>
              <a:ext cx="992188" cy="971550"/>
            </a:xfrm>
            <a:prstGeom prst="rect">
              <a:avLst/>
            </a:prstGeom>
            <a:noFill/>
            <a:ln w="9525">
              <a:noFill/>
              <a:miter lim="800000"/>
              <a:headEnd/>
              <a:tailEnd/>
            </a:ln>
          </p:spPr>
        </p:pic>
        <p:sp>
          <p:nvSpPr>
            <p:cNvPr id="17426" name="Text Box 17"/>
            <p:cNvSpPr txBox="1">
              <a:spLocks noChangeArrowheads="1"/>
            </p:cNvSpPr>
            <p:nvPr/>
          </p:nvSpPr>
          <p:spPr bwMode="auto">
            <a:xfrm>
              <a:off x="5504657" y="2319338"/>
              <a:ext cx="955675" cy="553998"/>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Hard drive</a:t>
              </a:r>
            </a:p>
          </p:txBody>
        </p:sp>
      </p:grpSp>
      <p:grpSp>
        <p:nvGrpSpPr>
          <p:cNvPr id="20" name="Group 19"/>
          <p:cNvGrpSpPr/>
          <p:nvPr/>
        </p:nvGrpSpPr>
        <p:grpSpPr>
          <a:xfrm>
            <a:off x="9584514" y="3451631"/>
            <a:ext cx="1004888" cy="1229499"/>
            <a:chOff x="7944644" y="3519489"/>
            <a:chExt cx="1004888" cy="1229499"/>
          </a:xfrm>
        </p:grpSpPr>
        <p:sp>
          <p:nvSpPr>
            <p:cNvPr id="17419" name="Text Box 10"/>
            <p:cNvSpPr txBox="1">
              <a:spLocks noChangeArrowheads="1"/>
            </p:cNvSpPr>
            <p:nvPr/>
          </p:nvSpPr>
          <p:spPr bwMode="auto">
            <a:xfrm>
              <a:off x="7969251" y="4471989"/>
              <a:ext cx="955675" cy="276999"/>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Printer</a:t>
              </a:r>
            </a:p>
          </p:txBody>
        </p:sp>
        <p:pic>
          <p:nvPicPr>
            <p:cNvPr id="17427" name="Picture 18" descr="The image “http://laseronlinenet.verizonsupersite.com/nss-folder/pictures/printer.jpg” cannot be displayed, because it contains errors."/>
            <p:cNvPicPr>
              <a:picLocks noChangeAspect="1" noChangeArrowheads="1"/>
            </p:cNvPicPr>
            <p:nvPr/>
          </p:nvPicPr>
          <p:blipFill>
            <a:blip r:embed="rId8"/>
            <a:srcRect/>
            <a:stretch>
              <a:fillRect/>
            </a:stretch>
          </p:blipFill>
          <p:spPr bwMode="auto">
            <a:xfrm>
              <a:off x="7944644" y="3519489"/>
              <a:ext cx="1004888" cy="835025"/>
            </a:xfrm>
            <a:prstGeom prst="rect">
              <a:avLst/>
            </a:prstGeom>
            <a:noFill/>
            <a:ln w="9525">
              <a:noFill/>
              <a:miter lim="800000"/>
              <a:headEnd/>
              <a:tailEnd/>
            </a:ln>
          </p:spPr>
        </p:pic>
      </p:grpSp>
      <p:grpSp>
        <p:nvGrpSpPr>
          <p:cNvPr id="10" name="Group 9"/>
          <p:cNvGrpSpPr/>
          <p:nvPr/>
        </p:nvGrpSpPr>
        <p:grpSpPr>
          <a:xfrm>
            <a:off x="5072447" y="1822580"/>
            <a:ext cx="744537" cy="1166000"/>
            <a:chOff x="4282283" y="1433513"/>
            <a:chExt cx="744537" cy="1166000"/>
          </a:xfrm>
        </p:grpSpPr>
        <p:sp>
          <p:nvSpPr>
            <p:cNvPr id="17421" name="Text Box 12"/>
            <p:cNvSpPr txBox="1">
              <a:spLocks noChangeArrowheads="1"/>
            </p:cNvSpPr>
            <p:nvPr/>
          </p:nvSpPr>
          <p:spPr bwMode="auto">
            <a:xfrm>
              <a:off x="4300539" y="2322514"/>
              <a:ext cx="708025" cy="276999"/>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Mouse</a:t>
              </a:r>
            </a:p>
          </p:txBody>
        </p:sp>
        <p:pic>
          <p:nvPicPr>
            <p:cNvPr id="17428" name="Picture 19" descr="The image “http://www.gifart.com/reviews/logitech/mouse.gif” cannot be displayed, because it contains errors."/>
            <p:cNvPicPr>
              <a:picLocks noChangeAspect="1" noChangeArrowheads="1"/>
            </p:cNvPicPr>
            <p:nvPr/>
          </p:nvPicPr>
          <p:blipFill>
            <a:blip r:embed="rId9"/>
            <a:srcRect/>
            <a:stretch>
              <a:fillRect/>
            </a:stretch>
          </p:blipFill>
          <p:spPr bwMode="auto">
            <a:xfrm>
              <a:off x="4282283" y="1433513"/>
              <a:ext cx="744537" cy="844550"/>
            </a:xfrm>
            <a:prstGeom prst="rect">
              <a:avLst/>
            </a:prstGeom>
            <a:noFill/>
            <a:ln w="9525">
              <a:noFill/>
              <a:miter lim="800000"/>
              <a:headEnd/>
              <a:tailEnd/>
            </a:ln>
          </p:spPr>
        </p:pic>
      </p:grpSp>
      <p:grpSp>
        <p:nvGrpSpPr>
          <p:cNvPr id="6" name="Group 5"/>
          <p:cNvGrpSpPr/>
          <p:nvPr/>
        </p:nvGrpSpPr>
        <p:grpSpPr>
          <a:xfrm>
            <a:off x="7539494" y="1840456"/>
            <a:ext cx="863602" cy="1148124"/>
            <a:chOff x="6677818" y="1446214"/>
            <a:chExt cx="863602" cy="1148124"/>
          </a:xfrm>
        </p:grpSpPr>
        <p:pic>
          <p:nvPicPr>
            <p:cNvPr id="17429" name="Picture 20" descr="The image “http://www.uwinnipeg.ca/vu/network.gif” cannot be displayed, because it contains errors."/>
            <p:cNvPicPr>
              <a:picLocks noChangeAspect="1" noChangeArrowheads="1"/>
            </p:cNvPicPr>
            <p:nvPr/>
          </p:nvPicPr>
          <p:blipFill>
            <a:blip r:embed="rId10"/>
            <a:srcRect/>
            <a:stretch>
              <a:fillRect/>
            </a:stretch>
          </p:blipFill>
          <p:spPr bwMode="auto">
            <a:xfrm>
              <a:off x="6723857" y="1446214"/>
              <a:ext cx="771525" cy="661987"/>
            </a:xfrm>
            <a:prstGeom prst="rect">
              <a:avLst/>
            </a:prstGeom>
            <a:noFill/>
            <a:ln w="9525">
              <a:noFill/>
              <a:miter lim="800000"/>
              <a:headEnd/>
              <a:tailEnd/>
            </a:ln>
          </p:spPr>
        </p:pic>
        <p:sp>
          <p:nvSpPr>
            <p:cNvPr id="17430" name="Text Box 21"/>
            <p:cNvSpPr txBox="1">
              <a:spLocks noChangeArrowheads="1"/>
            </p:cNvSpPr>
            <p:nvPr/>
          </p:nvSpPr>
          <p:spPr bwMode="auto">
            <a:xfrm>
              <a:off x="6677818" y="2317339"/>
              <a:ext cx="863602" cy="276999"/>
            </a:xfrm>
            <a:prstGeom prst="rect">
              <a:avLst/>
            </a:prstGeom>
            <a:noFill/>
            <a:ln w="15875">
              <a:noFill/>
              <a:miter lim="800000"/>
              <a:headEnd/>
              <a:tailEnd/>
            </a:ln>
          </p:spPr>
          <p:txBody>
            <a:bodyPr wrap="square" lIns="0" tIns="0" rIns="0" bIns="0">
              <a:prstTxWarp prst="textNoShape">
                <a:avLst/>
              </a:prstTxWarp>
              <a:spAutoFit/>
            </a:bodyPr>
            <a:lstStyle/>
            <a:p>
              <a:pPr algn="ctr" defTabSz="1019175">
                <a:spcBef>
                  <a:spcPct val="50000"/>
                </a:spcBef>
              </a:pPr>
              <a:r>
                <a:rPr kumimoji="1" lang="en-US" dirty="0">
                  <a:solidFill>
                    <a:schemeClr val="accent1"/>
                  </a:solidFill>
                </a:rPr>
                <a:t>Network</a:t>
              </a:r>
            </a:p>
          </p:txBody>
        </p:sp>
      </p:grpSp>
      <p:grpSp>
        <p:nvGrpSpPr>
          <p:cNvPr id="17" name="Group 16"/>
          <p:cNvGrpSpPr/>
          <p:nvPr/>
        </p:nvGrpSpPr>
        <p:grpSpPr>
          <a:xfrm>
            <a:off x="7321029" y="3448376"/>
            <a:ext cx="992187" cy="1533486"/>
            <a:chOff x="5472114" y="3486150"/>
            <a:chExt cx="992187" cy="1533486"/>
          </a:xfrm>
        </p:grpSpPr>
        <p:pic>
          <p:nvPicPr>
            <p:cNvPr id="17431" name="Picture 22" descr="Hard Disk Drives"/>
            <p:cNvPicPr>
              <a:picLocks noChangeAspect="1" noChangeArrowheads="1"/>
            </p:cNvPicPr>
            <p:nvPr/>
          </p:nvPicPr>
          <p:blipFill>
            <a:blip r:embed="rId7"/>
            <a:srcRect/>
            <a:stretch>
              <a:fillRect/>
            </a:stretch>
          </p:blipFill>
          <p:spPr bwMode="auto">
            <a:xfrm>
              <a:off x="5472114" y="3486150"/>
              <a:ext cx="992187" cy="971550"/>
            </a:xfrm>
            <a:prstGeom prst="rect">
              <a:avLst/>
            </a:prstGeom>
            <a:noFill/>
            <a:ln w="9525">
              <a:noFill/>
              <a:miter lim="800000"/>
              <a:headEnd/>
              <a:tailEnd/>
            </a:ln>
          </p:spPr>
        </p:pic>
        <p:sp>
          <p:nvSpPr>
            <p:cNvPr id="17432" name="Text Box 23"/>
            <p:cNvSpPr txBox="1">
              <a:spLocks noChangeArrowheads="1"/>
            </p:cNvSpPr>
            <p:nvPr/>
          </p:nvSpPr>
          <p:spPr bwMode="auto">
            <a:xfrm>
              <a:off x="5490370" y="4465638"/>
              <a:ext cx="955675" cy="553998"/>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Hard drive</a:t>
              </a:r>
            </a:p>
          </p:txBody>
        </p:sp>
      </p:grpSp>
      <p:grpSp>
        <p:nvGrpSpPr>
          <p:cNvPr id="18" name="Group 17"/>
          <p:cNvGrpSpPr/>
          <p:nvPr/>
        </p:nvGrpSpPr>
        <p:grpSpPr>
          <a:xfrm>
            <a:off x="8436568" y="3540408"/>
            <a:ext cx="924709" cy="1140722"/>
            <a:chOff x="6631390" y="3603625"/>
            <a:chExt cx="924709" cy="1140722"/>
          </a:xfrm>
        </p:grpSpPr>
        <p:pic>
          <p:nvPicPr>
            <p:cNvPr id="17433" name="Picture 24" descr="The image “http://www.uwinnipeg.ca/vu/network.gif” cannot be displayed, because it contains errors."/>
            <p:cNvPicPr>
              <a:picLocks noChangeAspect="1" noChangeArrowheads="1"/>
            </p:cNvPicPr>
            <p:nvPr/>
          </p:nvPicPr>
          <p:blipFill>
            <a:blip r:embed="rId10"/>
            <a:srcRect/>
            <a:stretch>
              <a:fillRect/>
            </a:stretch>
          </p:blipFill>
          <p:spPr bwMode="auto">
            <a:xfrm>
              <a:off x="6709570" y="3603625"/>
              <a:ext cx="771525" cy="661988"/>
            </a:xfrm>
            <a:prstGeom prst="rect">
              <a:avLst/>
            </a:prstGeom>
            <a:noFill/>
            <a:ln w="9525">
              <a:noFill/>
              <a:miter lim="800000"/>
              <a:headEnd/>
              <a:tailEnd/>
            </a:ln>
          </p:spPr>
        </p:pic>
        <p:sp>
          <p:nvSpPr>
            <p:cNvPr id="17434" name="Text Box 25"/>
            <p:cNvSpPr txBox="1">
              <a:spLocks noChangeArrowheads="1"/>
            </p:cNvSpPr>
            <p:nvPr/>
          </p:nvSpPr>
          <p:spPr bwMode="auto">
            <a:xfrm>
              <a:off x="6631390" y="4467348"/>
              <a:ext cx="924709" cy="276999"/>
            </a:xfrm>
            <a:prstGeom prst="rect">
              <a:avLst/>
            </a:prstGeom>
            <a:noFill/>
            <a:ln w="15875">
              <a:noFill/>
              <a:miter lim="800000"/>
              <a:headEnd/>
              <a:tailEnd/>
            </a:ln>
          </p:spPr>
          <p:txBody>
            <a:bodyPr wrap="square" lIns="0" tIns="0" rIns="0" bIns="0">
              <a:prstTxWarp prst="textNoShape">
                <a:avLst/>
              </a:prstTxWarp>
              <a:spAutoFit/>
            </a:bodyPr>
            <a:lstStyle/>
            <a:p>
              <a:pPr algn="ctr" defTabSz="1019175">
                <a:spcBef>
                  <a:spcPct val="50000"/>
                </a:spcBef>
              </a:pPr>
              <a:r>
                <a:rPr kumimoji="1" lang="en-US" dirty="0">
                  <a:solidFill>
                    <a:schemeClr val="accent1"/>
                  </a:solidFill>
                </a:rPr>
                <a:t>Network</a:t>
              </a:r>
            </a:p>
          </p:txBody>
        </p:sp>
      </p:grpSp>
      <p:grpSp>
        <p:nvGrpSpPr>
          <p:cNvPr id="22" name="Group 21"/>
          <p:cNvGrpSpPr/>
          <p:nvPr/>
        </p:nvGrpSpPr>
        <p:grpSpPr>
          <a:xfrm>
            <a:off x="10879523" y="3441007"/>
            <a:ext cx="955675" cy="1476335"/>
            <a:chOff x="9240839" y="3548063"/>
            <a:chExt cx="955675" cy="1476335"/>
          </a:xfrm>
        </p:grpSpPr>
        <p:sp>
          <p:nvSpPr>
            <p:cNvPr id="17418" name="Text Box 9"/>
            <p:cNvSpPr txBox="1">
              <a:spLocks noChangeArrowheads="1"/>
            </p:cNvSpPr>
            <p:nvPr/>
          </p:nvSpPr>
          <p:spPr bwMode="auto">
            <a:xfrm>
              <a:off x="9240839" y="4470400"/>
              <a:ext cx="955675" cy="553998"/>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MP3 Player</a:t>
              </a:r>
            </a:p>
          </p:txBody>
        </p:sp>
        <p:pic>
          <p:nvPicPr>
            <p:cNvPr id="17435" name="Picture 26" descr="iPod mini family."/>
            <p:cNvPicPr>
              <a:picLocks noChangeAspect="1" noChangeArrowheads="1"/>
            </p:cNvPicPr>
            <p:nvPr/>
          </p:nvPicPr>
          <p:blipFill>
            <a:blip r:embed="rId11"/>
            <a:srcRect l="59988" r="18839" b="9468"/>
            <a:stretch>
              <a:fillRect/>
            </a:stretch>
          </p:blipFill>
          <p:spPr bwMode="auto">
            <a:xfrm>
              <a:off x="9437689" y="3548063"/>
              <a:ext cx="561975" cy="804862"/>
            </a:xfrm>
            <a:prstGeom prst="rect">
              <a:avLst/>
            </a:prstGeom>
            <a:noFill/>
            <a:ln w="9525">
              <a:noFill/>
              <a:miter lim="800000"/>
              <a:headEnd/>
              <a:tailEnd/>
            </a:ln>
          </p:spPr>
        </p:pic>
      </p:grpSp>
      <p:grpSp>
        <p:nvGrpSpPr>
          <p:cNvPr id="8" name="Group 7"/>
          <p:cNvGrpSpPr/>
          <p:nvPr/>
        </p:nvGrpSpPr>
        <p:grpSpPr>
          <a:xfrm>
            <a:off x="10706501" y="1775369"/>
            <a:ext cx="1133475" cy="1194574"/>
            <a:chOff x="9169401" y="1403351"/>
            <a:chExt cx="1133475" cy="1194574"/>
          </a:xfrm>
        </p:grpSpPr>
        <p:sp>
          <p:nvSpPr>
            <p:cNvPr id="17424" name="Text Box 15"/>
            <p:cNvSpPr txBox="1">
              <a:spLocks noChangeArrowheads="1"/>
            </p:cNvSpPr>
            <p:nvPr/>
          </p:nvSpPr>
          <p:spPr bwMode="auto">
            <a:xfrm>
              <a:off x="9169401" y="2320926"/>
              <a:ext cx="1133475" cy="276999"/>
            </a:xfrm>
            <a:prstGeom prst="rect">
              <a:avLst/>
            </a:prstGeom>
            <a:noFill/>
            <a:ln w="15875">
              <a:noFill/>
              <a:miter lim="800000"/>
              <a:headEnd/>
              <a:tailEnd/>
            </a:ln>
          </p:spPr>
          <p:txBody>
            <a:bodyPr lIns="0" tIns="0" rIns="0" bIns="0">
              <a:prstTxWarp prst="textNoShape">
                <a:avLst/>
              </a:prstTxWarp>
              <a:spAutoFit/>
            </a:bodyPr>
            <a:lstStyle/>
            <a:p>
              <a:pPr algn="ctr" defTabSz="1019175">
                <a:spcBef>
                  <a:spcPct val="50000"/>
                </a:spcBef>
              </a:pPr>
              <a:r>
                <a:rPr kumimoji="1" lang="en-US">
                  <a:solidFill>
                    <a:schemeClr val="accent1"/>
                  </a:solidFill>
                </a:rPr>
                <a:t>Microphone</a:t>
              </a:r>
            </a:p>
          </p:txBody>
        </p:sp>
        <p:pic>
          <p:nvPicPr>
            <p:cNvPr id="17436" name="Picture 27" descr="p24493"/>
            <p:cNvPicPr>
              <a:picLocks noChangeAspect="1" noChangeArrowheads="1"/>
            </p:cNvPicPr>
            <p:nvPr/>
          </p:nvPicPr>
          <p:blipFill>
            <a:blip r:embed="rId12"/>
            <a:srcRect/>
            <a:stretch>
              <a:fillRect/>
            </a:stretch>
          </p:blipFill>
          <p:spPr bwMode="auto">
            <a:xfrm>
              <a:off x="9377363" y="1403351"/>
              <a:ext cx="717550" cy="701675"/>
            </a:xfrm>
            <a:prstGeom prst="rect">
              <a:avLst/>
            </a:prstGeom>
            <a:noFill/>
            <a:ln w="9525">
              <a:noFill/>
              <a:miter lim="800000"/>
              <a:headEnd/>
              <a:tailEnd/>
            </a:ln>
          </p:spPr>
        </p:pic>
      </p:grpSp>
    </p:spTree>
    <p:extLst>
      <p:ext uri="{BB962C8B-B14F-4D97-AF65-F5344CB8AC3E}">
        <p14:creationId xmlns:p14="http://schemas.microsoft.com/office/powerpoint/2010/main" val="128852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p:txBody>
          <a:bodyPr/>
          <a:lstStyle/>
          <a:p>
            <a:r>
              <a:rPr lang="en-US"/>
              <a:t>What have we seen so far?</a:t>
            </a:r>
            <a:endParaRPr lang="en-US" dirty="0"/>
          </a:p>
        </p:txBody>
      </p:sp>
      <p:sp>
        <p:nvSpPr>
          <p:cNvPr id="23556" name="Rectangle 4"/>
          <p:cNvSpPr>
            <a:spLocks noGrp="1" noChangeArrowheads="1"/>
          </p:cNvSpPr>
          <p:nvPr>
            <p:ph sz="half" idx="1"/>
          </p:nvPr>
        </p:nvSpPr>
        <p:spPr/>
        <p:txBody>
          <a:bodyPr>
            <a:normAutofit fontScale="85000" lnSpcReduction="10000"/>
          </a:bodyPr>
          <a:lstStyle/>
          <a:p>
            <a:r>
              <a:rPr lang="en-US" dirty="0">
                <a:solidFill>
                  <a:schemeClr val="accent3"/>
                </a:solidFill>
              </a:rPr>
              <a:t>Standard output.</a:t>
            </a:r>
          </a:p>
          <a:p>
            <a:pPr lvl="1"/>
            <a:r>
              <a:rPr lang="en-US" dirty="0"/>
              <a:t>The OS output stream for text</a:t>
            </a:r>
          </a:p>
          <a:p>
            <a:pPr lvl="1"/>
            <a:r>
              <a:rPr lang="en-US" dirty="0"/>
              <a:t>By default, standard output is sent to Terminal.</a:t>
            </a:r>
          </a:p>
          <a:p>
            <a:pPr lvl="1"/>
            <a:r>
              <a:rPr lang="en-US" dirty="0"/>
              <a:t>Example: </a:t>
            </a: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t> goes to standard output.</a:t>
            </a:r>
          </a:p>
          <a:p>
            <a:r>
              <a:rPr lang="en-US" dirty="0">
                <a:solidFill>
                  <a:schemeClr val="accent3"/>
                </a:solidFill>
              </a:rPr>
              <a:t>Standard input.</a:t>
            </a:r>
          </a:p>
          <a:p>
            <a:pPr lvl="1"/>
            <a:r>
              <a:rPr lang="en-US" dirty="0"/>
              <a:t>The OS input stream for text</a:t>
            </a:r>
          </a:p>
          <a:p>
            <a:pPr lvl="1"/>
            <a:r>
              <a:rPr lang="en-US" dirty="0"/>
              <a:t>By default, standard input is received from the Terminal.</a:t>
            </a:r>
          </a:p>
          <a:p>
            <a:pPr lvl="1"/>
            <a:r>
              <a:rPr lang="en-US" dirty="0"/>
              <a:t>Example: </a:t>
            </a:r>
            <a:r>
              <a:rPr lang="en-US" b="1" dirty="0">
                <a:solidFill>
                  <a:schemeClr val="accent3"/>
                </a:solidFill>
                <a:latin typeface="Courier New" panose="02070309020205020404" pitchFamily="49" charset="0"/>
                <a:cs typeface="Courier New" panose="02070309020205020404" pitchFamily="49" charset="0"/>
              </a:rPr>
              <a:t>input</a:t>
            </a:r>
            <a:r>
              <a:rPr lang="en-US" dirty="0">
                <a:latin typeface="Courier New" panose="02070309020205020404" pitchFamily="49" charset="0"/>
                <a:cs typeface="Courier New" panose="02070309020205020404" pitchFamily="49" charset="0"/>
              </a:rPr>
              <a:t>()</a:t>
            </a:r>
          </a:p>
          <a:p>
            <a:endParaRPr lang="en-US" dirty="0"/>
          </a:p>
        </p:txBody>
      </p:sp>
      <p:sp>
        <p:nvSpPr>
          <p:cNvPr id="6" name="Content Placeholder 5"/>
          <p:cNvSpPr>
            <a:spLocks noGrp="1"/>
          </p:cNvSpPr>
          <p:nvPr>
            <p:ph sz="half" idx="2"/>
          </p:nvPr>
        </p:nvSpPr>
        <p:spPr/>
        <p:txBody>
          <a:bodyPr>
            <a:normAutofit fontScale="85000" lnSpcReduction="10000"/>
          </a:bodyPr>
          <a:lstStyle/>
          <a:p>
            <a:r>
              <a:rPr lang="en-US" dirty="0">
                <a:solidFill>
                  <a:schemeClr val="accent3"/>
                </a:solidFill>
              </a:rPr>
              <a:t>“Standard Draw.”</a:t>
            </a:r>
          </a:p>
          <a:p>
            <a:pPr lvl="1"/>
            <a:r>
              <a:rPr lang="en-US" dirty="0"/>
              <a:t>Graphics and GUI libraries</a:t>
            </a:r>
          </a:p>
          <a:p>
            <a:pPr lvl="1"/>
            <a:r>
              <a:rPr lang="en-US" dirty="0"/>
              <a:t>Output to a window instead of a terminal</a:t>
            </a:r>
          </a:p>
          <a:p>
            <a:pPr lvl="1"/>
            <a:r>
              <a:rPr lang="en-US" dirty="0"/>
              <a:t>Example: turtle</a:t>
            </a:r>
          </a:p>
          <a:p>
            <a:r>
              <a:rPr lang="en-US" dirty="0">
                <a:solidFill>
                  <a:schemeClr val="accent3"/>
                </a:solidFill>
              </a:rPr>
              <a:t>EasyGoPiGo3</a:t>
            </a:r>
          </a:p>
          <a:p>
            <a:pPr lvl="1"/>
            <a:r>
              <a:rPr lang="en-US" dirty="0"/>
              <a:t>Robot actuation and sensing</a:t>
            </a:r>
          </a:p>
          <a:p>
            <a:pPr lvl="1"/>
            <a:r>
              <a:rPr lang="en-US" dirty="0"/>
              <a:t>Example: light and color sensor</a:t>
            </a:r>
          </a:p>
          <a:p>
            <a:endParaRPr lang="en-US" dirty="0"/>
          </a:p>
        </p:txBody>
      </p:sp>
    </p:spTree>
    <p:extLst>
      <p:ext uri="{BB962C8B-B14F-4D97-AF65-F5344CB8AC3E}">
        <p14:creationId xmlns:p14="http://schemas.microsoft.com/office/powerpoint/2010/main" val="137165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FILE input and output</a:t>
            </a:r>
          </a:p>
        </p:txBody>
      </p:sp>
      <p:sp>
        <p:nvSpPr>
          <p:cNvPr id="6" name="Text Placeholder 5"/>
          <p:cNvSpPr>
            <a:spLocks noGrp="1"/>
          </p:cNvSpPr>
          <p:nvPr>
            <p:ph type="body" idx="1"/>
          </p:nvPr>
        </p:nvSpPr>
        <p:spPr/>
        <p:txBody>
          <a:bodyPr/>
          <a:lstStyle/>
          <a:p>
            <a:endParaRPr lang="en-US"/>
          </a:p>
        </p:txBody>
      </p:sp>
      <p:pic>
        <p:nvPicPr>
          <p:cNvPr id="1026" name="Picture 2" descr="https://img.ifcdn.com/images/a993e3d04b069ff4a1ff6c22f18fd2d684c818b78c8cf679f7cf9ad2be0e31e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106" y="896069"/>
            <a:ext cx="4360670" cy="506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6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569ABCFC-CEB8-48A8-B9A0-59C1552FD660}"/>
              </a:ext>
            </a:extLst>
          </p:cNvPr>
          <p:cNvSpPr>
            <a:spLocks noGrp="1" noChangeArrowheads="1"/>
          </p:cNvSpPr>
          <p:nvPr>
            <p:ph type="title"/>
          </p:nvPr>
        </p:nvSpPr>
        <p:spPr/>
        <p:txBody>
          <a:bodyPr/>
          <a:lstStyle/>
          <a:p>
            <a:r>
              <a:rPr lang="en-US" altLang="en-US"/>
              <a:t>Open a File</a:t>
            </a:r>
          </a:p>
        </p:txBody>
      </p:sp>
      <p:sp>
        <p:nvSpPr>
          <p:cNvPr id="4" name="Content Placeholder 3">
            <a:extLst>
              <a:ext uri="{FF2B5EF4-FFF2-40B4-BE49-F238E27FC236}">
                <a16:creationId xmlns:a16="http://schemas.microsoft.com/office/drawing/2014/main" id="{4AB6CD79-6D35-4D41-BCC5-0559CACEF9FB}"/>
              </a:ext>
            </a:extLst>
          </p:cNvPr>
          <p:cNvSpPr>
            <a:spLocks noGrp="1"/>
          </p:cNvSpPr>
          <p:nvPr>
            <p:ph sz="half" idx="1"/>
          </p:nvPr>
        </p:nvSpPr>
        <p:spPr/>
        <p:txBody>
          <a:bodyPr>
            <a:normAutofit fontScale="70000" lnSpcReduction="20000"/>
          </a:bodyPr>
          <a:lstStyle/>
          <a:p>
            <a:r>
              <a:rPr lang="en-US" altLang="en-US" dirty="0"/>
              <a:t>How do you write data to a file and read the data back from a file? </a:t>
            </a:r>
          </a:p>
          <a:p>
            <a:r>
              <a:rPr lang="en-US" altLang="en-US" dirty="0"/>
              <a:t>You need to create a file object that is associated with a physical file. This is called opening a file. The syntax for opening a file is as follows:</a:t>
            </a:r>
            <a:br>
              <a:rPr lang="en-US" altLang="en-US" dirty="0"/>
            </a:br>
            <a:r>
              <a:rPr lang="en-US" altLang="en-US" dirty="0">
                <a:latin typeface="Courier New" panose="02070309020205020404" pitchFamily="49" charset="0"/>
              </a:rPr>
              <a:t>file = </a:t>
            </a:r>
            <a:r>
              <a:rPr lang="en-US" altLang="en-US" b="1" dirty="0">
                <a:solidFill>
                  <a:schemeClr val="accent3"/>
                </a:solidFill>
                <a:latin typeface="Courier New" panose="02070309020205020404" pitchFamily="49" charset="0"/>
              </a:rPr>
              <a:t>open</a:t>
            </a:r>
            <a:r>
              <a:rPr lang="en-US" altLang="en-US" dirty="0">
                <a:latin typeface="Courier New" panose="02070309020205020404" pitchFamily="49" charset="0"/>
              </a:rPr>
              <a:t>(</a:t>
            </a:r>
            <a:r>
              <a:rPr lang="en-US" altLang="en-US" i="1" dirty="0">
                <a:latin typeface="Courier New" panose="02070309020205020404" pitchFamily="49" charset="0"/>
              </a:rPr>
              <a:t>filename</a:t>
            </a:r>
            <a:r>
              <a:rPr lang="en-US" altLang="en-US" dirty="0">
                <a:latin typeface="Courier New" panose="02070309020205020404" pitchFamily="49" charset="0"/>
              </a:rPr>
              <a:t>, </a:t>
            </a:r>
            <a:r>
              <a:rPr lang="en-US" altLang="en-US" i="1" dirty="0">
                <a:latin typeface="Courier New" panose="02070309020205020404" pitchFamily="49" charset="0"/>
              </a:rPr>
              <a:t>mode</a:t>
            </a:r>
            <a:r>
              <a:rPr lang="en-US" altLang="en-US" dirty="0">
                <a:latin typeface="Courier New" panose="02070309020205020404" pitchFamily="49" charset="0"/>
              </a:rPr>
              <a:t>)</a:t>
            </a:r>
          </a:p>
          <a:p>
            <a:r>
              <a:rPr lang="en-US" altLang="en-US" dirty="0"/>
              <a:t>Examples:</a:t>
            </a:r>
            <a:br>
              <a:rPr lang="en-US" altLang="en-US" dirty="0">
                <a:latin typeface="Courier New" panose="02070309020205020404" pitchFamily="49" charset="0"/>
              </a:rPr>
            </a:br>
            <a:r>
              <a:rPr lang="en-US" altLang="en-US" dirty="0">
                <a:latin typeface="Courier New" panose="02070309020205020404" pitchFamily="49" charset="0"/>
              </a:rPr>
              <a:t>f1 = </a:t>
            </a:r>
            <a:r>
              <a:rPr lang="en-US" altLang="en-US" b="1" dirty="0">
                <a:solidFill>
                  <a:schemeClr val="accent3"/>
                </a:solidFill>
                <a:latin typeface="Courier New" panose="02070309020205020404" pitchFamily="49" charset="0"/>
              </a:rPr>
              <a:t>open</a:t>
            </a:r>
            <a:r>
              <a:rPr lang="en-US" altLang="en-US" dirty="0">
                <a:latin typeface="Courier New" panose="02070309020205020404" pitchFamily="49" charset="0"/>
              </a:rPr>
              <a:t>(</a:t>
            </a:r>
            <a:r>
              <a:rPr lang="en-US" altLang="en-US" dirty="0">
                <a:solidFill>
                  <a:srgbClr val="C00000"/>
                </a:solidFill>
                <a:latin typeface="Courier New" panose="02070309020205020404" pitchFamily="49" charset="0"/>
              </a:rPr>
              <a:t>"MyOutputFile.txt"</a:t>
            </a:r>
            <a:r>
              <a:rPr lang="en-US" altLang="en-US" dirty="0">
                <a:latin typeface="Courier New" panose="02070309020205020404" pitchFamily="49" charset="0"/>
              </a:rPr>
              <a:t>, </a:t>
            </a:r>
            <a:r>
              <a:rPr lang="en-US" altLang="en-US" dirty="0">
                <a:solidFill>
                  <a:srgbClr val="C00000"/>
                </a:solidFill>
                <a:latin typeface="Courier New" panose="02070309020205020404" pitchFamily="49" charset="0"/>
              </a:rPr>
              <a:t>'w'</a:t>
            </a:r>
            <a:r>
              <a:rPr lang="en-US" altLang="en-US" dirty="0">
                <a:latin typeface="Courier New" panose="02070309020205020404" pitchFamily="49" charset="0"/>
              </a:rPr>
              <a:t>)</a:t>
            </a:r>
            <a:br>
              <a:rPr lang="en-US" altLang="en-US" dirty="0">
                <a:latin typeface="Courier New" panose="02070309020205020404" pitchFamily="49" charset="0"/>
              </a:rPr>
            </a:br>
            <a:r>
              <a:rPr lang="en-US" altLang="en-US" dirty="0">
                <a:latin typeface="Courier New" panose="02070309020205020404" pitchFamily="49" charset="0"/>
              </a:rPr>
              <a:t>f2 = </a:t>
            </a:r>
            <a:r>
              <a:rPr lang="en-US" altLang="en-US" b="1" dirty="0">
                <a:solidFill>
                  <a:schemeClr val="accent3"/>
                </a:solidFill>
                <a:latin typeface="Courier New" panose="02070309020205020404" pitchFamily="49" charset="0"/>
              </a:rPr>
              <a:t>open</a:t>
            </a:r>
            <a:r>
              <a:rPr lang="en-US" altLang="en-US" dirty="0">
                <a:latin typeface="Courier New" panose="02070309020205020404" pitchFamily="49" charset="0"/>
              </a:rPr>
              <a:t>(</a:t>
            </a:r>
            <a:r>
              <a:rPr lang="en-US" altLang="en-US" dirty="0">
                <a:solidFill>
                  <a:srgbClr val="C00000"/>
                </a:solidFill>
                <a:latin typeface="Courier New" panose="02070309020205020404" pitchFamily="49" charset="0"/>
              </a:rPr>
              <a:t>"MyInputFile.txt"</a:t>
            </a:r>
            <a:r>
              <a:rPr lang="en-US" altLang="en-US" dirty="0">
                <a:latin typeface="Courier New" panose="02070309020205020404" pitchFamily="49" charset="0"/>
              </a:rPr>
              <a:t>, </a:t>
            </a:r>
            <a:r>
              <a:rPr lang="en-US" altLang="en-US" dirty="0">
                <a:solidFill>
                  <a:srgbClr val="C00000"/>
                </a:solidFill>
                <a:latin typeface="Courier New" panose="02070309020205020404" pitchFamily="49" charset="0"/>
              </a:rPr>
              <a:t>'r'</a:t>
            </a:r>
            <a:r>
              <a:rPr lang="en-US" altLang="en-US" dirty="0">
                <a:latin typeface="Courier New" panose="02070309020205020404" pitchFamily="49" charset="0"/>
              </a:rPr>
              <a:t>)</a:t>
            </a:r>
          </a:p>
          <a:p>
            <a:endParaRPr lang="en-US" altLang="en-US" dirty="0"/>
          </a:p>
          <a:p>
            <a:endParaRPr lang="en-US" dirty="0"/>
          </a:p>
        </p:txBody>
      </p:sp>
      <p:sp>
        <p:nvSpPr>
          <p:cNvPr id="336901" name="Rectangle 5">
            <a:extLst>
              <a:ext uri="{FF2B5EF4-FFF2-40B4-BE49-F238E27FC236}">
                <a16:creationId xmlns:a16="http://schemas.microsoft.com/office/drawing/2014/main" id="{2FD2B446-7CFA-4B96-A479-CC31B7D13373}"/>
              </a:ext>
            </a:extLst>
          </p:cNvPr>
          <p:cNvSpPr>
            <a:spLocks noChangeArrowheads="1"/>
          </p:cNvSpPr>
          <p:nvPr/>
        </p:nvSpPr>
        <p:spPr bwMode="auto">
          <a:xfrm>
            <a:off x="1524001" y="278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6902" name="Rectangle 6">
            <a:extLst>
              <a:ext uri="{FF2B5EF4-FFF2-40B4-BE49-F238E27FC236}">
                <a16:creationId xmlns:a16="http://schemas.microsoft.com/office/drawing/2014/main" id="{1FF49BBF-8AAA-4B14-A59F-B8939CF36E93}"/>
              </a:ext>
            </a:extLst>
          </p:cNvPr>
          <p:cNvSpPr>
            <a:spLocks noChangeArrowheads="1"/>
          </p:cNvSpPr>
          <p:nvPr/>
        </p:nvSpPr>
        <p:spPr bwMode="auto">
          <a:xfrm>
            <a:off x="1524001" y="26442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6905" name="Rectangle 9">
            <a:extLst>
              <a:ext uri="{FF2B5EF4-FFF2-40B4-BE49-F238E27FC236}">
                <a16:creationId xmlns:a16="http://schemas.microsoft.com/office/drawing/2014/main" id="{B3E7BC1E-0C86-4145-BB9F-B427703E2E37}"/>
              </a:ext>
            </a:extLst>
          </p:cNvPr>
          <p:cNvSpPr>
            <a:spLocks noChangeArrowheads="1"/>
          </p:cNvSpPr>
          <p:nvPr/>
        </p:nvSpPr>
        <p:spPr bwMode="auto">
          <a:xfrm>
            <a:off x="1524001" y="2710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 name="Object 8">
            <a:extLst>
              <a:ext uri="{FF2B5EF4-FFF2-40B4-BE49-F238E27FC236}">
                <a16:creationId xmlns:a16="http://schemas.microsoft.com/office/drawing/2014/main" id="{F37C9A77-52B0-4B7F-8F37-681D74FF10EE}"/>
              </a:ext>
            </a:extLst>
          </p:cNvPr>
          <p:cNvGraphicFramePr>
            <a:graphicFrameLocks noGrp="1" noChangeAspect="1"/>
          </p:cNvGraphicFramePr>
          <p:nvPr>
            <p:ph sz="half" idx="2"/>
            <p:extLst>
              <p:ext uri="{D42A27DB-BD31-4B8C-83A1-F6EECF244321}">
                <p14:modId xmlns:p14="http://schemas.microsoft.com/office/powerpoint/2010/main" val="4277992654"/>
              </p:ext>
            </p:extLst>
          </p:nvPr>
        </p:nvGraphicFramePr>
        <p:xfrm>
          <a:off x="6172203" y="2909455"/>
          <a:ext cx="5800026" cy="1916233"/>
        </p:xfrm>
        <a:graphic>
          <a:graphicData uri="http://schemas.openxmlformats.org/presentationml/2006/ole">
            <mc:AlternateContent xmlns:mc="http://schemas.openxmlformats.org/markup-compatibility/2006">
              <mc:Choice xmlns:v="urn:schemas-microsoft-com:vml" Requires="v">
                <p:oleObj spid="_x0000_s311310" name="Picture" r:id="rId4" imgW="3228778" imgH="1066058" progId="Word.Picture.8">
                  <p:embed/>
                </p:oleObj>
              </mc:Choice>
              <mc:Fallback>
                <p:oleObj name="Picture" r:id="rId4" imgW="3228778" imgH="1066058" progId="Word.Picture.8">
                  <p:embed/>
                  <p:pic>
                    <p:nvPicPr>
                      <p:cNvPr id="336904" name="Object 8">
                        <a:extLst>
                          <a:ext uri="{FF2B5EF4-FFF2-40B4-BE49-F238E27FC236}">
                            <a16:creationId xmlns:a16="http://schemas.microsoft.com/office/drawing/2014/main" id="{802D3B84-8506-4644-9A47-38164E704C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3" y="2909455"/>
                        <a:ext cx="5800026" cy="1916233"/>
                      </a:xfrm>
                      <a:prstGeom prst="rect">
                        <a:avLst/>
                      </a:prstGeom>
                      <a:noFill/>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B9EB-8D7A-4CD7-AF9C-A2C3F96C594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B4A4E37B-864E-4103-9D4B-4A323B7677E5}"/>
              </a:ext>
            </a:extLst>
          </p:cNvPr>
          <p:cNvSpPr>
            <a:spLocks noGrp="1"/>
          </p:cNvSpPr>
          <p:nvPr>
            <p:ph idx="1"/>
          </p:nvPr>
        </p:nvSpPr>
        <p:spPr/>
        <p:txBody>
          <a:bodyPr/>
          <a:lstStyle/>
          <a:p>
            <a:r>
              <a:rPr lang="en-US" dirty="0"/>
              <a:t>Lets write a series of random numbers to a file:</a:t>
            </a:r>
            <a:br>
              <a:rPr lang="en-US" dirty="0"/>
            </a:br>
            <a:br>
              <a:rPr lang="en-US" dirty="0"/>
            </a:br>
            <a:r>
              <a:rPr lang="en-US" b="1" dirty="0">
                <a:solidFill>
                  <a:schemeClr val="accent4"/>
                </a:solidFill>
                <a:latin typeface="Courier New" panose="02070309020205020404" pitchFamily="49" charset="0"/>
                <a:cs typeface="Courier New" panose="02070309020205020404" pitchFamily="49" charset="0"/>
              </a:rPr>
              <a:t>import</a:t>
            </a:r>
            <a:r>
              <a:rPr lang="en-US" dirty="0">
                <a:latin typeface="Courier New" panose="02070309020205020404" pitchFamily="49" charset="0"/>
                <a:cs typeface="Courier New" panose="02070309020205020404" pitchFamily="49" charset="0"/>
              </a:rPr>
              <a:t> random</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file = </a:t>
            </a:r>
            <a:r>
              <a:rPr lang="en-US" b="1" dirty="0">
                <a:solidFill>
                  <a:schemeClr val="accent3"/>
                </a:solidFill>
                <a:latin typeface="Courier New" panose="02070309020205020404" pitchFamily="49" charset="0"/>
                <a:cs typeface="Courier New" panose="02070309020205020404" pitchFamily="49" charset="0"/>
              </a:rPr>
              <a:t>open</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"Numbers.txt"</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'w'</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b="1" dirty="0">
                <a:solidFill>
                  <a:schemeClr val="accent4"/>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b="1" dirty="0">
                <a:solidFill>
                  <a:schemeClr val="accent4"/>
                </a:solidFill>
                <a:latin typeface="Courier New" panose="02070309020205020404" pitchFamily="49" charset="0"/>
                <a:cs typeface="Courier New" panose="02070309020205020404" pitchFamily="49" charset="0"/>
              </a:rPr>
              <a:t>in</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range</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100</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file.write</a:t>
            </a:r>
            <a:r>
              <a:rPr lang="en-US" dirty="0">
                <a:latin typeface="Courier New" panose="02070309020205020404" pitchFamily="49" charset="0"/>
                <a:cs typeface="Courier New" panose="02070309020205020404" pitchFamily="49" charset="0"/>
              </a:rPr>
              <a:t>(</a:t>
            </a:r>
            <a:r>
              <a:rPr lang="en-US" b="1" dirty="0">
                <a:solidFill>
                  <a:schemeClr val="accent3"/>
                </a:solidFill>
                <a:latin typeface="Courier New" panose="02070309020205020404" pitchFamily="49" charset="0"/>
                <a:cs typeface="Courier New" panose="02070309020205020404" pitchFamily="49" charset="0"/>
              </a:rPr>
              <a:t>str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random.randint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10000</a:t>
            </a:r>
            <a:r>
              <a:rPr lang="en-US" dirty="0">
                <a:latin typeface="Courier New" panose="02070309020205020404" pitchFamily="49" charset="0"/>
                <a:cs typeface="Courier New" panose="02070309020205020404" pitchFamily="49" charset="0"/>
              </a:rPr>
              <a:t>)) + </a:t>
            </a:r>
            <a:r>
              <a:rPr lang="en-US" dirty="0">
                <a:solidFill>
                  <a:srgbClr val="C00000"/>
                </a:solidFill>
                <a:latin typeface="Courier New" panose="02070309020205020404" pitchFamily="49" charset="0"/>
                <a:cs typeface="Courier New" panose="02070309020205020404" pitchFamily="49" charset="0"/>
              </a:rPr>
              <a:t>'\n'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file.close</a:t>
            </a: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19533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212F-7EDE-4496-A18A-811D87E47532}"/>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0075281A-4DD9-44E6-9A73-8800B2106D32}"/>
              </a:ext>
            </a:extLst>
          </p:cNvPr>
          <p:cNvSpPr>
            <a:spLocks noGrp="1"/>
          </p:cNvSpPr>
          <p:nvPr>
            <p:ph idx="1"/>
          </p:nvPr>
        </p:nvSpPr>
        <p:spPr>
          <a:xfrm>
            <a:off x="1141412" y="2249486"/>
            <a:ext cx="9905999" cy="4338349"/>
          </a:xfrm>
        </p:spPr>
        <p:txBody>
          <a:bodyPr>
            <a:normAutofit fontScale="92500" lnSpcReduction="20000"/>
          </a:bodyPr>
          <a:lstStyle/>
          <a:p>
            <a:r>
              <a:rPr lang="en-US" dirty="0"/>
              <a:t>Lets read those numbers back and average them:</a:t>
            </a:r>
            <a:br>
              <a:rPr lang="en-US" dirty="0"/>
            </a:br>
            <a:br>
              <a:rPr lang="en-US" dirty="0"/>
            </a:br>
            <a:r>
              <a:rPr lang="en-US" dirty="0">
                <a:latin typeface="Courier New" panose="02070309020205020404" pitchFamily="49" charset="0"/>
                <a:cs typeface="Courier New" panose="02070309020205020404" pitchFamily="49" charset="0"/>
              </a:rPr>
              <a:t>f = </a:t>
            </a:r>
            <a:r>
              <a:rPr lang="en-US" b="1" dirty="0">
                <a:solidFill>
                  <a:schemeClr val="accent3"/>
                </a:solidFill>
                <a:latin typeface="Courier New" panose="02070309020205020404" pitchFamily="49" charset="0"/>
                <a:cs typeface="Courier New" panose="02070309020205020404" pitchFamily="49" charset="0"/>
              </a:rPr>
              <a:t>open</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'Numbers.txt'</a:t>
            </a:r>
            <a:r>
              <a:rPr lang="en-US" dirty="0">
                <a:latin typeface="Courier New" panose="02070309020205020404" pitchFamily="49" charset="0"/>
                <a:cs typeface="Courier New" panose="02070309020205020404" pitchFamily="49" charset="0"/>
              </a:rPr>
              <a:t>, </a:t>
            </a:r>
            <a:r>
              <a:rPr lang="en-US" dirty="0">
                <a:solidFill>
                  <a:srgbClr val="C00000"/>
                </a:solidFill>
                <a:latin typeface="Courier New" panose="02070309020205020404" pitchFamily="49" charset="0"/>
                <a:cs typeface="Courier New" panose="02070309020205020404" pitchFamily="49" charset="0"/>
              </a:rPr>
              <a:t>'r'</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line = </a:t>
            </a:r>
            <a:r>
              <a:rPr lang="en-US" dirty="0" err="1">
                <a:latin typeface="Courier New" panose="02070309020205020404" pitchFamily="49" charset="0"/>
                <a:cs typeface="Courier New" panose="02070309020205020404" pitchFamily="49" charset="0"/>
              </a:rPr>
              <a:t>f.readline</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avg = </a:t>
            </a:r>
            <a:r>
              <a:rPr lang="en-US" dirty="0">
                <a:solidFill>
                  <a:srgbClr val="C00000"/>
                </a:solidFill>
                <a:latin typeface="Courier New" panose="02070309020205020404" pitchFamily="49" charset="0"/>
                <a:cs typeface="Courier New" panose="02070309020205020404" pitchFamily="49" charset="0"/>
              </a:rPr>
              <a:t>0</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count = </a:t>
            </a:r>
            <a:r>
              <a:rPr lang="en-US" dirty="0">
                <a:solidFill>
                  <a:srgbClr val="C00000"/>
                </a:solidFill>
                <a:latin typeface="Courier New" panose="02070309020205020404" pitchFamily="49" charset="0"/>
                <a:cs typeface="Courier New" panose="02070309020205020404" pitchFamily="49" charset="0"/>
              </a:rPr>
              <a:t>0</a:t>
            </a:r>
            <a:br>
              <a:rPr lang="en-US" dirty="0">
                <a:latin typeface="Courier New" panose="02070309020205020404" pitchFamily="49" charset="0"/>
                <a:cs typeface="Courier New" panose="02070309020205020404" pitchFamily="49" charset="0"/>
              </a:rPr>
            </a:br>
            <a:r>
              <a:rPr lang="en-US" b="1" dirty="0">
                <a:solidFill>
                  <a:schemeClr val="accent4"/>
                </a:solidFill>
                <a:latin typeface="Courier New" panose="02070309020205020404" pitchFamily="49" charset="0"/>
                <a:cs typeface="Courier New" panose="02070309020205020404" pitchFamily="49" charset="0"/>
              </a:rPr>
              <a:t>while</a:t>
            </a:r>
            <a:r>
              <a:rPr lang="en-US" dirty="0">
                <a:latin typeface="Courier New" panose="02070309020205020404" pitchFamily="49" charset="0"/>
                <a:cs typeface="Courier New" panose="02070309020205020404" pitchFamily="49" charset="0"/>
              </a:rPr>
              <a:t> line != </a:t>
            </a:r>
            <a:r>
              <a:rPr lang="en-US" dirty="0">
                <a:solidFill>
                  <a:srgbClr val="C00000"/>
                </a:solidFill>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count += </a:t>
            </a:r>
            <a:r>
              <a:rPr lang="en-US" dirty="0">
                <a:solidFill>
                  <a:srgbClr val="C00000"/>
                </a:solidFill>
                <a:latin typeface="Courier New" panose="02070309020205020404" pitchFamily="49" charset="0"/>
                <a:cs typeface="Courier New" panose="02070309020205020404" pitchFamily="49" charset="0"/>
              </a:rPr>
              <a:t>1</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avg += </a:t>
            </a:r>
            <a:r>
              <a:rPr lang="en-US" b="1" dirty="0">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(line)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line = </a:t>
            </a:r>
            <a:r>
              <a:rPr lang="en-US" dirty="0" err="1">
                <a:latin typeface="Courier New" panose="02070309020205020404" pitchFamily="49" charset="0"/>
                <a:cs typeface="Courier New" panose="02070309020205020404" pitchFamily="49" charset="0"/>
              </a:rPr>
              <a:t>f.readline</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f.close</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b="1" dirty="0">
                <a:solidFill>
                  <a:schemeClr val="accent3"/>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a:t>
            </a:r>
            <a:r>
              <a:rPr lang="en-US" dirty="0">
                <a:solidFill>
                  <a:srgbClr val="C00000"/>
                </a:solidFill>
                <a:latin typeface="Courier New" panose="02070309020205020404" pitchFamily="49" charset="0"/>
                <a:cs typeface="Courier New" panose="02070309020205020404" pitchFamily="49" charset="0"/>
              </a:rPr>
              <a:t>"Average:"</a:t>
            </a:r>
            <a:r>
              <a:rPr lang="en-US" dirty="0">
                <a:latin typeface="Courier New" panose="02070309020205020404" pitchFamily="49" charset="0"/>
                <a:cs typeface="Courier New" panose="02070309020205020404" pitchFamily="49" charset="0"/>
              </a:rPr>
              <a:t>, avg/count)</a:t>
            </a:r>
          </a:p>
          <a:p>
            <a:endParaRPr lang="en-US" dirty="0"/>
          </a:p>
        </p:txBody>
      </p:sp>
    </p:spTree>
    <p:extLst>
      <p:ext uri="{BB962C8B-B14F-4D97-AF65-F5344CB8AC3E}">
        <p14:creationId xmlns:p14="http://schemas.microsoft.com/office/powerpoint/2010/main" val="4184863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2348</TotalTime>
  <Words>1167</Words>
  <Application>Microsoft Office PowerPoint</Application>
  <PresentationFormat>Widescreen</PresentationFormat>
  <Paragraphs>136</Paragraphs>
  <Slides>27</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Cambria Math</vt:lpstr>
      <vt:lpstr>Courier New</vt:lpstr>
      <vt:lpstr>Times New Roman</vt:lpstr>
      <vt:lpstr>Tw Cen MT</vt:lpstr>
      <vt:lpstr>Circuit</vt:lpstr>
      <vt:lpstr>Microsoft Word Picture</vt:lpstr>
      <vt:lpstr>Chapter 13 Files and Exception Handling</vt:lpstr>
      <vt:lpstr>Motivations</vt:lpstr>
      <vt:lpstr>Motivations</vt:lpstr>
      <vt:lpstr>Input and Output</vt:lpstr>
      <vt:lpstr>What have we seen so far?</vt:lpstr>
      <vt:lpstr>FILE input and output</vt:lpstr>
      <vt:lpstr>Open a File</vt:lpstr>
      <vt:lpstr>Example</vt:lpstr>
      <vt:lpstr>Example</vt:lpstr>
      <vt:lpstr>Methods of file objects</vt:lpstr>
      <vt:lpstr>Testing File Existence</vt:lpstr>
      <vt:lpstr>Exceptions</vt:lpstr>
      <vt:lpstr>Exception Handling</vt:lpstr>
      <vt:lpstr>Example of Exception Handling</vt:lpstr>
      <vt:lpstr>Exception Handling</vt:lpstr>
      <vt:lpstr>Raising exceptions</vt:lpstr>
      <vt:lpstr>Raising exceptions</vt:lpstr>
      <vt:lpstr>Note</vt:lpstr>
      <vt:lpstr>Built-in Python exceptions</vt:lpstr>
      <vt:lpstr>Defining your own exception class</vt:lpstr>
      <vt:lpstr>Cautions When Using Exceptions</vt:lpstr>
      <vt:lpstr>When to Throw Exceptions</vt:lpstr>
      <vt:lpstr>Exercise – Work in Pairs/triplets</vt:lpstr>
      <vt:lpstr>Exercise</vt:lpstr>
      <vt:lpstr>Remote files</vt:lpstr>
      <vt:lpstr>Example</vt:lpstr>
      <vt:lpstr>Competition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Denny, Jory</cp:lastModifiedBy>
  <cp:revision>278</cp:revision>
  <dcterms:created xsi:type="dcterms:W3CDTF">2016-08-19T17:15:05Z</dcterms:created>
  <dcterms:modified xsi:type="dcterms:W3CDTF">2020-03-03T03:03:01Z</dcterms:modified>
</cp:coreProperties>
</file>