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329" r:id="rId2"/>
    <p:sldId id="797" r:id="rId3"/>
    <p:sldId id="542" r:id="rId4"/>
    <p:sldId id="543" r:id="rId5"/>
    <p:sldId id="597" r:id="rId6"/>
    <p:sldId id="590" r:id="rId7"/>
    <p:sldId id="569" r:id="rId8"/>
    <p:sldId id="798" r:id="rId9"/>
    <p:sldId id="599" r:id="rId10"/>
    <p:sldId id="455" r:id="rId11"/>
    <p:sldId id="473" r:id="rId12"/>
    <p:sldId id="600" r:id="rId13"/>
    <p:sldId id="587" r:id="rId14"/>
    <p:sldId id="601" r:id="rId15"/>
    <p:sldId id="602" r:id="rId16"/>
    <p:sldId id="603" r:id="rId17"/>
    <p:sldId id="591" r:id="rId18"/>
    <p:sldId id="592" r:id="rId19"/>
    <p:sldId id="457" r:id="rId20"/>
    <p:sldId id="453" r:id="rId21"/>
    <p:sldId id="79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8FC59-15B1-4870-BA5F-8D77518E235F}">
          <p14:sldIdLst>
            <p14:sldId id="329"/>
            <p14:sldId id="797"/>
          </p14:sldIdLst>
        </p14:section>
        <p14:section name="String class" id="{CAA95CEB-9CE8-45B2-9499-430543567417}">
          <p14:sldIdLst>
            <p14:sldId id="542"/>
            <p14:sldId id="543"/>
            <p14:sldId id="597"/>
            <p14:sldId id="590"/>
            <p14:sldId id="569"/>
            <p14:sldId id="798"/>
            <p14:sldId id="599"/>
            <p14:sldId id="455"/>
            <p14:sldId id="473"/>
            <p14:sldId id="600"/>
            <p14:sldId id="587"/>
            <p14:sldId id="601"/>
            <p14:sldId id="602"/>
            <p14:sldId id="603"/>
            <p14:sldId id="591"/>
            <p14:sldId id="592"/>
          </p14:sldIdLst>
        </p14:section>
        <p14:section name="Operator Overloading" id="{5338B117-5174-4A4E-A361-2DFEA8A01FFC}">
          <p14:sldIdLst>
            <p14:sldId id="457"/>
            <p14:sldId id="453"/>
            <p14:sldId id="7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F81BA-29EF-4810-BED0-52C03834EBA6}" type="datetimeFigureOut">
              <a:rPr lang="en-US" smtClean="0"/>
              <a:t>2/26/2020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26BBF-FAE3-4B9C-98E9-6432FABD39A7}" type="slidenum">
              <a:rPr lang="en-US" smtClean="0"/>
              <a:t>‹#›</a:t>
            </a:fld>
            <a:endParaRPr lang="en-US"/>
          </a:p>
        </p:txBody>
      </p:sp>
    </p:spTree>
    <p:extLst>
      <p:ext uri="{BB962C8B-B14F-4D97-AF65-F5344CB8AC3E}">
        <p14:creationId xmlns:p14="http://schemas.microsoft.com/office/powerpoint/2010/main" val="22344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a:t>
            </a:fld>
            <a:endParaRPr lang="en-US"/>
          </a:p>
        </p:txBody>
      </p:sp>
    </p:spTree>
    <p:extLst>
      <p:ext uri="{BB962C8B-B14F-4D97-AF65-F5344CB8AC3E}">
        <p14:creationId xmlns:p14="http://schemas.microsoft.com/office/powerpoint/2010/main" val="2294690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8889A2C-8AF9-4654-AA4A-93605F2F0053}" type="datetime1">
              <a:rPr lang="en-US" smtClean="0"/>
              <a:t>2/26/2020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366384-07A2-4A62-AA8E-64F21B6C9654}"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3B3E-218F-4982-A633-81068F57C0C1}"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4D7A6-6433-4E33-8A78-AAA3D46BFFE1}"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12229-0DD5-4B67-8283-D616D33B8508}"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BF34D-92D3-4775-B378-9A2C8797E612}" type="datetime1">
              <a:rPr lang="en-US" smtClean="0"/>
              <a:t>2/26/2020</a:t>
            </a:fld>
            <a:endParaRPr lang="en-US" dirty="0"/>
          </a:p>
        </p:txBody>
      </p:sp>
      <p:sp>
        <p:nvSpPr>
          <p:cNvPr id="4" name="Footer Placeholder 3"/>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0FFE6F3-0CA7-4AB9-BE06-D344F1AEEF40}" type="datetime1">
              <a:rPr lang="en-US" smtClean="0"/>
              <a:t>2/26/2020</a:t>
            </a:fld>
            <a:endParaRPr lang="en-US" dirty="0"/>
          </a:p>
        </p:txBody>
      </p:sp>
      <p:sp>
        <p:nvSpPr>
          <p:cNvPr id="4" name="Footer Placeholder 3"/>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2360E-441F-4E8D-8F7D-44E3601E1036}" type="datetime1">
              <a:rPr lang="en-US" smtClean="0"/>
              <a:t>2/26/2020</a:t>
            </a:fld>
            <a:endParaRPr lang="en-US" dirty="0"/>
          </a:p>
        </p:txBody>
      </p:sp>
      <p:sp>
        <p:nvSpPr>
          <p:cNvPr id="5" name="Footer Placeholder 4"/>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02168-8F6F-47A3-9EC3-7F414CC31519}" type="datetime1">
              <a:rPr lang="en-US" smtClean="0"/>
              <a:t>2/26/2020</a:t>
            </a:fld>
            <a:endParaRPr lang="en-US" dirty="0"/>
          </a:p>
        </p:txBody>
      </p:sp>
      <p:sp>
        <p:nvSpPr>
          <p:cNvPr id="5" name="Footer Placeholder 4"/>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D94E9-0ED9-4E6D-9AC1-8D21A72CF481}" type="datetime1">
              <a:rPr lang="en-US" smtClean="0"/>
              <a:t>2/26/2020</a:t>
            </a:fld>
            <a:endParaRPr lang="en-US" dirty="0"/>
          </a:p>
        </p:txBody>
      </p:sp>
      <p:sp>
        <p:nvSpPr>
          <p:cNvPr id="5" name="Footer Placeholder 4"/>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32EB9B-5207-4A5C-AEB7-FE0589849AE1}" type="datetime1">
              <a:rPr lang="en-US" smtClean="0"/>
              <a:t>2/26/2020</a:t>
            </a:fld>
            <a:endParaRPr lang="en-US" dirty="0"/>
          </a:p>
        </p:txBody>
      </p:sp>
      <p:sp>
        <p:nvSpPr>
          <p:cNvPr id="5" name="Footer Placeholder 4"/>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31AB16-63E1-44B6-9DDD-1EE33256B101}"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B1F928-7808-4B12-8FF4-B9911ACDD454}" type="datetime1">
              <a:rPr lang="en-US" smtClean="0"/>
              <a:t>2/26/2020</a:t>
            </a:fld>
            <a:endParaRPr lang="en-US" dirty="0"/>
          </a:p>
        </p:txBody>
      </p:sp>
      <p:sp>
        <p:nvSpPr>
          <p:cNvPr id="8" name="Footer Placeholder 7"/>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5F8AA1-5796-432A-BA07-94A6352D0F1C}" type="datetime1">
              <a:rPr lang="en-US" smtClean="0"/>
              <a:t>2/26/2020</a:t>
            </a:fld>
            <a:endParaRPr lang="en-US" dirty="0"/>
          </a:p>
        </p:txBody>
      </p:sp>
      <p:sp>
        <p:nvSpPr>
          <p:cNvPr id="4" name="Footer Placeholder 3"/>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81E92-DD64-48B1-9B02-181D217F882E}" type="datetime1">
              <a:rPr lang="en-US" smtClean="0"/>
              <a:t>2/26/2020</a:t>
            </a:fld>
            <a:endParaRPr lang="en-US" dirty="0"/>
          </a:p>
        </p:txBody>
      </p:sp>
      <p:sp>
        <p:nvSpPr>
          <p:cNvPr id="3" name="Footer Placeholder 2"/>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FC760F-88FD-4572-9ED6-42983A75F154}"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94A15B-8C17-45CA-9856-D819887E3CCE}" type="datetime1">
              <a:rPr lang="en-US" smtClean="0"/>
              <a:t>2/26/2020</a:t>
            </a:fld>
            <a:endParaRPr lang="en-US" dirty="0"/>
          </a:p>
        </p:txBody>
      </p:sp>
      <p:sp>
        <p:nvSpPr>
          <p:cNvPr id="6" name="Footer Placeholder 5"/>
          <p:cNvSpPr>
            <a:spLocks noGrp="1"/>
          </p:cNvSpPr>
          <p:nvPr>
            <p:ph type="ftr" sz="quarter" idx="11"/>
          </p:nvPr>
        </p:nvSpPr>
        <p:spPr/>
        <p:txBody>
          <a:bodyPr/>
          <a:lstStyle/>
          <a:p>
            <a:r>
              <a:rPr lang="en-US"/>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C3CBB2B-859D-4E91-9C02-EE46A6CB6F85}" type="datetime1">
              <a:rPr lang="en-US" smtClean="0"/>
              <a:t>2/26/2020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Liang, Introduction to Java Programming, Tenth Edition, (c) 2015 Pearson Education, Inc. All rights reserved.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winword%20TestInstanceAndClassVariable.jav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winword%20TestCircleWithConstructors.jav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lstStyle/>
          <a:p>
            <a:r>
              <a:rPr lang="en-US" altLang="en-US" dirty="0"/>
              <a:t>Chapter 8</a:t>
            </a:r>
            <a:br>
              <a:rPr lang="en-US" altLang="en-US" dirty="0"/>
            </a:br>
            <a:r>
              <a:rPr lang="en-US" altLang="en-US" dirty="0"/>
              <a:t>More on strings and special methods</a:t>
            </a:r>
          </a:p>
        </p:txBody>
      </p:sp>
      <p:sp>
        <p:nvSpPr>
          <p:cNvPr id="5" name="Subtitle 4"/>
          <p:cNvSpPr>
            <a:spLocks noGrp="1"/>
          </p:cNvSpPr>
          <p:nvPr>
            <p:ph type="subTitle" idx="1"/>
          </p:nvPr>
        </p:nvSpPr>
        <p:spPr/>
        <p:txBody>
          <a:bodyPr/>
          <a:lstStyle/>
          <a:p>
            <a:r>
              <a:rPr lang="en-US" dirty="0"/>
              <a:t>ACKNOWLEDGEMENT: THESE SLIDES ARE ADAPTED FROM SLIDES PROVIDED WITH Introduction to Programming Using Python, Liang (Pearson 2013)</a:t>
            </a:r>
          </a:p>
        </p:txBody>
      </p:sp>
    </p:spTree>
    <p:extLst>
      <p:ext uri="{BB962C8B-B14F-4D97-AF65-F5344CB8AC3E}">
        <p14:creationId xmlns:p14="http://schemas.microsoft.com/office/powerpoint/2010/main" val="19649956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58CFAF54-7721-4788-87F7-7A027BFACF18}"/>
              </a:ext>
            </a:extLst>
          </p:cNvPr>
          <p:cNvSpPr>
            <a:spLocks noGrp="1" noChangeArrowheads="1"/>
          </p:cNvSpPr>
          <p:nvPr>
            <p:ph type="title"/>
          </p:nvPr>
        </p:nvSpPr>
        <p:spPr/>
        <p:txBody>
          <a:bodyPr/>
          <a:lstStyle/>
          <a:p>
            <a:r>
              <a:rPr lang="en-US" altLang="en-US" dirty="0"/>
              <a:t>Foreach Loops over strings </a:t>
            </a:r>
            <a:br>
              <a:rPr lang="en-US" altLang="en-US" dirty="0"/>
            </a:br>
            <a:endParaRPr lang="en-US" altLang="en-US" dirty="0"/>
          </a:p>
        </p:txBody>
      </p:sp>
      <p:sp>
        <p:nvSpPr>
          <p:cNvPr id="4" name="Content Placeholder 3">
            <a:extLst>
              <a:ext uri="{FF2B5EF4-FFF2-40B4-BE49-F238E27FC236}">
                <a16:creationId xmlns:a16="http://schemas.microsoft.com/office/drawing/2014/main" id="{738453CE-FE79-4824-B734-E97DDDD9AC98}"/>
              </a:ext>
            </a:extLst>
          </p:cNvPr>
          <p:cNvSpPr>
            <a:spLocks noGrp="1"/>
          </p:cNvSpPr>
          <p:nvPr>
            <p:ph idx="1"/>
          </p:nvPr>
        </p:nvSpPr>
        <p:spPr/>
        <p:txBody>
          <a:bodyPr>
            <a:normAutofit/>
          </a:bodyPr>
          <a:lstStyle/>
          <a:p>
            <a:r>
              <a:rPr lang="en-US" dirty="0"/>
              <a:t>Looping over the contents of a string is important for various settings.</a:t>
            </a:r>
          </a:p>
          <a:p>
            <a:r>
              <a:rPr lang="en-US" dirty="0"/>
              <a:t>Consider the following with </a:t>
            </a:r>
            <a:r>
              <a:rPr lang="en-US" dirty="0" err="1">
                <a:latin typeface="Courier New" panose="02070309020205020404" pitchFamily="49" charset="0"/>
                <a:cs typeface="Courier New" panose="02070309020205020404" pitchFamily="49" charset="0"/>
              </a:rPr>
              <a:t>someString</a:t>
            </a:r>
            <a:r>
              <a:rPr lang="en-US" dirty="0">
                <a:latin typeface="Courier New" panose="02070309020205020404" pitchFamily="49" charset="0"/>
                <a:cs typeface="Courier New" panose="02070309020205020404" pitchFamily="49" charset="0"/>
              </a:rPr>
              <a:t> = "Hello"</a:t>
            </a:r>
            <a:r>
              <a:rPr lang="en-US" dirty="0"/>
              <a:t>:</a:t>
            </a:r>
          </a:p>
          <a:p>
            <a:pPr lvl="1"/>
            <a:r>
              <a:rPr lang="en-US" b="1" dirty="0">
                <a:solidFill>
                  <a:schemeClr val="accent4"/>
                </a:solidFill>
                <a:latin typeface="Courier New" panose="02070309020205020404" pitchFamily="49" charset="0"/>
                <a:cs typeface="Courier New" panose="02070309020205020404" pitchFamily="49" charset="0"/>
              </a:rPr>
              <a:t>for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ch</a:t>
            </a: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in</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someString</a:t>
            </a:r>
            <a:r>
              <a:rPr lang="en-US" dirty="0">
                <a:latin typeface="Courier New" panose="02070309020205020404" pitchFamily="49" charset="0"/>
                <a:cs typeface="Courier New" panose="02070309020205020404" pitchFamily="49" charset="0"/>
              </a:rPr>
              <a:t>:  </a:t>
            </a:r>
            <a:r>
              <a:rPr lang="en-US" dirty="0">
                <a:solidFill>
                  <a:schemeClr val="accent5"/>
                </a:solidFill>
                <a:latin typeface="Courier New" panose="02070309020205020404" pitchFamily="49" charset="0"/>
                <a:cs typeface="Courier New" panose="02070309020205020404" pitchFamily="49" charset="0"/>
              </a:rPr>
              <a:t># Recall for is for each element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a:solidFill>
                  <a:schemeClr val="accent5"/>
                </a:solidFill>
                <a:latin typeface="Courier New" panose="02070309020205020404" pitchFamily="49" charset="0"/>
                <a:cs typeface="Courier New" panose="02070309020205020404" pitchFamily="49" charset="0"/>
              </a:rPr>
              <a:t># of a sequence!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print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ch</a:t>
            </a:r>
            <a:r>
              <a:rPr lang="en-US" dirty="0">
                <a:latin typeface="Courier New" panose="02070309020205020404" pitchFamily="49" charset="0"/>
                <a:cs typeface="Courier New" panose="02070309020205020404" pitchFamily="49" charset="0"/>
              </a:rPr>
              <a:t>, end=",")   </a:t>
            </a:r>
            <a:r>
              <a:rPr lang="en-US" dirty="0">
                <a:solidFill>
                  <a:schemeClr val="accent5"/>
                </a:solidFill>
                <a:latin typeface="Courier New" panose="02070309020205020404" pitchFamily="49" charset="0"/>
                <a:cs typeface="Courier New" panose="02070309020205020404" pitchFamily="49" charset="0"/>
              </a:rPr>
              <a:t># Outputs: </a:t>
            </a:r>
            <a:r>
              <a:rPr lang="en-US" dirty="0" err="1">
                <a:solidFill>
                  <a:schemeClr val="accent5"/>
                </a:solidFill>
                <a:latin typeface="Courier New" panose="02070309020205020404" pitchFamily="49" charset="0"/>
                <a:cs typeface="Courier New" panose="02070309020205020404" pitchFamily="49" charset="0"/>
              </a:rPr>
              <a:t>H,e,l,l,o</a:t>
            </a:r>
            <a:endParaRPr lang="en-US" dirty="0">
              <a:solidFill>
                <a:schemeClr val="accent5"/>
              </a:solidFill>
              <a:latin typeface="Courier New" panose="02070309020205020404" pitchFamily="49" charset="0"/>
              <a:cs typeface="Courier New" panose="02070309020205020404" pitchFamily="49" charset="0"/>
            </a:endParaRPr>
          </a:p>
          <a:p>
            <a:pPr lvl="1"/>
            <a:r>
              <a:rPr lang="en-US" b="1" dirty="0">
                <a:solidFill>
                  <a:schemeClr val="accent4"/>
                </a:solidFill>
                <a:latin typeface="Courier New" panose="02070309020205020404" pitchFamily="49" charset="0"/>
                <a:cs typeface="Courier New" panose="02070309020205020404" pitchFamily="49" charset="0"/>
              </a:rPr>
              <a:t>for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in</a:t>
            </a:r>
            <a:r>
              <a:rPr lang="en-US" dirty="0">
                <a:latin typeface="Courier New" panose="02070309020205020404" pitchFamily="49" charset="0"/>
                <a:cs typeface="Courier New" panose="02070309020205020404" pitchFamily="49" charset="0"/>
              </a:rPr>
              <a:t> range(0, </a:t>
            </a:r>
            <a:r>
              <a:rPr lang="en-US" b="1" dirty="0" err="1">
                <a:solidFill>
                  <a:schemeClr val="accent3"/>
                </a:solidFill>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someString</a:t>
            </a:r>
            <a:r>
              <a:rPr lang="en-US" dirty="0">
                <a:latin typeface="Courier New" panose="02070309020205020404" pitchFamily="49" charset="0"/>
                <a:cs typeface="Courier New" panose="02070309020205020404" pitchFamily="49" charset="0"/>
              </a:rPr>
              <a:t>), 2):</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print</a:t>
            </a:r>
            <a:r>
              <a:rPr lang="en-US" dirty="0">
                <a:latin typeface="Courier New" panose="02070309020205020404" pitchFamily="49" charset="0"/>
                <a:cs typeface="Courier New" panose="02070309020205020404" pitchFamily="49" charset="0"/>
              </a:rPr>
              <a:t>(s[</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end=" ") </a:t>
            </a:r>
            <a:r>
              <a:rPr lang="en-US" dirty="0">
                <a:solidFill>
                  <a:schemeClr val="accent5"/>
                </a:solidFill>
                <a:latin typeface="Courier New" panose="02070309020205020404" pitchFamily="49" charset="0"/>
                <a:cs typeface="Courier New" panose="02070309020205020404" pitchFamily="49" charset="0"/>
              </a:rPr>
              <a:t># Outputs: H l 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6C997E6C-FFD6-4A8A-8A95-0B7DE5E4827D}"/>
              </a:ext>
            </a:extLst>
          </p:cNvPr>
          <p:cNvSpPr>
            <a:spLocks noGrp="1" noChangeArrowheads="1"/>
          </p:cNvSpPr>
          <p:nvPr>
            <p:ph type="title"/>
          </p:nvPr>
        </p:nvSpPr>
        <p:spPr/>
        <p:txBody>
          <a:bodyPr/>
          <a:lstStyle/>
          <a:p>
            <a:r>
              <a:rPr lang="en-US" altLang="en-US"/>
              <a:t>Comparing Strings </a:t>
            </a:r>
          </a:p>
        </p:txBody>
      </p:sp>
      <p:sp>
        <p:nvSpPr>
          <p:cNvPr id="5" name="Content Placeholder 4">
            <a:extLst>
              <a:ext uri="{FF2B5EF4-FFF2-40B4-BE49-F238E27FC236}">
                <a16:creationId xmlns:a16="http://schemas.microsoft.com/office/drawing/2014/main" id="{0BAE7370-7A5F-489E-B7C5-7B580B8B9BAF}"/>
              </a:ext>
            </a:extLst>
          </p:cNvPr>
          <p:cNvSpPr>
            <a:spLocks noGrp="1"/>
          </p:cNvSpPr>
          <p:nvPr>
            <p:ph idx="1"/>
          </p:nvPr>
        </p:nvSpPr>
        <p:spPr/>
        <p:txBody>
          <a:bodyPr>
            <a:normAutofit fontScale="92500" lnSpcReduction="10000"/>
          </a:bodyPr>
          <a:lstStyle/>
          <a:p>
            <a:r>
              <a:rPr lang="en-US" dirty="0"/>
              <a:t>Relational operators work on strings as well. Consider:</a:t>
            </a:r>
            <a:br>
              <a:rPr lang="en-US" dirty="0"/>
            </a:br>
            <a:r>
              <a:rPr lang="en-US" dirty="0">
                <a:latin typeface="Courier New" panose="02070309020205020404" pitchFamily="49" charset="0"/>
                <a:cs typeface="Courier New" panose="02070309020205020404" pitchFamily="49" charset="0"/>
              </a:rPr>
              <a:t>s1 = </a:t>
            </a:r>
            <a:r>
              <a:rPr lang="en-US" dirty="0">
                <a:solidFill>
                  <a:srgbClr val="C00000"/>
                </a:solidFill>
                <a:latin typeface="Courier New" panose="02070309020205020404" pitchFamily="49" charset="0"/>
                <a:cs typeface="Courier New" panose="02070309020205020404" pitchFamily="49" charset="0"/>
              </a:rPr>
              <a:t>"green"</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s2 = </a:t>
            </a:r>
            <a:r>
              <a:rPr lang="en-US" dirty="0">
                <a:solidFill>
                  <a:srgbClr val="C00000"/>
                </a:solidFill>
                <a:latin typeface="Courier New" panose="02070309020205020404" pitchFamily="49" charset="0"/>
                <a:cs typeface="Courier New" panose="02070309020205020404" pitchFamily="49" charset="0"/>
              </a:rPr>
              <a:t>"glow"</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 s2 </a:t>
            </a:r>
            <a:r>
              <a:rPr lang="en-US" dirty="0">
                <a:solidFill>
                  <a:schemeClr val="accent5"/>
                </a:solidFill>
                <a:latin typeface="Courier New" panose="02070309020205020404" pitchFamily="49" charset="0"/>
                <a:cs typeface="Courier New" panose="02070309020205020404" pitchFamily="49" charset="0"/>
              </a:rPr>
              <a:t># False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 s2 </a:t>
            </a:r>
            <a:r>
              <a:rPr lang="en-US" dirty="0">
                <a:solidFill>
                  <a:schemeClr val="accent5"/>
                </a:solidFill>
                <a:latin typeface="Courier New" panose="02070309020205020404" pitchFamily="49" charset="0"/>
                <a:cs typeface="Courier New" panose="02070309020205020404" pitchFamily="49" charset="0"/>
              </a:rPr>
              <a:t># True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&gt; s2  </a:t>
            </a:r>
            <a:r>
              <a:rPr lang="en-US" dirty="0">
                <a:solidFill>
                  <a:schemeClr val="accent5"/>
                </a:solidFill>
                <a:latin typeface="Courier New" panose="02070309020205020404" pitchFamily="49" charset="0"/>
                <a:cs typeface="Courier New" panose="02070309020205020404" pitchFamily="49" charset="0"/>
              </a:rPr>
              <a:t># True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&gt;= s2 </a:t>
            </a:r>
            <a:r>
              <a:rPr lang="en-US" dirty="0">
                <a:solidFill>
                  <a:schemeClr val="accent5"/>
                </a:solidFill>
                <a:latin typeface="Courier New" panose="02070309020205020404" pitchFamily="49" charset="0"/>
                <a:cs typeface="Courier New" panose="02070309020205020404" pitchFamily="49" charset="0"/>
              </a:rPr>
              <a:t># True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&lt; s2  </a:t>
            </a:r>
            <a:r>
              <a:rPr lang="en-US" dirty="0">
                <a:solidFill>
                  <a:schemeClr val="accent5"/>
                </a:solidFill>
                <a:latin typeface="Courier New" panose="02070309020205020404" pitchFamily="49" charset="0"/>
                <a:cs typeface="Courier New" panose="02070309020205020404" pitchFamily="49" charset="0"/>
              </a:rPr>
              <a:t># False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s1 &lt;= s2 </a:t>
            </a:r>
            <a:r>
              <a:rPr lang="en-US" dirty="0">
                <a:solidFill>
                  <a:schemeClr val="accent5"/>
                </a:solidFill>
                <a:latin typeface="Courier New" panose="02070309020205020404" pitchFamily="49" charset="0"/>
                <a:cs typeface="Courier New" panose="02070309020205020404" pitchFamily="49" charset="0"/>
              </a:rPr>
              <a:t># False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a:extLst>
              <a:ext uri="{FF2B5EF4-FFF2-40B4-BE49-F238E27FC236}">
                <a16:creationId xmlns:a16="http://schemas.microsoft.com/office/drawing/2014/main" id="{3EE1DD4B-941A-425A-AF4E-BE1017ED20DE}"/>
              </a:ext>
            </a:extLst>
          </p:cNvPr>
          <p:cNvSpPr>
            <a:spLocks noGrp="1" noChangeArrowheads="1"/>
          </p:cNvSpPr>
          <p:nvPr>
            <p:ph type="title"/>
          </p:nvPr>
        </p:nvSpPr>
        <p:spPr/>
        <p:txBody>
          <a:bodyPr/>
          <a:lstStyle/>
          <a:p>
            <a:r>
              <a:rPr lang="en-US" altLang="en-US"/>
              <a:t>Testing Characters in a String</a:t>
            </a:r>
            <a:endParaRPr lang="en-US" altLang="en-US">
              <a:hlinkClick r:id="rId3" action="ppaction://program"/>
            </a:endParaRPr>
          </a:p>
        </p:txBody>
      </p:sp>
      <p:sp>
        <p:nvSpPr>
          <p:cNvPr id="4" name="Content Placeholder 3">
            <a:extLst>
              <a:ext uri="{FF2B5EF4-FFF2-40B4-BE49-F238E27FC236}">
                <a16:creationId xmlns:a16="http://schemas.microsoft.com/office/drawing/2014/main" id="{DA974E36-BB81-4C88-ADFA-3B98921D9A75}"/>
              </a:ext>
            </a:extLst>
          </p:cNvPr>
          <p:cNvSpPr>
            <a:spLocks noGrp="1"/>
          </p:cNvSpPr>
          <p:nvPr>
            <p:ph idx="1"/>
          </p:nvPr>
        </p:nvSpPr>
        <p:spPr/>
        <p:txBody>
          <a:bodyPr/>
          <a:lstStyle/>
          <a:p>
            <a:r>
              <a:rPr lang="en-US" dirty="0"/>
              <a:t>The following methods can be used on string objects to test character, example:</a:t>
            </a:r>
            <a:br>
              <a:rPr lang="en-US" dirty="0"/>
            </a:br>
            <a:r>
              <a:rPr lang="en-US" dirty="0">
                <a:latin typeface="Courier New" panose="02070309020205020404" pitchFamily="49" charset="0"/>
                <a:cs typeface="Courier New" panose="02070309020205020404" pitchFamily="49" charset="0"/>
              </a:rPr>
              <a:t>s = </a:t>
            </a:r>
            <a:r>
              <a:rPr lang="en-US" dirty="0">
                <a:solidFill>
                  <a:srgbClr val="C00000"/>
                </a:solidFill>
                <a:latin typeface="Courier New" panose="02070309020205020404" pitchFamily="49" charset="0"/>
                <a:cs typeface="Courier New" panose="02070309020205020404" pitchFamily="49" charset="0"/>
              </a:rPr>
              <a:t>"123"</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s.isdigit</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solidFill>
                  <a:schemeClr val="accent5"/>
                </a:solidFill>
                <a:latin typeface="Courier New" panose="02070309020205020404" pitchFamily="49" charset="0"/>
                <a:cs typeface="Courier New" panose="02070309020205020404" pitchFamily="49" charset="0"/>
              </a:rPr>
              <a:t># True</a:t>
            </a:r>
            <a:br>
              <a:rPr lang="en-US" dirty="0"/>
            </a:br>
            <a:endParaRPr lang="en-US" dirty="0"/>
          </a:p>
        </p:txBody>
      </p:sp>
      <p:sp>
        <p:nvSpPr>
          <p:cNvPr id="399363" name="Rectangle 3">
            <a:extLst>
              <a:ext uri="{FF2B5EF4-FFF2-40B4-BE49-F238E27FC236}">
                <a16:creationId xmlns:a16="http://schemas.microsoft.com/office/drawing/2014/main" id="{5E19B7E3-E9A4-4538-A905-396494CBFFFA}"/>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364" name="Rectangle 4">
            <a:extLst>
              <a:ext uri="{FF2B5EF4-FFF2-40B4-BE49-F238E27FC236}">
                <a16:creationId xmlns:a16="http://schemas.microsoft.com/office/drawing/2014/main" id="{3B5A5414-3F0E-46F1-8C98-D5CBDAB4843F}"/>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365" name="Rectangle 5">
            <a:extLst>
              <a:ext uri="{FF2B5EF4-FFF2-40B4-BE49-F238E27FC236}">
                <a16:creationId xmlns:a16="http://schemas.microsoft.com/office/drawing/2014/main" id="{6C325BFA-BDF8-4A31-9474-7EAF8CE10BB3}"/>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366" name="Rectangle 6">
            <a:extLst>
              <a:ext uri="{FF2B5EF4-FFF2-40B4-BE49-F238E27FC236}">
                <a16:creationId xmlns:a16="http://schemas.microsoft.com/office/drawing/2014/main" id="{BF1D94A7-F269-439B-93C4-CC9EB021F4BB}"/>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99367" name="Object 7">
            <a:extLst>
              <a:ext uri="{FF2B5EF4-FFF2-40B4-BE49-F238E27FC236}">
                <a16:creationId xmlns:a16="http://schemas.microsoft.com/office/drawing/2014/main" id="{74DAA856-DF86-4FB0-A226-25020C16A1A4}"/>
              </a:ext>
            </a:extLst>
          </p:cNvPr>
          <p:cNvGraphicFramePr>
            <a:graphicFrameLocks noChangeAspect="1"/>
          </p:cNvGraphicFramePr>
          <p:nvPr>
            <p:extLst>
              <p:ext uri="{D42A27DB-BD31-4B8C-83A1-F6EECF244321}">
                <p14:modId xmlns:p14="http://schemas.microsoft.com/office/powerpoint/2010/main" val="2059100774"/>
              </p:ext>
            </p:extLst>
          </p:nvPr>
        </p:nvGraphicFramePr>
        <p:xfrm>
          <a:off x="3595864" y="2938979"/>
          <a:ext cx="8202814" cy="3759373"/>
        </p:xfrm>
        <a:graphic>
          <a:graphicData uri="http://schemas.openxmlformats.org/presentationml/2006/ole">
            <mc:AlternateContent xmlns:mc="http://schemas.openxmlformats.org/markup-compatibility/2006">
              <mc:Choice xmlns:v="urn:schemas-microsoft-com:vml" Requires="v">
                <p:oleObj spid="_x0000_s275467" name="Picture" r:id="rId4" imgW="4114800" imgH="1892300" progId="Word.Picture.8">
                  <p:embed/>
                </p:oleObj>
              </mc:Choice>
              <mc:Fallback>
                <p:oleObj name="Picture" r:id="rId4" imgW="4114800" imgH="1892300" progId="Word.Picture.8">
                  <p:embed/>
                  <p:pic>
                    <p:nvPicPr>
                      <p:cNvPr id="399367" name="Object 7">
                        <a:extLst>
                          <a:ext uri="{FF2B5EF4-FFF2-40B4-BE49-F238E27FC236}">
                            <a16:creationId xmlns:a16="http://schemas.microsoft.com/office/drawing/2014/main" id="{74DAA856-DF86-4FB0-A226-25020C16A1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5864" y="2938979"/>
                        <a:ext cx="8202814" cy="3759373"/>
                      </a:xfrm>
                      <a:prstGeom prst="rect">
                        <a:avLst/>
                      </a:prstGeom>
                      <a:noFill/>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BF62BFB4-367A-4736-9F75-2D77EC27A02B}"/>
              </a:ext>
            </a:extLst>
          </p:cNvPr>
          <p:cNvSpPr>
            <a:spLocks noGrp="1" noChangeArrowheads="1"/>
          </p:cNvSpPr>
          <p:nvPr>
            <p:ph type="title"/>
          </p:nvPr>
        </p:nvSpPr>
        <p:spPr/>
        <p:txBody>
          <a:bodyPr/>
          <a:lstStyle/>
          <a:p>
            <a:r>
              <a:rPr lang="en-US" altLang="en-US"/>
              <a:t>Searching for Substrings</a:t>
            </a:r>
            <a:endParaRPr lang="en-US" altLang="en-US">
              <a:hlinkClick r:id="rId3" action="ppaction://program"/>
            </a:endParaRPr>
          </a:p>
        </p:txBody>
      </p:sp>
      <p:sp>
        <p:nvSpPr>
          <p:cNvPr id="4" name="Content Placeholder 3">
            <a:extLst>
              <a:ext uri="{FF2B5EF4-FFF2-40B4-BE49-F238E27FC236}">
                <a16:creationId xmlns:a16="http://schemas.microsoft.com/office/drawing/2014/main" id="{3FD666ED-FD9B-4067-AE1F-C71493BEFB5A}"/>
              </a:ext>
            </a:extLst>
          </p:cNvPr>
          <p:cNvSpPr>
            <a:spLocks noGrp="1"/>
          </p:cNvSpPr>
          <p:nvPr>
            <p:ph idx="1"/>
          </p:nvPr>
        </p:nvSpPr>
        <p:spPr/>
        <p:txBody>
          <a:bodyPr/>
          <a:lstStyle/>
          <a:p>
            <a:r>
              <a:rPr lang="en-US" dirty="0"/>
              <a:t>The following methods can be used in order to search for substrings. Example:</a:t>
            </a:r>
            <a:br>
              <a:rPr lang="en-US" dirty="0"/>
            </a:br>
            <a:r>
              <a:rPr lang="en-US" dirty="0" err="1">
                <a:latin typeface="Courier New" panose="02070309020205020404" pitchFamily="49" charset="0"/>
                <a:cs typeface="Courier New" panose="02070309020205020404" pitchFamily="49" charset="0"/>
              </a:rPr>
              <a:t>s.endswith</a:t>
            </a:r>
            <a:r>
              <a:rPr lang="en-US" dirty="0">
                <a:latin typeface="Courier New" panose="02070309020205020404" pitchFamily="49" charset="0"/>
                <a:cs typeface="Courier New" panose="02070309020205020404" pitchFamily="49" charset="0"/>
              </a:rPr>
              <a:t>(</a:t>
            </a:r>
            <a:r>
              <a:rPr lang="en-US" dirty="0">
                <a:solidFill>
                  <a:srgbClr val="C00000"/>
                </a:solidFill>
                <a:latin typeface="Courier New" panose="02070309020205020404" pitchFamily="49" charset="0"/>
                <a:cs typeface="Courier New" panose="02070309020205020404" pitchFamily="49" charset="0"/>
              </a:rPr>
              <a:t>"me"</a:t>
            </a:r>
            <a:r>
              <a:rPr lang="en-US" dirty="0">
                <a:latin typeface="Courier New" panose="02070309020205020404" pitchFamily="49" charset="0"/>
                <a:cs typeface="Courier New" panose="02070309020205020404" pitchFamily="49" charset="0"/>
              </a:rPr>
              <a:t>)</a:t>
            </a:r>
          </a:p>
        </p:txBody>
      </p:sp>
      <p:sp>
        <p:nvSpPr>
          <p:cNvPr id="386052" name="Rectangle 4">
            <a:extLst>
              <a:ext uri="{FF2B5EF4-FFF2-40B4-BE49-F238E27FC236}">
                <a16:creationId xmlns:a16="http://schemas.microsoft.com/office/drawing/2014/main" id="{A7C62739-901F-4FFC-9471-6BBACAF377F8}"/>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6053" name="Rectangle 5">
            <a:extLst>
              <a:ext uri="{FF2B5EF4-FFF2-40B4-BE49-F238E27FC236}">
                <a16:creationId xmlns:a16="http://schemas.microsoft.com/office/drawing/2014/main" id="{1E8D432A-5834-4ACD-AA2B-3FA4810884D7}"/>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6054" name="Rectangle 6">
            <a:extLst>
              <a:ext uri="{FF2B5EF4-FFF2-40B4-BE49-F238E27FC236}">
                <a16:creationId xmlns:a16="http://schemas.microsoft.com/office/drawing/2014/main" id="{E11C8387-E8F6-4E7B-95CE-4D7BD7A864D5}"/>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6058" name="Rectangle 10">
            <a:extLst>
              <a:ext uri="{FF2B5EF4-FFF2-40B4-BE49-F238E27FC236}">
                <a16:creationId xmlns:a16="http://schemas.microsoft.com/office/drawing/2014/main" id="{4D7FA762-9BA3-4AEC-8B1A-5E2C1D4D0614}"/>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6060" name="Rectangle 12">
            <a:extLst>
              <a:ext uri="{FF2B5EF4-FFF2-40B4-BE49-F238E27FC236}">
                <a16:creationId xmlns:a16="http://schemas.microsoft.com/office/drawing/2014/main" id="{050D7C42-F0DC-4610-AE02-E2BCB74F22CA}"/>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86059" name="Object 11">
            <a:extLst>
              <a:ext uri="{FF2B5EF4-FFF2-40B4-BE49-F238E27FC236}">
                <a16:creationId xmlns:a16="http://schemas.microsoft.com/office/drawing/2014/main" id="{9C420C19-FEA6-4AD4-B8C6-C57900B5DA0F}"/>
              </a:ext>
            </a:extLst>
          </p:cNvPr>
          <p:cNvGraphicFramePr>
            <a:graphicFrameLocks noChangeAspect="1"/>
          </p:cNvGraphicFramePr>
          <p:nvPr>
            <p:extLst>
              <p:ext uri="{D42A27DB-BD31-4B8C-83A1-F6EECF244321}">
                <p14:modId xmlns:p14="http://schemas.microsoft.com/office/powerpoint/2010/main" val="2148931690"/>
              </p:ext>
            </p:extLst>
          </p:nvPr>
        </p:nvGraphicFramePr>
        <p:xfrm>
          <a:off x="2500457" y="3563649"/>
          <a:ext cx="8832850" cy="3067050"/>
        </p:xfrm>
        <a:graphic>
          <a:graphicData uri="http://schemas.openxmlformats.org/presentationml/2006/ole">
            <mc:AlternateContent xmlns:mc="http://schemas.openxmlformats.org/markup-compatibility/2006">
              <mc:Choice xmlns:v="urn:schemas-microsoft-com:vml" Requires="v">
                <p:oleObj spid="_x0000_s274443" name="Picture" r:id="rId4" imgW="4114800" imgH="1435100" progId="Word.Picture.8">
                  <p:embed/>
                </p:oleObj>
              </mc:Choice>
              <mc:Fallback>
                <p:oleObj name="Picture" r:id="rId4" imgW="4114800" imgH="1435100" progId="Word.Picture.8">
                  <p:embed/>
                  <p:pic>
                    <p:nvPicPr>
                      <p:cNvPr id="386059" name="Object 11">
                        <a:extLst>
                          <a:ext uri="{FF2B5EF4-FFF2-40B4-BE49-F238E27FC236}">
                            <a16:creationId xmlns:a16="http://schemas.microsoft.com/office/drawing/2014/main" id="{9C420C19-FEA6-4AD4-B8C6-C57900B5DA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457" y="3563649"/>
                        <a:ext cx="8832850" cy="3067050"/>
                      </a:xfrm>
                      <a:prstGeom prst="rect">
                        <a:avLst/>
                      </a:prstGeom>
                      <a:noFill/>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id="{22091746-35DD-4173-B02A-81E6014D97E4}"/>
              </a:ext>
            </a:extLst>
          </p:cNvPr>
          <p:cNvSpPr>
            <a:spLocks noGrp="1" noChangeArrowheads="1"/>
          </p:cNvSpPr>
          <p:nvPr>
            <p:ph type="title"/>
          </p:nvPr>
        </p:nvSpPr>
        <p:spPr/>
        <p:txBody>
          <a:bodyPr/>
          <a:lstStyle/>
          <a:p>
            <a:r>
              <a:rPr lang="en-US" altLang="en-US"/>
              <a:t>Converting Strings</a:t>
            </a:r>
            <a:endParaRPr lang="en-US" altLang="en-US">
              <a:hlinkClick r:id="rId3" action="ppaction://program"/>
            </a:endParaRPr>
          </a:p>
        </p:txBody>
      </p:sp>
      <p:sp>
        <p:nvSpPr>
          <p:cNvPr id="4" name="Content Placeholder 3">
            <a:extLst>
              <a:ext uri="{FF2B5EF4-FFF2-40B4-BE49-F238E27FC236}">
                <a16:creationId xmlns:a16="http://schemas.microsoft.com/office/drawing/2014/main" id="{4E7D9279-107F-4393-B7B0-DE6550DD5BEB}"/>
              </a:ext>
            </a:extLst>
          </p:cNvPr>
          <p:cNvSpPr>
            <a:spLocks noGrp="1"/>
          </p:cNvSpPr>
          <p:nvPr>
            <p:ph idx="1"/>
          </p:nvPr>
        </p:nvSpPr>
        <p:spPr/>
        <p:txBody>
          <a:bodyPr/>
          <a:lstStyle/>
          <a:p>
            <a:r>
              <a:rPr lang="en-US" dirty="0"/>
              <a:t>You can perform transformations on strings for convenience.</a:t>
            </a:r>
          </a:p>
        </p:txBody>
      </p:sp>
      <p:sp>
        <p:nvSpPr>
          <p:cNvPr id="400387" name="Rectangle 3">
            <a:extLst>
              <a:ext uri="{FF2B5EF4-FFF2-40B4-BE49-F238E27FC236}">
                <a16:creationId xmlns:a16="http://schemas.microsoft.com/office/drawing/2014/main" id="{F6F83189-5182-48A1-88CF-32769EC322F7}"/>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88" name="Rectangle 4">
            <a:extLst>
              <a:ext uri="{FF2B5EF4-FFF2-40B4-BE49-F238E27FC236}">
                <a16:creationId xmlns:a16="http://schemas.microsoft.com/office/drawing/2014/main" id="{45886C73-3FB4-430D-B482-2683FE64B873}"/>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89" name="Rectangle 5">
            <a:extLst>
              <a:ext uri="{FF2B5EF4-FFF2-40B4-BE49-F238E27FC236}">
                <a16:creationId xmlns:a16="http://schemas.microsoft.com/office/drawing/2014/main" id="{E919EDE2-5749-4EBC-9E7D-6228FD97FB45}"/>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90" name="Rectangle 6">
            <a:extLst>
              <a:ext uri="{FF2B5EF4-FFF2-40B4-BE49-F238E27FC236}">
                <a16:creationId xmlns:a16="http://schemas.microsoft.com/office/drawing/2014/main" id="{34D5441F-A5E1-4B16-9006-B520698556C5}"/>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91" name="Rectangle 7">
            <a:extLst>
              <a:ext uri="{FF2B5EF4-FFF2-40B4-BE49-F238E27FC236}">
                <a16:creationId xmlns:a16="http://schemas.microsoft.com/office/drawing/2014/main" id="{C201284D-95FA-479F-B93F-FAE3150F4EDF}"/>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0394" name="Rectangle 10">
            <a:extLst>
              <a:ext uri="{FF2B5EF4-FFF2-40B4-BE49-F238E27FC236}">
                <a16:creationId xmlns:a16="http://schemas.microsoft.com/office/drawing/2014/main" id="{BEE53BDD-A382-4B5A-B65D-BF2CE4AB4E75}"/>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0393" name="Object 9">
            <a:extLst>
              <a:ext uri="{FF2B5EF4-FFF2-40B4-BE49-F238E27FC236}">
                <a16:creationId xmlns:a16="http://schemas.microsoft.com/office/drawing/2014/main" id="{A25B8837-36E6-489D-96DB-820E357D065C}"/>
              </a:ext>
            </a:extLst>
          </p:cNvPr>
          <p:cNvGraphicFramePr>
            <a:graphicFrameLocks noChangeAspect="1"/>
          </p:cNvGraphicFramePr>
          <p:nvPr>
            <p:extLst>
              <p:ext uri="{D42A27DB-BD31-4B8C-83A1-F6EECF244321}">
                <p14:modId xmlns:p14="http://schemas.microsoft.com/office/powerpoint/2010/main" val="1908083328"/>
              </p:ext>
            </p:extLst>
          </p:nvPr>
        </p:nvGraphicFramePr>
        <p:xfrm>
          <a:off x="2413866" y="3647209"/>
          <a:ext cx="8756650" cy="3040062"/>
        </p:xfrm>
        <a:graphic>
          <a:graphicData uri="http://schemas.openxmlformats.org/presentationml/2006/ole">
            <mc:AlternateContent xmlns:mc="http://schemas.openxmlformats.org/markup-compatibility/2006">
              <mc:Choice xmlns:v="urn:schemas-microsoft-com:vml" Requires="v">
                <p:oleObj spid="_x0000_s273419" name="Picture" r:id="rId4" imgW="4114800" imgH="1435100" progId="Word.Picture.8">
                  <p:embed/>
                </p:oleObj>
              </mc:Choice>
              <mc:Fallback>
                <p:oleObj name="Picture" r:id="rId4" imgW="4114800" imgH="1435100" progId="Word.Picture.8">
                  <p:embed/>
                  <p:pic>
                    <p:nvPicPr>
                      <p:cNvPr id="400393" name="Object 9">
                        <a:extLst>
                          <a:ext uri="{FF2B5EF4-FFF2-40B4-BE49-F238E27FC236}">
                            <a16:creationId xmlns:a16="http://schemas.microsoft.com/office/drawing/2014/main" id="{A25B8837-36E6-489D-96DB-820E357D06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866" y="3647209"/>
                        <a:ext cx="8756650" cy="3040062"/>
                      </a:xfrm>
                      <a:prstGeom prst="rect">
                        <a:avLst/>
                      </a:prstGeom>
                      <a:noFill/>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a:extLst>
              <a:ext uri="{FF2B5EF4-FFF2-40B4-BE49-F238E27FC236}">
                <a16:creationId xmlns:a16="http://schemas.microsoft.com/office/drawing/2014/main" id="{28A798C4-C6D2-4042-A25D-4007D819A60F}"/>
              </a:ext>
            </a:extLst>
          </p:cNvPr>
          <p:cNvSpPr>
            <a:spLocks noGrp="1" noChangeArrowheads="1"/>
          </p:cNvSpPr>
          <p:nvPr>
            <p:ph type="title"/>
          </p:nvPr>
        </p:nvSpPr>
        <p:spPr/>
        <p:txBody>
          <a:bodyPr/>
          <a:lstStyle/>
          <a:p>
            <a:r>
              <a:rPr lang="en-US" altLang="en-US"/>
              <a:t>Stripping Whitespace Characters</a:t>
            </a:r>
            <a:endParaRPr lang="en-US" altLang="en-US">
              <a:hlinkClick r:id="rId3" action="ppaction://program"/>
            </a:endParaRPr>
          </a:p>
        </p:txBody>
      </p:sp>
      <p:sp>
        <p:nvSpPr>
          <p:cNvPr id="4" name="Content Placeholder 3">
            <a:extLst>
              <a:ext uri="{FF2B5EF4-FFF2-40B4-BE49-F238E27FC236}">
                <a16:creationId xmlns:a16="http://schemas.microsoft.com/office/drawing/2014/main" id="{8864C581-E3C4-4746-952D-AC93398C65CF}"/>
              </a:ext>
            </a:extLst>
          </p:cNvPr>
          <p:cNvSpPr>
            <a:spLocks noGrp="1"/>
          </p:cNvSpPr>
          <p:nvPr>
            <p:ph idx="1"/>
          </p:nvPr>
        </p:nvSpPr>
        <p:spPr/>
        <p:txBody>
          <a:bodyPr/>
          <a:lstStyle/>
          <a:p>
            <a:r>
              <a:rPr lang="en-US" dirty="0"/>
              <a:t>Additionally, stripping whitespace</a:t>
            </a:r>
          </a:p>
        </p:txBody>
      </p:sp>
      <p:sp>
        <p:nvSpPr>
          <p:cNvPr id="401411" name="Rectangle 3">
            <a:extLst>
              <a:ext uri="{FF2B5EF4-FFF2-40B4-BE49-F238E27FC236}">
                <a16:creationId xmlns:a16="http://schemas.microsoft.com/office/drawing/2014/main" id="{6DAFEA90-99FF-4BBB-B6A1-848CE0D3A73E}"/>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2" name="Rectangle 4">
            <a:extLst>
              <a:ext uri="{FF2B5EF4-FFF2-40B4-BE49-F238E27FC236}">
                <a16:creationId xmlns:a16="http://schemas.microsoft.com/office/drawing/2014/main" id="{88BDFF13-B5ED-4DBE-B59C-5B1C990B79CD}"/>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3" name="Rectangle 5">
            <a:extLst>
              <a:ext uri="{FF2B5EF4-FFF2-40B4-BE49-F238E27FC236}">
                <a16:creationId xmlns:a16="http://schemas.microsoft.com/office/drawing/2014/main" id="{4B0A6179-FF5A-4C83-8FFA-26EC88E64021}"/>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4" name="Rectangle 6">
            <a:extLst>
              <a:ext uri="{FF2B5EF4-FFF2-40B4-BE49-F238E27FC236}">
                <a16:creationId xmlns:a16="http://schemas.microsoft.com/office/drawing/2014/main" id="{63AD074F-B57D-4393-9509-5D904A6C8C6A}"/>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5" name="Rectangle 7">
            <a:extLst>
              <a:ext uri="{FF2B5EF4-FFF2-40B4-BE49-F238E27FC236}">
                <a16:creationId xmlns:a16="http://schemas.microsoft.com/office/drawing/2014/main" id="{AF27E566-B158-41FC-B753-A6686FFFE393}"/>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6" name="Rectangle 8">
            <a:extLst>
              <a:ext uri="{FF2B5EF4-FFF2-40B4-BE49-F238E27FC236}">
                <a16:creationId xmlns:a16="http://schemas.microsoft.com/office/drawing/2014/main" id="{08428A4E-35B7-4BFE-9B77-013A528F4277}"/>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1419" name="Rectangle 11">
            <a:extLst>
              <a:ext uri="{FF2B5EF4-FFF2-40B4-BE49-F238E27FC236}">
                <a16:creationId xmlns:a16="http://schemas.microsoft.com/office/drawing/2014/main" id="{95669B62-1662-4B96-8B8B-CE25B59CE5AE}"/>
              </a:ext>
            </a:extLst>
          </p:cNvPr>
          <p:cNvSpPr>
            <a:spLocks noChangeArrowheads="1"/>
          </p:cNvSpPr>
          <p:nvPr/>
        </p:nvSpPr>
        <p:spPr bwMode="auto">
          <a:xfrm>
            <a:off x="1524001" y="28157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1418" name="Object 10">
            <a:extLst>
              <a:ext uri="{FF2B5EF4-FFF2-40B4-BE49-F238E27FC236}">
                <a16:creationId xmlns:a16="http://schemas.microsoft.com/office/drawing/2014/main" id="{6845C2B0-37BC-4B8A-A564-4B7171F17E4D}"/>
              </a:ext>
            </a:extLst>
          </p:cNvPr>
          <p:cNvGraphicFramePr>
            <a:graphicFrameLocks noChangeAspect="1"/>
          </p:cNvGraphicFramePr>
          <p:nvPr>
            <p:extLst>
              <p:ext uri="{D42A27DB-BD31-4B8C-83A1-F6EECF244321}">
                <p14:modId xmlns:p14="http://schemas.microsoft.com/office/powerpoint/2010/main" val="1001311650"/>
              </p:ext>
            </p:extLst>
          </p:nvPr>
        </p:nvGraphicFramePr>
        <p:xfrm>
          <a:off x="2386156" y="4488441"/>
          <a:ext cx="8794750" cy="1831975"/>
        </p:xfrm>
        <a:graphic>
          <a:graphicData uri="http://schemas.openxmlformats.org/presentationml/2006/ole">
            <mc:AlternateContent xmlns:mc="http://schemas.openxmlformats.org/markup-compatibility/2006">
              <mc:Choice xmlns:v="urn:schemas-microsoft-com:vml" Requires="v">
                <p:oleObj spid="_x0000_s272395" name="Picture" r:id="rId4" imgW="4114800" imgH="863600" progId="Word.Picture.8">
                  <p:embed/>
                </p:oleObj>
              </mc:Choice>
              <mc:Fallback>
                <p:oleObj name="Picture" r:id="rId4" imgW="4114800" imgH="863600" progId="Word.Picture.8">
                  <p:embed/>
                  <p:pic>
                    <p:nvPicPr>
                      <p:cNvPr id="401418" name="Object 10">
                        <a:extLst>
                          <a:ext uri="{FF2B5EF4-FFF2-40B4-BE49-F238E27FC236}">
                            <a16:creationId xmlns:a16="http://schemas.microsoft.com/office/drawing/2014/main" id="{6845C2B0-37BC-4B8A-A564-4B7171F17E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156" y="4488441"/>
                        <a:ext cx="8794750" cy="1831975"/>
                      </a:xfrm>
                      <a:prstGeom prst="rect">
                        <a:avLst/>
                      </a:prstGeom>
                      <a:noFill/>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A3A58F5D-4E84-4B7B-AB38-EAE4AF27C95F}"/>
              </a:ext>
            </a:extLst>
          </p:cNvPr>
          <p:cNvSpPr>
            <a:spLocks noGrp="1" noChangeArrowheads="1"/>
          </p:cNvSpPr>
          <p:nvPr>
            <p:ph type="title"/>
          </p:nvPr>
        </p:nvSpPr>
        <p:spPr/>
        <p:txBody>
          <a:bodyPr/>
          <a:lstStyle/>
          <a:p>
            <a:r>
              <a:rPr lang="en-US" altLang="en-US"/>
              <a:t>Formatting Strings</a:t>
            </a:r>
            <a:endParaRPr lang="en-US" altLang="en-US">
              <a:hlinkClick r:id="rId3" action="ppaction://program"/>
            </a:endParaRPr>
          </a:p>
        </p:txBody>
      </p:sp>
      <p:sp>
        <p:nvSpPr>
          <p:cNvPr id="4" name="Content Placeholder 3">
            <a:extLst>
              <a:ext uri="{FF2B5EF4-FFF2-40B4-BE49-F238E27FC236}">
                <a16:creationId xmlns:a16="http://schemas.microsoft.com/office/drawing/2014/main" id="{CADB7D06-961A-483C-9DCD-27DA3F662940}"/>
              </a:ext>
            </a:extLst>
          </p:cNvPr>
          <p:cNvSpPr>
            <a:spLocks noGrp="1"/>
          </p:cNvSpPr>
          <p:nvPr>
            <p:ph idx="1"/>
          </p:nvPr>
        </p:nvSpPr>
        <p:spPr/>
        <p:txBody>
          <a:bodyPr/>
          <a:lstStyle/>
          <a:p>
            <a:r>
              <a:rPr lang="en-US" dirty="0"/>
              <a:t>Additionally, methods to format.</a:t>
            </a:r>
          </a:p>
        </p:txBody>
      </p:sp>
      <p:sp>
        <p:nvSpPr>
          <p:cNvPr id="402435" name="Rectangle 3">
            <a:extLst>
              <a:ext uri="{FF2B5EF4-FFF2-40B4-BE49-F238E27FC236}">
                <a16:creationId xmlns:a16="http://schemas.microsoft.com/office/drawing/2014/main" id="{202D427C-0E10-494B-A62E-92C0D4A7B72A}"/>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36" name="Rectangle 4">
            <a:extLst>
              <a:ext uri="{FF2B5EF4-FFF2-40B4-BE49-F238E27FC236}">
                <a16:creationId xmlns:a16="http://schemas.microsoft.com/office/drawing/2014/main" id="{4D4E6B58-E7F8-4348-AD60-9111124F1E4D}"/>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37" name="Rectangle 5">
            <a:extLst>
              <a:ext uri="{FF2B5EF4-FFF2-40B4-BE49-F238E27FC236}">
                <a16:creationId xmlns:a16="http://schemas.microsoft.com/office/drawing/2014/main" id="{BF7F83B6-9C18-420A-B13F-CC8022034AA1}"/>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38" name="Rectangle 6">
            <a:extLst>
              <a:ext uri="{FF2B5EF4-FFF2-40B4-BE49-F238E27FC236}">
                <a16:creationId xmlns:a16="http://schemas.microsoft.com/office/drawing/2014/main" id="{E260BEB3-F484-4AAD-B9A1-72BA62635936}"/>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39" name="Rectangle 7">
            <a:extLst>
              <a:ext uri="{FF2B5EF4-FFF2-40B4-BE49-F238E27FC236}">
                <a16:creationId xmlns:a16="http://schemas.microsoft.com/office/drawing/2014/main" id="{0925D38C-AF78-4DCE-9A24-E9A07721B722}"/>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40" name="Rectangle 8">
            <a:extLst>
              <a:ext uri="{FF2B5EF4-FFF2-40B4-BE49-F238E27FC236}">
                <a16:creationId xmlns:a16="http://schemas.microsoft.com/office/drawing/2014/main" id="{68ED45C5-5444-4D55-9C53-32258AFFCF1F}"/>
              </a:ext>
            </a:extLst>
          </p:cNvPr>
          <p:cNvSpPr>
            <a:spLocks noChangeArrowheads="1"/>
          </p:cNvSpPr>
          <p:nvPr/>
        </p:nvSpPr>
        <p:spPr bwMode="auto">
          <a:xfrm>
            <a:off x="1524001" y="25299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41" name="Rectangle 9">
            <a:extLst>
              <a:ext uri="{FF2B5EF4-FFF2-40B4-BE49-F238E27FC236}">
                <a16:creationId xmlns:a16="http://schemas.microsoft.com/office/drawing/2014/main" id="{CE737179-5109-45DD-B7C0-38027F22B5DD}"/>
              </a:ext>
            </a:extLst>
          </p:cNvPr>
          <p:cNvSpPr>
            <a:spLocks noChangeArrowheads="1"/>
          </p:cNvSpPr>
          <p:nvPr/>
        </p:nvSpPr>
        <p:spPr bwMode="auto">
          <a:xfrm>
            <a:off x="1524001" y="28157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2444" name="Rectangle 12">
            <a:extLst>
              <a:ext uri="{FF2B5EF4-FFF2-40B4-BE49-F238E27FC236}">
                <a16:creationId xmlns:a16="http://schemas.microsoft.com/office/drawing/2014/main" id="{10085C6C-5999-4C0F-B127-9475E080BBFF}"/>
              </a:ext>
            </a:extLst>
          </p:cNvPr>
          <p:cNvSpPr>
            <a:spLocks noChangeArrowheads="1"/>
          </p:cNvSpPr>
          <p:nvPr/>
        </p:nvSpPr>
        <p:spPr bwMode="auto">
          <a:xfrm>
            <a:off x="1524001" y="2787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2443" name="Object 11">
            <a:extLst>
              <a:ext uri="{FF2B5EF4-FFF2-40B4-BE49-F238E27FC236}">
                <a16:creationId xmlns:a16="http://schemas.microsoft.com/office/drawing/2014/main" id="{440394D9-E8AC-477A-B38D-79A364113A8D}"/>
              </a:ext>
            </a:extLst>
          </p:cNvPr>
          <p:cNvGraphicFramePr>
            <a:graphicFrameLocks noChangeAspect="1"/>
          </p:cNvGraphicFramePr>
          <p:nvPr>
            <p:extLst>
              <p:ext uri="{D42A27DB-BD31-4B8C-83A1-F6EECF244321}">
                <p14:modId xmlns:p14="http://schemas.microsoft.com/office/powerpoint/2010/main" val="838602378"/>
              </p:ext>
            </p:extLst>
          </p:nvPr>
        </p:nvGraphicFramePr>
        <p:xfrm>
          <a:off x="2611294" y="4675477"/>
          <a:ext cx="8640763" cy="1920875"/>
        </p:xfrm>
        <a:graphic>
          <a:graphicData uri="http://schemas.openxmlformats.org/presentationml/2006/ole">
            <mc:AlternateContent xmlns:mc="http://schemas.openxmlformats.org/markup-compatibility/2006">
              <mc:Choice xmlns:v="urn:schemas-microsoft-com:vml" Requires="v">
                <p:oleObj spid="_x0000_s271371" name="Picture" r:id="rId4" imgW="4114800" imgH="914400" progId="Word.Picture.8">
                  <p:embed/>
                </p:oleObj>
              </mc:Choice>
              <mc:Fallback>
                <p:oleObj name="Picture" r:id="rId4" imgW="4114800" imgH="914400" progId="Word.Picture.8">
                  <p:embed/>
                  <p:pic>
                    <p:nvPicPr>
                      <p:cNvPr id="402443" name="Object 11">
                        <a:extLst>
                          <a:ext uri="{FF2B5EF4-FFF2-40B4-BE49-F238E27FC236}">
                            <a16:creationId xmlns:a16="http://schemas.microsoft.com/office/drawing/2014/main" id="{440394D9-E8AC-477A-B38D-79A364113A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1294" y="4675477"/>
                        <a:ext cx="8640763" cy="1920875"/>
                      </a:xfrm>
                      <a:prstGeom prst="rect">
                        <a:avLst/>
                      </a:prstGeom>
                      <a:noFill/>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a:extLst>
              <a:ext uri="{FF2B5EF4-FFF2-40B4-BE49-F238E27FC236}">
                <a16:creationId xmlns:a16="http://schemas.microsoft.com/office/drawing/2014/main" id="{82944B33-C74C-4948-B714-CA1FBDDC193D}"/>
              </a:ext>
            </a:extLst>
          </p:cNvPr>
          <p:cNvSpPr>
            <a:spLocks noGrp="1" noChangeArrowheads="1"/>
          </p:cNvSpPr>
          <p:nvPr>
            <p:ph type="title"/>
          </p:nvPr>
        </p:nvSpPr>
        <p:spPr/>
        <p:txBody>
          <a:bodyPr/>
          <a:lstStyle/>
          <a:p>
            <a:r>
              <a:rPr lang="en-US" altLang="en-US" dirty="0"/>
              <a:t>Exercise</a:t>
            </a:r>
          </a:p>
        </p:txBody>
      </p:sp>
      <p:sp>
        <p:nvSpPr>
          <p:cNvPr id="390147" name="Rectangle 3">
            <a:extLst>
              <a:ext uri="{FF2B5EF4-FFF2-40B4-BE49-F238E27FC236}">
                <a16:creationId xmlns:a16="http://schemas.microsoft.com/office/drawing/2014/main" id="{9E5BC1B4-C94D-463E-9FD2-96F952968302}"/>
              </a:ext>
            </a:extLst>
          </p:cNvPr>
          <p:cNvSpPr>
            <a:spLocks noGrp="1" noChangeArrowheads="1"/>
          </p:cNvSpPr>
          <p:nvPr>
            <p:ph type="body" idx="1"/>
          </p:nvPr>
        </p:nvSpPr>
        <p:spPr/>
        <p:txBody>
          <a:bodyPr/>
          <a:lstStyle/>
          <a:p>
            <a:r>
              <a:rPr lang="en-US" altLang="en-US" dirty="0"/>
              <a:t>Write a method that determines whether a string is a palindrome (a string that is the same read forward and backward, e.g., racecar).</a:t>
            </a:r>
          </a:p>
          <a:p>
            <a:r>
              <a:rPr lang="en-US" altLang="en-US" dirty="0"/>
              <a:t>Write a test method that allows a user to enter a string and print whether it is a palindrome or not.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a:extLst>
              <a:ext uri="{FF2B5EF4-FFF2-40B4-BE49-F238E27FC236}">
                <a16:creationId xmlns:a16="http://schemas.microsoft.com/office/drawing/2014/main" id="{B265BA9F-7521-433D-86C0-C188D12B5219}"/>
              </a:ext>
            </a:extLst>
          </p:cNvPr>
          <p:cNvSpPr>
            <a:spLocks noGrp="1" noChangeArrowheads="1"/>
          </p:cNvSpPr>
          <p:nvPr>
            <p:ph type="title"/>
          </p:nvPr>
        </p:nvSpPr>
        <p:spPr/>
        <p:txBody>
          <a:bodyPr/>
          <a:lstStyle/>
          <a:p>
            <a:r>
              <a:rPr lang="en-US" altLang="en-US" dirty="0"/>
              <a:t>Exercise</a:t>
            </a:r>
          </a:p>
        </p:txBody>
      </p:sp>
      <p:sp>
        <p:nvSpPr>
          <p:cNvPr id="4" name="Content Placeholder 3">
            <a:extLst>
              <a:ext uri="{FF2B5EF4-FFF2-40B4-BE49-F238E27FC236}">
                <a16:creationId xmlns:a16="http://schemas.microsoft.com/office/drawing/2014/main" id="{F1B59135-02AD-4864-8887-3F0F5D1C6D6B}"/>
              </a:ext>
            </a:extLst>
          </p:cNvPr>
          <p:cNvSpPr>
            <a:spLocks noGrp="1"/>
          </p:cNvSpPr>
          <p:nvPr>
            <p:ph idx="1"/>
          </p:nvPr>
        </p:nvSpPr>
        <p:spPr/>
        <p:txBody>
          <a:bodyPr/>
          <a:lstStyle/>
          <a:p>
            <a:r>
              <a:rPr lang="en-US" dirty="0"/>
              <a:t>Write a function that converts a string of hexadecimal (base 16, e.g., "1F") to a decimal number (31 for the example).</a:t>
            </a:r>
          </a:p>
          <a:p>
            <a:r>
              <a:rPr lang="en-US" dirty="0"/>
              <a:t>Write a test for your functions.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BFB44987-6F0A-4A5D-B978-6CE758C4E119}"/>
              </a:ext>
            </a:extLst>
          </p:cNvPr>
          <p:cNvSpPr>
            <a:spLocks noGrp="1" noChangeArrowheads="1"/>
          </p:cNvSpPr>
          <p:nvPr>
            <p:ph type="title"/>
          </p:nvPr>
        </p:nvSpPr>
        <p:spPr/>
        <p:txBody>
          <a:bodyPr/>
          <a:lstStyle/>
          <a:p>
            <a:r>
              <a:rPr lang="en-US" altLang="en-US"/>
              <a:t>Operator Overloading</a:t>
            </a:r>
            <a:endParaRPr lang="en-US" altLang="en-US">
              <a:hlinkClick r:id="rId2" action="ppaction://program"/>
            </a:endParaRPr>
          </a:p>
        </p:txBody>
      </p:sp>
      <p:sp>
        <p:nvSpPr>
          <p:cNvPr id="206851" name="Rectangle 3">
            <a:extLst>
              <a:ext uri="{FF2B5EF4-FFF2-40B4-BE49-F238E27FC236}">
                <a16:creationId xmlns:a16="http://schemas.microsoft.com/office/drawing/2014/main" id="{10A0BDCE-E8F6-4297-BE45-003FA3C3F04B}"/>
              </a:ext>
            </a:extLst>
          </p:cNvPr>
          <p:cNvSpPr>
            <a:spLocks noGrp="1" noChangeArrowheads="1"/>
          </p:cNvSpPr>
          <p:nvPr>
            <p:ph type="body" idx="1"/>
          </p:nvPr>
        </p:nvSpPr>
        <p:spPr/>
        <p:txBody>
          <a:bodyPr/>
          <a:lstStyle/>
          <a:p>
            <a:r>
              <a:rPr lang="en-US" altLang="en-US" dirty="0"/>
              <a:t>There is some magic to how strings support things like concatenation. It turns out we can also write these special methods for operators. This is called operator overloading.</a:t>
            </a:r>
          </a:p>
          <a:p>
            <a:r>
              <a:rPr lang="en-US" altLang="en-US" b="1" dirty="0">
                <a:solidFill>
                  <a:schemeClr val="accent3"/>
                </a:solidFill>
              </a:rPr>
              <a:t>Operator overloading </a:t>
            </a:r>
            <a:r>
              <a:rPr lang="en-US" altLang="en-US" dirty="0"/>
              <a:t>allows the programmer to use the built-in operators for user-defined methods. </a:t>
            </a:r>
          </a:p>
          <a:p>
            <a:pPr lvl="1"/>
            <a:r>
              <a:rPr lang="en-US" altLang="en-US" dirty="0"/>
              <a:t>These methods are named in a special way for Python to recognize the association.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4C84-94D1-4E12-9601-C605FCA99C2E}"/>
              </a:ext>
            </a:extLst>
          </p:cNvPr>
          <p:cNvSpPr>
            <a:spLocks noGrp="1"/>
          </p:cNvSpPr>
          <p:nvPr>
            <p:ph type="title"/>
          </p:nvPr>
        </p:nvSpPr>
        <p:spPr/>
        <p:txBody>
          <a:bodyPr/>
          <a:lstStyle/>
          <a:p>
            <a:r>
              <a:rPr lang="en-US" dirty="0"/>
              <a:t>Motivations</a:t>
            </a:r>
          </a:p>
        </p:txBody>
      </p:sp>
      <p:sp>
        <p:nvSpPr>
          <p:cNvPr id="3" name="Content Placeholder 2">
            <a:extLst>
              <a:ext uri="{FF2B5EF4-FFF2-40B4-BE49-F238E27FC236}">
                <a16:creationId xmlns:a16="http://schemas.microsoft.com/office/drawing/2014/main" id="{D7BD1517-A69D-4D94-A350-CBE0D66B4A88}"/>
              </a:ext>
            </a:extLst>
          </p:cNvPr>
          <p:cNvSpPr>
            <a:spLocks noGrp="1"/>
          </p:cNvSpPr>
          <p:nvPr>
            <p:ph idx="1"/>
          </p:nvPr>
        </p:nvSpPr>
        <p:spPr/>
        <p:txBody>
          <a:bodyPr/>
          <a:lstStyle/>
          <a:p>
            <a:r>
              <a:rPr lang="en-US" dirty="0"/>
              <a:t>Text is everywhere! Computers have to interface with humans.</a:t>
            </a:r>
          </a:p>
          <a:p>
            <a:r>
              <a:rPr lang="en-US" dirty="0"/>
              <a:t>How could we determine of a tweet has sensitive or false information?</a:t>
            </a:r>
          </a:p>
          <a:p>
            <a:r>
              <a:rPr lang="en-US" dirty="0"/>
              <a:t>When filling out a form how do we know a date is a valid format?</a:t>
            </a:r>
          </a:p>
          <a:p>
            <a:pPr lvl="1"/>
            <a:r>
              <a:rPr lang="en-US" dirty="0"/>
              <a:t>DD/MM/YYYY</a:t>
            </a:r>
          </a:p>
          <a:p>
            <a:pPr lvl="1"/>
            <a:r>
              <a:rPr lang="en-US" dirty="0"/>
              <a:t>MM/DD/YY</a:t>
            </a:r>
          </a:p>
          <a:p>
            <a:pPr lvl="1"/>
            <a:r>
              <a:rPr lang="en-US" dirty="0" err="1"/>
              <a:t>etc</a:t>
            </a:r>
            <a:endParaRPr lang="en-US" dirty="0"/>
          </a:p>
        </p:txBody>
      </p:sp>
      <p:pic>
        <p:nvPicPr>
          <p:cNvPr id="265218" name="Picture 2" descr="Image result for twitter">
            <a:extLst>
              <a:ext uri="{FF2B5EF4-FFF2-40B4-BE49-F238E27FC236}">
                <a16:creationId xmlns:a16="http://schemas.microsoft.com/office/drawing/2014/main" id="{BEFF62E7-81BC-4A48-BBDD-CF8533727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5378" y="3889714"/>
            <a:ext cx="2832230" cy="2832230"/>
          </a:xfrm>
          <a:prstGeom prst="rect">
            <a:avLst/>
          </a:prstGeom>
          <a:noFill/>
          <a:extLst>
            <a:ext uri="{909E8E84-426E-40DD-AFC4-6F175D3DCCD1}">
              <a14:hiddenFill xmlns:a14="http://schemas.microsoft.com/office/drawing/2010/main">
                <a:solidFill>
                  <a:srgbClr val="FFFFFF"/>
                </a:solidFill>
              </a14:hiddenFill>
            </a:ext>
          </a:extLst>
        </p:spPr>
      </p:pic>
      <p:pic>
        <p:nvPicPr>
          <p:cNvPr id="265224" name="Picture 8" descr="Image result for online form">
            <a:extLst>
              <a:ext uri="{FF2B5EF4-FFF2-40B4-BE49-F238E27FC236}">
                <a16:creationId xmlns:a16="http://schemas.microsoft.com/office/drawing/2014/main" id="{E8F93802-A5A4-47DC-9E6E-6E8102A14C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570" y="3884288"/>
            <a:ext cx="1991614" cy="283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361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DF797085-30D2-4F70-8B45-F2E31B235E7F}"/>
              </a:ext>
            </a:extLst>
          </p:cNvPr>
          <p:cNvSpPr>
            <a:spLocks noGrp="1" noChangeArrowheads="1"/>
          </p:cNvSpPr>
          <p:nvPr>
            <p:ph type="title"/>
          </p:nvPr>
        </p:nvSpPr>
        <p:spPr/>
        <p:txBody>
          <a:bodyPr/>
          <a:lstStyle/>
          <a:p>
            <a:r>
              <a:rPr lang="en-US" altLang="en-US" dirty="0"/>
              <a:t>Operator Overloading</a:t>
            </a:r>
          </a:p>
        </p:txBody>
      </p:sp>
      <p:sp>
        <p:nvSpPr>
          <p:cNvPr id="4" name="Content Placeholder 3">
            <a:extLst>
              <a:ext uri="{FF2B5EF4-FFF2-40B4-BE49-F238E27FC236}">
                <a16:creationId xmlns:a16="http://schemas.microsoft.com/office/drawing/2014/main" id="{659EB36D-56B0-48F4-8EE5-46DA9BF6715E}"/>
              </a:ext>
            </a:extLst>
          </p:cNvPr>
          <p:cNvSpPr>
            <a:spLocks noGrp="1"/>
          </p:cNvSpPr>
          <p:nvPr>
            <p:ph sz="half" idx="1"/>
          </p:nvPr>
        </p:nvSpPr>
        <p:spPr>
          <a:xfrm>
            <a:off x="1141410" y="2249486"/>
            <a:ext cx="5997145" cy="4068187"/>
          </a:xfrm>
        </p:spPr>
        <p:txBody>
          <a:bodyPr>
            <a:normAutofit fontScale="70000" lnSpcReduction="20000"/>
          </a:bodyPr>
          <a:lstStyle/>
          <a:p>
            <a:r>
              <a:rPr lang="en-US" dirty="0"/>
              <a:t>The following are special methods in python. Example:</a:t>
            </a:r>
            <a:br>
              <a:rPr lang="en-US" dirty="0"/>
            </a:br>
            <a:br>
              <a:rPr lang="en-US" dirty="0"/>
            </a:br>
            <a:r>
              <a:rPr lang="en-US" b="1" dirty="0">
                <a:solidFill>
                  <a:schemeClr val="accent4"/>
                </a:solidFill>
                <a:latin typeface="Courier New" panose="02070309020205020404" pitchFamily="49" charset="0"/>
                <a:cs typeface="Courier New" panose="02070309020205020404" pitchFamily="49" charset="0"/>
              </a:rPr>
              <a:t>class</a:t>
            </a:r>
            <a:r>
              <a:rPr lang="en-US" dirty="0">
                <a:latin typeface="Courier New" panose="02070309020205020404" pitchFamily="49" charset="0"/>
                <a:cs typeface="Courier New" panose="02070309020205020404" pitchFamily="49" charset="0"/>
              </a:rPr>
              <a:t> Addable: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__</a:t>
            </a:r>
            <a:r>
              <a:rPr lang="en-US"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__(</a:t>
            </a:r>
            <a:r>
              <a:rPr lang="en-US" b="1" dirty="0">
                <a:solidFill>
                  <a:schemeClr val="accent4"/>
                </a:solidFill>
                <a:latin typeface="Courier New" panose="02070309020205020404" pitchFamily="49" charset="0"/>
                <a:cs typeface="Courier New" panose="02070309020205020404" pitchFamily="49" charset="0"/>
              </a:rPr>
              <a:t>self</a:t>
            </a:r>
            <a:r>
              <a:rPr lang="en-US" dirty="0">
                <a:latin typeface="Courier New" panose="02070309020205020404" pitchFamily="49" charset="0"/>
                <a:cs typeface="Courier New" panose="02070309020205020404" pitchFamily="49" charset="0"/>
              </a:rPr>
              <a:t>, x = </a:t>
            </a:r>
            <a:r>
              <a:rPr lang="en-US" dirty="0">
                <a:solidFill>
                  <a:srgbClr val="C00000"/>
                </a:solidFill>
                <a:latin typeface="Courier New" panose="02070309020205020404" pitchFamily="49" charset="0"/>
                <a:cs typeface="Courier New" panose="02070309020205020404" pitchFamily="49" charset="0"/>
              </a:rPr>
              <a:t>0</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err="1">
                <a:solidFill>
                  <a:schemeClr val="accent4"/>
                </a:solidFill>
                <a:latin typeface="Courier New" panose="02070309020205020404" pitchFamily="49" charset="0"/>
                <a:cs typeface="Courier New" panose="02070309020205020404" pitchFamily="49" charset="0"/>
              </a:rPr>
              <a:t>self</a:t>
            </a:r>
            <a:r>
              <a:rPr lang="en-US" dirty="0" err="1">
                <a:latin typeface="Courier New" panose="02070309020205020404" pitchFamily="49" charset="0"/>
                <a:cs typeface="Courier New" panose="02070309020205020404" pitchFamily="49" charset="0"/>
              </a:rPr>
              <a:t>.__x</a:t>
            </a:r>
            <a:r>
              <a:rPr lang="en-US" dirty="0">
                <a:latin typeface="Courier New" panose="02070309020205020404" pitchFamily="49" charset="0"/>
                <a:cs typeface="Courier New" panose="02070309020205020404" pitchFamily="49" charset="0"/>
              </a:rPr>
              <a:t> = x</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__add__(</a:t>
            </a:r>
            <a:r>
              <a:rPr lang="en-US" b="1" dirty="0">
                <a:solidFill>
                  <a:schemeClr val="accent4"/>
                </a:solidFill>
                <a:latin typeface="Courier New" panose="02070309020205020404" pitchFamily="49" charset="0"/>
                <a:cs typeface="Courier New" panose="02070309020205020404" pitchFamily="49" charset="0"/>
              </a:rPr>
              <a:t>self</a:t>
            </a:r>
            <a:r>
              <a:rPr lang="en-US" dirty="0">
                <a:latin typeface="Courier New" panose="02070309020205020404" pitchFamily="49" charset="0"/>
                <a:cs typeface="Courier New" panose="02070309020205020404" pitchFamily="49" charset="0"/>
              </a:rPr>
              <a:t>, other):</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Addable(</a:t>
            </a:r>
            <a:r>
              <a:rPr lang="en-US" b="1" dirty="0" err="1">
                <a:solidFill>
                  <a:schemeClr val="accent4"/>
                </a:solidFill>
                <a:latin typeface="Courier New" panose="02070309020205020404" pitchFamily="49" charset="0"/>
                <a:cs typeface="Courier New" panose="02070309020205020404" pitchFamily="49" charset="0"/>
              </a:rPr>
              <a:t>self</a:t>
            </a:r>
            <a:r>
              <a:rPr lang="en-US" dirty="0" err="1">
                <a:latin typeface="Courier New" panose="02070309020205020404" pitchFamily="49" charset="0"/>
                <a:cs typeface="Courier New" panose="02070309020205020404" pitchFamily="49" charset="0"/>
              </a:rPr>
              <a:t>.__x</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other.__x</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def</a:t>
            </a:r>
            <a:r>
              <a:rPr lang="en-US" dirty="0">
                <a:latin typeface="Courier New" panose="02070309020205020404" pitchFamily="49" charset="0"/>
                <a:cs typeface="Courier New" panose="02070309020205020404" pitchFamily="49" charset="0"/>
              </a:rPr>
              <a:t> __str__(</a:t>
            </a:r>
            <a:r>
              <a:rPr lang="en-US" b="1" dirty="0">
                <a:solidFill>
                  <a:schemeClr val="accent4"/>
                </a:solidFill>
                <a:latin typeface="Courier New" panose="02070309020205020404" pitchFamily="49" charset="0"/>
                <a:cs typeface="Courier New" panose="02070309020205020404" pitchFamily="49" charset="0"/>
              </a:rPr>
              <a:t>self</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solidFill>
                  <a:schemeClr val="accent4"/>
                </a:solidFill>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a:t>
            </a:r>
            <a:r>
              <a:rPr lang="en-US" b="1" dirty="0">
                <a:solidFill>
                  <a:schemeClr val="accent3"/>
                </a:solidFill>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a:t>
            </a:r>
            <a:r>
              <a:rPr lang="en-US" b="1" dirty="0" err="1">
                <a:solidFill>
                  <a:schemeClr val="accent4"/>
                </a:solidFill>
                <a:latin typeface="Courier New" panose="02070309020205020404" pitchFamily="49" charset="0"/>
                <a:cs typeface="Courier New" panose="02070309020205020404" pitchFamily="49" charset="0"/>
              </a:rPr>
              <a:t>self</a:t>
            </a:r>
            <a:r>
              <a:rPr lang="en-US" dirty="0" err="1">
                <a:latin typeface="Courier New" panose="02070309020205020404" pitchFamily="49" charset="0"/>
                <a:cs typeface="Courier New" panose="02070309020205020404" pitchFamily="49" charset="0"/>
              </a:rPr>
              <a:t>.__x</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a1 = Addable(</a:t>
            </a:r>
            <a:r>
              <a:rPr lang="en-US" dirty="0">
                <a:solidFill>
                  <a:srgbClr val="C00000"/>
                </a:solidFill>
                <a:latin typeface="Courier New" panose="02070309020205020404" pitchFamily="49" charset="0"/>
                <a:cs typeface="Courier New" panose="02070309020205020404" pitchFamily="49" charset="0"/>
              </a:rPr>
              <a:t>3</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a2 = Addable(</a:t>
            </a:r>
            <a:r>
              <a:rPr lang="en-US" dirty="0">
                <a:solidFill>
                  <a:srgbClr val="C00000"/>
                </a:solidFill>
                <a:latin typeface="Courier New" panose="02070309020205020404" pitchFamily="49" charset="0"/>
                <a:cs typeface="Courier New" panose="02070309020205020404" pitchFamily="49" charset="0"/>
              </a:rPr>
              <a:t>2</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a3 = a1 + a2</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print(a3) </a:t>
            </a:r>
            <a:r>
              <a:rPr lang="en-US" dirty="0">
                <a:solidFill>
                  <a:schemeClr val="accent5"/>
                </a:solidFill>
                <a:latin typeface="Courier New" panose="02070309020205020404" pitchFamily="49" charset="0"/>
                <a:cs typeface="Courier New" panose="02070309020205020404" pitchFamily="49" charset="0"/>
              </a:rPr>
              <a:t># Outputs 5 because of __str__</a:t>
            </a:r>
          </a:p>
        </p:txBody>
      </p:sp>
      <p:sp>
        <p:nvSpPr>
          <p:cNvPr id="202766" name="Rectangle 14">
            <a:extLst>
              <a:ext uri="{FF2B5EF4-FFF2-40B4-BE49-F238E27FC236}">
                <a16:creationId xmlns:a16="http://schemas.microsoft.com/office/drawing/2014/main" id="{F55441AF-ED0B-4E71-94E7-EF5F7C6F57C5}"/>
              </a:ext>
            </a:extLst>
          </p:cNvPr>
          <p:cNvSpPr>
            <a:spLocks noChangeArrowheads="1"/>
          </p:cNvSpPr>
          <p:nvPr/>
        </p:nvSpPr>
        <p:spPr bwMode="auto">
          <a:xfrm>
            <a:off x="1524001" y="18298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 name="Object 13">
            <a:extLst>
              <a:ext uri="{FF2B5EF4-FFF2-40B4-BE49-F238E27FC236}">
                <a16:creationId xmlns:a16="http://schemas.microsoft.com/office/drawing/2014/main" id="{271728D9-2C0B-4207-BF63-C6BBA5897A53}"/>
              </a:ext>
            </a:extLst>
          </p:cNvPr>
          <p:cNvGraphicFramePr>
            <a:graphicFrameLocks noGrp="1" noChangeAspect="1"/>
          </p:cNvGraphicFramePr>
          <p:nvPr>
            <p:ph sz="half" idx="2"/>
            <p:extLst>
              <p:ext uri="{D42A27DB-BD31-4B8C-83A1-F6EECF244321}">
                <p14:modId xmlns:p14="http://schemas.microsoft.com/office/powerpoint/2010/main" val="2662589268"/>
              </p:ext>
            </p:extLst>
          </p:nvPr>
        </p:nvGraphicFramePr>
        <p:xfrm>
          <a:off x="6813550" y="1638300"/>
          <a:ext cx="5145088" cy="4860925"/>
        </p:xfrm>
        <a:graphic>
          <a:graphicData uri="http://schemas.openxmlformats.org/presentationml/2006/ole">
            <mc:AlternateContent xmlns:mc="http://schemas.openxmlformats.org/markup-compatibility/2006">
              <mc:Choice xmlns:v="urn:schemas-microsoft-com:vml" Requires="v">
                <p:oleObj spid="_x0000_s267277" name="Picture" r:id="rId3" imgW="2997360" imgH="2832120" progId="Word.Picture.8">
                  <p:embed/>
                </p:oleObj>
              </mc:Choice>
              <mc:Fallback>
                <p:oleObj name="Picture" r:id="rId3" imgW="2997360" imgH="2832120" progId="Word.Picture.8">
                  <p:embed/>
                  <p:pic>
                    <p:nvPicPr>
                      <p:cNvPr id="202765" name="Object 13">
                        <a:extLst>
                          <a:ext uri="{FF2B5EF4-FFF2-40B4-BE49-F238E27FC236}">
                            <a16:creationId xmlns:a16="http://schemas.microsoft.com/office/drawing/2014/main" id="{3CFB6875-5CB8-433F-AB48-569932E0F910}"/>
                          </a:ext>
                        </a:extLst>
                      </p:cNvPr>
                      <p:cNvPicPr>
                        <a:picLocks noChangeAspect="1" noChangeArrowheads="1"/>
                      </p:cNvPicPr>
                      <p:nvPr/>
                    </p:nvPicPr>
                    <p:blipFill>
                      <a:blip r:embed="rId4"/>
                      <a:srcRect/>
                      <a:stretch>
                        <a:fillRect/>
                      </a:stretch>
                    </p:blipFill>
                    <p:spPr bwMode="auto">
                      <a:xfrm>
                        <a:off x="6813550" y="1638300"/>
                        <a:ext cx="5145088" cy="4860925"/>
                      </a:xfrm>
                      <a:prstGeom prst="rect">
                        <a:avLst/>
                      </a:prstGeom>
                      <a:noFill/>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B3C54-2FFB-44F1-98CB-0502041219CD}"/>
              </a:ext>
            </a:extLst>
          </p:cNvPr>
          <p:cNvSpPr>
            <a:spLocks noGrp="1"/>
          </p:cNvSpPr>
          <p:nvPr>
            <p:ph type="title"/>
          </p:nvPr>
        </p:nvSpPr>
        <p:spPr/>
        <p:txBody>
          <a:bodyPr/>
          <a:lstStyle/>
          <a:p>
            <a:r>
              <a:rPr lang="en-US" dirty="0"/>
              <a:t>Reminder</a:t>
            </a:r>
          </a:p>
        </p:txBody>
      </p:sp>
      <p:sp>
        <p:nvSpPr>
          <p:cNvPr id="5" name="Content Placeholder 4">
            <a:extLst>
              <a:ext uri="{FF2B5EF4-FFF2-40B4-BE49-F238E27FC236}">
                <a16:creationId xmlns:a16="http://schemas.microsoft.com/office/drawing/2014/main" id="{ED0F8B7B-46FA-4E5E-8D27-81B04203370A}"/>
              </a:ext>
            </a:extLst>
          </p:cNvPr>
          <p:cNvSpPr>
            <a:spLocks noGrp="1"/>
          </p:cNvSpPr>
          <p:nvPr>
            <p:ph idx="1"/>
          </p:nvPr>
        </p:nvSpPr>
        <p:spPr/>
        <p:txBody>
          <a:bodyPr/>
          <a:lstStyle/>
          <a:p>
            <a:r>
              <a:rPr lang="en-US" dirty="0"/>
              <a:t>Read the book! Lots of great examples and extra explanations.</a:t>
            </a:r>
          </a:p>
          <a:p>
            <a:pPr lvl="1"/>
            <a:r>
              <a:rPr lang="en-US" dirty="0"/>
              <a:t>Read/answer end of section exercises/checkpoints</a:t>
            </a:r>
          </a:p>
        </p:txBody>
      </p:sp>
    </p:spTree>
    <p:extLst>
      <p:ext uri="{BB962C8B-B14F-4D97-AF65-F5344CB8AC3E}">
        <p14:creationId xmlns:p14="http://schemas.microsoft.com/office/powerpoint/2010/main" val="124398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8CD72D44-737E-4B68-B63B-7D0C6FB52FFA}"/>
              </a:ext>
            </a:extLst>
          </p:cNvPr>
          <p:cNvSpPr>
            <a:spLocks noGrp="1" noChangeArrowheads="1"/>
          </p:cNvSpPr>
          <p:nvPr>
            <p:ph type="title"/>
          </p:nvPr>
        </p:nvSpPr>
        <p:spPr/>
        <p:txBody>
          <a:bodyPr/>
          <a:lstStyle/>
          <a:p>
            <a:r>
              <a:rPr lang="en-US" altLang="en-US" dirty="0"/>
              <a:t>The string Class - str</a:t>
            </a:r>
            <a:endParaRPr lang="en-US" altLang="en-US" dirty="0">
              <a:hlinkClick r:id="rId2" action="ppaction://program"/>
            </a:endParaRPr>
          </a:p>
        </p:txBody>
      </p:sp>
      <p:sp>
        <p:nvSpPr>
          <p:cNvPr id="338947" name="Rectangle 3">
            <a:extLst>
              <a:ext uri="{FF2B5EF4-FFF2-40B4-BE49-F238E27FC236}">
                <a16:creationId xmlns:a16="http://schemas.microsoft.com/office/drawing/2014/main" id="{B5EA24E8-FACB-4D54-BB26-1216C5677FD4}"/>
              </a:ext>
            </a:extLst>
          </p:cNvPr>
          <p:cNvSpPr>
            <a:spLocks noGrp="1" noChangeArrowheads="1"/>
          </p:cNvSpPr>
          <p:nvPr>
            <p:ph type="body" idx="1"/>
          </p:nvPr>
        </p:nvSpPr>
        <p:spPr/>
        <p:txBody>
          <a:bodyPr>
            <a:normAutofit fontScale="92500" lnSpcReduction="10000"/>
          </a:bodyPr>
          <a:lstStyle/>
          <a:p>
            <a:r>
              <a:rPr lang="en-US" altLang="en-US" dirty="0"/>
              <a:t>Strings are objects that can be constructed and used (invoking methods)</a:t>
            </a:r>
          </a:p>
          <a:p>
            <a:r>
              <a:rPr lang="en-US" altLang="en-US" dirty="0"/>
              <a:t>Creating Strings</a:t>
            </a:r>
          </a:p>
          <a:p>
            <a:pPr lvl="1"/>
            <a:r>
              <a:rPr lang="en-US" altLang="en-US" dirty="0">
                <a:latin typeface="Courier New" panose="02070309020205020404" pitchFamily="49" charset="0"/>
                <a:cs typeface="Courier New" panose="02070309020205020404" pitchFamily="49" charset="0"/>
              </a:rPr>
              <a:t>s1 = </a:t>
            </a:r>
            <a:r>
              <a:rPr lang="en-US" altLang="en-US" b="1" dirty="0">
                <a:solidFill>
                  <a:schemeClr val="accent3"/>
                </a:solidFill>
                <a:latin typeface="Courier New" panose="02070309020205020404" pitchFamily="49" charset="0"/>
                <a:cs typeface="Courier New" panose="02070309020205020404" pitchFamily="49" charset="0"/>
              </a:rPr>
              <a:t>str</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Create an empty string ("")</a:t>
            </a:r>
          </a:p>
          <a:p>
            <a:pPr lvl="1"/>
            <a:r>
              <a:rPr lang="en-US" altLang="en-US" dirty="0">
                <a:latin typeface="Courier New" panose="02070309020205020404" pitchFamily="49" charset="0"/>
                <a:cs typeface="Courier New" panose="02070309020205020404" pitchFamily="49" charset="0"/>
              </a:rPr>
              <a:t>s2 = </a:t>
            </a:r>
            <a:r>
              <a:rPr lang="en-US" altLang="en-US" b="1" dirty="0">
                <a:solidFill>
                  <a:schemeClr val="accent3"/>
                </a:solidFill>
                <a:latin typeface="Courier New" panose="02070309020205020404" pitchFamily="49" charset="0"/>
                <a:cs typeface="Courier New" panose="02070309020205020404" pitchFamily="49" charset="0"/>
              </a:rPr>
              <a:t>str</a:t>
            </a:r>
            <a:r>
              <a:rPr lang="en-US" altLang="en-US" dirty="0">
                <a:latin typeface="Courier New" panose="02070309020205020404" pitchFamily="49" charset="0"/>
                <a:cs typeface="Courier New" panose="02070309020205020404" pitchFamily="49" charset="0"/>
              </a:rPr>
              <a:t>(</a:t>
            </a:r>
            <a:r>
              <a:rPr lang="en-US" altLang="en-US" dirty="0">
                <a:solidFill>
                  <a:srgbClr val="C00000"/>
                </a:solidFill>
                <a:latin typeface="Courier New" panose="02070309020205020404" pitchFamily="49" charset="0"/>
                <a:cs typeface="Courier New" panose="02070309020205020404" pitchFamily="49" charset="0"/>
              </a:rPr>
              <a:t>"Welcome"</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Create a string "Welcome"</a:t>
            </a:r>
            <a:endParaRPr lang="en-US" altLang="en-US" dirty="0"/>
          </a:p>
          <a:p>
            <a:r>
              <a:rPr lang="en-US" altLang="en-US" dirty="0"/>
              <a:t>Python provides a simple syntax for creating string using a string literal. For example:</a:t>
            </a:r>
          </a:p>
          <a:p>
            <a:pPr lvl="1"/>
            <a:r>
              <a:rPr lang="en-US" altLang="en-US" dirty="0">
                <a:latin typeface="Courier New" panose="02070309020205020404" pitchFamily="49" charset="0"/>
                <a:cs typeface="Courier New" panose="02070309020205020404" pitchFamily="49" charset="0"/>
              </a:rPr>
              <a:t>s1 = </a:t>
            </a:r>
            <a:r>
              <a:rPr lang="en-US" altLang="en-US" dirty="0">
                <a:solidFill>
                  <a:srgbClr val="C00000"/>
                </a:solidFill>
                <a:latin typeface="Courier New" panose="02070309020205020404" pitchFamily="49" charset="0"/>
                <a:cs typeface="Courier New" panose="02070309020205020404" pitchFamily="49" charset="0"/>
              </a:rPr>
              <a:t>""</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Same as s1 = str()</a:t>
            </a:r>
          </a:p>
          <a:p>
            <a:pPr lvl="1"/>
            <a:r>
              <a:rPr lang="en-US" altLang="en-US" dirty="0">
                <a:latin typeface="Courier New" panose="02070309020205020404" pitchFamily="49" charset="0"/>
                <a:cs typeface="Courier New" panose="02070309020205020404" pitchFamily="49" charset="0"/>
              </a:rPr>
              <a:t>s2 = </a:t>
            </a:r>
            <a:r>
              <a:rPr lang="en-US" altLang="en-US" dirty="0">
                <a:solidFill>
                  <a:srgbClr val="C00000"/>
                </a:solidFill>
                <a:latin typeface="Courier New" panose="02070309020205020404" pitchFamily="49" charset="0"/>
                <a:cs typeface="Courier New" panose="02070309020205020404" pitchFamily="49" charset="0"/>
              </a:rPr>
              <a:t>"Welcome"</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Same as s2 = str("Welcome")</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B63E47B5-BC46-4046-B1AD-1963208D330E}"/>
              </a:ext>
            </a:extLst>
          </p:cNvPr>
          <p:cNvSpPr>
            <a:spLocks noGrp="1" noChangeArrowheads="1"/>
          </p:cNvSpPr>
          <p:nvPr>
            <p:ph type="title"/>
          </p:nvPr>
        </p:nvSpPr>
        <p:spPr/>
        <p:txBody>
          <a:bodyPr/>
          <a:lstStyle/>
          <a:p>
            <a:r>
              <a:rPr lang="en-US" altLang="en-US"/>
              <a:t>Strings are Immutable</a:t>
            </a:r>
            <a:endParaRPr lang="en-US" altLang="en-US">
              <a:hlinkClick r:id="rId2" action="ppaction://program"/>
            </a:endParaRPr>
          </a:p>
        </p:txBody>
      </p:sp>
      <p:sp>
        <p:nvSpPr>
          <p:cNvPr id="339971" name="Rectangle 3">
            <a:extLst>
              <a:ext uri="{FF2B5EF4-FFF2-40B4-BE49-F238E27FC236}">
                <a16:creationId xmlns:a16="http://schemas.microsoft.com/office/drawing/2014/main" id="{ADD935B8-62B6-4E2F-A1E2-82FD6C4079DC}"/>
              </a:ext>
            </a:extLst>
          </p:cNvPr>
          <p:cNvSpPr>
            <a:spLocks noGrp="1" noChangeArrowheads="1"/>
          </p:cNvSpPr>
          <p:nvPr>
            <p:ph type="body" idx="1"/>
          </p:nvPr>
        </p:nvSpPr>
        <p:spPr/>
        <p:txBody>
          <a:bodyPr>
            <a:normAutofit lnSpcReduction="10000"/>
          </a:bodyPr>
          <a:lstStyle/>
          <a:p>
            <a:r>
              <a:rPr lang="en-US" altLang="en-US" dirty="0"/>
              <a:t>A string object is immutable. Once it is created, its contents cannot be changed. To optimize performance, Python uses one object for strings with the same contents. Below, both s1 and s2 refer to the same string object. </a:t>
            </a:r>
            <a:br>
              <a:rPr lang="en-US" altLang="en-US" dirty="0"/>
            </a:br>
            <a:br>
              <a:rPr lang="en-US" altLang="en-US" dirty="0"/>
            </a:br>
            <a:r>
              <a:rPr lang="en-US" altLang="en-US" dirty="0">
                <a:latin typeface="Courier New" panose="02070309020205020404" pitchFamily="49" charset="0"/>
                <a:cs typeface="Courier New" panose="02070309020205020404" pitchFamily="49" charset="0"/>
              </a:rPr>
              <a:t>s1 = </a:t>
            </a:r>
            <a:r>
              <a:rPr lang="en-US" altLang="en-US" dirty="0">
                <a:solidFill>
                  <a:srgbClr val="C00000"/>
                </a:solidFill>
                <a:latin typeface="Courier New" panose="02070309020205020404" pitchFamily="49" charset="0"/>
                <a:cs typeface="Courier New" panose="02070309020205020404" pitchFamily="49" charset="0"/>
              </a:rPr>
              <a:t>"Welcome"</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s2 = </a:t>
            </a:r>
            <a:r>
              <a:rPr lang="en-US" altLang="en-US" dirty="0">
                <a:solidFill>
                  <a:srgbClr val="C00000"/>
                </a:solidFill>
                <a:latin typeface="Courier New" panose="02070309020205020404" pitchFamily="49" charset="0"/>
                <a:cs typeface="Courier New" panose="02070309020205020404" pitchFamily="49" charset="0"/>
              </a:rPr>
              <a:t>"Welcome"</a:t>
            </a:r>
            <a:br>
              <a:rPr lang="en-US" altLang="en-US" dirty="0">
                <a:latin typeface="Courier New" panose="02070309020205020404" pitchFamily="49" charset="0"/>
                <a:cs typeface="Courier New" panose="02070309020205020404" pitchFamily="49" charset="0"/>
              </a:rPr>
            </a:br>
            <a:r>
              <a:rPr lang="en-US" altLang="en-US" b="1" dirty="0">
                <a:solidFill>
                  <a:schemeClr val="accent3"/>
                </a:solidFill>
                <a:latin typeface="Courier New" panose="02070309020205020404" pitchFamily="49" charset="0"/>
                <a:cs typeface="Courier New" panose="02070309020205020404" pitchFamily="49" charset="0"/>
              </a:rPr>
              <a:t>print</a:t>
            </a:r>
            <a:r>
              <a:rPr lang="en-US" altLang="en-US" dirty="0">
                <a:latin typeface="Courier New" panose="02070309020205020404" pitchFamily="49" charset="0"/>
                <a:cs typeface="Courier New" panose="02070309020205020404" pitchFamily="49" charset="0"/>
              </a:rPr>
              <a:t>(</a:t>
            </a:r>
            <a:r>
              <a:rPr lang="en-US" altLang="en-US" b="1" dirty="0">
                <a:solidFill>
                  <a:schemeClr val="accent3"/>
                </a:solidFill>
                <a:latin typeface="Courier New" panose="02070309020205020404" pitchFamily="49" charset="0"/>
                <a:cs typeface="Courier New" panose="02070309020205020404" pitchFamily="49" charset="0"/>
              </a:rPr>
              <a:t>id</a:t>
            </a:r>
            <a:r>
              <a:rPr lang="en-US" altLang="en-US" dirty="0">
                <a:latin typeface="Courier New" panose="02070309020205020404" pitchFamily="49" charset="0"/>
                <a:cs typeface="Courier New" panose="02070309020205020404" pitchFamily="49" charset="0"/>
              </a:rPr>
              <a:t>(s1))</a:t>
            </a:r>
            <a:br>
              <a:rPr lang="en-US" altLang="en-US" dirty="0">
                <a:latin typeface="Courier New" panose="02070309020205020404" pitchFamily="49" charset="0"/>
                <a:cs typeface="Courier New" panose="02070309020205020404" pitchFamily="49" charset="0"/>
              </a:rPr>
            </a:br>
            <a:r>
              <a:rPr lang="en-US" altLang="en-US" b="1" dirty="0">
                <a:solidFill>
                  <a:schemeClr val="accent3"/>
                </a:solidFill>
                <a:latin typeface="Courier New" panose="02070309020205020404" pitchFamily="49" charset="0"/>
                <a:cs typeface="Courier New" panose="02070309020205020404" pitchFamily="49" charset="0"/>
              </a:rPr>
              <a:t>print</a:t>
            </a:r>
            <a:r>
              <a:rPr lang="en-US" altLang="en-US" dirty="0">
                <a:latin typeface="Courier New" panose="02070309020205020404" pitchFamily="49" charset="0"/>
                <a:cs typeface="Courier New" panose="02070309020205020404" pitchFamily="49" charset="0"/>
              </a:rPr>
              <a:t>(</a:t>
            </a:r>
            <a:r>
              <a:rPr lang="en-US" altLang="en-US" b="1" dirty="0">
                <a:solidFill>
                  <a:schemeClr val="accent3"/>
                </a:solidFill>
                <a:latin typeface="Courier New" panose="02070309020205020404" pitchFamily="49" charset="0"/>
                <a:cs typeface="Courier New" panose="02070309020205020404" pitchFamily="49" charset="0"/>
              </a:rPr>
              <a:t>id</a:t>
            </a:r>
            <a:r>
              <a:rPr lang="en-US" altLang="en-US" dirty="0">
                <a:latin typeface="Courier New" panose="02070309020205020404" pitchFamily="49" charset="0"/>
                <a:cs typeface="Courier New" panose="02070309020205020404" pitchFamily="49" charset="0"/>
              </a:rPr>
              <a:t>(s2))</a:t>
            </a:r>
          </a:p>
        </p:txBody>
      </p:sp>
      <p:sp>
        <p:nvSpPr>
          <p:cNvPr id="5" name="Rectangle 4">
            <a:extLst>
              <a:ext uri="{FF2B5EF4-FFF2-40B4-BE49-F238E27FC236}">
                <a16:creationId xmlns:a16="http://schemas.microsoft.com/office/drawing/2014/main" id="{8D04A22E-2AF1-4810-B9D5-AC6B87D1742E}"/>
              </a:ext>
            </a:extLst>
          </p:cNvPr>
          <p:cNvSpPr/>
          <p:nvPr/>
        </p:nvSpPr>
        <p:spPr>
          <a:xfrm>
            <a:off x="6466113" y="4026602"/>
            <a:ext cx="4432007" cy="12794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solidFill>
                  <a:schemeClr val="bg1"/>
                </a:solidFill>
              </a:rPr>
              <a:t>Memory</a:t>
            </a:r>
          </a:p>
          <a:p>
            <a:r>
              <a:rPr lang="en-US" dirty="0">
                <a:solidFill>
                  <a:schemeClr val="bg1"/>
                </a:solidFill>
                <a:latin typeface="Courier New" panose="02070309020205020404" pitchFamily="49" charset="0"/>
                <a:cs typeface="Courier New" panose="02070309020205020404" pitchFamily="49" charset="0"/>
              </a:rPr>
              <a:t>s1:</a:t>
            </a:r>
          </a:p>
          <a:p>
            <a:r>
              <a:rPr lang="en-US" dirty="0">
                <a:solidFill>
                  <a:schemeClr val="bg1"/>
                </a:solidFill>
                <a:latin typeface="Courier New" panose="02070309020205020404" pitchFamily="49" charset="0"/>
                <a:cs typeface="Courier New" panose="02070309020205020404" pitchFamily="49" charset="0"/>
              </a:rPr>
              <a:t>s2:</a:t>
            </a:r>
          </a:p>
        </p:txBody>
      </p:sp>
      <p:sp>
        <p:nvSpPr>
          <p:cNvPr id="13" name="Rectangle 12">
            <a:extLst>
              <a:ext uri="{FF2B5EF4-FFF2-40B4-BE49-F238E27FC236}">
                <a16:creationId xmlns:a16="http://schemas.microsoft.com/office/drawing/2014/main" id="{80DF460F-48C1-44C6-BF73-BD9510D589A3}"/>
              </a:ext>
            </a:extLst>
          </p:cNvPr>
          <p:cNvSpPr/>
          <p:nvPr/>
        </p:nvSpPr>
        <p:spPr>
          <a:xfrm>
            <a:off x="6466112" y="5495326"/>
            <a:ext cx="4432007" cy="9356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t>Output</a:t>
            </a:r>
            <a:br>
              <a:rPr lang="en-US" dirty="0"/>
            </a:br>
            <a:r>
              <a:rPr lang="en-US" dirty="0">
                <a:latin typeface="Courier New" panose="02070309020205020404" pitchFamily="49" charset="0"/>
                <a:cs typeface="Courier New" panose="02070309020205020404" pitchFamily="49" charset="0"/>
              </a:rPr>
              <a:t>505408902</a:t>
            </a:r>
          </a:p>
          <a:p>
            <a:r>
              <a:rPr lang="en-US" dirty="0">
                <a:latin typeface="Courier New" panose="02070309020205020404" pitchFamily="49" charset="0"/>
                <a:cs typeface="Courier New" panose="02070309020205020404" pitchFamily="49" charset="0"/>
              </a:rPr>
              <a:t>505408902</a:t>
            </a:r>
          </a:p>
        </p:txBody>
      </p:sp>
      <p:sp>
        <p:nvSpPr>
          <p:cNvPr id="6" name="Rectangle 5">
            <a:extLst>
              <a:ext uri="{FF2B5EF4-FFF2-40B4-BE49-F238E27FC236}">
                <a16:creationId xmlns:a16="http://schemas.microsoft.com/office/drawing/2014/main" id="{2E6F7292-0E8E-4B07-B481-4216C1395704}"/>
              </a:ext>
            </a:extLst>
          </p:cNvPr>
          <p:cNvSpPr/>
          <p:nvPr/>
        </p:nvSpPr>
        <p:spPr>
          <a:xfrm>
            <a:off x="9050694" y="4453746"/>
            <a:ext cx="1586204" cy="8335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Str</a:t>
            </a:r>
          </a:p>
          <a:p>
            <a:pPr algn="ctr">
              <a:spcAft>
                <a:spcPts val="600"/>
              </a:spcAft>
            </a:pPr>
            <a:r>
              <a:rPr lang="en-US" dirty="0"/>
              <a:t>s: "Welcome"</a:t>
            </a:r>
          </a:p>
        </p:txBody>
      </p:sp>
      <p:cxnSp>
        <p:nvCxnSpPr>
          <p:cNvPr id="9" name="Straight Connector 8">
            <a:extLst>
              <a:ext uri="{FF2B5EF4-FFF2-40B4-BE49-F238E27FC236}">
                <a16:creationId xmlns:a16="http://schemas.microsoft.com/office/drawing/2014/main" id="{2AA82927-B132-46BD-A22C-E9259100E522}"/>
              </a:ext>
            </a:extLst>
          </p:cNvPr>
          <p:cNvCxnSpPr>
            <a:stCxn id="6" idx="1"/>
            <a:endCxn id="6" idx="3"/>
          </p:cNvCxnSpPr>
          <p:nvPr/>
        </p:nvCxnSpPr>
        <p:spPr>
          <a:xfrm>
            <a:off x="9050694" y="4870530"/>
            <a:ext cx="15862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0E8848D-0543-4B6C-8D7D-C05ADFA8FF50}"/>
              </a:ext>
            </a:extLst>
          </p:cNvPr>
          <p:cNvCxnSpPr>
            <a:cxnSpLocks/>
          </p:cNvCxnSpPr>
          <p:nvPr/>
        </p:nvCxnSpPr>
        <p:spPr>
          <a:xfrm>
            <a:off x="7016620" y="4711959"/>
            <a:ext cx="2034074"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F7BA1A6-F02D-4A46-8F10-56471ECF1ED7}"/>
              </a:ext>
            </a:extLst>
          </p:cNvPr>
          <p:cNvCxnSpPr>
            <a:cxnSpLocks/>
          </p:cNvCxnSpPr>
          <p:nvPr/>
        </p:nvCxnSpPr>
        <p:spPr>
          <a:xfrm>
            <a:off x="7016620" y="4943459"/>
            <a:ext cx="2034074"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a:extLst>
              <a:ext uri="{FF2B5EF4-FFF2-40B4-BE49-F238E27FC236}">
                <a16:creationId xmlns:a16="http://schemas.microsoft.com/office/drawing/2014/main" id="{7E203C5A-AF50-4E31-98C2-858EF85C8118}"/>
              </a:ext>
            </a:extLst>
          </p:cNvPr>
          <p:cNvSpPr>
            <a:spLocks noGrp="1" noChangeArrowheads="1"/>
          </p:cNvSpPr>
          <p:nvPr>
            <p:ph type="title"/>
          </p:nvPr>
        </p:nvSpPr>
        <p:spPr/>
        <p:txBody>
          <a:bodyPr/>
          <a:lstStyle/>
          <a:p>
            <a:r>
              <a:rPr lang="en-US" altLang="en-US" dirty="0"/>
              <a:t>Some Functions with str</a:t>
            </a:r>
            <a:endParaRPr lang="en-US" altLang="en-US" dirty="0">
              <a:hlinkClick r:id="rId2" action="ppaction://program"/>
            </a:endParaRPr>
          </a:p>
        </p:txBody>
      </p:sp>
      <p:sp>
        <p:nvSpPr>
          <p:cNvPr id="396296" name="Rectangle 8">
            <a:extLst>
              <a:ext uri="{FF2B5EF4-FFF2-40B4-BE49-F238E27FC236}">
                <a16:creationId xmlns:a16="http://schemas.microsoft.com/office/drawing/2014/main" id="{036BE012-3487-43D0-9201-712CEDD3BEFE}"/>
              </a:ext>
            </a:extLst>
          </p:cNvPr>
          <p:cNvSpPr>
            <a:spLocks noGrp="1" noChangeArrowheads="1"/>
          </p:cNvSpPr>
          <p:nvPr>
            <p:ph type="body" idx="1"/>
          </p:nvPr>
        </p:nvSpPr>
        <p:spPr/>
        <p:txBody>
          <a:bodyPr>
            <a:normAutofit/>
          </a:bodyPr>
          <a:lstStyle/>
          <a:p>
            <a:r>
              <a:rPr lang="en-US" altLang="en-US" dirty="0"/>
              <a:t>Let a variable </a:t>
            </a:r>
            <a:r>
              <a:rPr lang="en-US" altLang="en-US" dirty="0">
                <a:latin typeface="Courier New" panose="02070309020205020404" pitchFamily="49" charset="0"/>
                <a:cs typeface="Courier New" panose="02070309020205020404" pitchFamily="49" charset="0"/>
              </a:rPr>
              <a:t>s = </a:t>
            </a:r>
            <a:r>
              <a:rPr lang="en-US" altLang="en-US" dirty="0">
                <a:solidFill>
                  <a:srgbClr val="C00000"/>
                </a:solidFill>
                <a:latin typeface="Courier New" panose="02070309020205020404" pitchFamily="49" charset="0"/>
                <a:cs typeface="Courier New" panose="02070309020205020404" pitchFamily="49" charset="0"/>
              </a:rPr>
              <a:t>"Welcome"</a:t>
            </a:r>
          </a:p>
          <a:p>
            <a:r>
              <a:rPr lang="en-US" altLang="en-US" b="1" dirty="0" err="1">
                <a:solidFill>
                  <a:schemeClr val="accent3"/>
                </a:solidFill>
                <a:latin typeface="Courier New" panose="02070309020205020404" pitchFamily="49" charset="0"/>
                <a:cs typeface="Courier New" panose="02070309020205020404" pitchFamily="49" charset="0"/>
              </a:rPr>
              <a:t>len</a:t>
            </a:r>
            <a:r>
              <a:rPr lang="en-US" altLang="en-US" dirty="0">
                <a:latin typeface="Courier New" panose="02070309020205020404" pitchFamily="49" charset="0"/>
                <a:cs typeface="Courier New" panose="02070309020205020404" pitchFamily="49" charset="0"/>
              </a:rPr>
              <a:t>(s) </a:t>
            </a:r>
            <a:r>
              <a:rPr lang="en-US" altLang="en-US" dirty="0"/>
              <a:t>– returns the length of the string, in this example 7.</a:t>
            </a:r>
          </a:p>
          <a:p>
            <a:r>
              <a:rPr lang="en-US" altLang="en-US" b="1" dirty="0">
                <a:solidFill>
                  <a:schemeClr val="accent3"/>
                </a:solidFill>
                <a:latin typeface="Courier New" panose="02070309020205020404" pitchFamily="49" charset="0"/>
                <a:cs typeface="Courier New" panose="02070309020205020404" pitchFamily="49" charset="0"/>
              </a:rPr>
              <a:t>max</a:t>
            </a:r>
            <a:r>
              <a:rPr lang="en-US" altLang="en-US" dirty="0">
                <a:latin typeface="Courier New" panose="02070309020205020404" pitchFamily="49" charset="0"/>
                <a:cs typeface="Courier New" panose="02070309020205020404" pitchFamily="49" charset="0"/>
              </a:rPr>
              <a:t>(s) </a:t>
            </a:r>
            <a:r>
              <a:rPr lang="en-US" altLang="en-US" dirty="0"/>
              <a:t>– returns the character with the largest Ascii value, 'o' in this case</a:t>
            </a:r>
          </a:p>
          <a:p>
            <a:r>
              <a:rPr lang="en-US" altLang="en-US" b="1" dirty="0">
                <a:solidFill>
                  <a:schemeClr val="accent3"/>
                </a:solidFill>
                <a:latin typeface="Courier New" panose="02070309020205020404" pitchFamily="49" charset="0"/>
                <a:cs typeface="Courier New" panose="02070309020205020404" pitchFamily="49" charset="0"/>
              </a:rPr>
              <a:t>min</a:t>
            </a:r>
            <a:r>
              <a:rPr lang="en-US" altLang="en-US" dirty="0">
                <a:latin typeface="Courier New" panose="02070309020205020404" pitchFamily="49" charset="0"/>
                <a:cs typeface="Courier New" panose="02070309020205020404" pitchFamily="49" charset="0"/>
              </a:rPr>
              <a:t>(s) </a:t>
            </a:r>
            <a:r>
              <a:rPr lang="en-US" altLang="en-US" dirty="0"/>
              <a:t>– returns the character with the smallest Ascii value, 'W' in this case</a:t>
            </a:r>
          </a:p>
        </p:txBody>
      </p:sp>
      <p:sp>
        <p:nvSpPr>
          <p:cNvPr id="396291" name="Rectangle 3">
            <a:extLst>
              <a:ext uri="{FF2B5EF4-FFF2-40B4-BE49-F238E27FC236}">
                <a16:creationId xmlns:a16="http://schemas.microsoft.com/office/drawing/2014/main" id="{AFCD73BA-6C4D-42A8-93A1-7D6E9110D1A3}"/>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6292" name="Rectangle 4">
            <a:extLst>
              <a:ext uri="{FF2B5EF4-FFF2-40B4-BE49-F238E27FC236}">
                <a16:creationId xmlns:a16="http://schemas.microsoft.com/office/drawing/2014/main" id="{B4DFABA5-7364-43BC-9DEB-F787C342E3DF}"/>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6293" name="Rectangle 5">
            <a:extLst>
              <a:ext uri="{FF2B5EF4-FFF2-40B4-BE49-F238E27FC236}">
                <a16:creationId xmlns:a16="http://schemas.microsoft.com/office/drawing/2014/main" id="{D4D38CF9-7FBA-4685-B6CC-0CE41F4ED58E}"/>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6294" name="Rectangle 6">
            <a:extLst>
              <a:ext uri="{FF2B5EF4-FFF2-40B4-BE49-F238E27FC236}">
                <a16:creationId xmlns:a16="http://schemas.microsoft.com/office/drawing/2014/main" id="{6123D6C0-D9FA-443E-9814-B20EF9DFC54B}"/>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6295" name="Rectangle 7">
            <a:extLst>
              <a:ext uri="{FF2B5EF4-FFF2-40B4-BE49-F238E27FC236}">
                <a16:creationId xmlns:a16="http://schemas.microsoft.com/office/drawing/2014/main" id="{AF15E74B-81A6-478F-B3FF-00C64791533E}"/>
              </a:ext>
            </a:extLst>
          </p:cNvPr>
          <p:cNvSpPr>
            <a:spLocks noChangeArrowheads="1"/>
          </p:cNvSpPr>
          <p:nvPr/>
        </p:nvSpPr>
        <p:spPr bwMode="auto">
          <a:xfrm>
            <a:off x="1524001" y="2644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4FB44133-939F-42D1-A929-7300D6398059}"/>
              </a:ext>
            </a:extLst>
          </p:cNvPr>
          <p:cNvSpPr>
            <a:spLocks noGrp="1" noChangeArrowheads="1"/>
          </p:cNvSpPr>
          <p:nvPr>
            <p:ph type="title"/>
          </p:nvPr>
        </p:nvSpPr>
        <p:spPr/>
        <p:txBody>
          <a:bodyPr/>
          <a:lstStyle/>
          <a:p>
            <a:r>
              <a:rPr lang="en-US" altLang="en-US" dirty="0"/>
              <a:t>Index Operator []</a:t>
            </a:r>
            <a:endParaRPr lang="en-US" altLang="en-US" dirty="0">
              <a:hlinkClick r:id="rId3" action="ppaction://program"/>
            </a:endParaRPr>
          </a:p>
        </p:txBody>
      </p:sp>
      <p:sp>
        <p:nvSpPr>
          <p:cNvPr id="4" name="Content Placeholder 3">
            <a:extLst>
              <a:ext uri="{FF2B5EF4-FFF2-40B4-BE49-F238E27FC236}">
                <a16:creationId xmlns:a16="http://schemas.microsoft.com/office/drawing/2014/main" id="{B4327539-1BA3-4E35-80D2-E3D14EDA34BA}"/>
              </a:ext>
            </a:extLst>
          </p:cNvPr>
          <p:cNvSpPr>
            <a:spLocks noGrp="1"/>
          </p:cNvSpPr>
          <p:nvPr>
            <p:ph idx="1"/>
          </p:nvPr>
        </p:nvSpPr>
        <p:spPr/>
        <p:txBody>
          <a:bodyPr>
            <a:normAutofit lnSpcReduction="10000"/>
          </a:bodyPr>
          <a:lstStyle/>
          <a:p>
            <a:r>
              <a:rPr lang="en-US" dirty="0"/>
              <a:t>Strings are laid out as a sequential piece of memory. We refer to the first element as the index 0</a:t>
            </a:r>
          </a:p>
          <a:p>
            <a:pPr lvl="1"/>
            <a:r>
              <a:rPr lang="en-US" dirty="0"/>
              <a:t>The index in computing is the distance (number of characters in this example) from the start, not which element in order.</a:t>
            </a:r>
          </a:p>
          <a:p>
            <a:r>
              <a:rPr lang="en-US" dirty="0"/>
              <a:t>You can access an individual character with the index operator []:</a:t>
            </a:r>
            <a:br>
              <a:rPr lang="en-US" dirty="0"/>
            </a:br>
            <a:r>
              <a:rPr lang="en-US" dirty="0">
                <a:latin typeface="Courier New" panose="02070309020205020404" pitchFamily="49" charset="0"/>
                <a:cs typeface="Courier New" panose="02070309020205020404" pitchFamily="49" charset="0"/>
              </a:rPr>
              <a:t>s = </a:t>
            </a:r>
            <a:r>
              <a:rPr lang="en-US" dirty="0">
                <a:solidFill>
                  <a:srgbClr val="C00000"/>
                </a:solidFill>
                <a:latin typeface="Courier New" panose="02070309020205020404" pitchFamily="49" charset="0"/>
                <a:cs typeface="Courier New" panose="02070309020205020404" pitchFamily="49" charset="0"/>
              </a:rPr>
              <a:t>"Welcome"</a:t>
            </a:r>
            <a:br>
              <a:rPr lang="en-US" dirty="0">
                <a:latin typeface="Courier New" panose="02070309020205020404" pitchFamily="49" charset="0"/>
                <a:cs typeface="Courier New" panose="02070309020205020404" pitchFamily="49" charset="0"/>
              </a:rPr>
            </a:br>
            <a:r>
              <a:rPr lang="en-US" b="1" dirty="0">
                <a:solidFill>
                  <a:schemeClr val="accent3"/>
                </a:solidFill>
                <a:latin typeface="Courier New" panose="02070309020205020404" pitchFamily="49" charset="0"/>
                <a:cs typeface="Courier New" panose="02070309020205020404" pitchFamily="49" charset="0"/>
              </a:rPr>
              <a:t>print</a:t>
            </a:r>
            <a:r>
              <a:rPr lang="en-US" dirty="0">
                <a:latin typeface="Courier New" panose="02070309020205020404" pitchFamily="49" charset="0"/>
                <a:cs typeface="Courier New" panose="02070309020205020404" pitchFamily="49" charset="0"/>
              </a:rPr>
              <a:t>(s[</a:t>
            </a:r>
            <a:r>
              <a:rPr lang="en-US" dirty="0">
                <a:solidFill>
                  <a:srgbClr val="C00000"/>
                </a:solidFill>
                <a:latin typeface="Courier New" panose="02070309020205020404" pitchFamily="49" charset="0"/>
                <a:cs typeface="Courier New" panose="02070309020205020404" pitchFamily="49" charset="0"/>
              </a:rPr>
              <a:t>4</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solidFill>
                  <a:schemeClr val="accent5"/>
                </a:solidFill>
                <a:latin typeface="Courier New" panose="02070309020205020404" pitchFamily="49" charset="0"/>
                <a:cs typeface="Courier New" panose="02070309020205020404" pitchFamily="49" charset="0"/>
              </a:rPr>
              <a:t># Outputs 'r'</a:t>
            </a:r>
          </a:p>
        </p:txBody>
      </p:sp>
      <p:sp>
        <p:nvSpPr>
          <p:cNvPr id="389123" name="Rectangle 3">
            <a:extLst>
              <a:ext uri="{FF2B5EF4-FFF2-40B4-BE49-F238E27FC236}">
                <a16:creationId xmlns:a16="http://schemas.microsoft.com/office/drawing/2014/main" id="{E97102EB-F44F-412E-9559-E1388DA39126}"/>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24" name="Rectangle 4">
            <a:extLst>
              <a:ext uri="{FF2B5EF4-FFF2-40B4-BE49-F238E27FC236}">
                <a16:creationId xmlns:a16="http://schemas.microsoft.com/office/drawing/2014/main" id="{AB3BDC65-0C5A-4CB4-8159-EA1CEBB5977E}"/>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25" name="Rectangle 5">
            <a:extLst>
              <a:ext uri="{FF2B5EF4-FFF2-40B4-BE49-F238E27FC236}">
                <a16:creationId xmlns:a16="http://schemas.microsoft.com/office/drawing/2014/main" id="{C82A0785-ADB1-4E81-AB77-B25297BAA552}"/>
              </a:ext>
            </a:extLst>
          </p:cNvPr>
          <p:cNvSpPr>
            <a:spLocks noChangeArrowheads="1"/>
          </p:cNvSpPr>
          <p:nvPr/>
        </p:nvSpPr>
        <p:spPr bwMode="auto">
          <a:xfrm>
            <a:off x="1524001" y="2672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26" name="Rectangle 6">
            <a:extLst>
              <a:ext uri="{FF2B5EF4-FFF2-40B4-BE49-F238E27FC236}">
                <a16:creationId xmlns:a16="http://schemas.microsoft.com/office/drawing/2014/main" id="{91A421EB-590C-446A-AE04-9DA3C581D14B}"/>
              </a:ext>
            </a:extLst>
          </p:cNvPr>
          <p:cNvSpPr>
            <a:spLocks noChangeArrowheads="1"/>
          </p:cNvSpPr>
          <p:nvPr/>
        </p:nvSpPr>
        <p:spPr bwMode="auto">
          <a:xfrm>
            <a:off x="1524001"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27" name="Rectangle 7">
            <a:extLst>
              <a:ext uri="{FF2B5EF4-FFF2-40B4-BE49-F238E27FC236}">
                <a16:creationId xmlns:a16="http://schemas.microsoft.com/office/drawing/2014/main" id="{DD9BDAA2-77B0-4714-9885-EC7A9AE2E948}"/>
              </a:ext>
            </a:extLst>
          </p:cNvPr>
          <p:cNvSpPr>
            <a:spLocks noChangeArrowheads="1"/>
          </p:cNvSpPr>
          <p:nvPr/>
        </p:nvSpPr>
        <p:spPr bwMode="auto">
          <a:xfrm>
            <a:off x="1524001" y="26442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131" name="Rectangle 11">
            <a:extLst>
              <a:ext uri="{FF2B5EF4-FFF2-40B4-BE49-F238E27FC236}">
                <a16:creationId xmlns:a16="http://schemas.microsoft.com/office/drawing/2014/main" id="{20051302-FD21-41F0-8C23-FEA7E79F84D2}"/>
              </a:ext>
            </a:extLst>
          </p:cNvPr>
          <p:cNvSpPr>
            <a:spLocks noChangeArrowheads="1"/>
          </p:cNvSpPr>
          <p:nvPr/>
        </p:nvSpPr>
        <p:spPr bwMode="auto">
          <a:xfrm>
            <a:off x="1524001" y="2606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89130" name="Object 10">
            <a:extLst>
              <a:ext uri="{FF2B5EF4-FFF2-40B4-BE49-F238E27FC236}">
                <a16:creationId xmlns:a16="http://schemas.microsoft.com/office/drawing/2014/main" id="{F798DE41-D262-4095-8796-9DB4710C8123}"/>
              </a:ext>
            </a:extLst>
          </p:cNvPr>
          <p:cNvGraphicFramePr>
            <a:graphicFrameLocks noChangeAspect="1"/>
          </p:cNvGraphicFramePr>
          <p:nvPr>
            <p:extLst>
              <p:ext uri="{D42A27DB-BD31-4B8C-83A1-F6EECF244321}">
                <p14:modId xmlns:p14="http://schemas.microsoft.com/office/powerpoint/2010/main" val="2778890134"/>
              </p:ext>
            </p:extLst>
          </p:nvPr>
        </p:nvGraphicFramePr>
        <p:xfrm>
          <a:off x="5091065" y="4020344"/>
          <a:ext cx="6307652" cy="2836438"/>
        </p:xfrm>
        <a:graphic>
          <a:graphicData uri="http://schemas.openxmlformats.org/presentationml/2006/ole">
            <mc:AlternateContent xmlns:mc="http://schemas.openxmlformats.org/markup-compatibility/2006">
              <mc:Choice xmlns:v="urn:schemas-microsoft-com:vml" Requires="v">
                <p:oleObj spid="_x0000_s281610" name="Picture" r:id="rId4" imgW="2846682" imgH="1279643" progId="Word.Picture.8">
                  <p:embed/>
                </p:oleObj>
              </mc:Choice>
              <mc:Fallback>
                <p:oleObj name="Picture" r:id="rId4" imgW="2846682" imgH="1279643" progId="Word.Picture.8">
                  <p:embed/>
                  <p:pic>
                    <p:nvPicPr>
                      <p:cNvPr id="389130" name="Object 10">
                        <a:extLst>
                          <a:ext uri="{FF2B5EF4-FFF2-40B4-BE49-F238E27FC236}">
                            <a16:creationId xmlns:a16="http://schemas.microsoft.com/office/drawing/2014/main" id="{F798DE41-D262-4095-8796-9DB4710C81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1065" y="4020344"/>
                        <a:ext cx="6307652" cy="2836438"/>
                      </a:xfrm>
                      <a:prstGeom prst="rect">
                        <a:avLst/>
                      </a:prstGeom>
                      <a:no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a:extLst>
              <a:ext uri="{FF2B5EF4-FFF2-40B4-BE49-F238E27FC236}">
                <a16:creationId xmlns:a16="http://schemas.microsoft.com/office/drawing/2014/main" id="{6779097B-6377-459C-B648-EB6B0355D02A}"/>
              </a:ext>
            </a:extLst>
          </p:cNvPr>
          <p:cNvSpPr>
            <a:spLocks noGrp="1" noChangeArrowheads="1"/>
          </p:cNvSpPr>
          <p:nvPr>
            <p:ph type="title"/>
          </p:nvPr>
        </p:nvSpPr>
        <p:spPr/>
        <p:txBody>
          <a:bodyPr/>
          <a:lstStyle/>
          <a:p>
            <a:r>
              <a:rPr lang="en-US" altLang="en-US"/>
              <a:t>The +, *, [ : ], and in Operators</a:t>
            </a:r>
            <a:endParaRPr lang="en-US" altLang="en-US">
              <a:hlinkClick r:id="rId2" action="ppaction://program"/>
            </a:endParaRPr>
          </a:p>
        </p:txBody>
      </p:sp>
      <p:sp>
        <p:nvSpPr>
          <p:cNvPr id="367619" name="Rectangle 3">
            <a:extLst>
              <a:ext uri="{FF2B5EF4-FFF2-40B4-BE49-F238E27FC236}">
                <a16:creationId xmlns:a16="http://schemas.microsoft.com/office/drawing/2014/main" id="{8B529F15-734C-48EE-9D47-5FE4283C7BC7}"/>
              </a:ext>
            </a:extLst>
          </p:cNvPr>
          <p:cNvSpPr>
            <a:spLocks noGrp="1" noChangeArrowheads="1"/>
          </p:cNvSpPr>
          <p:nvPr>
            <p:ph idx="1"/>
          </p:nvPr>
        </p:nvSpPr>
        <p:spPr/>
        <p:txBody>
          <a:bodyPr>
            <a:normAutofit fontScale="70000" lnSpcReduction="20000"/>
          </a:bodyPr>
          <a:lstStyle/>
          <a:p>
            <a:r>
              <a:rPr lang="en-US" altLang="en-US" dirty="0"/>
              <a:t>Consider:</a:t>
            </a:r>
            <a:br>
              <a:rPr lang="en-US" altLang="en-US" dirty="0"/>
            </a:br>
            <a:r>
              <a:rPr lang="en-US" altLang="en-US" dirty="0">
                <a:latin typeface="Courier New" panose="02070309020205020404" pitchFamily="49" charset="0"/>
                <a:cs typeface="Courier New" panose="02070309020205020404" pitchFamily="49" charset="0"/>
              </a:rPr>
              <a:t>s1 = </a:t>
            </a:r>
            <a:r>
              <a:rPr lang="en-US" altLang="en-US" dirty="0">
                <a:solidFill>
                  <a:srgbClr val="C00000"/>
                </a:solidFill>
                <a:latin typeface="Courier New" panose="02070309020205020404" pitchFamily="49" charset="0"/>
                <a:cs typeface="Courier New" panose="02070309020205020404" pitchFamily="49" charset="0"/>
              </a:rPr>
              <a:t>"Welcome"</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s2 = </a:t>
            </a:r>
            <a:r>
              <a:rPr lang="en-US" altLang="en-US" dirty="0">
                <a:solidFill>
                  <a:srgbClr val="C00000"/>
                </a:solidFill>
                <a:latin typeface="Courier New" panose="02070309020205020404" pitchFamily="49" charset="0"/>
                <a:cs typeface="Courier New" panose="02070309020205020404" pitchFamily="49" charset="0"/>
              </a:rPr>
              <a:t>"Python"</a:t>
            </a:r>
            <a:br>
              <a:rPr lang="en-US" altLang="en-US" dirty="0">
                <a:latin typeface="Courier New" panose="02070309020205020404" pitchFamily="49" charset="0"/>
                <a:cs typeface="Courier New" panose="02070309020205020404" pitchFamily="49" charset="0"/>
              </a:rPr>
            </a:b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s3 = s1 + </a:t>
            </a:r>
            <a:r>
              <a:rPr lang="en-US" altLang="en-US" dirty="0">
                <a:solidFill>
                  <a:srgbClr val="C00000"/>
                </a:solidFill>
                <a:latin typeface="Courier New" panose="02070309020205020404" pitchFamily="49" charset="0"/>
                <a:cs typeface="Courier New" panose="02070309020205020404" pitchFamily="49" charset="0"/>
              </a:rPr>
              <a:t>" to "</a:t>
            </a:r>
            <a:r>
              <a:rPr lang="en-US" altLang="en-US" dirty="0">
                <a:latin typeface="Courier New" panose="02070309020205020404" pitchFamily="49" charset="0"/>
                <a:cs typeface="Courier New" panose="02070309020205020404" pitchFamily="49" charset="0"/>
              </a:rPr>
              <a:t> + s2         </a:t>
            </a:r>
            <a:r>
              <a:rPr lang="en-US" altLang="en-US" dirty="0">
                <a:solidFill>
                  <a:schemeClr val="accent5"/>
                </a:solidFill>
                <a:latin typeface="Courier New" panose="02070309020205020404" pitchFamily="49" charset="0"/>
                <a:cs typeface="Courier New" panose="02070309020205020404" pitchFamily="49" charset="0"/>
              </a:rPr>
              <a:t># s3 contains "Welcome to Python"</a:t>
            </a:r>
            <a:br>
              <a:rPr lang="en-US" altLang="en-US" dirty="0">
                <a:latin typeface="Courier New" panose="02070309020205020404" pitchFamily="49" charset="0"/>
                <a:cs typeface="Courier New" panose="02070309020205020404" pitchFamily="49" charset="0"/>
              </a:rPr>
            </a:br>
            <a:br>
              <a:rPr lang="en-US" altLang="en-US" dirty="0"/>
            </a:br>
            <a:r>
              <a:rPr lang="en-US" altLang="en-US" dirty="0">
                <a:latin typeface="Courier New" panose="02070309020205020404" pitchFamily="49" charset="0"/>
                <a:cs typeface="Courier New" panose="02070309020205020404" pitchFamily="49" charset="0"/>
              </a:rPr>
              <a:t>s4 = </a:t>
            </a:r>
            <a:r>
              <a:rPr lang="en-US" altLang="en-US" dirty="0">
                <a:solidFill>
                  <a:srgbClr val="C00000"/>
                </a:solidFill>
                <a:latin typeface="Courier New" panose="02070309020205020404" pitchFamily="49" charset="0"/>
                <a:cs typeface="Courier New" panose="02070309020205020404" pitchFamily="49" charset="0"/>
              </a:rPr>
              <a:t>2</a:t>
            </a:r>
            <a:r>
              <a:rPr lang="en-US" altLang="en-US" dirty="0">
                <a:latin typeface="Courier New" panose="02070309020205020404" pitchFamily="49" charset="0"/>
                <a:cs typeface="Courier New" panose="02070309020205020404" pitchFamily="49" charset="0"/>
              </a:rPr>
              <a:t>*s1                     </a:t>
            </a:r>
            <a:r>
              <a:rPr lang="en-US" altLang="en-US" dirty="0">
                <a:solidFill>
                  <a:schemeClr val="accent5"/>
                </a:solidFill>
                <a:latin typeface="Courier New" panose="02070309020205020404" pitchFamily="49" charset="0"/>
                <a:cs typeface="Courier New" panose="02070309020205020404" pitchFamily="49" charset="0"/>
              </a:rPr>
              <a:t># s4 </a:t>
            </a:r>
            <a:r>
              <a:rPr lang="en-US" altLang="en-US" dirty="0" err="1">
                <a:solidFill>
                  <a:schemeClr val="accent5"/>
                </a:solidFill>
                <a:latin typeface="Courier New" panose="02070309020205020404" pitchFamily="49" charset="0"/>
                <a:cs typeface="Courier New" panose="02070309020205020404" pitchFamily="49" charset="0"/>
              </a:rPr>
              <a:t>constains</a:t>
            </a:r>
            <a:r>
              <a:rPr lang="en-US" altLang="en-US" dirty="0">
                <a:solidFill>
                  <a:schemeClr val="accent5"/>
                </a:solidFill>
                <a:latin typeface="Courier New" panose="02070309020205020404" pitchFamily="49" charset="0"/>
                <a:cs typeface="Courier New" panose="02070309020205020404" pitchFamily="49" charset="0"/>
              </a:rPr>
              <a:t> "</a:t>
            </a:r>
            <a:r>
              <a:rPr lang="en-US" altLang="en-US" dirty="0" err="1">
                <a:solidFill>
                  <a:schemeClr val="accent5"/>
                </a:solidFill>
                <a:latin typeface="Courier New" panose="02070309020205020404" pitchFamily="49" charset="0"/>
                <a:cs typeface="Courier New" panose="02070309020205020404" pitchFamily="49" charset="0"/>
              </a:rPr>
              <a:t>WelcomeWelcome</a:t>
            </a:r>
            <a:r>
              <a:rPr lang="en-US" altLang="en-US" dirty="0">
                <a:solidFill>
                  <a:schemeClr val="accent5"/>
                </a:solidFill>
                <a:latin typeface="Courier New" panose="02070309020205020404" pitchFamily="49" charset="0"/>
                <a:cs typeface="Courier New" panose="02070309020205020404" pitchFamily="49" charset="0"/>
              </a:rPr>
              <a:t>"</a:t>
            </a:r>
            <a:br>
              <a:rPr lang="en-US" altLang="en-US" dirty="0">
                <a:latin typeface="Courier New" panose="02070309020205020404" pitchFamily="49" charset="0"/>
                <a:cs typeface="Courier New" panose="02070309020205020404" pitchFamily="49" charset="0"/>
              </a:rPr>
            </a:br>
            <a:br>
              <a:rPr lang="en-US" altLang="en-US" dirty="0"/>
            </a:br>
            <a:r>
              <a:rPr lang="en-US" altLang="en-US" dirty="0">
                <a:latin typeface="Courier New" panose="02070309020205020404" pitchFamily="49" charset="0"/>
                <a:cs typeface="Courier New" panose="02070309020205020404" pitchFamily="49" charset="0"/>
              </a:rPr>
              <a:t>s5 = s1[</a:t>
            </a:r>
            <a:r>
              <a:rPr lang="en-US" altLang="en-US" dirty="0">
                <a:solidFill>
                  <a:srgbClr val="C00000"/>
                </a:solidFill>
                <a:latin typeface="Courier New" panose="02070309020205020404" pitchFamily="49" charset="0"/>
                <a:cs typeface="Courier New" panose="02070309020205020404" pitchFamily="49" charset="0"/>
              </a:rPr>
              <a:t>3</a:t>
            </a:r>
            <a:r>
              <a:rPr lang="en-US" altLang="en-US" dirty="0">
                <a:latin typeface="Courier New" panose="02070309020205020404" pitchFamily="49" charset="0"/>
                <a:cs typeface="Courier New" panose="02070309020205020404" pitchFamily="49" charset="0"/>
              </a:rPr>
              <a:t>:</a:t>
            </a:r>
            <a:r>
              <a:rPr lang="en-US" altLang="en-US" dirty="0">
                <a:solidFill>
                  <a:srgbClr val="C00000"/>
                </a:solidFill>
                <a:latin typeface="Courier New" panose="02070309020205020404" pitchFamily="49" charset="0"/>
                <a:cs typeface="Courier New" panose="02070309020205020404" pitchFamily="49" charset="0"/>
              </a:rPr>
              <a:t>6</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s5 contains "com"</a:t>
            </a:r>
            <a:br>
              <a:rPr lang="en-US" altLang="en-US" dirty="0">
                <a:latin typeface="Courier New" panose="02070309020205020404" pitchFamily="49" charset="0"/>
                <a:cs typeface="Courier New" panose="02070309020205020404" pitchFamily="49" charset="0"/>
              </a:rPr>
            </a:br>
            <a:br>
              <a:rPr lang="en-US" altLang="en-US" dirty="0"/>
            </a:br>
            <a:r>
              <a:rPr lang="en-US" altLang="en-US" dirty="0" err="1">
                <a:latin typeface="Courier New" panose="02070309020205020404" pitchFamily="49" charset="0"/>
                <a:cs typeface="Courier New" panose="02070309020205020404" pitchFamily="49" charset="0"/>
              </a:rPr>
              <a:t>containsW</a:t>
            </a:r>
            <a:r>
              <a:rPr lang="en-US" altLang="en-US" dirty="0">
                <a:latin typeface="Courier New" panose="02070309020205020404" pitchFamily="49" charset="0"/>
                <a:cs typeface="Courier New" panose="02070309020205020404" pitchFamily="49" charset="0"/>
              </a:rPr>
              <a:t> = </a:t>
            </a:r>
            <a:r>
              <a:rPr lang="en-US" altLang="en-US" dirty="0">
                <a:solidFill>
                  <a:srgbClr val="C00000"/>
                </a:solidFill>
                <a:latin typeface="Courier New" panose="02070309020205020404" pitchFamily="49" charset="0"/>
                <a:cs typeface="Courier New" panose="02070309020205020404" pitchFamily="49" charset="0"/>
              </a:rPr>
              <a:t>'W' </a:t>
            </a:r>
            <a:r>
              <a:rPr lang="en-US" altLang="en-US" b="1" dirty="0">
                <a:solidFill>
                  <a:schemeClr val="accent4"/>
                </a:solidFill>
                <a:latin typeface="Courier New" panose="02070309020205020404" pitchFamily="49" charset="0"/>
                <a:cs typeface="Courier New" panose="02070309020205020404" pitchFamily="49" charset="0"/>
              </a:rPr>
              <a:t>in</a:t>
            </a:r>
            <a:r>
              <a:rPr lang="en-US" altLang="en-US" dirty="0">
                <a:latin typeface="Courier New" panose="02070309020205020404" pitchFamily="49" charset="0"/>
                <a:cs typeface="Courier New" panose="02070309020205020404" pitchFamily="49" charset="0"/>
              </a:rPr>
              <a:t> s1         </a:t>
            </a:r>
            <a:r>
              <a:rPr lang="en-US" altLang="en-US" dirty="0">
                <a:solidFill>
                  <a:schemeClr val="accent5"/>
                </a:solidFill>
                <a:latin typeface="Courier New" panose="02070309020205020404" pitchFamily="49" charset="0"/>
                <a:cs typeface="Courier New" panose="02070309020205020404" pitchFamily="49" charset="0"/>
              </a:rPr>
              <a:t># </a:t>
            </a:r>
            <a:r>
              <a:rPr lang="en-US" altLang="en-US" dirty="0" err="1">
                <a:solidFill>
                  <a:schemeClr val="accent5"/>
                </a:solidFill>
                <a:latin typeface="Courier New" panose="02070309020205020404" pitchFamily="49" charset="0"/>
                <a:cs typeface="Courier New" panose="02070309020205020404" pitchFamily="49" charset="0"/>
              </a:rPr>
              <a:t>containsW</a:t>
            </a:r>
            <a:r>
              <a:rPr lang="en-US" altLang="en-US" dirty="0">
                <a:solidFill>
                  <a:schemeClr val="accent5"/>
                </a:solidFill>
                <a:latin typeface="Courier New" panose="02070309020205020404" pitchFamily="49" charset="0"/>
                <a:cs typeface="Courier New" panose="02070309020205020404" pitchFamily="49" charset="0"/>
              </a:rPr>
              <a:t> stores True</a:t>
            </a:r>
            <a:br>
              <a:rPr lang="en-US" altLang="en-US" dirty="0">
                <a:latin typeface="Courier New" panose="02070309020205020404" pitchFamily="49" charset="0"/>
                <a:cs typeface="Courier New" panose="02070309020205020404" pitchFamily="49" charset="0"/>
              </a:rPr>
            </a:br>
            <a:r>
              <a:rPr lang="en-US" altLang="en-US" dirty="0" err="1">
                <a:latin typeface="Courier New" panose="02070309020205020404" pitchFamily="49" charset="0"/>
                <a:cs typeface="Courier New" panose="02070309020205020404" pitchFamily="49" charset="0"/>
              </a:rPr>
              <a:t>containsXYZ</a:t>
            </a:r>
            <a:r>
              <a:rPr lang="en-US" altLang="en-US" dirty="0">
                <a:latin typeface="Courier New" panose="02070309020205020404" pitchFamily="49" charset="0"/>
                <a:cs typeface="Courier New" panose="02070309020205020404" pitchFamily="49" charset="0"/>
              </a:rPr>
              <a:t> = </a:t>
            </a:r>
            <a:r>
              <a:rPr lang="en-US" altLang="en-US" dirty="0">
                <a:solidFill>
                  <a:srgbClr val="C00000"/>
                </a:solidFill>
                <a:latin typeface="Courier New" panose="02070309020205020404" pitchFamily="49" charset="0"/>
                <a:cs typeface="Courier New" panose="02070309020205020404" pitchFamily="49" charset="0"/>
              </a:rPr>
              <a:t>"XYZ" </a:t>
            </a:r>
            <a:r>
              <a:rPr lang="en-US" altLang="en-US" b="1" dirty="0">
                <a:solidFill>
                  <a:schemeClr val="accent4"/>
                </a:solidFill>
                <a:latin typeface="Courier New" panose="02070309020205020404" pitchFamily="49" charset="0"/>
                <a:cs typeface="Courier New" panose="02070309020205020404" pitchFamily="49" charset="0"/>
              </a:rPr>
              <a:t>not in</a:t>
            </a:r>
            <a:r>
              <a:rPr lang="en-US" altLang="en-US" dirty="0">
                <a:latin typeface="Courier New" panose="02070309020205020404" pitchFamily="49" charset="0"/>
                <a:cs typeface="Courier New" panose="02070309020205020404" pitchFamily="49" charset="0"/>
              </a:rPr>
              <a:t> s2 </a:t>
            </a:r>
            <a:r>
              <a:rPr lang="en-US" altLang="en-US" dirty="0">
                <a:solidFill>
                  <a:schemeClr val="accent5"/>
                </a:solidFill>
                <a:latin typeface="Courier New" panose="02070309020205020404" pitchFamily="49" charset="0"/>
                <a:cs typeface="Courier New" panose="02070309020205020404" pitchFamily="49" charset="0"/>
              </a:rPr>
              <a:t># </a:t>
            </a:r>
            <a:r>
              <a:rPr lang="en-US" altLang="en-US" dirty="0" err="1">
                <a:solidFill>
                  <a:schemeClr val="accent5"/>
                </a:solidFill>
                <a:latin typeface="Courier New" panose="02070309020205020404" pitchFamily="49" charset="0"/>
                <a:cs typeface="Courier New" panose="02070309020205020404" pitchFamily="49" charset="0"/>
              </a:rPr>
              <a:t>containsX</a:t>
            </a:r>
            <a:r>
              <a:rPr lang="en-US" altLang="en-US" dirty="0">
                <a:solidFill>
                  <a:schemeClr val="accent5"/>
                </a:solidFill>
                <a:latin typeface="Courier New" panose="02070309020205020404" pitchFamily="49" charset="0"/>
                <a:cs typeface="Courier New" panose="02070309020205020404" pitchFamily="49" charset="0"/>
              </a:rPr>
              <a:t> stores True</a:t>
            </a:r>
          </a:p>
        </p:txBody>
      </p:sp>
      <p:sp>
        <p:nvSpPr>
          <p:cNvPr id="367620" name="Rectangle 4">
            <a:extLst>
              <a:ext uri="{FF2B5EF4-FFF2-40B4-BE49-F238E27FC236}">
                <a16:creationId xmlns:a16="http://schemas.microsoft.com/office/drawing/2014/main" id="{EA5002BD-9163-4D58-BA74-3BBB43DCE279}"/>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7621" name="Rectangle 5">
            <a:extLst>
              <a:ext uri="{FF2B5EF4-FFF2-40B4-BE49-F238E27FC236}">
                <a16:creationId xmlns:a16="http://schemas.microsoft.com/office/drawing/2014/main" id="{36CB2EAF-06CE-4C98-B846-02FABA321EA7}"/>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a:extLst>
              <a:ext uri="{FF2B5EF4-FFF2-40B4-BE49-F238E27FC236}">
                <a16:creationId xmlns:a16="http://schemas.microsoft.com/office/drawing/2014/main" id="{6779097B-6377-459C-B648-EB6B0355D02A}"/>
              </a:ext>
            </a:extLst>
          </p:cNvPr>
          <p:cNvSpPr>
            <a:spLocks noGrp="1" noChangeArrowheads="1"/>
          </p:cNvSpPr>
          <p:nvPr>
            <p:ph type="title"/>
          </p:nvPr>
        </p:nvSpPr>
        <p:spPr/>
        <p:txBody>
          <a:bodyPr/>
          <a:lstStyle/>
          <a:p>
            <a:r>
              <a:rPr lang="en-US" altLang="en-US"/>
              <a:t>The +, *, [ : ], and in Operators</a:t>
            </a:r>
            <a:endParaRPr lang="en-US" altLang="en-US">
              <a:hlinkClick r:id="rId2" action="ppaction://program"/>
            </a:endParaRPr>
          </a:p>
        </p:txBody>
      </p:sp>
      <p:sp>
        <p:nvSpPr>
          <p:cNvPr id="367619" name="Rectangle 3">
            <a:extLst>
              <a:ext uri="{FF2B5EF4-FFF2-40B4-BE49-F238E27FC236}">
                <a16:creationId xmlns:a16="http://schemas.microsoft.com/office/drawing/2014/main" id="{8B529F15-734C-48EE-9D47-5FE4283C7BC7}"/>
              </a:ext>
            </a:extLst>
          </p:cNvPr>
          <p:cNvSpPr>
            <a:spLocks noGrp="1" noChangeArrowheads="1"/>
          </p:cNvSpPr>
          <p:nvPr>
            <p:ph idx="1"/>
          </p:nvPr>
        </p:nvSpPr>
        <p:spPr/>
        <p:txBody>
          <a:bodyPr>
            <a:normAutofit fontScale="92500" lnSpcReduction="10000"/>
          </a:bodyPr>
          <a:lstStyle/>
          <a:p>
            <a:r>
              <a:rPr lang="en-US" altLang="en-US" dirty="0">
                <a:latin typeface="Courier New" panose="02070309020205020404" pitchFamily="49" charset="0"/>
                <a:cs typeface="Courier New" panose="02070309020205020404" pitchFamily="49" charset="0"/>
              </a:rPr>
              <a:t>+</a:t>
            </a:r>
            <a:r>
              <a:rPr lang="en-US" altLang="en-US" dirty="0"/>
              <a:t> – is an operator that </a:t>
            </a:r>
            <a:r>
              <a:rPr lang="en-US" altLang="en-US" b="1" dirty="0">
                <a:solidFill>
                  <a:schemeClr val="accent3"/>
                </a:solidFill>
              </a:rPr>
              <a:t>concatenates</a:t>
            </a:r>
            <a:r>
              <a:rPr lang="en-US" altLang="en-US" dirty="0"/>
              <a:t> (joins) two strings and returns the result</a:t>
            </a:r>
          </a:p>
          <a:p>
            <a:r>
              <a:rPr lang="en-US" altLang="en-US"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 is an operator that repeats a string some amount of times and returns the result (called the </a:t>
            </a:r>
            <a:r>
              <a:rPr lang="en-US" altLang="en-US" b="1" dirty="0">
                <a:solidFill>
                  <a:schemeClr val="accent3"/>
                </a:solidFill>
                <a:cs typeface="Courier New" panose="02070309020205020404" pitchFamily="49" charset="0"/>
              </a:rPr>
              <a:t>repetition operator</a:t>
            </a:r>
            <a:r>
              <a:rPr lang="en-US" altLang="en-US" dirty="0">
                <a:cs typeface="Courier New" panose="02070309020205020404" pitchFamily="49" charset="0"/>
              </a:rPr>
              <a:t>)</a:t>
            </a:r>
          </a:p>
          <a:p>
            <a:r>
              <a:rPr lang="en-US" altLang="en-US"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 is an operator that returns a substring of the string, called the </a:t>
            </a:r>
            <a:r>
              <a:rPr lang="en-US" altLang="en-US" b="1" dirty="0">
                <a:solidFill>
                  <a:schemeClr val="accent3"/>
                </a:solidFill>
                <a:cs typeface="Courier New" panose="02070309020205020404" pitchFamily="49" charset="0"/>
              </a:rPr>
              <a:t>slicing operator</a:t>
            </a:r>
            <a:r>
              <a:rPr lang="en-US" altLang="en-US" dirty="0">
                <a:cs typeface="Courier New" panose="02070309020205020404" pitchFamily="49" charset="0"/>
              </a:rPr>
              <a:t>. The slice returned begins at the first index and ends at the second index -1.</a:t>
            </a:r>
          </a:p>
          <a:p>
            <a:r>
              <a:rPr lang="en-US" altLang="en-US" b="1" dirty="0">
                <a:solidFill>
                  <a:schemeClr val="accent4"/>
                </a:solidFill>
                <a:latin typeface="Courier New" panose="02070309020205020404" pitchFamily="49" charset="0"/>
                <a:cs typeface="Courier New" panose="02070309020205020404" pitchFamily="49" charset="0"/>
              </a:rPr>
              <a:t>in</a:t>
            </a:r>
            <a:r>
              <a:rPr lang="en-US" altLang="en-US" dirty="0">
                <a:cs typeface="Courier New" panose="02070309020205020404" pitchFamily="49" charset="0"/>
              </a:rPr>
              <a:t> and </a:t>
            </a:r>
            <a:r>
              <a:rPr lang="en-US" altLang="en-US" b="1" dirty="0">
                <a:solidFill>
                  <a:schemeClr val="accent4"/>
                </a:solidFill>
                <a:latin typeface="Courier New" panose="02070309020205020404" pitchFamily="49" charset="0"/>
                <a:cs typeface="Courier New" panose="02070309020205020404" pitchFamily="49" charset="0"/>
              </a:rPr>
              <a:t>not in</a:t>
            </a:r>
            <a:r>
              <a:rPr lang="en-US" altLang="en-US" b="1" dirty="0">
                <a:solidFill>
                  <a:schemeClr val="accent4"/>
                </a:solidFill>
                <a:cs typeface="Courier New" panose="02070309020205020404" pitchFamily="49" charset="0"/>
              </a:rPr>
              <a:t> </a:t>
            </a:r>
            <a:r>
              <a:rPr lang="en-US" altLang="en-US" dirty="0">
                <a:cs typeface="Courier New" panose="02070309020205020404" pitchFamily="49" charset="0"/>
              </a:rPr>
              <a:t>– are </a:t>
            </a:r>
            <a:r>
              <a:rPr lang="en-US" altLang="en-US" b="1" dirty="0">
                <a:solidFill>
                  <a:schemeClr val="accent3"/>
                </a:solidFill>
                <a:cs typeface="Courier New" panose="02070309020205020404" pitchFamily="49" charset="0"/>
              </a:rPr>
              <a:t>containment operators </a:t>
            </a:r>
            <a:r>
              <a:rPr lang="en-US" altLang="en-US" dirty="0">
                <a:cs typeface="Courier New" panose="02070309020205020404" pitchFamily="49" charset="0"/>
              </a:rPr>
              <a:t>returning Boolean values whether a character/string is contained/not contained within a string or not.</a:t>
            </a:r>
          </a:p>
        </p:txBody>
      </p:sp>
      <p:sp>
        <p:nvSpPr>
          <p:cNvPr id="367620" name="Rectangle 4">
            <a:extLst>
              <a:ext uri="{FF2B5EF4-FFF2-40B4-BE49-F238E27FC236}">
                <a16:creationId xmlns:a16="http://schemas.microsoft.com/office/drawing/2014/main" id="{EA5002BD-9163-4D58-BA74-3BBB43DCE279}"/>
              </a:ext>
            </a:extLst>
          </p:cNvPr>
          <p:cNvSpPr>
            <a:spLocks noChangeArrowheads="1"/>
          </p:cNvSpPr>
          <p:nvPr/>
        </p:nvSpPr>
        <p:spPr bwMode="auto">
          <a:xfrm>
            <a:off x="1524001" y="25696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7621" name="Rectangle 5">
            <a:extLst>
              <a:ext uri="{FF2B5EF4-FFF2-40B4-BE49-F238E27FC236}">
                <a16:creationId xmlns:a16="http://schemas.microsoft.com/office/drawing/2014/main" id="{36CB2EAF-06CE-4C98-B846-02FABA321EA7}"/>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154624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id="{7430CF1C-C35B-46D8-B45B-31340ECC531C}"/>
              </a:ext>
            </a:extLst>
          </p:cNvPr>
          <p:cNvSpPr>
            <a:spLocks noGrp="1" noChangeArrowheads="1"/>
          </p:cNvSpPr>
          <p:nvPr>
            <p:ph type="title"/>
          </p:nvPr>
        </p:nvSpPr>
        <p:spPr/>
        <p:txBody>
          <a:bodyPr/>
          <a:lstStyle/>
          <a:p>
            <a:r>
              <a:rPr lang="en-US" altLang="en-US" dirty="0"/>
              <a:t>Negative Index in a slicing operator</a:t>
            </a:r>
            <a:endParaRPr lang="en-US" altLang="en-US" dirty="0">
              <a:hlinkClick r:id="rId2" action="ppaction://program"/>
            </a:endParaRPr>
          </a:p>
        </p:txBody>
      </p:sp>
      <p:sp>
        <p:nvSpPr>
          <p:cNvPr id="398339" name="Rectangle 3">
            <a:extLst>
              <a:ext uri="{FF2B5EF4-FFF2-40B4-BE49-F238E27FC236}">
                <a16:creationId xmlns:a16="http://schemas.microsoft.com/office/drawing/2014/main" id="{278D4426-8435-43EB-9B21-6F1932A42DEC}"/>
              </a:ext>
            </a:extLst>
          </p:cNvPr>
          <p:cNvSpPr>
            <a:spLocks noGrp="1" noChangeArrowheads="1"/>
          </p:cNvSpPr>
          <p:nvPr>
            <p:ph type="body" idx="1"/>
          </p:nvPr>
        </p:nvSpPr>
        <p:spPr/>
        <p:txBody>
          <a:bodyPr>
            <a:normAutofit/>
          </a:bodyPr>
          <a:lstStyle/>
          <a:p>
            <a:r>
              <a:rPr lang="en-US" altLang="en-US" dirty="0"/>
              <a:t>Consider:</a:t>
            </a:r>
            <a:br>
              <a:rPr lang="en-US" altLang="en-US" dirty="0"/>
            </a:br>
            <a:r>
              <a:rPr lang="en-US" altLang="en-US" dirty="0">
                <a:latin typeface="Courier New" panose="02070309020205020404" pitchFamily="49" charset="0"/>
                <a:cs typeface="Courier New" panose="02070309020205020404" pitchFamily="49" charset="0"/>
              </a:rPr>
              <a:t>s1 = </a:t>
            </a:r>
            <a:r>
              <a:rPr lang="en-US" altLang="en-US" dirty="0">
                <a:solidFill>
                  <a:srgbClr val="C00000"/>
                </a:solidFill>
                <a:latin typeface="Courier New" panose="02070309020205020404" pitchFamily="49" charset="0"/>
                <a:cs typeface="Courier New" panose="02070309020205020404" pitchFamily="49" charset="0"/>
              </a:rPr>
              <a:t>"Welcome"</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s2 = s1[</a:t>
            </a:r>
            <a:r>
              <a:rPr lang="en-US" altLang="en-US" dirty="0">
                <a:solidFill>
                  <a:srgbClr val="C00000"/>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s2 contains "e"</a:t>
            </a:r>
            <a:br>
              <a:rPr lang="en-US" altLang="en-US" dirty="0">
                <a:solidFill>
                  <a:schemeClr val="accent5"/>
                </a:solidFill>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s3 = [</a:t>
            </a:r>
            <a:r>
              <a:rPr lang="en-US" altLang="en-US" dirty="0">
                <a:solidFill>
                  <a:srgbClr val="C00000"/>
                </a:solidFill>
                <a:latin typeface="Courier New" panose="02070309020205020404" pitchFamily="49" charset="0"/>
                <a:cs typeface="Courier New" panose="02070309020205020404" pitchFamily="49" charset="0"/>
              </a:rPr>
              <a:t>-3</a:t>
            </a:r>
            <a:r>
              <a:rPr lang="en-US" altLang="en-US" dirty="0">
                <a:latin typeface="Courier New" panose="02070309020205020404" pitchFamily="49" charset="0"/>
                <a:cs typeface="Courier New" panose="02070309020205020404" pitchFamily="49" charset="0"/>
              </a:rPr>
              <a:t>:</a:t>
            </a:r>
            <a:r>
              <a:rPr lang="en-US" altLang="en-US" dirty="0">
                <a:solidFill>
                  <a:srgbClr val="C00000"/>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a:t>
            </a:r>
            <a:r>
              <a:rPr lang="en-US" altLang="en-US" dirty="0">
                <a:solidFill>
                  <a:schemeClr val="accent5"/>
                </a:solidFill>
                <a:latin typeface="Courier New" panose="02070309020205020404" pitchFamily="49" charset="0"/>
                <a:cs typeface="Courier New" panose="02070309020205020404" pitchFamily="49" charset="0"/>
              </a:rPr>
              <a:t># s3 contains "om"</a:t>
            </a:r>
          </a:p>
          <a:p>
            <a:r>
              <a:rPr lang="en-US" altLang="en-US" dirty="0"/>
              <a:t>A negative index counts from the end of the string</a:t>
            </a:r>
          </a:p>
        </p:txBody>
      </p:sp>
      <p:sp>
        <p:nvSpPr>
          <p:cNvPr id="398340" name="Rectangle 4">
            <a:extLst>
              <a:ext uri="{FF2B5EF4-FFF2-40B4-BE49-F238E27FC236}">
                <a16:creationId xmlns:a16="http://schemas.microsoft.com/office/drawing/2014/main" id="{4E02A55E-94B0-407F-89B0-A8C41D7BF7B2}"/>
              </a:ext>
            </a:extLst>
          </p:cNvPr>
          <p:cNvSpPr>
            <a:spLocks noChangeArrowheads="1"/>
          </p:cNvSpPr>
          <p:nvPr/>
        </p:nvSpPr>
        <p:spPr bwMode="auto">
          <a:xfrm>
            <a:off x="1524001" y="25537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8341" name="Rectangle 5">
            <a:extLst>
              <a:ext uri="{FF2B5EF4-FFF2-40B4-BE49-F238E27FC236}">
                <a16:creationId xmlns:a16="http://schemas.microsoft.com/office/drawing/2014/main" id="{05EF9050-8237-4E3D-B0C8-7DC51B15FA8A}"/>
              </a:ext>
            </a:extLst>
          </p:cNvPr>
          <p:cNvSpPr>
            <a:spLocks noChangeArrowheads="1"/>
          </p:cNvSpPr>
          <p:nvPr/>
        </p:nvSpPr>
        <p:spPr bwMode="auto">
          <a:xfrm>
            <a:off x="1524001" y="2460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2038</TotalTime>
  <Words>775</Words>
  <Application>Microsoft Office PowerPoint</Application>
  <PresentationFormat>Widescreen</PresentationFormat>
  <Paragraphs>78</Paragraphs>
  <Slides>21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Courier New</vt:lpstr>
      <vt:lpstr>Tw Cen MT</vt:lpstr>
      <vt:lpstr>Circuit</vt:lpstr>
      <vt:lpstr>Microsoft Word Picture</vt:lpstr>
      <vt:lpstr>Chapter 8 More on strings and special methods</vt:lpstr>
      <vt:lpstr>Motivations</vt:lpstr>
      <vt:lpstr>The string Class - str</vt:lpstr>
      <vt:lpstr>Strings are Immutable</vt:lpstr>
      <vt:lpstr>Some Functions with str</vt:lpstr>
      <vt:lpstr>Index Operator []</vt:lpstr>
      <vt:lpstr>The +, *, [ : ], and in Operators</vt:lpstr>
      <vt:lpstr>The +, *, [ : ], and in Operators</vt:lpstr>
      <vt:lpstr>Negative Index in a slicing operator</vt:lpstr>
      <vt:lpstr>Foreach Loops over strings  </vt:lpstr>
      <vt:lpstr>Comparing Strings </vt:lpstr>
      <vt:lpstr>Testing Characters in a String</vt:lpstr>
      <vt:lpstr>Searching for Substrings</vt:lpstr>
      <vt:lpstr>Converting Strings</vt:lpstr>
      <vt:lpstr>Stripping Whitespace Characters</vt:lpstr>
      <vt:lpstr>Formatting Strings</vt:lpstr>
      <vt:lpstr>Exercise</vt:lpstr>
      <vt:lpstr>Exercise</vt:lpstr>
      <vt:lpstr>Operator Overloading</vt:lpstr>
      <vt:lpstr>Operator Overloading</vt:lpstr>
      <vt:lpstr>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150  Introduction to Computing</dc:title>
  <dc:creator>Jory Denny</dc:creator>
  <cp:lastModifiedBy>Denny, Jory</cp:lastModifiedBy>
  <cp:revision>264</cp:revision>
  <dcterms:created xsi:type="dcterms:W3CDTF">2016-08-19T17:15:05Z</dcterms:created>
  <dcterms:modified xsi:type="dcterms:W3CDTF">2020-02-26T22:48:49Z</dcterms:modified>
</cp:coreProperties>
</file>