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7"/>
  </p:notesMasterIdLst>
  <p:sldIdLst>
    <p:sldId id="329" r:id="rId2"/>
    <p:sldId id="570" r:id="rId3"/>
    <p:sldId id="603" r:id="rId4"/>
    <p:sldId id="561" r:id="rId5"/>
    <p:sldId id="625" r:id="rId6"/>
    <p:sldId id="626" r:id="rId7"/>
    <p:sldId id="515" r:id="rId8"/>
    <p:sldId id="627" r:id="rId9"/>
    <p:sldId id="577" r:id="rId10"/>
    <p:sldId id="597" r:id="rId11"/>
    <p:sldId id="579" r:id="rId12"/>
    <p:sldId id="778" r:id="rId13"/>
    <p:sldId id="779" r:id="rId14"/>
    <p:sldId id="780" r:id="rId15"/>
    <p:sldId id="781" r:id="rId16"/>
    <p:sldId id="782" r:id="rId17"/>
    <p:sldId id="783" r:id="rId18"/>
    <p:sldId id="784" r:id="rId19"/>
    <p:sldId id="785" r:id="rId20"/>
    <p:sldId id="580" r:id="rId21"/>
    <p:sldId id="786" r:id="rId22"/>
    <p:sldId id="787" r:id="rId23"/>
    <p:sldId id="739" r:id="rId24"/>
    <p:sldId id="601" r:id="rId25"/>
    <p:sldId id="740" r:id="rId26"/>
    <p:sldId id="746" r:id="rId27"/>
    <p:sldId id="469" r:id="rId28"/>
    <p:sldId id="576" r:id="rId29"/>
    <p:sldId id="507" r:id="rId30"/>
    <p:sldId id="583" r:id="rId31"/>
    <p:sldId id="747" r:id="rId32"/>
    <p:sldId id="742" r:id="rId33"/>
    <p:sldId id="743" r:id="rId34"/>
    <p:sldId id="744" r:id="rId35"/>
    <p:sldId id="563" r:id="rId36"/>
    <p:sldId id="564" r:id="rId37"/>
    <p:sldId id="793" r:id="rId38"/>
    <p:sldId id="675" r:id="rId39"/>
    <p:sldId id="788" r:id="rId40"/>
    <p:sldId id="790" r:id="rId41"/>
    <p:sldId id="789" r:id="rId42"/>
    <p:sldId id="795" r:id="rId43"/>
    <p:sldId id="660" r:id="rId44"/>
    <p:sldId id="792" r:id="rId45"/>
    <p:sldId id="796"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778FC59-15B1-4870-BA5F-8D77518E235F}">
          <p14:sldIdLst>
            <p14:sldId id="329"/>
            <p14:sldId id="570"/>
            <p14:sldId id="603"/>
          </p14:sldIdLst>
        </p14:section>
        <p14:section name="OOP Concepts and Classes" id="{94263EBF-C497-430A-BA85-BC0D8E5E2775}">
          <p14:sldIdLst>
            <p14:sldId id="561"/>
            <p14:sldId id="625"/>
            <p14:sldId id="626"/>
            <p14:sldId id="515"/>
            <p14:sldId id="627"/>
            <p14:sldId id="577"/>
            <p14:sldId id="597"/>
            <p14:sldId id="579"/>
            <p14:sldId id="778"/>
            <p14:sldId id="779"/>
            <p14:sldId id="780"/>
            <p14:sldId id="781"/>
            <p14:sldId id="782"/>
            <p14:sldId id="783"/>
            <p14:sldId id="784"/>
            <p14:sldId id="785"/>
            <p14:sldId id="580"/>
            <p14:sldId id="786"/>
            <p14:sldId id="787"/>
          </p14:sldIdLst>
        </p14:section>
        <p14:section name="Design" id="{9443602A-2C1B-433F-A915-60F146109AC2}">
          <p14:sldIdLst>
            <p14:sldId id="739"/>
            <p14:sldId id="601"/>
            <p14:sldId id="740"/>
            <p14:sldId id="746"/>
            <p14:sldId id="469"/>
            <p14:sldId id="576"/>
            <p14:sldId id="507"/>
            <p14:sldId id="583"/>
            <p14:sldId id="747"/>
            <p14:sldId id="742"/>
            <p14:sldId id="743"/>
            <p14:sldId id="744"/>
            <p14:sldId id="563"/>
            <p14:sldId id="564"/>
          </p14:sldIdLst>
        </p14:section>
        <p14:section name="Complexities" id="{EF9BB47A-02F3-45E9-ABCE-889342641981}">
          <p14:sldIdLst>
            <p14:sldId id="793"/>
            <p14:sldId id="675"/>
            <p14:sldId id="788"/>
            <p14:sldId id="790"/>
            <p14:sldId id="789"/>
            <p14:sldId id="795"/>
            <p14:sldId id="660"/>
            <p14:sldId id="792"/>
            <p14:sldId id="7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66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CF81BA-29EF-4810-BED0-52C03834EBA6}" type="datetimeFigureOut">
              <a:rPr lang="en-US" smtClean="0"/>
              <a:t>2/26/2020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426BBF-FAE3-4B9C-98E9-6432FABD39A7}" type="slidenum">
              <a:rPr lang="en-US" smtClean="0"/>
              <a:t>‹#›</a:t>
            </a:fld>
            <a:endParaRPr lang="en-US"/>
          </a:p>
        </p:txBody>
      </p:sp>
    </p:spTree>
    <p:extLst>
      <p:ext uri="{BB962C8B-B14F-4D97-AF65-F5344CB8AC3E}">
        <p14:creationId xmlns:p14="http://schemas.microsoft.com/office/powerpoint/2010/main" val="223442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426BBF-FAE3-4B9C-98E9-6432FABD39A7}" type="slidenum">
              <a:rPr lang="en-US" smtClean="0"/>
              <a:t>1</a:t>
            </a:fld>
            <a:endParaRPr lang="en-US"/>
          </a:p>
        </p:txBody>
      </p:sp>
    </p:spTree>
    <p:extLst>
      <p:ext uri="{BB962C8B-B14F-4D97-AF65-F5344CB8AC3E}">
        <p14:creationId xmlns:p14="http://schemas.microsoft.com/office/powerpoint/2010/main" val="2294690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3366489-622C-4FAD-9436-E0EABE72EE9E}" type="slidenum">
              <a:rPr lang="en-US"/>
              <a:pPr/>
              <a:t>4</a:t>
            </a:fld>
            <a:endParaRPr lang="en-US"/>
          </a:p>
        </p:txBody>
      </p:sp>
      <p:sp>
        <p:nvSpPr>
          <p:cNvPr id="20483" name="Rectangle 2"/>
          <p:cNvSpPr>
            <a:spLocks noGrp="1" noRot="1" noChangeAspect="1" noChangeArrowheads="1"/>
          </p:cNvSpPr>
          <p:nvPr>
            <p:ph type="sldImg"/>
          </p:nvPr>
        </p:nvSpPr>
        <p:spPr>
          <a:xfrm>
            <a:off x="384175" y="684213"/>
            <a:ext cx="6091238" cy="3427412"/>
          </a:xfrm>
          <a:solidFill>
            <a:srgbClr val="FFFFFF"/>
          </a:solidFill>
          <a:ln/>
        </p:spPr>
      </p:sp>
      <p:sp>
        <p:nvSpPr>
          <p:cNvPr id="20484" name="Rectangle 3"/>
          <p:cNvSpPr>
            <a:spLocks noGrp="1" noChangeArrowheads="1"/>
          </p:cNvSpPr>
          <p:nvPr>
            <p:ph type="body" idx="1"/>
          </p:nvPr>
        </p:nvSpPr>
        <p:spPr>
          <a:xfrm>
            <a:off x="914400" y="4340225"/>
            <a:ext cx="5029200" cy="4119563"/>
          </a:xfrm>
          <a:solidFill>
            <a:srgbClr val="FFFFFF"/>
          </a:solidFill>
          <a:ln>
            <a:solidFill>
              <a:srgbClr val="000000"/>
            </a:solidFill>
          </a:ln>
        </p:spPr>
        <p:txBody>
          <a:bodyPr lIns="86493" tIns="43247" rIns="86493" bIns="43247"/>
          <a:lstStyle/>
          <a:p>
            <a:pPr eaLnBrk="1" hangingPunct="1"/>
            <a:r>
              <a:rPr lang="en-US">
                <a:latin typeface="Comic Sans MS" pitchFamily="-84" charset="0"/>
                <a:ea typeface="ＭＳ Ｐゴシック" pitchFamily="-84" charset="-128"/>
                <a:cs typeface="ＭＳ Ｐゴシック" pitchFamily="-84" charset="-128"/>
              </a:rPr>
              <a:t>Organizing a big software project is a highly nontrivial task. What would you do to manage dozens of programmers working on the same project?  Creating medium or large pieces of software requires careful organization and structure. Our goal will be to divide the project into smaller independent modules with clean and simple interfaces.</a:t>
            </a:r>
          </a:p>
          <a:p>
            <a:pPr eaLnBrk="1" hangingPunct="1"/>
            <a:r>
              <a:rPr lang="en-US">
                <a:latin typeface="Comic Sans MS" pitchFamily="-84" charset="0"/>
                <a:ea typeface="ＭＳ Ｐゴシック" pitchFamily="-84" charset="-128"/>
                <a:cs typeface="ＭＳ Ｐゴシック" pitchFamily="-84" charset="-128"/>
              </a:rPr>
              <a:t>more data types: Lists, playing cards, datasets, particles, sound waves, GUIs, . . .</a:t>
            </a:r>
          </a:p>
          <a:p>
            <a:pPr eaLnBrk="1" hangingPunct="1"/>
            <a:endParaRPr lang="en-US">
              <a:latin typeface="Comic Sans MS"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2272279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endParaRPr lang="en-US" altLang="en-US"/>
          </a:p>
        </p:txBody>
      </p:sp>
      <p:sp>
        <p:nvSpPr>
          <p:cNvPr id="65540"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95E7F6A-DF07-4C9B-903D-5287CDD380E9}" type="slidenum">
              <a:rPr lang="en-US" altLang="en-US" sz="1000"/>
              <a:pPr/>
              <a:t>6</a:t>
            </a:fld>
            <a:endParaRPr lang="en-US" altLang="en-US" sz="1000"/>
          </a:p>
        </p:txBody>
      </p:sp>
    </p:spTree>
    <p:extLst>
      <p:ext uri="{BB962C8B-B14F-4D97-AF65-F5344CB8AC3E}">
        <p14:creationId xmlns:p14="http://schemas.microsoft.com/office/powerpoint/2010/main" val="264570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05B0EB86-8FB6-664D-B28B-50B9EB229BEB}" type="slidenum">
              <a:rPr lang="en-US"/>
              <a:pPr/>
              <a:t>23</a:t>
            </a:fld>
            <a:endParaRPr lang="en-US"/>
          </a:p>
        </p:txBody>
      </p:sp>
      <p:sp>
        <p:nvSpPr>
          <p:cNvPr id="17411" name="Rectangle 2"/>
          <p:cNvSpPr>
            <a:spLocks noGrp="1" noRot="1" noChangeAspect="1" noChangeArrowheads="1"/>
          </p:cNvSpPr>
          <p:nvPr>
            <p:ph type="sldImg"/>
          </p:nvPr>
        </p:nvSpPr>
        <p:spPr>
          <a:xfrm>
            <a:off x="384175" y="684213"/>
            <a:ext cx="6091238" cy="3427412"/>
          </a:xfrm>
          <a:solidFill>
            <a:srgbClr val="FFFFFF"/>
          </a:solidFill>
          <a:ln/>
        </p:spPr>
      </p:sp>
      <p:sp>
        <p:nvSpPr>
          <p:cNvPr id="17412" name="Rectangle 3"/>
          <p:cNvSpPr>
            <a:spLocks noGrp="1" noChangeArrowheads="1"/>
          </p:cNvSpPr>
          <p:nvPr>
            <p:ph type="body" idx="1"/>
          </p:nvPr>
        </p:nvSpPr>
        <p:spPr>
          <a:xfrm>
            <a:off x="914400" y="4340225"/>
            <a:ext cx="5029200" cy="4119563"/>
          </a:xfrm>
          <a:solidFill>
            <a:srgbClr val="FFFFFF"/>
          </a:solidFill>
          <a:ln>
            <a:solidFill>
              <a:srgbClr val="000000"/>
            </a:solidFill>
          </a:ln>
        </p:spPr>
        <p:txBody>
          <a:bodyPr lIns="86493" tIns="43247" rIns="86493" bIns="43247"/>
          <a:lstStyle/>
          <a:p>
            <a:pPr eaLnBrk="1" hangingPunct="1"/>
            <a:endParaRPr lang="en-US">
              <a:latin typeface="Comic Sans MS" charset="0"/>
              <a:ea typeface="ＭＳ Ｐゴシック" charset="-128"/>
              <a:cs typeface="ＭＳ Ｐゴシック" charset="-128"/>
            </a:endParaRPr>
          </a:p>
        </p:txBody>
      </p:sp>
    </p:spTree>
    <p:extLst>
      <p:ext uri="{BB962C8B-B14F-4D97-AF65-F5344CB8AC3E}">
        <p14:creationId xmlns:p14="http://schemas.microsoft.com/office/powerpoint/2010/main" val="2184380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6FFDFBF6-CBEB-46B7-99D8-48F22C8C45C3}" type="datetime1">
              <a:rPr lang="en-US" smtClean="0"/>
              <a:t>2/26/2020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r>
              <a:rPr lang="en-US"/>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708DF3-D8A4-476A-BBCF-9B0C0446AA89}" type="datetime1">
              <a:rPr lang="en-US" smtClean="0"/>
              <a:t>2/26/2020</a:t>
            </a:fld>
            <a:endParaRPr lang="en-US" dirty="0"/>
          </a:p>
        </p:txBody>
      </p:sp>
      <p:sp>
        <p:nvSpPr>
          <p:cNvPr id="6" name="Footer Placeholder 5"/>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60EEE5-AC51-429B-B033-5360DC361C66}" type="datetime1">
              <a:rPr lang="en-US" smtClean="0"/>
              <a:t>2/26/2020</a:t>
            </a:fld>
            <a:endParaRPr lang="en-US" dirty="0"/>
          </a:p>
        </p:txBody>
      </p:sp>
      <p:sp>
        <p:nvSpPr>
          <p:cNvPr id="6" name="Footer Placeholder 5"/>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B1FA02-BE33-4E8C-B44E-F74496CA0DDD}" type="datetime1">
              <a:rPr lang="en-US" smtClean="0"/>
              <a:t>2/26/2020</a:t>
            </a:fld>
            <a:endParaRPr lang="en-US" dirty="0"/>
          </a:p>
        </p:txBody>
      </p:sp>
      <p:sp>
        <p:nvSpPr>
          <p:cNvPr id="6" name="Footer Placeholder 5"/>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A2A3E9-1271-43F5-9773-F90A171503CC}" type="datetime1">
              <a:rPr lang="en-US" smtClean="0"/>
              <a:t>2/26/2020</a:t>
            </a:fld>
            <a:endParaRPr lang="en-US" dirty="0"/>
          </a:p>
        </p:txBody>
      </p:sp>
      <p:sp>
        <p:nvSpPr>
          <p:cNvPr id="6" name="Footer Placeholder 5"/>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01004A3-5FB4-45E5-BA61-55FC27EEAE5C}" type="datetime1">
              <a:rPr lang="en-US" smtClean="0"/>
              <a:t>2/26/2020</a:t>
            </a:fld>
            <a:endParaRPr lang="en-US" dirty="0"/>
          </a:p>
        </p:txBody>
      </p:sp>
      <p:sp>
        <p:nvSpPr>
          <p:cNvPr id="4" name="Footer Placeholder 3"/>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69F1619-112B-4082-AA7F-76D7E6592C08}" type="datetime1">
              <a:rPr lang="en-US" smtClean="0"/>
              <a:t>2/26/2020</a:t>
            </a:fld>
            <a:endParaRPr lang="en-US" dirty="0"/>
          </a:p>
        </p:txBody>
      </p:sp>
      <p:sp>
        <p:nvSpPr>
          <p:cNvPr id="4" name="Footer Placeholder 3"/>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D8423D-A5A2-4A2F-AC30-53EA3D5129B8}" type="datetime1">
              <a:rPr lang="en-US" smtClean="0"/>
              <a:t>2/26/2020</a:t>
            </a:fld>
            <a:endParaRPr lang="en-US" dirty="0"/>
          </a:p>
        </p:txBody>
      </p:sp>
      <p:sp>
        <p:nvSpPr>
          <p:cNvPr id="5" name="Footer Placeholder 4"/>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A2241A-E3F8-42EB-9F49-7F7304690429}" type="datetime1">
              <a:rPr lang="en-US" smtClean="0"/>
              <a:t>2/26/2020</a:t>
            </a:fld>
            <a:endParaRPr lang="en-US" dirty="0"/>
          </a:p>
        </p:txBody>
      </p:sp>
      <p:sp>
        <p:nvSpPr>
          <p:cNvPr id="5" name="Footer Placeholder 4"/>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5C7490-52D8-4BA0-BB16-C8D19EA6161E}" type="datetime1">
              <a:rPr lang="en-US" smtClean="0"/>
              <a:t>2/26/2020</a:t>
            </a:fld>
            <a:endParaRPr lang="en-US" dirty="0"/>
          </a:p>
        </p:txBody>
      </p:sp>
      <p:sp>
        <p:nvSpPr>
          <p:cNvPr id="5" name="Footer Placeholder 4"/>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5EB22F-C78B-4A48-A5C0-3CB200DFE0DE}" type="datetime1">
              <a:rPr lang="en-US" smtClean="0"/>
              <a:t>2/26/2020</a:t>
            </a:fld>
            <a:endParaRPr lang="en-US" dirty="0"/>
          </a:p>
        </p:txBody>
      </p:sp>
      <p:sp>
        <p:nvSpPr>
          <p:cNvPr id="5" name="Footer Placeholder 4"/>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A6293F-1697-4F05-9C2E-5659DC90FF00}" type="datetime1">
              <a:rPr lang="en-US" smtClean="0"/>
              <a:t>2/26/2020</a:t>
            </a:fld>
            <a:endParaRPr lang="en-US" dirty="0"/>
          </a:p>
        </p:txBody>
      </p:sp>
      <p:sp>
        <p:nvSpPr>
          <p:cNvPr id="6" name="Footer Placeholder 5"/>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967462-F124-43B3-8E6B-13674CF89A51}" type="datetime1">
              <a:rPr lang="en-US" smtClean="0"/>
              <a:t>2/26/2020</a:t>
            </a:fld>
            <a:endParaRPr lang="en-US" dirty="0"/>
          </a:p>
        </p:txBody>
      </p:sp>
      <p:sp>
        <p:nvSpPr>
          <p:cNvPr id="8" name="Footer Placeholder 7"/>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282130-BA3E-4095-8119-188B469F7B41}" type="datetime1">
              <a:rPr lang="en-US" smtClean="0"/>
              <a:t>2/26/2020</a:t>
            </a:fld>
            <a:endParaRPr lang="en-US" dirty="0"/>
          </a:p>
        </p:txBody>
      </p:sp>
      <p:sp>
        <p:nvSpPr>
          <p:cNvPr id="4" name="Footer Placeholder 3"/>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3A443C-3577-41AC-9456-D68BB2592CB6}" type="datetime1">
              <a:rPr lang="en-US" smtClean="0"/>
              <a:t>2/26/2020</a:t>
            </a:fld>
            <a:endParaRPr lang="en-US" dirty="0"/>
          </a:p>
        </p:txBody>
      </p:sp>
      <p:sp>
        <p:nvSpPr>
          <p:cNvPr id="3" name="Footer Placeholder 2"/>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7BD04-F8D3-4FB4-91F6-395B482331D5}" type="datetime1">
              <a:rPr lang="en-US" smtClean="0"/>
              <a:t>2/26/2020</a:t>
            </a:fld>
            <a:endParaRPr lang="en-US" dirty="0"/>
          </a:p>
        </p:txBody>
      </p:sp>
      <p:sp>
        <p:nvSpPr>
          <p:cNvPr id="6" name="Footer Placeholder 5"/>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B48947-A4F1-4669-A001-B968F9056931}" type="datetime1">
              <a:rPr lang="en-US" smtClean="0"/>
              <a:t>2/26/2020</a:t>
            </a:fld>
            <a:endParaRPr lang="en-US" dirty="0"/>
          </a:p>
        </p:txBody>
      </p:sp>
      <p:sp>
        <p:nvSpPr>
          <p:cNvPr id="6" name="Footer Placeholder 5"/>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0C19A93-1FF3-47B7-BB15-54DB5D10E0F0}" type="datetime1">
              <a:rPr lang="en-US" smtClean="0"/>
              <a:t>2/26/2020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a:t>Liang, Introduction to Java Programming, Tenth Edition, (c) 2015 Pearson Education, Inc. All rights reserved. </a:t>
            </a:r>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winword%20TestMortgageClass.java"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winword%20TestCircle.java"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wmf"/></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winword%20TestCircle.java"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winword%20TestMortgageClass.java" TargetMode="Externa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10.wmf"/><Relationship Id="rId4" Type="http://schemas.openxmlformats.org/officeDocument/2006/relationships/oleObject" Target="../embeddings/oleObject5.bin"/></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image" Target="../media/image14.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p:txBody>
          <a:bodyPr/>
          <a:lstStyle/>
          <a:p>
            <a:r>
              <a:rPr lang="en-US" altLang="en-US" dirty="0"/>
              <a:t>Chapter 7</a:t>
            </a:r>
            <a:br>
              <a:rPr lang="en-US" altLang="en-US" dirty="0"/>
            </a:br>
            <a:r>
              <a:rPr lang="en-US" altLang="en-US" dirty="0"/>
              <a:t>Objects and Classes</a:t>
            </a:r>
          </a:p>
        </p:txBody>
      </p:sp>
      <p:sp>
        <p:nvSpPr>
          <p:cNvPr id="5" name="Subtitle 4"/>
          <p:cNvSpPr>
            <a:spLocks noGrp="1"/>
          </p:cNvSpPr>
          <p:nvPr>
            <p:ph type="subTitle" idx="1"/>
          </p:nvPr>
        </p:nvSpPr>
        <p:spPr/>
        <p:txBody>
          <a:bodyPr/>
          <a:lstStyle/>
          <a:p>
            <a:r>
              <a:rPr lang="en-US" dirty="0"/>
              <a:t>ACKNOWLEDGEMENT: THESE SLIDES ARE ADAPTED FROM SLIDES PROVIDED WITH Introduction to Programming Using Python, Liang (Pearson 2013)</a:t>
            </a:r>
          </a:p>
        </p:txBody>
      </p:sp>
    </p:spTree>
    <p:extLst>
      <p:ext uri="{BB962C8B-B14F-4D97-AF65-F5344CB8AC3E}">
        <p14:creationId xmlns:p14="http://schemas.microsoft.com/office/powerpoint/2010/main" val="196499566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a:extLst>
              <a:ext uri="{FF2B5EF4-FFF2-40B4-BE49-F238E27FC236}">
                <a16:creationId xmlns:a16="http://schemas.microsoft.com/office/drawing/2014/main" id="{D3754D50-A124-40EB-97BE-4DF9B8DC083B}"/>
              </a:ext>
            </a:extLst>
          </p:cNvPr>
          <p:cNvSpPr>
            <a:spLocks noGrp="1" noChangeArrowheads="1"/>
          </p:cNvSpPr>
          <p:nvPr>
            <p:ph type="title"/>
          </p:nvPr>
        </p:nvSpPr>
        <p:spPr/>
        <p:txBody>
          <a:bodyPr/>
          <a:lstStyle/>
          <a:p>
            <a:r>
              <a:rPr lang="en-US" altLang="en-US"/>
              <a:t>Instance Methods</a:t>
            </a:r>
          </a:p>
        </p:txBody>
      </p:sp>
      <p:sp>
        <p:nvSpPr>
          <p:cNvPr id="4" name="Content Placeholder 3">
            <a:extLst>
              <a:ext uri="{FF2B5EF4-FFF2-40B4-BE49-F238E27FC236}">
                <a16:creationId xmlns:a16="http://schemas.microsoft.com/office/drawing/2014/main" id="{238FF688-46D9-40CA-9A1A-BC4D02739839}"/>
              </a:ext>
            </a:extLst>
          </p:cNvPr>
          <p:cNvSpPr>
            <a:spLocks noGrp="1"/>
          </p:cNvSpPr>
          <p:nvPr>
            <p:ph idx="1"/>
          </p:nvPr>
        </p:nvSpPr>
        <p:spPr>
          <a:xfrm>
            <a:off x="1141412" y="2249486"/>
            <a:ext cx="9905999" cy="4130531"/>
          </a:xfrm>
        </p:spPr>
        <p:txBody>
          <a:bodyPr>
            <a:normAutofit fontScale="92500" lnSpcReduction="10000"/>
          </a:bodyPr>
          <a:lstStyle/>
          <a:p>
            <a:r>
              <a:rPr lang="en-US" altLang="en-US" b="1" dirty="0">
                <a:solidFill>
                  <a:schemeClr val="accent3"/>
                </a:solidFill>
              </a:rPr>
              <a:t>Methods</a:t>
            </a:r>
            <a:r>
              <a:rPr lang="en-US" altLang="en-US" dirty="0"/>
              <a:t> are functions defined inside a class. They are </a:t>
            </a:r>
            <a:r>
              <a:rPr lang="en-US" altLang="en-US" b="1" dirty="0">
                <a:solidFill>
                  <a:schemeClr val="accent3"/>
                </a:solidFill>
              </a:rPr>
              <a:t>invoked</a:t>
            </a:r>
            <a:r>
              <a:rPr lang="en-US" altLang="en-US" dirty="0"/>
              <a:t> by objects to perform actions on the objects. For this reason, the methods are also called </a:t>
            </a:r>
            <a:r>
              <a:rPr lang="en-US" altLang="en-US" i="1" dirty="0"/>
              <a:t>instance methods</a:t>
            </a:r>
            <a:r>
              <a:rPr lang="en-US" altLang="en-US" dirty="0"/>
              <a:t> in Python. You probably noticed that all the methods including the constructor have the first parameter </a:t>
            </a:r>
            <a:r>
              <a:rPr lang="en-US" altLang="en-US" b="1" dirty="0">
                <a:solidFill>
                  <a:schemeClr val="accent4"/>
                </a:solidFill>
                <a:latin typeface="Courier New" panose="02070309020205020404" pitchFamily="49" charset="0"/>
                <a:cs typeface="Courier New" panose="02070309020205020404" pitchFamily="49" charset="0"/>
              </a:rPr>
              <a:t>self</a:t>
            </a:r>
            <a:r>
              <a:rPr lang="en-US" altLang="en-US" dirty="0"/>
              <a:t>, which refers to the object that invokes the method. You can use any name for this parameter. But by convention, self is used. </a:t>
            </a:r>
          </a:p>
          <a:p>
            <a:r>
              <a:rPr lang="en-US" altLang="en-US" dirty="0"/>
              <a:t>Example:</a:t>
            </a:r>
            <a:br>
              <a:rPr lang="en-US" altLang="en-US" dirty="0"/>
            </a:br>
            <a:r>
              <a:rPr lang="en-US" altLang="en-US" dirty="0">
                <a:latin typeface="Courier New" panose="02070309020205020404" pitchFamily="49" charset="0"/>
                <a:cs typeface="Courier New" panose="02070309020205020404" pitchFamily="49" charset="0"/>
              </a:rPr>
              <a:t>c1 = Circle(</a:t>
            </a:r>
            <a:r>
              <a:rPr lang="en-US" altLang="en-US" dirty="0">
                <a:solidFill>
                  <a:srgbClr val="C00000"/>
                </a:solidFill>
                <a:latin typeface="Courier New" panose="02070309020205020404" pitchFamily="49" charset="0"/>
                <a:cs typeface="Courier New" panose="02070309020205020404" pitchFamily="49" charset="0"/>
              </a:rPr>
              <a:t>50</a:t>
            </a:r>
            <a:r>
              <a:rPr lang="en-US" altLang="en-US" dirty="0">
                <a:latin typeface="Courier New" panose="02070309020205020404" pitchFamily="49" charset="0"/>
                <a:cs typeface="Courier New" panose="02070309020205020404" pitchFamily="49" charset="0"/>
              </a:rPr>
              <a:t>)</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c2 = Circle(</a:t>
            </a:r>
            <a:r>
              <a:rPr lang="en-US" altLang="en-US" dirty="0">
                <a:solidFill>
                  <a:srgbClr val="C00000"/>
                </a:solidFill>
                <a:latin typeface="Courier New" panose="02070309020205020404" pitchFamily="49" charset="0"/>
                <a:cs typeface="Courier New" panose="02070309020205020404" pitchFamily="49" charset="0"/>
              </a:rPr>
              <a:t>30</a:t>
            </a:r>
            <a:r>
              <a:rPr lang="en-US" altLang="en-US" dirty="0">
                <a:latin typeface="Courier New" panose="02070309020205020404" pitchFamily="49" charset="0"/>
                <a:cs typeface="Courier New" panose="02070309020205020404" pitchFamily="49" charset="0"/>
              </a:rPr>
              <a:t>)</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a1 = c1.getArea() </a:t>
            </a:r>
            <a:r>
              <a:rPr lang="en-US" altLang="en-US" dirty="0">
                <a:solidFill>
                  <a:schemeClr val="accent5"/>
                </a:solidFill>
                <a:latin typeface="Courier New" panose="02070309020205020404" pitchFamily="49" charset="0"/>
                <a:cs typeface="Courier New" panose="02070309020205020404" pitchFamily="49" charset="0"/>
              </a:rPr>
              <a:t># Here c1 is the self argument</a:t>
            </a:r>
            <a:br>
              <a:rPr lang="en-US" altLang="en-US" dirty="0">
                <a:solidFill>
                  <a:schemeClr val="accent5"/>
                </a:solidFill>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a2 = c2.getArea() </a:t>
            </a:r>
            <a:r>
              <a:rPr lang="en-US" altLang="en-US" dirty="0">
                <a:solidFill>
                  <a:schemeClr val="accent5"/>
                </a:solidFill>
                <a:latin typeface="Courier New" panose="02070309020205020404" pitchFamily="49" charset="0"/>
                <a:cs typeface="Courier New" panose="02070309020205020404" pitchFamily="49" charset="0"/>
              </a:rPr>
              <a:t># Here c2 is the self argument</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a:extLst>
              <a:ext uri="{FF2B5EF4-FFF2-40B4-BE49-F238E27FC236}">
                <a16:creationId xmlns:a16="http://schemas.microsoft.com/office/drawing/2014/main" id="{169B1890-DD8D-4EF9-A120-47FA71FCF7BD}"/>
              </a:ext>
            </a:extLst>
          </p:cNvPr>
          <p:cNvSpPr>
            <a:spLocks noGrp="1" noChangeArrowheads="1"/>
          </p:cNvSpPr>
          <p:nvPr>
            <p:ph type="title"/>
          </p:nvPr>
        </p:nvSpPr>
        <p:spPr/>
        <p:txBody>
          <a:bodyPr/>
          <a:lstStyle/>
          <a:p>
            <a:r>
              <a:rPr lang="en-US" altLang="en-US"/>
              <a:t>Accessing Objects</a:t>
            </a:r>
          </a:p>
        </p:txBody>
      </p:sp>
      <p:sp>
        <p:nvSpPr>
          <p:cNvPr id="4" name="Content Placeholder 3">
            <a:extLst>
              <a:ext uri="{FF2B5EF4-FFF2-40B4-BE49-F238E27FC236}">
                <a16:creationId xmlns:a16="http://schemas.microsoft.com/office/drawing/2014/main" id="{6E9CBA58-D2F1-45E8-8630-2F11F5C929B4}"/>
              </a:ext>
            </a:extLst>
          </p:cNvPr>
          <p:cNvSpPr>
            <a:spLocks noGrp="1"/>
          </p:cNvSpPr>
          <p:nvPr>
            <p:ph idx="1"/>
          </p:nvPr>
        </p:nvSpPr>
        <p:spPr/>
        <p:txBody>
          <a:bodyPr>
            <a:normAutofit/>
          </a:bodyPr>
          <a:lstStyle/>
          <a:p>
            <a:r>
              <a:rPr lang="en-US" altLang="en-US" dirty="0"/>
              <a:t>After an object is created, you can access its data fields and invoke its methods using the dot operator (.), also known as the </a:t>
            </a:r>
            <a:r>
              <a:rPr lang="en-US" altLang="en-US" i="1" dirty="0"/>
              <a:t>object member access operator</a:t>
            </a:r>
            <a:r>
              <a:rPr lang="en-US" altLang="en-US" dirty="0"/>
              <a:t>.</a:t>
            </a:r>
          </a:p>
          <a:p>
            <a:r>
              <a:rPr lang="en-US" altLang="en-US" dirty="0"/>
              <a:t>Example:</a:t>
            </a:r>
            <a:br>
              <a:rPr lang="en-US" altLang="en-US" dirty="0"/>
            </a:br>
            <a:r>
              <a:rPr lang="en-US" altLang="en-US" dirty="0">
                <a:latin typeface="Courier New" panose="02070309020205020404" pitchFamily="49" charset="0"/>
                <a:cs typeface="Courier New" panose="02070309020205020404" pitchFamily="49" charset="0"/>
              </a:rPr>
              <a:t>c = Circle(</a:t>
            </a:r>
            <a:r>
              <a:rPr lang="en-US" altLang="en-US" dirty="0">
                <a:solidFill>
                  <a:srgbClr val="C00000"/>
                </a:solidFill>
                <a:latin typeface="Courier New" panose="02070309020205020404" pitchFamily="49" charset="0"/>
                <a:cs typeface="Courier New" panose="02070309020205020404" pitchFamily="49" charset="0"/>
              </a:rPr>
              <a:t>50</a:t>
            </a:r>
            <a:r>
              <a:rPr lang="en-US" altLang="en-US" dirty="0">
                <a:latin typeface="Courier New" panose="02070309020205020404" pitchFamily="49" charset="0"/>
                <a:cs typeface="Courier New" panose="02070309020205020404" pitchFamily="49" charset="0"/>
              </a:rPr>
              <a:t>)</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a = </a:t>
            </a:r>
            <a:r>
              <a:rPr lang="en-US" altLang="en-US" dirty="0" err="1">
                <a:latin typeface="Courier New" panose="02070309020205020404" pitchFamily="49" charset="0"/>
                <a:cs typeface="Courier New" panose="02070309020205020404" pitchFamily="49" charset="0"/>
              </a:rPr>
              <a:t>c.getArea</a:t>
            </a:r>
            <a:r>
              <a:rPr lang="en-US" altLang="en-US" dirty="0">
                <a:latin typeface="Courier New" panose="02070309020205020404" pitchFamily="49" charset="0"/>
                <a:cs typeface="Courier New" panose="02070309020205020404" pitchFamily="49" charset="0"/>
              </a:rPr>
              <a:t>()</a:t>
            </a:r>
            <a:br>
              <a:rPr lang="en-US" altLang="en-US" dirty="0">
                <a:solidFill>
                  <a:schemeClr val="accent5"/>
                </a:solidFill>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p = </a:t>
            </a:r>
            <a:r>
              <a:rPr lang="en-US" altLang="en-US" dirty="0" err="1">
                <a:latin typeface="Courier New" panose="02070309020205020404" pitchFamily="49" charset="0"/>
                <a:cs typeface="Courier New" panose="02070309020205020404" pitchFamily="49" charset="0"/>
              </a:rPr>
              <a:t>c.getPerimeter</a:t>
            </a:r>
            <a:r>
              <a:rPr lang="en-US" altLang="en-US" dirty="0">
                <a:latin typeface="Courier New" panose="02070309020205020404" pitchFamily="49" charset="0"/>
                <a:cs typeface="Courier New" panose="02070309020205020404" pitchFamily="49" charset="0"/>
              </a:rPr>
              <a:t>()</a:t>
            </a:r>
            <a:endParaRPr lang="en-US" dirty="0"/>
          </a:p>
        </p:txBody>
      </p:sp>
      <p:sp>
        <p:nvSpPr>
          <p:cNvPr id="5" name="Rectangle 4">
            <a:extLst>
              <a:ext uri="{FF2B5EF4-FFF2-40B4-BE49-F238E27FC236}">
                <a16:creationId xmlns:a16="http://schemas.microsoft.com/office/drawing/2014/main" id="{0189AE0E-0543-4DA1-96A4-49351F671467}"/>
              </a:ext>
            </a:extLst>
          </p:cNvPr>
          <p:cNvSpPr/>
          <p:nvPr/>
        </p:nvSpPr>
        <p:spPr>
          <a:xfrm>
            <a:off x="2358737" y="4686300"/>
            <a:ext cx="197427" cy="810491"/>
          </a:xfrm>
          <a:prstGeom prst="rect">
            <a:avLst/>
          </a:prstGeom>
          <a:solidFill>
            <a:srgbClr val="4A66AC">
              <a:alpha val="50196"/>
            </a:srgb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Tracing</a:t>
            </a:r>
            <a:endParaRPr lang="en-US" dirty="0"/>
          </a:p>
        </p:txBody>
      </p:sp>
      <p:sp>
        <p:nvSpPr>
          <p:cNvPr id="3" name="Content Placeholder 2"/>
          <p:cNvSpPr>
            <a:spLocks noGrp="1"/>
          </p:cNvSpPr>
          <p:nvPr>
            <p:ph idx="1"/>
          </p:nvPr>
        </p:nvSpPr>
        <p:spPr/>
        <p:txBody>
          <a:bodyPr/>
          <a:lstStyle/>
          <a:p>
            <a:pPr marL="685800" indent="-685800">
              <a:spcBef>
                <a:spcPts val="0"/>
              </a:spcBef>
              <a:buFont typeface="+mj-lt"/>
              <a:buAutoNum type="arabicPeriod"/>
            </a:pPr>
            <a:r>
              <a:rPr lang="en-US" altLang="en-US" dirty="0" err="1">
                <a:latin typeface="Courier New" panose="02070309020205020404" pitchFamily="49" charset="0"/>
                <a:cs typeface="Courier New" panose="02070309020205020404" pitchFamily="49" charset="0"/>
              </a:rPr>
              <a:t>myCircle</a:t>
            </a:r>
            <a:r>
              <a:rPr lang="en-US" altLang="en-US" dirty="0">
                <a:latin typeface="Courier New" panose="02070309020205020404" pitchFamily="49" charset="0"/>
                <a:cs typeface="Courier New" panose="02070309020205020404" pitchFamily="49" charset="0"/>
              </a:rPr>
              <a:t> = Circle(</a:t>
            </a:r>
            <a:r>
              <a:rPr lang="en-US" altLang="en-US" dirty="0">
                <a:solidFill>
                  <a:srgbClr val="C00000"/>
                </a:solidFill>
                <a:latin typeface="Courier New" panose="02070309020205020404" pitchFamily="49" charset="0"/>
                <a:cs typeface="Courier New" panose="02070309020205020404" pitchFamily="49" charset="0"/>
              </a:rPr>
              <a:t>5.0</a:t>
            </a:r>
            <a:r>
              <a:rPr lang="en-US" altLang="en-US" dirty="0">
                <a:latin typeface="Courier New" panose="02070309020205020404" pitchFamily="49" charset="0"/>
                <a:cs typeface="Courier New" panose="02070309020205020404" pitchFamily="49" charset="0"/>
              </a:rPr>
              <a:t>)</a:t>
            </a:r>
          </a:p>
          <a:p>
            <a:pPr marL="685800" indent="-685800">
              <a:spcBef>
                <a:spcPts val="0"/>
              </a:spcBef>
              <a:buFont typeface="+mj-lt"/>
              <a:buAutoNum type="arabicPeriod"/>
            </a:pPr>
            <a:r>
              <a:rPr lang="en-US" altLang="en-US" dirty="0" err="1">
                <a:latin typeface="Courier New" panose="02070309020205020404" pitchFamily="49" charset="0"/>
                <a:cs typeface="Courier New" panose="02070309020205020404" pitchFamily="49" charset="0"/>
              </a:rPr>
              <a:t>yourCircle</a:t>
            </a:r>
            <a:r>
              <a:rPr lang="en-US" altLang="en-US" dirty="0">
                <a:latin typeface="Courier New" panose="02070309020205020404" pitchFamily="49" charset="0"/>
                <a:cs typeface="Courier New" panose="02070309020205020404" pitchFamily="49" charset="0"/>
              </a:rPr>
              <a:t> = Circle()</a:t>
            </a:r>
          </a:p>
          <a:p>
            <a:pPr marL="685800" indent="-685800">
              <a:spcBef>
                <a:spcPts val="0"/>
              </a:spcBef>
              <a:buFont typeface="+mj-lt"/>
              <a:buAutoNum type="arabicPeriod"/>
            </a:pPr>
            <a:r>
              <a:rPr lang="en-US" altLang="en-US" dirty="0" err="1">
                <a:latin typeface="Courier New" panose="02070309020205020404" pitchFamily="49" charset="0"/>
                <a:cs typeface="Courier New" panose="02070309020205020404" pitchFamily="49" charset="0"/>
              </a:rPr>
              <a:t>yourCircle.setRadius</a:t>
            </a:r>
            <a:r>
              <a:rPr lang="en-US" altLang="en-US" dirty="0">
                <a:latin typeface="Courier New" panose="02070309020205020404" pitchFamily="49" charset="0"/>
                <a:cs typeface="Courier New" panose="02070309020205020404" pitchFamily="49" charset="0"/>
              </a:rPr>
              <a:t>(</a:t>
            </a:r>
            <a:r>
              <a:rPr lang="en-US" altLang="en-US" dirty="0">
                <a:solidFill>
                  <a:srgbClr val="C00000"/>
                </a:solidFill>
                <a:latin typeface="Courier New" panose="02070309020205020404" pitchFamily="49" charset="0"/>
                <a:cs typeface="Courier New" panose="02070309020205020404" pitchFamily="49" charset="0"/>
              </a:rPr>
              <a:t>100</a:t>
            </a:r>
            <a:r>
              <a:rPr lang="en-US" altLang="en-US" dirty="0">
                <a:latin typeface="Courier New" panose="02070309020205020404" pitchFamily="49" charset="0"/>
                <a:cs typeface="Courier New" panose="02070309020205020404" pitchFamily="49" charset="0"/>
              </a:rPr>
              <a:t>)</a:t>
            </a:r>
          </a:p>
          <a:p>
            <a:pPr marL="685800" indent="-685800"/>
            <a:endParaRPr lang="en-US" dirty="0"/>
          </a:p>
        </p:txBody>
      </p:sp>
      <p:sp>
        <p:nvSpPr>
          <p:cNvPr id="8" name="Rectangle 7"/>
          <p:cNvSpPr/>
          <p:nvPr/>
        </p:nvSpPr>
        <p:spPr>
          <a:xfrm>
            <a:off x="4642338" y="4325815"/>
            <a:ext cx="6518031" cy="236806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Memory</a:t>
            </a:r>
          </a:p>
        </p:txBody>
      </p:sp>
    </p:spTree>
    <p:extLst>
      <p:ext uri="{BB962C8B-B14F-4D97-AF65-F5344CB8AC3E}">
        <p14:creationId xmlns:p14="http://schemas.microsoft.com/office/powerpoint/2010/main" val="770184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Tracing</a:t>
            </a:r>
            <a:endParaRPr lang="en-US" dirty="0"/>
          </a:p>
        </p:txBody>
      </p:sp>
      <p:sp>
        <p:nvSpPr>
          <p:cNvPr id="3" name="Content Placeholder 2"/>
          <p:cNvSpPr>
            <a:spLocks noGrp="1"/>
          </p:cNvSpPr>
          <p:nvPr>
            <p:ph idx="1"/>
          </p:nvPr>
        </p:nvSpPr>
        <p:spPr/>
        <p:txBody>
          <a:bodyPr/>
          <a:lstStyle/>
          <a:p>
            <a:pPr marL="685800" indent="-685800">
              <a:spcBef>
                <a:spcPts val="0"/>
              </a:spcBef>
              <a:buFont typeface="+mj-lt"/>
              <a:buAutoNum type="arabicPeriod"/>
            </a:pPr>
            <a:r>
              <a:rPr lang="en-US" altLang="en-US" dirty="0" err="1">
                <a:latin typeface="Courier New" panose="02070309020205020404" pitchFamily="49" charset="0"/>
                <a:cs typeface="Courier New" panose="02070309020205020404" pitchFamily="49" charset="0"/>
              </a:rPr>
              <a:t>myCircle</a:t>
            </a:r>
            <a:r>
              <a:rPr lang="en-US" altLang="en-US" dirty="0">
                <a:latin typeface="Courier New" panose="02070309020205020404" pitchFamily="49" charset="0"/>
                <a:cs typeface="Courier New" panose="02070309020205020404" pitchFamily="49" charset="0"/>
              </a:rPr>
              <a:t> = Circle(</a:t>
            </a:r>
            <a:r>
              <a:rPr lang="en-US" altLang="en-US" dirty="0">
                <a:solidFill>
                  <a:srgbClr val="C00000"/>
                </a:solidFill>
                <a:latin typeface="Courier New" panose="02070309020205020404" pitchFamily="49" charset="0"/>
                <a:cs typeface="Courier New" panose="02070309020205020404" pitchFamily="49" charset="0"/>
              </a:rPr>
              <a:t>5.0</a:t>
            </a:r>
            <a:r>
              <a:rPr lang="en-US" altLang="en-US" dirty="0">
                <a:latin typeface="Courier New" panose="02070309020205020404" pitchFamily="49" charset="0"/>
                <a:cs typeface="Courier New" panose="02070309020205020404" pitchFamily="49" charset="0"/>
              </a:rPr>
              <a:t>)</a:t>
            </a:r>
          </a:p>
          <a:p>
            <a:pPr marL="685800" indent="-685800">
              <a:spcBef>
                <a:spcPts val="0"/>
              </a:spcBef>
              <a:buFont typeface="+mj-lt"/>
              <a:buAutoNum type="arabicPeriod"/>
            </a:pPr>
            <a:r>
              <a:rPr lang="en-US" altLang="en-US" dirty="0" err="1">
                <a:latin typeface="Courier New" panose="02070309020205020404" pitchFamily="49" charset="0"/>
                <a:cs typeface="Courier New" panose="02070309020205020404" pitchFamily="49" charset="0"/>
              </a:rPr>
              <a:t>yourCircle</a:t>
            </a:r>
            <a:r>
              <a:rPr lang="en-US" altLang="en-US" dirty="0">
                <a:latin typeface="Courier New" panose="02070309020205020404" pitchFamily="49" charset="0"/>
                <a:cs typeface="Courier New" panose="02070309020205020404" pitchFamily="49" charset="0"/>
              </a:rPr>
              <a:t> = Circle()</a:t>
            </a:r>
          </a:p>
          <a:p>
            <a:pPr marL="685800" indent="-685800">
              <a:spcBef>
                <a:spcPts val="0"/>
              </a:spcBef>
              <a:buFont typeface="+mj-lt"/>
              <a:buAutoNum type="arabicPeriod"/>
            </a:pPr>
            <a:r>
              <a:rPr lang="en-US" altLang="en-US" dirty="0" err="1">
                <a:latin typeface="Courier New" panose="02070309020205020404" pitchFamily="49" charset="0"/>
                <a:cs typeface="Courier New" panose="02070309020205020404" pitchFamily="49" charset="0"/>
              </a:rPr>
              <a:t>yourCircle.setRadius</a:t>
            </a:r>
            <a:r>
              <a:rPr lang="en-US" altLang="en-US" dirty="0">
                <a:latin typeface="Courier New" panose="02070309020205020404" pitchFamily="49" charset="0"/>
                <a:cs typeface="Courier New" panose="02070309020205020404" pitchFamily="49" charset="0"/>
              </a:rPr>
              <a:t>(</a:t>
            </a:r>
            <a:r>
              <a:rPr lang="en-US" altLang="en-US" dirty="0">
                <a:solidFill>
                  <a:srgbClr val="C00000"/>
                </a:solidFill>
                <a:latin typeface="Courier New" panose="02070309020205020404" pitchFamily="49" charset="0"/>
                <a:cs typeface="Courier New" panose="02070309020205020404" pitchFamily="49" charset="0"/>
              </a:rPr>
              <a:t>100</a:t>
            </a:r>
            <a:r>
              <a:rPr lang="en-US" altLang="en-US" dirty="0">
                <a:latin typeface="Courier New" panose="02070309020205020404" pitchFamily="49" charset="0"/>
                <a:cs typeface="Courier New" panose="02070309020205020404" pitchFamily="49" charset="0"/>
              </a:rPr>
              <a:t>)</a:t>
            </a:r>
          </a:p>
          <a:p>
            <a:endParaRPr lang="en-US" dirty="0"/>
          </a:p>
        </p:txBody>
      </p:sp>
      <p:sp>
        <p:nvSpPr>
          <p:cNvPr id="8" name="Rectangle 7"/>
          <p:cNvSpPr/>
          <p:nvPr/>
        </p:nvSpPr>
        <p:spPr>
          <a:xfrm>
            <a:off x="4642338" y="4325815"/>
            <a:ext cx="6518031" cy="236806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Memory</a:t>
            </a:r>
          </a:p>
          <a:p>
            <a:endParaRPr lang="en-US" dirty="0">
              <a:solidFill>
                <a:schemeClr val="tx1"/>
              </a:solidFill>
            </a:endParaRPr>
          </a:p>
          <a:p>
            <a:r>
              <a:rPr lang="en-US" dirty="0" err="1">
                <a:solidFill>
                  <a:schemeClr val="tx1"/>
                </a:solidFill>
                <a:latin typeface="Courier New" panose="02070309020205020404" pitchFamily="49" charset="0"/>
                <a:cs typeface="Courier New" panose="02070309020205020404" pitchFamily="49" charset="0"/>
              </a:rPr>
              <a:t>myCircle</a:t>
            </a:r>
            <a:r>
              <a:rPr lang="en-US" dirty="0">
                <a:solidFill>
                  <a:schemeClr val="tx1"/>
                </a:solidFill>
                <a:latin typeface="Courier New" panose="02070309020205020404" pitchFamily="49" charset="0"/>
                <a:cs typeface="Courier New" panose="02070309020205020404" pitchFamily="49" charset="0"/>
              </a:rPr>
              <a:t>:</a:t>
            </a:r>
          </a:p>
          <a:p>
            <a:r>
              <a:rPr lang="en-US" dirty="0">
                <a:solidFill>
                  <a:schemeClr val="tx1"/>
                </a:solidFill>
                <a:latin typeface="Courier New" panose="02070309020205020404" pitchFamily="49" charset="0"/>
                <a:cs typeface="Courier New" panose="02070309020205020404" pitchFamily="49" charset="0"/>
              </a:rPr>
              <a:t>None</a:t>
            </a:r>
          </a:p>
        </p:txBody>
      </p:sp>
      <p:sp>
        <p:nvSpPr>
          <p:cNvPr id="5" name="Rectangle 7"/>
          <p:cNvSpPr>
            <a:spLocks noChangeArrowheads="1"/>
          </p:cNvSpPr>
          <p:nvPr/>
        </p:nvSpPr>
        <p:spPr bwMode="auto">
          <a:xfrm>
            <a:off x="1828800" y="2278123"/>
            <a:ext cx="1617784" cy="540605"/>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 name="TextBox 3"/>
          <p:cNvSpPr txBox="1"/>
          <p:nvPr/>
        </p:nvSpPr>
        <p:spPr>
          <a:xfrm>
            <a:off x="1676399" y="4325815"/>
            <a:ext cx="1922585" cy="369332"/>
          </a:xfrm>
          <a:prstGeom prst="rect">
            <a:avLst/>
          </a:prstGeom>
          <a:noFill/>
          <a:ln w="38100">
            <a:solidFill>
              <a:schemeClr val="accent1"/>
            </a:solidFill>
          </a:ln>
        </p:spPr>
        <p:txBody>
          <a:bodyPr wrap="square" rtlCol="0">
            <a:spAutoFit/>
          </a:bodyPr>
          <a:lstStyle/>
          <a:p>
            <a:pPr algn="ctr"/>
            <a:r>
              <a:rPr lang="en-US" dirty="0"/>
              <a:t>Declare </a:t>
            </a:r>
            <a:r>
              <a:rPr lang="en-US" dirty="0" err="1"/>
              <a:t>myCircle</a:t>
            </a:r>
            <a:endParaRPr lang="en-US" dirty="0"/>
          </a:p>
        </p:txBody>
      </p:sp>
      <p:cxnSp>
        <p:nvCxnSpPr>
          <p:cNvPr id="7" name="Straight Arrow Connector 6"/>
          <p:cNvCxnSpPr>
            <a:stCxn id="4" idx="0"/>
            <a:endCxn id="5" idx="2"/>
          </p:cNvCxnSpPr>
          <p:nvPr/>
        </p:nvCxnSpPr>
        <p:spPr>
          <a:xfrm flipV="1">
            <a:off x="2637692" y="2818728"/>
            <a:ext cx="0" cy="1507087"/>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770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Tracing</a:t>
            </a:r>
            <a:endParaRPr lang="en-US" dirty="0"/>
          </a:p>
        </p:txBody>
      </p:sp>
      <p:sp>
        <p:nvSpPr>
          <p:cNvPr id="3" name="Content Placeholder 2"/>
          <p:cNvSpPr>
            <a:spLocks noGrp="1"/>
          </p:cNvSpPr>
          <p:nvPr>
            <p:ph idx="1"/>
          </p:nvPr>
        </p:nvSpPr>
        <p:spPr/>
        <p:txBody>
          <a:bodyPr/>
          <a:lstStyle/>
          <a:p>
            <a:pPr marL="685800" indent="-685800">
              <a:spcBef>
                <a:spcPts val="0"/>
              </a:spcBef>
              <a:buFont typeface="+mj-lt"/>
              <a:buAutoNum type="arabicPeriod"/>
            </a:pPr>
            <a:r>
              <a:rPr lang="en-US" altLang="en-US" dirty="0" err="1">
                <a:latin typeface="Courier New" panose="02070309020205020404" pitchFamily="49" charset="0"/>
                <a:cs typeface="Courier New" panose="02070309020205020404" pitchFamily="49" charset="0"/>
              </a:rPr>
              <a:t>myCircle</a:t>
            </a:r>
            <a:r>
              <a:rPr lang="en-US" altLang="en-US" dirty="0">
                <a:latin typeface="Courier New" panose="02070309020205020404" pitchFamily="49" charset="0"/>
                <a:cs typeface="Courier New" panose="02070309020205020404" pitchFamily="49" charset="0"/>
              </a:rPr>
              <a:t> = Circle(</a:t>
            </a:r>
            <a:r>
              <a:rPr lang="en-US" altLang="en-US" dirty="0">
                <a:solidFill>
                  <a:srgbClr val="C00000"/>
                </a:solidFill>
                <a:latin typeface="Courier New" panose="02070309020205020404" pitchFamily="49" charset="0"/>
                <a:cs typeface="Courier New" panose="02070309020205020404" pitchFamily="49" charset="0"/>
              </a:rPr>
              <a:t>5.0</a:t>
            </a:r>
            <a:r>
              <a:rPr lang="en-US" altLang="en-US" dirty="0">
                <a:latin typeface="Courier New" panose="02070309020205020404" pitchFamily="49" charset="0"/>
                <a:cs typeface="Courier New" panose="02070309020205020404" pitchFamily="49" charset="0"/>
              </a:rPr>
              <a:t>)</a:t>
            </a:r>
          </a:p>
          <a:p>
            <a:pPr marL="685800" indent="-685800">
              <a:spcBef>
                <a:spcPts val="0"/>
              </a:spcBef>
              <a:buFont typeface="+mj-lt"/>
              <a:buAutoNum type="arabicPeriod"/>
            </a:pPr>
            <a:r>
              <a:rPr lang="en-US" altLang="en-US" dirty="0" err="1">
                <a:latin typeface="Courier New" panose="02070309020205020404" pitchFamily="49" charset="0"/>
                <a:cs typeface="Courier New" panose="02070309020205020404" pitchFamily="49" charset="0"/>
              </a:rPr>
              <a:t>yourCircle</a:t>
            </a:r>
            <a:r>
              <a:rPr lang="en-US" altLang="en-US" dirty="0">
                <a:latin typeface="Courier New" panose="02070309020205020404" pitchFamily="49" charset="0"/>
                <a:cs typeface="Courier New" panose="02070309020205020404" pitchFamily="49" charset="0"/>
              </a:rPr>
              <a:t> = Circle()</a:t>
            </a:r>
          </a:p>
          <a:p>
            <a:pPr marL="685800" indent="-685800">
              <a:spcBef>
                <a:spcPts val="0"/>
              </a:spcBef>
              <a:buFont typeface="+mj-lt"/>
              <a:buAutoNum type="arabicPeriod"/>
            </a:pPr>
            <a:r>
              <a:rPr lang="en-US" altLang="en-US" dirty="0" err="1">
                <a:latin typeface="Courier New" panose="02070309020205020404" pitchFamily="49" charset="0"/>
                <a:cs typeface="Courier New" panose="02070309020205020404" pitchFamily="49" charset="0"/>
              </a:rPr>
              <a:t>yourCircle.setRadius</a:t>
            </a:r>
            <a:r>
              <a:rPr lang="en-US" altLang="en-US" dirty="0">
                <a:latin typeface="Courier New" panose="02070309020205020404" pitchFamily="49" charset="0"/>
                <a:cs typeface="Courier New" panose="02070309020205020404" pitchFamily="49" charset="0"/>
              </a:rPr>
              <a:t>(</a:t>
            </a:r>
            <a:r>
              <a:rPr lang="en-US" altLang="en-US" dirty="0">
                <a:solidFill>
                  <a:srgbClr val="C00000"/>
                </a:solidFill>
                <a:latin typeface="Courier New" panose="02070309020205020404" pitchFamily="49" charset="0"/>
                <a:cs typeface="Courier New" panose="02070309020205020404" pitchFamily="49" charset="0"/>
              </a:rPr>
              <a:t>100</a:t>
            </a:r>
            <a:r>
              <a:rPr lang="en-US" altLang="en-US" dirty="0">
                <a:latin typeface="Courier New" panose="02070309020205020404" pitchFamily="49" charset="0"/>
                <a:cs typeface="Courier New" panose="02070309020205020404" pitchFamily="49" charset="0"/>
              </a:rPr>
              <a:t>)</a:t>
            </a:r>
          </a:p>
        </p:txBody>
      </p:sp>
      <p:sp>
        <p:nvSpPr>
          <p:cNvPr id="8" name="Rectangle 7"/>
          <p:cNvSpPr/>
          <p:nvPr/>
        </p:nvSpPr>
        <p:spPr>
          <a:xfrm>
            <a:off x="4642338" y="4325815"/>
            <a:ext cx="6518031" cy="236806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Memory</a:t>
            </a:r>
          </a:p>
          <a:p>
            <a:endParaRPr lang="en-US" dirty="0">
              <a:solidFill>
                <a:schemeClr val="tx1"/>
              </a:solidFill>
            </a:endParaRPr>
          </a:p>
          <a:p>
            <a:r>
              <a:rPr lang="en-US" dirty="0" err="1">
                <a:solidFill>
                  <a:schemeClr val="tx1"/>
                </a:solidFill>
                <a:latin typeface="Courier New" panose="02070309020205020404" pitchFamily="49" charset="0"/>
                <a:cs typeface="Courier New" panose="02070309020205020404" pitchFamily="49" charset="0"/>
              </a:rPr>
              <a:t>myCircle</a:t>
            </a:r>
            <a:r>
              <a:rPr lang="en-US" dirty="0">
                <a:solidFill>
                  <a:schemeClr val="tx1"/>
                </a:solidFill>
                <a:latin typeface="Courier New" panose="02070309020205020404" pitchFamily="49" charset="0"/>
                <a:cs typeface="Courier New" panose="02070309020205020404" pitchFamily="49" charset="0"/>
              </a:rPr>
              <a:t>:</a:t>
            </a:r>
          </a:p>
          <a:p>
            <a:r>
              <a:rPr lang="en-US" dirty="0">
                <a:solidFill>
                  <a:schemeClr val="tx1"/>
                </a:solidFill>
                <a:latin typeface="Courier New" panose="02070309020205020404" pitchFamily="49" charset="0"/>
                <a:cs typeface="Courier New" panose="02070309020205020404" pitchFamily="49" charset="0"/>
              </a:rPr>
              <a:t>None</a:t>
            </a:r>
          </a:p>
          <a:p>
            <a:endParaRPr lang="en-US" dirty="0">
              <a:solidFill>
                <a:schemeClr val="tx1"/>
              </a:solidFill>
              <a:latin typeface="Courier New" panose="02070309020205020404" pitchFamily="49" charset="0"/>
              <a:cs typeface="Courier New" panose="02070309020205020404" pitchFamily="49" charset="0"/>
            </a:endParaRPr>
          </a:p>
          <a:p>
            <a:r>
              <a:rPr lang="en-US" dirty="0">
                <a:solidFill>
                  <a:schemeClr val="tx1"/>
                </a:solidFill>
                <a:latin typeface="Courier New" panose="02070309020205020404" pitchFamily="49" charset="0"/>
                <a:cs typeface="Courier New" panose="02070309020205020404" pitchFamily="49" charset="0"/>
              </a:rPr>
              <a:t>0xA</a:t>
            </a:r>
          </a:p>
        </p:txBody>
      </p:sp>
      <p:sp>
        <p:nvSpPr>
          <p:cNvPr id="5" name="Rectangle 7"/>
          <p:cNvSpPr>
            <a:spLocks noChangeArrowheads="1"/>
          </p:cNvSpPr>
          <p:nvPr/>
        </p:nvSpPr>
        <p:spPr bwMode="auto">
          <a:xfrm>
            <a:off x="3838695" y="2249487"/>
            <a:ext cx="2257305" cy="540605"/>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 name="TextBox 3"/>
          <p:cNvSpPr txBox="1"/>
          <p:nvPr/>
        </p:nvSpPr>
        <p:spPr>
          <a:xfrm>
            <a:off x="1523999" y="4325815"/>
            <a:ext cx="1922585" cy="369332"/>
          </a:xfrm>
          <a:prstGeom prst="rect">
            <a:avLst/>
          </a:prstGeom>
          <a:noFill/>
          <a:ln w="38100">
            <a:solidFill>
              <a:schemeClr val="accent1"/>
            </a:solidFill>
          </a:ln>
        </p:spPr>
        <p:txBody>
          <a:bodyPr wrap="square" rtlCol="0">
            <a:spAutoFit/>
          </a:bodyPr>
          <a:lstStyle/>
          <a:p>
            <a:pPr algn="ctr"/>
            <a:r>
              <a:rPr lang="en-US" dirty="0"/>
              <a:t>Create a circle</a:t>
            </a:r>
          </a:p>
        </p:txBody>
      </p:sp>
      <p:cxnSp>
        <p:nvCxnSpPr>
          <p:cNvPr id="7" name="Straight Arrow Connector 6"/>
          <p:cNvCxnSpPr>
            <a:stCxn id="4" idx="0"/>
            <a:endCxn id="5" idx="2"/>
          </p:cNvCxnSpPr>
          <p:nvPr/>
        </p:nvCxnSpPr>
        <p:spPr>
          <a:xfrm flipV="1">
            <a:off x="2485292" y="2790092"/>
            <a:ext cx="2482056" cy="1535723"/>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Table 10">
            <a:extLst>
              <a:ext uri="{FF2B5EF4-FFF2-40B4-BE49-F238E27FC236}">
                <a16:creationId xmlns:a16="http://schemas.microsoft.com/office/drawing/2014/main" id="{21E4C7DF-9153-4293-BE78-03DC94055816}"/>
              </a:ext>
            </a:extLst>
          </p:cNvPr>
          <p:cNvGraphicFramePr>
            <a:graphicFrameLocks noGrp="1"/>
          </p:cNvGraphicFramePr>
          <p:nvPr>
            <p:extLst>
              <p:ext uri="{D42A27DB-BD31-4B8C-83A1-F6EECF244321}">
                <p14:modId xmlns:p14="http://schemas.microsoft.com/office/powerpoint/2010/main" val="2952270721"/>
              </p:ext>
            </p:extLst>
          </p:nvPr>
        </p:nvGraphicFramePr>
        <p:xfrm>
          <a:off x="5384004" y="5861538"/>
          <a:ext cx="1649413" cy="736600"/>
        </p:xfrm>
        <a:graphic>
          <a:graphicData uri="http://schemas.openxmlformats.org/drawingml/2006/table">
            <a:tbl>
              <a:tblPr firstRow="1" bandRow="1">
                <a:tableStyleId>{5C22544A-7EE6-4342-B048-85BDC9FD1C3A}</a:tableStyleId>
              </a:tblPr>
              <a:tblGrid>
                <a:gridCol w="1026795">
                  <a:extLst>
                    <a:ext uri="{9D8B030D-6E8A-4147-A177-3AD203B41FA5}">
                      <a16:colId xmlns:a16="http://schemas.microsoft.com/office/drawing/2014/main" val="20000"/>
                    </a:ext>
                  </a:extLst>
                </a:gridCol>
                <a:gridCol w="622618">
                  <a:extLst>
                    <a:ext uri="{9D8B030D-6E8A-4147-A177-3AD203B41FA5}">
                      <a16:colId xmlns:a16="http://schemas.microsoft.com/office/drawing/2014/main" val="20001"/>
                    </a:ext>
                  </a:extLst>
                </a:gridCol>
              </a:tblGrid>
              <a:tr h="211275">
                <a:tc gridSpan="2">
                  <a:txBody>
                    <a:bodyPr/>
                    <a:lstStyle/>
                    <a:p>
                      <a:pPr algn="ctr"/>
                      <a:r>
                        <a:rPr lang="en-US" dirty="0"/>
                        <a:t>Circle</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__radius</a:t>
                      </a:r>
                    </a:p>
                  </a:txBody>
                  <a:tcPr/>
                </a:tc>
                <a:tc>
                  <a:txBody>
                    <a:bodyPr/>
                    <a:lstStyle/>
                    <a:p>
                      <a:pPr algn="r"/>
                      <a:r>
                        <a:rPr lang="en-US" dirty="0"/>
                        <a:t>5</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1032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Tracing</a:t>
            </a:r>
            <a:endParaRPr lang="en-US" dirty="0"/>
          </a:p>
        </p:txBody>
      </p:sp>
      <p:sp>
        <p:nvSpPr>
          <p:cNvPr id="3" name="Content Placeholder 2"/>
          <p:cNvSpPr>
            <a:spLocks noGrp="1"/>
          </p:cNvSpPr>
          <p:nvPr>
            <p:ph idx="1"/>
          </p:nvPr>
        </p:nvSpPr>
        <p:spPr/>
        <p:txBody>
          <a:bodyPr/>
          <a:lstStyle/>
          <a:p>
            <a:pPr marL="685800" indent="-685800">
              <a:spcBef>
                <a:spcPts val="0"/>
              </a:spcBef>
              <a:buFont typeface="+mj-lt"/>
              <a:buAutoNum type="arabicPeriod"/>
            </a:pPr>
            <a:r>
              <a:rPr lang="en-US" altLang="en-US" dirty="0" err="1">
                <a:latin typeface="Courier New" panose="02070309020205020404" pitchFamily="49" charset="0"/>
                <a:cs typeface="Courier New" panose="02070309020205020404" pitchFamily="49" charset="0"/>
              </a:rPr>
              <a:t>myCircle</a:t>
            </a:r>
            <a:r>
              <a:rPr lang="en-US" altLang="en-US" dirty="0">
                <a:latin typeface="Courier New" panose="02070309020205020404" pitchFamily="49" charset="0"/>
                <a:cs typeface="Courier New" panose="02070309020205020404" pitchFamily="49" charset="0"/>
              </a:rPr>
              <a:t> = Circle(</a:t>
            </a:r>
            <a:r>
              <a:rPr lang="en-US" altLang="en-US" dirty="0">
                <a:solidFill>
                  <a:srgbClr val="C00000"/>
                </a:solidFill>
                <a:latin typeface="Courier New" panose="02070309020205020404" pitchFamily="49" charset="0"/>
                <a:cs typeface="Courier New" panose="02070309020205020404" pitchFamily="49" charset="0"/>
              </a:rPr>
              <a:t>5.0</a:t>
            </a:r>
            <a:r>
              <a:rPr lang="en-US" altLang="en-US" dirty="0">
                <a:latin typeface="Courier New" panose="02070309020205020404" pitchFamily="49" charset="0"/>
                <a:cs typeface="Courier New" panose="02070309020205020404" pitchFamily="49" charset="0"/>
              </a:rPr>
              <a:t>)</a:t>
            </a:r>
          </a:p>
          <a:p>
            <a:pPr marL="685800" indent="-685800">
              <a:spcBef>
                <a:spcPts val="0"/>
              </a:spcBef>
              <a:buFont typeface="+mj-lt"/>
              <a:buAutoNum type="arabicPeriod"/>
            </a:pPr>
            <a:r>
              <a:rPr lang="en-US" altLang="en-US" dirty="0" err="1">
                <a:latin typeface="Courier New" panose="02070309020205020404" pitchFamily="49" charset="0"/>
                <a:cs typeface="Courier New" panose="02070309020205020404" pitchFamily="49" charset="0"/>
              </a:rPr>
              <a:t>yourCircle</a:t>
            </a:r>
            <a:r>
              <a:rPr lang="en-US" altLang="en-US" dirty="0">
                <a:latin typeface="Courier New" panose="02070309020205020404" pitchFamily="49" charset="0"/>
                <a:cs typeface="Courier New" panose="02070309020205020404" pitchFamily="49" charset="0"/>
              </a:rPr>
              <a:t> = Circle()</a:t>
            </a:r>
          </a:p>
          <a:p>
            <a:pPr marL="685800" indent="-685800">
              <a:spcBef>
                <a:spcPts val="0"/>
              </a:spcBef>
              <a:buFont typeface="+mj-lt"/>
              <a:buAutoNum type="arabicPeriod"/>
            </a:pPr>
            <a:r>
              <a:rPr lang="en-US" altLang="en-US" dirty="0" err="1">
                <a:latin typeface="Courier New" panose="02070309020205020404" pitchFamily="49" charset="0"/>
                <a:cs typeface="Courier New" panose="02070309020205020404" pitchFamily="49" charset="0"/>
              </a:rPr>
              <a:t>yourCircle.setRadius</a:t>
            </a:r>
            <a:r>
              <a:rPr lang="en-US" altLang="en-US" dirty="0">
                <a:latin typeface="Courier New" panose="02070309020205020404" pitchFamily="49" charset="0"/>
                <a:cs typeface="Courier New" panose="02070309020205020404" pitchFamily="49" charset="0"/>
              </a:rPr>
              <a:t>(</a:t>
            </a:r>
            <a:r>
              <a:rPr lang="en-US" altLang="en-US" dirty="0">
                <a:solidFill>
                  <a:srgbClr val="C00000"/>
                </a:solidFill>
                <a:latin typeface="Courier New" panose="02070309020205020404" pitchFamily="49" charset="0"/>
                <a:cs typeface="Courier New" panose="02070309020205020404" pitchFamily="49" charset="0"/>
              </a:rPr>
              <a:t>100</a:t>
            </a:r>
            <a:r>
              <a:rPr lang="en-US" altLang="en-US" dirty="0">
                <a:latin typeface="Courier New" panose="02070309020205020404" pitchFamily="49" charset="0"/>
                <a:cs typeface="Courier New" panose="02070309020205020404" pitchFamily="49" charset="0"/>
              </a:rPr>
              <a:t>)</a:t>
            </a:r>
          </a:p>
        </p:txBody>
      </p:sp>
      <p:sp>
        <p:nvSpPr>
          <p:cNvPr id="8" name="Rectangle 7"/>
          <p:cNvSpPr/>
          <p:nvPr/>
        </p:nvSpPr>
        <p:spPr>
          <a:xfrm>
            <a:off x="4642338" y="4325815"/>
            <a:ext cx="6518031" cy="236806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Memory</a:t>
            </a:r>
          </a:p>
          <a:p>
            <a:endParaRPr lang="en-US" dirty="0">
              <a:solidFill>
                <a:schemeClr val="tx1"/>
              </a:solidFill>
            </a:endParaRPr>
          </a:p>
          <a:p>
            <a:r>
              <a:rPr lang="en-US" dirty="0" err="1">
                <a:solidFill>
                  <a:schemeClr val="tx1"/>
                </a:solidFill>
                <a:latin typeface="Courier New" panose="02070309020205020404" pitchFamily="49" charset="0"/>
                <a:cs typeface="Courier New" panose="02070309020205020404" pitchFamily="49" charset="0"/>
              </a:rPr>
              <a:t>myCircle</a:t>
            </a:r>
            <a:r>
              <a:rPr lang="en-US" dirty="0">
                <a:solidFill>
                  <a:schemeClr val="tx1"/>
                </a:solidFill>
                <a:latin typeface="Courier New" panose="02070309020205020404" pitchFamily="49" charset="0"/>
                <a:cs typeface="Courier New" panose="02070309020205020404" pitchFamily="49" charset="0"/>
              </a:rPr>
              <a:t>:</a:t>
            </a:r>
          </a:p>
          <a:p>
            <a:r>
              <a:rPr lang="en-US" dirty="0">
                <a:solidFill>
                  <a:schemeClr val="tx1"/>
                </a:solidFill>
                <a:latin typeface="Courier New" panose="02070309020205020404" pitchFamily="49" charset="0"/>
                <a:cs typeface="Courier New" panose="02070309020205020404" pitchFamily="49" charset="0"/>
              </a:rPr>
              <a:t>0xA (reference)</a:t>
            </a:r>
          </a:p>
          <a:p>
            <a:endParaRPr lang="en-US" dirty="0">
              <a:solidFill>
                <a:schemeClr val="tx1"/>
              </a:solidFill>
              <a:latin typeface="Courier New" panose="02070309020205020404" pitchFamily="49" charset="0"/>
              <a:cs typeface="Courier New" panose="02070309020205020404" pitchFamily="49" charset="0"/>
            </a:endParaRPr>
          </a:p>
          <a:p>
            <a:r>
              <a:rPr lang="en-US" dirty="0">
                <a:solidFill>
                  <a:schemeClr val="tx1"/>
                </a:solidFill>
                <a:latin typeface="Courier New" panose="02070309020205020404" pitchFamily="49" charset="0"/>
                <a:cs typeface="Courier New" panose="02070309020205020404" pitchFamily="49" charset="0"/>
              </a:rPr>
              <a:t>0xA</a:t>
            </a:r>
          </a:p>
        </p:txBody>
      </p:sp>
      <p:sp>
        <p:nvSpPr>
          <p:cNvPr id="5" name="Rectangle 7"/>
          <p:cNvSpPr>
            <a:spLocks noChangeArrowheads="1"/>
          </p:cNvSpPr>
          <p:nvPr/>
        </p:nvSpPr>
        <p:spPr bwMode="auto">
          <a:xfrm>
            <a:off x="3446583" y="2249487"/>
            <a:ext cx="398053" cy="540605"/>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 name="TextBox 3"/>
          <p:cNvSpPr txBox="1"/>
          <p:nvPr/>
        </p:nvSpPr>
        <p:spPr>
          <a:xfrm>
            <a:off x="1523999" y="4325815"/>
            <a:ext cx="1922585" cy="923330"/>
          </a:xfrm>
          <a:prstGeom prst="rect">
            <a:avLst/>
          </a:prstGeom>
          <a:noFill/>
          <a:ln w="38100">
            <a:solidFill>
              <a:schemeClr val="accent1"/>
            </a:solidFill>
          </a:ln>
        </p:spPr>
        <p:txBody>
          <a:bodyPr wrap="square" rtlCol="0">
            <a:spAutoFit/>
          </a:bodyPr>
          <a:lstStyle/>
          <a:p>
            <a:pPr algn="ctr"/>
            <a:r>
              <a:rPr lang="en-US" dirty="0"/>
              <a:t>Assign memory location to reference variable</a:t>
            </a:r>
          </a:p>
        </p:txBody>
      </p:sp>
      <p:cxnSp>
        <p:nvCxnSpPr>
          <p:cNvPr id="7" name="Straight Arrow Connector 6"/>
          <p:cNvCxnSpPr>
            <a:stCxn id="4" idx="0"/>
            <a:endCxn id="5" idx="2"/>
          </p:cNvCxnSpPr>
          <p:nvPr/>
        </p:nvCxnSpPr>
        <p:spPr>
          <a:xfrm flipV="1">
            <a:off x="2485292" y="2790092"/>
            <a:ext cx="1160318" cy="1535723"/>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3993208" y="5354947"/>
            <a:ext cx="556595" cy="588653"/>
          </a:xfrm>
          <a:custGeom>
            <a:avLst/>
            <a:gdLst>
              <a:gd name="connsiteX0" fmla="*/ 515822 w 556595"/>
              <a:gd name="connsiteY0" fmla="*/ 0 h 588653"/>
              <a:gd name="connsiteX1" fmla="*/ 6 w 556595"/>
              <a:gd name="connsiteY1" fmla="*/ 293077 h 588653"/>
              <a:gd name="connsiteX2" fmla="*/ 504099 w 556595"/>
              <a:gd name="connsiteY2" fmla="*/ 562708 h 588653"/>
              <a:gd name="connsiteX3" fmla="*/ 515822 w 556595"/>
              <a:gd name="connsiteY3" fmla="*/ 562708 h 588653"/>
            </a:gdLst>
            <a:ahLst/>
            <a:cxnLst>
              <a:cxn ang="0">
                <a:pos x="connsiteX0" y="connsiteY0"/>
              </a:cxn>
              <a:cxn ang="0">
                <a:pos x="connsiteX1" y="connsiteY1"/>
              </a:cxn>
              <a:cxn ang="0">
                <a:pos x="connsiteX2" y="connsiteY2"/>
              </a:cxn>
              <a:cxn ang="0">
                <a:pos x="connsiteX3" y="connsiteY3"/>
              </a:cxn>
            </a:cxnLst>
            <a:rect l="l" t="t" r="r" b="b"/>
            <a:pathLst>
              <a:path w="556595" h="588653">
                <a:moveTo>
                  <a:pt x="515822" y="0"/>
                </a:moveTo>
                <a:cubicBezTo>
                  <a:pt x="258891" y="99646"/>
                  <a:pt x="1960" y="199292"/>
                  <a:pt x="6" y="293077"/>
                </a:cubicBezTo>
                <a:cubicBezTo>
                  <a:pt x="-1948" y="386862"/>
                  <a:pt x="418130" y="517770"/>
                  <a:pt x="504099" y="562708"/>
                </a:cubicBezTo>
                <a:cubicBezTo>
                  <a:pt x="590068" y="607647"/>
                  <a:pt x="552945" y="585177"/>
                  <a:pt x="515822" y="562708"/>
                </a:cubicBezTo>
              </a:path>
            </a:pathLst>
          </a:custGeom>
          <a:noFill/>
          <a:ln w="3810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2">
            <a:extLst>
              <a:ext uri="{FF2B5EF4-FFF2-40B4-BE49-F238E27FC236}">
                <a16:creationId xmlns:a16="http://schemas.microsoft.com/office/drawing/2014/main" id="{3E8485B1-C310-469B-8DF3-85776316B324}"/>
              </a:ext>
            </a:extLst>
          </p:cNvPr>
          <p:cNvGraphicFramePr>
            <a:graphicFrameLocks noGrp="1"/>
          </p:cNvGraphicFramePr>
          <p:nvPr>
            <p:extLst>
              <p:ext uri="{D42A27DB-BD31-4B8C-83A1-F6EECF244321}">
                <p14:modId xmlns:p14="http://schemas.microsoft.com/office/powerpoint/2010/main" val="2952270721"/>
              </p:ext>
            </p:extLst>
          </p:nvPr>
        </p:nvGraphicFramePr>
        <p:xfrm>
          <a:off x="5384004" y="5861538"/>
          <a:ext cx="1649413" cy="736600"/>
        </p:xfrm>
        <a:graphic>
          <a:graphicData uri="http://schemas.openxmlformats.org/drawingml/2006/table">
            <a:tbl>
              <a:tblPr firstRow="1" bandRow="1">
                <a:tableStyleId>{5C22544A-7EE6-4342-B048-85BDC9FD1C3A}</a:tableStyleId>
              </a:tblPr>
              <a:tblGrid>
                <a:gridCol w="1026795">
                  <a:extLst>
                    <a:ext uri="{9D8B030D-6E8A-4147-A177-3AD203B41FA5}">
                      <a16:colId xmlns:a16="http://schemas.microsoft.com/office/drawing/2014/main" val="20000"/>
                    </a:ext>
                  </a:extLst>
                </a:gridCol>
                <a:gridCol w="622618">
                  <a:extLst>
                    <a:ext uri="{9D8B030D-6E8A-4147-A177-3AD203B41FA5}">
                      <a16:colId xmlns:a16="http://schemas.microsoft.com/office/drawing/2014/main" val="20001"/>
                    </a:ext>
                  </a:extLst>
                </a:gridCol>
              </a:tblGrid>
              <a:tr h="211275">
                <a:tc gridSpan="2">
                  <a:txBody>
                    <a:bodyPr/>
                    <a:lstStyle/>
                    <a:p>
                      <a:pPr algn="ctr"/>
                      <a:r>
                        <a:rPr lang="en-US" dirty="0"/>
                        <a:t>Circle</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__radius</a:t>
                      </a:r>
                    </a:p>
                  </a:txBody>
                  <a:tcPr/>
                </a:tc>
                <a:tc>
                  <a:txBody>
                    <a:bodyPr/>
                    <a:lstStyle/>
                    <a:p>
                      <a:pPr algn="r"/>
                      <a:r>
                        <a:rPr lang="en-US" dirty="0"/>
                        <a:t>5</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66338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Tracing</a:t>
            </a:r>
            <a:endParaRPr lang="en-US" dirty="0"/>
          </a:p>
        </p:txBody>
      </p:sp>
      <p:sp>
        <p:nvSpPr>
          <p:cNvPr id="3" name="Content Placeholder 2"/>
          <p:cNvSpPr>
            <a:spLocks noGrp="1"/>
          </p:cNvSpPr>
          <p:nvPr>
            <p:ph idx="1"/>
          </p:nvPr>
        </p:nvSpPr>
        <p:spPr/>
        <p:txBody>
          <a:bodyPr/>
          <a:lstStyle/>
          <a:p>
            <a:pPr marL="685800" indent="-685800">
              <a:spcBef>
                <a:spcPts val="0"/>
              </a:spcBef>
              <a:buFont typeface="+mj-lt"/>
              <a:buAutoNum type="arabicPeriod"/>
            </a:pPr>
            <a:r>
              <a:rPr lang="en-US" altLang="en-US" dirty="0" err="1">
                <a:latin typeface="Courier New" panose="02070309020205020404" pitchFamily="49" charset="0"/>
                <a:cs typeface="Courier New" panose="02070309020205020404" pitchFamily="49" charset="0"/>
              </a:rPr>
              <a:t>myCircle</a:t>
            </a:r>
            <a:r>
              <a:rPr lang="en-US" altLang="en-US" dirty="0">
                <a:latin typeface="Courier New" panose="02070309020205020404" pitchFamily="49" charset="0"/>
                <a:cs typeface="Courier New" panose="02070309020205020404" pitchFamily="49" charset="0"/>
              </a:rPr>
              <a:t> = Circle(</a:t>
            </a:r>
            <a:r>
              <a:rPr lang="en-US" altLang="en-US" dirty="0">
                <a:solidFill>
                  <a:srgbClr val="C00000"/>
                </a:solidFill>
                <a:latin typeface="Courier New" panose="02070309020205020404" pitchFamily="49" charset="0"/>
                <a:cs typeface="Courier New" panose="02070309020205020404" pitchFamily="49" charset="0"/>
              </a:rPr>
              <a:t>5.0</a:t>
            </a:r>
            <a:r>
              <a:rPr lang="en-US" altLang="en-US" dirty="0">
                <a:latin typeface="Courier New" panose="02070309020205020404" pitchFamily="49" charset="0"/>
                <a:cs typeface="Courier New" panose="02070309020205020404" pitchFamily="49" charset="0"/>
              </a:rPr>
              <a:t>)</a:t>
            </a:r>
          </a:p>
          <a:p>
            <a:pPr marL="685800" indent="-685800">
              <a:spcBef>
                <a:spcPts val="0"/>
              </a:spcBef>
              <a:buFont typeface="+mj-lt"/>
              <a:buAutoNum type="arabicPeriod"/>
            </a:pPr>
            <a:r>
              <a:rPr lang="en-US" altLang="en-US" dirty="0" err="1">
                <a:latin typeface="Courier New" panose="02070309020205020404" pitchFamily="49" charset="0"/>
                <a:cs typeface="Courier New" panose="02070309020205020404" pitchFamily="49" charset="0"/>
              </a:rPr>
              <a:t>yourCircle</a:t>
            </a:r>
            <a:r>
              <a:rPr lang="en-US" altLang="en-US" dirty="0">
                <a:latin typeface="Courier New" panose="02070309020205020404" pitchFamily="49" charset="0"/>
                <a:cs typeface="Courier New" panose="02070309020205020404" pitchFamily="49" charset="0"/>
              </a:rPr>
              <a:t> = Circle()</a:t>
            </a:r>
          </a:p>
          <a:p>
            <a:pPr marL="685800" indent="-685800">
              <a:spcBef>
                <a:spcPts val="0"/>
              </a:spcBef>
              <a:buFont typeface="+mj-lt"/>
              <a:buAutoNum type="arabicPeriod"/>
            </a:pPr>
            <a:r>
              <a:rPr lang="en-US" altLang="en-US" dirty="0" err="1">
                <a:latin typeface="Courier New" panose="02070309020205020404" pitchFamily="49" charset="0"/>
                <a:cs typeface="Courier New" panose="02070309020205020404" pitchFamily="49" charset="0"/>
              </a:rPr>
              <a:t>yourCircle.setRadius</a:t>
            </a:r>
            <a:r>
              <a:rPr lang="en-US" altLang="en-US" dirty="0">
                <a:latin typeface="Courier New" panose="02070309020205020404" pitchFamily="49" charset="0"/>
                <a:cs typeface="Courier New" panose="02070309020205020404" pitchFamily="49" charset="0"/>
              </a:rPr>
              <a:t>(</a:t>
            </a:r>
            <a:r>
              <a:rPr lang="en-US" altLang="en-US" dirty="0">
                <a:solidFill>
                  <a:srgbClr val="C00000"/>
                </a:solidFill>
                <a:latin typeface="Courier New" panose="02070309020205020404" pitchFamily="49" charset="0"/>
                <a:cs typeface="Courier New" panose="02070309020205020404" pitchFamily="49" charset="0"/>
              </a:rPr>
              <a:t>100</a:t>
            </a:r>
            <a:r>
              <a:rPr lang="en-US" altLang="en-US" dirty="0">
                <a:latin typeface="Courier New" panose="02070309020205020404" pitchFamily="49" charset="0"/>
                <a:cs typeface="Courier New" panose="02070309020205020404" pitchFamily="49" charset="0"/>
              </a:rPr>
              <a:t>)</a:t>
            </a:r>
          </a:p>
        </p:txBody>
      </p:sp>
      <p:sp>
        <p:nvSpPr>
          <p:cNvPr id="8" name="Rectangle 7"/>
          <p:cNvSpPr/>
          <p:nvPr/>
        </p:nvSpPr>
        <p:spPr>
          <a:xfrm>
            <a:off x="4642338" y="4325815"/>
            <a:ext cx="6518031" cy="236806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Memory</a:t>
            </a:r>
          </a:p>
          <a:p>
            <a:endParaRPr lang="en-US" dirty="0">
              <a:solidFill>
                <a:schemeClr val="tx1"/>
              </a:solidFill>
            </a:endParaRPr>
          </a:p>
          <a:p>
            <a:r>
              <a:rPr lang="en-US" dirty="0" err="1">
                <a:solidFill>
                  <a:schemeClr val="tx1"/>
                </a:solidFill>
                <a:latin typeface="Courier New" panose="02070309020205020404" pitchFamily="49" charset="0"/>
                <a:cs typeface="Courier New" panose="02070309020205020404" pitchFamily="49" charset="0"/>
              </a:rPr>
              <a:t>myCircle</a:t>
            </a:r>
            <a:r>
              <a:rPr lang="en-US" dirty="0">
                <a:solidFill>
                  <a:schemeClr val="tx1"/>
                </a:solidFill>
                <a:latin typeface="Courier New" panose="02070309020205020404" pitchFamily="49" charset="0"/>
                <a:cs typeface="Courier New" panose="02070309020205020404" pitchFamily="49" charset="0"/>
              </a:rPr>
              <a:t>:				</a:t>
            </a:r>
            <a:r>
              <a:rPr lang="en-US" dirty="0" err="1">
                <a:solidFill>
                  <a:schemeClr val="tx1"/>
                </a:solidFill>
                <a:latin typeface="Courier New" panose="02070309020205020404" pitchFamily="49" charset="0"/>
                <a:cs typeface="Courier New" panose="02070309020205020404" pitchFamily="49" charset="0"/>
              </a:rPr>
              <a:t>yourCircle</a:t>
            </a:r>
            <a:r>
              <a:rPr lang="en-US" dirty="0">
                <a:solidFill>
                  <a:schemeClr val="tx1"/>
                </a:solidFill>
                <a:latin typeface="Courier New" panose="02070309020205020404" pitchFamily="49" charset="0"/>
                <a:cs typeface="Courier New" panose="02070309020205020404" pitchFamily="49" charset="0"/>
              </a:rPr>
              <a:t>:</a:t>
            </a:r>
          </a:p>
          <a:p>
            <a:r>
              <a:rPr lang="en-US" dirty="0">
                <a:solidFill>
                  <a:schemeClr val="tx1"/>
                </a:solidFill>
                <a:latin typeface="Courier New" panose="02070309020205020404" pitchFamily="49" charset="0"/>
                <a:cs typeface="Courier New" panose="02070309020205020404" pitchFamily="49" charset="0"/>
              </a:rPr>
              <a:t>0xA (reference)		None</a:t>
            </a:r>
          </a:p>
          <a:p>
            <a:endParaRPr lang="en-US" dirty="0">
              <a:solidFill>
                <a:schemeClr val="tx1"/>
              </a:solidFill>
              <a:latin typeface="Courier New" panose="02070309020205020404" pitchFamily="49" charset="0"/>
              <a:cs typeface="Courier New" panose="02070309020205020404" pitchFamily="49" charset="0"/>
            </a:endParaRPr>
          </a:p>
          <a:p>
            <a:r>
              <a:rPr lang="en-US" dirty="0">
                <a:solidFill>
                  <a:schemeClr val="tx1"/>
                </a:solidFill>
                <a:latin typeface="Courier New" panose="02070309020205020404" pitchFamily="49" charset="0"/>
                <a:cs typeface="Courier New" panose="02070309020205020404" pitchFamily="49" charset="0"/>
              </a:rPr>
              <a:t>0xA</a:t>
            </a:r>
          </a:p>
        </p:txBody>
      </p:sp>
      <p:sp>
        <p:nvSpPr>
          <p:cNvPr id="5" name="Rectangle 7"/>
          <p:cNvSpPr>
            <a:spLocks noChangeArrowheads="1"/>
          </p:cNvSpPr>
          <p:nvPr/>
        </p:nvSpPr>
        <p:spPr bwMode="auto">
          <a:xfrm>
            <a:off x="1891144" y="2689156"/>
            <a:ext cx="1922585" cy="540605"/>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 name="TextBox 3"/>
          <p:cNvSpPr txBox="1"/>
          <p:nvPr/>
        </p:nvSpPr>
        <p:spPr>
          <a:xfrm>
            <a:off x="1523999" y="4325815"/>
            <a:ext cx="1922585" cy="369332"/>
          </a:xfrm>
          <a:prstGeom prst="rect">
            <a:avLst/>
          </a:prstGeom>
          <a:noFill/>
          <a:ln w="38100">
            <a:solidFill>
              <a:schemeClr val="accent1"/>
            </a:solidFill>
          </a:ln>
        </p:spPr>
        <p:txBody>
          <a:bodyPr wrap="square" rtlCol="0">
            <a:spAutoFit/>
          </a:bodyPr>
          <a:lstStyle/>
          <a:p>
            <a:pPr algn="ctr"/>
            <a:r>
              <a:rPr lang="en-US" dirty="0"/>
              <a:t>Declare </a:t>
            </a:r>
            <a:r>
              <a:rPr lang="en-US" dirty="0" err="1"/>
              <a:t>yourCircle</a:t>
            </a:r>
            <a:endParaRPr lang="en-US" dirty="0"/>
          </a:p>
        </p:txBody>
      </p:sp>
      <p:cxnSp>
        <p:nvCxnSpPr>
          <p:cNvPr id="7" name="Straight Arrow Connector 6"/>
          <p:cNvCxnSpPr>
            <a:stCxn id="4" idx="0"/>
            <a:endCxn id="5" idx="2"/>
          </p:cNvCxnSpPr>
          <p:nvPr/>
        </p:nvCxnSpPr>
        <p:spPr>
          <a:xfrm flipV="1">
            <a:off x="2485292" y="3229761"/>
            <a:ext cx="367145" cy="10960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3993208" y="5354947"/>
            <a:ext cx="556595" cy="588653"/>
          </a:xfrm>
          <a:custGeom>
            <a:avLst/>
            <a:gdLst>
              <a:gd name="connsiteX0" fmla="*/ 515822 w 556595"/>
              <a:gd name="connsiteY0" fmla="*/ 0 h 588653"/>
              <a:gd name="connsiteX1" fmla="*/ 6 w 556595"/>
              <a:gd name="connsiteY1" fmla="*/ 293077 h 588653"/>
              <a:gd name="connsiteX2" fmla="*/ 504099 w 556595"/>
              <a:gd name="connsiteY2" fmla="*/ 562708 h 588653"/>
              <a:gd name="connsiteX3" fmla="*/ 515822 w 556595"/>
              <a:gd name="connsiteY3" fmla="*/ 562708 h 588653"/>
            </a:gdLst>
            <a:ahLst/>
            <a:cxnLst>
              <a:cxn ang="0">
                <a:pos x="connsiteX0" y="connsiteY0"/>
              </a:cxn>
              <a:cxn ang="0">
                <a:pos x="connsiteX1" y="connsiteY1"/>
              </a:cxn>
              <a:cxn ang="0">
                <a:pos x="connsiteX2" y="connsiteY2"/>
              </a:cxn>
              <a:cxn ang="0">
                <a:pos x="connsiteX3" y="connsiteY3"/>
              </a:cxn>
            </a:cxnLst>
            <a:rect l="l" t="t" r="r" b="b"/>
            <a:pathLst>
              <a:path w="556595" h="588653">
                <a:moveTo>
                  <a:pt x="515822" y="0"/>
                </a:moveTo>
                <a:cubicBezTo>
                  <a:pt x="258891" y="99646"/>
                  <a:pt x="1960" y="199292"/>
                  <a:pt x="6" y="293077"/>
                </a:cubicBezTo>
                <a:cubicBezTo>
                  <a:pt x="-1948" y="386862"/>
                  <a:pt x="418130" y="517770"/>
                  <a:pt x="504099" y="562708"/>
                </a:cubicBezTo>
                <a:cubicBezTo>
                  <a:pt x="590068" y="607647"/>
                  <a:pt x="552945" y="585177"/>
                  <a:pt x="515822" y="562708"/>
                </a:cubicBezTo>
              </a:path>
            </a:pathLst>
          </a:custGeom>
          <a:noFill/>
          <a:ln w="3810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2">
            <a:extLst>
              <a:ext uri="{FF2B5EF4-FFF2-40B4-BE49-F238E27FC236}">
                <a16:creationId xmlns:a16="http://schemas.microsoft.com/office/drawing/2014/main" id="{D90B45BF-8099-4E24-B1B4-28BF10E2AAC7}"/>
              </a:ext>
            </a:extLst>
          </p:cNvPr>
          <p:cNvGraphicFramePr>
            <a:graphicFrameLocks noGrp="1"/>
          </p:cNvGraphicFramePr>
          <p:nvPr>
            <p:extLst>
              <p:ext uri="{D42A27DB-BD31-4B8C-83A1-F6EECF244321}">
                <p14:modId xmlns:p14="http://schemas.microsoft.com/office/powerpoint/2010/main" val="2952270721"/>
              </p:ext>
            </p:extLst>
          </p:nvPr>
        </p:nvGraphicFramePr>
        <p:xfrm>
          <a:off x="5384004" y="5861538"/>
          <a:ext cx="1649413" cy="736600"/>
        </p:xfrm>
        <a:graphic>
          <a:graphicData uri="http://schemas.openxmlformats.org/drawingml/2006/table">
            <a:tbl>
              <a:tblPr firstRow="1" bandRow="1">
                <a:tableStyleId>{5C22544A-7EE6-4342-B048-85BDC9FD1C3A}</a:tableStyleId>
              </a:tblPr>
              <a:tblGrid>
                <a:gridCol w="1026795">
                  <a:extLst>
                    <a:ext uri="{9D8B030D-6E8A-4147-A177-3AD203B41FA5}">
                      <a16:colId xmlns:a16="http://schemas.microsoft.com/office/drawing/2014/main" val="20000"/>
                    </a:ext>
                  </a:extLst>
                </a:gridCol>
                <a:gridCol w="622618">
                  <a:extLst>
                    <a:ext uri="{9D8B030D-6E8A-4147-A177-3AD203B41FA5}">
                      <a16:colId xmlns:a16="http://schemas.microsoft.com/office/drawing/2014/main" val="20001"/>
                    </a:ext>
                  </a:extLst>
                </a:gridCol>
              </a:tblGrid>
              <a:tr h="211275">
                <a:tc gridSpan="2">
                  <a:txBody>
                    <a:bodyPr/>
                    <a:lstStyle/>
                    <a:p>
                      <a:pPr algn="ctr"/>
                      <a:r>
                        <a:rPr lang="en-US" dirty="0"/>
                        <a:t>Circle</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__radius</a:t>
                      </a:r>
                    </a:p>
                  </a:txBody>
                  <a:tcPr/>
                </a:tc>
                <a:tc>
                  <a:txBody>
                    <a:bodyPr/>
                    <a:lstStyle/>
                    <a:p>
                      <a:pPr algn="r"/>
                      <a:r>
                        <a:rPr lang="en-US" dirty="0"/>
                        <a:t>5</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86559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Tracing</a:t>
            </a:r>
            <a:endParaRPr lang="en-US" dirty="0"/>
          </a:p>
        </p:txBody>
      </p:sp>
      <p:sp>
        <p:nvSpPr>
          <p:cNvPr id="3" name="Content Placeholder 2"/>
          <p:cNvSpPr>
            <a:spLocks noGrp="1"/>
          </p:cNvSpPr>
          <p:nvPr>
            <p:ph idx="1"/>
          </p:nvPr>
        </p:nvSpPr>
        <p:spPr/>
        <p:txBody>
          <a:bodyPr/>
          <a:lstStyle/>
          <a:p>
            <a:pPr marL="685800" indent="-685800">
              <a:spcBef>
                <a:spcPts val="0"/>
              </a:spcBef>
              <a:buFont typeface="+mj-lt"/>
              <a:buAutoNum type="arabicPeriod"/>
            </a:pPr>
            <a:r>
              <a:rPr lang="en-US" altLang="en-US" dirty="0" err="1">
                <a:latin typeface="Courier New" panose="02070309020205020404" pitchFamily="49" charset="0"/>
                <a:cs typeface="Courier New" panose="02070309020205020404" pitchFamily="49" charset="0"/>
              </a:rPr>
              <a:t>myCircle</a:t>
            </a:r>
            <a:r>
              <a:rPr lang="en-US" altLang="en-US" dirty="0">
                <a:latin typeface="Courier New" panose="02070309020205020404" pitchFamily="49" charset="0"/>
                <a:cs typeface="Courier New" panose="02070309020205020404" pitchFamily="49" charset="0"/>
              </a:rPr>
              <a:t> = Circle(</a:t>
            </a:r>
            <a:r>
              <a:rPr lang="en-US" altLang="en-US" dirty="0">
                <a:solidFill>
                  <a:srgbClr val="C00000"/>
                </a:solidFill>
                <a:latin typeface="Courier New" panose="02070309020205020404" pitchFamily="49" charset="0"/>
                <a:cs typeface="Courier New" panose="02070309020205020404" pitchFamily="49" charset="0"/>
              </a:rPr>
              <a:t>5.0</a:t>
            </a:r>
            <a:r>
              <a:rPr lang="en-US" altLang="en-US" dirty="0">
                <a:latin typeface="Courier New" panose="02070309020205020404" pitchFamily="49" charset="0"/>
                <a:cs typeface="Courier New" panose="02070309020205020404" pitchFamily="49" charset="0"/>
              </a:rPr>
              <a:t>)</a:t>
            </a:r>
          </a:p>
          <a:p>
            <a:pPr marL="685800" indent="-685800">
              <a:spcBef>
                <a:spcPts val="0"/>
              </a:spcBef>
              <a:buFont typeface="+mj-lt"/>
              <a:buAutoNum type="arabicPeriod"/>
            </a:pPr>
            <a:r>
              <a:rPr lang="en-US" altLang="en-US" dirty="0" err="1">
                <a:latin typeface="Courier New" panose="02070309020205020404" pitchFamily="49" charset="0"/>
                <a:cs typeface="Courier New" panose="02070309020205020404" pitchFamily="49" charset="0"/>
              </a:rPr>
              <a:t>yourCircle</a:t>
            </a:r>
            <a:r>
              <a:rPr lang="en-US" altLang="en-US" dirty="0">
                <a:latin typeface="Courier New" panose="02070309020205020404" pitchFamily="49" charset="0"/>
                <a:cs typeface="Courier New" panose="02070309020205020404" pitchFamily="49" charset="0"/>
              </a:rPr>
              <a:t> = Circle()</a:t>
            </a:r>
          </a:p>
          <a:p>
            <a:pPr marL="685800" indent="-685800">
              <a:spcBef>
                <a:spcPts val="0"/>
              </a:spcBef>
              <a:buFont typeface="+mj-lt"/>
              <a:buAutoNum type="arabicPeriod"/>
            </a:pPr>
            <a:r>
              <a:rPr lang="en-US" altLang="en-US" dirty="0" err="1">
                <a:latin typeface="Courier New" panose="02070309020205020404" pitchFamily="49" charset="0"/>
                <a:cs typeface="Courier New" panose="02070309020205020404" pitchFamily="49" charset="0"/>
              </a:rPr>
              <a:t>yourCircle.setRadius</a:t>
            </a:r>
            <a:r>
              <a:rPr lang="en-US" altLang="en-US" dirty="0">
                <a:latin typeface="Courier New" panose="02070309020205020404" pitchFamily="49" charset="0"/>
                <a:cs typeface="Courier New" panose="02070309020205020404" pitchFamily="49" charset="0"/>
              </a:rPr>
              <a:t>(</a:t>
            </a:r>
            <a:r>
              <a:rPr lang="en-US" altLang="en-US" dirty="0">
                <a:solidFill>
                  <a:srgbClr val="C00000"/>
                </a:solidFill>
                <a:latin typeface="Courier New" panose="02070309020205020404" pitchFamily="49" charset="0"/>
                <a:cs typeface="Courier New" panose="02070309020205020404" pitchFamily="49" charset="0"/>
              </a:rPr>
              <a:t>100</a:t>
            </a:r>
            <a:r>
              <a:rPr lang="en-US" altLang="en-US" dirty="0">
                <a:latin typeface="Courier New" panose="02070309020205020404" pitchFamily="49" charset="0"/>
                <a:cs typeface="Courier New" panose="02070309020205020404" pitchFamily="49" charset="0"/>
              </a:rPr>
              <a:t>)</a:t>
            </a:r>
          </a:p>
        </p:txBody>
      </p:sp>
      <p:sp>
        <p:nvSpPr>
          <p:cNvPr id="8" name="Rectangle 7"/>
          <p:cNvSpPr/>
          <p:nvPr/>
        </p:nvSpPr>
        <p:spPr>
          <a:xfrm>
            <a:off x="4642338" y="4325815"/>
            <a:ext cx="6518031" cy="236806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Memory</a:t>
            </a:r>
          </a:p>
          <a:p>
            <a:endParaRPr lang="en-US" dirty="0">
              <a:solidFill>
                <a:schemeClr val="tx1"/>
              </a:solidFill>
            </a:endParaRPr>
          </a:p>
          <a:p>
            <a:r>
              <a:rPr lang="en-US" dirty="0" err="1">
                <a:solidFill>
                  <a:schemeClr val="tx1"/>
                </a:solidFill>
                <a:latin typeface="Courier New" panose="02070309020205020404" pitchFamily="49" charset="0"/>
                <a:cs typeface="Courier New" panose="02070309020205020404" pitchFamily="49" charset="0"/>
              </a:rPr>
              <a:t>myCircle</a:t>
            </a:r>
            <a:r>
              <a:rPr lang="en-US" dirty="0">
                <a:solidFill>
                  <a:schemeClr val="tx1"/>
                </a:solidFill>
                <a:latin typeface="Courier New" panose="02070309020205020404" pitchFamily="49" charset="0"/>
                <a:cs typeface="Courier New" panose="02070309020205020404" pitchFamily="49" charset="0"/>
              </a:rPr>
              <a:t>:				</a:t>
            </a:r>
            <a:r>
              <a:rPr lang="en-US" dirty="0" err="1">
                <a:solidFill>
                  <a:schemeClr val="tx1"/>
                </a:solidFill>
                <a:latin typeface="Courier New" panose="02070309020205020404" pitchFamily="49" charset="0"/>
                <a:cs typeface="Courier New" panose="02070309020205020404" pitchFamily="49" charset="0"/>
              </a:rPr>
              <a:t>yourCircle</a:t>
            </a:r>
            <a:r>
              <a:rPr lang="en-US" dirty="0">
                <a:solidFill>
                  <a:schemeClr val="tx1"/>
                </a:solidFill>
                <a:latin typeface="Courier New" panose="02070309020205020404" pitchFamily="49" charset="0"/>
                <a:cs typeface="Courier New" panose="02070309020205020404" pitchFamily="49" charset="0"/>
              </a:rPr>
              <a:t>:</a:t>
            </a:r>
          </a:p>
          <a:p>
            <a:r>
              <a:rPr lang="en-US" dirty="0">
                <a:solidFill>
                  <a:schemeClr val="tx1"/>
                </a:solidFill>
                <a:latin typeface="Courier New" panose="02070309020205020404" pitchFamily="49" charset="0"/>
                <a:cs typeface="Courier New" panose="02070309020205020404" pitchFamily="49" charset="0"/>
              </a:rPr>
              <a:t>0xA (reference)		None</a:t>
            </a:r>
          </a:p>
          <a:p>
            <a:endParaRPr lang="en-US" dirty="0">
              <a:solidFill>
                <a:schemeClr val="tx1"/>
              </a:solidFill>
              <a:latin typeface="Courier New" panose="02070309020205020404" pitchFamily="49" charset="0"/>
              <a:cs typeface="Courier New" panose="02070309020205020404" pitchFamily="49" charset="0"/>
            </a:endParaRPr>
          </a:p>
          <a:p>
            <a:r>
              <a:rPr lang="en-US" dirty="0">
                <a:solidFill>
                  <a:schemeClr val="tx1"/>
                </a:solidFill>
                <a:latin typeface="Courier New" panose="02070309020205020404" pitchFamily="49" charset="0"/>
                <a:cs typeface="Courier New" panose="02070309020205020404" pitchFamily="49" charset="0"/>
              </a:rPr>
              <a:t>0xA						0xB</a:t>
            </a:r>
          </a:p>
        </p:txBody>
      </p:sp>
      <p:sp>
        <p:nvSpPr>
          <p:cNvPr id="5" name="Rectangle 7"/>
          <p:cNvSpPr>
            <a:spLocks noChangeArrowheads="1"/>
          </p:cNvSpPr>
          <p:nvPr/>
        </p:nvSpPr>
        <p:spPr bwMode="auto">
          <a:xfrm>
            <a:off x="4271506" y="2670846"/>
            <a:ext cx="1526622" cy="540605"/>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 name="TextBox 3"/>
          <p:cNvSpPr txBox="1"/>
          <p:nvPr/>
        </p:nvSpPr>
        <p:spPr>
          <a:xfrm>
            <a:off x="1523999" y="4325815"/>
            <a:ext cx="1922585" cy="369332"/>
          </a:xfrm>
          <a:prstGeom prst="rect">
            <a:avLst/>
          </a:prstGeom>
          <a:noFill/>
          <a:ln w="38100">
            <a:solidFill>
              <a:schemeClr val="accent1"/>
            </a:solidFill>
          </a:ln>
        </p:spPr>
        <p:txBody>
          <a:bodyPr wrap="square" rtlCol="0">
            <a:spAutoFit/>
          </a:bodyPr>
          <a:lstStyle/>
          <a:p>
            <a:pPr algn="ctr"/>
            <a:r>
              <a:rPr lang="en-US" dirty="0"/>
              <a:t>Create a circle</a:t>
            </a:r>
          </a:p>
        </p:txBody>
      </p:sp>
      <p:cxnSp>
        <p:nvCxnSpPr>
          <p:cNvPr id="7" name="Straight Arrow Connector 6"/>
          <p:cNvCxnSpPr>
            <a:stCxn id="4" idx="0"/>
            <a:endCxn id="5" idx="2"/>
          </p:cNvCxnSpPr>
          <p:nvPr/>
        </p:nvCxnSpPr>
        <p:spPr>
          <a:xfrm flipV="1">
            <a:off x="2485292" y="3211451"/>
            <a:ext cx="2549525" cy="111436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3993208" y="5354947"/>
            <a:ext cx="556595" cy="588653"/>
          </a:xfrm>
          <a:custGeom>
            <a:avLst/>
            <a:gdLst>
              <a:gd name="connsiteX0" fmla="*/ 515822 w 556595"/>
              <a:gd name="connsiteY0" fmla="*/ 0 h 588653"/>
              <a:gd name="connsiteX1" fmla="*/ 6 w 556595"/>
              <a:gd name="connsiteY1" fmla="*/ 293077 h 588653"/>
              <a:gd name="connsiteX2" fmla="*/ 504099 w 556595"/>
              <a:gd name="connsiteY2" fmla="*/ 562708 h 588653"/>
              <a:gd name="connsiteX3" fmla="*/ 515822 w 556595"/>
              <a:gd name="connsiteY3" fmla="*/ 562708 h 588653"/>
            </a:gdLst>
            <a:ahLst/>
            <a:cxnLst>
              <a:cxn ang="0">
                <a:pos x="connsiteX0" y="connsiteY0"/>
              </a:cxn>
              <a:cxn ang="0">
                <a:pos x="connsiteX1" y="connsiteY1"/>
              </a:cxn>
              <a:cxn ang="0">
                <a:pos x="connsiteX2" y="connsiteY2"/>
              </a:cxn>
              <a:cxn ang="0">
                <a:pos x="connsiteX3" y="connsiteY3"/>
              </a:cxn>
            </a:cxnLst>
            <a:rect l="l" t="t" r="r" b="b"/>
            <a:pathLst>
              <a:path w="556595" h="588653">
                <a:moveTo>
                  <a:pt x="515822" y="0"/>
                </a:moveTo>
                <a:cubicBezTo>
                  <a:pt x="258891" y="99646"/>
                  <a:pt x="1960" y="199292"/>
                  <a:pt x="6" y="293077"/>
                </a:cubicBezTo>
                <a:cubicBezTo>
                  <a:pt x="-1948" y="386862"/>
                  <a:pt x="418130" y="517770"/>
                  <a:pt x="504099" y="562708"/>
                </a:cubicBezTo>
                <a:cubicBezTo>
                  <a:pt x="590068" y="607647"/>
                  <a:pt x="552945" y="585177"/>
                  <a:pt x="515822" y="562708"/>
                </a:cubicBezTo>
              </a:path>
            </a:pathLst>
          </a:custGeom>
          <a:noFill/>
          <a:ln w="3810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 13">
            <a:extLst>
              <a:ext uri="{FF2B5EF4-FFF2-40B4-BE49-F238E27FC236}">
                <a16:creationId xmlns:a16="http://schemas.microsoft.com/office/drawing/2014/main" id="{52320FE5-0595-4D1D-A4C5-4B502B398363}"/>
              </a:ext>
            </a:extLst>
          </p:cNvPr>
          <p:cNvGraphicFramePr>
            <a:graphicFrameLocks noGrp="1"/>
          </p:cNvGraphicFramePr>
          <p:nvPr>
            <p:extLst>
              <p:ext uri="{D42A27DB-BD31-4B8C-83A1-F6EECF244321}">
                <p14:modId xmlns:p14="http://schemas.microsoft.com/office/powerpoint/2010/main" val="3748799466"/>
              </p:ext>
            </p:extLst>
          </p:nvPr>
        </p:nvGraphicFramePr>
        <p:xfrm>
          <a:off x="5384004" y="5861538"/>
          <a:ext cx="1649413" cy="736600"/>
        </p:xfrm>
        <a:graphic>
          <a:graphicData uri="http://schemas.openxmlformats.org/drawingml/2006/table">
            <a:tbl>
              <a:tblPr firstRow="1" bandRow="1">
                <a:tableStyleId>{5C22544A-7EE6-4342-B048-85BDC9FD1C3A}</a:tableStyleId>
              </a:tblPr>
              <a:tblGrid>
                <a:gridCol w="1026795">
                  <a:extLst>
                    <a:ext uri="{9D8B030D-6E8A-4147-A177-3AD203B41FA5}">
                      <a16:colId xmlns:a16="http://schemas.microsoft.com/office/drawing/2014/main" val="20000"/>
                    </a:ext>
                  </a:extLst>
                </a:gridCol>
                <a:gridCol w="622618">
                  <a:extLst>
                    <a:ext uri="{9D8B030D-6E8A-4147-A177-3AD203B41FA5}">
                      <a16:colId xmlns:a16="http://schemas.microsoft.com/office/drawing/2014/main" val="20001"/>
                    </a:ext>
                  </a:extLst>
                </a:gridCol>
              </a:tblGrid>
              <a:tr h="211275">
                <a:tc gridSpan="2">
                  <a:txBody>
                    <a:bodyPr/>
                    <a:lstStyle/>
                    <a:p>
                      <a:pPr algn="ctr"/>
                      <a:r>
                        <a:rPr lang="en-US" dirty="0"/>
                        <a:t>Circle</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__radius</a:t>
                      </a:r>
                    </a:p>
                  </a:txBody>
                  <a:tcPr/>
                </a:tc>
                <a:tc>
                  <a:txBody>
                    <a:bodyPr/>
                    <a:lstStyle/>
                    <a:p>
                      <a:pPr algn="r"/>
                      <a:r>
                        <a:rPr lang="en-US" dirty="0"/>
                        <a:t>5</a:t>
                      </a:r>
                    </a:p>
                  </a:txBody>
                  <a:tcPr/>
                </a:tc>
                <a:extLst>
                  <a:ext uri="{0D108BD9-81ED-4DB2-BD59-A6C34878D82A}">
                    <a16:rowId xmlns:a16="http://schemas.microsoft.com/office/drawing/2014/main" val="10001"/>
                  </a:ext>
                </a:extLst>
              </a:tr>
            </a:tbl>
          </a:graphicData>
        </a:graphic>
      </p:graphicFrame>
      <p:graphicFrame>
        <p:nvGraphicFramePr>
          <p:cNvPr id="15" name="Table 14">
            <a:extLst>
              <a:ext uri="{FF2B5EF4-FFF2-40B4-BE49-F238E27FC236}">
                <a16:creationId xmlns:a16="http://schemas.microsoft.com/office/drawing/2014/main" id="{A782771E-7514-4255-B9E2-4ACB5DD46092}"/>
              </a:ext>
            </a:extLst>
          </p:cNvPr>
          <p:cNvGraphicFramePr>
            <a:graphicFrameLocks noGrp="1"/>
          </p:cNvGraphicFramePr>
          <p:nvPr>
            <p:extLst>
              <p:ext uri="{D42A27DB-BD31-4B8C-83A1-F6EECF244321}">
                <p14:modId xmlns:p14="http://schemas.microsoft.com/office/powerpoint/2010/main" val="490580245"/>
              </p:ext>
            </p:extLst>
          </p:nvPr>
        </p:nvGraphicFramePr>
        <p:xfrm>
          <a:off x="8050729" y="5861538"/>
          <a:ext cx="1649413" cy="736600"/>
        </p:xfrm>
        <a:graphic>
          <a:graphicData uri="http://schemas.openxmlformats.org/drawingml/2006/table">
            <a:tbl>
              <a:tblPr firstRow="1" bandRow="1">
                <a:tableStyleId>{5C22544A-7EE6-4342-B048-85BDC9FD1C3A}</a:tableStyleId>
              </a:tblPr>
              <a:tblGrid>
                <a:gridCol w="1026795">
                  <a:extLst>
                    <a:ext uri="{9D8B030D-6E8A-4147-A177-3AD203B41FA5}">
                      <a16:colId xmlns:a16="http://schemas.microsoft.com/office/drawing/2014/main" val="20000"/>
                    </a:ext>
                  </a:extLst>
                </a:gridCol>
                <a:gridCol w="622618">
                  <a:extLst>
                    <a:ext uri="{9D8B030D-6E8A-4147-A177-3AD203B41FA5}">
                      <a16:colId xmlns:a16="http://schemas.microsoft.com/office/drawing/2014/main" val="20001"/>
                    </a:ext>
                  </a:extLst>
                </a:gridCol>
              </a:tblGrid>
              <a:tr h="211275">
                <a:tc gridSpan="2">
                  <a:txBody>
                    <a:bodyPr/>
                    <a:lstStyle/>
                    <a:p>
                      <a:pPr algn="ctr"/>
                      <a:r>
                        <a:rPr lang="en-US" dirty="0"/>
                        <a:t>Circle</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__radius</a:t>
                      </a:r>
                    </a:p>
                  </a:txBody>
                  <a:tcPr/>
                </a:tc>
                <a:tc>
                  <a:txBody>
                    <a:bodyPr/>
                    <a:lstStyle/>
                    <a:p>
                      <a:pPr algn="r"/>
                      <a:r>
                        <a:rPr lang="en-US" dirty="0"/>
                        <a:t>1</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16802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Tracing</a:t>
            </a:r>
            <a:endParaRPr lang="en-US" dirty="0"/>
          </a:p>
        </p:txBody>
      </p:sp>
      <p:sp>
        <p:nvSpPr>
          <p:cNvPr id="3" name="Content Placeholder 2"/>
          <p:cNvSpPr>
            <a:spLocks noGrp="1"/>
          </p:cNvSpPr>
          <p:nvPr>
            <p:ph idx="1"/>
          </p:nvPr>
        </p:nvSpPr>
        <p:spPr/>
        <p:txBody>
          <a:bodyPr/>
          <a:lstStyle/>
          <a:p>
            <a:pPr marL="685800" indent="-685800">
              <a:spcBef>
                <a:spcPts val="0"/>
              </a:spcBef>
              <a:buFont typeface="+mj-lt"/>
              <a:buAutoNum type="arabicPeriod"/>
            </a:pPr>
            <a:r>
              <a:rPr lang="en-US" altLang="en-US" dirty="0" err="1">
                <a:latin typeface="Courier New" panose="02070309020205020404" pitchFamily="49" charset="0"/>
                <a:cs typeface="Courier New" panose="02070309020205020404" pitchFamily="49" charset="0"/>
              </a:rPr>
              <a:t>myCircle</a:t>
            </a:r>
            <a:r>
              <a:rPr lang="en-US" altLang="en-US" dirty="0">
                <a:latin typeface="Courier New" panose="02070309020205020404" pitchFamily="49" charset="0"/>
                <a:cs typeface="Courier New" panose="02070309020205020404" pitchFamily="49" charset="0"/>
              </a:rPr>
              <a:t> = Circle(</a:t>
            </a:r>
            <a:r>
              <a:rPr lang="en-US" altLang="en-US" dirty="0">
                <a:solidFill>
                  <a:srgbClr val="C00000"/>
                </a:solidFill>
                <a:latin typeface="Courier New" panose="02070309020205020404" pitchFamily="49" charset="0"/>
                <a:cs typeface="Courier New" panose="02070309020205020404" pitchFamily="49" charset="0"/>
              </a:rPr>
              <a:t>5.0</a:t>
            </a:r>
            <a:r>
              <a:rPr lang="en-US" altLang="en-US" dirty="0">
                <a:latin typeface="Courier New" panose="02070309020205020404" pitchFamily="49" charset="0"/>
                <a:cs typeface="Courier New" panose="02070309020205020404" pitchFamily="49" charset="0"/>
              </a:rPr>
              <a:t>)</a:t>
            </a:r>
          </a:p>
          <a:p>
            <a:pPr marL="685800" indent="-685800">
              <a:spcBef>
                <a:spcPts val="0"/>
              </a:spcBef>
              <a:buFont typeface="+mj-lt"/>
              <a:buAutoNum type="arabicPeriod"/>
            </a:pPr>
            <a:r>
              <a:rPr lang="en-US" altLang="en-US" dirty="0" err="1">
                <a:latin typeface="Courier New" panose="02070309020205020404" pitchFamily="49" charset="0"/>
                <a:cs typeface="Courier New" panose="02070309020205020404" pitchFamily="49" charset="0"/>
              </a:rPr>
              <a:t>yourCircle</a:t>
            </a:r>
            <a:r>
              <a:rPr lang="en-US" altLang="en-US" dirty="0">
                <a:latin typeface="Courier New" panose="02070309020205020404" pitchFamily="49" charset="0"/>
                <a:cs typeface="Courier New" panose="02070309020205020404" pitchFamily="49" charset="0"/>
              </a:rPr>
              <a:t> = Circle()</a:t>
            </a:r>
          </a:p>
          <a:p>
            <a:pPr marL="685800" indent="-685800">
              <a:spcBef>
                <a:spcPts val="0"/>
              </a:spcBef>
              <a:buFont typeface="+mj-lt"/>
              <a:buAutoNum type="arabicPeriod"/>
            </a:pPr>
            <a:r>
              <a:rPr lang="en-US" altLang="en-US" dirty="0" err="1">
                <a:latin typeface="Courier New" panose="02070309020205020404" pitchFamily="49" charset="0"/>
                <a:cs typeface="Courier New" panose="02070309020205020404" pitchFamily="49" charset="0"/>
              </a:rPr>
              <a:t>yourCircle.setRadius</a:t>
            </a:r>
            <a:r>
              <a:rPr lang="en-US" altLang="en-US" dirty="0">
                <a:latin typeface="Courier New" panose="02070309020205020404" pitchFamily="49" charset="0"/>
                <a:cs typeface="Courier New" panose="02070309020205020404" pitchFamily="49" charset="0"/>
              </a:rPr>
              <a:t>(</a:t>
            </a:r>
            <a:r>
              <a:rPr lang="en-US" altLang="en-US" dirty="0">
                <a:solidFill>
                  <a:srgbClr val="C00000"/>
                </a:solidFill>
                <a:latin typeface="Courier New" panose="02070309020205020404" pitchFamily="49" charset="0"/>
                <a:cs typeface="Courier New" panose="02070309020205020404" pitchFamily="49" charset="0"/>
              </a:rPr>
              <a:t>100</a:t>
            </a:r>
            <a:r>
              <a:rPr lang="en-US" altLang="en-US" dirty="0">
                <a:latin typeface="Courier New" panose="02070309020205020404" pitchFamily="49" charset="0"/>
                <a:cs typeface="Courier New" panose="02070309020205020404" pitchFamily="49" charset="0"/>
              </a:rPr>
              <a:t>)</a:t>
            </a:r>
          </a:p>
        </p:txBody>
      </p:sp>
      <p:sp>
        <p:nvSpPr>
          <p:cNvPr id="8" name="Rectangle 7"/>
          <p:cNvSpPr/>
          <p:nvPr/>
        </p:nvSpPr>
        <p:spPr>
          <a:xfrm>
            <a:off x="4642338" y="4325815"/>
            <a:ext cx="6518031" cy="236806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Memory</a:t>
            </a:r>
          </a:p>
          <a:p>
            <a:endParaRPr lang="en-US" dirty="0">
              <a:solidFill>
                <a:schemeClr val="tx1"/>
              </a:solidFill>
            </a:endParaRPr>
          </a:p>
          <a:p>
            <a:r>
              <a:rPr lang="en-US" dirty="0" err="1">
                <a:solidFill>
                  <a:schemeClr val="tx1"/>
                </a:solidFill>
                <a:latin typeface="Courier New" panose="02070309020205020404" pitchFamily="49" charset="0"/>
                <a:cs typeface="Courier New" panose="02070309020205020404" pitchFamily="49" charset="0"/>
              </a:rPr>
              <a:t>myCircle</a:t>
            </a:r>
            <a:r>
              <a:rPr lang="en-US" dirty="0">
                <a:solidFill>
                  <a:schemeClr val="tx1"/>
                </a:solidFill>
                <a:latin typeface="Courier New" panose="02070309020205020404" pitchFamily="49" charset="0"/>
                <a:cs typeface="Courier New" panose="02070309020205020404" pitchFamily="49" charset="0"/>
              </a:rPr>
              <a:t>:				</a:t>
            </a:r>
            <a:r>
              <a:rPr lang="en-US" dirty="0" err="1">
                <a:solidFill>
                  <a:schemeClr val="tx1"/>
                </a:solidFill>
                <a:latin typeface="Courier New" panose="02070309020205020404" pitchFamily="49" charset="0"/>
                <a:cs typeface="Courier New" panose="02070309020205020404" pitchFamily="49" charset="0"/>
              </a:rPr>
              <a:t>yourCircle</a:t>
            </a:r>
            <a:r>
              <a:rPr lang="en-US" dirty="0">
                <a:solidFill>
                  <a:schemeClr val="tx1"/>
                </a:solidFill>
                <a:latin typeface="Courier New" panose="02070309020205020404" pitchFamily="49" charset="0"/>
                <a:cs typeface="Courier New" panose="02070309020205020404" pitchFamily="49" charset="0"/>
              </a:rPr>
              <a:t>:</a:t>
            </a:r>
          </a:p>
          <a:p>
            <a:r>
              <a:rPr lang="en-US" dirty="0">
                <a:solidFill>
                  <a:schemeClr val="tx1"/>
                </a:solidFill>
                <a:latin typeface="Courier New" panose="02070309020205020404" pitchFamily="49" charset="0"/>
                <a:cs typeface="Courier New" panose="02070309020205020404" pitchFamily="49" charset="0"/>
              </a:rPr>
              <a:t>0xA (reference)		0xB</a:t>
            </a:r>
          </a:p>
          <a:p>
            <a:endParaRPr lang="en-US" dirty="0">
              <a:solidFill>
                <a:schemeClr val="tx1"/>
              </a:solidFill>
              <a:latin typeface="Courier New" panose="02070309020205020404" pitchFamily="49" charset="0"/>
              <a:cs typeface="Courier New" panose="02070309020205020404" pitchFamily="49" charset="0"/>
            </a:endParaRPr>
          </a:p>
          <a:p>
            <a:r>
              <a:rPr lang="en-US" dirty="0">
                <a:solidFill>
                  <a:schemeClr val="tx1"/>
                </a:solidFill>
                <a:latin typeface="Courier New" panose="02070309020205020404" pitchFamily="49" charset="0"/>
                <a:cs typeface="Courier New" panose="02070309020205020404" pitchFamily="49" charset="0"/>
              </a:rPr>
              <a:t>0xA						0xB</a:t>
            </a:r>
          </a:p>
        </p:txBody>
      </p:sp>
      <p:sp>
        <p:nvSpPr>
          <p:cNvPr id="5" name="Rectangle 7"/>
          <p:cNvSpPr>
            <a:spLocks noChangeArrowheads="1"/>
          </p:cNvSpPr>
          <p:nvPr/>
        </p:nvSpPr>
        <p:spPr bwMode="auto">
          <a:xfrm>
            <a:off x="3844636" y="2670846"/>
            <a:ext cx="353292" cy="540605"/>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 name="TextBox 3"/>
          <p:cNvSpPr txBox="1"/>
          <p:nvPr/>
        </p:nvSpPr>
        <p:spPr>
          <a:xfrm>
            <a:off x="1523999" y="4325815"/>
            <a:ext cx="1922585" cy="923330"/>
          </a:xfrm>
          <a:prstGeom prst="rect">
            <a:avLst/>
          </a:prstGeom>
          <a:noFill/>
          <a:ln w="38100">
            <a:solidFill>
              <a:schemeClr val="accent1"/>
            </a:solidFill>
          </a:ln>
        </p:spPr>
        <p:txBody>
          <a:bodyPr wrap="square" rtlCol="0">
            <a:spAutoFit/>
          </a:bodyPr>
          <a:lstStyle/>
          <a:p>
            <a:pPr algn="ctr"/>
            <a:r>
              <a:rPr lang="en-US" dirty="0"/>
              <a:t>Assign memory location to reference variable</a:t>
            </a:r>
          </a:p>
        </p:txBody>
      </p:sp>
      <p:cxnSp>
        <p:nvCxnSpPr>
          <p:cNvPr id="7" name="Straight Arrow Connector 6"/>
          <p:cNvCxnSpPr>
            <a:stCxn id="4" idx="0"/>
            <a:endCxn id="5" idx="2"/>
          </p:cNvCxnSpPr>
          <p:nvPr/>
        </p:nvCxnSpPr>
        <p:spPr>
          <a:xfrm flipV="1">
            <a:off x="2485292" y="3211451"/>
            <a:ext cx="1535990" cy="111436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3993208" y="5354947"/>
            <a:ext cx="556595" cy="588653"/>
          </a:xfrm>
          <a:custGeom>
            <a:avLst/>
            <a:gdLst>
              <a:gd name="connsiteX0" fmla="*/ 515822 w 556595"/>
              <a:gd name="connsiteY0" fmla="*/ 0 h 588653"/>
              <a:gd name="connsiteX1" fmla="*/ 6 w 556595"/>
              <a:gd name="connsiteY1" fmla="*/ 293077 h 588653"/>
              <a:gd name="connsiteX2" fmla="*/ 504099 w 556595"/>
              <a:gd name="connsiteY2" fmla="*/ 562708 h 588653"/>
              <a:gd name="connsiteX3" fmla="*/ 515822 w 556595"/>
              <a:gd name="connsiteY3" fmla="*/ 562708 h 588653"/>
            </a:gdLst>
            <a:ahLst/>
            <a:cxnLst>
              <a:cxn ang="0">
                <a:pos x="connsiteX0" y="connsiteY0"/>
              </a:cxn>
              <a:cxn ang="0">
                <a:pos x="connsiteX1" y="connsiteY1"/>
              </a:cxn>
              <a:cxn ang="0">
                <a:pos x="connsiteX2" y="connsiteY2"/>
              </a:cxn>
              <a:cxn ang="0">
                <a:pos x="connsiteX3" y="connsiteY3"/>
              </a:cxn>
            </a:cxnLst>
            <a:rect l="l" t="t" r="r" b="b"/>
            <a:pathLst>
              <a:path w="556595" h="588653">
                <a:moveTo>
                  <a:pt x="515822" y="0"/>
                </a:moveTo>
                <a:cubicBezTo>
                  <a:pt x="258891" y="99646"/>
                  <a:pt x="1960" y="199292"/>
                  <a:pt x="6" y="293077"/>
                </a:cubicBezTo>
                <a:cubicBezTo>
                  <a:pt x="-1948" y="386862"/>
                  <a:pt x="418130" y="517770"/>
                  <a:pt x="504099" y="562708"/>
                </a:cubicBezTo>
                <a:cubicBezTo>
                  <a:pt x="590068" y="607647"/>
                  <a:pt x="552945" y="585177"/>
                  <a:pt x="515822" y="562708"/>
                </a:cubicBezTo>
              </a:path>
            </a:pathLst>
          </a:custGeom>
          <a:noFill/>
          <a:ln w="3810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884709" y="5354946"/>
            <a:ext cx="556595" cy="588653"/>
          </a:xfrm>
          <a:custGeom>
            <a:avLst/>
            <a:gdLst>
              <a:gd name="connsiteX0" fmla="*/ 515822 w 556595"/>
              <a:gd name="connsiteY0" fmla="*/ 0 h 588653"/>
              <a:gd name="connsiteX1" fmla="*/ 6 w 556595"/>
              <a:gd name="connsiteY1" fmla="*/ 293077 h 588653"/>
              <a:gd name="connsiteX2" fmla="*/ 504099 w 556595"/>
              <a:gd name="connsiteY2" fmla="*/ 562708 h 588653"/>
              <a:gd name="connsiteX3" fmla="*/ 515822 w 556595"/>
              <a:gd name="connsiteY3" fmla="*/ 562708 h 588653"/>
            </a:gdLst>
            <a:ahLst/>
            <a:cxnLst>
              <a:cxn ang="0">
                <a:pos x="connsiteX0" y="connsiteY0"/>
              </a:cxn>
              <a:cxn ang="0">
                <a:pos x="connsiteX1" y="connsiteY1"/>
              </a:cxn>
              <a:cxn ang="0">
                <a:pos x="connsiteX2" y="connsiteY2"/>
              </a:cxn>
              <a:cxn ang="0">
                <a:pos x="connsiteX3" y="connsiteY3"/>
              </a:cxn>
            </a:cxnLst>
            <a:rect l="l" t="t" r="r" b="b"/>
            <a:pathLst>
              <a:path w="556595" h="588653">
                <a:moveTo>
                  <a:pt x="515822" y="0"/>
                </a:moveTo>
                <a:cubicBezTo>
                  <a:pt x="258891" y="99646"/>
                  <a:pt x="1960" y="199292"/>
                  <a:pt x="6" y="293077"/>
                </a:cubicBezTo>
                <a:cubicBezTo>
                  <a:pt x="-1948" y="386862"/>
                  <a:pt x="418130" y="517770"/>
                  <a:pt x="504099" y="562708"/>
                </a:cubicBezTo>
                <a:cubicBezTo>
                  <a:pt x="590068" y="607647"/>
                  <a:pt x="552945" y="585177"/>
                  <a:pt x="515822" y="562708"/>
                </a:cubicBezTo>
              </a:path>
            </a:pathLst>
          </a:custGeom>
          <a:noFill/>
          <a:ln w="3810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able 14">
            <a:extLst>
              <a:ext uri="{FF2B5EF4-FFF2-40B4-BE49-F238E27FC236}">
                <a16:creationId xmlns:a16="http://schemas.microsoft.com/office/drawing/2014/main" id="{E1170C44-702E-472A-8BD8-A084F048A605}"/>
              </a:ext>
            </a:extLst>
          </p:cNvPr>
          <p:cNvGraphicFramePr>
            <a:graphicFrameLocks noGrp="1"/>
          </p:cNvGraphicFramePr>
          <p:nvPr>
            <p:extLst>
              <p:ext uri="{D42A27DB-BD31-4B8C-83A1-F6EECF244321}">
                <p14:modId xmlns:p14="http://schemas.microsoft.com/office/powerpoint/2010/main" val="3748799466"/>
              </p:ext>
            </p:extLst>
          </p:nvPr>
        </p:nvGraphicFramePr>
        <p:xfrm>
          <a:off x="5384004" y="5861538"/>
          <a:ext cx="1649413" cy="736600"/>
        </p:xfrm>
        <a:graphic>
          <a:graphicData uri="http://schemas.openxmlformats.org/drawingml/2006/table">
            <a:tbl>
              <a:tblPr firstRow="1" bandRow="1">
                <a:tableStyleId>{5C22544A-7EE6-4342-B048-85BDC9FD1C3A}</a:tableStyleId>
              </a:tblPr>
              <a:tblGrid>
                <a:gridCol w="1026795">
                  <a:extLst>
                    <a:ext uri="{9D8B030D-6E8A-4147-A177-3AD203B41FA5}">
                      <a16:colId xmlns:a16="http://schemas.microsoft.com/office/drawing/2014/main" val="20000"/>
                    </a:ext>
                  </a:extLst>
                </a:gridCol>
                <a:gridCol w="622618">
                  <a:extLst>
                    <a:ext uri="{9D8B030D-6E8A-4147-A177-3AD203B41FA5}">
                      <a16:colId xmlns:a16="http://schemas.microsoft.com/office/drawing/2014/main" val="20001"/>
                    </a:ext>
                  </a:extLst>
                </a:gridCol>
              </a:tblGrid>
              <a:tr h="211275">
                <a:tc gridSpan="2">
                  <a:txBody>
                    <a:bodyPr/>
                    <a:lstStyle/>
                    <a:p>
                      <a:pPr algn="ctr"/>
                      <a:r>
                        <a:rPr lang="en-US" dirty="0"/>
                        <a:t>Circle</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__radius</a:t>
                      </a:r>
                    </a:p>
                  </a:txBody>
                  <a:tcPr/>
                </a:tc>
                <a:tc>
                  <a:txBody>
                    <a:bodyPr/>
                    <a:lstStyle/>
                    <a:p>
                      <a:pPr algn="r"/>
                      <a:r>
                        <a:rPr lang="en-US" dirty="0"/>
                        <a:t>5</a:t>
                      </a:r>
                    </a:p>
                  </a:txBody>
                  <a:tcPr/>
                </a:tc>
                <a:extLst>
                  <a:ext uri="{0D108BD9-81ED-4DB2-BD59-A6C34878D82A}">
                    <a16:rowId xmlns:a16="http://schemas.microsoft.com/office/drawing/2014/main" val="10001"/>
                  </a:ext>
                </a:extLst>
              </a:tr>
            </a:tbl>
          </a:graphicData>
        </a:graphic>
      </p:graphicFrame>
      <p:graphicFrame>
        <p:nvGraphicFramePr>
          <p:cNvPr id="16" name="Table 15">
            <a:extLst>
              <a:ext uri="{FF2B5EF4-FFF2-40B4-BE49-F238E27FC236}">
                <a16:creationId xmlns:a16="http://schemas.microsoft.com/office/drawing/2014/main" id="{479DD82D-1B76-4E3E-9A30-5952F91D80FC}"/>
              </a:ext>
            </a:extLst>
          </p:cNvPr>
          <p:cNvGraphicFramePr>
            <a:graphicFrameLocks noGrp="1"/>
          </p:cNvGraphicFramePr>
          <p:nvPr>
            <p:extLst>
              <p:ext uri="{D42A27DB-BD31-4B8C-83A1-F6EECF244321}">
                <p14:modId xmlns:p14="http://schemas.microsoft.com/office/powerpoint/2010/main" val="1044736101"/>
              </p:ext>
            </p:extLst>
          </p:nvPr>
        </p:nvGraphicFramePr>
        <p:xfrm>
          <a:off x="8050729" y="5861538"/>
          <a:ext cx="1649413" cy="736600"/>
        </p:xfrm>
        <a:graphic>
          <a:graphicData uri="http://schemas.openxmlformats.org/drawingml/2006/table">
            <a:tbl>
              <a:tblPr firstRow="1" bandRow="1">
                <a:tableStyleId>{5C22544A-7EE6-4342-B048-85BDC9FD1C3A}</a:tableStyleId>
              </a:tblPr>
              <a:tblGrid>
                <a:gridCol w="1026795">
                  <a:extLst>
                    <a:ext uri="{9D8B030D-6E8A-4147-A177-3AD203B41FA5}">
                      <a16:colId xmlns:a16="http://schemas.microsoft.com/office/drawing/2014/main" val="20000"/>
                    </a:ext>
                  </a:extLst>
                </a:gridCol>
                <a:gridCol w="622618">
                  <a:extLst>
                    <a:ext uri="{9D8B030D-6E8A-4147-A177-3AD203B41FA5}">
                      <a16:colId xmlns:a16="http://schemas.microsoft.com/office/drawing/2014/main" val="20001"/>
                    </a:ext>
                  </a:extLst>
                </a:gridCol>
              </a:tblGrid>
              <a:tr h="211275">
                <a:tc gridSpan="2">
                  <a:txBody>
                    <a:bodyPr/>
                    <a:lstStyle/>
                    <a:p>
                      <a:pPr algn="ctr"/>
                      <a:r>
                        <a:rPr lang="en-US" dirty="0"/>
                        <a:t>Circle</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__radius</a:t>
                      </a:r>
                    </a:p>
                  </a:txBody>
                  <a:tcPr/>
                </a:tc>
                <a:tc>
                  <a:txBody>
                    <a:bodyPr/>
                    <a:lstStyle/>
                    <a:p>
                      <a:pPr algn="r"/>
                      <a:r>
                        <a:rPr lang="en-US" dirty="0"/>
                        <a:t>1</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39759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Tracing</a:t>
            </a:r>
            <a:endParaRPr lang="en-US" dirty="0"/>
          </a:p>
        </p:txBody>
      </p:sp>
      <p:sp>
        <p:nvSpPr>
          <p:cNvPr id="3" name="Content Placeholder 2"/>
          <p:cNvSpPr>
            <a:spLocks noGrp="1"/>
          </p:cNvSpPr>
          <p:nvPr>
            <p:ph idx="1"/>
          </p:nvPr>
        </p:nvSpPr>
        <p:spPr/>
        <p:txBody>
          <a:bodyPr/>
          <a:lstStyle/>
          <a:p>
            <a:pPr marL="685800" indent="-685800">
              <a:spcBef>
                <a:spcPts val="0"/>
              </a:spcBef>
              <a:buFont typeface="+mj-lt"/>
              <a:buAutoNum type="arabicPeriod"/>
            </a:pPr>
            <a:r>
              <a:rPr lang="en-US" altLang="en-US" dirty="0" err="1">
                <a:latin typeface="Courier New" panose="02070309020205020404" pitchFamily="49" charset="0"/>
                <a:cs typeface="Courier New" panose="02070309020205020404" pitchFamily="49" charset="0"/>
              </a:rPr>
              <a:t>myCircle</a:t>
            </a:r>
            <a:r>
              <a:rPr lang="en-US" altLang="en-US" dirty="0">
                <a:latin typeface="Courier New" panose="02070309020205020404" pitchFamily="49" charset="0"/>
                <a:cs typeface="Courier New" panose="02070309020205020404" pitchFamily="49" charset="0"/>
              </a:rPr>
              <a:t> = Circle(</a:t>
            </a:r>
            <a:r>
              <a:rPr lang="en-US" altLang="en-US" dirty="0">
                <a:solidFill>
                  <a:srgbClr val="C00000"/>
                </a:solidFill>
                <a:latin typeface="Courier New" panose="02070309020205020404" pitchFamily="49" charset="0"/>
                <a:cs typeface="Courier New" panose="02070309020205020404" pitchFamily="49" charset="0"/>
              </a:rPr>
              <a:t>5.0</a:t>
            </a:r>
            <a:r>
              <a:rPr lang="en-US" altLang="en-US" dirty="0">
                <a:latin typeface="Courier New" panose="02070309020205020404" pitchFamily="49" charset="0"/>
                <a:cs typeface="Courier New" panose="02070309020205020404" pitchFamily="49" charset="0"/>
              </a:rPr>
              <a:t>)</a:t>
            </a:r>
          </a:p>
          <a:p>
            <a:pPr marL="685800" indent="-685800">
              <a:spcBef>
                <a:spcPts val="0"/>
              </a:spcBef>
              <a:buFont typeface="+mj-lt"/>
              <a:buAutoNum type="arabicPeriod"/>
            </a:pPr>
            <a:r>
              <a:rPr lang="en-US" altLang="en-US" dirty="0" err="1">
                <a:latin typeface="Courier New" panose="02070309020205020404" pitchFamily="49" charset="0"/>
                <a:cs typeface="Courier New" panose="02070309020205020404" pitchFamily="49" charset="0"/>
              </a:rPr>
              <a:t>yourCircle</a:t>
            </a:r>
            <a:r>
              <a:rPr lang="en-US" altLang="en-US" dirty="0">
                <a:latin typeface="Courier New" panose="02070309020205020404" pitchFamily="49" charset="0"/>
                <a:cs typeface="Courier New" panose="02070309020205020404" pitchFamily="49" charset="0"/>
              </a:rPr>
              <a:t> = Circle()</a:t>
            </a:r>
          </a:p>
          <a:p>
            <a:pPr marL="685800" indent="-685800">
              <a:spcBef>
                <a:spcPts val="0"/>
              </a:spcBef>
              <a:buFont typeface="+mj-lt"/>
              <a:buAutoNum type="arabicPeriod"/>
            </a:pPr>
            <a:r>
              <a:rPr lang="en-US" altLang="en-US" dirty="0" err="1">
                <a:latin typeface="Courier New" panose="02070309020205020404" pitchFamily="49" charset="0"/>
                <a:cs typeface="Courier New" panose="02070309020205020404" pitchFamily="49" charset="0"/>
              </a:rPr>
              <a:t>yourCircle.setRadius</a:t>
            </a:r>
            <a:r>
              <a:rPr lang="en-US" altLang="en-US" dirty="0">
                <a:latin typeface="Courier New" panose="02070309020205020404" pitchFamily="49" charset="0"/>
                <a:cs typeface="Courier New" panose="02070309020205020404" pitchFamily="49" charset="0"/>
              </a:rPr>
              <a:t>(</a:t>
            </a:r>
            <a:r>
              <a:rPr lang="en-US" altLang="en-US" dirty="0">
                <a:solidFill>
                  <a:srgbClr val="C00000"/>
                </a:solidFill>
                <a:latin typeface="Courier New" panose="02070309020205020404" pitchFamily="49" charset="0"/>
                <a:cs typeface="Courier New" panose="02070309020205020404" pitchFamily="49" charset="0"/>
              </a:rPr>
              <a:t>100</a:t>
            </a:r>
            <a:r>
              <a:rPr lang="en-US" altLang="en-US" dirty="0">
                <a:latin typeface="Courier New" panose="02070309020205020404" pitchFamily="49" charset="0"/>
                <a:cs typeface="Courier New" panose="02070309020205020404" pitchFamily="49" charset="0"/>
              </a:rPr>
              <a:t>)</a:t>
            </a:r>
          </a:p>
        </p:txBody>
      </p:sp>
      <p:sp>
        <p:nvSpPr>
          <p:cNvPr id="8" name="Rectangle 7"/>
          <p:cNvSpPr/>
          <p:nvPr/>
        </p:nvSpPr>
        <p:spPr>
          <a:xfrm>
            <a:off x="4642338" y="4325815"/>
            <a:ext cx="6518031" cy="236806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Memory</a:t>
            </a:r>
          </a:p>
          <a:p>
            <a:endParaRPr lang="en-US" dirty="0">
              <a:solidFill>
                <a:schemeClr val="tx1"/>
              </a:solidFill>
            </a:endParaRPr>
          </a:p>
          <a:p>
            <a:r>
              <a:rPr lang="en-US" dirty="0" err="1">
                <a:solidFill>
                  <a:schemeClr val="tx1"/>
                </a:solidFill>
                <a:latin typeface="Courier New" panose="02070309020205020404" pitchFamily="49" charset="0"/>
                <a:cs typeface="Courier New" panose="02070309020205020404" pitchFamily="49" charset="0"/>
              </a:rPr>
              <a:t>myCircle</a:t>
            </a:r>
            <a:r>
              <a:rPr lang="en-US" dirty="0">
                <a:solidFill>
                  <a:schemeClr val="tx1"/>
                </a:solidFill>
                <a:latin typeface="Courier New" panose="02070309020205020404" pitchFamily="49" charset="0"/>
                <a:cs typeface="Courier New" panose="02070309020205020404" pitchFamily="49" charset="0"/>
              </a:rPr>
              <a:t>				</a:t>
            </a:r>
            <a:r>
              <a:rPr lang="en-US" dirty="0" err="1">
                <a:solidFill>
                  <a:schemeClr val="tx1"/>
                </a:solidFill>
                <a:latin typeface="Courier New" panose="02070309020205020404" pitchFamily="49" charset="0"/>
                <a:cs typeface="Courier New" panose="02070309020205020404" pitchFamily="49" charset="0"/>
              </a:rPr>
              <a:t>yourCircle</a:t>
            </a:r>
            <a:endParaRPr lang="en-US" dirty="0">
              <a:solidFill>
                <a:schemeClr val="tx1"/>
              </a:solidFill>
              <a:latin typeface="Courier New" panose="02070309020205020404" pitchFamily="49" charset="0"/>
              <a:cs typeface="Courier New" panose="02070309020205020404" pitchFamily="49" charset="0"/>
            </a:endParaRPr>
          </a:p>
          <a:p>
            <a:r>
              <a:rPr lang="en-US" dirty="0">
                <a:solidFill>
                  <a:schemeClr val="tx1"/>
                </a:solidFill>
                <a:latin typeface="Courier New" panose="02070309020205020404" pitchFamily="49" charset="0"/>
                <a:cs typeface="Courier New" panose="02070309020205020404" pitchFamily="49" charset="0"/>
              </a:rPr>
              <a:t>0xA (reference)		0xB</a:t>
            </a:r>
          </a:p>
          <a:p>
            <a:endParaRPr lang="en-US" dirty="0">
              <a:solidFill>
                <a:schemeClr val="tx1"/>
              </a:solidFill>
              <a:latin typeface="Courier New" panose="02070309020205020404" pitchFamily="49" charset="0"/>
              <a:cs typeface="Courier New" panose="02070309020205020404" pitchFamily="49" charset="0"/>
            </a:endParaRPr>
          </a:p>
          <a:p>
            <a:r>
              <a:rPr lang="en-US" dirty="0">
                <a:solidFill>
                  <a:schemeClr val="tx1"/>
                </a:solidFill>
                <a:latin typeface="Courier New" panose="02070309020205020404" pitchFamily="49" charset="0"/>
                <a:cs typeface="Courier New" panose="02070309020205020404" pitchFamily="49" charset="0"/>
              </a:rPr>
              <a:t>0xA						0xB</a:t>
            </a:r>
          </a:p>
        </p:txBody>
      </p:sp>
      <p:sp>
        <p:nvSpPr>
          <p:cNvPr id="5" name="Rectangle 7"/>
          <p:cNvSpPr>
            <a:spLocks noChangeArrowheads="1"/>
          </p:cNvSpPr>
          <p:nvPr/>
        </p:nvSpPr>
        <p:spPr bwMode="auto">
          <a:xfrm>
            <a:off x="1880754" y="3152836"/>
            <a:ext cx="4655128" cy="540605"/>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 name="TextBox 3"/>
          <p:cNvSpPr txBox="1"/>
          <p:nvPr/>
        </p:nvSpPr>
        <p:spPr>
          <a:xfrm>
            <a:off x="1523999" y="4325815"/>
            <a:ext cx="1922585" cy="646331"/>
          </a:xfrm>
          <a:prstGeom prst="rect">
            <a:avLst/>
          </a:prstGeom>
          <a:noFill/>
          <a:ln w="38100">
            <a:solidFill>
              <a:schemeClr val="accent1"/>
            </a:solidFill>
          </a:ln>
        </p:spPr>
        <p:txBody>
          <a:bodyPr wrap="square" rtlCol="0">
            <a:spAutoFit/>
          </a:bodyPr>
          <a:lstStyle/>
          <a:p>
            <a:pPr algn="ctr"/>
            <a:r>
              <a:rPr lang="en-US" dirty="0"/>
              <a:t>Change radius in your circle</a:t>
            </a:r>
          </a:p>
        </p:txBody>
      </p:sp>
      <p:cxnSp>
        <p:nvCxnSpPr>
          <p:cNvPr id="7" name="Straight Arrow Connector 6"/>
          <p:cNvCxnSpPr>
            <a:stCxn id="4" idx="0"/>
            <a:endCxn id="5" idx="2"/>
          </p:cNvCxnSpPr>
          <p:nvPr/>
        </p:nvCxnSpPr>
        <p:spPr>
          <a:xfrm flipV="1">
            <a:off x="2485292" y="3693441"/>
            <a:ext cx="1723026" cy="63237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1259277917"/>
              </p:ext>
            </p:extLst>
          </p:nvPr>
        </p:nvGraphicFramePr>
        <p:xfrm>
          <a:off x="5384004" y="5861538"/>
          <a:ext cx="1649413" cy="736600"/>
        </p:xfrm>
        <a:graphic>
          <a:graphicData uri="http://schemas.openxmlformats.org/drawingml/2006/table">
            <a:tbl>
              <a:tblPr firstRow="1" bandRow="1">
                <a:tableStyleId>{5C22544A-7EE6-4342-B048-85BDC9FD1C3A}</a:tableStyleId>
              </a:tblPr>
              <a:tblGrid>
                <a:gridCol w="1026795">
                  <a:extLst>
                    <a:ext uri="{9D8B030D-6E8A-4147-A177-3AD203B41FA5}">
                      <a16:colId xmlns:a16="http://schemas.microsoft.com/office/drawing/2014/main" val="20000"/>
                    </a:ext>
                  </a:extLst>
                </a:gridCol>
                <a:gridCol w="622618">
                  <a:extLst>
                    <a:ext uri="{9D8B030D-6E8A-4147-A177-3AD203B41FA5}">
                      <a16:colId xmlns:a16="http://schemas.microsoft.com/office/drawing/2014/main" val="20001"/>
                    </a:ext>
                  </a:extLst>
                </a:gridCol>
              </a:tblGrid>
              <a:tr h="211275">
                <a:tc gridSpan="2">
                  <a:txBody>
                    <a:bodyPr/>
                    <a:lstStyle/>
                    <a:p>
                      <a:pPr algn="ctr"/>
                      <a:r>
                        <a:rPr lang="en-US" dirty="0"/>
                        <a:t>Circle</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__radius</a:t>
                      </a:r>
                    </a:p>
                  </a:txBody>
                  <a:tcPr/>
                </a:tc>
                <a:tc>
                  <a:txBody>
                    <a:bodyPr/>
                    <a:lstStyle/>
                    <a:p>
                      <a:pPr algn="r"/>
                      <a:r>
                        <a:rPr lang="en-US" dirty="0"/>
                        <a:t>5</a:t>
                      </a:r>
                    </a:p>
                  </a:txBody>
                  <a:tcPr/>
                </a:tc>
                <a:extLst>
                  <a:ext uri="{0D108BD9-81ED-4DB2-BD59-A6C34878D82A}">
                    <a16:rowId xmlns:a16="http://schemas.microsoft.com/office/drawing/2014/main" val="10001"/>
                  </a:ext>
                </a:extLst>
              </a:tr>
            </a:tbl>
          </a:graphicData>
        </a:graphic>
      </p:graphicFrame>
      <p:sp>
        <p:nvSpPr>
          <p:cNvPr id="12" name="Freeform 11"/>
          <p:cNvSpPr/>
          <p:nvPr/>
        </p:nvSpPr>
        <p:spPr>
          <a:xfrm>
            <a:off x="3993208" y="5354947"/>
            <a:ext cx="556595" cy="588653"/>
          </a:xfrm>
          <a:custGeom>
            <a:avLst/>
            <a:gdLst>
              <a:gd name="connsiteX0" fmla="*/ 515822 w 556595"/>
              <a:gd name="connsiteY0" fmla="*/ 0 h 588653"/>
              <a:gd name="connsiteX1" fmla="*/ 6 w 556595"/>
              <a:gd name="connsiteY1" fmla="*/ 293077 h 588653"/>
              <a:gd name="connsiteX2" fmla="*/ 504099 w 556595"/>
              <a:gd name="connsiteY2" fmla="*/ 562708 h 588653"/>
              <a:gd name="connsiteX3" fmla="*/ 515822 w 556595"/>
              <a:gd name="connsiteY3" fmla="*/ 562708 h 588653"/>
            </a:gdLst>
            <a:ahLst/>
            <a:cxnLst>
              <a:cxn ang="0">
                <a:pos x="connsiteX0" y="connsiteY0"/>
              </a:cxn>
              <a:cxn ang="0">
                <a:pos x="connsiteX1" y="connsiteY1"/>
              </a:cxn>
              <a:cxn ang="0">
                <a:pos x="connsiteX2" y="connsiteY2"/>
              </a:cxn>
              <a:cxn ang="0">
                <a:pos x="connsiteX3" y="connsiteY3"/>
              </a:cxn>
            </a:cxnLst>
            <a:rect l="l" t="t" r="r" b="b"/>
            <a:pathLst>
              <a:path w="556595" h="588653">
                <a:moveTo>
                  <a:pt x="515822" y="0"/>
                </a:moveTo>
                <a:cubicBezTo>
                  <a:pt x="258891" y="99646"/>
                  <a:pt x="1960" y="199292"/>
                  <a:pt x="6" y="293077"/>
                </a:cubicBezTo>
                <a:cubicBezTo>
                  <a:pt x="-1948" y="386862"/>
                  <a:pt x="418130" y="517770"/>
                  <a:pt x="504099" y="562708"/>
                </a:cubicBezTo>
                <a:cubicBezTo>
                  <a:pt x="590068" y="607647"/>
                  <a:pt x="552945" y="585177"/>
                  <a:pt x="515822" y="562708"/>
                </a:cubicBezTo>
              </a:path>
            </a:pathLst>
          </a:custGeom>
          <a:noFill/>
          <a:ln w="3810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3827393123"/>
              </p:ext>
            </p:extLst>
          </p:nvPr>
        </p:nvGraphicFramePr>
        <p:xfrm>
          <a:off x="8050729" y="5861538"/>
          <a:ext cx="1649413" cy="736600"/>
        </p:xfrm>
        <a:graphic>
          <a:graphicData uri="http://schemas.openxmlformats.org/drawingml/2006/table">
            <a:tbl>
              <a:tblPr firstRow="1" bandRow="1">
                <a:tableStyleId>{5C22544A-7EE6-4342-B048-85BDC9FD1C3A}</a:tableStyleId>
              </a:tblPr>
              <a:tblGrid>
                <a:gridCol w="1026795">
                  <a:extLst>
                    <a:ext uri="{9D8B030D-6E8A-4147-A177-3AD203B41FA5}">
                      <a16:colId xmlns:a16="http://schemas.microsoft.com/office/drawing/2014/main" val="20000"/>
                    </a:ext>
                  </a:extLst>
                </a:gridCol>
                <a:gridCol w="622618">
                  <a:extLst>
                    <a:ext uri="{9D8B030D-6E8A-4147-A177-3AD203B41FA5}">
                      <a16:colId xmlns:a16="http://schemas.microsoft.com/office/drawing/2014/main" val="20001"/>
                    </a:ext>
                  </a:extLst>
                </a:gridCol>
              </a:tblGrid>
              <a:tr h="211275">
                <a:tc gridSpan="2">
                  <a:txBody>
                    <a:bodyPr/>
                    <a:lstStyle/>
                    <a:p>
                      <a:pPr algn="ctr"/>
                      <a:r>
                        <a:rPr lang="en-US" dirty="0"/>
                        <a:t>Circle</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__radius</a:t>
                      </a:r>
                    </a:p>
                  </a:txBody>
                  <a:tcPr/>
                </a:tc>
                <a:tc>
                  <a:txBody>
                    <a:bodyPr/>
                    <a:lstStyle/>
                    <a:p>
                      <a:pPr algn="r"/>
                      <a:r>
                        <a:rPr lang="en-US" dirty="0"/>
                        <a:t>100</a:t>
                      </a:r>
                    </a:p>
                  </a:txBody>
                  <a:tcPr/>
                </a:tc>
                <a:extLst>
                  <a:ext uri="{0D108BD9-81ED-4DB2-BD59-A6C34878D82A}">
                    <a16:rowId xmlns:a16="http://schemas.microsoft.com/office/drawing/2014/main" val="10001"/>
                  </a:ext>
                </a:extLst>
              </a:tr>
            </a:tbl>
          </a:graphicData>
        </a:graphic>
      </p:graphicFrame>
      <p:sp>
        <p:nvSpPr>
          <p:cNvPr id="14" name="Freeform 13"/>
          <p:cNvSpPr/>
          <p:nvPr/>
        </p:nvSpPr>
        <p:spPr>
          <a:xfrm>
            <a:off x="6884709" y="5354946"/>
            <a:ext cx="556595" cy="588653"/>
          </a:xfrm>
          <a:custGeom>
            <a:avLst/>
            <a:gdLst>
              <a:gd name="connsiteX0" fmla="*/ 515822 w 556595"/>
              <a:gd name="connsiteY0" fmla="*/ 0 h 588653"/>
              <a:gd name="connsiteX1" fmla="*/ 6 w 556595"/>
              <a:gd name="connsiteY1" fmla="*/ 293077 h 588653"/>
              <a:gd name="connsiteX2" fmla="*/ 504099 w 556595"/>
              <a:gd name="connsiteY2" fmla="*/ 562708 h 588653"/>
              <a:gd name="connsiteX3" fmla="*/ 515822 w 556595"/>
              <a:gd name="connsiteY3" fmla="*/ 562708 h 588653"/>
            </a:gdLst>
            <a:ahLst/>
            <a:cxnLst>
              <a:cxn ang="0">
                <a:pos x="connsiteX0" y="connsiteY0"/>
              </a:cxn>
              <a:cxn ang="0">
                <a:pos x="connsiteX1" y="connsiteY1"/>
              </a:cxn>
              <a:cxn ang="0">
                <a:pos x="connsiteX2" y="connsiteY2"/>
              </a:cxn>
              <a:cxn ang="0">
                <a:pos x="connsiteX3" y="connsiteY3"/>
              </a:cxn>
            </a:cxnLst>
            <a:rect l="l" t="t" r="r" b="b"/>
            <a:pathLst>
              <a:path w="556595" h="588653">
                <a:moveTo>
                  <a:pt x="515822" y="0"/>
                </a:moveTo>
                <a:cubicBezTo>
                  <a:pt x="258891" y="99646"/>
                  <a:pt x="1960" y="199292"/>
                  <a:pt x="6" y="293077"/>
                </a:cubicBezTo>
                <a:cubicBezTo>
                  <a:pt x="-1948" y="386862"/>
                  <a:pt x="418130" y="517770"/>
                  <a:pt x="504099" y="562708"/>
                </a:cubicBezTo>
                <a:cubicBezTo>
                  <a:pt x="590068" y="607647"/>
                  <a:pt x="552945" y="585177"/>
                  <a:pt x="515822" y="562708"/>
                </a:cubicBezTo>
              </a:path>
            </a:pathLst>
          </a:custGeom>
          <a:noFill/>
          <a:ln w="3810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3977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a:extLst>
              <a:ext uri="{FF2B5EF4-FFF2-40B4-BE49-F238E27FC236}">
                <a16:creationId xmlns:a16="http://schemas.microsoft.com/office/drawing/2014/main" id="{3717D89B-95F8-44C7-B32F-20D5450668BE}"/>
              </a:ext>
            </a:extLst>
          </p:cNvPr>
          <p:cNvSpPr>
            <a:spLocks noGrp="1" noChangeArrowheads="1"/>
          </p:cNvSpPr>
          <p:nvPr>
            <p:ph type="title"/>
          </p:nvPr>
        </p:nvSpPr>
        <p:spPr/>
        <p:txBody>
          <a:bodyPr/>
          <a:lstStyle/>
          <a:p>
            <a:r>
              <a:rPr lang="en-US" altLang="en-US"/>
              <a:t>Motivations</a:t>
            </a:r>
          </a:p>
        </p:txBody>
      </p:sp>
      <p:sp>
        <p:nvSpPr>
          <p:cNvPr id="368643" name="Rectangle 3">
            <a:extLst>
              <a:ext uri="{FF2B5EF4-FFF2-40B4-BE49-F238E27FC236}">
                <a16:creationId xmlns:a16="http://schemas.microsoft.com/office/drawing/2014/main" id="{DED4FBC5-F886-4B34-8CF7-AC93074B09D0}"/>
              </a:ext>
            </a:extLst>
          </p:cNvPr>
          <p:cNvSpPr>
            <a:spLocks noGrp="1" noChangeArrowheads="1"/>
          </p:cNvSpPr>
          <p:nvPr>
            <p:ph type="body" idx="1"/>
          </p:nvPr>
        </p:nvSpPr>
        <p:spPr/>
        <p:txBody>
          <a:bodyPr/>
          <a:lstStyle/>
          <a:p>
            <a:r>
              <a:rPr lang="en-US" altLang="en-US" dirty="0"/>
              <a:t>Suppose you want to develop a graphical user interface as shown below. How do you program it?</a:t>
            </a:r>
          </a:p>
          <a:p>
            <a:endParaRPr lang="en-US" altLang="en-US" dirty="0"/>
          </a:p>
          <a:p>
            <a:endParaRPr lang="en-US" altLang="en-US" dirty="0"/>
          </a:p>
          <a:p>
            <a:r>
              <a:rPr lang="en-US" altLang="en-US" dirty="0"/>
              <a:t>Facebook?</a:t>
            </a:r>
          </a:p>
          <a:p>
            <a:r>
              <a:rPr lang="en-US" altLang="en-US" dirty="0"/>
              <a:t>Pixar animations?</a:t>
            </a:r>
          </a:p>
        </p:txBody>
      </p:sp>
      <p:pic>
        <p:nvPicPr>
          <p:cNvPr id="9" name="Picture 6">
            <a:extLst>
              <a:ext uri="{FF2B5EF4-FFF2-40B4-BE49-F238E27FC236}">
                <a16:creationId xmlns:a16="http://schemas.microsoft.com/office/drawing/2014/main" id="{AE228DB5-B1CF-4A22-AEE7-58B73E245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898" y="3373014"/>
            <a:ext cx="89630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a:extLst>
              <a:ext uri="{FF2B5EF4-FFF2-40B4-BE49-F238E27FC236}">
                <a16:creationId xmlns:a16="http://schemas.microsoft.com/office/drawing/2014/main" id="{03EB349F-B4C6-4D63-B754-0E7993CE30C9}"/>
              </a:ext>
            </a:extLst>
          </p:cNvPr>
          <p:cNvSpPr>
            <a:spLocks noGrp="1" noChangeArrowheads="1"/>
          </p:cNvSpPr>
          <p:nvPr>
            <p:ph type="title"/>
          </p:nvPr>
        </p:nvSpPr>
        <p:spPr/>
        <p:txBody>
          <a:bodyPr/>
          <a:lstStyle/>
          <a:p>
            <a:r>
              <a:rPr lang="en-US" altLang="en-US"/>
              <a:t>Why self?</a:t>
            </a:r>
          </a:p>
        </p:txBody>
      </p:sp>
      <p:sp>
        <p:nvSpPr>
          <p:cNvPr id="4" name="Content Placeholder 3">
            <a:extLst>
              <a:ext uri="{FF2B5EF4-FFF2-40B4-BE49-F238E27FC236}">
                <a16:creationId xmlns:a16="http://schemas.microsoft.com/office/drawing/2014/main" id="{ECDCB45C-5800-4D5B-B38D-ECC3CDFE7009}"/>
              </a:ext>
            </a:extLst>
          </p:cNvPr>
          <p:cNvSpPr>
            <a:spLocks noGrp="1"/>
          </p:cNvSpPr>
          <p:nvPr>
            <p:ph idx="1"/>
          </p:nvPr>
        </p:nvSpPr>
        <p:spPr>
          <a:xfrm>
            <a:off x="1141412" y="2249486"/>
            <a:ext cx="9905999" cy="4244831"/>
          </a:xfrm>
        </p:spPr>
        <p:txBody>
          <a:bodyPr>
            <a:normAutofit/>
          </a:bodyPr>
          <a:lstStyle/>
          <a:p>
            <a:r>
              <a:rPr lang="en-US" altLang="en-US" dirty="0"/>
              <a:t>Note that the first parameter is special. It is used in the implementation of the method, but not used when the method is called. </a:t>
            </a:r>
          </a:p>
          <a:p>
            <a:r>
              <a:rPr lang="en-US" altLang="en-US" dirty="0"/>
              <a:t>So, what is this parameter </a:t>
            </a:r>
            <a:r>
              <a:rPr lang="en-US" altLang="en-US" b="1" dirty="0">
                <a:solidFill>
                  <a:schemeClr val="accent4"/>
                </a:solidFill>
                <a:latin typeface="Courier New" panose="02070309020205020404" pitchFamily="49" charset="0"/>
                <a:cs typeface="Courier New" panose="02070309020205020404" pitchFamily="49" charset="0"/>
              </a:rPr>
              <a:t>self</a:t>
            </a:r>
            <a:r>
              <a:rPr lang="en-US" altLang="en-US" dirty="0"/>
              <a:t> for? Why does Python need it?</a:t>
            </a:r>
          </a:p>
          <a:p>
            <a:r>
              <a:rPr lang="en-US" altLang="en-US" b="1" dirty="0">
                <a:solidFill>
                  <a:schemeClr val="accent4"/>
                </a:solidFill>
                <a:latin typeface="Courier New" panose="02070309020205020404" pitchFamily="49" charset="0"/>
                <a:cs typeface="Courier New" panose="02070309020205020404" pitchFamily="49" charset="0"/>
              </a:rPr>
              <a:t>self</a:t>
            </a:r>
            <a:r>
              <a:rPr lang="en-US" altLang="en-US" dirty="0"/>
              <a:t> is a parameter that represents an object</a:t>
            </a:r>
          </a:p>
          <a:p>
            <a:pPr lvl="1"/>
            <a:r>
              <a:rPr lang="en-US" altLang="en-US" dirty="0"/>
              <a:t>Using </a:t>
            </a:r>
            <a:r>
              <a:rPr lang="en-US" altLang="en-US" b="1" dirty="0">
                <a:solidFill>
                  <a:schemeClr val="accent4"/>
                </a:solidFill>
                <a:latin typeface="Courier New" panose="02070309020205020404" pitchFamily="49" charset="0"/>
                <a:cs typeface="Courier New" panose="02070309020205020404" pitchFamily="49" charset="0"/>
              </a:rPr>
              <a:t>self</a:t>
            </a:r>
            <a:r>
              <a:rPr lang="en-US" altLang="en-US" dirty="0"/>
              <a:t>, you can access instance variables in an object, which storing data fields</a:t>
            </a:r>
          </a:p>
          <a:p>
            <a:pPr lvl="1"/>
            <a:r>
              <a:rPr lang="en-US" altLang="en-US" dirty="0"/>
              <a:t>Each object is an instance of a class and instance variables are tied to specific objects. Thus, each object has its own unique instance variables. </a:t>
            </a:r>
          </a:p>
          <a:p>
            <a:pPr lvl="1"/>
            <a:r>
              <a:rPr lang="en-US" altLang="en-US" dirty="0"/>
              <a:t>You can use the syntax </a:t>
            </a:r>
            <a:r>
              <a:rPr lang="en-US" altLang="en-US" b="1" dirty="0" err="1">
                <a:solidFill>
                  <a:schemeClr val="accent4"/>
                </a:solidFill>
                <a:latin typeface="Courier New" panose="02070309020205020404" pitchFamily="49" charset="0"/>
                <a:cs typeface="Courier New" panose="02070309020205020404" pitchFamily="49" charset="0"/>
              </a:rPr>
              <a:t>self</a:t>
            </a:r>
            <a:r>
              <a:rPr lang="en-US" altLang="en-US" dirty="0" err="1"/>
              <a:t>.x</a:t>
            </a:r>
            <a:r>
              <a:rPr lang="en-US" altLang="en-US" dirty="0"/>
              <a:t> to access the instance variable x for the object </a:t>
            </a:r>
            <a:r>
              <a:rPr lang="en-US" altLang="en-US" b="1" dirty="0">
                <a:solidFill>
                  <a:schemeClr val="accent4"/>
                </a:solidFill>
                <a:latin typeface="Courier New" panose="02070309020205020404" pitchFamily="49" charset="0"/>
                <a:cs typeface="Courier New" panose="02070309020205020404" pitchFamily="49" charset="0"/>
              </a:rPr>
              <a:t>self</a:t>
            </a:r>
            <a:r>
              <a:rPr lang="en-US" altLang="en-US" dirty="0"/>
              <a:t> inside of a method definition.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AA9F0-CB5C-4D32-B72D-FB4EE35522CC}"/>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BC529110-6A74-4B82-80A0-36427CA86373}"/>
              </a:ext>
            </a:extLst>
          </p:cNvPr>
          <p:cNvSpPr>
            <a:spLocks noGrp="1"/>
          </p:cNvSpPr>
          <p:nvPr>
            <p:ph idx="1"/>
          </p:nvPr>
        </p:nvSpPr>
        <p:spPr/>
        <p:txBody>
          <a:bodyPr/>
          <a:lstStyle/>
          <a:p>
            <a:r>
              <a:rPr lang="en-US" dirty="0"/>
              <a:t>Together lets make a program to have a "ball" bouncing in a box</a:t>
            </a:r>
          </a:p>
          <a:p>
            <a:r>
              <a:rPr lang="en-US" dirty="0"/>
              <a:t>First lets design</a:t>
            </a:r>
          </a:p>
          <a:p>
            <a:pPr lvl="1"/>
            <a:r>
              <a:rPr lang="en-US" dirty="0"/>
              <a:t>A ball needs an x, y position and an x, y velocity and a radius</a:t>
            </a:r>
          </a:p>
          <a:p>
            <a:pPr lvl="1"/>
            <a:r>
              <a:rPr lang="en-US" dirty="0"/>
              <a:t>A ball can move by updating the position by adding the velocity</a:t>
            </a:r>
          </a:p>
          <a:p>
            <a:r>
              <a:rPr lang="en-US" dirty="0"/>
              <a:t>Now lets code and test with Turtle graphics</a:t>
            </a:r>
          </a:p>
        </p:txBody>
      </p:sp>
    </p:spTree>
    <p:extLst>
      <p:ext uri="{BB962C8B-B14F-4D97-AF65-F5344CB8AC3E}">
        <p14:creationId xmlns:p14="http://schemas.microsoft.com/office/powerpoint/2010/main" val="3860200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807C7-12B9-4230-887F-AD19D95F6AAA}"/>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1EF75F00-93B2-4BF3-9B18-4271E77EE336}"/>
              </a:ext>
            </a:extLst>
          </p:cNvPr>
          <p:cNvSpPr>
            <a:spLocks noGrp="1"/>
          </p:cNvSpPr>
          <p:nvPr>
            <p:ph idx="1"/>
          </p:nvPr>
        </p:nvSpPr>
        <p:spPr/>
        <p:txBody>
          <a:bodyPr/>
          <a:lstStyle/>
          <a:p>
            <a:r>
              <a:rPr lang="en-US" dirty="0"/>
              <a:t>Lets also abstract the concept of a "vector" (similar to a point) to make the math cleaner.</a:t>
            </a:r>
          </a:p>
          <a:p>
            <a:r>
              <a:rPr lang="en-US" dirty="0"/>
              <a:t>Finally, lets make it more interesting with gravity</a:t>
            </a:r>
          </a:p>
        </p:txBody>
      </p:sp>
    </p:spTree>
    <p:extLst>
      <p:ext uri="{BB962C8B-B14F-4D97-AF65-F5344CB8AC3E}">
        <p14:creationId xmlns:p14="http://schemas.microsoft.com/office/powerpoint/2010/main" val="1566245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dirty="0"/>
              <a:t>Object-Oriented Programming</a:t>
            </a:r>
          </a:p>
        </p:txBody>
      </p:sp>
      <p:sp>
        <p:nvSpPr>
          <p:cNvPr id="16388" name="Rectangle 3"/>
          <p:cNvSpPr>
            <a:spLocks noGrp="1" noChangeArrowheads="1"/>
          </p:cNvSpPr>
          <p:nvPr>
            <p:ph type="body" idx="1"/>
          </p:nvPr>
        </p:nvSpPr>
        <p:spPr/>
        <p:txBody>
          <a:bodyPr>
            <a:normAutofit/>
          </a:bodyPr>
          <a:lstStyle/>
          <a:p>
            <a:r>
              <a:rPr lang="en-US" b="1" dirty="0">
                <a:solidFill>
                  <a:schemeClr val="accent3"/>
                </a:solidFill>
              </a:rPr>
              <a:t>Object-oriented Programming </a:t>
            </a:r>
            <a:r>
              <a:rPr lang="en-US" dirty="0"/>
              <a:t>– design principle for large programs</a:t>
            </a:r>
          </a:p>
          <a:p>
            <a:pPr lvl="1"/>
            <a:r>
              <a:rPr lang="en-US" b="1" dirty="0">
                <a:solidFill>
                  <a:schemeClr val="accent3"/>
                </a:solidFill>
              </a:rPr>
              <a:t>Abstraction </a:t>
            </a:r>
            <a:r>
              <a:rPr lang="en-US" dirty="0"/>
              <a:t>– Modeling objects</a:t>
            </a:r>
          </a:p>
          <a:p>
            <a:pPr lvl="1"/>
            <a:r>
              <a:rPr lang="en-US" b="1" dirty="0">
                <a:solidFill>
                  <a:schemeClr val="accent3"/>
                </a:solidFill>
              </a:rPr>
              <a:t>Composition</a:t>
            </a:r>
            <a:r>
              <a:rPr lang="en-US" dirty="0"/>
              <a:t> – Modeling object associations (HAS-A relationship)</a:t>
            </a:r>
          </a:p>
          <a:p>
            <a:pPr lvl="1"/>
            <a:r>
              <a:rPr lang="en-US" b="1" dirty="0">
                <a:solidFill>
                  <a:schemeClr val="accent3"/>
                </a:solidFill>
              </a:rPr>
              <a:t>Encapsulation</a:t>
            </a:r>
            <a:r>
              <a:rPr lang="en-US" dirty="0"/>
              <a:t> – combining data and operations (methods); data hiding from misuse (private vs public)</a:t>
            </a:r>
          </a:p>
          <a:p>
            <a:pPr lvl="1"/>
            <a:r>
              <a:rPr lang="en-US" b="1" dirty="0">
                <a:solidFill>
                  <a:schemeClr val="accent3"/>
                </a:solidFill>
              </a:rPr>
              <a:t>Inheritance</a:t>
            </a:r>
            <a:r>
              <a:rPr lang="en-US" dirty="0"/>
              <a:t> – Types and sub-types (IS-A relationship)</a:t>
            </a:r>
          </a:p>
          <a:p>
            <a:pPr lvl="1"/>
            <a:r>
              <a:rPr lang="en-US" b="1" dirty="0">
                <a:solidFill>
                  <a:schemeClr val="accent3"/>
                </a:solidFill>
              </a:rPr>
              <a:t>Polymorphism</a:t>
            </a:r>
            <a:r>
              <a:rPr lang="en-US" dirty="0"/>
              <a:t> – Abstract types that can act as other types (for algorithm design)</a:t>
            </a:r>
          </a:p>
        </p:txBody>
      </p:sp>
    </p:spTree>
    <p:extLst>
      <p:ext uri="{BB962C8B-B14F-4D97-AF65-F5344CB8AC3E}">
        <p14:creationId xmlns:p14="http://schemas.microsoft.com/office/powerpoint/2010/main" val="354814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83CFE89E-1D30-43CD-BFEC-1DFF4913FE9C}"/>
              </a:ext>
            </a:extLst>
          </p:cNvPr>
          <p:cNvSpPr>
            <a:spLocks noGrp="1" noChangeArrowheads="1"/>
          </p:cNvSpPr>
          <p:nvPr>
            <p:ph type="title"/>
          </p:nvPr>
        </p:nvSpPr>
        <p:spPr/>
        <p:txBody>
          <a:bodyPr/>
          <a:lstStyle/>
          <a:p>
            <a:r>
              <a:rPr lang="en-US" altLang="en-US" dirty="0"/>
              <a:t>Procedural vs. Object-Oriented</a:t>
            </a:r>
          </a:p>
        </p:txBody>
      </p:sp>
      <p:sp>
        <p:nvSpPr>
          <p:cNvPr id="400388" name="Rectangle 4">
            <a:extLst>
              <a:ext uri="{FF2B5EF4-FFF2-40B4-BE49-F238E27FC236}">
                <a16:creationId xmlns:a16="http://schemas.microsoft.com/office/drawing/2014/main" id="{A1257444-1F00-4F3E-A885-2B6F3F9698BA}"/>
              </a:ext>
            </a:extLst>
          </p:cNvPr>
          <p:cNvSpPr>
            <a:spLocks noGrp="1" noChangeArrowheads="1"/>
          </p:cNvSpPr>
          <p:nvPr>
            <p:ph type="body" idx="1"/>
          </p:nvPr>
        </p:nvSpPr>
        <p:spPr>
          <a:xfrm>
            <a:off x="1141412" y="2249487"/>
            <a:ext cx="9905999" cy="4327958"/>
          </a:xfrm>
        </p:spPr>
        <p:txBody>
          <a:bodyPr>
            <a:normAutofit fontScale="85000" lnSpcReduction="20000"/>
          </a:bodyPr>
          <a:lstStyle/>
          <a:p>
            <a:r>
              <a:rPr lang="en-US" altLang="en-US" dirty="0"/>
              <a:t>In procedural programming, data and operations on the data are separate, and this methodology requires sending data to methods. </a:t>
            </a:r>
          </a:p>
          <a:p>
            <a:r>
              <a:rPr lang="en-US" altLang="en-US" dirty="0"/>
              <a:t>Object-oriented programming places data and the operations that pertain to them in an object. </a:t>
            </a:r>
          </a:p>
          <a:p>
            <a:r>
              <a:rPr lang="en-US" altLang="en-US" dirty="0"/>
              <a:t>This approach solves many of the problems inherent in procedural programming. </a:t>
            </a:r>
          </a:p>
          <a:p>
            <a:r>
              <a:rPr lang="en-US" altLang="en-US" dirty="0"/>
              <a:t>The object-oriented programming approach organizes programs in a way that mirrors the real world, in which all objects are associated with both attributes and activities. </a:t>
            </a:r>
          </a:p>
          <a:p>
            <a:r>
              <a:rPr lang="en-US" altLang="en-US" dirty="0"/>
              <a:t>Using objects improves software reusability and makes programs easier to develop and easier to maintain. </a:t>
            </a:r>
          </a:p>
          <a:p>
            <a:r>
              <a:rPr lang="en-US" altLang="en-US" dirty="0"/>
              <a:t>Programming in Python involves thinking in terms of objects; a Python program can be viewed as a collection of cooperating objects.</a:t>
            </a:r>
          </a:p>
          <a:p>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0388">
                                            <p:txEl>
                                              <p:pRg st="1" end="1"/>
                                            </p:txEl>
                                          </p:spTgt>
                                        </p:tgtEl>
                                        <p:attrNameLst>
                                          <p:attrName>style.visibility</p:attrName>
                                        </p:attrNameLst>
                                      </p:cBhvr>
                                      <p:to>
                                        <p:strVal val="visible"/>
                                      </p:to>
                                    </p:set>
                                    <p:animEffect transition="in" filter="fade">
                                      <p:cBhvr>
                                        <p:cTn id="7" dur="500"/>
                                        <p:tgtEl>
                                          <p:spTgt spid="40038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0388">
                                            <p:txEl>
                                              <p:pRg st="2" end="2"/>
                                            </p:txEl>
                                          </p:spTgt>
                                        </p:tgtEl>
                                        <p:attrNameLst>
                                          <p:attrName>style.visibility</p:attrName>
                                        </p:attrNameLst>
                                      </p:cBhvr>
                                      <p:to>
                                        <p:strVal val="visible"/>
                                      </p:to>
                                    </p:set>
                                    <p:animEffect transition="in" filter="fade">
                                      <p:cBhvr>
                                        <p:cTn id="12" dur="500"/>
                                        <p:tgtEl>
                                          <p:spTgt spid="40038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0388">
                                            <p:txEl>
                                              <p:pRg st="3" end="3"/>
                                            </p:txEl>
                                          </p:spTgt>
                                        </p:tgtEl>
                                        <p:attrNameLst>
                                          <p:attrName>style.visibility</p:attrName>
                                        </p:attrNameLst>
                                      </p:cBhvr>
                                      <p:to>
                                        <p:strVal val="visible"/>
                                      </p:to>
                                    </p:set>
                                    <p:animEffect transition="in" filter="fade">
                                      <p:cBhvr>
                                        <p:cTn id="17" dur="500"/>
                                        <p:tgtEl>
                                          <p:spTgt spid="40038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0388">
                                            <p:txEl>
                                              <p:pRg st="4" end="4"/>
                                            </p:txEl>
                                          </p:spTgt>
                                        </p:tgtEl>
                                        <p:attrNameLst>
                                          <p:attrName>style.visibility</p:attrName>
                                        </p:attrNameLst>
                                      </p:cBhvr>
                                      <p:to>
                                        <p:strVal val="visible"/>
                                      </p:to>
                                    </p:set>
                                    <p:animEffect transition="in" filter="fade">
                                      <p:cBhvr>
                                        <p:cTn id="22" dur="500"/>
                                        <p:tgtEl>
                                          <p:spTgt spid="40038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0388">
                                            <p:txEl>
                                              <p:pRg st="5" end="5"/>
                                            </p:txEl>
                                          </p:spTgt>
                                        </p:tgtEl>
                                        <p:attrNameLst>
                                          <p:attrName>style.visibility</p:attrName>
                                        </p:attrNameLst>
                                      </p:cBhvr>
                                      <p:to>
                                        <p:strVal val="visible"/>
                                      </p:to>
                                    </p:set>
                                    <p:animEffect transition="in" filter="fade">
                                      <p:cBhvr>
                                        <p:cTn id="27" dur="500"/>
                                        <p:tgtEl>
                                          <p:spTgt spid="40038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a:t>Abstraction and Encapsulation</a:t>
            </a:r>
            <a:endParaRPr lang="en-US" altLang="en-US" dirty="0">
              <a:hlinkClick r:id="rId3" action="ppaction://program"/>
            </a:endParaRPr>
          </a:p>
        </p:txBody>
      </p:sp>
      <p:sp>
        <p:nvSpPr>
          <p:cNvPr id="6148" name="Rectangle 3"/>
          <p:cNvSpPr>
            <a:spLocks noGrp="1" noChangeArrowheads="1"/>
          </p:cNvSpPr>
          <p:nvPr>
            <p:ph type="body" idx="1"/>
          </p:nvPr>
        </p:nvSpPr>
        <p:spPr/>
        <p:txBody>
          <a:bodyPr/>
          <a:lstStyle/>
          <a:p>
            <a:r>
              <a:rPr lang="en-US" altLang="en-US" b="1" dirty="0">
                <a:solidFill>
                  <a:schemeClr val="accent3"/>
                </a:solidFill>
              </a:rPr>
              <a:t>Abstraction</a:t>
            </a:r>
            <a:r>
              <a:rPr lang="en-US" altLang="en-US" dirty="0"/>
              <a:t> means to separate class implementation from the use of the class. </a:t>
            </a:r>
          </a:p>
          <a:p>
            <a:pPr lvl="1"/>
            <a:r>
              <a:rPr lang="en-US" altLang="en-US" dirty="0"/>
              <a:t>A description of the class lets the user know how the class can be used (class </a:t>
            </a:r>
            <a:r>
              <a:rPr lang="en-US" altLang="en-US" b="1" dirty="0">
                <a:solidFill>
                  <a:schemeClr val="accent3"/>
                </a:solidFill>
              </a:rPr>
              <a:t>contract</a:t>
            </a:r>
            <a:r>
              <a:rPr lang="en-US" altLang="en-US" dirty="0"/>
              <a:t>)</a:t>
            </a:r>
          </a:p>
          <a:p>
            <a:pPr lvl="1"/>
            <a:r>
              <a:rPr lang="en-US" altLang="en-US" dirty="0"/>
              <a:t>Thus, the user of the class does not need to know how the class is implemented</a:t>
            </a:r>
          </a:p>
          <a:p>
            <a:pPr lvl="1"/>
            <a:r>
              <a:rPr lang="en-US" altLang="en-US" dirty="0"/>
              <a:t>The detail of implementation is </a:t>
            </a:r>
            <a:r>
              <a:rPr lang="en-US" altLang="en-US" b="1" dirty="0">
                <a:solidFill>
                  <a:schemeClr val="accent3"/>
                </a:solidFill>
              </a:rPr>
              <a:t>encapsulated</a:t>
            </a:r>
            <a:r>
              <a:rPr lang="en-US" altLang="en-US" dirty="0"/>
              <a:t> and hidden from the user. </a:t>
            </a:r>
          </a:p>
        </p:txBody>
      </p:sp>
      <p:sp>
        <p:nvSpPr>
          <p:cNvPr id="6149" name="Rectangle 4"/>
          <p:cNvSpPr>
            <a:spLocks noChangeArrowheads="1"/>
          </p:cNvSpPr>
          <p:nvPr/>
        </p:nvSpPr>
        <p:spPr bwMode="auto">
          <a:xfrm>
            <a:off x="3438525" y="29718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6150" name="Object 5"/>
          <p:cNvGraphicFramePr>
            <a:graphicFrameLocks noChangeAspect="1"/>
          </p:cNvGraphicFramePr>
          <p:nvPr/>
        </p:nvGraphicFramePr>
        <p:xfrm>
          <a:off x="1789111" y="5203031"/>
          <a:ext cx="8610600" cy="1481138"/>
        </p:xfrm>
        <a:graphic>
          <a:graphicData uri="http://schemas.openxmlformats.org/presentationml/2006/ole">
            <mc:AlternateContent xmlns:mc="http://schemas.openxmlformats.org/markup-compatibility/2006">
              <mc:Choice xmlns:v="urn:schemas-microsoft-com:vml" Requires="v">
                <p:oleObj spid="_x0000_s261141" r:id="rId4" imgW="5315712" imgH="914400" progId="Word.Picture.8">
                  <p:embed/>
                </p:oleObj>
              </mc:Choice>
              <mc:Fallback>
                <p:oleObj r:id="rId4" imgW="5315712" imgH="914400" progId="Word.Picture.8">
                  <p:embed/>
                  <p:pic>
                    <p:nvPicPr>
                      <p:cNvPr id="615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9111" y="5203031"/>
                        <a:ext cx="861060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27662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28798-A1FD-4DDA-BA23-1852AA285F5D}"/>
              </a:ext>
            </a:extLst>
          </p:cNvPr>
          <p:cNvSpPr>
            <a:spLocks noGrp="1"/>
          </p:cNvSpPr>
          <p:nvPr>
            <p:ph type="title"/>
          </p:nvPr>
        </p:nvSpPr>
        <p:spPr/>
        <p:txBody>
          <a:bodyPr/>
          <a:lstStyle/>
          <a:p>
            <a:r>
              <a:rPr lang="en-US" altLang="en-US" dirty="0"/>
              <a:t>UML Class Diagram</a:t>
            </a:r>
            <a:endParaRPr lang="en-US" dirty="0"/>
          </a:p>
        </p:txBody>
      </p:sp>
      <p:sp>
        <p:nvSpPr>
          <p:cNvPr id="3" name="Content Placeholder 2">
            <a:extLst>
              <a:ext uri="{FF2B5EF4-FFF2-40B4-BE49-F238E27FC236}">
                <a16:creationId xmlns:a16="http://schemas.microsoft.com/office/drawing/2014/main" id="{297452F3-103B-46EB-B35E-AE2411B81888}"/>
              </a:ext>
            </a:extLst>
          </p:cNvPr>
          <p:cNvSpPr>
            <a:spLocks noGrp="1"/>
          </p:cNvSpPr>
          <p:nvPr>
            <p:ph idx="1"/>
          </p:nvPr>
        </p:nvSpPr>
        <p:spPr/>
        <p:txBody>
          <a:bodyPr/>
          <a:lstStyle/>
          <a:p>
            <a:r>
              <a:rPr lang="en-US" dirty="0"/>
              <a:t>An aside: in design, we often document a class in a special diagram called UML, or Universal Markup Language.</a:t>
            </a:r>
          </a:p>
          <a:p>
            <a:r>
              <a:rPr lang="en-US" dirty="0"/>
              <a:t>In this, we describe classes, their data, methods, and the relationships to other objects.</a:t>
            </a:r>
          </a:p>
        </p:txBody>
      </p:sp>
    </p:spTree>
    <p:extLst>
      <p:ext uri="{BB962C8B-B14F-4D97-AF65-F5344CB8AC3E}">
        <p14:creationId xmlns:p14="http://schemas.microsoft.com/office/powerpoint/2010/main" val="4153625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50D33F74-8DCD-4AAA-A0F5-4D10215D0F3E}"/>
              </a:ext>
            </a:extLst>
          </p:cNvPr>
          <p:cNvSpPr>
            <a:spLocks noGrp="1" noChangeArrowheads="1"/>
          </p:cNvSpPr>
          <p:nvPr>
            <p:ph type="title"/>
          </p:nvPr>
        </p:nvSpPr>
        <p:spPr/>
        <p:txBody>
          <a:bodyPr/>
          <a:lstStyle/>
          <a:p>
            <a:r>
              <a:rPr lang="en-US" altLang="en-US" dirty="0"/>
              <a:t>UML Class Diagram for Abstraction</a:t>
            </a:r>
          </a:p>
        </p:txBody>
      </p:sp>
      <p:sp>
        <p:nvSpPr>
          <p:cNvPr id="4" name="Content Placeholder 3">
            <a:extLst>
              <a:ext uri="{FF2B5EF4-FFF2-40B4-BE49-F238E27FC236}">
                <a16:creationId xmlns:a16="http://schemas.microsoft.com/office/drawing/2014/main" id="{A4E341F2-BDD3-4458-AE4A-DB94278042FC}"/>
              </a:ext>
            </a:extLst>
          </p:cNvPr>
          <p:cNvSpPr>
            <a:spLocks noGrp="1"/>
          </p:cNvSpPr>
          <p:nvPr>
            <p:ph idx="1"/>
          </p:nvPr>
        </p:nvSpPr>
        <p:spPr/>
        <p:txBody>
          <a:bodyPr/>
          <a:lstStyle/>
          <a:p>
            <a:endParaRPr lang="en-US"/>
          </a:p>
        </p:txBody>
      </p:sp>
      <p:sp>
        <p:nvSpPr>
          <p:cNvPr id="252936" name="Rectangle 8">
            <a:extLst>
              <a:ext uri="{FF2B5EF4-FFF2-40B4-BE49-F238E27FC236}">
                <a16:creationId xmlns:a16="http://schemas.microsoft.com/office/drawing/2014/main" id="{23162C0B-7A95-4EDF-A172-630B4F567045}"/>
              </a:ext>
            </a:extLst>
          </p:cNvPr>
          <p:cNvSpPr>
            <a:spLocks noChangeArrowheads="1"/>
          </p:cNvSpPr>
          <p:nvPr/>
        </p:nvSpPr>
        <p:spPr bwMode="auto">
          <a:xfrm>
            <a:off x="3924300" y="22860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52938" name="Rectangle 10">
            <a:extLst>
              <a:ext uri="{FF2B5EF4-FFF2-40B4-BE49-F238E27FC236}">
                <a16:creationId xmlns:a16="http://schemas.microsoft.com/office/drawing/2014/main" id="{251CCD0C-3D1E-4353-B3F6-4E2A141D057D}"/>
              </a:ext>
            </a:extLst>
          </p:cNvPr>
          <p:cNvSpPr>
            <a:spLocks noChangeArrowheads="1"/>
          </p:cNvSpPr>
          <p:nvPr/>
        </p:nvSpPr>
        <p:spPr bwMode="auto">
          <a:xfrm>
            <a:off x="1524001" y="2444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2940" name="Rectangle 12">
            <a:extLst>
              <a:ext uri="{FF2B5EF4-FFF2-40B4-BE49-F238E27FC236}">
                <a16:creationId xmlns:a16="http://schemas.microsoft.com/office/drawing/2014/main" id="{C6AED97F-AF89-42CD-AF56-06195F3948F5}"/>
              </a:ext>
            </a:extLst>
          </p:cNvPr>
          <p:cNvSpPr>
            <a:spLocks noChangeArrowheads="1"/>
          </p:cNvSpPr>
          <p:nvPr/>
        </p:nvSpPr>
        <p:spPr bwMode="auto">
          <a:xfrm>
            <a:off x="1524001" y="2444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2942" name="Rectangle 14">
            <a:extLst>
              <a:ext uri="{FF2B5EF4-FFF2-40B4-BE49-F238E27FC236}">
                <a16:creationId xmlns:a16="http://schemas.microsoft.com/office/drawing/2014/main" id="{60E6B4B6-89C3-48AF-BBCE-E5EF10B27751}"/>
              </a:ext>
            </a:extLst>
          </p:cNvPr>
          <p:cNvSpPr>
            <a:spLocks noChangeArrowheads="1"/>
          </p:cNvSpPr>
          <p:nvPr/>
        </p:nvSpPr>
        <p:spPr bwMode="auto">
          <a:xfrm>
            <a:off x="1524001" y="2444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 name="Rectangle 10">
            <a:extLst>
              <a:ext uri="{FF2B5EF4-FFF2-40B4-BE49-F238E27FC236}">
                <a16:creationId xmlns:a16="http://schemas.microsoft.com/office/drawing/2014/main" id="{0401BE9E-8752-4A22-BE6A-CC812A10D879}"/>
              </a:ext>
            </a:extLst>
          </p:cNvPr>
          <p:cNvSpPr>
            <a:spLocks noChangeArrowheads="1"/>
          </p:cNvSpPr>
          <p:nvPr/>
        </p:nvSpPr>
        <p:spPr bwMode="auto">
          <a:xfrm>
            <a:off x="1524001" y="239806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3" name="Rectangle 12">
            <a:extLst>
              <a:ext uri="{FF2B5EF4-FFF2-40B4-BE49-F238E27FC236}">
                <a16:creationId xmlns:a16="http://schemas.microsoft.com/office/drawing/2014/main" id="{66C31D49-52CD-497D-8EE5-EBE3090AF18A}"/>
              </a:ext>
            </a:extLst>
          </p:cNvPr>
          <p:cNvSpPr>
            <a:spLocks noChangeArrowheads="1"/>
          </p:cNvSpPr>
          <p:nvPr/>
        </p:nvSpPr>
        <p:spPr bwMode="auto">
          <a:xfrm>
            <a:off x="1524001" y="239806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pSp>
        <p:nvGrpSpPr>
          <p:cNvPr id="14" name="Group 13">
            <a:extLst>
              <a:ext uri="{FF2B5EF4-FFF2-40B4-BE49-F238E27FC236}">
                <a16:creationId xmlns:a16="http://schemas.microsoft.com/office/drawing/2014/main" id="{CF9B626B-852B-48F8-9BD5-25EF4EB03DB1}"/>
              </a:ext>
            </a:extLst>
          </p:cNvPr>
          <p:cNvGrpSpPr/>
          <p:nvPr/>
        </p:nvGrpSpPr>
        <p:grpSpPr>
          <a:xfrm>
            <a:off x="1524001" y="2097088"/>
            <a:ext cx="8169193" cy="2153652"/>
            <a:chOff x="1708732" y="3711781"/>
            <a:chExt cx="8169193" cy="2153652"/>
          </a:xfrm>
        </p:grpSpPr>
        <p:grpSp>
          <p:nvGrpSpPr>
            <p:cNvPr id="15" name="Group 14">
              <a:extLst>
                <a:ext uri="{FF2B5EF4-FFF2-40B4-BE49-F238E27FC236}">
                  <a16:creationId xmlns:a16="http://schemas.microsoft.com/office/drawing/2014/main" id="{81AA0C75-E8E4-4779-BE07-CA6F1471EC43}"/>
                </a:ext>
              </a:extLst>
            </p:cNvPr>
            <p:cNvGrpSpPr/>
            <p:nvPr/>
          </p:nvGrpSpPr>
          <p:grpSpPr>
            <a:xfrm>
              <a:off x="1708732" y="3711781"/>
              <a:ext cx="3414964" cy="2153652"/>
              <a:chOff x="2215815" y="4235118"/>
              <a:chExt cx="3414964" cy="2153652"/>
            </a:xfrm>
          </p:grpSpPr>
          <p:sp>
            <p:nvSpPr>
              <p:cNvPr id="22" name="Rectangle 21">
                <a:extLst>
                  <a:ext uri="{FF2B5EF4-FFF2-40B4-BE49-F238E27FC236}">
                    <a16:creationId xmlns:a16="http://schemas.microsoft.com/office/drawing/2014/main" id="{DB8D9CBE-33F2-4B0E-A286-F79A3F4ACF4C}"/>
                  </a:ext>
                </a:extLst>
              </p:cNvPr>
              <p:cNvSpPr/>
              <p:nvPr/>
            </p:nvSpPr>
            <p:spPr>
              <a:xfrm>
                <a:off x="2227847" y="4235118"/>
                <a:ext cx="3392905" cy="21536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Circle</a:t>
                </a:r>
              </a:p>
              <a:p>
                <a:endParaRPr lang="en-US" dirty="0"/>
              </a:p>
              <a:p>
                <a:r>
                  <a:rPr lang="en-US" dirty="0"/>
                  <a:t>radius: double</a:t>
                </a:r>
              </a:p>
              <a:p>
                <a:endParaRPr lang="en-US" dirty="0"/>
              </a:p>
              <a:p>
                <a:r>
                  <a:rPr lang="en-US" dirty="0"/>
                  <a:t>Circle()</a:t>
                </a:r>
              </a:p>
              <a:p>
                <a:r>
                  <a:rPr lang="en-US" dirty="0"/>
                  <a:t>Circle(</a:t>
                </a:r>
                <a:r>
                  <a:rPr lang="en-US" dirty="0" err="1"/>
                  <a:t>newRadius</a:t>
                </a:r>
                <a:r>
                  <a:rPr lang="en-US" dirty="0"/>
                  <a:t>: float)</a:t>
                </a:r>
              </a:p>
              <a:p>
                <a:r>
                  <a:rPr lang="en-US" dirty="0" err="1"/>
                  <a:t>getArea</a:t>
                </a:r>
                <a:r>
                  <a:rPr lang="en-US" dirty="0"/>
                  <a:t>(): float</a:t>
                </a:r>
              </a:p>
            </p:txBody>
          </p:sp>
          <p:cxnSp>
            <p:nvCxnSpPr>
              <p:cNvPr id="23" name="Straight Connector 22">
                <a:extLst>
                  <a:ext uri="{FF2B5EF4-FFF2-40B4-BE49-F238E27FC236}">
                    <a16:creationId xmlns:a16="http://schemas.microsoft.com/office/drawing/2014/main" id="{E932D141-7B63-45DA-8A18-E714B3BF7B9A}"/>
                  </a:ext>
                </a:extLst>
              </p:cNvPr>
              <p:cNvCxnSpPr/>
              <p:nvPr/>
            </p:nvCxnSpPr>
            <p:spPr>
              <a:xfrm flipV="1">
                <a:off x="2225842" y="4692316"/>
                <a:ext cx="3404937" cy="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C45291-F5F3-4403-9E2E-C43A9303D00C}"/>
                  </a:ext>
                </a:extLst>
              </p:cNvPr>
              <p:cNvCxnSpPr/>
              <p:nvPr/>
            </p:nvCxnSpPr>
            <p:spPr>
              <a:xfrm flipV="1">
                <a:off x="2215815" y="5311943"/>
                <a:ext cx="3404937" cy="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6" name="Straight Arrow Connector 15">
              <a:extLst>
                <a:ext uri="{FF2B5EF4-FFF2-40B4-BE49-F238E27FC236}">
                  <a16:creationId xmlns:a16="http://schemas.microsoft.com/office/drawing/2014/main" id="{3FB8A539-7646-48AF-AE46-627AD1726F6D}"/>
                </a:ext>
              </a:extLst>
            </p:cNvPr>
            <p:cNvCxnSpPr/>
            <p:nvPr/>
          </p:nvCxnSpPr>
          <p:spPr>
            <a:xfrm flipH="1">
              <a:off x="5269832" y="3910263"/>
              <a:ext cx="175661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6BFD8B8-1CE2-4446-8853-93820AFBA6A0}"/>
                </a:ext>
              </a:extLst>
            </p:cNvPr>
            <p:cNvCxnSpPr/>
            <p:nvPr/>
          </p:nvCxnSpPr>
          <p:spPr>
            <a:xfrm flipH="1">
              <a:off x="5269832" y="4435641"/>
              <a:ext cx="175661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7C3F397-5B19-428B-BF51-1E4EC038FEFF}"/>
                </a:ext>
              </a:extLst>
            </p:cNvPr>
            <p:cNvCxnSpPr/>
            <p:nvPr/>
          </p:nvCxnSpPr>
          <p:spPr>
            <a:xfrm flipH="1">
              <a:off x="5269832" y="4989094"/>
              <a:ext cx="175661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73CDD14-E729-486A-86CF-9BA351738CFD}"/>
                </a:ext>
              </a:extLst>
            </p:cNvPr>
            <p:cNvSpPr txBox="1"/>
            <p:nvPr/>
          </p:nvSpPr>
          <p:spPr>
            <a:xfrm>
              <a:off x="7182605" y="3725597"/>
              <a:ext cx="1431758" cy="369332"/>
            </a:xfrm>
            <a:prstGeom prst="rect">
              <a:avLst/>
            </a:prstGeom>
            <a:noFill/>
          </p:spPr>
          <p:txBody>
            <a:bodyPr wrap="square" rtlCol="0">
              <a:spAutoFit/>
            </a:bodyPr>
            <a:lstStyle/>
            <a:p>
              <a:r>
                <a:rPr lang="en-US" dirty="0"/>
                <a:t>Class name</a:t>
              </a:r>
            </a:p>
          </p:txBody>
        </p:sp>
        <p:sp>
          <p:nvSpPr>
            <p:cNvPr id="20" name="TextBox 19">
              <a:extLst>
                <a:ext uri="{FF2B5EF4-FFF2-40B4-BE49-F238E27FC236}">
                  <a16:creationId xmlns:a16="http://schemas.microsoft.com/office/drawing/2014/main" id="{06CB962D-1AD5-43F1-89D4-72971D90BAA0}"/>
                </a:ext>
              </a:extLst>
            </p:cNvPr>
            <p:cNvSpPr txBox="1"/>
            <p:nvPr/>
          </p:nvSpPr>
          <p:spPr>
            <a:xfrm>
              <a:off x="7182605" y="4256271"/>
              <a:ext cx="1431758" cy="369332"/>
            </a:xfrm>
            <a:prstGeom prst="rect">
              <a:avLst/>
            </a:prstGeom>
            <a:noFill/>
          </p:spPr>
          <p:txBody>
            <a:bodyPr wrap="square" rtlCol="0">
              <a:spAutoFit/>
            </a:bodyPr>
            <a:lstStyle/>
            <a:p>
              <a:r>
                <a:rPr lang="en-US" dirty="0"/>
                <a:t>Data fields</a:t>
              </a:r>
            </a:p>
          </p:txBody>
        </p:sp>
        <p:sp>
          <p:nvSpPr>
            <p:cNvPr id="21" name="TextBox 20">
              <a:extLst>
                <a:ext uri="{FF2B5EF4-FFF2-40B4-BE49-F238E27FC236}">
                  <a16:creationId xmlns:a16="http://schemas.microsoft.com/office/drawing/2014/main" id="{089CD345-4566-4389-A176-672712035441}"/>
                </a:ext>
              </a:extLst>
            </p:cNvPr>
            <p:cNvSpPr txBox="1"/>
            <p:nvPr/>
          </p:nvSpPr>
          <p:spPr>
            <a:xfrm>
              <a:off x="7182604" y="4804428"/>
              <a:ext cx="2695321" cy="369332"/>
            </a:xfrm>
            <a:prstGeom prst="rect">
              <a:avLst/>
            </a:prstGeom>
            <a:noFill/>
          </p:spPr>
          <p:txBody>
            <a:bodyPr wrap="square" rtlCol="0">
              <a:spAutoFit/>
            </a:bodyPr>
            <a:lstStyle/>
            <a:p>
              <a:r>
                <a:rPr lang="en-US" dirty="0"/>
                <a:t>Constructors and methods</a:t>
              </a:r>
            </a:p>
          </p:txBody>
        </p:sp>
      </p:grpSp>
      <p:grpSp>
        <p:nvGrpSpPr>
          <p:cNvPr id="25" name="Group 24">
            <a:extLst>
              <a:ext uri="{FF2B5EF4-FFF2-40B4-BE49-F238E27FC236}">
                <a16:creationId xmlns:a16="http://schemas.microsoft.com/office/drawing/2014/main" id="{3AD61730-5293-476E-A1CD-66473A0C2F3B}"/>
              </a:ext>
            </a:extLst>
          </p:cNvPr>
          <p:cNvGrpSpPr/>
          <p:nvPr/>
        </p:nvGrpSpPr>
        <p:grpSpPr>
          <a:xfrm>
            <a:off x="1524001" y="5486398"/>
            <a:ext cx="9833809" cy="830181"/>
            <a:chOff x="1524001" y="5486398"/>
            <a:chExt cx="9833809" cy="830181"/>
          </a:xfrm>
        </p:grpSpPr>
        <p:sp>
          <p:nvSpPr>
            <p:cNvPr id="26" name="Rectangle 25">
              <a:extLst>
                <a:ext uri="{FF2B5EF4-FFF2-40B4-BE49-F238E27FC236}">
                  <a16:creationId xmlns:a16="http://schemas.microsoft.com/office/drawing/2014/main" id="{D5CA8293-030B-47CE-A1EE-4E081FAB72AF}"/>
                </a:ext>
              </a:extLst>
            </p:cNvPr>
            <p:cNvSpPr/>
            <p:nvPr/>
          </p:nvSpPr>
          <p:spPr>
            <a:xfrm>
              <a:off x="1524001" y="5486400"/>
              <a:ext cx="1796715" cy="8301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circle1: Circle</a:t>
              </a:r>
            </a:p>
            <a:p>
              <a:pPr algn="ctr"/>
              <a:endParaRPr lang="en-US" dirty="0"/>
            </a:p>
            <a:p>
              <a:r>
                <a:rPr lang="en-US" dirty="0"/>
                <a:t>radius:  10</a:t>
              </a:r>
            </a:p>
          </p:txBody>
        </p:sp>
        <p:cxnSp>
          <p:nvCxnSpPr>
            <p:cNvPr id="27" name="Straight Connector 26">
              <a:extLst>
                <a:ext uri="{FF2B5EF4-FFF2-40B4-BE49-F238E27FC236}">
                  <a16:creationId xmlns:a16="http://schemas.microsoft.com/office/drawing/2014/main" id="{34DDBB35-7227-451B-A76A-01639CB83AF2}"/>
                </a:ext>
              </a:extLst>
            </p:cNvPr>
            <p:cNvCxnSpPr>
              <a:stCxn id="26" idx="1"/>
              <a:endCxn id="26" idx="3"/>
            </p:cNvCxnSpPr>
            <p:nvPr/>
          </p:nvCxnSpPr>
          <p:spPr>
            <a:xfrm>
              <a:off x="1524001" y="5901490"/>
              <a:ext cx="17967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0D7B5147-3351-4455-A9DA-7BA7446ACE24}"/>
                </a:ext>
              </a:extLst>
            </p:cNvPr>
            <p:cNvSpPr/>
            <p:nvPr/>
          </p:nvSpPr>
          <p:spPr>
            <a:xfrm>
              <a:off x="3589422" y="5486399"/>
              <a:ext cx="1796715" cy="8301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circle2: Circle</a:t>
              </a:r>
            </a:p>
            <a:p>
              <a:pPr algn="ctr"/>
              <a:endParaRPr lang="en-US" dirty="0"/>
            </a:p>
            <a:p>
              <a:r>
                <a:rPr lang="en-US" dirty="0"/>
                <a:t>radius:  25</a:t>
              </a:r>
            </a:p>
          </p:txBody>
        </p:sp>
        <p:sp>
          <p:nvSpPr>
            <p:cNvPr id="29" name="Rectangle 28">
              <a:extLst>
                <a:ext uri="{FF2B5EF4-FFF2-40B4-BE49-F238E27FC236}">
                  <a16:creationId xmlns:a16="http://schemas.microsoft.com/office/drawing/2014/main" id="{49C52B38-EC73-4A88-90D0-B11DA2DA9C00}"/>
                </a:ext>
              </a:extLst>
            </p:cNvPr>
            <p:cNvSpPr/>
            <p:nvPr/>
          </p:nvSpPr>
          <p:spPr>
            <a:xfrm>
              <a:off x="5654843" y="5486398"/>
              <a:ext cx="1796715" cy="8301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circle3: Circle</a:t>
              </a:r>
            </a:p>
            <a:p>
              <a:pPr algn="ctr"/>
              <a:endParaRPr lang="en-US" dirty="0"/>
            </a:p>
            <a:p>
              <a:r>
                <a:rPr lang="en-US" dirty="0"/>
                <a:t>radius:  125</a:t>
              </a:r>
            </a:p>
          </p:txBody>
        </p:sp>
        <p:cxnSp>
          <p:nvCxnSpPr>
            <p:cNvPr id="30" name="Straight Arrow Connector 29">
              <a:extLst>
                <a:ext uri="{FF2B5EF4-FFF2-40B4-BE49-F238E27FC236}">
                  <a16:creationId xmlns:a16="http://schemas.microsoft.com/office/drawing/2014/main" id="{40B5BB94-44E5-442B-BE8B-30996BEC3814}"/>
                </a:ext>
              </a:extLst>
            </p:cNvPr>
            <p:cNvCxnSpPr/>
            <p:nvPr/>
          </p:nvCxnSpPr>
          <p:spPr>
            <a:xfrm flipH="1">
              <a:off x="7575885" y="5679487"/>
              <a:ext cx="175661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17E9CE8-7BC1-443C-99D9-26CE0D36D1FD}"/>
                </a:ext>
              </a:extLst>
            </p:cNvPr>
            <p:cNvSpPr txBox="1"/>
            <p:nvPr/>
          </p:nvSpPr>
          <p:spPr>
            <a:xfrm>
              <a:off x="9488657" y="5494821"/>
              <a:ext cx="1869153" cy="646331"/>
            </a:xfrm>
            <a:prstGeom prst="rect">
              <a:avLst/>
            </a:prstGeom>
            <a:noFill/>
          </p:spPr>
          <p:txBody>
            <a:bodyPr wrap="square" rtlCol="0">
              <a:spAutoFit/>
            </a:bodyPr>
            <a:lstStyle/>
            <a:p>
              <a:r>
                <a:rPr lang="en-US" dirty="0"/>
                <a:t>UML notation for instances (objects)</a:t>
              </a:r>
            </a:p>
          </p:txBody>
        </p:sp>
        <p:cxnSp>
          <p:nvCxnSpPr>
            <p:cNvPr id="32" name="Straight Connector 31">
              <a:extLst>
                <a:ext uri="{FF2B5EF4-FFF2-40B4-BE49-F238E27FC236}">
                  <a16:creationId xmlns:a16="http://schemas.microsoft.com/office/drawing/2014/main" id="{58901A93-14A2-4CCC-9FF4-8C10FDD03FA5}"/>
                </a:ext>
              </a:extLst>
            </p:cNvPr>
            <p:cNvCxnSpPr>
              <a:stCxn id="28" idx="1"/>
              <a:endCxn id="28" idx="3"/>
            </p:cNvCxnSpPr>
            <p:nvPr/>
          </p:nvCxnSpPr>
          <p:spPr>
            <a:xfrm>
              <a:off x="3589422" y="5901489"/>
              <a:ext cx="17967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7AA0715-5A9A-461A-A34A-E9F1ABC6EB0C}"/>
                </a:ext>
              </a:extLst>
            </p:cNvPr>
            <p:cNvCxnSpPr>
              <a:stCxn id="29" idx="1"/>
              <a:endCxn id="29" idx="3"/>
            </p:cNvCxnSpPr>
            <p:nvPr/>
          </p:nvCxnSpPr>
          <p:spPr>
            <a:xfrm>
              <a:off x="5654843" y="5901488"/>
              <a:ext cx="17967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a:extLst>
              <a:ext uri="{FF2B5EF4-FFF2-40B4-BE49-F238E27FC236}">
                <a16:creationId xmlns:a16="http://schemas.microsoft.com/office/drawing/2014/main" id="{51BA879F-3D18-466F-8BF8-3B2864420BF0}"/>
              </a:ext>
            </a:extLst>
          </p:cNvPr>
          <p:cNvSpPr>
            <a:spLocks noGrp="1" noChangeArrowheads="1"/>
          </p:cNvSpPr>
          <p:nvPr>
            <p:ph type="title"/>
          </p:nvPr>
        </p:nvSpPr>
        <p:spPr/>
        <p:txBody>
          <a:bodyPr>
            <a:normAutofit/>
          </a:bodyPr>
          <a:lstStyle/>
          <a:p>
            <a:r>
              <a:rPr lang="en-US" altLang="en-US" dirty="0"/>
              <a:t>Example UML Diagram</a:t>
            </a:r>
            <a:br>
              <a:rPr lang="en-US" altLang="en-US" dirty="0"/>
            </a:br>
            <a:r>
              <a:rPr lang="en-US" altLang="en-US" sz="2800" dirty="0"/>
              <a:t>Defining a TV Object</a:t>
            </a:r>
            <a:endParaRPr lang="en-US" altLang="en-US" dirty="0">
              <a:hlinkClick r:id="rId3" action="ppaction://program"/>
            </a:endParaRPr>
          </a:p>
        </p:txBody>
      </p:sp>
      <p:sp>
        <p:nvSpPr>
          <p:cNvPr id="374793" name="Rectangle 9">
            <a:extLst>
              <a:ext uri="{FF2B5EF4-FFF2-40B4-BE49-F238E27FC236}">
                <a16:creationId xmlns:a16="http://schemas.microsoft.com/office/drawing/2014/main" id="{0A37A201-6C07-4110-AF1B-2A3B6DCE1D18}"/>
              </a:ext>
            </a:extLst>
          </p:cNvPr>
          <p:cNvSpPr>
            <a:spLocks noChangeArrowheads="1"/>
          </p:cNvSpPr>
          <p:nvPr/>
        </p:nvSpPr>
        <p:spPr bwMode="auto">
          <a:xfrm>
            <a:off x="1524001" y="19394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2" name="Object 8">
            <a:extLst>
              <a:ext uri="{FF2B5EF4-FFF2-40B4-BE49-F238E27FC236}">
                <a16:creationId xmlns:a16="http://schemas.microsoft.com/office/drawing/2014/main" id="{2AC7A8A8-E2A2-4510-8AE8-EF3CB488C31E}"/>
              </a:ext>
            </a:extLst>
          </p:cNvPr>
          <p:cNvGraphicFramePr>
            <a:graphicFrameLocks noGrp="1" noChangeAspect="1"/>
          </p:cNvGraphicFramePr>
          <p:nvPr>
            <p:ph idx="1"/>
            <p:extLst>
              <p:ext uri="{D42A27DB-BD31-4B8C-83A1-F6EECF244321}">
                <p14:modId xmlns:p14="http://schemas.microsoft.com/office/powerpoint/2010/main" val="3631935028"/>
              </p:ext>
            </p:extLst>
          </p:nvPr>
        </p:nvGraphicFramePr>
        <p:xfrm>
          <a:off x="3179619" y="1977008"/>
          <a:ext cx="6651406" cy="4662783"/>
        </p:xfrm>
        <a:graphic>
          <a:graphicData uri="http://schemas.openxmlformats.org/presentationml/2006/ole">
            <mc:AlternateContent xmlns:mc="http://schemas.openxmlformats.org/markup-compatibility/2006">
              <mc:Choice xmlns:v="urn:schemas-microsoft-com:vml" Requires="v">
                <p:oleObj spid="_x0000_s251928" name="Picture" r:id="rId4" imgW="3727440" imgH="2612520" progId="Word.Picture.8">
                  <p:embed/>
                </p:oleObj>
              </mc:Choice>
              <mc:Fallback>
                <p:oleObj name="Picture" r:id="rId4" imgW="3727440" imgH="2612520" progId="Word.Picture.8">
                  <p:embed/>
                  <p:pic>
                    <p:nvPicPr>
                      <p:cNvPr id="374792" name="Object 8">
                        <a:extLst>
                          <a:ext uri="{FF2B5EF4-FFF2-40B4-BE49-F238E27FC236}">
                            <a16:creationId xmlns:a16="http://schemas.microsoft.com/office/drawing/2014/main" id="{AC31EB32-FA11-4BBC-9A38-81A633B609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9619" y="1977008"/>
                        <a:ext cx="6651406" cy="4662783"/>
                      </a:xfrm>
                      <a:prstGeom prst="rect">
                        <a:avLst/>
                      </a:prstGeom>
                      <a:noFill/>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a:extLst>
              <a:ext uri="{FF2B5EF4-FFF2-40B4-BE49-F238E27FC236}">
                <a16:creationId xmlns:a16="http://schemas.microsoft.com/office/drawing/2014/main" id="{E555437F-3D17-43CD-8045-1D55418DA8D9}"/>
              </a:ext>
            </a:extLst>
          </p:cNvPr>
          <p:cNvSpPr>
            <a:spLocks noGrp="1" noChangeArrowheads="1"/>
          </p:cNvSpPr>
          <p:nvPr>
            <p:ph type="title"/>
          </p:nvPr>
        </p:nvSpPr>
        <p:spPr/>
        <p:txBody>
          <a:bodyPr/>
          <a:lstStyle/>
          <a:p>
            <a:r>
              <a:rPr lang="en-US" altLang="en-US"/>
              <a:t>Data Field Encapsulation</a:t>
            </a:r>
          </a:p>
        </p:txBody>
      </p:sp>
      <p:sp>
        <p:nvSpPr>
          <p:cNvPr id="297987" name="Rectangle 3">
            <a:extLst>
              <a:ext uri="{FF2B5EF4-FFF2-40B4-BE49-F238E27FC236}">
                <a16:creationId xmlns:a16="http://schemas.microsoft.com/office/drawing/2014/main" id="{B6B62494-1152-4F96-B4F1-31D53EAC6995}"/>
              </a:ext>
            </a:extLst>
          </p:cNvPr>
          <p:cNvSpPr>
            <a:spLocks noGrp="1" noChangeArrowheads="1"/>
          </p:cNvSpPr>
          <p:nvPr>
            <p:ph type="body" idx="1"/>
          </p:nvPr>
        </p:nvSpPr>
        <p:spPr/>
        <p:txBody>
          <a:bodyPr>
            <a:normAutofit/>
          </a:bodyPr>
          <a:lstStyle/>
          <a:p>
            <a:r>
              <a:rPr lang="en-US" altLang="en-US" dirty="0"/>
              <a:t>Important to protect data from misuse, i.e., prevent direct modifications of data fields, don’t let the client directly access data fields. </a:t>
            </a:r>
          </a:p>
          <a:p>
            <a:r>
              <a:rPr lang="en-US" altLang="en-US" dirty="0"/>
              <a:t>Important to make class easy to maintain</a:t>
            </a:r>
          </a:p>
          <a:p>
            <a:r>
              <a:rPr lang="en-US" altLang="en-US" b="1" dirty="0">
                <a:solidFill>
                  <a:schemeClr val="accent3"/>
                </a:solidFill>
              </a:rPr>
              <a:t>Data field encapsulation </a:t>
            </a:r>
            <a:r>
              <a:rPr lang="en-US" altLang="en-US" dirty="0"/>
              <a:t>is accomplished by defining </a:t>
            </a:r>
            <a:r>
              <a:rPr lang="en-US" altLang="en-US" b="1" dirty="0">
                <a:solidFill>
                  <a:schemeClr val="accent3"/>
                </a:solidFill>
              </a:rPr>
              <a:t>private</a:t>
            </a:r>
            <a:r>
              <a:rPr lang="en-US" altLang="en-US" dirty="0"/>
              <a:t> data fields. In Python, the private data fields are defined with two leading underscores. You can also define a private method named with two leading underscores</a:t>
            </a:r>
          </a:p>
        </p:txBody>
      </p:sp>
    </p:spTree>
    <p:extLst>
      <p:ext uri="{BB962C8B-B14F-4D97-AF65-F5344CB8AC3E}">
        <p14:creationId xmlns:p14="http://schemas.microsoft.com/office/powerpoint/2010/main" val="2409666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F9B0E-88E4-4314-998F-7E30B381B84A}"/>
              </a:ext>
            </a:extLst>
          </p:cNvPr>
          <p:cNvSpPr>
            <a:spLocks noGrp="1"/>
          </p:cNvSpPr>
          <p:nvPr>
            <p:ph type="title"/>
          </p:nvPr>
        </p:nvSpPr>
        <p:spPr/>
        <p:txBody>
          <a:bodyPr/>
          <a:lstStyle/>
          <a:p>
            <a:r>
              <a:rPr lang="en-US" dirty="0"/>
              <a:t>What isn't "new"?</a:t>
            </a:r>
          </a:p>
        </p:txBody>
      </p:sp>
      <p:sp>
        <p:nvSpPr>
          <p:cNvPr id="3" name="Content Placeholder 2">
            <a:extLst>
              <a:ext uri="{FF2B5EF4-FFF2-40B4-BE49-F238E27FC236}">
                <a16:creationId xmlns:a16="http://schemas.microsoft.com/office/drawing/2014/main" id="{EA8C0F30-37C6-4497-B20F-3C20F999DFFD}"/>
              </a:ext>
            </a:extLst>
          </p:cNvPr>
          <p:cNvSpPr>
            <a:spLocks noGrp="1"/>
          </p:cNvSpPr>
          <p:nvPr>
            <p:ph idx="1"/>
          </p:nvPr>
        </p:nvSpPr>
        <p:spPr/>
        <p:txBody>
          <a:bodyPr/>
          <a:lstStyle/>
          <a:p>
            <a:r>
              <a:rPr lang="en-US" dirty="0"/>
              <a:t>Some things we have seen and are familiar with, but do not fully understand the details:</a:t>
            </a:r>
          </a:p>
          <a:p>
            <a:pPr lvl="1"/>
            <a:r>
              <a:rPr lang="en-US" dirty="0">
                <a:latin typeface="Courier New" panose="02070309020205020404" pitchFamily="49" charset="0"/>
                <a:cs typeface="Courier New" panose="02070309020205020404" pitchFamily="49" charset="0"/>
              </a:rPr>
              <a:t>robot = EasyGoPiGo3() </a:t>
            </a:r>
            <a:r>
              <a:rPr lang="en-US" dirty="0">
                <a:solidFill>
                  <a:schemeClr val="accent5"/>
                </a:solidFill>
                <a:latin typeface="Courier New" panose="02070309020205020404" pitchFamily="49" charset="0"/>
                <a:cs typeface="Courier New" panose="02070309020205020404" pitchFamily="49" charset="0"/>
              </a:rPr>
              <a:t># Robot isn't a regular data type</a:t>
            </a:r>
          </a:p>
          <a:p>
            <a:pPr lvl="1"/>
            <a:r>
              <a:rPr lang="en-US" dirty="0" err="1">
                <a:latin typeface="Courier New" panose="02070309020205020404" pitchFamily="49" charset="0"/>
                <a:cs typeface="Courier New" panose="02070309020205020404" pitchFamily="49" charset="0"/>
              </a:rPr>
              <a:t>robot.forward</a:t>
            </a: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Using methods tied the a variable's value</a:t>
            </a:r>
          </a:p>
        </p:txBody>
      </p:sp>
    </p:spTree>
    <p:extLst>
      <p:ext uri="{BB962C8B-B14F-4D97-AF65-F5344CB8AC3E}">
        <p14:creationId xmlns:p14="http://schemas.microsoft.com/office/powerpoint/2010/main" val="589747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a:extLst>
              <a:ext uri="{FF2B5EF4-FFF2-40B4-BE49-F238E27FC236}">
                <a16:creationId xmlns:a16="http://schemas.microsoft.com/office/drawing/2014/main" id="{D7D0A9B7-5223-4F40-9168-4F0C14FC9B05}"/>
              </a:ext>
            </a:extLst>
          </p:cNvPr>
          <p:cNvSpPr>
            <a:spLocks noGrp="1" noChangeArrowheads="1"/>
          </p:cNvSpPr>
          <p:nvPr>
            <p:ph type="title"/>
          </p:nvPr>
        </p:nvSpPr>
        <p:spPr/>
        <p:txBody>
          <a:bodyPr/>
          <a:lstStyle/>
          <a:p>
            <a:r>
              <a:rPr lang="en-US" altLang="en-US"/>
              <a:t>Data Field Encapsulation</a:t>
            </a:r>
          </a:p>
        </p:txBody>
      </p:sp>
      <p:sp>
        <p:nvSpPr>
          <p:cNvPr id="4" name="Content Placeholder 3">
            <a:extLst>
              <a:ext uri="{FF2B5EF4-FFF2-40B4-BE49-F238E27FC236}">
                <a16:creationId xmlns:a16="http://schemas.microsoft.com/office/drawing/2014/main" id="{8ED5908F-65C1-45BE-BDE1-5864F139DFEB}"/>
              </a:ext>
            </a:extLst>
          </p:cNvPr>
          <p:cNvSpPr>
            <a:spLocks noGrp="1"/>
          </p:cNvSpPr>
          <p:nvPr>
            <p:ph idx="1"/>
          </p:nvPr>
        </p:nvSpPr>
        <p:spPr/>
        <p:txBody>
          <a:bodyPr>
            <a:normAutofit/>
          </a:bodyPr>
          <a:lstStyle/>
          <a:p>
            <a:r>
              <a:rPr lang="en-US" dirty="0"/>
              <a:t>Sometimes, accessing this variable will give an </a:t>
            </a:r>
            <a:r>
              <a:rPr lang="en-US" dirty="0" err="1"/>
              <a:t>AttributeError</a:t>
            </a:r>
            <a:r>
              <a:rPr lang="en-US" dirty="0"/>
              <a:t>:</a:t>
            </a:r>
            <a:br>
              <a:rPr lang="en-US" dirty="0"/>
            </a:br>
            <a:r>
              <a:rPr lang="en-US" dirty="0">
                <a:latin typeface="Courier New" panose="02070309020205020404" pitchFamily="49" charset="0"/>
                <a:cs typeface="Courier New" panose="02070309020205020404" pitchFamily="49" charset="0"/>
              </a:rPr>
              <a:t>c = Circle(</a:t>
            </a:r>
            <a:r>
              <a:rPr lang="en-US" dirty="0">
                <a:solidFill>
                  <a:srgbClr val="C00000"/>
                </a:solidFill>
                <a:latin typeface="Courier New" panose="02070309020205020404" pitchFamily="49" charset="0"/>
                <a:cs typeface="Courier New" panose="02070309020205020404" pitchFamily="49" charset="0"/>
              </a:rPr>
              <a:t>5</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b="1" dirty="0">
                <a:solidFill>
                  <a:schemeClr val="accent3"/>
                </a:solidFill>
                <a:latin typeface="Courier New" panose="02070309020205020404" pitchFamily="49" charset="0"/>
                <a:cs typeface="Courier New" panose="02070309020205020404" pitchFamily="49" charset="0"/>
              </a:rPr>
              <a:t>print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c.__radius</a:t>
            </a: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a:t>
            </a:r>
            <a:r>
              <a:rPr lang="en-US" dirty="0" err="1">
                <a:solidFill>
                  <a:schemeClr val="accent5"/>
                </a:solidFill>
                <a:latin typeface="Courier New" panose="02070309020205020404" pitchFamily="49" charset="0"/>
                <a:cs typeface="Courier New" panose="02070309020205020404" pitchFamily="49" charset="0"/>
              </a:rPr>
              <a:t>AttributeError</a:t>
            </a:r>
            <a:br>
              <a:rPr lang="en-US" dirty="0">
                <a:solidFill>
                  <a:schemeClr val="accent5"/>
                </a:solidFill>
                <a:latin typeface="Courier New" panose="02070309020205020404" pitchFamily="49" charset="0"/>
                <a:cs typeface="Courier New" panose="02070309020205020404" pitchFamily="49" charset="0"/>
              </a:rPr>
            </a:br>
            <a:r>
              <a:rPr lang="en-US" dirty="0">
                <a:solidFill>
                  <a:schemeClr val="accent5"/>
                </a:solidFill>
                <a:latin typeface="Courier New" panose="02070309020205020404" pitchFamily="49" charset="0"/>
                <a:cs typeface="Courier New" panose="02070309020205020404" pitchFamily="49" charset="0"/>
              </a:rPr>
              <a:t>                  # Note if radius was public </a:t>
            </a:r>
            <a:br>
              <a:rPr lang="en-US" dirty="0">
                <a:solidFill>
                  <a:schemeClr val="accent5"/>
                </a:solidFill>
                <a:latin typeface="Courier New" panose="02070309020205020404" pitchFamily="49" charset="0"/>
                <a:cs typeface="Courier New" panose="02070309020205020404" pitchFamily="49" charset="0"/>
              </a:rPr>
            </a:br>
            <a:r>
              <a:rPr lang="en-US" dirty="0">
                <a:solidFill>
                  <a:schemeClr val="accent5"/>
                </a:solidFill>
                <a:latin typeface="Courier New" panose="02070309020205020404" pitchFamily="49" charset="0"/>
                <a:cs typeface="Courier New" panose="02070309020205020404" pitchFamily="49" charset="0"/>
              </a:rPr>
              <a:t>                  # (no __ inside the class) </a:t>
            </a:r>
            <a:br>
              <a:rPr lang="en-US" dirty="0">
                <a:solidFill>
                  <a:schemeClr val="accent5"/>
                </a:solidFill>
                <a:latin typeface="Courier New" panose="02070309020205020404" pitchFamily="49" charset="0"/>
                <a:cs typeface="Courier New" panose="02070309020205020404" pitchFamily="49" charset="0"/>
              </a:rPr>
            </a:br>
            <a:r>
              <a:rPr lang="en-US" dirty="0">
                <a:solidFill>
                  <a:schemeClr val="accent5"/>
                </a:solidFill>
                <a:latin typeface="Courier New" panose="02070309020205020404" pitchFamily="49" charset="0"/>
                <a:cs typeface="Courier New" panose="02070309020205020404" pitchFamily="49" charset="0"/>
              </a:rPr>
              <a:t>                  # this would work</a:t>
            </a:r>
          </a:p>
          <a:p>
            <a:r>
              <a:rPr lang="en-US" altLang="en-US" dirty="0"/>
              <a:t>Again, </a:t>
            </a:r>
            <a:r>
              <a:rPr lang="en-US" altLang="en-US" i="1" dirty="0"/>
              <a:t>most of the time, </a:t>
            </a:r>
            <a:r>
              <a:rPr lang="en-US" altLang="en-US" dirty="0"/>
              <a:t>data should be kept private to prevent misuse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26523-10BB-4DD0-9FA2-87EDDE35B737}"/>
              </a:ext>
            </a:extLst>
          </p:cNvPr>
          <p:cNvSpPr>
            <a:spLocks noGrp="1"/>
          </p:cNvSpPr>
          <p:nvPr>
            <p:ph type="title"/>
          </p:nvPr>
        </p:nvSpPr>
        <p:spPr/>
        <p:txBody>
          <a:bodyPr/>
          <a:lstStyle/>
          <a:p>
            <a:r>
              <a:rPr lang="en-US" dirty="0"/>
              <a:t>UML Class diagram for encapsulation</a:t>
            </a:r>
          </a:p>
        </p:txBody>
      </p:sp>
      <p:graphicFrame>
        <p:nvGraphicFramePr>
          <p:cNvPr id="4" name="Object 15">
            <a:extLst>
              <a:ext uri="{FF2B5EF4-FFF2-40B4-BE49-F238E27FC236}">
                <a16:creationId xmlns:a16="http://schemas.microsoft.com/office/drawing/2014/main" id="{5E28F955-BBA9-4F09-92C6-B2400E29842E}"/>
              </a:ext>
            </a:extLst>
          </p:cNvPr>
          <p:cNvGraphicFramePr>
            <a:graphicFrameLocks noGrp="1" noChangeAspect="1"/>
          </p:cNvGraphicFramePr>
          <p:nvPr>
            <p:ph idx="1"/>
            <p:extLst>
              <p:ext uri="{D42A27DB-BD31-4B8C-83A1-F6EECF244321}">
                <p14:modId xmlns:p14="http://schemas.microsoft.com/office/powerpoint/2010/main" val="1241594737"/>
              </p:ext>
            </p:extLst>
          </p:nvPr>
        </p:nvGraphicFramePr>
        <p:xfrm>
          <a:off x="1642780" y="2513446"/>
          <a:ext cx="8903264" cy="3845789"/>
        </p:xfrm>
        <a:graphic>
          <a:graphicData uri="http://schemas.openxmlformats.org/presentationml/2006/ole">
            <mc:AlternateContent xmlns:mc="http://schemas.openxmlformats.org/markup-compatibility/2006">
              <mc:Choice xmlns:v="urn:schemas-microsoft-com:vml" Requires="v">
                <p:oleObj spid="_x0000_s263187" name="Picture" r:id="rId3" imgW="4292600" imgH="1854200" progId="Word.Picture.8">
                  <p:embed/>
                </p:oleObj>
              </mc:Choice>
              <mc:Fallback>
                <p:oleObj name="Picture" r:id="rId3" imgW="4292600" imgH="1854200" progId="Word.Picture.8">
                  <p:embed/>
                  <p:pic>
                    <p:nvPicPr>
                      <p:cNvPr id="385039" name="Object 15">
                        <a:extLst>
                          <a:ext uri="{FF2B5EF4-FFF2-40B4-BE49-F238E27FC236}">
                            <a16:creationId xmlns:a16="http://schemas.microsoft.com/office/drawing/2014/main" id="{9BA7C762-5143-4569-A87C-AA6914162D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2780" y="2513446"/>
                        <a:ext cx="8903264" cy="3845789"/>
                      </a:xfrm>
                      <a:prstGeom prst="rect">
                        <a:avLst/>
                      </a:prstGeom>
                      <a:noFill/>
                    </p:spPr>
                  </p:pic>
                </p:oleObj>
              </mc:Fallback>
            </mc:AlternateContent>
          </a:graphicData>
        </a:graphic>
      </p:graphicFrame>
    </p:spTree>
    <p:extLst>
      <p:ext uri="{BB962C8B-B14F-4D97-AF65-F5344CB8AC3E}">
        <p14:creationId xmlns:p14="http://schemas.microsoft.com/office/powerpoint/2010/main" val="288296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altLang="en-US"/>
              <a:t>Object Composition</a:t>
            </a:r>
            <a:endParaRPr lang="en-US" altLang="en-US">
              <a:hlinkClick r:id="rId2" action="ppaction://program"/>
            </a:endParaRPr>
          </a:p>
        </p:txBody>
      </p:sp>
      <p:sp>
        <p:nvSpPr>
          <p:cNvPr id="10244" name="Rectangle 3"/>
          <p:cNvSpPr>
            <a:spLocks noGrp="1" noChangeArrowheads="1"/>
          </p:cNvSpPr>
          <p:nvPr>
            <p:ph type="body" idx="1"/>
          </p:nvPr>
        </p:nvSpPr>
        <p:spPr/>
        <p:txBody>
          <a:bodyPr/>
          <a:lstStyle/>
          <a:p>
            <a:r>
              <a:rPr lang="en-US" altLang="en-US" b="1" dirty="0">
                <a:solidFill>
                  <a:schemeClr val="accent3"/>
                </a:solidFill>
              </a:rPr>
              <a:t>Composition/Aggregation</a:t>
            </a:r>
            <a:r>
              <a:rPr lang="en-US" altLang="en-US" dirty="0"/>
              <a:t> models </a:t>
            </a:r>
            <a:r>
              <a:rPr lang="en-US" altLang="en-US" b="1" dirty="0">
                <a:solidFill>
                  <a:schemeClr val="accent3"/>
                </a:solidFill>
              </a:rPr>
              <a:t>has-a relationships </a:t>
            </a:r>
            <a:r>
              <a:rPr lang="en-US" altLang="en-US" dirty="0"/>
              <a:t>and represents an ownership relationship between two objects</a:t>
            </a:r>
          </a:p>
          <a:p>
            <a:pPr lvl="1"/>
            <a:r>
              <a:rPr lang="en-US" altLang="en-US" dirty="0"/>
              <a:t>The owner object is called an aggregating object and its class an aggregating class. The subject object is called an aggregated object and its class an aggregated class. </a:t>
            </a:r>
          </a:p>
          <a:p>
            <a:pPr lvl="1"/>
            <a:r>
              <a:rPr lang="en-US" altLang="en-US" dirty="0"/>
              <a:t>Typically represented as a data field in the aggregating object</a:t>
            </a:r>
          </a:p>
        </p:txBody>
      </p:sp>
      <p:sp>
        <p:nvSpPr>
          <p:cNvPr id="10245" name="Rectangle 4"/>
          <p:cNvSpPr>
            <a:spLocks noChangeArrowheads="1"/>
          </p:cNvSpPr>
          <p:nvPr/>
        </p:nvSpPr>
        <p:spPr bwMode="auto">
          <a:xfrm>
            <a:off x="1524001" y="27711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1024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017" y="4987316"/>
            <a:ext cx="8840787" cy="1182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1898181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altLang="en-US"/>
              <a:t>Aggregation or Composition </a:t>
            </a:r>
          </a:p>
        </p:txBody>
      </p:sp>
      <p:sp>
        <p:nvSpPr>
          <p:cNvPr id="12292" name="Rectangle 3"/>
          <p:cNvSpPr>
            <a:spLocks noGrp="1" noChangeArrowheads="1"/>
          </p:cNvSpPr>
          <p:nvPr>
            <p:ph sz="half" idx="1"/>
          </p:nvPr>
        </p:nvSpPr>
        <p:spPr>
          <a:xfrm>
            <a:off x="1141410" y="2249486"/>
            <a:ext cx="4878389" cy="4608514"/>
          </a:xfrm>
        </p:spPr>
        <p:txBody>
          <a:bodyPr>
            <a:normAutofit lnSpcReduction="10000"/>
          </a:bodyPr>
          <a:lstStyle/>
          <a:p>
            <a:r>
              <a:rPr lang="en-US" altLang="en-US" dirty="0"/>
              <a:t>Many texts don’t differentiate between the two, calling them both compositions – the idea of an object owning another object</a:t>
            </a:r>
          </a:p>
          <a:p>
            <a:r>
              <a:rPr lang="en-US" altLang="en-US" dirty="0"/>
              <a:t>However, the technical difference is:</a:t>
            </a:r>
          </a:p>
          <a:p>
            <a:pPr lvl="1"/>
            <a:r>
              <a:rPr lang="en-US" altLang="en-US" b="1" dirty="0">
                <a:solidFill>
                  <a:schemeClr val="accent3"/>
                </a:solidFill>
              </a:rPr>
              <a:t>Composition</a:t>
            </a:r>
            <a:r>
              <a:rPr lang="en-US" altLang="en-US" dirty="0"/>
              <a:t> – a relationship where the owned object cannot exist independent of the owner</a:t>
            </a:r>
          </a:p>
          <a:p>
            <a:pPr lvl="1"/>
            <a:r>
              <a:rPr lang="en-US" altLang="en-US" b="1" dirty="0">
                <a:solidFill>
                  <a:schemeClr val="accent3"/>
                </a:solidFill>
              </a:rPr>
              <a:t>Aggregation</a:t>
            </a:r>
            <a:r>
              <a:rPr lang="en-US" altLang="en-US" dirty="0"/>
              <a:t> – a relationship where the owned object can exist independent of the owner</a:t>
            </a:r>
          </a:p>
        </p:txBody>
      </p:sp>
      <p:pic>
        <p:nvPicPr>
          <p:cNvPr id="9" name="Picture 2" descr="Image result for difference between aggregation and compositi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467927"/>
            <a:ext cx="4875213" cy="3104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292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altLang="en-US"/>
              <a:t>Aggregation Between Same Class</a:t>
            </a:r>
            <a:endParaRPr lang="en-US" altLang="en-US">
              <a:hlinkClick r:id="rId3" action="ppaction://program"/>
            </a:endParaRPr>
          </a:p>
        </p:txBody>
      </p:sp>
      <p:sp>
        <p:nvSpPr>
          <p:cNvPr id="13316" name="Rectangle 3"/>
          <p:cNvSpPr>
            <a:spLocks noGrp="1" noChangeArrowheads="1"/>
          </p:cNvSpPr>
          <p:nvPr>
            <p:ph type="body" idx="1"/>
          </p:nvPr>
        </p:nvSpPr>
        <p:spPr/>
        <p:txBody>
          <a:bodyPr/>
          <a:lstStyle/>
          <a:p>
            <a:r>
              <a:rPr lang="en-US" altLang="en-US"/>
              <a:t>Aggregation may exist between objects of the same class. For example, a person may have a supervisor. </a:t>
            </a:r>
          </a:p>
        </p:txBody>
      </p:sp>
      <p:sp>
        <p:nvSpPr>
          <p:cNvPr id="13317" name="Rectangle 4"/>
          <p:cNvSpPr>
            <a:spLocks noChangeArrowheads="1"/>
          </p:cNvSpPr>
          <p:nvPr/>
        </p:nvSpPr>
        <p:spPr bwMode="auto">
          <a:xfrm>
            <a:off x="3429000" y="25908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3318" name="Rectangle 5"/>
          <p:cNvSpPr>
            <a:spLocks noChangeArrowheads="1"/>
          </p:cNvSpPr>
          <p:nvPr/>
        </p:nvSpPr>
        <p:spPr bwMode="auto">
          <a:xfrm>
            <a:off x="3429000" y="26289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3319" name="Rectangle 6"/>
          <p:cNvSpPr>
            <a:spLocks noChangeArrowheads="1"/>
          </p:cNvSpPr>
          <p:nvPr/>
        </p:nvSpPr>
        <p:spPr bwMode="auto">
          <a:xfrm>
            <a:off x="3429000" y="25908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3320" name="Rectangle 7"/>
          <p:cNvSpPr>
            <a:spLocks noChangeArrowheads="1"/>
          </p:cNvSpPr>
          <p:nvPr/>
        </p:nvSpPr>
        <p:spPr bwMode="auto">
          <a:xfrm>
            <a:off x="3429000" y="25908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3321" name="Rectangle 8"/>
          <p:cNvSpPr>
            <a:spLocks noChangeArrowheads="1"/>
          </p:cNvSpPr>
          <p:nvPr/>
        </p:nvSpPr>
        <p:spPr bwMode="auto">
          <a:xfrm>
            <a:off x="3429000" y="25908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3322" name="Rectangle 9"/>
          <p:cNvSpPr>
            <a:spLocks noChangeArrowheads="1"/>
          </p:cNvSpPr>
          <p:nvPr/>
        </p:nvSpPr>
        <p:spPr bwMode="auto">
          <a:xfrm>
            <a:off x="1524001" y="264571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13323" name="Object 10"/>
          <p:cNvGraphicFramePr>
            <a:graphicFrameLocks noChangeAspect="1"/>
          </p:cNvGraphicFramePr>
          <p:nvPr/>
        </p:nvGraphicFramePr>
        <p:xfrm>
          <a:off x="1143000" y="3668713"/>
          <a:ext cx="5259388" cy="1892300"/>
        </p:xfrm>
        <a:graphic>
          <a:graphicData uri="http://schemas.openxmlformats.org/presentationml/2006/ole">
            <mc:AlternateContent xmlns:mc="http://schemas.openxmlformats.org/markup-compatibility/2006">
              <mc:Choice xmlns:v="urn:schemas-microsoft-com:vml" Requires="v">
                <p:oleObj spid="_x0000_s262184" name="Picture" r:id="rId4" imgW="3073320" imgH="1104840" progId="Word.Picture.8">
                  <p:embed/>
                </p:oleObj>
              </mc:Choice>
              <mc:Fallback>
                <p:oleObj name="Picture" r:id="rId4" imgW="3073320" imgH="1104840" progId="Word.Picture.8">
                  <p:embed/>
                  <p:pic>
                    <p:nvPicPr>
                      <p:cNvPr id="13323" name="Object 10"/>
                      <p:cNvPicPr>
                        <a:picLocks noChangeAspect="1" noChangeArrowheads="1"/>
                      </p:cNvPicPr>
                      <p:nvPr/>
                    </p:nvPicPr>
                    <p:blipFill>
                      <a:blip r:embed="rId5"/>
                      <a:srcRect/>
                      <a:stretch>
                        <a:fillRect/>
                      </a:stretch>
                    </p:blipFill>
                    <p:spPr bwMode="auto">
                      <a:xfrm>
                        <a:off x="1143000" y="3668713"/>
                        <a:ext cx="5259388"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2"/>
          <p:cNvGraphicFramePr>
            <a:graphicFrameLocks noChangeAspect="1"/>
          </p:cNvGraphicFramePr>
          <p:nvPr/>
        </p:nvGraphicFramePr>
        <p:xfrm>
          <a:off x="6096000" y="3670300"/>
          <a:ext cx="4681538" cy="1517650"/>
        </p:xfrm>
        <a:graphic>
          <a:graphicData uri="http://schemas.openxmlformats.org/presentationml/2006/ole">
            <mc:AlternateContent xmlns:mc="http://schemas.openxmlformats.org/markup-compatibility/2006">
              <mc:Choice xmlns:v="urn:schemas-microsoft-com:vml" Requires="v">
                <p:oleObj spid="_x0000_s262185" name="Picture" r:id="rId6" imgW="2679840" imgH="863640" progId="Word.Picture.8">
                  <p:embed/>
                </p:oleObj>
              </mc:Choice>
              <mc:Fallback>
                <p:oleObj name="Picture" r:id="rId6" imgW="2679840" imgH="863640" progId="Word.Picture.8">
                  <p:embed/>
                  <p:pic>
                    <p:nvPicPr>
                      <p:cNvPr id="15" name="Object 12"/>
                      <p:cNvPicPr>
                        <a:picLocks noChangeAspect="1" noChangeArrowheads="1"/>
                      </p:cNvPicPr>
                      <p:nvPr/>
                    </p:nvPicPr>
                    <p:blipFill>
                      <a:blip r:embed="rId7"/>
                      <a:srcRect/>
                      <a:stretch>
                        <a:fillRect/>
                      </a:stretch>
                    </p:blipFill>
                    <p:spPr bwMode="auto">
                      <a:xfrm>
                        <a:off x="6096000" y="3670300"/>
                        <a:ext cx="4681538"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p:cNvSpPr txBox="1"/>
          <p:nvPr/>
        </p:nvSpPr>
        <p:spPr>
          <a:xfrm>
            <a:off x="2509377" y="5434654"/>
            <a:ext cx="2526631" cy="646331"/>
          </a:xfrm>
          <a:prstGeom prst="rect">
            <a:avLst/>
          </a:prstGeom>
          <a:noFill/>
        </p:spPr>
        <p:txBody>
          <a:bodyPr wrap="square" rtlCol="0">
            <a:spAutoFit/>
          </a:bodyPr>
          <a:lstStyle/>
          <a:p>
            <a:pPr algn="ctr"/>
            <a:r>
              <a:rPr lang="en-US" dirty="0"/>
              <a:t>Aggregation of a single Person owning a person</a:t>
            </a:r>
          </a:p>
        </p:txBody>
      </p:sp>
      <p:sp>
        <p:nvSpPr>
          <p:cNvPr id="17" name="TextBox 16"/>
          <p:cNvSpPr txBox="1"/>
          <p:nvPr/>
        </p:nvSpPr>
        <p:spPr>
          <a:xfrm>
            <a:off x="7174245" y="5434654"/>
            <a:ext cx="2526631" cy="923330"/>
          </a:xfrm>
          <a:prstGeom prst="rect">
            <a:avLst/>
          </a:prstGeom>
          <a:noFill/>
        </p:spPr>
        <p:txBody>
          <a:bodyPr wrap="square" rtlCol="0">
            <a:spAutoFit/>
          </a:bodyPr>
          <a:lstStyle/>
          <a:p>
            <a:pPr algn="ctr"/>
            <a:r>
              <a:rPr lang="en-US" dirty="0"/>
              <a:t>Aggregation of a single Person owning multiple persons</a:t>
            </a:r>
          </a:p>
        </p:txBody>
      </p:sp>
    </p:spTree>
    <p:extLst>
      <p:ext uri="{BB962C8B-B14F-4D97-AF65-F5344CB8AC3E}">
        <p14:creationId xmlns:p14="http://schemas.microsoft.com/office/powerpoint/2010/main" val="3406884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a:t>
            </a:r>
          </a:p>
        </p:txBody>
      </p:sp>
      <p:sp>
        <p:nvSpPr>
          <p:cNvPr id="3" name="Content Placeholder 2"/>
          <p:cNvSpPr>
            <a:spLocks noGrp="1"/>
          </p:cNvSpPr>
          <p:nvPr>
            <p:ph idx="1"/>
          </p:nvPr>
        </p:nvSpPr>
        <p:spPr/>
        <p:txBody>
          <a:bodyPr/>
          <a:lstStyle/>
          <a:p>
            <a:r>
              <a:rPr lang="en-US" dirty="0"/>
              <a:t>Describe objects (data and functions) for an Aquarium</a:t>
            </a:r>
          </a:p>
          <a:p>
            <a:pPr lvl="1"/>
            <a:r>
              <a:rPr lang="en-US" dirty="0"/>
              <a:t>Be descriptive</a:t>
            </a:r>
          </a:p>
          <a:p>
            <a:pPr lvl="1"/>
            <a:r>
              <a:rPr lang="en-US" dirty="0"/>
              <a:t>Objects can contain other objects!</a:t>
            </a:r>
          </a:p>
          <a:p>
            <a:pPr lvl="1"/>
            <a:r>
              <a:rPr lang="en-US" dirty="0"/>
              <a:t>Objects interact with other objects!</a:t>
            </a:r>
          </a:p>
        </p:txBody>
      </p:sp>
      <p:pic>
        <p:nvPicPr>
          <p:cNvPr id="1026" name="Picture 2" descr="Image result for aquar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9702" y="3017520"/>
            <a:ext cx="5408481" cy="3337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02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p:txBody>
          <a:bodyPr/>
          <a:lstStyle/>
          <a:p>
            <a:r>
              <a:rPr lang="en-US" dirty="0"/>
              <a:t>Describe objects (data and functions) for the world of Harry Potter</a:t>
            </a:r>
          </a:p>
          <a:p>
            <a:pPr lvl="1"/>
            <a:r>
              <a:rPr lang="en-US" dirty="0"/>
              <a:t>Be descriptive</a:t>
            </a:r>
          </a:p>
          <a:p>
            <a:pPr lvl="1"/>
            <a:r>
              <a:rPr lang="en-US" dirty="0"/>
              <a:t>Objects can contain other objects!</a:t>
            </a:r>
          </a:p>
          <a:p>
            <a:pPr lvl="1"/>
            <a:r>
              <a:rPr lang="en-US" dirty="0"/>
              <a:t>Objects interact with other objects!</a:t>
            </a:r>
          </a:p>
        </p:txBody>
      </p:sp>
      <p:pic>
        <p:nvPicPr>
          <p:cNvPr id="9218" name="Picture 2" descr="Image result for harry potter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1753" y="3053148"/>
            <a:ext cx="3084014" cy="3269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24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4E5FF-7AF3-4286-B795-B0F577E01358}"/>
              </a:ext>
            </a:extLst>
          </p:cNvPr>
          <p:cNvSpPr>
            <a:spLocks noGrp="1"/>
          </p:cNvSpPr>
          <p:nvPr>
            <p:ph type="title"/>
          </p:nvPr>
        </p:nvSpPr>
        <p:spPr/>
        <p:txBody>
          <a:bodyPr/>
          <a:lstStyle/>
          <a:p>
            <a:r>
              <a:rPr lang="en-US" dirty="0"/>
              <a:t>Accessors/Modifiers</a:t>
            </a:r>
          </a:p>
        </p:txBody>
      </p:sp>
      <p:sp>
        <p:nvSpPr>
          <p:cNvPr id="3" name="Content Placeholder 2">
            <a:extLst>
              <a:ext uri="{FF2B5EF4-FFF2-40B4-BE49-F238E27FC236}">
                <a16:creationId xmlns:a16="http://schemas.microsoft.com/office/drawing/2014/main" id="{6EA146B1-9554-42EB-83C2-450DEB5B3D95}"/>
              </a:ext>
            </a:extLst>
          </p:cNvPr>
          <p:cNvSpPr>
            <a:spLocks noGrp="1"/>
          </p:cNvSpPr>
          <p:nvPr>
            <p:ph sz="half" idx="1"/>
          </p:nvPr>
        </p:nvSpPr>
        <p:spPr>
          <a:xfrm>
            <a:off x="1141410" y="2249486"/>
            <a:ext cx="4878389" cy="4431232"/>
          </a:xfrm>
        </p:spPr>
        <p:txBody>
          <a:bodyPr>
            <a:normAutofit fontScale="92500" lnSpcReduction="20000"/>
          </a:bodyPr>
          <a:lstStyle/>
          <a:p>
            <a:r>
              <a:rPr lang="en-US" dirty="0"/>
              <a:t>Methods which read/use the data without modifying it are commonly referred to as </a:t>
            </a:r>
            <a:r>
              <a:rPr lang="en-US" b="1" dirty="0">
                <a:solidFill>
                  <a:schemeClr val="accent3"/>
                </a:solidFill>
              </a:rPr>
              <a:t>accessors</a:t>
            </a:r>
          </a:p>
          <a:p>
            <a:r>
              <a:rPr lang="en-US" dirty="0"/>
              <a:t>Methods that alter the data of an object are referred to as </a:t>
            </a:r>
            <a:r>
              <a:rPr lang="en-US" b="1" dirty="0">
                <a:solidFill>
                  <a:schemeClr val="accent3"/>
                </a:solidFill>
              </a:rPr>
              <a:t>modifiers</a:t>
            </a:r>
          </a:p>
          <a:p>
            <a:r>
              <a:rPr lang="en-US" dirty="0"/>
              <a:t>A common accessor/modifier pair is a </a:t>
            </a:r>
            <a:r>
              <a:rPr lang="en-US" b="1" dirty="0">
                <a:solidFill>
                  <a:schemeClr val="accent3"/>
                </a:solidFill>
              </a:rPr>
              <a:t>getter/setter </a:t>
            </a:r>
            <a:r>
              <a:rPr lang="en-US" dirty="0"/>
              <a:t>for a specific data member</a:t>
            </a:r>
          </a:p>
          <a:p>
            <a:pPr lvl="1"/>
            <a:r>
              <a:rPr lang="en-US" dirty="0"/>
              <a:t>The getter method simply returns the data value</a:t>
            </a:r>
          </a:p>
          <a:p>
            <a:pPr lvl="1"/>
            <a:r>
              <a:rPr lang="en-US" dirty="0"/>
              <a:t>The setter method simple sets a new value to the data</a:t>
            </a:r>
          </a:p>
        </p:txBody>
      </p:sp>
      <p:sp>
        <p:nvSpPr>
          <p:cNvPr id="4" name="Content Placeholder 3">
            <a:extLst>
              <a:ext uri="{FF2B5EF4-FFF2-40B4-BE49-F238E27FC236}">
                <a16:creationId xmlns:a16="http://schemas.microsoft.com/office/drawing/2014/main" id="{78077A51-375D-4A02-AC3A-4D754865A1CF}"/>
              </a:ext>
            </a:extLst>
          </p:cNvPr>
          <p:cNvSpPr>
            <a:spLocks noGrp="1"/>
          </p:cNvSpPr>
          <p:nvPr>
            <p:ph sz="half" idx="2"/>
          </p:nvPr>
        </p:nvSpPr>
        <p:spPr>
          <a:xfrm>
            <a:off x="6172200" y="2249486"/>
            <a:ext cx="4875211" cy="3541714"/>
          </a:xfrm>
        </p:spPr>
        <p:txBody>
          <a:bodyPr>
            <a:normAutofit fontScale="92500" lnSpcReduction="20000"/>
          </a:bodyPr>
          <a:lstStyle/>
          <a:p>
            <a:r>
              <a:rPr lang="en-US" dirty="0"/>
              <a:t>What types are the following methods in the circle class?</a:t>
            </a:r>
          </a:p>
          <a:p>
            <a:pPr lvl="1"/>
            <a:r>
              <a:rPr lang="en-US" dirty="0" err="1">
                <a:latin typeface="Courier New" panose="02070309020205020404" pitchFamily="49" charset="0"/>
                <a:cs typeface="Courier New" panose="02070309020205020404" pitchFamily="49" charset="0"/>
              </a:rPr>
              <a:t>getRadius</a:t>
            </a:r>
            <a:r>
              <a:rPr lang="en-US" dirty="0">
                <a:latin typeface="Courier New" panose="02070309020205020404" pitchFamily="49" charset="0"/>
                <a:cs typeface="Courier New" panose="02070309020205020404" pitchFamily="49" charset="0"/>
              </a:rPr>
              <a:t>()</a:t>
            </a:r>
          </a:p>
          <a:p>
            <a:pPr lvl="1"/>
            <a:r>
              <a:rPr lang="en-US" dirty="0" err="1">
                <a:latin typeface="Courier New" panose="02070309020205020404" pitchFamily="49" charset="0"/>
                <a:cs typeface="Courier New" panose="02070309020205020404" pitchFamily="49" charset="0"/>
              </a:rPr>
              <a:t>setRadius</a:t>
            </a:r>
            <a:r>
              <a:rPr lang="en-US" dirty="0">
                <a:latin typeface="Courier New" panose="02070309020205020404" pitchFamily="49" charset="0"/>
                <a:cs typeface="Courier New" panose="02070309020205020404" pitchFamily="49" charset="0"/>
              </a:rPr>
              <a:t>()</a:t>
            </a:r>
          </a:p>
          <a:p>
            <a:pPr lvl="1"/>
            <a:r>
              <a:rPr lang="en-US" dirty="0" err="1">
                <a:latin typeface="Courier New" panose="02070309020205020404" pitchFamily="49" charset="0"/>
                <a:cs typeface="Courier New" panose="02070309020205020404" pitchFamily="49" charset="0"/>
              </a:rPr>
              <a:t>getArea</a:t>
            </a:r>
            <a:r>
              <a:rPr lang="en-US" dirty="0">
                <a:latin typeface="Courier New" panose="02070309020205020404" pitchFamily="49" charset="0"/>
                <a:cs typeface="Courier New" panose="02070309020205020404" pitchFamily="49" charset="0"/>
              </a:rPr>
              <a:t>()</a:t>
            </a:r>
          </a:p>
          <a:p>
            <a:pPr lvl="1"/>
            <a:r>
              <a:rPr lang="en-US" dirty="0" err="1">
                <a:latin typeface="Courier New" panose="02070309020205020404" pitchFamily="49" charset="0"/>
                <a:cs typeface="Courier New" panose="02070309020205020404" pitchFamily="49" charset="0"/>
              </a:rPr>
              <a:t>getPerimeter</a:t>
            </a:r>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7044161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r>
              <a:rPr lang="en-US" altLang="en-US" dirty="0"/>
              <a:t>Immutability</a:t>
            </a:r>
          </a:p>
        </p:txBody>
      </p:sp>
      <p:sp>
        <p:nvSpPr>
          <p:cNvPr id="3" name="Content Placeholder 2"/>
          <p:cNvSpPr>
            <a:spLocks noGrp="1"/>
          </p:cNvSpPr>
          <p:nvPr>
            <p:ph idx="1"/>
          </p:nvPr>
        </p:nvSpPr>
        <p:spPr/>
        <p:txBody>
          <a:bodyPr>
            <a:normAutofit lnSpcReduction="10000"/>
          </a:bodyPr>
          <a:lstStyle/>
          <a:p>
            <a:r>
              <a:rPr lang="en-US" altLang="en-US" dirty="0"/>
              <a:t>If the contents of an object cannot be changed once the object is created, the object is </a:t>
            </a:r>
            <a:r>
              <a:rPr lang="en-US" altLang="en-US" b="1" dirty="0">
                <a:solidFill>
                  <a:schemeClr val="accent3"/>
                </a:solidFill>
              </a:rPr>
              <a:t>immutable</a:t>
            </a:r>
            <a:r>
              <a:rPr lang="en-US" altLang="en-US" dirty="0"/>
              <a:t>. </a:t>
            </a:r>
          </a:p>
          <a:p>
            <a:pPr lvl="1"/>
            <a:r>
              <a:rPr lang="en-US" altLang="en-US" dirty="0"/>
              <a:t>If you delete the set method in the Circle class, the class would be immutable because radius is private and cannot be changed without a set method. </a:t>
            </a:r>
          </a:p>
          <a:p>
            <a:r>
              <a:rPr lang="en-US" altLang="en-US" dirty="0"/>
              <a:t>A class with all private data fields and without modifiers is not necessarily immutable. How?</a:t>
            </a:r>
          </a:p>
          <a:p>
            <a:r>
              <a:rPr lang="en-US" altLang="en-US" dirty="0"/>
              <a:t>The objects for integers/float/string are immutable in python. This is why they act like primitive types.</a:t>
            </a:r>
          </a:p>
        </p:txBody>
      </p:sp>
    </p:spTree>
    <p:extLst>
      <p:ext uri="{BB962C8B-B14F-4D97-AF65-F5344CB8AC3E}">
        <p14:creationId xmlns:p14="http://schemas.microsoft.com/office/powerpoint/2010/main" val="28544078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C5D23-4267-4DEE-9578-8D7DE182E2F7}"/>
              </a:ext>
            </a:extLst>
          </p:cNvPr>
          <p:cNvSpPr>
            <a:spLocks noGrp="1"/>
          </p:cNvSpPr>
          <p:nvPr>
            <p:ph type="title"/>
          </p:nvPr>
        </p:nvSpPr>
        <p:spPr/>
        <p:txBody>
          <a:bodyPr/>
          <a:lstStyle/>
          <a:p>
            <a:r>
              <a:rPr lang="en-US" dirty="0"/>
              <a:t>Scope</a:t>
            </a:r>
          </a:p>
        </p:txBody>
      </p:sp>
      <p:sp>
        <p:nvSpPr>
          <p:cNvPr id="3" name="Content Placeholder 2">
            <a:extLst>
              <a:ext uri="{FF2B5EF4-FFF2-40B4-BE49-F238E27FC236}">
                <a16:creationId xmlns:a16="http://schemas.microsoft.com/office/drawing/2014/main" id="{2F895308-1E2D-49E7-83EF-755AA7BC1C51}"/>
              </a:ext>
            </a:extLst>
          </p:cNvPr>
          <p:cNvSpPr>
            <a:spLocks noGrp="1"/>
          </p:cNvSpPr>
          <p:nvPr>
            <p:ph idx="1"/>
          </p:nvPr>
        </p:nvSpPr>
        <p:spPr/>
        <p:txBody>
          <a:bodyPr/>
          <a:lstStyle/>
          <a:p>
            <a:r>
              <a:rPr lang="en-US" dirty="0"/>
              <a:t>Variables private to a class should only be accessed within that class.</a:t>
            </a:r>
          </a:p>
          <a:p>
            <a:r>
              <a:rPr lang="en-US" altLang="en-US" dirty="0"/>
              <a:t>Recall – </a:t>
            </a:r>
            <a:r>
              <a:rPr lang="en-US" altLang="en-US" b="1" dirty="0">
                <a:solidFill>
                  <a:schemeClr val="accent3"/>
                </a:solidFill>
              </a:rPr>
              <a:t>scope</a:t>
            </a:r>
            <a:r>
              <a:rPr lang="en-US" altLang="en-US" dirty="0"/>
              <a:t> is the lifetime of a variable. It dictates where you as the programmer may refer to the identifier (name) in code</a:t>
            </a:r>
          </a:p>
          <a:p>
            <a:pPr lvl="1"/>
            <a:r>
              <a:rPr lang="en-US" altLang="en-US" dirty="0"/>
              <a:t>Rule – The scope of class member variables is the entire class (including inside of any method). They can be declared anywhere inside a class.</a:t>
            </a:r>
          </a:p>
          <a:p>
            <a:pPr lvl="1"/>
            <a:r>
              <a:rPr lang="en-US" altLang="en-US" dirty="0"/>
              <a:t>Rule – The scope of a local variable starts from its declaration and continues to the end of the block that contains the variable.</a:t>
            </a:r>
          </a:p>
        </p:txBody>
      </p:sp>
    </p:spTree>
    <p:extLst>
      <p:ext uri="{BB962C8B-B14F-4D97-AF65-F5344CB8AC3E}">
        <p14:creationId xmlns:p14="http://schemas.microsoft.com/office/powerpoint/2010/main" val="2259121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dirty="0"/>
              <a:t>Review of Data Types</a:t>
            </a:r>
          </a:p>
        </p:txBody>
      </p:sp>
      <p:sp>
        <p:nvSpPr>
          <p:cNvPr id="19460" name="Rectangle 3"/>
          <p:cNvSpPr>
            <a:spLocks noGrp="1" noChangeArrowheads="1"/>
          </p:cNvSpPr>
          <p:nvPr>
            <p:ph type="body" idx="1"/>
          </p:nvPr>
        </p:nvSpPr>
        <p:spPr>
          <a:xfrm>
            <a:off x="1141412" y="2249486"/>
            <a:ext cx="9905999" cy="4608513"/>
          </a:xfrm>
        </p:spPr>
        <p:txBody>
          <a:bodyPr>
            <a:normAutofit/>
          </a:bodyPr>
          <a:lstStyle/>
          <a:p>
            <a:r>
              <a:rPr lang="en-US" b="1" dirty="0">
                <a:solidFill>
                  <a:schemeClr val="accent3"/>
                </a:solidFill>
              </a:rPr>
              <a:t>Data type.  </a:t>
            </a:r>
            <a:r>
              <a:rPr lang="en-US" dirty="0"/>
              <a:t>Set of values and operations on those values.</a:t>
            </a:r>
          </a:p>
          <a:p>
            <a:r>
              <a:rPr lang="en-US" b="1" dirty="0">
                <a:solidFill>
                  <a:schemeClr val="accent3"/>
                </a:solidFill>
              </a:rPr>
              <a:t>Primitive types.  </a:t>
            </a:r>
            <a:r>
              <a:rPr lang="en-US" dirty="0"/>
              <a:t>Values directly map to machine representation; operations directly map to machine instructions.</a:t>
            </a:r>
          </a:p>
          <a:p>
            <a:pPr lvl="1"/>
            <a:endParaRPr lang="en-US" dirty="0"/>
          </a:p>
          <a:p>
            <a:pPr lvl="1"/>
            <a:endParaRPr lang="en-US" dirty="0"/>
          </a:p>
          <a:p>
            <a:pPr lvl="1"/>
            <a:endParaRPr lang="en-US" dirty="0"/>
          </a:p>
          <a:p>
            <a:pPr marL="457200" lvl="1" indent="0">
              <a:buNone/>
            </a:pPr>
            <a:endParaRPr lang="en-US" dirty="0"/>
          </a:p>
          <a:p>
            <a:r>
              <a:rPr lang="en-US" dirty="0"/>
              <a:t>We want to write programs that process other types of data.</a:t>
            </a:r>
          </a:p>
          <a:p>
            <a:pPr lvl="1"/>
            <a:r>
              <a:rPr lang="en-US" dirty="0"/>
              <a:t>Colors, pictures, strings, vectors, polygons, input streams, …</a:t>
            </a: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3764787004"/>
                  </p:ext>
                </p:extLst>
              </p:nvPr>
            </p:nvGraphicFramePr>
            <p:xfrm>
              <a:off x="2030411" y="3814602"/>
              <a:ext cx="8127999" cy="14782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0">
                    <a:tc>
                      <a:txBody>
                        <a:bodyPr/>
                        <a:lstStyle/>
                        <a:p>
                          <a:r>
                            <a:rPr lang="en-US" dirty="0"/>
                            <a:t>Data Type</a:t>
                          </a:r>
                        </a:p>
                      </a:txBody>
                      <a:tcPr/>
                    </a:tc>
                    <a:tc>
                      <a:txBody>
                        <a:bodyPr/>
                        <a:lstStyle/>
                        <a:p>
                          <a:r>
                            <a:rPr lang="en-US" dirty="0"/>
                            <a:t>Set of Values</a:t>
                          </a:r>
                        </a:p>
                      </a:txBody>
                      <a:tcPr/>
                    </a:tc>
                    <a:tc>
                      <a:txBody>
                        <a:bodyPr/>
                        <a:lstStyle/>
                        <a:p>
                          <a:r>
                            <a:rPr lang="en-US" dirty="0"/>
                            <a:t>Operations</a:t>
                          </a:r>
                        </a:p>
                      </a:txBody>
                      <a:tcPr/>
                    </a:tc>
                    <a:extLst>
                      <a:ext uri="{0D108BD9-81ED-4DB2-BD59-A6C34878D82A}">
                        <a16:rowId xmlns:a16="http://schemas.microsoft.com/office/drawing/2014/main" val="10000"/>
                      </a:ext>
                    </a:extLst>
                  </a:tr>
                  <a:tr h="370840">
                    <a:tc>
                      <a:txBody>
                        <a:bodyPr/>
                        <a:lstStyle/>
                        <a:p>
                          <a:r>
                            <a:rPr lang="en-US" b="1" dirty="0">
                              <a:solidFill>
                                <a:schemeClr val="tx1"/>
                              </a:solidFill>
                              <a:latin typeface="+mn-lt"/>
                              <a:cs typeface="Courier New" panose="02070309020205020404" pitchFamily="49" charset="0"/>
                            </a:rPr>
                            <a:t>Booleans</a:t>
                          </a:r>
                        </a:p>
                      </a:txBody>
                      <a:tcPr/>
                    </a:tc>
                    <a:tc>
                      <a:txBody>
                        <a:bodyPr/>
                        <a:lstStyle/>
                        <a:p>
                          <a:r>
                            <a:rPr lang="en-US" b="1" dirty="0">
                              <a:solidFill>
                                <a:schemeClr val="accent3"/>
                              </a:solidFill>
                              <a:latin typeface="Courier New" panose="02070309020205020404" pitchFamily="49" charset="0"/>
                              <a:cs typeface="Courier New" panose="02070309020205020404" pitchFamily="49" charset="0"/>
                            </a:rPr>
                            <a:t>True</a:t>
                          </a:r>
                          <a:r>
                            <a:rPr lang="en-US" b="1" dirty="0">
                              <a:solidFill>
                                <a:schemeClr val="tx1"/>
                              </a:solidFill>
                              <a:latin typeface="+mn-lt"/>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False</a:t>
                          </a:r>
                        </a:p>
                      </a:txBody>
                      <a:tcPr/>
                    </a:tc>
                    <a:tc>
                      <a:txBody>
                        <a:bodyPr/>
                        <a:lstStyle/>
                        <a:p>
                          <a:r>
                            <a:rPr lang="en-US"/>
                            <a:t>not, </a:t>
                          </a:r>
                          <a:r>
                            <a:rPr lang="en-US" dirty="0"/>
                            <a:t>and, or, </a:t>
                          </a:r>
                          <a:r>
                            <a:rPr lang="en-US" dirty="0" err="1"/>
                            <a:t>xor</a:t>
                          </a:r>
                          <a:endParaRPr lang="en-US" dirty="0"/>
                        </a:p>
                      </a:txBody>
                      <a:tcPr/>
                    </a:tc>
                    <a:extLst>
                      <a:ext uri="{0D108BD9-81ED-4DB2-BD59-A6C34878D82A}">
                        <a16:rowId xmlns:a16="http://schemas.microsoft.com/office/drawing/2014/main" val="10001"/>
                      </a:ext>
                    </a:extLst>
                  </a:tr>
                  <a:tr h="370840">
                    <a:tc>
                      <a:txBody>
                        <a:bodyPr/>
                        <a:lstStyle/>
                        <a:p>
                          <a:r>
                            <a:rPr lang="en-US" b="1" dirty="0">
                              <a:solidFill>
                                <a:schemeClr val="tx1"/>
                              </a:solidFill>
                              <a:latin typeface="+mn-lt"/>
                              <a:cs typeface="Courier New" panose="02070309020205020404" pitchFamily="49" charset="0"/>
                            </a:rPr>
                            <a:t>Integers</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31</m:t>
                                    </m:r>
                                  </m:sup>
                                </m:sSup>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31</m:t>
                                    </m:r>
                                  </m:sup>
                                </m:sSup>
                                <m:r>
                                  <a:rPr lang="en-US" b="0" i="1" smtClean="0">
                                    <a:latin typeface="Cambria Math" panose="02040503050406030204" pitchFamily="18" charset="0"/>
                                  </a:rPr>
                                  <m:t>)</m:t>
                                </m:r>
                              </m:oMath>
                            </m:oMathPara>
                          </a14:m>
                          <a:endParaRPr lang="en-US" dirty="0"/>
                        </a:p>
                      </a:txBody>
                      <a:tcPr/>
                    </a:tc>
                    <a:tc>
                      <a:txBody>
                        <a:bodyPr/>
                        <a:lstStyle/>
                        <a:p>
                          <a:r>
                            <a:rPr lang="en-US" dirty="0"/>
                            <a:t>add, subtract, multiply</a:t>
                          </a:r>
                        </a:p>
                      </a:txBody>
                      <a:tcPr/>
                    </a:tc>
                    <a:extLst>
                      <a:ext uri="{0D108BD9-81ED-4DB2-BD59-A6C34878D82A}">
                        <a16:rowId xmlns:a16="http://schemas.microsoft.com/office/drawing/2014/main" val="10002"/>
                      </a:ext>
                    </a:extLst>
                  </a:tr>
                  <a:tr h="370840">
                    <a:tc>
                      <a:txBody>
                        <a:bodyPr/>
                        <a:lstStyle/>
                        <a:p>
                          <a:r>
                            <a:rPr lang="en-US" b="1" dirty="0">
                              <a:solidFill>
                                <a:schemeClr val="tx1"/>
                              </a:solidFill>
                              <a:latin typeface="+mn-lt"/>
                              <a:cs typeface="Courier New" panose="02070309020205020404" pitchFamily="49" charset="0"/>
                            </a:rPr>
                            <a:t>Floating-point numbers</a:t>
                          </a:r>
                        </a:p>
                      </a:txBody>
                      <a:tcPr/>
                    </a:tc>
                    <a:tc>
                      <a:txBody>
                        <a:bodyPr/>
                        <a:lstStyle/>
                        <a:p>
                          <a:r>
                            <a:rPr lang="en-US" dirty="0"/>
                            <a:t>any of </a:t>
                          </a:r>
                          <a14:m>
                            <m:oMath xmlns:m="http://schemas.openxmlformats.org/officeDocument/2006/math">
                              <m:r>
                                <a:rPr lang="en-US" b="0" i="1" smtClean="0">
                                  <a:latin typeface="Cambria Math" panose="02040503050406030204" pitchFamily="18" charset="0"/>
                                </a:rPr>
                                <m:t>2^64</m:t>
                              </m:r>
                            </m:oMath>
                          </a14:m>
                          <a:r>
                            <a:rPr lang="en-US" dirty="0"/>
                            <a:t> real numbers</a:t>
                          </a:r>
                        </a:p>
                      </a:txBody>
                      <a:tcPr/>
                    </a:tc>
                    <a:tc>
                      <a:txBody>
                        <a:bodyPr/>
                        <a:lstStyle/>
                        <a:p>
                          <a:r>
                            <a:rPr lang="en-US" dirty="0"/>
                            <a:t>add, subtract, multiply</a:t>
                          </a:r>
                        </a:p>
                      </a:txBody>
                      <a:tcPr/>
                    </a:tc>
                    <a:extLst>
                      <a:ext uri="{0D108BD9-81ED-4DB2-BD59-A6C34878D82A}">
                        <a16:rowId xmlns:a16="http://schemas.microsoft.com/office/drawing/2014/main" val="10003"/>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764787004"/>
                  </p:ext>
                </p:extLst>
              </p:nvPr>
            </p:nvGraphicFramePr>
            <p:xfrm>
              <a:off x="2030411" y="3814602"/>
              <a:ext cx="8127999" cy="14782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65760">
                    <a:tc>
                      <a:txBody>
                        <a:bodyPr/>
                        <a:lstStyle/>
                        <a:p>
                          <a:r>
                            <a:rPr lang="en-US" dirty="0"/>
                            <a:t>Data Type</a:t>
                          </a:r>
                        </a:p>
                      </a:txBody>
                      <a:tcPr/>
                    </a:tc>
                    <a:tc>
                      <a:txBody>
                        <a:bodyPr/>
                        <a:lstStyle/>
                        <a:p>
                          <a:r>
                            <a:rPr lang="en-US" dirty="0"/>
                            <a:t>Set of Values</a:t>
                          </a:r>
                        </a:p>
                      </a:txBody>
                      <a:tcPr/>
                    </a:tc>
                    <a:tc>
                      <a:txBody>
                        <a:bodyPr/>
                        <a:lstStyle/>
                        <a:p>
                          <a:r>
                            <a:rPr lang="en-US" dirty="0"/>
                            <a:t>Operations</a:t>
                          </a:r>
                        </a:p>
                      </a:txBody>
                      <a:tcPr/>
                    </a:tc>
                    <a:extLst>
                      <a:ext uri="{0D108BD9-81ED-4DB2-BD59-A6C34878D82A}">
                        <a16:rowId xmlns:a16="http://schemas.microsoft.com/office/drawing/2014/main" val="10000"/>
                      </a:ext>
                    </a:extLst>
                  </a:tr>
                  <a:tr h="370840">
                    <a:tc>
                      <a:txBody>
                        <a:bodyPr/>
                        <a:lstStyle/>
                        <a:p>
                          <a:r>
                            <a:rPr lang="en-US" b="1" dirty="0">
                              <a:solidFill>
                                <a:schemeClr val="tx1"/>
                              </a:solidFill>
                              <a:latin typeface="+mn-lt"/>
                              <a:cs typeface="Courier New" panose="02070309020205020404" pitchFamily="49" charset="0"/>
                            </a:rPr>
                            <a:t>Booleans</a:t>
                          </a:r>
                        </a:p>
                      </a:txBody>
                      <a:tcPr/>
                    </a:tc>
                    <a:tc>
                      <a:txBody>
                        <a:bodyPr/>
                        <a:lstStyle/>
                        <a:p>
                          <a:r>
                            <a:rPr lang="en-US" b="1" dirty="0">
                              <a:solidFill>
                                <a:schemeClr val="accent3"/>
                              </a:solidFill>
                              <a:latin typeface="Courier New" panose="02070309020205020404" pitchFamily="49" charset="0"/>
                              <a:cs typeface="Courier New" panose="02070309020205020404" pitchFamily="49" charset="0"/>
                            </a:rPr>
                            <a:t>True</a:t>
                          </a:r>
                          <a:r>
                            <a:rPr lang="en-US" b="1" dirty="0">
                              <a:solidFill>
                                <a:schemeClr val="tx1"/>
                              </a:solidFill>
                              <a:latin typeface="+mn-lt"/>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False</a:t>
                          </a:r>
                        </a:p>
                      </a:txBody>
                      <a:tcPr/>
                    </a:tc>
                    <a:tc>
                      <a:txBody>
                        <a:bodyPr/>
                        <a:lstStyle/>
                        <a:p>
                          <a:r>
                            <a:rPr lang="en-US"/>
                            <a:t>not, </a:t>
                          </a:r>
                          <a:r>
                            <a:rPr lang="en-US" dirty="0"/>
                            <a:t>and, or, </a:t>
                          </a:r>
                          <a:r>
                            <a:rPr lang="en-US" dirty="0" err="1"/>
                            <a:t>xor</a:t>
                          </a:r>
                          <a:endParaRPr lang="en-US" dirty="0"/>
                        </a:p>
                      </a:txBody>
                      <a:tcPr/>
                    </a:tc>
                    <a:extLst>
                      <a:ext uri="{0D108BD9-81ED-4DB2-BD59-A6C34878D82A}">
                        <a16:rowId xmlns:a16="http://schemas.microsoft.com/office/drawing/2014/main" val="10001"/>
                      </a:ext>
                    </a:extLst>
                  </a:tr>
                  <a:tr h="370840">
                    <a:tc>
                      <a:txBody>
                        <a:bodyPr/>
                        <a:lstStyle/>
                        <a:p>
                          <a:r>
                            <a:rPr lang="en-US" b="1" dirty="0">
                              <a:solidFill>
                                <a:schemeClr val="tx1"/>
                              </a:solidFill>
                              <a:latin typeface="+mn-lt"/>
                              <a:cs typeface="Courier New" panose="02070309020205020404" pitchFamily="49" charset="0"/>
                            </a:rPr>
                            <a:t>Integers</a:t>
                          </a:r>
                        </a:p>
                      </a:txBody>
                      <a:tcPr/>
                    </a:tc>
                    <a:tc>
                      <a:txBody>
                        <a:bodyPr/>
                        <a:lstStyle/>
                        <a:p>
                          <a:endParaRPr lang="en-US"/>
                        </a:p>
                      </a:txBody>
                      <a:tcPr>
                        <a:blipFill>
                          <a:blip r:embed="rId3"/>
                          <a:stretch>
                            <a:fillRect l="-100450" t="-208197" r="-101126" b="-122951"/>
                          </a:stretch>
                        </a:blipFill>
                      </a:tcPr>
                    </a:tc>
                    <a:tc>
                      <a:txBody>
                        <a:bodyPr/>
                        <a:lstStyle/>
                        <a:p>
                          <a:r>
                            <a:rPr lang="en-US" dirty="0"/>
                            <a:t>add, subtract, multiply</a:t>
                          </a:r>
                        </a:p>
                      </a:txBody>
                      <a:tcPr/>
                    </a:tc>
                    <a:extLst>
                      <a:ext uri="{0D108BD9-81ED-4DB2-BD59-A6C34878D82A}">
                        <a16:rowId xmlns:a16="http://schemas.microsoft.com/office/drawing/2014/main" val="10002"/>
                      </a:ext>
                    </a:extLst>
                  </a:tr>
                  <a:tr h="370840">
                    <a:tc>
                      <a:txBody>
                        <a:bodyPr/>
                        <a:lstStyle/>
                        <a:p>
                          <a:r>
                            <a:rPr lang="en-US" b="1" dirty="0">
                              <a:solidFill>
                                <a:schemeClr val="tx1"/>
                              </a:solidFill>
                              <a:latin typeface="+mn-lt"/>
                              <a:cs typeface="Courier New" panose="02070309020205020404" pitchFamily="49" charset="0"/>
                            </a:rPr>
                            <a:t>Floating-point numbers</a:t>
                          </a:r>
                        </a:p>
                      </a:txBody>
                      <a:tcPr/>
                    </a:tc>
                    <a:tc>
                      <a:txBody>
                        <a:bodyPr/>
                        <a:lstStyle/>
                        <a:p>
                          <a:endParaRPr lang="en-US"/>
                        </a:p>
                      </a:txBody>
                      <a:tcPr>
                        <a:blipFill>
                          <a:blip r:embed="rId3"/>
                          <a:stretch>
                            <a:fillRect l="-100450" t="-308197" r="-101126" b="-22951"/>
                          </a:stretch>
                        </a:blipFill>
                      </a:tcPr>
                    </a:tc>
                    <a:tc>
                      <a:txBody>
                        <a:bodyPr/>
                        <a:lstStyle/>
                        <a:p>
                          <a:r>
                            <a:rPr lang="en-US" dirty="0"/>
                            <a:t>add, subtract, multiply</a:t>
                          </a:r>
                        </a:p>
                      </a:txBody>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395464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0">
                                            <p:txEl>
                                              <p:pRg st="1" end="1"/>
                                            </p:txEl>
                                          </p:spTgt>
                                        </p:tgtEl>
                                        <p:attrNameLst>
                                          <p:attrName>style.visibility</p:attrName>
                                        </p:attrNameLst>
                                      </p:cBhvr>
                                      <p:to>
                                        <p:strVal val="visible"/>
                                      </p:to>
                                    </p:set>
                                    <p:animEffect transition="in" filter="fade">
                                      <p:cBhvr>
                                        <p:cTn id="7" dur="500"/>
                                        <p:tgtEl>
                                          <p:spTgt spid="1946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460">
                                            <p:txEl>
                                              <p:pRg st="6" end="6"/>
                                            </p:txEl>
                                          </p:spTgt>
                                        </p:tgtEl>
                                        <p:attrNameLst>
                                          <p:attrName>style.visibility</p:attrName>
                                        </p:attrNameLst>
                                      </p:cBhvr>
                                      <p:to>
                                        <p:strVal val="visible"/>
                                      </p:to>
                                    </p:set>
                                    <p:animEffect transition="in" filter="fade">
                                      <p:cBhvr>
                                        <p:cTn id="15" dur="500"/>
                                        <p:tgtEl>
                                          <p:spTgt spid="19460">
                                            <p:txEl>
                                              <p:pRg st="6" end="6"/>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460">
                                            <p:txEl>
                                              <p:pRg st="7" end="7"/>
                                            </p:txEl>
                                          </p:spTgt>
                                        </p:tgtEl>
                                        <p:attrNameLst>
                                          <p:attrName>style.visibility</p:attrName>
                                        </p:attrNameLst>
                                      </p:cBhvr>
                                      <p:to>
                                        <p:strVal val="visible"/>
                                      </p:to>
                                    </p:set>
                                    <p:animEffect transition="in" filter="fade">
                                      <p:cBhvr>
                                        <p:cTn id="18" dur="500"/>
                                        <p:tgtEl>
                                          <p:spTgt spid="1946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0AFD5-FC8A-4231-ADD1-37429CA96B19}"/>
              </a:ext>
            </a:extLst>
          </p:cNvPr>
          <p:cNvSpPr>
            <a:spLocks noGrp="1"/>
          </p:cNvSpPr>
          <p:nvPr>
            <p:ph type="title"/>
          </p:nvPr>
        </p:nvSpPr>
        <p:spPr/>
        <p:txBody>
          <a:bodyPr/>
          <a:lstStyle/>
          <a:p>
            <a:r>
              <a:rPr lang="en-US" dirty="0"/>
              <a:t>References passed to functions/copy</a:t>
            </a:r>
          </a:p>
        </p:txBody>
      </p:sp>
      <p:graphicFrame>
        <p:nvGraphicFramePr>
          <p:cNvPr id="4" name="Object 10">
            <a:extLst>
              <a:ext uri="{FF2B5EF4-FFF2-40B4-BE49-F238E27FC236}">
                <a16:creationId xmlns:a16="http://schemas.microsoft.com/office/drawing/2014/main" id="{154EBBC6-E91B-47BD-A1CE-7373579251ED}"/>
              </a:ext>
            </a:extLst>
          </p:cNvPr>
          <p:cNvGraphicFramePr>
            <a:graphicFrameLocks noGrp="1" noChangeAspect="1"/>
          </p:cNvGraphicFramePr>
          <p:nvPr>
            <p:ph sz="half" idx="1"/>
            <p:extLst>
              <p:ext uri="{D42A27DB-BD31-4B8C-83A1-F6EECF244321}">
                <p14:modId xmlns:p14="http://schemas.microsoft.com/office/powerpoint/2010/main" val="1370777200"/>
              </p:ext>
            </p:extLst>
          </p:nvPr>
        </p:nvGraphicFramePr>
        <p:xfrm>
          <a:off x="962822" y="2696547"/>
          <a:ext cx="4872574" cy="2463281"/>
        </p:xfrm>
        <a:graphic>
          <a:graphicData uri="http://schemas.openxmlformats.org/presentationml/2006/ole">
            <mc:AlternateContent xmlns:mc="http://schemas.openxmlformats.org/markup-compatibility/2006">
              <mc:Choice xmlns:v="urn:schemas-microsoft-com:vml" Requires="v">
                <p:oleObj spid="_x0000_s264203" name="Picture" r:id="rId3" imgW="3438873" imgH="1737664" progId="Word.Picture.8">
                  <p:embed/>
                </p:oleObj>
              </mc:Choice>
              <mc:Fallback>
                <p:oleObj name="Picture" r:id="rId3" imgW="3438873" imgH="1737664" progId="Word.Picture.8">
                  <p:embed/>
                  <p:pic>
                    <p:nvPicPr>
                      <p:cNvPr id="15"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822" y="2696547"/>
                        <a:ext cx="4872574" cy="2463281"/>
                      </a:xfrm>
                      <a:prstGeom prst="rect">
                        <a:avLst/>
                      </a:prstGeom>
                      <a:noFill/>
                      <a:ln>
                        <a:noFill/>
                      </a:ln>
                    </p:spPr>
                  </p:pic>
                </p:oleObj>
              </mc:Fallback>
            </mc:AlternateContent>
          </a:graphicData>
        </a:graphic>
      </p:graphicFrame>
      <p:sp>
        <p:nvSpPr>
          <p:cNvPr id="5" name="Content Placeholder 4">
            <a:extLst>
              <a:ext uri="{FF2B5EF4-FFF2-40B4-BE49-F238E27FC236}">
                <a16:creationId xmlns:a16="http://schemas.microsoft.com/office/drawing/2014/main" id="{C8C12E1B-2FDA-47EC-BBBD-37438FEB796A}"/>
              </a:ext>
            </a:extLst>
          </p:cNvPr>
          <p:cNvSpPr>
            <a:spLocks noGrp="1"/>
          </p:cNvSpPr>
          <p:nvPr>
            <p:ph sz="half" idx="2"/>
          </p:nvPr>
        </p:nvSpPr>
        <p:spPr>
          <a:xfrm>
            <a:off x="6172200" y="2249486"/>
            <a:ext cx="4875211" cy="3541714"/>
          </a:xfrm>
        </p:spPr>
        <p:txBody>
          <a:bodyPr/>
          <a:lstStyle/>
          <a:p>
            <a:r>
              <a:rPr lang="en-US" dirty="0"/>
              <a:t>When passing objects into functions, they are passed-by-object-reference. This means that the object that is passed to the function is modified directly.</a:t>
            </a:r>
          </a:p>
          <a:p>
            <a:r>
              <a:rPr lang="en-US" dirty="0"/>
              <a:t>During assignment of variables, the reference is being copied!</a:t>
            </a:r>
          </a:p>
        </p:txBody>
      </p:sp>
    </p:spTree>
    <p:extLst>
      <p:ext uri="{BB962C8B-B14F-4D97-AF65-F5344CB8AC3E}">
        <p14:creationId xmlns:p14="http://schemas.microsoft.com/office/powerpoint/2010/main" val="3232128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4B5C5-E68E-4AF0-B3BE-68D45E9B6D87}"/>
              </a:ext>
            </a:extLst>
          </p:cNvPr>
          <p:cNvSpPr>
            <a:spLocks noGrp="1"/>
          </p:cNvSpPr>
          <p:nvPr>
            <p:ph type="title"/>
          </p:nvPr>
        </p:nvSpPr>
        <p:spPr/>
        <p:txBody>
          <a:bodyPr/>
          <a:lstStyle/>
          <a:p>
            <a:r>
              <a:rPr lang="en-US" dirty="0"/>
              <a:t>Static and class variables</a:t>
            </a:r>
          </a:p>
        </p:txBody>
      </p:sp>
      <p:sp>
        <p:nvSpPr>
          <p:cNvPr id="3" name="Content Placeholder 2">
            <a:extLst>
              <a:ext uri="{FF2B5EF4-FFF2-40B4-BE49-F238E27FC236}">
                <a16:creationId xmlns:a16="http://schemas.microsoft.com/office/drawing/2014/main" id="{3058FBD7-2F96-418B-B457-7A28A3501672}"/>
              </a:ext>
            </a:extLst>
          </p:cNvPr>
          <p:cNvSpPr>
            <a:spLocks noGrp="1"/>
          </p:cNvSpPr>
          <p:nvPr>
            <p:ph idx="1"/>
          </p:nvPr>
        </p:nvSpPr>
        <p:spPr/>
        <p:txBody>
          <a:bodyPr>
            <a:normAutofit lnSpcReduction="10000"/>
          </a:bodyPr>
          <a:lstStyle/>
          <a:p>
            <a:r>
              <a:rPr lang="en-US" dirty="0"/>
              <a:t>You can also have variables shared among all instances, these are called class or static variables</a:t>
            </a:r>
          </a:p>
          <a:p>
            <a:r>
              <a:rPr lang="en-US" dirty="0"/>
              <a:t>Declare them at the top of the class:</a:t>
            </a:r>
            <a:br>
              <a:rPr lang="en-US" dirty="0"/>
            </a:br>
            <a:r>
              <a:rPr lang="en-US" b="1" dirty="0">
                <a:solidFill>
                  <a:schemeClr val="accent4"/>
                </a:solidFill>
                <a:latin typeface="Courier New" panose="02070309020205020404" pitchFamily="49" charset="0"/>
                <a:cs typeface="Courier New" panose="02070309020205020404" pitchFamily="49" charset="0"/>
              </a:rPr>
              <a:t>class</a:t>
            </a:r>
            <a:r>
              <a:rPr lang="en-US" dirty="0">
                <a:latin typeface="Courier New" panose="02070309020205020404" pitchFamily="49" charset="0"/>
                <a:cs typeface="Courier New" panose="02070309020205020404" pitchFamily="49" charset="0"/>
              </a:rPr>
              <a:t> Circle:</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numInstances</a:t>
            </a:r>
            <a:r>
              <a:rPr lang="en-US" dirty="0">
                <a:latin typeface="Courier New" panose="02070309020205020404" pitchFamily="49" charset="0"/>
                <a:cs typeface="Courier New" panose="02070309020205020404" pitchFamily="49" charset="0"/>
              </a:rPr>
              <a:t> = </a:t>
            </a:r>
            <a:r>
              <a:rPr lang="en-US" dirty="0">
                <a:solidFill>
                  <a:srgbClr val="C00000"/>
                </a:solidFill>
                <a:latin typeface="Courier New" panose="02070309020205020404" pitchFamily="49" charset="0"/>
                <a:cs typeface="Courier New" panose="02070309020205020404" pitchFamily="49" charset="0"/>
              </a:rPr>
              <a:t>0</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def</a:t>
            </a:r>
            <a:r>
              <a:rPr lang="en-US" dirty="0">
                <a:latin typeface="Courier New" panose="02070309020205020404" pitchFamily="49" charset="0"/>
                <a:cs typeface="Courier New" panose="02070309020205020404" pitchFamily="49" charset="0"/>
              </a:rPr>
              <a:t> __</a:t>
            </a:r>
            <a:r>
              <a:rPr lang="en-US" dirty="0" err="1">
                <a:latin typeface="Courier New" panose="02070309020205020404" pitchFamily="49" charset="0"/>
                <a:cs typeface="Courier New" panose="02070309020205020404" pitchFamily="49" charset="0"/>
              </a:rPr>
              <a:t>init</a:t>
            </a:r>
            <a:r>
              <a:rPr lang="en-US" dirty="0">
                <a:latin typeface="Courier New" panose="02070309020205020404" pitchFamily="49" charset="0"/>
                <a:cs typeface="Courier New" panose="02070309020205020404" pitchFamily="49" charset="0"/>
              </a:rPr>
              <a:t>__(</a:t>
            </a:r>
            <a:r>
              <a:rPr lang="en-US" b="1" dirty="0">
                <a:solidFill>
                  <a:schemeClr val="accent4"/>
                </a:solidFill>
                <a:latin typeface="Courier New" panose="02070309020205020404" pitchFamily="49" charset="0"/>
                <a:cs typeface="Courier New" panose="02070309020205020404" pitchFamily="49" charset="0"/>
              </a:rPr>
              <a:t>self</a:t>
            </a:r>
            <a:r>
              <a:rPr lang="en-US" dirty="0">
                <a:latin typeface="Courier New" panose="02070309020205020404" pitchFamily="49" charset="0"/>
                <a:cs typeface="Courier New" panose="02070309020205020404" pitchFamily="49" charset="0"/>
              </a:rPr>
              <a:t>, radius=</a:t>
            </a:r>
            <a:r>
              <a:rPr lang="en-US" dirty="0">
                <a:solidFill>
                  <a:srgbClr val="C00000"/>
                </a:solidFill>
                <a:latin typeface="Courier New" panose="02070309020205020404" pitchFamily="49" charset="0"/>
                <a:cs typeface="Courier New" panose="02070309020205020404" pitchFamily="49" charset="0"/>
              </a:rPr>
              <a:t>1</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b="1" dirty="0" err="1">
                <a:solidFill>
                  <a:schemeClr val="accent4"/>
                </a:solidFill>
                <a:latin typeface="Courier New" panose="02070309020205020404" pitchFamily="49" charset="0"/>
                <a:cs typeface="Courier New" panose="02070309020205020404" pitchFamily="49" charset="0"/>
              </a:rPr>
              <a:t>self</a:t>
            </a:r>
            <a:r>
              <a:rPr lang="en-US" dirty="0" err="1">
                <a:latin typeface="Courier New" panose="02070309020205020404" pitchFamily="49" charset="0"/>
                <a:cs typeface="Courier New" panose="02070309020205020404" pitchFamily="49" charset="0"/>
              </a:rPr>
              <a:t>.__radius</a:t>
            </a:r>
            <a:r>
              <a:rPr lang="en-US" dirty="0">
                <a:latin typeface="Courier New" panose="02070309020205020404" pitchFamily="49" charset="0"/>
                <a:cs typeface="Courier New" panose="02070309020205020404" pitchFamily="49" charset="0"/>
              </a:rPr>
              <a:t> = radius</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Circle.numInstances</a:t>
            </a:r>
            <a:r>
              <a:rPr lang="en-US" dirty="0">
                <a:latin typeface="Courier New" panose="02070309020205020404" pitchFamily="49" charset="0"/>
                <a:cs typeface="Courier New" panose="02070309020205020404" pitchFamily="49" charset="0"/>
              </a:rPr>
              <a:t> += </a:t>
            </a:r>
            <a:r>
              <a:rPr lang="en-US" dirty="0">
                <a:solidFill>
                  <a:srgbClr val="C00000"/>
                </a:solidFill>
                <a:latin typeface="Courier New" panose="02070309020205020404" pitchFamily="49" charset="0"/>
                <a:cs typeface="Courier New" panose="02070309020205020404" pitchFamily="49" charset="0"/>
              </a:rPr>
              <a:t>1</a:t>
            </a:r>
          </a:p>
        </p:txBody>
      </p:sp>
    </p:spTree>
    <p:extLst>
      <p:ext uri="{BB962C8B-B14F-4D97-AF65-F5344CB8AC3E}">
        <p14:creationId xmlns:p14="http://schemas.microsoft.com/office/powerpoint/2010/main" val="28064298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C0458-BB84-42C4-9E55-EEEBC0C2473B}"/>
              </a:ext>
            </a:extLst>
          </p:cNvPr>
          <p:cNvSpPr>
            <a:spLocks noGrp="1"/>
          </p:cNvSpPr>
          <p:nvPr>
            <p:ph type="title"/>
          </p:nvPr>
        </p:nvSpPr>
        <p:spPr/>
        <p:txBody>
          <a:bodyPr/>
          <a:lstStyle/>
          <a:p>
            <a:r>
              <a:rPr lang="en-US" dirty="0"/>
              <a:t>Static and class functions</a:t>
            </a:r>
          </a:p>
        </p:txBody>
      </p:sp>
      <p:sp>
        <p:nvSpPr>
          <p:cNvPr id="4" name="Content Placeholder 3">
            <a:extLst>
              <a:ext uri="{FF2B5EF4-FFF2-40B4-BE49-F238E27FC236}">
                <a16:creationId xmlns:a16="http://schemas.microsoft.com/office/drawing/2014/main" id="{6171F2D9-A17C-42A5-A056-320B46E3CAF0}"/>
              </a:ext>
            </a:extLst>
          </p:cNvPr>
          <p:cNvSpPr>
            <a:spLocks noGrp="1"/>
          </p:cNvSpPr>
          <p:nvPr>
            <p:ph sz="half" idx="1"/>
          </p:nvPr>
        </p:nvSpPr>
        <p:spPr>
          <a:xfrm>
            <a:off x="1141410" y="2249485"/>
            <a:ext cx="4878389" cy="3908719"/>
          </a:xfrm>
        </p:spPr>
        <p:txBody>
          <a:bodyPr>
            <a:normAutofit fontScale="70000" lnSpcReduction="20000"/>
          </a:bodyPr>
          <a:lstStyle/>
          <a:p>
            <a:r>
              <a:rPr lang="en-US" dirty="0"/>
              <a:t>Class functions can operate on the class or static variables</a:t>
            </a:r>
          </a:p>
          <a:p>
            <a:r>
              <a:rPr lang="en-US" dirty="0"/>
              <a:t>First parameter will be </a:t>
            </a:r>
            <a:r>
              <a:rPr lang="en-US" b="1" dirty="0" err="1">
                <a:solidFill>
                  <a:schemeClr val="accent4"/>
                </a:solidFill>
                <a:latin typeface="Courier New" panose="02070309020205020404" pitchFamily="49" charset="0"/>
                <a:cs typeface="Courier New" panose="02070309020205020404" pitchFamily="49" charset="0"/>
              </a:rPr>
              <a:t>cls</a:t>
            </a:r>
            <a:r>
              <a:rPr lang="en-US" dirty="0"/>
              <a:t> (for class) and variables can be accessed from it. Demarcated with </a:t>
            </a:r>
            <a:r>
              <a:rPr lang="en-US" b="1" dirty="0">
                <a:solidFill>
                  <a:schemeClr val="accent4"/>
                </a:solidFill>
                <a:latin typeface="Courier New" panose="02070309020205020404" pitchFamily="49" charset="0"/>
                <a:cs typeface="Courier New" panose="02070309020205020404" pitchFamily="49" charset="0"/>
              </a:rPr>
              <a:t>@</a:t>
            </a:r>
            <a:r>
              <a:rPr lang="en-US" b="1" dirty="0" err="1">
                <a:solidFill>
                  <a:schemeClr val="accent4"/>
                </a:solidFill>
                <a:latin typeface="Courier New" panose="02070309020205020404" pitchFamily="49" charset="0"/>
                <a:cs typeface="Courier New" panose="02070309020205020404" pitchFamily="49" charset="0"/>
              </a:rPr>
              <a:t>classmethod</a:t>
            </a:r>
            <a:endParaRPr lang="en-US" b="1" dirty="0">
              <a:solidFill>
                <a:schemeClr val="accent4"/>
              </a:solidFill>
              <a:latin typeface="Courier New" panose="02070309020205020404" pitchFamily="49" charset="0"/>
              <a:cs typeface="Courier New" panose="02070309020205020404" pitchFamily="49" charset="0"/>
            </a:endParaRPr>
          </a:p>
          <a:p>
            <a:r>
              <a:rPr lang="en-US" dirty="0"/>
              <a:t>Example (inside of a class):</a:t>
            </a:r>
            <a:br>
              <a:rPr lang="en-US" dirty="0"/>
            </a:b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a:t>
            </a:r>
            <a:r>
              <a:rPr lang="en-US" b="1" dirty="0" err="1">
                <a:solidFill>
                  <a:schemeClr val="accent4"/>
                </a:solidFill>
                <a:latin typeface="Courier New" panose="02070309020205020404" pitchFamily="49" charset="0"/>
                <a:cs typeface="Courier New" panose="02070309020205020404" pitchFamily="49" charset="0"/>
              </a:rPr>
              <a:t>classmethod</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def</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getNumInstances</a:t>
            </a:r>
            <a:r>
              <a:rPr lang="en-US" dirty="0">
                <a:latin typeface="Courier New" panose="02070309020205020404" pitchFamily="49" charset="0"/>
                <a:cs typeface="Courier New" panose="02070309020205020404" pitchFamily="49" charset="0"/>
              </a:rPr>
              <a:t>(</a:t>
            </a:r>
            <a:r>
              <a:rPr lang="en-US" b="1" dirty="0" err="1">
                <a:solidFill>
                  <a:schemeClr val="accent4"/>
                </a:solidFill>
                <a:latin typeface="Courier New" panose="02070309020205020404" pitchFamily="49" charset="0"/>
                <a:cs typeface="Courier New" panose="02070309020205020404" pitchFamily="49" charset="0"/>
              </a:rPr>
              <a:t>cls</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return</a:t>
            </a:r>
            <a:r>
              <a:rPr lang="en-US" dirty="0">
                <a:latin typeface="Courier New" panose="02070309020205020404" pitchFamily="49" charset="0"/>
                <a:cs typeface="Courier New" panose="02070309020205020404" pitchFamily="49" charset="0"/>
              </a:rPr>
              <a:t> </a:t>
            </a:r>
            <a:r>
              <a:rPr lang="en-US" b="1" dirty="0" err="1">
                <a:solidFill>
                  <a:schemeClr val="accent4"/>
                </a:solidFill>
                <a:latin typeface="Courier New" panose="02070309020205020404" pitchFamily="49" charset="0"/>
                <a:cs typeface="Courier New" panose="02070309020205020404" pitchFamily="49" charset="0"/>
              </a:rPr>
              <a:t>cls</a:t>
            </a:r>
            <a:r>
              <a:rPr lang="en-US" dirty="0" err="1">
                <a:latin typeface="Courier New" panose="02070309020205020404" pitchFamily="49" charset="0"/>
                <a:cs typeface="Courier New" panose="02070309020205020404" pitchFamily="49" charset="0"/>
              </a:rPr>
              <a:t>.numInstances</a:t>
            </a:r>
            <a:endParaRPr lang="en-US" dirty="0">
              <a:latin typeface="Courier New" panose="02070309020205020404" pitchFamily="49" charset="0"/>
              <a:cs typeface="Courier New" panose="02070309020205020404" pitchFamily="49" charset="0"/>
            </a:endParaRPr>
          </a:p>
        </p:txBody>
      </p:sp>
      <p:sp>
        <p:nvSpPr>
          <p:cNvPr id="5" name="Content Placeholder 4">
            <a:extLst>
              <a:ext uri="{FF2B5EF4-FFF2-40B4-BE49-F238E27FC236}">
                <a16:creationId xmlns:a16="http://schemas.microsoft.com/office/drawing/2014/main" id="{B5583E80-4284-438C-9106-80F18E6A5731}"/>
              </a:ext>
            </a:extLst>
          </p:cNvPr>
          <p:cNvSpPr>
            <a:spLocks noGrp="1"/>
          </p:cNvSpPr>
          <p:nvPr>
            <p:ph sz="half" idx="2"/>
          </p:nvPr>
        </p:nvSpPr>
        <p:spPr>
          <a:xfrm>
            <a:off x="6172200" y="2249486"/>
            <a:ext cx="4875211" cy="3246245"/>
          </a:xfrm>
        </p:spPr>
        <p:txBody>
          <a:bodyPr>
            <a:normAutofit fontScale="70000" lnSpcReduction="20000"/>
          </a:bodyPr>
          <a:lstStyle/>
          <a:p>
            <a:r>
              <a:rPr lang="en-US" dirty="0"/>
              <a:t>Static functions can only read class or static variables</a:t>
            </a:r>
          </a:p>
          <a:p>
            <a:r>
              <a:rPr lang="en-US" dirty="0"/>
              <a:t>Takes no special parameters. Demarcated with </a:t>
            </a:r>
            <a:r>
              <a:rPr lang="en-US" b="1" dirty="0">
                <a:solidFill>
                  <a:schemeClr val="accent4"/>
                </a:solidFill>
                <a:latin typeface="Courier New" panose="02070309020205020404" pitchFamily="49" charset="0"/>
                <a:cs typeface="Courier New" panose="02070309020205020404" pitchFamily="49" charset="0"/>
              </a:rPr>
              <a:t>@</a:t>
            </a:r>
            <a:r>
              <a:rPr lang="en-US" b="1" dirty="0" err="1">
                <a:solidFill>
                  <a:schemeClr val="accent4"/>
                </a:solidFill>
                <a:latin typeface="Courier New" panose="02070309020205020404" pitchFamily="49" charset="0"/>
                <a:cs typeface="Courier New" panose="02070309020205020404" pitchFamily="49" charset="0"/>
              </a:rPr>
              <a:t>staticmethod</a:t>
            </a:r>
            <a:endParaRPr lang="en-US" b="1" dirty="0">
              <a:solidFill>
                <a:schemeClr val="accent4"/>
              </a:solidFill>
              <a:latin typeface="Courier New" panose="02070309020205020404" pitchFamily="49" charset="0"/>
              <a:cs typeface="Courier New" panose="02070309020205020404" pitchFamily="49" charset="0"/>
            </a:endParaRPr>
          </a:p>
          <a:p>
            <a:r>
              <a:rPr lang="en-US" dirty="0"/>
              <a:t>Serves as just a utility function</a:t>
            </a:r>
          </a:p>
          <a:p>
            <a:r>
              <a:rPr lang="en-US" dirty="0"/>
              <a:t>Example (inside of a class):</a:t>
            </a:r>
            <a:br>
              <a:rPr lang="en-US" dirty="0"/>
            </a:b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a:t>
            </a:r>
            <a:r>
              <a:rPr lang="en-US" b="1" dirty="0" err="1">
                <a:solidFill>
                  <a:schemeClr val="accent4"/>
                </a:solidFill>
                <a:latin typeface="Courier New" panose="02070309020205020404" pitchFamily="49" charset="0"/>
                <a:cs typeface="Courier New" panose="02070309020205020404" pitchFamily="49" charset="0"/>
              </a:rPr>
              <a:t>staticmethod</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def</a:t>
            </a:r>
            <a:r>
              <a:rPr lang="en-US" dirty="0">
                <a:latin typeface="Courier New" panose="02070309020205020404" pitchFamily="49" charset="0"/>
                <a:cs typeface="Courier New" panose="02070309020205020404" pitchFamily="49" charset="0"/>
              </a:rPr>
              <a:t> pi(places):</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return</a:t>
            </a: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round</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math.pi</a:t>
            </a:r>
            <a:r>
              <a:rPr lang="en-US" dirty="0">
                <a:latin typeface="Courier New" panose="02070309020205020404" pitchFamily="49" charset="0"/>
                <a:cs typeface="Courier New" panose="02070309020205020404" pitchFamily="49" charset="0"/>
              </a:rPr>
              <a:t>, places)</a:t>
            </a:r>
          </a:p>
        </p:txBody>
      </p:sp>
    </p:spTree>
    <p:extLst>
      <p:ext uri="{BB962C8B-B14F-4D97-AF65-F5344CB8AC3E}">
        <p14:creationId xmlns:p14="http://schemas.microsoft.com/office/powerpoint/2010/main" val="25671583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r>
              <a:rPr lang="en-US" altLang="en-US" dirty="0"/>
              <a:t>Instance vs Static </a:t>
            </a:r>
            <a:br>
              <a:rPr lang="en-US" altLang="en-US" dirty="0"/>
            </a:br>
            <a:endParaRPr lang="en-US" altLang="en-US" dirty="0"/>
          </a:p>
        </p:txBody>
      </p:sp>
      <p:sp>
        <p:nvSpPr>
          <p:cNvPr id="3" name="Content Placeholder 2"/>
          <p:cNvSpPr>
            <a:spLocks noGrp="1"/>
          </p:cNvSpPr>
          <p:nvPr>
            <p:ph idx="1"/>
          </p:nvPr>
        </p:nvSpPr>
        <p:spPr>
          <a:xfrm>
            <a:off x="1141412" y="2249487"/>
            <a:ext cx="9905999" cy="2515018"/>
          </a:xfrm>
        </p:spPr>
        <p:txBody>
          <a:bodyPr>
            <a:normAutofit fontScale="92500" lnSpcReduction="10000"/>
          </a:bodyPr>
          <a:lstStyle/>
          <a:p>
            <a:r>
              <a:rPr lang="en-US" altLang="en-US" dirty="0"/>
              <a:t>Instance – a, or relating to a, specific object’s value</a:t>
            </a:r>
          </a:p>
          <a:p>
            <a:pPr lvl="1"/>
            <a:r>
              <a:rPr lang="en-US" altLang="en-US" dirty="0"/>
              <a:t>Instance variables belong to a specific instance.</a:t>
            </a:r>
          </a:p>
          <a:p>
            <a:pPr lvl="1"/>
            <a:r>
              <a:rPr lang="en-US" altLang="en-US" dirty="0"/>
              <a:t>Instance methods are invoked by an instance of the class.</a:t>
            </a:r>
          </a:p>
          <a:p>
            <a:r>
              <a:rPr lang="en-US" altLang="en-US" dirty="0"/>
              <a:t>Static – not a, or relating to a, specific object’s value (related to the type). </a:t>
            </a:r>
          </a:p>
          <a:p>
            <a:pPr lvl="1"/>
            <a:r>
              <a:rPr lang="en-US" altLang="en-US" dirty="0"/>
              <a:t>Static variables are shared by all the instances of the class.</a:t>
            </a:r>
          </a:p>
          <a:p>
            <a:pPr lvl="1"/>
            <a:r>
              <a:rPr lang="en-US" altLang="en-US" dirty="0"/>
              <a:t>Static methods are not tied to a specific object. </a:t>
            </a:r>
          </a:p>
          <a:p>
            <a:pPr lvl="1"/>
            <a:endParaRPr lang="en-US" altLang="en-US" dirty="0"/>
          </a:p>
        </p:txBody>
      </p:sp>
      <p:pic>
        <p:nvPicPr>
          <p:cNvPr id="9"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599" y="4680284"/>
            <a:ext cx="7166584" cy="2086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16526909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4B357-5DAA-4FCD-9B03-EDC6C51F3FAF}"/>
              </a:ext>
            </a:extLst>
          </p:cNvPr>
          <p:cNvSpPr>
            <a:spLocks noGrp="1"/>
          </p:cNvSpPr>
          <p:nvPr>
            <p:ph type="title"/>
          </p:nvPr>
        </p:nvSpPr>
        <p:spPr/>
        <p:txBody>
          <a:bodyPr/>
          <a:lstStyle/>
          <a:p>
            <a:r>
              <a:rPr lang="en-US" dirty="0"/>
              <a:t>Exercise</a:t>
            </a:r>
          </a:p>
        </p:txBody>
      </p:sp>
      <p:sp>
        <p:nvSpPr>
          <p:cNvPr id="3" name="Content Placeholder 2">
            <a:extLst>
              <a:ext uri="{FF2B5EF4-FFF2-40B4-BE49-F238E27FC236}">
                <a16:creationId xmlns:a16="http://schemas.microsoft.com/office/drawing/2014/main" id="{8A925698-278F-4478-8E4A-D0DEE9DD54D0}"/>
              </a:ext>
            </a:extLst>
          </p:cNvPr>
          <p:cNvSpPr>
            <a:spLocks noGrp="1"/>
          </p:cNvSpPr>
          <p:nvPr>
            <p:ph idx="1"/>
          </p:nvPr>
        </p:nvSpPr>
        <p:spPr/>
        <p:txBody>
          <a:bodyPr/>
          <a:lstStyle/>
          <a:p>
            <a:r>
              <a:rPr lang="en-US" dirty="0"/>
              <a:t>Make and test a class rectangle, defined by a width and height</a:t>
            </a:r>
          </a:p>
          <a:p>
            <a:pPr lvl="1"/>
            <a:r>
              <a:rPr lang="en-US" dirty="0"/>
              <a:t>Have methods to compute its area and perimeter</a:t>
            </a:r>
          </a:p>
          <a:p>
            <a:r>
              <a:rPr lang="en-US" dirty="0"/>
              <a:t>Bonus:</a:t>
            </a:r>
          </a:p>
          <a:p>
            <a:pPr lvl="1"/>
            <a:r>
              <a:rPr lang="en-US" dirty="0"/>
              <a:t>Support drawing with turtle graphics</a:t>
            </a:r>
          </a:p>
        </p:txBody>
      </p:sp>
    </p:spTree>
    <p:extLst>
      <p:ext uri="{BB962C8B-B14F-4D97-AF65-F5344CB8AC3E}">
        <p14:creationId xmlns:p14="http://schemas.microsoft.com/office/powerpoint/2010/main" val="9984389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A9D0E-BA5E-4A12-954A-E0265F19A8BD}"/>
              </a:ext>
            </a:extLst>
          </p:cNvPr>
          <p:cNvSpPr>
            <a:spLocks noGrp="1"/>
          </p:cNvSpPr>
          <p:nvPr>
            <p:ph type="title"/>
          </p:nvPr>
        </p:nvSpPr>
        <p:spPr/>
        <p:txBody>
          <a:bodyPr/>
          <a:lstStyle/>
          <a:p>
            <a:r>
              <a:rPr lang="en-US" dirty="0"/>
              <a:t>Exercise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3FC8938-3033-48EC-BB35-6B24747B115B}"/>
                  </a:ext>
                </a:extLst>
              </p:cNvPr>
              <p:cNvSpPr>
                <a:spLocks noGrp="1"/>
              </p:cNvSpPr>
              <p:nvPr>
                <p:ph idx="1"/>
              </p:nvPr>
            </p:nvSpPr>
            <p:spPr/>
            <p:txBody>
              <a:bodyPr>
                <a:normAutofit lnSpcReduction="10000"/>
              </a:bodyPr>
              <a:lstStyle/>
              <a:p>
                <a:r>
                  <a:rPr lang="en-US" dirty="0"/>
                  <a:t>Implement odometry for a GoPiGo3 robot. Using only time, </a:t>
                </a:r>
                <a:r>
                  <a:rPr lang="en-US" dirty="0" err="1"/>
                  <a:t>spin_left</a:t>
                </a:r>
                <a:r>
                  <a:rPr lang="en-US" dirty="0"/>
                  <a:t>/</a:t>
                </a:r>
                <a:r>
                  <a:rPr lang="en-US" dirty="0" err="1"/>
                  <a:t>spin_right</a:t>
                </a:r>
                <a:r>
                  <a:rPr lang="en-US" dirty="0"/>
                  <a:t>, forward, and stop track the relative position compared with the starting position.</a:t>
                </a:r>
              </a:p>
              <a:p>
                <a:pPr lvl="1"/>
                <a:r>
                  <a:rPr lang="en-US" dirty="0"/>
                  <a:t>The robot will start at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 </m:t>
                        </m:r>
                        <m:r>
                          <a:rPr lang="en-US" b="0" i="1" smtClean="0">
                            <a:latin typeface="Cambria Math" panose="02040503050406030204" pitchFamily="18" charset="0"/>
                          </a:rPr>
                          <m:t>𝜃</m:t>
                        </m:r>
                      </m:e>
                    </m:d>
                    <m:r>
                      <a:rPr lang="en-US" b="0" i="1" smtClean="0">
                        <a:latin typeface="Cambria Math" panose="02040503050406030204" pitchFamily="18" charset="0"/>
                      </a:rPr>
                      <m:t>= (0, 0, 0)</m:t>
                    </m:r>
                  </m:oMath>
                </a14:m>
                <a:endParaRPr lang="en-US" dirty="0"/>
              </a:p>
              <a:p>
                <a:pPr lvl="1"/>
                <a:r>
                  <a:rPr lang="en-US" dirty="0"/>
                  <a:t>When the robot goes forward alter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accordingly</a:t>
                </a:r>
              </a:p>
              <a:p>
                <a:pPr lvl="1"/>
                <a:r>
                  <a:rPr lang="en-US" dirty="0"/>
                  <a:t>When the robot spins alter </a:t>
                </a:r>
                <a14:m>
                  <m:oMath xmlns:m="http://schemas.openxmlformats.org/officeDocument/2006/math">
                    <m:r>
                      <a:rPr lang="en-US" b="0" i="1" smtClean="0">
                        <a:latin typeface="Cambria Math" panose="02040503050406030204" pitchFamily="18" charset="0"/>
                      </a:rPr>
                      <m:t>𝜃</m:t>
                    </m:r>
                  </m:oMath>
                </a14:m>
                <a:endParaRPr lang="en-US" dirty="0"/>
              </a:p>
              <a:p>
                <a:r>
                  <a:rPr lang="en-US" dirty="0"/>
                  <a:t>Tip: be careful of the speed of the robot</a:t>
                </a:r>
              </a:p>
              <a:p>
                <a:r>
                  <a:rPr lang="en-US" dirty="0"/>
                  <a:t>Tip: use trigonometry to determine the change in </a:t>
                </a:r>
                <a14:m>
                  <m:oMath xmlns:m="http://schemas.openxmlformats.org/officeDocument/2006/math">
                    <m:r>
                      <a:rPr lang="en-US" i="1" dirty="0" smtClean="0">
                        <a:latin typeface="Cambria Math" panose="02040503050406030204" pitchFamily="18" charset="0"/>
                      </a:rPr>
                      <m:t>𝑥</m:t>
                    </m:r>
                  </m:oMath>
                </a14:m>
                <a:r>
                  <a:rPr lang="en-US" dirty="0"/>
                  <a:t> and </a:t>
                </a:r>
                <a14:m>
                  <m:oMath xmlns:m="http://schemas.openxmlformats.org/officeDocument/2006/math">
                    <m:r>
                      <a:rPr lang="en-US" i="1" dirty="0" smtClean="0">
                        <a:latin typeface="Cambria Math" panose="02040503050406030204" pitchFamily="18" charset="0"/>
                      </a:rPr>
                      <m:t>𝑦</m:t>
                    </m:r>
                  </m:oMath>
                </a14:m>
                <a:endParaRPr lang="en-US" dirty="0"/>
              </a:p>
            </p:txBody>
          </p:sp>
        </mc:Choice>
        <mc:Fallback xmlns="">
          <p:sp>
            <p:nvSpPr>
              <p:cNvPr id="3" name="Content Placeholder 2">
                <a:extLst>
                  <a:ext uri="{FF2B5EF4-FFF2-40B4-BE49-F238E27FC236}">
                    <a16:creationId xmlns:a16="http://schemas.microsoft.com/office/drawing/2014/main" id="{03FC8938-3033-48EC-BB35-6B24747B115B}"/>
                  </a:ext>
                </a:extLst>
              </p:cNvPr>
              <p:cNvSpPr>
                <a:spLocks noGrp="1" noRot="1" noChangeAspect="1" noMove="1" noResize="1" noEditPoints="1" noAdjustHandles="1" noChangeArrowheads="1" noChangeShapeType="1" noTextEdit="1"/>
              </p:cNvSpPr>
              <p:nvPr>
                <p:ph idx="1"/>
              </p:nvPr>
            </p:nvSpPr>
            <p:spPr>
              <a:blipFill>
                <a:blip r:embed="rId2"/>
                <a:stretch>
                  <a:fillRect l="-1231" t="-2926" b="-4475"/>
                </a:stretch>
              </a:blipFill>
            </p:spPr>
            <p:txBody>
              <a:bodyPr/>
              <a:lstStyle/>
              <a:p>
                <a:r>
                  <a:rPr lang="en-US">
                    <a:noFill/>
                  </a:rPr>
                  <a:t> </a:t>
                </a:r>
              </a:p>
            </p:txBody>
          </p:sp>
        </mc:Fallback>
      </mc:AlternateContent>
      <p:sp>
        <p:nvSpPr>
          <p:cNvPr id="4" name="Isosceles Triangle 3">
            <a:extLst>
              <a:ext uri="{FF2B5EF4-FFF2-40B4-BE49-F238E27FC236}">
                <a16:creationId xmlns:a16="http://schemas.microsoft.com/office/drawing/2014/main" id="{6C0F9141-D849-473F-95FC-3027205AE637}"/>
              </a:ext>
            </a:extLst>
          </p:cNvPr>
          <p:cNvSpPr/>
          <p:nvPr/>
        </p:nvSpPr>
        <p:spPr>
          <a:xfrm>
            <a:off x="8798767" y="4114800"/>
            <a:ext cx="2080727" cy="1156996"/>
          </a:xfrm>
          <a:prstGeom prst="triangle">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98D3A52-911A-40BC-811F-02B8E322D6F4}"/>
                  </a:ext>
                </a:extLst>
              </p:cNvPr>
              <p:cNvSpPr txBox="1"/>
              <p:nvPr/>
            </p:nvSpPr>
            <p:spPr>
              <a:xfrm>
                <a:off x="10879494" y="4472472"/>
                <a:ext cx="99840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rPr>
                            <m:t>𝜃</m:t>
                          </m:r>
                        </m:e>
                      </m:func>
                    </m:oMath>
                  </m:oMathPara>
                </a14:m>
                <a:endParaRPr lang="en-US" dirty="0"/>
              </a:p>
            </p:txBody>
          </p:sp>
        </mc:Choice>
        <mc:Fallback xmlns="">
          <p:sp>
            <p:nvSpPr>
              <p:cNvPr id="5" name="TextBox 4">
                <a:extLst>
                  <a:ext uri="{FF2B5EF4-FFF2-40B4-BE49-F238E27FC236}">
                    <a16:creationId xmlns:a16="http://schemas.microsoft.com/office/drawing/2014/main" id="{B98D3A52-911A-40BC-811F-02B8E322D6F4}"/>
                  </a:ext>
                </a:extLst>
              </p:cNvPr>
              <p:cNvSpPr txBox="1">
                <a:spLocks noRot="1" noChangeAspect="1" noMove="1" noResize="1" noEditPoints="1" noAdjustHandles="1" noChangeArrowheads="1" noChangeShapeType="1" noTextEdit="1"/>
              </p:cNvSpPr>
              <p:nvPr/>
            </p:nvSpPr>
            <p:spPr>
              <a:xfrm>
                <a:off x="10879494" y="4472472"/>
                <a:ext cx="998409"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8D35E2F-16BD-4AB9-9FF6-205D867FE996}"/>
                  </a:ext>
                </a:extLst>
              </p:cNvPr>
              <p:cNvSpPr txBox="1"/>
              <p:nvPr/>
            </p:nvSpPr>
            <p:spPr>
              <a:xfrm>
                <a:off x="9339925" y="5346832"/>
                <a:ext cx="99840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m:t>
                          </m:r>
                          <m:r>
                            <a:rPr lang="en-US" b="0" i="1" smtClean="0">
                              <a:latin typeface="Cambria Math" panose="02040503050406030204" pitchFamily="18" charset="0"/>
                            </a:rPr>
                            <m:t>𝑠</m:t>
                          </m:r>
                        </m:fName>
                        <m:e>
                          <m:r>
                            <a:rPr lang="en-US" b="0" i="1" smtClean="0">
                              <a:latin typeface="Cambria Math" panose="02040503050406030204" pitchFamily="18" charset="0"/>
                            </a:rPr>
                            <m:t>𝜃</m:t>
                          </m:r>
                        </m:e>
                      </m:func>
                    </m:oMath>
                  </m:oMathPara>
                </a14:m>
                <a:endParaRPr lang="en-US" dirty="0"/>
              </a:p>
            </p:txBody>
          </p:sp>
        </mc:Choice>
        <mc:Fallback xmlns="">
          <p:sp>
            <p:nvSpPr>
              <p:cNvPr id="6" name="TextBox 5">
                <a:extLst>
                  <a:ext uri="{FF2B5EF4-FFF2-40B4-BE49-F238E27FC236}">
                    <a16:creationId xmlns:a16="http://schemas.microsoft.com/office/drawing/2014/main" id="{68D35E2F-16BD-4AB9-9FF6-205D867FE996}"/>
                  </a:ext>
                </a:extLst>
              </p:cNvPr>
              <p:cNvSpPr txBox="1">
                <a:spLocks noRot="1" noChangeAspect="1" noMove="1" noResize="1" noEditPoints="1" noAdjustHandles="1" noChangeArrowheads="1" noChangeShapeType="1" noTextEdit="1"/>
              </p:cNvSpPr>
              <p:nvPr/>
            </p:nvSpPr>
            <p:spPr>
              <a:xfrm>
                <a:off x="9339925" y="5346832"/>
                <a:ext cx="998409"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5BEC7BD-5608-4EF3-8742-4AACD208F910}"/>
                  </a:ext>
                </a:extLst>
              </p:cNvPr>
              <p:cNvSpPr txBox="1"/>
              <p:nvPr/>
            </p:nvSpPr>
            <p:spPr>
              <a:xfrm>
                <a:off x="9050593" y="4288968"/>
                <a:ext cx="99840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oMath>
                  </m:oMathPara>
                </a14:m>
                <a:endParaRPr lang="en-US" dirty="0"/>
              </a:p>
            </p:txBody>
          </p:sp>
        </mc:Choice>
        <mc:Fallback xmlns="">
          <p:sp>
            <p:nvSpPr>
              <p:cNvPr id="7" name="TextBox 6">
                <a:extLst>
                  <a:ext uri="{FF2B5EF4-FFF2-40B4-BE49-F238E27FC236}">
                    <a16:creationId xmlns:a16="http://schemas.microsoft.com/office/drawing/2014/main" id="{85BEC7BD-5608-4EF3-8742-4AACD208F910}"/>
                  </a:ext>
                </a:extLst>
              </p:cNvPr>
              <p:cNvSpPr txBox="1">
                <a:spLocks noRot="1" noChangeAspect="1" noMove="1" noResize="1" noEditPoints="1" noAdjustHandles="1" noChangeArrowheads="1" noChangeShapeType="1" noTextEdit="1"/>
              </p:cNvSpPr>
              <p:nvPr/>
            </p:nvSpPr>
            <p:spPr>
              <a:xfrm>
                <a:off x="9050593" y="4288968"/>
                <a:ext cx="998409" cy="36933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59762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a:t>Object-oriented Programming Concepts</a:t>
            </a:r>
            <a:endParaRPr lang="en-US" altLang="en-US" dirty="0"/>
          </a:p>
        </p:txBody>
      </p:sp>
      <p:sp>
        <p:nvSpPr>
          <p:cNvPr id="3" name="Content Placeholder 2"/>
          <p:cNvSpPr>
            <a:spLocks noGrp="1"/>
          </p:cNvSpPr>
          <p:nvPr>
            <p:ph idx="1"/>
          </p:nvPr>
        </p:nvSpPr>
        <p:spPr>
          <a:xfrm>
            <a:off x="1141412" y="2249487"/>
            <a:ext cx="9905999" cy="2908906"/>
          </a:xfrm>
        </p:spPr>
        <p:txBody>
          <a:bodyPr>
            <a:normAutofit fontScale="92500" lnSpcReduction="10000"/>
          </a:bodyPr>
          <a:lstStyle/>
          <a:p>
            <a:r>
              <a:rPr lang="en-US" altLang="en-US" b="1" dirty="0">
                <a:solidFill>
                  <a:schemeClr val="accent3"/>
                </a:solidFill>
              </a:rPr>
              <a:t>Object-oriented programming (OOP) </a:t>
            </a:r>
            <a:r>
              <a:rPr lang="en-US" altLang="en-US" dirty="0"/>
              <a:t>involves programming using objects</a:t>
            </a:r>
          </a:p>
          <a:p>
            <a:r>
              <a:rPr lang="en-US" altLang="en-US" dirty="0"/>
              <a:t>An </a:t>
            </a:r>
            <a:r>
              <a:rPr lang="en-US" altLang="en-US" b="1" dirty="0">
                <a:solidFill>
                  <a:schemeClr val="accent3"/>
                </a:solidFill>
              </a:rPr>
              <a:t>object</a:t>
            </a:r>
            <a:r>
              <a:rPr lang="en-US" altLang="en-US" dirty="0"/>
              <a:t> represents an entity in the real world that can be distinctly identified. For example, a student, a desk, a circle, a button, and even a loan can all be viewed as objects. An object has a unique identity, state, and behaviors. </a:t>
            </a:r>
          </a:p>
          <a:p>
            <a:pPr lvl="1"/>
            <a:r>
              <a:rPr lang="en-US" altLang="en-US" dirty="0"/>
              <a:t>The </a:t>
            </a:r>
            <a:r>
              <a:rPr lang="en-US" altLang="en-US" b="1" dirty="0">
                <a:solidFill>
                  <a:schemeClr val="accent3"/>
                </a:solidFill>
              </a:rPr>
              <a:t>state</a:t>
            </a:r>
            <a:r>
              <a:rPr lang="en-US" altLang="en-US" dirty="0"/>
              <a:t> of an object consists of a set of </a:t>
            </a:r>
            <a:r>
              <a:rPr lang="en-US" altLang="en-US" b="1" dirty="0">
                <a:solidFill>
                  <a:schemeClr val="accent3"/>
                </a:solidFill>
              </a:rPr>
              <a:t>data fields </a:t>
            </a:r>
            <a:r>
              <a:rPr lang="en-US" altLang="en-US" dirty="0"/>
              <a:t>(also known as </a:t>
            </a:r>
            <a:r>
              <a:rPr lang="en-US" altLang="en-US" b="1" dirty="0">
                <a:solidFill>
                  <a:schemeClr val="accent3"/>
                </a:solidFill>
              </a:rPr>
              <a:t>properties</a:t>
            </a:r>
            <a:r>
              <a:rPr lang="en-US" altLang="en-US" dirty="0"/>
              <a:t>) with their current values. </a:t>
            </a:r>
          </a:p>
          <a:p>
            <a:pPr lvl="1"/>
            <a:r>
              <a:rPr lang="en-US" altLang="en-US" dirty="0"/>
              <a:t>The </a:t>
            </a:r>
            <a:r>
              <a:rPr lang="en-US" altLang="en-US" b="1" dirty="0">
                <a:solidFill>
                  <a:schemeClr val="accent3"/>
                </a:solidFill>
              </a:rPr>
              <a:t>behavior</a:t>
            </a:r>
            <a:r>
              <a:rPr lang="en-US" altLang="en-US" dirty="0"/>
              <a:t> of an object is defined by a set of methods. </a:t>
            </a:r>
          </a:p>
        </p:txBody>
      </p:sp>
      <p:sp>
        <p:nvSpPr>
          <p:cNvPr id="6148" name="Rectangle 16"/>
          <p:cNvSpPr>
            <a:spLocks noChangeArrowheads="1"/>
          </p:cNvSpPr>
          <p:nvPr/>
        </p:nvSpPr>
        <p:spPr bwMode="auto">
          <a:xfrm>
            <a:off x="4210050" y="234315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10" name="Table 9"/>
          <p:cNvGraphicFramePr>
            <a:graphicFrameLocks noGrp="1"/>
          </p:cNvGraphicFramePr>
          <p:nvPr/>
        </p:nvGraphicFramePr>
        <p:xfrm>
          <a:off x="1237745" y="5158393"/>
          <a:ext cx="10106871" cy="14833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4688205">
                  <a:extLst>
                    <a:ext uri="{9D8B030D-6E8A-4147-A177-3AD203B41FA5}">
                      <a16:colId xmlns:a16="http://schemas.microsoft.com/office/drawing/2014/main" val="20002"/>
                    </a:ext>
                  </a:extLst>
                </a:gridCol>
              </a:tblGrid>
              <a:tr h="370840">
                <a:tc>
                  <a:txBody>
                    <a:bodyPr/>
                    <a:lstStyle/>
                    <a:p>
                      <a:r>
                        <a:rPr lang="en-US" dirty="0"/>
                        <a:t>Data Type</a:t>
                      </a:r>
                    </a:p>
                  </a:txBody>
                  <a:tcPr/>
                </a:tc>
                <a:tc>
                  <a:txBody>
                    <a:bodyPr/>
                    <a:lstStyle/>
                    <a:p>
                      <a:r>
                        <a:rPr lang="en-US" dirty="0"/>
                        <a:t>Set of Values</a:t>
                      </a:r>
                    </a:p>
                  </a:txBody>
                  <a:tcPr/>
                </a:tc>
                <a:tc>
                  <a:txBody>
                    <a:bodyPr/>
                    <a:lstStyle/>
                    <a:p>
                      <a:r>
                        <a:rPr lang="en-US" dirty="0"/>
                        <a:t>Operations</a:t>
                      </a:r>
                    </a:p>
                  </a:txBody>
                  <a:tcPr/>
                </a:tc>
                <a:extLst>
                  <a:ext uri="{0D108BD9-81ED-4DB2-BD59-A6C34878D82A}">
                    <a16:rowId xmlns:a16="http://schemas.microsoft.com/office/drawing/2014/main" val="10000"/>
                  </a:ext>
                </a:extLst>
              </a:tr>
              <a:tr h="370840">
                <a:tc>
                  <a:txBody>
                    <a:bodyPr/>
                    <a:lstStyle/>
                    <a:p>
                      <a:r>
                        <a:rPr lang="en-US" b="1" dirty="0">
                          <a:latin typeface="Courier New" panose="02070309020205020404" pitchFamily="49" charset="0"/>
                          <a:cs typeface="Courier New" panose="02070309020205020404" pitchFamily="49" charset="0"/>
                        </a:rPr>
                        <a:t>Color</a:t>
                      </a:r>
                    </a:p>
                  </a:txBody>
                  <a:tcPr/>
                </a:tc>
                <a:tc>
                  <a:txBody>
                    <a:bodyPr/>
                    <a:lstStyle/>
                    <a:p>
                      <a:r>
                        <a:rPr lang="en-US" dirty="0"/>
                        <a:t>24 bits</a:t>
                      </a:r>
                    </a:p>
                  </a:txBody>
                  <a:tcPr/>
                </a:tc>
                <a:tc>
                  <a:txBody>
                    <a:bodyPr/>
                    <a:lstStyle/>
                    <a:p>
                      <a:r>
                        <a:rPr lang="en-US" dirty="0" err="1">
                          <a:latin typeface="Courier New" panose="02070309020205020404" pitchFamily="49" charset="0"/>
                          <a:cs typeface="Courier New" panose="02070309020205020404" pitchFamily="49" charset="0"/>
                        </a:rPr>
                        <a:t>getRed</a:t>
                      </a:r>
                      <a:r>
                        <a:rPr lang="en-US" dirty="0">
                          <a:latin typeface="Courier New" panose="02070309020205020404" pitchFamily="49" charset="0"/>
                          <a:cs typeface="Courier New" panose="02070309020205020404" pitchFamily="49" charset="0"/>
                        </a:rPr>
                        <a:t>(), brighten()</a:t>
                      </a:r>
                    </a:p>
                  </a:txBody>
                  <a:tcPr/>
                </a:tc>
                <a:extLst>
                  <a:ext uri="{0D108BD9-81ED-4DB2-BD59-A6C34878D82A}">
                    <a16:rowId xmlns:a16="http://schemas.microsoft.com/office/drawing/2014/main" val="10001"/>
                  </a:ext>
                </a:extLst>
              </a:tr>
              <a:tr h="370840">
                <a:tc>
                  <a:txBody>
                    <a:bodyPr/>
                    <a:lstStyle/>
                    <a:p>
                      <a:r>
                        <a:rPr lang="en-US" b="1" dirty="0">
                          <a:latin typeface="Courier New" panose="02070309020205020404" pitchFamily="49" charset="0"/>
                          <a:cs typeface="Courier New" panose="02070309020205020404" pitchFamily="49" charset="0"/>
                        </a:rPr>
                        <a:t>Picture</a:t>
                      </a:r>
                    </a:p>
                  </a:txBody>
                  <a:tcPr/>
                </a:tc>
                <a:tc>
                  <a:txBody>
                    <a:bodyPr/>
                    <a:lstStyle/>
                    <a:p>
                      <a:r>
                        <a:rPr lang="en-US" dirty="0"/>
                        <a:t>2D array of </a:t>
                      </a:r>
                      <a:r>
                        <a:rPr lang="en-US" b="1" dirty="0">
                          <a:latin typeface="Courier New" panose="02070309020205020404" pitchFamily="49" charset="0"/>
                          <a:cs typeface="Courier New" panose="02070309020205020404" pitchFamily="49" charset="0"/>
                        </a:rPr>
                        <a:t>Color</a:t>
                      </a:r>
                      <a:r>
                        <a:rPr lang="en-US" dirty="0"/>
                        <a:t>s</a:t>
                      </a:r>
                    </a:p>
                  </a:txBody>
                  <a:tcPr/>
                </a:tc>
                <a:tc>
                  <a:txBody>
                    <a:bodyPr/>
                    <a:lstStyle/>
                    <a:p>
                      <a:r>
                        <a:rPr lang="en-US" dirty="0" err="1">
                          <a:latin typeface="Courier New" panose="02070309020205020404" pitchFamily="49" charset="0"/>
                          <a:cs typeface="Courier New" panose="02070309020205020404" pitchFamily="49" charset="0"/>
                        </a:rPr>
                        <a:t>getPixel</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r>
                        <a:rPr lang="en-US" baseline="0" dirty="0">
                          <a:latin typeface="Courier New" panose="02070309020205020404" pitchFamily="49" charset="0"/>
                          <a:cs typeface="Courier New" panose="02070309020205020404" pitchFamily="49" charset="0"/>
                        </a:rPr>
                        <a:t> j), </a:t>
                      </a:r>
                      <a:r>
                        <a:rPr lang="en-US" baseline="0" dirty="0" err="1">
                          <a:latin typeface="Courier New" panose="02070309020205020404" pitchFamily="49" charset="0"/>
                          <a:cs typeface="Courier New" panose="02070309020205020404" pitchFamily="49" charset="0"/>
                        </a:rPr>
                        <a:t>setPixel</a:t>
                      </a:r>
                      <a:r>
                        <a:rPr lang="en-US" baseline="0" dirty="0">
                          <a:latin typeface="Courier New" panose="02070309020205020404" pitchFamily="49" charset="0"/>
                          <a:cs typeface="Courier New" panose="02070309020205020404" pitchFamily="49" charset="0"/>
                        </a:rPr>
                        <a:t>(</a:t>
                      </a:r>
                      <a:r>
                        <a:rPr lang="en-US" baseline="0" dirty="0" err="1">
                          <a:latin typeface="Courier New" panose="02070309020205020404" pitchFamily="49" charset="0"/>
                          <a:cs typeface="Courier New" panose="02070309020205020404" pitchFamily="49" charset="0"/>
                        </a:rPr>
                        <a:t>i</a:t>
                      </a:r>
                      <a:r>
                        <a:rPr lang="en-US" baseline="0" dirty="0">
                          <a:latin typeface="Courier New" panose="02070309020205020404" pitchFamily="49" charset="0"/>
                          <a:cs typeface="Courier New" panose="02070309020205020404" pitchFamily="49" charset="0"/>
                        </a:rPr>
                        <a:t>, j)</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0002"/>
                  </a:ext>
                </a:extLst>
              </a:tr>
              <a:tr h="370840">
                <a:tc>
                  <a:txBody>
                    <a:bodyPr/>
                    <a:lstStyle/>
                    <a:p>
                      <a:r>
                        <a:rPr lang="en-US" b="1" dirty="0">
                          <a:latin typeface="Courier New" panose="02070309020205020404" pitchFamily="49" charset="0"/>
                          <a:cs typeface="Courier New" panose="02070309020205020404" pitchFamily="49" charset="0"/>
                        </a:rPr>
                        <a:t>String</a:t>
                      </a:r>
                    </a:p>
                  </a:txBody>
                  <a:tcPr/>
                </a:tc>
                <a:tc>
                  <a:txBody>
                    <a:bodyPr/>
                    <a:lstStyle/>
                    <a:p>
                      <a:r>
                        <a:rPr lang="en-US" dirty="0"/>
                        <a:t>Sequence of characters</a:t>
                      </a:r>
                    </a:p>
                  </a:txBody>
                  <a:tcPr/>
                </a:tc>
                <a:tc>
                  <a:txBody>
                    <a:bodyPr/>
                    <a:lstStyle/>
                    <a:p>
                      <a:r>
                        <a:rPr lang="en-US" dirty="0">
                          <a:latin typeface="Courier New" panose="02070309020205020404" pitchFamily="49" charset="0"/>
                          <a:cs typeface="Courier New" panose="02070309020205020404" pitchFamily="49" charset="0"/>
                        </a:rPr>
                        <a:t>length(), substring(),</a:t>
                      </a:r>
                      <a:r>
                        <a:rPr lang="en-US" baseline="0" dirty="0">
                          <a:latin typeface="Courier New" panose="02070309020205020404" pitchFamily="49" charset="0"/>
                          <a:cs typeface="Courier New" panose="02070309020205020404" pitchFamily="49" charset="0"/>
                        </a:rPr>
                        <a:t> compare()</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5159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altLang="en-US"/>
              <a:t>Objects</a:t>
            </a:r>
          </a:p>
        </p:txBody>
      </p:sp>
      <p:sp>
        <p:nvSpPr>
          <p:cNvPr id="3" name="Content Placeholder 2"/>
          <p:cNvSpPr>
            <a:spLocks noGrp="1"/>
          </p:cNvSpPr>
          <p:nvPr>
            <p:ph idx="1"/>
          </p:nvPr>
        </p:nvSpPr>
        <p:spPr/>
        <p:txBody>
          <a:bodyPr/>
          <a:lstStyle/>
          <a:p>
            <a:r>
              <a:rPr lang="en-US" altLang="en-US" dirty="0">
                <a:cs typeface="Times New Roman" panose="02020603050405020304" pitchFamily="18" charset="0"/>
              </a:rPr>
              <a:t>An </a:t>
            </a:r>
            <a:r>
              <a:rPr lang="en-US" altLang="en-US" b="1" dirty="0">
                <a:solidFill>
                  <a:schemeClr val="accent3"/>
                </a:solidFill>
                <a:cs typeface="Times New Roman" panose="02020603050405020304" pitchFamily="18" charset="0"/>
              </a:rPr>
              <a:t>object</a:t>
            </a:r>
            <a:r>
              <a:rPr lang="en-US" altLang="en-US" dirty="0">
                <a:cs typeface="Times New Roman" panose="02020603050405020304" pitchFamily="18" charset="0"/>
              </a:rPr>
              <a:t> has both a state and behavior. The state defines the object, and the behavior defines what the object does.</a:t>
            </a:r>
          </a:p>
          <a:p>
            <a:pPr lvl="1"/>
            <a:r>
              <a:rPr lang="en-US" altLang="en-US" dirty="0">
                <a:cs typeface="Times New Roman" panose="02020603050405020304" pitchFamily="18" charset="0"/>
              </a:rPr>
              <a:t>An object </a:t>
            </a:r>
            <a:r>
              <a:rPr lang="en-US" altLang="en-US" b="1" dirty="0">
                <a:solidFill>
                  <a:schemeClr val="accent3"/>
                </a:solidFill>
                <a:cs typeface="Times New Roman" panose="02020603050405020304" pitchFamily="18" charset="0"/>
              </a:rPr>
              <a:t>class</a:t>
            </a:r>
            <a:r>
              <a:rPr lang="en-US" altLang="en-US" dirty="0">
                <a:cs typeface="Times New Roman" panose="02020603050405020304" pitchFamily="18" charset="0"/>
              </a:rPr>
              <a:t> defines its possible states and its behaviors</a:t>
            </a:r>
          </a:p>
          <a:p>
            <a:pPr lvl="1"/>
            <a:r>
              <a:rPr lang="en-US" altLang="en-US" dirty="0">
                <a:cs typeface="Times New Roman" panose="02020603050405020304" pitchFamily="18" charset="0"/>
              </a:rPr>
              <a:t>An object</a:t>
            </a:r>
            <a:r>
              <a:rPr lang="en-US" altLang="en-US" b="1" dirty="0">
                <a:solidFill>
                  <a:schemeClr val="accent3"/>
                </a:solidFill>
                <a:cs typeface="Times New Roman" panose="02020603050405020304" pitchFamily="18" charset="0"/>
              </a:rPr>
              <a:t> instance </a:t>
            </a:r>
            <a:r>
              <a:rPr lang="en-US" altLang="en-US" dirty="0">
                <a:cs typeface="Times New Roman" panose="02020603050405020304" pitchFamily="18" charset="0"/>
              </a:rPr>
              <a:t>is a variable of the object type, i.e., it is a specific “value” or state</a:t>
            </a:r>
            <a:endParaRPr lang="en-US" altLang="en-US" dirty="0"/>
          </a:p>
        </p:txBody>
      </p:sp>
      <p:sp>
        <p:nvSpPr>
          <p:cNvPr id="7172" name="Rectangle 3"/>
          <p:cNvSpPr>
            <a:spLocks noChangeArrowheads="1"/>
          </p:cNvSpPr>
          <p:nvPr/>
        </p:nvSpPr>
        <p:spPr bwMode="auto">
          <a:xfrm>
            <a:off x="4210050" y="234315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174" name="Rectangle 7"/>
          <p:cNvSpPr>
            <a:spLocks noChangeArrowheads="1"/>
          </p:cNvSpPr>
          <p:nvPr/>
        </p:nvSpPr>
        <p:spPr bwMode="auto">
          <a:xfrm>
            <a:off x="1524001" y="232186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7175" name="Object 6"/>
          <p:cNvGraphicFramePr>
            <a:graphicFrameLocks noChangeAspect="1"/>
          </p:cNvGraphicFramePr>
          <p:nvPr/>
        </p:nvGraphicFramePr>
        <p:xfrm>
          <a:off x="2166986" y="4074298"/>
          <a:ext cx="7845115" cy="2783702"/>
        </p:xfrm>
        <a:graphic>
          <a:graphicData uri="http://schemas.openxmlformats.org/presentationml/2006/ole">
            <mc:AlternateContent xmlns:mc="http://schemas.openxmlformats.org/markup-compatibility/2006">
              <mc:Choice xmlns:v="urn:schemas-microsoft-com:vml" Requires="v">
                <p:oleObj spid="_x0000_s259094" name="Picture" r:id="rId4" imgW="4952880" imgH="1752480" progId="Word.Picture.8">
                  <p:embed/>
                </p:oleObj>
              </mc:Choice>
              <mc:Fallback>
                <p:oleObj name="Picture" r:id="rId4" imgW="4952880" imgH="1752480" progId="Word.Picture.8">
                  <p:embed/>
                  <p:pic>
                    <p:nvPicPr>
                      <p:cNvPr id="7175" name="Object 6"/>
                      <p:cNvPicPr>
                        <a:picLocks noChangeAspect="1" noChangeArrowheads="1"/>
                      </p:cNvPicPr>
                      <p:nvPr/>
                    </p:nvPicPr>
                    <p:blipFill>
                      <a:blip r:embed="rId5"/>
                      <a:srcRect/>
                      <a:stretch>
                        <a:fillRect/>
                      </a:stretch>
                    </p:blipFill>
                    <p:spPr bwMode="auto">
                      <a:xfrm>
                        <a:off x="2166986" y="4074298"/>
                        <a:ext cx="7845115" cy="278370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46127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a:extLst>
              <a:ext uri="{FF2B5EF4-FFF2-40B4-BE49-F238E27FC236}">
                <a16:creationId xmlns:a16="http://schemas.microsoft.com/office/drawing/2014/main" id="{7B74B27B-2DD7-42EA-BF70-9FE23BE708D3}"/>
              </a:ext>
            </a:extLst>
          </p:cNvPr>
          <p:cNvSpPr>
            <a:spLocks noGrp="1" noChangeArrowheads="1"/>
          </p:cNvSpPr>
          <p:nvPr>
            <p:ph type="title"/>
          </p:nvPr>
        </p:nvSpPr>
        <p:spPr/>
        <p:txBody>
          <a:bodyPr/>
          <a:lstStyle/>
          <a:p>
            <a:r>
              <a:rPr lang="en-US" altLang="en-US"/>
              <a:t>Classes</a:t>
            </a:r>
          </a:p>
        </p:txBody>
      </p:sp>
      <p:sp>
        <p:nvSpPr>
          <p:cNvPr id="4" name="Content Placeholder 3">
            <a:extLst>
              <a:ext uri="{FF2B5EF4-FFF2-40B4-BE49-F238E27FC236}">
                <a16:creationId xmlns:a16="http://schemas.microsoft.com/office/drawing/2014/main" id="{69984321-4874-4A3E-A272-8D51F3F2FCC7}"/>
              </a:ext>
            </a:extLst>
          </p:cNvPr>
          <p:cNvSpPr>
            <a:spLocks noGrp="1"/>
          </p:cNvSpPr>
          <p:nvPr>
            <p:ph idx="1"/>
          </p:nvPr>
        </p:nvSpPr>
        <p:spPr/>
        <p:txBody>
          <a:bodyPr/>
          <a:lstStyle/>
          <a:p>
            <a:r>
              <a:rPr lang="en-US" altLang="en-US" b="1" dirty="0">
                <a:solidFill>
                  <a:schemeClr val="accent3"/>
                </a:solidFill>
              </a:rPr>
              <a:t>Classes</a:t>
            </a:r>
            <a:r>
              <a:rPr lang="en-US" altLang="en-US" dirty="0"/>
              <a:t> are constructs that define objects of the same type</a:t>
            </a:r>
          </a:p>
          <a:p>
            <a:r>
              <a:rPr lang="en-US" altLang="en-US" dirty="0"/>
              <a:t>A Python class uses variables to store data fields and defines methods to perform actions. Additionally, a class provides a special type method, known as </a:t>
            </a:r>
            <a:r>
              <a:rPr lang="en-US" altLang="en-US" i="1" dirty="0"/>
              <a:t>initializer</a:t>
            </a:r>
            <a:r>
              <a:rPr lang="en-US" altLang="en-US" dirty="0"/>
              <a:t>, which is invoked to create a new object. An initializer can perform any action, but an initializer is designed to perform initializing actions, such as creating the data fields of objects.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02276-FBE3-43AA-8167-C47CD1AC9A57}"/>
              </a:ext>
            </a:extLst>
          </p:cNvPr>
          <p:cNvSpPr>
            <a:spLocks noGrp="1"/>
          </p:cNvSpPr>
          <p:nvPr>
            <p:ph type="title"/>
          </p:nvPr>
        </p:nvSpPr>
        <p:spPr/>
        <p:txBody>
          <a:bodyPr/>
          <a:lstStyle/>
          <a:p>
            <a:r>
              <a:rPr lang="en-US" dirty="0"/>
              <a:t>Example Class</a:t>
            </a:r>
          </a:p>
        </p:txBody>
      </p:sp>
      <p:sp>
        <p:nvSpPr>
          <p:cNvPr id="3" name="Content Placeholder 2">
            <a:extLst>
              <a:ext uri="{FF2B5EF4-FFF2-40B4-BE49-F238E27FC236}">
                <a16:creationId xmlns:a16="http://schemas.microsoft.com/office/drawing/2014/main" id="{F4A73ACA-FAA9-4209-8204-68CC5716BA50}"/>
              </a:ext>
            </a:extLst>
          </p:cNvPr>
          <p:cNvSpPr>
            <a:spLocks noGrp="1"/>
          </p:cNvSpPr>
          <p:nvPr>
            <p:ph idx="1"/>
          </p:nvPr>
        </p:nvSpPr>
        <p:spPr>
          <a:xfrm>
            <a:off x="1141412" y="2249486"/>
            <a:ext cx="9905999" cy="4309933"/>
          </a:xfrm>
        </p:spPr>
        <p:txBody>
          <a:bodyPr>
            <a:normAutofit fontScale="85000" lnSpcReduction="20000"/>
          </a:bodyPr>
          <a:lstStyle/>
          <a:p>
            <a:pPr marL="0" indent="0">
              <a:spcBef>
                <a:spcPts val="0"/>
              </a:spcBef>
              <a:buNone/>
            </a:pPr>
            <a:r>
              <a:rPr lang="en-US" b="1" dirty="0">
                <a:solidFill>
                  <a:schemeClr val="accent4"/>
                </a:solidFill>
                <a:latin typeface="Courier New" panose="02070309020205020404" pitchFamily="49" charset="0"/>
                <a:cs typeface="Courier New" panose="02070309020205020404" pitchFamily="49" charset="0"/>
              </a:rPr>
              <a:t>import</a:t>
            </a:r>
            <a:r>
              <a:rPr lang="en-US" dirty="0">
                <a:latin typeface="Courier New" panose="02070309020205020404" pitchFamily="49" charset="0"/>
                <a:cs typeface="Courier New" panose="02070309020205020404" pitchFamily="49" charset="0"/>
              </a:rPr>
              <a:t> math</a:t>
            </a:r>
          </a:p>
          <a:p>
            <a:pPr marL="0" indent="0">
              <a:spcBef>
                <a:spcPts val="0"/>
              </a:spcBef>
              <a:buNone/>
            </a:pPr>
            <a:r>
              <a:rPr lang="en-US" b="1" dirty="0">
                <a:solidFill>
                  <a:schemeClr val="accent4"/>
                </a:solidFill>
                <a:latin typeface="Courier New" panose="02070309020205020404" pitchFamily="49" charset="0"/>
                <a:cs typeface="Courier New" panose="02070309020205020404" pitchFamily="49" charset="0"/>
              </a:rPr>
              <a:t>class</a:t>
            </a:r>
            <a:r>
              <a:rPr lang="en-US" dirty="0">
                <a:latin typeface="Courier New" panose="02070309020205020404" pitchFamily="49" charset="0"/>
                <a:cs typeface="Courier New" panose="02070309020205020404" pitchFamily="49" charset="0"/>
              </a:rPr>
              <a:t> Circle:</a:t>
            </a:r>
          </a:p>
          <a:p>
            <a:pPr marL="0" indent="0">
              <a:spcBef>
                <a:spcPts val="0"/>
              </a:spcBef>
              <a:buNone/>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def</a:t>
            </a:r>
            <a:r>
              <a:rPr lang="en-US" dirty="0">
                <a:latin typeface="Courier New" panose="02070309020205020404" pitchFamily="49" charset="0"/>
                <a:cs typeface="Courier New" panose="02070309020205020404" pitchFamily="49" charset="0"/>
              </a:rPr>
              <a:t> __</a:t>
            </a:r>
            <a:r>
              <a:rPr lang="en-US" dirty="0" err="1">
                <a:latin typeface="Courier New" panose="02070309020205020404" pitchFamily="49" charset="0"/>
                <a:cs typeface="Courier New" panose="02070309020205020404" pitchFamily="49" charset="0"/>
              </a:rPr>
              <a:t>init</a:t>
            </a:r>
            <a:r>
              <a:rPr lang="en-US" dirty="0">
                <a:latin typeface="Courier New" panose="02070309020205020404" pitchFamily="49" charset="0"/>
                <a:cs typeface="Courier New" panose="02070309020205020404" pitchFamily="49" charset="0"/>
              </a:rPr>
              <a:t>__(</a:t>
            </a:r>
            <a:r>
              <a:rPr lang="en-US" b="1" dirty="0">
                <a:solidFill>
                  <a:schemeClr val="accent4"/>
                </a:solidFill>
                <a:latin typeface="Courier New" panose="02070309020205020404" pitchFamily="49" charset="0"/>
                <a:cs typeface="Courier New" panose="02070309020205020404" pitchFamily="49" charset="0"/>
              </a:rPr>
              <a:t>self</a:t>
            </a:r>
            <a:r>
              <a:rPr lang="en-US" dirty="0">
                <a:latin typeface="Courier New" panose="02070309020205020404" pitchFamily="49" charset="0"/>
                <a:cs typeface="Courier New" panose="02070309020205020404" pitchFamily="49" charset="0"/>
              </a:rPr>
              <a:t>, radius = </a:t>
            </a:r>
            <a:r>
              <a:rPr lang="en-US" dirty="0">
                <a:solidFill>
                  <a:srgbClr val="C00000"/>
                </a:solidFill>
                <a:latin typeface="Courier New" panose="02070309020205020404" pitchFamily="49" charset="0"/>
                <a:cs typeface="Courier New" panose="02070309020205020404" pitchFamily="49" charset="0"/>
              </a:rPr>
              <a:t>1</a:t>
            </a: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Construct a circle</a:t>
            </a:r>
          </a:p>
          <a:p>
            <a:pPr marL="0" indent="0">
              <a:spcBef>
                <a:spcPts val="0"/>
              </a:spcBef>
              <a:buNone/>
            </a:pPr>
            <a:r>
              <a:rPr lang="en-US" dirty="0">
                <a:latin typeface="Courier New" panose="02070309020205020404" pitchFamily="49" charset="0"/>
                <a:cs typeface="Courier New" panose="02070309020205020404" pitchFamily="49" charset="0"/>
              </a:rPr>
              <a:t>    </a:t>
            </a:r>
            <a:r>
              <a:rPr lang="en-US" b="1" dirty="0" err="1">
                <a:solidFill>
                  <a:schemeClr val="accent4"/>
                </a:solidFill>
                <a:latin typeface="Courier New" panose="02070309020205020404" pitchFamily="49" charset="0"/>
                <a:cs typeface="Courier New" panose="02070309020205020404" pitchFamily="49" charset="0"/>
              </a:rPr>
              <a:t>self</a:t>
            </a:r>
            <a:r>
              <a:rPr lang="en-US" dirty="0" err="1">
                <a:latin typeface="Courier New" panose="02070309020205020404" pitchFamily="49" charset="0"/>
                <a:cs typeface="Courier New" panose="02070309020205020404" pitchFamily="49" charset="0"/>
              </a:rPr>
              <a:t>.__radius</a:t>
            </a:r>
            <a:r>
              <a:rPr lang="en-US" dirty="0">
                <a:latin typeface="Courier New" panose="02070309020205020404" pitchFamily="49" charset="0"/>
                <a:cs typeface="Courier New" panose="02070309020205020404" pitchFamily="49" charset="0"/>
              </a:rPr>
              <a:t> = radius        </a:t>
            </a:r>
            <a:r>
              <a:rPr lang="en-US" dirty="0">
                <a:solidFill>
                  <a:schemeClr val="accent5"/>
                </a:solidFill>
                <a:latin typeface="Courier New" panose="02070309020205020404" pitchFamily="49" charset="0"/>
                <a:cs typeface="Courier New" panose="02070309020205020404" pitchFamily="49" charset="0"/>
              </a:rPr>
              <a:t># Define data fields</a:t>
            </a:r>
          </a:p>
          <a:p>
            <a:pPr marL="0" indent="0">
              <a:spcBef>
                <a:spcPts val="0"/>
              </a:spcBef>
              <a:buNone/>
            </a:pP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def</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getPerimeter</a:t>
            </a:r>
            <a:r>
              <a:rPr lang="en-US" dirty="0">
                <a:latin typeface="Courier New" panose="02070309020205020404" pitchFamily="49" charset="0"/>
                <a:cs typeface="Courier New" panose="02070309020205020404" pitchFamily="49" charset="0"/>
              </a:rPr>
              <a:t>(</a:t>
            </a:r>
            <a:r>
              <a:rPr lang="en-US" b="1" dirty="0">
                <a:solidFill>
                  <a:schemeClr val="accent4"/>
                </a:solidFill>
                <a:latin typeface="Courier New" panose="02070309020205020404" pitchFamily="49" charset="0"/>
                <a:cs typeface="Courier New" panose="02070309020205020404" pitchFamily="49" charset="0"/>
              </a:rPr>
              <a:t>self</a:t>
            </a: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Methods operate on data</a:t>
            </a:r>
          </a:p>
          <a:p>
            <a:pPr marL="0" indent="0">
              <a:spcBef>
                <a:spcPts val="0"/>
              </a:spcBef>
              <a:buNone/>
            </a:pPr>
            <a:r>
              <a:rPr lang="en-US" dirty="0">
                <a:latin typeface="Courier New" panose="02070309020205020404" pitchFamily="49" charset="0"/>
                <a:cs typeface="Courier New" panose="02070309020205020404" pitchFamily="49" charset="0"/>
              </a:rPr>
              <a:t>    return </a:t>
            </a:r>
            <a:r>
              <a:rPr lang="en-US" dirty="0">
                <a:solidFill>
                  <a:srgbClr val="C00000"/>
                </a:solidFill>
                <a:latin typeface="Courier New" panose="02070309020205020404" pitchFamily="49" charset="0"/>
                <a:cs typeface="Courier New" panose="02070309020205020404" pitchFamily="49" charset="0"/>
              </a:rPr>
              <a:t>2</a:t>
            </a:r>
            <a:r>
              <a:rPr lang="en-US" dirty="0">
                <a:latin typeface="Courier New" panose="02070309020205020404" pitchFamily="49" charset="0"/>
                <a:cs typeface="Courier New" panose="02070309020205020404" pitchFamily="49" charset="0"/>
              </a:rPr>
              <a:t>*</a:t>
            </a:r>
            <a:r>
              <a:rPr lang="en-US" b="1" dirty="0" err="1">
                <a:solidFill>
                  <a:schemeClr val="accent4"/>
                </a:solidFill>
                <a:latin typeface="Courier New" panose="02070309020205020404" pitchFamily="49" charset="0"/>
                <a:cs typeface="Courier New" panose="02070309020205020404" pitchFamily="49" charset="0"/>
              </a:rPr>
              <a:t>self</a:t>
            </a:r>
            <a:r>
              <a:rPr lang="en-US" dirty="0" err="1">
                <a:latin typeface="Courier New" panose="02070309020205020404" pitchFamily="49" charset="0"/>
                <a:cs typeface="Courier New" panose="02070309020205020404" pitchFamily="49" charset="0"/>
              </a:rPr>
              <a:t>.__radius</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math.pi</a:t>
            </a:r>
            <a:endParaRPr lang="en-US" dirty="0">
              <a:latin typeface="Courier New" panose="02070309020205020404" pitchFamily="49" charset="0"/>
              <a:cs typeface="Courier New" panose="02070309020205020404" pitchFamily="49" charset="0"/>
            </a:endParaRPr>
          </a:p>
          <a:p>
            <a:pPr marL="0" indent="0">
              <a:spcBef>
                <a:spcPts val="0"/>
              </a:spcBef>
              <a:buNone/>
            </a:pP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def</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getArea</a:t>
            </a:r>
            <a:r>
              <a:rPr lang="en-US" dirty="0">
                <a:latin typeface="Courier New" panose="02070309020205020404" pitchFamily="49" charset="0"/>
                <a:cs typeface="Courier New" panose="02070309020205020404" pitchFamily="49" charset="0"/>
              </a:rPr>
              <a:t>(</a:t>
            </a:r>
            <a:r>
              <a:rPr lang="en-US" b="1" dirty="0">
                <a:solidFill>
                  <a:schemeClr val="accent4"/>
                </a:solidFill>
                <a:latin typeface="Courier New" panose="02070309020205020404" pitchFamily="49" charset="0"/>
                <a:cs typeface="Courier New" panose="02070309020205020404" pitchFamily="49" charset="0"/>
              </a:rPr>
              <a:t>self</a:t>
            </a:r>
            <a:r>
              <a:rPr lang="en-US" dirty="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return </a:t>
            </a:r>
            <a:r>
              <a:rPr lang="en-US" b="1" dirty="0" err="1">
                <a:solidFill>
                  <a:schemeClr val="accent4"/>
                </a:solidFill>
                <a:latin typeface="Courier New" panose="02070309020205020404" pitchFamily="49" charset="0"/>
                <a:cs typeface="Courier New" panose="02070309020205020404" pitchFamily="49" charset="0"/>
              </a:rPr>
              <a:t>self</a:t>
            </a:r>
            <a:r>
              <a:rPr lang="en-US" dirty="0" err="1">
                <a:latin typeface="Courier New" panose="02070309020205020404" pitchFamily="49" charset="0"/>
                <a:cs typeface="Courier New" panose="02070309020205020404" pitchFamily="49" charset="0"/>
              </a:rPr>
              <a:t>.__radius</a:t>
            </a:r>
            <a:r>
              <a:rPr lang="en-US" dirty="0">
                <a:latin typeface="Courier New" panose="02070309020205020404" pitchFamily="49" charset="0"/>
                <a:cs typeface="Courier New" panose="02070309020205020404" pitchFamily="49" charset="0"/>
              </a:rPr>
              <a:t> * </a:t>
            </a:r>
            <a:r>
              <a:rPr lang="en-US" b="1" dirty="0" err="1">
                <a:solidFill>
                  <a:schemeClr val="accent4"/>
                </a:solidFill>
                <a:latin typeface="Courier New" panose="02070309020205020404" pitchFamily="49" charset="0"/>
                <a:cs typeface="Courier New" panose="02070309020205020404" pitchFamily="49" charset="0"/>
              </a:rPr>
              <a:t>self</a:t>
            </a:r>
            <a:r>
              <a:rPr lang="en-US" dirty="0" err="1">
                <a:latin typeface="Courier New" panose="02070309020205020404" pitchFamily="49" charset="0"/>
                <a:cs typeface="Courier New" panose="02070309020205020404" pitchFamily="49" charset="0"/>
              </a:rPr>
              <a:t>.__radius</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math.pi</a:t>
            </a:r>
            <a:endParaRPr lang="en-US" dirty="0">
              <a:latin typeface="Courier New" panose="02070309020205020404" pitchFamily="49" charset="0"/>
              <a:cs typeface="Courier New" panose="02070309020205020404" pitchFamily="49" charset="0"/>
            </a:endParaRPr>
          </a:p>
          <a:p>
            <a:pPr marL="0" indent="0">
              <a:spcBef>
                <a:spcPts val="0"/>
              </a:spcBef>
              <a:buNone/>
            </a:pP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def</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setRadius</a:t>
            </a:r>
            <a:r>
              <a:rPr lang="en-US" dirty="0">
                <a:latin typeface="Courier New" panose="02070309020205020404" pitchFamily="49" charset="0"/>
                <a:cs typeface="Courier New" panose="02070309020205020404" pitchFamily="49" charset="0"/>
              </a:rPr>
              <a:t>(</a:t>
            </a:r>
            <a:r>
              <a:rPr lang="en-US" b="1" dirty="0">
                <a:solidFill>
                  <a:schemeClr val="accent4"/>
                </a:solidFill>
                <a:latin typeface="Courier New" panose="02070309020205020404" pitchFamily="49" charset="0"/>
                <a:cs typeface="Courier New" panose="02070309020205020404" pitchFamily="49" charset="0"/>
              </a:rPr>
              <a:t>self</a:t>
            </a:r>
            <a:r>
              <a:rPr lang="en-US" dirty="0">
                <a:latin typeface="Courier New" panose="02070309020205020404" pitchFamily="49" charset="0"/>
                <a:cs typeface="Courier New" panose="02070309020205020404" pitchFamily="49" charset="0"/>
              </a:rPr>
              <a:t>, radius):</a:t>
            </a:r>
          </a:p>
          <a:p>
            <a:pPr marL="0" indent="0">
              <a:spcBef>
                <a:spcPts val="0"/>
              </a:spcBef>
              <a:buNone/>
            </a:pPr>
            <a:r>
              <a:rPr lang="en-US" dirty="0">
                <a:latin typeface="Courier New" panose="02070309020205020404" pitchFamily="49" charset="0"/>
                <a:cs typeface="Courier New" panose="02070309020205020404" pitchFamily="49" charset="0"/>
              </a:rPr>
              <a:t>    </a:t>
            </a:r>
            <a:r>
              <a:rPr lang="en-US" b="1" dirty="0" err="1">
                <a:solidFill>
                  <a:schemeClr val="accent4"/>
                </a:solidFill>
                <a:latin typeface="Courier New" panose="02070309020205020404" pitchFamily="49" charset="0"/>
                <a:cs typeface="Courier New" panose="02070309020205020404" pitchFamily="49" charset="0"/>
              </a:rPr>
              <a:t>self</a:t>
            </a:r>
            <a:r>
              <a:rPr lang="en-US" dirty="0" err="1">
                <a:latin typeface="Courier New" panose="02070309020205020404" pitchFamily="49" charset="0"/>
                <a:cs typeface="Courier New" panose="02070309020205020404" pitchFamily="49" charset="0"/>
              </a:rPr>
              <a:t>.__radius</a:t>
            </a:r>
            <a:r>
              <a:rPr lang="en-US" dirty="0">
                <a:latin typeface="Courier New" panose="02070309020205020404" pitchFamily="49" charset="0"/>
                <a:cs typeface="Courier New" panose="02070309020205020404" pitchFamily="49" charset="0"/>
              </a:rPr>
              <a:t> = radius</a:t>
            </a:r>
          </a:p>
        </p:txBody>
      </p:sp>
      <p:sp>
        <p:nvSpPr>
          <p:cNvPr id="4" name="Rectangle 3">
            <a:extLst>
              <a:ext uri="{FF2B5EF4-FFF2-40B4-BE49-F238E27FC236}">
                <a16:creationId xmlns:a16="http://schemas.microsoft.com/office/drawing/2014/main" id="{A9046280-28A4-47E0-902F-52B1B7912FAC}"/>
              </a:ext>
            </a:extLst>
          </p:cNvPr>
          <p:cNvSpPr/>
          <p:nvPr/>
        </p:nvSpPr>
        <p:spPr>
          <a:xfrm>
            <a:off x="9517225" y="6064898"/>
            <a:ext cx="1847461" cy="6469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Note, __ is two underscores.</a:t>
            </a:r>
          </a:p>
        </p:txBody>
      </p:sp>
      <p:sp>
        <p:nvSpPr>
          <p:cNvPr id="5" name="Rectangle 4">
            <a:extLst>
              <a:ext uri="{FF2B5EF4-FFF2-40B4-BE49-F238E27FC236}">
                <a16:creationId xmlns:a16="http://schemas.microsoft.com/office/drawing/2014/main" id="{D8161123-38BB-44D1-B924-B600C7F5D667}"/>
              </a:ext>
            </a:extLst>
          </p:cNvPr>
          <p:cNvSpPr/>
          <p:nvPr/>
        </p:nvSpPr>
        <p:spPr>
          <a:xfrm>
            <a:off x="9423918" y="1212980"/>
            <a:ext cx="1940768" cy="77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else do you notice?</a:t>
            </a:r>
          </a:p>
        </p:txBody>
      </p:sp>
    </p:spTree>
    <p:extLst>
      <p:ext uri="{BB962C8B-B14F-4D97-AF65-F5344CB8AC3E}">
        <p14:creationId xmlns:p14="http://schemas.microsoft.com/office/powerpoint/2010/main" val="34874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a:extLst>
              <a:ext uri="{FF2B5EF4-FFF2-40B4-BE49-F238E27FC236}">
                <a16:creationId xmlns:a16="http://schemas.microsoft.com/office/drawing/2014/main" id="{116AAE66-6BD4-4295-AA40-DCE964F36A65}"/>
              </a:ext>
            </a:extLst>
          </p:cNvPr>
          <p:cNvSpPr>
            <a:spLocks noGrp="1" noChangeArrowheads="1"/>
          </p:cNvSpPr>
          <p:nvPr>
            <p:ph type="title"/>
          </p:nvPr>
        </p:nvSpPr>
        <p:spPr/>
        <p:txBody>
          <a:bodyPr/>
          <a:lstStyle/>
          <a:p>
            <a:r>
              <a:rPr lang="en-US" altLang="en-US"/>
              <a:t>Constructing Objects</a:t>
            </a:r>
          </a:p>
        </p:txBody>
      </p:sp>
      <p:sp>
        <p:nvSpPr>
          <p:cNvPr id="4" name="Content Placeholder 3">
            <a:extLst>
              <a:ext uri="{FF2B5EF4-FFF2-40B4-BE49-F238E27FC236}">
                <a16:creationId xmlns:a16="http://schemas.microsoft.com/office/drawing/2014/main" id="{E79F948E-21CB-4C9A-BDFD-1C33C24B836F}"/>
              </a:ext>
            </a:extLst>
          </p:cNvPr>
          <p:cNvSpPr>
            <a:spLocks noGrp="1"/>
          </p:cNvSpPr>
          <p:nvPr>
            <p:ph idx="1"/>
          </p:nvPr>
        </p:nvSpPr>
        <p:spPr>
          <a:xfrm>
            <a:off x="1141412" y="2249486"/>
            <a:ext cx="9905999" cy="4067337"/>
          </a:xfrm>
        </p:spPr>
        <p:txBody>
          <a:bodyPr>
            <a:normAutofit fontScale="92500" lnSpcReduction="10000"/>
          </a:bodyPr>
          <a:lstStyle/>
          <a:p>
            <a:r>
              <a:rPr lang="en-US" altLang="en-US" dirty="0"/>
              <a:t>Once a class is defined, you can create objects from the class by using the following syntax, called a </a:t>
            </a:r>
            <a:r>
              <a:rPr lang="en-US" altLang="en-US" b="1" dirty="0">
                <a:solidFill>
                  <a:schemeClr val="accent3"/>
                </a:solidFill>
              </a:rPr>
              <a:t>constructor</a:t>
            </a:r>
            <a:r>
              <a:rPr lang="en-US" altLang="en-US" dirty="0"/>
              <a:t>: </a:t>
            </a:r>
            <a:br>
              <a:rPr lang="en-US" altLang="en-US" dirty="0"/>
            </a:br>
            <a:r>
              <a:rPr lang="en-US" altLang="en-US" dirty="0" err="1">
                <a:latin typeface="Courier New" panose="02070309020205020404" pitchFamily="49" charset="0"/>
                <a:cs typeface="Courier New" panose="02070309020205020404" pitchFamily="49" charset="0"/>
              </a:rPr>
              <a:t>className</a:t>
            </a:r>
            <a:r>
              <a:rPr lang="en-US" altLang="en-US" dirty="0">
                <a:latin typeface="Courier New" panose="02070309020205020404" pitchFamily="49" charset="0"/>
                <a:cs typeface="Courier New" panose="02070309020205020404" pitchFamily="49" charset="0"/>
              </a:rPr>
              <a:t>(arguments)</a:t>
            </a:r>
          </a:p>
          <a:p>
            <a:r>
              <a:rPr lang="en-US" altLang="en-US" dirty="0"/>
              <a:t>Example:</a:t>
            </a:r>
            <a:br>
              <a:rPr lang="en-US" altLang="en-US" dirty="0"/>
            </a:br>
            <a:r>
              <a:rPr lang="en-US" altLang="en-US" dirty="0" err="1">
                <a:latin typeface="Courier New" panose="02070309020205020404" pitchFamily="49" charset="0"/>
                <a:cs typeface="Courier New" panose="02070309020205020404" pitchFamily="49" charset="0"/>
              </a:rPr>
              <a:t>Cirlce</a:t>
            </a:r>
            <a:r>
              <a:rPr lang="en-US" altLang="en-US" dirty="0">
                <a:latin typeface="Courier New" panose="02070309020205020404" pitchFamily="49" charset="0"/>
                <a:cs typeface="Courier New" panose="02070309020205020404" pitchFamily="49" charset="0"/>
              </a:rPr>
              <a:t>(</a:t>
            </a:r>
            <a:r>
              <a:rPr lang="en-US" altLang="en-US" dirty="0">
                <a:solidFill>
                  <a:srgbClr val="C00000"/>
                </a:solidFill>
                <a:latin typeface="Courier New" panose="02070309020205020404" pitchFamily="49" charset="0"/>
                <a:cs typeface="Courier New" panose="02070309020205020404" pitchFamily="49" charset="0"/>
              </a:rPr>
              <a:t>50</a:t>
            </a:r>
            <a:r>
              <a:rPr lang="en-US" altLang="en-US" dirty="0">
                <a:latin typeface="Courier New" panose="02070309020205020404" pitchFamily="49" charset="0"/>
                <a:cs typeface="Courier New" panose="02070309020205020404" pitchFamily="49" charset="0"/>
              </a:rPr>
              <a:t>)</a:t>
            </a:r>
          </a:p>
          <a:p>
            <a:r>
              <a:rPr lang="en-US" altLang="en-US" dirty="0"/>
              <a:t>What happens?</a:t>
            </a:r>
          </a:p>
          <a:p>
            <a:pPr lvl="1"/>
            <a:r>
              <a:rPr lang="en-US" altLang="en-US" dirty="0"/>
              <a:t>A new object is created in memory for this instance</a:t>
            </a:r>
          </a:p>
          <a:p>
            <a:pPr lvl="1"/>
            <a:r>
              <a:rPr lang="en-US" altLang="en-US" dirty="0"/>
              <a:t>The special method </a:t>
            </a:r>
            <a:r>
              <a:rPr lang="en-US" altLang="en-US" dirty="0">
                <a:latin typeface="Courier New" panose="02070309020205020404" pitchFamily="49" charset="0"/>
                <a:cs typeface="Courier New" panose="02070309020205020404" pitchFamily="49" charset="0"/>
              </a:rPr>
              <a:t>__</a:t>
            </a:r>
            <a:r>
              <a:rPr lang="en-US" altLang="en-US" dirty="0" err="1">
                <a:latin typeface="Courier New" panose="02070309020205020404" pitchFamily="49" charset="0"/>
                <a:cs typeface="Courier New" panose="02070309020205020404" pitchFamily="49" charset="0"/>
              </a:rPr>
              <a:t>init</a:t>
            </a:r>
            <a:r>
              <a:rPr lang="en-US" altLang="en-US" dirty="0">
                <a:latin typeface="Courier New" panose="02070309020205020404" pitchFamily="49" charset="0"/>
                <a:cs typeface="Courier New" panose="02070309020205020404" pitchFamily="49" charset="0"/>
              </a:rPr>
              <a:t>__()</a:t>
            </a:r>
            <a:r>
              <a:rPr lang="en-US" altLang="en-US" dirty="0">
                <a:cs typeface="Courier New" panose="02070309020205020404" pitchFamily="49" charset="0"/>
              </a:rPr>
              <a:t> </a:t>
            </a:r>
            <a:r>
              <a:rPr lang="en-US" altLang="en-US" dirty="0"/>
              <a:t>is invoked on this new object. The </a:t>
            </a:r>
            <a:r>
              <a:rPr lang="en-US" altLang="en-US" b="1" dirty="0">
                <a:solidFill>
                  <a:schemeClr val="accent4"/>
                </a:solidFill>
                <a:latin typeface="Courier New" panose="02070309020205020404" pitchFamily="49" charset="0"/>
                <a:cs typeface="Courier New" panose="02070309020205020404" pitchFamily="49" charset="0"/>
              </a:rPr>
              <a:t>self</a:t>
            </a:r>
            <a:r>
              <a:rPr lang="en-US" altLang="en-US" dirty="0"/>
              <a:t> </a:t>
            </a:r>
            <a:br>
              <a:rPr lang="en-US" altLang="en-US" dirty="0"/>
            </a:br>
            <a:r>
              <a:rPr lang="en-US" altLang="en-US" dirty="0"/>
              <a:t>parameter is automatically set to the newly created object.</a:t>
            </a:r>
          </a:p>
          <a:p>
            <a:pPr lvl="1"/>
            <a:r>
              <a:rPr lang="en-US" altLang="en-US" dirty="0"/>
              <a:t>A reference to the object is returned, so that you can save it in a variable.</a:t>
            </a:r>
          </a:p>
          <a:p>
            <a:endParaRPr lang="en-US" altLang="en-US" dirty="0"/>
          </a:p>
          <a:p>
            <a:endParaRPr lang="en-US" dirty="0"/>
          </a:p>
        </p:txBody>
      </p:sp>
      <p:sp>
        <p:nvSpPr>
          <p:cNvPr id="375818" name="Rectangle 10">
            <a:extLst>
              <a:ext uri="{FF2B5EF4-FFF2-40B4-BE49-F238E27FC236}">
                <a16:creationId xmlns:a16="http://schemas.microsoft.com/office/drawing/2014/main" id="{4AF6F5F0-A621-4F2C-9D81-954267E5EC4E}"/>
              </a:ext>
            </a:extLst>
          </p:cNvPr>
          <p:cNvSpPr>
            <a:spLocks noChangeArrowheads="1"/>
          </p:cNvSpPr>
          <p:nvPr/>
        </p:nvSpPr>
        <p:spPr bwMode="auto">
          <a:xfrm>
            <a:off x="1524001" y="2558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 name="Rectangle 6">
            <a:extLst>
              <a:ext uri="{FF2B5EF4-FFF2-40B4-BE49-F238E27FC236}">
                <a16:creationId xmlns:a16="http://schemas.microsoft.com/office/drawing/2014/main" id="{9D8BE320-FF7B-42BF-B163-3DBE643AD44A}"/>
              </a:ext>
            </a:extLst>
          </p:cNvPr>
          <p:cNvSpPr/>
          <p:nvPr/>
        </p:nvSpPr>
        <p:spPr>
          <a:xfrm>
            <a:off x="7931020" y="2798519"/>
            <a:ext cx="1940767" cy="9423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Object in memory</a:t>
            </a:r>
          </a:p>
          <a:p>
            <a:pPr algn="ctr"/>
            <a:endParaRPr lang="en-US" dirty="0"/>
          </a:p>
          <a:p>
            <a:pPr algn="ctr"/>
            <a:r>
              <a:rPr lang="en-US" dirty="0"/>
              <a:t>Data Fields:</a:t>
            </a:r>
          </a:p>
        </p:txBody>
      </p:sp>
      <p:sp>
        <p:nvSpPr>
          <p:cNvPr id="16" name="Rectangle 15">
            <a:extLst>
              <a:ext uri="{FF2B5EF4-FFF2-40B4-BE49-F238E27FC236}">
                <a16:creationId xmlns:a16="http://schemas.microsoft.com/office/drawing/2014/main" id="{1E20AF10-ED0B-4363-8504-F9053621E467}"/>
              </a:ext>
            </a:extLst>
          </p:cNvPr>
          <p:cNvSpPr/>
          <p:nvPr/>
        </p:nvSpPr>
        <p:spPr>
          <a:xfrm>
            <a:off x="8905010" y="4371392"/>
            <a:ext cx="2373724" cy="6005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ourier New" panose="02070309020205020404" pitchFamily="49" charset="0"/>
                <a:cs typeface="Courier New" panose="02070309020205020404" pitchFamily="49" charset="0"/>
              </a:rPr>
              <a:t>__</a:t>
            </a:r>
            <a:r>
              <a:rPr lang="en-US" sz="1600" dirty="0" err="1">
                <a:latin typeface="Courier New" panose="02070309020205020404" pitchFamily="49" charset="0"/>
                <a:cs typeface="Courier New" panose="02070309020205020404" pitchFamily="49" charset="0"/>
              </a:rPr>
              <a:t>init</a:t>
            </a:r>
            <a:r>
              <a:rPr lang="en-US" sz="1600" dirty="0">
                <a:latin typeface="Courier New" panose="02070309020205020404" pitchFamily="49" charset="0"/>
                <a:cs typeface="Courier New" panose="02070309020205020404" pitchFamily="49" charset="0"/>
              </a:rPr>
              <a:t>__(self, …)</a:t>
            </a:r>
          </a:p>
        </p:txBody>
      </p:sp>
      <p:cxnSp>
        <p:nvCxnSpPr>
          <p:cNvPr id="10" name="Connector: Elbow 9">
            <a:extLst>
              <a:ext uri="{FF2B5EF4-FFF2-40B4-BE49-F238E27FC236}">
                <a16:creationId xmlns:a16="http://schemas.microsoft.com/office/drawing/2014/main" id="{7BC9639C-F8B5-4223-B2F0-6F3FFC8668D5}"/>
              </a:ext>
            </a:extLst>
          </p:cNvPr>
          <p:cNvCxnSpPr>
            <a:endCxn id="7" idx="1"/>
          </p:cNvCxnSpPr>
          <p:nvPr/>
        </p:nvCxnSpPr>
        <p:spPr>
          <a:xfrm rot="5400000" flipH="1" flipV="1">
            <a:off x="6640731" y="3486984"/>
            <a:ext cx="1507558" cy="1073020"/>
          </a:xfrm>
          <a:prstGeom prst="bentConnector2">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B1A4699-3649-43FD-A5BE-C59B782C82B2}"/>
              </a:ext>
            </a:extLst>
          </p:cNvPr>
          <p:cNvCxnSpPr>
            <a:cxnSpLocks/>
            <a:endCxn id="16" idx="2"/>
          </p:cNvCxnSpPr>
          <p:nvPr/>
        </p:nvCxnSpPr>
        <p:spPr>
          <a:xfrm flipV="1">
            <a:off x="7718148" y="4971930"/>
            <a:ext cx="2373724" cy="743070"/>
          </a:xfrm>
          <a:prstGeom prst="bentConnector2">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9AC27669-1AB5-492B-AC2F-D992E7E64AA6}"/>
              </a:ext>
            </a:extLst>
          </p:cNvPr>
          <p:cNvCxnSpPr>
            <a:cxnSpLocks/>
            <a:stCxn id="16" idx="0"/>
            <a:endCxn id="7" idx="3"/>
          </p:cNvCxnSpPr>
          <p:nvPr/>
        </p:nvCxnSpPr>
        <p:spPr>
          <a:xfrm rot="16200000" flipV="1">
            <a:off x="9430992" y="3710511"/>
            <a:ext cx="1101677" cy="220085"/>
          </a:xfrm>
          <a:prstGeom prst="bentConnector2">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EE5908A-BE9B-4AF1-A0C4-8270FBDE3FF0}"/>
              </a:ext>
            </a:extLst>
          </p:cNvPr>
          <p:cNvSpPr/>
          <p:nvPr/>
        </p:nvSpPr>
        <p:spPr>
          <a:xfrm>
            <a:off x="10776857" y="2694068"/>
            <a:ext cx="1306285" cy="630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Object reference</a:t>
            </a:r>
          </a:p>
        </p:txBody>
      </p:sp>
      <p:cxnSp>
        <p:nvCxnSpPr>
          <p:cNvPr id="19" name="Straight Arrow Connector 18">
            <a:extLst>
              <a:ext uri="{FF2B5EF4-FFF2-40B4-BE49-F238E27FC236}">
                <a16:creationId xmlns:a16="http://schemas.microsoft.com/office/drawing/2014/main" id="{31DD1182-902E-4C16-917B-7D1485E0EB7D}"/>
              </a:ext>
            </a:extLst>
          </p:cNvPr>
          <p:cNvCxnSpPr>
            <a:cxnSpLocks/>
            <a:stCxn id="17" idx="1"/>
          </p:cNvCxnSpPr>
          <p:nvPr/>
        </p:nvCxnSpPr>
        <p:spPr>
          <a:xfrm flipH="1">
            <a:off x="9871787" y="3009309"/>
            <a:ext cx="9050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DE8A51C-F15C-413B-A18A-F7890DCC48E7}"/>
              </a:ext>
            </a:extLst>
          </p:cNvPr>
          <p:cNvCxnSpPr>
            <a:endCxn id="17" idx="2"/>
          </p:cNvCxnSpPr>
          <p:nvPr/>
        </p:nvCxnSpPr>
        <p:spPr>
          <a:xfrm rot="5400000" flipH="1" flipV="1">
            <a:off x="8881470" y="3615071"/>
            <a:ext cx="2839052" cy="2258008"/>
          </a:xfrm>
          <a:prstGeom prst="bentConnector3">
            <a:avLst>
              <a:gd name="adj1" fmla="val 45"/>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1899</TotalTime>
  <Words>2500</Words>
  <Application>Microsoft Office PowerPoint</Application>
  <PresentationFormat>Widescreen</PresentationFormat>
  <Paragraphs>352</Paragraphs>
  <Slides>45</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55" baseType="lpstr">
      <vt:lpstr>Arial</vt:lpstr>
      <vt:lpstr>Calibri</vt:lpstr>
      <vt:lpstr>Cambria Math</vt:lpstr>
      <vt:lpstr>Comic Sans MS</vt:lpstr>
      <vt:lpstr>Courier New</vt:lpstr>
      <vt:lpstr>Times New Roman</vt:lpstr>
      <vt:lpstr>Tw Cen MT</vt:lpstr>
      <vt:lpstr>Circuit</vt:lpstr>
      <vt:lpstr>Picture</vt:lpstr>
      <vt:lpstr>Microsoft Word Picture</vt:lpstr>
      <vt:lpstr>Chapter 7 Objects and Classes</vt:lpstr>
      <vt:lpstr>Motivations</vt:lpstr>
      <vt:lpstr>What isn't "new"?</vt:lpstr>
      <vt:lpstr>Review of Data Types</vt:lpstr>
      <vt:lpstr>Object-oriented Programming Concepts</vt:lpstr>
      <vt:lpstr>Objects</vt:lpstr>
      <vt:lpstr>Classes</vt:lpstr>
      <vt:lpstr>Example Class</vt:lpstr>
      <vt:lpstr>Constructing Objects</vt:lpstr>
      <vt:lpstr>Instance Methods</vt:lpstr>
      <vt:lpstr>Accessing Objects</vt:lpstr>
      <vt:lpstr>Tracing</vt:lpstr>
      <vt:lpstr>Tracing</vt:lpstr>
      <vt:lpstr>Tracing</vt:lpstr>
      <vt:lpstr>Tracing</vt:lpstr>
      <vt:lpstr>Tracing</vt:lpstr>
      <vt:lpstr>Tracing</vt:lpstr>
      <vt:lpstr>Tracing</vt:lpstr>
      <vt:lpstr>Tracing</vt:lpstr>
      <vt:lpstr>Why self?</vt:lpstr>
      <vt:lpstr>Activity</vt:lpstr>
      <vt:lpstr>Activity</vt:lpstr>
      <vt:lpstr>Object-Oriented Programming</vt:lpstr>
      <vt:lpstr>Procedural vs. Object-Oriented</vt:lpstr>
      <vt:lpstr>Abstraction and Encapsulation</vt:lpstr>
      <vt:lpstr>UML Class Diagram</vt:lpstr>
      <vt:lpstr>UML Class Diagram for Abstraction</vt:lpstr>
      <vt:lpstr>Example UML Diagram Defining a TV Object</vt:lpstr>
      <vt:lpstr>Data Field Encapsulation</vt:lpstr>
      <vt:lpstr>Data Field Encapsulation</vt:lpstr>
      <vt:lpstr>UML Class diagram for encapsulation</vt:lpstr>
      <vt:lpstr>Object Composition</vt:lpstr>
      <vt:lpstr>Aggregation or Composition </vt:lpstr>
      <vt:lpstr>Aggregation Between Same Class</vt:lpstr>
      <vt:lpstr>Practice</vt:lpstr>
      <vt:lpstr>Exercise</vt:lpstr>
      <vt:lpstr>Accessors/Modifiers</vt:lpstr>
      <vt:lpstr>Immutability</vt:lpstr>
      <vt:lpstr>Scope</vt:lpstr>
      <vt:lpstr>References passed to functions/copy</vt:lpstr>
      <vt:lpstr>Static and class variables</vt:lpstr>
      <vt:lpstr>Static and class functions</vt:lpstr>
      <vt:lpstr>Instance vs Static  </vt:lpstr>
      <vt:lpstr>Exercise</vt:lpstr>
      <vt:lpstr>Exercise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CMSC 150  Introduction to Computing</dc:title>
  <dc:creator>Jory Denny</dc:creator>
  <cp:lastModifiedBy>Denny, Jory</cp:lastModifiedBy>
  <cp:revision>249</cp:revision>
  <dcterms:created xsi:type="dcterms:W3CDTF">2016-08-19T17:15:05Z</dcterms:created>
  <dcterms:modified xsi:type="dcterms:W3CDTF">2020-02-26T20:26:47Z</dcterms:modified>
</cp:coreProperties>
</file>