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329" r:id="rId2"/>
    <p:sldId id="370" r:id="rId3"/>
    <p:sldId id="371" r:id="rId4"/>
    <p:sldId id="373" r:id="rId5"/>
    <p:sldId id="505" r:id="rId6"/>
    <p:sldId id="442" r:id="rId7"/>
    <p:sldId id="415" r:id="rId8"/>
    <p:sldId id="486" r:id="rId9"/>
    <p:sldId id="487" r:id="rId10"/>
    <p:sldId id="488" r:id="rId11"/>
    <p:sldId id="464" r:id="rId12"/>
    <p:sldId id="465" r:id="rId13"/>
    <p:sldId id="490" r:id="rId14"/>
    <p:sldId id="504" r:id="rId15"/>
    <p:sldId id="489" r:id="rId16"/>
    <p:sldId id="494" r:id="rId17"/>
    <p:sldId id="495" r:id="rId18"/>
    <p:sldId id="496" r:id="rId19"/>
    <p:sldId id="497" r:id="rId20"/>
    <p:sldId id="498" r:id="rId21"/>
    <p:sldId id="499" r:id="rId22"/>
    <p:sldId id="500" r:id="rId23"/>
    <p:sldId id="501" r:id="rId24"/>
    <p:sldId id="502" r:id="rId25"/>
    <p:sldId id="503" r:id="rId26"/>
    <p:sldId id="395" r:id="rId27"/>
    <p:sldId id="508" r:id="rId28"/>
    <p:sldId id="492" r:id="rId29"/>
    <p:sldId id="493" r:id="rId30"/>
    <p:sldId id="506" r:id="rId31"/>
    <p:sldId id="507" r:id="rId32"/>
    <p:sldId id="475" r:id="rId33"/>
    <p:sldId id="510" r:id="rId34"/>
    <p:sldId id="350" r:id="rId35"/>
    <p:sldId id="511" r:id="rId36"/>
    <p:sldId id="513" r:id="rId37"/>
    <p:sldId id="514" r:id="rId38"/>
    <p:sldId id="516" r:id="rId39"/>
    <p:sldId id="517" r:id="rId40"/>
    <p:sldId id="518" r:id="rId41"/>
    <p:sldId id="509" r:id="rId42"/>
    <p:sldId id="472" r:id="rId43"/>
    <p:sldId id="473" r:id="rId44"/>
    <p:sldId id="520" r:id="rId45"/>
    <p:sldId id="521" r:id="rId46"/>
    <p:sldId id="522" r:id="rId47"/>
    <p:sldId id="430" r:id="rId48"/>
    <p:sldId id="431" r:id="rId49"/>
    <p:sldId id="460" r:id="rId50"/>
    <p:sldId id="461" r:id="rId51"/>
    <p:sldId id="462" r:id="rId52"/>
    <p:sldId id="463" r:id="rId53"/>
    <p:sldId id="362" r:id="rId54"/>
    <p:sldId id="523" r:id="rId55"/>
    <p:sldId id="524" r:id="rId56"/>
    <p:sldId id="519" r:id="rId57"/>
    <p:sldId id="52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370"/>
            <p14:sldId id="371"/>
            <p14:sldId id="373"/>
          </p14:sldIdLst>
        </p14:section>
        <p14:section name="Function Definitions" id="{B08DB977-00F0-4204-8C3C-7C2632B05CCF}">
          <p14:sldIdLst>
            <p14:sldId id="505"/>
            <p14:sldId id="442"/>
            <p14:sldId id="415"/>
            <p14:sldId id="486"/>
            <p14:sldId id="487"/>
            <p14:sldId id="488"/>
            <p14:sldId id="464"/>
            <p14:sldId id="465"/>
            <p14:sldId id="490"/>
          </p14:sldIdLst>
        </p14:section>
        <p14:section name="Tracing" id="{17455E1A-8B10-4732-AFAE-3773497B8161}">
          <p14:sldIdLst>
            <p14:sldId id="504"/>
            <p14:sldId id="489"/>
            <p14:sldId id="494"/>
            <p14:sldId id="495"/>
            <p14:sldId id="496"/>
            <p14:sldId id="497"/>
            <p14:sldId id="498"/>
            <p14:sldId id="499"/>
            <p14:sldId id="500"/>
            <p14:sldId id="501"/>
            <p14:sldId id="502"/>
            <p14:sldId id="503"/>
            <p14:sldId id="395"/>
          </p14:sldIdLst>
        </p14:section>
        <p14:section name="Function Details" id="{6F145271-805B-46C9-91F9-52ABC7C223AC}">
          <p14:sldIdLst>
            <p14:sldId id="508"/>
            <p14:sldId id="492"/>
            <p14:sldId id="493"/>
            <p14:sldId id="506"/>
            <p14:sldId id="507"/>
            <p14:sldId id="475"/>
            <p14:sldId id="510"/>
            <p14:sldId id="350"/>
            <p14:sldId id="511"/>
            <p14:sldId id="513"/>
            <p14:sldId id="514"/>
            <p14:sldId id="516"/>
            <p14:sldId id="517"/>
            <p14:sldId id="518"/>
          </p14:sldIdLst>
        </p14:section>
        <p14:section name="Modularizing Code" id="{7424C41B-27CB-41A3-9B17-F84D3CE7BB56}">
          <p14:sldIdLst>
            <p14:sldId id="509"/>
            <p14:sldId id="472"/>
            <p14:sldId id="473"/>
            <p14:sldId id="520"/>
            <p14:sldId id="521"/>
            <p14:sldId id="522"/>
            <p14:sldId id="430"/>
            <p14:sldId id="431"/>
            <p14:sldId id="460"/>
            <p14:sldId id="461"/>
            <p14:sldId id="462"/>
            <p14:sldId id="463"/>
            <p14:sldId id="362"/>
            <p14:sldId id="523"/>
            <p14:sldId id="524"/>
            <p14:sldId id="519"/>
            <p14:sldId id="5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D0861-FCC0-47E3-A4A8-ECA398781C2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237B2CE-4E6A-4B07-A9C0-D23498A1A8A4}">
      <dgm:prSet phldrT="[Text]"/>
      <dgm:spPr/>
      <dgm:t>
        <a:bodyPr/>
        <a:lstStyle/>
        <a:p>
          <a:r>
            <a:rPr lang="en-US" dirty="0"/>
            <a:t>Actual parameters are evaluated</a:t>
          </a:r>
        </a:p>
      </dgm:t>
    </dgm:pt>
    <dgm:pt modelId="{19237A77-88CE-4A93-9FF0-97DC92A1BDB0}" type="parTrans" cxnId="{17324C36-CFAC-4B09-BEC7-82EB8822E6DF}">
      <dgm:prSet/>
      <dgm:spPr/>
      <dgm:t>
        <a:bodyPr/>
        <a:lstStyle/>
        <a:p>
          <a:endParaRPr lang="en-US"/>
        </a:p>
      </dgm:t>
    </dgm:pt>
    <dgm:pt modelId="{BAA4B71B-CBD4-4508-9DFD-F8C480C4D60A}" type="sibTrans" cxnId="{17324C36-CFAC-4B09-BEC7-82EB8822E6DF}">
      <dgm:prSet/>
      <dgm:spPr/>
      <dgm:t>
        <a:bodyPr/>
        <a:lstStyle/>
        <a:p>
          <a:endParaRPr lang="en-US"/>
        </a:p>
      </dgm:t>
    </dgm:pt>
    <dgm:pt modelId="{A823E3C3-F13C-42EB-9DAE-D399F2E9D872}">
      <dgm:prSet phldrT="[Text]"/>
      <dgm:spPr/>
      <dgm:t>
        <a:bodyPr/>
        <a:lstStyle/>
        <a:p>
          <a:r>
            <a:rPr lang="en-US" dirty="0"/>
            <a:t>Formal parameters assigned given values</a:t>
          </a:r>
        </a:p>
      </dgm:t>
    </dgm:pt>
    <dgm:pt modelId="{3D8863DB-F13D-4EF9-8AB8-2A4299E74CFD}" type="parTrans" cxnId="{C491B9C8-A876-4094-987D-2C0EE2550F80}">
      <dgm:prSet/>
      <dgm:spPr/>
      <dgm:t>
        <a:bodyPr/>
        <a:lstStyle/>
        <a:p>
          <a:endParaRPr lang="en-US"/>
        </a:p>
      </dgm:t>
    </dgm:pt>
    <dgm:pt modelId="{4593B08E-808D-49DE-BD6F-204D38D11012}" type="sibTrans" cxnId="{C491B9C8-A876-4094-987D-2C0EE2550F80}">
      <dgm:prSet/>
      <dgm:spPr/>
      <dgm:t>
        <a:bodyPr/>
        <a:lstStyle/>
        <a:p>
          <a:endParaRPr lang="en-US"/>
        </a:p>
      </dgm:t>
    </dgm:pt>
    <dgm:pt modelId="{5102A564-B348-40C4-8BBF-6B125F3A7D75}">
      <dgm:prSet phldrT="[Text]"/>
      <dgm:spPr/>
      <dgm:t>
        <a:bodyPr/>
        <a:lstStyle/>
        <a:p>
          <a:r>
            <a:rPr lang="en-US" dirty="0"/>
            <a:t>Function is executed</a:t>
          </a:r>
        </a:p>
      </dgm:t>
    </dgm:pt>
    <dgm:pt modelId="{3B6B6B21-E94F-4A90-89B5-B2B7B19613D1}" type="parTrans" cxnId="{507B3F02-C515-4723-93C5-A6FA46EFD1FF}">
      <dgm:prSet/>
      <dgm:spPr/>
      <dgm:t>
        <a:bodyPr/>
        <a:lstStyle/>
        <a:p>
          <a:endParaRPr lang="en-US"/>
        </a:p>
      </dgm:t>
    </dgm:pt>
    <dgm:pt modelId="{A9C262CA-A274-40F7-8A63-E37B7C72F8E6}" type="sibTrans" cxnId="{507B3F02-C515-4723-93C5-A6FA46EFD1FF}">
      <dgm:prSet/>
      <dgm:spPr/>
      <dgm:t>
        <a:bodyPr/>
        <a:lstStyle/>
        <a:p>
          <a:endParaRPr lang="en-US"/>
        </a:p>
      </dgm:t>
    </dgm:pt>
    <dgm:pt modelId="{F513EDF9-A947-4E43-86EB-531BCA7D8894}">
      <dgm:prSet phldrT="[Text]"/>
      <dgm:spPr/>
      <dgm:t>
        <a:bodyPr/>
        <a:lstStyle/>
        <a:p>
          <a:r>
            <a:rPr lang="en-US" dirty="0"/>
            <a:t>Return value is sent to invocation site</a:t>
          </a:r>
        </a:p>
      </dgm:t>
    </dgm:pt>
    <dgm:pt modelId="{B8A25200-4F70-4813-97EA-B6E47EA1A289}" type="parTrans" cxnId="{CD0ABC78-B39F-42ED-A665-1CAC896DD55D}">
      <dgm:prSet/>
      <dgm:spPr/>
      <dgm:t>
        <a:bodyPr/>
        <a:lstStyle/>
        <a:p>
          <a:endParaRPr lang="en-US"/>
        </a:p>
      </dgm:t>
    </dgm:pt>
    <dgm:pt modelId="{0935A0E9-E13C-4B75-AEAD-148400555882}" type="sibTrans" cxnId="{CD0ABC78-B39F-42ED-A665-1CAC896DD55D}">
      <dgm:prSet/>
      <dgm:spPr/>
      <dgm:t>
        <a:bodyPr/>
        <a:lstStyle/>
        <a:p>
          <a:endParaRPr lang="en-US"/>
        </a:p>
      </dgm:t>
    </dgm:pt>
    <dgm:pt modelId="{C09D018C-DC9B-4AA4-9A47-E6B83462A9A4}">
      <dgm:prSet phldrT="[Text]"/>
      <dgm:spPr/>
      <dgm:t>
        <a:bodyPr/>
        <a:lstStyle/>
        <a:p>
          <a:r>
            <a:rPr lang="en-US" dirty="0"/>
            <a:t>Control is transferred back to caller</a:t>
          </a:r>
        </a:p>
      </dgm:t>
    </dgm:pt>
    <dgm:pt modelId="{7E97F6C5-18A8-4F38-A916-A5C01A1D1807}" type="parTrans" cxnId="{32E6FACA-780F-4BE6-B0FF-A890A9E0EE09}">
      <dgm:prSet/>
      <dgm:spPr/>
      <dgm:t>
        <a:bodyPr/>
        <a:lstStyle/>
        <a:p>
          <a:endParaRPr lang="en-US"/>
        </a:p>
      </dgm:t>
    </dgm:pt>
    <dgm:pt modelId="{0840BABD-DE17-4AF2-B19E-241FDC87EF7F}" type="sibTrans" cxnId="{32E6FACA-780F-4BE6-B0FF-A890A9E0EE09}">
      <dgm:prSet/>
      <dgm:spPr/>
      <dgm:t>
        <a:bodyPr/>
        <a:lstStyle/>
        <a:p>
          <a:endParaRPr lang="en-US"/>
        </a:p>
      </dgm:t>
    </dgm:pt>
    <dgm:pt modelId="{0A41C944-63A4-4FA8-93F8-F9DBB6F571C3}">
      <dgm:prSet phldrT="[Text]"/>
      <dgm:spPr/>
      <dgm:t>
        <a:bodyPr/>
        <a:lstStyle/>
        <a:p>
          <a:r>
            <a:rPr lang="en-US" dirty="0"/>
            <a:t>Control is transferred to Function</a:t>
          </a:r>
        </a:p>
      </dgm:t>
    </dgm:pt>
    <dgm:pt modelId="{EEF92FD5-0AF2-482B-92ED-DAD0C537EA76}" type="parTrans" cxnId="{A75B93F2-8DCB-4EA0-910F-DA757392EFDD}">
      <dgm:prSet/>
      <dgm:spPr/>
      <dgm:t>
        <a:bodyPr/>
        <a:lstStyle/>
        <a:p>
          <a:endParaRPr lang="en-US"/>
        </a:p>
      </dgm:t>
    </dgm:pt>
    <dgm:pt modelId="{85A7538E-4A01-4CFB-9B31-2D68BE36E5DB}" type="sibTrans" cxnId="{A75B93F2-8DCB-4EA0-910F-DA757392EFDD}">
      <dgm:prSet/>
      <dgm:spPr/>
      <dgm:t>
        <a:bodyPr/>
        <a:lstStyle/>
        <a:p>
          <a:endParaRPr lang="en-US"/>
        </a:p>
      </dgm:t>
    </dgm:pt>
    <dgm:pt modelId="{72C9B3F3-465A-4BC7-B660-93FEA7CF7187}" type="pres">
      <dgm:prSet presAssocID="{463D0861-FCC0-47E3-A4A8-ECA398781C24}" presName="diagram" presStyleCnt="0">
        <dgm:presLayoutVars>
          <dgm:dir/>
          <dgm:resizeHandles val="exact"/>
        </dgm:presLayoutVars>
      </dgm:prSet>
      <dgm:spPr/>
    </dgm:pt>
    <dgm:pt modelId="{D1D562E1-06BC-4BAE-89D6-9B7BC3E891F7}" type="pres">
      <dgm:prSet presAssocID="{C237B2CE-4E6A-4B07-A9C0-D23498A1A8A4}" presName="node" presStyleLbl="node1" presStyleIdx="0" presStyleCnt="6">
        <dgm:presLayoutVars>
          <dgm:bulletEnabled val="1"/>
        </dgm:presLayoutVars>
      </dgm:prSet>
      <dgm:spPr/>
    </dgm:pt>
    <dgm:pt modelId="{1F465BE0-DA35-4CE0-B20C-0838B258230E}" type="pres">
      <dgm:prSet presAssocID="{BAA4B71B-CBD4-4508-9DFD-F8C480C4D60A}" presName="sibTrans" presStyleLbl="sibTrans2D1" presStyleIdx="0" presStyleCnt="5"/>
      <dgm:spPr/>
    </dgm:pt>
    <dgm:pt modelId="{79F56FFB-A285-48A0-BB6D-76FC1A2ED5AF}" type="pres">
      <dgm:prSet presAssocID="{BAA4B71B-CBD4-4508-9DFD-F8C480C4D60A}" presName="connectorText" presStyleLbl="sibTrans2D1" presStyleIdx="0" presStyleCnt="5"/>
      <dgm:spPr/>
    </dgm:pt>
    <dgm:pt modelId="{FB479ECE-DA9A-45C3-B7C8-8EC6F67433B9}" type="pres">
      <dgm:prSet presAssocID="{A823E3C3-F13C-42EB-9DAE-D399F2E9D872}" presName="node" presStyleLbl="node1" presStyleIdx="1" presStyleCnt="6">
        <dgm:presLayoutVars>
          <dgm:bulletEnabled val="1"/>
        </dgm:presLayoutVars>
      </dgm:prSet>
      <dgm:spPr/>
    </dgm:pt>
    <dgm:pt modelId="{7C0666B7-DB33-4CAC-8A83-D3A9A7496796}" type="pres">
      <dgm:prSet presAssocID="{4593B08E-808D-49DE-BD6F-204D38D11012}" presName="sibTrans" presStyleLbl="sibTrans2D1" presStyleIdx="1" presStyleCnt="5"/>
      <dgm:spPr/>
    </dgm:pt>
    <dgm:pt modelId="{92099646-AD57-42AA-9901-2869CA09CB3C}" type="pres">
      <dgm:prSet presAssocID="{4593B08E-808D-49DE-BD6F-204D38D11012}" presName="connectorText" presStyleLbl="sibTrans2D1" presStyleIdx="1" presStyleCnt="5"/>
      <dgm:spPr/>
    </dgm:pt>
    <dgm:pt modelId="{DA90A875-521F-42E9-9DB4-87DEA0B8EAE0}" type="pres">
      <dgm:prSet presAssocID="{0A41C944-63A4-4FA8-93F8-F9DBB6F571C3}" presName="node" presStyleLbl="node1" presStyleIdx="2" presStyleCnt="6">
        <dgm:presLayoutVars>
          <dgm:bulletEnabled val="1"/>
        </dgm:presLayoutVars>
      </dgm:prSet>
      <dgm:spPr/>
    </dgm:pt>
    <dgm:pt modelId="{B9F552C3-7346-46AB-A9EB-D42206326E63}" type="pres">
      <dgm:prSet presAssocID="{85A7538E-4A01-4CFB-9B31-2D68BE36E5DB}" presName="sibTrans" presStyleLbl="sibTrans2D1" presStyleIdx="2" presStyleCnt="5"/>
      <dgm:spPr/>
    </dgm:pt>
    <dgm:pt modelId="{024EF356-7E89-419C-958D-9ADB803E0CDB}" type="pres">
      <dgm:prSet presAssocID="{85A7538E-4A01-4CFB-9B31-2D68BE36E5DB}" presName="connectorText" presStyleLbl="sibTrans2D1" presStyleIdx="2" presStyleCnt="5"/>
      <dgm:spPr/>
    </dgm:pt>
    <dgm:pt modelId="{84E41743-2432-4C61-874A-7FB68AF652D0}" type="pres">
      <dgm:prSet presAssocID="{5102A564-B348-40C4-8BBF-6B125F3A7D75}" presName="node" presStyleLbl="node1" presStyleIdx="3" presStyleCnt="6">
        <dgm:presLayoutVars>
          <dgm:bulletEnabled val="1"/>
        </dgm:presLayoutVars>
      </dgm:prSet>
      <dgm:spPr/>
    </dgm:pt>
    <dgm:pt modelId="{DF84E71E-1E18-40C8-AB72-96BAEE5CBB44}" type="pres">
      <dgm:prSet presAssocID="{A9C262CA-A274-40F7-8A63-E37B7C72F8E6}" presName="sibTrans" presStyleLbl="sibTrans2D1" presStyleIdx="3" presStyleCnt="5"/>
      <dgm:spPr/>
    </dgm:pt>
    <dgm:pt modelId="{65C454EF-EA8B-49A7-BD2F-228C568F8893}" type="pres">
      <dgm:prSet presAssocID="{A9C262CA-A274-40F7-8A63-E37B7C72F8E6}" presName="connectorText" presStyleLbl="sibTrans2D1" presStyleIdx="3" presStyleCnt="5"/>
      <dgm:spPr/>
    </dgm:pt>
    <dgm:pt modelId="{71E3536E-1A17-41A3-9B9C-2DF32BD27000}" type="pres">
      <dgm:prSet presAssocID="{F513EDF9-A947-4E43-86EB-531BCA7D8894}" presName="node" presStyleLbl="node1" presStyleIdx="4" presStyleCnt="6">
        <dgm:presLayoutVars>
          <dgm:bulletEnabled val="1"/>
        </dgm:presLayoutVars>
      </dgm:prSet>
      <dgm:spPr/>
    </dgm:pt>
    <dgm:pt modelId="{746ECEA9-100A-40A6-A7F3-CFAEE5A72544}" type="pres">
      <dgm:prSet presAssocID="{0935A0E9-E13C-4B75-AEAD-148400555882}" presName="sibTrans" presStyleLbl="sibTrans2D1" presStyleIdx="4" presStyleCnt="5"/>
      <dgm:spPr/>
    </dgm:pt>
    <dgm:pt modelId="{6CD98ABE-F236-4B03-882A-BF211B60228D}" type="pres">
      <dgm:prSet presAssocID="{0935A0E9-E13C-4B75-AEAD-148400555882}" presName="connectorText" presStyleLbl="sibTrans2D1" presStyleIdx="4" presStyleCnt="5"/>
      <dgm:spPr/>
    </dgm:pt>
    <dgm:pt modelId="{F7CB836C-C82E-4869-83FD-5C55937F6C27}" type="pres">
      <dgm:prSet presAssocID="{C09D018C-DC9B-4AA4-9A47-E6B83462A9A4}" presName="node" presStyleLbl="node1" presStyleIdx="5" presStyleCnt="6">
        <dgm:presLayoutVars>
          <dgm:bulletEnabled val="1"/>
        </dgm:presLayoutVars>
      </dgm:prSet>
      <dgm:spPr/>
    </dgm:pt>
  </dgm:ptLst>
  <dgm:cxnLst>
    <dgm:cxn modelId="{507B3F02-C515-4723-93C5-A6FA46EFD1FF}" srcId="{463D0861-FCC0-47E3-A4A8-ECA398781C24}" destId="{5102A564-B348-40C4-8BBF-6B125F3A7D75}" srcOrd="3" destOrd="0" parTransId="{3B6B6B21-E94F-4A90-89B5-B2B7B19613D1}" sibTransId="{A9C262CA-A274-40F7-8A63-E37B7C72F8E6}"/>
    <dgm:cxn modelId="{EBAC7E0E-941F-436B-9E68-FA79C9F43BB4}" type="presOf" srcId="{0A41C944-63A4-4FA8-93F8-F9DBB6F571C3}" destId="{DA90A875-521F-42E9-9DB4-87DEA0B8EAE0}" srcOrd="0" destOrd="0" presId="urn:microsoft.com/office/officeart/2005/8/layout/process5"/>
    <dgm:cxn modelId="{40970635-648E-4103-9C29-57994A59EFC6}" type="presOf" srcId="{463D0861-FCC0-47E3-A4A8-ECA398781C24}" destId="{72C9B3F3-465A-4BC7-B660-93FEA7CF7187}" srcOrd="0" destOrd="0" presId="urn:microsoft.com/office/officeart/2005/8/layout/process5"/>
    <dgm:cxn modelId="{17324C36-CFAC-4B09-BEC7-82EB8822E6DF}" srcId="{463D0861-FCC0-47E3-A4A8-ECA398781C24}" destId="{C237B2CE-4E6A-4B07-A9C0-D23498A1A8A4}" srcOrd="0" destOrd="0" parTransId="{19237A77-88CE-4A93-9FF0-97DC92A1BDB0}" sibTransId="{BAA4B71B-CBD4-4508-9DFD-F8C480C4D60A}"/>
    <dgm:cxn modelId="{C375C869-78A7-4797-ABDB-022CF46E73BD}" type="presOf" srcId="{85A7538E-4A01-4CFB-9B31-2D68BE36E5DB}" destId="{B9F552C3-7346-46AB-A9EB-D42206326E63}" srcOrd="0" destOrd="0" presId="urn:microsoft.com/office/officeart/2005/8/layout/process5"/>
    <dgm:cxn modelId="{E4874F6C-BCD5-4711-B4BC-C9CB820ED18F}" type="presOf" srcId="{BAA4B71B-CBD4-4508-9DFD-F8C480C4D60A}" destId="{79F56FFB-A285-48A0-BB6D-76FC1A2ED5AF}" srcOrd="1" destOrd="0" presId="urn:microsoft.com/office/officeart/2005/8/layout/process5"/>
    <dgm:cxn modelId="{E803576D-E16A-43A9-9F64-1D21A52BCD23}" type="presOf" srcId="{F513EDF9-A947-4E43-86EB-531BCA7D8894}" destId="{71E3536E-1A17-41A3-9B9C-2DF32BD27000}" srcOrd="0" destOrd="0" presId="urn:microsoft.com/office/officeart/2005/8/layout/process5"/>
    <dgm:cxn modelId="{D860584D-FD54-4081-9E8C-A467A772483C}" type="presOf" srcId="{0935A0E9-E13C-4B75-AEAD-148400555882}" destId="{6CD98ABE-F236-4B03-882A-BF211B60228D}" srcOrd="1" destOrd="0" presId="urn:microsoft.com/office/officeart/2005/8/layout/process5"/>
    <dgm:cxn modelId="{5F76B670-CFE9-4BAE-A667-AC731B58A8EE}" type="presOf" srcId="{A9C262CA-A274-40F7-8A63-E37B7C72F8E6}" destId="{65C454EF-EA8B-49A7-BD2F-228C568F8893}" srcOrd="1" destOrd="0" presId="urn:microsoft.com/office/officeart/2005/8/layout/process5"/>
    <dgm:cxn modelId="{5620F351-36D3-4091-A920-18794EC3532A}" type="presOf" srcId="{A823E3C3-F13C-42EB-9DAE-D399F2E9D872}" destId="{FB479ECE-DA9A-45C3-B7C8-8EC6F67433B9}" srcOrd="0" destOrd="0" presId="urn:microsoft.com/office/officeart/2005/8/layout/process5"/>
    <dgm:cxn modelId="{FB719B52-42B6-436B-B164-40CE3F1BF6D2}" type="presOf" srcId="{C09D018C-DC9B-4AA4-9A47-E6B83462A9A4}" destId="{F7CB836C-C82E-4869-83FD-5C55937F6C27}" srcOrd="0" destOrd="0" presId="urn:microsoft.com/office/officeart/2005/8/layout/process5"/>
    <dgm:cxn modelId="{B5312553-44D7-4DD9-92D4-1CFFB9E2F4FA}" type="presOf" srcId="{BAA4B71B-CBD4-4508-9DFD-F8C480C4D60A}" destId="{1F465BE0-DA35-4CE0-B20C-0838B258230E}" srcOrd="0" destOrd="0" presId="urn:microsoft.com/office/officeart/2005/8/layout/process5"/>
    <dgm:cxn modelId="{A4BD0B76-FC6D-4852-A7E8-D16E20E64A5B}" type="presOf" srcId="{C237B2CE-4E6A-4B07-A9C0-D23498A1A8A4}" destId="{D1D562E1-06BC-4BAE-89D6-9B7BC3E891F7}" srcOrd="0" destOrd="0" presId="urn:microsoft.com/office/officeart/2005/8/layout/process5"/>
    <dgm:cxn modelId="{CD0ABC78-B39F-42ED-A665-1CAC896DD55D}" srcId="{463D0861-FCC0-47E3-A4A8-ECA398781C24}" destId="{F513EDF9-A947-4E43-86EB-531BCA7D8894}" srcOrd="4" destOrd="0" parTransId="{B8A25200-4F70-4813-97EA-B6E47EA1A289}" sibTransId="{0935A0E9-E13C-4B75-AEAD-148400555882}"/>
    <dgm:cxn modelId="{ABEE418D-C95A-4F61-ADAD-3B8306327DCB}" type="presOf" srcId="{4593B08E-808D-49DE-BD6F-204D38D11012}" destId="{7C0666B7-DB33-4CAC-8A83-D3A9A7496796}" srcOrd="0" destOrd="0" presId="urn:microsoft.com/office/officeart/2005/8/layout/process5"/>
    <dgm:cxn modelId="{6837658E-4D1F-4180-9B6B-3AAEA5FF6203}" type="presOf" srcId="{A9C262CA-A274-40F7-8A63-E37B7C72F8E6}" destId="{DF84E71E-1E18-40C8-AB72-96BAEE5CBB44}" srcOrd="0" destOrd="0" presId="urn:microsoft.com/office/officeart/2005/8/layout/process5"/>
    <dgm:cxn modelId="{693BB996-2180-4DBF-B96B-4BB55533B563}" type="presOf" srcId="{5102A564-B348-40C4-8BBF-6B125F3A7D75}" destId="{84E41743-2432-4C61-874A-7FB68AF652D0}" srcOrd="0" destOrd="0" presId="urn:microsoft.com/office/officeart/2005/8/layout/process5"/>
    <dgm:cxn modelId="{C491B9C8-A876-4094-987D-2C0EE2550F80}" srcId="{463D0861-FCC0-47E3-A4A8-ECA398781C24}" destId="{A823E3C3-F13C-42EB-9DAE-D399F2E9D872}" srcOrd="1" destOrd="0" parTransId="{3D8863DB-F13D-4EF9-8AB8-2A4299E74CFD}" sibTransId="{4593B08E-808D-49DE-BD6F-204D38D11012}"/>
    <dgm:cxn modelId="{32E6FACA-780F-4BE6-B0FF-A890A9E0EE09}" srcId="{463D0861-FCC0-47E3-A4A8-ECA398781C24}" destId="{C09D018C-DC9B-4AA4-9A47-E6B83462A9A4}" srcOrd="5" destOrd="0" parTransId="{7E97F6C5-18A8-4F38-A916-A5C01A1D1807}" sibTransId="{0840BABD-DE17-4AF2-B19E-241FDC87EF7F}"/>
    <dgm:cxn modelId="{6733E4E3-FD00-4F0F-9900-B92966B46FE6}" type="presOf" srcId="{85A7538E-4A01-4CFB-9B31-2D68BE36E5DB}" destId="{024EF356-7E89-419C-958D-9ADB803E0CDB}" srcOrd="1" destOrd="0" presId="urn:microsoft.com/office/officeart/2005/8/layout/process5"/>
    <dgm:cxn modelId="{FEC324F0-74C3-4209-9177-83739183569F}" type="presOf" srcId="{0935A0E9-E13C-4B75-AEAD-148400555882}" destId="{746ECEA9-100A-40A6-A7F3-CFAEE5A72544}" srcOrd="0" destOrd="0" presId="urn:microsoft.com/office/officeart/2005/8/layout/process5"/>
    <dgm:cxn modelId="{A75B93F2-8DCB-4EA0-910F-DA757392EFDD}" srcId="{463D0861-FCC0-47E3-A4A8-ECA398781C24}" destId="{0A41C944-63A4-4FA8-93F8-F9DBB6F571C3}" srcOrd="2" destOrd="0" parTransId="{EEF92FD5-0AF2-482B-92ED-DAD0C537EA76}" sibTransId="{85A7538E-4A01-4CFB-9B31-2D68BE36E5DB}"/>
    <dgm:cxn modelId="{F74568F3-8C5A-4A06-B487-72E2641264DC}" type="presOf" srcId="{4593B08E-808D-49DE-BD6F-204D38D11012}" destId="{92099646-AD57-42AA-9901-2869CA09CB3C}" srcOrd="1" destOrd="0" presId="urn:microsoft.com/office/officeart/2005/8/layout/process5"/>
    <dgm:cxn modelId="{1429A045-3A6B-46B3-B400-AACEC92BD140}" type="presParOf" srcId="{72C9B3F3-465A-4BC7-B660-93FEA7CF7187}" destId="{D1D562E1-06BC-4BAE-89D6-9B7BC3E891F7}" srcOrd="0" destOrd="0" presId="urn:microsoft.com/office/officeart/2005/8/layout/process5"/>
    <dgm:cxn modelId="{FAC8D429-7D8F-41AD-952E-E54C99CE1307}" type="presParOf" srcId="{72C9B3F3-465A-4BC7-B660-93FEA7CF7187}" destId="{1F465BE0-DA35-4CE0-B20C-0838B258230E}" srcOrd="1" destOrd="0" presId="urn:microsoft.com/office/officeart/2005/8/layout/process5"/>
    <dgm:cxn modelId="{6BF58F90-D1BF-45F1-8D65-6CF629CACFE9}" type="presParOf" srcId="{1F465BE0-DA35-4CE0-B20C-0838B258230E}" destId="{79F56FFB-A285-48A0-BB6D-76FC1A2ED5AF}" srcOrd="0" destOrd="0" presId="urn:microsoft.com/office/officeart/2005/8/layout/process5"/>
    <dgm:cxn modelId="{5D56E0D9-3D36-4ED5-96D5-1BC7081CB18E}" type="presParOf" srcId="{72C9B3F3-465A-4BC7-B660-93FEA7CF7187}" destId="{FB479ECE-DA9A-45C3-B7C8-8EC6F67433B9}" srcOrd="2" destOrd="0" presId="urn:microsoft.com/office/officeart/2005/8/layout/process5"/>
    <dgm:cxn modelId="{D8EA160F-5508-4A90-9D25-EE7088AE57B0}" type="presParOf" srcId="{72C9B3F3-465A-4BC7-B660-93FEA7CF7187}" destId="{7C0666B7-DB33-4CAC-8A83-D3A9A7496796}" srcOrd="3" destOrd="0" presId="urn:microsoft.com/office/officeart/2005/8/layout/process5"/>
    <dgm:cxn modelId="{D2C96E5B-A2B5-4810-A00E-71A5C9685038}" type="presParOf" srcId="{7C0666B7-DB33-4CAC-8A83-D3A9A7496796}" destId="{92099646-AD57-42AA-9901-2869CA09CB3C}" srcOrd="0" destOrd="0" presId="urn:microsoft.com/office/officeart/2005/8/layout/process5"/>
    <dgm:cxn modelId="{894739F8-AA60-4821-B884-3C909BBA2E59}" type="presParOf" srcId="{72C9B3F3-465A-4BC7-B660-93FEA7CF7187}" destId="{DA90A875-521F-42E9-9DB4-87DEA0B8EAE0}" srcOrd="4" destOrd="0" presId="urn:microsoft.com/office/officeart/2005/8/layout/process5"/>
    <dgm:cxn modelId="{6E7DE9F5-EFED-43DC-A28A-AFD3B0951E3D}" type="presParOf" srcId="{72C9B3F3-465A-4BC7-B660-93FEA7CF7187}" destId="{B9F552C3-7346-46AB-A9EB-D42206326E63}" srcOrd="5" destOrd="0" presId="urn:microsoft.com/office/officeart/2005/8/layout/process5"/>
    <dgm:cxn modelId="{A02DF288-7CEE-4C6F-A266-7D1FE0ADC2A9}" type="presParOf" srcId="{B9F552C3-7346-46AB-A9EB-D42206326E63}" destId="{024EF356-7E89-419C-958D-9ADB803E0CDB}" srcOrd="0" destOrd="0" presId="urn:microsoft.com/office/officeart/2005/8/layout/process5"/>
    <dgm:cxn modelId="{2E58719C-A4CB-4122-96CA-20E3EAF34354}" type="presParOf" srcId="{72C9B3F3-465A-4BC7-B660-93FEA7CF7187}" destId="{84E41743-2432-4C61-874A-7FB68AF652D0}" srcOrd="6" destOrd="0" presId="urn:microsoft.com/office/officeart/2005/8/layout/process5"/>
    <dgm:cxn modelId="{9E17F502-38DF-4150-8A1B-52DBC0BE8A2A}" type="presParOf" srcId="{72C9B3F3-465A-4BC7-B660-93FEA7CF7187}" destId="{DF84E71E-1E18-40C8-AB72-96BAEE5CBB44}" srcOrd="7" destOrd="0" presId="urn:microsoft.com/office/officeart/2005/8/layout/process5"/>
    <dgm:cxn modelId="{15B5EC47-88DC-4A6C-A8D2-2012C82B4B8C}" type="presParOf" srcId="{DF84E71E-1E18-40C8-AB72-96BAEE5CBB44}" destId="{65C454EF-EA8B-49A7-BD2F-228C568F8893}" srcOrd="0" destOrd="0" presId="urn:microsoft.com/office/officeart/2005/8/layout/process5"/>
    <dgm:cxn modelId="{E7549D76-8F6E-4811-81FC-8031A05EAF01}" type="presParOf" srcId="{72C9B3F3-465A-4BC7-B660-93FEA7CF7187}" destId="{71E3536E-1A17-41A3-9B9C-2DF32BD27000}" srcOrd="8" destOrd="0" presId="urn:microsoft.com/office/officeart/2005/8/layout/process5"/>
    <dgm:cxn modelId="{D9756AB4-9CAF-49FF-A204-06846C88571B}" type="presParOf" srcId="{72C9B3F3-465A-4BC7-B660-93FEA7CF7187}" destId="{746ECEA9-100A-40A6-A7F3-CFAEE5A72544}" srcOrd="9" destOrd="0" presId="urn:microsoft.com/office/officeart/2005/8/layout/process5"/>
    <dgm:cxn modelId="{B12CD406-D24B-444A-A065-7436F279D00C}" type="presParOf" srcId="{746ECEA9-100A-40A6-A7F3-CFAEE5A72544}" destId="{6CD98ABE-F236-4B03-882A-BF211B60228D}" srcOrd="0" destOrd="0" presId="urn:microsoft.com/office/officeart/2005/8/layout/process5"/>
    <dgm:cxn modelId="{36B9303C-29EC-4410-8F8C-780713AE330D}" type="presParOf" srcId="{72C9B3F3-465A-4BC7-B660-93FEA7CF7187}" destId="{F7CB836C-C82E-4869-83FD-5C55937F6C27}"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562E1-06BC-4BAE-89D6-9B7BC3E891F7}">
      <dsp:nvSpPr>
        <dsp:cNvPr id="0" name=""/>
        <dsp:cNvSpPr/>
      </dsp:nvSpPr>
      <dsp:spPr>
        <a:xfrm>
          <a:off x="803648" y="734"/>
          <a:ext cx="1361631" cy="8169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Actual parameters are evaluated</a:t>
          </a:r>
        </a:p>
      </dsp:txBody>
      <dsp:txXfrm>
        <a:off x="827576" y="24662"/>
        <a:ext cx="1313775" cy="769123"/>
      </dsp:txXfrm>
    </dsp:sp>
    <dsp:sp modelId="{1F465BE0-DA35-4CE0-B20C-0838B258230E}">
      <dsp:nvSpPr>
        <dsp:cNvPr id="0" name=""/>
        <dsp:cNvSpPr/>
      </dsp:nvSpPr>
      <dsp:spPr>
        <a:xfrm>
          <a:off x="2285103" y="240381"/>
          <a:ext cx="288665" cy="337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85103" y="307918"/>
        <a:ext cx="202066" cy="202610"/>
      </dsp:txXfrm>
    </dsp:sp>
    <dsp:sp modelId="{FB479ECE-DA9A-45C3-B7C8-8EC6F67433B9}">
      <dsp:nvSpPr>
        <dsp:cNvPr id="0" name=""/>
        <dsp:cNvSpPr/>
      </dsp:nvSpPr>
      <dsp:spPr>
        <a:xfrm>
          <a:off x="2709932" y="734"/>
          <a:ext cx="1361631" cy="8169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Formal parameters assigned given values</a:t>
          </a:r>
        </a:p>
      </dsp:txBody>
      <dsp:txXfrm>
        <a:off x="2733860" y="24662"/>
        <a:ext cx="1313775" cy="769123"/>
      </dsp:txXfrm>
    </dsp:sp>
    <dsp:sp modelId="{7C0666B7-DB33-4CAC-8A83-D3A9A7496796}">
      <dsp:nvSpPr>
        <dsp:cNvPr id="0" name=""/>
        <dsp:cNvSpPr/>
      </dsp:nvSpPr>
      <dsp:spPr>
        <a:xfrm rot="5400000">
          <a:off x="3246415" y="913027"/>
          <a:ext cx="288665" cy="337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3289443" y="937537"/>
        <a:ext cx="202610" cy="202066"/>
      </dsp:txXfrm>
    </dsp:sp>
    <dsp:sp modelId="{DA90A875-521F-42E9-9DB4-87DEA0B8EAE0}">
      <dsp:nvSpPr>
        <dsp:cNvPr id="0" name=""/>
        <dsp:cNvSpPr/>
      </dsp:nvSpPr>
      <dsp:spPr>
        <a:xfrm>
          <a:off x="2709932" y="1362366"/>
          <a:ext cx="1361631" cy="8169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Control is transferred to Function</a:t>
          </a:r>
        </a:p>
      </dsp:txBody>
      <dsp:txXfrm>
        <a:off x="2733860" y="1386294"/>
        <a:ext cx="1313775" cy="769123"/>
      </dsp:txXfrm>
    </dsp:sp>
    <dsp:sp modelId="{B9F552C3-7346-46AB-A9EB-D42206326E63}">
      <dsp:nvSpPr>
        <dsp:cNvPr id="0" name=""/>
        <dsp:cNvSpPr/>
      </dsp:nvSpPr>
      <dsp:spPr>
        <a:xfrm rot="10800000">
          <a:off x="2301443" y="1602013"/>
          <a:ext cx="288665" cy="337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388042" y="1669550"/>
        <a:ext cx="202066" cy="202610"/>
      </dsp:txXfrm>
    </dsp:sp>
    <dsp:sp modelId="{84E41743-2432-4C61-874A-7FB68AF652D0}">
      <dsp:nvSpPr>
        <dsp:cNvPr id="0" name=""/>
        <dsp:cNvSpPr/>
      </dsp:nvSpPr>
      <dsp:spPr>
        <a:xfrm>
          <a:off x="803648" y="1362366"/>
          <a:ext cx="1361631" cy="8169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Function is executed</a:t>
          </a:r>
        </a:p>
      </dsp:txBody>
      <dsp:txXfrm>
        <a:off x="827576" y="1386294"/>
        <a:ext cx="1313775" cy="769123"/>
      </dsp:txXfrm>
    </dsp:sp>
    <dsp:sp modelId="{DF84E71E-1E18-40C8-AB72-96BAEE5CBB44}">
      <dsp:nvSpPr>
        <dsp:cNvPr id="0" name=""/>
        <dsp:cNvSpPr/>
      </dsp:nvSpPr>
      <dsp:spPr>
        <a:xfrm rot="5400000">
          <a:off x="1340131" y="2274659"/>
          <a:ext cx="288665" cy="337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383159" y="2299169"/>
        <a:ext cx="202610" cy="202066"/>
      </dsp:txXfrm>
    </dsp:sp>
    <dsp:sp modelId="{71E3536E-1A17-41A3-9B9C-2DF32BD27000}">
      <dsp:nvSpPr>
        <dsp:cNvPr id="0" name=""/>
        <dsp:cNvSpPr/>
      </dsp:nvSpPr>
      <dsp:spPr>
        <a:xfrm>
          <a:off x="803648" y="2723998"/>
          <a:ext cx="1361631" cy="8169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Return value is sent to invocation site</a:t>
          </a:r>
        </a:p>
      </dsp:txBody>
      <dsp:txXfrm>
        <a:off x="827576" y="2747926"/>
        <a:ext cx="1313775" cy="769123"/>
      </dsp:txXfrm>
    </dsp:sp>
    <dsp:sp modelId="{746ECEA9-100A-40A6-A7F3-CFAEE5A72544}">
      <dsp:nvSpPr>
        <dsp:cNvPr id="0" name=""/>
        <dsp:cNvSpPr/>
      </dsp:nvSpPr>
      <dsp:spPr>
        <a:xfrm>
          <a:off x="2285103" y="2963645"/>
          <a:ext cx="288665" cy="337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85103" y="3031182"/>
        <a:ext cx="202066" cy="202610"/>
      </dsp:txXfrm>
    </dsp:sp>
    <dsp:sp modelId="{F7CB836C-C82E-4869-83FD-5C55937F6C27}">
      <dsp:nvSpPr>
        <dsp:cNvPr id="0" name=""/>
        <dsp:cNvSpPr/>
      </dsp:nvSpPr>
      <dsp:spPr>
        <a:xfrm>
          <a:off x="2709932" y="2723998"/>
          <a:ext cx="1361631" cy="8169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Control is transferred back to caller</a:t>
          </a:r>
        </a:p>
      </dsp:txBody>
      <dsp:txXfrm>
        <a:off x="2733860" y="2747926"/>
        <a:ext cx="1313775" cy="7691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34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75244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9E51F5C-A600-4A10-8145-53C17BE06B02}"/>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6435" name="Rectangle 3">
            <a:extLst>
              <a:ext uri="{FF2B5EF4-FFF2-40B4-BE49-F238E27FC236}">
                <a16:creationId xmlns:a16="http://schemas.microsoft.com/office/drawing/2014/main" id="{221F0927-C723-4444-8118-47C0A5AC118F}"/>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9E51F5C-A600-4A10-8145-53C17BE06B02}"/>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6435" name="Rectangle 3">
            <a:extLst>
              <a:ext uri="{FF2B5EF4-FFF2-40B4-BE49-F238E27FC236}">
                <a16:creationId xmlns:a16="http://schemas.microsoft.com/office/drawing/2014/main" id="{221F0927-C723-4444-8118-47C0A5AC118F}"/>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60141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9E51F5C-A600-4A10-8145-53C17BE06B02}"/>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6435" name="Rectangle 3">
            <a:extLst>
              <a:ext uri="{FF2B5EF4-FFF2-40B4-BE49-F238E27FC236}">
                <a16:creationId xmlns:a16="http://schemas.microsoft.com/office/drawing/2014/main" id="{221F0927-C723-4444-8118-47C0A5AC118F}"/>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78494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9E51F5C-A600-4A10-8145-53C17BE06B02}"/>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6435" name="Rectangle 3">
            <a:extLst>
              <a:ext uri="{FF2B5EF4-FFF2-40B4-BE49-F238E27FC236}">
                <a16:creationId xmlns:a16="http://schemas.microsoft.com/office/drawing/2014/main" id="{221F0927-C723-4444-8118-47C0A5AC118F}"/>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05894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9E51F5C-A600-4A10-8145-53C17BE06B02}"/>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6435" name="Rectangle 3">
            <a:extLst>
              <a:ext uri="{FF2B5EF4-FFF2-40B4-BE49-F238E27FC236}">
                <a16:creationId xmlns:a16="http://schemas.microsoft.com/office/drawing/2014/main" id="{221F0927-C723-4444-8118-47C0A5AC118F}"/>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87895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209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637024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029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23251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131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4560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84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73457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066630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10751-1E03-494C-9AB9-7F0EEEF76902}" type="slidenum">
              <a:rPr lang="en-US"/>
              <a:pPr/>
              <a:t>53</a:t>
            </a:fld>
            <a:endParaRPr lang="en-US"/>
          </a:p>
        </p:txBody>
      </p:sp>
      <p:sp>
        <p:nvSpPr>
          <p:cNvPr id="193538" name="Rectangle 2"/>
          <p:cNvSpPr>
            <a:spLocks noGrp="1" noRot="1" noChangeAspect="1" noChangeArrowheads="1"/>
          </p:cNvSpPr>
          <p:nvPr>
            <p:ph type="sldImg"/>
          </p:nvPr>
        </p:nvSpPr>
        <p:spPr bwMode="auto">
          <a:xfrm>
            <a:off x="385763" y="687388"/>
            <a:ext cx="6088062" cy="3425825"/>
          </a:xfrm>
          <a:prstGeom prst="rect">
            <a:avLst/>
          </a:prstGeom>
          <a:solidFill>
            <a:srgbClr val="FFFFFF"/>
          </a:solidFill>
          <a:ln>
            <a:solidFill>
              <a:srgbClr val="000000"/>
            </a:solidFill>
            <a:miter lim="800000"/>
            <a:headEnd/>
            <a:tailEnd/>
          </a:ln>
        </p:spPr>
      </p:sp>
      <p:sp>
        <p:nvSpPr>
          <p:cNvPr id="193539" name="Rectangle 3"/>
          <p:cNvSpPr>
            <a:spLocks noGrp="1" noChangeArrowheads="1"/>
          </p:cNvSpPr>
          <p:nvPr>
            <p:ph type="body" idx="1"/>
          </p:nvPr>
        </p:nvSpPr>
        <p:spPr bwMode="auto">
          <a:xfrm>
            <a:off x="917575" y="4343400"/>
            <a:ext cx="5024438" cy="4113213"/>
          </a:xfrm>
          <a:prstGeom prst="rect">
            <a:avLst/>
          </a:prstGeom>
          <a:solidFill>
            <a:srgbClr val="FFFFFF"/>
          </a:solidFill>
          <a:ln>
            <a:solidFill>
              <a:srgbClr val="000000"/>
            </a:solidFill>
            <a:miter lim="800000"/>
            <a:headEnd/>
            <a:tailEnd/>
          </a:ln>
        </p:spPr>
        <p:txBody>
          <a:bodyPr lIns="89886" tIns="44943" rIns="89886" bIns="44943">
            <a:prstTxWarp prst="textNoShape">
              <a:avLst/>
            </a:prstTxWarp>
          </a:bodyPr>
          <a:lstStyle/>
          <a:p>
            <a:pPr eaLnBrk="0" hangingPunct="0">
              <a:spcBef>
                <a:spcPct val="0"/>
              </a:spcBef>
            </a:pPr>
            <a:endParaRPr lang="en-US"/>
          </a:p>
        </p:txBody>
      </p:sp>
    </p:spTree>
    <p:extLst>
      <p:ext uri="{BB962C8B-B14F-4D97-AF65-F5344CB8AC3E}">
        <p14:creationId xmlns:p14="http://schemas.microsoft.com/office/powerpoint/2010/main" val="346650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3168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652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6B36C968-E6C4-4A99-B2E2-88231E8C1BEF}"/>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7267" name="Rectangle 3">
            <a:extLst>
              <a:ext uri="{FF2B5EF4-FFF2-40B4-BE49-F238E27FC236}">
                <a16:creationId xmlns:a16="http://schemas.microsoft.com/office/drawing/2014/main" id="{D37212C5-8B3A-498A-9BF0-2834C6D9D608}"/>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6B36C968-E6C4-4A99-B2E2-88231E8C1BEF}"/>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7267" name="Rectangle 3">
            <a:extLst>
              <a:ext uri="{FF2B5EF4-FFF2-40B4-BE49-F238E27FC236}">
                <a16:creationId xmlns:a16="http://schemas.microsoft.com/office/drawing/2014/main" id="{D37212C5-8B3A-498A-9BF0-2834C6D9D608}"/>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66059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6B36C968-E6C4-4A99-B2E2-88231E8C1BEF}"/>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7267" name="Rectangle 3">
            <a:extLst>
              <a:ext uri="{FF2B5EF4-FFF2-40B4-BE49-F238E27FC236}">
                <a16:creationId xmlns:a16="http://schemas.microsoft.com/office/drawing/2014/main" id="{D37212C5-8B3A-498A-9BF0-2834C6D9D608}"/>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48193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6B36C968-E6C4-4A99-B2E2-88231E8C1BEF}"/>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7267" name="Rectangle 3">
            <a:extLst>
              <a:ext uri="{FF2B5EF4-FFF2-40B4-BE49-F238E27FC236}">
                <a16:creationId xmlns:a16="http://schemas.microsoft.com/office/drawing/2014/main" id="{D37212C5-8B3A-498A-9BF0-2834C6D9D608}"/>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29781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756668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5B25689-B2E0-4538-A48E-231402CDED01}" type="datetime1">
              <a:rPr lang="en-US" smtClean="0"/>
              <a:t>2/20/2020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F7C4CD-A60F-4A35-BA9D-7F0312F93E67}"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AEB03-718D-4232-9339-3132710F0D7E}"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61657F-F90F-4735-87D9-4977B586C612}"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0F6B0A-52D6-4003-AF1A-0CB02D9CDE03}"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C56A49-860E-47CE-8D63-7E2BFC5532D1}" type="datetime1">
              <a:rPr lang="en-US" smtClean="0"/>
              <a:t>2/20/2020</a:t>
            </a:fld>
            <a:endParaRPr lang="en-US" dirty="0"/>
          </a:p>
        </p:txBody>
      </p:sp>
      <p:sp>
        <p:nvSpPr>
          <p:cNvPr id="4" name="Footer Placeholder 3"/>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7A18E9-7E1F-45E9-860B-91F86BBBB1FF}" type="datetime1">
              <a:rPr lang="en-US" smtClean="0"/>
              <a:t>2/20/2020</a:t>
            </a:fld>
            <a:endParaRPr lang="en-US" dirty="0"/>
          </a:p>
        </p:txBody>
      </p:sp>
      <p:sp>
        <p:nvSpPr>
          <p:cNvPr id="4" name="Footer Placeholder 3"/>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7C809-9EEA-41B6-A0C5-08A5457869AF}" type="datetime1">
              <a:rPr lang="en-US" smtClean="0"/>
              <a:t>2/20/2020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A17AA-4ABF-485C-A080-49F5EF742643}" type="datetime1">
              <a:rPr lang="en-US" smtClean="0"/>
              <a:t>2/20/2020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9A722-C339-421B-BD86-ADA125BDE257}" type="datetime1">
              <a:rPr lang="en-US" smtClean="0"/>
              <a:t>2/20/2020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22B51C-D8DD-4D19-8E65-84897617803E}" type="datetime1">
              <a:rPr lang="en-US" smtClean="0"/>
              <a:t>2/20/2020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54261B-A2B5-4C16-BE89-061EA07A895D}"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56BC6-F63E-4E86-8509-D2FA2E9CE05C}" type="datetime1">
              <a:rPr lang="en-US" smtClean="0"/>
              <a:t>2/20/2020</a:t>
            </a:fld>
            <a:endParaRPr lang="en-US" dirty="0"/>
          </a:p>
        </p:txBody>
      </p:sp>
      <p:sp>
        <p:nvSpPr>
          <p:cNvPr id="8" name="Footer Placeholder 7"/>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65FC1E-2B37-4DB3-B420-BF5A6370A648}" type="datetime1">
              <a:rPr lang="en-US" smtClean="0"/>
              <a:t>2/20/2020</a:t>
            </a:fld>
            <a:endParaRPr lang="en-US" dirty="0"/>
          </a:p>
        </p:txBody>
      </p:sp>
      <p:sp>
        <p:nvSpPr>
          <p:cNvPr id="4" name="Footer Placeholder 3"/>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C1649-D30F-4E39-B31B-5D4B83C209C8}" type="datetime1">
              <a:rPr lang="en-US" smtClean="0"/>
              <a:t>2/20/2020</a:t>
            </a:fld>
            <a:endParaRPr lang="en-US" dirty="0"/>
          </a:p>
        </p:txBody>
      </p:sp>
      <p:sp>
        <p:nvSpPr>
          <p:cNvPr id="3" name="Footer Placeholder 2"/>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CAF23C-4EC2-4646-8290-987C2F7F09FA}"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CC6FB-EAF1-4E13-AC06-67FAB8235604}"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B67817-C169-48A9-A638-470B60279CA5}" type="datetime1">
              <a:rPr lang="en-US" smtClean="0"/>
              <a:t>2/20/2020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en.wikibooks.org/wiki/Data_Structures/Stacks_and_Queues" TargetMode="External"/><Relationship Id="rId5" Type="http://schemas.openxmlformats.org/officeDocument/2006/relationships/image" Target="../media/image5.png"/><Relationship Id="rId4" Type="http://schemas.openxmlformats.org/officeDocument/2006/relationships/hyperlink" Target="https://pxhere.com/en/photo/109479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NULL"/><Relationship Id="rId11" Type="http://schemas.openxmlformats.org/officeDocument/2006/relationships/image" Target="../media/image3.wmf"/><Relationship Id="rId5" Type="http://schemas.openxmlformats.org/officeDocument/2006/relationships/image" Target="NULL"/><Relationship Id="rId10" Type="http://schemas.openxmlformats.org/officeDocument/2006/relationships/oleObject" Target="../embeddings/oleObject1.bin"/><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a:t>Chapter 6 </a:t>
            </a:r>
            <a:br>
              <a:rPr lang="en-US" altLang="en-US" dirty="0"/>
            </a:br>
            <a:r>
              <a:rPr lang="en-US" altLang="en-US" dirty="0"/>
              <a:t>Functions</a:t>
            </a:r>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0B1DC3-3743-4A74-92DC-354F7DCB17A6}"/>
              </a:ext>
            </a:extLst>
          </p:cNvPr>
          <p:cNvSpPr>
            <a:spLocks noGrp="1"/>
          </p:cNvSpPr>
          <p:nvPr>
            <p:ph type="title"/>
          </p:nvPr>
        </p:nvSpPr>
        <p:spPr/>
        <p:txBody>
          <a:bodyPr/>
          <a:lstStyle/>
          <a:p>
            <a:r>
              <a:rPr lang="en-US" altLang="en-US" dirty="0"/>
              <a:t>Return Value</a:t>
            </a:r>
            <a:endParaRPr lang="en-US" dirty="0"/>
          </a:p>
        </p:txBody>
      </p:sp>
      <p:sp>
        <p:nvSpPr>
          <p:cNvPr id="11" name="Content Placeholder 10">
            <a:extLst>
              <a:ext uri="{FF2B5EF4-FFF2-40B4-BE49-F238E27FC236}">
                <a16:creationId xmlns:a16="http://schemas.microsoft.com/office/drawing/2014/main" id="{0C662F98-5E01-44BD-A577-9AE3F4D54708}"/>
              </a:ext>
            </a:extLst>
          </p:cNvPr>
          <p:cNvSpPr>
            <a:spLocks noGrp="1"/>
          </p:cNvSpPr>
          <p:nvPr>
            <p:ph idx="1"/>
          </p:nvPr>
        </p:nvSpPr>
        <p:spPr/>
        <p:txBody>
          <a:bodyPr/>
          <a:lstStyle/>
          <a:p>
            <a:r>
              <a:rPr lang="en-US" altLang="en-US" dirty="0"/>
              <a:t>A function optionally may </a:t>
            </a:r>
            <a:r>
              <a:rPr lang="en-US" altLang="en-US" b="1" dirty="0">
                <a:solidFill>
                  <a:schemeClr val="accent3"/>
                </a:solidFill>
              </a:rPr>
              <a:t>return</a:t>
            </a:r>
            <a:r>
              <a:rPr lang="en-US" altLang="en-US" dirty="0"/>
              <a:t> a value using the </a:t>
            </a:r>
            <a:r>
              <a:rPr lang="en-US" altLang="en-US" b="1" dirty="0">
                <a:solidFill>
                  <a:schemeClr val="accent4"/>
                </a:solidFill>
                <a:latin typeface="Courier New" panose="02070309020205020404" pitchFamily="49" charset="0"/>
                <a:cs typeface="Courier New" panose="02070309020205020404" pitchFamily="49" charset="0"/>
              </a:rPr>
              <a:t>return</a:t>
            </a:r>
            <a:r>
              <a:rPr lang="en-US" altLang="en-US" dirty="0"/>
              <a:t> keyword. </a:t>
            </a:r>
          </a:p>
        </p:txBody>
      </p:sp>
      <p:sp>
        <p:nvSpPr>
          <p:cNvPr id="266251" name="Rectangle 11">
            <a:extLst>
              <a:ext uri="{FF2B5EF4-FFF2-40B4-BE49-F238E27FC236}">
                <a16:creationId xmlns:a16="http://schemas.microsoft.com/office/drawing/2014/main" id="{6700FA5C-F280-4D00-991C-C63A88620D38}"/>
              </a:ext>
            </a:extLst>
          </p:cNvPr>
          <p:cNvSpPr>
            <a:spLocks noChangeArrowheads="1"/>
          </p:cNvSpPr>
          <p:nvPr/>
        </p:nvSpPr>
        <p:spPr bwMode="auto">
          <a:xfrm>
            <a:off x="1524000" y="22537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26" name="Object 23">
            <a:extLst>
              <a:ext uri="{FF2B5EF4-FFF2-40B4-BE49-F238E27FC236}">
                <a16:creationId xmlns:a16="http://schemas.microsoft.com/office/drawing/2014/main" id="{973D8769-26A0-4ECC-92ED-89FB30FCD13B}"/>
              </a:ext>
            </a:extLst>
          </p:cNvPr>
          <p:cNvGraphicFramePr>
            <a:graphicFrameLocks noChangeAspect="1"/>
          </p:cNvGraphicFramePr>
          <p:nvPr/>
        </p:nvGraphicFramePr>
        <p:xfrm>
          <a:off x="4028122" y="3885616"/>
          <a:ext cx="7236373" cy="2856463"/>
        </p:xfrm>
        <a:graphic>
          <a:graphicData uri="http://schemas.openxmlformats.org/presentationml/2006/ole">
            <mc:AlternateContent xmlns:mc="http://schemas.openxmlformats.org/markup-compatibility/2006">
              <mc:Choice xmlns:v="urn:schemas-microsoft-com:vml" Requires="v">
                <p:oleObj spid="_x0000_s246802" name="Picture" r:id="rId4" imgW="4343400" imgH="1714500" progId="Word.Picture.8">
                  <p:embed/>
                </p:oleObj>
              </mc:Choice>
              <mc:Fallback>
                <p:oleObj name="Picture" r:id="rId4" imgW="4343400" imgH="1714500" progId="Word.Picture.8">
                  <p:embed/>
                  <p:pic>
                    <p:nvPicPr>
                      <p:cNvPr id="26" name="Object 23">
                        <a:extLst>
                          <a:ext uri="{FF2B5EF4-FFF2-40B4-BE49-F238E27FC236}">
                            <a16:creationId xmlns:a16="http://schemas.microsoft.com/office/drawing/2014/main" id="{973D8769-26A0-4ECC-92ED-89FB30FCD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122" y="3885616"/>
                        <a:ext cx="7236373" cy="2856463"/>
                      </a:xfrm>
                      <a:prstGeom prst="rect">
                        <a:avLst/>
                      </a:prstGeom>
                      <a:noFill/>
                    </p:spPr>
                  </p:pic>
                </p:oleObj>
              </mc:Fallback>
            </mc:AlternateContent>
          </a:graphicData>
        </a:graphic>
      </p:graphicFrame>
      <p:sp>
        <p:nvSpPr>
          <p:cNvPr id="266253" name="Rectangle 13">
            <a:extLst>
              <a:ext uri="{FF2B5EF4-FFF2-40B4-BE49-F238E27FC236}">
                <a16:creationId xmlns:a16="http://schemas.microsoft.com/office/drawing/2014/main" id="{F9AA1441-7BA9-4DE5-906D-4AB0D7625FC7}"/>
              </a:ext>
            </a:extLst>
          </p:cNvPr>
          <p:cNvSpPr>
            <a:spLocks noChangeArrowheads="1"/>
          </p:cNvSpPr>
          <p:nvPr/>
        </p:nvSpPr>
        <p:spPr bwMode="auto">
          <a:xfrm>
            <a:off x="5416983" y="5981984"/>
            <a:ext cx="1399453" cy="35849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sz="2400">
              <a:latin typeface="Times New Roman" panose="02020603050405020304" pitchFamily="18" charset="0"/>
            </a:endParaRPr>
          </a:p>
        </p:txBody>
      </p:sp>
    </p:spTree>
    <p:extLst>
      <p:ext uri="{BB962C8B-B14F-4D97-AF65-F5344CB8AC3E}">
        <p14:creationId xmlns:p14="http://schemas.microsoft.com/office/powerpoint/2010/main" val="418189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write a function to compute a random integer between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e>
                    </m:d>
                  </m:oMath>
                </a14:m>
                <a:r>
                  <a:rPr lang="en-US" dirty="0"/>
                  <a:t> </a:t>
                </a:r>
              </a:p>
              <a:p>
                <a:r>
                  <a:rPr lang="en-US" dirty="0"/>
                  <a:t>Lets write a function to computes the square of a number</a:t>
                </a:r>
              </a:p>
              <a:p>
                <a:r>
                  <a:rPr lang="en-US" dirty="0"/>
                  <a:t>Lets write a function to print a point in a special format</a:t>
                </a:r>
              </a:p>
              <a:p>
                <a:r>
                  <a:rPr lang="en-US" dirty="0"/>
                  <a:t>What do you observe about Functions?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35361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On the white boards</a:t>
            </a:r>
          </a:p>
          <a:p>
            <a:pPr lvl="1"/>
            <a:r>
              <a:rPr lang="en-US" dirty="0"/>
              <a:t>Write a function to determine if two circles overlap</a:t>
            </a:r>
          </a:p>
          <a:p>
            <a:pPr lvl="1"/>
            <a:r>
              <a:rPr lang="en-US" dirty="0"/>
              <a:t>Write a function that converts a number to binary in string form, e.g., if 13 was provided as input, then "1101" would be returned as output.</a:t>
            </a:r>
          </a:p>
        </p:txBody>
      </p:sp>
    </p:spTree>
    <p:extLst>
      <p:ext uri="{BB962C8B-B14F-4D97-AF65-F5344CB8AC3E}">
        <p14:creationId xmlns:p14="http://schemas.microsoft.com/office/powerpoint/2010/main" val="102940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76E9-B2B1-4F11-8E9A-CEA58D747BD3}"/>
              </a:ext>
            </a:extLst>
          </p:cNvPr>
          <p:cNvSpPr>
            <a:spLocks noGrp="1"/>
          </p:cNvSpPr>
          <p:nvPr>
            <p:ph type="title"/>
          </p:nvPr>
        </p:nvSpPr>
        <p:spPr/>
        <p:txBody>
          <a:bodyPr/>
          <a:lstStyle/>
          <a:p>
            <a:r>
              <a:rPr lang="en-US" dirty="0"/>
              <a:t>Develop a robot program</a:t>
            </a:r>
          </a:p>
        </p:txBody>
      </p:sp>
      <p:sp>
        <p:nvSpPr>
          <p:cNvPr id="3" name="Content Placeholder 2">
            <a:extLst>
              <a:ext uri="{FF2B5EF4-FFF2-40B4-BE49-F238E27FC236}">
                <a16:creationId xmlns:a16="http://schemas.microsoft.com/office/drawing/2014/main" id="{07D774E8-FC63-41F1-BC90-E9EF76A0F0CC}"/>
              </a:ext>
            </a:extLst>
          </p:cNvPr>
          <p:cNvSpPr>
            <a:spLocks noGrp="1"/>
          </p:cNvSpPr>
          <p:nvPr>
            <p:ph idx="1"/>
          </p:nvPr>
        </p:nvSpPr>
        <p:spPr/>
        <p:txBody>
          <a:bodyPr>
            <a:normAutofit fontScale="92500"/>
          </a:bodyPr>
          <a:lstStyle/>
          <a:p>
            <a:r>
              <a:rPr lang="en-US" dirty="0"/>
              <a:t>Spins in one complete circle at intervals of 10 degrees and scans for a bright light</a:t>
            </a:r>
          </a:p>
          <a:p>
            <a:pPr lvl="1"/>
            <a:r>
              <a:rPr lang="en-US" dirty="0"/>
              <a:t>Once a "bright" light is found, the robot moves forward 0.1 meters</a:t>
            </a:r>
          </a:p>
          <a:p>
            <a:r>
              <a:rPr lang="en-US" dirty="0"/>
              <a:t>The robot should continue to operate until 5 successful scans are complete</a:t>
            </a:r>
          </a:p>
          <a:p>
            <a:r>
              <a:rPr lang="en-US" dirty="0"/>
              <a:t>Turn the light on when the robot is moving forward (off otherwise)</a:t>
            </a:r>
          </a:p>
          <a:p>
            <a:endParaRPr lang="en-US" dirty="0"/>
          </a:p>
          <a:p>
            <a:r>
              <a:rPr lang="en-US" dirty="0"/>
              <a:t>In this program write and use as many functions as possible to organize your solution. Starting with a main program. (*hint* -- my solution had about 4 functions)</a:t>
            </a:r>
          </a:p>
        </p:txBody>
      </p:sp>
    </p:spTree>
    <p:extLst>
      <p:ext uri="{BB962C8B-B14F-4D97-AF65-F5344CB8AC3E}">
        <p14:creationId xmlns:p14="http://schemas.microsoft.com/office/powerpoint/2010/main" val="321147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C87C-0619-4514-B7DD-4F08BC17E27D}"/>
              </a:ext>
            </a:extLst>
          </p:cNvPr>
          <p:cNvSpPr>
            <a:spLocks noGrp="1"/>
          </p:cNvSpPr>
          <p:nvPr>
            <p:ph type="title"/>
          </p:nvPr>
        </p:nvSpPr>
        <p:spPr/>
        <p:txBody>
          <a:bodyPr/>
          <a:lstStyle/>
          <a:p>
            <a:r>
              <a:rPr lang="en-US" dirty="0"/>
              <a:t>Function Tracing</a:t>
            </a:r>
          </a:p>
        </p:txBody>
      </p:sp>
      <p:sp>
        <p:nvSpPr>
          <p:cNvPr id="3" name="Text Placeholder 2">
            <a:extLst>
              <a:ext uri="{FF2B5EF4-FFF2-40B4-BE49-F238E27FC236}">
                <a16:creationId xmlns:a16="http://schemas.microsoft.com/office/drawing/2014/main" id="{6DD8DEE8-D1E4-4090-9715-BA14C2A8D2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8754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8" name="Rectangle 17">
            <a:extLst>
              <a:ext uri="{FF2B5EF4-FFF2-40B4-BE49-F238E27FC236}">
                <a16:creationId xmlns:a16="http://schemas.microsoft.com/office/drawing/2014/main" id="{9900FE65-1B53-4F50-94B5-4587D6A9DFF6}"/>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dirty="0"/>
              <a:t>Memory</a:t>
            </a:r>
          </a:p>
          <a:p>
            <a:endParaRPr lang="en-US" u="sng" dirty="0"/>
          </a:p>
          <a:p>
            <a:endParaRPr lang="en-US" u="sng" dirty="0"/>
          </a:p>
          <a:p>
            <a:endParaRPr lang="en-US" u="sng" dirty="0"/>
          </a:p>
          <a:p>
            <a:endParaRPr lang="en-US" u="sng" dirty="0"/>
          </a:p>
          <a:p>
            <a:endParaRPr lang="en-US" u="sng" dirty="0"/>
          </a:p>
          <a:p>
            <a:endParaRPr lang="en-US" i="1" dirty="0"/>
          </a:p>
          <a:p>
            <a:endParaRPr lang="en-US" i="1" dirty="0"/>
          </a:p>
          <a:p>
            <a:endParaRPr lang="en-US" i="1" dirty="0"/>
          </a:p>
          <a:p>
            <a:endParaRPr lang="en-US" i="1" dirty="0"/>
          </a:p>
          <a:p>
            <a:endParaRPr lang="en-US" i="1" dirty="0"/>
          </a:p>
        </p:txBody>
      </p:sp>
    </p:spTree>
    <p:extLst>
      <p:ext uri="{BB962C8B-B14F-4D97-AF65-F5344CB8AC3E}">
        <p14:creationId xmlns:p14="http://schemas.microsoft.com/office/powerpoint/2010/main" val="31954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0" name="Rectangle 10">
            <a:extLst>
              <a:ext uri="{FF2B5EF4-FFF2-40B4-BE49-F238E27FC236}">
                <a16:creationId xmlns:a16="http://schemas.microsoft.com/office/drawing/2014/main" id="{C9C5D330-37CA-4572-AD92-5392F4918135}"/>
              </a:ext>
            </a:extLst>
          </p:cNvPr>
          <p:cNvSpPr>
            <a:spLocks noChangeArrowheads="1"/>
          </p:cNvSpPr>
          <p:nvPr/>
        </p:nvSpPr>
        <p:spPr bwMode="auto">
          <a:xfrm>
            <a:off x="373223" y="2162249"/>
            <a:ext cx="3685593" cy="385008"/>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1" name="Rectangle 10">
            <a:extLst>
              <a:ext uri="{FF2B5EF4-FFF2-40B4-BE49-F238E27FC236}">
                <a16:creationId xmlns:a16="http://schemas.microsoft.com/office/drawing/2014/main" id="{BEE10640-83B1-429F-B4BF-B5A0F782F3BC}"/>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dirty="0"/>
              <a:t>Memory</a:t>
            </a:r>
          </a:p>
          <a:p>
            <a:endParaRPr lang="en-US" u="sng" dirty="0"/>
          </a:p>
          <a:p>
            <a:endParaRPr lang="en-US" u="sng" dirty="0"/>
          </a:p>
          <a:p>
            <a:endParaRPr lang="en-US" u="sng" dirty="0"/>
          </a:p>
          <a:p>
            <a:endParaRPr lang="en-US" u="sng" dirty="0"/>
          </a:p>
          <a:p>
            <a:endParaRPr lang="en-US" u="sng" dirty="0"/>
          </a:p>
          <a:p>
            <a:endParaRPr lang="en-US" i="1" dirty="0"/>
          </a:p>
          <a:p>
            <a:endParaRPr lang="en-US" i="1" dirty="0"/>
          </a:p>
          <a:p>
            <a:endParaRPr lang="en-US" i="1" dirty="0"/>
          </a:p>
          <a:p>
            <a:endParaRPr lang="en-US" i="1" dirty="0"/>
          </a:p>
          <a:p>
            <a:r>
              <a:rPr lang="en-US" i="1" dirty="0"/>
              <a:t>Before main's memory space</a:t>
            </a:r>
          </a:p>
        </p:txBody>
      </p:sp>
      <p:cxnSp>
        <p:nvCxnSpPr>
          <p:cNvPr id="12" name="Straight Connector 11">
            <a:extLst>
              <a:ext uri="{FF2B5EF4-FFF2-40B4-BE49-F238E27FC236}">
                <a16:creationId xmlns:a16="http://schemas.microsoft.com/office/drawing/2014/main" id="{B05E32EC-50B0-4019-A324-ED7B25BFB97B}"/>
              </a:ext>
            </a:extLst>
          </p:cNvPr>
          <p:cNvCxnSpPr/>
          <p:nvPr/>
        </p:nvCxnSpPr>
        <p:spPr>
          <a:xfrm>
            <a:off x="1353128" y="6197919"/>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36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0" name="Rectangle 10">
            <a:extLst>
              <a:ext uri="{FF2B5EF4-FFF2-40B4-BE49-F238E27FC236}">
                <a16:creationId xmlns:a16="http://schemas.microsoft.com/office/drawing/2014/main" id="{C9C5D330-37CA-4572-AD92-5392F4918135}"/>
              </a:ext>
            </a:extLst>
          </p:cNvPr>
          <p:cNvSpPr>
            <a:spLocks noChangeArrowheads="1"/>
          </p:cNvSpPr>
          <p:nvPr/>
        </p:nvSpPr>
        <p:spPr bwMode="auto">
          <a:xfrm>
            <a:off x="373223" y="2497198"/>
            <a:ext cx="1258151" cy="323166"/>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6" name="Straight Arrow Connector 5">
            <a:extLst>
              <a:ext uri="{FF2B5EF4-FFF2-40B4-BE49-F238E27FC236}">
                <a16:creationId xmlns:a16="http://schemas.microsoft.com/office/drawing/2014/main" id="{F4E6C738-1C42-4CB0-96F6-21A30979738B}"/>
              </a:ext>
            </a:extLst>
          </p:cNvPr>
          <p:cNvCxnSpPr>
            <a:stCxn id="10" idx="3"/>
          </p:cNvCxnSpPr>
          <p:nvPr/>
        </p:nvCxnSpPr>
        <p:spPr>
          <a:xfrm flipV="1">
            <a:off x="1631374" y="2351315"/>
            <a:ext cx="3002047" cy="307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angle 10">
            <a:extLst>
              <a:ext uri="{FF2B5EF4-FFF2-40B4-BE49-F238E27FC236}">
                <a16:creationId xmlns:a16="http://schemas.microsoft.com/office/drawing/2014/main" id="{1286EC78-F3BA-47F5-B056-8C6E8D1F4390}"/>
              </a:ext>
            </a:extLst>
          </p:cNvPr>
          <p:cNvSpPr>
            <a:spLocks noChangeArrowheads="1"/>
          </p:cNvSpPr>
          <p:nvPr/>
        </p:nvSpPr>
        <p:spPr bwMode="auto">
          <a:xfrm>
            <a:off x="4645124" y="2136930"/>
            <a:ext cx="3685593" cy="323166"/>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8" name="Rectangle 17">
            <a:extLst>
              <a:ext uri="{FF2B5EF4-FFF2-40B4-BE49-F238E27FC236}">
                <a16:creationId xmlns:a16="http://schemas.microsoft.com/office/drawing/2014/main" id="{5293D8BD-1200-4955-A5B1-90F95A754815}"/>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dirty="0"/>
              <a:t>Memory</a:t>
            </a:r>
          </a:p>
          <a:p>
            <a:endParaRPr lang="en-US" u="sng" dirty="0"/>
          </a:p>
          <a:p>
            <a:endParaRPr lang="en-US" u="sng" dirty="0"/>
          </a:p>
          <a:p>
            <a:endParaRPr lang="en-US" u="sng" dirty="0"/>
          </a:p>
          <a:p>
            <a:endParaRPr lang="en-US" u="sng" dirty="0"/>
          </a:p>
          <a:p>
            <a:endParaRPr lang="en-US" u="sng" dirty="0"/>
          </a:p>
          <a:p>
            <a:r>
              <a:rPr lang="en-US" i="1" dirty="0"/>
              <a:t>Main's memory space</a:t>
            </a:r>
          </a:p>
          <a:p>
            <a:endParaRPr lang="en-US" i="1" dirty="0"/>
          </a:p>
          <a:p>
            <a:endParaRPr lang="en-US" i="1" dirty="0"/>
          </a:p>
          <a:p>
            <a:endParaRPr lang="en-US" i="1" dirty="0"/>
          </a:p>
          <a:p>
            <a:r>
              <a:rPr lang="en-US" i="1" dirty="0"/>
              <a:t>Before main's memory space</a:t>
            </a:r>
          </a:p>
        </p:txBody>
      </p:sp>
      <p:cxnSp>
        <p:nvCxnSpPr>
          <p:cNvPr id="19" name="Straight Connector 18">
            <a:extLst>
              <a:ext uri="{FF2B5EF4-FFF2-40B4-BE49-F238E27FC236}">
                <a16:creationId xmlns:a16="http://schemas.microsoft.com/office/drawing/2014/main" id="{920E0C52-976D-4B8F-B330-1FA06AE194E9}"/>
              </a:ext>
            </a:extLst>
          </p:cNvPr>
          <p:cNvCxnSpPr/>
          <p:nvPr/>
        </p:nvCxnSpPr>
        <p:spPr>
          <a:xfrm>
            <a:off x="1353128" y="6197919"/>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CF6460-BDF9-4C06-B773-2C6414C31287}"/>
              </a:ext>
            </a:extLst>
          </p:cNvPr>
          <p:cNvCxnSpPr/>
          <p:nvPr/>
        </p:nvCxnSpPr>
        <p:spPr>
          <a:xfrm>
            <a:off x="1353128" y="5072237"/>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462EA225-79B0-4016-88EC-9DEFC22736CA}"/>
              </a:ext>
            </a:extLst>
          </p:cNvPr>
          <p:cNvSpPr/>
          <p:nvPr/>
        </p:nvSpPr>
        <p:spPr>
          <a:xfrm>
            <a:off x="714232" y="5351318"/>
            <a:ext cx="511895" cy="1223988"/>
          </a:xfrm>
          <a:custGeom>
            <a:avLst/>
            <a:gdLst>
              <a:gd name="connsiteX0" fmla="*/ 511895 w 511895"/>
              <a:gd name="connsiteY0" fmla="*/ 1143000 h 1223988"/>
              <a:gd name="connsiteX1" fmla="*/ 106650 w 511895"/>
              <a:gd name="connsiteY1" fmla="*/ 1143000 h 1223988"/>
              <a:gd name="connsiteX2" fmla="*/ 23523 w 511895"/>
              <a:gd name="connsiteY2" fmla="*/ 301337 h 1223988"/>
              <a:gd name="connsiteX3" fmla="*/ 459941 w 511895"/>
              <a:gd name="connsiteY3" fmla="*/ 0 h 1223988"/>
            </a:gdLst>
            <a:ahLst/>
            <a:cxnLst>
              <a:cxn ang="0">
                <a:pos x="connsiteX0" y="connsiteY0"/>
              </a:cxn>
              <a:cxn ang="0">
                <a:pos x="connsiteX1" y="connsiteY1"/>
              </a:cxn>
              <a:cxn ang="0">
                <a:pos x="connsiteX2" y="connsiteY2"/>
              </a:cxn>
              <a:cxn ang="0">
                <a:pos x="connsiteX3" y="connsiteY3"/>
              </a:cxn>
            </a:cxnLst>
            <a:rect l="l" t="t" r="r" b="b"/>
            <a:pathLst>
              <a:path w="511895" h="1223988">
                <a:moveTo>
                  <a:pt x="511895" y="1143000"/>
                </a:moveTo>
                <a:cubicBezTo>
                  <a:pt x="349970" y="1213138"/>
                  <a:pt x="188045" y="1283277"/>
                  <a:pt x="106650" y="1143000"/>
                </a:cubicBezTo>
                <a:cubicBezTo>
                  <a:pt x="25255" y="1002723"/>
                  <a:pt x="-35359" y="491837"/>
                  <a:pt x="23523" y="301337"/>
                </a:cubicBezTo>
                <a:cubicBezTo>
                  <a:pt x="82405" y="110837"/>
                  <a:pt x="271173" y="55418"/>
                  <a:pt x="459941" y="0"/>
                </a:cubicBezTo>
              </a:path>
            </a:pathLst>
          </a:custGeom>
          <a:noFill/>
          <a:ln w="38100">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0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xit" presetSubtype="0" fill="hold" grpId="1"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8">
                                            <p:txEl>
                                              <p:pRg st="6" end="6"/>
                                            </p:txEl>
                                          </p:spTgt>
                                        </p:tgtEl>
                                        <p:attrNameLst>
                                          <p:attrName>style.visibility</p:attrName>
                                        </p:attrNameLst>
                                      </p:cBhvr>
                                      <p:to>
                                        <p:strVal val="visible"/>
                                      </p:to>
                                    </p:set>
                                    <p:animEffect transition="in" filter="fade">
                                      <p:cBhvr>
                                        <p:cTn id="16" dur="500"/>
                                        <p:tgtEl>
                                          <p:spTgt spid="18">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6"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7" name="Rectangle 16">
            <a:extLst>
              <a:ext uri="{FF2B5EF4-FFF2-40B4-BE49-F238E27FC236}">
                <a16:creationId xmlns:a16="http://schemas.microsoft.com/office/drawing/2014/main" id="{85CF0CF9-B49A-47D4-B5A8-7E1FA3B0F6AA}"/>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dirty="0"/>
              <a:t>Memory</a:t>
            </a:r>
          </a:p>
          <a:p>
            <a:endParaRPr lang="en-US" u="sng" dirty="0"/>
          </a:p>
          <a:p>
            <a:endParaRPr lang="en-US" u="sng" dirty="0"/>
          </a:p>
          <a:p>
            <a:endParaRPr lang="en-US" u="sng" dirty="0"/>
          </a:p>
          <a:p>
            <a:endParaRPr lang="en-US" u="sng" dirty="0"/>
          </a:p>
          <a:p>
            <a:endParaRPr lang="en-US" u="sng" dirty="0"/>
          </a:p>
          <a:p>
            <a:r>
              <a:rPr lang="en-US" i="1" dirty="0"/>
              <a:t>Main's memory space</a:t>
            </a:r>
          </a:p>
          <a:p>
            <a:r>
              <a:rPr lang="en-US" i="1" dirty="0">
                <a:latin typeface="Courier New" panose="02070309020205020404" pitchFamily="49" charset="0"/>
                <a:cs typeface="Courier New" panose="02070309020205020404" pitchFamily="49" charset="0"/>
              </a:rPr>
              <a:t>i: 5</a:t>
            </a:r>
          </a:p>
          <a:p>
            <a:r>
              <a:rPr lang="en-US" i="1" dirty="0">
                <a:latin typeface="Courier New" panose="02070309020205020404" pitchFamily="49" charset="0"/>
                <a:cs typeface="Courier New" panose="02070309020205020404" pitchFamily="49" charset="0"/>
              </a:rPr>
              <a:t>j: 2</a:t>
            </a:r>
          </a:p>
          <a:p>
            <a:endParaRPr lang="en-US" i="1" dirty="0"/>
          </a:p>
          <a:p>
            <a:r>
              <a:rPr lang="en-US" i="1" dirty="0"/>
              <a:t>Before main's memory space</a:t>
            </a:r>
          </a:p>
        </p:txBody>
      </p:sp>
      <p:cxnSp>
        <p:nvCxnSpPr>
          <p:cNvPr id="6" name="Straight Arrow Connector 5">
            <a:extLst>
              <a:ext uri="{FF2B5EF4-FFF2-40B4-BE49-F238E27FC236}">
                <a16:creationId xmlns:a16="http://schemas.microsoft.com/office/drawing/2014/main" id="{F4E6C738-1C42-4CB0-96F6-21A30979738B}"/>
              </a:ext>
            </a:extLst>
          </p:cNvPr>
          <p:cNvCxnSpPr>
            <a:cxnSpLocks/>
          </p:cNvCxnSpPr>
          <p:nvPr/>
        </p:nvCxnSpPr>
        <p:spPr>
          <a:xfrm flipV="1">
            <a:off x="1631374" y="2351317"/>
            <a:ext cx="3002047" cy="3074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angle 10">
            <a:extLst>
              <a:ext uri="{FF2B5EF4-FFF2-40B4-BE49-F238E27FC236}">
                <a16:creationId xmlns:a16="http://schemas.microsoft.com/office/drawing/2014/main" id="{1286EC78-F3BA-47F5-B056-8C6E8D1F4390}"/>
              </a:ext>
            </a:extLst>
          </p:cNvPr>
          <p:cNvSpPr>
            <a:spLocks noChangeArrowheads="1"/>
          </p:cNvSpPr>
          <p:nvPr/>
        </p:nvSpPr>
        <p:spPr bwMode="auto">
          <a:xfrm>
            <a:off x="4645124" y="2514600"/>
            <a:ext cx="3685593" cy="9144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7" name="Straight Connector 6">
            <a:extLst>
              <a:ext uri="{FF2B5EF4-FFF2-40B4-BE49-F238E27FC236}">
                <a16:creationId xmlns:a16="http://schemas.microsoft.com/office/drawing/2014/main" id="{0F616E23-CF83-43B0-AEBD-B5081F0CFFF7}"/>
              </a:ext>
            </a:extLst>
          </p:cNvPr>
          <p:cNvCxnSpPr/>
          <p:nvPr/>
        </p:nvCxnSpPr>
        <p:spPr>
          <a:xfrm>
            <a:off x="1353128" y="6197919"/>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E7DF9E-5CA1-41FF-AAFA-D35E83EDDC9F}"/>
              </a:ext>
            </a:extLst>
          </p:cNvPr>
          <p:cNvCxnSpPr/>
          <p:nvPr/>
        </p:nvCxnSpPr>
        <p:spPr>
          <a:xfrm>
            <a:off x="1353128" y="5072237"/>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2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7" name="Rectangle 16">
            <a:extLst>
              <a:ext uri="{FF2B5EF4-FFF2-40B4-BE49-F238E27FC236}">
                <a16:creationId xmlns:a16="http://schemas.microsoft.com/office/drawing/2014/main" id="{85CF0CF9-B49A-47D4-B5A8-7E1FA3B0F6AA}"/>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Memory</a:t>
            </a:r>
          </a:p>
          <a:p>
            <a:endParaRPr lang="en-US" u="sng" dirty="0"/>
          </a:p>
          <a:p>
            <a:r>
              <a:rPr lang="en-US" i="1" dirty="0"/>
              <a:t>Max's memory space</a:t>
            </a:r>
          </a:p>
          <a:p>
            <a:r>
              <a:rPr lang="en-US" dirty="0">
                <a:latin typeface="Courier New" panose="02070309020205020404" pitchFamily="49" charset="0"/>
                <a:cs typeface="Courier New" panose="02070309020205020404" pitchFamily="49" charset="0"/>
              </a:rPr>
              <a:t>num1: 5</a:t>
            </a:r>
          </a:p>
          <a:p>
            <a:r>
              <a:rPr lang="en-US" dirty="0">
                <a:latin typeface="Courier New" panose="02070309020205020404" pitchFamily="49" charset="0"/>
                <a:cs typeface="Courier New" panose="02070309020205020404" pitchFamily="49" charset="0"/>
              </a:rPr>
              <a:t>num2: 2</a:t>
            </a:r>
          </a:p>
          <a:p>
            <a:endParaRPr lang="en-US" u="sng" dirty="0"/>
          </a:p>
          <a:p>
            <a:r>
              <a:rPr lang="en-US" i="1" dirty="0"/>
              <a:t>Main's memory space</a:t>
            </a:r>
          </a:p>
          <a:p>
            <a:r>
              <a:rPr lang="en-US" i="1" dirty="0">
                <a:latin typeface="Courier New" panose="02070309020205020404" pitchFamily="49" charset="0"/>
                <a:cs typeface="Courier New" panose="02070309020205020404" pitchFamily="49" charset="0"/>
              </a:rPr>
              <a:t>i: 5</a:t>
            </a:r>
          </a:p>
          <a:p>
            <a:r>
              <a:rPr lang="en-US" i="1" dirty="0">
                <a:latin typeface="Courier New" panose="02070309020205020404" pitchFamily="49" charset="0"/>
                <a:cs typeface="Courier New" panose="02070309020205020404" pitchFamily="49" charset="0"/>
              </a:rPr>
              <a:t>j: 2</a:t>
            </a:r>
          </a:p>
          <a:p>
            <a:endParaRPr lang="en-US" i="1" dirty="0"/>
          </a:p>
          <a:p>
            <a:r>
              <a:rPr lang="en-US" i="1" dirty="0"/>
              <a:t>Before main's memory space</a:t>
            </a:r>
          </a:p>
        </p:txBody>
      </p:sp>
      <p:cxnSp>
        <p:nvCxnSpPr>
          <p:cNvPr id="6" name="Straight Arrow Connector 5">
            <a:extLst>
              <a:ext uri="{FF2B5EF4-FFF2-40B4-BE49-F238E27FC236}">
                <a16:creationId xmlns:a16="http://schemas.microsoft.com/office/drawing/2014/main" id="{F4E6C738-1C42-4CB0-96F6-21A30979738B}"/>
              </a:ext>
            </a:extLst>
          </p:cNvPr>
          <p:cNvCxnSpPr>
            <a:cxnSpLocks/>
          </p:cNvCxnSpPr>
          <p:nvPr/>
        </p:nvCxnSpPr>
        <p:spPr>
          <a:xfrm flipV="1">
            <a:off x="1631374" y="2351315"/>
            <a:ext cx="3002047" cy="307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angle 10">
            <a:extLst>
              <a:ext uri="{FF2B5EF4-FFF2-40B4-BE49-F238E27FC236}">
                <a16:creationId xmlns:a16="http://schemas.microsoft.com/office/drawing/2014/main" id="{1286EC78-F3BA-47F5-B056-8C6E8D1F4390}"/>
              </a:ext>
            </a:extLst>
          </p:cNvPr>
          <p:cNvSpPr>
            <a:spLocks noChangeArrowheads="1"/>
          </p:cNvSpPr>
          <p:nvPr/>
        </p:nvSpPr>
        <p:spPr bwMode="auto">
          <a:xfrm>
            <a:off x="4634596" y="3477518"/>
            <a:ext cx="2649432" cy="419073"/>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7" name="Straight Connector 6">
            <a:extLst>
              <a:ext uri="{FF2B5EF4-FFF2-40B4-BE49-F238E27FC236}">
                <a16:creationId xmlns:a16="http://schemas.microsoft.com/office/drawing/2014/main" id="{0F616E23-CF83-43B0-AEBD-B5081F0CFFF7}"/>
              </a:ext>
            </a:extLst>
          </p:cNvPr>
          <p:cNvCxnSpPr/>
          <p:nvPr/>
        </p:nvCxnSpPr>
        <p:spPr>
          <a:xfrm>
            <a:off x="1353128" y="6197919"/>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E7DF9E-5CA1-41FF-AAFA-D35E83EDDC9F}"/>
              </a:ext>
            </a:extLst>
          </p:cNvPr>
          <p:cNvCxnSpPr/>
          <p:nvPr/>
        </p:nvCxnSpPr>
        <p:spPr>
          <a:xfrm>
            <a:off x="1353128" y="5072237"/>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BAE0A4-4E92-4515-A8B6-870278ED3BBF}"/>
              </a:ext>
            </a:extLst>
          </p:cNvPr>
          <p:cNvCxnSpPr>
            <a:cxnSpLocks/>
            <a:stCxn id="16" idx="3"/>
            <a:endCxn id="20" idx="1"/>
          </p:cNvCxnSpPr>
          <p:nvPr/>
        </p:nvCxnSpPr>
        <p:spPr>
          <a:xfrm flipV="1">
            <a:off x="7284028" y="2233381"/>
            <a:ext cx="1319959" cy="1453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0">
            <a:extLst>
              <a:ext uri="{FF2B5EF4-FFF2-40B4-BE49-F238E27FC236}">
                <a16:creationId xmlns:a16="http://schemas.microsoft.com/office/drawing/2014/main" id="{279333CA-5E92-48D9-BB3B-5324A8147E8E}"/>
              </a:ext>
            </a:extLst>
          </p:cNvPr>
          <p:cNvSpPr>
            <a:spLocks noChangeArrowheads="1"/>
          </p:cNvSpPr>
          <p:nvPr/>
        </p:nvSpPr>
        <p:spPr bwMode="auto">
          <a:xfrm>
            <a:off x="8603987" y="2023844"/>
            <a:ext cx="3418296" cy="419073"/>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22" name="Straight Connector 21">
            <a:extLst>
              <a:ext uri="{FF2B5EF4-FFF2-40B4-BE49-F238E27FC236}">
                <a16:creationId xmlns:a16="http://schemas.microsoft.com/office/drawing/2014/main" id="{59D64DC1-8C86-4D9A-B91C-F8F91ABDD044}"/>
              </a:ext>
            </a:extLst>
          </p:cNvPr>
          <p:cNvCxnSpPr/>
          <p:nvPr/>
        </p:nvCxnSpPr>
        <p:spPr>
          <a:xfrm>
            <a:off x="1353128" y="4019292"/>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65DA39B7-952A-47BD-AA53-E09B17389A7B}"/>
              </a:ext>
            </a:extLst>
          </p:cNvPr>
          <p:cNvSpPr/>
          <p:nvPr/>
        </p:nvSpPr>
        <p:spPr>
          <a:xfrm>
            <a:off x="651853" y="4468091"/>
            <a:ext cx="574274" cy="1091045"/>
          </a:xfrm>
          <a:custGeom>
            <a:avLst/>
            <a:gdLst>
              <a:gd name="connsiteX0" fmla="*/ 574274 w 574274"/>
              <a:gd name="connsiteY0" fmla="*/ 1091045 h 1091045"/>
              <a:gd name="connsiteX1" fmla="*/ 137856 w 574274"/>
              <a:gd name="connsiteY1" fmla="*/ 1028700 h 1091045"/>
              <a:gd name="connsiteX2" fmla="*/ 23556 w 574274"/>
              <a:gd name="connsiteY2" fmla="*/ 426027 h 1091045"/>
              <a:gd name="connsiteX3" fmla="*/ 543102 w 574274"/>
              <a:gd name="connsiteY3" fmla="*/ 0 h 1091045"/>
            </a:gdLst>
            <a:ahLst/>
            <a:cxnLst>
              <a:cxn ang="0">
                <a:pos x="connsiteX0" y="connsiteY0"/>
              </a:cxn>
              <a:cxn ang="0">
                <a:pos x="connsiteX1" y="connsiteY1"/>
              </a:cxn>
              <a:cxn ang="0">
                <a:pos x="connsiteX2" y="connsiteY2"/>
              </a:cxn>
              <a:cxn ang="0">
                <a:pos x="connsiteX3" y="connsiteY3"/>
              </a:cxn>
            </a:cxnLst>
            <a:rect l="l" t="t" r="r" b="b"/>
            <a:pathLst>
              <a:path w="574274" h="1091045">
                <a:moveTo>
                  <a:pt x="574274" y="1091045"/>
                </a:moveTo>
                <a:lnTo>
                  <a:pt x="137856" y="1028700"/>
                </a:lnTo>
                <a:cubicBezTo>
                  <a:pt x="46070" y="917864"/>
                  <a:pt x="-43985" y="597477"/>
                  <a:pt x="23556" y="426027"/>
                </a:cubicBezTo>
                <a:cubicBezTo>
                  <a:pt x="91097" y="254577"/>
                  <a:pt x="317099" y="127288"/>
                  <a:pt x="543102" y="0"/>
                </a:cubicBezTo>
              </a:path>
            </a:pathLst>
          </a:custGeom>
          <a:noFill/>
          <a:ln w="38100">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235242-A462-4B78-AE1B-E571EBAA0706}"/>
              </a:ext>
            </a:extLst>
          </p:cNvPr>
          <p:cNvSpPr/>
          <p:nvPr/>
        </p:nvSpPr>
        <p:spPr>
          <a:xfrm>
            <a:off x="819326" y="4748645"/>
            <a:ext cx="375629" cy="1149214"/>
          </a:xfrm>
          <a:custGeom>
            <a:avLst/>
            <a:gdLst>
              <a:gd name="connsiteX0" fmla="*/ 375629 w 375629"/>
              <a:gd name="connsiteY0" fmla="*/ 1122219 h 1149214"/>
              <a:gd name="connsiteX1" fmla="*/ 63901 w 375629"/>
              <a:gd name="connsiteY1" fmla="*/ 1049482 h 1149214"/>
              <a:gd name="connsiteX2" fmla="*/ 22338 w 375629"/>
              <a:gd name="connsiteY2" fmla="*/ 311728 h 1149214"/>
              <a:gd name="connsiteX3" fmla="*/ 334065 w 375629"/>
              <a:gd name="connsiteY3" fmla="*/ 0 h 1149214"/>
            </a:gdLst>
            <a:ahLst/>
            <a:cxnLst>
              <a:cxn ang="0">
                <a:pos x="connsiteX0" y="connsiteY0"/>
              </a:cxn>
              <a:cxn ang="0">
                <a:pos x="connsiteX1" y="connsiteY1"/>
              </a:cxn>
              <a:cxn ang="0">
                <a:pos x="connsiteX2" y="connsiteY2"/>
              </a:cxn>
              <a:cxn ang="0">
                <a:pos x="connsiteX3" y="connsiteY3"/>
              </a:cxn>
            </a:cxnLst>
            <a:rect l="l" t="t" r="r" b="b"/>
            <a:pathLst>
              <a:path w="375629" h="1149214">
                <a:moveTo>
                  <a:pt x="375629" y="1122219"/>
                </a:moveTo>
                <a:cubicBezTo>
                  <a:pt x="249206" y="1153391"/>
                  <a:pt x="122783" y="1184564"/>
                  <a:pt x="63901" y="1049482"/>
                </a:cubicBezTo>
                <a:cubicBezTo>
                  <a:pt x="5019" y="914400"/>
                  <a:pt x="-22689" y="486642"/>
                  <a:pt x="22338" y="311728"/>
                </a:cubicBezTo>
                <a:cubicBezTo>
                  <a:pt x="67365" y="136814"/>
                  <a:pt x="200715" y="68407"/>
                  <a:pt x="334065" y="0"/>
                </a:cubicBezTo>
              </a:path>
            </a:pathLst>
          </a:custGeom>
          <a:noFill/>
          <a:ln w="38100">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1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500"/>
                                        <p:tgtEl>
                                          <p:spTgt spid="1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fade">
                                      <p:cBhvr>
                                        <p:cTn id="16" dur="500"/>
                                        <p:tgtEl>
                                          <p:spTgt spid="1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Effect transition="in" filter="fade">
                                      <p:cBhvr>
                                        <p:cTn id="19" dur="500"/>
                                        <p:tgtEl>
                                          <p:spTgt spid="1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3"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a:t>Opening Problem</a:t>
            </a:r>
          </a:p>
        </p:txBody>
      </p:sp>
      <p:sp>
        <p:nvSpPr>
          <p:cNvPr id="4" name="Content Placeholder 3"/>
          <p:cNvSpPr>
            <a:spLocks noGrp="1"/>
          </p:cNvSpPr>
          <p:nvPr>
            <p:ph idx="1"/>
          </p:nvPr>
        </p:nvSpPr>
        <p:spPr/>
        <p:txBody>
          <a:bodyPr/>
          <a:lstStyle/>
          <a:p>
            <a:r>
              <a:rPr lang="en-US" altLang="en-US" dirty="0"/>
              <a:t>Find the sum of integers from 1 to 10, from 20 to 30, and from 35 to 45, respectively.</a:t>
            </a:r>
          </a:p>
          <a:p>
            <a:r>
              <a:rPr lang="en-US" dirty="0"/>
              <a:t>Compute the square root of a number over and over again</a:t>
            </a:r>
          </a:p>
          <a:p>
            <a:r>
              <a:rPr lang="en-US" dirty="0"/>
              <a:t>Organize a large program into smaller components</a:t>
            </a:r>
          </a:p>
        </p:txBody>
      </p:sp>
      <p:sp>
        <p:nvSpPr>
          <p:cNvPr id="4100"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1"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2"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69403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7" name="Rectangle 16">
            <a:extLst>
              <a:ext uri="{FF2B5EF4-FFF2-40B4-BE49-F238E27FC236}">
                <a16:creationId xmlns:a16="http://schemas.microsoft.com/office/drawing/2014/main" id="{85CF0CF9-B49A-47D4-B5A8-7E1FA3B0F6AA}"/>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Memory</a:t>
            </a:r>
          </a:p>
          <a:p>
            <a:endParaRPr lang="en-US" u="sng" dirty="0"/>
          </a:p>
          <a:p>
            <a:r>
              <a:rPr lang="en-US" i="1" dirty="0"/>
              <a:t>Max's memory space</a:t>
            </a:r>
          </a:p>
          <a:p>
            <a:r>
              <a:rPr lang="en-US" dirty="0">
                <a:latin typeface="Courier New" panose="02070309020205020404" pitchFamily="49" charset="0"/>
                <a:cs typeface="Courier New" panose="02070309020205020404" pitchFamily="49" charset="0"/>
              </a:rPr>
              <a:t>num1: 5    result: 5</a:t>
            </a:r>
          </a:p>
          <a:p>
            <a:r>
              <a:rPr lang="en-US" dirty="0">
                <a:latin typeface="Courier New" panose="02070309020205020404" pitchFamily="49" charset="0"/>
                <a:cs typeface="Courier New" panose="02070309020205020404" pitchFamily="49" charset="0"/>
              </a:rPr>
              <a:t>num2: 2</a:t>
            </a:r>
          </a:p>
          <a:p>
            <a:endParaRPr lang="en-US" u="sng" dirty="0"/>
          </a:p>
          <a:p>
            <a:r>
              <a:rPr lang="en-US" i="1" dirty="0"/>
              <a:t>Main's memory space</a:t>
            </a:r>
          </a:p>
          <a:p>
            <a:r>
              <a:rPr lang="en-US" i="1" dirty="0">
                <a:latin typeface="Courier New" panose="02070309020205020404" pitchFamily="49" charset="0"/>
                <a:cs typeface="Courier New" panose="02070309020205020404" pitchFamily="49" charset="0"/>
              </a:rPr>
              <a:t>i: 5</a:t>
            </a:r>
          </a:p>
          <a:p>
            <a:r>
              <a:rPr lang="en-US" i="1" dirty="0">
                <a:latin typeface="Courier New" panose="02070309020205020404" pitchFamily="49" charset="0"/>
                <a:cs typeface="Courier New" panose="02070309020205020404" pitchFamily="49" charset="0"/>
              </a:rPr>
              <a:t>j: 2</a:t>
            </a:r>
          </a:p>
          <a:p>
            <a:endParaRPr lang="en-US" i="1" dirty="0"/>
          </a:p>
          <a:p>
            <a:r>
              <a:rPr lang="en-US" i="1" dirty="0"/>
              <a:t>Before main's memory space</a:t>
            </a:r>
          </a:p>
        </p:txBody>
      </p:sp>
      <p:cxnSp>
        <p:nvCxnSpPr>
          <p:cNvPr id="6" name="Straight Arrow Connector 5">
            <a:extLst>
              <a:ext uri="{FF2B5EF4-FFF2-40B4-BE49-F238E27FC236}">
                <a16:creationId xmlns:a16="http://schemas.microsoft.com/office/drawing/2014/main" id="{F4E6C738-1C42-4CB0-96F6-21A30979738B}"/>
              </a:ext>
            </a:extLst>
          </p:cNvPr>
          <p:cNvCxnSpPr>
            <a:cxnSpLocks/>
          </p:cNvCxnSpPr>
          <p:nvPr/>
        </p:nvCxnSpPr>
        <p:spPr>
          <a:xfrm flipV="1">
            <a:off x="1631374" y="2351315"/>
            <a:ext cx="3002047" cy="307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F616E23-CF83-43B0-AEBD-B5081F0CFFF7}"/>
              </a:ext>
            </a:extLst>
          </p:cNvPr>
          <p:cNvCxnSpPr/>
          <p:nvPr/>
        </p:nvCxnSpPr>
        <p:spPr>
          <a:xfrm>
            <a:off x="1353128" y="6197919"/>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E7DF9E-5CA1-41FF-AAFA-D35E83EDDC9F}"/>
              </a:ext>
            </a:extLst>
          </p:cNvPr>
          <p:cNvCxnSpPr/>
          <p:nvPr/>
        </p:nvCxnSpPr>
        <p:spPr>
          <a:xfrm>
            <a:off x="1353128" y="5072237"/>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BAE0A4-4E92-4515-A8B6-870278ED3BBF}"/>
              </a:ext>
            </a:extLst>
          </p:cNvPr>
          <p:cNvCxnSpPr>
            <a:cxnSpLocks/>
          </p:cNvCxnSpPr>
          <p:nvPr/>
        </p:nvCxnSpPr>
        <p:spPr>
          <a:xfrm flipV="1">
            <a:off x="7284028" y="2233381"/>
            <a:ext cx="1319959" cy="1453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9D64DC1-8C86-4D9A-B91C-F8F91ABDD044}"/>
              </a:ext>
            </a:extLst>
          </p:cNvPr>
          <p:cNvCxnSpPr/>
          <p:nvPr/>
        </p:nvCxnSpPr>
        <p:spPr>
          <a:xfrm>
            <a:off x="1353128" y="4019292"/>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10">
            <a:extLst>
              <a:ext uri="{FF2B5EF4-FFF2-40B4-BE49-F238E27FC236}">
                <a16:creationId xmlns:a16="http://schemas.microsoft.com/office/drawing/2014/main" id="{557826A0-39F9-4DC1-A267-8AC08AB6D486}"/>
              </a:ext>
            </a:extLst>
          </p:cNvPr>
          <p:cNvSpPr>
            <a:spLocks noChangeArrowheads="1"/>
          </p:cNvSpPr>
          <p:nvPr/>
        </p:nvSpPr>
        <p:spPr bwMode="auto">
          <a:xfrm>
            <a:off x="8603987" y="2452254"/>
            <a:ext cx="3418296" cy="1818409"/>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98115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7" name="Rectangle 16">
            <a:extLst>
              <a:ext uri="{FF2B5EF4-FFF2-40B4-BE49-F238E27FC236}">
                <a16:creationId xmlns:a16="http://schemas.microsoft.com/office/drawing/2014/main" id="{85CF0CF9-B49A-47D4-B5A8-7E1FA3B0F6AA}"/>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Memory</a:t>
            </a:r>
          </a:p>
          <a:p>
            <a:endParaRPr lang="en-US" u="sng" dirty="0"/>
          </a:p>
          <a:p>
            <a:r>
              <a:rPr lang="en-US" i="1" dirty="0"/>
              <a:t>Max's memory space</a:t>
            </a:r>
          </a:p>
          <a:p>
            <a:r>
              <a:rPr lang="en-US" dirty="0">
                <a:latin typeface="Courier New" panose="02070309020205020404" pitchFamily="49" charset="0"/>
                <a:cs typeface="Courier New" panose="02070309020205020404" pitchFamily="49" charset="0"/>
              </a:rPr>
              <a:t>num1: 5    result: 5</a:t>
            </a:r>
          </a:p>
          <a:p>
            <a:r>
              <a:rPr lang="en-US" dirty="0">
                <a:latin typeface="Courier New" panose="02070309020205020404" pitchFamily="49" charset="0"/>
                <a:cs typeface="Courier New" panose="02070309020205020404" pitchFamily="49" charset="0"/>
              </a:rPr>
              <a:t>num2: 2</a:t>
            </a:r>
          </a:p>
          <a:p>
            <a:endParaRPr lang="en-US" u="sng" dirty="0"/>
          </a:p>
          <a:p>
            <a:r>
              <a:rPr lang="en-US" i="1" dirty="0"/>
              <a:t>Main's memory space</a:t>
            </a:r>
          </a:p>
          <a:p>
            <a:r>
              <a:rPr lang="en-US" i="1" dirty="0">
                <a:latin typeface="Courier New" panose="02070309020205020404" pitchFamily="49" charset="0"/>
                <a:cs typeface="Courier New" panose="02070309020205020404" pitchFamily="49" charset="0"/>
              </a:rPr>
              <a:t>i: 5</a:t>
            </a:r>
          </a:p>
          <a:p>
            <a:r>
              <a:rPr lang="en-US" i="1" dirty="0">
                <a:latin typeface="Courier New" panose="02070309020205020404" pitchFamily="49" charset="0"/>
                <a:cs typeface="Courier New" panose="02070309020205020404" pitchFamily="49" charset="0"/>
              </a:rPr>
              <a:t>j: 2</a:t>
            </a:r>
          </a:p>
          <a:p>
            <a:r>
              <a:rPr lang="en-US" i="1" dirty="0">
                <a:latin typeface="Courier New" panose="02070309020205020404" pitchFamily="49" charset="0"/>
                <a:cs typeface="Courier New" panose="02070309020205020404" pitchFamily="49" charset="0"/>
              </a:rPr>
              <a:t>k: 5</a:t>
            </a:r>
          </a:p>
          <a:p>
            <a:r>
              <a:rPr lang="en-US" i="1" dirty="0"/>
              <a:t>Before main's memory space</a:t>
            </a:r>
          </a:p>
        </p:txBody>
      </p:sp>
      <p:cxnSp>
        <p:nvCxnSpPr>
          <p:cNvPr id="6" name="Straight Arrow Connector 5">
            <a:extLst>
              <a:ext uri="{FF2B5EF4-FFF2-40B4-BE49-F238E27FC236}">
                <a16:creationId xmlns:a16="http://schemas.microsoft.com/office/drawing/2014/main" id="{F4E6C738-1C42-4CB0-96F6-21A30979738B}"/>
              </a:ext>
            </a:extLst>
          </p:cNvPr>
          <p:cNvCxnSpPr>
            <a:cxnSpLocks/>
          </p:cNvCxnSpPr>
          <p:nvPr/>
        </p:nvCxnSpPr>
        <p:spPr>
          <a:xfrm flipV="1">
            <a:off x="1631374" y="2351315"/>
            <a:ext cx="3002047" cy="307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F616E23-CF83-43B0-AEBD-B5081F0CFFF7}"/>
              </a:ext>
            </a:extLst>
          </p:cNvPr>
          <p:cNvCxnSpPr/>
          <p:nvPr/>
        </p:nvCxnSpPr>
        <p:spPr>
          <a:xfrm>
            <a:off x="1353128" y="6197919"/>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E7DF9E-5CA1-41FF-AAFA-D35E83EDDC9F}"/>
              </a:ext>
            </a:extLst>
          </p:cNvPr>
          <p:cNvCxnSpPr/>
          <p:nvPr/>
        </p:nvCxnSpPr>
        <p:spPr>
          <a:xfrm>
            <a:off x="1353128" y="5072237"/>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BAE0A4-4E92-4515-A8B6-870278ED3BBF}"/>
              </a:ext>
            </a:extLst>
          </p:cNvPr>
          <p:cNvCxnSpPr>
            <a:cxnSpLocks/>
          </p:cNvCxnSpPr>
          <p:nvPr/>
        </p:nvCxnSpPr>
        <p:spPr>
          <a:xfrm flipV="1">
            <a:off x="7284028" y="2233381"/>
            <a:ext cx="1319959" cy="1453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9D64DC1-8C86-4D9A-B91C-F8F91ABDD044}"/>
              </a:ext>
            </a:extLst>
          </p:cNvPr>
          <p:cNvCxnSpPr/>
          <p:nvPr/>
        </p:nvCxnSpPr>
        <p:spPr>
          <a:xfrm>
            <a:off x="1353128" y="4019292"/>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10">
            <a:extLst>
              <a:ext uri="{FF2B5EF4-FFF2-40B4-BE49-F238E27FC236}">
                <a16:creationId xmlns:a16="http://schemas.microsoft.com/office/drawing/2014/main" id="{557826A0-39F9-4DC1-A267-8AC08AB6D486}"/>
              </a:ext>
            </a:extLst>
          </p:cNvPr>
          <p:cNvSpPr>
            <a:spLocks noChangeArrowheads="1"/>
          </p:cNvSpPr>
          <p:nvPr/>
        </p:nvSpPr>
        <p:spPr bwMode="auto">
          <a:xfrm>
            <a:off x="8571756" y="4291445"/>
            <a:ext cx="3418296" cy="469468"/>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8" name="Straight Arrow Connector 7">
            <a:extLst>
              <a:ext uri="{FF2B5EF4-FFF2-40B4-BE49-F238E27FC236}">
                <a16:creationId xmlns:a16="http://schemas.microsoft.com/office/drawing/2014/main" id="{20E9210D-8E5E-45E4-8EE9-9557D31B5942}"/>
              </a:ext>
            </a:extLst>
          </p:cNvPr>
          <p:cNvCxnSpPr>
            <a:cxnSpLocks/>
            <a:stCxn id="21" idx="1"/>
            <a:endCxn id="20" idx="3"/>
          </p:cNvCxnSpPr>
          <p:nvPr/>
        </p:nvCxnSpPr>
        <p:spPr>
          <a:xfrm flipH="1" flipV="1">
            <a:off x="7284028" y="3687055"/>
            <a:ext cx="1287728" cy="8391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0">
            <a:extLst>
              <a:ext uri="{FF2B5EF4-FFF2-40B4-BE49-F238E27FC236}">
                <a16:creationId xmlns:a16="http://schemas.microsoft.com/office/drawing/2014/main" id="{E3CB43C8-DAFC-471C-B980-E956D235C2FE}"/>
              </a:ext>
            </a:extLst>
          </p:cNvPr>
          <p:cNvSpPr>
            <a:spLocks noChangeArrowheads="1"/>
          </p:cNvSpPr>
          <p:nvPr/>
        </p:nvSpPr>
        <p:spPr bwMode="auto">
          <a:xfrm>
            <a:off x="4634596" y="3477518"/>
            <a:ext cx="2649432" cy="419073"/>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 name="Freeform: Shape 2">
            <a:extLst>
              <a:ext uri="{FF2B5EF4-FFF2-40B4-BE49-F238E27FC236}">
                <a16:creationId xmlns:a16="http://schemas.microsoft.com/office/drawing/2014/main" id="{34B54150-F034-4B88-A0A5-C5EC8CD7C434}"/>
              </a:ext>
            </a:extLst>
          </p:cNvPr>
          <p:cNvSpPr/>
          <p:nvPr/>
        </p:nvSpPr>
        <p:spPr>
          <a:xfrm>
            <a:off x="2026227" y="4582391"/>
            <a:ext cx="2175638" cy="1465118"/>
          </a:xfrm>
          <a:custGeom>
            <a:avLst/>
            <a:gdLst>
              <a:gd name="connsiteX0" fmla="*/ 1984664 w 2175638"/>
              <a:gd name="connsiteY0" fmla="*/ 0 h 1465118"/>
              <a:gd name="connsiteX1" fmla="*/ 1984664 w 2175638"/>
              <a:gd name="connsiteY1" fmla="*/ 883227 h 1465118"/>
              <a:gd name="connsiteX2" fmla="*/ 0 w 2175638"/>
              <a:gd name="connsiteY2" fmla="*/ 1465118 h 1465118"/>
            </a:gdLst>
            <a:ahLst/>
            <a:cxnLst>
              <a:cxn ang="0">
                <a:pos x="connsiteX0" y="connsiteY0"/>
              </a:cxn>
              <a:cxn ang="0">
                <a:pos x="connsiteX1" y="connsiteY1"/>
              </a:cxn>
              <a:cxn ang="0">
                <a:pos x="connsiteX2" y="connsiteY2"/>
              </a:cxn>
            </a:cxnLst>
            <a:rect l="l" t="t" r="r" b="b"/>
            <a:pathLst>
              <a:path w="2175638" h="1465118">
                <a:moveTo>
                  <a:pt x="1984664" y="0"/>
                </a:moveTo>
                <a:cubicBezTo>
                  <a:pt x="2150052" y="319520"/>
                  <a:pt x="2315441" y="639041"/>
                  <a:pt x="1984664" y="883227"/>
                </a:cubicBezTo>
                <a:cubicBezTo>
                  <a:pt x="1653887" y="1127413"/>
                  <a:pt x="826943" y="1296265"/>
                  <a:pt x="0" y="1465118"/>
                </a:cubicBezTo>
              </a:path>
            </a:pathLst>
          </a:custGeom>
          <a:noFill/>
          <a:ln w="38100">
            <a:prstDash val="dash"/>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2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xit" presetSubtype="0" fill="hold" nodeType="with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7">
                                            <p:txEl>
                                              <p:pRg st="2" end="2"/>
                                            </p:txEl>
                                          </p:spTgt>
                                        </p:tgtEl>
                                      </p:cBhvr>
                                    </p:animEffect>
                                    <p:set>
                                      <p:cBhvr>
                                        <p:cTn id="19" dur="1" fill="hold">
                                          <p:stCondLst>
                                            <p:cond delay="499"/>
                                          </p:stCondLst>
                                        </p:cTn>
                                        <p:tgtEl>
                                          <p:spTgt spid="17">
                                            <p:txEl>
                                              <p:pRg st="2" end="2"/>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7">
                                            <p:txEl>
                                              <p:pRg st="3" end="3"/>
                                            </p:txEl>
                                          </p:spTgt>
                                        </p:tgtEl>
                                      </p:cBhvr>
                                    </p:animEffect>
                                    <p:set>
                                      <p:cBhvr>
                                        <p:cTn id="22" dur="1" fill="hold">
                                          <p:stCondLst>
                                            <p:cond delay="499"/>
                                          </p:stCondLst>
                                        </p:cTn>
                                        <p:tgtEl>
                                          <p:spTgt spid="17">
                                            <p:txEl>
                                              <p:pRg st="3" end="3"/>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7">
                                            <p:txEl>
                                              <p:pRg st="4" end="4"/>
                                            </p:txEl>
                                          </p:spTgt>
                                        </p:tgtEl>
                                      </p:cBhvr>
                                    </p:animEffect>
                                    <p:set>
                                      <p:cBhvr>
                                        <p:cTn id="25" dur="1" fill="hold">
                                          <p:stCondLst>
                                            <p:cond delay="499"/>
                                          </p:stCondLst>
                                        </p:cTn>
                                        <p:tgtEl>
                                          <p:spTgt spid="17">
                                            <p:txEl>
                                              <p:pRg st="4" end="4"/>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xEl>
                                              <p:pRg st="9" end="9"/>
                                            </p:txEl>
                                          </p:spTgt>
                                        </p:tgtEl>
                                        <p:attrNameLst>
                                          <p:attrName>style.visibility</p:attrName>
                                        </p:attrNameLst>
                                      </p:cBhvr>
                                      <p:to>
                                        <p:strVal val="visible"/>
                                      </p:to>
                                    </p:set>
                                    <p:animEffect transition="in" filter="fade">
                                      <p:cBhvr>
                                        <p:cTn id="31" dur="500"/>
                                        <p:tgtEl>
                                          <p:spTgt spid="17">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7" name="Rectangle 16">
            <a:extLst>
              <a:ext uri="{FF2B5EF4-FFF2-40B4-BE49-F238E27FC236}">
                <a16:creationId xmlns:a16="http://schemas.microsoft.com/office/drawing/2014/main" id="{85CF0CF9-B49A-47D4-B5A8-7E1FA3B0F6AA}"/>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Memory</a:t>
            </a:r>
          </a:p>
          <a:p>
            <a:endParaRPr lang="en-US" u="sng" dirty="0"/>
          </a:p>
          <a:p>
            <a:endParaRPr lang="en-US" u="sng" dirty="0"/>
          </a:p>
          <a:p>
            <a:endParaRPr lang="en-US" u="sng" dirty="0"/>
          </a:p>
          <a:p>
            <a:endParaRPr lang="en-US" u="sng" dirty="0"/>
          </a:p>
          <a:p>
            <a:endParaRPr lang="en-US" u="sng" dirty="0"/>
          </a:p>
          <a:p>
            <a:r>
              <a:rPr lang="en-US" i="1" dirty="0"/>
              <a:t>Main's memory space</a:t>
            </a:r>
          </a:p>
          <a:p>
            <a:r>
              <a:rPr lang="en-US" i="1" dirty="0">
                <a:latin typeface="Courier New" panose="02070309020205020404" pitchFamily="49" charset="0"/>
                <a:cs typeface="Courier New" panose="02070309020205020404" pitchFamily="49" charset="0"/>
              </a:rPr>
              <a:t>i: 5</a:t>
            </a:r>
          </a:p>
          <a:p>
            <a:r>
              <a:rPr lang="en-US" i="1" dirty="0">
                <a:latin typeface="Courier New" panose="02070309020205020404" pitchFamily="49" charset="0"/>
                <a:cs typeface="Courier New" panose="02070309020205020404" pitchFamily="49" charset="0"/>
              </a:rPr>
              <a:t>j: 2</a:t>
            </a:r>
          </a:p>
          <a:p>
            <a:r>
              <a:rPr lang="en-US" i="1" dirty="0">
                <a:latin typeface="Courier New" panose="02070309020205020404" pitchFamily="49" charset="0"/>
                <a:cs typeface="Courier New" panose="02070309020205020404" pitchFamily="49" charset="0"/>
              </a:rPr>
              <a:t>k: 5</a:t>
            </a:r>
          </a:p>
          <a:p>
            <a:r>
              <a:rPr lang="en-US" i="1" dirty="0"/>
              <a:t>Before main's memory space</a:t>
            </a:r>
          </a:p>
        </p:txBody>
      </p:sp>
      <p:cxnSp>
        <p:nvCxnSpPr>
          <p:cNvPr id="6" name="Straight Arrow Connector 5">
            <a:extLst>
              <a:ext uri="{FF2B5EF4-FFF2-40B4-BE49-F238E27FC236}">
                <a16:creationId xmlns:a16="http://schemas.microsoft.com/office/drawing/2014/main" id="{F4E6C738-1C42-4CB0-96F6-21A30979738B}"/>
              </a:ext>
            </a:extLst>
          </p:cNvPr>
          <p:cNvCxnSpPr>
            <a:cxnSpLocks/>
          </p:cNvCxnSpPr>
          <p:nvPr/>
        </p:nvCxnSpPr>
        <p:spPr>
          <a:xfrm flipV="1">
            <a:off x="1631374" y="2351315"/>
            <a:ext cx="3002047" cy="307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F616E23-CF83-43B0-AEBD-B5081F0CFFF7}"/>
              </a:ext>
            </a:extLst>
          </p:cNvPr>
          <p:cNvCxnSpPr/>
          <p:nvPr/>
        </p:nvCxnSpPr>
        <p:spPr>
          <a:xfrm>
            <a:off x="1353128" y="6197919"/>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E7DF9E-5CA1-41FF-AAFA-D35E83EDDC9F}"/>
              </a:ext>
            </a:extLst>
          </p:cNvPr>
          <p:cNvCxnSpPr/>
          <p:nvPr/>
        </p:nvCxnSpPr>
        <p:spPr>
          <a:xfrm>
            <a:off x="1353128" y="5072237"/>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0">
            <a:extLst>
              <a:ext uri="{FF2B5EF4-FFF2-40B4-BE49-F238E27FC236}">
                <a16:creationId xmlns:a16="http://schemas.microsoft.com/office/drawing/2014/main" id="{E3CB43C8-DAFC-471C-B980-E956D235C2FE}"/>
              </a:ext>
            </a:extLst>
          </p:cNvPr>
          <p:cNvSpPr>
            <a:spLocks noChangeArrowheads="1"/>
          </p:cNvSpPr>
          <p:nvPr/>
        </p:nvSpPr>
        <p:spPr bwMode="auto">
          <a:xfrm>
            <a:off x="4633420" y="4423090"/>
            <a:ext cx="3630327" cy="121571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 name="Rectangle 2">
            <a:extLst>
              <a:ext uri="{FF2B5EF4-FFF2-40B4-BE49-F238E27FC236}">
                <a16:creationId xmlns:a16="http://schemas.microsoft.com/office/drawing/2014/main" id="{88A6FB4F-C8C4-46F4-BAF0-338B4EF6E563}"/>
              </a:ext>
            </a:extLst>
          </p:cNvPr>
          <p:cNvSpPr/>
          <p:nvPr/>
        </p:nvSpPr>
        <p:spPr>
          <a:xfrm>
            <a:off x="8787467" y="5781363"/>
            <a:ext cx="3188821" cy="95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Output</a:t>
            </a:r>
          </a:p>
          <a:p>
            <a:r>
              <a:rPr lang="en-US" dirty="0">
                <a:latin typeface="Courier New" panose="02070309020205020404" pitchFamily="49" charset="0"/>
                <a:cs typeface="Courier New" panose="02070309020205020404" pitchFamily="49" charset="0"/>
              </a:rPr>
              <a:t>The maximum of 5 and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2 is 5</a:t>
            </a:r>
          </a:p>
        </p:txBody>
      </p:sp>
    </p:spTree>
    <p:extLst>
      <p:ext uri="{BB962C8B-B14F-4D97-AF65-F5344CB8AC3E}">
        <p14:creationId xmlns:p14="http://schemas.microsoft.com/office/powerpoint/2010/main" val="280871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7" name="Rectangle 16">
            <a:extLst>
              <a:ext uri="{FF2B5EF4-FFF2-40B4-BE49-F238E27FC236}">
                <a16:creationId xmlns:a16="http://schemas.microsoft.com/office/drawing/2014/main" id="{85CF0CF9-B49A-47D4-B5A8-7E1FA3B0F6AA}"/>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Memory</a:t>
            </a:r>
          </a:p>
          <a:p>
            <a:endParaRPr lang="en-US" u="sng" dirty="0"/>
          </a:p>
          <a:p>
            <a:endParaRPr lang="en-US" u="sng" dirty="0"/>
          </a:p>
          <a:p>
            <a:endParaRPr lang="en-US" u="sng" dirty="0"/>
          </a:p>
          <a:p>
            <a:endParaRPr lang="en-US" u="sng" dirty="0"/>
          </a:p>
          <a:p>
            <a:endParaRPr lang="en-US" u="sng" dirty="0"/>
          </a:p>
          <a:p>
            <a:r>
              <a:rPr lang="en-US" i="1" dirty="0"/>
              <a:t>Main's memory space</a:t>
            </a:r>
          </a:p>
          <a:p>
            <a:r>
              <a:rPr lang="en-US" i="1" dirty="0">
                <a:latin typeface="Courier New" panose="02070309020205020404" pitchFamily="49" charset="0"/>
                <a:cs typeface="Courier New" panose="02070309020205020404" pitchFamily="49" charset="0"/>
              </a:rPr>
              <a:t>i: 5</a:t>
            </a:r>
          </a:p>
          <a:p>
            <a:r>
              <a:rPr lang="en-US" i="1" dirty="0">
                <a:latin typeface="Courier New" panose="02070309020205020404" pitchFamily="49" charset="0"/>
                <a:cs typeface="Courier New" panose="02070309020205020404" pitchFamily="49" charset="0"/>
              </a:rPr>
              <a:t>j: 2</a:t>
            </a:r>
          </a:p>
          <a:p>
            <a:r>
              <a:rPr lang="en-US" i="1" dirty="0">
                <a:latin typeface="Courier New" panose="02070309020205020404" pitchFamily="49" charset="0"/>
                <a:cs typeface="Courier New" panose="02070309020205020404" pitchFamily="49" charset="0"/>
              </a:rPr>
              <a:t>k: 5</a:t>
            </a:r>
          </a:p>
          <a:p>
            <a:r>
              <a:rPr lang="en-US" i="1" dirty="0"/>
              <a:t>Before main's memory space</a:t>
            </a:r>
          </a:p>
        </p:txBody>
      </p:sp>
      <p:cxnSp>
        <p:nvCxnSpPr>
          <p:cNvPr id="6" name="Straight Arrow Connector 5">
            <a:extLst>
              <a:ext uri="{FF2B5EF4-FFF2-40B4-BE49-F238E27FC236}">
                <a16:creationId xmlns:a16="http://schemas.microsoft.com/office/drawing/2014/main" id="{F4E6C738-1C42-4CB0-96F6-21A30979738B}"/>
              </a:ext>
            </a:extLst>
          </p:cNvPr>
          <p:cNvCxnSpPr>
            <a:cxnSpLocks/>
          </p:cNvCxnSpPr>
          <p:nvPr/>
        </p:nvCxnSpPr>
        <p:spPr>
          <a:xfrm flipV="1">
            <a:off x="1631374" y="2351315"/>
            <a:ext cx="3002047" cy="307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F616E23-CF83-43B0-AEBD-B5081F0CFFF7}"/>
              </a:ext>
            </a:extLst>
          </p:cNvPr>
          <p:cNvCxnSpPr/>
          <p:nvPr/>
        </p:nvCxnSpPr>
        <p:spPr>
          <a:xfrm>
            <a:off x="1353128" y="6197919"/>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E7DF9E-5CA1-41FF-AAFA-D35E83EDDC9F}"/>
              </a:ext>
            </a:extLst>
          </p:cNvPr>
          <p:cNvCxnSpPr/>
          <p:nvPr/>
        </p:nvCxnSpPr>
        <p:spPr>
          <a:xfrm>
            <a:off x="1353128" y="5072237"/>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0">
            <a:extLst>
              <a:ext uri="{FF2B5EF4-FFF2-40B4-BE49-F238E27FC236}">
                <a16:creationId xmlns:a16="http://schemas.microsoft.com/office/drawing/2014/main" id="{E3CB43C8-DAFC-471C-B980-E956D235C2FE}"/>
              </a:ext>
            </a:extLst>
          </p:cNvPr>
          <p:cNvSpPr>
            <a:spLocks noChangeArrowheads="1"/>
          </p:cNvSpPr>
          <p:nvPr/>
        </p:nvSpPr>
        <p:spPr bwMode="auto">
          <a:xfrm>
            <a:off x="4633420" y="5638802"/>
            <a:ext cx="3630327" cy="390139"/>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 name="Rectangle 10">
            <a:extLst>
              <a:ext uri="{FF2B5EF4-FFF2-40B4-BE49-F238E27FC236}">
                <a16:creationId xmlns:a16="http://schemas.microsoft.com/office/drawing/2014/main" id="{42998E06-83E4-4BAC-A90D-AB6F5DDC3E04}"/>
              </a:ext>
            </a:extLst>
          </p:cNvPr>
          <p:cNvSpPr>
            <a:spLocks noChangeArrowheads="1"/>
          </p:cNvSpPr>
          <p:nvPr/>
        </p:nvSpPr>
        <p:spPr bwMode="auto">
          <a:xfrm>
            <a:off x="373223" y="2497198"/>
            <a:ext cx="1258151" cy="323166"/>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9" name="Straight Arrow Connector 18">
            <a:extLst>
              <a:ext uri="{FF2B5EF4-FFF2-40B4-BE49-F238E27FC236}">
                <a16:creationId xmlns:a16="http://schemas.microsoft.com/office/drawing/2014/main" id="{C2E2D77B-A6EC-4062-880F-067F2160C498}"/>
              </a:ext>
            </a:extLst>
          </p:cNvPr>
          <p:cNvCxnSpPr>
            <a:cxnSpLocks/>
            <a:stCxn id="20" idx="1"/>
            <a:endCxn id="16" idx="3"/>
          </p:cNvCxnSpPr>
          <p:nvPr/>
        </p:nvCxnSpPr>
        <p:spPr>
          <a:xfrm flipH="1" flipV="1">
            <a:off x="1631374" y="2658781"/>
            <a:ext cx="3002046" cy="3175091"/>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D5C2E6C-15B4-4D66-8CFA-350E992F9C8F}"/>
              </a:ext>
            </a:extLst>
          </p:cNvPr>
          <p:cNvSpPr/>
          <p:nvPr/>
        </p:nvSpPr>
        <p:spPr>
          <a:xfrm>
            <a:off x="8787467" y="5781363"/>
            <a:ext cx="3188821" cy="95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Output</a:t>
            </a:r>
          </a:p>
          <a:p>
            <a:r>
              <a:rPr lang="en-US" dirty="0">
                <a:latin typeface="Courier New" panose="02070309020205020404" pitchFamily="49" charset="0"/>
                <a:cs typeface="Courier New" panose="02070309020205020404" pitchFamily="49" charset="0"/>
              </a:rPr>
              <a:t>The maximum of 5 and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2 is 5</a:t>
            </a:r>
          </a:p>
        </p:txBody>
      </p:sp>
      <p:sp>
        <p:nvSpPr>
          <p:cNvPr id="3" name="Freeform: Shape 2">
            <a:extLst>
              <a:ext uri="{FF2B5EF4-FFF2-40B4-BE49-F238E27FC236}">
                <a16:creationId xmlns:a16="http://schemas.microsoft.com/office/drawing/2014/main" id="{E56C3D70-1F75-4372-A23D-7437E23E7FEE}"/>
              </a:ext>
            </a:extLst>
          </p:cNvPr>
          <p:cNvSpPr/>
          <p:nvPr/>
        </p:nvSpPr>
        <p:spPr>
          <a:xfrm>
            <a:off x="568755" y="5372100"/>
            <a:ext cx="636590" cy="1028700"/>
          </a:xfrm>
          <a:custGeom>
            <a:avLst/>
            <a:gdLst>
              <a:gd name="connsiteX0" fmla="*/ 636590 w 636590"/>
              <a:gd name="connsiteY0" fmla="*/ 0 h 1028700"/>
              <a:gd name="connsiteX1" fmla="*/ 127436 w 636590"/>
              <a:gd name="connsiteY1" fmla="*/ 176645 h 1028700"/>
              <a:gd name="connsiteX2" fmla="*/ 33918 w 636590"/>
              <a:gd name="connsiteY2" fmla="*/ 852055 h 1028700"/>
              <a:gd name="connsiteX3" fmla="*/ 605418 w 63659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636590" h="1028700">
                <a:moveTo>
                  <a:pt x="636590" y="0"/>
                </a:moveTo>
                <a:cubicBezTo>
                  <a:pt x="432235" y="17318"/>
                  <a:pt x="227881" y="34636"/>
                  <a:pt x="127436" y="176645"/>
                </a:cubicBezTo>
                <a:cubicBezTo>
                  <a:pt x="26991" y="318654"/>
                  <a:pt x="-45746" y="710046"/>
                  <a:pt x="33918" y="852055"/>
                </a:cubicBezTo>
                <a:cubicBezTo>
                  <a:pt x="113582" y="994064"/>
                  <a:pt x="359500" y="1011382"/>
                  <a:pt x="605418" y="1028700"/>
                </a:cubicBezTo>
              </a:path>
            </a:pathLst>
          </a:custGeom>
          <a:noFill/>
          <a:ln w="38100">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7">
                                            <p:txEl>
                                              <p:pRg st="6" end="6"/>
                                            </p:txEl>
                                          </p:spTgt>
                                        </p:tgtEl>
                                      </p:cBhvr>
                                    </p:animEffect>
                                    <p:set>
                                      <p:cBhvr>
                                        <p:cTn id="19" dur="1" fill="hold">
                                          <p:stCondLst>
                                            <p:cond delay="499"/>
                                          </p:stCondLst>
                                        </p:cTn>
                                        <p:tgtEl>
                                          <p:spTgt spid="17">
                                            <p:txEl>
                                              <p:pRg st="6" end="6"/>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7">
                                            <p:txEl>
                                              <p:pRg st="7" end="7"/>
                                            </p:txEl>
                                          </p:spTgt>
                                        </p:tgtEl>
                                      </p:cBhvr>
                                    </p:animEffect>
                                    <p:set>
                                      <p:cBhvr>
                                        <p:cTn id="22" dur="1" fill="hold">
                                          <p:stCondLst>
                                            <p:cond delay="499"/>
                                          </p:stCondLst>
                                        </p:cTn>
                                        <p:tgtEl>
                                          <p:spTgt spid="17">
                                            <p:txEl>
                                              <p:pRg st="7" end="7"/>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7">
                                            <p:txEl>
                                              <p:pRg st="8" end="8"/>
                                            </p:txEl>
                                          </p:spTgt>
                                        </p:tgtEl>
                                      </p:cBhvr>
                                    </p:animEffect>
                                    <p:set>
                                      <p:cBhvr>
                                        <p:cTn id="25" dur="1" fill="hold">
                                          <p:stCondLst>
                                            <p:cond delay="499"/>
                                          </p:stCondLst>
                                        </p:cTn>
                                        <p:tgtEl>
                                          <p:spTgt spid="17">
                                            <p:txEl>
                                              <p:pRg st="8" end="8"/>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7">
                                            <p:txEl>
                                              <p:pRg st="9" end="9"/>
                                            </p:txEl>
                                          </p:spTgt>
                                        </p:tgtEl>
                                      </p:cBhvr>
                                    </p:animEffect>
                                    <p:set>
                                      <p:cBhvr>
                                        <p:cTn id="28" dur="1" fill="hold">
                                          <p:stCondLst>
                                            <p:cond delay="499"/>
                                          </p:stCondLst>
                                        </p:cTn>
                                        <p:tgtEl>
                                          <p:spTgt spid="17">
                                            <p:txEl>
                                              <p:pRg st="9" end="9"/>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D4E3-475D-45F3-BCE5-4BDEDE2568AB}"/>
              </a:ext>
            </a:extLst>
          </p:cNvPr>
          <p:cNvSpPr>
            <a:spLocks noGrp="1"/>
          </p:cNvSpPr>
          <p:nvPr>
            <p:ph type="title"/>
          </p:nvPr>
        </p:nvSpPr>
        <p:spPr/>
        <p:txBody>
          <a:bodyPr/>
          <a:lstStyle/>
          <a:p>
            <a:r>
              <a:rPr lang="en-US" dirty="0"/>
              <a:t>Tracing Function calls</a:t>
            </a:r>
          </a:p>
        </p:txBody>
      </p:sp>
      <p:sp>
        <p:nvSpPr>
          <p:cNvPr id="4" name="Content Placeholder 3">
            <a:extLst>
              <a:ext uri="{FF2B5EF4-FFF2-40B4-BE49-F238E27FC236}">
                <a16:creationId xmlns:a16="http://schemas.microsoft.com/office/drawing/2014/main" id="{5A8A3AC8-510F-46DE-866E-25A1087519A8}"/>
              </a:ext>
            </a:extLst>
          </p:cNvPr>
          <p:cNvSpPr>
            <a:spLocks noGrp="1"/>
          </p:cNvSpPr>
          <p:nvPr>
            <p:ph sz="half" idx="1"/>
          </p:nvPr>
        </p:nvSpPr>
        <p:spPr>
          <a:xfrm>
            <a:off x="4633421" y="2097088"/>
            <a:ext cx="40681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5</a:t>
            </a:r>
          </a:p>
          <a:p>
            <a:pPr marL="0" indent="0">
              <a:buNone/>
            </a:pPr>
            <a:r>
              <a:rPr lang="en-US" dirty="0">
                <a:latin typeface="Courier New" panose="02070309020205020404" pitchFamily="49" charset="0"/>
                <a:cs typeface="Courier New" panose="02070309020205020404" pitchFamily="49" charset="0"/>
              </a:rPr>
              <a:t>  j = </a:t>
            </a:r>
            <a:r>
              <a:rPr lang="en-US" dirty="0">
                <a:solidFill>
                  <a:srgbClr val="C00000"/>
                </a:solidFill>
                <a:latin typeface="Courier New" panose="02070309020205020404" pitchFamily="49" charset="0"/>
                <a:cs typeface="Courier New" panose="02070309020205020404" pitchFamily="49" charset="0"/>
              </a:rPr>
              <a:t>2</a:t>
            </a:r>
          </a:p>
          <a:p>
            <a:pPr marL="0" indent="0">
              <a:buNone/>
            </a:pPr>
            <a:r>
              <a:rPr lang="en-US" dirty="0">
                <a:latin typeface="Courier New" panose="02070309020205020404" pitchFamily="49" charset="0"/>
                <a:cs typeface="Courier New" panose="02070309020205020404" pitchFamily="49" charset="0"/>
              </a:rPr>
              <a:t>  k = max(</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maximum</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of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j,</a:t>
            </a:r>
          </a:p>
          <a:p>
            <a:pPr marL="0" indent="0">
              <a:buNone/>
            </a:pP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k)</a:t>
            </a:r>
          </a:p>
        </p:txBody>
      </p:sp>
      <p:sp>
        <p:nvSpPr>
          <p:cNvPr id="5" name="Content Placeholder 4">
            <a:extLst>
              <a:ext uri="{FF2B5EF4-FFF2-40B4-BE49-F238E27FC236}">
                <a16:creationId xmlns:a16="http://schemas.microsoft.com/office/drawing/2014/main" id="{C7BD4A5B-3C52-489D-830E-47CDAF5E6790}"/>
              </a:ext>
            </a:extLst>
          </p:cNvPr>
          <p:cNvSpPr>
            <a:spLocks noGrp="1"/>
          </p:cNvSpPr>
          <p:nvPr>
            <p:ph sz="half" idx="2"/>
          </p:nvPr>
        </p:nvSpPr>
        <p:spPr>
          <a:xfrm>
            <a:off x="8571756" y="1986268"/>
            <a:ext cx="3620244" cy="3541714"/>
          </a:xfrm>
        </p:spPr>
        <p:txBody>
          <a:bodyPr>
            <a:normAutofit fontScale="92500" lnSpcReduction="20000"/>
          </a:bodyPr>
          <a:lstStyle/>
          <a:p>
            <a:pPr marL="0" indent="0">
              <a:buNone/>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max(num1,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0" indent="0">
              <a:buNone/>
            </a:pPr>
            <a:r>
              <a:rPr lang="en-US" dirty="0">
                <a:latin typeface="Courier New" panose="02070309020205020404" pitchFamily="49" charset="0"/>
                <a:cs typeface="Courier New" panose="02070309020205020404" pitchFamily="49" charset="0"/>
              </a:rPr>
              <a:t>    result = num1</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result = num2</a:t>
            </a:r>
          </a:p>
          <a:p>
            <a:pPr marL="0" indent="0">
              <a:buNone/>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result</a:t>
            </a:r>
          </a:p>
        </p:txBody>
      </p:sp>
      <p:cxnSp>
        <p:nvCxnSpPr>
          <p:cNvPr id="13" name="Straight Connector 12">
            <a:extLst>
              <a:ext uri="{FF2B5EF4-FFF2-40B4-BE49-F238E27FC236}">
                <a16:creationId xmlns:a16="http://schemas.microsoft.com/office/drawing/2014/main" id="{344725A8-C792-4F92-8444-8D3D6C6782D7}"/>
              </a:ext>
            </a:extLst>
          </p:cNvPr>
          <p:cNvCxnSpPr/>
          <p:nvPr/>
        </p:nvCxnSpPr>
        <p:spPr>
          <a:xfrm>
            <a:off x="8417766" y="1960795"/>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CD1BEC-16C6-4AFD-B9CE-8EF6DF320F4C}"/>
              </a:ext>
            </a:extLst>
          </p:cNvPr>
          <p:cNvCxnSpPr/>
          <p:nvPr/>
        </p:nvCxnSpPr>
        <p:spPr>
          <a:xfrm>
            <a:off x="4491134" y="1960794"/>
            <a:ext cx="0" cy="40681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D36BE8-2BDD-4CD6-AFE0-A0486590C6E3}"/>
              </a:ext>
            </a:extLst>
          </p:cNvPr>
          <p:cNvSpPr txBox="1"/>
          <p:nvPr/>
        </p:nvSpPr>
        <p:spPr>
          <a:xfrm>
            <a:off x="373223" y="2174033"/>
            <a:ext cx="3760231" cy="646331"/>
          </a:xfrm>
          <a:prstGeom prst="rect">
            <a:avLst/>
          </a:prstGeom>
          <a:noFill/>
        </p:spPr>
        <p:txBody>
          <a:bodyPr wrap="square" rtlCol="0">
            <a:spAutoFit/>
          </a:bodyPr>
          <a:lstStyle/>
          <a:p>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a:t>
            </a:r>
            <a:r>
              <a:rPr lang="en-US" dirty="0">
                <a:solidFill>
                  <a:srgbClr val="C00000"/>
                </a:solidFill>
                <a:latin typeface="Courier New" panose="02070309020205020404" pitchFamily="49" charset="0"/>
                <a:cs typeface="Courier New" panose="02070309020205020404" pitchFamily="49" charset="0"/>
              </a:rPr>
              <a:t>'__main__'</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main()</a:t>
            </a:r>
          </a:p>
        </p:txBody>
      </p:sp>
      <p:sp>
        <p:nvSpPr>
          <p:cNvPr id="17" name="Rectangle 16">
            <a:extLst>
              <a:ext uri="{FF2B5EF4-FFF2-40B4-BE49-F238E27FC236}">
                <a16:creationId xmlns:a16="http://schemas.microsoft.com/office/drawing/2014/main" id="{85CF0CF9-B49A-47D4-B5A8-7E1FA3B0F6AA}"/>
              </a:ext>
            </a:extLst>
          </p:cNvPr>
          <p:cNvSpPr/>
          <p:nvPr/>
        </p:nvSpPr>
        <p:spPr>
          <a:xfrm>
            <a:off x="1259609" y="3429000"/>
            <a:ext cx="3107876" cy="330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Memory</a:t>
            </a:r>
          </a:p>
          <a:p>
            <a:endParaRPr lang="en-US" u="sng" dirty="0"/>
          </a:p>
          <a:p>
            <a:endParaRPr lang="en-US" u="sng" dirty="0"/>
          </a:p>
          <a:p>
            <a:endParaRPr lang="en-US" u="sng" dirty="0"/>
          </a:p>
          <a:p>
            <a:endParaRPr lang="en-US" u="sng" dirty="0"/>
          </a:p>
          <a:p>
            <a:endParaRPr lang="en-US" u="sng" dirty="0"/>
          </a:p>
          <a:p>
            <a:endParaRPr lang="en-US" i="1" dirty="0"/>
          </a:p>
          <a:p>
            <a:endParaRPr lang="en-US" i="1" dirty="0"/>
          </a:p>
          <a:p>
            <a:endParaRPr lang="en-US" i="1" dirty="0"/>
          </a:p>
          <a:p>
            <a:endParaRPr lang="en-US" i="1" dirty="0"/>
          </a:p>
          <a:p>
            <a:r>
              <a:rPr lang="en-US" i="1" dirty="0"/>
              <a:t>Before main's memory space</a:t>
            </a:r>
          </a:p>
        </p:txBody>
      </p:sp>
      <p:cxnSp>
        <p:nvCxnSpPr>
          <p:cNvPr id="7" name="Straight Connector 6">
            <a:extLst>
              <a:ext uri="{FF2B5EF4-FFF2-40B4-BE49-F238E27FC236}">
                <a16:creationId xmlns:a16="http://schemas.microsoft.com/office/drawing/2014/main" id="{0F616E23-CF83-43B0-AEBD-B5081F0CFFF7}"/>
              </a:ext>
            </a:extLst>
          </p:cNvPr>
          <p:cNvCxnSpPr/>
          <p:nvPr/>
        </p:nvCxnSpPr>
        <p:spPr>
          <a:xfrm>
            <a:off x="1353128" y="6197919"/>
            <a:ext cx="2873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0">
            <a:extLst>
              <a:ext uri="{FF2B5EF4-FFF2-40B4-BE49-F238E27FC236}">
                <a16:creationId xmlns:a16="http://schemas.microsoft.com/office/drawing/2014/main" id="{42998E06-83E4-4BAC-A90D-AB6F5DDC3E04}"/>
              </a:ext>
            </a:extLst>
          </p:cNvPr>
          <p:cNvSpPr>
            <a:spLocks noChangeArrowheads="1"/>
          </p:cNvSpPr>
          <p:nvPr/>
        </p:nvSpPr>
        <p:spPr bwMode="auto">
          <a:xfrm>
            <a:off x="371623" y="2820363"/>
            <a:ext cx="3760225" cy="348863"/>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1" name="Rectangle 20">
            <a:extLst>
              <a:ext uri="{FF2B5EF4-FFF2-40B4-BE49-F238E27FC236}">
                <a16:creationId xmlns:a16="http://schemas.microsoft.com/office/drawing/2014/main" id="{D4EAB046-F81F-4C27-B328-0918A63C3D3C}"/>
              </a:ext>
            </a:extLst>
          </p:cNvPr>
          <p:cNvSpPr/>
          <p:nvPr/>
        </p:nvSpPr>
        <p:spPr>
          <a:xfrm>
            <a:off x="8787467" y="5781363"/>
            <a:ext cx="3188821" cy="95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t>Output</a:t>
            </a:r>
          </a:p>
          <a:p>
            <a:r>
              <a:rPr lang="en-US" dirty="0">
                <a:latin typeface="Courier New" panose="02070309020205020404" pitchFamily="49" charset="0"/>
                <a:cs typeface="Courier New" panose="02070309020205020404" pitchFamily="49" charset="0"/>
              </a:rPr>
              <a:t>The maximum of 5 and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2 is 5</a:t>
            </a:r>
          </a:p>
        </p:txBody>
      </p:sp>
    </p:spTree>
    <p:extLst>
      <p:ext uri="{BB962C8B-B14F-4D97-AF65-F5344CB8AC3E}">
        <p14:creationId xmlns:p14="http://schemas.microsoft.com/office/powerpoint/2010/main" val="1921087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FDCC-4199-4144-8A33-574B53E9CC0B}"/>
              </a:ext>
            </a:extLst>
          </p:cNvPr>
          <p:cNvSpPr>
            <a:spLocks noGrp="1"/>
          </p:cNvSpPr>
          <p:nvPr>
            <p:ph type="title"/>
          </p:nvPr>
        </p:nvSpPr>
        <p:spPr/>
        <p:txBody>
          <a:bodyPr/>
          <a:lstStyle/>
          <a:p>
            <a:r>
              <a:rPr lang="en-US" dirty="0"/>
              <a:t>Function Control Flow</a:t>
            </a:r>
          </a:p>
        </p:txBody>
      </p:sp>
      <p:sp>
        <p:nvSpPr>
          <p:cNvPr id="3" name="Content Placeholder 2">
            <a:extLst>
              <a:ext uri="{FF2B5EF4-FFF2-40B4-BE49-F238E27FC236}">
                <a16:creationId xmlns:a16="http://schemas.microsoft.com/office/drawing/2014/main" id="{9370CD62-FA9D-4FD3-A2F7-CF89C8283709}"/>
              </a:ext>
            </a:extLst>
          </p:cNvPr>
          <p:cNvSpPr>
            <a:spLocks noGrp="1"/>
          </p:cNvSpPr>
          <p:nvPr>
            <p:ph sz="half" idx="1"/>
          </p:nvPr>
        </p:nvSpPr>
        <p:spPr/>
        <p:txBody>
          <a:bodyPr>
            <a:normAutofit/>
          </a:bodyPr>
          <a:lstStyle/>
          <a:p>
            <a:r>
              <a:rPr lang="en-US" dirty="0"/>
              <a:t>Key point.  Functions provide a new way to control the flow of execution.</a:t>
            </a:r>
          </a:p>
          <a:p>
            <a:r>
              <a:rPr lang="en-US" dirty="0"/>
              <a:t>What happens when a function is called:</a:t>
            </a:r>
          </a:p>
        </p:txBody>
      </p:sp>
      <p:graphicFrame>
        <p:nvGraphicFramePr>
          <p:cNvPr id="5" name="Content Placeholder 4">
            <a:extLst>
              <a:ext uri="{FF2B5EF4-FFF2-40B4-BE49-F238E27FC236}">
                <a16:creationId xmlns:a16="http://schemas.microsoft.com/office/drawing/2014/main" id="{6C2DB7E4-C22F-4E2A-B147-8FD06D5E9110}"/>
              </a:ext>
            </a:extLst>
          </p:cNvPr>
          <p:cNvGraphicFramePr>
            <a:graphicFrameLocks noGrp="1"/>
          </p:cNvGraphicFramePr>
          <p:nvPr>
            <p:ph sz="half" idx="2"/>
            <p:extLst>
              <p:ext uri="{D42A27DB-BD31-4B8C-83A1-F6EECF244321}">
                <p14:modId xmlns:p14="http://schemas.microsoft.com/office/powerpoint/2010/main" val="7262124"/>
              </p:ext>
            </p:extLst>
          </p:nvPr>
        </p:nvGraphicFramePr>
        <p:xfrm>
          <a:off x="6172200" y="2249488"/>
          <a:ext cx="4875213"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1D562E1-06BC-4BAE-89D6-9B7BC3E891F7}"/>
                                            </p:graphicEl>
                                          </p:spTgt>
                                        </p:tgtEl>
                                        <p:attrNameLst>
                                          <p:attrName>style.visibility</p:attrName>
                                        </p:attrNameLst>
                                      </p:cBhvr>
                                      <p:to>
                                        <p:strVal val="visible"/>
                                      </p:to>
                                    </p:set>
                                    <p:animEffect transition="in" filter="fade">
                                      <p:cBhvr>
                                        <p:cTn id="7" dur="500"/>
                                        <p:tgtEl>
                                          <p:spTgt spid="5">
                                            <p:graphicEl>
                                              <a:dgm id="{D1D562E1-06BC-4BAE-89D6-9B7BC3E891F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F465BE0-DA35-4CE0-B20C-0838B258230E}"/>
                                            </p:graphicEl>
                                          </p:spTgt>
                                        </p:tgtEl>
                                        <p:attrNameLst>
                                          <p:attrName>style.visibility</p:attrName>
                                        </p:attrNameLst>
                                      </p:cBhvr>
                                      <p:to>
                                        <p:strVal val="visible"/>
                                      </p:to>
                                    </p:set>
                                    <p:animEffect transition="in" filter="fade">
                                      <p:cBhvr>
                                        <p:cTn id="12" dur="500"/>
                                        <p:tgtEl>
                                          <p:spTgt spid="5">
                                            <p:graphicEl>
                                              <a:dgm id="{1F465BE0-DA35-4CE0-B20C-0838B258230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FB479ECE-DA9A-45C3-B7C8-8EC6F67433B9}"/>
                                            </p:graphicEl>
                                          </p:spTgt>
                                        </p:tgtEl>
                                        <p:attrNameLst>
                                          <p:attrName>style.visibility</p:attrName>
                                        </p:attrNameLst>
                                      </p:cBhvr>
                                      <p:to>
                                        <p:strVal val="visible"/>
                                      </p:to>
                                    </p:set>
                                    <p:animEffect transition="in" filter="fade">
                                      <p:cBhvr>
                                        <p:cTn id="15" dur="500"/>
                                        <p:tgtEl>
                                          <p:spTgt spid="5">
                                            <p:graphicEl>
                                              <a:dgm id="{FB479ECE-DA9A-45C3-B7C8-8EC6F67433B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7C0666B7-DB33-4CAC-8A83-D3A9A7496796}"/>
                                            </p:graphicEl>
                                          </p:spTgt>
                                        </p:tgtEl>
                                        <p:attrNameLst>
                                          <p:attrName>style.visibility</p:attrName>
                                        </p:attrNameLst>
                                      </p:cBhvr>
                                      <p:to>
                                        <p:strVal val="visible"/>
                                      </p:to>
                                    </p:set>
                                    <p:animEffect transition="in" filter="fade">
                                      <p:cBhvr>
                                        <p:cTn id="20" dur="500"/>
                                        <p:tgtEl>
                                          <p:spTgt spid="5">
                                            <p:graphicEl>
                                              <a:dgm id="{7C0666B7-DB33-4CAC-8A83-D3A9A749679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DA90A875-521F-42E9-9DB4-87DEA0B8EAE0}"/>
                                            </p:graphicEl>
                                          </p:spTgt>
                                        </p:tgtEl>
                                        <p:attrNameLst>
                                          <p:attrName>style.visibility</p:attrName>
                                        </p:attrNameLst>
                                      </p:cBhvr>
                                      <p:to>
                                        <p:strVal val="visible"/>
                                      </p:to>
                                    </p:set>
                                    <p:animEffect transition="in" filter="fade">
                                      <p:cBhvr>
                                        <p:cTn id="23" dur="500"/>
                                        <p:tgtEl>
                                          <p:spTgt spid="5">
                                            <p:graphicEl>
                                              <a:dgm id="{DA90A875-521F-42E9-9DB4-87DEA0B8EA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B9F552C3-7346-46AB-A9EB-D42206326E63}"/>
                                            </p:graphicEl>
                                          </p:spTgt>
                                        </p:tgtEl>
                                        <p:attrNameLst>
                                          <p:attrName>style.visibility</p:attrName>
                                        </p:attrNameLst>
                                      </p:cBhvr>
                                      <p:to>
                                        <p:strVal val="visible"/>
                                      </p:to>
                                    </p:set>
                                    <p:animEffect transition="in" filter="fade">
                                      <p:cBhvr>
                                        <p:cTn id="28" dur="500"/>
                                        <p:tgtEl>
                                          <p:spTgt spid="5">
                                            <p:graphicEl>
                                              <a:dgm id="{B9F552C3-7346-46AB-A9EB-D42206326E6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84E41743-2432-4C61-874A-7FB68AF652D0}"/>
                                            </p:graphicEl>
                                          </p:spTgt>
                                        </p:tgtEl>
                                        <p:attrNameLst>
                                          <p:attrName>style.visibility</p:attrName>
                                        </p:attrNameLst>
                                      </p:cBhvr>
                                      <p:to>
                                        <p:strVal val="visible"/>
                                      </p:to>
                                    </p:set>
                                    <p:animEffect transition="in" filter="fade">
                                      <p:cBhvr>
                                        <p:cTn id="31" dur="500"/>
                                        <p:tgtEl>
                                          <p:spTgt spid="5">
                                            <p:graphicEl>
                                              <a:dgm id="{84E41743-2432-4C61-874A-7FB68AF652D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DF84E71E-1E18-40C8-AB72-96BAEE5CBB44}"/>
                                            </p:graphicEl>
                                          </p:spTgt>
                                        </p:tgtEl>
                                        <p:attrNameLst>
                                          <p:attrName>style.visibility</p:attrName>
                                        </p:attrNameLst>
                                      </p:cBhvr>
                                      <p:to>
                                        <p:strVal val="visible"/>
                                      </p:to>
                                    </p:set>
                                    <p:animEffect transition="in" filter="fade">
                                      <p:cBhvr>
                                        <p:cTn id="36" dur="500"/>
                                        <p:tgtEl>
                                          <p:spTgt spid="5">
                                            <p:graphicEl>
                                              <a:dgm id="{DF84E71E-1E18-40C8-AB72-96BAEE5CBB4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71E3536E-1A17-41A3-9B9C-2DF32BD27000}"/>
                                            </p:graphicEl>
                                          </p:spTgt>
                                        </p:tgtEl>
                                        <p:attrNameLst>
                                          <p:attrName>style.visibility</p:attrName>
                                        </p:attrNameLst>
                                      </p:cBhvr>
                                      <p:to>
                                        <p:strVal val="visible"/>
                                      </p:to>
                                    </p:set>
                                    <p:animEffect transition="in" filter="fade">
                                      <p:cBhvr>
                                        <p:cTn id="39" dur="500"/>
                                        <p:tgtEl>
                                          <p:spTgt spid="5">
                                            <p:graphicEl>
                                              <a:dgm id="{71E3536E-1A17-41A3-9B9C-2DF32BD2700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746ECEA9-100A-40A6-A7F3-CFAEE5A72544}"/>
                                            </p:graphicEl>
                                          </p:spTgt>
                                        </p:tgtEl>
                                        <p:attrNameLst>
                                          <p:attrName>style.visibility</p:attrName>
                                        </p:attrNameLst>
                                      </p:cBhvr>
                                      <p:to>
                                        <p:strVal val="visible"/>
                                      </p:to>
                                    </p:set>
                                    <p:animEffect transition="in" filter="fade">
                                      <p:cBhvr>
                                        <p:cTn id="44" dur="500"/>
                                        <p:tgtEl>
                                          <p:spTgt spid="5">
                                            <p:graphicEl>
                                              <a:dgm id="{746ECEA9-100A-40A6-A7F3-CFAEE5A7254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F7CB836C-C82E-4869-83FD-5C55937F6C27}"/>
                                            </p:graphicEl>
                                          </p:spTgt>
                                        </p:tgtEl>
                                        <p:attrNameLst>
                                          <p:attrName>style.visibility</p:attrName>
                                        </p:attrNameLst>
                                      </p:cBhvr>
                                      <p:to>
                                        <p:strVal val="visible"/>
                                      </p:to>
                                    </p:set>
                                    <p:animEffect transition="in" filter="fade">
                                      <p:cBhvr>
                                        <p:cTn id="47" dur="500"/>
                                        <p:tgtEl>
                                          <p:spTgt spid="5">
                                            <p:graphicEl>
                                              <a:dgm id="{F7CB836C-C82E-4869-83FD-5C55937F6C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a:t>Call Stacks </a:t>
            </a:r>
          </a:p>
        </p:txBody>
      </p:sp>
      <p:sp>
        <p:nvSpPr>
          <p:cNvPr id="2" name="Content Placeholder 1">
            <a:extLst>
              <a:ext uri="{FF2B5EF4-FFF2-40B4-BE49-F238E27FC236}">
                <a16:creationId xmlns:a16="http://schemas.microsoft.com/office/drawing/2014/main" id="{775EDCE4-64F7-4900-AEB5-BF861B65D61C}"/>
              </a:ext>
            </a:extLst>
          </p:cNvPr>
          <p:cNvSpPr>
            <a:spLocks noGrp="1"/>
          </p:cNvSpPr>
          <p:nvPr>
            <p:ph sz="half" idx="1"/>
          </p:nvPr>
        </p:nvSpPr>
        <p:spPr>
          <a:xfrm>
            <a:off x="1141410" y="2249486"/>
            <a:ext cx="6682945" cy="4410734"/>
          </a:xfrm>
        </p:spPr>
        <p:txBody>
          <a:bodyPr>
            <a:normAutofit lnSpcReduction="10000"/>
          </a:bodyPr>
          <a:lstStyle/>
          <a:p>
            <a:r>
              <a:rPr lang="en-US" dirty="0"/>
              <a:t>The memory operates in the manner of a stack, called the </a:t>
            </a:r>
            <a:r>
              <a:rPr lang="en-US" b="1" dirty="0">
                <a:solidFill>
                  <a:schemeClr val="accent3"/>
                </a:solidFill>
              </a:rPr>
              <a:t>call stack</a:t>
            </a:r>
          </a:p>
          <a:p>
            <a:pPr lvl="1"/>
            <a:r>
              <a:rPr lang="en-US" dirty="0"/>
              <a:t>Each function invocation has its own memory space on the top of the stack that is allocated when the function is called</a:t>
            </a:r>
          </a:p>
          <a:p>
            <a:pPr lvl="1"/>
            <a:r>
              <a:rPr lang="en-US" dirty="0"/>
              <a:t>After running the function and returning, this memory is released and variables of the function are no longer accessible</a:t>
            </a:r>
          </a:p>
          <a:p>
            <a:r>
              <a:rPr lang="en-US" dirty="0"/>
              <a:t>Important – each time the function is invoked, a new space in memory is acquired and the variables are given new values</a:t>
            </a:r>
          </a:p>
        </p:txBody>
      </p:sp>
      <p:sp>
        <p:nvSpPr>
          <p:cNvPr id="29700" name="Rectangle 3"/>
          <p:cNvSpPr>
            <a:spLocks noChangeArrowheads="1"/>
          </p:cNvSpPr>
          <p:nvPr/>
        </p:nvSpPr>
        <p:spPr bwMode="auto">
          <a:xfrm>
            <a:off x="4533900"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1" name="Rectangle 6"/>
          <p:cNvSpPr>
            <a:spLocks noChangeArrowheads="1"/>
          </p:cNvSpPr>
          <p:nvPr/>
        </p:nvSpPr>
        <p:spPr bwMode="auto">
          <a:xfrm>
            <a:off x="3379788" y="22558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2" name="Rectangle 8"/>
          <p:cNvSpPr>
            <a:spLocks noChangeArrowheads="1"/>
          </p:cNvSpPr>
          <p:nvPr/>
        </p:nvSpPr>
        <p:spPr bwMode="auto">
          <a:xfrm>
            <a:off x="3379788" y="22558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3" name="Rectangle 10"/>
          <p:cNvSpPr>
            <a:spLocks noChangeArrowheads="1"/>
          </p:cNvSpPr>
          <p:nvPr/>
        </p:nvSpPr>
        <p:spPr bwMode="auto">
          <a:xfrm>
            <a:off x="1524001" y="20932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4" name="Picture 3" descr="A picture containing ware&#10;&#10;Description automatically generated">
            <a:extLst>
              <a:ext uri="{FF2B5EF4-FFF2-40B4-BE49-F238E27FC236}">
                <a16:creationId xmlns:a16="http://schemas.microsoft.com/office/drawing/2014/main" id="{B542A14F-B44E-4B07-B0C3-1273C83FBBF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46549" y="120225"/>
            <a:ext cx="2136577" cy="3204865"/>
          </a:xfrm>
          <a:prstGeom prst="rect">
            <a:avLst/>
          </a:prstGeom>
        </p:spPr>
      </p:pic>
      <p:pic>
        <p:nvPicPr>
          <p:cNvPr id="17" name="Content Placeholder 16" descr="A close up of a screen&#10;&#10;Description automatically generated">
            <a:extLst>
              <a:ext uri="{FF2B5EF4-FFF2-40B4-BE49-F238E27FC236}">
                <a16:creationId xmlns:a16="http://schemas.microsoft.com/office/drawing/2014/main" id="{C1682F78-FE7B-49C1-8A4F-76585619A545}"/>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8252699" y="3983695"/>
            <a:ext cx="3724275" cy="2676525"/>
          </a:xfrm>
          <a:prstGeom prst="rect">
            <a:avLst/>
          </a:prstGeom>
        </p:spPr>
      </p:pic>
    </p:spTree>
    <p:extLst>
      <p:ext uri="{BB962C8B-B14F-4D97-AF65-F5344CB8AC3E}">
        <p14:creationId xmlns:p14="http://schemas.microsoft.com/office/powerpoint/2010/main" val="412973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A63D6E-23E3-4CF8-8EFD-AC61EA1C049F}"/>
              </a:ext>
            </a:extLst>
          </p:cNvPr>
          <p:cNvSpPr>
            <a:spLocks noGrp="1"/>
          </p:cNvSpPr>
          <p:nvPr>
            <p:ph type="title"/>
          </p:nvPr>
        </p:nvSpPr>
        <p:spPr/>
        <p:txBody>
          <a:bodyPr/>
          <a:lstStyle/>
          <a:p>
            <a:r>
              <a:rPr lang="en-US" dirty="0"/>
              <a:t>Function </a:t>
            </a:r>
            <a:r>
              <a:rPr lang="en-US" dirty="0" err="1"/>
              <a:t>DEtails</a:t>
            </a:r>
            <a:endParaRPr lang="en-US" dirty="0"/>
          </a:p>
        </p:txBody>
      </p:sp>
      <p:sp>
        <p:nvSpPr>
          <p:cNvPr id="5" name="Text Placeholder 4">
            <a:extLst>
              <a:ext uri="{FF2B5EF4-FFF2-40B4-BE49-F238E27FC236}">
                <a16:creationId xmlns:a16="http://schemas.microsoft.com/office/drawing/2014/main" id="{BB4BABDA-8D15-4CAB-8E30-A5B8068E39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2420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DAA0-B50D-4260-982F-00F597D83B7A}"/>
              </a:ext>
            </a:extLst>
          </p:cNvPr>
          <p:cNvSpPr>
            <a:spLocks noGrp="1"/>
          </p:cNvSpPr>
          <p:nvPr>
            <p:ph type="title"/>
          </p:nvPr>
        </p:nvSpPr>
        <p:spPr/>
        <p:txBody>
          <a:bodyPr/>
          <a:lstStyle/>
          <a:p>
            <a:r>
              <a:rPr lang="en-US" dirty="0"/>
              <a:t>Return Values</a:t>
            </a:r>
          </a:p>
        </p:txBody>
      </p:sp>
      <p:sp>
        <p:nvSpPr>
          <p:cNvPr id="3" name="Content Placeholder 2">
            <a:extLst>
              <a:ext uri="{FF2B5EF4-FFF2-40B4-BE49-F238E27FC236}">
                <a16:creationId xmlns:a16="http://schemas.microsoft.com/office/drawing/2014/main" id="{980C9116-907D-4702-A51C-176852907BA8}"/>
              </a:ext>
            </a:extLst>
          </p:cNvPr>
          <p:cNvSpPr>
            <a:spLocks noGrp="1"/>
          </p:cNvSpPr>
          <p:nvPr>
            <p:ph idx="1"/>
          </p:nvPr>
        </p:nvSpPr>
        <p:spPr/>
        <p:txBody>
          <a:bodyPr/>
          <a:lstStyle/>
          <a:p>
            <a:r>
              <a:rPr lang="en-US" dirty="0"/>
              <a:t>Functions do not need return values/statements</a:t>
            </a:r>
          </a:p>
          <a:p>
            <a:r>
              <a:rPr lang="en-US" dirty="0"/>
              <a:t>Example:</a:t>
            </a:r>
            <a:br>
              <a:rPr lang="en-US" dirty="0"/>
            </a:b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doSomething</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"Hi there"</a:t>
            </a:r>
            <a:r>
              <a:rPr lang="en-US" dirty="0">
                <a:latin typeface="Courier New" panose="02070309020205020404" pitchFamily="49" charset="0"/>
                <a:cs typeface="Courier New" panose="02070309020205020404" pitchFamily="49" charset="0"/>
              </a:rPr>
              <a:t>)</a:t>
            </a:r>
          </a:p>
          <a:p>
            <a:r>
              <a:rPr lang="en-US" dirty="0"/>
              <a:t>In this case, functions automatically return a special value in Python –</a:t>
            </a:r>
            <a:r>
              <a:rPr lang="en-US" dirty="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None</a:t>
            </a:r>
            <a:r>
              <a:rPr lang="en-US" dirty="0"/>
              <a:t>. </a:t>
            </a:r>
          </a:p>
          <a:p>
            <a:pPr lvl="1"/>
            <a:r>
              <a:rPr lang="en-US" dirty="0"/>
              <a:t>It is a keyword, similar to </a:t>
            </a:r>
            <a:r>
              <a:rPr lang="en-US" dirty="0">
                <a:solidFill>
                  <a:srgbClr val="C00000"/>
                </a:solidFill>
                <a:latin typeface="Courier New" panose="02070309020205020404" pitchFamily="49" charset="0"/>
                <a:cs typeface="Courier New" panose="02070309020205020404" pitchFamily="49" charset="0"/>
              </a:rPr>
              <a:t>True</a:t>
            </a:r>
            <a:r>
              <a:rPr lang="en-US" dirty="0"/>
              <a:t> and </a:t>
            </a:r>
            <a:r>
              <a:rPr lang="en-US" dirty="0">
                <a:solidFill>
                  <a:srgbClr val="C00000"/>
                </a:solidFill>
                <a:latin typeface="Courier New" panose="02070309020205020404" pitchFamily="49" charset="0"/>
                <a:cs typeface="Courier New" panose="02070309020205020404" pitchFamily="49" charset="0"/>
              </a:rPr>
              <a:t>False</a:t>
            </a:r>
            <a:r>
              <a:rPr lang="en-US" dirty="0"/>
              <a:t>.</a:t>
            </a:r>
          </a:p>
          <a:p>
            <a:pPr lvl="1"/>
            <a:r>
              <a:rPr lang="en-US" dirty="0"/>
              <a:t>Other languages refer to this as "void" and it is not actually a value</a:t>
            </a:r>
          </a:p>
        </p:txBody>
      </p:sp>
      <p:sp>
        <p:nvSpPr>
          <p:cNvPr id="4" name="Rectangle 3">
            <a:extLst>
              <a:ext uri="{FF2B5EF4-FFF2-40B4-BE49-F238E27FC236}">
                <a16:creationId xmlns:a16="http://schemas.microsoft.com/office/drawing/2014/main" id="{4DC164A0-F3D6-45FD-88FC-26CC3E78530C}"/>
              </a:ext>
            </a:extLst>
          </p:cNvPr>
          <p:cNvSpPr/>
          <p:nvPr/>
        </p:nvSpPr>
        <p:spPr>
          <a:xfrm>
            <a:off x="7980218" y="2867891"/>
            <a:ext cx="3522518" cy="1122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it with this program. Invoke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doSomething</a:t>
            </a:r>
            <a:r>
              <a:rPr lang="en-US" dirty="0">
                <a:latin typeface="Courier New" panose="02070309020205020404" pitchFamily="49" charset="0"/>
                <a:cs typeface="Courier New" panose="02070309020205020404" pitchFamily="49" charset="0"/>
              </a:rPr>
              <a:t>())</a:t>
            </a:r>
            <a:r>
              <a:rPr lang="en-US" dirty="0"/>
              <a:t>.</a:t>
            </a:r>
          </a:p>
        </p:txBody>
      </p:sp>
    </p:spTree>
    <p:extLst>
      <p:ext uri="{BB962C8B-B14F-4D97-AF65-F5344CB8AC3E}">
        <p14:creationId xmlns:p14="http://schemas.microsoft.com/office/powerpoint/2010/main" val="24310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CC42-C69B-46F2-843A-26D12BDF1C38}"/>
              </a:ext>
            </a:extLst>
          </p:cNvPr>
          <p:cNvSpPr>
            <a:spLocks noGrp="1"/>
          </p:cNvSpPr>
          <p:nvPr>
            <p:ph type="title"/>
          </p:nvPr>
        </p:nvSpPr>
        <p:spPr/>
        <p:txBody>
          <a:bodyPr/>
          <a:lstStyle/>
          <a:p>
            <a:r>
              <a:rPr lang="en-US" dirty="0"/>
              <a:t>Passing Arguments by Positions</a:t>
            </a:r>
          </a:p>
        </p:txBody>
      </p:sp>
      <p:sp>
        <p:nvSpPr>
          <p:cNvPr id="3" name="Content Placeholder 2">
            <a:extLst>
              <a:ext uri="{FF2B5EF4-FFF2-40B4-BE49-F238E27FC236}">
                <a16:creationId xmlns:a16="http://schemas.microsoft.com/office/drawing/2014/main" id="{B219D6D1-BEE0-44A8-8ADE-F1632B5EFDAC}"/>
              </a:ext>
            </a:extLst>
          </p:cNvPr>
          <p:cNvSpPr>
            <a:spLocks noGrp="1"/>
          </p:cNvSpPr>
          <p:nvPr>
            <p:ph idx="1"/>
          </p:nvPr>
        </p:nvSpPr>
        <p:spPr/>
        <p:txBody>
          <a:bodyPr>
            <a:normAutofit lnSpcReduction="10000"/>
          </a:bodyPr>
          <a:lstStyle/>
          <a:p>
            <a:r>
              <a:rPr lang="en-US" dirty="0"/>
              <a:t>Consider:</a:t>
            </a:r>
            <a:br>
              <a:rPr lang="en-US" dirty="0"/>
            </a:b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nPrintln</a:t>
            </a:r>
            <a:r>
              <a:rPr lang="en-US" dirty="0">
                <a:latin typeface="Courier New" panose="02070309020205020404" pitchFamily="49" charset="0"/>
                <a:cs typeface="Courier New" panose="02070309020205020404" pitchFamily="49" charset="0"/>
              </a:rPr>
              <a:t>(message, 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in</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range</a:t>
            </a:r>
            <a:r>
              <a:rPr lang="en-US" dirty="0">
                <a:latin typeface="Courier New" panose="02070309020205020404" pitchFamily="49" charset="0"/>
                <a:cs typeface="Courier New" panose="02070309020205020404" pitchFamily="49" charset="0"/>
              </a:rPr>
              <a:t>(n):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(message)</a:t>
            </a:r>
          </a:p>
          <a:p>
            <a:r>
              <a:rPr lang="en-US" dirty="0"/>
              <a:t>What happens with the following invocations?</a:t>
            </a:r>
          </a:p>
          <a:p>
            <a:pPr lvl="1"/>
            <a:r>
              <a:rPr lang="en-US" dirty="0" err="1">
                <a:latin typeface="Courier New" panose="02070309020205020404" pitchFamily="49" charset="0"/>
                <a:cs typeface="Courier New" panose="02070309020205020404" pitchFamily="49" charset="0"/>
              </a:rPr>
              <a:t>nPrintln</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"Hi"</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a:t>
            </a:r>
          </a:p>
          <a:p>
            <a:pPr lvl="1"/>
            <a:r>
              <a:rPr lang="en-US" dirty="0" err="1">
                <a:latin typeface="Courier New" panose="02070309020205020404" pitchFamily="49" charset="0"/>
                <a:cs typeface="Courier New" panose="02070309020205020404" pitchFamily="49" charset="0"/>
              </a:rPr>
              <a:t>nPrintln</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"Class"</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a:t>
            </a:r>
          </a:p>
          <a:p>
            <a:pPr lvl="1"/>
            <a:r>
              <a:rPr lang="en-US" dirty="0" err="1">
                <a:latin typeface="Courier New" panose="02070309020205020404" pitchFamily="49" charset="0"/>
                <a:cs typeface="Courier New" panose="02070309020205020404" pitchFamily="49" charset="0"/>
              </a:rPr>
              <a:t>nPrintln</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"What now?"</a:t>
            </a:r>
            <a:r>
              <a:rPr lang="en-US" dirty="0">
                <a:latin typeface="Courier New" panose="02070309020205020404" pitchFamily="49" charset="0"/>
                <a:cs typeface="Courier New" panose="02070309020205020404" pitchFamily="49" charset="0"/>
              </a:rPr>
              <a:t>)</a:t>
            </a:r>
          </a:p>
        </p:txBody>
      </p:sp>
      <p:sp>
        <p:nvSpPr>
          <p:cNvPr id="4" name="Rectangle 3">
            <a:extLst>
              <a:ext uri="{FF2B5EF4-FFF2-40B4-BE49-F238E27FC236}">
                <a16:creationId xmlns:a16="http://schemas.microsoft.com/office/drawing/2014/main" id="{F7016320-E8B1-4919-A004-101C7EE63B64}"/>
              </a:ext>
            </a:extLst>
          </p:cNvPr>
          <p:cNvSpPr/>
          <p:nvPr/>
        </p:nvSpPr>
        <p:spPr>
          <a:xfrm>
            <a:off x="7803573" y="5157356"/>
            <a:ext cx="3158836" cy="63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Type error!</a:t>
            </a:r>
          </a:p>
        </p:txBody>
      </p:sp>
      <p:cxnSp>
        <p:nvCxnSpPr>
          <p:cNvPr id="6" name="Straight Arrow Connector 5">
            <a:extLst>
              <a:ext uri="{FF2B5EF4-FFF2-40B4-BE49-F238E27FC236}">
                <a16:creationId xmlns:a16="http://schemas.microsoft.com/office/drawing/2014/main" id="{3034FC9A-5693-4CBC-9269-3896ABA6F5EC}"/>
              </a:ext>
            </a:extLst>
          </p:cNvPr>
          <p:cNvCxnSpPr>
            <a:cxnSpLocks/>
            <a:stCxn id="4" idx="1"/>
          </p:cNvCxnSpPr>
          <p:nvPr/>
        </p:nvCxnSpPr>
        <p:spPr>
          <a:xfrm flipH="1">
            <a:off x="5673436" y="5474279"/>
            <a:ext cx="21301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7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a:t>Problem</a:t>
            </a:r>
          </a:p>
        </p:txBody>
      </p:sp>
      <p:sp>
        <p:nvSpPr>
          <p:cNvPr id="4" name="Content Placeholder 3"/>
          <p:cNvSpPr>
            <a:spLocks noGrp="1"/>
          </p:cNvSpPr>
          <p:nvPr>
            <p:ph idx="1"/>
          </p:nvPr>
        </p:nvSpPr>
        <p:spPr>
          <a:xfrm>
            <a:off x="1141412" y="2249486"/>
            <a:ext cx="9905999" cy="4608513"/>
          </a:xfrm>
        </p:spPr>
        <p:txBody>
          <a:bodyPr>
            <a:normAutofit fontScale="85000" lnSpcReduction="20000"/>
          </a:bodyPr>
          <a:lstStyle/>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sum = </a:t>
            </a:r>
            <a:r>
              <a:rPr lang="en-US" dirty="0">
                <a:solidFill>
                  <a:srgbClr val="C00000"/>
                </a:solidFill>
                <a:latin typeface="Courier New" panose="02070309020205020404" pitchFamily="49" charset="0"/>
                <a:cs typeface="Courier New" panose="02070309020205020404" pitchFamily="49" charset="0"/>
              </a:rPr>
              <a:t>0</a:t>
            </a:r>
          </a:p>
          <a:p>
            <a:pPr marL="457200" indent="-457200">
              <a:spcBef>
                <a:spcPts val="0"/>
              </a:spcBef>
              <a:buFont typeface="+mj-lt"/>
              <a:buAutoNum type="arabicPeriod"/>
            </a:pPr>
            <a:r>
              <a:rPr lang="en-US" b="1" dirty="0">
                <a:solidFill>
                  <a:schemeClr val="accent4"/>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in</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range</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11</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sum += </a:t>
            </a:r>
            <a:r>
              <a:rPr lang="en-US" dirty="0" err="1">
                <a:latin typeface="Courier New" panose="02070309020205020404" pitchFamily="49" charset="0"/>
                <a:cs typeface="Courier New" panose="02070309020205020404" pitchFamily="49" charset="0"/>
              </a:rPr>
              <a:t>i</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"Sum from 1 to 10 is"</a:t>
            </a:r>
            <a:r>
              <a:rPr lang="en-US" dirty="0">
                <a:latin typeface="Courier New" panose="02070309020205020404" pitchFamily="49" charset="0"/>
                <a:cs typeface="Courier New" panose="02070309020205020404" pitchFamily="49" charset="0"/>
              </a:rPr>
              <a:t>, sum)</a:t>
            </a:r>
          </a:p>
          <a:p>
            <a:pPr marL="0" indent="0">
              <a:spcBef>
                <a:spcPts val="0"/>
              </a:spcBef>
              <a:buNone/>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sum = </a:t>
            </a:r>
            <a:r>
              <a:rPr lang="en-US" dirty="0">
                <a:solidFill>
                  <a:srgbClr val="C00000"/>
                </a:solidFill>
                <a:latin typeface="Courier New" panose="02070309020205020404" pitchFamily="49" charset="0"/>
                <a:cs typeface="Courier New" panose="02070309020205020404" pitchFamily="49" charset="0"/>
              </a:rPr>
              <a:t>0</a:t>
            </a:r>
          </a:p>
          <a:p>
            <a:pPr marL="457200" indent="-457200">
              <a:spcBef>
                <a:spcPts val="0"/>
              </a:spcBef>
              <a:buFont typeface="+mj-lt"/>
              <a:buAutoNum type="arabicPeriod"/>
            </a:pPr>
            <a:r>
              <a:rPr lang="en-US" b="1" dirty="0">
                <a:solidFill>
                  <a:schemeClr val="accent4"/>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in</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range</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30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sum += </a:t>
            </a:r>
            <a:r>
              <a:rPr lang="en-US" dirty="0" err="1">
                <a:latin typeface="Courier New" panose="02070309020205020404" pitchFamily="49" charset="0"/>
                <a:cs typeface="Courier New" panose="02070309020205020404" pitchFamily="49" charset="0"/>
              </a:rPr>
              <a:t>i</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"Sum from 20 to 30 is"</a:t>
            </a:r>
            <a:r>
              <a:rPr lang="en-US" dirty="0">
                <a:latin typeface="Courier New" panose="02070309020205020404" pitchFamily="49" charset="0"/>
                <a:cs typeface="Courier New" panose="02070309020205020404" pitchFamily="49" charset="0"/>
              </a:rPr>
              <a:t>, sum)</a:t>
            </a:r>
          </a:p>
          <a:p>
            <a:pPr marL="0" indent="0">
              <a:spcBef>
                <a:spcPts val="0"/>
              </a:spcBef>
              <a:buNone/>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sum = </a:t>
            </a:r>
            <a:r>
              <a:rPr lang="en-US" dirty="0">
                <a:solidFill>
                  <a:srgbClr val="C00000"/>
                </a:solidFill>
                <a:latin typeface="Courier New" panose="02070309020205020404" pitchFamily="49" charset="0"/>
                <a:cs typeface="Courier New" panose="02070309020205020404" pitchFamily="49" charset="0"/>
              </a:rPr>
              <a:t>0</a:t>
            </a:r>
          </a:p>
          <a:p>
            <a:pPr marL="457200" indent="-457200">
              <a:spcBef>
                <a:spcPts val="0"/>
              </a:spcBef>
              <a:buFont typeface="+mj-lt"/>
              <a:buAutoNum type="arabicPeriod"/>
            </a:pPr>
            <a:r>
              <a:rPr lang="en-US" b="1" dirty="0">
                <a:solidFill>
                  <a:schemeClr val="accent4"/>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in</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range</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35</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46</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sum += </a:t>
            </a:r>
            <a:r>
              <a:rPr lang="en-US" dirty="0" err="1">
                <a:latin typeface="Courier New" panose="02070309020205020404" pitchFamily="49" charset="0"/>
                <a:cs typeface="Courier New" panose="02070309020205020404" pitchFamily="49" charset="0"/>
              </a:rPr>
              <a:t>i</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"Sum from 35 to 45 is"</a:t>
            </a:r>
            <a:r>
              <a:rPr lang="en-US" dirty="0">
                <a:latin typeface="Courier New" panose="02070309020205020404" pitchFamily="49" charset="0"/>
                <a:cs typeface="Courier New" panose="02070309020205020404" pitchFamily="49" charset="0"/>
              </a:rPr>
              <a:t>, sum)</a:t>
            </a:r>
          </a:p>
          <a:p>
            <a:pPr marL="0" indent="0">
              <a:spcBef>
                <a:spcPts val="0"/>
              </a:spcBef>
              <a:buNone/>
            </a:pPr>
            <a:endParaRPr lang="en-US" dirty="0">
              <a:latin typeface="Courier New" panose="02070309020205020404" pitchFamily="49" charset="0"/>
              <a:cs typeface="Courier New" panose="02070309020205020404" pitchFamily="49" charset="0"/>
            </a:endParaRPr>
          </a:p>
          <a:p>
            <a:pPr>
              <a:spcBef>
                <a:spcPts val="0"/>
              </a:spcBef>
            </a:pPr>
            <a:endParaRPr lang="en-US" dirty="0">
              <a:latin typeface="Courier New" panose="02070309020205020404" pitchFamily="49" charset="0"/>
              <a:cs typeface="Courier New" panose="02070309020205020404" pitchFamily="49" charset="0"/>
            </a:endParaRPr>
          </a:p>
        </p:txBody>
      </p:sp>
      <p:sp>
        <p:nvSpPr>
          <p:cNvPr id="5124"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5"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6"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Rectangle 10"/>
          <p:cNvSpPr>
            <a:spLocks noChangeArrowheads="1"/>
          </p:cNvSpPr>
          <p:nvPr/>
        </p:nvSpPr>
        <p:spPr bwMode="auto">
          <a:xfrm>
            <a:off x="1693997" y="2249486"/>
            <a:ext cx="4684074" cy="96206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 name="Rectangle 10"/>
          <p:cNvSpPr>
            <a:spLocks noChangeArrowheads="1"/>
          </p:cNvSpPr>
          <p:nvPr/>
        </p:nvSpPr>
        <p:spPr bwMode="auto">
          <a:xfrm>
            <a:off x="1693997" y="3776000"/>
            <a:ext cx="4684074" cy="96206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 name="Rectangle 10"/>
          <p:cNvSpPr>
            <a:spLocks noChangeArrowheads="1"/>
          </p:cNvSpPr>
          <p:nvPr/>
        </p:nvSpPr>
        <p:spPr bwMode="auto">
          <a:xfrm>
            <a:off x="1693997" y="5302514"/>
            <a:ext cx="4684074" cy="96206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14405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7532-B64A-4E9E-8D1E-49C7BE6281C0}"/>
              </a:ext>
            </a:extLst>
          </p:cNvPr>
          <p:cNvSpPr>
            <a:spLocks noGrp="1"/>
          </p:cNvSpPr>
          <p:nvPr>
            <p:ph type="title"/>
          </p:nvPr>
        </p:nvSpPr>
        <p:spPr/>
        <p:txBody>
          <a:bodyPr/>
          <a:lstStyle/>
          <a:p>
            <a:r>
              <a:rPr lang="en-US" dirty="0"/>
              <a:t>Passing Arguments by Keywords</a:t>
            </a:r>
          </a:p>
        </p:txBody>
      </p:sp>
      <p:sp>
        <p:nvSpPr>
          <p:cNvPr id="3" name="Content Placeholder 2">
            <a:extLst>
              <a:ext uri="{FF2B5EF4-FFF2-40B4-BE49-F238E27FC236}">
                <a16:creationId xmlns:a16="http://schemas.microsoft.com/office/drawing/2014/main" id="{D0BA0E48-D990-467B-9AF4-F4D883FA5FEB}"/>
              </a:ext>
            </a:extLst>
          </p:cNvPr>
          <p:cNvSpPr>
            <a:spLocks noGrp="1"/>
          </p:cNvSpPr>
          <p:nvPr>
            <p:ph idx="1"/>
          </p:nvPr>
        </p:nvSpPr>
        <p:spPr/>
        <p:txBody>
          <a:bodyPr/>
          <a:lstStyle/>
          <a:p>
            <a:r>
              <a:rPr lang="en-US" dirty="0"/>
              <a:t>Consider:</a:t>
            </a:r>
            <a:br>
              <a:rPr lang="en-US" dirty="0"/>
            </a:b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nPrintln</a:t>
            </a:r>
            <a:r>
              <a:rPr lang="en-US" dirty="0">
                <a:latin typeface="Courier New" panose="02070309020205020404" pitchFamily="49" charset="0"/>
                <a:cs typeface="Courier New" panose="02070309020205020404" pitchFamily="49" charset="0"/>
              </a:rPr>
              <a:t>(message, 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in</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range</a:t>
            </a:r>
            <a:r>
              <a:rPr lang="en-US" dirty="0">
                <a:latin typeface="Courier New" panose="02070309020205020404" pitchFamily="49" charset="0"/>
                <a:cs typeface="Courier New" panose="02070309020205020404" pitchFamily="49" charset="0"/>
              </a:rPr>
              <a:t>(n):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(message)</a:t>
            </a:r>
          </a:p>
          <a:p>
            <a:r>
              <a:rPr lang="en-US" dirty="0"/>
              <a:t>What about the following?</a:t>
            </a:r>
          </a:p>
          <a:p>
            <a:pPr lvl="1"/>
            <a:r>
              <a:rPr lang="en-US" dirty="0" err="1">
                <a:latin typeface="Courier New" panose="02070309020205020404" pitchFamily="49" charset="0"/>
                <a:cs typeface="Courier New" panose="02070309020205020404" pitchFamily="49" charset="0"/>
              </a:rPr>
              <a:t>nPrintln</a:t>
            </a:r>
            <a:r>
              <a:rPr lang="en-US" dirty="0">
                <a:latin typeface="Courier New" panose="02070309020205020404" pitchFamily="49" charset="0"/>
                <a:cs typeface="Courier New" panose="02070309020205020404" pitchFamily="49" charset="0"/>
              </a:rPr>
              <a:t>(n=</a:t>
            </a:r>
            <a:r>
              <a:rPr lang="en-US" dirty="0">
                <a:solidFill>
                  <a:srgbClr val="C00000"/>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 message=</a:t>
            </a:r>
            <a:r>
              <a:rPr lang="en-US" dirty="0">
                <a:solidFill>
                  <a:srgbClr val="C00000"/>
                </a:solidFill>
                <a:latin typeface="Courier New" panose="02070309020205020404" pitchFamily="49" charset="0"/>
                <a:cs typeface="Courier New" panose="02070309020205020404" pitchFamily="49" charset="0"/>
              </a:rPr>
              <a:t>"What now?"</a:t>
            </a:r>
            <a:r>
              <a:rPr lang="en-US" dirty="0">
                <a:latin typeface="Courier New" panose="02070309020205020404" pitchFamily="49" charset="0"/>
                <a:cs typeface="Courier New" panose="02070309020205020404" pitchFamily="49" charset="0"/>
              </a:rPr>
              <a:t>)</a:t>
            </a:r>
          </a:p>
          <a:p>
            <a:r>
              <a:rPr lang="en-US" dirty="0"/>
              <a:t>This is completely ok and normal in Python</a:t>
            </a:r>
          </a:p>
        </p:txBody>
      </p:sp>
    </p:spTree>
    <p:extLst>
      <p:ext uri="{BB962C8B-B14F-4D97-AF65-F5344CB8AC3E}">
        <p14:creationId xmlns:p14="http://schemas.microsoft.com/office/powerpoint/2010/main" val="389231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2F93-A981-4DA4-95A2-52D606B7310A}"/>
              </a:ext>
            </a:extLst>
          </p:cNvPr>
          <p:cNvSpPr>
            <a:spLocks noGrp="1"/>
          </p:cNvSpPr>
          <p:nvPr>
            <p:ph type="title"/>
          </p:nvPr>
        </p:nvSpPr>
        <p:spPr/>
        <p:txBody>
          <a:bodyPr/>
          <a:lstStyle/>
          <a:p>
            <a:r>
              <a:rPr lang="en-US" dirty="0"/>
              <a:t>Passing variables</a:t>
            </a:r>
          </a:p>
        </p:txBody>
      </p:sp>
      <p:sp>
        <p:nvSpPr>
          <p:cNvPr id="3" name="Content Placeholder 2">
            <a:extLst>
              <a:ext uri="{FF2B5EF4-FFF2-40B4-BE49-F238E27FC236}">
                <a16:creationId xmlns:a16="http://schemas.microsoft.com/office/drawing/2014/main" id="{0D4584CA-E099-433C-9C81-BBFF6374F8A8}"/>
              </a:ext>
            </a:extLst>
          </p:cNvPr>
          <p:cNvSpPr>
            <a:spLocks noGrp="1"/>
          </p:cNvSpPr>
          <p:nvPr>
            <p:ph sz="half" idx="1"/>
          </p:nvPr>
        </p:nvSpPr>
        <p:spPr/>
        <p:txBody>
          <a:bodyPr>
            <a:normAutofit fontScale="92500"/>
          </a:bodyPr>
          <a:lstStyle/>
          <a:p>
            <a:r>
              <a:rPr lang="en-US" dirty="0"/>
              <a:t>In python, all data are </a:t>
            </a:r>
            <a:r>
              <a:rPr lang="en-US" b="1" dirty="0">
                <a:solidFill>
                  <a:schemeClr val="accent3"/>
                </a:solidFill>
              </a:rPr>
              <a:t>objects</a:t>
            </a:r>
            <a:r>
              <a:rPr lang="en-US" dirty="0"/>
              <a:t> and variables are actually a </a:t>
            </a:r>
            <a:r>
              <a:rPr lang="en-US" b="1" dirty="0">
                <a:solidFill>
                  <a:schemeClr val="accent3"/>
                </a:solidFill>
              </a:rPr>
              <a:t>reference</a:t>
            </a:r>
            <a:r>
              <a:rPr lang="en-US" dirty="0"/>
              <a:t> to an object</a:t>
            </a:r>
          </a:p>
          <a:p>
            <a:r>
              <a:rPr lang="en-US" dirty="0"/>
              <a:t>When you invoke a function, a variables reference is passed into the function, i.e., Python is </a:t>
            </a:r>
            <a:r>
              <a:rPr lang="en-US" b="1" dirty="0">
                <a:solidFill>
                  <a:schemeClr val="accent3"/>
                </a:solidFill>
              </a:rPr>
              <a:t>pass-by-object-reference</a:t>
            </a:r>
            <a:r>
              <a:rPr lang="en-US" dirty="0"/>
              <a:t>.</a:t>
            </a:r>
          </a:p>
        </p:txBody>
      </p:sp>
      <p:sp>
        <p:nvSpPr>
          <p:cNvPr id="4" name="Content Placeholder 3">
            <a:extLst>
              <a:ext uri="{FF2B5EF4-FFF2-40B4-BE49-F238E27FC236}">
                <a16:creationId xmlns:a16="http://schemas.microsoft.com/office/drawing/2014/main" id="{793DA8AA-904D-445D-A7BC-AA6E95653634}"/>
              </a:ext>
            </a:extLst>
          </p:cNvPr>
          <p:cNvSpPr>
            <a:spLocks noGrp="1"/>
          </p:cNvSpPr>
          <p:nvPr>
            <p:ph sz="half" idx="2"/>
          </p:nvPr>
        </p:nvSpPr>
        <p:spPr/>
        <p:txBody>
          <a:bodyPr>
            <a:normAutofit fontScale="92500"/>
          </a:bodyPr>
          <a:lstStyle/>
          <a:p>
            <a:r>
              <a:rPr lang="en-US" dirty="0"/>
              <a:t>For now and for simplicity, assume Python is </a:t>
            </a:r>
            <a:r>
              <a:rPr lang="en-US" b="1" i="1" dirty="0"/>
              <a:t>pass-by-value</a:t>
            </a:r>
            <a:r>
              <a:rPr lang="en-US" dirty="0"/>
              <a:t>, essentially, meaning that changes to a variable inside the function do not affect the variable passed to it, i.e., it is copied</a:t>
            </a:r>
          </a:p>
          <a:p>
            <a:pPr lvl="1"/>
            <a:r>
              <a:rPr lang="en-US" dirty="0"/>
              <a:t>Numbers and strings in python work this way, but we will amend this rule when we learn more about objects</a:t>
            </a:r>
          </a:p>
          <a:p>
            <a:endParaRPr lang="en-US" dirty="0"/>
          </a:p>
        </p:txBody>
      </p:sp>
      <p:sp>
        <p:nvSpPr>
          <p:cNvPr id="8" name="TextBox 7">
            <a:extLst>
              <a:ext uri="{FF2B5EF4-FFF2-40B4-BE49-F238E27FC236}">
                <a16:creationId xmlns:a16="http://schemas.microsoft.com/office/drawing/2014/main" id="{923C65C2-C97A-4465-8B2F-E1D0B8C63F71}"/>
              </a:ext>
            </a:extLst>
          </p:cNvPr>
          <p:cNvSpPr txBox="1"/>
          <p:nvPr/>
        </p:nvSpPr>
        <p:spPr>
          <a:xfrm>
            <a:off x="1381990" y="5791200"/>
            <a:ext cx="1674581" cy="369332"/>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varName</a:t>
            </a:r>
            <a:endParaRPr lang="en-US" dirty="0">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B46A2C90-E4FE-413E-9BC8-8BE39675B72A}"/>
              </a:ext>
            </a:extLst>
          </p:cNvPr>
          <p:cNvSpPr txBox="1"/>
          <p:nvPr/>
        </p:nvSpPr>
        <p:spPr>
          <a:xfrm>
            <a:off x="1381990" y="6330434"/>
            <a:ext cx="3553692" cy="369332"/>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otherVarName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varName</a:t>
            </a:r>
            <a:endParaRPr lang="en-US" dirty="0">
              <a:latin typeface="Courier New" panose="02070309020205020404" pitchFamily="49" charset="0"/>
              <a:cs typeface="Courier New" panose="02070309020205020404" pitchFamily="49" charset="0"/>
            </a:endParaRPr>
          </a:p>
        </p:txBody>
      </p:sp>
      <p:sp>
        <p:nvSpPr>
          <p:cNvPr id="10" name="Rectangle: Rounded Corners 9">
            <a:extLst>
              <a:ext uri="{FF2B5EF4-FFF2-40B4-BE49-F238E27FC236}">
                <a16:creationId xmlns:a16="http://schemas.microsoft.com/office/drawing/2014/main" id="{03C46EE3-5B35-4717-86C5-EA54F94ED76D}"/>
              </a:ext>
            </a:extLst>
          </p:cNvPr>
          <p:cNvSpPr/>
          <p:nvPr/>
        </p:nvSpPr>
        <p:spPr>
          <a:xfrm>
            <a:off x="5392882" y="5943598"/>
            <a:ext cx="1911927" cy="5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Object memory</a:t>
            </a:r>
          </a:p>
        </p:txBody>
      </p:sp>
      <p:sp>
        <p:nvSpPr>
          <p:cNvPr id="11" name="Freeform: Shape 10">
            <a:extLst>
              <a:ext uri="{FF2B5EF4-FFF2-40B4-BE49-F238E27FC236}">
                <a16:creationId xmlns:a16="http://schemas.microsoft.com/office/drawing/2014/main" id="{EE2B4B3F-0E0E-47F3-8723-2B89D4D54B5D}"/>
              </a:ext>
            </a:extLst>
          </p:cNvPr>
          <p:cNvSpPr/>
          <p:nvPr/>
        </p:nvSpPr>
        <p:spPr>
          <a:xfrm>
            <a:off x="2441864" y="5431318"/>
            <a:ext cx="3834245" cy="449937"/>
          </a:xfrm>
          <a:custGeom>
            <a:avLst/>
            <a:gdLst>
              <a:gd name="connsiteX0" fmla="*/ 0 w 3834245"/>
              <a:gd name="connsiteY0" fmla="*/ 449937 h 449937"/>
              <a:gd name="connsiteX1" fmla="*/ 758536 w 3834245"/>
              <a:gd name="connsiteY1" fmla="*/ 158991 h 449937"/>
              <a:gd name="connsiteX2" fmla="*/ 2140527 w 3834245"/>
              <a:gd name="connsiteY2" fmla="*/ 3127 h 449937"/>
              <a:gd name="connsiteX3" fmla="*/ 3470563 w 3834245"/>
              <a:gd name="connsiteY3" fmla="*/ 294073 h 449937"/>
              <a:gd name="connsiteX4" fmla="*/ 3834245 w 3834245"/>
              <a:gd name="connsiteY4" fmla="*/ 439546 h 44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245" h="449937">
                <a:moveTo>
                  <a:pt x="0" y="449937"/>
                </a:moveTo>
                <a:cubicBezTo>
                  <a:pt x="200891" y="341698"/>
                  <a:pt x="401782" y="233459"/>
                  <a:pt x="758536" y="158991"/>
                </a:cubicBezTo>
                <a:cubicBezTo>
                  <a:pt x="1115290" y="84523"/>
                  <a:pt x="1688523" y="-19387"/>
                  <a:pt x="2140527" y="3127"/>
                </a:cubicBezTo>
                <a:cubicBezTo>
                  <a:pt x="2592532" y="25641"/>
                  <a:pt x="3188277" y="221336"/>
                  <a:pt x="3470563" y="294073"/>
                </a:cubicBezTo>
                <a:cubicBezTo>
                  <a:pt x="3752849" y="366809"/>
                  <a:pt x="3793547" y="403177"/>
                  <a:pt x="3834245" y="439546"/>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F19C2AF-3AFA-41F6-BDFF-84A444605599}"/>
              </a:ext>
            </a:extLst>
          </p:cNvPr>
          <p:cNvSpPr txBox="1"/>
          <p:nvPr/>
        </p:nvSpPr>
        <p:spPr>
          <a:xfrm>
            <a:off x="4894118" y="5228058"/>
            <a:ext cx="1381991" cy="369332"/>
          </a:xfrm>
          <a:prstGeom prst="rect">
            <a:avLst/>
          </a:prstGeom>
          <a:noFill/>
        </p:spPr>
        <p:txBody>
          <a:bodyPr wrap="square" rtlCol="0">
            <a:spAutoFit/>
          </a:bodyPr>
          <a:lstStyle/>
          <a:p>
            <a:pPr algn="ctr"/>
            <a:r>
              <a:rPr lang="en-US" dirty="0"/>
              <a:t>Refers to</a:t>
            </a:r>
          </a:p>
        </p:txBody>
      </p:sp>
      <p:sp>
        <p:nvSpPr>
          <p:cNvPr id="13" name="Freeform: Shape 12">
            <a:extLst>
              <a:ext uri="{FF2B5EF4-FFF2-40B4-BE49-F238E27FC236}">
                <a16:creationId xmlns:a16="http://schemas.microsoft.com/office/drawing/2014/main" id="{35FB1C05-BD30-4B1B-9E87-37D0E533E436}"/>
              </a:ext>
            </a:extLst>
          </p:cNvPr>
          <p:cNvSpPr/>
          <p:nvPr/>
        </p:nvSpPr>
        <p:spPr>
          <a:xfrm>
            <a:off x="3002973" y="5901785"/>
            <a:ext cx="2337954" cy="509406"/>
          </a:xfrm>
          <a:custGeom>
            <a:avLst/>
            <a:gdLst>
              <a:gd name="connsiteX0" fmla="*/ 0 w 2337954"/>
              <a:gd name="connsiteY0" fmla="*/ 509406 h 509406"/>
              <a:gd name="connsiteX1" fmla="*/ 862445 w 2337954"/>
              <a:gd name="connsiteY1" fmla="*/ 156115 h 509406"/>
              <a:gd name="connsiteX2" fmla="*/ 1943100 w 2337954"/>
              <a:gd name="connsiteY2" fmla="*/ 251 h 509406"/>
              <a:gd name="connsiteX3" fmla="*/ 2337954 w 2337954"/>
              <a:gd name="connsiteY3" fmla="*/ 187288 h 509406"/>
            </a:gdLst>
            <a:ahLst/>
            <a:cxnLst>
              <a:cxn ang="0">
                <a:pos x="connsiteX0" y="connsiteY0"/>
              </a:cxn>
              <a:cxn ang="0">
                <a:pos x="connsiteX1" y="connsiteY1"/>
              </a:cxn>
              <a:cxn ang="0">
                <a:pos x="connsiteX2" y="connsiteY2"/>
              </a:cxn>
              <a:cxn ang="0">
                <a:pos x="connsiteX3" y="connsiteY3"/>
              </a:cxn>
            </a:cxnLst>
            <a:rect l="l" t="t" r="r" b="b"/>
            <a:pathLst>
              <a:path w="2337954" h="509406">
                <a:moveTo>
                  <a:pt x="0" y="509406"/>
                </a:moveTo>
                <a:cubicBezTo>
                  <a:pt x="269297" y="375190"/>
                  <a:pt x="538595" y="240974"/>
                  <a:pt x="862445" y="156115"/>
                </a:cubicBezTo>
                <a:cubicBezTo>
                  <a:pt x="1186295" y="71256"/>
                  <a:pt x="1697182" y="-4944"/>
                  <a:pt x="1943100" y="251"/>
                </a:cubicBezTo>
                <a:cubicBezTo>
                  <a:pt x="2189018" y="5446"/>
                  <a:pt x="2263486" y="96367"/>
                  <a:pt x="2337954" y="187288"/>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93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dirty="0"/>
              <a:t>Reuse Functions from Other Files</a:t>
            </a:r>
          </a:p>
        </p:txBody>
      </p:sp>
      <p:sp>
        <p:nvSpPr>
          <p:cNvPr id="28676" name="Rectangle 3"/>
          <p:cNvSpPr>
            <a:spLocks noGrp="1" noChangeArrowheads="1"/>
          </p:cNvSpPr>
          <p:nvPr>
            <p:ph type="body" idx="1"/>
          </p:nvPr>
        </p:nvSpPr>
        <p:spPr/>
        <p:txBody>
          <a:bodyPr/>
          <a:lstStyle/>
          <a:p>
            <a:r>
              <a:rPr lang="en-US" altLang="en-US" dirty="0"/>
              <a:t>One of the benefits of functions is for reuse. </a:t>
            </a:r>
          </a:p>
          <a:p>
            <a:r>
              <a:rPr lang="en-US" altLang="en-US" dirty="0"/>
              <a:t>Simply import, and use the Function</a:t>
            </a:r>
          </a:p>
          <a:p>
            <a:r>
              <a:rPr lang="en-US" altLang="en-US" dirty="0"/>
              <a:t>Example</a:t>
            </a:r>
            <a:br>
              <a:rPr lang="en-US" altLang="en-US" dirty="0"/>
            </a:br>
            <a:r>
              <a:rPr lang="en-US" altLang="en-US" b="1" dirty="0">
                <a:solidFill>
                  <a:schemeClr val="accent4"/>
                </a:solidFill>
                <a:latin typeface="Courier New" panose="02070309020205020404" pitchFamily="49" charset="0"/>
                <a:cs typeface="Courier New" panose="02070309020205020404" pitchFamily="49" charset="0"/>
              </a:rPr>
              <a:t>from</a:t>
            </a:r>
            <a:r>
              <a:rPr lang="en-US" altLang="en-US" dirty="0">
                <a:latin typeface="Courier New" panose="02070309020205020404" pitchFamily="49" charset="0"/>
                <a:cs typeface="Courier New" panose="02070309020205020404" pitchFamily="49" charset="0"/>
              </a:rPr>
              <a:t> math </a:t>
            </a:r>
            <a:r>
              <a:rPr lang="en-US" altLang="en-US" b="1" dirty="0">
                <a:solidFill>
                  <a:schemeClr val="accent4"/>
                </a:solidFill>
                <a:latin typeface="Courier New" panose="02070309020205020404" pitchFamily="49" charset="0"/>
                <a:cs typeface="Courier New" panose="02070309020205020404" pitchFamily="49" charset="0"/>
              </a:rPr>
              <a:t>import</a:t>
            </a:r>
            <a:r>
              <a:rPr lang="en-US" altLang="en-US" dirty="0">
                <a:latin typeface="Courier New" panose="02070309020205020404" pitchFamily="49" charset="0"/>
                <a:cs typeface="Courier New" panose="02070309020205020404" pitchFamily="49" charset="0"/>
              </a:rPr>
              <a:t> sqrt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sqrt()</a:t>
            </a:r>
          </a:p>
        </p:txBody>
      </p:sp>
      <p:sp>
        <p:nvSpPr>
          <p:cNvPr id="2" name="Rectangle 1">
            <a:extLst>
              <a:ext uri="{FF2B5EF4-FFF2-40B4-BE49-F238E27FC236}">
                <a16:creationId xmlns:a16="http://schemas.microsoft.com/office/drawing/2014/main" id="{8158D797-27A0-4EEA-BDB6-DBF1280B8D66}"/>
              </a:ext>
            </a:extLst>
          </p:cNvPr>
          <p:cNvSpPr/>
          <p:nvPr/>
        </p:nvSpPr>
        <p:spPr>
          <a:xfrm>
            <a:off x="4068147" y="5402424"/>
            <a:ext cx="3722914" cy="99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From states the file from which a function or class is taken. Import brings the name into the program,</a:t>
            </a:r>
          </a:p>
        </p:txBody>
      </p:sp>
      <p:cxnSp>
        <p:nvCxnSpPr>
          <p:cNvPr id="4" name="Connector: Curved 3">
            <a:extLst>
              <a:ext uri="{FF2B5EF4-FFF2-40B4-BE49-F238E27FC236}">
                <a16:creationId xmlns:a16="http://schemas.microsoft.com/office/drawing/2014/main" id="{61A01B24-AA65-4182-B5A0-E486C82AD269}"/>
              </a:ext>
            </a:extLst>
          </p:cNvPr>
          <p:cNvCxnSpPr>
            <a:cxnSpLocks/>
            <a:stCxn id="2" idx="1"/>
          </p:cNvCxnSpPr>
          <p:nvPr/>
        </p:nvCxnSpPr>
        <p:spPr>
          <a:xfrm rot="10800000">
            <a:off x="2239347" y="4581332"/>
            <a:ext cx="1828800" cy="1320281"/>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0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54AA-1F41-413E-9282-BCC965507B77}"/>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0EFDDA14-6237-4927-89E4-E64623626478}"/>
              </a:ext>
            </a:extLst>
          </p:cNvPr>
          <p:cNvSpPr>
            <a:spLocks noGrp="1"/>
          </p:cNvSpPr>
          <p:nvPr>
            <p:ph idx="1"/>
          </p:nvPr>
        </p:nvSpPr>
        <p:spPr/>
        <p:txBody>
          <a:bodyPr>
            <a:normAutofit lnSpcReduction="10000"/>
          </a:bodyPr>
          <a:lstStyle/>
          <a:p>
            <a:r>
              <a:rPr lang="en-US" altLang="en-US" b="1" dirty="0">
                <a:solidFill>
                  <a:schemeClr val="accent3"/>
                </a:solidFill>
              </a:rPr>
              <a:t>Scope</a:t>
            </a:r>
            <a:r>
              <a:rPr lang="en-US" altLang="en-US" dirty="0"/>
              <a:t> is the part of the program where a variable can be referenced</a:t>
            </a:r>
          </a:p>
          <a:p>
            <a:r>
              <a:rPr lang="en-US" altLang="en-US" dirty="0"/>
              <a:t>A variable created inside a function is referred to as a </a:t>
            </a:r>
            <a:r>
              <a:rPr lang="en-US" altLang="en-US" b="1" dirty="0">
                <a:solidFill>
                  <a:schemeClr val="accent3"/>
                </a:solidFill>
              </a:rPr>
              <a:t>local variable</a:t>
            </a:r>
            <a:r>
              <a:rPr lang="en-US" altLang="en-US" dirty="0"/>
              <a:t>. </a:t>
            </a:r>
          </a:p>
          <a:p>
            <a:pPr lvl="1"/>
            <a:r>
              <a:rPr lang="en-US" altLang="en-US" dirty="0"/>
              <a:t>Local variables can only be accessed inside a function. </a:t>
            </a:r>
          </a:p>
          <a:p>
            <a:pPr lvl="1"/>
            <a:r>
              <a:rPr lang="en-US" altLang="en-US" dirty="0"/>
              <a:t>The scope of a local variable starts from its creation and continues to the end of the function that contains the variable.</a:t>
            </a:r>
          </a:p>
          <a:p>
            <a:r>
              <a:rPr lang="en-US" altLang="en-US" dirty="0"/>
              <a:t>In Python, you can also use </a:t>
            </a:r>
            <a:r>
              <a:rPr lang="en-US" altLang="en-US" b="1" dirty="0">
                <a:solidFill>
                  <a:schemeClr val="accent3"/>
                </a:solidFill>
              </a:rPr>
              <a:t>global variables</a:t>
            </a:r>
            <a:r>
              <a:rPr lang="en-US" altLang="en-US" dirty="0"/>
              <a:t>. </a:t>
            </a:r>
          </a:p>
          <a:p>
            <a:pPr lvl="1"/>
            <a:r>
              <a:rPr lang="en-US" altLang="en-US" dirty="0"/>
              <a:t>They are created outside all functions and are accessible to all functions in their scope.</a:t>
            </a:r>
          </a:p>
          <a:p>
            <a:pPr lvl="1"/>
            <a:r>
              <a:rPr lang="en-US" altLang="en-US" dirty="0"/>
              <a:t>You have been using these exclusively until now</a:t>
            </a:r>
          </a:p>
          <a:p>
            <a:endParaRPr lang="en-US" altLang="en-US" dirty="0"/>
          </a:p>
          <a:p>
            <a:endParaRPr lang="en-US" altLang="en-US" dirty="0"/>
          </a:p>
          <a:p>
            <a:endParaRPr lang="en-US" dirty="0"/>
          </a:p>
        </p:txBody>
      </p:sp>
    </p:spTree>
    <p:extLst>
      <p:ext uri="{BB962C8B-B14F-4D97-AF65-F5344CB8AC3E}">
        <p14:creationId xmlns:p14="http://schemas.microsoft.com/office/powerpoint/2010/main" val="2704751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967043B-37B5-439B-A6C0-F4825C632B08}"/>
              </a:ext>
            </a:extLst>
          </p:cNvPr>
          <p:cNvSpPr>
            <a:spLocks noGrp="1" noChangeArrowheads="1"/>
          </p:cNvSpPr>
          <p:nvPr>
            <p:ph type="title"/>
          </p:nvPr>
        </p:nvSpPr>
        <p:spPr/>
        <p:txBody>
          <a:bodyPr/>
          <a:lstStyle/>
          <a:p>
            <a:r>
              <a:rPr lang="en-US" altLang="en-US" dirty="0"/>
              <a:t>Scope Example 1</a:t>
            </a:r>
          </a:p>
        </p:txBody>
      </p:sp>
      <p:sp>
        <p:nvSpPr>
          <p:cNvPr id="145411" name="Rectangle 3">
            <a:extLst>
              <a:ext uri="{FF2B5EF4-FFF2-40B4-BE49-F238E27FC236}">
                <a16:creationId xmlns:a16="http://schemas.microsoft.com/office/drawing/2014/main" id="{F009DF35-59E4-46E0-8216-41BA6855BEE5}"/>
              </a:ext>
            </a:extLst>
          </p:cNvPr>
          <p:cNvSpPr>
            <a:spLocks noGrp="1" noChangeArrowheads="1"/>
          </p:cNvSpPr>
          <p:nvPr>
            <p:ph type="body" idx="1"/>
          </p:nvPr>
        </p:nvSpPr>
        <p:spPr/>
        <p:txBody>
          <a:bodyPr>
            <a:normAutofit fontScale="92500" lnSpcReduction="10000"/>
          </a:bodyPr>
          <a:lstStyle/>
          <a:p>
            <a:pPr marL="0" indent="0">
              <a:spcBef>
                <a:spcPts val="0"/>
              </a:spcBef>
              <a:buNone/>
            </a:pPr>
            <a:r>
              <a:rPr lang="en-US" altLang="en-US" dirty="0" err="1">
                <a:latin typeface="Courier New" panose="02070309020205020404" pitchFamily="49" charset="0"/>
                <a:cs typeface="Courier New" panose="02070309020205020404" pitchFamily="49" charset="0"/>
              </a:rPr>
              <a:t>globalVar</a:t>
            </a:r>
            <a:r>
              <a:rPr lang="en-US" altLang="en-US" dirty="0">
                <a:latin typeface="Courier New" panose="02070309020205020404" pitchFamily="49" charset="0"/>
                <a:cs typeface="Courier New" panose="02070309020205020404" pitchFamily="49" charset="0"/>
              </a:rPr>
              <a:t> = </a:t>
            </a:r>
            <a:r>
              <a:rPr lang="en-US" altLang="en-US" dirty="0">
                <a:solidFill>
                  <a:srgbClr val="C00000"/>
                </a:solidFill>
                <a:latin typeface="Courier New" panose="02070309020205020404" pitchFamily="49" charset="0"/>
                <a:cs typeface="Courier New" panose="02070309020205020404" pitchFamily="49" charset="0"/>
              </a:rPr>
              <a:t>1</a:t>
            </a:r>
          </a:p>
          <a:p>
            <a:pPr marL="0" indent="0">
              <a:spcBef>
                <a:spcPts val="0"/>
              </a:spcBef>
              <a:buNone/>
            </a:pPr>
            <a:r>
              <a:rPr lang="en-US" altLang="en-US" b="1" dirty="0">
                <a:solidFill>
                  <a:schemeClr val="accent4"/>
                </a:solidFill>
                <a:latin typeface="Courier New" panose="02070309020205020404" pitchFamily="49" charset="0"/>
                <a:cs typeface="Courier New" panose="02070309020205020404" pitchFamily="49" charset="0"/>
              </a:rPr>
              <a:t>def</a:t>
            </a:r>
            <a:r>
              <a:rPr lang="en-US" altLang="en-US" dirty="0">
                <a:latin typeface="Courier New" panose="02070309020205020404" pitchFamily="49" charset="0"/>
                <a:cs typeface="Courier New" panose="02070309020205020404" pitchFamily="49" charset="0"/>
              </a:rPr>
              <a:t> f1():</a:t>
            </a:r>
          </a:p>
          <a:p>
            <a:pPr marL="0" indent="0">
              <a:spcBef>
                <a:spcPts val="0"/>
              </a:spcBef>
              <a:buNone/>
            </a:pP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localVar</a:t>
            </a:r>
            <a:r>
              <a:rPr lang="en-US" altLang="en-US" dirty="0">
                <a:latin typeface="Courier New" panose="02070309020205020404" pitchFamily="49" charset="0"/>
                <a:cs typeface="Courier New" panose="02070309020205020404" pitchFamily="49" charset="0"/>
              </a:rPr>
              <a:t> = </a:t>
            </a:r>
            <a:r>
              <a:rPr lang="en-US" altLang="en-US" dirty="0">
                <a:solidFill>
                  <a:srgbClr val="C00000"/>
                </a:solidFill>
                <a:latin typeface="Courier New" panose="02070309020205020404" pitchFamily="49" charset="0"/>
                <a:cs typeface="Courier New" panose="02070309020205020404" pitchFamily="49" charset="0"/>
              </a:rPr>
              <a:t>2</a:t>
            </a:r>
          </a:p>
          <a:p>
            <a:pPr marL="0" indent="0">
              <a:spcBef>
                <a:spcPts val="0"/>
              </a:spcBef>
              <a:buNone/>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a:t>
            </a:r>
            <a:r>
              <a:rPr lang="en-US" altLang="en-US" dirty="0" err="1">
                <a:latin typeface="Courier New" panose="02070309020205020404" pitchFamily="49" charset="0"/>
                <a:cs typeface="Courier New" panose="02070309020205020404" pitchFamily="49" charset="0"/>
              </a:rPr>
              <a:t>globalVar</a:t>
            </a:r>
            <a:r>
              <a:rPr lang="en-US" altLang="en-US" dirty="0">
                <a:latin typeface="Courier New" panose="02070309020205020404" pitchFamily="49" charset="0"/>
                <a:cs typeface="Courier New" panose="02070309020205020404" pitchFamily="49" charset="0"/>
              </a:rPr>
              <a:t>)</a:t>
            </a:r>
          </a:p>
          <a:p>
            <a:pPr marL="0" indent="0">
              <a:spcBef>
                <a:spcPts val="0"/>
              </a:spcBef>
              <a:buNone/>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a:t>
            </a:r>
            <a:r>
              <a:rPr lang="en-US" altLang="en-US" dirty="0" err="1">
                <a:latin typeface="Courier New" panose="02070309020205020404" pitchFamily="49" charset="0"/>
                <a:cs typeface="Courier New" panose="02070309020205020404" pitchFamily="49" charset="0"/>
              </a:rPr>
              <a:t>localVar</a:t>
            </a:r>
            <a:r>
              <a:rPr lang="en-US" altLang="en-US" dirty="0">
                <a:latin typeface="Courier New" panose="02070309020205020404" pitchFamily="49" charset="0"/>
                <a:cs typeface="Courier New" panose="02070309020205020404" pitchFamily="49" charset="0"/>
              </a:rPr>
              <a:t>)</a:t>
            </a:r>
          </a:p>
          <a:p>
            <a:pPr marL="0" indent="0">
              <a:spcBef>
                <a:spcPts val="0"/>
              </a:spcBef>
              <a:buNone/>
            </a:pPr>
            <a:r>
              <a:rPr lang="en-US" altLang="en-US" dirty="0">
                <a:latin typeface="Courier New" panose="02070309020205020404" pitchFamily="49" charset="0"/>
                <a:cs typeface="Courier New" panose="02070309020205020404" pitchFamily="49" charset="0"/>
              </a:rPr>
              <a:t>f1()</a:t>
            </a:r>
          </a:p>
          <a:p>
            <a:pPr marL="0" indent="0">
              <a:spcBef>
                <a:spcPts val="0"/>
              </a:spcBef>
              <a:buNone/>
            </a:pP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a:t>
            </a:r>
            <a:r>
              <a:rPr lang="en-US" altLang="en-US" dirty="0" err="1">
                <a:latin typeface="Courier New" panose="02070309020205020404" pitchFamily="49" charset="0"/>
                <a:cs typeface="Courier New" panose="02070309020205020404" pitchFamily="49" charset="0"/>
              </a:rPr>
              <a:t>globalVar</a:t>
            </a:r>
            <a:r>
              <a:rPr lang="en-US" altLang="en-US" dirty="0">
                <a:latin typeface="Courier New" panose="02070309020205020404" pitchFamily="49" charset="0"/>
                <a:cs typeface="Courier New" panose="02070309020205020404" pitchFamily="49" charset="0"/>
              </a:rPr>
              <a:t>)</a:t>
            </a:r>
          </a:p>
          <a:p>
            <a:pPr marL="0" indent="0">
              <a:spcBef>
                <a:spcPts val="0"/>
              </a:spcBef>
              <a:buNone/>
            </a:pPr>
            <a:r>
              <a:rPr lang="en-US" altLang="en-US" dirty="0">
                <a:solidFill>
                  <a:schemeClr val="accent5"/>
                </a:solidFill>
                <a:latin typeface="Courier New" panose="02070309020205020404" pitchFamily="49" charset="0"/>
                <a:cs typeface="Courier New" panose="02070309020205020404" pitchFamily="49" charset="0"/>
              </a:rPr>
              <a:t># Out of scope. This gives an error</a:t>
            </a:r>
            <a:endParaRPr lang="en-US" altLang="en-US" dirty="0">
              <a:latin typeface="Courier New" panose="02070309020205020404" pitchFamily="49" charset="0"/>
              <a:cs typeface="Courier New" panose="02070309020205020404" pitchFamily="49" charset="0"/>
            </a:endParaRPr>
          </a:p>
          <a:p>
            <a:pPr marL="0" indent="0">
              <a:spcBef>
                <a:spcPts val="0"/>
              </a:spcBef>
              <a:buNone/>
            </a:pP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a:t>
            </a:r>
            <a:r>
              <a:rPr lang="en-US" altLang="en-US" dirty="0" err="1">
                <a:latin typeface="Courier New" panose="02070309020205020404" pitchFamily="49" charset="0"/>
                <a:cs typeface="Courier New" panose="02070309020205020404" pitchFamily="49" charset="0"/>
              </a:rPr>
              <a:t>localVar</a:t>
            </a:r>
            <a:r>
              <a:rPr lang="en-US" altLang="en-US" dirty="0">
                <a:latin typeface="Courier New" panose="02070309020205020404" pitchFamily="49" charset="0"/>
                <a:cs typeface="Courier New" panose="02070309020205020404" pitchFamily="49" charset="0"/>
              </a:rPr>
              <a:t>)</a:t>
            </a:r>
            <a:endParaRPr lang="en-US" altLang="en-US" dirty="0">
              <a:solidFill>
                <a:schemeClr val="accent5"/>
              </a:solidFill>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C0BAB3D0-41F2-483A-B375-219209B251B0}"/>
              </a:ext>
            </a:extLst>
          </p:cNvPr>
          <p:cNvSpPr/>
          <p:nvPr/>
        </p:nvSpPr>
        <p:spPr>
          <a:xfrm>
            <a:off x="8817394" y="2249487"/>
            <a:ext cx="2230017" cy="737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11">
                                            <p:txEl>
                                              <p:pRg st="7" end="7"/>
                                            </p:txEl>
                                          </p:spTgt>
                                        </p:tgtEl>
                                        <p:attrNameLst>
                                          <p:attrName>style.visibility</p:attrName>
                                        </p:attrNameLst>
                                      </p:cBhvr>
                                      <p:to>
                                        <p:strVal val="visible"/>
                                      </p:to>
                                    </p:set>
                                    <p:animEffect transition="in" filter="fade">
                                      <p:cBhvr>
                                        <p:cTn id="7" dur="500"/>
                                        <p:tgtEl>
                                          <p:spTgt spid="145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967043B-37B5-439B-A6C0-F4825C632B08}"/>
              </a:ext>
            </a:extLst>
          </p:cNvPr>
          <p:cNvSpPr>
            <a:spLocks noGrp="1" noChangeArrowheads="1"/>
          </p:cNvSpPr>
          <p:nvPr>
            <p:ph type="title"/>
          </p:nvPr>
        </p:nvSpPr>
        <p:spPr/>
        <p:txBody>
          <a:bodyPr/>
          <a:lstStyle/>
          <a:p>
            <a:r>
              <a:rPr lang="en-US" altLang="en-US" dirty="0"/>
              <a:t>Scope Example 2</a:t>
            </a:r>
          </a:p>
        </p:txBody>
      </p:sp>
      <p:sp>
        <p:nvSpPr>
          <p:cNvPr id="145411" name="Rectangle 3">
            <a:extLst>
              <a:ext uri="{FF2B5EF4-FFF2-40B4-BE49-F238E27FC236}">
                <a16:creationId xmlns:a16="http://schemas.microsoft.com/office/drawing/2014/main" id="{F009DF35-59E4-46E0-8216-41BA6855BEE5}"/>
              </a:ext>
            </a:extLst>
          </p:cNvPr>
          <p:cNvSpPr>
            <a:spLocks noGrp="1" noChangeArrowheads="1"/>
          </p:cNvSpPr>
          <p:nvPr>
            <p:ph type="body" idx="1"/>
          </p:nvPr>
        </p:nvSpPr>
        <p:spPr/>
        <p:txBody>
          <a:bodyPr>
            <a:normAutofit lnSpcReduction="10000"/>
          </a:bodyPr>
          <a:lstStyle/>
          <a:p>
            <a:pPr marL="0" indent="0">
              <a:spcBef>
                <a:spcPts val="0"/>
              </a:spcBef>
              <a:buNone/>
            </a:pPr>
            <a:r>
              <a:rPr lang="en-US" altLang="en-US" dirty="0">
                <a:latin typeface="Courier New" panose="02070309020205020404" pitchFamily="49" charset="0"/>
                <a:cs typeface="Courier New" panose="02070309020205020404" pitchFamily="49" charset="0"/>
              </a:rPr>
              <a:t>x = </a:t>
            </a:r>
            <a:r>
              <a:rPr lang="en-US" altLang="en-US" dirty="0">
                <a:solidFill>
                  <a:srgbClr val="C00000"/>
                </a:solidFill>
                <a:latin typeface="Courier New" panose="02070309020205020404" pitchFamily="49" charset="0"/>
                <a:cs typeface="Courier New" panose="02070309020205020404" pitchFamily="49" charset="0"/>
              </a:rPr>
              <a:t>1</a:t>
            </a:r>
          </a:p>
          <a:p>
            <a:pPr marL="0" indent="0">
              <a:spcBef>
                <a:spcPts val="0"/>
              </a:spcBef>
              <a:buNone/>
            </a:pPr>
            <a:r>
              <a:rPr lang="en-US" altLang="en-US" b="1" dirty="0">
                <a:solidFill>
                  <a:schemeClr val="accent4"/>
                </a:solidFill>
                <a:latin typeface="Courier New" panose="02070309020205020404" pitchFamily="49" charset="0"/>
                <a:cs typeface="Courier New" panose="02070309020205020404" pitchFamily="49" charset="0"/>
              </a:rPr>
              <a:t>def</a:t>
            </a:r>
            <a:r>
              <a:rPr lang="en-US" altLang="en-US" dirty="0">
                <a:latin typeface="Courier New" panose="02070309020205020404" pitchFamily="49" charset="0"/>
                <a:cs typeface="Courier New" panose="02070309020205020404" pitchFamily="49" charset="0"/>
              </a:rPr>
              <a:t> f1():</a:t>
            </a:r>
          </a:p>
          <a:p>
            <a:pPr marL="0" indent="0">
              <a:spcBef>
                <a:spcPts val="0"/>
              </a:spcBef>
              <a:buNone/>
            </a:pPr>
            <a:r>
              <a:rPr lang="en-US" altLang="en-US" dirty="0">
                <a:latin typeface="Courier New" panose="02070309020205020404" pitchFamily="49" charset="0"/>
                <a:cs typeface="Courier New" panose="02070309020205020404" pitchFamily="49" charset="0"/>
              </a:rPr>
              <a:t>  x = </a:t>
            </a:r>
            <a:r>
              <a:rPr lang="en-US" altLang="en-US" dirty="0">
                <a:solidFill>
                  <a:srgbClr val="C00000"/>
                </a:solidFill>
                <a:latin typeface="Courier New" panose="02070309020205020404" pitchFamily="49" charset="0"/>
                <a:cs typeface="Courier New" panose="02070309020205020404" pitchFamily="49" charset="0"/>
              </a:rPr>
              <a:t>2</a:t>
            </a:r>
          </a:p>
          <a:p>
            <a:pPr marL="0" indent="0">
              <a:spcBef>
                <a:spcPts val="0"/>
              </a:spcBef>
              <a:buNone/>
            </a:pPr>
            <a:r>
              <a:rPr lang="en-US" altLang="en-US" dirty="0">
                <a:solidFill>
                  <a:srgbClr val="C00000"/>
                </a:solidFill>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 Displays 2</a:t>
            </a:r>
          </a:p>
          <a:p>
            <a:pPr marL="0" indent="0">
              <a:spcBef>
                <a:spcPts val="0"/>
              </a:spcBef>
              <a:buNone/>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(x)</a:t>
            </a:r>
          </a:p>
          <a:p>
            <a:pPr marL="0" indent="0">
              <a:spcBef>
                <a:spcPts val="0"/>
              </a:spcBef>
              <a:buNone/>
            </a:pPr>
            <a:r>
              <a:rPr lang="en-US" altLang="en-US" dirty="0">
                <a:latin typeface="Courier New" panose="02070309020205020404" pitchFamily="49" charset="0"/>
                <a:cs typeface="Courier New" panose="02070309020205020404" pitchFamily="49" charset="0"/>
              </a:rPr>
              <a:t>f1()</a:t>
            </a:r>
          </a:p>
          <a:p>
            <a:pPr marL="0" indent="0">
              <a:spcBef>
                <a:spcPts val="0"/>
              </a:spcBef>
              <a:buNone/>
            </a:pPr>
            <a:r>
              <a:rPr lang="en-US" altLang="en-US" dirty="0">
                <a:solidFill>
                  <a:schemeClr val="accent5"/>
                </a:solidFill>
                <a:latin typeface="Courier New" panose="02070309020205020404" pitchFamily="49" charset="0"/>
                <a:cs typeface="Courier New" panose="02070309020205020404" pitchFamily="49" charset="0"/>
              </a:rPr>
              <a:t># Displays 1</a:t>
            </a:r>
          </a:p>
          <a:p>
            <a:pPr marL="0" indent="0">
              <a:spcBef>
                <a:spcPts val="0"/>
              </a:spcBef>
              <a:buNone/>
            </a:pP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(x)</a:t>
            </a:r>
          </a:p>
        </p:txBody>
      </p:sp>
      <p:sp>
        <p:nvSpPr>
          <p:cNvPr id="6" name="Rectangle 5">
            <a:extLst>
              <a:ext uri="{FF2B5EF4-FFF2-40B4-BE49-F238E27FC236}">
                <a16:creationId xmlns:a16="http://schemas.microsoft.com/office/drawing/2014/main" id="{C0BAB3D0-41F2-483A-B375-219209B251B0}"/>
              </a:ext>
            </a:extLst>
          </p:cNvPr>
          <p:cNvSpPr/>
          <p:nvPr/>
        </p:nvSpPr>
        <p:spPr>
          <a:xfrm>
            <a:off x="8817394" y="2249487"/>
            <a:ext cx="2230017" cy="737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output?</a:t>
            </a:r>
          </a:p>
        </p:txBody>
      </p:sp>
    </p:spTree>
    <p:extLst>
      <p:ext uri="{BB962C8B-B14F-4D97-AF65-F5344CB8AC3E}">
        <p14:creationId xmlns:p14="http://schemas.microsoft.com/office/powerpoint/2010/main" val="48261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11">
                                            <p:txEl>
                                              <p:pRg st="6" end="6"/>
                                            </p:txEl>
                                          </p:spTgt>
                                        </p:tgtEl>
                                        <p:attrNameLst>
                                          <p:attrName>style.visibility</p:attrName>
                                        </p:attrNameLst>
                                      </p:cBhvr>
                                      <p:to>
                                        <p:strVal val="visible"/>
                                      </p:to>
                                    </p:set>
                                    <p:animEffect transition="in" filter="fade">
                                      <p:cBhvr>
                                        <p:cTn id="7" dur="500"/>
                                        <p:tgtEl>
                                          <p:spTgt spid="145411">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5411">
                                            <p:txEl>
                                              <p:pRg st="3" end="3"/>
                                            </p:txEl>
                                          </p:spTgt>
                                        </p:tgtEl>
                                        <p:attrNameLst>
                                          <p:attrName>style.visibility</p:attrName>
                                        </p:attrNameLst>
                                      </p:cBhvr>
                                      <p:to>
                                        <p:strVal val="visible"/>
                                      </p:to>
                                    </p:set>
                                    <p:animEffect transition="in" filter="fade">
                                      <p:cBhvr>
                                        <p:cTn id="10" dur="500"/>
                                        <p:tgtEl>
                                          <p:spTgt spid="145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967043B-37B5-439B-A6C0-F4825C632B08}"/>
              </a:ext>
            </a:extLst>
          </p:cNvPr>
          <p:cNvSpPr>
            <a:spLocks noGrp="1" noChangeArrowheads="1"/>
          </p:cNvSpPr>
          <p:nvPr>
            <p:ph type="title"/>
          </p:nvPr>
        </p:nvSpPr>
        <p:spPr/>
        <p:txBody>
          <a:bodyPr/>
          <a:lstStyle/>
          <a:p>
            <a:r>
              <a:rPr lang="en-US" altLang="en-US" dirty="0"/>
              <a:t>Scope Example 3</a:t>
            </a:r>
          </a:p>
        </p:txBody>
      </p:sp>
      <p:sp>
        <p:nvSpPr>
          <p:cNvPr id="145411" name="Rectangle 3">
            <a:extLst>
              <a:ext uri="{FF2B5EF4-FFF2-40B4-BE49-F238E27FC236}">
                <a16:creationId xmlns:a16="http://schemas.microsoft.com/office/drawing/2014/main" id="{F009DF35-59E4-46E0-8216-41BA6855BEE5}"/>
              </a:ext>
            </a:extLst>
          </p:cNvPr>
          <p:cNvSpPr>
            <a:spLocks noGrp="1" noChangeArrowheads="1"/>
          </p:cNvSpPr>
          <p:nvPr>
            <p:ph type="body" idx="1"/>
          </p:nvPr>
        </p:nvSpPr>
        <p:spPr/>
        <p:txBody>
          <a:bodyPr>
            <a:normAutofit/>
          </a:bodyPr>
          <a:lstStyle/>
          <a:p>
            <a:pPr marL="0" indent="0">
              <a:spcBef>
                <a:spcPts val="0"/>
              </a:spcBef>
              <a:buNone/>
            </a:pPr>
            <a:r>
              <a:rPr lang="en-US" altLang="en-US" dirty="0">
                <a:latin typeface="Courier New" panose="02070309020205020404" pitchFamily="49" charset="0"/>
                <a:cs typeface="Courier New" panose="02070309020205020404" pitchFamily="49" charset="0"/>
              </a:rPr>
              <a:t>x = </a:t>
            </a:r>
            <a:r>
              <a:rPr lang="en-US" altLang="en-US" b="1" dirty="0">
                <a:solidFill>
                  <a:schemeClr val="accent3"/>
                </a:solidFill>
                <a:latin typeface="Courier New" panose="02070309020205020404" pitchFamily="49" charset="0"/>
                <a:cs typeface="Courier New" panose="02070309020205020404" pitchFamily="49" charset="0"/>
              </a:rPr>
              <a:t>eval</a:t>
            </a:r>
            <a:r>
              <a:rPr lang="en-US" altLang="en-US" dirty="0">
                <a:latin typeface="Courier New" panose="02070309020205020404" pitchFamily="49" charset="0"/>
                <a:cs typeface="Courier New" panose="02070309020205020404" pitchFamily="49" charset="0"/>
              </a:rPr>
              <a:t>(</a:t>
            </a:r>
            <a:r>
              <a:rPr lang="en-US" altLang="en-US" b="1" dirty="0">
                <a:solidFill>
                  <a:schemeClr val="accent3"/>
                </a:solidFill>
                <a:latin typeface="Courier New" panose="02070309020205020404" pitchFamily="49" charset="0"/>
                <a:cs typeface="Courier New" panose="02070309020205020404" pitchFamily="49" charset="0"/>
              </a:rPr>
              <a:t>input</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"Enter a number: "</a:t>
            </a:r>
            <a:r>
              <a:rPr lang="en-US" altLang="en-US" dirty="0">
                <a:latin typeface="Courier New" panose="02070309020205020404" pitchFamily="49" charset="0"/>
                <a:cs typeface="Courier New" panose="02070309020205020404" pitchFamily="49" charset="0"/>
              </a:rPr>
              <a:t>))</a:t>
            </a:r>
          </a:p>
          <a:p>
            <a:pPr marL="0" indent="0">
              <a:spcBef>
                <a:spcPts val="0"/>
              </a:spcBef>
              <a:buNone/>
            </a:pPr>
            <a:r>
              <a:rPr lang="en-US" altLang="en-US" b="1" dirty="0">
                <a:solidFill>
                  <a:schemeClr val="accent4"/>
                </a:solidFill>
                <a:latin typeface="Courier New" panose="02070309020205020404" pitchFamily="49" charset="0"/>
                <a:cs typeface="Courier New" panose="02070309020205020404" pitchFamily="49" charset="0"/>
              </a:rPr>
              <a:t>if</a:t>
            </a:r>
            <a:r>
              <a:rPr lang="en-US" altLang="en-US" dirty="0">
                <a:latin typeface="Courier New" panose="02070309020205020404" pitchFamily="49" charset="0"/>
                <a:cs typeface="Courier New" panose="02070309020205020404" pitchFamily="49" charset="0"/>
              </a:rPr>
              <a:t> x &gt; </a:t>
            </a:r>
            <a:r>
              <a:rPr lang="en-US" altLang="en-US" dirty="0">
                <a:solidFill>
                  <a:srgbClr val="C0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a:t>
            </a:r>
          </a:p>
          <a:p>
            <a:pPr marL="0" indent="0">
              <a:spcBef>
                <a:spcPts val="0"/>
              </a:spcBef>
              <a:buNone/>
            </a:pPr>
            <a:r>
              <a:rPr lang="en-US" altLang="en-US" dirty="0">
                <a:latin typeface="Courier New" panose="02070309020205020404" pitchFamily="49" charset="0"/>
                <a:cs typeface="Courier New" panose="02070309020205020404" pitchFamily="49" charset="0"/>
              </a:rPr>
              <a:t>  y = </a:t>
            </a:r>
            <a:r>
              <a:rPr lang="en-US" altLang="en-US" dirty="0">
                <a:solidFill>
                  <a:srgbClr val="C00000"/>
                </a:solidFill>
                <a:latin typeface="Courier New" panose="02070309020205020404" pitchFamily="49" charset="0"/>
                <a:cs typeface="Courier New" panose="02070309020205020404" pitchFamily="49" charset="0"/>
              </a:rPr>
              <a:t>4</a:t>
            </a:r>
          </a:p>
          <a:p>
            <a:pPr marL="0" indent="0">
              <a:spcBef>
                <a:spcPts val="0"/>
              </a:spcBef>
              <a:buNone/>
            </a:pPr>
            <a:r>
              <a:rPr lang="en-US" altLang="en-US" dirty="0">
                <a:solidFill>
                  <a:schemeClr val="accent5"/>
                </a:solidFill>
                <a:latin typeface="Courier New" panose="02070309020205020404" pitchFamily="49" charset="0"/>
                <a:cs typeface="Courier New" panose="02070309020205020404" pitchFamily="49" charset="0"/>
              </a:rPr>
              <a:t># Gives an error only if y is not created</a:t>
            </a:r>
          </a:p>
          <a:p>
            <a:pPr marL="0" indent="0">
              <a:spcBef>
                <a:spcPts val="0"/>
              </a:spcBef>
              <a:buNone/>
            </a:pP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(y)</a:t>
            </a:r>
          </a:p>
        </p:txBody>
      </p:sp>
      <p:sp>
        <p:nvSpPr>
          <p:cNvPr id="6" name="Rectangle 5">
            <a:extLst>
              <a:ext uri="{FF2B5EF4-FFF2-40B4-BE49-F238E27FC236}">
                <a16:creationId xmlns:a16="http://schemas.microsoft.com/office/drawing/2014/main" id="{C0BAB3D0-41F2-483A-B375-219209B251B0}"/>
              </a:ext>
            </a:extLst>
          </p:cNvPr>
          <p:cNvSpPr/>
          <p:nvPr/>
        </p:nvSpPr>
        <p:spPr>
          <a:xfrm>
            <a:off x="8817394" y="2249487"/>
            <a:ext cx="2230017" cy="737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output?</a:t>
            </a:r>
          </a:p>
        </p:txBody>
      </p:sp>
    </p:spTree>
    <p:extLst>
      <p:ext uri="{BB962C8B-B14F-4D97-AF65-F5344CB8AC3E}">
        <p14:creationId xmlns:p14="http://schemas.microsoft.com/office/powerpoint/2010/main" val="309551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11">
                                            <p:txEl>
                                              <p:pRg st="3" end="3"/>
                                            </p:txEl>
                                          </p:spTgt>
                                        </p:tgtEl>
                                        <p:attrNameLst>
                                          <p:attrName>style.visibility</p:attrName>
                                        </p:attrNameLst>
                                      </p:cBhvr>
                                      <p:to>
                                        <p:strVal val="visible"/>
                                      </p:to>
                                    </p:set>
                                    <p:animEffect transition="in" filter="fade">
                                      <p:cBhvr>
                                        <p:cTn id="7" dur="500"/>
                                        <p:tgtEl>
                                          <p:spTgt spid="145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967043B-37B5-439B-A6C0-F4825C632B08}"/>
              </a:ext>
            </a:extLst>
          </p:cNvPr>
          <p:cNvSpPr>
            <a:spLocks noGrp="1" noChangeArrowheads="1"/>
          </p:cNvSpPr>
          <p:nvPr>
            <p:ph type="title"/>
          </p:nvPr>
        </p:nvSpPr>
        <p:spPr/>
        <p:txBody>
          <a:bodyPr/>
          <a:lstStyle/>
          <a:p>
            <a:r>
              <a:rPr lang="en-US" altLang="en-US" dirty="0"/>
              <a:t>Scope Example 4</a:t>
            </a:r>
          </a:p>
        </p:txBody>
      </p:sp>
      <p:sp>
        <p:nvSpPr>
          <p:cNvPr id="145411" name="Rectangle 3">
            <a:extLst>
              <a:ext uri="{FF2B5EF4-FFF2-40B4-BE49-F238E27FC236}">
                <a16:creationId xmlns:a16="http://schemas.microsoft.com/office/drawing/2014/main" id="{F009DF35-59E4-46E0-8216-41BA6855BEE5}"/>
              </a:ext>
            </a:extLst>
          </p:cNvPr>
          <p:cNvSpPr>
            <a:spLocks noGrp="1" noChangeArrowheads="1"/>
          </p:cNvSpPr>
          <p:nvPr>
            <p:ph type="body" idx="1"/>
          </p:nvPr>
        </p:nvSpPr>
        <p:spPr/>
        <p:txBody>
          <a:bodyPr>
            <a:normAutofit/>
          </a:bodyPr>
          <a:lstStyle/>
          <a:p>
            <a:pPr marL="0" indent="0">
              <a:spcBef>
                <a:spcPts val="0"/>
              </a:spcBef>
              <a:buNone/>
            </a:pPr>
            <a:r>
              <a:rPr lang="en-US" altLang="en-US" dirty="0">
                <a:latin typeface="Courier New" panose="02070309020205020404" pitchFamily="49" charset="0"/>
                <a:cs typeface="Courier New" panose="02070309020205020404" pitchFamily="49" charset="0"/>
              </a:rPr>
              <a:t>sum = </a:t>
            </a:r>
            <a:r>
              <a:rPr lang="en-US" altLang="en-US" dirty="0">
                <a:solidFill>
                  <a:srgbClr val="C00000"/>
                </a:solidFill>
                <a:latin typeface="Courier New" panose="02070309020205020404" pitchFamily="49" charset="0"/>
                <a:cs typeface="Courier New" panose="02070309020205020404" pitchFamily="49" charset="0"/>
              </a:rPr>
              <a:t>0</a:t>
            </a:r>
          </a:p>
          <a:p>
            <a:pPr marL="0" indent="0">
              <a:spcBef>
                <a:spcPts val="0"/>
              </a:spcBef>
              <a:buNone/>
            </a:pPr>
            <a:r>
              <a:rPr lang="en-US" altLang="en-US" b="1" dirty="0">
                <a:solidFill>
                  <a:schemeClr val="accent4"/>
                </a:solidFill>
                <a:latin typeface="Courier New" panose="02070309020205020404" pitchFamily="49" charset="0"/>
                <a:cs typeface="Courier New" panose="02070309020205020404" pitchFamily="49" charset="0"/>
              </a:rPr>
              <a:t>for</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a:t>
            </a:r>
            <a:r>
              <a:rPr lang="en-US" altLang="en-US" b="1" dirty="0">
                <a:solidFill>
                  <a:schemeClr val="accent4"/>
                </a:solidFill>
                <a:latin typeface="Courier New" panose="02070309020205020404" pitchFamily="49" charset="0"/>
                <a:cs typeface="Courier New" panose="02070309020205020404" pitchFamily="49" charset="0"/>
              </a:rPr>
              <a:t>in</a:t>
            </a: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range</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5</a:t>
            </a:r>
            <a:r>
              <a:rPr lang="en-US" altLang="en-US" dirty="0">
                <a:latin typeface="Courier New" panose="02070309020205020404" pitchFamily="49" charset="0"/>
                <a:cs typeface="Courier New" panose="02070309020205020404" pitchFamily="49" charset="0"/>
              </a:rPr>
              <a:t>):</a:t>
            </a:r>
          </a:p>
          <a:p>
            <a:pPr marL="0" indent="0">
              <a:spcBef>
                <a:spcPts val="0"/>
              </a:spcBef>
              <a:buNone/>
            </a:pPr>
            <a:r>
              <a:rPr lang="en-US" altLang="en-US" dirty="0">
                <a:latin typeface="Courier New" panose="02070309020205020404" pitchFamily="49" charset="0"/>
                <a:cs typeface="Courier New" panose="02070309020205020404" pitchFamily="49" charset="0"/>
              </a:rPr>
              <a:t>  sum += </a:t>
            </a:r>
            <a:r>
              <a:rPr lang="en-US" altLang="en-US" dirty="0" err="1">
                <a:latin typeface="Courier New" panose="02070309020205020404" pitchFamily="49" charset="0"/>
                <a:cs typeface="Courier New" panose="02070309020205020404" pitchFamily="49" charset="0"/>
              </a:rPr>
              <a:t>i</a:t>
            </a:r>
            <a:endParaRPr lang="en-US" altLang="en-US" dirty="0">
              <a:latin typeface="Courier New" panose="02070309020205020404" pitchFamily="49" charset="0"/>
              <a:cs typeface="Courier New" panose="02070309020205020404" pitchFamily="49" charset="0"/>
            </a:endParaRPr>
          </a:p>
          <a:p>
            <a:pPr marL="0" indent="0">
              <a:spcBef>
                <a:spcPts val="0"/>
              </a:spcBef>
              <a:buNone/>
            </a:pPr>
            <a:r>
              <a:rPr lang="en-US" altLang="en-US" dirty="0">
                <a:solidFill>
                  <a:schemeClr val="accent5"/>
                </a:solidFill>
                <a:latin typeface="Courier New" panose="02070309020205020404" pitchFamily="49" charset="0"/>
                <a:cs typeface="Courier New" panose="02070309020205020404" pitchFamily="49" charset="0"/>
              </a:rPr>
              <a:t># Displays 5</a:t>
            </a:r>
          </a:p>
          <a:p>
            <a:pPr marL="0" indent="0">
              <a:spcBef>
                <a:spcPts val="0"/>
              </a:spcBef>
              <a:buNone/>
            </a:pP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a:t>
            </a:r>
          </a:p>
        </p:txBody>
      </p:sp>
      <p:sp>
        <p:nvSpPr>
          <p:cNvPr id="6" name="Rectangle 5">
            <a:extLst>
              <a:ext uri="{FF2B5EF4-FFF2-40B4-BE49-F238E27FC236}">
                <a16:creationId xmlns:a16="http://schemas.microsoft.com/office/drawing/2014/main" id="{C0BAB3D0-41F2-483A-B375-219209B251B0}"/>
              </a:ext>
            </a:extLst>
          </p:cNvPr>
          <p:cNvSpPr/>
          <p:nvPr/>
        </p:nvSpPr>
        <p:spPr>
          <a:xfrm>
            <a:off x="8817394" y="2249487"/>
            <a:ext cx="2230017" cy="737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output?</a:t>
            </a:r>
          </a:p>
        </p:txBody>
      </p:sp>
    </p:spTree>
    <p:extLst>
      <p:ext uri="{BB962C8B-B14F-4D97-AF65-F5344CB8AC3E}">
        <p14:creationId xmlns:p14="http://schemas.microsoft.com/office/powerpoint/2010/main" val="8020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11">
                                            <p:txEl>
                                              <p:pRg st="3" end="3"/>
                                            </p:txEl>
                                          </p:spTgt>
                                        </p:tgtEl>
                                        <p:attrNameLst>
                                          <p:attrName>style.visibility</p:attrName>
                                        </p:attrNameLst>
                                      </p:cBhvr>
                                      <p:to>
                                        <p:strVal val="visible"/>
                                      </p:to>
                                    </p:set>
                                    <p:animEffect transition="in" filter="fade">
                                      <p:cBhvr>
                                        <p:cTn id="7" dur="500"/>
                                        <p:tgtEl>
                                          <p:spTgt spid="145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967043B-37B5-439B-A6C0-F4825C632B08}"/>
              </a:ext>
            </a:extLst>
          </p:cNvPr>
          <p:cNvSpPr>
            <a:spLocks noGrp="1" noChangeArrowheads="1"/>
          </p:cNvSpPr>
          <p:nvPr>
            <p:ph type="title"/>
          </p:nvPr>
        </p:nvSpPr>
        <p:spPr/>
        <p:txBody>
          <a:bodyPr/>
          <a:lstStyle/>
          <a:p>
            <a:r>
              <a:rPr lang="en-US" altLang="en-US" dirty="0"/>
              <a:t>Scope Example 5</a:t>
            </a:r>
          </a:p>
        </p:txBody>
      </p:sp>
      <p:sp>
        <p:nvSpPr>
          <p:cNvPr id="145411" name="Rectangle 3">
            <a:extLst>
              <a:ext uri="{FF2B5EF4-FFF2-40B4-BE49-F238E27FC236}">
                <a16:creationId xmlns:a16="http://schemas.microsoft.com/office/drawing/2014/main" id="{F009DF35-59E4-46E0-8216-41BA6855BEE5}"/>
              </a:ext>
            </a:extLst>
          </p:cNvPr>
          <p:cNvSpPr>
            <a:spLocks noGrp="1" noChangeArrowheads="1"/>
          </p:cNvSpPr>
          <p:nvPr>
            <p:ph type="body" idx="1"/>
          </p:nvPr>
        </p:nvSpPr>
        <p:spPr/>
        <p:txBody>
          <a:bodyPr>
            <a:normAutofit fontScale="92500" lnSpcReduction="10000"/>
          </a:bodyPr>
          <a:lstStyle/>
          <a:p>
            <a:pPr marL="0" indent="0">
              <a:spcBef>
                <a:spcPts val="0"/>
              </a:spcBef>
              <a:buNone/>
            </a:pPr>
            <a:r>
              <a:rPr lang="en-US" altLang="en-US" dirty="0">
                <a:latin typeface="Courier New" panose="02070309020205020404" pitchFamily="49" charset="0"/>
                <a:cs typeface="Courier New" panose="02070309020205020404" pitchFamily="49" charset="0"/>
              </a:rPr>
              <a:t>x = 1</a:t>
            </a:r>
          </a:p>
          <a:p>
            <a:pPr marL="0" indent="0">
              <a:spcBef>
                <a:spcPts val="0"/>
              </a:spcBef>
              <a:buNone/>
            </a:pPr>
            <a:r>
              <a:rPr lang="en-US" altLang="en-US" b="1" dirty="0">
                <a:solidFill>
                  <a:schemeClr val="accent4"/>
                </a:solidFill>
                <a:latin typeface="Courier New" panose="02070309020205020404" pitchFamily="49" charset="0"/>
                <a:cs typeface="Courier New" panose="02070309020205020404" pitchFamily="49" charset="0"/>
              </a:rPr>
              <a:t>def</a:t>
            </a:r>
            <a:r>
              <a:rPr lang="en-US" altLang="en-US" dirty="0">
                <a:latin typeface="Courier New" panose="02070309020205020404" pitchFamily="49" charset="0"/>
                <a:cs typeface="Courier New" panose="02070309020205020404" pitchFamily="49" charset="0"/>
              </a:rPr>
              <a:t> increase():</a:t>
            </a:r>
          </a:p>
          <a:p>
            <a:pPr marL="0" indent="0">
              <a:spcBef>
                <a:spcPts val="0"/>
              </a:spcBef>
              <a:buNone/>
            </a:pPr>
            <a:r>
              <a:rPr lang="en-US" altLang="en-US" dirty="0">
                <a:latin typeface="Courier New" panose="02070309020205020404" pitchFamily="49" charset="0"/>
                <a:cs typeface="Courier New" panose="02070309020205020404" pitchFamily="49" charset="0"/>
              </a:rPr>
              <a:t>  </a:t>
            </a:r>
            <a:r>
              <a:rPr lang="en-US" altLang="en-US" b="1" dirty="0">
                <a:solidFill>
                  <a:schemeClr val="accent4"/>
                </a:solidFill>
                <a:latin typeface="Courier New" panose="02070309020205020404" pitchFamily="49" charset="0"/>
                <a:cs typeface="Courier New" panose="02070309020205020404" pitchFamily="49" charset="0"/>
              </a:rPr>
              <a:t>global</a:t>
            </a:r>
            <a:r>
              <a:rPr lang="en-US" altLang="en-US" dirty="0">
                <a:latin typeface="Courier New" panose="02070309020205020404" pitchFamily="49" charset="0"/>
                <a:cs typeface="Courier New" panose="02070309020205020404" pitchFamily="49" charset="0"/>
              </a:rPr>
              <a:t> x</a:t>
            </a:r>
          </a:p>
          <a:p>
            <a:pPr marL="0" indent="0">
              <a:spcBef>
                <a:spcPts val="0"/>
              </a:spcBef>
              <a:buNone/>
            </a:pPr>
            <a:r>
              <a:rPr lang="en-US" altLang="en-US" dirty="0">
                <a:latin typeface="Courier New" panose="02070309020205020404" pitchFamily="49" charset="0"/>
                <a:cs typeface="Courier New" panose="02070309020205020404" pitchFamily="49" charset="0"/>
              </a:rPr>
              <a:t>  x += 1</a:t>
            </a:r>
          </a:p>
          <a:p>
            <a:pPr marL="0" indent="0">
              <a:spcBef>
                <a:spcPts val="0"/>
              </a:spcBef>
              <a:buNone/>
            </a:pPr>
            <a:r>
              <a:rPr lang="en-US" altLang="en-US" dirty="0">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 Display 2</a:t>
            </a:r>
          </a:p>
          <a:p>
            <a:pPr marL="0" indent="0">
              <a:spcBef>
                <a:spcPts val="0"/>
              </a:spcBef>
              <a:buNone/>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(x)</a:t>
            </a:r>
          </a:p>
          <a:p>
            <a:pPr marL="0" indent="0">
              <a:spcBef>
                <a:spcPts val="0"/>
              </a:spcBef>
              <a:buNone/>
            </a:pPr>
            <a:r>
              <a:rPr lang="en-US" altLang="en-US" dirty="0">
                <a:latin typeface="Courier New" panose="02070309020205020404" pitchFamily="49" charset="0"/>
                <a:cs typeface="Courier New" panose="02070309020205020404" pitchFamily="49" charset="0"/>
              </a:rPr>
              <a:t>increase()</a:t>
            </a:r>
          </a:p>
          <a:p>
            <a:pPr marL="0" indent="0">
              <a:spcBef>
                <a:spcPts val="0"/>
              </a:spcBef>
              <a:buNone/>
            </a:pPr>
            <a:r>
              <a:rPr lang="en-US" altLang="en-US" dirty="0">
                <a:solidFill>
                  <a:schemeClr val="accent5"/>
                </a:solidFill>
                <a:latin typeface="Courier New" panose="02070309020205020404" pitchFamily="49" charset="0"/>
                <a:cs typeface="Courier New" panose="02070309020205020404" pitchFamily="49" charset="0"/>
              </a:rPr>
              <a:t># Display 2</a:t>
            </a:r>
          </a:p>
          <a:p>
            <a:pPr marL="0" indent="0">
              <a:spcBef>
                <a:spcPts val="0"/>
              </a:spcBef>
              <a:buNone/>
            </a:pP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(x)</a:t>
            </a:r>
          </a:p>
        </p:txBody>
      </p:sp>
      <p:sp>
        <p:nvSpPr>
          <p:cNvPr id="6" name="Rectangle 5">
            <a:extLst>
              <a:ext uri="{FF2B5EF4-FFF2-40B4-BE49-F238E27FC236}">
                <a16:creationId xmlns:a16="http://schemas.microsoft.com/office/drawing/2014/main" id="{C0BAB3D0-41F2-483A-B375-219209B251B0}"/>
              </a:ext>
            </a:extLst>
          </p:cNvPr>
          <p:cNvSpPr/>
          <p:nvPr/>
        </p:nvSpPr>
        <p:spPr>
          <a:xfrm>
            <a:off x="8817394" y="2249487"/>
            <a:ext cx="2230017" cy="737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output?</a:t>
            </a:r>
          </a:p>
        </p:txBody>
      </p:sp>
    </p:spTree>
    <p:extLst>
      <p:ext uri="{BB962C8B-B14F-4D97-AF65-F5344CB8AC3E}">
        <p14:creationId xmlns:p14="http://schemas.microsoft.com/office/powerpoint/2010/main" val="339412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11">
                                            <p:txEl>
                                              <p:pRg st="7" end="7"/>
                                            </p:txEl>
                                          </p:spTgt>
                                        </p:tgtEl>
                                        <p:attrNameLst>
                                          <p:attrName>style.visibility</p:attrName>
                                        </p:attrNameLst>
                                      </p:cBhvr>
                                      <p:to>
                                        <p:strVal val="visible"/>
                                      </p:to>
                                    </p:set>
                                    <p:animEffect transition="in" filter="fade">
                                      <p:cBhvr>
                                        <p:cTn id="7" dur="500"/>
                                        <p:tgtEl>
                                          <p:spTgt spid="145411">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5411">
                                            <p:txEl>
                                              <p:pRg st="4" end="4"/>
                                            </p:txEl>
                                          </p:spTgt>
                                        </p:tgtEl>
                                        <p:attrNameLst>
                                          <p:attrName>style.visibility</p:attrName>
                                        </p:attrNameLst>
                                      </p:cBhvr>
                                      <p:to>
                                        <p:strVal val="visible"/>
                                      </p:to>
                                    </p:set>
                                    <p:animEffect transition="in" filter="fade">
                                      <p:cBhvr>
                                        <p:cTn id="10" dur="500"/>
                                        <p:tgtEl>
                                          <p:spTgt spid="145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34C3-B518-4088-A098-CD32ECFBDCD9}"/>
              </a:ext>
            </a:extLst>
          </p:cNvPr>
          <p:cNvSpPr>
            <a:spLocks noGrp="1"/>
          </p:cNvSpPr>
          <p:nvPr>
            <p:ph type="title"/>
          </p:nvPr>
        </p:nvSpPr>
        <p:spPr/>
        <p:txBody>
          <a:bodyPr/>
          <a:lstStyle/>
          <a:p>
            <a:r>
              <a:rPr lang="en-US" dirty="0"/>
              <a:t>Default arguments</a:t>
            </a:r>
          </a:p>
        </p:txBody>
      </p:sp>
      <p:sp>
        <p:nvSpPr>
          <p:cNvPr id="3" name="Content Placeholder 2">
            <a:extLst>
              <a:ext uri="{FF2B5EF4-FFF2-40B4-BE49-F238E27FC236}">
                <a16:creationId xmlns:a16="http://schemas.microsoft.com/office/drawing/2014/main" id="{8B1371EF-6192-4100-A1B1-1247CF4B59C7}"/>
              </a:ext>
            </a:extLst>
          </p:cNvPr>
          <p:cNvSpPr>
            <a:spLocks noGrp="1"/>
          </p:cNvSpPr>
          <p:nvPr>
            <p:ph idx="1"/>
          </p:nvPr>
        </p:nvSpPr>
        <p:spPr/>
        <p:txBody>
          <a:bodyPr>
            <a:normAutofit fontScale="92500" lnSpcReduction="10000"/>
          </a:bodyPr>
          <a:lstStyle/>
          <a:p>
            <a:r>
              <a:rPr lang="en-US" dirty="0"/>
              <a:t>You are allowed to define default arguments for parameters</a:t>
            </a:r>
          </a:p>
          <a:p>
            <a:r>
              <a:rPr lang="en-US" dirty="0"/>
              <a:t>When the function is invoked without the parameter, the default value is used</a:t>
            </a:r>
          </a:p>
          <a:p>
            <a:r>
              <a:rPr lang="en-US" dirty="0"/>
              <a:t>Example</a:t>
            </a:r>
            <a:br>
              <a:rPr lang="en-US" dirty="0"/>
            </a:b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incr</a:t>
            </a:r>
            <a:r>
              <a:rPr lang="en-US" dirty="0">
                <a:latin typeface="Courier New" panose="02070309020205020404" pitchFamily="49" charset="0"/>
                <a:cs typeface="Courier New" panose="02070309020205020404" pitchFamily="49" charset="0"/>
              </a:rPr>
              <a:t>(n,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n + </a:t>
            </a:r>
            <a:r>
              <a:rPr lang="en-US" dirty="0" err="1">
                <a:latin typeface="Courier New" panose="02070309020205020404" pitchFamily="49" charset="0"/>
                <a:cs typeface="Courier New" panose="02070309020205020404" pitchFamily="49" charset="0"/>
              </a:rPr>
              <a:t>i</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x = </a:t>
            </a:r>
            <a:r>
              <a:rPr lang="en-US" dirty="0">
                <a:solidFill>
                  <a:srgbClr val="C00000"/>
                </a:solidFill>
                <a:latin typeface="Courier New" panose="02070309020205020404" pitchFamily="49" charset="0"/>
                <a:cs typeface="Courier New" panose="02070309020205020404" pitchFamily="49" charset="0"/>
              </a:rPr>
              <a:t>1</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x = </a:t>
            </a:r>
            <a:r>
              <a:rPr lang="en-US" dirty="0" err="1">
                <a:latin typeface="Courier New" panose="02070309020205020404" pitchFamily="49" charset="0"/>
                <a:cs typeface="Courier New" panose="02070309020205020404" pitchFamily="49" charset="0"/>
              </a:rPr>
              <a:t>incr</a:t>
            </a:r>
            <a:r>
              <a:rPr lang="en-US" dirty="0">
                <a:latin typeface="Courier New" panose="02070309020205020404" pitchFamily="49" charset="0"/>
                <a:cs typeface="Courier New" panose="02070309020205020404" pitchFamily="49" charset="0"/>
              </a:rPr>
              <a:t>(x, </a:t>
            </a:r>
            <a:r>
              <a:rPr lang="en-US" dirty="0">
                <a:solidFill>
                  <a:srgbClr val="C00000"/>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x = </a:t>
            </a:r>
            <a:r>
              <a:rPr lang="en-US" dirty="0" err="1">
                <a:latin typeface="Courier New" panose="02070309020205020404" pitchFamily="49" charset="0"/>
                <a:cs typeface="Courier New" panose="02070309020205020404" pitchFamily="49" charset="0"/>
              </a:rPr>
              <a:t>incr</a:t>
            </a:r>
            <a:r>
              <a:rPr lang="en-US" dirty="0">
                <a:latin typeface="Courier New" panose="02070309020205020404" pitchFamily="49" charset="0"/>
                <a:cs typeface="Courier New" panose="02070309020205020404" pitchFamily="49" charset="0"/>
              </a:rPr>
              <a:t>(x) </a:t>
            </a:r>
            <a:r>
              <a:rPr lang="en-US" dirty="0">
                <a:solidFill>
                  <a:schemeClr val="accent5"/>
                </a:solidFill>
                <a:latin typeface="Courier New" panose="02070309020205020404" pitchFamily="49" charset="0"/>
                <a:cs typeface="Courier New" panose="02070309020205020404" pitchFamily="49" charset="0"/>
              </a:rPr>
              <a:t># Invoked like </a:t>
            </a:r>
            <a:r>
              <a:rPr lang="en-US" dirty="0" err="1">
                <a:solidFill>
                  <a:schemeClr val="accent5"/>
                </a:solidFill>
                <a:latin typeface="Courier New" panose="02070309020205020404" pitchFamily="49" charset="0"/>
                <a:cs typeface="Courier New" panose="02070309020205020404" pitchFamily="49" charset="0"/>
              </a:rPr>
              <a:t>incr</a:t>
            </a:r>
            <a:r>
              <a:rPr lang="en-US" dirty="0">
                <a:solidFill>
                  <a:schemeClr val="accent5"/>
                </a:solidFill>
                <a:latin typeface="Courier New" panose="02070309020205020404" pitchFamily="49" charset="0"/>
                <a:cs typeface="Courier New" panose="02070309020205020404" pitchFamily="49" charset="0"/>
              </a:rPr>
              <a:t>(x, 1)</a:t>
            </a:r>
          </a:p>
        </p:txBody>
      </p:sp>
    </p:spTree>
    <p:extLst>
      <p:ext uri="{BB962C8B-B14F-4D97-AF65-F5344CB8AC3E}">
        <p14:creationId xmlns:p14="http://schemas.microsoft.com/office/powerpoint/2010/main" val="219869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dirty="0"/>
              <a:t>Solution</a:t>
            </a:r>
          </a:p>
        </p:txBody>
      </p:sp>
      <p:sp>
        <p:nvSpPr>
          <p:cNvPr id="4" name="Content Placeholder 3"/>
          <p:cNvSpPr>
            <a:spLocks noGrp="1"/>
          </p:cNvSpPr>
          <p:nvPr>
            <p:ph idx="1"/>
          </p:nvPr>
        </p:nvSpPr>
        <p:spPr>
          <a:xfrm>
            <a:off x="1141412" y="2249486"/>
            <a:ext cx="10514294" cy="4468555"/>
          </a:xfrm>
        </p:spPr>
        <p:txBody>
          <a:bodyPr>
            <a:normAutofit fontScale="85000" lnSpcReduction="20000"/>
          </a:bodyPr>
          <a:lstStyle/>
          <a:p>
            <a:pPr marL="682625" indent="-682625">
              <a:spcBef>
                <a:spcPts val="0"/>
              </a:spcBef>
              <a:buFont typeface="+mj-lt"/>
              <a:buAutoNum type="arabicPeriod"/>
            </a:pPr>
            <a:r>
              <a:rPr lang="en-US" b="1" dirty="0">
                <a:solidFill>
                  <a:schemeClr val="accent4"/>
                </a:solidFill>
                <a:latin typeface="Courier New" panose="02070309020205020404" pitchFamily="49" charset="0"/>
                <a:cs typeface="Courier New" panose="02070309020205020404" pitchFamily="49" charset="0"/>
              </a:rPr>
              <a:t>def</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sum(i1, i2):</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res = </a:t>
            </a:r>
            <a:r>
              <a:rPr lang="en-US" dirty="0">
                <a:solidFill>
                  <a:srgbClr val="C00000"/>
                </a:solidFill>
                <a:latin typeface="Courier New" panose="02070309020205020404" pitchFamily="49" charset="0"/>
                <a:cs typeface="Courier New" panose="02070309020205020404" pitchFamily="49" charset="0"/>
              </a:rPr>
              <a:t>0</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in</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range</a:t>
            </a:r>
            <a:r>
              <a:rPr lang="en-US" dirty="0">
                <a:latin typeface="Courier New" panose="02070309020205020404" pitchFamily="49" charset="0"/>
                <a:cs typeface="Courier New" panose="02070309020205020404" pitchFamily="49" charset="0"/>
              </a:rPr>
              <a:t>(i1, i2+</a:t>
            </a:r>
            <a:r>
              <a:rPr lang="en-US" dirty="0">
                <a:solidFill>
                  <a:srgbClr val="C0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res += </a:t>
            </a:r>
            <a:r>
              <a:rPr lang="en-US" dirty="0" err="1">
                <a:latin typeface="Courier New" panose="02070309020205020404" pitchFamily="49" charset="0"/>
                <a:cs typeface="Courier New" panose="02070309020205020404" pitchFamily="49" charset="0"/>
              </a:rPr>
              <a:t>i</a:t>
            </a:r>
            <a:endParaRPr lang="en-US" dirty="0">
              <a:latin typeface="Courier New" panose="02070309020205020404" pitchFamily="49" charset="0"/>
              <a:cs typeface="Courier New" panose="02070309020205020404" pitchFamily="49" charset="0"/>
            </a:endParaRP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res</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main():</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solidFill>
                  <a:srgbClr val="C00000"/>
                </a:solidFill>
                <a:latin typeface="Courier New" panose="02070309020205020404" pitchFamily="49" charset="0"/>
                <a:cs typeface="Courier New" panose="02070309020205020404" pitchFamily="49" charset="0"/>
              </a:rPr>
              <a:t>("Sum from 1 to 10 is "</a:t>
            </a:r>
            <a:r>
              <a:rPr lang="en-US" dirty="0">
                <a:latin typeface="Courier New" panose="02070309020205020404" pitchFamily="49" charset="0"/>
                <a:cs typeface="Courier New" panose="02070309020205020404" pitchFamily="49" charset="0"/>
              </a:rPr>
              <a:t>,  sum( </a:t>
            </a:r>
            <a:r>
              <a:rPr lang="en-US" dirty="0">
                <a:solidFill>
                  <a:srgbClr val="C0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"Sum from 20 to 30 is "</a:t>
            </a:r>
            <a:r>
              <a:rPr lang="en-US" dirty="0">
                <a:latin typeface="Courier New" panose="02070309020205020404" pitchFamily="49" charset="0"/>
                <a:cs typeface="Courier New" panose="02070309020205020404" pitchFamily="49" charset="0"/>
              </a:rPr>
              <a:t>, sum(</a:t>
            </a:r>
            <a:r>
              <a:rPr lang="en-US" dirty="0">
                <a:solidFill>
                  <a:srgbClr val="C0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30</a:t>
            </a:r>
            <a:r>
              <a:rPr lang="en-US" dirty="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"Sum from 35 to 45 is "</a:t>
            </a:r>
            <a:r>
              <a:rPr lang="en-US" dirty="0">
                <a:latin typeface="Courier New" panose="02070309020205020404" pitchFamily="49" charset="0"/>
                <a:cs typeface="Courier New" panose="02070309020205020404" pitchFamily="49" charset="0"/>
              </a:rPr>
              <a:t>, sum(</a:t>
            </a:r>
            <a:r>
              <a:rPr lang="en-US" dirty="0">
                <a:solidFill>
                  <a:srgbClr val="C00000"/>
                </a:solidFill>
                <a:latin typeface="Courier New" panose="02070309020205020404" pitchFamily="49" charset="0"/>
                <a:cs typeface="Courier New" panose="02070309020205020404" pitchFamily="49" charset="0"/>
              </a:rPr>
              <a:t>35</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45</a:t>
            </a:r>
            <a:r>
              <a:rPr lang="en-US" dirty="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682625" indent="-682625">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Invoke the main Function</a:t>
            </a:r>
          </a:p>
          <a:p>
            <a:pPr marL="682625" indent="-682625">
              <a:spcBef>
                <a:spcPts val="0"/>
              </a:spcBef>
              <a:buFont typeface="+mj-lt"/>
              <a:buAutoNum type="arabicPeriod"/>
            </a:pP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__name__ == '__main__':</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main()</a:t>
            </a:r>
          </a:p>
        </p:txBody>
      </p:sp>
      <p:sp>
        <p:nvSpPr>
          <p:cNvPr id="7172"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3"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4"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7" name="Rectangle 10"/>
          <p:cNvSpPr>
            <a:spLocks noChangeArrowheads="1"/>
          </p:cNvSpPr>
          <p:nvPr/>
        </p:nvSpPr>
        <p:spPr bwMode="auto">
          <a:xfrm>
            <a:off x="1839360" y="2249486"/>
            <a:ext cx="4256640" cy="1632049"/>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1" name="Rectangle 10"/>
          <p:cNvSpPr>
            <a:spLocks noChangeArrowheads="1"/>
          </p:cNvSpPr>
          <p:nvPr/>
        </p:nvSpPr>
        <p:spPr bwMode="auto">
          <a:xfrm>
            <a:off x="6876543" y="4413380"/>
            <a:ext cx="1735612" cy="3053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1" name="Rectangle 10">
            <a:extLst>
              <a:ext uri="{FF2B5EF4-FFF2-40B4-BE49-F238E27FC236}">
                <a16:creationId xmlns:a16="http://schemas.microsoft.com/office/drawing/2014/main" id="{32717292-5CF1-4935-A9C8-14EBB4D30973}"/>
              </a:ext>
            </a:extLst>
          </p:cNvPr>
          <p:cNvSpPr>
            <a:spLocks noChangeArrowheads="1"/>
          </p:cNvSpPr>
          <p:nvPr/>
        </p:nvSpPr>
        <p:spPr bwMode="auto">
          <a:xfrm>
            <a:off x="6876543" y="4718697"/>
            <a:ext cx="1735612" cy="3053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2" name="Rectangle 10">
            <a:extLst>
              <a:ext uri="{FF2B5EF4-FFF2-40B4-BE49-F238E27FC236}">
                <a16:creationId xmlns:a16="http://schemas.microsoft.com/office/drawing/2014/main" id="{0F77C052-DBF6-4C61-8928-791EB7577553}"/>
              </a:ext>
            </a:extLst>
          </p:cNvPr>
          <p:cNvSpPr>
            <a:spLocks noChangeArrowheads="1"/>
          </p:cNvSpPr>
          <p:nvPr/>
        </p:nvSpPr>
        <p:spPr bwMode="auto">
          <a:xfrm>
            <a:off x="6876543" y="5021276"/>
            <a:ext cx="1735612" cy="3053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1">
            <a:extLst>
              <a:ext uri="{FF2B5EF4-FFF2-40B4-BE49-F238E27FC236}">
                <a16:creationId xmlns:a16="http://schemas.microsoft.com/office/drawing/2014/main" id="{A1C4F602-7F86-4570-8418-65850514B7FD}"/>
              </a:ext>
            </a:extLst>
          </p:cNvPr>
          <p:cNvSpPr/>
          <p:nvPr/>
        </p:nvSpPr>
        <p:spPr>
          <a:xfrm>
            <a:off x="9556428" y="2557397"/>
            <a:ext cx="1976209" cy="101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Function</a:t>
            </a:r>
          </a:p>
          <a:p>
            <a:pPr algn="ctr"/>
            <a:r>
              <a:rPr lang="en-US" dirty="0"/>
              <a:t>Definition</a:t>
            </a:r>
          </a:p>
        </p:txBody>
      </p:sp>
      <p:sp>
        <p:nvSpPr>
          <p:cNvPr id="14" name="Rectangle 13">
            <a:extLst>
              <a:ext uri="{FF2B5EF4-FFF2-40B4-BE49-F238E27FC236}">
                <a16:creationId xmlns:a16="http://schemas.microsoft.com/office/drawing/2014/main" id="{719D7327-3D4D-4D4F-86B0-17792A49B31A}"/>
              </a:ext>
            </a:extLst>
          </p:cNvPr>
          <p:cNvSpPr/>
          <p:nvPr/>
        </p:nvSpPr>
        <p:spPr>
          <a:xfrm>
            <a:off x="9556428" y="4363241"/>
            <a:ext cx="1976209" cy="101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Function</a:t>
            </a:r>
          </a:p>
          <a:p>
            <a:pPr algn="ctr"/>
            <a:r>
              <a:rPr lang="en-US" dirty="0"/>
              <a:t>Invocation</a:t>
            </a:r>
          </a:p>
        </p:txBody>
      </p:sp>
      <p:cxnSp>
        <p:nvCxnSpPr>
          <p:cNvPr id="5" name="Straight Arrow Connector 4">
            <a:extLst>
              <a:ext uri="{FF2B5EF4-FFF2-40B4-BE49-F238E27FC236}">
                <a16:creationId xmlns:a16="http://schemas.microsoft.com/office/drawing/2014/main" id="{75F2C740-EBD0-48AA-B213-6425AA0013B2}"/>
              </a:ext>
            </a:extLst>
          </p:cNvPr>
          <p:cNvCxnSpPr>
            <a:stCxn id="2" idx="1"/>
            <a:endCxn id="17" idx="3"/>
          </p:cNvCxnSpPr>
          <p:nvPr/>
        </p:nvCxnSpPr>
        <p:spPr>
          <a:xfrm flipH="1">
            <a:off x="6096000" y="3065511"/>
            <a:ext cx="34604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9F06F1D-47BD-4D81-AF39-5944FF1B72DC}"/>
              </a:ext>
            </a:extLst>
          </p:cNvPr>
          <p:cNvCxnSpPr>
            <a:stCxn id="14" idx="1"/>
            <a:endCxn id="11" idx="3"/>
          </p:cNvCxnSpPr>
          <p:nvPr/>
        </p:nvCxnSpPr>
        <p:spPr>
          <a:xfrm flipH="1">
            <a:off x="8612155" y="4871355"/>
            <a:ext cx="944273" cy="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EB3D975-5499-43AC-8FEB-16268257EB2E}"/>
              </a:ext>
            </a:extLst>
          </p:cNvPr>
          <p:cNvSpPr/>
          <p:nvPr/>
        </p:nvSpPr>
        <p:spPr>
          <a:xfrm>
            <a:off x="6398559" y="5776796"/>
            <a:ext cx="4935894" cy="1016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is also a function. While we are by no means required to provide a Function called main, it is convention. Other languages require such constructs.</a:t>
            </a:r>
          </a:p>
        </p:txBody>
      </p:sp>
    </p:spTree>
    <p:extLst>
      <p:ext uri="{BB962C8B-B14F-4D97-AF65-F5344CB8AC3E}">
        <p14:creationId xmlns:p14="http://schemas.microsoft.com/office/powerpoint/2010/main" val="423755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11" grpId="0" animBg="1"/>
      <p:bldP spid="12" grpId="0" animBg="1"/>
      <p:bldP spid="2" grpId="0" animBg="1"/>
      <p:bldP spid="14"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498A-3D9C-4AF9-839A-DBCDFE0E4DD4}"/>
              </a:ext>
            </a:extLst>
          </p:cNvPr>
          <p:cNvSpPr>
            <a:spLocks noGrp="1"/>
          </p:cNvSpPr>
          <p:nvPr>
            <p:ph type="title"/>
          </p:nvPr>
        </p:nvSpPr>
        <p:spPr/>
        <p:txBody>
          <a:bodyPr/>
          <a:lstStyle/>
          <a:p>
            <a:r>
              <a:rPr lang="en-US" dirty="0"/>
              <a:t>Multiple Return values</a:t>
            </a:r>
          </a:p>
        </p:txBody>
      </p:sp>
      <p:sp>
        <p:nvSpPr>
          <p:cNvPr id="3" name="Content Placeholder 2">
            <a:extLst>
              <a:ext uri="{FF2B5EF4-FFF2-40B4-BE49-F238E27FC236}">
                <a16:creationId xmlns:a16="http://schemas.microsoft.com/office/drawing/2014/main" id="{DB0F1303-FEB3-44F2-AC51-D0B4F856A8B6}"/>
              </a:ext>
            </a:extLst>
          </p:cNvPr>
          <p:cNvSpPr>
            <a:spLocks noGrp="1"/>
          </p:cNvSpPr>
          <p:nvPr>
            <p:ph idx="1"/>
          </p:nvPr>
        </p:nvSpPr>
        <p:spPr/>
        <p:txBody>
          <a:bodyPr/>
          <a:lstStyle/>
          <a:p>
            <a:r>
              <a:rPr lang="en-US" dirty="0"/>
              <a:t>Python also allows returning multiple values at a time. Example:</a:t>
            </a:r>
            <a:br>
              <a:rPr lang="en-US" dirty="0"/>
            </a:b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sqrAndCube</a:t>
            </a:r>
            <a:r>
              <a:rPr lang="en-US" dirty="0">
                <a:latin typeface="Courier New" panose="02070309020205020404" pitchFamily="49" charset="0"/>
                <a:cs typeface="Courier New" panose="02070309020205020404" pitchFamily="49" charset="0"/>
              </a:rPr>
              <a:t>(x):</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sqr</a:t>
            </a:r>
            <a:r>
              <a:rPr lang="en-US" dirty="0">
                <a:latin typeface="Courier New" panose="02070309020205020404" pitchFamily="49" charset="0"/>
                <a:cs typeface="Courier New" panose="02070309020205020404" pitchFamily="49" charset="0"/>
              </a:rPr>
              <a:t> = x*x</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cube = </a:t>
            </a:r>
            <a:r>
              <a:rPr lang="en-US" dirty="0" err="1">
                <a:latin typeface="Courier New" panose="02070309020205020404" pitchFamily="49" charset="0"/>
                <a:cs typeface="Courier New" panose="02070309020205020404" pitchFamily="49" charset="0"/>
              </a:rPr>
              <a:t>sqr</a:t>
            </a:r>
            <a:r>
              <a:rPr lang="en-US" dirty="0">
                <a:latin typeface="Courier New" panose="02070309020205020404" pitchFamily="49" charset="0"/>
                <a:cs typeface="Courier New" panose="02070309020205020404" pitchFamily="49" charset="0"/>
              </a:rPr>
              <a:t>*x</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sqr</a:t>
            </a:r>
            <a:r>
              <a:rPr lang="en-US" dirty="0">
                <a:latin typeface="Courier New" panose="02070309020205020404" pitchFamily="49" charset="0"/>
                <a:cs typeface="Courier New" panose="02070309020205020404" pitchFamily="49" charset="0"/>
              </a:rPr>
              <a:t>, cube</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sqr</a:t>
            </a:r>
            <a:r>
              <a:rPr lang="en-US" dirty="0">
                <a:latin typeface="Courier New" panose="02070309020205020404" pitchFamily="49" charset="0"/>
                <a:cs typeface="Courier New" panose="02070309020205020404" pitchFamily="49" charset="0"/>
              </a:rPr>
              <a:t>, cube = </a:t>
            </a:r>
            <a:r>
              <a:rPr lang="en-US" dirty="0" err="1">
                <a:latin typeface="Courier New" panose="02070309020205020404" pitchFamily="49" charset="0"/>
                <a:cs typeface="Courier New" panose="02070309020205020404" pitchFamily="49" charset="0"/>
              </a:rPr>
              <a:t>sqrAndCube</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sqr</a:t>
            </a:r>
            <a:r>
              <a:rPr lang="en-US" dirty="0">
                <a:latin typeface="Courier New" panose="02070309020205020404" pitchFamily="49" charset="0"/>
                <a:cs typeface="Courier New" panose="02070309020205020404" pitchFamily="49" charset="0"/>
              </a:rPr>
              <a:t>, cube)</a:t>
            </a:r>
          </a:p>
        </p:txBody>
      </p:sp>
    </p:spTree>
    <p:extLst>
      <p:ext uri="{BB962C8B-B14F-4D97-AF65-F5344CB8AC3E}">
        <p14:creationId xmlns:p14="http://schemas.microsoft.com/office/powerpoint/2010/main" val="1038087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2C1C4-7C03-4884-B8D0-AA8972388E71}"/>
              </a:ext>
            </a:extLst>
          </p:cNvPr>
          <p:cNvSpPr>
            <a:spLocks noGrp="1"/>
          </p:cNvSpPr>
          <p:nvPr>
            <p:ph type="title"/>
          </p:nvPr>
        </p:nvSpPr>
        <p:spPr/>
        <p:txBody>
          <a:bodyPr/>
          <a:lstStyle/>
          <a:p>
            <a:r>
              <a:rPr lang="en-US" dirty="0"/>
              <a:t>Modularization</a:t>
            </a:r>
          </a:p>
        </p:txBody>
      </p:sp>
      <p:sp>
        <p:nvSpPr>
          <p:cNvPr id="5" name="Text Placeholder 4">
            <a:extLst>
              <a:ext uri="{FF2B5EF4-FFF2-40B4-BE49-F238E27FC236}">
                <a16:creationId xmlns:a16="http://schemas.microsoft.com/office/drawing/2014/main" id="{9082DFBC-72B6-4990-A845-CC4F3565B7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8449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dirty="0"/>
              <a:t>Function Abstraction</a:t>
            </a:r>
          </a:p>
        </p:txBody>
      </p:sp>
      <p:sp>
        <p:nvSpPr>
          <p:cNvPr id="57348" name="Rectangle 3"/>
          <p:cNvSpPr>
            <a:spLocks noGrp="1" noChangeArrowheads="1"/>
          </p:cNvSpPr>
          <p:nvPr>
            <p:ph type="body" idx="1"/>
          </p:nvPr>
        </p:nvSpPr>
        <p:spPr/>
        <p:txBody>
          <a:bodyPr/>
          <a:lstStyle/>
          <a:p>
            <a:r>
              <a:rPr lang="en-US" altLang="en-US" dirty="0"/>
              <a:t>You can think of the function body as a black box that contains the detailed implementation for the function.</a:t>
            </a:r>
          </a:p>
        </p:txBody>
      </p:sp>
      <p:sp>
        <p:nvSpPr>
          <p:cNvPr id="57349" name="Rectangle 8"/>
          <p:cNvSpPr>
            <a:spLocks noChangeArrowheads="1"/>
          </p:cNvSpPr>
          <p:nvPr/>
        </p:nvSpPr>
        <p:spPr bwMode="auto">
          <a:xfrm>
            <a:off x="4352925" y="27146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7350" name="Object 7"/>
          <p:cNvGraphicFramePr>
            <a:graphicFrameLocks noChangeAspect="1"/>
          </p:cNvGraphicFramePr>
          <p:nvPr>
            <p:extLst>
              <p:ext uri="{D42A27DB-BD31-4B8C-83A1-F6EECF244321}">
                <p14:modId xmlns:p14="http://schemas.microsoft.com/office/powerpoint/2010/main" val="3144613428"/>
              </p:ext>
            </p:extLst>
          </p:nvPr>
        </p:nvGraphicFramePr>
        <p:xfrm>
          <a:off x="2019300" y="3173413"/>
          <a:ext cx="8150225" cy="3349625"/>
        </p:xfrm>
        <a:graphic>
          <a:graphicData uri="http://schemas.openxmlformats.org/presentationml/2006/ole">
            <mc:AlternateContent xmlns:mc="http://schemas.openxmlformats.org/markup-compatibility/2006">
              <mc:Choice xmlns:v="urn:schemas-microsoft-com:vml" Requires="v">
                <p:oleObj spid="_x0000_s238623" name="Picture" r:id="rId4" imgW="3486240" imgH="1428840" progId="Word.Picture.8">
                  <p:embed/>
                </p:oleObj>
              </mc:Choice>
              <mc:Fallback>
                <p:oleObj name="Picture" r:id="rId4" imgW="3486240" imgH="1428840" progId="Word.Picture.8">
                  <p:embed/>
                  <p:pic>
                    <p:nvPicPr>
                      <p:cNvPr id="0" name=""/>
                      <p:cNvPicPr>
                        <a:picLocks noChangeAspect="1" noChangeArrowheads="1"/>
                      </p:cNvPicPr>
                      <p:nvPr/>
                    </p:nvPicPr>
                    <p:blipFill>
                      <a:blip r:embed="rId5"/>
                      <a:srcRect/>
                      <a:stretch>
                        <a:fillRect/>
                      </a:stretch>
                    </p:blipFill>
                    <p:spPr bwMode="auto">
                      <a:xfrm>
                        <a:off x="2019300" y="3173413"/>
                        <a:ext cx="81502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38139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Modularizing Code</a:t>
            </a:r>
            <a:endParaRPr lang="en-US" dirty="0"/>
          </a:p>
        </p:txBody>
      </p:sp>
      <p:sp>
        <p:nvSpPr>
          <p:cNvPr id="3" name="Content Placeholder 2"/>
          <p:cNvSpPr>
            <a:spLocks noGrp="1"/>
          </p:cNvSpPr>
          <p:nvPr>
            <p:ph idx="1"/>
          </p:nvPr>
        </p:nvSpPr>
        <p:spPr/>
        <p:txBody>
          <a:bodyPr>
            <a:normAutofit/>
          </a:bodyPr>
          <a:lstStyle/>
          <a:p>
            <a:r>
              <a:rPr lang="en-US" altLang="en-US" dirty="0"/>
              <a:t>Functions can be used to reduce redundant coding and enable code reuse. Functions can also be used to modularize code and improve the quality of the program.</a:t>
            </a:r>
          </a:p>
          <a:p>
            <a:r>
              <a:rPr lang="en-US" altLang="en-US" dirty="0"/>
              <a:t>Benefits of functions</a:t>
            </a:r>
          </a:p>
          <a:p>
            <a:pPr lvl="1"/>
            <a:r>
              <a:rPr lang="en-US" altLang="en-US" dirty="0"/>
              <a:t>Write a function once and reuse it anywhere.</a:t>
            </a:r>
          </a:p>
          <a:p>
            <a:pPr lvl="1"/>
            <a:r>
              <a:rPr lang="en-US" altLang="en-US" dirty="0"/>
              <a:t>Information hiding. Hide the implementation from the user.</a:t>
            </a:r>
          </a:p>
          <a:p>
            <a:pPr lvl="1"/>
            <a:r>
              <a:rPr lang="en-US" altLang="en-US" dirty="0"/>
              <a:t>Reduce complexity.</a:t>
            </a:r>
          </a:p>
          <a:p>
            <a:pPr lvl="1"/>
            <a:endParaRPr lang="en-US" altLang="en-US" dirty="0"/>
          </a:p>
        </p:txBody>
      </p:sp>
    </p:spTree>
    <p:extLst>
      <p:ext uri="{BB962C8B-B14F-4D97-AF65-F5344CB8AC3E}">
        <p14:creationId xmlns:p14="http://schemas.microsoft.com/office/powerpoint/2010/main" val="2906946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E801-0FF7-427E-89FC-BBD1FCDC5D9E}"/>
              </a:ext>
            </a:extLst>
          </p:cNvPr>
          <p:cNvSpPr>
            <a:spLocks noGrp="1"/>
          </p:cNvSpPr>
          <p:nvPr>
            <p:ph type="title"/>
          </p:nvPr>
        </p:nvSpPr>
        <p:spPr/>
        <p:txBody>
          <a:bodyPr/>
          <a:lstStyle/>
          <a:p>
            <a:r>
              <a:rPr lang="en-US" dirty="0"/>
              <a:t>Software Development</a:t>
            </a:r>
          </a:p>
        </p:txBody>
      </p:sp>
      <p:sp>
        <p:nvSpPr>
          <p:cNvPr id="3" name="Content Placeholder 2">
            <a:extLst>
              <a:ext uri="{FF2B5EF4-FFF2-40B4-BE49-F238E27FC236}">
                <a16:creationId xmlns:a16="http://schemas.microsoft.com/office/drawing/2014/main" id="{E4C1C6D5-B12D-4DDE-BA52-E922136AD475}"/>
              </a:ext>
            </a:extLst>
          </p:cNvPr>
          <p:cNvSpPr>
            <a:spLocks noGrp="1"/>
          </p:cNvSpPr>
          <p:nvPr>
            <p:ph idx="1"/>
          </p:nvPr>
        </p:nvSpPr>
        <p:spPr/>
        <p:txBody>
          <a:bodyPr>
            <a:normAutofit lnSpcReduction="10000"/>
          </a:bodyPr>
          <a:lstStyle/>
          <a:p>
            <a:r>
              <a:rPr lang="en-US" dirty="0"/>
              <a:t>Things to </a:t>
            </a:r>
            <a:r>
              <a:rPr lang="en-US" dirty="0" err="1"/>
              <a:t>rembember</a:t>
            </a:r>
            <a:endParaRPr lang="en-US" dirty="0"/>
          </a:p>
          <a:p>
            <a:pPr lvl="1"/>
            <a:r>
              <a:rPr lang="en-US" dirty="0"/>
              <a:t>You rarely write code for yourself</a:t>
            </a:r>
          </a:p>
          <a:p>
            <a:pPr lvl="1"/>
            <a:r>
              <a:rPr lang="en-US" dirty="0"/>
              <a:t>Rather, you belong to a team working towards a common goal, where no one person can know everything of the code.</a:t>
            </a:r>
          </a:p>
          <a:p>
            <a:r>
              <a:rPr lang="en-US" dirty="0"/>
              <a:t>How can we communicate intent of code and its design?</a:t>
            </a:r>
          </a:p>
          <a:p>
            <a:pPr lvl="1"/>
            <a:r>
              <a:rPr lang="en-US" dirty="0"/>
              <a:t>Documentation</a:t>
            </a:r>
          </a:p>
          <a:p>
            <a:r>
              <a:rPr lang="en-US" dirty="0"/>
              <a:t>How do we develop large programs?</a:t>
            </a:r>
          </a:p>
          <a:p>
            <a:pPr lvl="1"/>
            <a:r>
              <a:rPr lang="en-US" dirty="0"/>
              <a:t>Stepwise refinement</a:t>
            </a:r>
          </a:p>
        </p:txBody>
      </p:sp>
    </p:spTree>
    <p:extLst>
      <p:ext uri="{BB962C8B-B14F-4D97-AF65-F5344CB8AC3E}">
        <p14:creationId xmlns:p14="http://schemas.microsoft.com/office/powerpoint/2010/main" val="35998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31A3-49F9-482A-91DD-6D36A3FF27F3}"/>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162B521A-3F1F-4911-8BE2-6D4D2FE222D4}"/>
              </a:ext>
            </a:extLst>
          </p:cNvPr>
          <p:cNvSpPr>
            <a:spLocks noGrp="1"/>
          </p:cNvSpPr>
          <p:nvPr>
            <p:ph idx="1"/>
          </p:nvPr>
        </p:nvSpPr>
        <p:spPr/>
        <p:txBody>
          <a:bodyPr>
            <a:normAutofit lnSpcReduction="10000"/>
          </a:bodyPr>
          <a:lstStyle/>
          <a:p>
            <a:r>
              <a:rPr lang="en-US" dirty="0"/>
              <a:t>We use comments to relay intent of control flow and difficult to understand statements</a:t>
            </a:r>
          </a:p>
          <a:p>
            <a:pPr lvl="1"/>
            <a:r>
              <a:rPr lang="en-US" dirty="0"/>
              <a:t>It is a fine balance between too much and too little commenting</a:t>
            </a:r>
          </a:p>
          <a:p>
            <a:r>
              <a:rPr lang="en-US" dirty="0"/>
              <a:t>For larger control structures, i.e., functions, methods, and classes, we should provide official documentation to specify its use</a:t>
            </a:r>
          </a:p>
          <a:p>
            <a:pPr lvl="1"/>
            <a:r>
              <a:rPr lang="en-US" dirty="0"/>
              <a:t>We will use docstring format</a:t>
            </a:r>
          </a:p>
          <a:p>
            <a:pPr lvl="1"/>
            <a:r>
              <a:rPr lang="en-US" dirty="0"/>
              <a:t>Every class, method, and function will need a docstring describing its purpose, formal arguments, and return value.</a:t>
            </a:r>
          </a:p>
        </p:txBody>
      </p:sp>
    </p:spTree>
    <p:extLst>
      <p:ext uri="{BB962C8B-B14F-4D97-AF65-F5344CB8AC3E}">
        <p14:creationId xmlns:p14="http://schemas.microsoft.com/office/powerpoint/2010/main" val="3040407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78D0-F48E-48DE-9C52-1EFEF55566AB}"/>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F1FFBB61-8094-4613-8836-282CA43F2B53}"/>
              </a:ext>
            </a:extLst>
          </p:cNvPr>
          <p:cNvSpPr>
            <a:spLocks noGrp="1"/>
          </p:cNvSpPr>
          <p:nvPr>
            <p:ph idx="1"/>
          </p:nvPr>
        </p:nvSpPr>
        <p:spPr>
          <a:xfrm>
            <a:off x="1141412" y="2249486"/>
            <a:ext cx="9905999" cy="4514995"/>
          </a:xfrm>
        </p:spPr>
        <p:txBody>
          <a:bodyPr>
            <a:normAutofit fontScale="92500" lnSpcReduction="10000"/>
          </a:bodyPr>
          <a:lstStyle/>
          <a:p>
            <a:pPr>
              <a:spcBef>
                <a:spcPts val="0"/>
              </a:spcBef>
            </a:pPr>
            <a:r>
              <a:rPr lang="en-US" dirty="0"/>
              <a:t>Docstring example:</a:t>
            </a:r>
            <a:br>
              <a:rPr lang="en-US" dirty="0"/>
            </a:b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square(n):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Square a number.</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Arguments:</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n: A number.</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Returns:</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The square of the input number.</a:t>
            </a:r>
            <a:br>
              <a:rPr lang="en-US" dirty="0">
                <a:solidFill>
                  <a:srgbClr val="C00000"/>
                </a:solidFill>
                <a:latin typeface="Courier New" panose="02070309020205020404" pitchFamily="49" charset="0"/>
                <a:cs typeface="Courier New" panose="02070309020205020404" pitchFamily="49" charset="0"/>
              </a:rPr>
            </a:br>
            <a:r>
              <a:rPr lang="en-US" dirty="0">
                <a:solidFill>
                  <a:srgbClr val="C00000"/>
                </a:solidFill>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n*n</a:t>
            </a:r>
          </a:p>
        </p:txBody>
      </p:sp>
      <p:sp>
        <p:nvSpPr>
          <p:cNvPr id="4" name="Rectangle 3">
            <a:extLst>
              <a:ext uri="{FF2B5EF4-FFF2-40B4-BE49-F238E27FC236}">
                <a16:creationId xmlns:a16="http://schemas.microsoft.com/office/drawing/2014/main" id="{AB1BF362-767A-49B7-B3FD-511B0E2B7FA8}"/>
              </a:ext>
            </a:extLst>
          </p:cNvPr>
          <p:cNvSpPr/>
          <p:nvPr/>
        </p:nvSpPr>
        <p:spPr>
          <a:xfrm>
            <a:off x="7148945" y="1028409"/>
            <a:ext cx="4343400" cy="1221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a:t>
            </a:r>
            <a:r>
              <a:rPr lang="en-US" dirty="0"/>
              <a:t> Denotes the start and end of a docstring. If you use the </a:t>
            </a:r>
            <a:r>
              <a:rPr lang="en-US" dirty="0">
                <a:latin typeface="Courier New" panose="02070309020205020404" pitchFamily="49" charset="0"/>
                <a:cs typeface="Courier New" panose="02070309020205020404" pitchFamily="49" charset="0"/>
              </a:rPr>
              <a:t>help()</a:t>
            </a:r>
            <a:r>
              <a:rPr lang="en-US" dirty="0">
                <a:cs typeface="Courier New" panose="02070309020205020404" pitchFamily="49" charset="0"/>
              </a:rPr>
              <a:t> </a:t>
            </a:r>
            <a:r>
              <a:rPr lang="en-US" dirty="0"/>
              <a:t>function in python, it prints the docstring. Try it with</a:t>
            </a:r>
            <a:r>
              <a:rPr lang="en-US" dirty="0">
                <a:cs typeface="Courier New" panose="02070309020205020404" pitchFamily="49" charset="0"/>
              </a:rPr>
              <a:t> </a:t>
            </a:r>
            <a:r>
              <a:rPr lang="en-US" dirty="0">
                <a:latin typeface="Courier New" panose="02070309020205020404" pitchFamily="49" charset="0"/>
                <a:cs typeface="Courier New" panose="02070309020205020404" pitchFamily="49" charset="0"/>
              </a:rPr>
              <a:t>help(square)</a:t>
            </a:r>
            <a:r>
              <a:rPr lang="en-US" dirty="0"/>
              <a:t>.</a:t>
            </a:r>
          </a:p>
        </p:txBody>
      </p:sp>
      <p:sp>
        <p:nvSpPr>
          <p:cNvPr id="5" name="Rectangle 4">
            <a:extLst>
              <a:ext uri="{FF2B5EF4-FFF2-40B4-BE49-F238E27FC236}">
                <a16:creationId xmlns:a16="http://schemas.microsoft.com/office/drawing/2014/main" id="{74046768-4FB6-4E40-A772-A5845556D09E}"/>
              </a:ext>
            </a:extLst>
          </p:cNvPr>
          <p:cNvSpPr/>
          <p:nvPr/>
        </p:nvSpPr>
        <p:spPr>
          <a:xfrm>
            <a:off x="7148945" y="2446913"/>
            <a:ext cx="4343400" cy="696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Always provide a brief explanatory statement.</a:t>
            </a:r>
          </a:p>
        </p:txBody>
      </p:sp>
      <p:sp>
        <p:nvSpPr>
          <p:cNvPr id="6" name="Rectangle 5">
            <a:extLst>
              <a:ext uri="{FF2B5EF4-FFF2-40B4-BE49-F238E27FC236}">
                <a16:creationId xmlns:a16="http://schemas.microsoft.com/office/drawing/2014/main" id="{25B3CB25-6EAE-456B-B201-8FE2B7EBD37F}"/>
              </a:ext>
            </a:extLst>
          </p:cNvPr>
          <p:cNvSpPr/>
          <p:nvPr/>
        </p:nvSpPr>
        <p:spPr>
          <a:xfrm>
            <a:off x="7148945" y="3340531"/>
            <a:ext cx="4343400" cy="904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arguments are needed, document each one with a description. Otherwise do not have an "Arguments" section.</a:t>
            </a:r>
          </a:p>
        </p:txBody>
      </p:sp>
      <p:sp>
        <p:nvSpPr>
          <p:cNvPr id="7" name="Rectangle 6">
            <a:extLst>
              <a:ext uri="{FF2B5EF4-FFF2-40B4-BE49-F238E27FC236}">
                <a16:creationId xmlns:a16="http://schemas.microsoft.com/office/drawing/2014/main" id="{5EC27B0D-D5BB-445C-9147-0E374B14923C}"/>
              </a:ext>
            </a:extLst>
          </p:cNvPr>
          <p:cNvSpPr/>
          <p:nvPr/>
        </p:nvSpPr>
        <p:spPr>
          <a:xfrm>
            <a:off x="7148945" y="4441967"/>
            <a:ext cx="4343400" cy="904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the function returns a value, document its meaning in the "Returns" section.</a:t>
            </a:r>
          </a:p>
        </p:txBody>
      </p:sp>
      <p:cxnSp>
        <p:nvCxnSpPr>
          <p:cNvPr id="9" name="Straight Arrow Connector 8">
            <a:extLst>
              <a:ext uri="{FF2B5EF4-FFF2-40B4-BE49-F238E27FC236}">
                <a16:creationId xmlns:a16="http://schemas.microsoft.com/office/drawing/2014/main" id="{EB381317-3B94-4FD4-BAD6-0CD354438279}"/>
              </a:ext>
            </a:extLst>
          </p:cNvPr>
          <p:cNvCxnSpPr>
            <a:cxnSpLocks/>
            <a:stCxn id="4" idx="1"/>
          </p:cNvCxnSpPr>
          <p:nvPr/>
        </p:nvCxnSpPr>
        <p:spPr>
          <a:xfrm flipH="1">
            <a:off x="2452255" y="1638948"/>
            <a:ext cx="4696690" cy="15718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E5D75CC-2D1F-403A-89EE-7ACB75EEC7EC}"/>
              </a:ext>
            </a:extLst>
          </p:cNvPr>
          <p:cNvCxnSpPr>
            <a:stCxn id="5" idx="1"/>
          </p:cNvCxnSpPr>
          <p:nvPr/>
        </p:nvCxnSpPr>
        <p:spPr>
          <a:xfrm flipH="1">
            <a:off x="4603173" y="2795009"/>
            <a:ext cx="2545772" cy="7794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1091081-92EF-4159-8EEE-B1D1AE149F2E}"/>
              </a:ext>
            </a:extLst>
          </p:cNvPr>
          <p:cNvCxnSpPr>
            <a:cxnSpLocks/>
            <a:stCxn id="6" idx="1"/>
          </p:cNvCxnSpPr>
          <p:nvPr/>
        </p:nvCxnSpPr>
        <p:spPr>
          <a:xfrm flipH="1">
            <a:off x="3657600" y="3792536"/>
            <a:ext cx="3491345" cy="5817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1813973-5645-4640-A55C-C457DBBC6EF2}"/>
              </a:ext>
            </a:extLst>
          </p:cNvPr>
          <p:cNvCxnSpPr>
            <a:stCxn id="7" idx="1"/>
          </p:cNvCxnSpPr>
          <p:nvPr/>
        </p:nvCxnSpPr>
        <p:spPr>
          <a:xfrm flipH="1">
            <a:off x="3418609" y="4893972"/>
            <a:ext cx="3730336" cy="604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8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altLang="en-US" dirty="0"/>
              <a:t>Stepwise Refinement</a:t>
            </a:r>
          </a:p>
        </p:txBody>
      </p:sp>
      <p:sp>
        <p:nvSpPr>
          <p:cNvPr id="65540" name="Rectangle 3"/>
          <p:cNvSpPr>
            <a:spLocks noGrp="1" noChangeArrowheads="1"/>
          </p:cNvSpPr>
          <p:nvPr>
            <p:ph type="body" idx="1"/>
          </p:nvPr>
        </p:nvSpPr>
        <p:spPr/>
        <p:txBody>
          <a:bodyPr/>
          <a:lstStyle/>
          <a:p>
            <a:r>
              <a:rPr lang="en-US" altLang="en-US" dirty="0"/>
              <a:t>The concept of function abstraction can be applied to the process of developing programs. When writing a large program, you can use the "divide and conquer" strategy, also known as stepwise refinement, to decompose it into subproblems. The subproblems can be further decomposed into smaller, more manageable problems. </a:t>
            </a:r>
          </a:p>
        </p:txBody>
      </p:sp>
    </p:spTree>
    <p:extLst>
      <p:ext uri="{BB962C8B-B14F-4D97-AF65-F5344CB8AC3E}">
        <p14:creationId xmlns:p14="http://schemas.microsoft.com/office/powerpoint/2010/main" val="2042312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en-US"/>
              <a:t>PrintCalender Case Study </a:t>
            </a:r>
          </a:p>
        </p:txBody>
      </p:sp>
      <p:sp>
        <p:nvSpPr>
          <p:cNvPr id="66564" name="Rectangle 3"/>
          <p:cNvSpPr>
            <a:spLocks noGrp="1" noChangeArrowheads="1"/>
          </p:cNvSpPr>
          <p:nvPr>
            <p:ph sz="half" idx="1"/>
          </p:nvPr>
        </p:nvSpPr>
        <p:spPr/>
        <p:txBody>
          <a:bodyPr/>
          <a:lstStyle/>
          <a:p>
            <a:r>
              <a:rPr lang="en-US" altLang="en-US"/>
              <a:t>Let us use the PrintCalendar example to demonstrate the stepwise refinement approach. </a:t>
            </a:r>
          </a:p>
        </p:txBody>
      </p:sp>
      <p:sp>
        <p:nvSpPr>
          <p:cNvPr id="66565" name="Rectangle 7"/>
          <p:cNvSpPr>
            <a:spLocks noChangeArrowheads="1"/>
          </p:cNvSpPr>
          <p:nvPr/>
        </p:nvSpPr>
        <p:spPr bwMode="auto">
          <a:xfrm>
            <a:off x="4681538" y="28527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6566" name="Rectangle 9"/>
          <p:cNvSpPr>
            <a:spLocks noChangeArrowheads="1"/>
          </p:cNvSpPr>
          <p:nvPr/>
        </p:nvSpPr>
        <p:spPr bwMode="auto">
          <a:xfrm>
            <a:off x="4629150" y="32337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6567" name="Rectangle 11"/>
          <p:cNvSpPr>
            <a:spLocks noChangeArrowheads="1"/>
          </p:cNvSpPr>
          <p:nvPr/>
        </p:nvSpPr>
        <p:spPr bwMode="auto">
          <a:xfrm>
            <a:off x="4781550" y="25193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2" name="Picture 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97020" y="2816024"/>
            <a:ext cx="3825572" cy="240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17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altLang="en-US"/>
              <a:t>Design Diagram</a:t>
            </a:r>
          </a:p>
        </p:txBody>
      </p:sp>
      <p:sp>
        <p:nvSpPr>
          <p:cNvPr id="73732" name="Rectangle 3"/>
          <p:cNvSpPr>
            <a:spLocks noGrp="1" noChangeArrowheads="1"/>
          </p:cNvSpPr>
          <p:nvPr>
            <p:ph idx="1"/>
          </p:nvPr>
        </p:nvSpPr>
        <p:spPr/>
        <p:txBody>
          <a:bodyPr/>
          <a:lstStyle/>
          <a:p>
            <a:endParaRPr lang="en-US" altLang="en-US"/>
          </a:p>
          <a:p>
            <a:endParaRPr lang="en-US" altLang="en-US"/>
          </a:p>
        </p:txBody>
      </p:sp>
      <p:sp>
        <p:nvSpPr>
          <p:cNvPr id="73734" name="Rectangle 5"/>
          <p:cNvSpPr>
            <a:spLocks noChangeArrowheads="1"/>
          </p:cNvSpPr>
          <p:nvPr/>
        </p:nvSpPr>
        <p:spPr bwMode="auto">
          <a:xfrm>
            <a:off x="4181475" y="21145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3735" name="Object 6"/>
          <p:cNvGraphicFramePr>
            <a:graphicFrameLocks noChangeAspect="1"/>
          </p:cNvGraphicFramePr>
          <p:nvPr>
            <p:extLst>
              <p:ext uri="{D42A27DB-BD31-4B8C-83A1-F6EECF244321}">
                <p14:modId xmlns:p14="http://schemas.microsoft.com/office/powerpoint/2010/main" val="749921423"/>
              </p:ext>
            </p:extLst>
          </p:nvPr>
        </p:nvGraphicFramePr>
        <p:xfrm>
          <a:off x="2401344" y="1740434"/>
          <a:ext cx="7389312" cy="5072751"/>
        </p:xfrm>
        <a:graphic>
          <a:graphicData uri="http://schemas.openxmlformats.org/presentationml/2006/ole">
            <mc:AlternateContent xmlns:mc="http://schemas.openxmlformats.org/markup-compatibility/2006">
              <mc:Choice xmlns:v="urn:schemas-microsoft-com:vml" Requires="v">
                <p:oleObj spid="_x0000_s237614" name="Picture" r:id="rId4" imgW="3829812" imgH="2628900" progId="Word.Picture.8">
                  <p:embed/>
                </p:oleObj>
              </mc:Choice>
              <mc:Fallback>
                <p:oleObj name="Picture" r:id="rId4" imgW="3829812" imgH="2628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1344" y="1740434"/>
                        <a:ext cx="7389312" cy="5072751"/>
                      </a:xfrm>
                      <a:prstGeom prst="rect">
                        <a:avLst/>
                      </a:prstGeom>
                      <a:noFill/>
                      <a:ln>
                        <a:noFill/>
                      </a:ln>
                    </p:spPr>
                  </p:pic>
                </p:oleObj>
              </mc:Fallback>
            </mc:AlternateContent>
          </a:graphicData>
        </a:graphic>
      </p:graphicFrame>
      <p:sp>
        <p:nvSpPr>
          <p:cNvPr id="7" name="Rectangle 6"/>
          <p:cNvSpPr/>
          <p:nvPr/>
        </p:nvSpPr>
        <p:spPr>
          <a:xfrm>
            <a:off x="2298033" y="2441043"/>
            <a:ext cx="5077326" cy="92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30317" y="3368842"/>
            <a:ext cx="5077326" cy="8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0317" y="4170529"/>
            <a:ext cx="2164094" cy="1171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94411" y="4179773"/>
            <a:ext cx="3326315" cy="1802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94411" y="4703864"/>
            <a:ext cx="2038937" cy="878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75549" y="5992000"/>
            <a:ext cx="3099220" cy="858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22747" y="5292446"/>
            <a:ext cx="671348" cy="633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15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0EEE-AB9A-456E-BE65-396A0ED1024E}"/>
              </a:ext>
            </a:extLst>
          </p:cNvPr>
          <p:cNvSpPr>
            <a:spLocks noGrp="1"/>
          </p:cNvSpPr>
          <p:nvPr>
            <p:ph type="title"/>
          </p:nvPr>
        </p:nvSpPr>
        <p:spPr/>
        <p:txBody>
          <a:bodyPr/>
          <a:lstStyle/>
          <a:p>
            <a:r>
              <a:rPr lang="en-US" dirty="0"/>
              <a:t>Function Definitions</a:t>
            </a:r>
          </a:p>
        </p:txBody>
      </p:sp>
      <p:sp>
        <p:nvSpPr>
          <p:cNvPr id="3" name="Text Placeholder 2">
            <a:extLst>
              <a:ext uri="{FF2B5EF4-FFF2-40B4-BE49-F238E27FC236}">
                <a16:creationId xmlns:a16="http://schemas.microsoft.com/office/drawing/2014/main" id="{6635725C-9EC3-4425-A606-509383451B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9044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Implementation: Top-Down</a:t>
            </a:r>
            <a:endParaRPr lang="en-US" dirty="0"/>
          </a:p>
        </p:txBody>
      </p:sp>
      <p:sp>
        <p:nvSpPr>
          <p:cNvPr id="3" name="Content Placeholder 2"/>
          <p:cNvSpPr>
            <a:spLocks noGrp="1"/>
          </p:cNvSpPr>
          <p:nvPr>
            <p:ph idx="1"/>
          </p:nvPr>
        </p:nvSpPr>
        <p:spPr/>
        <p:txBody>
          <a:bodyPr/>
          <a:lstStyle/>
          <a:p>
            <a:r>
              <a:rPr lang="en-US" altLang="en-US" dirty="0">
                <a:cs typeface="Courier New" panose="02070309020205020404" pitchFamily="49" charset="0"/>
              </a:rPr>
              <a:t>Top-down approach is to implement one function in the structure chart at a time from the top to the bottom. Stubs can be used for the functions waiting to be implemented. A stub is a simple but incomplete version of a function. The use of stubs enables you to test invoking the function from a caller. Implement the main function first and then use a stub for the </a:t>
            </a:r>
            <a:r>
              <a:rPr lang="en-US" altLang="en-US" dirty="0" err="1">
                <a:cs typeface="Courier New" panose="02070309020205020404" pitchFamily="49" charset="0"/>
              </a:rPr>
              <a:t>printMonth</a:t>
            </a:r>
            <a:r>
              <a:rPr lang="en-US" altLang="en-US" dirty="0">
                <a:cs typeface="Courier New" panose="02070309020205020404" pitchFamily="49" charset="0"/>
              </a:rPr>
              <a:t> Function. For example, let </a:t>
            </a:r>
            <a:r>
              <a:rPr lang="en-US" altLang="en-US" dirty="0" err="1">
                <a:cs typeface="Courier New" panose="02070309020205020404" pitchFamily="49" charset="0"/>
              </a:rPr>
              <a:t>printMonth</a:t>
            </a:r>
            <a:r>
              <a:rPr lang="en-US" altLang="en-US" dirty="0">
                <a:cs typeface="Courier New" panose="02070309020205020404" pitchFamily="49" charset="0"/>
              </a:rPr>
              <a:t> display the year and the month in the stub. Thus, your program may begin like this:</a:t>
            </a:r>
          </a:p>
          <a:p>
            <a:endParaRPr lang="en-US" dirty="0"/>
          </a:p>
        </p:txBody>
      </p:sp>
    </p:spTree>
    <p:extLst>
      <p:ext uri="{BB962C8B-B14F-4D97-AF65-F5344CB8AC3E}">
        <p14:creationId xmlns:p14="http://schemas.microsoft.com/office/powerpoint/2010/main" val="388332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Implementation: Bottom-Up</a:t>
            </a:r>
            <a:endParaRPr lang="en-US" dirty="0"/>
          </a:p>
        </p:txBody>
      </p:sp>
      <p:sp>
        <p:nvSpPr>
          <p:cNvPr id="3" name="Content Placeholder 2"/>
          <p:cNvSpPr>
            <a:spLocks noGrp="1"/>
          </p:cNvSpPr>
          <p:nvPr>
            <p:ph idx="1"/>
          </p:nvPr>
        </p:nvSpPr>
        <p:spPr/>
        <p:txBody>
          <a:bodyPr/>
          <a:lstStyle/>
          <a:p>
            <a:r>
              <a:rPr lang="en-US" altLang="en-US" dirty="0"/>
              <a:t>Bottom-up approach is to implement one function in the structure chart at a time from the bottom to the top. For each function implemented, write a test program to test it. Both top-down and bottom-up functions are fine. Both approaches implement the functions incrementally and help to isolate programming errors and makes debugging easy. Sometimes, they can be used together.</a:t>
            </a:r>
          </a:p>
        </p:txBody>
      </p:sp>
    </p:spTree>
    <p:extLst>
      <p:ext uri="{BB962C8B-B14F-4D97-AF65-F5344CB8AC3E}">
        <p14:creationId xmlns:p14="http://schemas.microsoft.com/office/powerpoint/2010/main" val="2415440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Benefits of Stepwise Refinement </a:t>
            </a:r>
            <a:endParaRPr lang="en-US" dirty="0"/>
          </a:p>
        </p:txBody>
      </p:sp>
      <p:sp>
        <p:nvSpPr>
          <p:cNvPr id="3" name="Content Placeholder 2"/>
          <p:cNvSpPr>
            <a:spLocks noGrp="1"/>
          </p:cNvSpPr>
          <p:nvPr>
            <p:ph idx="1"/>
          </p:nvPr>
        </p:nvSpPr>
        <p:spPr/>
        <p:txBody>
          <a:bodyPr>
            <a:normAutofit/>
          </a:bodyPr>
          <a:lstStyle/>
          <a:p>
            <a:r>
              <a:rPr lang="en-US" altLang="en-US" dirty="0"/>
              <a:t>Simpler programs</a:t>
            </a:r>
          </a:p>
          <a:p>
            <a:r>
              <a:rPr lang="en-US" altLang="en-US" dirty="0"/>
              <a:t>Reusing functions</a:t>
            </a:r>
          </a:p>
          <a:p>
            <a:r>
              <a:rPr lang="en-US" altLang="en-US" dirty="0"/>
              <a:t>Easier developing, debugging, and testing</a:t>
            </a:r>
          </a:p>
          <a:p>
            <a:r>
              <a:rPr lang="en-US" altLang="en-US" dirty="0"/>
              <a:t>Better for facilitating teamwork</a:t>
            </a:r>
          </a:p>
        </p:txBody>
      </p:sp>
    </p:spTree>
    <p:extLst>
      <p:ext uri="{BB962C8B-B14F-4D97-AF65-F5344CB8AC3E}">
        <p14:creationId xmlns:p14="http://schemas.microsoft.com/office/powerpoint/2010/main" val="3996730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Rectangle 6"/>
          <p:cNvSpPr>
            <a:spLocks noGrp="1" noChangeArrowheads="1"/>
          </p:cNvSpPr>
          <p:nvPr>
            <p:ph type="title"/>
          </p:nvPr>
        </p:nvSpPr>
        <p:spPr/>
        <p:txBody>
          <a:bodyPr/>
          <a:lstStyle/>
          <a:p>
            <a:r>
              <a:rPr lang="en-US"/>
              <a:t>Unit Testing</a:t>
            </a:r>
          </a:p>
        </p:txBody>
      </p:sp>
      <p:sp>
        <p:nvSpPr>
          <p:cNvPr id="192519" name="Rectangle 7"/>
          <p:cNvSpPr>
            <a:spLocks noGrp="1" noChangeArrowheads="1"/>
          </p:cNvSpPr>
          <p:nvPr>
            <p:ph sz="half" idx="1"/>
          </p:nvPr>
        </p:nvSpPr>
        <p:spPr/>
        <p:txBody>
          <a:bodyPr>
            <a:normAutofit fontScale="70000" lnSpcReduction="20000"/>
          </a:bodyPr>
          <a:lstStyle/>
          <a:p>
            <a:r>
              <a:rPr lang="en-US" b="1" dirty="0">
                <a:solidFill>
                  <a:schemeClr val="accent3"/>
                </a:solidFill>
              </a:rPr>
              <a:t>Unit test </a:t>
            </a:r>
            <a:r>
              <a:rPr lang="en-US" dirty="0"/>
              <a:t>– Automated piece of code that invokes a “unit” of work and then checks a single assumption of its behavior. Use main() to test each library.</a:t>
            </a:r>
          </a:p>
          <a:p>
            <a:r>
              <a:rPr lang="en-US" dirty="0"/>
              <a:t>Follow SETT – unit testing paradigm</a:t>
            </a:r>
          </a:p>
          <a:p>
            <a:pPr lvl="1"/>
            <a:r>
              <a:rPr lang="en-US" dirty="0"/>
              <a:t>Setup – create data for input and predetermine the output</a:t>
            </a:r>
          </a:p>
          <a:p>
            <a:pPr lvl="1"/>
            <a:r>
              <a:rPr lang="en-US" dirty="0"/>
              <a:t>Execute – call the function in question</a:t>
            </a:r>
          </a:p>
          <a:p>
            <a:pPr lvl="1"/>
            <a:r>
              <a:rPr lang="en-US" dirty="0"/>
              <a:t>Test – analyze correctness and determine true/false for test</a:t>
            </a:r>
          </a:p>
          <a:p>
            <a:pPr lvl="1"/>
            <a:r>
              <a:rPr lang="en-US" dirty="0"/>
              <a:t>Teardown – cleanup any data, close buffers, </a:t>
            </a:r>
            <a:r>
              <a:rPr lang="en-US" dirty="0" err="1"/>
              <a:t>etc</a:t>
            </a:r>
            <a:endParaRPr lang="en-US" dirty="0"/>
          </a:p>
        </p:txBody>
      </p:sp>
      <p:sp>
        <p:nvSpPr>
          <p:cNvPr id="8" name="Content Placeholder 7"/>
          <p:cNvSpPr>
            <a:spLocks noGrp="1"/>
          </p:cNvSpPr>
          <p:nvPr>
            <p:ph sz="half" idx="2"/>
          </p:nvPr>
        </p:nvSpPr>
        <p:spPr>
          <a:xfrm>
            <a:off x="6172200" y="2249486"/>
            <a:ext cx="4875211" cy="4161705"/>
          </a:xfrm>
        </p:spPr>
        <p:txBody>
          <a:bodyPr>
            <a:normAutofit fontScale="70000" lnSpcReduction="20000"/>
          </a:bodyPr>
          <a:lstStyle/>
          <a:p>
            <a:r>
              <a:rPr lang="en-US" dirty="0"/>
              <a:t>Take a function to compute the square of a number. Here is a good unit test for that function:</a:t>
            </a:r>
          </a:p>
          <a:p>
            <a:endParaRPr lang="en-US" dirty="0"/>
          </a:p>
          <a:p>
            <a:pPr marL="0" indent="0">
              <a:spcBef>
                <a:spcPts val="0"/>
              </a:spcBef>
              <a:buNone/>
            </a:pPr>
            <a:r>
              <a:rPr lang="en-US" b="1" dirty="0">
                <a:solidFill>
                  <a:schemeClr val="accent3"/>
                </a:solidFill>
                <a:latin typeface="Courier New" panose="02070309020205020404" pitchFamily="49" charset="0"/>
                <a:cs typeface="Courier New" panose="02070309020205020404" pitchFamily="49" charset="0"/>
              </a:rPr>
              <a:t>def </a:t>
            </a:r>
            <a:r>
              <a:rPr lang="en-US" dirty="0" err="1">
                <a:latin typeface="Courier New" panose="02070309020205020404" pitchFamily="49" charset="0"/>
                <a:cs typeface="Courier New" panose="02070309020205020404" pitchFamily="49" charset="0"/>
              </a:rPr>
              <a:t>testSquare</a:t>
            </a:r>
            <a:r>
              <a:rPr lang="en-US" dirty="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Setup – predetermined values!</a:t>
            </a:r>
          </a:p>
          <a:p>
            <a:pPr marL="0" indent="0">
              <a:spcBef>
                <a:spcPts val="0"/>
              </a:spcBef>
              <a:buNone/>
            </a:pPr>
            <a:r>
              <a:rPr lang="en-US" dirty="0">
                <a:latin typeface="Courier New" panose="02070309020205020404" pitchFamily="49" charset="0"/>
                <a:cs typeface="Courier New" panose="02070309020205020404" pitchFamily="49" charset="0"/>
              </a:rPr>
              <a:t>  x = </a:t>
            </a:r>
            <a:r>
              <a:rPr lang="en-US" dirty="0">
                <a:solidFill>
                  <a:srgbClr val="FF0000"/>
                </a:solidFill>
                <a:latin typeface="Courier New" panose="02070309020205020404" pitchFamily="49" charset="0"/>
                <a:cs typeface="Courier New" panose="02070309020205020404" pitchFamily="49" charset="0"/>
              </a:rPr>
              <a:t>5</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ans</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25</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Execute – call the function</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sqr</a:t>
            </a:r>
            <a:r>
              <a:rPr lang="en-US" dirty="0">
                <a:latin typeface="Courier New" panose="02070309020205020404" pitchFamily="49" charset="0"/>
                <a:cs typeface="Courier New" panose="02070309020205020404" pitchFamily="49" charset="0"/>
              </a:rPr>
              <a:t> = square(x)</a:t>
            </a:r>
          </a:p>
          <a:p>
            <a:pPr marL="0" indent="0">
              <a:spcBef>
                <a:spcPts val="0"/>
              </a:spcBef>
              <a:buNone/>
            </a:pPr>
            <a:r>
              <a:rPr lang="en-US" dirty="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Test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sqr</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ans</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Empty teardown</a:t>
            </a:r>
          </a:p>
        </p:txBody>
      </p:sp>
    </p:spTree>
    <p:extLst>
      <p:ext uri="{BB962C8B-B14F-4D97-AF65-F5344CB8AC3E}">
        <p14:creationId xmlns:p14="http://schemas.microsoft.com/office/powerpoint/2010/main" val="15801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37F5F4-8CF2-4854-BE86-87422CBE67D7}"/>
              </a:ext>
            </a:extLst>
          </p:cNvPr>
          <p:cNvSpPr>
            <a:spLocks noGrp="1"/>
          </p:cNvSpPr>
          <p:nvPr>
            <p:ph type="title"/>
          </p:nvPr>
        </p:nvSpPr>
        <p:spPr/>
        <p:txBody>
          <a:bodyPr/>
          <a:lstStyle/>
          <a:p>
            <a:r>
              <a:rPr lang="en-US" dirty="0"/>
              <a:t>Clarification time!</a:t>
            </a:r>
          </a:p>
        </p:txBody>
      </p:sp>
      <p:sp>
        <p:nvSpPr>
          <p:cNvPr id="8" name="Content Placeholder 7">
            <a:extLst>
              <a:ext uri="{FF2B5EF4-FFF2-40B4-BE49-F238E27FC236}">
                <a16:creationId xmlns:a16="http://schemas.microsoft.com/office/drawing/2014/main" id="{5B3FA188-3AFB-49EC-9EE9-E65B187CD024}"/>
              </a:ext>
            </a:extLst>
          </p:cNvPr>
          <p:cNvSpPr>
            <a:spLocks noGrp="1"/>
          </p:cNvSpPr>
          <p:nvPr>
            <p:ph sz="half" idx="1"/>
          </p:nvPr>
        </p:nvSpPr>
        <p:spPr/>
        <p:txBody>
          <a:bodyPr/>
          <a:lstStyle/>
          <a:p>
            <a:r>
              <a:rPr lang="en-US" dirty="0"/>
              <a:t>Write any and all questions you have on an index card. It can range from asking about my experiences, specific things in Python, etc.</a:t>
            </a:r>
          </a:p>
        </p:txBody>
      </p:sp>
      <p:pic>
        <p:nvPicPr>
          <p:cNvPr id="11" name="Content Placeholder 10" descr="A picture containing drawing&#10;&#10;Description automatically generated">
            <a:extLst>
              <a:ext uri="{FF2B5EF4-FFF2-40B4-BE49-F238E27FC236}">
                <a16:creationId xmlns:a16="http://schemas.microsoft.com/office/drawing/2014/main" id="{96713954-056B-4A96-B6A2-E65183E05F36}"/>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838950" y="2249488"/>
            <a:ext cx="3541712" cy="3541712"/>
          </a:xfrm>
        </p:spPr>
      </p:pic>
    </p:spTree>
    <p:extLst>
      <p:ext uri="{BB962C8B-B14F-4D97-AF65-F5344CB8AC3E}">
        <p14:creationId xmlns:p14="http://schemas.microsoft.com/office/powerpoint/2010/main" val="2407336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92E5-7CB1-4E9B-BC50-D14D941BE51B}"/>
              </a:ext>
            </a:extLst>
          </p:cNvPr>
          <p:cNvSpPr>
            <a:spLocks noGrp="1"/>
          </p:cNvSpPr>
          <p:nvPr>
            <p:ph type="title"/>
          </p:nvPr>
        </p:nvSpPr>
        <p:spPr/>
        <p:txBody>
          <a:bodyPr/>
          <a:lstStyle/>
          <a:p>
            <a:r>
              <a:rPr lang="en-US" dirty="0"/>
              <a:t>Exercise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CDD5E41-689A-4A09-AA91-1C6DD7E342BD}"/>
                  </a:ext>
                </a:extLst>
              </p:cNvPr>
              <p:cNvSpPr>
                <a:spLocks noGrp="1"/>
              </p:cNvSpPr>
              <p:nvPr>
                <p:ph idx="1"/>
              </p:nvPr>
            </p:nvSpPr>
            <p:spPr>
              <a:xfrm>
                <a:off x="1141412" y="2249486"/>
                <a:ext cx="9905999" cy="4379913"/>
              </a:xfrm>
            </p:spPr>
            <p:txBody>
              <a:bodyPr>
                <a:normAutofit lnSpcReduction="10000"/>
              </a:bodyPr>
              <a:lstStyle/>
              <a:p>
                <a:r>
                  <a:rPr lang="en-US" dirty="0"/>
                  <a:t>Financial Application: Loan Amortization Schedule.</a:t>
                </a:r>
              </a:p>
              <a:p>
                <a:pPr lvl="1"/>
                <a:r>
                  <a:rPr lang="en-US" dirty="0"/>
                  <a:t>The monthly payment for a given loan pays the principle and the interest. </a:t>
                </a:r>
              </a:p>
              <a:p>
                <a:pPr lvl="2"/>
                <a:r>
                  <a:rPr lang="en-US" dirty="0"/>
                  <a:t>The monthly interest is computed by multiplying the monthly interest rate and the balance (the remaining principle).</a:t>
                </a:r>
              </a:p>
              <a:p>
                <a:pPr lvl="2"/>
                <a:r>
                  <a:rPr lang="en-US" dirty="0"/>
                  <a:t>The principle paid for the month is therefore the monthly payment minus the monthly interest.</a:t>
                </a:r>
              </a:p>
              <a:p>
                <a:pPr lvl="1"/>
                <a:r>
                  <a:rPr lang="en-US" dirty="0"/>
                  <a:t>Write a program that lets the user enter the loan amount, number of years, and the annual interest rate, and then displays the amortization schedule for a loan in a formatted table.</a:t>
                </a:r>
              </a:p>
              <a:p>
                <a:pPr lvl="2"/>
                <a:r>
                  <a:rPr lang="en-US" dirty="0"/>
                  <a:t>Compute the monthly payment and total payment amounts</a:t>
                </a:r>
              </a:p>
              <a:p>
                <a:pPr lvl="2"/>
                <a:r>
                  <a:rPr lang="en-US" dirty="0"/>
                  <a:t>Monthly payment is computed by: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e>
                            </m:d>
                          </m:e>
                          <m:sup>
                            <m:r>
                              <a:rPr lang="en-US" b="0" i="1" smtClean="0">
                                <a:latin typeface="Cambria Math" panose="02040503050406030204" pitchFamily="18" charset="0"/>
                              </a:rPr>
                              <m:t>𝑛</m:t>
                            </m:r>
                          </m:sup>
                        </m:sSup>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(1+</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en>
                    </m:f>
                  </m:oMath>
                </a14:m>
                <a:r>
                  <a:rPr lang="en-US" dirty="0"/>
                  <a:t>, where </a:t>
                </a:r>
                <a14:m>
                  <m:oMath xmlns:m="http://schemas.openxmlformats.org/officeDocument/2006/math">
                    <m:r>
                      <a:rPr lang="en-US" b="0" i="1" smtClean="0">
                        <a:latin typeface="Cambria Math" panose="02040503050406030204" pitchFamily="18" charset="0"/>
                      </a:rPr>
                      <m:t>𝑎</m:t>
                    </m:r>
                  </m:oMath>
                </a14:m>
                <a:r>
                  <a:rPr lang="en-US" dirty="0"/>
                  <a:t> is the loan amount, </a:t>
                </a:r>
                <a14:m>
                  <m:oMath xmlns:m="http://schemas.openxmlformats.org/officeDocument/2006/math">
                    <m:r>
                      <a:rPr lang="en-US" b="0" i="1" smtClean="0">
                        <a:latin typeface="Cambria Math" panose="02040503050406030204" pitchFamily="18" charset="0"/>
                      </a:rPr>
                      <m:t>𝑟</m:t>
                    </m:r>
                  </m:oMath>
                </a14:m>
                <a:r>
                  <a:rPr lang="en-US" dirty="0"/>
                  <a:t> is the monthly interest rate, and </a:t>
                </a:r>
                <a14:m>
                  <m:oMath xmlns:m="http://schemas.openxmlformats.org/officeDocument/2006/math">
                    <m:r>
                      <a:rPr lang="en-US" b="0" i="1" smtClean="0">
                        <a:latin typeface="Cambria Math" panose="02040503050406030204" pitchFamily="18" charset="0"/>
                      </a:rPr>
                      <m:t>𝑛</m:t>
                    </m:r>
                  </m:oMath>
                </a14:m>
                <a:r>
                  <a:rPr lang="en-US" dirty="0"/>
                  <a:t> is the number of payments</a:t>
                </a:r>
              </a:p>
            </p:txBody>
          </p:sp>
        </mc:Choice>
        <mc:Fallback>
          <p:sp>
            <p:nvSpPr>
              <p:cNvPr id="3" name="Content Placeholder 2">
                <a:extLst>
                  <a:ext uri="{FF2B5EF4-FFF2-40B4-BE49-F238E27FC236}">
                    <a16:creationId xmlns:a16="http://schemas.microsoft.com/office/drawing/2014/main" id="{DCDD5E41-689A-4A09-AA91-1C6DD7E342BD}"/>
                  </a:ext>
                </a:extLst>
              </p:cNvPr>
              <p:cNvSpPr>
                <a:spLocks noGrp="1" noRot="1" noChangeAspect="1" noMove="1" noResize="1" noEditPoints="1" noAdjustHandles="1" noChangeArrowheads="1" noChangeShapeType="1" noTextEdit="1"/>
              </p:cNvSpPr>
              <p:nvPr>
                <p:ph idx="1"/>
              </p:nvPr>
            </p:nvSpPr>
            <p:spPr>
              <a:xfrm>
                <a:off x="1141412" y="2249486"/>
                <a:ext cx="9905999" cy="4379913"/>
              </a:xfrm>
              <a:blipFill>
                <a:blip r:embed="rId2"/>
                <a:stretch>
                  <a:fillRect l="-1231" t="-2368" r="-123"/>
                </a:stretch>
              </a:blipFill>
            </p:spPr>
            <p:txBody>
              <a:bodyPr/>
              <a:lstStyle/>
              <a:p>
                <a:r>
                  <a:rPr lang="en-US">
                    <a:noFill/>
                  </a:rPr>
                  <a:t> </a:t>
                </a:r>
              </a:p>
            </p:txBody>
          </p:sp>
        </mc:Fallback>
      </mc:AlternateContent>
    </p:spTree>
    <p:extLst>
      <p:ext uri="{BB962C8B-B14F-4D97-AF65-F5344CB8AC3E}">
        <p14:creationId xmlns:p14="http://schemas.microsoft.com/office/powerpoint/2010/main" val="536820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AC12-FC2C-4C59-828F-6F118B71F3AE}"/>
              </a:ext>
            </a:extLst>
          </p:cNvPr>
          <p:cNvSpPr>
            <a:spLocks noGrp="1"/>
          </p:cNvSpPr>
          <p:nvPr>
            <p:ph type="title"/>
          </p:nvPr>
        </p:nvSpPr>
        <p:spPr/>
        <p:txBody>
          <a:bodyPr/>
          <a:lstStyle/>
          <a:p>
            <a:r>
              <a:rPr lang="en-US" dirty="0"/>
              <a:t>Exercise</a:t>
            </a:r>
          </a:p>
        </p:txBody>
      </p:sp>
      <p:sp>
        <p:nvSpPr>
          <p:cNvPr id="5" name="Content Placeholder 4">
            <a:extLst>
              <a:ext uri="{FF2B5EF4-FFF2-40B4-BE49-F238E27FC236}">
                <a16:creationId xmlns:a16="http://schemas.microsoft.com/office/drawing/2014/main" id="{B7A57CA5-3D31-4597-B4C6-DC685693CCC6}"/>
              </a:ext>
            </a:extLst>
          </p:cNvPr>
          <p:cNvSpPr>
            <a:spLocks noGrp="1"/>
          </p:cNvSpPr>
          <p:nvPr>
            <p:ph idx="1"/>
          </p:nvPr>
        </p:nvSpPr>
        <p:spPr/>
        <p:txBody>
          <a:bodyPr/>
          <a:lstStyle/>
          <a:p>
            <a:r>
              <a:rPr lang="en-US" dirty="0"/>
              <a:t>Write a program with functions that draws a special version of the Olympic flag for the 2020 games.</a:t>
            </a:r>
          </a:p>
        </p:txBody>
      </p:sp>
      <p:grpSp>
        <p:nvGrpSpPr>
          <p:cNvPr id="9" name="Group 8">
            <a:extLst>
              <a:ext uri="{FF2B5EF4-FFF2-40B4-BE49-F238E27FC236}">
                <a16:creationId xmlns:a16="http://schemas.microsoft.com/office/drawing/2014/main" id="{44716F2A-C198-43D7-883F-2294779C5788}"/>
              </a:ext>
            </a:extLst>
          </p:cNvPr>
          <p:cNvGrpSpPr/>
          <p:nvPr/>
        </p:nvGrpSpPr>
        <p:grpSpPr>
          <a:xfrm>
            <a:off x="4454236" y="3945081"/>
            <a:ext cx="3283528" cy="1998519"/>
            <a:chOff x="4862945" y="3792682"/>
            <a:chExt cx="3283528" cy="1998519"/>
          </a:xfrm>
        </p:grpSpPr>
        <p:grpSp>
          <p:nvGrpSpPr>
            <p:cNvPr id="7" name="Group 6">
              <a:extLst>
                <a:ext uri="{FF2B5EF4-FFF2-40B4-BE49-F238E27FC236}">
                  <a16:creationId xmlns:a16="http://schemas.microsoft.com/office/drawing/2014/main" id="{91B0F4F3-0DB2-4971-87C3-93AE1D6D6291}"/>
                </a:ext>
              </a:extLst>
            </p:cNvPr>
            <p:cNvGrpSpPr/>
            <p:nvPr/>
          </p:nvGrpSpPr>
          <p:grpSpPr>
            <a:xfrm>
              <a:off x="4963824" y="3896159"/>
              <a:ext cx="3095625" cy="1884652"/>
              <a:chOff x="4963824" y="3896159"/>
              <a:chExt cx="3095625" cy="1884652"/>
            </a:xfrm>
          </p:grpSpPr>
          <p:pic>
            <p:nvPicPr>
              <p:cNvPr id="247810" name="Picture 2" descr="Image result for draw olypic rings">
                <a:extLst>
                  <a:ext uri="{FF2B5EF4-FFF2-40B4-BE49-F238E27FC236}">
                    <a16:creationId xmlns:a16="http://schemas.microsoft.com/office/drawing/2014/main" id="{907EDF21-1B06-4632-879C-559DDC5C0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24" y="3896159"/>
                <a:ext cx="3095625" cy="14763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B6A743-C94D-4272-A32A-C8A0EFFD481D}"/>
                  </a:ext>
                </a:extLst>
              </p:cNvPr>
              <p:cNvSpPr txBox="1"/>
              <p:nvPr/>
            </p:nvSpPr>
            <p:spPr>
              <a:xfrm>
                <a:off x="5621482" y="5411479"/>
                <a:ext cx="1735282" cy="369332"/>
              </a:xfrm>
              <a:prstGeom prst="rect">
                <a:avLst/>
              </a:prstGeom>
              <a:noFill/>
              <a:ln>
                <a:noFill/>
              </a:ln>
            </p:spPr>
            <p:txBody>
              <a:bodyPr wrap="square" rtlCol="0">
                <a:spAutoFit/>
              </a:bodyPr>
              <a:lstStyle/>
              <a:p>
                <a:pPr algn="ctr"/>
                <a:r>
                  <a:rPr lang="en-US" dirty="0"/>
                  <a:t>Tokyo 2020</a:t>
                </a:r>
              </a:p>
            </p:txBody>
          </p:sp>
        </p:grpSp>
        <p:sp>
          <p:nvSpPr>
            <p:cNvPr id="8" name="Rectangle 7">
              <a:extLst>
                <a:ext uri="{FF2B5EF4-FFF2-40B4-BE49-F238E27FC236}">
                  <a16:creationId xmlns:a16="http://schemas.microsoft.com/office/drawing/2014/main" id="{16EB1687-3554-4601-983A-B4675E705DBD}"/>
                </a:ext>
              </a:extLst>
            </p:cNvPr>
            <p:cNvSpPr/>
            <p:nvPr/>
          </p:nvSpPr>
          <p:spPr>
            <a:xfrm>
              <a:off x="4862945" y="3792682"/>
              <a:ext cx="3283528" cy="199851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0069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7A20-C5DC-407F-8307-356DC26707B8}"/>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8630BAE3-2C56-40CC-8AF1-7DE9649A0FE3}"/>
              </a:ext>
            </a:extLst>
          </p:cNvPr>
          <p:cNvSpPr>
            <a:spLocks noGrp="1"/>
          </p:cNvSpPr>
          <p:nvPr>
            <p:ph idx="1"/>
          </p:nvPr>
        </p:nvSpPr>
        <p:spPr/>
        <p:txBody>
          <a:bodyPr>
            <a:normAutofit lnSpcReduction="10000"/>
          </a:bodyPr>
          <a:lstStyle/>
          <a:p>
            <a:r>
              <a:rPr lang="en-US" dirty="0"/>
              <a:t>Develop a module replicating some of the basic functionality of the GoPiGo3 library:</a:t>
            </a:r>
          </a:p>
          <a:p>
            <a:pPr lvl="1"/>
            <a:r>
              <a:rPr lang="en-US" dirty="0"/>
              <a:t>Drive meters</a:t>
            </a:r>
          </a:p>
          <a:p>
            <a:pPr lvl="1"/>
            <a:r>
              <a:rPr lang="en-US" dirty="0"/>
              <a:t>Turn radians</a:t>
            </a:r>
          </a:p>
          <a:p>
            <a:pPr lvl="1"/>
            <a:r>
              <a:rPr lang="en-US" dirty="0"/>
              <a:t>Go to point (relative to current location)</a:t>
            </a:r>
          </a:p>
          <a:p>
            <a:pPr lvl="1"/>
            <a:r>
              <a:rPr lang="en-US" dirty="0"/>
              <a:t>Orbit left/right</a:t>
            </a:r>
          </a:p>
          <a:p>
            <a:r>
              <a:rPr lang="en-US" dirty="0"/>
              <a:t>Only use methods that engage/disengage motors and the timing library (e.g., you can use forward but not </a:t>
            </a:r>
            <a:r>
              <a:rPr lang="en-US" dirty="0" err="1"/>
              <a:t>drive_cm</a:t>
            </a:r>
            <a:r>
              <a:rPr lang="en-US" dirty="0"/>
              <a:t>)</a:t>
            </a:r>
          </a:p>
        </p:txBody>
      </p:sp>
    </p:spTree>
    <p:extLst>
      <p:ext uri="{BB962C8B-B14F-4D97-AF65-F5344CB8AC3E}">
        <p14:creationId xmlns:p14="http://schemas.microsoft.com/office/powerpoint/2010/main" val="309428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Functions</a:t>
            </a:r>
          </a:p>
        </p:txBody>
      </p:sp>
      <p:sp>
        <p:nvSpPr>
          <p:cNvPr id="3" name="Content Placeholder 2"/>
          <p:cNvSpPr>
            <a:spLocks noGrp="1"/>
          </p:cNvSpPr>
          <p:nvPr>
            <p:ph sz="half" idx="1"/>
          </p:nvPr>
        </p:nvSpPr>
        <p:spPr/>
        <p:txBody>
          <a:bodyPr/>
          <a:lstStyle/>
          <a:p>
            <a:r>
              <a:rPr lang="en-US" altLang="en-US" dirty="0"/>
              <a:t>A </a:t>
            </a:r>
            <a:r>
              <a:rPr lang="en-US" altLang="en-US" b="1" dirty="0">
                <a:solidFill>
                  <a:schemeClr val="accent3"/>
                </a:solidFill>
              </a:rPr>
              <a:t>function</a:t>
            </a:r>
            <a:r>
              <a:rPr lang="en-US" altLang="en-US" dirty="0"/>
              <a:t> is a collection of statements that are grouped together to perform an operation.</a:t>
            </a:r>
          </a:p>
          <a:p>
            <a:pPr lvl="1"/>
            <a:r>
              <a:rPr lang="en-US" dirty="0"/>
              <a:t>"function"</a:t>
            </a:r>
          </a:p>
          <a:p>
            <a:pPr lvl="1"/>
            <a:r>
              <a:rPr lang="en-US" dirty="0"/>
              <a:t>"subroutine"</a:t>
            </a:r>
          </a:p>
          <a:p>
            <a:pPr lvl="1"/>
            <a:r>
              <a:rPr lang="en-US" dirty="0"/>
              <a:t>"algorithm"</a:t>
            </a:r>
          </a:p>
        </p:txBody>
      </p:sp>
      <p:grpSp>
        <p:nvGrpSpPr>
          <p:cNvPr id="6" name="Group 5"/>
          <p:cNvGrpSpPr/>
          <p:nvPr/>
        </p:nvGrpSpPr>
        <p:grpSpPr>
          <a:xfrm>
            <a:off x="5931262" y="1824771"/>
            <a:ext cx="5874861" cy="1517650"/>
            <a:chOff x="3451225" y="3302000"/>
            <a:chExt cx="5874861" cy="1517650"/>
          </a:xfrm>
        </p:grpSpPr>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5008564" y="3302000"/>
                  <a:ext cx="1806575" cy="1517650"/>
                </a:xfrm>
                <a:prstGeom prst="rect">
                  <a:avLst/>
                </a:prstGeom>
                <a:solidFill>
                  <a:schemeClr val="accent1">
                    <a:alpha val="34000"/>
                  </a:schemeClr>
                </a:solidFill>
                <a:ln w="15875">
                  <a:noFill/>
                  <a:miter lim="800000"/>
                  <a:headEnd/>
                  <a:tailEnd/>
                </a:ln>
                <a:effectLst/>
              </p:spPr>
              <p:txBody>
                <a:bodyPr wrap="none" lIns="92075" tIns="46038" rIns="92075" bIns="46038" anchor="ctr">
                  <a:prstTxWarp prst="textNoShape">
                    <a:avLst/>
                  </a:prstTxWarp>
                </a:bodyPr>
                <a:lstStyle/>
                <a:p>
                  <a:pPr/>
                  <a14:m>
                    <m:oMathPara xmlns:m="http://schemas.openxmlformats.org/officeDocument/2006/math">
                      <m:oMathParaPr>
                        <m:jc m:val="centerGroup"/>
                      </m:oMathParaPr>
                      <m:oMath xmlns:m="http://schemas.openxmlformats.org/officeDocument/2006/math">
                        <m:r>
                          <a:rPr lang="en-US" sz="8000" b="0" i="1" smtClean="0">
                            <a:latin typeface="Cambria Math" panose="02040503050406030204" pitchFamily="18" charset="0"/>
                          </a:rPr>
                          <m:t>𝑓</m:t>
                        </m:r>
                      </m:oMath>
                    </m:oMathPara>
                  </a14:m>
                  <a:endParaRPr lang="en-US" sz="8000" dirty="0"/>
                </a:p>
              </p:txBody>
            </p:sp>
          </mc:Choice>
          <mc:Fallback xmlns="">
            <p:sp>
              <p:nvSpPr>
                <p:cNvPr id="173059" name="Rectangle 3"/>
                <p:cNvSpPr>
                  <a:spLocks noRot="1" noChangeAspect="1" noMove="1" noResize="1" noEditPoints="1" noAdjustHandles="1" noChangeArrowheads="1" noChangeShapeType="1" noTextEdit="1"/>
                </p:cNvSpPr>
                <p:nvPr/>
              </p:nvSpPr>
              <p:spPr bwMode="auto">
                <a:xfrm>
                  <a:off x="5008564" y="3302000"/>
                  <a:ext cx="1806575" cy="1517650"/>
                </a:xfrm>
                <a:prstGeom prst="rect">
                  <a:avLst/>
                </a:prstGeom>
                <a:blipFill rotWithShape="0">
                  <a:blip r:embed="rId5"/>
                  <a:stretch>
                    <a:fillRect/>
                  </a:stretch>
                </a:blipFill>
                <a:ln w="15875">
                  <a:noFill/>
                  <a:miter lim="800000"/>
                  <a:headEnd/>
                  <a:tailEnd/>
                </a:ln>
                <a:effectLst/>
              </p:spPr>
              <p:txBody>
                <a:bodyPr/>
                <a:lstStyle/>
                <a:p>
                  <a:r>
                    <a:rPr lang="en-US">
                      <a:noFill/>
                    </a:rPr>
                    <a:t> </a:t>
                  </a:r>
                </a:p>
              </p:txBody>
            </p:sp>
          </mc:Fallback>
        </mc:AlternateContent>
        <p:cxnSp>
          <p:nvCxnSpPr>
            <p:cNvPr id="8" name="AutoShape 4"/>
            <p:cNvCxnSpPr>
              <a:cxnSpLocks noChangeShapeType="1"/>
            </p:cNvCxnSpPr>
            <p:nvPr/>
          </p:nvCxnSpPr>
          <p:spPr bwMode="auto">
            <a:xfrm>
              <a:off x="3878264" y="4565650"/>
              <a:ext cx="1012825" cy="0"/>
            </a:xfrm>
            <a:prstGeom prst="straightConnector1">
              <a:avLst/>
            </a:prstGeom>
            <a:noFill/>
            <a:ln w="15875">
              <a:solidFill>
                <a:schemeClr val="tx1"/>
              </a:solidFill>
              <a:round/>
              <a:headEnd/>
              <a:tailEnd type="triangle" w="med" len="med"/>
            </a:ln>
            <a:effectLst/>
          </p:spPr>
        </p:cxnSp>
        <p:cxnSp>
          <p:nvCxnSpPr>
            <p:cNvPr id="9" name="AutoShape 5"/>
            <p:cNvCxnSpPr>
              <a:cxnSpLocks noChangeShapeType="1"/>
            </p:cNvCxnSpPr>
            <p:nvPr/>
          </p:nvCxnSpPr>
          <p:spPr bwMode="auto">
            <a:xfrm>
              <a:off x="3879851" y="4067175"/>
              <a:ext cx="1012825" cy="0"/>
            </a:xfrm>
            <a:prstGeom prst="straightConnector1">
              <a:avLst/>
            </a:prstGeom>
            <a:noFill/>
            <a:ln w="15875">
              <a:solidFill>
                <a:schemeClr val="tx1"/>
              </a:solidFill>
              <a:round/>
              <a:headEnd/>
              <a:tailEnd type="triangle" w="med" len="med"/>
            </a:ln>
            <a:effectLst/>
          </p:spPr>
        </p:cxnSp>
        <p:cxnSp>
          <p:nvCxnSpPr>
            <p:cNvPr id="10" name="AutoShape 6"/>
            <p:cNvCxnSpPr>
              <a:cxnSpLocks noChangeShapeType="1"/>
            </p:cNvCxnSpPr>
            <p:nvPr/>
          </p:nvCxnSpPr>
          <p:spPr bwMode="auto">
            <a:xfrm>
              <a:off x="3887789" y="3556000"/>
              <a:ext cx="1012825" cy="0"/>
            </a:xfrm>
            <a:prstGeom prst="straightConnector1">
              <a:avLst/>
            </a:prstGeom>
            <a:noFill/>
            <a:ln w="15875">
              <a:solidFill>
                <a:schemeClr val="tx1"/>
              </a:solidFill>
              <a:round/>
              <a:headEnd/>
              <a:tailEnd type="triangle" w="med" len="med"/>
            </a:ln>
            <a:effectLst/>
          </p:spPr>
        </p:cxnSp>
        <p:cxnSp>
          <p:nvCxnSpPr>
            <p:cNvPr id="11" name="AutoShape 7"/>
            <p:cNvCxnSpPr>
              <a:cxnSpLocks noChangeShapeType="1"/>
            </p:cNvCxnSpPr>
            <p:nvPr/>
          </p:nvCxnSpPr>
          <p:spPr bwMode="auto">
            <a:xfrm>
              <a:off x="6980239" y="4067175"/>
              <a:ext cx="1012825" cy="0"/>
            </a:xfrm>
            <a:prstGeom prst="straightConnector1">
              <a:avLst/>
            </a:prstGeom>
            <a:noFill/>
            <a:ln w="15875">
              <a:solidFill>
                <a:schemeClr val="tx1"/>
              </a:solidFill>
              <a:round/>
              <a:headEnd/>
              <a:tailEnd type="triangle" w="med" len="med"/>
            </a:ln>
            <a:effectLst/>
          </p:spPr>
        </p:cxnSp>
        <mc:AlternateContent xmlns:mc="http://schemas.openxmlformats.org/markup-compatibility/2006" xmlns:a14="http://schemas.microsoft.com/office/drawing/2010/main">
          <mc:Choice Requires="a14">
            <p:sp>
              <p:nvSpPr>
                <p:cNvPr id="12" name="Rectangle 9"/>
                <p:cNvSpPr>
                  <a:spLocks noChangeArrowheads="1"/>
                </p:cNvSpPr>
                <p:nvPr/>
              </p:nvSpPr>
              <p:spPr bwMode="auto">
                <a:xfrm>
                  <a:off x="3451225" y="3333750"/>
                  <a:ext cx="394082" cy="400752"/>
                </a:xfrm>
                <a:prstGeom prst="rect">
                  <a:avLst/>
                </a:prstGeom>
                <a:noFill/>
                <a:ln w="15875">
                  <a:noFill/>
                  <a:miter lim="800000"/>
                  <a:headEnd/>
                  <a:tailEnd/>
                </a:ln>
                <a:effectLst/>
              </p:spPr>
              <p:txBody>
                <a:bodyPr wrap="none" lIns="92075" tIns="46038" rIns="92075" bIns="46038">
                  <a:prstTxWarp prst="textNoShape">
                    <a:avLst/>
                  </a:prstTxWarp>
                  <a:spAutoFit/>
                </a:bodyPr>
                <a:lstStyle/>
                <a:p>
                  <a:pPr/>
                  <a14:m>
                    <m:oMathPara xmlns:m="http://schemas.openxmlformats.org/officeDocument/2006/math">
                      <m:oMathParaPr>
                        <m:jc m:val="centerGroup"/>
                      </m:oMathParaPr>
                      <m:oMath xmlns:m="http://schemas.openxmlformats.org/officeDocument/2006/math">
                        <m:r>
                          <a:rPr kumimoji="1" lang="en-US" sz="2000" b="0" i="1" smtClean="0">
                            <a:latin typeface="Cambria Math" panose="02040503050406030204" pitchFamily="18" charset="0"/>
                          </a:rPr>
                          <m:t>𝑥</m:t>
                        </m:r>
                      </m:oMath>
                    </m:oMathPara>
                  </a14:m>
                  <a:endParaRPr kumimoji="1" lang="en-US" sz="2000" i="1" dirty="0">
                    <a:latin typeface="Times" charset="0"/>
                  </a:endParaRPr>
                </a:p>
              </p:txBody>
            </p:sp>
          </mc:Choice>
          <mc:Fallback xmlns="">
            <p:sp>
              <p:nvSpPr>
                <p:cNvPr id="173065" name="Rectangle 9"/>
                <p:cNvSpPr>
                  <a:spLocks noRot="1" noChangeAspect="1" noMove="1" noResize="1" noEditPoints="1" noAdjustHandles="1" noChangeArrowheads="1" noChangeShapeType="1" noTextEdit="1"/>
                </p:cNvSpPr>
                <p:nvPr/>
              </p:nvSpPr>
              <p:spPr bwMode="auto">
                <a:xfrm>
                  <a:off x="3451225" y="3333750"/>
                  <a:ext cx="394082" cy="400752"/>
                </a:xfrm>
                <a:prstGeom prst="rect">
                  <a:avLst/>
                </a:prstGeom>
                <a:blipFill rotWithShape="0">
                  <a:blip r:embed="rId6"/>
                  <a:stretch>
                    <a:fillRect/>
                  </a:stretch>
                </a:blipFill>
                <a:ln w="1587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0"/>
                <p:cNvSpPr>
                  <a:spLocks noChangeArrowheads="1"/>
                </p:cNvSpPr>
                <p:nvPr/>
              </p:nvSpPr>
              <p:spPr bwMode="auto">
                <a:xfrm>
                  <a:off x="3452813" y="3822700"/>
                  <a:ext cx="398699" cy="400752"/>
                </a:xfrm>
                <a:prstGeom prst="rect">
                  <a:avLst/>
                </a:prstGeom>
                <a:noFill/>
                <a:ln w="15875">
                  <a:noFill/>
                  <a:miter lim="800000"/>
                  <a:headEnd/>
                  <a:tailEnd/>
                </a:ln>
                <a:effectLst/>
              </p:spPr>
              <p:txBody>
                <a:bodyPr wrap="none" lIns="92075" tIns="46038" rIns="92075" bIns="46038">
                  <a:prstTxWarp prst="textNoShape">
                    <a:avLst/>
                  </a:prstTxWarp>
                  <a:spAutoFit/>
                </a:bodyPr>
                <a:lstStyle/>
                <a:p>
                  <a:pPr/>
                  <a14:m>
                    <m:oMathPara xmlns:m="http://schemas.openxmlformats.org/officeDocument/2006/math">
                      <m:oMathParaPr>
                        <m:jc m:val="centerGroup"/>
                      </m:oMathParaPr>
                      <m:oMath xmlns:m="http://schemas.openxmlformats.org/officeDocument/2006/math">
                        <m:r>
                          <a:rPr kumimoji="1" lang="en-US" sz="2000" b="0" i="1" smtClean="0">
                            <a:latin typeface="Cambria Math" panose="02040503050406030204" pitchFamily="18" charset="0"/>
                          </a:rPr>
                          <m:t>𝑦</m:t>
                        </m:r>
                      </m:oMath>
                    </m:oMathPara>
                  </a14:m>
                  <a:endParaRPr kumimoji="1" lang="en-US" sz="2000" i="1" dirty="0">
                    <a:latin typeface="Times" charset="0"/>
                  </a:endParaRPr>
                </a:p>
              </p:txBody>
            </p:sp>
          </mc:Choice>
          <mc:Fallback xmlns="">
            <p:sp>
              <p:nvSpPr>
                <p:cNvPr id="173066" name="Rectangle 10"/>
                <p:cNvSpPr>
                  <a:spLocks noRot="1" noChangeAspect="1" noMove="1" noResize="1" noEditPoints="1" noAdjustHandles="1" noChangeArrowheads="1" noChangeShapeType="1" noTextEdit="1"/>
                </p:cNvSpPr>
                <p:nvPr/>
              </p:nvSpPr>
              <p:spPr bwMode="auto">
                <a:xfrm>
                  <a:off x="3452813" y="3822700"/>
                  <a:ext cx="398699" cy="400752"/>
                </a:xfrm>
                <a:prstGeom prst="rect">
                  <a:avLst/>
                </a:prstGeom>
                <a:blipFill rotWithShape="0">
                  <a:blip r:embed="rId7"/>
                  <a:stretch>
                    <a:fillRect b="-7576"/>
                  </a:stretch>
                </a:blipFill>
                <a:ln w="1587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1"/>
                <p:cNvSpPr>
                  <a:spLocks noChangeArrowheads="1"/>
                </p:cNvSpPr>
                <p:nvPr/>
              </p:nvSpPr>
              <p:spPr bwMode="auto">
                <a:xfrm>
                  <a:off x="3470276" y="4352925"/>
                  <a:ext cx="377859" cy="400752"/>
                </a:xfrm>
                <a:prstGeom prst="rect">
                  <a:avLst/>
                </a:prstGeom>
                <a:noFill/>
                <a:ln w="15875">
                  <a:noFill/>
                  <a:miter lim="800000"/>
                  <a:headEnd/>
                  <a:tailEnd/>
                </a:ln>
                <a:effectLst/>
              </p:spPr>
              <p:txBody>
                <a:bodyPr wrap="none" lIns="92075" tIns="46038" rIns="92075" bIns="46038">
                  <a:prstTxWarp prst="textNoShape">
                    <a:avLst/>
                  </a:prstTxWarp>
                  <a:spAutoFit/>
                </a:bodyPr>
                <a:lstStyle/>
                <a:p>
                  <a:pPr/>
                  <a14:m>
                    <m:oMathPara xmlns:m="http://schemas.openxmlformats.org/officeDocument/2006/math">
                      <m:oMathParaPr>
                        <m:jc m:val="centerGroup"/>
                      </m:oMathParaPr>
                      <m:oMath xmlns:m="http://schemas.openxmlformats.org/officeDocument/2006/math">
                        <m:r>
                          <a:rPr kumimoji="1" lang="en-US" sz="2000" b="0" i="1" smtClean="0">
                            <a:latin typeface="Cambria Math" panose="02040503050406030204" pitchFamily="18" charset="0"/>
                          </a:rPr>
                          <m:t>𝑧</m:t>
                        </m:r>
                      </m:oMath>
                    </m:oMathPara>
                  </a14:m>
                  <a:endParaRPr kumimoji="1" lang="en-US" sz="2000" i="1" dirty="0">
                    <a:latin typeface="Times" charset="0"/>
                  </a:endParaRPr>
                </a:p>
              </p:txBody>
            </p:sp>
          </mc:Choice>
          <mc:Fallback xmlns="">
            <p:sp>
              <p:nvSpPr>
                <p:cNvPr id="173067" name="Rectangle 11"/>
                <p:cNvSpPr>
                  <a:spLocks noRot="1" noChangeAspect="1" noMove="1" noResize="1" noEditPoints="1" noAdjustHandles="1" noChangeArrowheads="1" noChangeShapeType="1" noTextEdit="1"/>
                </p:cNvSpPr>
                <p:nvPr/>
              </p:nvSpPr>
              <p:spPr bwMode="auto">
                <a:xfrm>
                  <a:off x="3470276" y="4352925"/>
                  <a:ext cx="377859" cy="400752"/>
                </a:xfrm>
                <a:prstGeom prst="rect">
                  <a:avLst/>
                </a:prstGeom>
                <a:blipFill rotWithShape="0">
                  <a:blip r:embed="rId8"/>
                  <a:stretch>
                    <a:fillRect/>
                  </a:stretch>
                </a:blipFill>
                <a:ln w="1587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2"/>
                <p:cNvSpPr>
                  <a:spLocks noChangeArrowheads="1"/>
                </p:cNvSpPr>
                <p:nvPr/>
              </p:nvSpPr>
              <p:spPr bwMode="auto">
                <a:xfrm>
                  <a:off x="8081963" y="3835043"/>
                  <a:ext cx="1244123" cy="400752"/>
                </a:xfrm>
                <a:prstGeom prst="rect">
                  <a:avLst/>
                </a:prstGeom>
                <a:noFill/>
                <a:ln w="15875">
                  <a:noFill/>
                  <a:miter lim="800000"/>
                  <a:headEnd/>
                  <a:tailEnd/>
                </a:ln>
                <a:effectLst/>
              </p:spPr>
              <p:txBody>
                <a:bodyPr wrap="none" lIns="92075" tIns="46038" rIns="92075" bIns="46038">
                  <a:prstTxWarp prst="textNoShape">
                    <a:avLst/>
                  </a:prstTxWarp>
                  <a:spAutoFit/>
                </a:bodyPr>
                <a:lstStyle/>
                <a:p>
                  <a:pPr/>
                  <a14:m>
                    <m:oMathPara xmlns:m="http://schemas.openxmlformats.org/officeDocument/2006/math">
                      <m:oMathParaPr>
                        <m:jc m:val="centerGroup"/>
                      </m:oMathParaPr>
                      <m:oMath xmlns:m="http://schemas.openxmlformats.org/officeDocument/2006/math">
                        <m:r>
                          <a:rPr kumimoji="1" lang="en-US" sz="2000" b="0" i="1" smtClean="0">
                            <a:latin typeface="Cambria Math" panose="02040503050406030204" pitchFamily="18" charset="0"/>
                          </a:rPr>
                          <m:t>𝑓</m:t>
                        </m:r>
                        <m:d>
                          <m:dPr>
                            <m:ctrlPr>
                              <a:rPr kumimoji="1" lang="en-US" sz="2000" b="0" i="1" smtClean="0">
                                <a:latin typeface="Cambria Math" panose="02040503050406030204" pitchFamily="18" charset="0"/>
                              </a:rPr>
                            </m:ctrlPr>
                          </m:dPr>
                          <m:e>
                            <m:r>
                              <a:rPr kumimoji="1" lang="en-US" sz="2000" b="0" i="1" smtClean="0">
                                <a:latin typeface="Cambria Math" panose="02040503050406030204" pitchFamily="18" charset="0"/>
                              </a:rPr>
                              <m:t>𝑥</m:t>
                            </m:r>
                            <m:r>
                              <a:rPr kumimoji="1" lang="en-US" sz="2000" b="0" i="1" smtClean="0">
                                <a:latin typeface="Cambria Math" panose="02040503050406030204" pitchFamily="18" charset="0"/>
                              </a:rPr>
                              <m:t>, </m:t>
                            </m:r>
                            <m:r>
                              <a:rPr kumimoji="1" lang="en-US" sz="2000" b="0" i="1" smtClean="0">
                                <a:latin typeface="Cambria Math" panose="02040503050406030204" pitchFamily="18" charset="0"/>
                              </a:rPr>
                              <m:t>𝑦</m:t>
                            </m:r>
                            <m:r>
                              <a:rPr kumimoji="1" lang="en-US" sz="2000" b="0" i="1" smtClean="0">
                                <a:latin typeface="Cambria Math" panose="02040503050406030204" pitchFamily="18" charset="0"/>
                              </a:rPr>
                              <m:t>, </m:t>
                            </m:r>
                            <m:r>
                              <a:rPr kumimoji="1" lang="en-US" sz="2000" b="0" i="1" smtClean="0">
                                <a:latin typeface="Cambria Math" panose="02040503050406030204" pitchFamily="18" charset="0"/>
                              </a:rPr>
                              <m:t>𝑧</m:t>
                            </m:r>
                          </m:e>
                        </m:d>
                      </m:oMath>
                    </m:oMathPara>
                  </a14:m>
                  <a:endParaRPr kumimoji="1" lang="en-US" sz="2000" i="1" dirty="0">
                    <a:latin typeface="Times" charset="0"/>
                  </a:endParaRPr>
                </a:p>
              </p:txBody>
            </p:sp>
          </mc:Choice>
          <mc:Fallback xmlns="">
            <p:sp>
              <p:nvSpPr>
                <p:cNvPr id="173068" name="Rectangle 12"/>
                <p:cNvSpPr>
                  <a:spLocks noRot="1" noChangeAspect="1" noMove="1" noResize="1" noEditPoints="1" noAdjustHandles="1" noChangeArrowheads="1" noChangeShapeType="1" noTextEdit="1"/>
                </p:cNvSpPr>
                <p:nvPr/>
              </p:nvSpPr>
              <p:spPr bwMode="auto">
                <a:xfrm>
                  <a:off x="8081963" y="3835043"/>
                  <a:ext cx="1244123" cy="400752"/>
                </a:xfrm>
                <a:prstGeom prst="rect">
                  <a:avLst/>
                </a:prstGeom>
                <a:blipFill rotWithShape="0">
                  <a:blip r:embed="rId9"/>
                  <a:stretch>
                    <a:fillRect b="-15152"/>
                  </a:stretch>
                </a:blipFill>
                <a:ln w="15875">
                  <a:noFill/>
                  <a:miter lim="800000"/>
                  <a:headEnd/>
                  <a:tailEnd/>
                </a:ln>
                <a:effectLst/>
              </p:spPr>
              <p:txBody>
                <a:bodyPr/>
                <a:lstStyle/>
                <a:p>
                  <a:r>
                    <a:rPr lang="en-US">
                      <a:noFill/>
                    </a:rPr>
                    <a:t> </a:t>
                  </a:r>
                </a:p>
              </p:txBody>
            </p:sp>
          </mc:Fallback>
        </mc:AlternateContent>
      </p:grpSp>
      <p:graphicFrame>
        <p:nvGraphicFramePr>
          <p:cNvPr id="18" name="Object 23">
            <a:extLst>
              <a:ext uri="{FF2B5EF4-FFF2-40B4-BE49-F238E27FC236}">
                <a16:creationId xmlns:a16="http://schemas.microsoft.com/office/drawing/2014/main" id="{CCA1C8DF-2952-4480-B730-6BD1B2CE9E84}"/>
              </a:ext>
            </a:extLst>
          </p:cNvPr>
          <p:cNvGraphicFramePr>
            <a:graphicFrameLocks noGrp="1" noChangeAspect="1"/>
          </p:cNvGraphicFramePr>
          <p:nvPr>
            <p:ph sz="half" idx="2"/>
            <p:extLst>
              <p:ext uri="{D42A27DB-BD31-4B8C-83A1-F6EECF244321}">
                <p14:modId xmlns:p14="http://schemas.microsoft.com/office/powerpoint/2010/main" val="1024447777"/>
              </p:ext>
            </p:extLst>
          </p:nvPr>
        </p:nvGraphicFramePr>
        <p:xfrm>
          <a:off x="4028122" y="3885616"/>
          <a:ext cx="7236373" cy="2856463"/>
        </p:xfrm>
        <a:graphic>
          <a:graphicData uri="http://schemas.openxmlformats.org/presentationml/2006/ole">
            <mc:AlternateContent xmlns:mc="http://schemas.openxmlformats.org/markup-compatibility/2006">
              <mc:Choice xmlns:v="urn:schemas-microsoft-com:vml" Requires="v">
                <p:oleObj spid="_x0000_s229440" name="Picture" r:id="rId10" imgW="4343400" imgH="1714500" progId="Word.Picture.8">
                  <p:embed/>
                </p:oleObj>
              </mc:Choice>
              <mc:Fallback>
                <p:oleObj name="Picture" r:id="rId10" imgW="4343400" imgH="1714500" progId="Word.Picture.8">
                  <p:embed/>
                  <p:pic>
                    <p:nvPicPr>
                      <p:cNvPr id="16" name="Object 23">
                        <a:extLst>
                          <a:ext uri="{FF2B5EF4-FFF2-40B4-BE49-F238E27FC236}">
                            <a16:creationId xmlns:a16="http://schemas.microsoft.com/office/drawing/2014/main" id="{39636289-FAB3-46BA-BB2D-B56BFB8444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8122" y="3885616"/>
                        <a:ext cx="7236373" cy="2856463"/>
                      </a:xfrm>
                      <a:prstGeom prst="rect">
                        <a:avLst/>
                      </a:prstGeom>
                      <a:noFill/>
                    </p:spPr>
                  </p:pic>
                </p:oleObj>
              </mc:Fallback>
            </mc:AlternateContent>
          </a:graphicData>
        </a:graphic>
      </p:graphicFrame>
    </p:spTree>
    <p:extLst>
      <p:ext uri="{BB962C8B-B14F-4D97-AF65-F5344CB8AC3E}">
        <p14:creationId xmlns:p14="http://schemas.microsoft.com/office/powerpoint/2010/main" val="355930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A45D1DEA-84EF-4C57-95DA-C5C8E4E0EF48}"/>
              </a:ext>
            </a:extLst>
          </p:cNvPr>
          <p:cNvSpPr>
            <a:spLocks noGrp="1" noChangeArrowheads="1"/>
          </p:cNvSpPr>
          <p:nvPr>
            <p:ph type="title"/>
          </p:nvPr>
        </p:nvSpPr>
        <p:spPr/>
        <p:txBody>
          <a:bodyPr/>
          <a:lstStyle/>
          <a:p>
            <a:r>
              <a:rPr lang="en-US" altLang="en-US"/>
              <a:t>Function Header</a:t>
            </a:r>
          </a:p>
        </p:txBody>
      </p:sp>
      <p:sp>
        <p:nvSpPr>
          <p:cNvPr id="11" name="Content Placeholder 10">
            <a:extLst>
              <a:ext uri="{FF2B5EF4-FFF2-40B4-BE49-F238E27FC236}">
                <a16:creationId xmlns:a16="http://schemas.microsoft.com/office/drawing/2014/main" id="{0C662F98-5E01-44BD-A577-9AE3F4D54708}"/>
              </a:ext>
            </a:extLst>
          </p:cNvPr>
          <p:cNvSpPr>
            <a:spLocks noGrp="1"/>
          </p:cNvSpPr>
          <p:nvPr>
            <p:ph idx="1"/>
          </p:nvPr>
        </p:nvSpPr>
        <p:spPr/>
        <p:txBody>
          <a:bodyPr/>
          <a:lstStyle/>
          <a:p>
            <a:r>
              <a:rPr lang="en-US" altLang="en-US" dirty="0"/>
              <a:t>A function contains a </a:t>
            </a:r>
            <a:r>
              <a:rPr lang="en-US" altLang="en-US" b="1" dirty="0">
                <a:solidFill>
                  <a:schemeClr val="accent3"/>
                </a:solidFill>
              </a:rPr>
              <a:t>header</a:t>
            </a:r>
            <a:r>
              <a:rPr lang="en-US" altLang="en-US" dirty="0"/>
              <a:t> and </a:t>
            </a:r>
            <a:r>
              <a:rPr lang="en-US" altLang="en-US" b="1" dirty="0">
                <a:solidFill>
                  <a:schemeClr val="accent3"/>
                </a:solidFill>
              </a:rPr>
              <a:t>body</a:t>
            </a:r>
            <a:r>
              <a:rPr lang="en-US" altLang="en-US" dirty="0"/>
              <a:t>. The header begins with the </a:t>
            </a:r>
            <a:r>
              <a:rPr lang="en-US" altLang="en-US" b="1" dirty="0">
                <a:solidFill>
                  <a:schemeClr val="accent4"/>
                </a:solidFill>
                <a:latin typeface="Courier New" panose="02070309020205020404" pitchFamily="49" charset="0"/>
                <a:cs typeface="Courier New" panose="02070309020205020404" pitchFamily="49" charset="0"/>
              </a:rPr>
              <a:t>def</a:t>
            </a:r>
            <a:r>
              <a:rPr lang="en-US" altLang="en-US" dirty="0"/>
              <a:t> keyword, followed by function’s name and parameters, followed by a colon. </a:t>
            </a:r>
          </a:p>
          <a:p>
            <a:endParaRPr lang="en-US" dirty="0"/>
          </a:p>
        </p:txBody>
      </p:sp>
      <p:graphicFrame>
        <p:nvGraphicFramePr>
          <p:cNvPr id="26" name="Object 23">
            <a:extLst>
              <a:ext uri="{FF2B5EF4-FFF2-40B4-BE49-F238E27FC236}">
                <a16:creationId xmlns:a16="http://schemas.microsoft.com/office/drawing/2014/main" id="{973D8769-26A0-4ECC-92ED-89FB30FCD13B}"/>
              </a:ext>
            </a:extLst>
          </p:cNvPr>
          <p:cNvGraphicFramePr>
            <a:graphicFrameLocks noChangeAspect="1"/>
          </p:cNvGraphicFramePr>
          <p:nvPr>
            <p:extLst>
              <p:ext uri="{D42A27DB-BD31-4B8C-83A1-F6EECF244321}">
                <p14:modId xmlns:p14="http://schemas.microsoft.com/office/powerpoint/2010/main" val="3608154327"/>
              </p:ext>
            </p:extLst>
          </p:nvPr>
        </p:nvGraphicFramePr>
        <p:xfrm>
          <a:off x="4028122" y="3885616"/>
          <a:ext cx="7236373" cy="2856463"/>
        </p:xfrm>
        <a:graphic>
          <a:graphicData uri="http://schemas.openxmlformats.org/presentationml/2006/ole">
            <mc:AlternateContent xmlns:mc="http://schemas.openxmlformats.org/markup-compatibility/2006">
              <mc:Choice xmlns:v="urn:schemas-microsoft-com:vml" Requires="v">
                <p:oleObj spid="_x0000_s240659" name="Picture" r:id="rId4" imgW="4343400" imgH="1714500" progId="Word.Picture.8">
                  <p:embed/>
                </p:oleObj>
              </mc:Choice>
              <mc:Fallback>
                <p:oleObj name="Picture" r:id="rId4" imgW="4343400" imgH="1714500" progId="Word.Picture.8">
                  <p:embed/>
                  <p:pic>
                    <p:nvPicPr>
                      <p:cNvPr id="18" name="Object 23">
                        <a:extLst>
                          <a:ext uri="{FF2B5EF4-FFF2-40B4-BE49-F238E27FC236}">
                            <a16:creationId xmlns:a16="http://schemas.microsoft.com/office/drawing/2014/main" id="{CCA1C8DF-2952-4480-B730-6BD1B2CE9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122" y="3885616"/>
                        <a:ext cx="7236373" cy="2856463"/>
                      </a:xfrm>
                      <a:prstGeom prst="rect">
                        <a:avLst/>
                      </a:prstGeom>
                      <a:noFill/>
                    </p:spPr>
                  </p:pic>
                </p:oleObj>
              </mc:Fallback>
            </mc:AlternateContent>
          </a:graphicData>
        </a:graphic>
      </p:graphicFrame>
      <p:sp>
        <p:nvSpPr>
          <p:cNvPr id="266253" name="Rectangle 13">
            <a:extLst>
              <a:ext uri="{FF2B5EF4-FFF2-40B4-BE49-F238E27FC236}">
                <a16:creationId xmlns:a16="http://schemas.microsoft.com/office/drawing/2014/main" id="{F9AA1441-7BA9-4DE5-906D-4AB0D7625FC7}"/>
              </a:ext>
            </a:extLst>
          </p:cNvPr>
          <p:cNvSpPr>
            <a:spLocks noChangeArrowheads="1"/>
          </p:cNvSpPr>
          <p:nvPr/>
        </p:nvSpPr>
        <p:spPr bwMode="auto">
          <a:xfrm>
            <a:off x="4845483" y="4613575"/>
            <a:ext cx="2535237" cy="42386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sz="240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0B1DC3-3743-4A74-92DC-354F7DCB17A6}"/>
              </a:ext>
            </a:extLst>
          </p:cNvPr>
          <p:cNvSpPr>
            <a:spLocks noGrp="1"/>
          </p:cNvSpPr>
          <p:nvPr>
            <p:ph type="title"/>
          </p:nvPr>
        </p:nvSpPr>
        <p:spPr/>
        <p:txBody>
          <a:bodyPr/>
          <a:lstStyle/>
          <a:p>
            <a:r>
              <a:rPr lang="en-US" dirty="0"/>
              <a:t>Formal Parameters</a:t>
            </a:r>
          </a:p>
        </p:txBody>
      </p:sp>
      <p:sp>
        <p:nvSpPr>
          <p:cNvPr id="11" name="Content Placeholder 10">
            <a:extLst>
              <a:ext uri="{FF2B5EF4-FFF2-40B4-BE49-F238E27FC236}">
                <a16:creationId xmlns:a16="http://schemas.microsoft.com/office/drawing/2014/main" id="{0C662F98-5E01-44BD-A577-9AE3F4D54708}"/>
              </a:ext>
            </a:extLst>
          </p:cNvPr>
          <p:cNvSpPr>
            <a:spLocks noGrp="1"/>
          </p:cNvSpPr>
          <p:nvPr>
            <p:ph idx="1"/>
          </p:nvPr>
        </p:nvSpPr>
        <p:spPr/>
        <p:txBody>
          <a:bodyPr/>
          <a:lstStyle/>
          <a:p>
            <a:r>
              <a:rPr lang="en-US" altLang="en-US" dirty="0"/>
              <a:t>The variables defined in the function header are known as</a:t>
            </a:r>
            <a:br>
              <a:rPr lang="en-US" altLang="en-US" dirty="0"/>
            </a:br>
            <a:r>
              <a:rPr lang="en-US" altLang="en-US" dirty="0"/>
              <a:t> </a:t>
            </a:r>
            <a:r>
              <a:rPr lang="en-US" altLang="en-US" b="1" dirty="0">
                <a:solidFill>
                  <a:schemeClr val="accent3"/>
                </a:solidFill>
              </a:rPr>
              <a:t>formal parameters</a:t>
            </a:r>
            <a:r>
              <a:rPr lang="en-US" altLang="en-US" dirty="0"/>
              <a:t>. </a:t>
            </a:r>
          </a:p>
        </p:txBody>
      </p:sp>
      <p:sp>
        <p:nvSpPr>
          <p:cNvPr id="266251" name="Rectangle 11">
            <a:extLst>
              <a:ext uri="{FF2B5EF4-FFF2-40B4-BE49-F238E27FC236}">
                <a16:creationId xmlns:a16="http://schemas.microsoft.com/office/drawing/2014/main" id="{6700FA5C-F280-4D00-991C-C63A88620D38}"/>
              </a:ext>
            </a:extLst>
          </p:cNvPr>
          <p:cNvSpPr>
            <a:spLocks noChangeArrowheads="1"/>
          </p:cNvSpPr>
          <p:nvPr/>
        </p:nvSpPr>
        <p:spPr bwMode="auto">
          <a:xfrm>
            <a:off x="1524000" y="22537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26" name="Object 23">
            <a:extLst>
              <a:ext uri="{FF2B5EF4-FFF2-40B4-BE49-F238E27FC236}">
                <a16:creationId xmlns:a16="http://schemas.microsoft.com/office/drawing/2014/main" id="{973D8769-26A0-4ECC-92ED-89FB30FCD13B}"/>
              </a:ext>
            </a:extLst>
          </p:cNvPr>
          <p:cNvGraphicFramePr>
            <a:graphicFrameLocks noChangeAspect="1"/>
          </p:cNvGraphicFramePr>
          <p:nvPr/>
        </p:nvGraphicFramePr>
        <p:xfrm>
          <a:off x="4028122" y="3885616"/>
          <a:ext cx="7236373" cy="2856463"/>
        </p:xfrm>
        <a:graphic>
          <a:graphicData uri="http://schemas.openxmlformats.org/presentationml/2006/ole">
            <mc:AlternateContent xmlns:mc="http://schemas.openxmlformats.org/markup-compatibility/2006">
              <mc:Choice xmlns:v="urn:schemas-microsoft-com:vml" Requires="v">
                <p:oleObj spid="_x0000_s241682" name="Picture" r:id="rId4" imgW="4343400" imgH="1714500" progId="Word.Picture.8">
                  <p:embed/>
                </p:oleObj>
              </mc:Choice>
              <mc:Fallback>
                <p:oleObj name="Picture" r:id="rId4" imgW="4343400" imgH="1714500" progId="Word.Picture.8">
                  <p:embed/>
                  <p:pic>
                    <p:nvPicPr>
                      <p:cNvPr id="26" name="Object 23">
                        <a:extLst>
                          <a:ext uri="{FF2B5EF4-FFF2-40B4-BE49-F238E27FC236}">
                            <a16:creationId xmlns:a16="http://schemas.microsoft.com/office/drawing/2014/main" id="{973D8769-26A0-4ECC-92ED-89FB30FCD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122" y="3885616"/>
                        <a:ext cx="7236373" cy="2856463"/>
                      </a:xfrm>
                      <a:prstGeom prst="rect">
                        <a:avLst/>
                      </a:prstGeom>
                      <a:noFill/>
                    </p:spPr>
                  </p:pic>
                </p:oleObj>
              </mc:Fallback>
            </mc:AlternateContent>
          </a:graphicData>
        </a:graphic>
      </p:graphicFrame>
      <p:sp>
        <p:nvSpPr>
          <p:cNvPr id="266253" name="Rectangle 13">
            <a:extLst>
              <a:ext uri="{FF2B5EF4-FFF2-40B4-BE49-F238E27FC236}">
                <a16:creationId xmlns:a16="http://schemas.microsoft.com/office/drawing/2014/main" id="{F9AA1441-7BA9-4DE5-906D-4AB0D7625FC7}"/>
              </a:ext>
            </a:extLst>
          </p:cNvPr>
          <p:cNvSpPr>
            <a:spLocks noChangeArrowheads="1"/>
          </p:cNvSpPr>
          <p:nvPr/>
        </p:nvSpPr>
        <p:spPr bwMode="auto">
          <a:xfrm>
            <a:off x="5870865" y="4613575"/>
            <a:ext cx="1080654" cy="42386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sz="2400">
              <a:latin typeface="Times New Roman" panose="02020603050405020304" pitchFamily="18" charset="0"/>
            </a:endParaRPr>
          </a:p>
        </p:txBody>
      </p:sp>
    </p:spTree>
    <p:extLst>
      <p:ext uri="{BB962C8B-B14F-4D97-AF65-F5344CB8AC3E}">
        <p14:creationId xmlns:p14="http://schemas.microsoft.com/office/powerpoint/2010/main" val="168954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0B1DC3-3743-4A74-92DC-354F7DCB17A6}"/>
              </a:ext>
            </a:extLst>
          </p:cNvPr>
          <p:cNvSpPr>
            <a:spLocks noGrp="1"/>
          </p:cNvSpPr>
          <p:nvPr>
            <p:ph type="title"/>
          </p:nvPr>
        </p:nvSpPr>
        <p:spPr/>
        <p:txBody>
          <a:bodyPr/>
          <a:lstStyle/>
          <a:p>
            <a:r>
              <a:rPr lang="en-US" altLang="en-US" dirty="0"/>
              <a:t>Actual Parameters</a:t>
            </a:r>
            <a:endParaRPr lang="en-US" dirty="0"/>
          </a:p>
        </p:txBody>
      </p:sp>
      <p:sp>
        <p:nvSpPr>
          <p:cNvPr id="11" name="Content Placeholder 10">
            <a:extLst>
              <a:ext uri="{FF2B5EF4-FFF2-40B4-BE49-F238E27FC236}">
                <a16:creationId xmlns:a16="http://schemas.microsoft.com/office/drawing/2014/main" id="{0C662F98-5E01-44BD-A577-9AE3F4D54708}"/>
              </a:ext>
            </a:extLst>
          </p:cNvPr>
          <p:cNvSpPr>
            <a:spLocks noGrp="1"/>
          </p:cNvSpPr>
          <p:nvPr>
            <p:ph idx="1"/>
          </p:nvPr>
        </p:nvSpPr>
        <p:spPr/>
        <p:txBody>
          <a:bodyPr/>
          <a:lstStyle/>
          <a:p>
            <a:r>
              <a:rPr lang="en-US" altLang="en-US" dirty="0"/>
              <a:t>When a function is </a:t>
            </a:r>
            <a:r>
              <a:rPr lang="en-US" altLang="en-US" b="1" dirty="0">
                <a:solidFill>
                  <a:schemeClr val="accent3"/>
                </a:solidFill>
              </a:rPr>
              <a:t>invoked</a:t>
            </a:r>
            <a:r>
              <a:rPr lang="en-US" altLang="en-US" dirty="0"/>
              <a:t>, you pass a value to the parameter. This value is referred to as </a:t>
            </a:r>
            <a:r>
              <a:rPr lang="en-US" altLang="en-US" b="1" dirty="0">
                <a:solidFill>
                  <a:schemeClr val="accent3"/>
                </a:solidFill>
              </a:rPr>
              <a:t>actual parameter </a:t>
            </a:r>
            <a:r>
              <a:rPr lang="en-US" altLang="en-US" dirty="0"/>
              <a:t>or </a:t>
            </a:r>
            <a:r>
              <a:rPr lang="en-US" altLang="en-US" b="1" dirty="0">
                <a:solidFill>
                  <a:schemeClr val="accent3"/>
                </a:solidFill>
              </a:rPr>
              <a:t>argument</a:t>
            </a:r>
            <a:r>
              <a:rPr lang="en-US" altLang="en-US" dirty="0"/>
              <a:t>.</a:t>
            </a:r>
          </a:p>
        </p:txBody>
      </p:sp>
      <p:sp>
        <p:nvSpPr>
          <p:cNvPr id="266251" name="Rectangle 11">
            <a:extLst>
              <a:ext uri="{FF2B5EF4-FFF2-40B4-BE49-F238E27FC236}">
                <a16:creationId xmlns:a16="http://schemas.microsoft.com/office/drawing/2014/main" id="{6700FA5C-F280-4D00-991C-C63A88620D38}"/>
              </a:ext>
            </a:extLst>
          </p:cNvPr>
          <p:cNvSpPr>
            <a:spLocks noChangeArrowheads="1"/>
          </p:cNvSpPr>
          <p:nvPr/>
        </p:nvSpPr>
        <p:spPr bwMode="auto">
          <a:xfrm>
            <a:off x="1524000" y="22537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26" name="Object 23">
            <a:extLst>
              <a:ext uri="{FF2B5EF4-FFF2-40B4-BE49-F238E27FC236}">
                <a16:creationId xmlns:a16="http://schemas.microsoft.com/office/drawing/2014/main" id="{973D8769-26A0-4ECC-92ED-89FB30FCD13B}"/>
              </a:ext>
            </a:extLst>
          </p:cNvPr>
          <p:cNvGraphicFramePr>
            <a:graphicFrameLocks noChangeAspect="1"/>
          </p:cNvGraphicFramePr>
          <p:nvPr/>
        </p:nvGraphicFramePr>
        <p:xfrm>
          <a:off x="4028122" y="3885616"/>
          <a:ext cx="7236373" cy="2856463"/>
        </p:xfrm>
        <a:graphic>
          <a:graphicData uri="http://schemas.openxmlformats.org/presentationml/2006/ole">
            <mc:AlternateContent xmlns:mc="http://schemas.openxmlformats.org/markup-compatibility/2006">
              <mc:Choice xmlns:v="urn:schemas-microsoft-com:vml" Requires="v">
                <p:oleObj spid="_x0000_s245777" name="Picture" r:id="rId4" imgW="4343400" imgH="1714500" progId="Word.Picture.8">
                  <p:embed/>
                </p:oleObj>
              </mc:Choice>
              <mc:Fallback>
                <p:oleObj name="Picture" r:id="rId4" imgW="4343400" imgH="1714500" progId="Word.Picture.8">
                  <p:embed/>
                  <p:pic>
                    <p:nvPicPr>
                      <p:cNvPr id="26" name="Object 23">
                        <a:extLst>
                          <a:ext uri="{FF2B5EF4-FFF2-40B4-BE49-F238E27FC236}">
                            <a16:creationId xmlns:a16="http://schemas.microsoft.com/office/drawing/2014/main" id="{973D8769-26A0-4ECC-92ED-89FB30FCD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122" y="3885616"/>
                        <a:ext cx="7236373" cy="2856463"/>
                      </a:xfrm>
                      <a:prstGeom prst="rect">
                        <a:avLst/>
                      </a:prstGeom>
                      <a:noFill/>
                    </p:spPr>
                  </p:pic>
                </p:oleObj>
              </mc:Fallback>
            </mc:AlternateContent>
          </a:graphicData>
        </a:graphic>
      </p:graphicFrame>
      <p:sp>
        <p:nvSpPr>
          <p:cNvPr id="266253" name="Rectangle 13">
            <a:extLst>
              <a:ext uri="{FF2B5EF4-FFF2-40B4-BE49-F238E27FC236}">
                <a16:creationId xmlns:a16="http://schemas.microsoft.com/office/drawing/2014/main" id="{F9AA1441-7BA9-4DE5-906D-4AB0D7625FC7}"/>
              </a:ext>
            </a:extLst>
          </p:cNvPr>
          <p:cNvSpPr>
            <a:spLocks noChangeArrowheads="1"/>
          </p:cNvSpPr>
          <p:nvPr/>
        </p:nvSpPr>
        <p:spPr bwMode="auto">
          <a:xfrm>
            <a:off x="10082371" y="4598630"/>
            <a:ext cx="585629" cy="42386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sz="2400">
              <a:latin typeface="Times New Roman" panose="02020603050405020304" pitchFamily="18" charset="0"/>
            </a:endParaRPr>
          </a:p>
        </p:txBody>
      </p:sp>
    </p:spTree>
    <p:extLst>
      <p:ext uri="{BB962C8B-B14F-4D97-AF65-F5344CB8AC3E}">
        <p14:creationId xmlns:p14="http://schemas.microsoft.com/office/powerpoint/2010/main" val="3649679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1673</TotalTime>
  <Words>3024</Words>
  <Application>Microsoft Office PowerPoint</Application>
  <PresentationFormat>Widescreen</PresentationFormat>
  <Paragraphs>546</Paragraphs>
  <Slides>57</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Arial</vt:lpstr>
      <vt:lpstr>Calibri</vt:lpstr>
      <vt:lpstr>Cambria Math</vt:lpstr>
      <vt:lpstr>Courier New</vt:lpstr>
      <vt:lpstr>Times</vt:lpstr>
      <vt:lpstr>Times New Roman</vt:lpstr>
      <vt:lpstr>Tw Cen MT</vt:lpstr>
      <vt:lpstr>Circuit</vt:lpstr>
      <vt:lpstr>Picture</vt:lpstr>
      <vt:lpstr>Chapter 6  Functions</vt:lpstr>
      <vt:lpstr>Opening Problem</vt:lpstr>
      <vt:lpstr>Problem</vt:lpstr>
      <vt:lpstr>Solution</vt:lpstr>
      <vt:lpstr>Function Definitions</vt:lpstr>
      <vt:lpstr>Defining Functions</vt:lpstr>
      <vt:lpstr>Function Header</vt:lpstr>
      <vt:lpstr>Formal Parameters</vt:lpstr>
      <vt:lpstr>Actual Parameters</vt:lpstr>
      <vt:lpstr>Return Value</vt:lpstr>
      <vt:lpstr>Example</vt:lpstr>
      <vt:lpstr>Exercise</vt:lpstr>
      <vt:lpstr>Develop a robot program</vt:lpstr>
      <vt:lpstr>Function Tracing</vt:lpstr>
      <vt:lpstr>Tracing Function calls</vt:lpstr>
      <vt:lpstr>Tracing Function calls</vt:lpstr>
      <vt:lpstr>Tracing Function calls</vt:lpstr>
      <vt:lpstr>Tracing Function calls</vt:lpstr>
      <vt:lpstr>Tracing Function calls</vt:lpstr>
      <vt:lpstr>Tracing Function calls</vt:lpstr>
      <vt:lpstr>Tracing Function calls</vt:lpstr>
      <vt:lpstr>Tracing Function calls</vt:lpstr>
      <vt:lpstr>Tracing Function calls</vt:lpstr>
      <vt:lpstr>Tracing Function calls</vt:lpstr>
      <vt:lpstr>Function Control Flow</vt:lpstr>
      <vt:lpstr>Call Stacks </vt:lpstr>
      <vt:lpstr>Function DEtails</vt:lpstr>
      <vt:lpstr>Return Values</vt:lpstr>
      <vt:lpstr>Passing Arguments by Positions</vt:lpstr>
      <vt:lpstr>Passing Arguments by Keywords</vt:lpstr>
      <vt:lpstr>Passing variables</vt:lpstr>
      <vt:lpstr>Reuse Functions from Other Files</vt:lpstr>
      <vt:lpstr>Scope</vt:lpstr>
      <vt:lpstr>Scope Example 1</vt:lpstr>
      <vt:lpstr>Scope Example 2</vt:lpstr>
      <vt:lpstr>Scope Example 3</vt:lpstr>
      <vt:lpstr>Scope Example 4</vt:lpstr>
      <vt:lpstr>Scope Example 5</vt:lpstr>
      <vt:lpstr>Default arguments</vt:lpstr>
      <vt:lpstr>Multiple Return values</vt:lpstr>
      <vt:lpstr>Modularization</vt:lpstr>
      <vt:lpstr>Function Abstraction</vt:lpstr>
      <vt:lpstr>Modularizing Code</vt:lpstr>
      <vt:lpstr>Software Development</vt:lpstr>
      <vt:lpstr>Documentation</vt:lpstr>
      <vt:lpstr>Documentation</vt:lpstr>
      <vt:lpstr>Stepwise Refinement</vt:lpstr>
      <vt:lpstr>PrintCalender Case Study </vt:lpstr>
      <vt:lpstr>Design Diagram</vt:lpstr>
      <vt:lpstr>Implementation: Top-Down</vt:lpstr>
      <vt:lpstr>Implementation: Bottom-Up</vt:lpstr>
      <vt:lpstr>Benefits of Stepwise Refinement </vt:lpstr>
      <vt:lpstr>Unit Testing</vt:lpstr>
      <vt:lpstr>Clarification time!</vt:lpstr>
      <vt:lpstr>Exercise</vt:lpstr>
      <vt:lpstr>Exercise</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Denny, Jory</cp:lastModifiedBy>
  <cp:revision>222</cp:revision>
  <dcterms:created xsi:type="dcterms:W3CDTF">2016-08-19T17:15:05Z</dcterms:created>
  <dcterms:modified xsi:type="dcterms:W3CDTF">2020-02-20T05:18:08Z</dcterms:modified>
</cp:coreProperties>
</file>