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9"/>
  </p:notesMasterIdLst>
  <p:sldIdLst>
    <p:sldId id="329" r:id="rId2"/>
    <p:sldId id="381" r:id="rId3"/>
    <p:sldId id="331" r:id="rId4"/>
    <p:sldId id="332" r:id="rId5"/>
    <p:sldId id="431" r:id="rId6"/>
    <p:sldId id="333" r:id="rId7"/>
    <p:sldId id="335" r:id="rId8"/>
    <p:sldId id="502" r:id="rId9"/>
    <p:sldId id="433" r:id="rId10"/>
    <p:sldId id="434" r:id="rId11"/>
    <p:sldId id="435" r:id="rId12"/>
    <p:sldId id="436" r:id="rId13"/>
    <p:sldId id="437" r:id="rId14"/>
    <p:sldId id="438" r:id="rId15"/>
    <p:sldId id="439" r:id="rId16"/>
    <p:sldId id="440" r:id="rId17"/>
    <p:sldId id="441" r:id="rId18"/>
    <p:sldId id="449" r:id="rId19"/>
    <p:sldId id="447" r:id="rId20"/>
    <p:sldId id="448" r:id="rId21"/>
    <p:sldId id="349" r:id="rId22"/>
    <p:sldId id="475" r:id="rId23"/>
    <p:sldId id="351" r:id="rId24"/>
    <p:sldId id="501" r:id="rId25"/>
    <p:sldId id="503" r:id="rId26"/>
    <p:sldId id="504" r:id="rId27"/>
    <p:sldId id="505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486" r:id="rId36"/>
    <p:sldId id="499" r:id="rId37"/>
    <p:sldId id="489" r:id="rId38"/>
    <p:sldId id="442" r:id="rId39"/>
    <p:sldId id="455" r:id="rId40"/>
    <p:sldId id="498" r:id="rId41"/>
    <p:sldId id="491" r:id="rId42"/>
    <p:sldId id="492" r:id="rId43"/>
    <p:sldId id="493" r:id="rId44"/>
    <p:sldId id="404" r:id="rId45"/>
    <p:sldId id="490" r:id="rId46"/>
    <p:sldId id="451" r:id="rId47"/>
    <p:sldId id="513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778FC59-15B1-4870-BA5F-8D77518E235F}">
          <p14:sldIdLst>
            <p14:sldId id="329"/>
            <p14:sldId id="381"/>
            <p14:sldId id="331"/>
            <p14:sldId id="332"/>
            <p14:sldId id="431"/>
            <p14:sldId id="333"/>
            <p14:sldId id="335"/>
            <p14:sldId id="50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9"/>
            <p14:sldId id="447"/>
            <p14:sldId id="448"/>
            <p14:sldId id="349"/>
            <p14:sldId id="475"/>
            <p14:sldId id="351"/>
            <p14:sldId id="501"/>
            <p14:sldId id="503"/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486"/>
            <p14:sldId id="499"/>
            <p14:sldId id="489"/>
            <p14:sldId id="442"/>
            <p14:sldId id="455"/>
            <p14:sldId id="498"/>
            <p14:sldId id="491"/>
            <p14:sldId id="492"/>
            <p14:sldId id="493"/>
            <p14:sldId id="404"/>
            <p14:sldId id="490"/>
            <p14:sldId id="451"/>
            <p14:sldId id="51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39E637-A7B5-43FB-8389-B7D5933ACE60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6619A0F5-DA4D-46DE-ADEE-1836A3039242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2B5E9727-AAB6-43F1-ABA7-8A5562FC1A88}" type="parTrans" cxnId="{38A32C5B-2982-4455-A323-4CF526462FDB}">
      <dgm:prSet/>
      <dgm:spPr/>
      <dgm:t>
        <a:bodyPr/>
        <a:lstStyle/>
        <a:p>
          <a:endParaRPr lang="en-US"/>
        </a:p>
      </dgm:t>
    </dgm:pt>
    <dgm:pt modelId="{1A1586AE-225B-4423-B85A-CBEF43605134}" type="sibTrans" cxnId="{38A32C5B-2982-4455-A323-4CF526462FDB}">
      <dgm:prSet/>
      <dgm:spPr/>
      <dgm:t>
        <a:bodyPr/>
        <a:lstStyle/>
        <a:p>
          <a:endParaRPr lang="en-US"/>
        </a:p>
      </dgm:t>
    </dgm:pt>
    <dgm:pt modelId="{4564DBF6-A40A-4EA7-B53B-33D8764A67CF}">
      <dgm:prSet phldrT="[Text]"/>
      <dgm:spPr/>
      <dgm:t>
        <a:bodyPr/>
        <a:lstStyle/>
        <a:p>
          <a:r>
            <a:rPr lang="en-US" dirty="0"/>
            <a:t>Implement</a:t>
          </a:r>
        </a:p>
      </dgm:t>
    </dgm:pt>
    <dgm:pt modelId="{C8C5E276-AA34-4859-8398-F409A504F414}" type="parTrans" cxnId="{0B8BCCD0-945C-4E8A-A989-14CF61DD7F03}">
      <dgm:prSet/>
      <dgm:spPr/>
      <dgm:t>
        <a:bodyPr/>
        <a:lstStyle/>
        <a:p>
          <a:endParaRPr lang="en-US"/>
        </a:p>
      </dgm:t>
    </dgm:pt>
    <dgm:pt modelId="{8922D348-4070-4094-9021-6EA3A3A0D7A5}" type="sibTrans" cxnId="{0B8BCCD0-945C-4E8A-A989-14CF61DD7F03}">
      <dgm:prSet/>
      <dgm:spPr/>
      <dgm:t>
        <a:bodyPr/>
        <a:lstStyle/>
        <a:p>
          <a:endParaRPr lang="en-US"/>
        </a:p>
      </dgm:t>
    </dgm:pt>
    <dgm:pt modelId="{62E80624-0D7F-4561-8E08-6AC273B87E49}">
      <dgm:prSet phldrT="[Text]"/>
      <dgm:spPr/>
      <dgm:t>
        <a:bodyPr/>
        <a:lstStyle/>
        <a:p>
          <a:r>
            <a:rPr lang="en-US" dirty="0"/>
            <a:t>Test</a:t>
          </a:r>
        </a:p>
      </dgm:t>
    </dgm:pt>
    <dgm:pt modelId="{DFA66021-612E-48BA-8668-4E6D16F002C4}" type="parTrans" cxnId="{238A552D-A05B-4872-8D5F-AA2D7ACF1A93}">
      <dgm:prSet/>
      <dgm:spPr/>
      <dgm:t>
        <a:bodyPr/>
        <a:lstStyle/>
        <a:p>
          <a:endParaRPr lang="en-US"/>
        </a:p>
      </dgm:t>
    </dgm:pt>
    <dgm:pt modelId="{66CC877D-4C0B-45FD-BE1E-36D6AC937B00}" type="sibTrans" cxnId="{238A552D-A05B-4872-8D5F-AA2D7ACF1A93}">
      <dgm:prSet/>
      <dgm:spPr/>
      <dgm:t>
        <a:bodyPr/>
        <a:lstStyle/>
        <a:p>
          <a:endParaRPr lang="en-US"/>
        </a:p>
      </dgm:t>
    </dgm:pt>
    <dgm:pt modelId="{59D23295-D0B2-4F34-8FBE-15B9792CCCAE}" type="pres">
      <dgm:prSet presAssocID="{6539E637-A7B5-43FB-8389-B7D5933ACE60}" presName="compositeShape" presStyleCnt="0">
        <dgm:presLayoutVars>
          <dgm:chMax val="7"/>
          <dgm:dir/>
          <dgm:resizeHandles val="exact"/>
        </dgm:presLayoutVars>
      </dgm:prSet>
      <dgm:spPr/>
    </dgm:pt>
    <dgm:pt modelId="{1050F7DB-15B0-4A3A-9DF9-58DE1033135F}" type="pres">
      <dgm:prSet presAssocID="{6539E637-A7B5-43FB-8389-B7D5933ACE60}" presName="wedge1" presStyleLbl="node1" presStyleIdx="0" presStyleCnt="3"/>
      <dgm:spPr/>
    </dgm:pt>
    <dgm:pt modelId="{65337F8F-C8BE-4D19-BB73-2A80EBF0D43A}" type="pres">
      <dgm:prSet presAssocID="{6539E637-A7B5-43FB-8389-B7D5933ACE60}" presName="dummy1a" presStyleCnt="0"/>
      <dgm:spPr/>
    </dgm:pt>
    <dgm:pt modelId="{08996153-D338-45C2-8832-F9264CF24685}" type="pres">
      <dgm:prSet presAssocID="{6539E637-A7B5-43FB-8389-B7D5933ACE60}" presName="dummy1b" presStyleCnt="0"/>
      <dgm:spPr/>
    </dgm:pt>
    <dgm:pt modelId="{E9EE1229-7009-42EA-BDD8-8A0076C65A81}" type="pres">
      <dgm:prSet presAssocID="{6539E637-A7B5-43FB-8389-B7D5933ACE6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5DC4BF6-6953-4683-B1FB-D23B9C1695F7}" type="pres">
      <dgm:prSet presAssocID="{6539E637-A7B5-43FB-8389-B7D5933ACE60}" presName="wedge2" presStyleLbl="node1" presStyleIdx="1" presStyleCnt="3"/>
      <dgm:spPr/>
    </dgm:pt>
    <dgm:pt modelId="{90E27835-A6CE-4831-9E48-57505CC6F26D}" type="pres">
      <dgm:prSet presAssocID="{6539E637-A7B5-43FB-8389-B7D5933ACE60}" presName="dummy2a" presStyleCnt="0"/>
      <dgm:spPr/>
    </dgm:pt>
    <dgm:pt modelId="{24D572C2-0B90-499E-8AA9-F016340BFEBE}" type="pres">
      <dgm:prSet presAssocID="{6539E637-A7B5-43FB-8389-B7D5933ACE60}" presName="dummy2b" presStyleCnt="0"/>
      <dgm:spPr/>
    </dgm:pt>
    <dgm:pt modelId="{78335AD5-FFEA-46D5-A0E3-2C48663BBFA7}" type="pres">
      <dgm:prSet presAssocID="{6539E637-A7B5-43FB-8389-B7D5933ACE6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3690DE9-B340-4474-A683-6B0565732D3E}" type="pres">
      <dgm:prSet presAssocID="{6539E637-A7B5-43FB-8389-B7D5933ACE60}" presName="wedge3" presStyleLbl="node1" presStyleIdx="2" presStyleCnt="3"/>
      <dgm:spPr/>
    </dgm:pt>
    <dgm:pt modelId="{2448675F-601D-45E2-9FF5-E3F6C864B407}" type="pres">
      <dgm:prSet presAssocID="{6539E637-A7B5-43FB-8389-B7D5933ACE60}" presName="dummy3a" presStyleCnt="0"/>
      <dgm:spPr/>
    </dgm:pt>
    <dgm:pt modelId="{CAAB4C43-4003-4D23-AFE4-EF596838569D}" type="pres">
      <dgm:prSet presAssocID="{6539E637-A7B5-43FB-8389-B7D5933ACE60}" presName="dummy3b" presStyleCnt="0"/>
      <dgm:spPr/>
    </dgm:pt>
    <dgm:pt modelId="{7858C7B7-63B4-4687-8390-8D5751B0B70E}" type="pres">
      <dgm:prSet presAssocID="{6539E637-A7B5-43FB-8389-B7D5933ACE6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C1979417-A17C-4937-A596-891D8C479045}" type="pres">
      <dgm:prSet presAssocID="{1A1586AE-225B-4423-B85A-CBEF43605134}" presName="arrowWedge1" presStyleLbl="fgSibTrans2D1" presStyleIdx="0" presStyleCnt="3"/>
      <dgm:spPr/>
    </dgm:pt>
    <dgm:pt modelId="{0328846F-0F3E-4DA8-8C75-E5CA3246DA47}" type="pres">
      <dgm:prSet presAssocID="{8922D348-4070-4094-9021-6EA3A3A0D7A5}" presName="arrowWedge2" presStyleLbl="fgSibTrans2D1" presStyleIdx="1" presStyleCnt="3"/>
      <dgm:spPr/>
    </dgm:pt>
    <dgm:pt modelId="{07C07812-1560-4BBE-8DE9-89158564C583}" type="pres">
      <dgm:prSet presAssocID="{66CC877D-4C0B-45FD-BE1E-36D6AC937B00}" presName="arrowWedge3" presStyleLbl="fgSibTrans2D1" presStyleIdx="2" presStyleCnt="3"/>
      <dgm:spPr/>
    </dgm:pt>
  </dgm:ptLst>
  <dgm:cxnLst>
    <dgm:cxn modelId="{D747DC08-7E7D-4762-A8C3-FE17E02BFD77}" type="presOf" srcId="{6619A0F5-DA4D-46DE-ADEE-1836A3039242}" destId="{1050F7DB-15B0-4A3A-9DF9-58DE1033135F}" srcOrd="0" destOrd="0" presId="urn:microsoft.com/office/officeart/2005/8/layout/cycle8"/>
    <dgm:cxn modelId="{4961D517-F4E1-4821-A3F3-19AFCA3A5862}" type="presOf" srcId="{62E80624-0D7F-4561-8E08-6AC273B87E49}" destId="{7858C7B7-63B4-4687-8390-8D5751B0B70E}" srcOrd="1" destOrd="0" presId="urn:microsoft.com/office/officeart/2005/8/layout/cycle8"/>
    <dgm:cxn modelId="{238A552D-A05B-4872-8D5F-AA2D7ACF1A93}" srcId="{6539E637-A7B5-43FB-8389-B7D5933ACE60}" destId="{62E80624-0D7F-4561-8E08-6AC273B87E49}" srcOrd="2" destOrd="0" parTransId="{DFA66021-612E-48BA-8668-4E6D16F002C4}" sibTransId="{66CC877D-4C0B-45FD-BE1E-36D6AC937B00}"/>
    <dgm:cxn modelId="{38A32C5B-2982-4455-A323-4CF526462FDB}" srcId="{6539E637-A7B5-43FB-8389-B7D5933ACE60}" destId="{6619A0F5-DA4D-46DE-ADEE-1836A3039242}" srcOrd="0" destOrd="0" parTransId="{2B5E9727-AAB6-43F1-ABA7-8A5562FC1A88}" sibTransId="{1A1586AE-225B-4423-B85A-CBEF43605134}"/>
    <dgm:cxn modelId="{8E0D9D7B-AFB0-4CDE-802D-219B45661355}" type="presOf" srcId="{4564DBF6-A40A-4EA7-B53B-33D8764A67CF}" destId="{C5DC4BF6-6953-4683-B1FB-D23B9C1695F7}" srcOrd="0" destOrd="0" presId="urn:microsoft.com/office/officeart/2005/8/layout/cycle8"/>
    <dgm:cxn modelId="{38ECD37F-2CDB-4365-ABBE-7F9ED6DE374D}" type="presOf" srcId="{6539E637-A7B5-43FB-8389-B7D5933ACE60}" destId="{59D23295-D0B2-4F34-8FBE-15B9792CCCAE}" srcOrd="0" destOrd="0" presId="urn:microsoft.com/office/officeart/2005/8/layout/cycle8"/>
    <dgm:cxn modelId="{60C3C2A6-748F-498B-81A8-50A38FC6A85E}" type="presOf" srcId="{62E80624-0D7F-4561-8E08-6AC273B87E49}" destId="{83690DE9-B340-4474-A683-6B0565732D3E}" srcOrd="0" destOrd="0" presId="urn:microsoft.com/office/officeart/2005/8/layout/cycle8"/>
    <dgm:cxn modelId="{AB37EEB8-DD38-487E-B8B3-E7342E82C8F3}" type="presOf" srcId="{4564DBF6-A40A-4EA7-B53B-33D8764A67CF}" destId="{78335AD5-FFEA-46D5-A0E3-2C48663BBFA7}" srcOrd="1" destOrd="0" presId="urn:microsoft.com/office/officeart/2005/8/layout/cycle8"/>
    <dgm:cxn modelId="{0B8BCCD0-945C-4E8A-A989-14CF61DD7F03}" srcId="{6539E637-A7B5-43FB-8389-B7D5933ACE60}" destId="{4564DBF6-A40A-4EA7-B53B-33D8764A67CF}" srcOrd="1" destOrd="0" parTransId="{C8C5E276-AA34-4859-8398-F409A504F414}" sibTransId="{8922D348-4070-4094-9021-6EA3A3A0D7A5}"/>
    <dgm:cxn modelId="{0D7CD3E8-ACB5-4BE0-8F40-A09E6ACF1263}" type="presOf" srcId="{6619A0F5-DA4D-46DE-ADEE-1836A3039242}" destId="{E9EE1229-7009-42EA-BDD8-8A0076C65A81}" srcOrd="1" destOrd="0" presId="urn:microsoft.com/office/officeart/2005/8/layout/cycle8"/>
    <dgm:cxn modelId="{3DC25C40-143A-4E14-A5CD-D4EE20A194AE}" type="presParOf" srcId="{59D23295-D0B2-4F34-8FBE-15B9792CCCAE}" destId="{1050F7DB-15B0-4A3A-9DF9-58DE1033135F}" srcOrd="0" destOrd="0" presId="urn:microsoft.com/office/officeart/2005/8/layout/cycle8"/>
    <dgm:cxn modelId="{49E424C3-76BA-475B-8277-8BBAB6E36867}" type="presParOf" srcId="{59D23295-D0B2-4F34-8FBE-15B9792CCCAE}" destId="{65337F8F-C8BE-4D19-BB73-2A80EBF0D43A}" srcOrd="1" destOrd="0" presId="urn:microsoft.com/office/officeart/2005/8/layout/cycle8"/>
    <dgm:cxn modelId="{10F79C91-8FCA-4F15-9274-CFAB477C9746}" type="presParOf" srcId="{59D23295-D0B2-4F34-8FBE-15B9792CCCAE}" destId="{08996153-D338-45C2-8832-F9264CF24685}" srcOrd="2" destOrd="0" presId="urn:microsoft.com/office/officeart/2005/8/layout/cycle8"/>
    <dgm:cxn modelId="{4D227C56-843D-4F98-9F37-1505FF5AEB17}" type="presParOf" srcId="{59D23295-D0B2-4F34-8FBE-15B9792CCCAE}" destId="{E9EE1229-7009-42EA-BDD8-8A0076C65A81}" srcOrd="3" destOrd="0" presId="urn:microsoft.com/office/officeart/2005/8/layout/cycle8"/>
    <dgm:cxn modelId="{67EC017F-1384-4DFF-BCB5-EB07188F1542}" type="presParOf" srcId="{59D23295-D0B2-4F34-8FBE-15B9792CCCAE}" destId="{C5DC4BF6-6953-4683-B1FB-D23B9C1695F7}" srcOrd="4" destOrd="0" presId="urn:microsoft.com/office/officeart/2005/8/layout/cycle8"/>
    <dgm:cxn modelId="{4E1F11DB-C8FB-499F-9B60-904532FD75D0}" type="presParOf" srcId="{59D23295-D0B2-4F34-8FBE-15B9792CCCAE}" destId="{90E27835-A6CE-4831-9E48-57505CC6F26D}" srcOrd="5" destOrd="0" presId="urn:microsoft.com/office/officeart/2005/8/layout/cycle8"/>
    <dgm:cxn modelId="{AF263567-5A40-4F58-A5FC-CACB0056739E}" type="presParOf" srcId="{59D23295-D0B2-4F34-8FBE-15B9792CCCAE}" destId="{24D572C2-0B90-499E-8AA9-F016340BFEBE}" srcOrd="6" destOrd="0" presId="urn:microsoft.com/office/officeart/2005/8/layout/cycle8"/>
    <dgm:cxn modelId="{6B1135F3-71F9-46A7-B5E7-982E109C37F4}" type="presParOf" srcId="{59D23295-D0B2-4F34-8FBE-15B9792CCCAE}" destId="{78335AD5-FFEA-46D5-A0E3-2C48663BBFA7}" srcOrd="7" destOrd="0" presId="urn:microsoft.com/office/officeart/2005/8/layout/cycle8"/>
    <dgm:cxn modelId="{6924292B-3285-4885-A385-464EA8655BBF}" type="presParOf" srcId="{59D23295-D0B2-4F34-8FBE-15B9792CCCAE}" destId="{83690DE9-B340-4474-A683-6B0565732D3E}" srcOrd="8" destOrd="0" presId="urn:microsoft.com/office/officeart/2005/8/layout/cycle8"/>
    <dgm:cxn modelId="{E37DD4F3-EE17-4F5E-813F-44ED56531727}" type="presParOf" srcId="{59D23295-D0B2-4F34-8FBE-15B9792CCCAE}" destId="{2448675F-601D-45E2-9FF5-E3F6C864B407}" srcOrd="9" destOrd="0" presId="urn:microsoft.com/office/officeart/2005/8/layout/cycle8"/>
    <dgm:cxn modelId="{261692DB-8D9A-45B6-915A-3BE8FA1BBB2B}" type="presParOf" srcId="{59D23295-D0B2-4F34-8FBE-15B9792CCCAE}" destId="{CAAB4C43-4003-4D23-AFE4-EF596838569D}" srcOrd="10" destOrd="0" presId="urn:microsoft.com/office/officeart/2005/8/layout/cycle8"/>
    <dgm:cxn modelId="{D74945D3-BACB-4558-8C0C-684BF7CACD34}" type="presParOf" srcId="{59D23295-D0B2-4F34-8FBE-15B9792CCCAE}" destId="{7858C7B7-63B4-4687-8390-8D5751B0B70E}" srcOrd="11" destOrd="0" presId="urn:microsoft.com/office/officeart/2005/8/layout/cycle8"/>
    <dgm:cxn modelId="{85986189-0418-4D5C-ADAA-AC73E8176BCB}" type="presParOf" srcId="{59D23295-D0B2-4F34-8FBE-15B9792CCCAE}" destId="{C1979417-A17C-4937-A596-891D8C479045}" srcOrd="12" destOrd="0" presId="urn:microsoft.com/office/officeart/2005/8/layout/cycle8"/>
    <dgm:cxn modelId="{0C6BC0F8-5DF6-4BDF-81A8-9C82514E65DB}" type="presParOf" srcId="{59D23295-D0B2-4F34-8FBE-15B9792CCCAE}" destId="{0328846F-0F3E-4DA8-8C75-E5CA3246DA47}" srcOrd="13" destOrd="0" presId="urn:microsoft.com/office/officeart/2005/8/layout/cycle8"/>
    <dgm:cxn modelId="{67667671-4FB8-4597-B3B0-06F930287C54}" type="presParOf" srcId="{59D23295-D0B2-4F34-8FBE-15B9792CCCAE}" destId="{07C07812-1560-4BBE-8DE9-89158564C58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0F7DB-15B0-4A3A-9DF9-58DE1033135F}">
      <dsp:nvSpPr>
        <dsp:cNvPr id="0" name=""/>
        <dsp:cNvSpPr/>
      </dsp:nvSpPr>
      <dsp:spPr>
        <a:xfrm>
          <a:off x="1011359" y="230211"/>
          <a:ext cx="2975038" cy="297503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Plan</a:t>
          </a:r>
        </a:p>
      </dsp:txBody>
      <dsp:txXfrm>
        <a:off x="2579274" y="860636"/>
        <a:ext cx="1062513" cy="885428"/>
      </dsp:txXfrm>
    </dsp:sp>
    <dsp:sp modelId="{C5DC4BF6-6953-4683-B1FB-D23B9C1695F7}">
      <dsp:nvSpPr>
        <dsp:cNvPr id="0" name=""/>
        <dsp:cNvSpPr/>
      </dsp:nvSpPr>
      <dsp:spPr>
        <a:xfrm>
          <a:off x="950087" y="336462"/>
          <a:ext cx="2975038" cy="297503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Implement</a:t>
          </a:r>
        </a:p>
      </dsp:txBody>
      <dsp:txXfrm>
        <a:off x="1658429" y="2266695"/>
        <a:ext cx="1593770" cy="779176"/>
      </dsp:txXfrm>
    </dsp:sp>
    <dsp:sp modelId="{83690DE9-B340-4474-A683-6B0565732D3E}">
      <dsp:nvSpPr>
        <dsp:cNvPr id="0" name=""/>
        <dsp:cNvSpPr/>
      </dsp:nvSpPr>
      <dsp:spPr>
        <a:xfrm>
          <a:off x="888815" y="230211"/>
          <a:ext cx="2975038" cy="297503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Test</a:t>
          </a:r>
        </a:p>
      </dsp:txBody>
      <dsp:txXfrm>
        <a:off x="1233424" y="860636"/>
        <a:ext cx="1062513" cy="885428"/>
      </dsp:txXfrm>
    </dsp:sp>
    <dsp:sp modelId="{C1979417-A17C-4937-A596-891D8C479045}">
      <dsp:nvSpPr>
        <dsp:cNvPr id="0" name=""/>
        <dsp:cNvSpPr/>
      </dsp:nvSpPr>
      <dsp:spPr>
        <a:xfrm>
          <a:off x="827435" y="46042"/>
          <a:ext cx="3343376" cy="334337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8846F-0F3E-4DA8-8C75-E5CA3246DA47}">
      <dsp:nvSpPr>
        <dsp:cNvPr id="0" name=""/>
        <dsp:cNvSpPr/>
      </dsp:nvSpPr>
      <dsp:spPr>
        <a:xfrm>
          <a:off x="765918" y="152105"/>
          <a:ext cx="3343376" cy="334337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07812-1560-4BBE-8DE9-89158564C583}">
      <dsp:nvSpPr>
        <dsp:cNvPr id="0" name=""/>
        <dsp:cNvSpPr/>
      </dsp:nvSpPr>
      <dsp:spPr>
        <a:xfrm>
          <a:off x="704401" y="46042"/>
          <a:ext cx="3343376" cy="334337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F81BA-29EF-4810-BED0-52C03834EBA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26BBF-FAE3-4B9C-98E9-6432FABD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26BBF-FAE3-4B9C-98E9-6432FABD3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90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D5C56D-2263-3747-ADA7-383E0EC1F039}" type="slidenum">
              <a:rPr lang="en-US"/>
              <a:pPr/>
              <a:t>43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5763" y="687388"/>
            <a:ext cx="6088062" cy="3425825"/>
          </a:xfrm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43400"/>
            <a:ext cx="5024438" cy="41132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876" tIns="44940" rIns="89876" bIns="44940"/>
          <a:lstStyle/>
          <a:p>
            <a:pPr eaLnBrk="1" hangingPunct="1"/>
            <a:r>
              <a:rPr lang="en-US"/>
              <a:t>This program is worthy of careful study.</a:t>
            </a:r>
          </a:p>
          <a:p>
            <a:pPr eaLnBrk="1" hangingPunct="1"/>
            <a:r>
              <a:rPr lang="en-US"/>
              <a:t>Conditional within a while loop within a for loop.</a:t>
            </a:r>
          </a:p>
          <a:p>
            <a:pPr eaLnBrk="1" hangingPunct="1"/>
            <a:r>
              <a:rPr lang="en-US"/>
              <a:t>Inner loop uses &amp;&amp; to continue as long as gambler is not broke and didn't reach goal</a:t>
            </a:r>
          </a:p>
        </p:txBody>
      </p:sp>
    </p:spTree>
    <p:extLst>
      <p:ext uri="{BB962C8B-B14F-4D97-AF65-F5344CB8AC3E}">
        <p14:creationId xmlns:p14="http://schemas.microsoft.com/office/powerpoint/2010/main" val="1322914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C355B2-A199-5B41-AE2B-0EE931DF4234}" type="slidenum">
              <a:rPr lang="en-US"/>
              <a:pPr/>
              <a:t>46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5763" y="687388"/>
            <a:ext cx="6088062" cy="3425825"/>
          </a:xfrm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43400"/>
            <a:ext cx="5024438" cy="41132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876" tIns="44940" rIns="89876" bIns="44940"/>
          <a:lstStyle/>
          <a:p>
            <a:pPr eaLnBrk="1" hangingPunct="1"/>
            <a:r>
              <a:rPr lang="en-US"/>
              <a:t>Loops save ink </a:t>
            </a:r>
          </a:p>
        </p:txBody>
      </p:sp>
    </p:spTree>
    <p:extLst>
      <p:ext uri="{BB962C8B-B14F-4D97-AF65-F5344CB8AC3E}">
        <p14:creationId xmlns:p14="http://schemas.microsoft.com/office/powerpoint/2010/main" val="350865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DA77C-0121-6946-BA2F-7915A632245A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5763" y="687388"/>
            <a:ext cx="6088062" cy="3425825"/>
          </a:xfrm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43400"/>
            <a:ext cx="5024438" cy="41132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876" tIns="44940" rIns="89876" bIns="44940"/>
          <a:lstStyle/>
          <a:p>
            <a:pPr eaLnBrk="1" hangingPunct="1"/>
            <a:r>
              <a:rPr lang="en-US"/>
              <a:t>straight-line programs: akin to calculator</a:t>
            </a:r>
          </a:p>
        </p:txBody>
      </p:sp>
    </p:spTree>
    <p:extLst>
      <p:ext uri="{BB962C8B-B14F-4D97-AF65-F5344CB8AC3E}">
        <p14:creationId xmlns:p14="http://schemas.microsoft.com/office/powerpoint/2010/main" val="146257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026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0FE8E-ACE3-FC48-8CB2-83E7BFAAD6F2}" type="slidenum">
              <a:rPr lang="en-US"/>
              <a:pPr/>
              <a:t>5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73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182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577F0-3FC2-F84B-ACDE-AE4A7707413C}" type="slidenum">
              <a:rPr lang="en-US"/>
              <a:pPr/>
              <a:t>19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7388"/>
            <a:ext cx="6088062" cy="3425825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43400"/>
            <a:ext cx="5024438" cy="41132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876" tIns="44940" rIns="89876" bIns="44940"/>
          <a:lstStyle/>
          <a:p>
            <a:pPr eaLnBrk="1" hangingPunct="1"/>
            <a:r>
              <a:rPr lang="en-US" dirty="0">
                <a:solidFill>
                  <a:srgbClr val="B73432"/>
                </a:solidFill>
                <a:latin typeface="Arial" charset="0"/>
              </a:rPr>
              <a:t>YES. Need braces around statements in while loop.   </a:t>
            </a:r>
          </a:p>
          <a:p>
            <a:pPr eaLnBrk="1" hangingPunct="1"/>
            <a:r>
              <a:rPr lang="en-US" dirty="0">
                <a:solidFill>
                  <a:srgbClr val="B73432"/>
                </a:solidFill>
                <a:latin typeface="Arial" charset="0"/>
              </a:rPr>
              <a:t>     Indentation does not imply </a:t>
            </a:r>
            <a:r>
              <a:rPr lang="en-US" dirty="0" err="1">
                <a:solidFill>
                  <a:srgbClr val="B73432"/>
                </a:solidFill>
                <a:latin typeface="Arial" charset="0"/>
              </a:rPr>
              <a:t>braces!Without</a:t>
            </a:r>
            <a:r>
              <a:rPr lang="en-US" dirty="0">
                <a:solidFill>
                  <a:srgbClr val="B73432"/>
                </a:solidFill>
                <a:latin typeface="Arial" charset="0"/>
              </a:rPr>
              <a:t> braces, program enters an infinite loop printing "0 1"s.</a:t>
            </a:r>
          </a:p>
          <a:p>
            <a:pPr eaLnBrk="1" hangingPunct="1"/>
            <a:r>
              <a:rPr lang="en-US" dirty="0">
                <a:solidFill>
                  <a:srgbClr val="003399"/>
                </a:solidFill>
                <a:latin typeface="Arial" charset="0"/>
              </a:rPr>
              <a:t>Beginning programmer's first moment of panic: how to stop it?</a:t>
            </a:r>
          </a:p>
        </p:txBody>
      </p:sp>
    </p:spTree>
    <p:extLst>
      <p:ext uri="{BB962C8B-B14F-4D97-AF65-F5344CB8AC3E}">
        <p14:creationId xmlns:p14="http://schemas.microsoft.com/office/powerpoint/2010/main" val="3998952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7F42F-44D4-A549-84FB-CFF205F96CC3}" type="slidenum">
              <a:rPr lang="en-US"/>
              <a:pPr/>
              <a:t>22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935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F89DB4-468A-A14E-8028-F0CB96A027CC}" type="slidenum">
              <a:rPr lang="en-US"/>
              <a:pPr/>
              <a:t>41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655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693A5-B89E-DB47-9EED-2F4A0CB6CA0D}" type="slidenum">
              <a:rPr lang="en-US"/>
              <a:pPr/>
              <a:t>42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7388"/>
            <a:ext cx="6088062" cy="3425825"/>
          </a:xfrm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43400"/>
            <a:ext cx="5024438" cy="41132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876" tIns="44940" rIns="89876" bIns="44940"/>
          <a:lstStyle/>
          <a:p>
            <a:pPr eaLnBrk="1" hangingPunct="1"/>
            <a:r>
              <a:rPr lang="en-US"/>
              <a:t>discrete analog of Brownian motion (applications to stock market – Black-Scholes, behavior of atomic particles predicted by quantum physics, dispersion of ink flowing in water)</a:t>
            </a:r>
          </a:p>
          <a:p>
            <a:pPr eaLnBrk="1" hangingPunct="1"/>
            <a:r>
              <a:rPr lang="en-US"/>
              <a:t>Simulations of this sort are widely used in economics, science and engineering</a:t>
            </a:r>
          </a:p>
          <a:p>
            <a:pPr eaLnBrk="1" hangingPunct="1"/>
            <a:r>
              <a:rPr lang="en-US"/>
              <a:t>Monte Carlo simulation = use randomness to perform scientific experiment on a computer</a:t>
            </a:r>
          </a:p>
          <a:p>
            <a:pPr eaLnBrk="1" hangingPunct="1"/>
            <a:r>
              <a:rPr lang="en-US"/>
              <a:t>Von Neumann (who declared that anyone considering generating random number on a computer is in a state of sin) was one of the pioneers of monte carlo simulation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4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C079C7A-D7EB-4ED5-A442-AB4804906858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40A9-F495-46F4-A705-3D68E1156A77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2995-8196-4D3F-B00C-EA4CB87F4900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8363-DE5E-4AB0-8BCA-BCEB71E23C18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613-5996-4FF5-8EE2-DD02B0398E55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35AF-EAF2-4AD7-AE5B-1226C8A17DD8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6C3E-77D3-49BD-9074-692061738912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CC36-6858-4C2A-A120-23B21C211AE0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D59F-84BE-48D0-AF7B-7D3A3456EA42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77CA-DA20-4C00-881F-7B916779C270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8720-F164-47DA-8979-87EE22B0FAFD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6ABA-20CF-41B3-90FE-F20DFA3AECAE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B350-0F43-4D49-A1AD-66E00830139B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D8F3-BF77-4E60-811E-91F4085A1F10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5B85-1C30-4370-9FC6-2A1D2BACEC02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64E1-5C8A-444A-94AE-DB77645A44FD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7F85-B0BE-4798-A32A-559853471B2F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29475-D1A6-4889-AA3A-BE86B5360322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Chapter 5</a:t>
            </a:r>
            <a:br>
              <a:rPr lang="en-US" altLang="en-US" dirty="0"/>
            </a:br>
            <a:r>
              <a:rPr lang="en-US" altLang="en-US" dirty="0"/>
              <a:t>Loops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ACKNOWLEDGEMENT: THESE SLIDES ARE ADAPTED FROM SLIDES PROVIDED WITH Introduction to Programming Using Python, Liang (Pearson 2013)</a:t>
            </a:r>
          </a:p>
        </p:txBody>
      </p:sp>
    </p:spTree>
    <p:extLst>
      <p:ext uri="{BB962C8B-B14F-4D97-AF65-F5344CB8AC3E}">
        <p14:creationId xmlns:p14="http://schemas.microsoft.com/office/powerpoint/2010/main" val="19649956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While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1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6BD04DF-D620-4659-BCC1-46A3D228FD03}"/>
              </a:ext>
            </a:extLst>
          </p:cNvPr>
          <p:cNvGrpSpPr/>
          <p:nvPr/>
        </p:nvGrpSpPr>
        <p:grpSpPr>
          <a:xfrm>
            <a:off x="1884784" y="2774718"/>
            <a:ext cx="8762318" cy="369332"/>
            <a:chOff x="1873633" y="2373275"/>
            <a:chExt cx="8762318" cy="36933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78E376-83FB-4E72-B9B0-D0F058BAE933}"/>
                </a:ext>
              </a:extLst>
            </p:cNvPr>
            <p:cNvSpPr txBox="1"/>
            <p:nvPr/>
          </p:nvSpPr>
          <p:spPr>
            <a:xfrm>
              <a:off x="8149229" y="2373275"/>
              <a:ext cx="2486722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Count &lt; 2 is true</a:t>
              </a: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EEF5A5BE-B6F1-4158-BAB8-18FDF11E1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33" y="2373275"/>
              <a:ext cx="3122114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B5C6AA8-F9C3-4F0E-9C56-E79BAFB29157}"/>
                </a:ext>
              </a:extLst>
            </p:cNvPr>
            <p:cNvCxnSpPr>
              <a:stCxn id="12" idx="1"/>
              <a:endCxn id="13" idx="3"/>
            </p:cNvCxnSpPr>
            <p:nvPr/>
          </p:nvCxnSpPr>
          <p:spPr>
            <a:xfrm flipH="1">
              <a:off x="4995747" y="2557941"/>
              <a:ext cx="315348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1488D7A-3005-4FE0-9251-B4F9B6B30DB2}"/>
              </a:ext>
            </a:extLst>
          </p:cNvPr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count: 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31371-287D-4F3E-954E-8857423CD832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21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While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30016" y="3231918"/>
            <a:ext cx="8414087" cy="369332"/>
            <a:chOff x="1944176" y="2373275"/>
            <a:chExt cx="8333108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7790562" y="2373275"/>
              <a:ext cx="2486722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Output</a:t>
              </a: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1944176" y="2373275"/>
              <a:ext cx="4768259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9" name="Straight Arrow Connector 8"/>
            <p:cNvCxnSpPr>
              <a:stCxn id="6" idx="1"/>
              <a:endCxn id="7" idx="3"/>
            </p:cNvCxnSpPr>
            <p:nvPr/>
          </p:nvCxnSpPr>
          <p:spPr>
            <a:xfrm flipH="1">
              <a:off x="6712435" y="2557941"/>
              <a:ext cx="107812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1ACE2E9-6166-4356-A05F-CF0F5414034E}"/>
              </a:ext>
            </a:extLst>
          </p:cNvPr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count: 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E33397-B4C0-41C0-B8A6-27353D74786B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57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While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48678" y="3651012"/>
            <a:ext cx="8398424" cy="369332"/>
            <a:chOff x="1858385" y="2373275"/>
            <a:chExt cx="8398424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7770087" y="2373275"/>
              <a:ext cx="2486722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Increment count</a:t>
              </a: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1858385" y="2373275"/>
              <a:ext cx="1968759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9" name="Straight Arrow Connector 8"/>
            <p:cNvCxnSpPr>
              <a:stCxn id="6" idx="1"/>
              <a:endCxn id="7" idx="3"/>
            </p:cNvCxnSpPr>
            <p:nvPr/>
          </p:nvCxnSpPr>
          <p:spPr>
            <a:xfrm flipH="1">
              <a:off x="3827144" y="2557941"/>
              <a:ext cx="394294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229D4B31-E119-481E-A875-7AC1A5762FF1}"/>
              </a:ext>
            </a:extLst>
          </p:cNvPr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count: </a:t>
            </a:r>
            <a:r>
              <a:rPr lang="en-US" strike="sngStrike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/>
              <a:t>	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427AB1-08F0-471B-8446-362733F4B90E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01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While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1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1CAAB0B-D6E1-41D8-8B9C-508B2DF031F4}"/>
              </a:ext>
            </a:extLst>
          </p:cNvPr>
          <p:cNvGrpSpPr/>
          <p:nvPr/>
        </p:nvGrpSpPr>
        <p:grpSpPr>
          <a:xfrm>
            <a:off x="1884784" y="2774718"/>
            <a:ext cx="8762318" cy="369332"/>
            <a:chOff x="1873633" y="2373275"/>
            <a:chExt cx="8762318" cy="36933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BE5F157-5986-45D6-B2EC-6240A1CD5C43}"/>
                </a:ext>
              </a:extLst>
            </p:cNvPr>
            <p:cNvSpPr txBox="1"/>
            <p:nvPr/>
          </p:nvSpPr>
          <p:spPr>
            <a:xfrm>
              <a:off x="8149229" y="2373275"/>
              <a:ext cx="2486722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Count &lt; 2 is true</a:t>
              </a:r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9628BF67-C6F6-4F7D-A19B-C1640865B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33" y="2373275"/>
              <a:ext cx="3122114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A1A0ECE-EA74-4421-AA28-8F75A7C1BB86}"/>
                </a:ext>
              </a:extLst>
            </p:cNvPr>
            <p:cNvCxnSpPr>
              <a:stCxn id="16" idx="1"/>
              <a:endCxn id="18" idx="3"/>
            </p:cNvCxnSpPr>
            <p:nvPr/>
          </p:nvCxnSpPr>
          <p:spPr>
            <a:xfrm flipH="1">
              <a:off x="4995747" y="2557941"/>
              <a:ext cx="315348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9F0838F-594C-4EAA-9606-F4A22D8ADD4B}"/>
              </a:ext>
            </a:extLst>
          </p:cNvPr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count: </a:t>
            </a:r>
            <a:r>
              <a:rPr lang="en-US" strike="sngStrike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/>
              <a:t>	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F40B43-21FA-4099-8E39-7395775BCD44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14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While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EC91F9-7E5C-4828-BAE1-AB868D996F06}"/>
              </a:ext>
            </a:extLst>
          </p:cNvPr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count: </a:t>
            </a:r>
            <a:r>
              <a:rPr lang="en-US" strike="sngStrike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/>
              <a:t>	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A191C8-1EE3-4E56-8A76-B568F7D94F55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</a:t>
            </a:r>
          </a:p>
          <a:p>
            <a:r>
              <a:rPr lang="en-US" dirty="0"/>
              <a:t>Welcome to Python</a:t>
            </a:r>
          </a:p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63CFD2-7CAE-47FA-B744-2B6B389887A8}"/>
              </a:ext>
            </a:extLst>
          </p:cNvPr>
          <p:cNvGrpSpPr/>
          <p:nvPr/>
        </p:nvGrpSpPr>
        <p:grpSpPr>
          <a:xfrm>
            <a:off x="2230016" y="3238126"/>
            <a:ext cx="8417086" cy="369332"/>
            <a:chOff x="1944176" y="2373275"/>
            <a:chExt cx="8336078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456F1FA-3067-4492-B242-625A20F0622F}"/>
                </a:ext>
              </a:extLst>
            </p:cNvPr>
            <p:cNvSpPr txBox="1"/>
            <p:nvPr/>
          </p:nvSpPr>
          <p:spPr>
            <a:xfrm>
              <a:off x="7793532" y="2373275"/>
              <a:ext cx="2486722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Output</a:t>
              </a:r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B7207BD4-A1BB-4272-9EB7-9C7493BD1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176" y="2373275"/>
              <a:ext cx="4768259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227B8A0-C6FD-46D4-B516-EFAFDCE348F6}"/>
                </a:ext>
              </a:extLst>
            </p:cNvPr>
            <p:cNvCxnSpPr>
              <a:stCxn id="14" idx="1"/>
              <a:endCxn id="15" idx="3"/>
            </p:cNvCxnSpPr>
            <p:nvPr/>
          </p:nvCxnSpPr>
          <p:spPr>
            <a:xfrm flipH="1">
              <a:off x="6712435" y="2557941"/>
              <a:ext cx="108109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4432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While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D620B0-D442-44F0-B9F7-3C3B762A9C9F}"/>
              </a:ext>
            </a:extLst>
          </p:cNvPr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count: </a:t>
            </a:r>
            <a:r>
              <a:rPr lang="en-US" strike="sngStrike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/>
              <a:t>	</a:t>
            </a:r>
            <a:r>
              <a:rPr lang="en-US" strike="sngStrike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dirty="0"/>
              <a:t>	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EDBA90-9AB0-4A57-A8D2-20F8D43C4EC3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</a:t>
            </a:r>
          </a:p>
          <a:p>
            <a:r>
              <a:rPr lang="en-US" dirty="0"/>
              <a:t>Welcome to Python</a:t>
            </a:r>
          </a:p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8E97983-96EE-4B97-A998-2176F2A321A8}"/>
              </a:ext>
            </a:extLst>
          </p:cNvPr>
          <p:cNvGrpSpPr/>
          <p:nvPr/>
        </p:nvGrpSpPr>
        <p:grpSpPr>
          <a:xfrm>
            <a:off x="2248678" y="3651012"/>
            <a:ext cx="8398424" cy="372075"/>
            <a:chOff x="1858385" y="2373275"/>
            <a:chExt cx="8398424" cy="37207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CAB9EE0-51D6-4218-A5CD-50144F157F59}"/>
                </a:ext>
              </a:extLst>
            </p:cNvPr>
            <p:cNvSpPr txBox="1"/>
            <p:nvPr/>
          </p:nvSpPr>
          <p:spPr>
            <a:xfrm>
              <a:off x="7770087" y="2376018"/>
              <a:ext cx="2486722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Increment count</a:t>
              </a:r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55216D55-5189-42F5-BEC2-39AF47939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385" y="2373275"/>
              <a:ext cx="1968759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43F703A-D895-408C-B308-B7774A55D638}"/>
                </a:ext>
              </a:extLst>
            </p:cNvPr>
            <p:cNvCxnSpPr>
              <a:stCxn id="14" idx="1"/>
              <a:endCxn id="15" idx="3"/>
            </p:cNvCxnSpPr>
            <p:nvPr/>
          </p:nvCxnSpPr>
          <p:spPr>
            <a:xfrm flipH="1" flipV="1">
              <a:off x="3827144" y="2557941"/>
              <a:ext cx="3942943" cy="274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762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While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884784" y="2774718"/>
            <a:ext cx="8762318" cy="369332"/>
            <a:chOff x="1873633" y="2373275"/>
            <a:chExt cx="8762318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8149229" y="2373275"/>
              <a:ext cx="2486722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Count &lt; 2 is false</a:t>
              </a: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1873633" y="2373275"/>
              <a:ext cx="3122114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9" name="Straight Arrow Connector 8"/>
            <p:cNvCxnSpPr>
              <a:stCxn id="6" idx="1"/>
              <a:endCxn id="7" idx="3"/>
            </p:cNvCxnSpPr>
            <p:nvPr/>
          </p:nvCxnSpPr>
          <p:spPr>
            <a:xfrm flipH="1">
              <a:off x="4995747" y="2557941"/>
              <a:ext cx="315348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90EA5A5-89C9-4806-BB70-6620351C0DDE}"/>
              </a:ext>
            </a:extLst>
          </p:cNvPr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count: </a:t>
            </a:r>
            <a:r>
              <a:rPr lang="en-US" strike="sngStrike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/>
              <a:t>	</a:t>
            </a:r>
            <a:r>
              <a:rPr lang="en-US" strike="sngStrike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dirty="0"/>
              <a:t>	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77C255-5861-4209-92EB-BA3385D32E17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</a:t>
            </a:r>
          </a:p>
          <a:p>
            <a:r>
              <a:rPr lang="en-US" dirty="0"/>
              <a:t>Welcome to Python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25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While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866122" y="4036623"/>
            <a:ext cx="8814244" cy="369332"/>
            <a:chOff x="1639229" y="2373275"/>
            <a:chExt cx="9077344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8229851" y="2373275"/>
              <a:ext cx="2486722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Continue after</a:t>
              </a: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1639229" y="2373275"/>
              <a:ext cx="5341435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9" name="Straight Arrow Connector 8"/>
            <p:cNvCxnSpPr>
              <a:stCxn id="6" idx="1"/>
              <a:endCxn id="7" idx="3"/>
            </p:cNvCxnSpPr>
            <p:nvPr/>
          </p:nvCxnSpPr>
          <p:spPr>
            <a:xfrm flipH="1">
              <a:off x="6980664" y="2557941"/>
              <a:ext cx="12491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2BEB1EF-CACC-4912-9838-A84FF3BC11D0}"/>
              </a:ext>
            </a:extLst>
          </p:cNvPr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count: </a:t>
            </a:r>
            <a:r>
              <a:rPr lang="en-US" strike="sngStrike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dirty="0"/>
              <a:t>	</a:t>
            </a:r>
            <a:r>
              <a:rPr lang="en-US" strike="sngStrike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dirty="0"/>
              <a:t>	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CCDC1D-6C7F-48D5-9301-A5002E779B83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</a:t>
            </a:r>
          </a:p>
          <a:p>
            <a:r>
              <a:rPr lang="en-US" dirty="0"/>
              <a:t>Welcome to Python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04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– With A partner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dirty="0"/>
                  <a:t>What are the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after this program:</a:t>
                </a:r>
                <a:br>
                  <a:rPr lang="en-US" dirty="0"/>
                </a:b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 = </a:t>
                </a:r>
                <a:r>
                  <a:rPr lang="en-US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1234567</a:t>
                </a:r>
                <a:b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</a:b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 = </a:t>
                </a:r>
                <a:r>
                  <a:rPr lang="en-US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b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</a:br>
                <a:r>
                  <a:rPr lang="en-US" b="1" dirty="0">
                    <a:solidFill>
                      <a:schemeClr val="accent4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while</a:t>
                </a:r>
                <a:r>
                  <a:rPr lang="en-US" b="1" dirty="0">
                    <a:solidFill>
                      <a:schemeClr val="accent3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 != </a:t>
                </a:r>
                <a:r>
                  <a:rPr lang="en-US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:</a:t>
                </a:r>
                <a:b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</a:b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m = (</a:t>
                </a:r>
                <a:r>
                  <a:rPr lang="en-US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*m) + (n % </a:t>
                </a:r>
                <a:r>
                  <a:rPr lang="en-US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b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</a:b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n //= </a:t>
                </a:r>
                <a:r>
                  <a:rPr lang="en-US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</a:p>
              <a:p>
                <a:pPr>
                  <a:spcBef>
                    <a:spcPts val="0"/>
                  </a:spcBef>
                </a:pPr>
                <a:r>
                  <a:rPr lang="en-US" dirty="0"/>
                  <a:t>Show the trace of the program at each step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1" t="-2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460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wrong with the following code?</a:t>
            </a:r>
          </a:p>
          <a:p>
            <a:r>
              <a:rPr lang="en-US" dirty="0"/>
              <a:t>What happens?</a:t>
            </a:r>
          </a:p>
          <a:p>
            <a:r>
              <a:rPr lang="en-US" dirty="0"/>
              <a:t>Fix it and explain what the code outputs</a:t>
            </a:r>
          </a:p>
          <a:p>
            <a:pPr marL="0" indent="0">
              <a:buNone/>
            </a:pPr>
            <a:endParaRPr lang="en-US" dirty="0"/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N =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10000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N: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58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Flow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1412" y="2097088"/>
            <a:ext cx="9905999" cy="3694113"/>
          </a:xfrm>
        </p:spPr>
        <p:txBody>
          <a:bodyPr/>
          <a:lstStyle/>
          <a:p>
            <a:r>
              <a:rPr lang="en-US" dirty="0"/>
              <a:t>Control flow.</a:t>
            </a:r>
          </a:p>
          <a:p>
            <a:pPr lvl="1"/>
            <a:r>
              <a:rPr lang="en-US" dirty="0"/>
              <a:t>Sequence of statements that are actually executed in a program.</a:t>
            </a:r>
          </a:p>
          <a:p>
            <a:pPr lvl="1"/>
            <a:r>
              <a:rPr lang="en-US" dirty="0"/>
              <a:t>Conditionals and loops: enable us to choreograph control flow.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52791" y="3709630"/>
            <a:ext cx="1201738" cy="2603500"/>
            <a:chOff x="3302000" y="2882900"/>
            <a:chExt cx="1201738" cy="2603500"/>
          </a:xfrm>
        </p:grpSpPr>
        <p:cxnSp>
          <p:nvCxnSpPr>
            <p:cNvPr id="21509" name="AutoShape 4"/>
            <p:cNvCxnSpPr>
              <a:cxnSpLocks noChangeShapeType="1"/>
              <a:stCxn id="21510" idx="2"/>
              <a:endCxn id="21515" idx="0"/>
            </p:cNvCxnSpPr>
            <p:nvPr/>
          </p:nvCxnSpPr>
          <p:spPr bwMode="auto">
            <a:xfrm>
              <a:off x="3903663" y="3951288"/>
              <a:ext cx="0" cy="468312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21510" name="AutoShape 5"/>
            <p:cNvSpPr>
              <a:spLocks noChangeArrowheads="1"/>
            </p:cNvSpPr>
            <p:nvPr/>
          </p:nvSpPr>
          <p:spPr bwMode="auto">
            <a:xfrm>
              <a:off x="3302000" y="3633788"/>
              <a:ext cx="1201738" cy="317500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29" tIns="45714" rIns="91429" bIns="45714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  <a:latin typeface="Lucida Sans Italic" pitchFamily="32" charset="0"/>
                </a:rPr>
                <a:t>statement 2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cxnSp>
          <p:nvCxnSpPr>
            <p:cNvPr id="21511" name="AutoShape 6"/>
            <p:cNvCxnSpPr>
              <a:cxnSpLocks noChangeShapeType="1"/>
              <a:stCxn id="21512" idx="2"/>
              <a:endCxn id="21510" idx="0"/>
            </p:cNvCxnSpPr>
            <p:nvPr/>
          </p:nvCxnSpPr>
          <p:spPr bwMode="auto">
            <a:xfrm>
              <a:off x="3903663" y="3200400"/>
              <a:ext cx="0" cy="433388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21512" name="AutoShape 7"/>
            <p:cNvSpPr>
              <a:spLocks noChangeArrowheads="1"/>
            </p:cNvSpPr>
            <p:nvPr/>
          </p:nvSpPr>
          <p:spPr bwMode="auto">
            <a:xfrm>
              <a:off x="3302000" y="2882900"/>
              <a:ext cx="1201738" cy="317500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29" tIns="45714" rIns="91429" bIns="45714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Lucida Sans Italic" pitchFamily="32" charset="0"/>
                </a:rPr>
                <a:t>statement 1</a:t>
              </a:r>
            </a:p>
          </p:txBody>
        </p:sp>
        <p:sp>
          <p:nvSpPr>
            <p:cNvPr id="21513" name="AutoShape 8"/>
            <p:cNvSpPr>
              <a:spLocks noChangeArrowheads="1"/>
            </p:cNvSpPr>
            <p:nvPr/>
          </p:nvSpPr>
          <p:spPr bwMode="auto">
            <a:xfrm>
              <a:off x="3302000" y="5170488"/>
              <a:ext cx="1201738" cy="315912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29" tIns="45714" rIns="91429" bIns="45714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Lucida Sans Italic" pitchFamily="32" charset="0"/>
                </a:rPr>
                <a:t>statement 4</a:t>
              </a:r>
            </a:p>
          </p:txBody>
        </p:sp>
        <p:cxnSp>
          <p:nvCxnSpPr>
            <p:cNvPr id="21514" name="AutoShape 9"/>
            <p:cNvCxnSpPr>
              <a:cxnSpLocks noChangeShapeType="1"/>
              <a:stCxn id="21515" idx="2"/>
              <a:endCxn id="21513" idx="0"/>
            </p:cNvCxnSpPr>
            <p:nvPr/>
          </p:nvCxnSpPr>
          <p:spPr bwMode="auto">
            <a:xfrm>
              <a:off x="3903663" y="4735514"/>
              <a:ext cx="0" cy="434975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21515" name="AutoShape 10"/>
            <p:cNvSpPr>
              <a:spLocks noChangeArrowheads="1"/>
            </p:cNvSpPr>
            <p:nvPr/>
          </p:nvSpPr>
          <p:spPr bwMode="auto">
            <a:xfrm>
              <a:off x="3302000" y="4419601"/>
              <a:ext cx="1201738" cy="315913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29" tIns="45714" rIns="91429" bIns="45714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Lucida Sans Italic" pitchFamily="32" charset="0"/>
                </a:rPr>
                <a:t>statement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560234" y="3522341"/>
            <a:ext cx="3856466" cy="2929503"/>
            <a:chOff x="5667376" y="2770774"/>
            <a:chExt cx="3856466" cy="2929503"/>
          </a:xfrm>
        </p:grpSpPr>
        <p:sp>
          <p:nvSpPr>
            <p:cNvPr id="21516" name="AutoShape 11"/>
            <p:cNvSpPr>
              <a:spLocks noChangeArrowheads="1"/>
            </p:cNvSpPr>
            <p:nvPr/>
          </p:nvSpPr>
          <p:spPr bwMode="auto">
            <a:xfrm>
              <a:off x="6780213" y="4171951"/>
              <a:ext cx="1058862" cy="650875"/>
            </a:xfrm>
            <a:prstGeom prst="flowChartDecision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29" tIns="45714" rIns="91429" bIns="45714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err="1">
                  <a:solidFill>
                    <a:schemeClr val="bg1"/>
                  </a:solidFill>
                  <a:latin typeface="Lucida Sans Italic" pitchFamily="32" charset="0"/>
                </a:rPr>
                <a:t>boolean</a:t>
              </a:r>
              <a:r>
                <a:rPr lang="en-US" sz="1200" dirty="0">
                  <a:solidFill>
                    <a:schemeClr val="bg1"/>
                  </a:solidFill>
                  <a:latin typeface="Lucida Sans Italic" pitchFamily="32" charset="0"/>
                </a:rPr>
                <a:t> 2</a:t>
              </a:r>
            </a:p>
          </p:txBody>
        </p:sp>
        <p:cxnSp>
          <p:nvCxnSpPr>
            <p:cNvPr id="21517" name="AutoShape 12"/>
            <p:cNvCxnSpPr>
              <a:cxnSpLocks noChangeShapeType="1"/>
              <a:stCxn id="21525" idx="2"/>
              <a:endCxn id="21516" idx="0"/>
            </p:cNvCxnSpPr>
            <p:nvPr/>
          </p:nvCxnSpPr>
          <p:spPr bwMode="auto">
            <a:xfrm flipH="1">
              <a:off x="7309644" y="3421649"/>
              <a:ext cx="8038" cy="750302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21518" name="AutoShape 13"/>
            <p:cNvCxnSpPr>
              <a:cxnSpLocks noChangeShapeType="1"/>
              <a:stCxn id="21516" idx="3"/>
              <a:endCxn id="21524" idx="1"/>
            </p:cNvCxnSpPr>
            <p:nvPr/>
          </p:nvCxnSpPr>
          <p:spPr bwMode="auto">
            <a:xfrm flipV="1">
              <a:off x="7839075" y="4497388"/>
              <a:ext cx="676704" cy="1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21519" name="AutoShape 14"/>
            <p:cNvCxnSpPr>
              <a:cxnSpLocks noChangeShapeType="1"/>
              <a:stCxn id="21524" idx="0"/>
              <a:endCxn id="21523" idx="6"/>
            </p:cNvCxnSpPr>
            <p:nvPr/>
          </p:nvCxnSpPr>
          <p:spPr bwMode="auto">
            <a:xfrm rot="16200000" flipV="1">
              <a:off x="7880566" y="3199393"/>
              <a:ext cx="573880" cy="1704610"/>
            </a:xfrm>
            <a:prstGeom prst="bentConnector2">
              <a:avLst/>
            </a:prstGeom>
            <a:noFill/>
            <a:ln w="38100">
              <a:solidFill>
                <a:schemeClr val="accent1"/>
              </a:solidFill>
              <a:miter lim="800000"/>
              <a:headEnd type="none" w="med" len="med"/>
              <a:tailEnd type="triangle" w="med" len="med"/>
            </a:ln>
          </p:spPr>
        </p:cxnSp>
        <p:sp>
          <p:nvSpPr>
            <p:cNvPr id="21520" name="Text Box 15"/>
            <p:cNvSpPr txBox="1">
              <a:spLocks noChangeArrowheads="1"/>
            </p:cNvSpPr>
            <p:nvPr/>
          </p:nvSpPr>
          <p:spPr bwMode="auto">
            <a:xfrm>
              <a:off x="7964944" y="4229594"/>
              <a:ext cx="424966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9" tIns="45714" rIns="91429" bIns="45714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>
                  <a:solidFill>
                    <a:schemeClr val="tx2"/>
                  </a:solidFill>
                </a:rPr>
                <a:t>true</a:t>
              </a:r>
            </a:p>
          </p:txBody>
        </p:sp>
        <p:sp>
          <p:nvSpPr>
            <p:cNvPr id="21521" name="Text Box 16"/>
            <p:cNvSpPr txBox="1">
              <a:spLocks noChangeArrowheads="1"/>
            </p:cNvSpPr>
            <p:nvPr/>
          </p:nvSpPr>
          <p:spPr bwMode="auto">
            <a:xfrm>
              <a:off x="7350023" y="4950238"/>
              <a:ext cx="482802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9" tIns="45714" rIns="91429" bIns="45714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>
                  <a:solidFill>
                    <a:schemeClr val="tx2"/>
                  </a:solidFill>
                </a:rPr>
                <a:t>false</a:t>
              </a:r>
            </a:p>
          </p:txBody>
        </p:sp>
        <p:cxnSp>
          <p:nvCxnSpPr>
            <p:cNvPr id="21522" name="AutoShape 17"/>
            <p:cNvCxnSpPr>
              <a:cxnSpLocks noChangeShapeType="1"/>
              <a:stCxn id="21516" idx="2"/>
              <a:endCxn id="21526" idx="0"/>
            </p:cNvCxnSpPr>
            <p:nvPr/>
          </p:nvCxnSpPr>
          <p:spPr bwMode="auto">
            <a:xfrm>
              <a:off x="7309644" y="4822826"/>
              <a:ext cx="0" cy="561539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21523" name="AutoShape 18"/>
            <p:cNvSpPr>
              <a:spLocks noChangeArrowheads="1"/>
            </p:cNvSpPr>
            <p:nvPr/>
          </p:nvSpPr>
          <p:spPr bwMode="auto">
            <a:xfrm>
              <a:off x="7096126" y="3654426"/>
              <a:ext cx="219075" cy="220663"/>
            </a:xfrm>
            <a:prstGeom prst="flowChartConnector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21524" name="AutoShape 19"/>
            <p:cNvSpPr>
              <a:spLocks noChangeArrowheads="1"/>
            </p:cNvSpPr>
            <p:nvPr/>
          </p:nvSpPr>
          <p:spPr bwMode="auto">
            <a:xfrm>
              <a:off x="8515779" y="4338638"/>
              <a:ext cx="1008063" cy="317500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29" tIns="45714" rIns="91429" bIns="45714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Lucida Sans Italic" pitchFamily="32" charset="0"/>
                </a:rPr>
                <a:t>statement 2</a:t>
              </a:r>
            </a:p>
          </p:txBody>
        </p:sp>
        <p:sp>
          <p:nvSpPr>
            <p:cNvPr id="21525" name="AutoShape 20"/>
            <p:cNvSpPr>
              <a:spLocks noChangeArrowheads="1"/>
            </p:cNvSpPr>
            <p:nvPr/>
          </p:nvSpPr>
          <p:spPr bwMode="auto">
            <a:xfrm>
              <a:off x="6788251" y="2770774"/>
              <a:ext cx="1058862" cy="650875"/>
            </a:xfrm>
            <a:prstGeom prst="flowChartDecision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29" tIns="45714" rIns="91429" bIns="45714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Lucida Sans Italic" pitchFamily="32" charset="0"/>
                </a:rPr>
                <a:t>boolean 1</a:t>
              </a:r>
            </a:p>
          </p:txBody>
        </p:sp>
        <p:sp>
          <p:nvSpPr>
            <p:cNvPr id="21526" name="AutoShape 21"/>
            <p:cNvSpPr>
              <a:spLocks noChangeArrowheads="1"/>
            </p:cNvSpPr>
            <p:nvPr/>
          </p:nvSpPr>
          <p:spPr bwMode="auto">
            <a:xfrm>
              <a:off x="6805612" y="5384365"/>
              <a:ext cx="1008063" cy="315912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29" tIns="45714" rIns="91429" bIns="45714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Lucida Sans Italic" pitchFamily="32" charset="0"/>
                </a:rPr>
                <a:t>statement 3</a:t>
              </a:r>
            </a:p>
          </p:txBody>
        </p:sp>
        <p:sp>
          <p:nvSpPr>
            <p:cNvPr id="21527" name="Text Box 22"/>
            <p:cNvSpPr txBox="1">
              <a:spLocks noChangeArrowheads="1"/>
            </p:cNvSpPr>
            <p:nvPr/>
          </p:nvSpPr>
          <p:spPr bwMode="auto">
            <a:xfrm>
              <a:off x="7374492" y="3399544"/>
              <a:ext cx="482802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9" tIns="45714" rIns="91429" bIns="45714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>
                  <a:solidFill>
                    <a:schemeClr val="tx2"/>
                  </a:solidFill>
                </a:rPr>
                <a:t>false</a:t>
              </a:r>
            </a:p>
          </p:txBody>
        </p:sp>
        <p:cxnSp>
          <p:nvCxnSpPr>
            <p:cNvPr id="21528" name="AutoShape 23"/>
            <p:cNvCxnSpPr>
              <a:cxnSpLocks noChangeShapeType="1"/>
              <a:stCxn id="21525" idx="1"/>
              <a:endCxn id="21529" idx="0"/>
            </p:cNvCxnSpPr>
            <p:nvPr/>
          </p:nvCxnSpPr>
          <p:spPr bwMode="auto">
            <a:xfrm rot="10800000" flipV="1">
              <a:off x="6171409" y="3096211"/>
              <a:ext cx="616843" cy="901113"/>
            </a:xfrm>
            <a:prstGeom prst="bentConnector2">
              <a:avLst/>
            </a:prstGeom>
            <a:noFill/>
            <a:ln w="38100">
              <a:solidFill>
                <a:schemeClr val="accent1"/>
              </a:solidFill>
              <a:miter lim="800000"/>
              <a:headEnd type="none" w="med" len="med"/>
              <a:tailEnd type="triangle" w="med" len="med"/>
            </a:ln>
          </p:spPr>
        </p:cxnSp>
        <p:sp>
          <p:nvSpPr>
            <p:cNvPr id="21529" name="AutoShape 24"/>
            <p:cNvSpPr>
              <a:spLocks noChangeArrowheads="1"/>
            </p:cNvSpPr>
            <p:nvPr/>
          </p:nvSpPr>
          <p:spPr bwMode="auto">
            <a:xfrm>
              <a:off x="5667376" y="3997325"/>
              <a:ext cx="1008063" cy="317500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29" tIns="45714" rIns="91429" bIns="45714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Lucida Sans Italic" pitchFamily="32" charset="0"/>
                </a:rPr>
                <a:t>statement 1</a:t>
              </a:r>
            </a:p>
          </p:txBody>
        </p:sp>
        <p:cxnSp>
          <p:nvCxnSpPr>
            <p:cNvPr id="21530" name="AutoShape 25"/>
            <p:cNvCxnSpPr>
              <a:cxnSpLocks noChangeShapeType="1"/>
              <a:stCxn id="21529" idx="2"/>
              <a:endCxn id="21526" idx="1"/>
            </p:cNvCxnSpPr>
            <p:nvPr/>
          </p:nvCxnSpPr>
          <p:spPr bwMode="auto">
            <a:xfrm rot="16200000" flipH="1">
              <a:off x="5874762" y="4611471"/>
              <a:ext cx="1227496" cy="634204"/>
            </a:xfrm>
            <a:prstGeom prst="bentConnector2">
              <a:avLst/>
            </a:prstGeom>
            <a:noFill/>
            <a:ln w="38100">
              <a:solidFill>
                <a:schemeClr val="accent1"/>
              </a:solidFill>
              <a:miter lim="800000"/>
              <a:headEnd type="none" w="med" len="med"/>
              <a:tailEnd type="triangle" w="med" len="med"/>
            </a:ln>
          </p:spPr>
        </p:cxnSp>
        <p:sp>
          <p:nvSpPr>
            <p:cNvPr id="21531" name="Text Box 26"/>
            <p:cNvSpPr txBox="1">
              <a:spLocks noChangeArrowheads="1"/>
            </p:cNvSpPr>
            <p:nvPr/>
          </p:nvSpPr>
          <p:spPr bwMode="auto">
            <a:xfrm>
              <a:off x="6216862" y="3388559"/>
              <a:ext cx="424966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9" tIns="45714" rIns="91429" bIns="45714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>
                  <a:solidFill>
                    <a:schemeClr val="tx2"/>
                  </a:solidFill>
                </a:rPr>
                <a:t>true</a:t>
              </a:r>
            </a:p>
          </p:txBody>
        </p:sp>
      </p:grpSp>
      <p:sp>
        <p:nvSpPr>
          <p:cNvPr id="21532" name="Text Box 27"/>
          <p:cNvSpPr txBox="1">
            <a:spLocks noChangeArrowheads="1"/>
          </p:cNvSpPr>
          <p:nvPr/>
        </p:nvSpPr>
        <p:spPr bwMode="auto">
          <a:xfrm>
            <a:off x="2495435" y="6464979"/>
            <a:ext cx="2917825" cy="38059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102590" tIns="51296" rIns="102590" bIns="51296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kumimoji="1" lang="en-US" dirty="0"/>
              <a:t>straight-line control flow</a:t>
            </a:r>
          </a:p>
        </p:txBody>
      </p:sp>
      <p:sp>
        <p:nvSpPr>
          <p:cNvPr id="21533" name="Text Box 28"/>
          <p:cNvSpPr txBox="1">
            <a:spLocks noChangeArrowheads="1"/>
          </p:cNvSpPr>
          <p:nvPr/>
        </p:nvSpPr>
        <p:spPr bwMode="auto">
          <a:xfrm>
            <a:off x="6459113" y="6464979"/>
            <a:ext cx="3903663" cy="38059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lIns="102590" tIns="51296" rIns="102590" bIns="51296">
            <a:prstTxWarp prst="textNoShape">
              <a:avLst/>
            </a:prstTxWarp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kumimoji="1" lang="en-US" dirty="0"/>
              <a:t>control flow with conditionals and loops</a:t>
            </a:r>
          </a:p>
        </p:txBody>
      </p:sp>
    </p:spTree>
    <p:extLst>
      <p:ext uri="{BB962C8B-B14F-4D97-AF65-F5344CB8AC3E}">
        <p14:creationId xmlns:p14="http://schemas.microsoft.com/office/powerpoint/2010/main" val="193188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algorithm to compute the number of digits an integer has.</a:t>
            </a:r>
          </a:p>
          <a:p>
            <a:pPr lvl="1"/>
            <a:r>
              <a:rPr lang="en-US" dirty="0"/>
              <a:t>Example: input – 34567 output – 5</a:t>
            </a:r>
          </a:p>
          <a:p>
            <a:r>
              <a:rPr lang="en-US" dirty="0"/>
              <a:t>Bonus: modify your algorithm to compute the number of “digits” that the number would have if converted to another base, e.g., binary, octal, or hexadecimal</a:t>
            </a:r>
          </a:p>
        </p:txBody>
      </p:sp>
    </p:spTree>
    <p:extLst>
      <p:ext uri="{BB962C8B-B14F-4D97-AF65-F5344CB8AC3E}">
        <p14:creationId xmlns:p14="http://schemas.microsoft.com/office/powerpoint/2010/main" val="77392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Caution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/>
              <a:t>Don’t use floating-point values for equality checking in a loop control. Since floating-point values are approximations for some values, using them could result in imprecise counter values and inaccurate results. Consider the following code for computing 1 + 0.9 + 0.8 + ... + 0.1:</a:t>
            </a:r>
          </a:p>
          <a:p>
            <a:endParaRPr lang="en-US" altLang="en-US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item, sum =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item !=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 guarantee item will be 0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sum += item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item -=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(sum)</a:t>
            </a:r>
          </a:p>
        </p:txBody>
      </p:sp>
    </p:spTree>
    <p:extLst>
      <p:ext uri="{BB962C8B-B14F-4D97-AF65-F5344CB8AC3E}">
        <p14:creationId xmlns:p14="http://schemas.microsoft.com/office/powerpoint/2010/main" val="287492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9" name="Picture 4" descr="ft031003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1300" y="2845594"/>
            <a:ext cx="6426200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For Loop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 Loops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sequence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6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loop body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Statement(s)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dirty="0">
                <a:cs typeface="Courier New" panose="02070309020205020404" pitchFamily="49" charset="0"/>
              </a:rPr>
              <a:t>Example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767138" y="19335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3767138" y="19335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3767138" y="19335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6AC0549-1233-4A5A-9D0D-794C69BA5C78}"/>
              </a:ext>
            </a:extLst>
          </p:cNvPr>
          <p:cNvSpPr/>
          <p:nvPr/>
        </p:nvSpPr>
        <p:spPr>
          <a:xfrm>
            <a:off x="8068653" y="1848499"/>
            <a:ext cx="123305" cy="128016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064B62-3376-4FE7-A776-D020F8109BD6}"/>
              </a:ext>
            </a:extLst>
          </p:cNvPr>
          <p:cNvSpPr/>
          <p:nvPr/>
        </p:nvSpPr>
        <p:spPr>
          <a:xfrm>
            <a:off x="6987919" y="2395241"/>
            <a:ext cx="2284773" cy="461665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Initialize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var </a:t>
            </a:r>
            <a:r>
              <a:rPr lang="en-US" sz="1400" dirty="0"/>
              <a:t>to first element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AAE3ED5A-AE43-4978-8910-1916D31EC819}"/>
              </a:ext>
            </a:extLst>
          </p:cNvPr>
          <p:cNvSpPr/>
          <p:nvPr/>
        </p:nvSpPr>
        <p:spPr>
          <a:xfrm>
            <a:off x="6538619" y="3274774"/>
            <a:ext cx="3183371" cy="1121295"/>
          </a:xfrm>
          <a:prstGeom prst="diamond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Have all elements in 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sequence</a:t>
            </a:r>
            <a:r>
              <a:rPr lang="en-US" sz="1400" dirty="0"/>
              <a:t> been visited?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7F0F4F-3288-4C94-B88A-443968A23BF9}"/>
              </a:ext>
            </a:extLst>
          </p:cNvPr>
          <p:cNvSpPr/>
          <p:nvPr/>
        </p:nvSpPr>
        <p:spPr>
          <a:xfrm>
            <a:off x="6987919" y="4725883"/>
            <a:ext cx="2284773" cy="461665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Statement(s)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40DE66-0AE1-43BE-AAD9-C3D28EB62C90}"/>
              </a:ext>
            </a:extLst>
          </p:cNvPr>
          <p:cNvSpPr/>
          <p:nvPr/>
        </p:nvSpPr>
        <p:spPr>
          <a:xfrm>
            <a:off x="10240811" y="3284296"/>
            <a:ext cx="1549095" cy="936793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Try to update 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1400" dirty="0"/>
              <a:t>to be the next element in the 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sequence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656C94B-C855-4F40-92B7-8E074ECEDEF7}"/>
              </a:ext>
            </a:extLst>
          </p:cNvPr>
          <p:cNvSpPr/>
          <p:nvPr/>
        </p:nvSpPr>
        <p:spPr>
          <a:xfrm>
            <a:off x="8068653" y="5778698"/>
            <a:ext cx="123305" cy="128016"/>
          </a:xfrm>
          <a:prstGeom prst="ellipse">
            <a:avLst/>
          </a:prstGeom>
          <a:solidFill>
            <a:schemeClr val="accent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EE8AE19-0D64-4F4A-A451-1127DF80B0B0}"/>
              </a:ext>
            </a:extLst>
          </p:cNvPr>
          <p:cNvCxnSpPr>
            <a:cxnSpLocks/>
            <a:stCxn id="2" idx="4"/>
            <a:endCxn id="3" idx="0"/>
          </p:cNvCxnSpPr>
          <p:nvPr/>
        </p:nvCxnSpPr>
        <p:spPr>
          <a:xfrm>
            <a:off x="8130306" y="1976515"/>
            <a:ext cx="0" cy="418726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119C403-C7AF-42AF-8F19-3741AD82F8E3}"/>
              </a:ext>
            </a:extLst>
          </p:cNvPr>
          <p:cNvCxnSpPr>
            <a:cxnSpLocks/>
            <a:stCxn id="3" idx="2"/>
            <a:endCxn id="6" idx="0"/>
          </p:cNvCxnSpPr>
          <p:nvPr/>
        </p:nvCxnSpPr>
        <p:spPr>
          <a:xfrm flipH="1">
            <a:off x="8130305" y="2856906"/>
            <a:ext cx="1" cy="417868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DC8F0B2-1E30-4E30-A169-03EAC9A3212F}"/>
              </a:ext>
            </a:extLst>
          </p:cNvPr>
          <p:cNvCxnSpPr>
            <a:cxnSpLocks/>
            <a:stCxn id="6" idx="2"/>
            <a:endCxn id="14" idx="0"/>
          </p:cNvCxnSpPr>
          <p:nvPr/>
        </p:nvCxnSpPr>
        <p:spPr>
          <a:xfrm>
            <a:off x="8130305" y="4396069"/>
            <a:ext cx="1" cy="329814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525548F9-A43A-41DB-AF46-C0F3B9A835DE}"/>
              </a:ext>
            </a:extLst>
          </p:cNvPr>
          <p:cNvCxnSpPr>
            <a:stCxn id="14" idx="3"/>
            <a:endCxn id="15" idx="2"/>
          </p:cNvCxnSpPr>
          <p:nvPr/>
        </p:nvCxnSpPr>
        <p:spPr>
          <a:xfrm flipV="1">
            <a:off x="9272692" y="4221089"/>
            <a:ext cx="1742667" cy="735627"/>
          </a:xfrm>
          <a:prstGeom prst="bentConnector2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BA977079-2410-4A2E-9811-640BD743587C}"/>
              </a:ext>
            </a:extLst>
          </p:cNvPr>
          <p:cNvCxnSpPr>
            <a:stCxn id="15" idx="0"/>
          </p:cNvCxnSpPr>
          <p:nvPr/>
        </p:nvCxnSpPr>
        <p:spPr>
          <a:xfrm rot="16200000" flipV="1">
            <a:off x="9465570" y="1734506"/>
            <a:ext cx="214525" cy="2885055"/>
          </a:xfrm>
          <a:prstGeom prst="bentConnector2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84CAEE6-74C2-478B-A931-2176E7BF6FBB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6172203" y="3835422"/>
            <a:ext cx="366416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CA251AB-1723-4B28-8222-97866ABF916B}"/>
              </a:ext>
            </a:extLst>
          </p:cNvPr>
          <p:cNvCxnSpPr>
            <a:cxnSpLocks/>
            <a:stCxn id="16" idx="0"/>
          </p:cNvCxnSpPr>
          <p:nvPr/>
        </p:nvCxnSpPr>
        <p:spPr>
          <a:xfrm flipH="1" flipV="1">
            <a:off x="8130305" y="5458411"/>
            <a:ext cx="1" cy="320287"/>
          </a:xfrm>
          <a:prstGeom prst="line">
            <a:avLst/>
          </a:prstGeom>
          <a:ln w="38100">
            <a:solidFill>
              <a:schemeClr val="accent3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58BFAB6-0BDA-49D8-9996-AA4AFDB4A445}"/>
              </a:ext>
            </a:extLst>
          </p:cNvPr>
          <p:cNvCxnSpPr>
            <a:cxnSpLocks/>
          </p:cNvCxnSpPr>
          <p:nvPr/>
        </p:nvCxnSpPr>
        <p:spPr>
          <a:xfrm>
            <a:off x="6172203" y="3844943"/>
            <a:ext cx="0" cy="1613468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15FA7D7-D7A4-4A72-8CAD-E662972BB4CB}"/>
              </a:ext>
            </a:extLst>
          </p:cNvPr>
          <p:cNvCxnSpPr/>
          <p:nvPr/>
        </p:nvCxnSpPr>
        <p:spPr>
          <a:xfrm>
            <a:off x="6172203" y="5458411"/>
            <a:ext cx="1958102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DCAB09FC-E57D-4AA1-8011-F19B8FB30E35}"/>
              </a:ext>
            </a:extLst>
          </p:cNvPr>
          <p:cNvSpPr txBox="1"/>
          <p:nvPr/>
        </p:nvSpPr>
        <p:spPr>
          <a:xfrm>
            <a:off x="9272692" y="5778698"/>
            <a:ext cx="2679822" cy="9233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Here "end" refers to 1 after the last element of the sequence.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32C3C5D-E498-49EC-8B4E-B1CCB9CE9A1B}"/>
              </a:ext>
            </a:extLst>
          </p:cNvPr>
          <p:cNvSpPr txBox="1"/>
          <p:nvPr/>
        </p:nvSpPr>
        <p:spPr>
          <a:xfrm>
            <a:off x="6135655" y="4347220"/>
            <a:ext cx="910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ADE82CA-9242-459A-BBD9-568FADE63FB2}"/>
              </a:ext>
            </a:extLst>
          </p:cNvPr>
          <p:cNvSpPr txBox="1"/>
          <p:nvPr/>
        </p:nvSpPr>
        <p:spPr>
          <a:xfrm>
            <a:off x="8191958" y="4347220"/>
            <a:ext cx="910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874484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For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54077-C341-46C4-B418-9D9F00D8965E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82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For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584580" y="2373275"/>
            <a:ext cx="8062522" cy="369332"/>
            <a:chOff x="2584580" y="2373275"/>
            <a:chExt cx="8062522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8160380" y="2373275"/>
              <a:ext cx="2486722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Initialize x</a:t>
              </a: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2584580" y="2373275"/>
              <a:ext cx="363893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9" name="Straight Arrow Connector 8"/>
            <p:cNvCxnSpPr>
              <a:stCxn id="6" idx="1"/>
              <a:endCxn id="7" idx="3"/>
            </p:cNvCxnSpPr>
            <p:nvPr/>
          </p:nvCxnSpPr>
          <p:spPr>
            <a:xfrm flipH="1">
              <a:off x="2948473" y="2557941"/>
              <a:ext cx="521190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x: 0</a:t>
            </a:r>
          </a:p>
          <a:p>
            <a:endParaRPr lang="en-US" dirty="0"/>
          </a:p>
          <a:p>
            <a:r>
              <a:rPr lang="en-US" i="1" dirty="0"/>
              <a:t>*Note* range(0, 2) is [0, 1]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54077-C341-46C4-B418-9D9F00D8965E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296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For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575249" y="2373275"/>
            <a:ext cx="8071853" cy="370141"/>
            <a:chOff x="5103844" y="2373275"/>
            <a:chExt cx="5543258" cy="370141"/>
          </a:xfrm>
        </p:grpSpPr>
        <p:sp>
          <p:nvSpPr>
            <p:cNvPr id="6" name="TextBox 5"/>
            <p:cNvSpPr txBox="1"/>
            <p:nvPr/>
          </p:nvSpPr>
          <p:spPr>
            <a:xfrm>
              <a:off x="7922474" y="2374084"/>
              <a:ext cx="2724628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Have all elements been visited? No</a:t>
              </a: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5103844" y="2373275"/>
              <a:ext cx="2017046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9" name="Straight Arrow Connector 8"/>
            <p:cNvCxnSpPr>
              <a:cxnSpLocks/>
              <a:stCxn id="6" idx="1"/>
              <a:endCxn id="7" idx="3"/>
            </p:cNvCxnSpPr>
            <p:nvPr/>
          </p:nvCxnSpPr>
          <p:spPr>
            <a:xfrm flipH="1" flipV="1">
              <a:off x="7120890" y="2557941"/>
              <a:ext cx="801583" cy="8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x: 0</a:t>
            </a:r>
          </a:p>
          <a:p>
            <a:endParaRPr lang="en-US" dirty="0"/>
          </a:p>
          <a:p>
            <a:r>
              <a:rPr lang="en-US" i="1" dirty="0"/>
              <a:t>*Note* range(0, 2) is [0, 1]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54077-C341-46C4-B418-9D9F00D8965E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26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For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x: 0</a:t>
            </a:r>
          </a:p>
          <a:p>
            <a:endParaRPr lang="en-US" dirty="0"/>
          </a:p>
          <a:p>
            <a:r>
              <a:rPr lang="en-US" i="1" dirty="0"/>
              <a:t>*Note* range(0, 2) is [0, 1]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54077-C341-46C4-B418-9D9F00D8965E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Python!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90F98CA-DAA7-4970-A79B-6EFDCE137A80}"/>
              </a:ext>
            </a:extLst>
          </p:cNvPr>
          <p:cNvGrpSpPr/>
          <p:nvPr/>
        </p:nvGrpSpPr>
        <p:grpSpPr>
          <a:xfrm>
            <a:off x="2233014" y="2802710"/>
            <a:ext cx="8414088" cy="369332"/>
            <a:chOff x="1944175" y="2373275"/>
            <a:chExt cx="8333109" cy="36933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E9A08F8-0644-45E7-9A9D-58230F6F0226}"/>
                </a:ext>
              </a:extLst>
            </p:cNvPr>
            <p:cNvSpPr txBox="1"/>
            <p:nvPr/>
          </p:nvSpPr>
          <p:spPr>
            <a:xfrm>
              <a:off x="7790562" y="2373275"/>
              <a:ext cx="2486722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Output</a:t>
              </a: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1023D046-BB92-4EE7-B9AD-03734E060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175" y="2373275"/>
              <a:ext cx="4913142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7D89AA3-68AD-4885-A6BA-79464FF78669}"/>
                </a:ext>
              </a:extLst>
            </p:cNvPr>
            <p:cNvCxnSpPr>
              <a:stCxn id="12" idx="1"/>
              <a:endCxn id="13" idx="3"/>
            </p:cNvCxnSpPr>
            <p:nvPr/>
          </p:nvCxnSpPr>
          <p:spPr>
            <a:xfrm flipH="1">
              <a:off x="6857317" y="2557941"/>
              <a:ext cx="93324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6473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For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575249" y="2234775"/>
            <a:ext cx="8071853" cy="646331"/>
            <a:chOff x="2575249" y="2234775"/>
            <a:chExt cx="8071853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8160380" y="2234775"/>
              <a:ext cx="2486722" cy="64633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Try to set x to next element of sequence</a:t>
              </a: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2575249" y="2373275"/>
              <a:ext cx="2939143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cxnSp>
          <p:nvCxnSpPr>
            <p:cNvPr id="9" name="Straight Arrow Connector 8"/>
            <p:cNvCxnSpPr>
              <a:stCxn id="6" idx="1"/>
              <a:endCxn id="7" idx="3"/>
            </p:cNvCxnSpPr>
            <p:nvPr/>
          </p:nvCxnSpPr>
          <p:spPr>
            <a:xfrm flipH="1">
              <a:off x="5514392" y="2557941"/>
              <a:ext cx="264598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x: </a:t>
            </a:r>
            <a:r>
              <a:rPr lang="en-US" strike="sngStrike" dirty="0">
                <a:solidFill>
                  <a:schemeClr val="accent4"/>
                </a:solidFill>
              </a:rPr>
              <a:t>0</a:t>
            </a:r>
            <a:r>
              <a:rPr lang="en-US" dirty="0"/>
              <a:t>	1</a:t>
            </a:r>
          </a:p>
          <a:p>
            <a:endParaRPr lang="en-US" dirty="0"/>
          </a:p>
          <a:p>
            <a:r>
              <a:rPr lang="en-US" i="1" dirty="0"/>
              <a:t>*Note* range(0, 2) is [0, 1]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54077-C341-46C4-B418-9D9F00D8965E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181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For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x: </a:t>
            </a:r>
            <a:r>
              <a:rPr lang="en-US" strike="sngStrike" dirty="0">
                <a:solidFill>
                  <a:schemeClr val="accent4"/>
                </a:solidFill>
              </a:rPr>
              <a:t>0</a:t>
            </a:r>
            <a:r>
              <a:rPr lang="en-US" dirty="0"/>
              <a:t>	1</a:t>
            </a:r>
          </a:p>
          <a:p>
            <a:endParaRPr lang="en-US" dirty="0"/>
          </a:p>
          <a:p>
            <a:r>
              <a:rPr lang="en-US" i="1" dirty="0"/>
              <a:t>*Note* range(0, 2) is [0, 1]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54077-C341-46C4-B418-9D9F00D8965E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Python!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3EB553E-BAAC-495A-B1A6-3037371D7755}"/>
              </a:ext>
            </a:extLst>
          </p:cNvPr>
          <p:cNvGrpSpPr/>
          <p:nvPr/>
        </p:nvGrpSpPr>
        <p:grpSpPr>
          <a:xfrm>
            <a:off x="2575249" y="2373275"/>
            <a:ext cx="8071853" cy="370141"/>
            <a:chOff x="5103844" y="2373275"/>
            <a:chExt cx="5543258" cy="37014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6220BF-380D-43F4-9B24-2EC17E4F874D}"/>
                </a:ext>
              </a:extLst>
            </p:cNvPr>
            <p:cNvSpPr txBox="1"/>
            <p:nvPr/>
          </p:nvSpPr>
          <p:spPr>
            <a:xfrm>
              <a:off x="7922474" y="2374084"/>
              <a:ext cx="2724628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Have all elements been visited? No</a:t>
              </a:r>
            </a:p>
          </p:txBody>
        </p:sp>
        <p:sp>
          <p:nvSpPr>
            <p:cNvPr id="27" name="Rectangle 10">
              <a:extLst>
                <a:ext uri="{FF2B5EF4-FFF2-40B4-BE49-F238E27FC236}">
                  <a16:creationId xmlns:a16="http://schemas.microsoft.com/office/drawing/2014/main" id="{9D63EDFB-3E6C-4BAF-A862-F965674F6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844" y="2373275"/>
              <a:ext cx="2017046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B8C8FEF-75DA-40AD-A498-78B4FB5CC75D}"/>
                </a:ext>
              </a:extLst>
            </p:cNvPr>
            <p:cNvCxnSpPr>
              <a:cxnSpLocks/>
              <a:stCxn id="26" idx="1"/>
              <a:endCxn id="27" idx="3"/>
            </p:cNvCxnSpPr>
            <p:nvPr/>
          </p:nvCxnSpPr>
          <p:spPr>
            <a:xfrm flipH="1" flipV="1">
              <a:off x="7120890" y="2557941"/>
              <a:ext cx="801583" cy="8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812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Suppose that you need to print a string (e.g., "Welcome to Python!") a hundred times. It would be tedious to have to write the following statement a hundred times:</a:t>
            </a:r>
            <a:br>
              <a:rPr lang="en-US" altLang="en-US" dirty="0"/>
            </a:b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altLang="en-US" dirty="0"/>
            </a:br>
            <a:r>
              <a:rPr lang="en-US" altLang="en-US" dirty="0"/>
              <a:t>So, how do you solve this problem?</a:t>
            </a:r>
          </a:p>
          <a:p>
            <a:r>
              <a:rPr lang="en-US" altLang="en-US" dirty="0"/>
              <a:t>How about altering our guessing game program to allow 20 tries?</a:t>
            </a:r>
          </a:p>
        </p:txBody>
      </p:sp>
    </p:spTree>
    <p:extLst>
      <p:ext uri="{BB962C8B-B14F-4D97-AF65-F5344CB8AC3E}">
        <p14:creationId xmlns:p14="http://schemas.microsoft.com/office/powerpoint/2010/main" val="732739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For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x: </a:t>
            </a:r>
            <a:r>
              <a:rPr lang="en-US" strike="sngStrike" dirty="0">
                <a:solidFill>
                  <a:schemeClr val="accent4"/>
                </a:solidFill>
              </a:rPr>
              <a:t>0</a:t>
            </a:r>
            <a:r>
              <a:rPr lang="en-US" dirty="0"/>
              <a:t>	1</a:t>
            </a:r>
          </a:p>
          <a:p>
            <a:endParaRPr lang="en-US" dirty="0"/>
          </a:p>
          <a:p>
            <a:r>
              <a:rPr lang="en-US" i="1" dirty="0"/>
              <a:t>*Note* range(0, 2) is [0, 1]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54077-C341-46C4-B418-9D9F00D8965E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Python!</a:t>
            </a:r>
          </a:p>
          <a:p>
            <a:r>
              <a:rPr lang="en-US" dirty="0"/>
              <a:t>Welcome to Python!</a:t>
            </a:r>
          </a:p>
          <a:p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9C3DE9C-CFBC-4A79-8B13-5C484D5E7A3B}"/>
              </a:ext>
            </a:extLst>
          </p:cNvPr>
          <p:cNvGrpSpPr/>
          <p:nvPr/>
        </p:nvGrpSpPr>
        <p:grpSpPr>
          <a:xfrm>
            <a:off x="2233014" y="2802710"/>
            <a:ext cx="8414088" cy="369332"/>
            <a:chOff x="1944175" y="2373275"/>
            <a:chExt cx="8333109" cy="36933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BBD1F2-D74A-492F-9640-1D052672BAEE}"/>
                </a:ext>
              </a:extLst>
            </p:cNvPr>
            <p:cNvSpPr txBox="1"/>
            <p:nvPr/>
          </p:nvSpPr>
          <p:spPr>
            <a:xfrm>
              <a:off x="7790562" y="2373275"/>
              <a:ext cx="2486722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Output</a:t>
              </a:r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09508762-9584-4792-B90E-83AAF770F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175" y="2373275"/>
              <a:ext cx="4913142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7B85D84-0E9C-41F9-AB63-EDE46AFEE455}"/>
                </a:ext>
              </a:extLst>
            </p:cNvPr>
            <p:cNvCxnSpPr>
              <a:stCxn id="16" idx="1"/>
              <a:endCxn id="17" idx="3"/>
            </p:cNvCxnSpPr>
            <p:nvPr/>
          </p:nvCxnSpPr>
          <p:spPr>
            <a:xfrm flipH="1">
              <a:off x="6857317" y="2557941"/>
              <a:ext cx="93324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50153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For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x: </a:t>
            </a:r>
            <a:r>
              <a:rPr lang="en-US" strike="sngStrike" dirty="0">
                <a:solidFill>
                  <a:schemeClr val="accent4"/>
                </a:solidFill>
              </a:rPr>
              <a:t>0</a:t>
            </a:r>
            <a:r>
              <a:rPr lang="en-US" dirty="0"/>
              <a:t>	1</a:t>
            </a:r>
          </a:p>
          <a:p>
            <a:endParaRPr lang="en-US" dirty="0"/>
          </a:p>
          <a:p>
            <a:r>
              <a:rPr lang="en-US" i="1" dirty="0"/>
              <a:t>*Note* range(0, 2) is [0, 1]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54077-C341-46C4-B418-9D9F00D8965E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Python!</a:t>
            </a:r>
          </a:p>
          <a:p>
            <a:r>
              <a:rPr lang="en-US" dirty="0"/>
              <a:t>Welcome to Python!</a:t>
            </a:r>
          </a:p>
          <a:p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FAE26AC-41B2-4837-A228-760CD3CC422B}"/>
              </a:ext>
            </a:extLst>
          </p:cNvPr>
          <p:cNvGrpSpPr/>
          <p:nvPr/>
        </p:nvGrpSpPr>
        <p:grpSpPr>
          <a:xfrm>
            <a:off x="2575249" y="2234775"/>
            <a:ext cx="8071853" cy="646331"/>
            <a:chOff x="2575249" y="2234775"/>
            <a:chExt cx="8071853" cy="64633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0747F01-2B38-49B4-B713-65BC42FB499E}"/>
                </a:ext>
              </a:extLst>
            </p:cNvPr>
            <p:cNvSpPr txBox="1"/>
            <p:nvPr/>
          </p:nvSpPr>
          <p:spPr>
            <a:xfrm>
              <a:off x="8160380" y="2234775"/>
              <a:ext cx="2486722" cy="64633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Try to set x to next element of sequence</a:t>
              </a:r>
            </a:p>
          </p:txBody>
        </p:sp>
        <p:sp>
          <p:nvSpPr>
            <p:cNvPr id="34" name="Rectangle 10">
              <a:extLst>
                <a:ext uri="{FF2B5EF4-FFF2-40B4-BE49-F238E27FC236}">
                  <a16:creationId xmlns:a16="http://schemas.microsoft.com/office/drawing/2014/main" id="{5E9BB53C-E30D-4C96-90FF-E7F9A2254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5249" y="2373275"/>
              <a:ext cx="2939143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6728FAF-49BC-4723-9C90-84EF544E0F8F}"/>
                </a:ext>
              </a:extLst>
            </p:cNvPr>
            <p:cNvCxnSpPr>
              <a:stCxn id="33" idx="1"/>
              <a:endCxn id="34" idx="3"/>
            </p:cNvCxnSpPr>
            <p:nvPr/>
          </p:nvCxnSpPr>
          <p:spPr>
            <a:xfrm flipH="1">
              <a:off x="5514392" y="2557941"/>
              <a:ext cx="264598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8922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For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x: </a:t>
            </a:r>
            <a:r>
              <a:rPr lang="en-US" strike="sngStrike" dirty="0">
                <a:solidFill>
                  <a:schemeClr val="accent4"/>
                </a:solidFill>
              </a:rPr>
              <a:t>0</a:t>
            </a:r>
            <a:r>
              <a:rPr lang="en-US" dirty="0"/>
              <a:t>	1</a:t>
            </a:r>
          </a:p>
          <a:p>
            <a:endParaRPr lang="en-US" dirty="0"/>
          </a:p>
          <a:p>
            <a:r>
              <a:rPr lang="en-US" i="1" dirty="0"/>
              <a:t>*Note* range(0, 2) is [0, 1]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54077-C341-46C4-B418-9D9F00D8965E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Python!</a:t>
            </a:r>
          </a:p>
          <a:p>
            <a:r>
              <a:rPr lang="en-US" dirty="0"/>
              <a:t>Welcome to Python!</a:t>
            </a:r>
          </a:p>
          <a:p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471016E-9E77-4B78-BD35-6D2DF7F3EC75}"/>
              </a:ext>
            </a:extLst>
          </p:cNvPr>
          <p:cNvGrpSpPr/>
          <p:nvPr/>
        </p:nvGrpSpPr>
        <p:grpSpPr>
          <a:xfrm>
            <a:off x="2575249" y="2373275"/>
            <a:ext cx="8071853" cy="370141"/>
            <a:chOff x="5103844" y="2373275"/>
            <a:chExt cx="5543258" cy="37014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9B40F25-C4A5-47F8-AF65-F6C3900E398D}"/>
                </a:ext>
              </a:extLst>
            </p:cNvPr>
            <p:cNvSpPr txBox="1"/>
            <p:nvPr/>
          </p:nvSpPr>
          <p:spPr>
            <a:xfrm>
              <a:off x="7922474" y="2374084"/>
              <a:ext cx="2724628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Have all elements been visited? Yes</a:t>
              </a:r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56B16A05-8A0D-4092-844E-73B490AEC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844" y="2373275"/>
              <a:ext cx="2017046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3246F84-F6F9-4C4A-9BD0-545EBB1B18FB}"/>
                </a:ext>
              </a:extLst>
            </p:cNvPr>
            <p:cNvCxnSpPr>
              <a:cxnSpLocks/>
              <a:stCxn id="25" idx="1"/>
              <a:endCxn id="26" idx="3"/>
            </p:cNvCxnSpPr>
            <p:nvPr/>
          </p:nvCxnSpPr>
          <p:spPr>
            <a:xfrm flipH="1" flipV="1">
              <a:off x="7120890" y="2557941"/>
              <a:ext cx="801583" cy="8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55780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For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x: </a:t>
            </a:r>
            <a:r>
              <a:rPr lang="en-US" strike="sngStrike" dirty="0">
                <a:solidFill>
                  <a:schemeClr val="accent4"/>
                </a:solidFill>
              </a:rPr>
              <a:t>0</a:t>
            </a:r>
            <a:r>
              <a:rPr lang="en-US" dirty="0"/>
              <a:t>	1</a:t>
            </a:r>
          </a:p>
          <a:p>
            <a:endParaRPr lang="en-US" dirty="0"/>
          </a:p>
          <a:p>
            <a:r>
              <a:rPr lang="en-US" i="1" dirty="0"/>
              <a:t>*Note* range(0, 2) is [0, 1]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54077-C341-46C4-B418-9D9F00D8965E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r>
              <a:rPr lang="en-US" dirty="0"/>
              <a:t>Welcome to Python!</a:t>
            </a:r>
          </a:p>
          <a:p>
            <a:r>
              <a:rPr lang="en-US" dirty="0"/>
              <a:t>Welcome to Python!</a:t>
            </a:r>
          </a:p>
          <a:p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7F80F09-6553-4266-8A66-2801CA3501CE}"/>
              </a:ext>
            </a:extLst>
          </p:cNvPr>
          <p:cNvGrpSpPr/>
          <p:nvPr/>
        </p:nvGrpSpPr>
        <p:grpSpPr>
          <a:xfrm>
            <a:off x="1832858" y="3255920"/>
            <a:ext cx="8814244" cy="369332"/>
            <a:chOff x="1639229" y="2373275"/>
            <a:chExt cx="9077344" cy="36933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2E6252-CCCB-475F-853C-33723045D9CC}"/>
                </a:ext>
              </a:extLst>
            </p:cNvPr>
            <p:cNvSpPr txBox="1"/>
            <p:nvPr/>
          </p:nvSpPr>
          <p:spPr>
            <a:xfrm>
              <a:off x="8229851" y="2373275"/>
              <a:ext cx="2486722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Continue after</a:t>
              </a: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23ADE933-46C2-49E5-B31A-8BDA0B8D5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9229" y="2373275"/>
              <a:ext cx="5588332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349EFD8-7980-45C9-A8E4-1979446D7B61}"/>
                </a:ext>
              </a:extLst>
            </p:cNvPr>
            <p:cNvCxnSpPr>
              <a:stCxn id="12" idx="1"/>
              <a:endCxn id="13" idx="3"/>
            </p:cNvCxnSpPr>
            <p:nvPr/>
          </p:nvCxnSpPr>
          <p:spPr>
            <a:xfrm flipH="1">
              <a:off x="7227561" y="2557941"/>
              <a:ext cx="10022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1924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289F9-87F6-4CB7-B5B9-B42D440B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A49547-5514-42D8-B7FE-B275C28447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Range is a method that generates a sequence of integer numbers</a:t>
                </a:r>
              </a:p>
              <a:p>
                <a:pPr lvl="1"/>
                <a:r>
                  <a:rPr lang="en-US" b="1" dirty="0">
                    <a:solidFill>
                      <a:schemeClr val="accent3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range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(a, b, step) </a:t>
                </a:r>
                <a:r>
                  <a:rPr lang="en-US" dirty="0"/>
                  <a:t>– generates numbers from a up to but not including b with an increment of step, e.g., </a:t>
                </a:r>
                <a:r>
                  <a:rPr lang="en-US" b="1" dirty="0">
                    <a:solidFill>
                      <a:schemeClr val="accent3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range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</a:t>
                </a:r>
                <a:r>
                  <a:rPr lang="en-US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</a:t>
                </a:r>
                <a:r>
                  <a:rPr lang="en-US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 </a:t>
                </a:r>
                <a:r>
                  <a:rPr lang="en-US" dirty="0"/>
                  <a:t>returns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2, 4, 6, 8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b="1" dirty="0">
                    <a:solidFill>
                      <a:schemeClr val="accent3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range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(a, b) </a:t>
                </a:r>
                <a:r>
                  <a:rPr lang="en-US" dirty="0"/>
                  <a:t>– generates numbers from a up to but not including b with an increment of 1, e.g., </a:t>
                </a:r>
                <a:r>
                  <a:rPr lang="en-US" b="1" dirty="0">
                    <a:solidFill>
                      <a:schemeClr val="accent3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range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</a:t>
                </a:r>
                <a:r>
                  <a:rPr lang="en-US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5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1, 2, 3, 4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b="1" dirty="0">
                    <a:solidFill>
                      <a:schemeClr val="accent3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range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(b) </a:t>
                </a:r>
                <a:r>
                  <a:rPr lang="en-US" dirty="0"/>
                  <a:t>– generates numbers between 0 and b with an increment of 1, e.g., </a:t>
                </a:r>
                <a:r>
                  <a:rPr lang="en-US" b="1" dirty="0">
                    <a:solidFill>
                      <a:schemeClr val="accent3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range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0,1, 2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A49547-5514-42D8-B7FE-B275C28447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1" t="-2238" r="-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3767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Group 1: Write a for loop to output all numbers between integers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  <a:p>
                <a:r>
                  <a:rPr lang="en-US" dirty="0"/>
                  <a:t>Group 2: Write a for loop to output the multiples of an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up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  <a:p>
                <a:r>
                  <a:rPr lang="en-US" dirty="0"/>
                  <a:t>Group 3: Write a for loop to output all the even numbers from 100 to 999 in reverse order.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1" t="-2238" r="-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373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F247D-1C6C-42B9-9A34-7CD5DD75F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For Loops to while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C6F72-4458-491E-95BA-DA917BEB52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1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F7666-B64D-475F-BC8C-99B8E05C05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A37850-B732-499A-A480-173B535C0E03}"/>
              </a:ext>
            </a:extLst>
          </p:cNvPr>
          <p:cNvSpPr txBox="1"/>
          <p:nvPr/>
        </p:nvSpPr>
        <p:spPr>
          <a:xfrm>
            <a:off x="2691881" y="4254759"/>
            <a:ext cx="6960637" cy="120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Note, each has their own use.</a:t>
            </a:r>
          </a:p>
          <a:p>
            <a:r>
              <a:rPr lang="en-US" dirty="0">
                <a:solidFill>
                  <a:schemeClr val="bg1"/>
                </a:solidFill>
              </a:rPr>
              <a:t>For loops are a special case in which each element of a sequence is visited. In this case (and only this case) are for-loops appropriate in Python.</a:t>
            </a:r>
          </a:p>
        </p:txBody>
      </p:sp>
    </p:spTree>
    <p:extLst>
      <p:ext uri="{BB962C8B-B14F-4D97-AF65-F5344CB8AC3E}">
        <p14:creationId xmlns:p14="http://schemas.microsoft.com/office/powerpoint/2010/main" val="5406394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control flow, nesting is where you place a control structure inside of another</a:t>
            </a:r>
          </a:p>
          <a:p>
            <a:r>
              <a:rPr lang="en-US" dirty="0"/>
              <a:t>Example: 2 for loops to print a multiplication table</a:t>
            </a:r>
          </a:p>
          <a:p>
            <a:endParaRPr lang="en-US" dirty="0"/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j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(j) +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+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*j,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"2d"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 end=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 a new line</a:t>
            </a:r>
          </a:p>
        </p:txBody>
      </p:sp>
    </p:spTree>
    <p:extLst>
      <p:ext uri="{BB962C8B-B14F-4D97-AF65-F5344CB8AC3E}">
        <p14:creationId xmlns:p14="http://schemas.microsoft.com/office/powerpoint/2010/main" val="125003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– Fix the Guessing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Lets fix our guessing game program to allow up to 20 guesses. Additionally, try to protect against bad input</a:t>
            </a:r>
          </a:p>
          <a:p>
            <a:r>
              <a:rPr lang="en-US" dirty="0"/>
              <a:t>Program this together</a:t>
            </a:r>
          </a:p>
          <a:p>
            <a:r>
              <a:rPr lang="en-US" dirty="0"/>
              <a:t>If you get lost program is on following slides (split into multiple slides)</a:t>
            </a:r>
          </a:p>
        </p:txBody>
      </p:sp>
    </p:spTree>
    <p:extLst>
      <p:ext uri="{BB962C8B-B14F-4D97-AF65-F5344CB8AC3E}">
        <p14:creationId xmlns:p14="http://schemas.microsoft.com/office/powerpoint/2010/main" val="33168875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– Where to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When developing programs</a:t>
            </a:r>
          </a:p>
          <a:p>
            <a:pPr lvl="1"/>
            <a:r>
              <a:rPr lang="en-US" dirty="0"/>
              <a:t>Always think first!</a:t>
            </a:r>
          </a:p>
          <a:p>
            <a:pPr lvl="1"/>
            <a:r>
              <a:rPr lang="en-US" dirty="0"/>
              <a:t>Sketch out solution, i.e., plan</a:t>
            </a:r>
          </a:p>
          <a:p>
            <a:pPr lvl="1"/>
            <a:r>
              <a:rPr lang="en-US" dirty="0"/>
              <a:t>Implement solution</a:t>
            </a:r>
          </a:p>
          <a:p>
            <a:pPr lvl="1"/>
            <a:r>
              <a:rPr lang="en-US" dirty="0"/>
              <a:t>Test solution</a:t>
            </a:r>
          </a:p>
          <a:p>
            <a:pPr lvl="1"/>
            <a:r>
              <a:rPr lang="en-US" dirty="0"/>
              <a:t>Repeat!</a:t>
            </a:r>
          </a:p>
          <a:p>
            <a:r>
              <a:rPr lang="en-US" dirty="0"/>
              <a:t>Called iterative development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6172200" y="2249488"/>
          <a:ext cx="4875213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460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Opening Problem</a:t>
            </a:r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chemeClr val="accent3"/>
                </a:solidFill>
                <a:latin typeface="Courier New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chemeClr val="accent3"/>
                </a:solidFill>
                <a:latin typeface="Courier New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chemeClr val="accent3"/>
                </a:solidFill>
                <a:latin typeface="Courier New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chemeClr val="accent3"/>
                </a:solidFill>
                <a:latin typeface="Courier New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chemeClr val="accent3"/>
                </a:solidFill>
                <a:latin typeface="Courier New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chemeClr val="accent3"/>
                </a:solidFill>
                <a:latin typeface="Courier New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3200" dirty="0"/>
              <a:t>…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chemeClr val="accent3"/>
                </a:solidFill>
                <a:latin typeface="Courier New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chemeClr val="accent3"/>
                </a:solidFill>
                <a:latin typeface="Courier New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Python!"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524001" y="213930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524001" y="42570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1524001" y="195198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9" name="AutoShape 8"/>
          <p:cNvSpPr>
            <a:spLocks/>
          </p:cNvSpPr>
          <p:nvPr/>
        </p:nvSpPr>
        <p:spPr bwMode="auto">
          <a:xfrm flipH="1">
            <a:off x="7845346" y="2249487"/>
            <a:ext cx="325167" cy="3459937"/>
          </a:xfrm>
          <a:prstGeom prst="leftBrace">
            <a:avLst>
              <a:gd name="adj1" fmla="val 101267"/>
              <a:gd name="adj2" fmla="val 4866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8103781" y="3628617"/>
            <a:ext cx="958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2000" dirty="0">
                <a:latin typeface="+mn-lt"/>
              </a:rPr>
              <a:t>100 times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22222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F855E-5B44-4957-9FA1-540CF6239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– Fix the Guessing Game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24264-B85B-4421-B6B0-15EB440C15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random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 Grab a random number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= 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99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 = 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guesses = 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 Allow user to continually guess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!= un 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guesses &lt; 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un = 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 enter a </a:t>
            </a:r>
            <a:b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number between 1 and 99: 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6B1D15-D6B8-48E8-BC01-2C50A6F9E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49485"/>
            <a:ext cx="4875211" cy="4347257"/>
          </a:xfrm>
        </p:spPr>
        <p:txBody>
          <a:bodyPr>
            <a:normAutofit fontScale="62500" lnSpcReduction="20000"/>
          </a:bodyPr>
          <a:lstStyle/>
          <a:p>
            <a:pPr marL="690563" indent="-690563">
              <a:spcBef>
                <a:spcPts val="0"/>
              </a:spcBef>
              <a:buFont typeface="+mj-lt"/>
              <a:buAutoNum type="arabicPeriod" startAt="12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un &lt; </a:t>
            </a:r>
            <a:r>
              <a:rPr lang="en-US" sz="2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5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un &gt; </a:t>
            </a:r>
            <a:r>
              <a:rPr lang="en-US" sz="2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99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 startAt="12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25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"Invalid guess."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 startAt="12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en-US" sz="2500" b="1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un == 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 startAt="12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25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 won!"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 startAt="12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en-US" sz="2500" b="1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un &gt; 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 startAt="12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25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"Too high"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 startAt="12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guesses += </a:t>
            </a:r>
            <a:r>
              <a:rPr lang="en-US" sz="2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 startAt="12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en-US" sz="25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: </a:t>
            </a:r>
            <a:r>
              <a:rPr lang="en-US" sz="25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un &lt; </a:t>
            </a:r>
            <a:r>
              <a:rPr lang="en-US" sz="2500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</a:t>
            </a:r>
            <a:endParaRPr lang="en-US" sz="2500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 startAt="12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25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"Too low"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 startAt="12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guesses += </a:t>
            </a:r>
            <a:r>
              <a:rPr lang="en-US" sz="2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 startAt="12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 startAt="12"/>
            </a:pPr>
            <a:r>
              <a:rPr lang="en-US" sz="25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guesses == </a:t>
            </a:r>
            <a:r>
              <a:rPr lang="en-US" sz="25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 startAt="12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en-US" sz="25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("You lost. Out of </a:t>
            </a:r>
            <a:b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 guesses. The correct number </a:t>
            </a:r>
            <a:b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 is " + str(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) + ".")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69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 Carlo Simulation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6805" name="Picture 5" descr="ta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7410" y="2385625"/>
            <a:ext cx="38100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81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Gambler's Ruin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1412" y="2249487"/>
            <a:ext cx="9905999" cy="29137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Gambler's ruin.  Gambler starts with $stake and places $1 fair bets until going broke or reaching $goal.</a:t>
            </a:r>
          </a:p>
          <a:p>
            <a:pPr lvl="1"/>
            <a:r>
              <a:rPr lang="en-US" dirty="0"/>
              <a:t>What are the chances of winning?</a:t>
            </a:r>
          </a:p>
          <a:p>
            <a:pPr lvl="1"/>
            <a:r>
              <a:rPr lang="en-US" dirty="0"/>
              <a:t>How many bets will it take?</a:t>
            </a:r>
          </a:p>
          <a:p>
            <a:r>
              <a:rPr lang="en-US" dirty="0"/>
              <a:t>One approach.  Monte Carlo simulation.</a:t>
            </a:r>
          </a:p>
          <a:p>
            <a:pPr lvl="1"/>
            <a:r>
              <a:rPr lang="en-US" dirty="0"/>
              <a:t>Flip digital coins and see what happens.</a:t>
            </a:r>
          </a:p>
          <a:p>
            <a:pPr lvl="1"/>
            <a:r>
              <a:rPr lang="en-US" dirty="0"/>
              <a:t>Repeat and compute statistics.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78855" name="Picture 6" descr="coinf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0922" y="3297761"/>
            <a:ext cx="735013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icture 21.png"/>
          <p:cNvPicPr>
            <a:picLocks noChangeAspect="1"/>
          </p:cNvPicPr>
          <p:nvPr/>
        </p:nvPicPr>
        <p:blipFill>
          <a:blip r:embed="rId4"/>
          <a:srcRect b="54548"/>
          <a:stretch>
            <a:fillRect/>
          </a:stretch>
        </p:blipFill>
        <p:spPr>
          <a:xfrm>
            <a:off x="1525672" y="5163194"/>
            <a:ext cx="4441902" cy="1560812"/>
          </a:xfrm>
          <a:prstGeom prst="rect">
            <a:avLst/>
          </a:prstGeom>
        </p:spPr>
      </p:pic>
      <p:pic>
        <p:nvPicPr>
          <p:cNvPr id="9" name="Picture 8" descr="Picture 21.png"/>
          <p:cNvPicPr>
            <a:picLocks noChangeAspect="1"/>
          </p:cNvPicPr>
          <p:nvPr/>
        </p:nvPicPr>
        <p:blipFill>
          <a:blip r:embed="rId4"/>
          <a:srcRect t="55971"/>
          <a:stretch>
            <a:fillRect/>
          </a:stretch>
        </p:blipFill>
        <p:spPr>
          <a:xfrm>
            <a:off x="6337478" y="5187632"/>
            <a:ext cx="4441902" cy="151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41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Gambler's Ruin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1412" y="2249486"/>
            <a:ext cx="11050588" cy="4608513"/>
          </a:xfrm>
        </p:spPr>
        <p:txBody>
          <a:bodyPr>
            <a:normAutofit fontScale="70000" lnSpcReduction="20000"/>
          </a:bodyPr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random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stake, goal, T = 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 stakes, goal, and T: 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wins = 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t 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range(T):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cash = stake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cash &gt; 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cash &lt; goal: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 &lt; 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cash += 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cash -= 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cash == goal: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  wins += 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print(wins, 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"wins of"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 T)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246936" y="3456779"/>
            <a:ext cx="4136411" cy="21939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182880" tIns="182880" rIns="182880" bIns="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python3 Gambler.py 5 25 1000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191 wins of 1000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python3 Gambler.py 5 25 1000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203 wins of 1000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python3 Gambler 500 2500 1000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197 wins of 1000</a:t>
            </a:r>
          </a:p>
        </p:txBody>
      </p:sp>
    </p:spTree>
    <p:extLst>
      <p:ext uri="{BB962C8B-B14F-4D97-AF65-F5344CB8AC3E}">
        <p14:creationId xmlns:p14="http://schemas.microsoft.com/office/powerpoint/2010/main" val="18325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Control flow statements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1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Helpful statements for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5030790" cy="3541714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break</a:t>
            </a:r>
            <a:r>
              <a:rPr lang="en-US" dirty="0"/>
              <a:t> – immediately exit the loop. Do not continue executing any more of the loop. Example:</a:t>
            </a:r>
            <a:br>
              <a:rPr lang="en-US" dirty="0"/>
            </a:b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q-key-is-pressed():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quit the game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Game-loop()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5646420" cy="3541714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continue</a:t>
            </a:r>
            <a:r>
              <a:rPr lang="en-US" dirty="0"/>
              <a:t> – immediately skip to the end of the body of the loop, i.e., start next iteration. Example:</a:t>
            </a:r>
            <a:br>
              <a:rPr lang="en-US" dirty="0"/>
            </a:b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OCD against prime numbers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HandleNotPrimes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cxnSp>
        <p:nvCxnSpPr>
          <p:cNvPr id="6" name="Curved Connector 5"/>
          <p:cNvCxnSpPr/>
          <p:nvPr/>
        </p:nvCxnSpPr>
        <p:spPr>
          <a:xfrm rot="10800000" flipV="1">
            <a:off x="1572327" y="4716966"/>
            <a:ext cx="2330601" cy="992458"/>
          </a:xfrm>
          <a:prstGeom prst="curvedConnector3">
            <a:avLst>
              <a:gd name="adj1" fmla="val -2512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cxnSpLocks/>
          </p:cNvCxnSpPr>
          <p:nvPr/>
        </p:nvCxnSpPr>
        <p:spPr>
          <a:xfrm rot="5400000" flipH="1" flipV="1">
            <a:off x="8747448" y="3699588"/>
            <a:ext cx="1315618" cy="1212980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68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Flow Summary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Control flow.</a:t>
            </a:r>
          </a:p>
          <a:p>
            <a:pPr lvl="1"/>
            <a:r>
              <a:rPr lang="en-US" dirty="0"/>
              <a:t>Sequence of statements that are actually executed in a program.</a:t>
            </a:r>
          </a:p>
          <a:p>
            <a:pPr lvl="1"/>
            <a:r>
              <a:rPr lang="en-US" dirty="0"/>
              <a:t>Conditionals and loops:  enable us to choreograph the control flow.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101863"/>
              </p:ext>
            </p:extLst>
          </p:nvPr>
        </p:nvGraphicFramePr>
        <p:xfrm>
          <a:off x="2030411" y="3762375"/>
          <a:ext cx="8127999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Control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Straight-line</a:t>
                      </a:r>
                      <a:r>
                        <a:rPr lang="en-US" baseline="0" dirty="0"/>
                        <a:t>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  <a:r>
                        <a:rPr lang="en-US" baseline="0" dirty="0"/>
                        <a:t> statements are executed in the order given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Conditionals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Certain statements are executed</a:t>
                      </a:r>
                      <a:r>
                        <a:rPr lang="en-US" baseline="0" dirty="0"/>
                        <a:t> depending on the values of certain 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if; if-else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Certain statements are executed</a:t>
                      </a:r>
                      <a:r>
                        <a:rPr lang="en-US" baseline="0" dirty="0"/>
                        <a:t> repeatedly until certain conditions are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while;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68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B4D4-7F3F-43C8-9DF3-74FA966D8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7AB3-B2CD-4FCA-9149-951B0A88B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to draw a checkerboard pattern with Turtle (either a Checker's board or a Chess board)</a:t>
            </a:r>
          </a:p>
          <a:p>
            <a:pPr lvl="1"/>
            <a:r>
              <a:rPr lang="en-US" dirty="0"/>
              <a:t>You can set the speed of the turtle to infinity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turtle.speed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Turtle allows the ability to draw a filled rectangle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turtle.begin_fill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turtle.end_fill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1591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affic-ja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150" y="2446227"/>
            <a:ext cx="4657295" cy="31017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While Loop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3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Introducing 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1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524001" y="213930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524001" y="42570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524001" y="195198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32201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while Loop Flow Chart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68476" y="2249486"/>
            <a:ext cx="5225936" cy="3541714"/>
          </a:xfrm>
        </p:spPr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loop-continuation-condition: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loop-body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Statement(s)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6019800" cy="3541714"/>
          </a:xfrm>
        </p:spPr>
        <p:txBody>
          <a:bodyPr>
            <a:normAutofit/>
          </a:bodyPr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1</a:t>
            </a:r>
          </a:p>
        </p:txBody>
      </p:sp>
      <p:sp>
        <p:nvSpPr>
          <p:cNvPr id="8197" name="Rectangle 11"/>
          <p:cNvSpPr>
            <a:spLocks noChangeArrowheads="1"/>
          </p:cNvSpPr>
          <p:nvPr/>
        </p:nvSpPr>
        <p:spPr bwMode="auto">
          <a:xfrm>
            <a:off x="3348038" y="2166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3348038" y="2166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820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81" y="3448996"/>
            <a:ext cx="2879725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18BFAA4F-2EAD-4887-9F47-3F0AC423D9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180583"/>
              </p:ext>
            </p:extLst>
          </p:nvPr>
        </p:nvGraphicFramePr>
        <p:xfrm>
          <a:off x="3196934" y="3562502"/>
          <a:ext cx="724535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1" name="Document" r:id="rId4" imgW="5482091" imgH="2188080" progId="Word.Document.12">
                  <p:embed/>
                </p:oleObj>
              </mc:Choice>
              <mc:Fallback>
                <p:oleObj name="Document" r:id="rId4" imgW="5482091" imgH="2188080" progId="Word.Document.12">
                  <p:embed/>
                  <p:pic>
                    <p:nvPicPr>
                      <p:cNvPr id="165890" name="Object 2">
                        <a:extLst>
                          <a:ext uri="{FF2B5EF4-FFF2-40B4-BE49-F238E27FC236}">
                            <a16:creationId xmlns:a16="http://schemas.microsoft.com/office/drawing/2014/main" id="{C10D1BC7-C271-4626-855C-CCE980436C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6934" y="3562502"/>
                        <a:ext cx="7245350" cy="2882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37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While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54077-C341-46C4-B418-9D9F00D8965E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94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Tracing While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Python"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90563" indent="-690563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count += 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851102" y="2373275"/>
            <a:ext cx="8796000" cy="369332"/>
            <a:chOff x="1851102" y="2373275"/>
            <a:chExt cx="87960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8160380" y="2373275"/>
              <a:ext cx="2486722" cy="36933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Initialize Count</a:t>
              </a: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1851102" y="2373275"/>
              <a:ext cx="1834490" cy="369332"/>
            </a:xfrm>
            <a:prstGeom prst="rect">
              <a:avLst/>
            </a:prstGeom>
            <a:solidFill>
              <a:schemeClr val="accent1">
                <a:alpha val="45097"/>
              </a:schemeClr>
            </a:solidFill>
            <a:ln w="381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F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pitchFamily="2" charset="2"/>
                <a:buChar char="u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9" name="Straight Arrow Connector 8"/>
            <p:cNvCxnSpPr>
              <a:stCxn id="6" idx="1"/>
              <a:endCxn id="7" idx="3"/>
            </p:cNvCxnSpPr>
            <p:nvPr/>
          </p:nvCxnSpPr>
          <p:spPr>
            <a:xfrm flipH="1">
              <a:off x="3685592" y="2557941"/>
              <a:ext cx="447478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544898" y="4631686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Memory</a:t>
            </a:r>
          </a:p>
          <a:p>
            <a:r>
              <a:rPr lang="en-US" dirty="0"/>
              <a:t>count: 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54077-C341-46C4-B418-9D9F00D8965E}"/>
              </a:ext>
            </a:extLst>
          </p:cNvPr>
          <p:cNvSpPr txBox="1"/>
          <p:nvPr/>
        </p:nvSpPr>
        <p:spPr>
          <a:xfrm>
            <a:off x="6868448" y="4631687"/>
            <a:ext cx="377865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Output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95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1529</TotalTime>
  <Words>2069</Words>
  <Application>Microsoft Office PowerPoint</Application>
  <PresentationFormat>Widescreen</PresentationFormat>
  <Paragraphs>436</Paragraphs>
  <Slides>47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Arial</vt:lpstr>
      <vt:lpstr>Calibri</vt:lpstr>
      <vt:lpstr>Cambria Math</vt:lpstr>
      <vt:lpstr>Courier New</vt:lpstr>
      <vt:lpstr>Lucida Sans Italic</vt:lpstr>
      <vt:lpstr>Times New Roman</vt:lpstr>
      <vt:lpstr>Tw Cen MT</vt:lpstr>
      <vt:lpstr>Circuit</vt:lpstr>
      <vt:lpstr>Document</vt:lpstr>
      <vt:lpstr>Chapter 5 Loops</vt:lpstr>
      <vt:lpstr>Control Flow</vt:lpstr>
      <vt:lpstr>Motivations</vt:lpstr>
      <vt:lpstr>Opening Problem</vt:lpstr>
      <vt:lpstr>The While Loop</vt:lpstr>
      <vt:lpstr>Introducing while Loops</vt:lpstr>
      <vt:lpstr>while Loop Flow Chart</vt:lpstr>
      <vt:lpstr>Tracing While loops</vt:lpstr>
      <vt:lpstr>Tracing While loops</vt:lpstr>
      <vt:lpstr>Tracing While loops</vt:lpstr>
      <vt:lpstr>Tracing While loops</vt:lpstr>
      <vt:lpstr>Tracing While loops</vt:lpstr>
      <vt:lpstr>Tracing While loops</vt:lpstr>
      <vt:lpstr>Tracing While loops</vt:lpstr>
      <vt:lpstr>Tracing While loops</vt:lpstr>
      <vt:lpstr>Tracing While loops</vt:lpstr>
      <vt:lpstr>Tracing While loops</vt:lpstr>
      <vt:lpstr>Examples – With A partner</vt:lpstr>
      <vt:lpstr>Question</vt:lpstr>
      <vt:lpstr>Activity</vt:lpstr>
      <vt:lpstr>Caution</vt:lpstr>
      <vt:lpstr>The For Loop</vt:lpstr>
      <vt:lpstr>for Loops</vt:lpstr>
      <vt:lpstr>Tracing For loops</vt:lpstr>
      <vt:lpstr>Tracing For loops</vt:lpstr>
      <vt:lpstr>Tracing For loops</vt:lpstr>
      <vt:lpstr>Tracing For loops</vt:lpstr>
      <vt:lpstr>Tracing For loops</vt:lpstr>
      <vt:lpstr>Tracing For loops</vt:lpstr>
      <vt:lpstr>Tracing For loops</vt:lpstr>
      <vt:lpstr>Tracing For loops</vt:lpstr>
      <vt:lpstr>Tracing For loops</vt:lpstr>
      <vt:lpstr>Tracing For loops</vt:lpstr>
      <vt:lpstr>Range</vt:lpstr>
      <vt:lpstr>Practice</vt:lpstr>
      <vt:lpstr>Compare For Loops to while loop</vt:lpstr>
      <vt:lpstr>Nesting</vt:lpstr>
      <vt:lpstr>Exercise – Fix the Guessing Game</vt:lpstr>
      <vt:lpstr>Exercise – Where to begin</vt:lpstr>
      <vt:lpstr>Exercise – Fix the Guessing Game</vt:lpstr>
      <vt:lpstr>Monte Carlo Simulation</vt:lpstr>
      <vt:lpstr>Gambler's Ruin</vt:lpstr>
      <vt:lpstr>Gambler's Ruin</vt:lpstr>
      <vt:lpstr>Other Control flow statements</vt:lpstr>
      <vt:lpstr>Other Helpful statements for loops</vt:lpstr>
      <vt:lpstr>Control Flow Summary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150  Introduction to Computing</dc:title>
  <dc:creator>Jory Denny</dc:creator>
  <cp:lastModifiedBy>Denny, Jory</cp:lastModifiedBy>
  <cp:revision>153</cp:revision>
  <dcterms:created xsi:type="dcterms:W3CDTF">2016-08-19T17:15:05Z</dcterms:created>
  <dcterms:modified xsi:type="dcterms:W3CDTF">2020-02-02T19:52:20Z</dcterms:modified>
</cp:coreProperties>
</file>