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329" r:id="rId2"/>
    <p:sldId id="344" r:id="rId3"/>
    <p:sldId id="406" r:id="rId4"/>
    <p:sldId id="407" r:id="rId5"/>
    <p:sldId id="408" r:id="rId6"/>
    <p:sldId id="409" r:id="rId7"/>
    <p:sldId id="410" r:id="rId8"/>
    <p:sldId id="411" r:id="rId9"/>
    <p:sldId id="412" r:id="rId10"/>
    <p:sldId id="421" r:id="rId11"/>
    <p:sldId id="422" r:id="rId12"/>
    <p:sldId id="424" r:id="rId13"/>
    <p:sldId id="425" r:id="rId14"/>
    <p:sldId id="436" r:id="rId15"/>
    <p:sldId id="437" r:id="rId16"/>
    <p:sldId id="438" r:id="rId17"/>
    <p:sldId id="405" r:id="rId18"/>
    <p:sldId id="349" r:id="rId19"/>
    <p:sldId id="350" r:id="rId20"/>
    <p:sldId id="352" r:id="rId21"/>
    <p:sldId id="353" r:id="rId22"/>
    <p:sldId id="427" r:id="rId23"/>
    <p:sldId id="354" r:id="rId24"/>
    <p:sldId id="355" r:id="rId25"/>
    <p:sldId id="356" r:id="rId26"/>
    <p:sldId id="429" r:id="rId27"/>
    <p:sldId id="430" r:id="rId28"/>
    <p:sldId id="431" r:id="rId29"/>
    <p:sldId id="432" r:id="rId30"/>
    <p:sldId id="368" r:id="rId31"/>
    <p:sldId id="351" r:id="rId32"/>
    <p:sldId id="439" r:id="rId33"/>
    <p:sldId id="359" r:id="rId34"/>
    <p:sldId id="365" r:id="rId35"/>
    <p:sldId id="433" r:id="rId36"/>
    <p:sldId id="393" r:id="rId37"/>
    <p:sldId id="442" r:id="rId38"/>
    <p:sldId id="44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344"/>
            <p14:sldId id="406"/>
            <p14:sldId id="407"/>
            <p14:sldId id="408"/>
            <p14:sldId id="409"/>
            <p14:sldId id="410"/>
            <p14:sldId id="411"/>
            <p14:sldId id="412"/>
            <p14:sldId id="421"/>
            <p14:sldId id="422"/>
            <p14:sldId id="424"/>
            <p14:sldId id="425"/>
            <p14:sldId id="436"/>
            <p14:sldId id="437"/>
            <p14:sldId id="438"/>
            <p14:sldId id="405"/>
            <p14:sldId id="349"/>
            <p14:sldId id="350"/>
            <p14:sldId id="352"/>
            <p14:sldId id="353"/>
            <p14:sldId id="427"/>
            <p14:sldId id="354"/>
            <p14:sldId id="355"/>
            <p14:sldId id="356"/>
            <p14:sldId id="429"/>
            <p14:sldId id="430"/>
            <p14:sldId id="431"/>
            <p14:sldId id="432"/>
            <p14:sldId id="368"/>
            <p14:sldId id="351"/>
            <p14:sldId id="439"/>
            <p14:sldId id="359"/>
            <p14:sldId id="365"/>
            <p14:sldId id="433"/>
            <p14:sldId id="393"/>
            <p14:sldId id="442"/>
            <p14:sldId id="4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083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411709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5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415340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390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4394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3C9F634-CE7E-1746-A4E7-D79B2108D745}" type="slidenum">
              <a:rPr lang="en-US"/>
              <a:pPr/>
              <a:t>17</a:t>
            </a:fld>
            <a:endParaRPr lang="en-US"/>
          </a:p>
        </p:txBody>
      </p:sp>
      <p:sp>
        <p:nvSpPr>
          <p:cNvPr id="24579" name="Rectangle 2"/>
          <p:cNvSpPr>
            <a:spLocks noGrp="1" noRot="1" noChangeAspect="1" noChangeArrowheads="1" noTextEdit="1"/>
          </p:cNvSpPr>
          <p:nvPr>
            <p:ph type="sldImg"/>
          </p:nvPr>
        </p:nvSpPr>
        <p:spPr>
          <a:xfrm>
            <a:off x="385763" y="687388"/>
            <a:ext cx="6088062" cy="3425825"/>
          </a:xfrm>
          <a:solidFill>
            <a:srgbClr val="FFFFFF"/>
          </a:solidFill>
          <a:ln/>
        </p:spPr>
      </p:sp>
      <p:sp>
        <p:nvSpPr>
          <p:cNvPr id="24580"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6484" tIns="43241" rIns="86484" bIns="43241"/>
          <a:lstStyle/>
          <a:p>
            <a:pPr eaLnBrk="1" hangingPunct="1"/>
            <a:endParaRPr lang="en-US"/>
          </a:p>
        </p:txBody>
      </p:sp>
    </p:spTree>
    <p:extLst>
      <p:ext uri="{BB962C8B-B14F-4D97-AF65-F5344CB8AC3E}">
        <p14:creationId xmlns:p14="http://schemas.microsoft.com/office/powerpoint/2010/main" val="205415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532158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57885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7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74307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75786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707640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15579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76866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533713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40162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4153094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915463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058484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53484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5780A3AB-994F-4410-85F2-2F909E5B3A2D}"/>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4499" name="Rectangle 3">
            <a:extLst>
              <a:ext uri="{FF2B5EF4-FFF2-40B4-BE49-F238E27FC236}">
                <a16:creationId xmlns:a16="http://schemas.microsoft.com/office/drawing/2014/main" id="{CD3E8CEE-20EE-4F60-BFC3-1AFF478EE2F2}"/>
              </a:ext>
            </a:extLst>
          </p:cNvPr>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66858C3A-EC41-4774-820D-79675CDF76CF}"/>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7747" name="Rectangle 3">
            <a:extLst>
              <a:ext uri="{FF2B5EF4-FFF2-40B4-BE49-F238E27FC236}">
                <a16:creationId xmlns:a16="http://schemas.microsoft.com/office/drawing/2014/main" id="{4DA85EB0-E0AE-45AD-9E68-EECA4184BC7B}"/>
              </a:ext>
            </a:extLst>
          </p:cNvPr>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14DD464E-42C6-4CB4-B2FA-6B6F8EA8E669}"/>
              </a:ext>
            </a:extLst>
          </p:cNvPr>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9379" name="Rectangle 3">
            <a:extLst>
              <a:ext uri="{FF2B5EF4-FFF2-40B4-BE49-F238E27FC236}">
                <a16:creationId xmlns:a16="http://schemas.microsoft.com/office/drawing/2014/main" id="{71C2813F-7096-466A-96EB-3D1AC479A0FB}"/>
              </a:ext>
            </a:extLst>
          </p:cNvPr>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61793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85DA77C-0121-6946-BA2F-7915A632245A}" type="slidenum">
              <a:rPr lang="en-US"/>
              <a:pPr/>
              <a:t>3</a:t>
            </a:fld>
            <a:endParaRPr lang="en-US"/>
          </a:p>
        </p:txBody>
      </p:sp>
      <p:sp>
        <p:nvSpPr>
          <p:cNvPr id="22531" name="Rectangle 2"/>
          <p:cNvSpPr>
            <a:spLocks noGrp="1" noRot="1" noChangeAspect="1" noChangeArrowheads="1"/>
          </p:cNvSpPr>
          <p:nvPr>
            <p:ph type="sldImg"/>
          </p:nvPr>
        </p:nvSpPr>
        <p:spPr>
          <a:xfrm>
            <a:off x="385763" y="687388"/>
            <a:ext cx="6088062" cy="3425825"/>
          </a:xfrm>
          <a:solidFill>
            <a:srgbClr val="FFFFFF"/>
          </a:solidFill>
          <a:ln/>
        </p:spPr>
      </p:sp>
      <p:sp>
        <p:nvSpPr>
          <p:cNvPr id="22532"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straight-line programs: akin to calculator</a:t>
            </a:r>
          </a:p>
        </p:txBody>
      </p:sp>
    </p:spTree>
    <p:extLst>
      <p:ext uri="{BB962C8B-B14F-4D97-AF65-F5344CB8AC3E}">
        <p14:creationId xmlns:p14="http://schemas.microsoft.com/office/powerpoint/2010/main" val="433716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776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49583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43035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40927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75569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86291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17187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4226193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C079C7A-D7EB-4ED5-A442-AB4804906858}" type="datetime1">
              <a:rPr lang="en-US" smtClean="0"/>
              <a:t>1/30/2020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a:t>Some slides provided by</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8B40A9-F495-46F4-A705-3D68E1156A77}" type="datetime1">
              <a:rPr lang="en-US" smtClean="0"/>
              <a:t>1/30/2020</a:t>
            </a:fld>
            <a:endParaRPr lang="en-US" dirty="0"/>
          </a:p>
        </p:txBody>
      </p:sp>
      <p:sp>
        <p:nvSpPr>
          <p:cNvPr id="6" name="Footer Placeholder 5"/>
          <p:cNvSpPr>
            <a:spLocks noGrp="1"/>
          </p:cNvSpPr>
          <p:nvPr>
            <p:ph type="ftr" sz="quarter" idx="11"/>
          </p:nvPr>
        </p:nvSpPr>
        <p:spPr/>
        <p:txBody>
          <a:bodyPr/>
          <a:lstStyle/>
          <a:p>
            <a:r>
              <a:rPr lang="en-US"/>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1C2995-8196-4D3F-B00C-EA4CB87F4900}" type="datetime1">
              <a:rPr lang="en-US" smtClean="0"/>
              <a:t>1/30/2020</a:t>
            </a:fld>
            <a:endParaRPr lang="en-US" dirty="0"/>
          </a:p>
        </p:txBody>
      </p:sp>
      <p:sp>
        <p:nvSpPr>
          <p:cNvPr id="6" name="Footer Placeholder 5"/>
          <p:cNvSpPr>
            <a:spLocks noGrp="1"/>
          </p:cNvSpPr>
          <p:nvPr>
            <p:ph type="ftr" sz="quarter" idx="11"/>
          </p:nvPr>
        </p:nvSpPr>
        <p:spPr/>
        <p:txBody>
          <a:bodyPr/>
          <a:lstStyle/>
          <a:p>
            <a:r>
              <a:rPr lang="en-US"/>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8C8363-DE5E-4AB0-8BCA-BCEB71E23C18}" type="datetime1">
              <a:rPr lang="en-US" smtClean="0"/>
              <a:t>1/30/2020</a:t>
            </a:fld>
            <a:endParaRPr lang="en-US" dirty="0"/>
          </a:p>
        </p:txBody>
      </p:sp>
      <p:sp>
        <p:nvSpPr>
          <p:cNvPr id="6" name="Footer Placeholder 5"/>
          <p:cNvSpPr>
            <a:spLocks noGrp="1"/>
          </p:cNvSpPr>
          <p:nvPr>
            <p:ph type="ftr" sz="quarter" idx="11"/>
          </p:nvPr>
        </p:nvSpPr>
        <p:spPr/>
        <p:txBody>
          <a:bodyPr/>
          <a:lstStyle/>
          <a:p>
            <a:r>
              <a:rPr lang="en-US"/>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DA2613-5996-4FF5-8EE2-DD02B0398E55}" type="datetime1">
              <a:rPr lang="en-US" smtClean="0"/>
              <a:t>1/30/2020</a:t>
            </a:fld>
            <a:endParaRPr lang="en-US" dirty="0"/>
          </a:p>
        </p:txBody>
      </p:sp>
      <p:sp>
        <p:nvSpPr>
          <p:cNvPr id="6" name="Footer Placeholder 5"/>
          <p:cNvSpPr>
            <a:spLocks noGrp="1"/>
          </p:cNvSpPr>
          <p:nvPr>
            <p:ph type="ftr" sz="quarter" idx="11"/>
          </p:nvPr>
        </p:nvSpPr>
        <p:spPr/>
        <p:txBody>
          <a:bodyPr/>
          <a:lstStyle/>
          <a:p>
            <a:r>
              <a:rPr lang="en-US"/>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6935AF-EAF2-4AD7-AE5B-1226C8A17DD8}" type="datetime1">
              <a:rPr lang="en-US" smtClean="0"/>
              <a:t>1/30/2020</a:t>
            </a:fld>
            <a:endParaRPr lang="en-US" dirty="0"/>
          </a:p>
        </p:txBody>
      </p:sp>
      <p:sp>
        <p:nvSpPr>
          <p:cNvPr id="4" name="Footer Placeholder 3"/>
          <p:cNvSpPr>
            <a:spLocks noGrp="1"/>
          </p:cNvSpPr>
          <p:nvPr>
            <p:ph type="ftr" sz="quarter" idx="11"/>
          </p:nvPr>
        </p:nvSpPr>
        <p:spPr/>
        <p:txBody>
          <a:bodyPr/>
          <a:lstStyle/>
          <a:p>
            <a:r>
              <a:rPr lang="en-US"/>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8B6C3E-77D3-49BD-9074-692061738912}" type="datetime1">
              <a:rPr lang="en-US" smtClean="0"/>
              <a:t>1/30/2020</a:t>
            </a:fld>
            <a:endParaRPr lang="en-US" dirty="0"/>
          </a:p>
        </p:txBody>
      </p:sp>
      <p:sp>
        <p:nvSpPr>
          <p:cNvPr id="4" name="Footer Placeholder 3"/>
          <p:cNvSpPr>
            <a:spLocks noGrp="1"/>
          </p:cNvSpPr>
          <p:nvPr>
            <p:ph type="ftr" sz="quarter" idx="11"/>
          </p:nvPr>
        </p:nvSpPr>
        <p:spPr/>
        <p:txBody>
          <a:bodyPr/>
          <a:lstStyle/>
          <a:p>
            <a:r>
              <a:rPr lang="en-US"/>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22CC36-6858-4C2A-A120-23B21C211AE0}" type="datetime1">
              <a:rPr lang="en-US" smtClean="0"/>
              <a:t>1/30/2020</a:t>
            </a:fld>
            <a:endParaRPr lang="en-US" dirty="0"/>
          </a:p>
        </p:txBody>
      </p:sp>
      <p:sp>
        <p:nvSpPr>
          <p:cNvPr id="5" name="Footer Placeholder 4"/>
          <p:cNvSpPr>
            <a:spLocks noGrp="1"/>
          </p:cNvSpPr>
          <p:nvPr>
            <p:ph type="ftr" sz="quarter" idx="11"/>
          </p:nvPr>
        </p:nvSpPr>
        <p:spPr/>
        <p:txBody>
          <a:bodyPr/>
          <a:lstStyle/>
          <a:p>
            <a:r>
              <a:rPr lang="en-US"/>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0D59F-84BE-48D0-AF7B-7D3A3456EA42}" type="datetime1">
              <a:rPr lang="en-US" smtClean="0"/>
              <a:t>1/30/2020</a:t>
            </a:fld>
            <a:endParaRPr lang="en-US" dirty="0"/>
          </a:p>
        </p:txBody>
      </p:sp>
      <p:sp>
        <p:nvSpPr>
          <p:cNvPr id="5" name="Footer Placeholder 4"/>
          <p:cNvSpPr>
            <a:spLocks noGrp="1"/>
          </p:cNvSpPr>
          <p:nvPr>
            <p:ph type="ftr" sz="quarter" idx="11"/>
          </p:nvPr>
        </p:nvSpPr>
        <p:spPr/>
        <p:txBody>
          <a:bodyPr/>
          <a:lstStyle/>
          <a:p>
            <a:r>
              <a:rPr lang="en-US"/>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B77CA-DA20-4C00-881F-7B916779C270}" type="datetime1">
              <a:rPr lang="en-US" smtClean="0"/>
              <a:t>1/30/2020</a:t>
            </a:fld>
            <a:endParaRPr lang="en-US" dirty="0"/>
          </a:p>
        </p:txBody>
      </p:sp>
      <p:sp>
        <p:nvSpPr>
          <p:cNvPr id="5" name="Footer Placeholder 4"/>
          <p:cNvSpPr>
            <a:spLocks noGrp="1"/>
          </p:cNvSpPr>
          <p:nvPr>
            <p:ph type="ftr" sz="quarter" idx="11"/>
          </p:nvPr>
        </p:nvSpPr>
        <p:spPr/>
        <p:txBody>
          <a:bodyPr/>
          <a:lstStyle/>
          <a:p>
            <a:r>
              <a:rPr lang="en-US"/>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98720-F164-47DA-8979-87EE22B0FAFD}" type="datetime1">
              <a:rPr lang="en-US" smtClean="0"/>
              <a:t>1/30/2020</a:t>
            </a:fld>
            <a:endParaRPr lang="en-US" dirty="0"/>
          </a:p>
        </p:txBody>
      </p:sp>
      <p:sp>
        <p:nvSpPr>
          <p:cNvPr id="5" name="Footer Placeholder 4"/>
          <p:cNvSpPr>
            <a:spLocks noGrp="1"/>
          </p:cNvSpPr>
          <p:nvPr>
            <p:ph type="ftr" sz="quarter" idx="11"/>
          </p:nvPr>
        </p:nvSpPr>
        <p:spPr/>
        <p:txBody>
          <a:bodyPr/>
          <a:lstStyle/>
          <a:p>
            <a:r>
              <a:rPr lang="en-US"/>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B06ABA-20CF-41B3-90FE-F20DFA3AECAE}" type="datetime1">
              <a:rPr lang="en-US" smtClean="0"/>
              <a:t>1/30/2020</a:t>
            </a:fld>
            <a:endParaRPr lang="en-US" dirty="0"/>
          </a:p>
        </p:txBody>
      </p:sp>
      <p:sp>
        <p:nvSpPr>
          <p:cNvPr id="6" name="Footer Placeholder 5"/>
          <p:cNvSpPr>
            <a:spLocks noGrp="1"/>
          </p:cNvSpPr>
          <p:nvPr>
            <p:ph type="ftr" sz="quarter" idx="11"/>
          </p:nvPr>
        </p:nvSpPr>
        <p:spPr/>
        <p:txBody>
          <a:bodyPr/>
          <a:lstStyle/>
          <a:p>
            <a:r>
              <a:rPr lang="en-US"/>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ABB350-0F43-4D49-A1AD-66E00830139B}" type="datetime1">
              <a:rPr lang="en-US" smtClean="0"/>
              <a:t>1/30/2020</a:t>
            </a:fld>
            <a:endParaRPr lang="en-US" dirty="0"/>
          </a:p>
        </p:txBody>
      </p:sp>
      <p:sp>
        <p:nvSpPr>
          <p:cNvPr id="8" name="Footer Placeholder 7"/>
          <p:cNvSpPr>
            <a:spLocks noGrp="1"/>
          </p:cNvSpPr>
          <p:nvPr>
            <p:ph type="ftr" sz="quarter" idx="11"/>
          </p:nvPr>
        </p:nvSpPr>
        <p:spPr/>
        <p:txBody>
          <a:bodyPr/>
          <a:lstStyle/>
          <a:p>
            <a:r>
              <a:rPr lang="en-US"/>
              <a:t>Some slides provided by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11D8F3-BF77-4E60-811E-91F4085A1F10}" type="datetime1">
              <a:rPr lang="en-US" smtClean="0"/>
              <a:t>1/30/2020</a:t>
            </a:fld>
            <a:endParaRPr lang="en-US" dirty="0"/>
          </a:p>
        </p:txBody>
      </p:sp>
      <p:sp>
        <p:nvSpPr>
          <p:cNvPr id="4" name="Footer Placeholder 3"/>
          <p:cNvSpPr>
            <a:spLocks noGrp="1"/>
          </p:cNvSpPr>
          <p:nvPr>
            <p:ph type="ftr" sz="quarter" idx="11"/>
          </p:nvPr>
        </p:nvSpPr>
        <p:spPr/>
        <p:txBody>
          <a:bodyPr/>
          <a:lstStyle/>
          <a:p>
            <a:r>
              <a:rPr lang="en-US"/>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55B85-1C30-4370-9FC6-2A1D2BACEC02}" type="datetime1">
              <a:rPr lang="en-US" smtClean="0"/>
              <a:t>1/30/2020</a:t>
            </a:fld>
            <a:endParaRPr lang="en-US" dirty="0"/>
          </a:p>
        </p:txBody>
      </p:sp>
      <p:sp>
        <p:nvSpPr>
          <p:cNvPr id="3" name="Footer Placeholder 2"/>
          <p:cNvSpPr>
            <a:spLocks noGrp="1"/>
          </p:cNvSpPr>
          <p:nvPr>
            <p:ph type="ftr" sz="quarter" idx="11"/>
          </p:nvPr>
        </p:nvSpPr>
        <p:spPr/>
        <p:txBody>
          <a:bodyPr/>
          <a:lstStyle/>
          <a:p>
            <a:r>
              <a:rPr lang="en-US"/>
              <a:t>Some slides provided by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3F64E1-5C8A-444A-94AE-DB77645A44FD}" type="datetime1">
              <a:rPr lang="en-US" smtClean="0"/>
              <a:t>1/30/2020</a:t>
            </a:fld>
            <a:endParaRPr lang="en-US" dirty="0"/>
          </a:p>
        </p:txBody>
      </p:sp>
      <p:sp>
        <p:nvSpPr>
          <p:cNvPr id="6" name="Footer Placeholder 5"/>
          <p:cNvSpPr>
            <a:spLocks noGrp="1"/>
          </p:cNvSpPr>
          <p:nvPr>
            <p:ph type="ftr" sz="quarter" idx="11"/>
          </p:nvPr>
        </p:nvSpPr>
        <p:spPr/>
        <p:txBody>
          <a:bodyPr/>
          <a:lstStyle/>
          <a:p>
            <a:r>
              <a:rPr lang="en-US"/>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B07F85-B0BE-4798-A32A-559853471B2F}" type="datetime1">
              <a:rPr lang="en-US" smtClean="0"/>
              <a:t>1/30/2020</a:t>
            </a:fld>
            <a:endParaRPr lang="en-US" dirty="0"/>
          </a:p>
        </p:txBody>
      </p:sp>
      <p:sp>
        <p:nvSpPr>
          <p:cNvPr id="6" name="Footer Placeholder 5"/>
          <p:cNvSpPr>
            <a:spLocks noGrp="1"/>
          </p:cNvSpPr>
          <p:nvPr>
            <p:ph type="ftr" sz="quarter" idx="11"/>
          </p:nvPr>
        </p:nvSpPr>
        <p:spPr/>
        <p:txBody>
          <a:bodyPr/>
          <a:lstStyle/>
          <a:p>
            <a:r>
              <a:rPr lang="en-US"/>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129475-D1A6-4889-AA3A-BE86B5360322}" type="datetime1">
              <a:rPr lang="en-US" smtClean="0"/>
              <a:t>1/30/2020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Some slides provided by</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8.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a:t>Chapter 4 </a:t>
            </a:r>
            <a:br>
              <a:rPr lang="en-US" altLang="en-US" dirty="0"/>
            </a:br>
            <a:r>
              <a:rPr lang="en-US" altLang="en-US" dirty="0"/>
              <a:t>Selections</a:t>
            </a:r>
          </a:p>
        </p:txBody>
      </p:sp>
      <p:sp>
        <p:nvSpPr>
          <p:cNvPr id="5" name="Subtitle 4"/>
          <p:cNvSpPr>
            <a:spLocks noGrp="1"/>
          </p:cNvSpPr>
          <p:nvPr>
            <p:ph type="subTitle" idx="1"/>
          </p:nvPr>
        </p:nvSpPr>
        <p:spPr/>
        <p:txBody>
          <a:bodyPr/>
          <a:lstStyle/>
          <a:p>
            <a:r>
              <a:rPr lang="en-US" dirty="0"/>
              <a:t>ACKNOWLEDGEMENT: THESE SLIDES ARE ADAPTED FROM SLIDES PROVIDED WITH Introduction to Programming Using Python, Liang (Pearson 2013)</a:t>
            </a:r>
          </a:p>
        </p:txBody>
      </p:sp>
    </p:spTree>
    <p:extLst>
      <p:ext uri="{BB962C8B-B14F-4D97-AF65-F5344CB8AC3E}">
        <p14:creationId xmlns:p14="http://schemas.microsoft.com/office/powerpoint/2010/main" val="19649956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en-US" dirty="0"/>
              <a:t>Truth Table for Operator </a:t>
            </a:r>
            <a:r>
              <a:rPr lang="en-US" altLang="en-US" b="0" i="0" dirty="0">
                <a:latin typeface="Courier New" panose="02070309020205020404" pitchFamily="49" charset="0"/>
                <a:cs typeface="Courier New" panose="02070309020205020404" pitchFamily="49" charset="0"/>
              </a:rPr>
              <a:t>or</a:t>
            </a:r>
            <a:endParaRPr lang="en-US" altLang="en-US"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3828935297"/>
                  </p:ext>
                </p:extLst>
              </p:nvPr>
            </p:nvGraphicFramePr>
            <p:xfrm>
              <a:off x="2333720" y="2493319"/>
              <a:ext cx="7524561" cy="2688210"/>
            </p:xfrm>
            <a:graphic>
              <a:graphicData uri="http://schemas.openxmlformats.org/drawingml/2006/table">
                <a:tbl>
                  <a:tblPr firstRow="1" bandRow="1">
                    <a:tableStyleId>{5C22544A-7EE6-4342-B048-85BDC9FD1C3A}</a:tableStyleId>
                  </a:tblPr>
                  <a:tblGrid>
                    <a:gridCol w="764223">
                      <a:extLst>
                        <a:ext uri="{9D8B030D-6E8A-4147-A177-3AD203B41FA5}">
                          <a16:colId xmlns:a16="http://schemas.microsoft.com/office/drawing/2014/main" val="20000"/>
                        </a:ext>
                      </a:extLst>
                    </a:gridCol>
                    <a:gridCol w="764223">
                      <a:extLst>
                        <a:ext uri="{9D8B030D-6E8A-4147-A177-3AD203B41FA5}">
                          <a16:colId xmlns:a16="http://schemas.microsoft.com/office/drawing/2014/main" val="20001"/>
                        </a:ext>
                      </a:extLst>
                    </a:gridCol>
                    <a:gridCol w="1361567">
                      <a:extLst>
                        <a:ext uri="{9D8B030D-6E8A-4147-A177-3AD203B41FA5}">
                          <a16:colId xmlns:a16="http://schemas.microsoft.com/office/drawing/2014/main" val="20002"/>
                        </a:ext>
                      </a:extLst>
                    </a:gridCol>
                    <a:gridCol w="4634548">
                      <a:extLst>
                        <a:ext uri="{9D8B030D-6E8A-4147-A177-3AD203B41FA5}">
                          <a16:colId xmlns:a16="http://schemas.microsoft.com/office/drawing/2014/main" val="20003"/>
                        </a:ext>
                      </a:extLst>
                    </a:gridCol>
                  </a:tblGrid>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𝟏</m:t>
                                    </m:r>
                                  </m:sub>
                                </m:sSub>
                              </m:oMath>
                            </m:oMathPara>
                          </a14:m>
                          <a:endParaRPr kumimoji="0" lang="en-US" sz="2000" b="1" i="0" u="none" strike="noStrike" cap="none" normalizeH="0" baseline="0" dirty="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𝟐</m:t>
                                    </m:r>
                                  </m:sub>
                                </m:sSub>
                              </m:oMath>
                            </m:oMathPara>
                          </a14:m>
                          <a:endParaRPr kumimoji="0" lang="en-US" sz="2000" b="1" i="0" u="none" strike="noStrike" cap="none" normalizeH="0" baseline="0" dirty="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𝟏</m:t>
                                  </m:r>
                                </m:sub>
                              </m:sSub>
                            </m:oMath>
                          </a14:m>
                          <a:r>
                            <a:rPr kumimoji="0" lang="en-US" sz="2000" b="1" i="0" u="none" strike="noStrike" cap="none" normalizeH="0" baseline="0" dirty="0">
                              <a:ln>
                                <a:noFill/>
                              </a:ln>
                              <a:solidFill>
                                <a:srgbClr val="FFFFFF"/>
                              </a:solidFill>
                              <a:effectLst/>
                              <a:latin typeface="Courier New" panose="02070309020205020404" pitchFamily="49" charset="0"/>
                              <a:cs typeface="Courier New" panose="02070309020205020404" pitchFamily="49" charset="0"/>
                            </a:rPr>
                            <a:t> or </a:t>
                          </a:r>
                          <a14:m>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𝟐</m:t>
                                  </m:r>
                                </m:sub>
                              </m:sSub>
                            </m:oMath>
                          </a14:m>
                          <a:endParaRPr kumimoji="0" lang="en-US" sz="2000" b="1" i="0" u="none" strike="noStrike" cap="none" normalizeH="0" baseline="0" dirty="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a:ln>
                              <a:noFill/>
                            </a:ln>
                            <a:solidFill>
                              <a:srgbClr val="FFFFFF"/>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457200" algn="l"/>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4"/>
                      </a:ext>
                    </a:extLst>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3828935297"/>
                  </p:ext>
                </p:extLst>
              </p:nvPr>
            </p:nvGraphicFramePr>
            <p:xfrm>
              <a:off x="2333720" y="2493319"/>
              <a:ext cx="7524561" cy="2688210"/>
            </p:xfrm>
            <a:graphic>
              <a:graphicData uri="http://schemas.openxmlformats.org/drawingml/2006/table">
                <a:tbl>
                  <a:tblPr firstRow="1" bandRow="1">
                    <a:tableStyleId>{5C22544A-7EE6-4342-B048-85BDC9FD1C3A}</a:tableStyleId>
                  </a:tblPr>
                  <a:tblGrid>
                    <a:gridCol w="764223">
                      <a:extLst>
                        <a:ext uri="{9D8B030D-6E8A-4147-A177-3AD203B41FA5}">
                          <a16:colId xmlns:a16="http://schemas.microsoft.com/office/drawing/2014/main" val="20000"/>
                        </a:ext>
                      </a:extLst>
                    </a:gridCol>
                    <a:gridCol w="764223">
                      <a:extLst>
                        <a:ext uri="{9D8B030D-6E8A-4147-A177-3AD203B41FA5}">
                          <a16:colId xmlns:a16="http://schemas.microsoft.com/office/drawing/2014/main" val="20001"/>
                        </a:ext>
                      </a:extLst>
                    </a:gridCol>
                    <a:gridCol w="1361567">
                      <a:extLst>
                        <a:ext uri="{9D8B030D-6E8A-4147-A177-3AD203B41FA5}">
                          <a16:colId xmlns:a16="http://schemas.microsoft.com/office/drawing/2014/main" val="20002"/>
                        </a:ext>
                      </a:extLst>
                    </a:gridCol>
                    <a:gridCol w="4634548">
                      <a:extLst>
                        <a:ext uri="{9D8B030D-6E8A-4147-A177-3AD203B41FA5}">
                          <a16:colId xmlns:a16="http://schemas.microsoft.com/office/drawing/2014/main" val="20003"/>
                        </a:ext>
                      </a:extLst>
                    </a:gridCol>
                  </a:tblGrid>
                  <a:tr h="609600">
                    <a:tc>
                      <a:txBody>
                        <a:bodyPr/>
                        <a:lstStyle/>
                        <a:p>
                          <a:endParaRPr lang="en-US"/>
                        </a:p>
                      </a:txBody>
                      <a:tcPr marL="68580" marR="68580" marT="0" marB="0" horzOverflow="overflow">
                        <a:blipFill>
                          <a:blip r:embed="rId3"/>
                          <a:stretch>
                            <a:fillRect l="-10317" t="-2000" r="-884127" b="-366000"/>
                          </a:stretch>
                        </a:blipFill>
                      </a:tcPr>
                    </a:tc>
                    <a:tc>
                      <a:txBody>
                        <a:bodyPr/>
                        <a:lstStyle/>
                        <a:p>
                          <a:endParaRPr lang="en-US"/>
                        </a:p>
                      </a:txBody>
                      <a:tcPr marL="68580" marR="68580" marT="0" marB="0" horzOverflow="overflow">
                        <a:blipFill>
                          <a:blip r:embed="rId3"/>
                          <a:stretch>
                            <a:fillRect l="-111200" t="-2000" r="-791200" b="-366000"/>
                          </a:stretch>
                        </a:blipFill>
                      </a:tcPr>
                    </a:tc>
                    <a:tc>
                      <a:txBody>
                        <a:bodyPr/>
                        <a:lstStyle/>
                        <a:p>
                          <a:endParaRPr lang="en-US"/>
                        </a:p>
                      </a:txBody>
                      <a:tcPr marL="68580" marR="68580" marT="0" marB="0" horzOverflow="overflow">
                        <a:blipFill>
                          <a:blip r:embed="rId3"/>
                          <a:stretch>
                            <a:fillRect l="-117857" t="-2000" r="-341518" b="-366000"/>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a:ln>
                              <a:noFill/>
                            </a:ln>
                            <a:solidFill>
                              <a:srgbClr val="FFFFFF"/>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5167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64126" t="-120000" r="-526" b="-330588"/>
                          </a:stretch>
                        </a:blipFill>
                      </a:tcPr>
                    </a:tc>
                    <a:extLst>
                      <a:ext uri="{0D108BD9-81ED-4DB2-BD59-A6C34878D82A}">
                        <a16:rowId xmlns:a16="http://schemas.microsoft.com/office/drawing/2014/main" val="10001"/>
                      </a:ext>
                    </a:extLst>
                  </a:tr>
                  <a:tr h="5167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64126" t="-220000" r="-526" b="-230588"/>
                          </a:stretch>
                        </a:blipFill>
                      </a:tcPr>
                    </a:tc>
                    <a:extLst>
                      <a:ext uri="{0D108BD9-81ED-4DB2-BD59-A6C34878D82A}">
                        <a16:rowId xmlns:a16="http://schemas.microsoft.com/office/drawing/2014/main" val="10002"/>
                      </a:ext>
                    </a:extLst>
                  </a:tr>
                  <a:tr h="522605">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64126" t="-320000" r="-526" b="-130588"/>
                          </a:stretch>
                        </a:blipFill>
                      </a:tcPr>
                    </a:tc>
                    <a:extLst>
                      <a:ext uri="{0D108BD9-81ED-4DB2-BD59-A6C34878D82A}">
                        <a16:rowId xmlns:a16="http://schemas.microsoft.com/office/drawing/2014/main" val="10003"/>
                      </a:ext>
                    </a:extLst>
                  </a:tr>
                  <a:tr h="522605">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64126" t="-415116" r="-526" b="-29070"/>
                          </a:stretch>
                        </a:blipFill>
                      </a:tcPr>
                    </a:tc>
                    <a:extLst>
                      <a:ext uri="{0D108BD9-81ED-4DB2-BD59-A6C34878D82A}">
                        <a16:rowId xmlns:a16="http://schemas.microsoft.com/office/drawing/2014/main" val="10004"/>
                      </a:ext>
                    </a:extLst>
                  </a:tr>
                </a:tbl>
              </a:graphicData>
            </a:graphic>
          </p:graphicFrame>
        </mc:Fallback>
      </mc:AlternateContent>
      <p:sp>
        <p:nvSpPr>
          <p:cNvPr id="32773" name="Rectangle 4"/>
          <p:cNvSpPr>
            <a:spLocks noChangeArrowheads="1"/>
          </p:cNvSpPr>
          <p:nvPr/>
        </p:nvSpPr>
        <p:spPr bwMode="auto">
          <a:xfrm>
            <a:off x="1524001" y="24933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4" name="Rectangle 5"/>
          <p:cNvSpPr>
            <a:spLocks noChangeArrowheads="1"/>
          </p:cNvSpPr>
          <p:nvPr/>
        </p:nvSpPr>
        <p:spPr bwMode="auto">
          <a:xfrm>
            <a:off x="1524001" y="2580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0217985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141410" y="2249486"/>
                <a:ext cx="7004214" cy="3541714"/>
              </a:xfrm>
            </p:spPr>
            <p:txBody>
              <a:bodyPr/>
              <a:lstStyle/>
              <a:p>
                <a:r>
                  <a:rPr lang="en-US" dirty="0"/>
                  <a:t>Draw the truth table for </a:t>
                </a:r>
                <a:br>
                  <a:rPr lang="en-US" dirty="0"/>
                </a:br>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latin typeface="Courier New" panose="02070309020205020404" pitchFamily="49" charset="0"/>
                    <a:cs typeface="Courier New" panose="02070309020205020404" pitchFamily="49" charset="0"/>
                  </a:rPr>
                  <a:t> and not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latin typeface="Courier New" panose="02070309020205020404" pitchFamily="49" charset="0"/>
                    <a:cs typeface="Courier New" panose="02070309020205020404" pitchFamily="49" charset="0"/>
                  </a:rPr>
                  <a:t>) or (not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latin typeface="Courier New" panose="02070309020205020404" pitchFamily="49" charset="0"/>
                    <a:cs typeface="Courier New" panose="02070309020205020404" pitchFamily="49" charset="0"/>
                  </a:rPr>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latin typeface="Courier New" panose="02070309020205020404" pitchFamily="49" charset="0"/>
                    <a:cs typeface="Courier New" panose="02070309020205020404" pitchFamily="49" charset="0"/>
                  </a:rPr>
                  <a:t>)</a:t>
                </a:r>
              </a:p>
              <a:p>
                <a:r>
                  <a:rPr lang="en-US" dirty="0"/>
                  <a:t>This operation is called exclusive or (XOR)</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141410" y="2249486"/>
                <a:ext cx="7004214" cy="3541714"/>
              </a:xfrm>
              <a:blipFill>
                <a:blip r:embed="rId2"/>
                <a:stretch>
                  <a:fillRect l="-1741" t="-2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sz="half" idx="2"/>
                <p:extLst>
                  <p:ext uri="{D42A27DB-BD31-4B8C-83A1-F6EECF244321}">
                    <p14:modId xmlns:p14="http://schemas.microsoft.com/office/powerpoint/2010/main" val="2994844576"/>
                  </p:ext>
                </p:extLst>
              </p:nvPr>
            </p:nvGraphicFramePr>
            <p:xfrm>
              <a:off x="3014218" y="4089398"/>
              <a:ext cx="6163564" cy="1854200"/>
            </p:xfrm>
            <a:graphic>
              <a:graphicData uri="http://schemas.openxmlformats.org/drawingml/2006/table">
                <a:tbl>
                  <a:tblPr firstRow="1" bandRow="1">
                    <a:tableStyleId>{5C22544A-7EE6-4342-B048-85BDC9FD1C3A}</a:tableStyleId>
                  </a:tblPr>
                  <a:tblGrid>
                    <a:gridCol w="738505">
                      <a:extLst>
                        <a:ext uri="{9D8B030D-6E8A-4147-A177-3AD203B41FA5}">
                          <a16:colId xmlns:a16="http://schemas.microsoft.com/office/drawing/2014/main" val="20000"/>
                        </a:ext>
                      </a:extLst>
                    </a:gridCol>
                    <a:gridCol w="738505">
                      <a:extLst>
                        <a:ext uri="{9D8B030D-6E8A-4147-A177-3AD203B41FA5}">
                          <a16:colId xmlns:a16="http://schemas.microsoft.com/office/drawing/2014/main" val="20001"/>
                        </a:ext>
                      </a:extLst>
                    </a:gridCol>
                    <a:gridCol w="4686554">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dirty="0" smtClean="0">
                                    <a:latin typeface="Courier New" panose="02070309020205020404" pitchFamily="49" charset="0"/>
                                    <a:cs typeface="Courier New" panose="02070309020205020404" pitchFamily="49"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m:rPr>
                                    <m:nor/>
                                  </m:rPr>
                                  <a:rPr lang="en-US" dirty="0">
                                    <a:latin typeface="Courier New" panose="02070309020205020404" pitchFamily="49" charset="0"/>
                                    <a:cs typeface="Courier New" panose="02070309020205020404" pitchFamily="49" charset="0"/>
                                  </a:rPr>
                                  <m:t> </m:t>
                                </m:r>
                                <m:r>
                                  <m:rPr>
                                    <m:nor/>
                                  </m:rPr>
                                  <a:rPr lang="en-US" dirty="0">
                                    <a:latin typeface="Courier New" panose="02070309020205020404" pitchFamily="49" charset="0"/>
                                    <a:cs typeface="Courier New" panose="02070309020205020404" pitchFamily="49" charset="0"/>
                                  </a:rPr>
                                  <m:t>and</m:t>
                                </m:r>
                                <m:r>
                                  <m:rPr>
                                    <m:nor/>
                                  </m:rPr>
                                  <a:rPr lang="en-US" dirty="0">
                                    <a:latin typeface="Courier New" panose="02070309020205020404" pitchFamily="49" charset="0"/>
                                    <a:cs typeface="Courier New" panose="02070309020205020404" pitchFamily="49" charset="0"/>
                                  </a:rPr>
                                  <m:t> </m:t>
                                </m:r>
                                <m:r>
                                  <m:rPr>
                                    <m:nor/>
                                  </m:rPr>
                                  <a:rPr lang="en-US" dirty="0">
                                    <a:latin typeface="Courier New" panose="02070309020205020404" pitchFamily="49" charset="0"/>
                                    <a:cs typeface="Courier New" panose="02070309020205020404" pitchFamily="49" charset="0"/>
                                  </a:rPr>
                                  <m:t>not</m:t>
                                </m:r>
                                <m:r>
                                  <m:rPr>
                                    <m:nor/>
                                  </m:rPr>
                                  <a:rPr lang="en-US" dirty="0">
                                    <a:latin typeface="Courier New" panose="02070309020205020404" pitchFamily="49" charset="0"/>
                                    <a:cs typeface="Courier New" panose="02070309020205020404" pitchFamily="49"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m:rPr>
                                    <m:nor/>
                                  </m:rPr>
                                  <a:rPr lang="en-US" dirty="0">
                                    <a:latin typeface="Courier New" panose="02070309020205020404" pitchFamily="49" charset="0"/>
                                    <a:cs typeface="Courier New" panose="02070309020205020404" pitchFamily="49" charset="0"/>
                                  </a:rPr>
                                  <m:t>) </m:t>
                                </m:r>
                                <m:r>
                                  <m:rPr>
                                    <m:nor/>
                                  </m:rPr>
                                  <a:rPr lang="en-US" dirty="0">
                                    <a:latin typeface="Courier New" panose="02070309020205020404" pitchFamily="49" charset="0"/>
                                    <a:cs typeface="Courier New" panose="02070309020205020404" pitchFamily="49" charset="0"/>
                                  </a:rPr>
                                  <m:t>or</m:t>
                                </m:r>
                                <m:r>
                                  <m:rPr>
                                    <m:nor/>
                                  </m:rPr>
                                  <a:rPr lang="en-US" dirty="0">
                                    <a:latin typeface="Courier New" panose="02070309020205020404" pitchFamily="49" charset="0"/>
                                    <a:cs typeface="Courier New" panose="02070309020205020404" pitchFamily="49" charset="0"/>
                                  </a:rPr>
                                  <m:t> (</m:t>
                                </m:r>
                                <m:r>
                                  <m:rPr>
                                    <m:nor/>
                                  </m:rPr>
                                  <a:rPr lang="en-US" dirty="0">
                                    <a:latin typeface="Courier New" panose="02070309020205020404" pitchFamily="49" charset="0"/>
                                    <a:cs typeface="Courier New" panose="02070309020205020404" pitchFamily="49" charset="0"/>
                                  </a:rPr>
                                  <m:t>not</m:t>
                                </m:r>
                                <m:r>
                                  <m:rPr>
                                    <m:nor/>
                                  </m:rPr>
                                  <a:rPr lang="en-US" dirty="0">
                                    <a:latin typeface="Courier New" panose="02070309020205020404" pitchFamily="49" charset="0"/>
                                    <a:cs typeface="Courier New" panose="02070309020205020404" pitchFamily="49"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m:rPr>
                                    <m:nor/>
                                  </m:rPr>
                                  <a:rPr lang="en-US" dirty="0">
                                    <a:latin typeface="Courier New" panose="02070309020205020404" pitchFamily="49" charset="0"/>
                                    <a:cs typeface="Courier New" panose="02070309020205020404" pitchFamily="49" charset="0"/>
                                  </a:rPr>
                                  <m:t> </m:t>
                                </m:r>
                                <m:r>
                                  <m:rPr>
                                    <m:nor/>
                                  </m:rPr>
                                  <a:rPr lang="en-US" dirty="0">
                                    <a:latin typeface="Courier New" panose="02070309020205020404" pitchFamily="49" charset="0"/>
                                    <a:cs typeface="Courier New" panose="02070309020205020404" pitchFamily="49" charset="0"/>
                                  </a:rPr>
                                  <m:t>and</m:t>
                                </m:r>
                                <m:r>
                                  <m:rPr>
                                    <m:nor/>
                                  </m:rPr>
                                  <a:rPr lang="en-US" dirty="0">
                                    <a:latin typeface="Courier New" panose="02070309020205020404" pitchFamily="49" charset="0"/>
                                    <a:cs typeface="Courier New" panose="02070309020205020404" pitchFamily="49"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m:rPr>
                                    <m:nor/>
                                  </m:rPr>
                                  <a:rPr lang="en-US" dirty="0">
                                    <a:latin typeface="Courier New" panose="02070309020205020404" pitchFamily="49" charset="0"/>
                                    <a:cs typeface="Courier New" panose="02070309020205020404" pitchFamily="49" charset="0"/>
                                  </a:rPr>
                                  <m:t>)</m:t>
                                </m:r>
                              </m:oMath>
                            </m:oMathPara>
                          </a14:m>
                          <a:endParaRPr lang="en-US" dirty="0"/>
                        </a:p>
                      </a:txBody>
                      <a:tcPr/>
                    </a:tc>
                    <a:extLst>
                      <a:ext uri="{0D108BD9-81ED-4DB2-BD59-A6C34878D82A}">
                        <a16:rowId xmlns:a16="http://schemas.microsoft.com/office/drawing/2014/main" val="10000"/>
                      </a:ext>
                    </a:extLst>
                  </a:tr>
                  <a:tr h="370840">
                    <a:tc>
                      <a:txBody>
                        <a:bodyPr/>
                        <a:lstStyle/>
                        <a:p>
                          <a:r>
                            <a:rPr lang="en-US" b="1" dirty="0"/>
                            <a:t>False</a:t>
                          </a:r>
                        </a:p>
                      </a:txBody>
                      <a:tcPr/>
                    </a:tc>
                    <a:tc>
                      <a:txBody>
                        <a:bodyPr/>
                        <a:lstStyle/>
                        <a:p>
                          <a:r>
                            <a:rPr lang="en-US" b="1" dirty="0"/>
                            <a:t>False</a:t>
                          </a:r>
                        </a:p>
                      </a:txBody>
                      <a:tcPr/>
                    </a:tc>
                    <a:tc>
                      <a:txBody>
                        <a:bodyPr/>
                        <a:lstStyle/>
                        <a:p>
                          <a:pPr algn="ctr"/>
                          <a:r>
                            <a:rPr lang="en-US" dirty="0"/>
                            <a:t>?</a:t>
                          </a:r>
                        </a:p>
                      </a:txBody>
                      <a:tcPr/>
                    </a:tc>
                    <a:extLst>
                      <a:ext uri="{0D108BD9-81ED-4DB2-BD59-A6C34878D82A}">
                        <a16:rowId xmlns:a16="http://schemas.microsoft.com/office/drawing/2014/main" val="10001"/>
                      </a:ext>
                    </a:extLst>
                  </a:tr>
                  <a:tr h="370840">
                    <a:tc>
                      <a:txBody>
                        <a:bodyPr/>
                        <a:lstStyle/>
                        <a:p>
                          <a:r>
                            <a:rPr lang="en-US" b="1" dirty="0"/>
                            <a:t>False</a:t>
                          </a:r>
                        </a:p>
                      </a:txBody>
                      <a:tcPr/>
                    </a:tc>
                    <a:tc>
                      <a:txBody>
                        <a:bodyPr/>
                        <a:lstStyle/>
                        <a:p>
                          <a:r>
                            <a:rPr lang="en-US" b="1" dirty="0"/>
                            <a:t>True</a:t>
                          </a:r>
                        </a:p>
                      </a:txBody>
                      <a:tcPr/>
                    </a:tc>
                    <a:tc>
                      <a:txBody>
                        <a:bodyPr/>
                        <a:lstStyle/>
                        <a:p>
                          <a:pPr algn="ctr"/>
                          <a:r>
                            <a:rPr lang="en-US" dirty="0"/>
                            <a:t>?</a:t>
                          </a:r>
                        </a:p>
                      </a:txBody>
                      <a:tcPr/>
                    </a:tc>
                    <a:extLst>
                      <a:ext uri="{0D108BD9-81ED-4DB2-BD59-A6C34878D82A}">
                        <a16:rowId xmlns:a16="http://schemas.microsoft.com/office/drawing/2014/main" val="10002"/>
                      </a:ext>
                    </a:extLst>
                  </a:tr>
                  <a:tr h="370840">
                    <a:tc>
                      <a:txBody>
                        <a:bodyPr/>
                        <a:lstStyle/>
                        <a:p>
                          <a:r>
                            <a:rPr lang="en-US" b="1" dirty="0"/>
                            <a:t>True</a:t>
                          </a:r>
                        </a:p>
                      </a:txBody>
                      <a:tcPr/>
                    </a:tc>
                    <a:tc>
                      <a:txBody>
                        <a:bodyPr/>
                        <a:lstStyle/>
                        <a:p>
                          <a:r>
                            <a:rPr lang="en-US" b="1" dirty="0"/>
                            <a:t>False</a:t>
                          </a:r>
                        </a:p>
                      </a:txBody>
                      <a:tcPr/>
                    </a:tc>
                    <a:tc>
                      <a:txBody>
                        <a:bodyPr/>
                        <a:lstStyle/>
                        <a:p>
                          <a:pPr algn="ctr"/>
                          <a:r>
                            <a:rPr lang="en-US" dirty="0"/>
                            <a:t>?</a:t>
                          </a:r>
                        </a:p>
                      </a:txBody>
                      <a:tcPr/>
                    </a:tc>
                    <a:extLst>
                      <a:ext uri="{0D108BD9-81ED-4DB2-BD59-A6C34878D82A}">
                        <a16:rowId xmlns:a16="http://schemas.microsoft.com/office/drawing/2014/main" val="10003"/>
                      </a:ext>
                    </a:extLst>
                  </a:tr>
                  <a:tr h="370840">
                    <a:tc>
                      <a:txBody>
                        <a:bodyPr/>
                        <a:lstStyle/>
                        <a:p>
                          <a:r>
                            <a:rPr lang="en-US" b="1" dirty="0"/>
                            <a:t>True</a:t>
                          </a:r>
                        </a:p>
                      </a:txBody>
                      <a:tcPr/>
                    </a:tc>
                    <a:tc>
                      <a:txBody>
                        <a:bodyPr/>
                        <a:lstStyle/>
                        <a:p>
                          <a:r>
                            <a:rPr lang="en-US" b="1" dirty="0"/>
                            <a:t>True</a:t>
                          </a:r>
                        </a:p>
                      </a:txBody>
                      <a:tcPr/>
                    </a:tc>
                    <a:tc>
                      <a:txBody>
                        <a:bodyPr/>
                        <a:lstStyle/>
                        <a:p>
                          <a:pPr algn="ctr"/>
                          <a:r>
                            <a:rPr lang="en-US" dirty="0"/>
                            <a:t>?</a:t>
                          </a:r>
                        </a:p>
                      </a:txBody>
                      <a:tcPr/>
                    </a:tc>
                    <a:extLst>
                      <a:ext uri="{0D108BD9-81ED-4DB2-BD59-A6C34878D82A}">
                        <a16:rowId xmlns:a16="http://schemas.microsoft.com/office/drawing/2014/main" val="10004"/>
                      </a:ext>
                    </a:extLst>
                  </a:tr>
                </a:tbl>
              </a:graphicData>
            </a:graphic>
          </p:graphicFrame>
        </mc:Choice>
        <mc:Fallback xmlns="">
          <p:graphicFrame>
            <p:nvGraphicFramePr>
              <p:cNvPr id="5" name="Content Placeholder 4"/>
              <p:cNvGraphicFramePr>
                <a:graphicFrameLocks noGrp="1"/>
              </p:cNvGraphicFramePr>
              <p:nvPr>
                <p:ph sz="half" idx="2"/>
                <p:extLst>
                  <p:ext uri="{D42A27DB-BD31-4B8C-83A1-F6EECF244321}">
                    <p14:modId xmlns:p14="http://schemas.microsoft.com/office/powerpoint/2010/main" val="2994844576"/>
                  </p:ext>
                </p:extLst>
              </p:nvPr>
            </p:nvGraphicFramePr>
            <p:xfrm>
              <a:off x="3014218" y="4089398"/>
              <a:ext cx="6163564" cy="1854200"/>
            </p:xfrm>
            <a:graphic>
              <a:graphicData uri="http://schemas.openxmlformats.org/drawingml/2006/table">
                <a:tbl>
                  <a:tblPr firstRow="1" bandRow="1">
                    <a:tableStyleId>{5C22544A-7EE6-4342-B048-85BDC9FD1C3A}</a:tableStyleId>
                  </a:tblPr>
                  <a:tblGrid>
                    <a:gridCol w="738505">
                      <a:extLst>
                        <a:ext uri="{9D8B030D-6E8A-4147-A177-3AD203B41FA5}">
                          <a16:colId xmlns:a16="http://schemas.microsoft.com/office/drawing/2014/main" val="20000"/>
                        </a:ext>
                      </a:extLst>
                    </a:gridCol>
                    <a:gridCol w="738505">
                      <a:extLst>
                        <a:ext uri="{9D8B030D-6E8A-4147-A177-3AD203B41FA5}">
                          <a16:colId xmlns:a16="http://schemas.microsoft.com/office/drawing/2014/main" val="20001"/>
                        </a:ext>
                      </a:extLst>
                    </a:gridCol>
                    <a:gridCol w="4686554">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l="-826" t="-1639" r="-739669" b="-424590"/>
                          </a:stretch>
                        </a:blipFill>
                      </a:tcPr>
                    </a:tc>
                    <a:tc>
                      <a:txBody>
                        <a:bodyPr/>
                        <a:lstStyle/>
                        <a:p>
                          <a:endParaRPr lang="en-US"/>
                        </a:p>
                      </a:txBody>
                      <a:tcPr>
                        <a:blipFill>
                          <a:blip r:embed="rId3"/>
                          <a:stretch>
                            <a:fillRect l="-100000" t="-1639" r="-633607" b="-424590"/>
                          </a:stretch>
                        </a:blipFill>
                      </a:tcPr>
                    </a:tc>
                    <a:tc>
                      <a:txBody>
                        <a:bodyPr/>
                        <a:lstStyle/>
                        <a:p>
                          <a:endParaRPr lang="en-US"/>
                        </a:p>
                      </a:txBody>
                      <a:tcPr>
                        <a:blipFill>
                          <a:blip r:embed="rId3"/>
                          <a:stretch>
                            <a:fillRect l="-31730" t="-1639" r="-520" b="-424590"/>
                          </a:stretch>
                        </a:blipFill>
                      </a:tcPr>
                    </a:tc>
                    <a:extLst>
                      <a:ext uri="{0D108BD9-81ED-4DB2-BD59-A6C34878D82A}">
                        <a16:rowId xmlns:a16="http://schemas.microsoft.com/office/drawing/2014/main" val="10000"/>
                      </a:ext>
                    </a:extLst>
                  </a:tr>
                  <a:tr h="370840">
                    <a:tc>
                      <a:txBody>
                        <a:bodyPr/>
                        <a:lstStyle/>
                        <a:p>
                          <a:r>
                            <a:rPr lang="en-US" b="1" dirty="0"/>
                            <a:t>False</a:t>
                          </a:r>
                        </a:p>
                      </a:txBody>
                      <a:tcPr/>
                    </a:tc>
                    <a:tc>
                      <a:txBody>
                        <a:bodyPr/>
                        <a:lstStyle/>
                        <a:p>
                          <a:r>
                            <a:rPr lang="en-US" b="1" dirty="0"/>
                            <a:t>False</a:t>
                          </a:r>
                        </a:p>
                      </a:txBody>
                      <a:tcPr/>
                    </a:tc>
                    <a:tc>
                      <a:txBody>
                        <a:bodyPr/>
                        <a:lstStyle/>
                        <a:p>
                          <a:pPr algn="ctr"/>
                          <a:r>
                            <a:rPr lang="en-US" dirty="0"/>
                            <a:t>?</a:t>
                          </a:r>
                        </a:p>
                      </a:txBody>
                      <a:tcPr/>
                    </a:tc>
                    <a:extLst>
                      <a:ext uri="{0D108BD9-81ED-4DB2-BD59-A6C34878D82A}">
                        <a16:rowId xmlns:a16="http://schemas.microsoft.com/office/drawing/2014/main" val="10001"/>
                      </a:ext>
                    </a:extLst>
                  </a:tr>
                  <a:tr h="370840">
                    <a:tc>
                      <a:txBody>
                        <a:bodyPr/>
                        <a:lstStyle/>
                        <a:p>
                          <a:r>
                            <a:rPr lang="en-US" b="1" dirty="0"/>
                            <a:t>False</a:t>
                          </a:r>
                        </a:p>
                      </a:txBody>
                      <a:tcPr/>
                    </a:tc>
                    <a:tc>
                      <a:txBody>
                        <a:bodyPr/>
                        <a:lstStyle/>
                        <a:p>
                          <a:r>
                            <a:rPr lang="en-US" b="1" dirty="0"/>
                            <a:t>True</a:t>
                          </a:r>
                        </a:p>
                      </a:txBody>
                      <a:tcPr/>
                    </a:tc>
                    <a:tc>
                      <a:txBody>
                        <a:bodyPr/>
                        <a:lstStyle/>
                        <a:p>
                          <a:pPr algn="ctr"/>
                          <a:r>
                            <a:rPr lang="en-US" dirty="0"/>
                            <a:t>?</a:t>
                          </a:r>
                        </a:p>
                      </a:txBody>
                      <a:tcPr/>
                    </a:tc>
                    <a:extLst>
                      <a:ext uri="{0D108BD9-81ED-4DB2-BD59-A6C34878D82A}">
                        <a16:rowId xmlns:a16="http://schemas.microsoft.com/office/drawing/2014/main" val="10002"/>
                      </a:ext>
                    </a:extLst>
                  </a:tr>
                  <a:tr h="370840">
                    <a:tc>
                      <a:txBody>
                        <a:bodyPr/>
                        <a:lstStyle/>
                        <a:p>
                          <a:r>
                            <a:rPr lang="en-US" b="1" dirty="0"/>
                            <a:t>True</a:t>
                          </a:r>
                        </a:p>
                      </a:txBody>
                      <a:tcPr/>
                    </a:tc>
                    <a:tc>
                      <a:txBody>
                        <a:bodyPr/>
                        <a:lstStyle/>
                        <a:p>
                          <a:r>
                            <a:rPr lang="en-US" b="1" dirty="0"/>
                            <a:t>False</a:t>
                          </a:r>
                        </a:p>
                      </a:txBody>
                      <a:tcPr/>
                    </a:tc>
                    <a:tc>
                      <a:txBody>
                        <a:bodyPr/>
                        <a:lstStyle/>
                        <a:p>
                          <a:pPr algn="ctr"/>
                          <a:r>
                            <a:rPr lang="en-US" dirty="0"/>
                            <a:t>?</a:t>
                          </a:r>
                        </a:p>
                      </a:txBody>
                      <a:tcPr/>
                    </a:tc>
                    <a:extLst>
                      <a:ext uri="{0D108BD9-81ED-4DB2-BD59-A6C34878D82A}">
                        <a16:rowId xmlns:a16="http://schemas.microsoft.com/office/drawing/2014/main" val="10003"/>
                      </a:ext>
                    </a:extLst>
                  </a:tr>
                  <a:tr h="370840">
                    <a:tc>
                      <a:txBody>
                        <a:bodyPr/>
                        <a:lstStyle/>
                        <a:p>
                          <a:r>
                            <a:rPr lang="en-US" b="1" dirty="0"/>
                            <a:t>True</a:t>
                          </a:r>
                        </a:p>
                      </a:txBody>
                      <a:tcPr/>
                    </a:tc>
                    <a:tc>
                      <a:txBody>
                        <a:bodyPr/>
                        <a:lstStyle/>
                        <a:p>
                          <a:r>
                            <a:rPr lang="en-US" b="1" dirty="0"/>
                            <a:t>True</a:t>
                          </a:r>
                        </a:p>
                      </a:txBody>
                      <a:tcPr/>
                    </a:tc>
                    <a:tc>
                      <a:txBody>
                        <a:bodyPr/>
                        <a:lstStyle/>
                        <a:p>
                          <a:pPr algn="ctr"/>
                          <a:r>
                            <a:rPr lang="en-US" dirty="0"/>
                            <a:t>?</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8496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program</a:t>
            </a:r>
          </a:p>
        </p:txBody>
      </p:sp>
      <p:sp>
        <p:nvSpPr>
          <p:cNvPr id="3" name="Content Placeholder 2"/>
          <p:cNvSpPr>
            <a:spLocks noGrp="1"/>
          </p:cNvSpPr>
          <p:nvPr>
            <p:ph idx="1"/>
          </p:nvPr>
        </p:nvSpPr>
        <p:spPr>
          <a:xfrm>
            <a:off x="1141412" y="2249486"/>
            <a:ext cx="11050588" cy="4375249"/>
          </a:xfrm>
        </p:spPr>
        <p:txBody>
          <a:bodyPr>
            <a:normAutofit fontScale="92500" lnSpcReduction="10000"/>
          </a:bodyPr>
          <a:lstStyle/>
          <a:p>
            <a:r>
              <a:rPr lang="en-US" dirty="0"/>
              <a:t>Here is a program that check division by 2 and 3, 2 or 3, and 2 or 3 exclusive</a:t>
            </a:r>
          </a:p>
          <a:p>
            <a:endParaRPr lang="en-US" dirty="0"/>
          </a:p>
          <a:p>
            <a:pPr marL="690563" indent="-690563">
              <a:spcBef>
                <a:spcPts val="0"/>
              </a:spcBef>
              <a:buFont typeface="+mj-lt"/>
              <a:buAutoNum type="arabicPeriod"/>
            </a:pPr>
            <a:r>
              <a:rPr lang="en-US" dirty="0">
                <a:latin typeface="Courier New" panose="02070309020205020404" pitchFamily="49" charset="0"/>
                <a:cs typeface="Courier New" panose="02070309020205020404" pitchFamily="49" charset="0"/>
              </a:rPr>
              <a:t>x = </a:t>
            </a:r>
            <a:r>
              <a:rPr lang="en-US" b="1" dirty="0">
                <a:solidFill>
                  <a:schemeClr val="accent3"/>
                </a:solidFill>
                <a:latin typeface="Courier New" panose="02070309020205020404" pitchFamily="49" charset="0"/>
                <a:cs typeface="Courier New" panose="02070309020205020404" pitchFamily="49" charset="0"/>
              </a:rPr>
              <a:t>eval</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input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"Enter a number: "</a:t>
            </a:r>
            <a:r>
              <a:rPr lang="en-US" dirty="0">
                <a:latin typeface="Courier New" panose="02070309020205020404" pitchFamily="49" charset="0"/>
                <a:cs typeface="Courier New" panose="02070309020205020404" pitchFamily="49" charset="0"/>
              </a:rPr>
              <a:t>))</a:t>
            </a:r>
          </a:p>
          <a:p>
            <a:pPr marL="690563" indent="-690563">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0563" indent="-690563">
              <a:spcBef>
                <a:spcPts val="0"/>
              </a:spcBef>
              <a:buFont typeface="+mj-lt"/>
              <a:buAutoNum type="arabicPeriod"/>
            </a:pPr>
            <a:r>
              <a:rPr lang="en-US" dirty="0">
                <a:latin typeface="Courier New" panose="02070309020205020404" pitchFamily="49" charset="0"/>
                <a:cs typeface="Courier New" panose="02070309020205020404" pitchFamily="49" charset="0"/>
              </a:rPr>
              <a:t>divBy2 = x % </a:t>
            </a:r>
            <a:r>
              <a:rPr lang="en-US" dirty="0">
                <a:solidFill>
                  <a:srgbClr val="C00000"/>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0</a:t>
            </a:r>
          </a:p>
          <a:p>
            <a:pPr marL="690563" indent="-690563">
              <a:spcBef>
                <a:spcPts val="0"/>
              </a:spcBef>
              <a:buFont typeface="+mj-lt"/>
              <a:buAutoNum type="arabicPeriod"/>
            </a:pPr>
            <a:r>
              <a:rPr lang="en-US" dirty="0">
                <a:latin typeface="Courier New" panose="02070309020205020404" pitchFamily="49" charset="0"/>
                <a:cs typeface="Courier New" panose="02070309020205020404" pitchFamily="49" charset="0"/>
              </a:rPr>
              <a:t>divBy3 = x % </a:t>
            </a:r>
            <a:r>
              <a:rPr lang="en-US" dirty="0">
                <a:solidFill>
                  <a:srgbClr val="C00000"/>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0</a:t>
            </a:r>
          </a:p>
          <a:p>
            <a:pPr marL="690563" indent="-690563">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0563" indent="-690563">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(x, </a:t>
            </a:r>
            <a:r>
              <a:rPr lang="en-US" dirty="0">
                <a:solidFill>
                  <a:srgbClr val="C00000"/>
                </a:solidFill>
                <a:latin typeface="Courier New" panose="02070309020205020404" pitchFamily="49" charset="0"/>
                <a:cs typeface="Courier New" panose="02070309020205020404" pitchFamily="49" charset="0"/>
              </a:rPr>
              <a:t>"divisible by 2 and 3: "</a:t>
            </a:r>
            <a:r>
              <a:rPr lang="en-US" dirty="0">
                <a:latin typeface="Courier New" panose="02070309020205020404" pitchFamily="49" charset="0"/>
                <a:cs typeface="Courier New" panose="02070309020205020404" pitchFamily="49" charset="0"/>
              </a:rPr>
              <a:t>, divBy2 </a:t>
            </a:r>
            <a:r>
              <a:rPr lang="en-US" b="1" dirty="0">
                <a:solidFill>
                  <a:schemeClr val="accent4"/>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divBy3)</a:t>
            </a:r>
          </a:p>
          <a:p>
            <a:pPr marL="690563" indent="-690563">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(x, </a:t>
            </a:r>
            <a:r>
              <a:rPr lang="en-US" dirty="0">
                <a:solidFill>
                  <a:srgbClr val="C00000"/>
                </a:solidFill>
                <a:latin typeface="Courier New" panose="02070309020205020404" pitchFamily="49" charset="0"/>
                <a:cs typeface="Courier New" panose="02070309020205020404" pitchFamily="49" charset="0"/>
              </a:rPr>
              <a:t>"divisible by 2  or 3: "</a:t>
            </a:r>
            <a:r>
              <a:rPr lang="en-US" dirty="0">
                <a:latin typeface="Courier New" panose="02070309020205020404" pitchFamily="49" charset="0"/>
                <a:cs typeface="Courier New" panose="02070309020205020404" pitchFamily="49" charset="0"/>
              </a:rPr>
              <a:t>, divBy2  </a:t>
            </a:r>
            <a:r>
              <a:rPr lang="en-US" b="1" dirty="0">
                <a:solidFill>
                  <a:schemeClr val="accent4"/>
                </a:solidFill>
                <a:latin typeface="Courier New" panose="02070309020205020404" pitchFamily="49" charset="0"/>
                <a:cs typeface="Courier New" panose="02070309020205020404" pitchFamily="49" charset="0"/>
              </a:rPr>
              <a:t>or</a:t>
            </a:r>
            <a:r>
              <a:rPr lang="en-US" dirty="0">
                <a:latin typeface="Courier New" panose="02070309020205020404" pitchFamily="49" charset="0"/>
                <a:cs typeface="Courier New" panose="02070309020205020404" pitchFamily="49" charset="0"/>
              </a:rPr>
              <a:t> divBy3)</a:t>
            </a:r>
          </a:p>
          <a:p>
            <a:pPr marL="690563" indent="-690563">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(x, </a:t>
            </a:r>
            <a:r>
              <a:rPr lang="en-US" dirty="0">
                <a:solidFill>
                  <a:srgbClr val="C00000"/>
                </a:solidFill>
                <a:latin typeface="Courier New" panose="02070309020205020404" pitchFamily="49" charset="0"/>
                <a:cs typeface="Courier New" panose="02070309020205020404" pitchFamily="49" charset="0"/>
              </a:rPr>
              <a:t>"divisible by 2 </a:t>
            </a:r>
            <a:r>
              <a:rPr lang="en-US" dirty="0" err="1">
                <a:solidFill>
                  <a:srgbClr val="C00000"/>
                </a:solidFill>
                <a:latin typeface="Courier New" panose="02070309020205020404" pitchFamily="49" charset="0"/>
                <a:cs typeface="Courier New" panose="02070309020205020404" pitchFamily="49" charset="0"/>
              </a:rPr>
              <a:t>xor</a:t>
            </a:r>
            <a:r>
              <a:rPr lang="en-US" dirty="0">
                <a:solidFill>
                  <a:srgbClr val="C00000"/>
                </a:solidFill>
                <a:latin typeface="Courier New" panose="02070309020205020404" pitchFamily="49" charset="0"/>
                <a:cs typeface="Courier New" panose="02070309020205020404" pitchFamily="49" charset="0"/>
              </a:rPr>
              <a:t> 3: "</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not</a:t>
            </a:r>
            <a:r>
              <a:rPr lang="en-US" dirty="0">
                <a:latin typeface="Courier New" panose="02070309020205020404" pitchFamily="49" charset="0"/>
                <a:cs typeface="Courier New" panose="02070309020205020404" pitchFamily="49" charset="0"/>
              </a:rPr>
              <a:t> divBy2 </a:t>
            </a:r>
            <a:r>
              <a:rPr lang="en-US" b="1" dirty="0">
                <a:solidFill>
                  <a:schemeClr val="accent4"/>
                </a:solidFill>
                <a:latin typeface="Courier New" panose="02070309020205020404" pitchFamily="49" charset="0"/>
                <a:cs typeface="Courier New" panose="02070309020205020404" pitchFamily="49" charset="0"/>
              </a:rPr>
              <a:t>and</a:t>
            </a:r>
            <a:r>
              <a:rPr lang="en-US" dirty="0">
                <a:latin typeface="Courier New" panose="02070309020205020404" pitchFamily="49" charset="0"/>
                <a:cs typeface="Courier New" panose="02070309020205020404" pitchFamily="49" charset="0"/>
              </a:rPr>
              <a:t> divBy3) </a:t>
            </a:r>
            <a:r>
              <a:rPr lang="en-US" b="1" dirty="0">
                <a:solidFill>
                  <a:schemeClr val="accent4"/>
                </a:solidFill>
                <a:latin typeface="Courier New" panose="02070309020205020404" pitchFamily="49" charset="0"/>
                <a:cs typeface="Courier New" panose="02070309020205020404" pitchFamily="49" charset="0"/>
              </a:rPr>
              <a:t>or</a:t>
            </a:r>
            <a:r>
              <a:rPr lang="en-US" dirty="0">
                <a:latin typeface="Courier New" panose="02070309020205020404" pitchFamily="49" charset="0"/>
                <a:cs typeface="Courier New" panose="02070309020205020404" pitchFamily="49" charset="0"/>
              </a:rPr>
              <a:t> (divBy2 </a:t>
            </a:r>
            <a:r>
              <a:rPr lang="en-US" b="1" dirty="0">
                <a:solidFill>
                  <a:schemeClr val="accent4"/>
                </a:solidFill>
                <a:latin typeface="Courier New" panose="02070309020205020404" pitchFamily="49" charset="0"/>
                <a:cs typeface="Courier New" panose="02070309020205020404" pitchFamily="49" charset="0"/>
              </a:rPr>
              <a:t>and not </a:t>
            </a:r>
            <a:r>
              <a:rPr lang="en-US" dirty="0">
                <a:latin typeface="Courier New" panose="02070309020205020404" pitchFamily="49" charset="0"/>
                <a:cs typeface="Courier New" panose="02070309020205020404" pitchFamily="49" charset="0"/>
              </a:rPr>
              <a:t>divBy3))</a:t>
            </a:r>
          </a:p>
        </p:txBody>
      </p:sp>
    </p:spTree>
    <p:extLst>
      <p:ext uri="{BB962C8B-B14F-4D97-AF65-F5344CB8AC3E}">
        <p14:creationId xmlns:p14="http://schemas.microsoft.com/office/powerpoint/2010/main" val="106627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Let a user enter a year, and output whether or not it is a leap year. A year is a leap year if it is </a:t>
            </a:r>
          </a:p>
          <a:p>
            <a:pPr lvl="1"/>
            <a:r>
              <a:rPr lang="en-US" dirty="0"/>
              <a:t>Divisible by 4 but not by 100</a:t>
            </a:r>
          </a:p>
          <a:p>
            <a:pPr lvl="1"/>
            <a:r>
              <a:rPr lang="en-US" dirty="0"/>
              <a:t>OR</a:t>
            </a:r>
          </a:p>
          <a:p>
            <a:pPr lvl="1"/>
            <a:r>
              <a:rPr lang="en-US" dirty="0"/>
              <a:t>Divisible by 400</a:t>
            </a:r>
          </a:p>
          <a:p>
            <a:r>
              <a:rPr lang="en-US" dirty="0"/>
              <a:t>Do not use any </a:t>
            </a:r>
            <a:r>
              <a:rPr lang="en-US" b="1" dirty="0">
                <a:solidFill>
                  <a:schemeClr val="accent4"/>
                </a:solidFill>
                <a:latin typeface="Courier New" panose="02070309020205020404" pitchFamily="49" charset="0"/>
                <a:cs typeface="Courier New" panose="02070309020205020404" pitchFamily="49" charset="0"/>
              </a:rPr>
              <a:t>if</a:t>
            </a:r>
            <a:r>
              <a:rPr lang="en-US" dirty="0"/>
              <a:t> statements, only Boolean expressions</a:t>
            </a:r>
          </a:p>
        </p:txBody>
      </p:sp>
    </p:spTree>
    <p:extLst>
      <p:ext uri="{BB962C8B-B14F-4D97-AF65-F5344CB8AC3E}">
        <p14:creationId xmlns:p14="http://schemas.microsoft.com/office/powerpoint/2010/main" val="94523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a:t>Operator Precedence</a:t>
            </a:r>
          </a:p>
        </p:txBody>
      </p:sp>
      <p:sp>
        <p:nvSpPr>
          <p:cNvPr id="128004" name="Rectangle 3"/>
          <p:cNvSpPr>
            <a:spLocks noGrp="1" noChangeArrowheads="1"/>
          </p:cNvSpPr>
          <p:nvPr>
            <p:ph type="body" idx="1"/>
          </p:nvPr>
        </p:nvSpPr>
        <p:spPr>
          <a:xfrm>
            <a:off x="1141412" y="2249487"/>
            <a:ext cx="9905999" cy="3989996"/>
          </a:xfrm>
        </p:spPr>
        <p:txBody>
          <a:bodyPr>
            <a:normAutofit fontScale="70000" lnSpcReduction="20000"/>
          </a:bodyPr>
          <a:lstStyle/>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 -                           (unary +/-)</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                             (exponentiation)</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not</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 /, //, %                    (multiplication/division)</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 -                           (addition/subtraction)</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&lt;, &lt;=, &gt;, &gt;=                   (comparison)</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 !=                         (equality)</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and</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or </a:t>
            </a:r>
          </a:p>
          <a:p>
            <a:pPr marL="457200" indent="-457200" algn="just">
              <a:buFont typeface="+mj-lt"/>
              <a:buAutoNum type="arabicPeriod"/>
            </a:pPr>
            <a:r>
              <a:rPr lang="en-US" altLang="en-US" dirty="0">
                <a:latin typeface="Courier New" panose="02070309020205020404" pitchFamily="49" charset="0"/>
                <a:cs typeface="Courier New" panose="02070309020205020404" pitchFamily="49" charset="0"/>
              </a:rPr>
              <a:t>=, +=, -=, *=, /=, //=, %=     (Assignment operator)</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577165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altLang="en-US"/>
              <a:t>Operator Precedence and Associativity</a:t>
            </a:r>
          </a:p>
        </p:txBody>
      </p:sp>
      <p:sp>
        <p:nvSpPr>
          <p:cNvPr id="58372" name="Rectangle 3"/>
          <p:cNvSpPr>
            <a:spLocks noGrp="1" noChangeArrowheads="1"/>
          </p:cNvSpPr>
          <p:nvPr>
            <p:ph type="body" idx="1"/>
          </p:nvPr>
        </p:nvSpPr>
        <p:spPr/>
        <p:txBody>
          <a:bodyPr>
            <a:normAutofit/>
          </a:bodyPr>
          <a:lstStyle/>
          <a:p>
            <a:r>
              <a:rPr lang="en-US" altLang="en-US" dirty="0"/>
              <a:t>The expression in the parentheses is evaluated first. (Parentheses can be nested, in which case the expression in the inner parentheses is executed first.) When evaluating an expression without parentheses, the operators are applied according to the precedence rule and the associativity rule.</a:t>
            </a:r>
          </a:p>
          <a:p>
            <a:r>
              <a:rPr lang="en-US" altLang="en-US" dirty="0"/>
              <a:t>If operators with the same precedence are next to each other, their associativity determines the order of evaluation. All binary operators except assignment operators are left-associative.  </a:t>
            </a:r>
          </a:p>
        </p:txBody>
      </p:sp>
      <p:sp>
        <p:nvSpPr>
          <p:cNvPr id="58373" name="Rectangle 4"/>
          <p:cNvSpPr>
            <a:spLocks noChangeArrowheads="1"/>
          </p:cNvSpPr>
          <p:nvPr/>
        </p:nvSpPr>
        <p:spPr bwMode="auto">
          <a:xfrm>
            <a:off x="3690938"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5052496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altLang="en-US"/>
              <a:t>Example</a:t>
            </a:r>
          </a:p>
        </p:txBody>
      </p:sp>
      <p:sp>
        <p:nvSpPr>
          <p:cNvPr id="60420" name="Rectangle 3"/>
          <p:cNvSpPr>
            <a:spLocks noGrp="1" noChangeArrowheads="1"/>
          </p:cNvSpPr>
          <p:nvPr>
            <p:ph sz="half" idx="1"/>
          </p:nvPr>
        </p:nvSpPr>
        <p:spPr>
          <a:xfrm>
            <a:off x="1141410" y="2249486"/>
            <a:ext cx="9374190" cy="3541714"/>
          </a:xfrm>
        </p:spPr>
        <p:txBody>
          <a:bodyPr/>
          <a:lstStyle/>
          <a:p>
            <a:r>
              <a:rPr lang="en-US" altLang="en-US" dirty="0"/>
              <a:t>Applying the operator precedence and associativity rule, the expression </a:t>
            </a:r>
            <a:br>
              <a:rPr lang="en-US" altLang="en-US" dirty="0"/>
            </a:br>
            <a:r>
              <a:rPr lang="en-US" altLang="en-US" dirty="0">
                <a:latin typeface="Courier New" panose="02070309020205020404" pitchFamily="49" charset="0"/>
                <a:cs typeface="Courier New" panose="02070309020205020404" pitchFamily="49" charset="0"/>
              </a:rPr>
              <a:t>3 + 4 * 4 &gt; 5 * (4 + 3) - 1 </a:t>
            </a:r>
            <a:br>
              <a:rPr lang="en-US" altLang="en-US" dirty="0">
                <a:latin typeface="Courier New" panose="02070309020205020404" pitchFamily="49" charset="0"/>
                <a:cs typeface="Courier New" panose="02070309020205020404" pitchFamily="49" charset="0"/>
              </a:rPr>
            </a:br>
            <a:r>
              <a:rPr lang="en-US" altLang="en-US" dirty="0"/>
              <a:t>is evaluated as follows:</a:t>
            </a:r>
          </a:p>
        </p:txBody>
      </p:sp>
      <p:sp>
        <p:nvSpPr>
          <p:cNvPr id="60421" name="Rectangle 4"/>
          <p:cNvSpPr>
            <a:spLocks noChangeArrowheads="1"/>
          </p:cNvSpPr>
          <p:nvPr/>
        </p:nvSpPr>
        <p:spPr bwMode="auto">
          <a:xfrm>
            <a:off x="3938588" y="24098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2" name="Rectangle 5"/>
          <p:cNvSpPr>
            <a:spLocks noChangeArrowheads="1"/>
          </p:cNvSpPr>
          <p:nvPr/>
        </p:nvSpPr>
        <p:spPr bwMode="auto">
          <a:xfrm>
            <a:off x="3938588" y="24098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2" name="Object 6"/>
          <p:cNvGraphicFramePr>
            <a:graphicFrameLocks noGrp="1" noChangeAspect="1"/>
          </p:cNvGraphicFramePr>
          <p:nvPr>
            <p:ph sz="half" idx="2"/>
            <p:extLst>
              <p:ext uri="{D42A27DB-BD31-4B8C-83A1-F6EECF244321}">
                <p14:modId xmlns:p14="http://schemas.microsoft.com/office/powerpoint/2010/main" val="3406564532"/>
              </p:ext>
            </p:extLst>
          </p:nvPr>
        </p:nvGraphicFramePr>
        <p:xfrm>
          <a:off x="5160558" y="3462828"/>
          <a:ext cx="5886853" cy="2776654"/>
        </p:xfrm>
        <a:graphic>
          <a:graphicData uri="http://schemas.openxmlformats.org/presentationml/2006/ole">
            <mc:AlternateContent xmlns:mc="http://schemas.openxmlformats.org/markup-compatibility/2006">
              <mc:Choice xmlns:v="urn:schemas-microsoft-com:vml" Requires="v">
                <p:oleObj spid="_x0000_s187425" r:id="rId4" imgW="4314444" imgH="2034540" progId="Word.Picture.8">
                  <p:embed/>
                </p:oleObj>
              </mc:Choice>
              <mc:Fallback>
                <p:oleObj r:id="rId4" imgW="4314444" imgH="20345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558" y="3462828"/>
                        <a:ext cx="5886853" cy="277665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718929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Selections</a:t>
            </a:r>
            <a:br>
              <a:rPr lang="en-US" dirty="0"/>
            </a:br>
            <a:r>
              <a:rPr lang="en-US" dirty="0"/>
              <a:t>AKA Conditionals</a:t>
            </a:r>
          </a:p>
        </p:txBody>
      </p:sp>
      <p:sp>
        <p:nvSpPr>
          <p:cNvPr id="4" name="Text Placeholder 3"/>
          <p:cNvSpPr>
            <a:spLocks noGrp="1"/>
          </p:cNvSpPr>
          <p:nvPr>
            <p:ph type="body" idx="1"/>
          </p:nvPr>
        </p:nvSpPr>
        <p:spPr/>
        <p:txBody>
          <a:bodyPr/>
          <a:lstStyle/>
          <a:p>
            <a:endParaRPr lang="en-US"/>
          </a:p>
        </p:txBody>
      </p:sp>
      <p:pic>
        <p:nvPicPr>
          <p:cNvPr id="5" name="Picture 4" descr="iStock_000006711564Small-300x199.jpg"/>
          <p:cNvPicPr>
            <a:picLocks noChangeAspect="1"/>
          </p:cNvPicPr>
          <p:nvPr/>
        </p:nvPicPr>
        <p:blipFill>
          <a:blip r:embed="rId3"/>
          <a:stretch>
            <a:fillRect/>
          </a:stretch>
        </p:blipFill>
        <p:spPr>
          <a:xfrm>
            <a:off x="5953486" y="2584450"/>
            <a:ext cx="3810000" cy="2527300"/>
          </a:xfrm>
          <a:prstGeom prst="rect">
            <a:avLst/>
          </a:prstGeom>
        </p:spPr>
      </p:pic>
    </p:spTree>
    <p:extLst>
      <p:ext uri="{BB962C8B-B14F-4D97-AF65-F5344CB8AC3E}">
        <p14:creationId xmlns:p14="http://schemas.microsoft.com/office/powerpoint/2010/main" val="10613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a:t>One-way if Statements</a:t>
            </a:r>
          </a:p>
        </p:txBody>
      </p:sp>
      <p:sp>
        <p:nvSpPr>
          <p:cNvPr id="9221" name="Rectangle 7"/>
          <p:cNvSpPr>
            <a:spLocks noGrp="1" noChangeArrowheads="1"/>
          </p:cNvSpPr>
          <p:nvPr>
            <p:ph sz="half" idx="1"/>
          </p:nvPr>
        </p:nvSpPr>
        <p:spPr>
          <a:xfrm>
            <a:off x="1141410" y="2249486"/>
            <a:ext cx="4501107" cy="3541714"/>
          </a:xfrm>
        </p:spPr>
        <p:txBody>
          <a:bodyPr>
            <a:normAutofit/>
          </a:bodyPr>
          <a:lstStyle/>
          <a:p>
            <a:pPr marL="457200" indent="-457200">
              <a:spcBef>
                <a:spcPts val="0"/>
              </a:spcBef>
              <a:buFont typeface="+mj-lt"/>
              <a:buAutoNum type="arabicPeriod"/>
            </a:pPr>
            <a:r>
              <a:rPr lang="en-US" altLang="en-US" sz="1600" b="1" dirty="0">
                <a:solidFill>
                  <a:schemeClr val="accent4"/>
                </a:solidFill>
                <a:latin typeface="Courier New" panose="02070309020205020404" pitchFamily="49" charset="0"/>
                <a:cs typeface="Courier New" panose="02070309020205020404" pitchFamily="49" charset="0"/>
              </a:rPr>
              <a:t>if</a:t>
            </a:r>
            <a:r>
              <a:rPr lang="en-US" altLang="en-US" sz="1600" dirty="0">
                <a:latin typeface="Courier New" panose="02070309020205020404" pitchFamily="49" charset="0"/>
                <a:cs typeface="Courier New" panose="02070309020205020404" pitchFamily="49" charset="0"/>
              </a:rPr>
              <a:t> </a:t>
            </a:r>
            <a:r>
              <a:rPr lang="en-US" altLang="en-US" sz="1600" i="1" dirty="0" err="1">
                <a:latin typeface="Courier New" panose="02070309020205020404" pitchFamily="49" charset="0"/>
                <a:cs typeface="Courier New" panose="02070309020205020404" pitchFamily="49" charset="0"/>
              </a:rPr>
              <a:t>boolean</a:t>
            </a:r>
            <a:r>
              <a:rPr lang="en-US" altLang="en-US" sz="1600" i="1" dirty="0">
                <a:latin typeface="Courier New" panose="02070309020205020404" pitchFamily="49" charset="0"/>
                <a:cs typeface="Courier New" panose="02070309020205020404" pitchFamily="49" charset="0"/>
              </a:rPr>
              <a:t>-expression</a:t>
            </a:r>
            <a:r>
              <a:rPr lang="en-US" altLang="en-US" sz="1600"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sz="1600" dirty="0">
                <a:latin typeface="Courier New" panose="02070309020205020404" pitchFamily="49" charset="0"/>
                <a:cs typeface="Courier New" panose="02070309020205020404" pitchFamily="49" charset="0"/>
              </a:rPr>
              <a:t>  </a:t>
            </a:r>
            <a:r>
              <a:rPr lang="en-US" altLang="en-US" sz="1600" i="1" dirty="0">
                <a:latin typeface="Courier New" panose="02070309020205020404" pitchFamily="49" charset="0"/>
                <a:cs typeface="Courier New" panose="02070309020205020404" pitchFamily="49" charset="0"/>
              </a:rPr>
              <a:t>statement(s)</a:t>
            </a:r>
          </a:p>
        </p:txBody>
      </p:sp>
      <p:sp>
        <p:nvSpPr>
          <p:cNvPr id="5" name="Content Placeholder 4"/>
          <p:cNvSpPr>
            <a:spLocks noGrp="1"/>
          </p:cNvSpPr>
          <p:nvPr>
            <p:ph sz="half" idx="2"/>
          </p:nvPr>
        </p:nvSpPr>
        <p:spPr/>
        <p:txBody>
          <a:bodyPr>
            <a:normAutofit/>
          </a:bodyPr>
          <a:lstStyle/>
          <a:p>
            <a:pPr marL="342900" indent="-342900">
              <a:spcBef>
                <a:spcPts val="0"/>
              </a:spcBef>
              <a:buFont typeface="+mj-lt"/>
              <a:buAutoNum type="arabicPeriod"/>
            </a:pPr>
            <a:r>
              <a:rPr lang="en-US" altLang="en-US" sz="1600" b="1" dirty="0">
                <a:solidFill>
                  <a:schemeClr val="accent4"/>
                </a:solidFill>
                <a:latin typeface="Courier New" panose="02070309020205020404" pitchFamily="49" charset="0"/>
                <a:cs typeface="Courier New" panose="02070309020205020404" pitchFamily="49" charset="0"/>
              </a:rPr>
              <a:t>if</a:t>
            </a:r>
            <a:r>
              <a:rPr lang="en-US" altLang="en-US" sz="1600" dirty="0">
                <a:latin typeface="Courier New" panose="02070309020205020404" pitchFamily="49" charset="0"/>
                <a:cs typeface="Courier New" panose="02070309020205020404" pitchFamily="49" charset="0"/>
              </a:rPr>
              <a:t> radius &gt;= </a:t>
            </a:r>
            <a:r>
              <a:rPr lang="en-US" altLang="en-US" sz="1600" dirty="0">
                <a:solidFill>
                  <a:srgbClr val="C0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a:t>
            </a:r>
          </a:p>
          <a:p>
            <a:pPr marL="342900" indent="-342900">
              <a:spcBef>
                <a:spcPts val="0"/>
              </a:spcBef>
              <a:buFont typeface="+mj-lt"/>
              <a:buAutoNum type="arabicPeriod"/>
            </a:pPr>
            <a:r>
              <a:rPr lang="en-US" altLang="en-US" sz="1600" dirty="0">
                <a:latin typeface="Courier New" panose="02070309020205020404" pitchFamily="49" charset="0"/>
                <a:cs typeface="Courier New" panose="02070309020205020404" pitchFamily="49" charset="0"/>
              </a:rPr>
              <a:t>  area = radius * radius * 3.14159</a:t>
            </a:r>
          </a:p>
          <a:p>
            <a:pPr marL="342900" indent="-342900">
              <a:spcBef>
                <a:spcPts val="0"/>
              </a:spcBef>
              <a:buFont typeface="+mj-lt"/>
              <a:buAutoNum type="arabicPeriod"/>
            </a:pPr>
            <a:r>
              <a:rPr lang="en-US" altLang="en-US" sz="1600" dirty="0">
                <a:latin typeface="Courier New" panose="02070309020205020404" pitchFamily="49" charset="0"/>
                <a:cs typeface="Courier New" panose="02070309020205020404" pitchFamily="49" charset="0"/>
              </a:rPr>
              <a:t>  </a:t>
            </a:r>
            <a:r>
              <a:rPr lang="en-US" altLang="en-US" sz="1600" b="1" dirty="0">
                <a:solidFill>
                  <a:schemeClr val="accent3"/>
                </a:solidFill>
                <a:latin typeface="Courier New" panose="02070309020205020404" pitchFamily="49" charset="0"/>
                <a:cs typeface="Courier New" panose="02070309020205020404" pitchFamily="49" charset="0"/>
              </a:rPr>
              <a:t>print</a:t>
            </a:r>
            <a:r>
              <a:rPr lang="en-US" altLang="en-US" sz="1600" dirty="0">
                <a:latin typeface="Courier New" panose="02070309020205020404" pitchFamily="49" charset="0"/>
                <a:cs typeface="Courier New" panose="02070309020205020404" pitchFamily="49" charset="0"/>
              </a:rPr>
              <a:t>(</a:t>
            </a:r>
            <a:r>
              <a:rPr lang="en-US" altLang="en-US" sz="1600" dirty="0">
                <a:solidFill>
                  <a:srgbClr val="C00000"/>
                </a:solidFill>
                <a:latin typeface="Courier New" panose="02070309020205020404" pitchFamily="49" charset="0"/>
                <a:cs typeface="Courier New" panose="02070309020205020404" pitchFamily="49" charset="0"/>
              </a:rPr>
              <a:t>"The area for the circle of radius"</a:t>
            </a:r>
            <a:r>
              <a:rPr lang="en-US" altLang="en-US" sz="1600" dirty="0">
                <a:latin typeface="Courier New" panose="02070309020205020404" pitchFamily="49" charset="0"/>
                <a:cs typeface="Courier New" panose="02070309020205020404" pitchFamily="49" charset="0"/>
              </a:rPr>
              <a:t>, radius, </a:t>
            </a:r>
            <a:r>
              <a:rPr lang="en-US" altLang="en-US" sz="1600" dirty="0">
                <a:solidFill>
                  <a:srgbClr val="C00000"/>
                </a:solidFill>
                <a:latin typeface="Courier New" panose="02070309020205020404" pitchFamily="49" charset="0"/>
                <a:cs typeface="Courier New" panose="02070309020205020404" pitchFamily="49" charset="0"/>
              </a:rPr>
              <a:t>"is"</a:t>
            </a:r>
            <a:r>
              <a:rPr lang="en-US" altLang="en-US" sz="1600" dirty="0">
                <a:latin typeface="Courier New" panose="02070309020205020404" pitchFamily="49" charset="0"/>
                <a:cs typeface="Courier New" panose="02070309020205020404" pitchFamily="49" charset="0"/>
              </a:rPr>
              <a:t>, area)</a:t>
            </a:r>
          </a:p>
          <a:p>
            <a:pPr>
              <a:spcBef>
                <a:spcPts val="0"/>
              </a:spcBef>
            </a:pPr>
            <a:endParaRPr lang="en-US" sz="1600" dirty="0">
              <a:latin typeface="Courier New" panose="02070309020205020404" pitchFamily="49" charset="0"/>
              <a:cs typeface="Courier New" panose="02070309020205020404" pitchFamily="49" charset="0"/>
            </a:endParaRPr>
          </a:p>
        </p:txBody>
      </p:sp>
      <p:sp>
        <p:nvSpPr>
          <p:cNvPr id="9220" name="Rectangle 6"/>
          <p:cNvSpPr>
            <a:spLocks noChangeArrowheads="1"/>
          </p:cNvSpPr>
          <p:nvPr/>
        </p:nvSpPr>
        <p:spPr bwMode="auto">
          <a:xfrm>
            <a:off x="3519488" y="20716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9" name="Object 14">
            <a:extLst>
              <a:ext uri="{FF2B5EF4-FFF2-40B4-BE49-F238E27FC236}">
                <a16:creationId xmlns:a16="http://schemas.microsoft.com/office/drawing/2014/main" id="{960E3106-BBCA-4B06-8992-240C21FF8801}"/>
              </a:ext>
            </a:extLst>
          </p:cNvPr>
          <p:cNvGraphicFramePr>
            <a:graphicFrameLocks noChangeAspect="1"/>
          </p:cNvGraphicFramePr>
          <p:nvPr>
            <p:extLst>
              <p:ext uri="{D42A27DB-BD31-4B8C-83A1-F6EECF244321}">
                <p14:modId xmlns:p14="http://schemas.microsoft.com/office/powerpoint/2010/main" val="885829535"/>
              </p:ext>
            </p:extLst>
          </p:nvPr>
        </p:nvGraphicFramePr>
        <p:xfrm>
          <a:off x="3118643" y="3526932"/>
          <a:ext cx="6107113" cy="3217863"/>
        </p:xfrm>
        <a:graphic>
          <a:graphicData uri="http://schemas.openxmlformats.org/presentationml/2006/ole">
            <mc:AlternateContent xmlns:mc="http://schemas.openxmlformats.org/markup-compatibility/2006">
              <mc:Choice xmlns:v="urn:schemas-microsoft-com:vml" Requires="v">
                <p:oleObj spid="_x0000_s188428" name="Picture" r:id="rId4" imgW="5156200" imgH="2717800" progId="Word.Picture.8">
                  <p:embed/>
                </p:oleObj>
              </mc:Choice>
              <mc:Fallback>
                <p:oleObj name="Picture" r:id="rId4" imgW="5156200" imgH="2717800" progId="Word.Picture.8">
                  <p:embed/>
                  <p:pic>
                    <p:nvPicPr>
                      <p:cNvPr id="115726" name="Object 14">
                        <a:extLst>
                          <a:ext uri="{FF2B5EF4-FFF2-40B4-BE49-F238E27FC236}">
                            <a16:creationId xmlns:a16="http://schemas.microsoft.com/office/drawing/2014/main" id="{3C3BCE66-9EE9-43EF-A8E5-5DFFF35D5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643" y="3526932"/>
                        <a:ext cx="6107113" cy="3217863"/>
                      </a:xfrm>
                      <a:prstGeom prst="rect">
                        <a:avLst/>
                      </a:prstGeom>
                      <a:noFill/>
                    </p:spPr>
                  </p:pic>
                </p:oleObj>
              </mc:Fallback>
            </mc:AlternateContent>
          </a:graphicData>
        </a:graphic>
      </p:graphicFrame>
      <p:pic>
        <p:nvPicPr>
          <p:cNvPr id="10" name="Picture 10">
            <a:extLst>
              <a:ext uri="{FF2B5EF4-FFF2-40B4-BE49-F238E27FC236}">
                <a16:creationId xmlns:a16="http://schemas.microsoft.com/office/drawing/2014/main" id="{907BE3A9-B6E4-4750-91F8-7BA2FEF79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1727" y="3252827"/>
            <a:ext cx="2517465" cy="349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54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a:t>Note</a:t>
            </a:r>
          </a:p>
        </p:txBody>
      </p:sp>
      <p:sp>
        <p:nvSpPr>
          <p:cNvPr id="4" name="Content Placeholder 3"/>
          <p:cNvSpPr>
            <a:spLocks noGrp="1"/>
          </p:cNvSpPr>
          <p:nvPr>
            <p:ph idx="1"/>
          </p:nvPr>
        </p:nvSpPr>
        <p:spPr/>
        <p:txBody>
          <a:bodyPr/>
          <a:lstStyle/>
          <a:p>
            <a:r>
              <a:rPr lang="en-US" dirty="0"/>
              <a:t>Indentation matters</a:t>
            </a:r>
          </a:p>
        </p:txBody>
      </p:sp>
      <p:sp>
        <p:nvSpPr>
          <p:cNvPr id="10244" name="Rectangle 3"/>
          <p:cNvSpPr>
            <a:spLocks noChangeArrowheads="1"/>
          </p:cNvSpPr>
          <p:nvPr/>
        </p:nvSpPr>
        <p:spPr bwMode="auto">
          <a:xfrm>
            <a:off x="3519488" y="20716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5" name="Rectangle 10"/>
          <p:cNvSpPr>
            <a:spLocks noChangeArrowheads="1"/>
          </p:cNvSpPr>
          <p:nvPr/>
        </p:nvSpPr>
        <p:spPr bwMode="auto">
          <a:xfrm>
            <a:off x="3662363" y="28765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6" name="Rectangle 13"/>
          <p:cNvSpPr>
            <a:spLocks noChangeArrowheads="1"/>
          </p:cNvSpPr>
          <p:nvPr/>
        </p:nvSpPr>
        <p:spPr bwMode="auto">
          <a:xfrm>
            <a:off x="1524001" y="28822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8" name="Rectangle 15"/>
          <p:cNvSpPr>
            <a:spLocks noChangeArrowheads="1"/>
          </p:cNvSpPr>
          <p:nvPr/>
        </p:nvSpPr>
        <p:spPr bwMode="auto">
          <a:xfrm>
            <a:off x="1524001" y="28663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 name="Object 16">
            <a:extLst>
              <a:ext uri="{FF2B5EF4-FFF2-40B4-BE49-F238E27FC236}">
                <a16:creationId xmlns:a16="http://schemas.microsoft.com/office/drawing/2014/main" id="{650B3D7D-2E7D-4E20-99DD-75E57A01A2C0}"/>
              </a:ext>
            </a:extLst>
          </p:cNvPr>
          <p:cNvGraphicFramePr>
            <a:graphicFrameLocks noChangeAspect="1"/>
          </p:cNvGraphicFramePr>
          <p:nvPr>
            <p:extLst>
              <p:ext uri="{D42A27DB-BD31-4B8C-83A1-F6EECF244321}">
                <p14:modId xmlns:p14="http://schemas.microsoft.com/office/powerpoint/2010/main" val="4068740581"/>
              </p:ext>
            </p:extLst>
          </p:nvPr>
        </p:nvGraphicFramePr>
        <p:xfrm>
          <a:off x="1524001" y="3354091"/>
          <a:ext cx="8794750" cy="1143000"/>
        </p:xfrm>
        <a:graphic>
          <a:graphicData uri="http://schemas.openxmlformats.org/presentationml/2006/ole">
            <mc:AlternateContent xmlns:mc="http://schemas.openxmlformats.org/markup-compatibility/2006">
              <mc:Choice xmlns:v="urn:schemas-microsoft-com:vml" Requires="v">
                <p:oleObj spid="_x0000_s67657" name="Picture" r:id="rId4" imgW="5080000" imgH="660400" progId="Word.Picture.8">
                  <p:embed/>
                </p:oleObj>
              </mc:Choice>
              <mc:Fallback>
                <p:oleObj name="Picture" r:id="rId4" imgW="5080000" imgH="660400" progId="Word.Picture.8">
                  <p:embed/>
                  <p:pic>
                    <p:nvPicPr>
                      <p:cNvPr id="116752" name="Object 16">
                        <a:extLst>
                          <a:ext uri="{FF2B5EF4-FFF2-40B4-BE49-F238E27FC236}">
                            <a16:creationId xmlns:a16="http://schemas.microsoft.com/office/drawing/2014/main" id="{46BB1703-05AD-4D05-A2B5-67C4F6487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354091"/>
                        <a:ext cx="8794750" cy="1143000"/>
                      </a:xfrm>
                      <a:prstGeom prst="rect">
                        <a:avLst/>
                      </a:prstGeom>
                      <a:noFill/>
                    </p:spPr>
                  </p:pic>
                </p:oleObj>
              </mc:Fallback>
            </mc:AlternateContent>
          </a:graphicData>
        </a:graphic>
      </p:graphicFrame>
    </p:spTree>
    <p:extLst>
      <p:ext uri="{BB962C8B-B14F-4D97-AF65-F5344CB8AC3E}">
        <p14:creationId xmlns:p14="http://schemas.microsoft.com/office/powerpoint/2010/main" val="14261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Motivation</a:t>
            </a:r>
          </a:p>
        </p:txBody>
      </p:sp>
      <mc:AlternateContent xmlns:mc="http://schemas.openxmlformats.org/markup-compatibility/2006" xmlns:a14="http://schemas.microsoft.com/office/drawing/2010/main">
        <mc:Choice Requires="a14">
          <p:sp>
            <p:nvSpPr>
              <p:cNvPr id="4100" name="Rectangle 3"/>
              <p:cNvSpPr>
                <a:spLocks noGrp="1" noChangeArrowheads="1"/>
              </p:cNvSpPr>
              <p:nvPr>
                <p:ph type="body" idx="1"/>
              </p:nvPr>
            </p:nvSpPr>
            <p:spPr/>
            <p:txBody>
              <a:bodyPr>
                <a:normAutofit fontScale="92500" lnSpcReduction="20000"/>
              </a:bodyPr>
              <a:lstStyle/>
              <a:p>
                <a:r>
                  <a:rPr lang="en-US" altLang="en-US" dirty="0"/>
                  <a:t>If you assigned a negative value for radius in </a:t>
                </a:r>
                <a14:m>
                  <m:oMath xmlns:m="http://schemas.openxmlformats.org/officeDocument/2006/math">
                    <m:r>
                      <a:rPr lang="en-US" altLang="en-US" b="0" i="1" smtClean="0">
                        <a:latin typeface="Cambria Math" panose="02040503050406030204" pitchFamily="18" charset="0"/>
                      </a:rPr>
                      <m:t>𝜋</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𝑟</m:t>
                        </m:r>
                      </m:e>
                      <m:sup>
                        <m:r>
                          <a:rPr lang="en-US" altLang="en-US" b="0" i="1" smtClean="0">
                            <a:latin typeface="Cambria Math" panose="02040503050406030204" pitchFamily="18" charset="0"/>
                          </a:rPr>
                          <m:t>2</m:t>
                        </m:r>
                      </m:sup>
                    </m:sSup>
                  </m:oMath>
                </a14:m>
                <a:r>
                  <a:rPr lang="en-US" altLang="en-US" dirty="0"/>
                  <a:t>, the program would print an invalid result. If the radius is negative, you don't want the program to compute the area. How can you deal with this situation?</a:t>
                </a:r>
              </a:p>
              <a:p>
                <a:r>
                  <a:rPr lang="en-US" altLang="en-US" dirty="0"/>
                  <a:t>Say you run a casino, how would you determine if a slot machine yielded a win or a loss?</a:t>
                </a:r>
              </a:p>
              <a:p>
                <a:r>
                  <a:rPr lang="en-US" altLang="en-US" dirty="0"/>
                  <a:t>You work for the government, how might you decide if a person is eligible for a tax refund or not?</a:t>
                </a:r>
              </a:p>
              <a:p>
                <a:r>
                  <a:rPr lang="en-US" altLang="en-US" dirty="0"/>
                  <a:t>Moreover, how would you make a program do something over-and-over, like maintain a set of accounts for a bank?</a:t>
                </a:r>
              </a:p>
            </p:txBody>
          </p:sp>
        </mc:Choice>
        <mc:Fallback xmlns="">
          <p:sp>
            <p:nvSpPr>
              <p:cNvPr id="4100"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046" t="-2926" r="-62" b="-2238"/>
                </a:stretch>
              </a:blipFill>
            </p:spPr>
            <p:txBody>
              <a:bodyPr/>
              <a:lstStyle/>
              <a:p>
                <a:r>
                  <a:rPr lang="en-US">
                    <a:noFill/>
                  </a:rPr>
                  <a:t> </a:t>
                </a:r>
              </a:p>
            </p:txBody>
          </p:sp>
        </mc:Fallback>
      </mc:AlternateContent>
    </p:spTree>
    <p:extLst>
      <p:ext uri="{BB962C8B-B14F-4D97-AF65-F5344CB8AC3E}">
        <p14:creationId xmlns:p14="http://schemas.microsoft.com/office/powerpoint/2010/main" val="32542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fade">
                                      <p:cBhvr>
                                        <p:cTn id="22"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a:t>The Two-way if Statement</a:t>
            </a:r>
          </a:p>
        </p:txBody>
      </p:sp>
      <p:sp>
        <p:nvSpPr>
          <p:cNvPr id="25604" name="Rectangle 3"/>
          <p:cNvSpPr>
            <a:spLocks noGrp="1" noChangeArrowheads="1"/>
          </p:cNvSpPr>
          <p:nvPr>
            <p:ph sz="half" idx="1"/>
          </p:nvPr>
        </p:nvSpPr>
        <p:spPr/>
        <p:txBody>
          <a:bodyPr>
            <a:normAutofit/>
          </a:bodyPr>
          <a:lstStyle/>
          <a:p>
            <a:pPr marL="457200" indent="-457200">
              <a:spcBef>
                <a:spcPts val="0"/>
              </a:spcBef>
              <a:buFont typeface="+mj-lt"/>
              <a:buAutoNum type="arabicPeriod"/>
            </a:pPr>
            <a:r>
              <a:rPr lang="en-US" sz="1600" b="1" dirty="0">
                <a:solidFill>
                  <a:schemeClr val="accent4"/>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boolean</a:t>
            </a:r>
            <a:r>
              <a:rPr lang="en-US" sz="1600" i="1" dirty="0">
                <a:latin typeface="Courier New" panose="02070309020205020404" pitchFamily="49" charset="0"/>
                <a:cs typeface="Courier New" panose="02070309020205020404" pitchFamily="49" charset="0"/>
              </a:rPr>
              <a:t>-expression</a:t>
            </a:r>
            <a:r>
              <a:rPr lang="en-US" sz="1600"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sz="1600"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statement(s)-for-the-true-case</a:t>
            </a:r>
            <a:endParaRPr lang="en-US" sz="1600"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sz="1600" b="1" dirty="0">
                <a:solidFill>
                  <a:schemeClr val="accent4"/>
                </a:solidFill>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sz="1600"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statement(s)-for-the-false-case</a:t>
            </a:r>
          </a:p>
        </p:txBody>
      </p:sp>
      <p:sp>
        <p:nvSpPr>
          <p:cNvPr id="12293" name="Rectangle 6"/>
          <p:cNvSpPr>
            <a:spLocks noChangeArrowheads="1"/>
          </p:cNvSpPr>
          <p:nvPr/>
        </p:nvSpPr>
        <p:spPr bwMode="auto">
          <a:xfrm>
            <a:off x="3686175" y="24288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1"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86064" y="3858321"/>
            <a:ext cx="6882665" cy="288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28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a:t>if-else Example</a:t>
            </a:r>
          </a:p>
        </p:txBody>
      </p:sp>
      <p:sp>
        <p:nvSpPr>
          <p:cNvPr id="13316" name="Rectangle 3"/>
          <p:cNvSpPr>
            <a:spLocks noGrp="1" noChangeArrowheads="1"/>
          </p:cNvSpPr>
          <p:nvPr>
            <p:ph type="body" idx="1"/>
          </p:nvPr>
        </p:nvSpPr>
        <p:spPr/>
        <p:txBody>
          <a:bodyPr>
            <a:normAutofit/>
          </a:bodyPr>
          <a:lstStyle/>
          <a:p>
            <a:pPr marL="457200" indent="-457200">
              <a:spcBef>
                <a:spcPts val="0"/>
              </a:spcBef>
              <a:buFont typeface="+mj-lt"/>
              <a:buAutoNum type="arabicPeriod"/>
            </a:pPr>
            <a:r>
              <a:rPr lang="en-US" altLang="en-US" b="1" dirty="0">
                <a:solidFill>
                  <a:schemeClr val="accent4"/>
                </a:solidFill>
                <a:latin typeface="Courier New" panose="02070309020205020404" pitchFamily="49" charset="0"/>
                <a:cs typeface="Courier New" panose="02070309020205020404" pitchFamily="49" charset="0"/>
              </a:rPr>
              <a:t>if</a:t>
            </a:r>
            <a:r>
              <a:rPr lang="en-US" altLang="en-US" dirty="0">
                <a:latin typeface="Courier New" panose="02070309020205020404" pitchFamily="49" charset="0"/>
                <a:cs typeface="Courier New" panose="02070309020205020404" pitchFamily="49" charset="0"/>
              </a:rPr>
              <a:t> radius &gt;= </a:t>
            </a:r>
            <a:r>
              <a:rPr lang="en-US" altLang="en-US" dirty="0">
                <a:solidFill>
                  <a:srgbClr val="C0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area = radius * radius * </a:t>
            </a:r>
            <a:r>
              <a:rPr lang="en-US" altLang="en-US" dirty="0">
                <a:solidFill>
                  <a:srgbClr val="C00000"/>
                </a:solidFill>
                <a:latin typeface="Courier New" panose="02070309020205020404" pitchFamily="49" charset="0"/>
                <a:cs typeface="Courier New" panose="02070309020205020404" pitchFamily="49" charset="0"/>
              </a:rPr>
              <a:t>3.14159</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"The area for the circle of radius"</a:t>
            </a: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radius, </a:t>
            </a:r>
            <a:r>
              <a:rPr lang="en-US" altLang="en-US" dirty="0">
                <a:solidFill>
                  <a:srgbClr val="C00000"/>
                </a:solidFill>
                <a:latin typeface="Courier New" panose="02070309020205020404" pitchFamily="49" charset="0"/>
                <a:cs typeface="Courier New" panose="02070309020205020404" pitchFamily="49" charset="0"/>
              </a:rPr>
              <a:t>" is "</a:t>
            </a:r>
            <a:r>
              <a:rPr lang="en-US" alt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altLang="en-US" b="1" dirty="0">
                <a:solidFill>
                  <a:schemeClr val="accent4"/>
                </a:solidFill>
                <a:latin typeface="Courier New" panose="02070309020205020404" pitchFamily="49" charset="0"/>
                <a:cs typeface="Courier New" panose="02070309020205020404" pitchFamily="49" charset="0"/>
              </a:rPr>
              <a:t>else</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"Negative input"</a:t>
            </a:r>
            <a:r>
              <a:rPr lang="en-US" alt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2885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Guessing game</a:t>
            </a:r>
          </a:p>
        </p:txBody>
      </p:sp>
      <p:sp>
        <p:nvSpPr>
          <p:cNvPr id="3" name="Content Placeholder 2"/>
          <p:cNvSpPr>
            <a:spLocks noGrp="1"/>
          </p:cNvSpPr>
          <p:nvPr>
            <p:ph idx="1"/>
          </p:nvPr>
        </p:nvSpPr>
        <p:spPr/>
        <p:txBody>
          <a:bodyPr/>
          <a:lstStyle/>
          <a:p>
            <a:r>
              <a:rPr lang="en-US" dirty="0"/>
              <a:t>Use </a:t>
            </a:r>
            <a:r>
              <a:rPr lang="en-US" b="1" dirty="0" err="1">
                <a:latin typeface="Courier New" panose="02070309020205020404" pitchFamily="49" charset="0"/>
                <a:cs typeface="Courier New" panose="02070309020205020404" pitchFamily="49" charset="0"/>
              </a:rPr>
              <a:t>random</a:t>
            </a:r>
            <a:r>
              <a:rPr lang="en-US" dirty="0" err="1">
                <a:latin typeface="Courier New" panose="02070309020205020404" pitchFamily="49" charset="0"/>
                <a:cs typeface="Courier New" panose="02070309020205020404" pitchFamily="49" charset="0"/>
              </a:rPr>
              <a:t>.randint</a:t>
            </a:r>
            <a:r>
              <a:rPr lang="en-US" dirty="0">
                <a:latin typeface="Courier New" panose="02070309020205020404" pitchFamily="49" charset="0"/>
                <a:cs typeface="Courier New" panose="02070309020205020404" pitchFamily="49" charset="0"/>
              </a:rPr>
              <a:t>(1, 99)</a:t>
            </a:r>
            <a:r>
              <a:rPr lang="en-US" dirty="0"/>
              <a:t> to generate a random number between 1 and 99</a:t>
            </a:r>
          </a:p>
          <a:p>
            <a:pPr lvl="1"/>
            <a:r>
              <a:rPr lang="en-US" dirty="0"/>
              <a:t>Remember to </a:t>
            </a:r>
            <a:r>
              <a:rPr lang="en-US" b="1" dirty="0">
                <a:solidFill>
                  <a:schemeClr val="accent4"/>
                </a:solidFill>
                <a:latin typeface="Courier New" panose="02070309020205020404" pitchFamily="49" charset="0"/>
                <a:cs typeface="Courier New" panose="02070309020205020404" pitchFamily="49" charset="0"/>
              </a:rPr>
              <a:t>import</a:t>
            </a:r>
            <a:r>
              <a:rPr lang="en-US" b="1" dirty="0">
                <a:latin typeface="Courier New" panose="02070309020205020404" pitchFamily="49" charset="0"/>
                <a:cs typeface="Courier New" panose="02070309020205020404" pitchFamily="49" charset="0"/>
              </a:rPr>
              <a:t> random</a:t>
            </a:r>
          </a:p>
          <a:p>
            <a:r>
              <a:rPr lang="en-US" dirty="0"/>
              <a:t>Have a user guess the number. If the user is correct output a winning message, otherwise output a losing message</a:t>
            </a:r>
          </a:p>
          <a:p>
            <a:r>
              <a:rPr lang="en-US" dirty="0"/>
              <a:t>Lets solve together. Program along with me.</a:t>
            </a:r>
          </a:p>
        </p:txBody>
      </p:sp>
    </p:spTree>
    <p:extLst>
      <p:ext uri="{BB962C8B-B14F-4D97-AF65-F5344CB8AC3E}">
        <p14:creationId xmlns:p14="http://schemas.microsoft.com/office/powerpoint/2010/main" val="191110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a:t>Multiple Alternative if Statements</a:t>
            </a:r>
          </a:p>
        </p:txBody>
      </p:sp>
      <p:sp>
        <p:nvSpPr>
          <p:cNvPr id="14340" name="Rectangle 7"/>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7"/>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sp>
        <p:nvSpPr>
          <p:cNvPr id="6" name="TextBox 5"/>
          <p:cNvSpPr txBox="1"/>
          <p:nvPr/>
        </p:nvSpPr>
        <p:spPr>
          <a:xfrm>
            <a:off x="6898660" y="1665902"/>
            <a:ext cx="3769340" cy="369332"/>
          </a:xfrm>
          <a:prstGeom prst="rect">
            <a:avLst/>
          </a:prstGeom>
          <a:noFill/>
          <a:ln w="38100">
            <a:solidFill>
              <a:schemeClr val="accent1"/>
            </a:solidFill>
          </a:ln>
        </p:spPr>
        <p:txBody>
          <a:bodyPr wrap="square" rtlCol="0">
            <a:spAutoFit/>
          </a:bodyPr>
          <a:lstStyle/>
          <a:p>
            <a:pPr algn="ctr"/>
            <a:r>
              <a:rPr lang="en-US" dirty="0"/>
              <a:t>Note the syntax for else-if statements</a:t>
            </a:r>
          </a:p>
        </p:txBody>
      </p:sp>
      <p:cxnSp>
        <p:nvCxnSpPr>
          <p:cNvPr id="8" name="Straight Arrow Connector 7"/>
          <p:cNvCxnSpPr>
            <a:cxnSpLocks/>
            <a:stCxn id="6" idx="2"/>
          </p:cNvCxnSpPr>
          <p:nvPr/>
        </p:nvCxnSpPr>
        <p:spPr>
          <a:xfrm>
            <a:off x="8783330" y="2035234"/>
            <a:ext cx="0" cy="2428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Object 10">
            <a:extLst>
              <a:ext uri="{FF2B5EF4-FFF2-40B4-BE49-F238E27FC236}">
                <a16:creationId xmlns:a16="http://schemas.microsoft.com/office/drawing/2014/main" id="{7D5BAEB9-411F-4BD2-A07F-5AF2C5F47C35}"/>
              </a:ext>
            </a:extLst>
          </p:cNvPr>
          <p:cNvGraphicFramePr>
            <a:graphicFrameLocks noChangeAspect="1"/>
          </p:cNvGraphicFramePr>
          <p:nvPr>
            <p:extLst>
              <p:ext uri="{D42A27DB-BD31-4B8C-83A1-F6EECF244321}">
                <p14:modId xmlns:p14="http://schemas.microsoft.com/office/powerpoint/2010/main" val="32317058"/>
              </p:ext>
            </p:extLst>
          </p:nvPr>
        </p:nvGraphicFramePr>
        <p:xfrm>
          <a:off x="1524000" y="2278063"/>
          <a:ext cx="9144000" cy="3808412"/>
        </p:xfrm>
        <a:graphic>
          <a:graphicData uri="http://schemas.openxmlformats.org/presentationml/2006/ole">
            <mc:AlternateContent xmlns:mc="http://schemas.openxmlformats.org/markup-compatibility/2006">
              <mc:Choice xmlns:v="urn:schemas-microsoft-com:vml" Requires="v">
                <p:oleObj spid="_x0000_s68650" name="Picture" r:id="rId4" imgW="4432300" imgH="1854200" progId="Word.Picture.8">
                  <p:embed/>
                </p:oleObj>
              </mc:Choice>
              <mc:Fallback>
                <p:oleObj name="Picture" r:id="rId4" imgW="4432300" imgH="1854200" progId="Word.Picture.8">
                  <p:embed/>
                  <p:pic>
                    <p:nvPicPr>
                      <p:cNvPr id="117770" name="Object 10">
                        <a:extLst>
                          <a:ext uri="{FF2B5EF4-FFF2-40B4-BE49-F238E27FC236}">
                            <a16:creationId xmlns:a16="http://schemas.microsoft.com/office/drawing/2014/main" id="{1008390C-2BEA-4A1A-BB2B-C3B26DEA4F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78063"/>
                        <a:ext cx="9144000" cy="3808412"/>
                      </a:xfrm>
                      <a:prstGeom prst="rect">
                        <a:avLst/>
                      </a:prstGeom>
                      <a:noFill/>
                    </p:spPr>
                  </p:pic>
                </p:oleObj>
              </mc:Fallback>
            </mc:AlternateContent>
          </a:graphicData>
        </a:graphic>
      </p:graphicFrame>
    </p:spTree>
    <p:extLst>
      <p:ext uri="{BB962C8B-B14F-4D97-AF65-F5344CB8AC3E}">
        <p14:creationId xmlns:p14="http://schemas.microsoft.com/office/powerpoint/2010/main" val="185625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2"/>
          <p:cNvSpPr>
            <a:spLocks noGrp="1" noChangeArrowheads="1"/>
          </p:cNvSpPr>
          <p:nvPr>
            <p:ph type="title"/>
          </p:nvPr>
        </p:nvSpPr>
        <p:spPr/>
        <p:txBody>
          <a:bodyPr/>
          <a:lstStyle/>
          <a:p>
            <a:r>
              <a:rPr lang="en-US" altLang="en-US"/>
              <a:t>Multi-Way if-else Statements</a:t>
            </a:r>
          </a:p>
        </p:txBody>
      </p:sp>
      <p:sp>
        <p:nvSpPr>
          <p:cNvPr id="15363"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4" name="Rectangle 6"/>
          <p:cNvSpPr>
            <a:spLocks noChangeArrowheads="1"/>
          </p:cNvSpPr>
          <p:nvPr/>
        </p:nvSpPr>
        <p:spPr bwMode="auto">
          <a:xfrm>
            <a:off x="1524001" y="18027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8"/>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pic>
        <p:nvPicPr>
          <p:cNvPr id="11"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7112" y="1888864"/>
            <a:ext cx="6177776" cy="476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20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a:t>Trace if-else statement</a:t>
            </a:r>
          </a:p>
        </p:txBody>
      </p:sp>
      <p:sp>
        <p:nvSpPr>
          <p:cNvPr id="4" name="Content Placeholder 3"/>
          <p:cNvSpPr>
            <a:spLocks noGrp="1"/>
          </p:cNvSpPr>
          <p:nvPr>
            <p:ph idx="1"/>
          </p:nvPr>
        </p:nvSpPr>
        <p:spPr/>
        <p:txBody>
          <a:bodyPr>
            <a:normAutofit fontScale="92500" lnSpcReduction="20000"/>
          </a:bodyPr>
          <a:lstStyle/>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score &gt;= </a:t>
            </a:r>
            <a:r>
              <a:rPr lang="en-US" dirty="0">
                <a:solidFill>
                  <a:srgbClr val="C0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'A'</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'B'</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'C'</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'D'</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'F'</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a:t>Suppose score is 72.3</a:t>
            </a:r>
          </a:p>
        </p:txBody>
      </p:sp>
      <p:grpSp>
        <p:nvGrpSpPr>
          <p:cNvPr id="8" name="Group 7"/>
          <p:cNvGrpSpPr/>
          <p:nvPr/>
        </p:nvGrpSpPr>
        <p:grpSpPr>
          <a:xfrm>
            <a:off x="1904999" y="2238376"/>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a:t>Condition is false</a:t>
              </a:r>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42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a:t>Trace if-else statement</a:t>
            </a:r>
          </a:p>
        </p:txBody>
      </p:sp>
      <p:sp>
        <p:nvSpPr>
          <p:cNvPr id="4" name="Content Placeholder 3"/>
          <p:cNvSpPr>
            <a:spLocks noGrp="1"/>
          </p:cNvSpPr>
          <p:nvPr>
            <p:ph idx="1"/>
          </p:nvPr>
        </p:nvSpPr>
        <p:spPr/>
        <p:txBody>
          <a:bodyPr>
            <a:normAutofit fontScale="92500" lnSpcReduction="20000"/>
          </a:bodyPr>
          <a:lstStyle/>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score &gt;= </a:t>
            </a:r>
            <a:r>
              <a:rPr lang="en-US" dirty="0">
                <a:solidFill>
                  <a:srgbClr val="C0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'A'</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'B'</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'C'</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'D'</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'F'</a:t>
            </a: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a:t>Suppose score is 72.3</a:t>
            </a:r>
          </a:p>
        </p:txBody>
      </p:sp>
      <p:grpSp>
        <p:nvGrpSpPr>
          <p:cNvPr id="8" name="Group 7"/>
          <p:cNvGrpSpPr/>
          <p:nvPr/>
        </p:nvGrpSpPr>
        <p:grpSpPr>
          <a:xfrm>
            <a:off x="1904999" y="2890541"/>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a:t>Condition is false</a:t>
              </a:r>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406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a:t>Trace if-else statement</a:t>
            </a:r>
          </a:p>
        </p:txBody>
      </p:sp>
      <p:sp>
        <p:nvSpPr>
          <p:cNvPr id="4" name="Content Placeholder 3"/>
          <p:cNvSpPr>
            <a:spLocks noGrp="1"/>
          </p:cNvSpPr>
          <p:nvPr>
            <p:ph idx="1"/>
          </p:nvPr>
        </p:nvSpPr>
        <p:spPr/>
        <p:txBody>
          <a:bodyPr>
            <a:normAutofit fontScale="92500" lnSpcReduction="20000"/>
          </a:bodyPr>
          <a:lstStyle/>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score &gt;= </a:t>
            </a:r>
            <a:r>
              <a:rPr lang="en-US" dirty="0">
                <a:solidFill>
                  <a:srgbClr val="C0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'A'</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'B'</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'C'</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'D'</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'F'</a:t>
            </a: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a:t>Suppose score is 72.3</a:t>
            </a:r>
          </a:p>
        </p:txBody>
      </p:sp>
      <p:grpSp>
        <p:nvGrpSpPr>
          <p:cNvPr id="8" name="Group 7"/>
          <p:cNvGrpSpPr/>
          <p:nvPr/>
        </p:nvGrpSpPr>
        <p:grpSpPr>
          <a:xfrm>
            <a:off x="1904999" y="3583918"/>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a:t>Condition is true</a:t>
              </a:r>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1324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a:t>Trace if-else statement</a:t>
            </a:r>
          </a:p>
        </p:txBody>
      </p:sp>
      <p:sp>
        <p:nvSpPr>
          <p:cNvPr id="4" name="Content Placeholder 3"/>
          <p:cNvSpPr>
            <a:spLocks noGrp="1"/>
          </p:cNvSpPr>
          <p:nvPr>
            <p:ph idx="1"/>
          </p:nvPr>
        </p:nvSpPr>
        <p:spPr/>
        <p:txBody>
          <a:bodyPr>
            <a:normAutofit fontScale="92500" lnSpcReduction="20000"/>
          </a:bodyPr>
          <a:lstStyle/>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score &gt;= </a:t>
            </a:r>
            <a:r>
              <a:rPr lang="en-US" dirty="0">
                <a:solidFill>
                  <a:srgbClr val="C0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'A'</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'B'</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'C'</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'D'</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'F'</a:t>
            </a: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a:t>Suppose score is 72.3</a:t>
            </a:r>
          </a:p>
        </p:txBody>
      </p:sp>
      <p:grpSp>
        <p:nvGrpSpPr>
          <p:cNvPr id="8" name="Group 7"/>
          <p:cNvGrpSpPr/>
          <p:nvPr/>
        </p:nvGrpSpPr>
        <p:grpSpPr>
          <a:xfrm>
            <a:off x="1904999" y="3920376"/>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a:t>Output “C”</a:t>
              </a:r>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5717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a:t>Trace if-else statement</a:t>
            </a:r>
          </a:p>
        </p:txBody>
      </p:sp>
      <p:sp>
        <p:nvSpPr>
          <p:cNvPr id="4" name="Content Placeholder 3"/>
          <p:cNvSpPr>
            <a:spLocks noGrp="1"/>
          </p:cNvSpPr>
          <p:nvPr>
            <p:ph idx="1"/>
          </p:nvPr>
        </p:nvSpPr>
        <p:spPr/>
        <p:txBody>
          <a:bodyPr>
            <a:normAutofit fontScale="92500" lnSpcReduction="20000"/>
          </a:bodyPr>
          <a:lstStyle/>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score &gt;= </a:t>
            </a:r>
            <a:r>
              <a:rPr lang="en-US" dirty="0">
                <a:solidFill>
                  <a:srgbClr val="C0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'A'</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'B'</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'C'</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elif</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C0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'D'</a:t>
            </a:r>
            <a:endParaRPr lang="en-US" dirty="0">
              <a:latin typeface="Courier New" panose="02070309020205020404" pitchFamily="49" charset="0"/>
              <a:cs typeface="Courier New" panose="02070309020205020404" pitchFamily="49" charset="0"/>
            </a:endParaRP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else:</a:t>
            </a:r>
          </a:p>
          <a:p>
            <a:pPr marL="690563" indent="-690563"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grade = </a:t>
            </a:r>
            <a:r>
              <a:rPr lang="en-US" dirty="0">
                <a:solidFill>
                  <a:srgbClr val="C00000"/>
                </a:solidFill>
                <a:latin typeface="Courier New" panose="02070309020205020404" pitchFamily="49" charset="0"/>
                <a:cs typeface="Courier New" panose="02070309020205020404" pitchFamily="49" charset="0"/>
              </a:rPr>
              <a:t>'F'</a:t>
            </a: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a:t>Suppose score is 72.3</a:t>
            </a:r>
          </a:p>
        </p:txBody>
      </p:sp>
      <p:grpSp>
        <p:nvGrpSpPr>
          <p:cNvPr id="8" name="Group 7"/>
          <p:cNvGrpSpPr/>
          <p:nvPr/>
        </p:nvGrpSpPr>
        <p:grpSpPr>
          <a:xfrm>
            <a:off x="1904999" y="5753100"/>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a:t>Exit the block</a:t>
              </a:r>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933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t>Control Flow</a:t>
            </a:r>
          </a:p>
        </p:txBody>
      </p:sp>
      <p:sp>
        <p:nvSpPr>
          <p:cNvPr id="21508" name="Rectangle 3"/>
          <p:cNvSpPr>
            <a:spLocks noGrp="1" noChangeArrowheads="1"/>
          </p:cNvSpPr>
          <p:nvPr>
            <p:ph type="body" idx="1"/>
          </p:nvPr>
        </p:nvSpPr>
        <p:spPr>
          <a:xfrm>
            <a:off x="1141412" y="2097088"/>
            <a:ext cx="9905999" cy="3694113"/>
          </a:xfrm>
        </p:spPr>
        <p:txBody>
          <a:bodyPr/>
          <a:lstStyle/>
          <a:p>
            <a:r>
              <a:rPr lang="en-US" dirty="0"/>
              <a:t>Control flow.</a:t>
            </a:r>
          </a:p>
          <a:p>
            <a:pPr lvl="1"/>
            <a:r>
              <a:rPr lang="en-US" dirty="0"/>
              <a:t>Sequence of statements that are actually executed in a program.</a:t>
            </a:r>
          </a:p>
          <a:p>
            <a:pPr lvl="1"/>
            <a:r>
              <a:rPr lang="en-US" dirty="0"/>
              <a:t>Conditionals and loops: enable us to choreograph control flow.</a:t>
            </a:r>
          </a:p>
        </p:txBody>
      </p:sp>
      <p:grpSp>
        <p:nvGrpSpPr>
          <p:cNvPr id="4" name="Group 3"/>
          <p:cNvGrpSpPr/>
          <p:nvPr/>
        </p:nvGrpSpPr>
        <p:grpSpPr>
          <a:xfrm>
            <a:off x="3252791" y="3709630"/>
            <a:ext cx="1201738" cy="2603500"/>
            <a:chOff x="3302000" y="2882900"/>
            <a:chExt cx="1201738" cy="2603500"/>
          </a:xfrm>
        </p:grpSpPr>
        <p:cxnSp>
          <p:nvCxnSpPr>
            <p:cNvPr id="21509" name="AutoShape 4"/>
            <p:cNvCxnSpPr>
              <a:cxnSpLocks noChangeShapeType="1"/>
              <a:stCxn id="21510" idx="2"/>
              <a:endCxn id="21515" idx="0"/>
            </p:cNvCxnSpPr>
            <p:nvPr/>
          </p:nvCxnSpPr>
          <p:spPr bwMode="auto">
            <a:xfrm>
              <a:off x="3903663" y="3951288"/>
              <a:ext cx="0" cy="468312"/>
            </a:xfrm>
            <a:prstGeom prst="straightConnector1">
              <a:avLst/>
            </a:prstGeom>
            <a:noFill/>
            <a:ln w="38100">
              <a:solidFill>
                <a:schemeClr val="accent1"/>
              </a:solidFill>
              <a:round/>
              <a:headEnd type="none" w="med" len="med"/>
              <a:tailEnd type="triangle" w="med" len="med"/>
            </a:ln>
          </p:spPr>
        </p:cxnSp>
        <p:sp>
          <p:nvSpPr>
            <p:cNvPr id="21510" name="AutoShape 5"/>
            <p:cNvSpPr>
              <a:spLocks noChangeArrowheads="1"/>
            </p:cNvSpPr>
            <p:nvPr/>
          </p:nvSpPr>
          <p:spPr bwMode="auto">
            <a:xfrm>
              <a:off x="3302000" y="3633788"/>
              <a:ext cx="1201738"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a:solidFill>
                    <a:schemeClr val="bg1"/>
                  </a:solidFill>
                  <a:latin typeface="Lucida Sans Italic" pitchFamily="32" charset="0"/>
                </a:rPr>
                <a:t>statement 2</a:t>
              </a:r>
              <a:endParaRPr lang="en-US" sz="1400">
                <a:solidFill>
                  <a:schemeClr val="bg1"/>
                </a:solidFill>
              </a:endParaRPr>
            </a:p>
          </p:txBody>
        </p:sp>
        <p:cxnSp>
          <p:nvCxnSpPr>
            <p:cNvPr id="21511" name="AutoShape 6"/>
            <p:cNvCxnSpPr>
              <a:cxnSpLocks noChangeShapeType="1"/>
              <a:stCxn id="21512" idx="2"/>
              <a:endCxn id="21510" idx="0"/>
            </p:cNvCxnSpPr>
            <p:nvPr/>
          </p:nvCxnSpPr>
          <p:spPr bwMode="auto">
            <a:xfrm>
              <a:off x="3903663" y="3200400"/>
              <a:ext cx="0" cy="433388"/>
            </a:xfrm>
            <a:prstGeom prst="straightConnector1">
              <a:avLst/>
            </a:prstGeom>
            <a:noFill/>
            <a:ln w="38100">
              <a:solidFill>
                <a:schemeClr val="accent1"/>
              </a:solidFill>
              <a:round/>
              <a:headEnd type="none" w="med" len="med"/>
              <a:tailEnd type="triangle" w="med" len="med"/>
            </a:ln>
          </p:spPr>
        </p:cxnSp>
        <p:sp>
          <p:nvSpPr>
            <p:cNvPr id="21512" name="AutoShape 7"/>
            <p:cNvSpPr>
              <a:spLocks noChangeArrowheads="1"/>
            </p:cNvSpPr>
            <p:nvPr/>
          </p:nvSpPr>
          <p:spPr bwMode="auto">
            <a:xfrm>
              <a:off x="3302000" y="2882900"/>
              <a:ext cx="1201738"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1</a:t>
              </a:r>
            </a:p>
          </p:txBody>
        </p:sp>
        <p:sp>
          <p:nvSpPr>
            <p:cNvPr id="21513" name="AutoShape 8"/>
            <p:cNvSpPr>
              <a:spLocks noChangeArrowheads="1"/>
            </p:cNvSpPr>
            <p:nvPr/>
          </p:nvSpPr>
          <p:spPr bwMode="auto">
            <a:xfrm>
              <a:off x="3302000" y="5170488"/>
              <a:ext cx="1201738" cy="315912"/>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4</a:t>
              </a:r>
            </a:p>
          </p:txBody>
        </p:sp>
        <p:cxnSp>
          <p:nvCxnSpPr>
            <p:cNvPr id="21514" name="AutoShape 9"/>
            <p:cNvCxnSpPr>
              <a:cxnSpLocks noChangeShapeType="1"/>
              <a:stCxn id="21515" idx="2"/>
              <a:endCxn id="21513" idx="0"/>
            </p:cNvCxnSpPr>
            <p:nvPr/>
          </p:nvCxnSpPr>
          <p:spPr bwMode="auto">
            <a:xfrm>
              <a:off x="3903663" y="4735514"/>
              <a:ext cx="0" cy="434975"/>
            </a:xfrm>
            <a:prstGeom prst="straightConnector1">
              <a:avLst/>
            </a:prstGeom>
            <a:noFill/>
            <a:ln w="38100">
              <a:solidFill>
                <a:schemeClr val="accent1"/>
              </a:solidFill>
              <a:round/>
              <a:headEnd type="none" w="med" len="med"/>
              <a:tailEnd type="triangle" w="med" len="med"/>
            </a:ln>
          </p:spPr>
        </p:cxnSp>
        <p:sp>
          <p:nvSpPr>
            <p:cNvPr id="21515" name="AutoShape 10"/>
            <p:cNvSpPr>
              <a:spLocks noChangeArrowheads="1"/>
            </p:cNvSpPr>
            <p:nvPr/>
          </p:nvSpPr>
          <p:spPr bwMode="auto">
            <a:xfrm>
              <a:off x="3302000" y="4419601"/>
              <a:ext cx="1201738" cy="315913"/>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3</a:t>
              </a:r>
            </a:p>
          </p:txBody>
        </p:sp>
      </p:grpSp>
      <p:grpSp>
        <p:nvGrpSpPr>
          <p:cNvPr id="5" name="Group 4"/>
          <p:cNvGrpSpPr/>
          <p:nvPr/>
        </p:nvGrpSpPr>
        <p:grpSpPr>
          <a:xfrm>
            <a:off x="6560234" y="3522341"/>
            <a:ext cx="3856466" cy="2929503"/>
            <a:chOff x="5667376" y="2770774"/>
            <a:chExt cx="3856466" cy="2929503"/>
          </a:xfrm>
        </p:grpSpPr>
        <p:sp>
          <p:nvSpPr>
            <p:cNvPr id="21516" name="AutoShape 11"/>
            <p:cNvSpPr>
              <a:spLocks noChangeArrowheads="1"/>
            </p:cNvSpPr>
            <p:nvPr/>
          </p:nvSpPr>
          <p:spPr bwMode="auto">
            <a:xfrm>
              <a:off x="6780213" y="4171951"/>
              <a:ext cx="1058862" cy="650875"/>
            </a:xfrm>
            <a:prstGeom prst="flowChartDecision">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dirty="0" err="1">
                  <a:solidFill>
                    <a:schemeClr val="bg1"/>
                  </a:solidFill>
                  <a:latin typeface="Lucida Sans Italic" pitchFamily="32" charset="0"/>
                </a:rPr>
                <a:t>boolean</a:t>
              </a:r>
              <a:r>
                <a:rPr lang="en-US" sz="1200" dirty="0">
                  <a:solidFill>
                    <a:schemeClr val="bg1"/>
                  </a:solidFill>
                  <a:latin typeface="Lucida Sans Italic" pitchFamily="32" charset="0"/>
                </a:rPr>
                <a:t> 2</a:t>
              </a:r>
            </a:p>
          </p:txBody>
        </p:sp>
        <p:cxnSp>
          <p:nvCxnSpPr>
            <p:cNvPr id="21517" name="AutoShape 12"/>
            <p:cNvCxnSpPr>
              <a:cxnSpLocks noChangeShapeType="1"/>
              <a:stCxn id="21525" idx="2"/>
              <a:endCxn id="21516" idx="0"/>
            </p:cNvCxnSpPr>
            <p:nvPr/>
          </p:nvCxnSpPr>
          <p:spPr bwMode="auto">
            <a:xfrm flipH="1">
              <a:off x="7309644" y="3421649"/>
              <a:ext cx="8038" cy="750302"/>
            </a:xfrm>
            <a:prstGeom prst="straightConnector1">
              <a:avLst/>
            </a:prstGeom>
            <a:noFill/>
            <a:ln w="38100">
              <a:solidFill>
                <a:schemeClr val="accent1"/>
              </a:solidFill>
              <a:round/>
              <a:headEnd type="none" w="med" len="med"/>
              <a:tailEnd type="triangle" w="med" len="med"/>
            </a:ln>
          </p:spPr>
        </p:cxnSp>
        <p:cxnSp>
          <p:nvCxnSpPr>
            <p:cNvPr id="21518" name="AutoShape 13"/>
            <p:cNvCxnSpPr>
              <a:cxnSpLocks noChangeShapeType="1"/>
              <a:stCxn id="21516" idx="3"/>
              <a:endCxn id="21524" idx="1"/>
            </p:cNvCxnSpPr>
            <p:nvPr/>
          </p:nvCxnSpPr>
          <p:spPr bwMode="auto">
            <a:xfrm flipV="1">
              <a:off x="7839075" y="4497388"/>
              <a:ext cx="676704" cy="1"/>
            </a:xfrm>
            <a:prstGeom prst="straightConnector1">
              <a:avLst/>
            </a:prstGeom>
            <a:noFill/>
            <a:ln w="38100">
              <a:solidFill>
                <a:schemeClr val="accent1"/>
              </a:solidFill>
              <a:round/>
              <a:headEnd type="none" w="med" len="med"/>
              <a:tailEnd type="triangle" w="med" len="med"/>
            </a:ln>
          </p:spPr>
        </p:cxnSp>
        <p:cxnSp>
          <p:nvCxnSpPr>
            <p:cNvPr id="21519" name="AutoShape 14"/>
            <p:cNvCxnSpPr>
              <a:cxnSpLocks noChangeShapeType="1"/>
              <a:stCxn id="21524" idx="0"/>
              <a:endCxn id="21523" idx="6"/>
            </p:cNvCxnSpPr>
            <p:nvPr/>
          </p:nvCxnSpPr>
          <p:spPr bwMode="auto">
            <a:xfrm rot="16200000" flipV="1">
              <a:off x="7880566" y="3199393"/>
              <a:ext cx="573880" cy="1704610"/>
            </a:xfrm>
            <a:prstGeom prst="bentConnector2">
              <a:avLst/>
            </a:prstGeom>
            <a:noFill/>
            <a:ln w="38100">
              <a:solidFill>
                <a:schemeClr val="accent1"/>
              </a:solidFill>
              <a:miter lim="800000"/>
              <a:headEnd type="none" w="med" len="med"/>
              <a:tailEnd type="triangle" w="med" len="med"/>
            </a:ln>
          </p:spPr>
        </p:cxnSp>
        <p:sp>
          <p:nvSpPr>
            <p:cNvPr id="21520" name="Text Box 15"/>
            <p:cNvSpPr txBox="1">
              <a:spLocks noChangeArrowheads="1"/>
            </p:cNvSpPr>
            <p:nvPr/>
          </p:nvSpPr>
          <p:spPr bwMode="auto">
            <a:xfrm>
              <a:off x="7964944" y="4229594"/>
              <a:ext cx="424966"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true</a:t>
              </a:r>
            </a:p>
          </p:txBody>
        </p:sp>
        <p:sp>
          <p:nvSpPr>
            <p:cNvPr id="21521" name="Text Box 16"/>
            <p:cNvSpPr txBox="1">
              <a:spLocks noChangeArrowheads="1"/>
            </p:cNvSpPr>
            <p:nvPr/>
          </p:nvSpPr>
          <p:spPr bwMode="auto">
            <a:xfrm>
              <a:off x="7350023" y="4950238"/>
              <a:ext cx="482802"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a:solidFill>
                    <a:schemeClr val="tx2"/>
                  </a:solidFill>
                </a:rPr>
                <a:t>false</a:t>
              </a:r>
            </a:p>
          </p:txBody>
        </p:sp>
        <p:cxnSp>
          <p:nvCxnSpPr>
            <p:cNvPr id="21522" name="AutoShape 17"/>
            <p:cNvCxnSpPr>
              <a:cxnSpLocks noChangeShapeType="1"/>
              <a:stCxn id="21516" idx="2"/>
              <a:endCxn id="21526" idx="0"/>
            </p:cNvCxnSpPr>
            <p:nvPr/>
          </p:nvCxnSpPr>
          <p:spPr bwMode="auto">
            <a:xfrm>
              <a:off x="7309644" y="4822826"/>
              <a:ext cx="0" cy="561539"/>
            </a:xfrm>
            <a:prstGeom prst="straightConnector1">
              <a:avLst/>
            </a:prstGeom>
            <a:noFill/>
            <a:ln w="38100">
              <a:solidFill>
                <a:schemeClr val="accent1"/>
              </a:solidFill>
              <a:round/>
              <a:headEnd type="none" w="med" len="med"/>
              <a:tailEnd type="triangle" w="med" len="med"/>
            </a:ln>
          </p:spPr>
        </p:cxnSp>
        <p:sp>
          <p:nvSpPr>
            <p:cNvPr id="21523" name="AutoShape 18"/>
            <p:cNvSpPr>
              <a:spLocks noChangeArrowheads="1"/>
            </p:cNvSpPr>
            <p:nvPr/>
          </p:nvSpPr>
          <p:spPr bwMode="auto">
            <a:xfrm>
              <a:off x="7096126" y="3654426"/>
              <a:ext cx="219075" cy="220663"/>
            </a:xfrm>
            <a:prstGeom prst="flowChartConnector">
              <a:avLst/>
            </a:prstGeom>
            <a:noFill/>
            <a:ln w="9525">
              <a:noFill/>
              <a:round/>
              <a:headEnd/>
              <a:tailEnd/>
            </a:ln>
          </p:spPr>
          <p:txBody>
            <a:bodyPr wrap="none" anchor="ctr">
              <a:prstTxWarp prst="textNoShape">
                <a:avLst/>
              </a:prstTxWarp>
            </a:bodyPr>
            <a:lstStyle/>
            <a:p>
              <a:endParaRPr lang="en-US" sz="1200"/>
            </a:p>
          </p:txBody>
        </p:sp>
        <p:sp>
          <p:nvSpPr>
            <p:cNvPr id="21524" name="AutoShape 19"/>
            <p:cNvSpPr>
              <a:spLocks noChangeArrowheads="1"/>
            </p:cNvSpPr>
            <p:nvPr/>
          </p:nvSpPr>
          <p:spPr bwMode="auto">
            <a:xfrm>
              <a:off x="8515779" y="4338638"/>
              <a:ext cx="1008063"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2</a:t>
              </a:r>
            </a:p>
          </p:txBody>
        </p:sp>
        <p:sp>
          <p:nvSpPr>
            <p:cNvPr id="21525" name="AutoShape 20"/>
            <p:cNvSpPr>
              <a:spLocks noChangeArrowheads="1"/>
            </p:cNvSpPr>
            <p:nvPr/>
          </p:nvSpPr>
          <p:spPr bwMode="auto">
            <a:xfrm>
              <a:off x="6788251" y="2770774"/>
              <a:ext cx="1058862" cy="650875"/>
            </a:xfrm>
            <a:prstGeom prst="flowChartDecision">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boolean 1</a:t>
              </a:r>
            </a:p>
          </p:txBody>
        </p:sp>
        <p:sp>
          <p:nvSpPr>
            <p:cNvPr id="21526" name="AutoShape 21"/>
            <p:cNvSpPr>
              <a:spLocks noChangeArrowheads="1"/>
            </p:cNvSpPr>
            <p:nvPr/>
          </p:nvSpPr>
          <p:spPr bwMode="auto">
            <a:xfrm>
              <a:off x="6805612" y="5384365"/>
              <a:ext cx="1008063" cy="315912"/>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3</a:t>
              </a:r>
            </a:p>
          </p:txBody>
        </p:sp>
        <p:sp>
          <p:nvSpPr>
            <p:cNvPr id="21527" name="Text Box 22"/>
            <p:cNvSpPr txBox="1">
              <a:spLocks noChangeArrowheads="1"/>
            </p:cNvSpPr>
            <p:nvPr/>
          </p:nvSpPr>
          <p:spPr bwMode="auto">
            <a:xfrm>
              <a:off x="7374492" y="3399544"/>
              <a:ext cx="482802"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false</a:t>
              </a:r>
            </a:p>
          </p:txBody>
        </p:sp>
        <p:cxnSp>
          <p:nvCxnSpPr>
            <p:cNvPr id="21528" name="AutoShape 23"/>
            <p:cNvCxnSpPr>
              <a:cxnSpLocks noChangeShapeType="1"/>
              <a:stCxn id="21525" idx="1"/>
              <a:endCxn id="21529" idx="0"/>
            </p:cNvCxnSpPr>
            <p:nvPr/>
          </p:nvCxnSpPr>
          <p:spPr bwMode="auto">
            <a:xfrm rot="10800000" flipV="1">
              <a:off x="6171409" y="3096211"/>
              <a:ext cx="616843" cy="901113"/>
            </a:xfrm>
            <a:prstGeom prst="bentConnector2">
              <a:avLst/>
            </a:prstGeom>
            <a:noFill/>
            <a:ln w="38100">
              <a:solidFill>
                <a:schemeClr val="accent1"/>
              </a:solidFill>
              <a:miter lim="800000"/>
              <a:headEnd type="none" w="med" len="med"/>
              <a:tailEnd type="triangle" w="med" len="med"/>
            </a:ln>
          </p:spPr>
        </p:cxnSp>
        <p:sp>
          <p:nvSpPr>
            <p:cNvPr id="21529" name="AutoShape 24"/>
            <p:cNvSpPr>
              <a:spLocks noChangeArrowheads="1"/>
            </p:cNvSpPr>
            <p:nvPr/>
          </p:nvSpPr>
          <p:spPr bwMode="auto">
            <a:xfrm>
              <a:off x="5667376" y="3997325"/>
              <a:ext cx="1008063"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1</a:t>
              </a:r>
            </a:p>
          </p:txBody>
        </p:sp>
        <p:cxnSp>
          <p:nvCxnSpPr>
            <p:cNvPr id="21530" name="AutoShape 25"/>
            <p:cNvCxnSpPr>
              <a:cxnSpLocks noChangeShapeType="1"/>
              <a:stCxn id="21529" idx="2"/>
              <a:endCxn id="21526" idx="1"/>
            </p:cNvCxnSpPr>
            <p:nvPr/>
          </p:nvCxnSpPr>
          <p:spPr bwMode="auto">
            <a:xfrm rot="16200000" flipH="1">
              <a:off x="5874762" y="4611471"/>
              <a:ext cx="1227496" cy="634204"/>
            </a:xfrm>
            <a:prstGeom prst="bentConnector2">
              <a:avLst/>
            </a:prstGeom>
            <a:noFill/>
            <a:ln w="38100">
              <a:solidFill>
                <a:schemeClr val="accent1"/>
              </a:solidFill>
              <a:miter lim="800000"/>
              <a:headEnd type="none" w="med" len="med"/>
              <a:tailEnd type="triangle" w="med" len="med"/>
            </a:ln>
          </p:spPr>
        </p:cxnSp>
        <p:sp>
          <p:nvSpPr>
            <p:cNvPr id="21531" name="Text Box 26"/>
            <p:cNvSpPr txBox="1">
              <a:spLocks noChangeArrowheads="1"/>
            </p:cNvSpPr>
            <p:nvPr/>
          </p:nvSpPr>
          <p:spPr bwMode="auto">
            <a:xfrm>
              <a:off x="6216862" y="3388559"/>
              <a:ext cx="424966"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true</a:t>
              </a:r>
            </a:p>
          </p:txBody>
        </p:sp>
      </p:grpSp>
      <p:sp>
        <p:nvSpPr>
          <p:cNvPr id="21532" name="Text Box 27"/>
          <p:cNvSpPr txBox="1">
            <a:spLocks noChangeArrowheads="1"/>
          </p:cNvSpPr>
          <p:nvPr/>
        </p:nvSpPr>
        <p:spPr bwMode="auto">
          <a:xfrm>
            <a:off x="2495435" y="6464979"/>
            <a:ext cx="2917825" cy="380593"/>
          </a:xfrm>
          <a:prstGeom prst="rect">
            <a:avLst/>
          </a:prstGeom>
          <a:noFill/>
          <a:ln w="15875">
            <a:noFill/>
            <a:miter lim="800000"/>
            <a:headEnd/>
            <a:tailEnd/>
          </a:ln>
        </p:spPr>
        <p:txBody>
          <a:bodyPr lIns="102590" tIns="51296" rIns="102590" bIns="51296">
            <a:prstTxWarp prst="textNoShape">
              <a:avLst/>
            </a:prstTxWarp>
            <a:spAutoFit/>
          </a:bodyPr>
          <a:lstStyle/>
          <a:p>
            <a:pPr algn="ctr" defTabSz="1019175">
              <a:spcBef>
                <a:spcPct val="50000"/>
              </a:spcBef>
            </a:pPr>
            <a:r>
              <a:rPr kumimoji="1" lang="en-US" dirty="0"/>
              <a:t>straight-line control flow</a:t>
            </a:r>
          </a:p>
        </p:txBody>
      </p:sp>
      <p:sp>
        <p:nvSpPr>
          <p:cNvPr id="21533" name="Text Box 28"/>
          <p:cNvSpPr txBox="1">
            <a:spLocks noChangeArrowheads="1"/>
          </p:cNvSpPr>
          <p:nvPr/>
        </p:nvSpPr>
        <p:spPr bwMode="auto">
          <a:xfrm>
            <a:off x="6459113" y="6464979"/>
            <a:ext cx="3903663" cy="380593"/>
          </a:xfrm>
          <a:prstGeom prst="rect">
            <a:avLst/>
          </a:prstGeom>
          <a:noFill/>
          <a:ln w="15875">
            <a:noFill/>
            <a:miter lim="800000"/>
            <a:headEnd/>
            <a:tailEnd/>
          </a:ln>
        </p:spPr>
        <p:txBody>
          <a:bodyPr lIns="102590" tIns="51296" rIns="102590" bIns="51296">
            <a:prstTxWarp prst="textNoShape">
              <a:avLst/>
            </a:prstTxWarp>
            <a:spAutoFit/>
          </a:bodyPr>
          <a:lstStyle/>
          <a:p>
            <a:pPr algn="ctr" defTabSz="1019175">
              <a:spcBef>
                <a:spcPct val="50000"/>
              </a:spcBef>
            </a:pPr>
            <a:r>
              <a:rPr kumimoji="1" lang="en-US" dirty="0"/>
              <a:t>control flow with conditionals and loops</a:t>
            </a:r>
          </a:p>
        </p:txBody>
      </p:sp>
      <p:sp>
        <p:nvSpPr>
          <p:cNvPr id="2" name="TextBox 1"/>
          <p:cNvSpPr txBox="1"/>
          <p:nvPr/>
        </p:nvSpPr>
        <p:spPr>
          <a:xfrm>
            <a:off x="7447889" y="1233648"/>
            <a:ext cx="3921496" cy="1200329"/>
          </a:xfrm>
          <a:prstGeom prst="rect">
            <a:avLst/>
          </a:prstGeom>
          <a:noFill/>
          <a:ln w="38100">
            <a:solidFill>
              <a:schemeClr val="accent1"/>
            </a:solidFill>
          </a:ln>
        </p:spPr>
        <p:txBody>
          <a:bodyPr wrap="square" rtlCol="0">
            <a:spAutoFit/>
          </a:bodyPr>
          <a:lstStyle/>
          <a:p>
            <a:r>
              <a:rPr lang="en-US" dirty="0"/>
              <a:t>Notation</a:t>
            </a:r>
          </a:p>
          <a:p>
            <a:pPr marL="285750" indent="-285750">
              <a:buFont typeface="Arial" panose="020B0604020202020204" pitchFamily="34" charset="0"/>
              <a:buChar char="•"/>
            </a:pPr>
            <a:r>
              <a:rPr lang="en-US" dirty="0"/>
              <a:t>Block – statement of code</a:t>
            </a:r>
          </a:p>
          <a:p>
            <a:pPr marL="285750" indent="-285750">
              <a:buFont typeface="Arial" panose="020B0604020202020204" pitchFamily="34" charset="0"/>
              <a:buChar char="•"/>
            </a:pPr>
            <a:r>
              <a:rPr lang="en-US" dirty="0"/>
              <a:t>Diamond – conditional</a:t>
            </a:r>
          </a:p>
          <a:p>
            <a:pPr marL="285750" indent="-285750">
              <a:buFont typeface="Arial" panose="020B0604020202020204" pitchFamily="34" charset="0"/>
              <a:buChar char="•"/>
            </a:pPr>
            <a:r>
              <a:rPr lang="en-US" dirty="0"/>
              <a:t>Open circle – start/end of algorithm</a:t>
            </a:r>
          </a:p>
        </p:txBody>
      </p:sp>
    </p:spTree>
    <p:extLst>
      <p:ext uri="{BB962C8B-B14F-4D97-AF65-F5344CB8AC3E}">
        <p14:creationId xmlns:p14="http://schemas.microsoft.com/office/powerpoint/2010/main" val="21076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a:t>Problem: Computing Taxes</a:t>
            </a:r>
          </a:p>
        </p:txBody>
      </p:sp>
      <p:sp>
        <p:nvSpPr>
          <p:cNvPr id="28676" name="Rectangle 3"/>
          <p:cNvSpPr>
            <a:spLocks noGrp="1" noChangeArrowheads="1"/>
          </p:cNvSpPr>
          <p:nvPr>
            <p:ph type="body" idx="1"/>
          </p:nvPr>
        </p:nvSpPr>
        <p:spPr/>
        <p:txBody>
          <a:bodyPr/>
          <a:lstStyle/>
          <a:p>
            <a:r>
              <a:rPr lang="en-US" altLang="en-US"/>
              <a:t>The US federal personal income tax is calculated based on the filing status and taxable income. There are four filing statuses: single filers, married filing jointly, married filing separately, and head of household. The tax rates for 2009 are shown below.</a:t>
            </a:r>
          </a:p>
        </p:txBody>
      </p:sp>
      <p:sp>
        <p:nvSpPr>
          <p:cNvPr id="28677" name="Rectangle 91"/>
          <p:cNvSpPr>
            <a:spLocks noChangeArrowheads="1"/>
          </p:cNvSpPr>
          <p:nvPr/>
        </p:nvSpPr>
        <p:spPr bwMode="auto">
          <a:xfrm>
            <a:off x="1524001" y="23313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tabLst>
                <a:tab pos="3246438" algn="l"/>
              </a:tabLst>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tabLst>
                <a:tab pos="3246438" algn="l"/>
              </a:tabLst>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tabLst>
                <a:tab pos="3246438" algn="l"/>
              </a:tabLst>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tabLst>
                <a:tab pos="3246438" algn="l"/>
              </a:tabLst>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tabLst>
                <a:tab pos="32464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8678"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3736975"/>
            <a:ext cx="9201150" cy="235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282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DD3FD4CA-A2D8-442B-92DF-5392955A6562}"/>
              </a:ext>
            </a:extLst>
          </p:cNvPr>
          <p:cNvSpPr>
            <a:spLocks noGrp="1" noChangeArrowheads="1"/>
          </p:cNvSpPr>
          <p:nvPr>
            <p:ph type="title"/>
          </p:nvPr>
        </p:nvSpPr>
        <p:spPr/>
        <p:txBody>
          <a:bodyPr/>
          <a:lstStyle/>
          <a:p>
            <a:r>
              <a:rPr lang="en-US" altLang="en-US"/>
              <a:t>Problem: Computing Taxes, cont.</a:t>
            </a:r>
          </a:p>
        </p:txBody>
      </p:sp>
      <p:sp>
        <p:nvSpPr>
          <p:cNvPr id="109577" name="Rectangle 9">
            <a:extLst>
              <a:ext uri="{FF2B5EF4-FFF2-40B4-BE49-F238E27FC236}">
                <a16:creationId xmlns:a16="http://schemas.microsoft.com/office/drawing/2014/main" id="{4256A462-330D-4470-8D49-80E5E97F55FD}"/>
              </a:ext>
            </a:extLst>
          </p:cNvPr>
          <p:cNvSpPr>
            <a:spLocks noGrp="1" noChangeArrowheads="1"/>
          </p:cNvSpPr>
          <p:nvPr>
            <p:ph type="body" idx="1"/>
          </p:nvPr>
        </p:nvSpPr>
        <p:spPr/>
        <p:txBody>
          <a:bodyPr>
            <a:normAutofit fontScale="92500" lnSpcReduction="20000"/>
          </a:bodyPr>
          <a:lstStyle/>
          <a:p>
            <a:pPr marL="690563" indent="-690563">
              <a:spcBef>
                <a:spcPts val="0"/>
              </a:spcBef>
              <a:buFont typeface="+mj-lt"/>
              <a:buAutoNum type="arabicPeriod"/>
            </a:pPr>
            <a:r>
              <a:rPr lang="en-US" altLang="en-US" b="1" dirty="0">
                <a:solidFill>
                  <a:schemeClr val="accent4"/>
                </a:solidFill>
                <a:latin typeface="Courier New" panose="02070309020205020404" pitchFamily="49" charset="0"/>
                <a:cs typeface="Courier New" panose="02070309020205020404" pitchFamily="49" charset="0"/>
              </a:rPr>
              <a:t>if</a:t>
            </a:r>
            <a:r>
              <a:rPr lang="en-US" altLang="en-US" dirty="0">
                <a:latin typeface="Courier New" panose="02070309020205020404" pitchFamily="49" charset="0"/>
                <a:cs typeface="Courier New" panose="02070309020205020404" pitchFamily="49" charset="0"/>
              </a:rPr>
              <a:t>   status == </a:t>
            </a:r>
            <a:r>
              <a:rPr lang="en-US" altLang="en-US" dirty="0">
                <a:solidFill>
                  <a:srgbClr val="C0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p>
          <a:p>
            <a:pPr marL="690563" indent="-690563">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 Compute tax for single filers</a:t>
            </a:r>
          </a:p>
          <a:p>
            <a:pPr marL="690563" indent="-690563">
              <a:spcBef>
                <a:spcPts val="0"/>
              </a:spcBef>
              <a:buFont typeface="+mj-lt"/>
              <a:buAutoNum type="arabicPeriod"/>
            </a:pPr>
            <a:r>
              <a:rPr lang="en-US" altLang="en-US" b="1" dirty="0" err="1">
                <a:solidFill>
                  <a:schemeClr val="accent4"/>
                </a:solidFill>
                <a:latin typeface="Courier New" panose="02070309020205020404" pitchFamily="49" charset="0"/>
                <a:cs typeface="Courier New" panose="02070309020205020404" pitchFamily="49" charset="0"/>
              </a:rPr>
              <a:t>elif</a:t>
            </a:r>
            <a:r>
              <a:rPr lang="en-US" altLang="en-US" dirty="0">
                <a:latin typeface="Courier New" panose="02070309020205020404" pitchFamily="49" charset="0"/>
                <a:cs typeface="Courier New" panose="02070309020205020404" pitchFamily="49" charset="0"/>
              </a:rPr>
              <a:t> status == </a:t>
            </a:r>
            <a:r>
              <a:rPr lang="en-US" altLang="en-US" dirty="0">
                <a:solidFill>
                  <a:srgbClr val="C00000"/>
                </a:solidFill>
                <a:latin typeface="Courier New" panose="02070309020205020404" pitchFamily="49" charset="0"/>
                <a:cs typeface="Courier New" panose="02070309020205020404" pitchFamily="49" charset="0"/>
              </a:rPr>
              <a:t>1</a:t>
            </a:r>
            <a:r>
              <a:rPr lang="en-US" altLang="en-US" dirty="0">
                <a:latin typeface="Courier New" panose="02070309020205020404" pitchFamily="49" charset="0"/>
                <a:cs typeface="Courier New" panose="02070309020205020404" pitchFamily="49" charset="0"/>
              </a:rPr>
              <a:t>: </a:t>
            </a:r>
          </a:p>
          <a:p>
            <a:pPr marL="690563" indent="-690563">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 Compute tax for married filing jointly</a:t>
            </a:r>
          </a:p>
          <a:p>
            <a:pPr marL="690563" indent="-690563">
              <a:spcBef>
                <a:spcPts val="0"/>
              </a:spcBef>
              <a:buFont typeface="+mj-lt"/>
              <a:buAutoNum type="arabicPeriod"/>
            </a:pPr>
            <a:r>
              <a:rPr lang="en-US" altLang="en-US" b="1" dirty="0" err="1">
                <a:solidFill>
                  <a:schemeClr val="accent4"/>
                </a:solidFill>
                <a:latin typeface="Courier New" panose="02070309020205020404" pitchFamily="49" charset="0"/>
                <a:cs typeface="Courier New" panose="02070309020205020404" pitchFamily="49" charset="0"/>
              </a:rPr>
              <a:t>elif</a:t>
            </a:r>
            <a:r>
              <a:rPr lang="en-US" altLang="en-US" b="1" dirty="0">
                <a:solidFill>
                  <a:schemeClr val="accent4"/>
                </a:solidFill>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status == </a:t>
            </a:r>
            <a:r>
              <a:rPr lang="en-US" altLang="en-US" dirty="0">
                <a:solidFill>
                  <a:srgbClr val="C00000"/>
                </a:solidFill>
                <a:latin typeface="Courier New" panose="02070309020205020404" pitchFamily="49" charset="0"/>
                <a:cs typeface="Courier New" panose="02070309020205020404" pitchFamily="49" charset="0"/>
              </a:rPr>
              <a:t>2</a:t>
            </a:r>
            <a:r>
              <a:rPr lang="en-US" altLang="en-US" dirty="0">
                <a:latin typeface="Courier New" panose="02070309020205020404" pitchFamily="49" charset="0"/>
                <a:cs typeface="Courier New" panose="02070309020205020404" pitchFamily="49" charset="0"/>
              </a:rPr>
              <a:t>: </a:t>
            </a:r>
          </a:p>
          <a:p>
            <a:pPr marL="690563" indent="-690563">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 Compute tax for married filing separately</a:t>
            </a:r>
          </a:p>
          <a:p>
            <a:pPr marL="690563" indent="-690563">
              <a:spcBef>
                <a:spcPts val="0"/>
              </a:spcBef>
              <a:buFont typeface="+mj-lt"/>
              <a:buAutoNum type="arabicPeriod"/>
            </a:pPr>
            <a:r>
              <a:rPr lang="en-US" altLang="en-US" b="1" dirty="0" err="1">
                <a:solidFill>
                  <a:schemeClr val="accent4"/>
                </a:solidFill>
                <a:latin typeface="Courier New" panose="02070309020205020404" pitchFamily="49" charset="0"/>
                <a:cs typeface="Courier New" panose="02070309020205020404" pitchFamily="49" charset="0"/>
              </a:rPr>
              <a:t>elif</a:t>
            </a:r>
            <a:r>
              <a:rPr lang="en-US" altLang="en-US" dirty="0">
                <a:latin typeface="Courier New" panose="02070309020205020404" pitchFamily="49" charset="0"/>
                <a:cs typeface="Courier New" panose="02070309020205020404" pitchFamily="49" charset="0"/>
              </a:rPr>
              <a:t> status == </a:t>
            </a:r>
            <a:r>
              <a:rPr lang="en-US" altLang="en-US" dirty="0">
                <a:solidFill>
                  <a:srgbClr val="C00000"/>
                </a:solidFill>
                <a:latin typeface="Courier New" panose="02070309020205020404" pitchFamily="49" charset="0"/>
                <a:cs typeface="Courier New" panose="02070309020205020404" pitchFamily="49" charset="0"/>
              </a:rPr>
              <a:t>3</a:t>
            </a:r>
            <a:r>
              <a:rPr lang="en-US" altLang="en-US" dirty="0">
                <a:latin typeface="Courier New" panose="02070309020205020404" pitchFamily="49" charset="0"/>
                <a:cs typeface="Courier New" panose="02070309020205020404" pitchFamily="49" charset="0"/>
              </a:rPr>
              <a:t>: </a:t>
            </a:r>
          </a:p>
          <a:p>
            <a:pPr marL="690563" indent="-690563">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 Compute tax for head of household</a:t>
            </a:r>
          </a:p>
          <a:p>
            <a:pPr marL="690563" indent="-690563">
              <a:spcBef>
                <a:spcPts val="0"/>
              </a:spcBef>
              <a:buFont typeface="+mj-lt"/>
              <a:buAutoNum type="arabicPeriod"/>
            </a:pPr>
            <a:r>
              <a:rPr lang="en-US" altLang="en-US" b="1" dirty="0">
                <a:solidFill>
                  <a:schemeClr val="accent4"/>
                </a:solidFill>
                <a:latin typeface="Courier New" panose="02070309020205020404" pitchFamily="49" charset="0"/>
                <a:cs typeface="Courier New" panose="02070309020205020404" pitchFamily="49" charset="0"/>
              </a:rPr>
              <a:t>else</a:t>
            </a:r>
            <a:r>
              <a:rPr lang="en-US" altLang="en-US" dirty="0">
                <a:latin typeface="Courier New" panose="02070309020205020404" pitchFamily="49" charset="0"/>
                <a:cs typeface="Courier New" panose="02070309020205020404" pitchFamily="49" charset="0"/>
              </a:rPr>
              <a:t>: </a:t>
            </a:r>
          </a:p>
          <a:p>
            <a:pPr marL="690563" indent="-690563">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 Display wrong status</a:t>
            </a:r>
          </a:p>
        </p:txBody>
      </p:sp>
      <p:sp>
        <p:nvSpPr>
          <p:cNvPr id="109576" name="Rectangle 8">
            <a:extLst>
              <a:ext uri="{FF2B5EF4-FFF2-40B4-BE49-F238E27FC236}">
                <a16:creationId xmlns:a16="http://schemas.microsoft.com/office/drawing/2014/main" id="{1394D4EB-F723-4313-B077-3A2B91A4F7FA}"/>
              </a:ext>
            </a:extLst>
          </p:cNvPr>
          <p:cNvSpPr>
            <a:spLocks noChangeArrowheads="1"/>
          </p:cNvSpPr>
          <p:nvPr/>
        </p:nvSpPr>
        <p:spPr bwMode="auto">
          <a:xfrm>
            <a:off x="3357563" y="25495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3771FA29-4365-4F98-AA98-7615D0CFEE3B}"/>
              </a:ext>
            </a:extLst>
          </p:cNvPr>
          <p:cNvSpPr>
            <a:spLocks noGrp="1" noChangeArrowheads="1"/>
          </p:cNvSpPr>
          <p:nvPr>
            <p:ph type="title"/>
          </p:nvPr>
        </p:nvSpPr>
        <p:spPr/>
        <p:txBody>
          <a:bodyPr/>
          <a:lstStyle/>
          <a:p>
            <a:r>
              <a:rPr lang="en-US" altLang="en-US"/>
              <a:t>Common Errors</a:t>
            </a:r>
          </a:p>
        </p:txBody>
      </p:sp>
      <p:sp>
        <p:nvSpPr>
          <p:cNvPr id="286723" name="Rectangle 3">
            <a:extLst>
              <a:ext uri="{FF2B5EF4-FFF2-40B4-BE49-F238E27FC236}">
                <a16:creationId xmlns:a16="http://schemas.microsoft.com/office/drawing/2014/main" id="{B35117BC-3042-4A25-9D56-0CAE15519CFE}"/>
              </a:ext>
            </a:extLst>
          </p:cNvPr>
          <p:cNvSpPr>
            <a:spLocks noGrp="1" noChangeArrowheads="1"/>
          </p:cNvSpPr>
          <p:nvPr>
            <p:ph type="body" idx="1"/>
          </p:nvPr>
        </p:nvSpPr>
        <p:spPr/>
        <p:txBody>
          <a:bodyPr/>
          <a:lstStyle/>
          <a:p>
            <a:r>
              <a:rPr lang="en-US" altLang="en-US" dirty="0"/>
              <a:t>Most common errors in selection statements are caused by incorrect indentation. Consider the following code in (a) and (b).</a:t>
            </a:r>
          </a:p>
        </p:txBody>
      </p:sp>
      <p:sp>
        <p:nvSpPr>
          <p:cNvPr id="286724" name="Rectangle 4">
            <a:extLst>
              <a:ext uri="{FF2B5EF4-FFF2-40B4-BE49-F238E27FC236}">
                <a16:creationId xmlns:a16="http://schemas.microsoft.com/office/drawing/2014/main" id="{10A3AF65-F927-4887-AC81-9C0610D6CC5A}"/>
              </a:ext>
            </a:extLst>
          </p:cNvPr>
          <p:cNvSpPr>
            <a:spLocks noChangeArrowheads="1"/>
          </p:cNvSpPr>
          <p:nvPr/>
        </p:nvSpPr>
        <p:spPr bwMode="auto">
          <a:xfrm>
            <a:off x="1524001" y="282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25" name="Object 5">
            <a:extLst>
              <a:ext uri="{FF2B5EF4-FFF2-40B4-BE49-F238E27FC236}">
                <a16:creationId xmlns:a16="http://schemas.microsoft.com/office/drawing/2014/main" id="{7D38BA06-60A6-47FE-A59C-B1D6768A798D}"/>
              </a:ext>
            </a:extLst>
          </p:cNvPr>
          <p:cNvGraphicFramePr>
            <a:graphicFrameLocks noChangeAspect="1"/>
          </p:cNvGraphicFramePr>
          <p:nvPr>
            <p:extLst>
              <p:ext uri="{D42A27DB-BD31-4B8C-83A1-F6EECF244321}">
                <p14:modId xmlns:p14="http://schemas.microsoft.com/office/powerpoint/2010/main" val="2583359237"/>
              </p:ext>
            </p:extLst>
          </p:nvPr>
        </p:nvGraphicFramePr>
        <p:xfrm>
          <a:off x="1868520" y="4264026"/>
          <a:ext cx="8682038" cy="1527175"/>
        </p:xfrm>
        <a:graphic>
          <a:graphicData uri="http://schemas.openxmlformats.org/presentationml/2006/ole">
            <mc:AlternateContent xmlns:mc="http://schemas.openxmlformats.org/markup-compatibility/2006">
              <mc:Choice xmlns:v="urn:schemas-microsoft-com:vml" Requires="v">
                <p:oleObj spid="_x0000_s189447" name="Picture" r:id="rId4" imgW="4901040" imgH="870120" progId="Word.Picture.8">
                  <p:embed/>
                </p:oleObj>
              </mc:Choice>
              <mc:Fallback>
                <p:oleObj name="Picture" r:id="rId4" imgW="4901040" imgH="870120" progId="Word.Picture.8">
                  <p:embed/>
                  <p:pic>
                    <p:nvPicPr>
                      <p:cNvPr id="286725" name="Object 5">
                        <a:extLst>
                          <a:ext uri="{FF2B5EF4-FFF2-40B4-BE49-F238E27FC236}">
                            <a16:creationId xmlns:a16="http://schemas.microsoft.com/office/drawing/2014/main" id="{7D38BA06-60A6-47FE-A59C-B1D6768A7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520" y="4264026"/>
                        <a:ext cx="8682038" cy="1527175"/>
                      </a:xfrm>
                      <a:prstGeom prst="rect">
                        <a:avLst/>
                      </a:prstGeom>
                      <a:noFill/>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8933F64F-ADE2-446A-9508-389940B6636F}"/>
              </a:ext>
            </a:extLst>
          </p:cNvPr>
          <p:cNvSpPr>
            <a:spLocks noGrp="1" noChangeArrowheads="1"/>
          </p:cNvSpPr>
          <p:nvPr>
            <p:ph type="title"/>
          </p:nvPr>
        </p:nvSpPr>
        <p:spPr/>
        <p:txBody>
          <a:bodyPr/>
          <a:lstStyle/>
          <a:p>
            <a:r>
              <a:rPr lang="en-US" altLang="en-US"/>
              <a:t>TIP</a:t>
            </a:r>
          </a:p>
        </p:txBody>
      </p:sp>
      <p:sp>
        <p:nvSpPr>
          <p:cNvPr id="118790" name="Rectangle 6">
            <a:extLst>
              <a:ext uri="{FF2B5EF4-FFF2-40B4-BE49-F238E27FC236}">
                <a16:creationId xmlns:a16="http://schemas.microsoft.com/office/drawing/2014/main" id="{2CE5703F-DF83-4ABD-AAB2-E9FDF71E3014}"/>
              </a:ext>
            </a:extLst>
          </p:cNvPr>
          <p:cNvSpPr>
            <a:spLocks noChangeArrowheads="1"/>
          </p:cNvSpPr>
          <p:nvPr/>
        </p:nvSpPr>
        <p:spPr bwMode="auto">
          <a:xfrm>
            <a:off x="4452938" y="30670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8792" name="Rectangle 8">
            <a:extLst>
              <a:ext uri="{FF2B5EF4-FFF2-40B4-BE49-F238E27FC236}">
                <a16:creationId xmlns:a16="http://schemas.microsoft.com/office/drawing/2014/main" id="{E81CA0C0-41D5-48E7-AED0-55319E4D8E1E}"/>
              </a:ext>
            </a:extLst>
          </p:cNvPr>
          <p:cNvSpPr>
            <a:spLocks noChangeArrowheads="1"/>
          </p:cNvSpPr>
          <p:nvPr/>
        </p:nvSpPr>
        <p:spPr bwMode="auto">
          <a:xfrm>
            <a:off x="1524001" y="2882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 name="Content Placeholder 6">
            <a:extLst>
              <a:ext uri="{FF2B5EF4-FFF2-40B4-BE49-F238E27FC236}">
                <a16:creationId xmlns:a16="http://schemas.microsoft.com/office/drawing/2014/main" id="{10E7E1B8-C866-4B22-8A5B-B1F3F780BEDD}"/>
              </a:ext>
            </a:extLst>
          </p:cNvPr>
          <p:cNvSpPr>
            <a:spLocks noGrp="1"/>
          </p:cNvSpPr>
          <p:nvPr>
            <p:ph idx="1"/>
          </p:nvPr>
        </p:nvSpPr>
        <p:spPr/>
        <p:txBody>
          <a:bodyPr/>
          <a:lstStyle/>
          <a:p>
            <a:r>
              <a:rPr lang="en-US" dirty="0"/>
              <a:t>Use Boolean expressions when you can</a:t>
            </a:r>
          </a:p>
        </p:txBody>
      </p:sp>
      <p:graphicFrame>
        <p:nvGraphicFramePr>
          <p:cNvPr id="13" name="Object 7">
            <a:extLst>
              <a:ext uri="{FF2B5EF4-FFF2-40B4-BE49-F238E27FC236}">
                <a16:creationId xmlns:a16="http://schemas.microsoft.com/office/drawing/2014/main" id="{17AC01AA-F97B-493F-9974-27779717F9FF}"/>
              </a:ext>
            </a:extLst>
          </p:cNvPr>
          <p:cNvGraphicFramePr>
            <a:graphicFrameLocks noChangeAspect="1"/>
          </p:cNvGraphicFramePr>
          <p:nvPr>
            <p:extLst>
              <p:ext uri="{D42A27DB-BD31-4B8C-83A1-F6EECF244321}">
                <p14:modId xmlns:p14="http://schemas.microsoft.com/office/powerpoint/2010/main" val="3284384953"/>
              </p:ext>
            </p:extLst>
          </p:nvPr>
        </p:nvGraphicFramePr>
        <p:xfrm>
          <a:off x="2232200" y="3215718"/>
          <a:ext cx="7727601" cy="1542894"/>
        </p:xfrm>
        <a:graphic>
          <a:graphicData uri="http://schemas.openxmlformats.org/presentationml/2006/ole">
            <mc:AlternateContent xmlns:mc="http://schemas.openxmlformats.org/markup-compatibility/2006">
              <mc:Choice xmlns:v="urn:schemas-microsoft-com:vml" Requires="v">
                <p:oleObj spid="_x0000_s190471" name="Picture" r:id="rId4" imgW="3736440" imgH="745560" progId="Word.Picture.8">
                  <p:embed/>
                </p:oleObj>
              </mc:Choice>
              <mc:Fallback>
                <p:oleObj name="Picture" r:id="rId4" imgW="3736440" imgH="745560" progId="Word.Picture.8">
                  <p:embed/>
                  <p:pic>
                    <p:nvPicPr>
                      <p:cNvPr id="10" name="Object 7">
                        <a:extLst>
                          <a:ext uri="{FF2B5EF4-FFF2-40B4-BE49-F238E27FC236}">
                            <a16:creationId xmlns:a16="http://schemas.microsoft.com/office/drawing/2014/main" id="{B0EBDE2D-A0AE-4B0D-BB33-70C3D2394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200" y="3215718"/>
                        <a:ext cx="7727601" cy="1542894"/>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85801BD1-F5D1-4ECB-A403-AA9166BD240D}"/>
              </a:ext>
            </a:extLst>
          </p:cNvPr>
          <p:cNvSpPr txBox="1"/>
          <p:nvPr/>
        </p:nvSpPr>
        <p:spPr>
          <a:xfrm>
            <a:off x="2394281" y="4860771"/>
            <a:ext cx="7400259" cy="369332"/>
          </a:xfrm>
          <a:prstGeom prst="rect">
            <a:avLst/>
          </a:prstGeom>
          <a:noFill/>
          <a:ln w="38100">
            <a:solidFill>
              <a:schemeClr val="accent1"/>
            </a:solidFill>
          </a:ln>
        </p:spPr>
        <p:txBody>
          <a:bodyPr wrap="square" rtlCol="0">
            <a:spAutoFit/>
          </a:bodyPr>
          <a:lstStyle/>
          <a:p>
            <a:pPr algn="ctr"/>
            <a:r>
              <a:rPr lang="en-US" dirty="0"/>
              <a:t>Hint 1: If you </a:t>
            </a:r>
            <a:r>
              <a:rPr lang="en-US" b="1" dirty="0"/>
              <a:t>LIKE</a:t>
            </a:r>
            <a:r>
              <a:rPr lang="en-US" dirty="0"/>
              <a:t> getting big points off of style. I recommend writing (a)!</a:t>
            </a:r>
          </a:p>
        </p:txBody>
      </p:sp>
      <p:sp>
        <p:nvSpPr>
          <p:cNvPr id="15" name="TextBox 14">
            <a:extLst>
              <a:ext uri="{FF2B5EF4-FFF2-40B4-BE49-F238E27FC236}">
                <a16:creationId xmlns:a16="http://schemas.microsoft.com/office/drawing/2014/main" id="{94F1B0D6-788A-4D61-8CE0-07254B60CC4C}"/>
              </a:ext>
            </a:extLst>
          </p:cNvPr>
          <p:cNvSpPr txBox="1"/>
          <p:nvPr/>
        </p:nvSpPr>
        <p:spPr>
          <a:xfrm>
            <a:off x="2394280" y="5414614"/>
            <a:ext cx="7400259" cy="369332"/>
          </a:xfrm>
          <a:prstGeom prst="rect">
            <a:avLst/>
          </a:prstGeom>
          <a:noFill/>
          <a:ln w="38100">
            <a:solidFill>
              <a:schemeClr val="accent1"/>
            </a:solidFill>
          </a:ln>
        </p:spPr>
        <p:txBody>
          <a:bodyPr wrap="square" rtlCol="0">
            <a:spAutoFit/>
          </a:bodyPr>
          <a:lstStyle/>
          <a:p>
            <a:pPr algn="ctr"/>
            <a:r>
              <a:rPr lang="en-US" dirty="0"/>
              <a:t>Hint 2: Hint 1 is sarcasm…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a:t>CAUTION</a:t>
            </a:r>
          </a:p>
        </p:txBody>
      </p:sp>
      <p:sp>
        <p:nvSpPr>
          <p:cNvPr id="25604" name="Rectangle 3"/>
          <p:cNvSpPr>
            <a:spLocks noChangeArrowheads="1"/>
          </p:cNvSpPr>
          <p:nvPr/>
        </p:nvSpPr>
        <p:spPr bwMode="auto">
          <a:xfrm>
            <a:off x="4452938" y="30670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605" name="Rectangle 6"/>
          <p:cNvSpPr>
            <a:spLocks noChangeArrowheads="1"/>
          </p:cNvSpPr>
          <p:nvPr/>
        </p:nvSpPr>
        <p:spPr bwMode="auto">
          <a:xfrm>
            <a:off x="4295775" y="31194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 name="Object 5"/>
          <p:cNvGraphicFramePr>
            <a:graphicFrameLocks noGrp="1" noChangeAspect="1"/>
          </p:cNvGraphicFramePr>
          <p:nvPr>
            <p:ph idx="1"/>
            <p:extLst>
              <p:ext uri="{D42A27DB-BD31-4B8C-83A1-F6EECF244321}">
                <p14:modId xmlns:p14="http://schemas.microsoft.com/office/powerpoint/2010/main" val="830851692"/>
              </p:ext>
            </p:extLst>
          </p:nvPr>
        </p:nvGraphicFramePr>
        <p:xfrm>
          <a:off x="1430338" y="2320925"/>
          <a:ext cx="9328150" cy="1597025"/>
        </p:xfrm>
        <a:graphic>
          <a:graphicData uri="http://schemas.openxmlformats.org/presentationml/2006/ole">
            <mc:AlternateContent xmlns:mc="http://schemas.openxmlformats.org/markup-compatibility/2006">
              <mc:Choice xmlns:v="urn:schemas-microsoft-com:vml" Requires="v">
                <p:oleObj spid="_x0000_s70698" name="Picture" r:id="rId4" imgW="3727440" imgH="638640" progId="Word.Picture.8">
                  <p:embed/>
                </p:oleObj>
              </mc:Choice>
              <mc:Fallback>
                <p:oleObj name="Picture" r:id="rId4" imgW="3727440" imgH="638640" progId="Word.Picture.8">
                  <p:embed/>
                  <p:pic>
                    <p:nvPicPr>
                      <p:cNvPr id="0" name=""/>
                      <p:cNvPicPr>
                        <a:picLocks noChangeAspect="1" noChangeArrowheads="1"/>
                      </p:cNvPicPr>
                      <p:nvPr/>
                    </p:nvPicPr>
                    <p:blipFill>
                      <a:blip r:embed="rId5"/>
                      <a:srcRect/>
                      <a:stretch>
                        <a:fillRect/>
                      </a:stretch>
                    </p:blipFill>
                    <p:spPr bwMode="auto">
                      <a:xfrm>
                        <a:off x="1430338" y="2320925"/>
                        <a:ext cx="9328150" cy="1597025"/>
                      </a:xfrm>
                      <a:prstGeom prst="rect">
                        <a:avLst/>
                      </a:prstGeom>
                      <a:noFill/>
                      <a:ln>
                        <a:noFill/>
                      </a:ln>
                    </p:spPr>
                  </p:pic>
                </p:oleObj>
              </mc:Fallback>
            </mc:AlternateContent>
          </a:graphicData>
        </a:graphic>
      </p:graphicFrame>
      <p:sp>
        <p:nvSpPr>
          <p:cNvPr id="11" name="TextBox 10"/>
          <p:cNvSpPr txBox="1"/>
          <p:nvPr/>
        </p:nvSpPr>
        <p:spPr>
          <a:xfrm>
            <a:off x="2394281" y="4860771"/>
            <a:ext cx="7400259" cy="369332"/>
          </a:xfrm>
          <a:prstGeom prst="rect">
            <a:avLst/>
          </a:prstGeom>
          <a:noFill/>
          <a:ln w="38100">
            <a:solidFill>
              <a:schemeClr val="accent1"/>
            </a:solidFill>
          </a:ln>
        </p:spPr>
        <p:txBody>
          <a:bodyPr wrap="square" rtlCol="0">
            <a:spAutoFit/>
          </a:bodyPr>
          <a:lstStyle/>
          <a:p>
            <a:pPr algn="ctr"/>
            <a:r>
              <a:rPr lang="en-US" dirty="0"/>
              <a:t>Hint 1: If you </a:t>
            </a:r>
            <a:r>
              <a:rPr lang="en-US" b="1" dirty="0"/>
              <a:t>LIKE</a:t>
            </a:r>
            <a:r>
              <a:rPr lang="en-US" dirty="0"/>
              <a:t> getting big points off of style. I recommend writing (a)!</a:t>
            </a:r>
          </a:p>
        </p:txBody>
      </p:sp>
      <p:sp>
        <p:nvSpPr>
          <p:cNvPr id="12" name="TextBox 11"/>
          <p:cNvSpPr txBox="1"/>
          <p:nvPr/>
        </p:nvSpPr>
        <p:spPr>
          <a:xfrm>
            <a:off x="2394280" y="5414614"/>
            <a:ext cx="7400259" cy="369332"/>
          </a:xfrm>
          <a:prstGeom prst="rect">
            <a:avLst/>
          </a:prstGeom>
          <a:noFill/>
          <a:ln w="38100">
            <a:solidFill>
              <a:schemeClr val="accent1"/>
            </a:solidFill>
          </a:ln>
        </p:spPr>
        <p:txBody>
          <a:bodyPr wrap="square" rtlCol="0">
            <a:spAutoFit/>
          </a:bodyPr>
          <a:lstStyle/>
          <a:p>
            <a:pPr algn="ctr"/>
            <a:r>
              <a:rPr lang="en-US" dirty="0"/>
              <a:t>Hint 2: Hint 1 is sarcasm…</a:t>
            </a:r>
          </a:p>
        </p:txBody>
      </p:sp>
    </p:spTree>
    <p:extLst>
      <p:ext uri="{BB962C8B-B14F-4D97-AF65-F5344CB8AC3E}">
        <p14:creationId xmlns:p14="http://schemas.microsoft.com/office/powerpoint/2010/main" val="18186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Guessing game</a:t>
            </a:r>
          </a:p>
        </p:txBody>
      </p:sp>
      <p:sp>
        <p:nvSpPr>
          <p:cNvPr id="3" name="Content Placeholder 2"/>
          <p:cNvSpPr>
            <a:spLocks noGrp="1"/>
          </p:cNvSpPr>
          <p:nvPr>
            <p:ph idx="1"/>
          </p:nvPr>
        </p:nvSpPr>
        <p:spPr/>
        <p:txBody>
          <a:bodyPr/>
          <a:lstStyle/>
          <a:p>
            <a:r>
              <a:rPr lang="en-US" dirty="0"/>
              <a:t>Extend the previous guessing game example to allow two guesses, and descriptive messages of a guess being correct, over, or under.</a:t>
            </a:r>
          </a:p>
          <a:p>
            <a:pPr lvl="1"/>
            <a:r>
              <a:rPr lang="en-US" dirty="0"/>
              <a:t>Hint: We have 3 conditions per </a:t>
            </a:r>
            <a:r>
              <a:rPr lang="en-US"/>
              <a:t>guess…</a:t>
            </a:r>
            <a:endParaRPr lang="en-US" dirty="0"/>
          </a:p>
        </p:txBody>
      </p:sp>
    </p:spTree>
    <p:extLst>
      <p:ext uri="{BB962C8B-B14F-4D97-AF65-F5344CB8AC3E}">
        <p14:creationId xmlns:p14="http://schemas.microsoft.com/office/powerpoint/2010/main" val="3559045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a:t>Conditional Expressions</a:t>
            </a:r>
          </a:p>
        </p:txBody>
      </p:sp>
      <p:sp>
        <p:nvSpPr>
          <p:cNvPr id="54276" name="Rectangle 3"/>
          <p:cNvSpPr>
            <a:spLocks noGrp="1" noChangeArrowheads="1"/>
          </p:cNvSpPr>
          <p:nvPr>
            <p:ph type="body" idx="1"/>
          </p:nvPr>
        </p:nvSpPr>
        <p:spPr/>
        <p:txBody>
          <a:bodyPr>
            <a:normAutofit fontScale="92500" lnSpcReduction="10000"/>
          </a:bodyPr>
          <a:lstStyle/>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if</a:t>
            </a:r>
            <a:r>
              <a:rPr lang="en-US" altLang="en-US" dirty="0">
                <a:latin typeface="Courier New" panose="02070309020205020404" pitchFamily="49" charset="0"/>
                <a:cs typeface="Courier New" panose="02070309020205020404" pitchFamily="49" charset="0"/>
              </a:rPr>
              <a:t> x &gt; </a:t>
            </a:r>
            <a:r>
              <a:rPr lang="en-US" altLang="en-US" dirty="0">
                <a:solidFill>
                  <a:srgbClr val="C0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y = </a:t>
            </a:r>
            <a:r>
              <a:rPr lang="en-US" altLang="en-US" dirty="0">
                <a:solidFill>
                  <a:srgbClr val="C00000"/>
                </a:solidFill>
                <a:latin typeface="Courier New" panose="02070309020205020404" pitchFamily="49" charset="0"/>
                <a:cs typeface="Courier New" panose="02070309020205020404" pitchFamily="49" charset="0"/>
              </a:rPr>
              <a:t>1</a:t>
            </a:r>
            <a:endParaRPr lang="en-US" alt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else</a:t>
            </a:r>
            <a:r>
              <a:rPr lang="en-US" altLang="en-US" b="1" dirty="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y = </a:t>
            </a:r>
            <a:r>
              <a:rPr lang="en-US" altLang="en-US" dirty="0">
                <a:solidFill>
                  <a:srgbClr val="C00000"/>
                </a:solidFill>
                <a:latin typeface="Courier New" panose="02070309020205020404" pitchFamily="49" charset="0"/>
                <a:cs typeface="Courier New" panose="02070309020205020404" pitchFamily="49" charset="0"/>
              </a:rPr>
              <a:t>-1</a:t>
            </a:r>
            <a:endParaRPr lang="en-US" altLang="en-US" dirty="0">
              <a:latin typeface="Courier New" panose="02070309020205020404" pitchFamily="49" charset="0"/>
              <a:cs typeface="Courier New" panose="02070309020205020404" pitchFamily="49" charset="0"/>
            </a:endParaRPr>
          </a:p>
          <a:p>
            <a:endParaRPr lang="en-US" altLang="en-US" dirty="0"/>
          </a:p>
          <a:p>
            <a:r>
              <a:rPr lang="en-US" altLang="en-US" dirty="0"/>
              <a:t>is equivalent to a special</a:t>
            </a:r>
            <a:r>
              <a:rPr lang="en-US" altLang="en-US" b="1" dirty="0">
                <a:solidFill>
                  <a:schemeClr val="accent3"/>
                </a:solidFill>
              </a:rPr>
              <a:t> ternary </a:t>
            </a:r>
            <a:r>
              <a:rPr lang="en-US" altLang="en-US" dirty="0"/>
              <a:t>operator</a:t>
            </a:r>
          </a:p>
          <a:p>
            <a:r>
              <a:rPr lang="en-US" altLang="en-US" dirty="0">
                <a:latin typeface="Courier New" panose="02070309020205020404" pitchFamily="49" charset="0"/>
                <a:cs typeface="Courier New" panose="02070309020205020404" pitchFamily="49" charset="0"/>
              </a:rPr>
              <a:t>y = </a:t>
            </a:r>
            <a:r>
              <a:rPr lang="en-US" altLang="en-US" dirty="0">
                <a:solidFill>
                  <a:srgbClr val="C00000"/>
                </a:solidFill>
                <a:latin typeface="Courier New" panose="02070309020205020404" pitchFamily="49" charset="0"/>
                <a:cs typeface="Courier New" panose="02070309020205020404" pitchFamily="49" charset="0"/>
              </a:rPr>
              <a:t>1</a:t>
            </a: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if</a:t>
            </a:r>
            <a:r>
              <a:rPr lang="en-US" altLang="en-US" dirty="0">
                <a:latin typeface="Courier New" panose="02070309020205020404" pitchFamily="49" charset="0"/>
                <a:cs typeface="Courier New" panose="02070309020205020404" pitchFamily="49" charset="0"/>
              </a:rPr>
              <a:t> (x &gt; </a:t>
            </a:r>
            <a:r>
              <a:rPr lang="en-US" altLang="en-US" dirty="0">
                <a:solidFill>
                  <a:srgbClr val="C00000"/>
                </a:solidFill>
                <a:latin typeface="Courier New" panose="02070309020205020404" pitchFamily="49" charset="0"/>
                <a:cs typeface="Courier New" panose="02070309020205020404" pitchFamily="49" charset="0"/>
              </a:rPr>
              <a:t>0</a:t>
            </a: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else</a:t>
            </a:r>
            <a:r>
              <a:rPr lang="en-US" altLang="en-US" dirty="0">
                <a:latin typeface="Courier New" panose="02070309020205020404" pitchFamily="49" charset="0"/>
                <a:cs typeface="Courier New" panose="02070309020205020404" pitchFamily="49" charset="0"/>
              </a:rPr>
              <a:t> </a:t>
            </a:r>
            <a:r>
              <a:rPr lang="en-US" altLang="en-US" dirty="0">
                <a:solidFill>
                  <a:srgbClr val="C00000"/>
                </a:solidFill>
                <a:latin typeface="Courier New" panose="02070309020205020404" pitchFamily="49" charset="0"/>
                <a:cs typeface="Courier New" panose="02070309020205020404" pitchFamily="49" charset="0"/>
              </a:rPr>
              <a:t>-1</a:t>
            </a:r>
            <a:endParaRPr lang="en-US" altLang="en-US" dirty="0">
              <a:latin typeface="Courier New" panose="02070309020205020404" pitchFamily="49" charset="0"/>
              <a:cs typeface="Courier New" panose="02070309020205020404" pitchFamily="49" charset="0"/>
            </a:endParaRPr>
          </a:p>
          <a:p>
            <a:r>
              <a:rPr lang="en-US" altLang="en-US" dirty="0"/>
              <a:t>expression1</a:t>
            </a:r>
            <a:r>
              <a:rPr lang="en-US" altLang="en-US" b="1" dirty="0">
                <a:solidFill>
                  <a:schemeClr val="accent3"/>
                </a:solidFill>
              </a:rPr>
              <a:t> if </a:t>
            </a:r>
            <a:r>
              <a:rPr lang="en-US" altLang="en-US" dirty="0"/>
              <a:t>(</a:t>
            </a:r>
            <a:r>
              <a:rPr lang="en-US" altLang="en-US" dirty="0" err="1"/>
              <a:t>boolean</a:t>
            </a:r>
            <a:r>
              <a:rPr lang="en-US" altLang="en-US" dirty="0"/>
              <a:t>-expression) </a:t>
            </a:r>
            <a:r>
              <a:rPr lang="en-US" altLang="en-US" b="1" dirty="0">
                <a:solidFill>
                  <a:schemeClr val="accent3"/>
                </a:solidFill>
              </a:rPr>
              <a:t>else</a:t>
            </a:r>
            <a:r>
              <a:rPr lang="en-US" altLang="en-US" dirty="0"/>
              <a:t> expression2</a:t>
            </a:r>
          </a:p>
        </p:txBody>
      </p:sp>
    </p:spTree>
    <p:extLst>
      <p:ext uri="{BB962C8B-B14F-4D97-AF65-F5344CB8AC3E}">
        <p14:creationId xmlns:p14="http://schemas.microsoft.com/office/powerpoint/2010/main" val="401405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3D33-EE41-4613-83FF-A3D7112B03AF}"/>
              </a:ext>
            </a:extLst>
          </p:cNvPr>
          <p:cNvSpPr>
            <a:spLocks noGrp="1"/>
          </p:cNvSpPr>
          <p:nvPr>
            <p:ph type="title"/>
          </p:nvPr>
        </p:nvSpPr>
        <p:spPr/>
        <p:txBody>
          <a:bodyPr/>
          <a:lstStyle/>
          <a:p>
            <a:r>
              <a:rPr lang="en-US" dirty="0"/>
              <a:t>Exercise: Graphics</a:t>
            </a:r>
          </a:p>
        </p:txBody>
      </p:sp>
      <p:sp>
        <p:nvSpPr>
          <p:cNvPr id="3" name="Content Placeholder 2">
            <a:extLst>
              <a:ext uri="{FF2B5EF4-FFF2-40B4-BE49-F238E27FC236}">
                <a16:creationId xmlns:a16="http://schemas.microsoft.com/office/drawing/2014/main" id="{F8800876-943F-4FF0-A90C-9AFBD5A0A1CB}"/>
              </a:ext>
            </a:extLst>
          </p:cNvPr>
          <p:cNvSpPr>
            <a:spLocks noGrp="1"/>
          </p:cNvSpPr>
          <p:nvPr>
            <p:ph idx="1"/>
          </p:nvPr>
        </p:nvSpPr>
        <p:spPr/>
        <p:txBody>
          <a:bodyPr/>
          <a:lstStyle/>
          <a:p>
            <a:r>
              <a:rPr lang="en-US" dirty="0"/>
              <a:t>Write a program that prompts the user to enter the center, width, and heights of two rectangles and determines whether the second rectangle is inside the first, overlaps with the first, or does not overlap</a:t>
            </a:r>
          </a:p>
          <a:p>
            <a:pPr lvl="1"/>
            <a:r>
              <a:rPr lang="en-US" dirty="0"/>
              <a:t>Display text describing the case in the window output (not the console)</a:t>
            </a:r>
          </a:p>
          <a:p>
            <a:pPr lvl="1"/>
            <a:r>
              <a:rPr lang="en-US" dirty="0"/>
              <a:t>Bonus, calculate the rectangular overlap and display it in another color (red)</a:t>
            </a:r>
          </a:p>
        </p:txBody>
      </p:sp>
    </p:spTree>
    <p:extLst>
      <p:ext uri="{BB962C8B-B14F-4D97-AF65-F5344CB8AC3E}">
        <p14:creationId xmlns:p14="http://schemas.microsoft.com/office/powerpoint/2010/main" val="2320433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55C9B-5FFE-439A-8526-5D4680E2628A}"/>
              </a:ext>
            </a:extLst>
          </p:cNvPr>
          <p:cNvSpPr>
            <a:spLocks noGrp="1"/>
          </p:cNvSpPr>
          <p:nvPr>
            <p:ph type="title"/>
          </p:nvPr>
        </p:nvSpPr>
        <p:spPr/>
        <p:txBody>
          <a:bodyPr/>
          <a:lstStyle/>
          <a:p>
            <a:r>
              <a:rPr lang="en-US" dirty="0"/>
              <a:t>Exercise: Day of the week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313C26E-3289-4422-AC40-F0CC9E2F7A63}"/>
                  </a:ext>
                </a:extLst>
              </p:cNvPr>
              <p:cNvSpPr>
                <a:spLocks noGrp="1"/>
              </p:cNvSpPr>
              <p:nvPr>
                <p:ph idx="1"/>
              </p:nvPr>
            </p:nvSpPr>
            <p:spPr>
              <a:xfrm>
                <a:off x="1141412" y="2249486"/>
                <a:ext cx="9905999" cy="4244619"/>
              </a:xfrm>
            </p:spPr>
            <p:txBody>
              <a:bodyPr>
                <a:normAutofit fontScale="77500" lnSpcReduction="20000"/>
              </a:bodyPr>
              <a:lstStyle/>
              <a:p>
                <a:r>
                  <a:rPr lang="en-US" dirty="0"/>
                  <a:t>Zeller's congruence is an algorithm to calculate the day of the week:</a:t>
                </a:r>
                <a:br>
                  <a:rPr lang="en-US" dirty="0"/>
                </a:b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26</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+1</m:t>
                                    </m:r>
                                  </m:e>
                                </m:d>
                              </m:num>
                              <m:den>
                                <m:r>
                                  <a:rPr lang="en-US" b="0" i="1" smtClean="0">
                                    <a:latin typeface="Cambria Math" panose="02040503050406030204" pitchFamily="18" charset="0"/>
                                  </a:rPr>
                                  <m:t>10</m:t>
                                </m:r>
                              </m:den>
                            </m:f>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4</m:t>
                                </m:r>
                              </m:den>
                            </m:f>
                          </m:e>
                        </m:d>
                        <m:r>
                          <a:rPr lang="en-US" b="0" i="1" smtClean="0">
                            <a:latin typeface="Cambria Math" panose="02040503050406030204" pitchFamily="18" charset="0"/>
                          </a:rPr>
                          <m:t>+5</m:t>
                        </m:r>
                        <m:r>
                          <a:rPr lang="en-US" b="0" i="1" smtClean="0">
                            <a:latin typeface="Cambria Math" panose="02040503050406030204" pitchFamily="18" charset="0"/>
                          </a:rPr>
                          <m:t>𝑐</m:t>
                        </m:r>
                      </m:e>
                    </m:d>
                    <m:r>
                      <a:rPr lang="en-US" b="0" i="1" smtClean="0">
                        <a:latin typeface="Cambria Math" panose="02040503050406030204" pitchFamily="18" charset="0"/>
                      </a:rPr>
                      <m:t> </m:t>
                    </m:r>
                    <m:r>
                      <m:rPr>
                        <m:sty m:val="p"/>
                      </m:rPr>
                      <a:rPr lang="en-US" b="0" i="0" dirty="0" smtClean="0">
                        <a:latin typeface="Cambria Math" panose="02040503050406030204" pitchFamily="18" charset="0"/>
                      </a:rPr>
                      <m:t>mod</m:t>
                    </m:r>
                    <m:r>
                      <a:rPr lang="en-US" b="0" i="1" smtClean="0">
                        <a:latin typeface="Cambria Math" panose="02040503050406030204" pitchFamily="18" charset="0"/>
                      </a:rPr>
                      <m:t> 7</m:t>
                    </m:r>
                  </m:oMath>
                </a14:m>
                <a:br>
                  <a:rPr lang="en-US" dirty="0"/>
                </a:br>
                <a:r>
                  <a:rPr lang="en-US" dirty="0"/>
                  <a:t>where:</a:t>
                </a:r>
              </a:p>
              <a:p>
                <a:pPr lvl="1"/>
                <a14:m>
                  <m:oMath xmlns:m="http://schemas.openxmlformats.org/officeDocument/2006/math">
                    <m:r>
                      <a:rPr lang="en-US" b="0" i="1" smtClean="0">
                        <a:latin typeface="Cambria Math" panose="02040503050406030204" pitchFamily="18" charset="0"/>
                      </a:rPr>
                      <m:t>h</m:t>
                    </m:r>
                  </m:oMath>
                </a14:m>
                <a:r>
                  <a:rPr lang="en-US" dirty="0"/>
                  <a:t> is the day of the week (0: Saturday, 1: Sunday, …, 6: Friday)</a:t>
                </a:r>
              </a:p>
              <a:p>
                <a:pPr lvl="1"/>
                <a14:m>
                  <m:oMath xmlns:m="http://schemas.openxmlformats.org/officeDocument/2006/math">
                    <m:r>
                      <a:rPr lang="en-US" b="0" i="1" smtClean="0">
                        <a:latin typeface="Cambria Math" panose="02040503050406030204" pitchFamily="18" charset="0"/>
                      </a:rPr>
                      <m:t>𝑑</m:t>
                    </m:r>
                  </m:oMath>
                </a14:m>
                <a:r>
                  <a:rPr lang="en-US" dirty="0"/>
                  <a:t> is the day of the month</a:t>
                </a:r>
              </a:p>
              <a:p>
                <a:pPr lvl="1"/>
                <a14:m>
                  <m:oMath xmlns:m="http://schemas.openxmlformats.org/officeDocument/2006/math">
                    <m:r>
                      <a:rPr lang="en-US" b="0" i="1" smtClean="0">
                        <a:latin typeface="Cambria Math" panose="02040503050406030204" pitchFamily="18" charset="0"/>
                      </a:rPr>
                      <m:t>𝑚</m:t>
                    </m:r>
                  </m:oMath>
                </a14:m>
                <a:r>
                  <a:rPr lang="en-US" dirty="0"/>
                  <a:t> is the month (1: January, 2: February, …, 12: December)</a:t>
                </a:r>
              </a:p>
              <a:p>
                <a:pPr lvl="2"/>
                <a:r>
                  <a:rPr lang="en-US" dirty="0"/>
                  <a:t>Note: when </a:t>
                </a:r>
                <a14:m>
                  <m:oMath xmlns:m="http://schemas.openxmlformats.org/officeDocument/2006/math">
                    <m:r>
                      <a:rPr lang="en-US" b="0" i="1" smtClean="0">
                        <a:latin typeface="Cambria Math" panose="02040503050406030204" pitchFamily="18" charset="0"/>
                      </a:rPr>
                      <m:t>𝑚</m:t>
                    </m:r>
                  </m:oMath>
                </a14:m>
                <a:r>
                  <a:rPr lang="en-US" dirty="0"/>
                  <a:t> is 1 or 2, add 12 and subtract 1 from the year – consider these as months 13/14 of the prior year</a:t>
                </a:r>
              </a:p>
              <a:p>
                <a:pPr lvl="1"/>
                <a14:m>
                  <m:oMath xmlns:m="http://schemas.openxmlformats.org/officeDocument/2006/math">
                    <m:r>
                      <a:rPr lang="en-US" b="0" i="1" smtClean="0">
                        <a:latin typeface="Cambria Math" panose="02040503050406030204" pitchFamily="18" charset="0"/>
                      </a:rPr>
                      <m:t>𝑐</m:t>
                    </m:r>
                  </m:oMath>
                </a14:m>
                <a:r>
                  <a:rPr lang="en-US" dirty="0"/>
                  <a:t> is the century (i.e., </a:t>
                </a:r>
                <a14:m>
                  <m:oMath xmlns:m="http://schemas.openxmlformats.org/officeDocument/2006/math">
                    <m:d>
                      <m:dPr>
                        <m:begChr m:val="⌊"/>
                        <m:endChr m:val="⌋"/>
                        <m:ctrlPr>
                          <a:rPr lang="en-US"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𝑦𝑒𝑎𝑟</m:t>
                            </m:r>
                          </m:num>
                          <m:den>
                            <m:r>
                              <a:rPr lang="en-US" b="0" i="1" smtClean="0">
                                <a:latin typeface="Cambria Math" panose="02040503050406030204" pitchFamily="18" charset="0"/>
                              </a:rPr>
                              <m:t>100</m:t>
                            </m:r>
                          </m:den>
                        </m:f>
                      </m:e>
                    </m:d>
                  </m:oMath>
                </a14:m>
                <a:r>
                  <a:rPr lang="en-US" dirty="0"/>
                  <a:t>)</a:t>
                </a:r>
              </a:p>
              <a:p>
                <a:pPr lvl="1"/>
                <a14:m>
                  <m:oMath xmlns:m="http://schemas.openxmlformats.org/officeDocument/2006/math">
                    <m:r>
                      <a:rPr lang="en-US" b="0" i="1" smtClean="0">
                        <a:latin typeface="Cambria Math" panose="02040503050406030204" pitchFamily="18" charset="0"/>
                      </a:rPr>
                      <m:t>𝑘</m:t>
                    </m:r>
                  </m:oMath>
                </a14:m>
                <a:r>
                  <a:rPr lang="en-US" dirty="0"/>
                  <a:t> is the year of the century (i.e., </a:t>
                </a:r>
                <a14:m>
                  <m:oMath xmlns:m="http://schemas.openxmlformats.org/officeDocument/2006/math">
                    <m:r>
                      <a:rPr lang="en-US" b="0" i="1" smtClean="0">
                        <a:latin typeface="Cambria Math" panose="02040503050406030204" pitchFamily="18" charset="0"/>
                      </a:rPr>
                      <m:t>𝑦𝑒𝑎𝑟</m:t>
                    </m:r>
                    <m:r>
                      <a:rPr lang="en-US" b="0" i="1"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100</m:t>
                    </m:r>
                  </m:oMath>
                </a14:m>
                <a:r>
                  <a:rPr lang="en-US" dirty="0"/>
                  <a:t>)</a:t>
                </a:r>
              </a:p>
              <a:p>
                <a:r>
                  <a:rPr lang="en-US" dirty="0"/>
                  <a:t>Write a program that prompts for the year, month, and day of the month and then it displays the name of the day of the week. Take the month as a number (1-12).</a:t>
                </a:r>
              </a:p>
            </p:txBody>
          </p:sp>
        </mc:Choice>
        <mc:Fallback>
          <p:sp>
            <p:nvSpPr>
              <p:cNvPr id="3" name="Content Placeholder 2">
                <a:extLst>
                  <a:ext uri="{FF2B5EF4-FFF2-40B4-BE49-F238E27FC236}">
                    <a16:creationId xmlns:a16="http://schemas.microsoft.com/office/drawing/2014/main" id="{4313C26E-3289-4422-AC40-F0CC9E2F7A63}"/>
                  </a:ext>
                </a:extLst>
              </p:cNvPr>
              <p:cNvSpPr>
                <a:spLocks noGrp="1" noRot="1" noChangeAspect="1" noMove="1" noResize="1" noEditPoints="1" noAdjustHandles="1" noChangeArrowheads="1" noChangeShapeType="1" noTextEdit="1"/>
              </p:cNvSpPr>
              <p:nvPr>
                <p:ph idx="1"/>
              </p:nvPr>
            </p:nvSpPr>
            <p:spPr>
              <a:xfrm>
                <a:off x="1141412" y="2249486"/>
                <a:ext cx="9905999" cy="4244619"/>
              </a:xfrm>
              <a:blipFill>
                <a:blip r:embed="rId2"/>
                <a:stretch>
                  <a:fillRect l="-738" t="-1868"/>
                </a:stretch>
              </a:blipFill>
            </p:spPr>
            <p:txBody>
              <a:bodyPr/>
              <a:lstStyle/>
              <a:p>
                <a:r>
                  <a:rPr lang="en-US">
                    <a:noFill/>
                  </a:rPr>
                  <a:t> </a:t>
                </a:r>
              </a:p>
            </p:txBody>
          </p:sp>
        </mc:Fallback>
      </mc:AlternateContent>
    </p:spTree>
    <p:extLst>
      <p:ext uri="{BB962C8B-B14F-4D97-AF65-F5344CB8AC3E}">
        <p14:creationId xmlns:p14="http://schemas.microsoft.com/office/powerpoint/2010/main" val="336777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booleans</a:t>
            </a:r>
            <a:endParaRPr lang="en-US" dirty="0"/>
          </a:p>
        </p:txBody>
      </p:sp>
      <p:sp>
        <p:nvSpPr>
          <p:cNvPr id="3" name="Text Placeholder 2"/>
          <p:cNvSpPr>
            <a:spLocks noGrp="1"/>
          </p:cNvSpPr>
          <p:nvPr>
            <p:ph type="body" idx="1"/>
          </p:nvPr>
        </p:nvSpPr>
        <p:spPr/>
        <p:txBody>
          <a:bodyPr/>
          <a:lstStyle/>
          <a:p>
            <a:endParaRPr lang="en-US"/>
          </a:p>
        </p:txBody>
      </p:sp>
      <p:pic>
        <p:nvPicPr>
          <p:cNvPr id="73730" name="Picture 2" descr="Image result for booleans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230" y="4486506"/>
            <a:ext cx="2899858" cy="2371494"/>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Image result for booleans co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71" y="1826419"/>
            <a:ext cx="43719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3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The boolean Type and Operators</a:t>
            </a:r>
          </a:p>
        </p:txBody>
      </p:sp>
      <mc:AlternateContent xmlns:mc="http://schemas.openxmlformats.org/markup-compatibility/2006" xmlns:a14="http://schemas.microsoft.com/office/drawing/2010/main">
        <mc:Choice Requires="a14">
          <p:sp>
            <p:nvSpPr>
              <p:cNvPr id="6148" name="Rectangle 3"/>
              <p:cNvSpPr>
                <a:spLocks noGrp="1" noChangeArrowheads="1"/>
              </p:cNvSpPr>
              <p:nvPr>
                <p:ph type="body" idx="1"/>
              </p:nvPr>
            </p:nvSpPr>
            <p:spPr/>
            <p:txBody>
              <a:bodyPr/>
              <a:lstStyle/>
              <a:p>
                <a:r>
                  <a:rPr lang="en-US" altLang="en-US" dirty="0"/>
                  <a:t>Often in a program you need to compare two values, such as whether </a:t>
                </a:r>
                <a14:m>
                  <m:oMath xmlns:m="http://schemas.openxmlformats.org/officeDocument/2006/math">
                    <m:r>
                      <a:rPr lang="en-US" altLang="en-US" i="1" dirty="0" smtClean="0">
                        <a:latin typeface="Cambria Math" panose="02040503050406030204" pitchFamily="18" charset="0"/>
                      </a:rPr>
                      <m:t>𝑖</m:t>
                    </m:r>
                  </m:oMath>
                </a14:m>
                <a:r>
                  <a:rPr lang="en-US" altLang="en-US" dirty="0"/>
                  <a:t> is greater than </a:t>
                </a:r>
                <a14:m>
                  <m:oMath xmlns:m="http://schemas.openxmlformats.org/officeDocument/2006/math">
                    <m:r>
                      <a:rPr lang="en-US" altLang="en-US" i="1" dirty="0" smtClean="0">
                        <a:latin typeface="Cambria Math" panose="02040503050406030204" pitchFamily="18" charset="0"/>
                      </a:rPr>
                      <m:t>𝑗</m:t>
                    </m:r>
                  </m:oMath>
                </a14:m>
                <a:r>
                  <a:rPr lang="en-US" altLang="en-US" dirty="0"/>
                  <a:t>. There are six comparison operators (also known as </a:t>
                </a:r>
                <a:r>
                  <a:rPr lang="en-US" altLang="en-US" b="1" dirty="0">
                    <a:solidFill>
                      <a:schemeClr val="accent3"/>
                    </a:solidFill>
                  </a:rPr>
                  <a:t>relational operators</a:t>
                </a:r>
                <a:r>
                  <a:rPr lang="en-US" altLang="en-US" dirty="0"/>
                  <a:t>) that can be used to compare two values. The result of the comparison is a </a:t>
                </a:r>
                <a:r>
                  <a:rPr lang="en-US" altLang="en-US" b="1" dirty="0">
                    <a:solidFill>
                      <a:schemeClr val="accent3"/>
                    </a:solidFill>
                  </a:rPr>
                  <a:t>Boolean value</a:t>
                </a:r>
                <a:r>
                  <a:rPr lang="en-US" altLang="en-US" dirty="0"/>
                  <a:t>: true or false. </a:t>
                </a:r>
              </a:p>
              <a:p>
                <a:r>
                  <a:rPr lang="en-US" altLang="en-US" dirty="0">
                    <a:latin typeface="Courier New" panose="02070309020205020404" pitchFamily="49" charset="0"/>
                    <a:cs typeface="Courier New" panose="02070309020205020404" pitchFamily="49" charset="0"/>
                  </a:rPr>
                  <a:t>b = (</a:t>
                </a:r>
                <a:r>
                  <a:rPr lang="en-US" altLang="en-US" dirty="0">
                    <a:solidFill>
                      <a:srgbClr val="FF0000"/>
                    </a:solidFill>
                    <a:latin typeface="Courier New" panose="02070309020205020404" pitchFamily="49" charset="0"/>
                    <a:cs typeface="Courier New" panose="02070309020205020404" pitchFamily="49" charset="0"/>
                  </a:rPr>
                  <a:t>1</a:t>
                </a:r>
                <a:r>
                  <a:rPr lang="en-US" altLang="en-US" dirty="0">
                    <a:latin typeface="Courier New" panose="02070309020205020404" pitchFamily="49" charset="0"/>
                    <a:cs typeface="Courier New" panose="02070309020205020404" pitchFamily="49" charset="0"/>
                  </a:rPr>
                  <a:t> &gt; </a:t>
                </a:r>
                <a:r>
                  <a:rPr lang="en-US" altLang="en-US" dirty="0">
                    <a:solidFill>
                      <a:srgbClr val="FF0000"/>
                    </a:solidFill>
                    <a:latin typeface="Courier New" panose="02070309020205020404" pitchFamily="49" charset="0"/>
                    <a:cs typeface="Courier New" panose="02070309020205020404" pitchFamily="49" charset="0"/>
                  </a:rPr>
                  <a:t>2</a:t>
                </a:r>
                <a:r>
                  <a:rPr lang="en-US" altLang="en-US" dirty="0">
                    <a:latin typeface="Courier New" panose="02070309020205020404" pitchFamily="49" charset="0"/>
                    <a:cs typeface="Courier New" panose="02070309020205020404" pitchFamily="49" charset="0"/>
                  </a:rPr>
                  <a:t>); </a:t>
                </a:r>
              </a:p>
            </p:txBody>
          </p:sp>
        </mc:Choice>
        <mc:Fallback xmlns="">
          <p:sp>
            <p:nvSpPr>
              <p:cNvPr id="6148" name="Rectangle 3"/>
              <p:cNvSpPr>
                <a:spLocks noGrp="1" noRot="1" noChangeAspect="1" noMove="1" noResize="1" noEditPoints="1" noAdjustHandles="1" noChangeArrowheads="1" noChangeShapeType="1" noTextEdit="1"/>
              </p:cNvSpPr>
              <p:nvPr>
                <p:ph type="body" idx="1"/>
              </p:nvPr>
            </p:nvSpPr>
            <p:spPr>
              <a:blipFill>
                <a:blip r:embed="rId3"/>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34769996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Relational Operators</a:t>
            </a:r>
          </a:p>
        </p:txBody>
      </p:sp>
      <p:sp>
        <p:nvSpPr>
          <p:cNvPr id="7172" name="Rectangle 5"/>
          <p:cNvSpPr>
            <a:spLocks noChangeArrowheads="1"/>
          </p:cNvSpPr>
          <p:nvPr/>
        </p:nvSpPr>
        <p:spPr bwMode="auto">
          <a:xfrm>
            <a:off x="1524001" y="24171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3" name="Rectangle 7"/>
          <p:cNvSpPr>
            <a:spLocks noChangeArrowheads="1"/>
          </p:cNvSpPr>
          <p:nvPr/>
        </p:nvSpPr>
        <p:spPr bwMode="auto">
          <a:xfrm>
            <a:off x="1524001" y="24171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082213318"/>
              </p:ext>
            </p:extLst>
          </p:nvPr>
        </p:nvGraphicFramePr>
        <p:xfrm>
          <a:off x="1022350" y="2151063"/>
          <a:ext cx="10117138" cy="3748087"/>
        </p:xfrm>
        <a:graphic>
          <a:graphicData uri="http://schemas.openxmlformats.org/presentationml/2006/ole">
            <mc:AlternateContent xmlns:mc="http://schemas.openxmlformats.org/markup-compatibility/2006">
              <mc:Choice xmlns:v="urn:schemas-microsoft-com:vml" Requires="v">
                <p:oleObj spid="_x0000_s186409" name="Picture" r:id="rId4" imgW="4216320" imgH="1562040" progId="Word.Picture.8">
                  <p:embed/>
                </p:oleObj>
              </mc:Choice>
              <mc:Fallback>
                <p:oleObj name="Picture" r:id="rId4" imgW="4216320" imgH="1562040" progId="Word.Picture.8">
                  <p:embed/>
                  <p:pic>
                    <p:nvPicPr>
                      <p:cNvPr id="0" name=""/>
                      <p:cNvPicPr>
                        <a:picLocks noChangeAspect="1" noChangeArrowheads="1"/>
                      </p:cNvPicPr>
                      <p:nvPr/>
                    </p:nvPicPr>
                    <p:blipFill>
                      <a:blip r:embed="rId5"/>
                      <a:srcRect/>
                      <a:stretch>
                        <a:fillRect/>
                      </a:stretch>
                    </p:blipFill>
                    <p:spPr bwMode="auto">
                      <a:xfrm>
                        <a:off x="1022350" y="2151063"/>
                        <a:ext cx="10117138" cy="37480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196552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a:t>Logical Operators</a:t>
            </a: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480408624"/>
                  </p:ext>
                </p:extLst>
              </p:nvPr>
            </p:nvGraphicFramePr>
            <p:xfrm>
              <a:off x="2612073" y="2249488"/>
              <a:ext cx="6967854" cy="2843160"/>
            </p:xfrm>
            <a:graphic>
              <a:graphicData uri="http://schemas.openxmlformats.org/drawingml/2006/table">
                <a:tbl>
                  <a:tblPr firstRow="1" bandRow="1">
                    <a:tableStyleId>{5C22544A-7EE6-4342-B048-85BDC9FD1C3A}</a:tableStyleId>
                  </a:tblPr>
                  <a:tblGrid>
                    <a:gridCol w="2431097">
                      <a:extLst>
                        <a:ext uri="{9D8B030D-6E8A-4147-A177-3AD203B41FA5}">
                          <a16:colId xmlns:a16="http://schemas.microsoft.com/office/drawing/2014/main" val="20000"/>
                        </a:ext>
                      </a:extLst>
                    </a:gridCol>
                    <a:gridCol w="1983422">
                      <a:extLst>
                        <a:ext uri="{9D8B030D-6E8A-4147-A177-3AD203B41FA5}">
                          <a16:colId xmlns:a16="http://schemas.microsoft.com/office/drawing/2014/main" val="20001"/>
                        </a:ext>
                      </a:extLst>
                    </a:gridCol>
                    <a:gridCol w="2553335">
                      <a:extLst>
                        <a:ext uri="{9D8B030D-6E8A-4147-A177-3AD203B41FA5}">
                          <a16:colId xmlns:a16="http://schemas.microsoft.com/office/drawing/2014/main" val="20003"/>
                        </a:ext>
                      </a:extLst>
                    </a:gridCol>
                  </a:tblGrid>
                  <a:tr h="92292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kern="1200" cap="none" normalizeH="0" baseline="0" dirty="0">
                              <a:ln>
                                <a:noFill/>
                              </a:ln>
                              <a:solidFill>
                                <a:srgbClr val="FFFFFF"/>
                              </a:solidFill>
                              <a:effectLst/>
                              <a:latin typeface="Times New Roman" pitchFamily="18" charset="0"/>
                              <a:ea typeface="+mn-ea"/>
                              <a:cs typeface="Arial" pitchFamily="34" charset="0"/>
                            </a:rPr>
                            <a:t>Python Operator</a:t>
                          </a: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kern="1200" cap="none" normalizeH="0" baseline="0" dirty="0">
                              <a:ln>
                                <a:noFill/>
                              </a:ln>
                              <a:solidFill>
                                <a:srgbClr val="FFFFFF"/>
                              </a:solidFill>
                              <a:effectLst/>
                              <a:latin typeface="Times New Roman" pitchFamily="18" charset="0"/>
                              <a:ea typeface="+mn-ea"/>
                              <a:cs typeface="Arial" pitchFamily="34" charset="0"/>
                            </a:rPr>
                            <a:t>Math Symbol</a:t>
                          </a: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a:ln>
                                <a:noFill/>
                              </a:ln>
                              <a:solidFill>
                                <a:srgbClr val="FFFFFF"/>
                              </a:solidFill>
                              <a:effectLst/>
                              <a:latin typeface="Times New Roman" pitchFamily="18" charset="0"/>
                              <a:cs typeface="Arial" pitchFamily="34" charset="0"/>
                            </a:rPr>
                            <a:t>Description</a:t>
                          </a:r>
                          <a:endParaRPr kumimoji="0" lang="en-US" sz="2000" b="1" i="0" u="none" strike="noStrike" cap="none" normalizeH="0" baseline="0" dirty="0">
                            <a:ln>
                              <a:noFill/>
                            </a:ln>
                            <a:solidFill>
                              <a:srgbClr val="FFFFFF"/>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624746">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not</a:t>
                          </a:r>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t>¬</m:t>
                                </m:r>
                              </m:oMath>
                            </m:oMathPara>
                          </a14:m>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a:ln>
                                <a:noFill/>
                              </a:ln>
                              <a:solidFill>
                                <a:srgbClr val="000000"/>
                              </a:solidFill>
                              <a:effectLst/>
                              <a:latin typeface="Times New Roman" pitchFamily="18" charset="0"/>
                              <a:cs typeface="Arial" pitchFamily="34" charset="0"/>
                            </a:rPr>
                            <a:t>logical negation</a:t>
                          </a:r>
                          <a:endParaRPr kumimoji="0" lang="en-US" sz="2000" b="0" i="0" u="none" strike="noStrike" cap="none" normalizeH="0" baseline="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624746">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and</a:t>
                          </a:r>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t>∧</m:t>
                                </m:r>
                              </m:oMath>
                            </m:oMathPara>
                          </a14:m>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a:ln>
                                <a:noFill/>
                              </a:ln>
                              <a:solidFill>
                                <a:srgbClr val="000000"/>
                              </a:solidFill>
                              <a:effectLst/>
                              <a:latin typeface="Times New Roman" pitchFamily="18" charset="0"/>
                              <a:cs typeface="Arial" pitchFamily="34" charset="0"/>
                            </a:rPr>
                            <a:t>logical conjunction</a:t>
                          </a:r>
                          <a:endParaRPr kumimoji="0" lang="en-US" sz="2000" b="0" i="0" u="none" strike="noStrike" cap="none" normalizeH="0" baseline="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624746">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or</a:t>
                          </a:r>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t>∨</m:t>
                                </m:r>
                              </m:oMath>
                            </m:oMathPara>
                          </a14:m>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a:ln>
                                <a:noFill/>
                              </a:ln>
                              <a:solidFill>
                                <a:srgbClr val="000000"/>
                              </a:solidFill>
                              <a:effectLst/>
                              <a:latin typeface="Times New Roman" pitchFamily="18" charset="0"/>
                              <a:cs typeface="Arial" pitchFamily="34" charset="0"/>
                            </a:rPr>
                            <a:t>logical disjunction</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480408624"/>
                  </p:ext>
                </p:extLst>
              </p:nvPr>
            </p:nvGraphicFramePr>
            <p:xfrm>
              <a:off x="2612073" y="2249488"/>
              <a:ext cx="6967854" cy="2843160"/>
            </p:xfrm>
            <a:graphic>
              <a:graphicData uri="http://schemas.openxmlformats.org/drawingml/2006/table">
                <a:tbl>
                  <a:tblPr firstRow="1" bandRow="1">
                    <a:tableStyleId>{5C22544A-7EE6-4342-B048-85BDC9FD1C3A}</a:tableStyleId>
                  </a:tblPr>
                  <a:tblGrid>
                    <a:gridCol w="2431097">
                      <a:extLst>
                        <a:ext uri="{9D8B030D-6E8A-4147-A177-3AD203B41FA5}">
                          <a16:colId xmlns:a16="http://schemas.microsoft.com/office/drawing/2014/main" val="20000"/>
                        </a:ext>
                      </a:extLst>
                    </a:gridCol>
                    <a:gridCol w="1983422">
                      <a:extLst>
                        <a:ext uri="{9D8B030D-6E8A-4147-A177-3AD203B41FA5}">
                          <a16:colId xmlns:a16="http://schemas.microsoft.com/office/drawing/2014/main" val="20001"/>
                        </a:ext>
                      </a:extLst>
                    </a:gridCol>
                    <a:gridCol w="2553335">
                      <a:extLst>
                        <a:ext uri="{9D8B030D-6E8A-4147-A177-3AD203B41FA5}">
                          <a16:colId xmlns:a16="http://schemas.microsoft.com/office/drawing/2014/main" val="20003"/>
                        </a:ext>
                      </a:extLst>
                    </a:gridCol>
                  </a:tblGrid>
                  <a:tr h="92292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kern="1200" cap="none" normalizeH="0" baseline="0" dirty="0">
                              <a:ln>
                                <a:noFill/>
                              </a:ln>
                              <a:solidFill>
                                <a:srgbClr val="FFFFFF"/>
                              </a:solidFill>
                              <a:effectLst/>
                              <a:latin typeface="Times New Roman" pitchFamily="18" charset="0"/>
                              <a:ea typeface="+mn-ea"/>
                              <a:cs typeface="Arial" pitchFamily="34" charset="0"/>
                            </a:rPr>
                            <a:t>Python Operator</a:t>
                          </a: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kern="1200" cap="none" normalizeH="0" baseline="0" dirty="0">
                              <a:ln>
                                <a:noFill/>
                              </a:ln>
                              <a:solidFill>
                                <a:srgbClr val="FFFFFF"/>
                              </a:solidFill>
                              <a:effectLst/>
                              <a:latin typeface="Times New Roman" pitchFamily="18" charset="0"/>
                              <a:ea typeface="+mn-ea"/>
                              <a:cs typeface="Arial" pitchFamily="34" charset="0"/>
                            </a:rPr>
                            <a:t>Math Symbol</a:t>
                          </a: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a:ln>
                                <a:noFill/>
                              </a:ln>
                              <a:solidFill>
                                <a:srgbClr val="FFFFFF"/>
                              </a:solidFill>
                              <a:effectLst/>
                              <a:latin typeface="Times New Roman" pitchFamily="18" charset="0"/>
                              <a:cs typeface="Arial" pitchFamily="34" charset="0"/>
                            </a:rPr>
                            <a:t>Description</a:t>
                          </a:r>
                          <a:endParaRPr kumimoji="0" lang="en-US" sz="2000" b="1" i="0" u="none" strike="noStrike" cap="none" normalizeH="0" baseline="0" dirty="0">
                            <a:ln>
                              <a:noFill/>
                            </a:ln>
                            <a:solidFill>
                              <a:srgbClr val="FFFFFF"/>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64008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not</a:t>
                          </a:r>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endParaRPr lang="en-US"/>
                        </a:p>
                      </a:txBody>
                      <a:tcPr marL="68580" marR="68580" marT="0" marB="0" horzOverflow="overflow">
                        <a:blipFill>
                          <a:blip r:embed="rId3"/>
                          <a:stretch>
                            <a:fillRect l="-126380" t="-146667" r="-129755" b="-228571"/>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a:ln>
                                <a:noFill/>
                              </a:ln>
                              <a:solidFill>
                                <a:srgbClr val="000000"/>
                              </a:solidFill>
                              <a:effectLst/>
                              <a:latin typeface="Times New Roman" pitchFamily="18" charset="0"/>
                              <a:cs typeface="Arial" pitchFamily="34" charset="0"/>
                            </a:rPr>
                            <a:t>logical negation</a:t>
                          </a:r>
                          <a:endParaRPr kumimoji="0" lang="en-US" sz="2000" b="0" i="0" u="none" strike="noStrike" cap="none" normalizeH="0" baseline="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64008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and</a:t>
                          </a:r>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endParaRPr lang="en-US"/>
                        </a:p>
                      </a:txBody>
                      <a:tcPr marL="68580" marR="68580" marT="0" marB="0" horzOverflow="overflow">
                        <a:blipFill>
                          <a:blip r:embed="rId3"/>
                          <a:stretch>
                            <a:fillRect l="-126380" t="-246667" r="-129755" b="-128571"/>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a:ln>
                                <a:noFill/>
                              </a:ln>
                              <a:solidFill>
                                <a:srgbClr val="000000"/>
                              </a:solidFill>
                              <a:effectLst/>
                              <a:latin typeface="Times New Roman" pitchFamily="18" charset="0"/>
                              <a:cs typeface="Arial" pitchFamily="34" charset="0"/>
                            </a:rPr>
                            <a:t>logical conjunction</a:t>
                          </a:r>
                          <a:endParaRPr kumimoji="0" lang="en-US" sz="2000" b="0" i="0" u="none" strike="noStrike" cap="none" normalizeH="0" baseline="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64008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or</a:t>
                          </a:r>
                          <a:endParaRPr kumimoji="0" lang="en-US" sz="2000" b="1"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endParaRPr lang="en-US"/>
                        </a:p>
                      </a:txBody>
                      <a:tcPr marL="68580" marR="68580" marT="0" marB="0" horzOverflow="overflow">
                        <a:blipFill>
                          <a:blip r:embed="rId3"/>
                          <a:stretch>
                            <a:fillRect l="-126380" t="-346667" r="-129755" b="-28571"/>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a:ln>
                                <a:noFill/>
                              </a:ln>
                              <a:solidFill>
                                <a:srgbClr val="000000"/>
                              </a:solidFill>
                              <a:effectLst/>
                              <a:latin typeface="Times New Roman" pitchFamily="18" charset="0"/>
                              <a:cs typeface="Arial" pitchFamily="34" charset="0"/>
                            </a:rPr>
                            <a:t>logical disjunction</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9582447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ltLang="en-US" dirty="0"/>
              <a:t>Truth Table for Operator </a:t>
            </a:r>
            <a:r>
              <a:rPr lang="en-US" altLang="en-US" dirty="0">
                <a:latin typeface="Courier New" panose="02070309020205020404" pitchFamily="49" charset="0"/>
                <a:cs typeface="Courier New" panose="02070309020205020404" pitchFamily="49" charset="0"/>
              </a:rPr>
              <a:t>not</a:t>
            </a: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2623254701"/>
                  </p:ext>
                </p:extLst>
              </p:nvPr>
            </p:nvGraphicFramePr>
            <p:xfrm>
              <a:off x="1949926" y="2740969"/>
              <a:ext cx="8292148" cy="1648905"/>
            </p:xfrm>
            <a:graphic>
              <a:graphicData uri="http://schemas.openxmlformats.org/drawingml/2006/table">
                <a:tbl>
                  <a:tblPr firstRow="1" bandRow="1">
                    <a:tableStyleId>{5C22544A-7EE6-4342-B048-85BDC9FD1C3A}</a:tableStyleId>
                  </a:tblPr>
                  <a:tblGrid>
                    <a:gridCol w="895985">
                      <a:extLst>
                        <a:ext uri="{9D8B030D-6E8A-4147-A177-3AD203B41FA5}">
                          <a16:colId xmlns:a16="http://schemas.microsoft.com/office/drawing/2014/main" val="20000"/>
                        </a:ext>
                      </a:extLst>
                    </a:gridCol>
                    <a:gridCol w="961073">
                      <a:extLst>
                        <a:ext uri="{9D8B030D-6E8A-4147-A177-3AD203B41FA5}">
                          <a16:colId xmlns:a16="http://schemas.microsoft.com/office/drawing/2014/main" val="20001"/>
                        </a:ext>
                      </a:extLst>
                    </a:gridCol>
                    <a:gridCol w="6435090">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dirty="0" smtClean="0">
                                    <a:ln>
                                      <a:noFill/>
                                    </a:ln>
                                    <a:solidFill>
                                      <a:srgbClr val="FFFFFF"/>
                                    </a:solidFill>
                                    <a:effectLst/>
                                    <a:latin typeface="Cambria Math" panose="02040503050406030204" pitchFamily="18" charset="0"/>
                                    <a:cs typeface="Arial" pitchFamily="34" charset="0"/>
                                  </a:rPr>
                                  <m:t>𝒑</m:t>
                                </m:r>
                              </m:oMath>
                            </m:oMathPara>
                          </a14:m>
                          <a:endParaRPr kumimoji="0" lang="en-US" sz="2000" b="1" i="0" u="none" strike="noStrike" cap="none" normalizeH="0" baseline="0" dirty="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rgbClr val="FFFFFF"/>
                              </a:solidFill>
                              <a:effectLst/>
                              <a:latin typeface="Courier New" panose="02070309020205020404" pitchFamily="49" charset="0"/>
                              <a:cs typeface="Courier New" panose="02070309020205020404" pitchFamily="49" charset="0"/>
                            </a:rPr>
                            <a:t>not </a:t>
                          </a:r>
                          <a14:m>
                            <m:oMath xmlns:m="http://schemas.openxmlformats.org/officeDocument/2006/math">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oMath>
                          </a14:m>
                          <a:endParaRPr kumimoji="0" lang="en-US" sz="2000" b="1" i="0" u="none" strike="noStrike" cap="none" normalizeH="0" baseline="0" dirty="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a:ln>
                              <a:noFill/>
                            </a:ln>
                            <a:solidFill>
                              <a:srgbClr val="FFFFFF"/>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kern="1200" cap="none" normalizeH="0" baseline="0" dirty="0">
                              <a:ln>
                                <a:noFill/>
                              </a:ln>
                              <a:solidFill>
                                <a:srgbClr val="000000"/>
                              </a:solidFill>
                              <a:effectLst/>
                              <a:latin typeface="Times New Roman" pitchFamily="18" charset="0"/>
                              <a:ea typeface="+mn-ea"/>
                              <a:cs typeface="Arial" pitchFamily="34" charset="0"/>
                            </a:rPr>
                            <a:t>True</a:t>
                          </a: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false, because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kern="1200" cap="none" normalizeH="0" baseline="0" dirty="0">
                              <a:ln>
                                <a:noFill/>
                              </a:ln>
                              <a:solidFill>
                                <a:srgbClr val="000000"/>
                              </a:solidFill>
                              <a:effectLst/>
                              <a:latin typeface="Times New Roman" pitchFamily="18" charset="0"/>
                              <a:ea typeface="+mn-ea"/>
                              <a:cs typeface="Arial" pitchFamily="34" charset="0"/>
                            </a:rPr>
                            <a:t>False</a:t>
                          </a: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=150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true, because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=150</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 </m:t>
                              </m:r>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is false.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extLst>
                      <a:ext uri="{0D108BD9-81ED-4DB2-BD59-A6C34878D82A}">
                        <a16:rowId xmlns:a16="http://schemas.microsoft.com/office/drawing/2014/main" val="10002"/>
                      </a:ext>
                    </a:extLst>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2623254701"/>
                  </p:ext>
                </p:extLst>
              </p:nvPr>
            </p:nvGraphicFramePr>
            <p:xfrm>
              <a:off x="1949926" y="2740969"/>
              <a:ext cx="8292148" cy="1648905"/>
            </p:xfrm>
            <a:graphic>
              <a:graphicData uri="http://schemas.openxmlformats.org/drawingml/2006/table">
                <a:tbl>
                  <a:tblPr firstRow="1" bandRow="1">
                    <a:tableStyleId>{5C22544A-7EE6-4342-B048-85BDC9FD1C3A}</a:tableStyleId>
                  </a:tblPr>
                  <a:tblGrid>
                    <a:gridCol w="895985">
                      <a:extLst>
                        <a:ext uri="{9D8B030D-6E8A-4147-A177-3AD203B41FA5}">
                          <a16:colId xmlns:a16="http://schemas.microsoft.com/office/drawing/2014/main" val="20000"/>
                        </a:ext>
                      </a:extLst>
                    </a:gridCol>
                    <a:gridCol w="961073">
                      <a:extLst>
                        <a:ext uri="{9D8B030D-6E8A-4147-A177-3AD203B41FA5}">
                          <a16:colId xmlns:a16="http://schemas.microsoft.com/office/drawing/2014/main" val="20001"/>
                        </a:ext>
                      </a:extLst>
                    </a:gridCol>
                    <a:gridCol w="6435090">
                      <a:extLst>
                        <a:ext uri="{9D8B030D-6E8A-4147-A177-3AD203B41FA5}">
                          <a16:colId xmlns:a16="http://schemas.microsoft.com/office/drawing/2014/main" val="20002"/>
                        </a:ext>
                      </a:extLst>
                    </a:gridCol>
                  </a:tblGrid>
                  <a:tr h="609600">
                    <a:tc>
                      <a:txBody>
                        <a:bodyPr/>
                        <a:lstStyle/>
                        <a:p>
                          <a:endParaRPr lang="en-US"/>
                        </a:p>
                      </a:txBody>
                      <a:tcPr marL="68580" marR="68580" marT="0" marB="0" horzOverflow="overflow">
                        <a:blipFill>
                          <a:blip r:embed="rId3"/>
                          <a:stretch>
                            <a:fillRect l="-8844" t="-990" r="-829252" b="-193069"/>
                          </a:stretch>
                        </a:blipFill>
                      </a:tcPr>
                    </a:tc>
                    <a:tc>
                      <a:txBody>
                        <a:bodyPr/>
                        <a:lstStyle/>
                        <a:p>
                          <a:endParaRPr lang="en-US"/>
                        </a:p>
                      </a:txBody>
                      <a:tcPr marL="68580" marR="68580" marT="0" marB="0" horzOverflow="overflow">
                        <a:blipFill>
                          <a:blip r:embed="rId3"/>
                          <a:stretch>
                            <a:fillRect l="-101266" t="-990" r="-671519" b="-193069"/>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a:ln>
                              <a:noFill/>
                            </a:ln>
                            <a:solidFill>
                              <a:srgbClr val="FFFFFF"/>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5167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kern="1200" cap="none" normalizeH="0" baseline="0" dirty="0">
                              <a:ln>
                                <a:noFill/>
                              </a:ln>
                              <a:solidFill>
                                <a:srgbClr val="000000"/>
                              </a:solidFill>
                              <a:effectLst/>
                              <a:latin typeface="Times New Roman" pitchFamily="18" charset="0"/>
                              <a:ea typeface="+mn-ea"/>
                              <a:cs typeface="Arial" pitchFamily="34" charset="0"/>
                            </a:rPr>
                            <a:t>True</a:t>
                          </a: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30085" t="-120000" r="-378" b="-129412"/>
                          </a:stretch>
                        </a:blipFill>
                      </a:tcPr>
                    </a:tc>
                    <a:extLst>
                      <a:ext uri="{0D108BD9-81ED-4DB2-BD59-A6C34878D82A}">
                        <a16:rowId xmlns:a16="http://schemas.microsoft.com/office/drawing/2014/main" val="10001"/>
                      </a:ext>
                    </a:extLst>
                  </a:tr>
                  <a:tr h="522605">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kern="1200" cap="none" normalizeH="0" baseline="0" dirty="0">
                              <a:ln>
                                <a:noFill/>
                              </a:ln>
                              <a:solidFill>
                                <a:srgbClr val="000000"/>
                              </a:solidFill>
                              <a:effectLst/>
                              <a:latin typeface="Times New Roman" pitchFamily="18" charset="0"/>
                              <a:ea typeface="+mn-ea"/>
                              <a:cs typeface="Arial" pitchFamily="34" charset="0"/>
                            </a:rPr>
                            <a:t>False</a:t>
                          </a: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30085" t="-217442" r="-378" b="-27907"/>
                          </a:stretch>
                        </a:blipFill>
                      </a:tcPr>
                    </a:tc>
                    <a:extLst>
                      <a:ext uri="{0D108BD9-81ED-4DB2-BD59-A6C34878D82A}">
                        <a16:rowId xmlns:a16="http://schemas.microsoft.com/office/drawing/2014/main" val="10002"/>
                      </a:ext>
                    </a:extLst>
                  </a:tr>
                </a:tbl>
              </a:graphicData>
            </a:graphic>
          </p:graphicFrame>
        </mc:Fallback>
      </mc:AlternateContent>
      <p:sp>
        <p:nvSpPr>
          <p:cNvPr id="31748" name="Rectangle 3"/>
          <p:cNvSpPr>
            <a:spLocks noChangeArrowheads="1"/>
          </p:cNvSpPr>
          <p:nvPr/>
        </p:nvSpPr>
        <p:spPr bwMode="auto">
          <a:xfrm>
            <a:off x="3886200" y="32480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49" name="Rectangle 4"/>
          <p:cNvSpPr>
            <a:spLocks noChangeArrowheads="1"/>
          </p:cNvSpPr>
          <p:nvPr/>
        </p:nvSpPr>
        <p:spPr bwMode="auto">
          <a:xfrm>
            <a:off x="3576638" y="30194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0" name="Rectangle 5"/>
          <p:cNvSpPr>
            <a:spLocks noChangeArrowheads="1"/>
          </p:cNvSpPr>
          <p:nvPr/>
        </p:nvSpPr>
        <p:spPr bwMode="auto">
          <a:xfrm>
            <a:off x="1524001" y="27409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1" name="Rectangle 6"/>
          <p:cNvSpPr>
            <a:spLocks noChangeArrowheads="1"/>
          </p:cNvSpPr>
          <p:nvPr/>
        </p:nvSpPr>
        <p:spPr bwMode="auto">
          <a:xfrm>
            <a:off x="1524000" y="279018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2" name="Rectangle 7"/>
          <p:cNvSpPr>
            <a:spLocks noChangeArrowheads="1"/>
          </p:cNvSpPr>
          <p:nvPr/>
        </p:nvSpPr>
        <p:spPr bwMode="auto">
          <a:xfrm>
            <a:off x="1524000" y="279018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8474154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en-US" dirty="0"/>
              <a:t>Truth Table for Operator </a:t>
            </a:r>
            <a:r>
              <a:rPr lang="en-US" altLang="en-US" dirty="0">
                <a:latin typeface="Courier New" panose="02070309020205020404" pitchFamily="49" charset="0"/>
                <a:cs typeface="Courier New" panose="02070309020205020404" pitchFamily="49" charset="0"/>
              </a:rPr>
              <a:t>and</a:t>
            </a: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514386699"/>
                  </p:ext>
                </p:extLst>
              </p:nvPr>
            </p:nvGraphicFramePr>
            <p:xfrm>
              <a:off x="2341657" y="2493319"/>
              <a:ext cx="7508686" cy="2688210"/>
            </p:xfrm>
            <a:graphic>
              <a:graphicData uri="http://schemas.openxmlformats.org/drawingml/2006/table">
                <a:tbl>
                  <a:tblPr firstRow="1" bandRow="1">
                    <a:tableStyleId>{5C22544A-7EE6-4342-B048-85BDC9FD1C3A}</a:tableStyleId>
                  </a:tblPr>
                  <a:tblGrid>
                    <a:gridCol w="764223">
                      <a:extLst>
                        <a:ext uri="{9D8B030D-6E8A-4147-A177-3AD203B41FA5}">
                          <a16:colId xmlns:a16="http://schemas.microsoft.com/office/drawing/2014/main" val="20000"/>
                        </a:ext>
                      </a:extLst>
                    </a:gridCol>
                    <a:gridCol w="764223">
                      <a:extLst>
                        <a:ext uri="{9D8B030D-6E8A-4147-A177-3AD203B41FA5}">
                          <a16:colId xmlns:a16="http://schemas.microsoft.com/office/drawing/2014/main" val="20001"/>
                        </a:ext>
                      </a:extLst>
                    </a:gridCol>
                    <a:gridCol w="1345692">
                      <a:extLst>
                        <a:ext uri="{9D8B030D-6E8A-4147-A177-3AD203B41FA5}">
                          <a16:colId xmlns:a16="http://schemas.microsoft.com/office/drawing/2014/main" val="20002"/>
                        </a:ext>
                      </a:extLst>
                    </a:gridCol>
                    <a:gridCol w="4634548">
                      <a:extLst>
                        <a:ext uri="{9D8B030D-6E8A-4147-A177-3AD203B41FA5}">
                          <a16:colId xmlns:a16="http://schemas.microsoft.com/office/drawing/2014/main" val="20003"/>
                        </a:ext>
                      </a:extLst>
                    </a:gridCol>
                  </a:tblGrid>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𝟏</m:t>
                                    </m:r>
                                  </m:sub>
                                </m:sSub>
                              </m:oMath>
                            </m:oMathPara>
                          </a14:m>
                          <a:endParaRPr kumimoji="0" lang="en-US" sz="2000" b="1" i="0" u="none" strike="noStrike" cap="none" normalizeH="0" baseline="0" dirty="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𝟐</m:t>
                                    </m:r>
                                  </m:sub>
                                </m:sSub>
                              </m:oMath>
                            </m:oMathPara>
                          </a14:m>
                          <a:endParaRPr kumimoji="0" lang="en-US" sz="2000" b="1" i="0" u="none" strike="noStrike" cap="none" normalizeH="0" baseline="0" dirty="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𝟏</m:t>
                                  </m:r>
                                </m:sub>
                              </m:sSub>
                            </m:oMath>
                          </a14:m>
                          <a:r>
                            <a:rPr kumimoji="0" lang="en-US" sz="2000" b="1" i="0" u="none" strike="noStrike" cap="none" normalizeH="0" baseline="0" dirty="0">
                              <a:ln>
                                <a:noFill/>
                              </a:ln>
                              <a:solidFill>
                                <a:srgbClr val="FFFFFF"/>
                              </a:solidFill>
                              <a:effectLst/>
                              <a:latin typeface="+mj-lt"/>
                              <a:cs typeface="Arial" pitchFamily="34" charset="0"/>
                            </a:rPr>
                            <a:t> </a:t>
                          </a:r>
                          <a:r>
                            <a:rPr kumimoji="0" lang="en-US" sz="2000" b="1" i="0" u="none" strike="noStrike" cap="none" normalizeH="0" baseline="0" dirty="0">
                              <a:ln>
                                <a:noFill/>
                              </a:ln>
                              <a:solidFill>
                                <a:srgbClr val="FFFFFF"/>
                              </a:solidFill>
                              <a:effectLst/>
                              <a:latin typeface="Courier New" panose="02070309020205020404" pitchFamily="49" charset="0"/>
                              <a:cs typeface="Courier New" panose="02070309020205020404" pitchFamily="49" charset="0"/>
                            </a:rPr>
                            <a:t>and</a:t>
                          </a:r>
                          <a:r>
                            <a:rPr kumimoji="0" lang="en-US" sz="2000" b="1" i="0" u="none" strike="noStrike" cap="none" normalizeH="0" baseline="0" dirty="0">
                              <a:ln>
                                <a:noFill/>
                              </a:ln>
                              <a:solidFill>
                                <a:srgbClr val="FFFFFF"/>
                              </a:solidFill>
                              <a:effectLst/>
                              <a:latin typeface="+mj-lt"/>
                              <a:cs typeface="Arial" pitchFamily="34" charset="0"/>
                            </a:rPr>
                            <a:t> </a:t>
                          </a:r>
                          <a14:m>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𝟐</m:t>
                                  </m:r>
                                </m:sub>
                              </m:sSub>
                            </m:oMath>
                          </a14:m>
                          <a:endParaRPr kumimoji="0" lang="en-US" sz="2000" b="1" i="0" u="none" strike="noStrike" cap="none" normalizeH="0" baseline="0" dirty="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a:ln>
                              <a:noFill/>
                            </a:ln>
                            <a:solidFill>
                              <a:srgbClr val="FFFFFF"/>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457200" algn="l"/>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4"/>
                      </a:ext>
                    </a:extLst>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514386699"/>
                  </p:ext>
                </p:extLst>
              </p:nvPr>
            </p:nvGraphicFramePr>
            <p:xfrm>
              <a:off x="2341657" y="2493319"/>
              <a:ext cx="7508686" cy="2688210"/>
            </p:xfrm>
            <a:graphic>
              <a:graphicData uri="http://schemas.openxmlformats.org/drawingml/2006/table">
                <a:tbl>
                  <a:tblPr firstRow="1" bandRow="1">
                    <a:tableStyleId>{5C22544A-7EE6-4342-B048-85BDC9FD1C3A}</a:tableStyleId>
                  </a:tblPr>
                  <a:tblGrid>
                    <a:gridCol w="764223">
                      <a:extLst>
                        <a:ext uri="{9D8B030D-6E8A-4147-A177-3AD203B41FA5}">
                          <a16:colId xmlns:a16="http://schemas.microsoft.com/office/drawing/2014/main" val="20000"/>
                        </a:ext>
                      </a:extLst>
                    </a:gridCol>
                    <a:gridCol w="764223">
                      <a:extLst>
                        <a:ext uri="{9D8B030D-6E8A-4147-A177-3AD203B41FA5}">
                          <a16:colId xmlns:a16="http://schemas.microsoft.com/office/drawing/2014/main" val="20001"/>
                        </a:ext>
                      </a:extLst>
                    </a:gridCol>
                    <a:gridCol w="1345692">
                      <a:extLst>
                        <a:ext uri="{9D8B030D-6E8A-4147-A177-3AD203B41FA5}">
                          <a16:colId xmlns:a16="http://schemas.microsoft.com/office/drawing/2014/main" val="20002"/>
                        </a:ext>
                      </a:extLst>
                    </a:gridCol>
                    <a:gridCol w="4634548">
                      <a:extLst>
                        <a:ext uri="{9D8B030D-6E8A-4147-A177-3AD203B41FA5}">
                          <a16:colId xmlns:a16="http://schemas.microsoft.com/office/drawing/2014/main" val="20003"/>
                        </a:ext>
                      </a:extLst>
                    </a:gridCol>
                  </a:tblGrid>
                  <a:tr h="609600">
                    <a:tc>
                      <a:txBody>
                        <a:bodyPr/>
                        <a:lstStyle/>
                        <a:p>
                          <a:endParaRPr lang="en-US"/>
                        </a:p>
                      </a:txBody>
                      <a:tcPr marL="68580" marR="68580" marT="0" marB="0" horzOverflow="overflow">
                        <a:blipFill>
                          <a:blip r:embed="rId3"/>
                          <a:stretch>
                            <a:fillRect l="-11200" t="-2000" r="-889600" b="-366000"/>
                          </a:stretch>
                        </a:blipFill>
                      </a:tcPr>
                    </a:tc>
                    <a:tc>
                      <a:txBody>
                        <a:bodyPr/>
                        <a:lstStyle/>
                        <a:p>
                          <a:endParaRPr lang="en-US"/>
                        </a:p>
                      </a:txBody>
                      <a:tcPr marL="68580" marR="68580" marT="0" marB="0" horzOverflow="overflow">
                        <a:blipFill>
                          <a:blip r:embed="rId3"/>
                          <a:stretch>
                            <a:fillRect l="-110317" t="-2000" r="-782540" b="-366000"/>
                          </a:stretch>
                        </a:blipFill>
                      </a:tcPr>
                    </a:tc>
                    <a:tc>
                      <a:txBody>
                        <a:bodyPr/>
                        <a:lstStyle/>
                        <a:p>
                          <a:endParaRPr lang="en-US"/>
                        </a:p>
                      </a:txBody>
                      <a:tcPr marL="68580" marR="68580" marT="0" marB="0" horzOverflow="overflow">
                        <a:blipFill>
                          <a:blip r:embed="rId3"/>
                          <a:stretch>
                            <a:fillRect l="-119910" t="-2000" r="-346154" b="-366000"/>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a:ln>
                              <a:noFill/>
                            </a:ln>
                            <a:solidFill>
                              <a:srgbClr val="FFFFFF"/>
                            </a:solidFill>
                            <a:effectLst/>
                            <a:latin typeface="Times"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5167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63947" t="-120000" r="-658" b="-330588"/>
                          </a:stretch>
                        </a:blipFill>
                      </a:tcPr>
                    </a:tc>
                    <a:extLst>
                      <a:ext uri="{0D108BD9-81ED-4DB2-BD59-A6C34878D82A}">
                        <a16:rowId xmlns:a16="http://schemas.microsoft.com/office/drawing/2014/main" val="10001"/>
                      </a:ext>
                    </a:extLst>
                  </a:tr>
                  <a:tr h="5167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63947" t="-220000" r="-658" b="-230588"/>
                          </a:stretch>
                        </a:blipFill>
                      </a:tcPr>
                    </a:tc>
                    <a:extLst>
                      <a:ext uri="{0D108BD9-81ED-4DB2-BD59-A6C34878D82A}">
                        <a16:rowId xmlns:a16="http://schemas.microsoft.com/office/drawing/2014/main" val="10002"/>
                      </a:ext>
                    </a:extLst>
                  </a:tr>
                  <a:tr h="522605">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63947" t="-320000" r="-658" b="-130588"/>
                          </a:stretch>
                        </a:blipFill>
                      </a:tcPr>
                    </a:tc>
                    <a:extLst>
                      <a:ext uri="{0D108BD9-81ED-4DB2-BD59-A6C34878D82A}">
                        <a16:rowId xmlns:a16="http://schemas.microsoft.com/office/drawing/2014/main" val="10003"/>
                      </a:ext>
                    </a:extLst>
                  </a:tr>
                  <a:tr h="522605">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a:blip r:embed="rId3"/>
                          <a:stretch>
                            <a:fillRect l="-63947" t="-415116" r="-658" b="-29070"/>
                          </a:stretch>
                        </a:blipFill>
                      </a:tcPr>
                    </a:tc>
                    <a:extLst>
                      <a:ext uri="{0D108BD9-81ED-4DB2-BD59-A6C34878D82A}">
                        <a16:rowId xmlns:a16="http://schemas.microsoft.com/office/drawing/2014/main" val="10004"/>
                      </a:ext>
                    </a:extLst>
                  </a:tr>
                </a:tbl>
              </a:graphicData>
            </a:graphic>
          </p:graphicFrame>
        </mc:Fallback>
      </mc:AlternateContent>
      <p:sp>
        <p:nvSpPr>
          <p:cNvPr id="32772" name="Rectangle 3"/>
          <p:cNvSpPr>
            <a:spLocks noChangeArrowheads="1"/>
          </p:cNvSpPr>
          <p:nvPr/>
        </p:nvSpPr>
        <p:spPr bwMode="auto">
          <a:xfrm>
            <a:off x="3576638" y="27955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3" name="Rectangle 4"/>
          <p:cNvSpPr>
            <a:spLocks noChangeArrowheads="1"/>
          </p:cNvSpPr>
          <p:nvPr/>
        </p:nvSpPr>
        <p:spPr bwMode="auto">
          <a:xfrm>
            <a:off x="1524001" y="24933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4" name="Rectangle 5"/>
          <p:cNvSpPr>
            <a:spLocks noChangeArrowheads="1"/>
          </p:cNvSpPr>
          <p:nvPr/>
        </p:nvSpPr>
        <p:spPr bwMode="auto">
          <a:xfrm>
            <a:off x="1524001" y="2580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37510080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1313</TotalTime>
  <Words>1634</Words>
  <Application>Microsoft Office PowerPoint</Application>
  <PresentationFormat>Widescreen</PresentationFormat>
  <Paragraphs>296</Paragraphs>
  <Slides>38</Slides>
  <Notes>30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51" baseType="lpstr">
      <vt:lpstr>Arial</vt:lpstr>
      <vt:lpstr>Calibri</vt:lpstr>
      <vt:lpstr>Cambria Math</vt:lpstr>
      <vt:lpstr>Courier New</vt:lpstr>
      <vt:lpstr>Goudy Sans Medium</vt:lpstr>
      <vt:lpstr>I Times Italic</vt:lpstr>
      <vt:lpstr>Lucida Sans Italic</vt:lpstr>
      <vt:lpstr>Times</vt:lpstr>
      <vt:lpstr>Times New Roman</vt:lpstr>
      <vt:lpstr>Tw Cen MT</vt:lpstr>
      <vt:lpstr>Circuit</vt:lpstr>
      <vt:lpstr>Picture</vt:lpstr>
      <vt:lpstr>Microsoft Word Picture</vt:lpstr>
      <vt:lpstr>Chapter 4  Selections</vt:lpstr>
      <vt:lpstr>Motivation</vt:lpstr>
      <vt:lpstr>Control Flow</vt:lpstr>
      <vt:lpstr>booleans</vt:lpstr>
      <vt:lpstr>The boolean Type and Operators</vt:lpstr>
      <vt:lpstr>Relational Operators</vt:lpstr>
      <vt:lpstr>Logical Operators</vt:lpstr>
      <vt:lpstr>Truth Table for Operator not</vt:lpstr>
      <vt:lpstr>Truth Table for Operator and</vt:lpstr>
      <vt:lpstr>Truth Table for Operator or</vt:lpstr>
      <vt:lpstr>Exercise</vt:lpstr>
      <vt:lpstr>Example program</vt:lpstr>
      <vt:lpstr>Exercise</vt:lpstr>
      <vt:lpstr>Operator Precedence</vt:lpstr>
      <vt:lpstr>Operator Precedence and Associativity</vt:lpstr>
      <vt:lpstr>Example</vt:lpstr>
      <vt:lpstr>Selections AKA Conditionals</vt:lpstr>
      <vt:lpstr>One-way if Statements</vt:lpstr>
      <vt:lpstr>Note</vt:lpstr>
      <vt:lpstr>The Two-way if Statement</vt:lpstr>
      <vt:lpstr>if-else Example</vt:lpstr>
      <vt:lpstr>Exercise: Guessing game</vt:lpstr>
      <vt:lpstr>Multiple Alternative if Statements</vt:lpstr>
      <vt:lpstr>Multi-Way if-else Statements</vt:lpstr>
      <vt:lpstr>Trace if-else statement</vt:lpstr>
      <vt:lpstr>Trace if-else statement</vt:lpstr>
      <vt:lpstr>Trace if-else statement</vt:lpstr>
      <vt:lpstr>Trace if-else statement</vt:lpstr>
      <vt:lpstr>Trace if-else statement</vt:lpstr>
      <vt:lpstr>Problem: Computing Taxes</vt:lpstr>
      <vt:lpstr>Problem: Computing Taxes, cont.</vt:lpstr>
      <vt:lpstr>Common Errors</vt:lpstr>
      <vt:lpstr>TIP</vt:lpstr>
      <vt:lpstr>CAUTION</vt:lpstr>
      <vt:lpstr>Exercise: Guessing game</vt:lpstr>
      <vt:lpstr>Conditional Expressions</vt:lpstr>
      <vt:lpstr>Exercise: Graphics</vt:lpstr>
      <vt:lpstr>Exercise: Day of the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Denny, Jory</cp:lastModifiedBy>
  <cp:revision>129</cp:revision>
  <dcterms:created xsi:type="dcterms:W3CDTF">2016-08-19T17:15:05Z</dcterms:created>
  <dcterms:modified xsi:type="dcterms:W3CDTF">2020-01-30T18:51:14Z</dcterms:modified>
</cp:coreProperties>
</file>