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0" r:id="rId1"/>
  </p:sldMasterIdLst>
  <p:notesMasterIdLst>
    <p:notesMasterId r:id="rId20"/>
  </p:notesMasterIdLst>
  <p:sldIdLst>
    <p:sldId id="257" r:id="rId2"/>
    <p:sldId id="266" r:id="rId3"/>
    <p:sldId id="274" r:id="rId4"/>
    <p:sldId id="275" r:id="rId5"/>
    <p:sldId id="276" r:id="rId6"/>
    <p:sldId id="268" r:id="rId7"/>
    <p:sldId id="281" r:id="rId8"/>
    <p:sldId id="277" r:id="rId9"/>
    <p:sldId id="278" r:id="rId10"/>
    <p:sldId id="279" r:id="rId11"/>
    <p:sldId id="280" r:id="rId12"/>
    <p:sldId id="269" r:id="rId13"/>
    <p:sldId id="272" r:id="rId14"/>
    <p:sldId id="270" r:id="rId15"/>
    <p:sldId id="271" r:id="rId16"/>
    <p:sldId id="273" r:id="rId17"/>
    <p:sldId id="267" r:id="rId18"/>
    <p:sldId id="265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5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19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D6F50C-E12F-483A-ABAE-A06F43E52A54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110D9271-118F-4CDE-8B18-4A1BEA445B8B}">
      <dgm:prSet phldrT="[Text]"/>
      <dgm:spPr/>
      <dgm:t>
        <a:bodyPr/>
        <a:lstStyle/>
        <a:p>
          <a:r>
            <a:rPr lang="en-US" dirty="0" err="1" smtClean="0"/>
            <a:t>Lexing</a:t>
          </a:r>
          <a:endParaRPr lang="en-US" dirty="0"/>
        </a:p>
      </dgm:t>
    </dgm:pt>
    <dgm:pt modelId="{845314F0-E962-47C8-994B-349B5A34B4D8}" type="parTrans" cxnId="{CB0F8CBE-6F10-472E-BF44-2724CBDA64CD}">
      <dgm:prSet/>
      <dgm:spPr/>
      <dgm:t>
        <a:bodyPr/>
        <a:lstStyle/>
        <a:p>
          <a:endParaRPr lang="en-US"/>
        </a:p>
      </dgm:t>
    </dgm:pt>
    <dgm:pt modelId="{4AD09EA2-898B-4B58-9231-00F679B22F5F}" type="sibTrans" cxnId="{CB0F8CBE-6F10-472E-BF44-2724CBDA64CD}">
      <dgm:prSet/>
      <dgm:spPr/>
      <dgm:t>
        <a:bodyPr/>
        <a:lstStyle/>
        <a:p>
          <a:endParaRPr lang="en-US"/>
        </a:p>
      </dgm:t>
    </dgm:pt>
    <dgm:pt modelId="{7C6A3EB4-2607-45E4-8E23-3A0F0760D8FD}">
      <dgm:prSet phldrT="[Text]"/>
      <dgm:spPr/>
      <dgm:t>
        <a:bodyPr/>
        <a:lstStyle/>
        <a:p>
          <a:r>
            <a:rPr lang="en-US" dirty="0" smtClean="0"/>
            <a:t>Parsing</a:t>
          </a:r>
          <a:endParaRPr lang="en-US" dirty="0"/>
        </a:p>
      </dgm:t>
    </dgm:pt>
    <dgm:pt modelId="{1BAE5512-0C10-4A82-A06B-707A07B0903D}" type="parTrans" cxnId="{07E35C69-FD74-41E1-BFDD-2232B0F78674}">
      <dgm:prSet/>
      <dgm:spPr/>
      <dgm:t>
        <a:bodyPr/>
        <a:lstStyle/>
        <a:p>
          <a:endParaRPr lang="en-US"/>
        </a:p>
      </dgm:t>
    </dgm:pt>
    <dgm:pt modelId="{A913B037-43F1-4798-A66A-2559F29A6BDB}" type="sibTrans" cxnId="{07E35C69-FD74-41E1-BFDD-2232B0F78674}">
      <dgm:prSet/>
      <dgm:spPr/>
      <dgm:t>
        <a:bodyPr/>
        <a:lstStyle/>
        <a:p>
          <a:endParaRPr lang="en-US"/>
        </a:p>
      </dgm:t>
    </dgm:pt>
    <dgm:pt modelId="{44038B2C-C2AB-4E4A-8942-D5B74A32E41E}">
      <dgm:prSet phldrT="[Text]"/>
      <dgm:spPr/>
      <dgm:t>
        <a:bodyPr/>
        <a:lstStyle/>
        <a:p>
          <a:r>
            <a:rPr lang="en-US" dirty="0" smtClean="0"/>
            <a:t>Executing</a:t>
          </a:r>
          <a:endParaRPr lang="en-US" dirty="0"/>
        </a:p>
      </dgm:t>
    </dgm:pt>
    <dgm:pt modelId="{8FCBCA52-41B8-4CCD-9DEB-BE2F02CF58CF}" type="parTrans" cxnId="{D01EDA4A-80AB-45EF-9B4A-9A14F5F74191}">
      <dgm:prSet/>
      <dgm:spPr/>
      <dgm:t>
        <a:bodyPr/>
        <a:lstStyle/>
        <a:p>
          <a:endParaRPr lang="en-US"/>
        </a:p>
      </dgm:t>
    </dgm:pt>
    <dgm:pt modelId="{A2A1A7D3-2AE3-4BCF-8309-68BC70666A57}" type="sibTrans" cxnId="{D01EDA4A-80AB-45EF-9B4A-9A14F5F74191}">
      <dgm:prSet/>
      <dgm:spPr/>
      <dgm:t>
        <a:bodyPr/>
        <a:lstStyle/>
        <a:p>
          <a:endParaRPr lang="en-US"/>
        </a:p>
      </dgm:t>
    </dgm:pt>
    <dgm:pt modelId="{8233D31C-6FEC-4CB4-B0AC-0576CF01E584}" type="pres">
      <dgm:prSet presAssocID="{5FD6F50C-E12F-483A-ABAE-A06F43E52A54}" presName="linearFlow" presStyleCnt="0">
        <dgm:presLayoutVars>
          <dgm:resizeHandles val="exact"/>
        </dgm:presLayoutVars>
      </dgm:prSet>
      <dgm:spPr/>
    </dgm:pt>
    <dgm:pt modelId="{F1042144-9621-4CC1-9615-F4FFF6DAD4EB}" type="pres">
      <dgm:prSet presAssocID="{110D9271-118F-4CDE-8B18-4A1BEA445B8B}" presName="node" presStyleLbl="node1" presStyleIdx="0" presStyleCnt="3">
        <dgm:presLayoutVars>
          <dgm:bulletEnabled val="1"/>
        </dgm:presLayoutVars>
      </dgm:prSet>
      <dgm:spPr/>
    </dgm:pt>
    <dgm:pt modelId="{7E2D0EC1-BD9B-49D0-ADB5-1F0445857F11}" type="pres">
      <dgm:prSet presAssocID="{4AD09EA2-898B-4B58-9231-00F679B22F5F}" presName="sibTrans" presStyleLbl="sibTrans2D1" presStyleIdx="0" presStyleCnt="2"/>
      <dgm:spPr/>
    </dgm:pt>
    <dgm:pt modelId="{1D610FBA-BB92-4647-9BCE-61BAAE79E85F}" type="pres">
      <dgm:prSet presAssocID="{4AD09EA2-898B-4B58-9231-00F679B22F5F}" presName="connectorText" presStyleLbl="sibTrans2D1" presStyleIdx="0" presStyleCnt="2"/>
      <dgm:spPr/>
    </dgm:pt>
    <dgm:pt modelId="{418E293F-ADD0-4460-9F72-B2AA0A72E205}" type="pres">
      <dgm:prSet presAssocID="{7C6A3EB4-2607-45E4-8E23-3A0F0760D8FD}" presName="node" presStyleLbl="node1" presStyleIdx="1" presStyleCnt="3">
        <dgm:presLayoutVars>
          <dgm:bulletEnabled val="1"/>
        </dgm:presLayoutVars>
      </dgm:prSet>
      <dgm:spPr/>
    </dgm:pt>
    <dgm:pt modelId="{B0694FC6-C562-4430-AAE6-331CA9D6322A}" type="pres">
      <dgm:prSet presAssocID="{A913B037-43F1-4798-A66A-2559F29A6BDB}" presName="sibTrans" presStyleLbl="sibTrans2D1" presStyleIdx="1" presStyleCnt="2"/>
      <dgm:spPr/>
    </dgm:pt>
    <dgm:pt modelId="{3EEE170A-DEFE-4CD1-B02B-4B239458FD20}" type="pres">
      <dgm:prSet presAssocID="{A913B037-43F1-4798-A66A-2559F29A6BDB}" presName="connectorText" presStyleLbl="sibTrans2D1" presStyleIdx="1" presStyleCnt="2"/>
      <dgm:spPr/>
    </dgm:pt>
    <dgm:pt modelId="{1FC8F8F9-FC63-443B-BDEF-A51B5E748ADA}" type="pres">
      <dgm:prSet presAssocID="{44038B2C-C2AB-4E4A-8942-D5B74A32E41E}" presName="node" presStyleLbl="node1" presStyleIdx="2" presStyleCnt="3">
        <dgm:presLayoutVars>
          <dgm:bulletEnabled val="1"/>
        </dgm:presLayoutVars>
      </dgm:prSet>
      <dgm:spPr/>
    </dgm:pt>
  </dgm:ptLst>
  <dgm:cxnLst>
    <dgm:cxn modelId="{FB4E9114-90EC-4A0F-8103-FD50DB5805C5}" type="presOf" srcId="{4AD09EA2-898B-4B58-9231-00F679B22F5F}" destId="{1D610FBA-BB92-4647-9BCE-61BAAE79E85F}" srcOrd="1" destOrd="0" presId="urn:microsoft.com/office/officeart/2005/8/layout/process2"/>
    <dgm:cxn modelId="{78B72B1B-2942-4C08-BC00-5CB0B7F07206}" type="presOf" srcId="{A913B037-43F1-4798-A66A-2559F29A6BDB}" destId="{B0694FC6-C562-4430-AAE6-331CA9D6322A}" srcOrd="0" destOrd="0" presId="urn:microsoft.com/office/officeart/2005/8/layout/process2"/>
    <dgm:cxn modelId="{4F2CAA1E-E228-4BE8-BED5-390CDB0A255A}" type="presOf" srcId="{4AD09EA2-898B-4B58-9231-00F679B22F5F}" destId="{7E2D0EC1-BD9B-49D0-ADB5-1F0445857F11}" srcOrd="0" destOrd="0" presId="urn:microsoft.com/office/officeart/2005/8/layout/process2"/>
    <dgm:cxn modelId="{ECB78324-6172-43C7-B360-54993E0BF37A}" type="presOf" srcId="{A913B037-43F1-4798-A66A-2559F29A6BDB}" destId="{3EEE170A-DEFE-4CD1-B02B-4B239458FD20}" srcOrd="1" destOrd="0" presId="urn:microsoft.com/office/officeart/2005/8/layout/process2"/>
    <dgm:cxn modelId="{D01EDA4A-80AB-45EF-9B4A-9A14F5F74191}" srcId="{5FD6F50C-E12F-483A-ABAE-A06F43E52A54}" destId="{44038B2C-C2AB-4E4A-8942-D5B74A32E41E}" srcOrd="2" destOrd="0" parTransId="{8FCBCA52-41B8-4CCD-9DEB-BE2F02CF58CF}" sibTransId="{A2A1A7D3-2AE3-4BCF-8309-68BC70666A57}"/>
    <dgm:cxn modelId="{07E35C69-FD74-41E1-BFDD-2232B0F78674}" srcId="{5FD6F50C-E12F-483A-ABAE-A06F43E52A54}" destId="{7C6A3EB4-2607-45E4-8E23-3A0F0760D8FD}" srcOrd="1" destOrd="0" parTransId="{1BAE5512-0C10-4A82-A06B-707A07B0903D}" sibTransId="{A913B037-43F1-4798-A66A-2559F29A6BDB}"/>
    <dgm:cxn modelId="{CB0F8CBE-6F10-472E-BF44-2724CBDA64CD}" srcId="{5FD6F50C-E12F-483A-ABAE-A06F43E52A54}" destId="{110D9271-118F-4CDE-8B18-4A1BEA445B8B}" srcOrd="0" destOrd="0" parTransId="{845314F0-E962-47C8-994B-349B5A34B4D8}" sibTransId="{4AD09EA2-898B-4B58-9231-00F679B22F5F}"/>
    <dgm:cxn modelId="{4E96B635-EA53-437F-8A2A-D0B1CAE6D37F}" type="presOf" srcId="{5FD6F50C-E12F-483A-ABAE-A06F43E52A54}" destId="{8233D31C-6FEC-4CB4-B0AC-0576CF01E584}" srcOrd="0" destOrd="0" presId="urn:microsoft.com/office/officeart/2005/8/layout/process2"/>
    <dgm:cxn modelId="{6981DAC5-0BEA-4F55-9F7F-A4B7496113D4}" type="presOf" srcId="{110D9271-118F-4CDE-8B18-4A1BEA445B8B}" destId="{F1042144-9621-4CC1-9615-F4FFF6DAD4EB}" srcOrd="0" destOrd="0" presId="urn:microsoft.com/office/officeart/2005/8/layout/process2"/>
    <dgm:cxn modelId="{81361F6B-71A1-47A2-B060-F645A45FCB8C}" type="presOf" srcId="{44038B2C-C2AB-4E4A-8942-D5B74A32E41E}" destId="{1FC8F8F9-FC63-443B-BDEF-A51B5E748ADA}" srcOrd="0" destOrd="0" presId="urn:microsoft.com/office/officeart/2005/8/layout/process2"/>
    <dgm:cxn modelId="{59442065-B0AF-4F9C-A8A3-212204521958}" type="presOf" srcId="{7C6A3EB4-2607-45E4-8E23-3A0F0760D8FD}" destId="{418E293F-ADD0-4460-9F72-B2AA0A72E205}" srcOrd="0" destOrd="0" presId="urn:microsoft.com/office/officeart/2005/8/layout/process2"/>
    <dgm:cxn modelId="{07DE6CAA-E44D-4192-BDE6-8184B0130F80}" type="presParOf" srcId="{8233D31C-6FEC-4CB4-B0AC-0576CF01E584}" destId="{F1042144-9621-4CC1-9615-F4FFF6DAD4EB}" srcOrd="0" destOrd="0" presId="urn:microsoft.com/office/officeart/2005/8/layout/process2"/>
    <dgm:cxn modelId="{58052253-5683-40CB-AD80-CCED6DE68C64}" type="presParOf" srcId="{8233D31C-6FEC-4CB4-B0AC-0576CF01E584}" destId="{7E2D0EC1-BD9B-49D0-ADB5-1F0445857F11}" srcOrd="1" destOrd="0" presId="urn:microsoft.com/office/officeart/2005/8/layout/process2"/>
    <dgm:cxn modelId="{9FC05BE9-B241-4CA7-A15D-9C044D913629}" type="presParOf" srcId="{7E2D0EC1-BD9B-49D0-ADB5-1F0445857F11}" destId="{1D610FBA-BB92-4647-9BCE-61BAAE79E85F}" srcOrd="0" destOrd="0" presId="urn:microsoft.com/office/officeart/2005/8/layout/process2"/>
    <dgm:cxn modelId="{B320AFE9-04F9-4A3B-81A2-CCB0868EBBD8}" type="presParOf" srcId="{8233D31C-6FEC-4CB4-B0AC-0576CF01E584}" destId="{418E293F-ADD0-4460-9F72-B2AA0A72E205}" srcOrd="2" destOrd="0" presId="urn:microsoft.com/office/officeart/2005/8/layout/process2"/>
    <dgm:cxn modelId="{1063D2DC-11BF-465A-9370-8CEEDE943E50}" type="presParOf" srcId="{8233D31C-6FEC-4CB4-B0AC-0576CF01E584}" destId="{B0694FC6-C562-4430-AAE6-331CA9D6322A}" srcOrd="3" destOrd="0" presId="urn:microsoft.com/office/officeart/2005/8/layout/process2"/>
    <dgm:cxn modelId="{E3A75639-CA59-4967-8AA0-F7B6124BCAB8}" type="presParOf" srcId="{B0694FC6-C562-4430-AAE6-331CA9D6322A}" destId="{3EEE170A-DEFE-4CD1-B02B-4B239458FD20}" srcOrd="0" destOrd="0" presId="urn:microsoft.com/office/officeart/2005/8/layout/process2"/>
    <dgm:cxn modelId="{6695F2C4-1BA9-47D7-AE38-52D61D5A8BA5}" type="presParOf" srcId="{8233D31C-6FEC-4CB4-B0AC-0576CF01E584}" destId="{1FC8F8F9-FC63-443B-BDEF-A51B5E748ADA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042144-9621-4CC1-9615-F4FFF6DAD4EB}">
      <dsp:nvSpPr>
        <dsp:cNvPr id="0" name=""/>
        <dsp:cNvSpPr/>
      </dsp:nvSpPr>
      <dsp:spPr>
        <a:xfrm>
          <a:off x="1642308" y="0"/>
          <a:ext cx="1593770" cy="8854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/>
            <a:t>Lexing</a:t>
          </a:r>
          <a:endParaRPr lang="en-US" sz="2800" kern="1200" dirty="0"/>
        </a:p>
      </dsp:txBody>
      <dsp:txXfrm>
        <a:off x="1668241" y="25933"/>
        <a:ext cx="1541904" cy="833562"/>
      </dsp:txXfrm>
    </dsp:sp>
    <dsp:sp modelId="{7E2D0EC1-BD9B-49D0-ADB5-1F0445857F11}">
      <dsp:nvSpPr>
        <dsp:cNvPr id="0" name=""/>
        <dsp:cNvSpPr/>
      </dsp:nvSpPr>
      <dsp:spPr>
        <a:xfrm rot="5400000">
          <a:off x="2273175" y="907563"/>
          <a:ext cx="332035" cy="3984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 rot="-5400000">
        <a:off x="2319660" y="940766"/>
        <a:ext cx="239066" cy="232425"/>
      </dsp:txXfrm>
    </dsp:sp>
    <dsp:sp modelId="{418E293F-ADD0-4460-9F72-B2AA0A72E205}">
      <dsp:nvSpPr>
        <dsp:cNvPr id="0" name=""/>
        <dsp:cNvSpPr/>
      </dsp:nvSpPr>
      <dsp:spPr>
        <a:xfrm>
          <a:off x="1642308" y="1328142"/>
          <a:ext cx="1593770" cy="8854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Parsing</a:t>
          </a:r>
          <a:endParaRPr lang="en-US" sz="2800" kern="1200" dirty="0"/>
        </a:p>
      </dsp:txBody>
      <dsp:txXfrm>
        <a:off x="1668241" y="1354075"/>
        <a:ext cx="1541904" cy="833562"/>
      </dsp:txXfrm>
    </dsp:sp>
    <dsp:sp modelId="{B0694FC6-C562-4430-AAE6-331CA9D6322A}">
      <dsp:nvSpPr>
        <dsp:cNvPr id="0" name=""/>
        <dsp:cNvSpPr/>
      </dsp:nvSpPr>
      <dsp:spPr>
        <a:xfrm rot="5400000">
          <a:off x="2273175" y="2235705"/>
          <a:ext cx="332035" cy="3984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 rot="-5400000">
        <a:off x="2319660" y="2268908"/>
        <a:ext cx="239066" cy="232425"/>
      </dsp:txXfrm>
    </dsp:sp>
    <dsp:sp modelId="{1FC8F8F9-FC63-443B-BDEF-A51B5E748ADA}">
      <dsp:nvSpPr>
        <dsp:cNvPr id="0" name=""/>
        <dsp:cNvSpPr/>
      </dsp:nvSpPr>
      <dsp:spPr>
        <a:xfrm>
          <a:off x="1642308" y="2656284"/>
          <a:ext cx="1593770" cy="8854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Executing</a:t>
          </a:r>
          <a:endParaRPr lang="en-US" sz="2800" kern="1200" dirty="0"/>
        </a:p>
      </dsp:txBody>
      <dsp:txXfrm>
        <a:off x="1668241" y="2682217"/>
        <a:ext cx="1541904" cy="8335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F84750-3B36-4A20-B2AE-EC4E53A62273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45CB4A-9C59-44B7-9054-1BA6252E19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391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r>
              <a:rPr lang="en-US" smtClean="0"/>
              <a:t>© 2014 Goodrich, Tamassia, Goldwasser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r>
              <a:rPr lang="en-US" smtClean="0"/>
              <a:t>Doubly Linked Lists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661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2014 Goodrich, Tamassia, Goldwasser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Doubly Linked Lists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439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2014 Goodrich, Tamassia, Goldwasser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Doubly Linked Lists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28865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2014 Goodrich, Tamassia, Goldwasser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Doubly Linked Lists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922586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2014 Goodrich, Tamassia, Goldwasser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Doubly Linked Lists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9199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2014 Goodrich, Tamassia, Goldwasser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Doubly Linked Lists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4813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2014 Goodrich, Tamassia, Goldwasser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Doubly Linked Lists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447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2014 Goodrich, Tamassia, Goldwasser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Doubly Linked Lists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0317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2014 Goodrich, Tamassia, Goldwasser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Doubly Linked Lists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843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2014 Goodrich, Tamassia, Goldwasser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Doubly Linked Lists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914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2014 Goodrich, Tamassia, Goldwasser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Doubly Linked Lists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603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2014 Goodrich, Tamassia, Goldwasser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Doubly Linked Lists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558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2014 Goodrich, Tamassia, Goldwasser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Doubly Linked Lists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909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2014 Goodrich, Tamassia, Goldwasser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Doubly Linked Lists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937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2014 Goodrich, Tamassia, Goldwasser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Doubly Linked Lists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776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2014 Goodrich, Tamassia, Goldwasser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Doubly Linked Lists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138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2014 Goodrich, Tamassia, Goldwasser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Doubly Linked Lists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499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2014 Goodrich, Tamassia, Goldwasser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Doubly Linked Lists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1399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GPAT – Chapter 10</a:t>
            </a:r>
            <a:br>
              <a:rPr lang="en-US" dirty="0" smtClean="0"/>
            </a:br>
            <a:r>
              <a:rPr lang="en-US" dirty="0" smtClean="0"/>
              <a:t>User Interfaces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9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Radar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Convert player and objects of interest into 2D positions</a:t>
            </a:r>
          </a:p>
          <a:p>
            <a:r>
              <a:rPr lang="en-US" dirty="0" smtClean="0"/>
              <a:t>Determine distance and vector to objects of interest</a:t>
            </a:r>
          </a:p>
          <a:p>
            <a:pPr lvl="1"/>
            <a:r>
              <a:rPr lang="en-US" dirty="0" smtClean="0"/>
              <a:t>Draw blip if inside view based on target vector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2316504" y="2877343"/>
            <a:ext cx="2407100" cy="2286000"/>
            <a:chOff x="2316504" y="2877343"/>
            <a:chExt cx="2407100" cy="2286000"/>
          </a:xfrm>
        </p:grpSpPr>
        <p:sp>
          <p:nvSpPr>
            <p:cNvPr id="5" name="Oval 4"/>
            <p:cNvSpPr/>
            <p:nvPr/>
          </p:nvSpPr>
          <p:spPr>
            <a:xfrm>
              <a:off x="2437604" y="2877343"/>
              <a:ext cx="2286000" cy="2286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3466304" y="3906043"/>
              <a:ext cx="228600" cy="228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3977519" y="3375537"/>
              <a:ext cx="274320" cy="27432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3739924" y="4521431"/>
              <a:ext cx="274320" cy="27432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2723354" y="3906043"/>
              <a:ext cx="274320" cy="27432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316504" y="2877343"/>
              <a:ext cx="5440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N</a:t>
              </a:r>
              <a:endParaRPr lang="en-US" dirty="0"/>
            </a:p>
          </p:txBody>
        </p:sp>
        <p:cxnSp>
          <p:nvCxnSpPr>
            <p:cNvPr id="12" name="Straight Arrow Connector 11"/>
            <p:cNvCxnSpPr>
              <a:stCxn id="6" idx="1"/>
              <a:endCxn id="5" idx="1"/>
            </p:cNvCxnSpPr>
            <p:nvPr/>
          </p:nvCxnSpPr>
          <p:spPr>
            <a:xfrm flipH="1" flipV="1">
              <a:off x="2772381" y="3212120"/>
              <a:ext cx="727401" cy="727401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74795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Design in relative coordinates to support multiple resolutions</a:t>
            </a:r>
          </a:p>
          <a:p>
            <a:r>
              <a:rPr lang="en-US" dirty="0" smtClean="0"/>
              <a:t>Remember to support localization</a:t>
            </a:r>
          </a:p>
          <a:p>
            <a:r>
              <a:rPr lang="en-US" dirty="0" smtClean="0"/>
              <a:t>Use middleware for the UI as much as possible</a:t>
            </a:r>
          </a:p>
          <a:p>
            <a:r>
              <a:rPr lang="en-US" dirty="0" smtClean="0"/>
              <a:t>Design for user experience!</a:t>
            </a:r>
            <a:endParaRPr lang="en-US" dirty="0"/>
          </a:p>
        </p:txBody>
      </p:sp>
      <p:pic>
        <p:nvPicPr>
          <p:cNvPr id="5122" name="Picture 2" descr="Image result for game ui localization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815788"/>
            <a:ext cx="4875213" cy="2409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55795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GPAT – Chapter 11 (not assigned in reading)</a:t>
            </a:r>
            <a:br>
              <a:rPr lang="en-US" dirty="0" smtClean="0"/>
            </a:br>
            <a:r>
              <a:rPr lang="en-US" dirty="0" smtClean="0"/>
              <a:t>Scripting Languages and Data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0018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Scripting Languages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Allows designers to get involved in the programming</a:t>
            </a:r>
          </a:p>
          <a:p>
            <a:pPr lvl="1"/>
            <a:r>
              <a:rPr lang="en-US" dirty="0" smtClean="0"/>
              <a:t>Abstract the engine (hard stuff) from the game elements ("easier" stuff)</a:t>
            </a:r>
          </a:p>
          <a:p>
            <a:r>
              <a:rPr lang="en-US" dirty="0" smtClean="0"/>
              <a:t>Use a scripting language that is </a:t>
            </a:r>
            <a:r>
              <a:rPr lang="en-US" dirty="0" smtClean="0"/>
              <a:t>interpreted/compiled </a:t>
            </a:r>
            <a:r>
              <a:rPr lang="en-US" dirty="0" smtClean="0"/>
              <a:t>by the </a:t>
            </a:r>
            <a:r>
              <a:rPr lang="en-US" dirty="0" smtClean="0"/>
              <a:t>engine</a:t>
            </a:r>
          </a:p>
          <a:p>
            <a:pPr lvl="1"/>
            <a:r>
              <a:rPr lang="en-US" dirty="0" smtClean="0"/>
              <a:t>Allows easy updates to the game to be distributed</a:t>
            </a:r>
          </a:p>
          <a:p>
            <a:pPr lvl="1"/>
            <a:r>
              <a:rPr lang="en-US" dirty="0" smtClean="0"/>
              <a:t>Can reload script dynamically for debugging</a:t>
            </a:r>
          </a:p>
          <a:p>
            <a:pPr lvl="1"/>
            <a:r>
              <a:rPr lang="en-US" dirty="0" smtClean="0"/>
              <a:t>Prevents crashes</a:t>
            </a:r>
          </a:p>
          <a:p>
            <a:pPr lvl="1"/>
            <a:r>
              <a:rPr lang="en-US" dirty="0" smtClean="0"/>
              <a:t>However, can be slow</a:t>
            </a:r>
            <a:endParaRPr lang="en-US" dirty="0"/>
          </a:p>
        </p:txBody>
      </p:sp>
      <p:pic>
        <p:nvPicPr>
          <p:cNvPr id="1026" name="Picture 2" descr="Image result for scripting languages game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0924" y="2558005"/>
            <a:ext cx="5001205" cy="3113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08066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Implementing a Scripting Language</a:t>
            </a:r>
            <a:endParaRPr lang="en-US" dirty="0"/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756555855"/>
              </p:ext>
            </p:extLst>
          </p:nvPr>
        </p:nvGraphicFramePr>
        <p:xfrm>
          <a:off x="1141413" y="2249488"/>
          <a:ext cx="4878387" cy="3541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Tokenization (Lexical analysis) – make "tokens" out of a stream of text. Typically done through regular expressions.</a:t>
            </a:r>
          </a:p>
          <a:p>
            <a:pPr lvl="1"/>
            <a:r>
              <a:rPr lang="en-US" dirty="0" smtClean="0"/>
              <a:t>Operators</a:t>
            </a:r>
          </a:p>
          <a:p>
            <a:pPr lvl="1"/>
            <a:r>
              <a:rPr lang="en-US" dirty="0" smtClean="0"/>
              <a:t>Identifiers</a:t>
            </a:r>
          </a:p>
          <a:p>
            <a:pPr lvl="1"/>
            <a:r>
              <a:rPr lang="en-US" dirty="0" smtClean="0"/>
              <a:t>Keywords</a:t>
            </a:r>
          </a:p>
          <a:p>
            <a:pPr lvl="1"/>
            <a:r>
              <a:rPr lang="en-US" dirty="0" err="1" smtClean="0"/>
              <a:t>Etc</a:t>
            </a:r>
            <a:endParaRPr lang="en-US" dirty="0" smtClean="0"/>
          </a:p>
          <a:p>
            <a:r>
              <a:rPr lang="en-US" dirty="0" smtClean="0"/>
              <a:t>Syntax analysis – ensure tokens follow rules of the language. Typically done through context-free grammars.</a:t>
            </a:r>
          </a:p>
          <a:p>
            <a:r>
              <a:rPr lang="en-US" dirty="0" smtClean="0"/>
              <a:t>Code execution/generation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3563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Formats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Binary file – unreadable file that stores values of the bits directly</a:t>
            </a:r>
          </a:p>
          <a:p>
            <a:pPr lvl="1"/>
            <a:r>
              <a:rPr lang="en-US" dirty="0" smtClean="0"/>
              <a:t>Efficient</a:t>
            </a:r>
          </a:p>
          <a:p>
            <a:pPr lvl="1"/>
            <a:r>
              <a:rPr lang="en-US" dirty="0" smtClean="0"/>
              <a:t>Needs some way to help debug/designers</a:t>
            </a:r>
          </a:p>
          <a:p>
            <a:r>
              <a:rPr lang="en-US" dirty="0" smtClean="0"/>
              <a:t>Text-based file – readable file that stores values of the bits as strings</a:t>
            </a:r>
          </a:p>
          <a:p>
            <a:pPr lvl="1"/>
            <a:r>
              <a:rPr lang="en-US" dirty="0" smtClean="0"/>
              <a:t>Easy editing for designers and repositories</a:t>
            </a:r>
          </a:p>
          <a:p>
            <a:pPr lvl="1"/>
            <a:r>
              <a:rPr lang="en-US" dirty="0" smtClean="0"/>
              <a:t>Allows end users to modify (user mods)</a:t>
            </a:r>
          </a:p>
          <a:p>
            <a:pPr lvl="1"/>
            <a:r>
              <a:rPr lang="en-US" dirty="0" smtClean="0"/>
              <a:t>Can use standard options</a:t>
            </a:r>
          </a:p>
          <a:p>
            <a:pPr lvl="2"/>
            <a:r>
              <a:rPr lang="en-US" dirty="0" smtClean="0"/>
              <a:t>XML</a:t>
            </a:r>
          </a:p>
          <a:p>
            <a:pPr lvl="2"/>
            <a:r>
              <a:rPr lang="en-US" dirty="0" smtClean="0"/>
              <a:t>JSON</a:t>
            </a:r>
          </a:p>
          <a:p>
            <a:r>
              <a:rPr lang="en-US" dirty="0" smtClean="0"/>
              <a:t>Both – text-based in development and binary in release</a:t>
            </a:r>
            <a:endParaRPr lang="en-US" dirty="0"/>
          </a:p>
        </p:txBody>
      </p:sp>
      <p:pic>
        <p:nvPicPr>
          <p:cNvPr id="2050" name="Picture 2" descr="Image result for binary fil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915186"/>
            <a:ext cx="4875213" cy="2210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87365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Formats</a:t>
            </a:r>
            <a:endParaRPr lang="en-US" dirty="0"/>
          </a:p>
        </p:txBody>
      </p:sp>
      <p:pic>
        <p:nvPicPr>
          <p:cNvPr id="3076" name="Picture 4" descr="Image result for jso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7258" y="2097088"/>
            <a:ext cx="6517484" cy="4656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22343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on designing your menu system and HUD for your primary gameplay modes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2534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this chapter, we looked at some basic approaches to defining and implementing a user interface for a game</a:t>
            </a:r>
          </a:p>
          <a:p>
            <a:pPr lvl="1"/>
            <a:r>
              <a:rPr lang="en-US" dirty="0" smtClean="0"/>
              <a:t>Menu systems</a:t>
            </a:r>
          </a:p>
          <a:p>
            <a:pPr lvl="1"/>
            <a:r>
              <a:rPr lang="en-US" dirty="0" smtClean="0"/>
              <a:t>HUD elements</a:t>
            </a:r>
          </a:p>
        </p:txBody>
      </p:sp>
    </p:spTree>
    <p:extLst>
      <p:ext uri="{BB962C8B-B14F-4D97-AF65-F5344CB8AC3E}">
        <p14:creationId xmlns:p14="http://schemas.microsoft.com/office/powerpoint/2010/main" val="2334227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Menu Systems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4738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Menu Stack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Ensure a menu system has a stack</a:t>
            </a:r>
          </a:p>
          <a:p>
            <a:pPr lvl="1"/>
            <a:r>
              <a:rPr lang="en-US" dirty="0" smtClean="0"/>
              <a:t>Need base class for menus</a:t>
            </a:r>
          </a:p>
          <a:p>
            <a:r>
              <a:rPr lang="en-US" dirty="0" smtClean="0"/>
              <a:t>Allows going back to a prior menu selection</a:t>
            </a:r>
          </a:p>
          <a:p>
            <a:pPr lvl="1"/>
            <a:r>
              <a:rPr lang="en-US" dirty="0" smtClean="0"/>
              <a:t>Its like allowing a user traversal of a tree</a:t>
            </a:r>
          </a:p>
          <a:p>
            <a:r>
              <a:rPr lang="en-US" dirty="0" smtClean="0"/>
              <a:t>On entering a new menu – push</a:t>
            </a:r>
          </a:p>
          <a:p>
            <a:r>
              <a:rPr lang="en-US" dirty="0" smtClean="0"/>
              <a:t>On exiting the current menu – pop</a:t>
            </a:r>
          </a:p>
          <a:p>
            <a:r>
              <a:rPr lang="en-US" dirty="0" smtClean="0"/>
              <a:t>Good to offer the ability to go to top menu</a:t>
            </a:r>
            <a:endParaRPr lang="en-US" dirty="0"/>
          </a:p>
        </p:txBody>
      </p:sp>
      <p:pic>
        <p:nvPicPr>
          <p:cNvPr id="1026" name="Picture 2" descr="Image result for game menu diablo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649190"/>
            <a:ext cx="4875213" cy="2742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2220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Buttons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Each button needs at least two visual states</a:t>
            </a:r>
          </a:p>
          <a:p>
            <a:pPr lvl="1"/>
            <a:r>
              <a:rPr lang="en-US" dirty="0" smtClean="0"/>
              <a:t>Selected</a:t>
            </a:r>
          </a:p>
          <a:p>
            <a:pPr lvl="1"/>
            <a:r>
              <a:rPr lang="en-US" dirty="0" smtClean="0"/>
              <a:t>Unselected</a:t>
            </a:r>
          </a:p>
          <a:p>
            <a:pPr lvl="1"/>
            <a:r>
              <a:rPr lang="en-US" dirty="0" smtClean="0"/>
              <a:t>Maybe pressed state as well</a:t>
            </a:r>
          </a:p>
          <a:p>
            <a:r>
              <a:rPr lang="en-US" dirty="0" smtClean="0"/>
              <a:t>Possibly have a doubly-linked list of buttons or an array of buttons tracking an index</a:t>
            </a:r>
          </a:p>
          <a:p>
            <a:pPr lvl="1"/>
            <a:r>
              <a:rPr lang="en-US" dirty="0" smtClean="0"/>
              <a:t>Back</a:t>
            </a:r>
          </a:p>
          <a:p>
            <a:pPr lvl="1"/>
            <a:r>
              <a:rPr lang="en-US" dirty="0" smtClean="0"/>
              <a:t>Forward</a:t>
            </a:r>
          </a:p>
          <a:p>
            <a:pPr lvl="1"/>
            <a:r>
              <a:rPr lang="en-US" dirty="0" smtClean="0"/>
              <a:t>Wrap</a:t>
            </a:r>
          </a:p>
          <a:p>
            <a:r>
              <a:rPr lang="en-US" dirty="0" smtClean="0"/>
              <a:t>Possibly have a 2D bounding box for clicking or tapping</a:t>
            </a:r>
          </a:p>
          <a:p>
            <a:r>
              <a:rPr lang="en-US" dirty="0" smtClean="0"/>
              <a:t>Event system to manage what happens when a button is pressed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050" name="Picture 2" descr="Image result for game menu elder scroll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465" y="2249488"/>
            <a:ext cx="4722282" cy="3541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00817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Supports allowing someone to customize names for avatars</a:t>
            </a:r>
          </a:p>
          <a:p>
            <a:r>
              <a:rPr lang="en-US" dirty="0" smtClean="0"/>
              <a:t>You can only allow one key stroke at a time, so you construct a string as the player presses keys</a:t>
            </a:r>
            <a:endParaRPr lang="en-US" dirty="0"/>
          </a:p>
        </p:txBody>
      </p:sp>
      <p:pic>
        <p:nvPicPr>
          <p:cNvPr id="3074" name="Picture 2" descr="Image result for enter name game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649876"/>
            <a:ext cx="4875213" cy="2740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18935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HUD Elements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2011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HUD Elements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The HUD or Heads Up Display displays pertinent information to a player for each gameplay mode</a:t>
            </a:r>
          </a:p>
          <a:p>
            <a:r>
              <a:rPr lang="en-US" dirty="0" smtClean="0"/>
              <a:t>It is an overlay on top of the view of the game</a:t>
            </a:r>
          </a:p>
          <a:p>
            <a:r>
              <a:rPr lang="en-US" dirty="0" smtClean="0"/>
              <a:t>Simple elements</a:t>
            </a:r>
          </a:p>
          <a:p>
            <a:pPr lvl="1"/>
            <a:r>
              <a:rPr lang="en-US" dirty="0" smtClean="0"/>
              <a:t>Buttons</a:t>
            </a:r>
          </a:p>
          <a:p>
            <a:pPr lvl="1"/>
            <a:r>
              <a:rPr lang="en-US" dirty="0" smtClean="0"/>
              <a:t>Score</a:t>
            </a:r>
          </a:p>
          <a:p>
            <a:pPr lvl="1"/>
            <a:r>
              <a:rPr lang="en-US" dirty="0" smtClean="0"/>
              <a:t>Health bars</a:t>
            </a:r>
            <a:endParaRPr lang="en-US" dirty="0"/>
          </a:p>
        </p:txBody>
      </p:sp>
      <p:pic>
        <p:nvPicPr>
          <p:cNvPr id="4098" name="Picture 2" descr="Image result for heads up display game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679660"/>
            <a:ext cx="4875213" cy="2681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07656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Waypoint Arrow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5"/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r>
                  <a:rPr lang="en-US" dirty="0" smtClean="0"/>
                  <a:t>Store vector for facing direction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acc>
                  </m:oMath>
                </a14:m>
                <a:endParaRPr lang="en-US" dirty="0" smtClean="0"/>
              </a:p>
              <a:p>
                <a:r>
                  <a:rPr lang="en-US" dirty="0" smtClean="0"/>
                  <a:t>Compute vector to target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acc>
                  </m:oMath>
                </a14:m>
                <a:endParaRPr lang="en-US" dirty="0" smtClean="0"/>
              </a:p>
              <a:p>
                <a:r>
                  <a:rPr lang="en-US" dirty="0" smtClean="0"/>
                  <a:t>Angle of rotation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̂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acc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acc>
                              <m:accPr>
                                <m:chr m:val="̂"/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acc>
                          </m:e>
                        </m:d>
                      </m:e>
                    </m:func>
                  </m:oMath>
                </a14:m>
                <a:endParaRPr lang="en-US" dirty="0" smtClean="0"/>
              </a:p>
              <a:p>
                <a:r>
                  <a:rPr lang="en-US" dirty="0" smtClean="0"/>
                  <a:t>Axis of rotation</a:t>
                </a:r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×</m:t>
                    </m:r>
                    <m:acc>
                      <m:accPr>
                        <m:chr m:val="̂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acc>
                  </m:oMath>
                </a14:m>
                <a:endParaRPr lang="en-US" dirty="0" smtClean="0"/>
              </a:p>
              <a:p>
                <a:r>
                  <a:rPr lang="en-US" dirty="0" smtClean="0"/>
                  <a:t>Rendering considerations</a:t>
                </a:r>
              </a:p>
              <a:p>
                <a:pPr lvl="1"/>
                <a:r>
                  <a:rPr lang="en-US" dirty="0" smtClean="0"/>
                  <a:t>Should not be affected by camera transformation</a:t>
                </a:r>
              </a:p>
              <a:p>
                <a:pPr lvl="1"/>
                <a:r>
                  <a:rPr lang="en-US" dirty="0" smtClean="0"/>
                  <a:t>Should not be affected by z-buffering</a:t>
                </a:r>
                <a:endParaRPr lang="en-US" dirty="0"/>
              </a:p>
            </p:txBody>
          </p:sp>
        </mc:Choice>
        <mc:Fallback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 rotWithShape="0">
                <a:blip r:embed="rId2"/>
                <a:stretch>
                  <a:fillRect l="-1252" t="-15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ight Arrow 1"/>
          <p:cNvSpPr/>
          <p:nvPr/>
        </p:nvSpPr>
        <p:spPr>
          <a:xfrm rot="19002081">
            <a:off x="2457860" y="3453183"/>
            <a:ext cx="2245488" cy="11343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1778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Aiming reticule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Drawn as a crosshair at a set 2D position</a:t>
            </a:r>
          </a:p>
          <a:p>
            <a:r>
              <a:rPr lang="en-US" dirty="0" smtClean="0"/>
              <a:t>Ray cast is performed into the scene from the </a:t>
            </a:r>
            <a:r>
              <a:rPr lang="en-US" dirty="0" err="1" smtClean="0"/>
              <a:t>unprojected</a:t>
            </a:r>
            <a:r>
              <a:rPr lang="en-US" dirty="0" smtClean="0"/>
              <a:t> 2D position</a:t>
            </a:r>
          </a:p>
          <a:p>
            <a:r>
              <a:rPr lang="en-US" dirty="0" smtClean="0"/>
              <a:t>Depending on what the ray hits you change the color/shape of the reticule</a:t>
            </a:r>
            <a:endParaRPr lang="en-US" dirty="0"/>
          </a:p>
        </p:txBody>
      </p:sp>
      <p:sp>
        <p:nvSpPr>
          <p:cNvPr id="5" name="Cross 4"/>
          <p:cNvSpPr/>
          <p:nvPr/>
        </p:nvSpPr>
        <p:spPr>
          <a:xfrm>
            <a:off x="7695405" y="3105943"/>
            <a:ext cx="1828800" cy="1828800"/>
          </a:xfrm>
          <a:prstGeom prst="plus">
            <a:avLst>
              <a:gd name="adj" fmla="val 468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4707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2963</TotalTime>
  <Words>508</Words>
  <Application>Microsoft Office PowerPoint</Application>
  <PresentationFormat>Widescreen</PresentationFormat>
  <Paragraphs>93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Cambria Math</vt:lpstr>
      <vt:lpstr>Trebuchet MS</vt:lpstr>
      <vt:lpstr>Tw Cen MT</vt:lpstr>
      <vt:lpstr>Circuit</vt:lpstr>
      <vt:lpstr>GPAT – Chapter 10 User Interfaces </vt:lpstr>
      <vt:lpstr>Menu Systems</vt:lpstr>
      <vt:lpstr>Menu Stack</vt:lpstr>
      <vt:lpstr>Buttons</vt:lpstr>
      <vt:lpstr>Typing</vt:lpstr>
      <vt:lpstr>HUD Elements</vt:lpstr>
      <vt:lpstr>HUD Elements</vt:lpstr>
      <vt:lpstr>Waypoint Arrow</vt:lpstr>
      <vt:lpstr>Aiming reticule</vt:lpstr>
      <vt:lpstr>Radar</vt:lpstr>
      <vt:lpstr>Other considerations</vt:lpstr>
      <vt:lpstr>GPAT – Chapter 11 (not assigned in reading) Scripting Languages and Data Format</vt:lpstr>
      <vt:lpstr>Scripting Languages</vt:lpstr>
      <vt:lpstr>Implementing a Scripting Language</vt:lpstr>
      <vt:lpstr>Data Formats</vt:lpstr>
      <vt:lpstr>Data Formats</vt:lpstr>
      <vt:lpstr>Work on designing your menu system and HUD for your primary gameplay modes</vt:lpstr>
      <vt:lpstr>Summary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CSCE 221 - Lab</dc:title>
  <dc:creator>Jory Denny</dc:creator>
  <cp:lastModifiedBy>Jory Denny</cp:lastModifiedBy>
  <cp:revision>403</cp:revision>
  <dcterms:created xsi:type="dcterms:W3CDTF">2015-08-27T15:17:35Z</dcterms:created>
  <dcterms:modified xsi:type="dcterms:W3CDTF">2018-10-17T18:25:24Z</dcterms:modified>
</cp:coreProperties>
</file>