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25"/>
  </p:notesMasterIdLst>
  <p:sldIdLst>
    <p:sldId id="257" r:id="rId2"/>
    <p:sldId id="289" r:id="rId3"/>
    <p:sldId id="290" r:id="rId4"/>
    <p:sldId id="293" r:id="rId5"/>
    <p:sldId id="306" r:id="rId6"/>
    <p:sldId id="294" r:id="rId7"/>
    <p:sldId id="305" r:id="rId8"/>
    <p:sldId id="296" r:id="rId9"/>
    <p:sldId id="297" r:id="rId10"/>
    <p:sldId id="298" r:id="rId11"/>
    <p:sldId id="299" r:id="rId12"/>
    <p:sldId id="300" r:id="rId13"/>
    <p:sldId id="301" r:id="rId14"/>
    <p:sldId id="307" r:id="rId15"/>
    <p:sldId id="308" r:id="rId16"/>
    <p:sldId id="309" r:id="rId17"/>
    <p:sldId id="291" r:id="rId18"/>
    <p:sldId id="295" r:id="rId19"/>
    <p:sldId id="292" r:id="rId20"/>
    <p:sldId id="302" r:id="rId21"/>
    <p:sldId id="303" r:id="rId22"/>
    <p:sldId id="304" r:id="rId23"/>
    <p:sldId id="26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6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3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86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225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19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81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1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4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1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0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5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0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3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7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3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9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39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GPAT – Chapter </a:t>
            </a:r>
            <a:r>
              <a:rPr lang="en-US" dirty="0"/>
              <a:t>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Physics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Segment-plane Collision Detection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60851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Given the two equations: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solve for their intersection (a point on that plane):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num>
                      <m:den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 then there is a collision, else non-collision</a:t>
                </a:r>
              </a:p>
              <a:p>
                <a:pPr lvl="1"/>
                <a:r>
                  <a:rPr lang="en-US" dirty="0" smtClean="0"/>
                  <a:t>Plug back in if you need the point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608514"/>
              </a:xfrm>
              <a:blipFill rotWithShape="0">
                <a:blip r:embed="rId2"/>
                <a:stretch>
                  <a:fillRect l="-2125" t="-2381" r="-2000" b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8576841" y="2546430"/>
            <a:ext cx="1875098" cy="3426107"/>
            <a:chOff x="8576841" y="2546430"/>
            <a:chExt cx="1875098" cy="3426107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8576841" y="2546430"/>
              <a:ext cx="1875098" cy="342610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9688010" y="3599726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8947230" y="4109013"/>
              <a:ext cx="474562" cy="312516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686800" y="4236863"/>
                  <a:ext cx="5208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6800" y="4236863"/>
                  <a:ext cx="52086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557" r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916610" y="3529360"/>
                  <a:ext cx="5208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6610" y="3529360"/>
                  <a:ext cx="52086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2951" r="-35294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8055981" y="3171463"/>
            <a:ext cx="2129741" cy="1894825"/>
            <a:chOff x="8055981" y="3171463"/>
            <a:chExt cx="2129741" cy="189482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8472668" y="3171463"/>
              <a:ext cx="1713054" cy="1585732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055981" y="3180143"/>
                  <a:ext cx="509286" cy="403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5981" y="3180143"/>
                  <a:ext cx="509286" cy="40312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667754" y="4696956"/>
                  <a:ext cx="5092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7754" y="4696956"/>
                  <a:ext cx="50928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22951" r="-337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128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Segment-Triangle Collision Detection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5"/>
                <a:ext cx="4875211" cy="444068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First figure out the point hits the plane that the triangle lies in</a:t>
                </a:r>
              </a:p>
              <a:p>
                <a:r>
                  <a:rPr lang="en-US" dirty="0" smtClean="0"/>
                  <a:t>Next we determine if that point lies in the triangle</a:t>
                </a:r>
              </a:p>
              <a:p>
                <a:r>
                  <a:rPr lang="en-US" dirty="0" smtClean="0"/>
                  <a:t>Key idea is to determine if the point is on the same side of each edge of the triangle: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𝐴𝑃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Can be more efficient with </a:t>
                </a:r>
                <a:r>
                  <a:rPr lang="en-US" dirty="0" err="1" smtClean="0"/>
                  <a:t>Barycentric</a:t>
                </a:r>
                <a:r>
                  <a:rPr lang="en-US" dirty="0" smtClean="0"/>
                  <a:t> coordinates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5"/>
                <a:ext cx="4875211" cy="4440681"/>
              </a:xfrm>
              <a:blipFill rotWithShape="0">
                <a:blip r:embed="rId2"/>
                <a:stretch>
                  <a:fillRect l="-2253" t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205216" y="3281057"/>
            <a:ext cx="2575127" cy="2321089"/>
            <a:chOff x="6719343" y="1880154"/>
            <a:chExt cx="1787566" cy="1478570"/>
          </a:xfrm>
        </p:grpSpPr>
        <p:sp>
          <p:nvSpPr>
            <p:cNvPr id="9" name="TextBox 8"/>
            <p:cNvSpPr txBox="1"/>
            <p:nvPr/>
          </p:nvSpPr>
          <p:spPr>
            <a:xfrm>
              <a:off x="6719343" y="2989392"/>
              <a:ext cx="544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7130006" y="2249486"/>
              <a:ext cx="949124" cy="87967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62898" y="2989392"/>
              <a:ext cx="544011" cy="23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C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32561" y="1880154"/>
              <a:ext cx="544011" cy="23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13" name="Straight Arrow Connector 12"/>
          <p:cNvCxnSpPr>
            <a:stCxn id="6" idx="2"/>
            <a:endCxn id="6" idx="0"/>
          </p:cNvCxnSpPr>
          <p:nvPr/>
        </p:nvCxnSpPr>
        <p:spPr>
          <a:xfrm flipV="1">
            <a:off x="2796808" y="3860842"/>
            <a:ext cx="683643" cy="13809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374538" y="4551308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74538" y="4190937"/>
            <a:ext cx="39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P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9" name="Straight Arrow Connector 18"/>
          <p:cNvCxnSpPr>
            <a:stCxn id="6" idx="2"/>
            <a:endCxn id="16" idx="3"/>
          </p:cNvCxnSpPr>
          <p:nvPr/>
        </p:nvCxnSpPr>
        <p:spPr>
          <a:xfrm flipV="1">
            <a:off x="2796808" y="4746430"/>
            <a:ext cx="611208" cy="49534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0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BS-Plane Collision Detection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1513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Essentially, find a hypothetical plane parallel to the first plane and through the center of the sphere</a:t>
                </a:r>
              </a:p>
              <a:p>
                <a:r>
                  <a:rPr lang="en-US" dirty="0" smtClean="0"/>
                  <a:t>Compare the difference of the plane's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values to the spheres radius</a:t>
                </a:r>
              </a:p>
              <a:p>
                <a:r>
                  <a:rPr lang="en-US" b="0" dirty="0" smtClean="0"/>
                  <a:t>Intersection if:</a:t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151314"/>
              </a:xfrm>
              <a:blipFill rotWithShape="0">
                <a:blip r:embed="rId2"/>
                <a:stretch>
                  <a:fillRect l="-2500" t="-2496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576841" y="2546430"/>
            <a:ext cx="1875098" cy="3426107"/>
            <a:chOff x="8576841" y="2546430"/>
            <a:chExt cx="1875098" cy="3426107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8576841" y="2546430"/>
              <a:ext cx="1875098" cy="342610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9688010" y="3599726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8947230" y="4109013"/>
              <a:ext cx="474562" cy="312516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686800" y="4236863"/>
                  <a:ext cx="5208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6800" y="4236863"/>
                  <a:ext cx="52086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557" r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916610" y="3529360"/>
                  <a:ext cx="5208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6610" y="3529360"/>
                  <a:ext cx="52086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2951" r="-35294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Straight Connector 16"/>
          <p:cNvCxnSpPr/>
          <p:nvPr/>
        </p:nvCxnSpPr>
        <p:spPr>
          <a:xfrm flipH="1">
            <a:off x="7339797" y="1926577"/>
            <a:ext cx="1875098" cy="3426107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837989" y="2187321"/>
            <a:ext cx="1600200" cy="1600200"/>
            <a:chOff x="8349723" y="1995614"/>
            <a:chExt cx="1600200" cy="1600200"/>
          </a:xfrm>
        </p:grpSpPr>
        <p:sp>
          <p:nvSpPr>
            <p:cNvPr id="12" name="Oval 11"/>
            <p:cNvSpPr/>
            <p:nvPr/>
          </p:nvSpPr>
          <p:spPr>
            <a:xfrm>
              <a:off x="8349723" y="1995614"/>
              <a:ext cx="1600200" cy="1600200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9149823" y="2795715"/>
              <a:ext cx="721727" cy="364220"/>
            </a:xfrm>
            <a:prstGeom prst="line">
              <a:avLst/>
            </a:prstGeom>
            <a:ln w="381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245818" y="2955253"/>
                  <a:ext cx="5241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5818" y="2955253"/>
                  <a:ext cx="52417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8789080" y="2431494"/>
              <a:ext cx="524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B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801524" y="5765933"/>
            <a:ext cx="182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Non-collision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760340" y="3599726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639530" y="3230394"/>
                <a:ext cx="7258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530" y="3230394"/>
                <a:ext cx="72582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stCxn id="19" idx="5"/>
          </p:cNvCxnSpPr>
          <p:nvPr/>
        </p:nvCxnSpPr>
        <p:spPr>
          <a:xfrm>
            <a:off x="6955462" y="3794848"/>
            <a:ext cx="948067" cy="464635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989078" y="3736740"/>
            <a:ext cx="2214288" cy="1089903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6952478" y="4011889"/>
                <a:ext cx="7258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78" y="4011889"/>
                <a:ext cx="72582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7977801" y="4018922"/>
                <a:ext cx="7258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801" y="4018922"/>
                <a:ext cx="72582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1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Swept BS Collision Detection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Essentially, a version of </a:t>
            </a:r>
            <a:r>
              <a:rPr lang="en-US" b="1" dirty="0" smtClean="0">
                <a:solidFill>
                  <a:schemeClr val="tx2"/>
                </a:solidFill>
              </a:rPr>
              <a:t>continuous collision detection</a:t>
            </a:r>
            <a:r>
              <a:rPr lang="en-US" dirty="0" smtClean="0"/>
              <a:t> (or collision detection for capsules)</a:t>
            </a:r>
          </a:p>
          <a:p>
            <a:r>
              <a:rPr lang="en-US" dirty="0" smtClean="0"/>
              <a:t>Again, construct parametric equations and solve</a:t>
            </a:r>
          </a:p>
          <a:p>
            <a:r>
              <a:rPr lang="en-US" dirty="0" smtClean="0"/>
              <a:t>Specifically, construct rays for the motion of the object centers and find the point where the distance between the rays is the same as the sum of the radii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/>
              <p:cNvSpPr/>
              <p:nvPr/>
            </p:nvSpPr>
            <p:spPr>
              <a:xfrm>
                <a:off x="3905045" y="2097088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045" y="2097088"/>
                <a:ext cx="1600200" cy="1600200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1534164" y="4784344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164" y="4784344"/>
                <a:ext cx="1600200" cy="16002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4238523" y="4587574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523" y="4587574"/>
                <a:ext cx="1600200" cy="1600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/>
              <p:cNvSpPr/>
              <p:nvPr/>
            </p:nvSpPr>
            <p:spPr>
              <a:xfrm>
                <a:off x="1079235" y="2193201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35" y="2193201"/>
                <a:ext cx="1600200" cy="16002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6" idx="5"/>
            <a:endCxn id="5" idx="5"/>
          </p:cNvCxnSpPr>
          <p:nvPr/>
        </p:nvCxnSpPr>
        <p:spPr>
          <a:xfrm flipV="1">
            <a:off x="2900020" y="3462944"/>
            <a:ext cx="2370881" cy="2687256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1"/>
            <a:endCxn id="5" idx="1"/>
          </p:cNvCxnSpPr>
          <p:nvPr/>
        </p:nvCxnSpPr>
        <p:spPr>
          <a:xfrm flipV="1">
            <a:off x="1768508" y="2331432"/>
            <a:ext cx="2370881" cy="2687256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7"/>
            <a:endCxn id="7" idx="7"/>
          </p:cNvCxnSpPr>
          <p:nvPr/>
        </p:nvCxnSpPr>
        <p:spPr>
          <a:xfrm>
            <a:off x="2445091" y="2427545"/>
            <a:ext cx="3159288" cy="2394373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3"/>
            <a:endCxn id="7" idx="3"/>
          </p:cNvCxnSpPr>
          <p:nvPr/>
        </p:nvCxnSpPr>
        <p:spPr>
          <a:xfrm>
            <a:off x="1313579" y="3559057"/>
            <a:ext cx="3159288" cy="2394373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84871" y="2507143"/>
            <a:ext cx="384797" cy="36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8751" y="4932580"/>
            <a:ext cx="384797" cy="36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2746" y="2411030"/>
            <a:ext cx="384797" cy="36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B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9799" y="5177141"/>
            <a:ext cx="384797" cy="36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B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7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Swept BS Collision Detection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228863" cy="354171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Center motion: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in: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228863" cy="3541714"/>
              </a:xfrm>
              <a:blipFill rotWithShape="0">
                <a:blip r:embed="rId2"/>
                <a:stretch>
                  <a:fillRect l="-2450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/>
              <p:cNvSpPr/>
              <p:nvPr/>
            </p:nvSpPr>
            <p:spPr>
              <a:xfrm>
                <a:off x="3905045" y="2097088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045" y="2097088"/>
                <a:ext cx="1600200" cy="16002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1534164" y="4784344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164" y="4784344"/>
                <a:ext cx="1600200" cy="1600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4238523" y="4587574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523" y="4587574"/>
                <a:ext cx="1600200" cy="16002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/>
              <p:cNvSpPr/>
              <p:nvPr/>
            </p:nvSpPr>
            <p:spPr>
              <a:xfrm>
                <a:off x="1079235" y="2193201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35" y="2193201"/>
                <a:ext cx="1600200" cy="16002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6" idx="5"/>
            <a:endCxn id="5" idx="5"/>
          </p:cNvCxnSpPr>
          <p:nvPr/>
        </p:nvCxnSpPr>
        <p:spPr>
          <a:xfrm flipV="1">
            <a:off x="2900020" y="3462944"/>
            <a:ext cx="2370881" cy="2687256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1"/>
            <a:endCxn id="5" idx="1"/>
          </p:cNvCxnSpPr>
          <p:nvPr/>
        </p:nvCxnSpPr>
        <p:spPr>
          <a:xfrm flipV="1">
            <a:off x="1768508" y="2331432"/>
            <a:ext cx="2370881" cy="2687256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7"/>
            <a:endCxn id="7" idx="7"/>
          </p:cNvCxnSpPr>
          <p:nvPr/>
        </p:nvCxnSpPr>
        <p:spPr>
          <a:xfrm>
            <a:off x="2445091" y="2427545"/>
            <a:ext cx="3159288" cy="2394373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3"/>
            <a:endCxn id="7" idx="3"/>
          </p:cNvCxnSpPr>
          <p:nvPr/>
        </p:nvCxnSpPr>
        <p:spPr>
          <a:xfrm>
            <a:off x="1313579" y="3559057"/>
            <a:ext cx="3159288" cy="2394373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84871" y="2507143"/>
            <a:ext cx="384797" cy="36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8751" y="4932580"/>
            <a:ext cx="384797" cy="36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2746" y="2411030"/>
            <a:ext cx="384797" cy="36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B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9799" y="5177141"/>
            <a:ext cx="384797" cy="36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B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Swept BS Collision Detection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228863" cy="354171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n-US" dirty="0" smtClean="0"/>
                  <a:t>Looking 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so: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228863" cy="3541714"/>
              </a:xfrm>
              <a:blipFill rotWithShape="0">
                <a:blip r:embed="rId2"/>
                <a:stretch>
                  <a:fillRect l="-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/>
              <p:cNvSpPr/>
              <p:nvPr/>
            </p:nvSpPr>
            <p:spPr>
              <a:xfrm>
                <a:off x="3905045" y="2097088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045" y="2097088"/>
                <a:ext cx="1600200" cy="16002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1534164" y="4784344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164" y="4784344"/>
                <a:ext cx="1600200" cy="1600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4238523" y="4587574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523" y="4587574"/>
                <a:ext cx="1600200" cy="16002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/>
              <p:cNvSpPr/>
              <p:nvPr/>
            </p:nvSpPr>
            <p:spPr>
              <a:xfrm>
                <a:off x="1079235" y="2193201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35" y="2193201"/>
                <a:ext cx="1600200" cy="16002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6" idx="5"/>
            <a:endCxn id="5" idx="5"/>
          </p:cNvCxnSpPr>
          <p:nvPr/>
        </p:nvCxnSpPr>
        <p:spPr>
          <a:xfrm flipV="1">
            <a:off x="2900020" y="3462944"/>
            <a:ext cx="2370881" cy="2687256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1"/>
            <a:endCxn id="5" idx="1"/>
          </p:cNvCxnSpPr>
          <p:nvPr/>
        </p:nvCxnSpPr>
        <p:spPr>
          <a:xfrm flipV="1">
            <a:off x="1768508" y="2331432"/>
            <a:ext cx="2370881" cy="2687256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7"/>
            <a:endCxn id="7" idx="7"/>
          </p:cNvCxnSpPr>
          <p:nvPr/>
        </p:nvCxnSpPr>
        <p:spPr>
          <a:xfrm>
            <a:off x="2445091" y="2427545"/>
            <a:ext cx="3159288" cy="2394373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3"/>
            <a:endCxn id="7" idx="3"/>
          </p:cNvCxnSpPr>
          <p:nvPr/>
        </p:nvCxnSpPr>
        <p:spPr>
          <a:xfrm>
            <a:off x="1313579" y="3559057"/>
            <a:ext cx="3159288" cy="2394373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84871" y="2507143"/>
            <a:ext cx="384797" cy="36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8751" y="4932580"/>
            <a:ext cx="384797" cy="36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2746" y="2411030"/>
            <a:ext cx="384797" cy="36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B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9799" y="5177141"/>
            <a:ext cx="384797" cy="36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B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8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Swept BS Collision Detection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934919" cy="435965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Expanding the dot product: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so: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Solve with quadratic equation, and if the discriminant is greater than 0 and further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, then there is a collision. </a:t>
                </a:r>
                <a:br>
                  <a:rPr lang="en-US" dirty="0" smtClean="0"/>
                </a:br>
                <a:r>
                  <a:rPr lang="en-US" dirty="0" smtClean="0"/>
                  <a:t>Otherwise no collision (or tangent)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934919" cy="4359658"/>
              </a:xfrm>
              <a:blipFill rotWithShape="0">
                <a:blip r:embed="rId2"/>
                <a:stretch>
                  <a:fillRect l="-2158" t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/>
              <p:cNvSpPr/>
              <p:nvPr/>
            </p:nvSpPr>
            <p:spPr>
              <a:xfrm>
                <a:off x="3905045" y="2097088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045" y="2097088"/>
                <a:ext cx="1600200" cy="16002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1534164" y="4784344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164" y="4784344"/>
                <a:ext cx="1600200" cy="1600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4238523" y="4587574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523" y="4587574"/>
                <a:ext cx="1600200" cy="16002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/>
              <p:cNvSpPr/>
              <p:nvPr/>
            </p:nvSpPr>
            <p:spPr>
              <a:xfrm>
                <a:off x="1079235" y="2193201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35" y="2193201"/>
                <a:ext cx="1600200" cy="16002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6" idx="5"/>
            <a:endCxn id="5" idx="5"/>
          </p:cNvCxnSpPr>
          <p:nvPr/>
        </p:nvCxnSpPr>
        <p:spPr>
          <a:xfrm flipV="1">
            <a:off x="2900020" y="3462944"/>
            <a:ext cx="2370881" cy="2687256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1"/>
            <a:endCxn id="5" idx="1"/>
          </p:cNvCxnSpPr>
          <p:nvPr/>
        </p:nvCxnSpPr>
        <p:spPr>
          <a:xfrm flipV="1">
            <a:off x="1768508" y="2331432"/>
            <a:ext cx="2370881" cy="2687256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7"/>
            <a:endCxn id="7" idx="7"/>
          </p:cNvCxnSpPr>
          <p:nvPr/>
        </p:nvCxnSpPr>
        <p:spPr>
          <a:xfrm>
            <a:off x="2445091" y="2427545"/>
            <a:ext cx="3159288" cy="2394373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3"/>
            <a:endCxn id="7" idx="3"/>
          </p:cNvCxnSpPr>
          <p:nvPr/>
        </p:nvCxnSpPr>
        <p:spPr>
          <a:xfrm>
            <a:off x="1313579" y="3559057"/>
            <a:ext cx="3159288" cy="2394373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84871" y="2507143"/>
            <a:ext cx="384797" cy="36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8751" y="4932580"/>
            <a:ext cx="384797" cy="36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2746" y="2411030"/>
            <a:ext cx="384797" cy="36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B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9799" y="5177141"/>
            <a:ext cx="384797" cy="36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B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Response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Simple examples</a:t>
            </a:r>
          </a:p>
          <a:p>
            <a:pPr lvl="1"/>
            <a:r>
              <a:rPr lang="en-US" dirty="0" smtClean="0"/>
              <a:t>Objects "die"</a:t>
            </a:r>
          </a:p>
          <a:p>
            <a:pPr lvl="1"/>
            <a:r>
              <a:rPr lang="en-US" dirty="0" smtClean="0"/>
              <a:t>One object loses health</a:t>
            </a:r>
          </a:p>
          <a:p>
            <a:r>
              <a:rPr lang="en-US" dirty="0" smtClean="0"/>
              <a:t>Complex interactions</a:t>
            </a:r>
          </a:p>
          <a:p>
            <a:pPr lvl="1"/>
            <a:r>
              <a:rPr lang="en-US" dirty="0" smtClean="0"/>
              <a:t>Need to determine exact point of collision (LERP)</a:t>
            </a:r>
          </a:p>
          <a:p>
            <a:pPr lvl="1"/>
            <a:r>
              <a:rPr lang="en-US" dirty="0" smtClean="0"/>
              <a:t>Need to determine </a:t>
            </a:r>
            <a:r>
              <a:rPr lang="en-US" dirty="0" err="1" smtClean="0"/>
              <a:t>normals</a:t>
            </a:r>
            <a:r>
              <a:rPr lang="en-US" dirty="0" smtClean="0"/>
              <a:t> at point of collision</a:t>
            </a:r>
          </a:p>
          <a:p>
            <a:pPr lvl="1"/>
            <a:r>
              <a:rPr lang="en-US" dirty="0" smtClean="0"/>
              <a:t>Reflect and scale velocities about </a:t>
            </a:r>
            <a:r>
              <a:rPr lang="en-US" dirty="0" err="1" smtClean="0"/>
              <a:t>normals</a:t>
            </a:r>
            <a:r>
              <a:rPr lang="en-US" dirty="0" smtClean="0"/>
              <a:t> depending on elasticity of collision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092423" y="1995614"/>
            <a:ext cx="2857500" cy="2132014"/>
            <a:chOff x="7099300" y="2249486"/>
            <a:chExt cx="2857500" cy="2132014"/>
          </a:xfrm>
        </p:grpSpPr>
        <p:grpSp>
          <p:nvGrpSpPr>
            <p:cNvPr id="8" name="Group 7"/>
            <p:cNvGrpSpPr/>
            <p:nvPr/>
          </p:nvGrpSpPr>
          <p:grpSpPr>
            <a:xfrm>
              <a:off x="7099300" y="2781300"/>
              <a:ext cx="1600200" cy="1600200"/>
              <a:chOff x="7099300" y="2781300"/>
              <a:chExt cx="1600200" cy="1600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7099300" y="2781300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616522" y="3225800"/>
                <a:ext cx="524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2"/>
                    </a:solidFill>
                  </a:rPr>
                  <a:t>A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356600" y="2249486"/>
              <a:ext cx="1600200" cy="1600200"/>
              <a:chOff x="8356600" y="2249486"/>
              <a:chExt cx="1600200" cy="160020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8922356" y="2754614"/>
                <a:ext cx="524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/>
                    </a:solidFill>
                  </a:rPr>
                  <a:t>B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356600" y="2249486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7748818" y="4230060"/>
            <a:ext cx="3098800" cy="2217149"/>
            <a:chOff x="7748818" y="4230060"/>
            <a:chExt cx="3098800" cy="2217149"/>
          </a:xfrm>
        </p:grpSpPr>
        <p:grpSp>
          <p:nvGrpSpPr>
            <p:cNvPr id="21" name="Group 20"/>
            <p:cNvGrpSpPr/>
            <p:nvPr/>
          </p:nvGrpSpPr>
          <p:grpSpPr>
            <a:xfrm>
              <a:off x="7748818" y="4230060"/>
              <a:ext cx="3098800" cy="2217149"/>
              <a:chOff x="7099300" y="2164351"/>
              <a:chExt cx="3098800" cy="2217149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7099300" y="2781300"/>
                <a:ext cx="1600200" cy="1600200"/>
                <a:chOff x="7099300" y="2781300"/>
                <a:chExt cx="1600200" cy="160020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7099300" y="2781300"/>
                  <a:ext cx="1600200" cy="1600200"/>
                </a:xfrm>
                <a:prstGeom prst="ellipse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7616522" y="3225800"/>
                  <a:ext cx="5241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accent2"/>
                      </a:solidFill>
                    </a:rPr>
                    <a:t>A</a:t>
                  </a:r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8597900" y="2164351"/>
                <a:ext cx="1600200" cy="1600200"/>
                <a:chOff x="8597900" y="2164351"/>
                <a:chExt cx="1600200" cy="1600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8597900" y="2164351"/>
                  <a:ext cx="1600200" cy="1600200"/>
                </a:xfrm>
                <a:prstGeom prst="ellips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9184445" y="2722535"/>
                  <a:ext cx="5241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3"/>
                      </a:solidFill>
                    </a:rPr>
                    <a:t>B</a:t>
                  </a:r>
                </a:p>
              </p:txBody>
            </p:sp>
          </p:grpSp>
        </p:grpSp>
        <p:sp>
          <p:nvSpPr>
            <p:cNvPr id="3" name="Oval 2"/>
            <p:cNvSpPr/>
            <p:nvPr/>
          </p:nvSpPr>
          <p:spPr>
            <a:xfrm>
              <a:off x="9177568" y="5237879"/>
              <a:ext cx="228600" cy="228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8915479" y="4421529"/>
              <a:ext cx="807255" cy="1863524"/>
            </a:xfrm>
            <a:prstGeom prst="line">
              <a:avLst/>
            </a:prstGeom>
            <a:ln w="381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" idx="6"/>
            </p:cNvCxnSpPr>
            <p:nvPr/>
          </p:nvCxnSpPr>
          <p:spPr>
            <a:xfrm flipV="1">
              <a:off x="9406168" y="5237879"/>
              <a:ext cx="309823" cy="114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" idx="3"/>
            </p:cNvCxnSpPr>
            <p:nvPr/>
          </p:nvCxnSpPr>
          <p:spPr>
            <a:xfrm flipH="1">
              <a:off x="8915479" y="5433001"/>
              <a:ext cx="295567" cy="158218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4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Collision Detection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Often use a hierarchy of collision geometries (e.g., sphere/box then convex hull)</a:t>
            </a:r>
          </a:p>
          <a:p>
            <a:r>
              <a:rPr lang="en-US" dirty="0"/>
              <a:t>Use of spatial trees, e.g., </a:t>
            </a:r>
            <a:r>
              <a:rPr lang="en-US" dirty="0" err="1"/>
              <a:t>quadtree</a:t>
            </a:r>
            <a:r>
              <a:rPr lang="en-US" dirty="0"/>
              <a:t> to limit which objects collision is performed against (~logarithmic time and ~constant number of triangles to collision check)</a:t>
            </a:r>
          </a:p>
          <a:p>
            <a:endParaRPr lang="en-US" dirty="0"/>
          </a:p>
        </p:txBody>
      </p:sp>
      <p:pic>
        <p:nvPicPr>
          <p:cNvPr id="8" name="Picture 2" descr="Image result for quad tre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94" y="3144044"/>
            <a:ext cx="43148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3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Physics-based movement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446383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Physics in games involves these two basic elements:</a:t>
            </a:r>
          </a:p>
          <a:p>
            <a:pPr lvl="1"/>
            <a:r>
              <a:rPr lang="en-US" dirty="0" smtClean="0"/>
              <a:t>Object-object interaction (Geometry)</a:t>
            </a:r>
          </a:p>
          <a:p>
            <a:pPr lvl="2"/>
            <a:r>
              <a:rPr lang="en-US" dirty="0" smtClean="0"/>
              <a:t>Collision detection</a:t>
            </a:r>
          </a:p>
          <a:p>
            <a:pPr lvl="2"/>
            <a:r>
              <a:rPr lang="en-US" dirty="0" smtClean="0"/>
              <a:t>Collision response</a:t>
            </a:r>
          </a:p>
          <a:p>
            <a:pPr lvl="1"/>
            <a:r>
              <a:rPr lang="en-US" dirty="0" smtClean="0"/>
              <a:t>Mechanics (Calculus)</a:t>
            </a:r>
          </a:p>
          <a:p>
            <a:pPr lvl="2"/>
            <a:r>
              <a:rPr lang="en-US" dirty="0" smtClean="0"/>
              <a:t>Object movement</a:t>
            </a:r>
          </a:p>
          <a:p>
            <a:r>
              <a:rPr lang="en-US" dirty="0" smtClean="0"/>
              <a:t>Also can be used to simulate</a:t>
            </a:r>
          </a:p>
          <a:p>
            <a:pPr lvl="1"/>
            <a:r>
              <a:rPr lang="en-US" dirty="0" smtClean="0"/>
              <a:t>Visual effects such as water dynamics</a:t>
            </a:r>
          </a:p>
          <a:p>
            <a:pPr lvl="1"/>
            <a:r>
              <a:rPr lang="en-US" dirty="0" smtClean="0"/>
              <a:t>More realistic sound and light effects</a:t>
            </a:r>
          </a:p>
          <a:p>
            <a:pPr lvl="1"/>
            <a:r>
              <a:rPr lang="en-US" dirty="0" smtClean="0"/>
              <a:t>However, these are often too slow for gaming</a:t>
            </a:r>
            <a:endParaRPr lang="en-US" dirty="0"/>
          </a:p>
        </p:txBody>
      </p:sp>
      <p:pic>
        <p:nvPicPr>
          <p:cNvPr id="1026" name="Picture 2" descr="Image result for water simulation in gam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96840"/>
            <a:ext cx="4875213" cy="304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6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Linear (Newtonian) Mechanics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48698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Newton's second law of motion – force is mass by acceleration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For position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Velocity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acc>
                  </m:oMath>
                </a14:m>
                <a:r>
                  <a:rPr lang="en-US" dirty="0" smtClean="0"/>
                  <a:t> (first derivative with respect to time)</a:t>
                </a:r>
              </a:p>
              <a:p>
                <a:pPr lvl="1"/>
                <a:r>
                  <a:rPr lang="en-US" dirty="0" smtClean="0"/>
                  <a:t>Acceleration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̈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acc>
                  </m:oMath>
                </a14:m>
                <a:r>
                  <a:rPr lang="en-US" dirty="0" smtClean="0"/>
                  <a:t> (second derivative with respect to time)</a:t>
                </a:r>
              </a:p>
              <a:p>
                <a:r>
                  <a:rPr lang="en-US" dirty="0" smtClean="0"/>
                  <a:t>In games however, we are trying to compute the next time steps position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, thus, we need the anti-derivative, i.e., integration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486980"/>
              </a:xfrm>
              <a:blipFill rotWithShape="0">
                <a:blip r:embed="rId2"/>
                <a:stretch>
                  <a:fillRect l="-1750" t="-1766" r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48698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Further we need to use numerical integration, after all we don't even have a symbolic representation of our </a:t>
                </a:r>
                <a:r>
                  <a:rPr lang="en-US" dirty="0" smtClean="0"/>
                  <a:t>motion</a:t>
                </a:r>
              </a:p>
              <a:p>
                <a:r>
                  <a:rPr lang="en-US" dirty="0" smtClean="0"/>
                  <a:t>Essentially cannot use variable time step</a:t>
                </a:r>
              </a:p>
              <a:p>
                <a:pPr lvl="1"/>
                <a:r>
                  <a:rPr lang="en-US" dirty="0" smtClean="0"/>
                  <a:t>Accuracy is related to the magnitude of the time step</a:t>
                </a:r>
              </a:p>
              <a:p>
                <a:r>
                  <a:rPr lang="en-US" dirty="0" smtClean="0"/>
                  <a:t>Begin by calculating the force, e.g., gravity, wind resistance, impulses, </a:t>
                </a:r>
                <a:r>
                  <a:rPr lang="en-US" dirty="0" err="1" smtClean="0"/>
                  <a:t>etc</a:t>
                </a:r>
                <a:endParaRPr lang="en-US" dirty="0" smtClean="0"/>
              </a:p>
              <a:p>
                <a:r>
                  <a:rPr lang="en-US" dirty="0" smtClean="0"/>
                  <a:t>Next compute acceleration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486980"/>
              </a:xfrm>
              <a:blipFill rotWithShape="0">
                <a:blip r:embed="rId3"/>
                <a:stretch>
                  <a:fillRect l="-1877" t="-1766" r="-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37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and Semi-Implicit Euler Integration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Euler integration – use current velocity to alter position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Δt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Δt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Semi-implicit Euler integration – use next velocity to alter position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628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Image result for euler integ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783" y="4697182"/>
            <a:ext cx="4960435" cy="199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39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Considerations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32493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Can use Velocity </a:t>
                </a:r>
                <a:r>
                  <a:rPr lang="en-US" dirty="0" err="1" smtClean="0"/>
                  <a:t>Verlet</a:t>
                </a:r>
                <a:r>
                  <a:rPr lang="en-US" dirty="0" smtClean="0"/>
                  <a:t> integration (essentially the trapezoid rule)</a:t>
                </a:r>
              </a:p>
              <a:p>
                <a:r>
                  <a:rPr lang="en-US" dirty="0" smtClean="0"/>
                  <a:t>Could use </a:t>
                </a:r>
                <a:r>
                  <a:rPr lang="en-US" dirty="0"/>
                  <a:t>T</a:t>
                </a:r>
                <a:r>
                  <a:rPr lang="en-US" dirty="0" smtClean="0"/>
                  <a:t>aylor </a:t>
                </a:r>
                <a:r>
                  <a:rPr lang="en-US" dirty="0" smtClean="0"/>
                  <a:t>series expansions, e.g., Fourth Order </a:t>
                </a:r>
                <a:r>
                  <a:rPr lang="en-US" dirty="0" err="1" smtClean="0"/>
                  <a:t>Runge-Kutta</a:t>
                </a:r>
                <a:endParaRPr lang="en-US" dirty="0" smtClean="0"/>
              </a:p>
              <a:p>
                <a:r>
                  <a:rPr lang="en-US" dirty="0" smtClean="0"/>
                  <a:t>All about how much error you can handle</a:t>
                </a:r>
              </a:p>
              <a:p>
                <a:r>
                  <a:rPr lang="en-US" dirty="0" smtClean="0"/>
                  <a:t>For angular considerations – torque is moment of inertia by angular </a:t>
                </a:r>
                <a:r>
                  <a:rPr lang="en-US" dirty="0" err="1" smtClean="0"/>
                  <a:t>accelaration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then use integration to get angular velocity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r>
                  <a:rPr lang="en-US" dirty="0" smtClean="0"/>
                  <a:t> and angle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Complicated as moment of </a:t>
                </a:r>
                <a:r>
                  <a:rPr lang="en-US" dirty="0" err="1" smtClean="0"/>
                  <a:t>interia</a:t>
                </a:r>
                <a:r>
                  <a:rPr lang="en-US" dirty="0" smtClean="0"/>
                  <a:t> is a matrix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324934"/>
              </a:xfrm>
              <a:blipFill rotWithShape="0">
                <a:blip r:embed="rId2"/>
                <a:stretch>
                  <a:fillRect l="-1750" t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Typically utilize existing libraries</a:t>
            </a:r>
          </a:p>
          <a:p>
            <a:pPr lvl="1"/>
            <a:r>
              <a:rPr lang="en-US" dirty="0" smtClean="0"/>
              <a:t>PhysX</a:t>
            </a:r>
          </a:p>
          <a:p>
            <a:pPr lvl="1"/>
            <a:r>
              <a:rPr lang="en-US" dirty="0" smtClean="0"/>
              <a:t>Bullet</a:t>
            </a:r>
          </a:p>
          <a:p>
            <a:pPr lvl="1"/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4098" name="Picture 2" descr="Image result for bullet physi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7" b="6470"/>
          <a:stretch/>
        </p:blipFill>
        <p:spPr bwMode="auto">
          <a:xfrm>
            <a:off x="6521652" y="4020343"/>
            <a:ext cx="3574144" cy="228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1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chapter we delved into the basics elements of emulating physics</a:t>
            </a:r>
          </a:p>
          <a:p>
            <a:pPr lvl="1"/>
            <a:r>
              <a:rPr lang="en-US" dirty="0" smtClean="0"/>
              <a:t>Collision detection</a:t>
            </a:r>
          </a:p>
          <a:p>
            <a:pPr lvl="1"/>
            <a:r>
              <a:rPr lang="en-US" dirty="0" smtClean="0"/>
              <a:t>Collision response</a:t>
            </a:r>
          </a:p>
          <a:p>
            <a:pPr lvl="1"/>
            <a:r>
              <a:rPr lang="en-US" dirty="0" smtClean="0"/>
              <a:t>Physics-based movement through numerical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Detection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Geometry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60851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Planes</a:t>
                </a:r>
              </a:p>
              <a:p>
                <a:pPr lvl="1"/>
                <a:r>
                  <a:rPr lang="en-US" dirty="0" smtClean="0"/>
                  <a:t>Point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, normal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Easy to derive from triangle</a:t>
                </a:r>
              </a:p>
              <a:p>
                <a:r>
                  <a:rPr lang="en-US" dirty="0" smtClean="0"/>
                  <a:t>Rays</a:t>
                </a:r>
              </a:p>
              <a:p>
                <a:pPr lvl="1"/>
                <a:r>
                  <a:rPr lang="en-US" dirty="0" smtClean="0"/>
                  <a:t>Point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,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 smtClean="0"/>
                  <a:t>, parametric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0,∞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Line segments</a:t>
                </a:r>
              </a:p>
              <a:p>
                <a:pPr lvl="1"/>
                <a:r>
                  <a:rPr lang="en-US" dirty="0" smtClean="0"/>
                  <a:t>Same as ray except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 (i.e., two endpoints)</a:t>
                </a:r>
              </a:p>
              <a:p>
                <a:r>
                  <a:rPr lang="en-US" dirty="0" smtClean="0"/>
                  <a:t>A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ray cast </a:t>
                </a:r>
                <a:r>
                  <a:rPr lang="en-US" dirty="0" smtClean="0"/>
                  <a:t>involves extending a ray into the scene to determine interaction with objects, e.g., ballistics in FPS games. Often computed by line segments and not actual rays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608514"/>
              </a:xfrm>
              <a:blipFill rotWithShape="0">
                <a:blip r:embed="rId2"/>
                <a:stretch>
                  <a:fillRect l="-1250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6719343" y="1880154"/>
            <a:ext cx="1787566" cy="1478570"/>
            <a:chOff x="6719343" y="1880154"/>
            <a:chExt cx="1787566" cy="1478570"/>
          </a:xfrm>
        </p:grpSpPr>
        <p:sp>
          <p:nvSpPr>
            <p:cNvPr id="2" name="Isosceles Triangle 1"/>
            <p:cNvSpPr/>
            <p:nvPr/>
          </p:nvSpPr>
          <p:spPr>
            <a:xfrm>
              <a:off x="7130006" y="2249486"/>
              <a:ext cx="949124" cy="87967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7211028" y="2249486"/>
              <a:ext cx="393539" cy="516863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760097" y="1880154"/>
                  <a:ext cx="4625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0097" y="1880154"/>
                  <a:ext cx="46250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557" r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6719343" y="2989392"/>
              <a:ext cx="544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62898" y="2989392"/>
              <a:ext cx="544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B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32561" y="1880154"/>
              <a:ext cx="544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C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34903" y="3842795"/>
            <a:ext cx="1557279" cy="403124"/>
            <a:chOff x="8234903" y="3842795"/>
            <a:chExt cx="1557279" cy="403124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8506909" y="3842795"/>
              <a:ext cx="1030630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234903" y="3842795"/>
                  <a:ext cx="509286" cy="403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4903" y="3842795"/>
                  <a:ext cx="509286" cy="40312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282896" y="3842795"/>
                  <a:ext cx="5092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2896" y="3842795"/>
                  <a:ext cx="50928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2951" r="-337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6649775" y="4593359"/>
            <a:ext cx="1909581" cy="420423"/>
            <a:chOff x="7621929" y="4653023"/>
            <a:chExt cx="1909581" cy="420423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876572" y="4653023"/>
              <a:ext cx="1406324" cy="115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621929" y="4653023"/>
                  <a:ext cx="509286" cy="403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1929" y="4653023"/>
                  <a:ext cx="509286" cy="40312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9022224" y="4670322"/>
                  <a:ext cx="509286" cy="403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2224" y="4670322"/>
                  <a:ext cx="509286" cy="40312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8562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Geometries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separate geometric representation of objects is used instead of the real mesh geometry for collision detection</a:t>
            </a:r>
          </a:p>
          <a:p>
            <a:pPr lvl="1"/>
            <a:r>
              <a:rPr lang="en-US" dirty="0"/>
              <a:t>Compare a box (12 triangles) to a complex model for an avatar (&gt;15,000 triangles)</a:t>
            </a:r>
          </a:p>
          <a:p>
            <a:pPr lvl="1"/>
            <a:r>
              <a:rPr lang="en-US" dirty="0"/>
              <a:t>Leads to false positives</a:t>
            </a:r>
          </a:p>
          <a:p>
            <a:endParaRPr lang="en-US" dirty="0"/>
          </a:p>
        </p:txBody>
      </p:sp>
      <p:pic>
        <p:nvPicPr>
          <p:cNvPr id="2050" name="Picture 2" descr="Image result for hitbox gam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648298"/>
            <a:ext cx="4878387" cy="274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0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Geometries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4385776"/>
          </a:xfrm>
        </p:spPr>
        <p:txBody>
          <a:bodyPr>
            <a:normAutofit/>
          </a:bodyPr>
          <a:lstStyle/>
          <a:p>
            <a:r>
              <a:rPr lang="en-US" dirty="0"/>
              <a:t>Bounding Spheres (BSs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Center</a:t>
            </a:r>
          </a:p>
          <a:p>
            <a:pPr lvl="1"/>
            <a:r>
              <a:rPr lang="en-US" dirty="0" smtClean="0"/>
              <a:t>Radius</a:t>
            </a:r>
            <a:endParaRPr lang="en-US" dirty="0"/>
          </a:p>
          <a:p>
            <a:r>
              <a:rPr lang="en-US" dirty="0"/>
              <a:t>Axis-Aligned Bounding Boxes (AABBs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Min/Max in each dimension (2 points)</a:t>
            </a:r>
            <a:endParaRPr lang="en-US" dirty="0"/>
          </a:p>
          <a:p>
            <a:r>
              <a:rPr lang="en-US" dirty="0"/>
              <a:t>Oriented Bounding Boxes (OBBs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8 vertices or 6 planes</a:t>
            </a:r>
            <a:endParaRPr lang="en-US" dirty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030097" y="1989610"/>
            <a:ext cx="1143000" cy="1143000"/>
            <a:chOff x="6516236" y="1989610"/>
            <a:chExt cx="1143000" cy="1143000"/>
          </a:xfrm>
        </p:grpSpPr>
        <p:sp>
          <p:nvSpPr>
            <p:cNvPr id="6" name="Oval 5"/>
            <p:cNvSpPr/>
            <p:nvPr/>
          </p:nvSpPr>
          <p:spPr>
            <a:xfrm>
              <a:off x="6516236" y="1989610"/>
              <a:ext cx="1143000" cy="1143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8151" y="2097774"/>
              <a:ext cx="579170" cy="92667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339964" y="1989610"/>
            <a:ext cx="1143000" cy="1143000"/>
            <a:chOff x="6516236" y="1989610"/>
            <a:chExt cx="1143000" cy="1143000"/>
          </a:xfrm>
        </p:grpSpPr>
        <p:sp>
          <p:nvSpPr>
            <p:cNvPr id="15" name="Oval 14"/>
            <p:cNvSpPr/>
            <p:nvPr/>
          </p:nvSpPr>
          <p:spPr>
            <a:xfrm>
              <a:off x="6516236" y="1989610"/>
              <a:ext cx="1143000" cy="1143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700000">
              <a:off x="6798151" y="2097774"/>
              <a:ext cx="579170" cy="92667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8611564" y="3360702"/>
            <a:ext cx="763929" cy="1143000"/>
            <a:chOff x="6705916" y="1989610"/>
            <a:chExt cx="763929" cy="1143000"/>
          </a:xfrm>
        </p:grpSpPr>
        <p:sp>
          <p:nvSpPr>
            <p:cNvPr id="18" name="Rectangle 17"/>
            <p:cNvSpPr/>
            <p:nvPr/>
          </p:nvSpPr>
          <p:spPr>
            <a:xfrm>
              <a:off x="6705916" y="1989610"/>
              <a:ext cx="763929" cy="11430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8151" y="2097774"/>
              <a:ext cx="579170" cy="92667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9620385" y="3360702"/>
            <a:ext cx="995732" cy="1143000"/>
            <a:chOff x="6555340" y="1989610"/>
            <a:chExt cx="995732" cy="1143000"/>
          </a:xfrm>
        </p:grpSpPr>
        <p:sp>
          <p:nvSpPr>
            <p:cNvPr id="21" name="Rectangle 20"/>
            <p:cNvSpPr/>
            <p:nvPr/>
          </p:nvSpPr>
          <p:spPr>
            <a:xfrm>
              <a:off x="6555340" y="1989610"/>
              <a:ext cx="965553" cy="11430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700000">
              <a:off x="6798151" y="2097774"/>
              <a:ext cx="579170" cy="9266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219632" y="4943317"/>
            <a:ext cx="763929" cy="1143000"/>
            <a:chOff x="6705916" y="1989610"/>
            <a:chExt cx="763929" cy="1143000"/>
          </a:xfrm>
        </p:grpSpPr>
        <p:sp>
          <p:nvSpPr>
            <p:cNvPr id="24" name="Rectangle 23"/>
            <p:cNvSpPr/>
            <p:nvPr/>
          </p:nvSpPr>
          <p:spPr>
            <a:xfrm>
              <a:off x="6705916" y="1989610"/>
              <a:ext cx="763929" cy="11430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8151" y="2097774"/>
              <a:ext cx="579170" cy="92667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 rot="2729558">
            <a:off x="7529500" y="4943317"/>
            <a:ext cx="763929" cy="1143000"/>
            <a:chOff x="6705916" y="1989610"/>
            <a:chExt cx="763929" cy="1143000"/>
          </a:xfrm>
        </p:grpSpPr>
        <p:sp>
          <p:nvSpPr>
            <p:cNvPr id="27" name="Rectangle 26"/>
            <p:cNvSpPr/>
            <p:nvPr/>
          </p:nvSpPr>
          <p:spPr>
            <a:xfrm>
              <a:off x="6705916" y="1989610"/>
              <a:ext cx="763929" cy="11430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8151" y="2097774"/>
              <a:ext cx="579170" cy="926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123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Geometries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Capsules</a:t>
            </a:r>
          </a:p>
          <a:p>
            <a:pPr lvl="1"/>
            <a:r>
              <a:rPr lang="en-US" dirty="0" smtClean="0"/>
              <a:t>2 points</a:t>
            </a:r>
          </a:p>
          <a:p>
            <a:pPr lvl="1"/>
            <a:r>
              <a:rPr lang="en-US" dirty="0" smtClean="0"/>
              <a:t>Radius</a:t>
            </a:r>
            <a:endParaRPr lang="en-US" dirty="0"/>
          </a:p>
          <a:p>
            <a:r>
              <a:rPr lang="en-US" dirty="0"/>
              <a:t>Convex Polyhedrons (Convex Hulls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Mesh</a:t>
            </a:r>
            <a:endParaRPr lang="en-US" dirty="0"/>
          </a:p>
          <a:p>
            <a:r>
              <a:rPr lang="en-US" dirty="0"/>
              <a:t>List of </a:t>
            </a:r>
            <a:r>
              <a:rPr lang="en-US" dirty="0" smtClean="0"/>
              <a:t>Geometries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88708" y="2097088"/>
            <a:ext cx="1214314" cy="1806648"/>
            <a:chOff x="1886095" y="2846214"/>
            <a:chExt cx="822960" cy="1234440"/>
          </a:xfrm>
        </p:grpSpPr>
        <p:sp>
          <p:nvSpPr>
            <p:cNvPr id="5" name="Arc 4"/>
            <p:cNvSpPr/>
            <p:nvPr/>
          </p:nvSpPr>
          <p:spPr>
            <a:xfrm rot="16200000">
              <a:off x="1886095" y="2846214"/>
              <a:ext cx="822960" cy="822960"/>
            </a:xfrm>
            <a:prstGeom prst="arc">
              <a:avLst>
                <a:gd name="adj1" fmla="val 16200000"/>
                <a:gd name="adj2" fmla="val 5452080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7990" y="2977450"/>
              <a:ext cx="579170" cy="926672"/>
            </a:xfrm>
            <a:prstGeom prst="rect">
              <a:avLst/>
            </a:prstGeom>
          </p:spPr>
        </p:pic>
        <p:sp>
          <p:nvSpPr>
            <p:cNvPr id="7" name="Arc 6"/>
            <p:cNvSpPr/>
            <p:nvPr/>
          </p:nvSpPr>
          <p:spPr>
            <a:xfrm rot="5400000">
              <a:off x="1886095" y="3257694"/>
              <a:ext cx="822960" cy="822960"/>
            </a:xfrm>
            <a:prstGeom prst="arc">
              <a:avLst>
                <a:gd name="adj1" fmla="val 16200000"/>
                <a:gd name="adj2" fmla="val 5452080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5" idx="0"/>
              <a:endCxn id="7" idx="2"/>
            </p:cNvCxnSpPr>
            <p:nvPr/>
          </p:nvCxnSpPr>
          <p:spPr>
            <a:xfrm>
              <a:off x="1886095" y="3257694"/>
              <a:ext cx="47" cy="40524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2"/>
              <a:endCxn id="7" idx="0"/>
            </p:cNvCxnSpPr>
            <p:nvPr/>
          </p:nvCxnSpPr>
          <p:spPr>
            <a:xfrm>
              <a:off x="2709008" y="3263927"/>
              <a:ext cx="47" cy="40524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0"/>
              <a:endCxn id="5" idx="2"/>
            </p:cNvCxnSpPr>
            <p:nvPr/>
          </p:nvCxnSpPr>
          <p:spPr>
            <a:xfrm>
              <a:off x="1886095" y="3257694"/>
              <a:ext cx="822913" cy="6233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  <a:endCxn id="7" idx="0"/>
            </p:cNvCxnSpPr>
            <p:nvPr/>
          </p:nvCxnSpPr>
          <p:spPr>
            <a:xfrm>
              <a:off x="1886142" y="3662941"/>
              <a:ext cx="822913" cy="6233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792865" y="3223437"/>
            <a:ext cx="982335" cy="1593812"/>
            <a:chOff x="3792865" y="3223437"/>
            <a:chExt cx="982335" cy="1593812"/>
          </a:xfrm>
        </p:grpSpPr>
        <p:sp>
          <p:nvSpPr>
            <p:cNvPr id="20" name="Freeform 19"/>
            <p:cNvSpPr/>
            <p:nvPr/>
          </p:nvSpPr>
          <p:spPr>
            <a:xfrm>
              <a:off x="3792865" y="3223437"/>
              <a:ext cx="982335" cy="1593812"/>
            </a:xfrm>
            <a:custGeom>
              <a:avLst/>
              <a:gdLst>
                <a:gd name="connsiteX0" fmla="*/ 0 w 817008"/>
                <a:gd name="connsiteY0" fmla="*/ 1033434 h 1038845"/>
                <a:gd name="connsiteX1" fmla="*/ 708795 w 817008"/>
                <a:gd name="connsiteY1" fmla="*/ 1038845 h 1038845"/>
                <a:gd name="connsiteX2" fmla="*/ 817008 w 817008"/>
                <a:gd name="connsiteY2" fmla="*/ 378745 h 1038845"/>
                <a:gd name="connsiteX3" fmla="*/ 497780 w 817008"/>
                <a:gd name="connsiteY3" fmla="*/ 32463 h 1038845"/>
                <a:gd name="connsiteX4" fmla="*/ 189372 w 817008"/>
                <a:gd name="connsiteY4" fmla="*/ 0 h 1038845"/>
                <a:gd name="connsiteX5" fmla="*/ 5410 w 817008"/>
                <a:gd name="connsiteY5" fmla="*/ 189372 h 1038845"/>
                <a:gd name="connsiteX6" fmla="*/ 10821 w 817008"/>
                <a:gd name="connsiteY6" fmla="*/ 427441 h 1038845"/>
                <a:gd name="connsiteX7" fmla="*/ 0 w 817008"/>
                <a:gd name="connsiteY7" fmla="*/ 1033434 h 1038845"/>
                <a:gd name="connsiteX0" fmla="*/ 75750 w 811598"/>
                <a:gd name="connsiteY0" fmla="*/ 979327 h 1038845"/>
                <a:gd name="connsiteX1" fmla="*/ 703385 w 811598"/>
                <a:gd name="connsiteY1" fmla="*/ 1038845 h 1038845"/>
                <a:gd name="connsiteX2" fmla="*/ 811598 w 811598"/>
                <a:gd name="connsiteY2" fmla="*/ 378745 h 1038845"/>
                <a:gd name="connsiteX3" fmla="*/ 492370 w 811598"/>
                <a:gd name="connsiteY3" fmla="*/ 32463 h 1038845"/>
                <a:gd name="connsiteX4" fmla="*/ 183962 w 811598"/>
                <a:gd name="connsiteY4" fmla="*/ 0 h 1038845"/>
                <a:gd name="connsiteX5" fmla="*/ 0 w 811598"/>
                <a:gd name="connsiteY5" fmla="*/ 189372 h 1038845"/>
                <a:gd name="connsiteX6" fmla="*/ 5411 w 811598"/>
                <a:gd name="connsiteY6" fmla="*/ 427441 h 1038845"/>
                <a:gd name="connsiteX7" fmla="*/ 75750 w 811598"/>
                <a:gd name="connsiteY7" fmla="*/ 979327 h 1038845"/>
                <a:gd name="connsiteX0" fmla="*/ 75750 w 811598"/>
                <a:gd name="connsiteY0" fmla="*/ 979327 h 1000970"/>
                <a:gd name="connsiteX1" fmla="*/ 649279 w 811598"/>
                <a:gd name="connsiteY1" fmla="*/ 1000970 h 1000970"/>
                <a:gd name="connsiteX2" fmla="*/ 811598 w 811598"/>
                <a:gd name="connsiteY2" fmla="*/ 378745 h 1000970"/>
                <a:gd name="connsiteX3" fmla="*/ 492370 w 811598"/>
                <a:gd name="connsiteY3" fmla="*/ 32463 h 1000970"/>
                <a:gd name="connsiteX4" fmla="*/ 183962 w 811598"/>
                <a:gd name="connsiteY4" fmla="*/ 0 h 1000970"/>
                <a:gd name="connsiteX5" fmla="*/ 0 w 811598"/>
                <a:gd name="connsiteY5" fmla="*/ 189372 h 1000970"/>
                <a:gd name="connsiteX6" fmla="*/ 5411 w 811598"/>
                <a:gd name="connsiteY6" fmla="*/ 427441 h 1000970"/>
                <a:gd name="connsiteX7" fmla="*/ 75750 w 811598"/>
                <a:gd name="connsiteY7" fmla="*/ 979327 h 1000970"/>
                <a:gd name="connsiteX0" fmla="*/ 75750 w 649279"/>
                <a:gd name="connsiteY0" fmla="*/ 979327 h 1000970"/>
                <a:gd name="connsiteX1" fmla="*/ 649279 w 649279"/>
                <a:gd name="connsiteY1" fmla="*/ 1000970 h 1000970"/>
                <a:gd name="connsiteX2" fmla="*/ 649278 w 649279"/>
                <a:gd name="connsiteY2" fmla="*/ 308407 h 1000970"/>
                <a:gd name="connsiteX3" fmla="*/ 492370 w 649279"/>
                <a:gd name="connsiteY3" fmla="*/ 32463 h 1000970"/>
                <a:gd name="connsiteX4" fmla="*/ 183962 w 649279"/>
                <a:gd name="connsiteY4" fmla="*/ 0 h 1000970"/>
                <a:gd name="connsiteX5" fmla="*/ 0 w 649279"/>
                <a:gd name="connsiteY5" fmla="*/ 189372 h 1000970"/>
                <a:gd name="connsiteX6" fmla="*/ 5411 w 649279"/>
                <a:gd name="connsiteY6" fmla="*/ 427441 h 1000970"/>
                <a:gd name="connsiteX7" fmla="*/ 75750 w 649279"/>
                <a:gd name="connsiteY7" fmla="*/ 979327 h 100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9279" h="1000970">
                  <a:moveTo>
                    <a:pt x="75750" y="979327"/>
                  </a:moveTo>
                  <a:lnTo>
                    <a:pt x="649279" y="1000970"/>
                  </a:lnTo>
                  <a:cubicBezTo>
                    <a:pt x="649279" y="770116"/>
                    <a:pt x="649278" y="539261"/>
                    <a:pt x="649278" y="308407"/>
                  </a:cubicBezTo>
                  <a:lnTo>
                    <a:pt x="492370" y="32463"/>
                  </a:lnTo>
                  <a:lnTo>
                    <a:pt x="183962" y="0"/>
                  </a:lnTo>
                  <a:lnTo>
                    <a:pt x="0" y="189372"/>
                  </a:lnTo>
                  <a:lnTo>
                    <a:pt x="5411" y="427441"/>
                  </a:lnTo>
                  <a:lnTo>
                    <a:pt x="75750" y="979327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1020" y="3327828"/>
              <a:ext cx="854591" cy="135621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2347416" y="4670577"/>
            <a:ext cx="951487" cy="1400103"/>
            <a:chOff x="2347416" y="4670577"/>
            <a:chExt cx="951487" cy="140010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5759" y="4701761"/>
              <a:ext cx="854591" cy="1356218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347416" y="4817250"/>
              <a:ext cx="382509" cy="48948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98626" y="4670577"/>
              <a:ext cx="412428" cy="4248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99022" y="4972332"/>
              <a:ext cx="368637" cy="44653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41139" y="5621702"/>
              <a:ext cx="377545" cy="44897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67132" y="5621702"/>
              <a:ext cx="431771" cy="44897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86339" y="5065443"/>
              <a:ext cx="456270" cy="63323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04497" y="4673143"/>
              <a:ext cx="412428" cy="4248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04893" y="4974898"/>
              <a:ext cx="368637" cy="44653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14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BS-BS collision Detection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Collision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7092423" y="1995614"/>
            <a:ext cx="2857500" cy="2132014"/>
            <a:chOff x="7099300" y="2249486"/>
            <a:chExt cx="2857500" cy="2132014"/>
          </a:xfrm>
        </p:grpSpPr>
        <p:grpSp>
          <p:nvGrpSpPr>
            <p:cNvPr id="24" name="Group 23"/>
            <p:cNvGrpSpPr/>
            <p:nvPr/>
          </p:nvGrpSpPr>
          <p:grpSpPr>
            <a:xfrm>
              <a:off x="7099300" y="2781300"/>
              <a:ext cx="1600200" cy="1600200"/>
              <a:chOff x="7099300" y="2781300"/>
              <a:chExt cx="1600200" cy="16002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7099300" y="2781300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stCxn id="5" idx="3"/>
              </p:cNvCxnSpPr>
              <p:nvPr/>
            </p:nvCxnSpPr>
            <p:spPr>
              <a:xfrm flipV="1">
                <a:off x="7333644" y="3581400"/>
                <a:ext cx="565756" cy="565756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7616522" y="3225800"/>
                <a:ext cx="524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2"/>
                    </a:solidFill>
                  </a:rPr>
                  <a:t>A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7513183" y="3864278"/>
                    <a:ext cx="5241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13183" y="3864278"/>
                    <a:ext cx="524178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/>
            <p:cNvGrpSpPr/>
            <p:nvPr/>
          </p:nvGrpSpPr>
          <p:grpSpPr>
            <a:xfrm>
              <a:off x="8356600" y="2249486"/>
              <a:ext cx="1600200" cy="1600200"/>
              <a:chOff x="8356600" y="2249486"/>
              <a:chExt cx="1600200" cy="16002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8356600" y="2249486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6" idx="5"/>
              </p:cNvCxnSpPr>
              <p:nvPr/>
            </p:nvCxnSpPr>
            <p:spPr>
              <a:xfrm flipH="1" flipV="1">
                <a:off x="9156700" y="3049586"/>
                <a:ext cx="565756" cy="565756"/>
              </a:xfrm>
              <a:prstGeom prst="line">
                <a:avLst/>
              </a:prstGeom>
              <a:ln w="381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9135911" y="3324895"/>
                    <a:ext cx="5241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35911" y="3324895"/>
                    <a:ext cx="524178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TextBox 19"/>
              <p:cNvSpPr txBox="1"/>
              <p:nvPr/>
            </p:nvSpPr>
            <p:spPr>
              <a:xfrm>
                <a:off x="8922356" y="2747045"/>
                <a:ext cx="524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9135911" y="3332464"/>
                    <a:ext cx="5241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35911" y="3332464"/>
                    <a:ext cx="524178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TextBox 21"/>
              <p:cNvSpPr txBox="1"/>
              <p:nvPr/>
            </p:nvSpPr>
            <p:spPr>
              <a:xfrm>
                <a:off x="8922356" y="2754614"/>
                <a:ext cx="524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/>
                    </a:solidFill>
                  </a:rPr>
                  <a:t>B</a:t>
                </a:r>
              </a:p>
            </p:txBody>
          </p:sp>
        </p:grpSp>
        <p:cxnSp>
          <p:nvCxnSpPr>
            <p:cNvPr id="26" name="Straight Arrow Connector 25"/>
            <p:cNvCxnSpPr>
              <a:stCxn id="17" idx="2"/>
              <a:endCxn id="22" idx="2"/>
            </p:cNvCxnSpPr>
            <p:nvPr/>
          </p:nvCxnSpPr>
          <p:spPr>
            <a:xfrm flipV="1">
              <a:off x="7878611" y="3123946"/>
              <a:ext cx="1305834" cy="471186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903056" y="4394454"/>
            <a:ext cx="3557133" cy="1955800"/>
            <a:chOff x="6903056" y="4635754"/>
            <a:chExt cx="3557133" cy="1955800"/>
          </a:xfrm>
        </p:grpSpPr>
        <p:grpSp>
          <p:nvGrpSpPr>
            <p:cNvPr id="28" name="Group 27"/>
            <p:cNvGrpSpPr/>
            <p:nvPr/>
          </p:nvGrpSpPr>
          <p:grpSpPr>
            <a:xfrm>
              <a:off x="6903056" y="4991354"/>
              <a:ext cx="1600200" cy="1600200"/>
              <a:chOff x="7099300" y="2781300"/>
              <a:chExt cx="1600200" cy="16002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7099300" y="2781300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stCxn id="29" idx="3"/>
              </p:cNvCxnSpPr>
              <p:nvPr/>
            </p:nvCxnSpPr>
            <p:spPr>
              <a:xfrm flipV="1">
                <a:off x="7333644" y="3581400"/>
                <a:ext cx="565756" cy="565756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7616522" y="3225800"/>
                <a:ext cx="524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2"/>
                    </a:solidFill>
                  </a:rPr>
                  <a:t>A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7513183" y="3864278"/>
                    <a:ext cx="5241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13183" y="3864278"/>
                    <a:ext cx="524178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8859989" y="4635754"/>
              <a:ext cx="1600200" cy="1600200"/>
              <a:chOff x="8356600" y="2249486"/>
              <a:chExt cx="1600200" cy="16002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8356600" y="2249486"/>
                <a:ext cx="1600200" cy="160020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>
                <a:stCxn id="34" idx="5"/>
              </p:cNvCxnSpPr>
              <p:nvPr/>
            </p:nvCxnSpPr>
            <p:spPr>
              <a:xfrm flipH="1" flipV="1">
                <a:off x="9156700" y="3049586"/>
                <a:ext cx="565756" cy="565756"/>
              </a:xfrm>
              <a:prstGeom prst="line">
                <a:avLst/>
              </a:prstGeom>
              <a:ln w="381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9135911" y="3324895"/>
                    <a:ext cx="5241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35911" y="3324895"/>
                    <a:ext cx="524178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TextBox 36"/>
              <p:cNvSpPr txBox="1"/>
              <p:nvPr/>
            </p:nvSpPr>
            <p:spPr>
              <a:xfrm>
                <a:off x="8922356" y="2747045"/>
                <a:ext cx="524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9135911" y="3332464"/>
                    <a:ext cx="5241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35911" y="3332464"/>
                    <a:ext cx="524178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TextBox 38"/>
              <p:cNvSpPr txBox="1"/>
              <p:nvPr/>
            </p:nvSpPr>
            <p:spPr>
              <a:xfrm>
                <a:off x="8922356" y="2754614"/>
                <a:ext cx="524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/>
                    </a:solidFill>
                  </a:rPr>
                  <a:t>B</a:t>
                </a:r>
              </a:p>
            </p:txBody>
          </p:sp>
        </p:grpSp>
        <p:cxnSp>
          <p:nvCxnSpPr>
            <p:cNvPr id="40" name="Straight Arrow Connector 39"/>
            <p:cNvCxnSpPr>
              <a:stCxn id="31" idx="2"/>
              <a:endCxn id="39" idx="2"/>
            </p:cNvCxnSpPr>
            <p:nvPr/>
          </p:nvCxnSpPr>
          <p:spPr>
            <a:xfrm flipV="1">
              <a:off x="7682367" y="5510214"/>
              <a:ext cx="2005467" cy="294972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8239467" y="3724041"/>
            <a:ext cx="182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Collision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777478" y="6112529"/>
            <a:ext cx="182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Non-collision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AABB-AABB Collision Detection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2D-boxes A and B: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b="0" dirty="0" smtClean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2628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997939" y="2439071"/>
            <a:ext cx="3226786" cy="1334277"/>
            <a:chOff x="1997939" y="2439071"/>
            <a:chExt cx="3226786" cy="1334277"/>
          </a:xfrm>
        </p:grpSpPr>
        <p:grpSp>
          <p:nvGrpSpPr>
            <p:cNvPr id="13" name="Group 12"/>
            <p:cNvGrpSpPr/>
            <p:nvPr/>
          </p:nvGrpSpPr>
          <p:grpSpPr>
            <a:xfrm>
              <a:off x="1997939" y="2627454"/>
              <a:ext cx="2062224" cy="1145894"/>
              <a:chOff x="1141413" y="2673752"/>
              <a:chExt cx="2062224" cy="114589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141413" y="2673752"/>
                <a:ext cx="2048719" cy="1145894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141413" y="3450314"/>
                    <a:ext cx="9028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1413" y="3450314"/>
                    <a:ext cx="902826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300811" y="2705288"/>
                    <a:ext cx="9028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0811" y="2705288"/>
                    <a:ext cx="902826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714359" y="3062033"/>
                    <a:ext cx="9028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4359" y="3062033"/>
                    <a:ext cx="902826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/>
            <p:cNvGrpSpPr/>
            <p:nvPr/>
          </p:nvGrpSpPr>
          <p:grpSpPr>
            <a:xfrm>
              <a:off x="3157337" y="2439071"/>
              <a:ext cx="2067388" cy="1149611"/>
              <a:chOff x="2752224" y="2097088"/>
              <a:chExt cx="2067388" cy="114961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752224" y="2100805"/>
                <a:ext cx="2048719" cy="1145894"/>
              </a:xfrm>
              <a:prstGeom prst="rect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325170" y="2489086"/>
                    <a:ext cx="9028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5170" y="2489086"/>
                    <a:ext cx="902826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757388" y="2842114"/>
                    <a:ext cx="9028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7388" y="2842114"/>
                    <a:ext cx="902826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3916786" y="2097088"/>
                    <a:ext cx="9028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6786" y="2097088"/>
                    <a:ext cx="902826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8" name="Group 27"/>
          <p:cNvGrpSpPr/>
          <p:nvPr/>
        </p:nvGrpSpPr>
        <p:grpSpPr>
          <a:xfrm>
            <a:off x="1537191" y="4641589"/>
            <a:ext cx="4368805" cy="1714843"/>
            <a:chOff x="1537191" y="4641589"/>
            <a:chExt cx="4368805" cy="1714843"/>
          </a:xfrm>
        </p:grpSpPr>
        <p:grpSp>
          <p:nvGrpSpPr>
            <p:cNvPr id="15" name="Group 14"/>
            <p:cNvGrpSpPr/>
            <p:nvPr/>
          </p:nvGrpSpPr>
          <p:grpSpPr>
            <a:xfrm>
              <a:off x="1537191" y="5210538"/>
              <a:ext cx="2062224" cy="1145894"/>
              <a:chOff x="1141413" y="2673752"/>
              <a:chExt cx="2062224" cy="114589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141413" y="2673752"/>
                <a:ext cx="2048719" cy="1145894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141413" y="3450314"/>
                    <a:ext cx="9028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1413" y="3450314"/>
                    <a:ext cx="902826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300811" y="2705288"/>
                    <a:ext cx="9028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0811" y="2705288"/>
                    <a:ext cx="902826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714359" y="3062033"/>
                    <a:ext cx="9028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4359" y="3062033"/>
                    <a:ext cx="902826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/>
            <p:cNvGrpSpPr/>
            <p:nvPr/>
          </p:nvGrpSpPr>
          <p:grpSpPr>
            <a:xfrm>
              <a:off x="3838608" y="4641589"/>
              <a:ext cx="2067388" cy="1149611"/>
              <a:chOff x="2752224" y="2097088"/>
              <a:chExt cx="2067388" cy="114961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752224" y="2100805"/>
                <a:ext cx="2048719" cy="1145894"/>
              </a:xfrm>
              <a:prstGeom prst="rect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325170" y="2489086"/>
                    <a:ext cx="9028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5170" y="2489086"/>
                    <a:ext cx="902826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757388" y="2842114"/>
                    <a:ext cx="9028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7388" y="2842114"/>
                    <a:ext cx="902826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916786" y="2097088"/>
                    <a:ext cx="9028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6786" y="2097088"/>
                    <a:ext cx="902826" cy="369332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5" name="TextBox 24"/>
          <p:cNvSpPr txBox="1"/>
          <p:nvPr/>
        </p:nvSpPr>
        <p:spPr>
          <a:xfrm>
            <a:off x="3952611" y="3711897"/>
            <a:ext cx="182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Collision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18912" y="5948517"/>
            <a:ext cx="182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Non-collision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2627</TotalTime>
  <Words>715</Words>
  <Application>Microsoft Office PowerPoint</Application>
  <PresentationFormat>Widescreen</PresentationFormat>
  <Paragraphs>206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Trebuchet MS</vt:lpstr>
      <vt:lpstr>Tw Cen MT</vt:lpstr>
      <vt:lpstr>Circuit</vt:lpstr>
      <vt:lpstr>GPAT – Chapter 7 Physics </vt:lpstr>
      <vt:lpstr>Physics Overview</vt:lpstr>
      <vt:lpstr>Collision Detection</vt:lpstr>
      <vt:lpstr>Basic Geometry</vt:lpstr>
      <vt:lpstr>Collision Geometries</vt:lpstr>
      <vt:lpstr>Collision Geometries</vt:lpstr>
      <vt:lpstr>Collision Geometries</vt:lpstr>
      <vt:lpstr>BS-BS collision Detection</vt:lpstr>
      <vt:lpstr>AABB-AABB Collision Detection</vt:lpstr>
      <vt:lpstr>Line Segment-plane Collision Detection</vt:lpstr>
      <vt:lpstr>Line Segment-Triangle Collision Detection</vt:lpstr>
      <vt:lpstr>BS-Plane Collision Detection</vt:lpstr>
      <vt:lpstr>Swept BS Collision Detection</vt:lpstr>
      <vt:lpstr>Swept BS Collision Detection</vt:lpstr>
      <vt:lpstr>Swept BS Collision Detection</vt:lpstr>
      <vt:lpstr>Swept BS Collision Detection</vt:lpstr>
      <vt:lpstr>Collision Response</vt:lpstr>
      <vt:lpstr>Optimizing Collision Detection</vt:lpstr>
      <vt:lpstr>Physics-based movement</vt:lpstr>
      <vt:lpstr>Review of Linear (Newtonian) Mechanics</vt:lpstr>
      <vt:lpstr>Euler and Semi-Implicit Euler Integration</vt:lpstr>
      <vt:lpstr>Advanced Considerations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366</cp:revision>
  <dcterms:created xsi:type="dcterms:W3CDTF">2015-08-27T15:17:35Z</dcterms:created>
  <dcterms:modified xsi:type="dcterms:W3CDTF">2018-10-08T19:52:27Z</dcterms:modified>
</cp:coreProperties>
</file>