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61"/>
  </p:notesMasterIdLst>
  <p:sldIdLst>
    <p:sldId id="257" r:id="rId2"/>
    <p:sldId id="275" r:id="rId3"/>
    <p:sldId id="276" r:id="rId4"/>
    <p:sldId id="280" r:id="rId5"/>
    <p:sldId id="266" r:id="rId6"/>
    <p:sldId id="277" r:id="rId7"/>
    <p:sldId id="278" r:id="rId8"/>
    <p:sldId id="279" r:id="rId9"/>
    <p:sldId id="267" r:id="rId10"/>
    <p:sldId id="281" r:id="rId11"/>
    <p:sldId id="282" r:id="rId12"/>
    <p:sldId id="283" r:id="rId13"/>
    <p:sldId id="284" r:id="rId14"/>
    <p:sldId id="285" r:id="rId15"/>
    <p:sldId id="286" r:id="rId16"/>
    <p:sldId id="268" r:id="rId17"/>
    <p:sldId id="287" r:id="rId18"/>
    <p:sldId id="288" r:id="rId19"/>
    <p:sldId id="289" r:id="rId20"/>
    <p:sldId id="269" r:id="rId21"/>
    <p:sldId id="290" r:id="rId22"/>
    <p:sldId id="291" r:id="rId23"/>
    <p:sldId id="292" r:id="rId24"/>
    <p:sldId id="270" r:id="rId25"/>
    <p:sldId id="293" r:id="rId26"/>
    <p:sldId id="294" r:id="rId27"/>
    <p:sldId id="295" r:id="rId28"/>
    <p:sldId id="296" r:id="rId29"/>
    <p:sldId id="298" r:id="rId30"/>
    <p:sldId id="299" r:id="rId31"/>
    <p:sldId id="297" r:id="rId32"/>
    <p:sldId id="300" r:id="rId33"/>
    <p:sldId id="301" r:id="rId34"/>
    <p:sldId id="302" r:id="rId35"/>
    <p:sldId id="271" r:id="rId36"/>
    <p:sldId id="303" r:id="rId37"/>
    <p:sldId id="304" r:id="rId38"/>
    <p:sldId id="306" r:id="rId39"/>
    <p:sldId id="307" r:id="rId40"/>
    <p:sldId id="272" r:id="rId41"/>
    <p:sldId id="305" r:id="rId42"/>
    <p:sldId id="308" r:id="rId43"/>
    <p:sldId id="309" r:id="rId44"/>
    <p:sldId id="273" r:id="rId45"/>
    <p:sldId id="310" r:id="rId46"/>
    <p:sldId id="311" r:id="rId47"/>
    <p:sldId id="312" r:id="rId48"/>
    <p:sldId id="313" r:id="rId49"/>
    <p:sldId id="274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265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>
      <p:cViewPr>
        <p:scale>
          <a:sx n="60" d="100"/>
          <a:sy n="60" d="100"/>
        </p:scale>
        <p:origin x="840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6DC7A-0FD9-49AE-9BE9-C400E5D933D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7E3D7C-AD9D-4B9E-8DE1-0D7B5A64CF23}">
      <dgm:prSet phldrT="[Text]"/>
      <dgm:spPr/>
      <dgm:t>
        <a:bodyPr/>
        <a:lstStyle/>
        <a:p>
          <a:r>
            <a:rPr lang="en-US" dirty="0" smtClean="0"/>
            <a:t>Back buffer (Render)</a:t>
          </a:r>
          <a:endParaRPr lang="en-US" dirty="0"/>
        </a:p>
      </dgm:t>
    </dgm:pt>
    <dgm:pt modelId="{BC179869-6878-410B-A4A0-AE63092FA51C}" type="parTrans" cxnId="{EF9C4E75-9658-479D-8D5A-A0BD7A3A4319}">
      <dgm:prSet/>
      <dgm:spPr/>
      <dgm:t>
        <a:bodyPr/>
        <a:lstStyle/>
        <a:p>
          <a:endParaRPr lang="en-US"/>
        </a:p>
      </dgm:t>
    </dgm:pt>
    <dgm:pt modelId="{A088FE81-8A65-40C1-8889-234168CFD92D}" type="sibTrans" cxnId="{EF9C4E75-9658-479D-8D5A-A0BD7A3A4319}">
      <dgm:prSet/>
      <dgm:spPr/>
      <dgm:t>
        <a:bodyPr/>
        <a:lstStyle/>
        <a:p>
          <a:endParaRPr lang="en-US"/>
        </a:p>
      </dgm:t>
    </dgm:pt>
    <dgm:pt modelId="{94AEB390-7AAB-4005-BDA3-DF76960EE050}">
      <dgm:prSet phldrT="[Text]"/>
      <dgm:spPr/>
      <dgm:t>
        <a:bodyPr/>
        <a:lstStyle/>
        <a:p>
          <a:r>
            <a:rPr lang="en-US" dirty="0" smtClean="0"/>
            <a:t>Front buffer (Display)</a:t>
          </a:r>
          <a:endParaRPr lang="en-US" dirty="0"/>
        </a:p>
      </dgm:t>
    </dgm:pt>
    <dgm:pt modelId="{969A7DE7-B29A-4A3F-815C-448D07B6447D}" type="parTrans" cxnId="{503B3CA9-6E69-45FC-AC1B-F93B6F8DD09B}">
      <dgm:prSet/>
      <dgm:spPr/>
      <dgm:t>
        <a:bodyPr/>
        <a:lstStyle/>
        <a:p>
          <a:endParaRPr lang="en-US"/>
        </a:p>
      </dgm:t>
    </dgm:pt>
    <dgm:pt modelId="{252675B0-22BD-4FE8-9A79-B2222C357AFA}" type="sibTrans" cxnId="{503B3CA9-6E69-45FC-AC1B-F93B6F8DD09B}">
      <dgm:prSet/>
      <dgm:spPr/>
      <dgm:t>
        <a:bodyPr/>
        <a:lstStyle/>
        <a:p>
          <a:endParaRPr lang="en-US"/>
        </a:p>
      </dgm:t>
    </dgm:pt>
    <dgm:pt modelId="{7DD746A6-2F97-4C24-AAED-064FD1017CA7}" type="pres">
      <dgm:prSet presAssocID="{7226DC7A-0FD9-49AE-9BE9-C400E5D933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7BC09-9183-4FBD-AB4B-97903A6A7320}" type="pres">
      <dgm:prSet presAssocID="{3C7E3D7C-AD9D-4B9E-8DE1-0D7B5A64CF2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F9787-3A30-41EC-9846-C7071A26069A}" type="pres">
      <dgm:prSet presAssocID="{3C7E3D7C-AD9D-4B9E-8DE1-0D7B5A64CF23}" presName="spNode" presStyleCnt="0"/>
      <dgm:spPr/>
    </dgm:pt>
    <dgm:pt modelId="{46F3B1FA-4DE0-401E-8CF5-9FFBBAA33556}" type="pres">
      <dgm:prSet presAssocID="{A088FE81-8A65-40C1-8889-234168CFD92D}" presName="sibTrans" presStyleLbl="sibTrans1D1" presStyleIdx="0" presStyleCnt="2"/>
      <dgm:spPr/>
      <dgm:t>
        <a:bodyPr/>
        <a:lstStyle/>
        <a:p>
          <a:endParaRPr lang="en-US"/>
        </a:p>
      </dgm:t>
    </dgm:pt>
    <dgm:pt modelId="{29A9ECAF-523F-47EA-BC7E-234B27D07F64}" type="pres">
      <dgm:prSet presAssocID="{94AEB390-7AAB-4005-BDA3-DF76960EE05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76E41-A5A1-4EFA-A3BA-397D4C396590}" type="pres">
      <dgm:prSet presAssocID="{94AEB390-7AAB-4005-BDA3-DF76960EE050}" presName="spNode" presStyleCnt="0"/>
      <dgm:spPr/>
    </dgm:pt>
    <dgm:pt modelId="{DD485233-95E3-483C-A01C-9D9CB7641CDB}" type="pres">
      <dgm:prSet presAssocID="{252675B0-22BD-4FE8-9A79-B2222C357AFA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CE6B46E3-0D52-4C9B-9B76-1D1F7DE368D0}" type="presOf" srcId="{A088FE81-8A65-40C1-8889-234168CFD92D}" destId="{46F3B1FA-4DE0-401E-8CF5-9FFBBAA33556}" srcOrd="0" destOrd="0" presId="urn:microsoft.com/office/officeart/2005/8/layout/cycle5"/>
    <dgm:cxn modelId="{6E2D4390-2606-4517-BA4B-AAB2DB4C31BC}" type="presOf" srcId="{252675B0-22BD-4FE8-9A79-B2222C357AFA}" destId="{DD485233-95E3-483C-A01C-9D9CB7641CDB}" srcOrd="0" destOrd="0" presId="urn:microsoft.com/office/officeart/2005/8/layout/cycle5"/>
    <dgm:cxn modelId="{E9F79955-F95C-412D-AE43-21E780B3EA62}" type="presOf" srcId="{7226DC7A-0FD9-49AE-9BE9-C400E5D933DF}" destId="{7DD746A6-2F97-4C24-AAED-064FD1017CA7}" srcOrd="0" destOrd="0" presId="urn:microsoft.com/office/officeart/2005/8/layout/cycle5"/>
    <dgm:cxn modelId="{69BEA585-7A64-4DDC-B1E4-3E5FB5EACBBA}" type="presOf" srcId="{94AEB390-7AAB-4005-BDA3-DF76960EE050}" destId="{29A9ECAF-523F-47EA-BC7E-234B27D07F64}" srcOrd="0" destOrd="0" presId="urn:microsoft.com/office/officeart/2005/8/layout/cycle5"/>
    <dgm:cxn modelId="{503B3CA9-6E69-45FC-AC1B-F93B6F8DD09B}" srcId="{7226DC7A-0FD9-49AE-9BE9-C400E5D933DF}" destId="{94AEB390-7AAB-4005-BDA3-DF76960EE050}" srcOrd="1" destOrd="0" parTransId="{969A7DE7-B29A-4A3F-815C-448D07B6447D}" sibTransId="{252675B0-22BD-4FE8-9A79-B2222C357AFA}"/>
    <dgm:cxn modelId="{1EDF6E6F-BB7B-441D-9FF8-A0CB4AA99426}" type="presOf" srcId="{3C7E3D7C-AD9D-4B9E-8DE1-0D7B5A64CF23}" destId="{91D7BC09-9183-4FBD-AB4B-97903A6A7320}" srcOrd="0" destOrd="0" presId="urn:microsoft.com/office/officeart/2005/8/layout/cycle5"/>
    <dgm:cxn modelId="{EF9C4E75-9658-479D-8D5A-A0BD7A3A4319}" srcId="{7226DC7A-0FD9-49AE-9BE9-C400E5D933DF}" destId="{3C7E3D7C-AD9D-4B9E-8DE1-0D7B5A64CF23}" srcOrd="0" destOrd="0" parTransId="{BC179869-6878-410B-A4A0-AE63092FA51C}" sibTransId="{A088FE81-8A65-40C1-8889-234168CFD92D}"/>
    <dgm:cxn modelId="{13EBDE3D-E963-41F1-B999-E3F5B8C2A8EC}" type="presParOf" srcId="{7DD746A6-2F97-4C24-AAED-064FD1017CA7}" destId="{91D7BC09-9183-4FBD-AB4B-97903A6A7320}" srcOrd="0" destOrd="0" presId="urn:microsoft.com/office/officeart/2005/8/layout/cycle5"/>
    <dgm:cxn modelId="{BF3819D9-4687-45E9-A1DE-3BBB299E31EF}" type="presParOf" srcId="{7DD746A6-2F97-4C24-AAED-064FD1017CA7}" destId="{4A6F9787-3A30-41EC-9846-C7071A26069A}" srcOrd="1" destOrd="0" presId="urn:microsoft.com/office/officeart/2005/8/layout/cycle5"/>
    <dgm:cxn modelId="{6FCFB4D5-07AE-42B9-AB6D-BDB9EE4BD3EA}" type="presParOf" srcId="{7DD746A6-2F97-4C24-AAED-064FD1017CA7}" destId="{46F3B1FA-4DE0-401E-8CF5-9FFBBAA33556}" srcOrd="2" destOrd="0" presId="urn:microsoft.com/office/officeart/2005/8/layout/cycle5"/>
    <dgm:cxn modelId="{DFB3A018-9487-47B6-AC6B-20EBCF98F6A1}" type="presParOf" srcId="{7DD746A6-2F97-4C24-AAED-064FD1017CA7}" destId="{29A9ECAF-523F-47EA-BC7E-234B27D07F64}" srcOrd="3" destOrd="0" presId="urn:microsoft.com/office/officeart/2005/8/layout/cycle5"/>
    <dgm:cxn modelId="{8686BEE4-13F4-4D8F-80F6-CFA29EC47476}" type="presParOf" srcId="{7DD746A6-2F97-4C24-AAED-064FD1017CA7}" destId="{DA276E41-A5A1-4EFA-A3BA-397D4C396590}" srcOrd="4" destOrd="0" presId="urn:microsoft.com/office/officeart/2005/8/layout/cycle5"/>
    <dgm:cxn modelId="{7F3F6A21-60E2-4F24-B167-831C11F3CCD3}" type="presParOf" srcId="{7DD746A6-2F97-4C24-AAED-064FD1017CA7}" destId="{DD485233-95E3-483C-A01C-9D9CB7641CDB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3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8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25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8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4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3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3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39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GPAT – Chapter 2, 4, and 8</a:t>
            </a:r>
            <a:br>
              <a:rPr lang="en-US" dirty="0" smtClean="0"/>
            </a:br>
            <a:r>
              <a:rPr lang="en-US" dirty="0" smtClean="0"/>
              <a:t>Graphics and Cameras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Sprites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6085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tx2"/>
                </a:solidFill>
              </a:rPr>
              <a:t>sprite</a:t>
            </a:r>
            <a:r>
              <a:rPr lang="en-US" dirty="0" smtClean="0"/>
              <a:t> is a 2D visual game object that can be drawn with a single image</a:t>
            </a:r>
          </a:p>
          <a:p>
            <a:pPr lvl="1"/>
            <a:r>
              <a:rPr lang="en-US" dirty="0" smtClean="0"/>
              <a:t>Examples – characters, objects, backgrounds</a:t>
            </a:r>
          </a:p>
          <a:p>
            <a:r>
              <a:rPr lang="en-US" dirty="0" smtClean="0"/>
              <a:t>2D games have dozens to hundreds of sprites to manage as texture objects (its these game assets that make them large)</a:t>
            </a:r>
          </a:p>
          <a:p>
            <a:r>
              <a:rPr lang="en-US" dirty="0"/>
              <a:t>How should we draw them</a:t>
            </a:r>
            <a:r>
              <a:rPr lang="en-US" dirty="0" smtClean="0"/>
              <a:t>?</a:t>
            </a:r>
          </a:p>
          <a:p>
            <a:r>
              <a:rPr lang="en-US" dirty="0"/>
              <a:t>Draw in order of background to foreground, called the </a:t>
            </a:r>
            <a:r>
              <a:rPr lang="en-US" b="1" dirty="0">
                <a:solidFill>
                  <a:schemeClr val="tx2"/>
                </a:solidFill>
              </a:rPr>
              <a:t>painter's algorithm</a:t>
            </a:r>
          </a:p>
          <a:p>
            <a:pPr lvl="1"/>
            <a:r>
              <a:rPr lang="en-US" dirty="0"/>
              <a:t>Give each sprite an integral "draw order</a:t>
            </a:r>
            <a:r>
              <a:rPr lang="en-US" dirty="0" smtClean="0"/>
              <a:t>"</a:t>
            </a:r>
          </a:p>
          <a:p>
            <a:pPr lvl="1"/>
            <a:r>
              <a:rPr lang="en-US" dirty="0" smtClean="0"/>
              <a:t>Some libraries break further into layers, and each layer is drawn based on draw order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6085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 you store all of the sprites?</a:t>
            </a:r>
          </a:p>
          <a:p>
            <a:pPr lvl="1"/>
            <a:r>
              <a:rPr lang="en-US" dirty="0" smtClean="0"/>
              <a:t>Sorted container</a:t>
            </a:r>
          </a:p>
          <a:p>
            <a:pPr lvl="1"/>
            <a:r>
              <a:rPr lang="en-US" dirty="0" smtClean="0"/>
              <a:t>Update step should set draw order and re-sort container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Sprite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ImageFile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image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drawOrder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draw()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Draw image at correct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(x, 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Animating Sprites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Based on "flipbook" animation</a:t>
            </a:r>
          </a:p>
          <a:p>
            <a:pPr lvl="1"/>
            <a:r>
              <a:rPr lang="en-US" dirty="0" smtClean="0"/>
              <a:t>Show series of images fast enough</a:t>
            </a:r>
          </a:p>
          <a:p>
            <a:r>
              <a:rPr lang="en-US" dirty="0" smtClean="0"/>
              <a:t>Store an array of sprite images in order of animation</a:t>
            </a:r>
            <a:br>
              <a:rPr lang="en-US" dirty="0" smtClean="0"/>
            </a:b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AnimFrameData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startFrame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Starting index for animation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numFrames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frames in animation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AnimData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ImageFile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images[];       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 sprites for animations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AnimFrameData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frameInfo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[];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Animation information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5122" name="Picture 2" descr="Image result for spr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06" y="274554"/>
            <a:ext cx="3735197" cy="322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Animating Sprites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10641616" cy="460851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AnimSprite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Sprite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AnimData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animData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 animation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animNum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Active animation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frameNum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Frame of active animation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frameTime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Amount of time current frame has been displayed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animFPS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FPS of animation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initialize();             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Create/set </a:t>
            </a:r>
            <a:r>
              <a:rPr lang="en-US" sz="18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animData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starting animation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updateAnim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deltaTime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Update based on delta game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changeAnim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  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Resets </a:t>
            </a:r>
            <a:r>
              <a:rPr lang="en-US" sz="18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frameNum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8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frameTime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 and sets image to first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animation </a:t>
            </a:r>
            <a:r>
              <a:rPr lang="en-US" sz="18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1800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80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Animating Sprites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oid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updateAnim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deltaTime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frameTime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deltaTime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Check to advance to next animation frame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framTime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800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animFPS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Advance (</a:t>
            </a:r>
            <a:r>
              <a:rPr lang="en-US" sz="18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frameTime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(1/</a:t>
            </a:r>
            <a:r>
              <a:rPr lang="en-US" sz="18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animFPS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frames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frameNum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frameTime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animFPS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Wrap animation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frameNum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animData.frameInfo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animNum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numFrames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Update image and </a:t>
            </a:r>
            <a:r>
              <a:rPr lang="en-US" sz="18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frameTime</a:t>
            </a:r>
            <a:endParaRPr lang="en-US" sz="1800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imageNum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animData.frameInfo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animNum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startFrame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frameNum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image 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animData.images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imageNum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frameTime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%= </a:t>
            </a:r>
            <a:r>
              <a:rPr lang="en-US" sz="1800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animFPS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12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switch between Animations?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 state machine</a:t>
            </a:r>
          </a:p>
          <a:p>
            <a:pPr lvl="1"/>
            <a:r>
              <a:rPr lang="en-US" dirty="0" smtClean="0"/>
              <a:t>More on this when covering AI</a:t>
            </a:r>
          </a:p>
          <a:p>
            <a:r>
              <a:rPr lang="en-US" dirty="0" smtClean="0"/>
              <a:t>Essentially, a graph</a:t>
            </a:r>
          </a:p>
          <a:p>
            <a:pPr lvl="1"/>
            <a:r>
              <a:rPr lang="en-US" dirty="0" smtClean="0"/>
              <a:t>Nodes are specific animations (pick one to start on)</a:t>
            </a:r>
          </a:p>
          <a:p>
            <a:pPr lvl="1"/>
            <a:r>
              <a:rPr lang="en-US" dirty="0" smtClean="0"/>
              <a:t>Edges represent transitions</a:t>
            </a:r>
          </a:p>
          <a:p>
            <a:pPr lvl="2"/>
            <a:r>
              <a:rPr lang="en-US" dirty="0" smtClean="0"/>
              <a:t>Automatic (e.g., after 3 seconds)</a:t>
            </a:r>
          </a:p>
          <a:p>
            <a:pPr lvl="2"/>
            <a:r>
              <a:rPr lang="en-US" dirty="0" smtClean="0"/>
              <a:t>Action (e.g., after pushing 'A')</a:t>
            </a:r>
          </a:p>
          <a:p>
            <a:endParaRPr lang="en-US" dirty="0"/>
          </a:p>
        </p:txBody>
      </p:sp>
      <p:pic>
        <p:nvPicPr>
          <p:cNvPr id="6146" name="Picture 2" descr="Image result for animation state mach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19" y="3010694"/>
            <a:ext cx="47529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 Sheets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Efficient file representation for sprites. Put them all in a single texture (packed closely)</a:t>
            </a:r>
          </a:p>
          <a:p>
            <a:endParaRPr lang="en-US" dirty="0"/>
          </a:p>
        </p:txBody>
      </p:sp>
      <p:pic>
        <p:nvPicPr>
          <p:cNvPr id="8" name="Picture 2" descr="Image result for sprite she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19" y="2249488"/>
            <a:ext cx="2365574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Single-axis Scrolling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 we have a finite set of images, all screen-sized segments (e.g., 960x640) scrolling on x-axis</a:t>
            </a:r>
          </a:p>
          <a:p>
            <a:r>
              <a:rPr lang="en-US" dirty="0" smtClean="0"/>
              <a:t>Initialize </a:t>
            </a:r>
            <a:r>
              <a:rPr lang="en-US" dirty="0" err="1" smtClean="0"/>
              <a:t>ith</a:t>
            </a:r>
            <a:r>
              <a:rPr lang="en-US" dirty="0" smtClean="0"/>
              <a:t> image x at </a:t>
            </a:r>
            <a:r>
              <a:rPr lang="en-US" dirty="0" err="1" smtClean="0"/>
              <a:t>imageIndex</a:t>
            </a:r>
            <a:r>
              <a:rPr lang="en-US" dirty="0" smtClean="0"/>
              <a:t>*</a:t>
            </a:r>
            <a:r>
              <a:rPr lang="en-US" dirty="0" err="1" smtClean="0"/>
              <a:t>screenWidth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image at 0, 2</a:t>
            </a:r>
            <a:r>
              <a:rPr lang="en-US" baseline="30000" dirty="0" smtClean="0"/>
              <a:t>nd</a:t>
            </a:r>
            <a:r>
              <a:rPr lang="en-US" dirty="0" smtClean="0"/>
              <a:t> at 960, 3</a:t>
            </a:r>
            <a:r>
              <a:rPr lang="en-US" baseline="30000" dirty="0" smtClean="0"/>
              <a:t>rd</a:t>
            </a:r>
            <a:r>
              <a:rPr lang="en-US" dirty="0" smtClean="0"/>
              <a:t> at 1920, 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backgrounds should be drawn at a time?</a:t>
            </a:r>
          </a:p>
          <a:p>
            <a:pPr lvl="1"/>
            <a:r>
              <a:rPr lang="en-US" dirty="0" smtClean="0"/>
              <a:t>2</a:t>
            </a:r>
          </a:p>
          <a:p>
            <a:r>
              <a:rPr lang="en-US" dirty="0" smtClean="0"/>
              <a:t>Need x, y coordinates of "camera"</a:t>
            </a:r>
          </a:p>
          <a:p>
            <a:pPr lvl="1"/>
            <a:r>
              <a:rPr lang="en-US" dirty="0" smtClean="0"/>
              <a:t>Starts at center of first screen</a:t>
            </a:r>
          </a:p>
          <a:p>
            <a:pPr lvl="1"/>
            <a:r>
              <a:rPr lang="en-US" dirty="0" smtClean="0"/>
              <a:t>Lets have camera x be the players x, except cannot go behind first image/past last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Single-axis Scrolling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camera.x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clamp(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player.x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screenWidth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/2, </a:t>
            </a:r>
            <a:b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imageCount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screenWidth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screenWidth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/2);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image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camera is in by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camera.x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screenWidth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 image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at 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i.x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camera.x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screenWidth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Draw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image (i+1)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at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camera.x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screenWidth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/2, 0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194" name="Picture 2" descr="Image result for game scro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53" y="4387580"/>
            <a:ext cx="4080759" cy="228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game parallax scroll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1449" r="2109" b="8627"/>
          <a:stretch/>
        </p:blipFill>
        <p:spPr bwMode="auto">
          <a:xfrm>
            <a:off x="6479097" y="4385780"/>
            <a:ext cx="3718199" cy="22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Scrolling Extras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Infinite scrolling </a:t>
            </a:r>
            <a:r>
              <a:rPr lang="en-US" dirty="0" smtClean="0"/>
              <a:t>can be implemented by looping through images (wrapping) or randomly piecing image sequences together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Parallax scrolling </a:t>
            </a:r>
            <a:r>
              <a:rPr lang="en-US" dirty="0" smtClean="0"/>
              <a:t>breaks background into multiple layers at different depths</a:t>
            </a:r>
          </a:p>
          <a:p>
            <a:pPr lvl="1"/>
            <a:r>
              <a:rPr lang="en-US" dirty="0" smtClean="0"/>
              <a:t>Typically need at least 3 layers</a:t>
            </a:r>
          </a:p>
          <a:p>
            <a:pPr lvl="1"/>
            <a:r>
              <a:rPr lang="en-US" dirty="0" smtClean="0"/>
              <a:t>Implemented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drawing image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at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i.x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camera.x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screenWidth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/2) *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speedFactor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0)</a:t>
            </a:r>
          </a:p>
          <a:p>
            <a:pPr lvl="2"/>
            <a:r>
              <a:rPr lang="en-US" dirty="0" smtClean="0"/>
              <a:t>Note need different find equation</a:t>
            </a:r>
          </a:p>
          <a:p>
            <a:r>
              <a:rPr lang="en-US" b="1" dirty="0">
                <a:solidFill>
                  <a:schemeClr val="tx2"/>
                </a:solidFill>
              </a:rPr>
              <a:t>Four-way scrolling</a:t>
            </a:r>
          </a:p>
          <a:p>
            <a:pPr lvl="1"/>
            <a:r>
              <a:rPr lang="en-US" dirty="0"/>
              <a:t>Incorporate the y-axis too</a:t>
            </a:r>
          </a:p>
          <a:p>
            <a:pPr lvl="1"/>
            <a:r>
              <a:rPr lang="en-US" dirty="0"/>
              <a:t>Have matrix of background images</a:t>
            </a:r>
          </a:p>
          <a:p>
            <a:pPr lvl="1"/>
            <a:r>
              <a:rPr lang="en-US" dirty="0"/>
              <a:t>How many images should be drawn?</a:t>
            </a:r>
          </a:p>
          <a:p>
            <a:pPr lvl="2"/>
            <a:r>
              <a:rPr lang="en-US" dirty="0"/>
              <a:t>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 of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6085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tx2"/>
                </a:solidFill>
              </a:rPr>
              <a:t>pixel</a:t>
            </a:r>
            <a:r>
              <a:rPr lang="en-US" dirty="0" smtClean="0"/>
              <a:t> is a picture element whose data is typically at least a color (but can be more, e.g., depth information)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/>
                </a:solidFill>
              </a:rPr>
              <a:t>framebuffer</a:t>
            </a:r>
            <a:r>
              <a:rPr lang="en-US" dirty="0" smtClean="0"/>
              <a:t> is special location in memory of pixel data for the monitor to display</a:t>
            </a:r>
          </a:p>
          <a:p>
            <a:r>
              <a:rPr lang="en-US" dirty="0" smtClean="0"/>
              <a:t>Monitor technology (e.g., CRT) used to be built upon the concept of a </a:t>
            </a:r>
            <a:r>
              <a:rPr lang="en-US" b="1" dirty="0" smtClean="0">
                <a:solidFill>
                  <a:schemeClr val="tx2"/>
                </a:solidFill>
              </a:rPr>
              <a:t>scan line</a:t>
            </a:r>
            <a:r>
              <a:rPr lang="en-US" dirty="0" smtClean="0"/>
              <a:t>, i.e., a row of pixels, and many algorithms still rely on this.</a:t>
            </a:r>
            <a:endParaRPr lang="en-US" dirty="0"/>
          </a:p>
        </p:txBody>
      </p:sp>
      <p:pic>
        <p:nvPicPr>
          <p:cNvPr id="1026" name="Picture 2" descr="Image result for cathode ray tube scan lin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21783" r="4128" b="12528"/>
          <a:stretch/>
        </p:blipFill>
        <p:spPr bwMode="auto">
          <a:xfrm>
            <a:off x="6562846" y="3020992"/>
            <a:ext cx="4213184" cy="23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6613" y="5625077"/>
            <a:ext cx="186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Cathode Ray Tube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Maps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worlds with Tile maps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Tile maps </a:t>
            </a:r>
            <a:r>
              <a:rPr lang="en-US" dirty="0" smtClean="0"/>
              <a:t>are a partitioning of the world into polygons of equal size (e.g., squares, parallelograms, or hexagons)</a:t>
            </a:r>
          </a:p>
          <a:p>
            <a:pPr lvl="1"/>
            <a:r>
              <a:rPr lang="en-US" dirty="0" smtClean="0"/>
              <a:t>Each tile represents a sprite as a numeric lookup into the </a:t>
            </a:r>
            <a:r>
              <a:rPr lang="en-US" b="1" dirty="0" smtClean="0">
                <a:solidFill>
                  <a:schemeClr val="tx2"/>
                </a:solidFill>
              </a:rPr>
              <a:t>tile set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Image result for til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11152"/>
            <a:ext cx="4875213" cy="34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Tile maps (Grid)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1: determine size of tiles</a:t>
            </a:r>
          </a:p>
          <a:p>
            <a:r>
              <a:rPr lang="en-US" dirty="0" smtClean="0"/>
              <a:t>Step 2: think of a file format to design tile maps</a:t>
            </a:r>
          </a:p>
          <a:p>
            <a:pPr lvl="1"/>
            <a:r>
              <a:rPr lang="en-US" dirty="0" smtClean="0"/>
              <a:t>5,5</a:t>
            </a:r>
            <a:br>
              <a:rPr lang="en-US" dirty="0" smtClean="0"/>
            </a:br>
            <a:r>
              <a:rPr lang="en-US" dirty="0" smtClean="0"/>
              <a:t>0 0 1 0 0</a:t>
            </a:r>
            <a:br>
              <a:rPr lang="en-US" dirty="0" smtClean="0"/>
            </a:br>
            <a:r>
              <a:rPr lang="en-US" dirty="0" smtClean="0"/>
              <a:t>0 1 1 1 0</a:t>
            </a:r>
            <a:br>
              <a:rPr lang="en-US" dirty="0" smtClean="0"/>
            </a:br>
            <a:r>
              <a:rPr lang="en-US" dirty="0" smtClean="0"/>
              <a:t>1 1 2 1 1</a:t>
            </a:r>
            <a:br>
              <a:rPr lang="en-US" dirty="0" smtClean="0"/>
            </a:br>
            <a:r>
              <a:rPr lang="en-US" dirty="0" smtClean="0"/>
              <a:t>0 1 1 1 0</a:t>
            </a:r>
            <a:br>
              <a:rPr lang="en-US" dirty="0" smtClean="0"/>
            </a:br>
            <a:r>
              <a:rPr lang="en-US" dirty="0" smtClean="0"/>
              <a:t>0 0 1 0 0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564529" cy="3541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 3: class representation</a:t>
            </a:r>
          </a:p>
          <a:p>
            <a:pPr lvl="1"/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tileSize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width, height;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tiles[][];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draw() {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row : tiles)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for(</a:t>
            </a:r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tile : row)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Draw tile at</a:t>
            </a:r>
            <a:br>
              <a:rPr lang="en-US" sz="14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(col*</a:t>
            </a:r>
            <a:r>
              <a:rPr lang="en-US" sz="14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tileSize</a:t>
            </a:r>
            <a:r>
              <a:rPr lang="en-US" sz="14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row*</a:t>
            </a:r>
            <a:r>
              <a:rPr lang="en-US" sz="1400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tileSize</a:t>
            </a:r>
            <a:r>
              <a:rPr lang="en-US" sz="14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877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Isometric tile maps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diamonds or hexagons</a:t>
            </a:r>
          </a:p>
          <a:p>
            <a:r>
              <a:rPr lang="en-US" dirty="0" smtClean="0"/>
              <a:t>Can utilize multiple layers</a:t>
            </a:r>
          </a:p>
          <a:p>
            <a:pPr lvl="1"/>
            <a:r>
              <a:rPr lang="en-US" dirty="0" smtClean="0"/>
              <a:t>Higher levels have more complex/larger structures</a:t>
            </a:r>
          </a:p>
          <a:p>
            <a:r>
              <a:rPr lang="en-US" dirty="0" smtClean="0"/>
              <a:t>Complex, but you can definitely figure them out! Get creative!</a:t>
            </a:r>
            <a:endParaRPr lang="en-US" dirty="0"/>
          </a:p>
        </p:txBody>
      </p:sp>
      <p:pic>
        <p:nvPicPr>
          <p:cNvPr id="10242" name="Picture 2" descr="Image result for diablo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34" y="2249488"/>
            <a:ext cx="4438945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Viewing Pipeline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Models are polygonal </a:t>
            </a:r>
            <a:r>
              <a:rPr lang="en-US" b="1" dirty="0" smtClean="0">
                <a:solidFill>
                  <a:schemeClr val="tx2"/>
                </a:solidFill>
              </a:rPr>
              <a:t>meshes</a:t>
            </a:r>
          </a:p>
          <a:p>
            <a:pPr lvl="1"/>
            <a:r>
              <a:rPr lang="en-US" dirty="0" smtClean="0"/>
              <a:t>Vertex data</a:t>
            </a:r>
          </a:p>
          <a:p>
            <a:pPr lvl="2"/>
            <a:r>
              <a:rPr lang="en-US" dirty="0" smtClean="0"/>
              <a:t>Position</a:t>
            </a:r>
          </a:p>
          <a:p>
            <a:pPr lvl="2"/>
            <a:r>
              <a:rPr lang="en-US" dirty="0" smtClean="0"/>
              <a:t>Normal</a:t>
            </a:r>
          </a:p>
          <a:p>
            <a:pPr lvl="2"/>
            <a:r>
              <a:rPr lang="en-US" dirty="0" smtClean="0"/>
              <a:t>Texture coordinate</a:t>
            </a:r>
          </a:p>
          <a:p>
            <a:pPr lvl="2"/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Face data (triangles)</a:t>
            </a:r>
            <a:endParaRPr lang="en-US" dirty="0"/>
          </a:p>
        </p:txBody>
      </p:sp>
      <p:pic>
        <p:nvPicPr>
          <p:cNvPr id="1026" name="Picture 2" descr="https://upload.wikimedia.org/wikipedia/commons/d/dc/Vertex_normal_%E0%B8%81%E0%B8%B1%E0%B8%9A%E0%B8%81%E0%B8%B2%E0%B8%A3%E0%B9%80%E0%B8%9B%E0%B8%A5%E0%B8%B5%E0%B9%88%E0%B8%A2%E0%B8%99%E0%B9%81%E0%B8%9B%E0%B8%A5%E0%B8%87%E0%B8%81%E0%B8%B2%E0%B8%A3%E0%B8%AA%E0%B8%B0%E0%B8%97%E0%B9%89%E0%B8%AD%E0%B8%99%E0%B8%82%E0%B8%AD%E0%B8%87%E0%B8%9E%E0%B8%B7%E0%B9%89%E0%B8%99%E0%B8%9C%E0%B8%B4%E0%B8%A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2755"/>
            <a:ext cx="4875213" cy="28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be model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6" y="977900"/>
            <a:ext cx="1753762" cy="17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Pipeline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492250" y="2286000"/>
            <a:ext cx="2171700" cy="1998257"/>
            <a:chOff x="1492250" y="2286000"/>
            <a:chExt cx="2171700" cy="1998257"/>
          </a:xfrm>
        </p:grpSpPr>
        <p:pic>
          <p:nvPicPr>
            <p:cNvPr id="2050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>
              <a:off x="1727200" y="2286000"/>
              <a:ext cx="1701800" cy="161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1958580" y="2326766"/>
              <a:ext cx="1470420" cy="1402906"/>
              <a:chOff x="3838180" y="4191000"/>
              <a:chExt cx="1470420" cy="140290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4457700" y="5037915"/>
                <a:ext cx="5207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4457700" y="4546600"/>
                <a:ext cx="0" cy="491315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4168381" y="5037915"/>
                <a:ext cx="289319" cy="283385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305300" y="4191000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3"/>
                    </a:solidFill>
                  </a:rPr>
                  <a:t>y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38180" y="5224574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z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78400" y="4834199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492250" y="3914925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Model Coordinates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998666" y="2006600"/>
            <a:ext cx="2181596" cy="2288150"/>
            <a:chOff x="4998666" y="2006600"/>
            <a:chExt cx="2181596" cy="2288150"/>
          </a:xfrm>
        </p:grpSpPr>
        <p:pic>
          <p:nvPicPr>
            <p:cNvPr id="6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2216957">
              <a:off x="6070600" y="2006600"/>
              <a:ext cx="1031800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19873610">
              <a:off x="4998666" y="2751226"/>
              <a:ext cx="939454" cy="8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5468393" y="2658887"/>
              <a:ext cx="1470420" cy="1402906"/>
              <a:chOff x="3838180" y="4191000"/>
              <a:chExt cx="1470420" cy="1402906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4457700" y="5037915"/>
                <a:ext cx="5207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4457700" y="4546600"/>
                <a:ext cx="0" cy="491315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4168381" y="5037915"/>
                <a:ext cx="289319" cy="283385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4305300" y="4191000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3"/>
                    </a:solidFill>
                  </a:rPr>
                  <a:t>y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38180" y="5224574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z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978400" y="4834199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008562" y="3925418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World Coordinates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251943" y="2006425"/>
            <a:ext cx="3546357" cy="2288325"/>
            <a:chOff x="8251943" y="2006425"/>
            <a:chExt cx="3546357" cy="2288325"/>
          </a:xfrm>
        </p:grpSpPr>
        <p:cxnSp>
          <p:nvCxnSpPr>
            <p:cNvPr id="50" name="Straight Connector 49"/>
            <p:cNvCxnSpPr>
              <a:stCxn id="2052" idx="3"/>
            </p:cNvCxnSpPr>
            <p:nvPr/>
          </p:nvCxnSpPr>
          <p:spPr>
            <a:xfrm flipV="1">
              <a:off x="9237289" y="3196415"/>
              <a:ext cx="1937602" cy="144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2821">
              <a:off x="8364002" y="2960582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524874" y="3925418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Coordinates</a:t>
              </a:r>
              <a:endParaRPr lang="en-US" dirty="0"/>
            </a:p>
          </p:txBody>
        </p:sp>
        <p:grpSp>
          <p:nvGrpSpPr>
            <p:cNvPr id="35" name="Group 34"/>
            <p:cNvGrpSpPr/>
            <p:nvPr/>
          </p:nvGrpSpPr>
          <p:grpSpPr>
            <a:xfrm rot="2935857">
              <a:off x="8218186" y="2658887"/>
              <a:ext cx="1470420" cy="1402906"/>
              <a:chOff x="3838180" y="4191000"/>
              <a:chExt cx="1470420" cy="1402906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4457700" y="5037915"/>
                <a:ext cx="5207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4457700" y="4546600"/>
                <a:ext cx="0" cy="491315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4168381" y="5037915"/>
                <a:ext cx="289319" cy="283385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305300" y="4191000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3"/>
                    </a:solidFill>
                  </a:rPr>
                  <a:t>y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838180" y="5224574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z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978400" y="4834199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</a:p>
            </p:txBody>
          </p:sp>
        </p:grpSp>
        <p:pic>
          <p:nvPicPr>
            <p:cNvPr id="43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2216957">
              <a:off x="10669487" y="2296125"/>
              <a:ext cx="1031800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19873610">
              <a:off x="9597553" y="3040751"/>
              <a:ext cx="939454" cy="8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2052" idx="3"/>
            </p:cNvCxnSpPr>
            <p:nvPr/>
          </p:nvCxnSpPr>
          <p:spPr>
            <a:xfrm flipV="1">
              <a:off x="9237289" y="2326766"/>
              <a:ext cx="2561011" cy="1014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052" idx="3"/>
            </p:cNvCxnSpPr>
            <p:nvPr/>
          </p:nvCxnSpPr>
          <p:spPr>
            <a:xfrm>
              <a:off x="9237289" y="3341253"/>
              <a:ext cx="2510211" cy="761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052" idx="3"/>
            </p:cNvCxnSpPr>
            <p:nvPr/>
          </p:nvCxnSpPr>
          <p:spPr>
            <a:xfrm flipV="1">
              <a:off x="9237289" y="2006425"/>
              <a:ext cx="1863008" cy="1334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647693" y="4582769"/>
            <a:ext cx="2462116" cy="1933363"/>
            <a:chOff x="6647693" y="4582769"/>
            <a:chExt cx="2462116" cy="1933363"/>
          </a:xfrm>
        </p:grpSpPr>
        <p:sp>
          <p:nvSpPr>
            <p:cNvPr id="54" name="TextBox 53"/>
            <p:cNvSpPr txBox="1"/>
            <p:nvPr/>
          </p:nvSpPr>
          <p:spPr>
            <a:xfrm>
              <a:off x="6647693" y="6146800"/>
              <a:ext cx="2462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Device Coordinates</a:t>
              </a:r>
              <a:endParaRPr lang="en-US" dirty="0"/>
            </a:p>
          </p:txBody>
        </p:sp>
        <p:pic>
          <p:nvPicPr>
            <p:cNvPr id="66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773292">
              <a:off x="7353909" y="5312103"/>
              <a:ext cx="717355" cy="695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2656049">
              <a:off x="8059110" y="4905641"/>
              <a:ext cx="338758" cy="32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6773713" y="4582769"/>
              <a:ext cx="2179218" cy="15505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ight Arrow 51"/>
          <p:cNvSpPr/>
          <p:nvPr/>
        </p:nvSpPr>
        <p:spPr>
          <a:xfrm>
            <a:off x="3913489" y="3092450"/>
            <a:ext cx="771910" cy="39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7230146" y="3089952"/>
            <a:ext cx="771910" cy="39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5574598" y="5160951"/>
            <a:ext cx="771910" cy="39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9906222">
            <a:off x="6041936" y="4186001"/>
            <a:ext cx="1590439" cy="39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95706" y="4110084"/>
            <a:ext cx="3101061" cy="2747916"/>
            <a:chOff x="2495706" y="4110084"/>
            <a:chExt cx="3101061" cy="2747916"/>
          </a:xfrm>
        </p:grpSpPr>
        <p:grpSp>
          <p:nvGrpSpPr>
            <p:cNvPr id="74" name="Group 73"/>
            <p:cNvGrpSpPr/>
            <p:nvPr/>
          </p:nvGrpSpPr>
          <p:grpSpPr>
            <a:xfrm>
              <a:off x="3006277" y="4110084"/>
              <a:ext cx="2590490" cy="2747916"/>
              <a:chOff x="3006277" y="4110084"/>
              <a:chExt cx="2590490" cy="2747916"/>
            </a:xfrm>
          </p:grpSpPr>
          <p:pic>
            <p:nvPicPr>
              <p:cNvPr id="55" name="Picture 2" descr="Image result for cube model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3" t="9667" r="21261" b="7798"/>
              <a:stretch/>
            </p:blipFill>
            <p:spPr bwMode="auto">
              <a:xfrm rot="1004346">
                <a:off x="4516020" y="4703129"/>
                <a:ext cx="338758" cy="32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Image result for cube outlin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93354">
                <a:off x="3180885" y="4110084"/>
                <a:ext cx="2415882" cy="241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006277" y="6211669"/>
                <a:ext cx="246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Projection Coordinates (Homogeneous)</a:t>
                </a:r>
                <a:endParaRPr lang="en-US" dirty="0"/>
              </a:p>
            </p:txBody>
          </p:sp>
          <p:pic>
            <p:nvPicPr>
              <p:cNvPr id="56" name="Picture 2" descr="Image result for cube model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3" t="9667" r="21261" b="7798"/>
              <a:stretch/>
            </p:blipFill>
            <p:spPr bwMode="auto">
              <a:xfrm>
                <a:off x="3554812" y="5029483"/>
                <a:ext cx="717355" cy="695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8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88325">
              <a:off x="2495706" y="5316295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976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0" grpId="0" animBg="1"/>
      <p:bldP spid="71" grpId="0" animBg="1"/>
      <p:bldP spid="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Origin is typically the center of mass of the object, or a vertex</a:t>
            </a:r>
          </a:p>
          <a:p>
            <a:pPr lvl="1"/>
            <a:r>
              <a:rPr lang="en-US" dirty="0" smtClean="0"/>
              <a:t>Humanoids might have the origin at the feet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94754" y="2702688"/>
            <a:ext cx="2171700" cy="1998257"/>
            <a:chOff x="1492250" y="2286000"/>
            <a:chExt cx="2171700" cy="1998257"/>
          </a:xfrm>
        </p:grpSpPr>
        <p:pic>
          <p:nvPicPr>
            <p:cNvPr id="7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>
              <a:off x="1727200" y="2286000"/>
              <a:ext cx="1701800" cy="161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1958580" y="2326766"/>
              <a:ext cx="1470420" cy="1402906"/>
              <a:chOff x="3838180" y="4191000"/>
              <a:chExt cx="1470420" cy="140290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4457700" y="5037915"/>
                <a:ext cx="5207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457700" y="4546600"/>
                <a:ext cx="0" cy="491315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168381" y="5037915"/>
                <a:ext cx="289319" cy="283385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305300" y="4191000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3"/>
                    </a:solidFill>
                  </a:rPr>
                  <a:t>y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38180" y="5224574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78400" y="4834199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492250" y="3914925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Model Coordinates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44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Origin is a special point in the space</a:t>
            </a:r>
          </a:p>
          <a:p>
            <a:r>
              <a:rPr lang="en-US" dirty="0" smtClean="0"/>
              <a:t>Models are transformed into this virtual scene</a:t>
            </a:r>
          </a:p>
          <a:p>
            <a:pPr lvl="1"/>
            <a:r>
              <a:rPr lang="en-US" dirty="0" smtClean="0"/>
              <a:t>Scaled</a:t>
            </a:r>
          </a:p>
          <a:p>
            <a:pPr lvl="1"/>
            <a:r>
              <a:rPr lang="en-US" dirty="0" smtClean="0"/>
              <a:t>Rotated</a:t>
            </a:r>
          </a:p>
          <a:p>
            <a:pPr lvl="1"/>
            <a:r>
              <a:rPr lang="en-US" dirty="0" smtClean="0"/>
              <a:t>Translated</a:t>
            </a:r>
          </a:p>
          <a:p>
            <a:r>
              <a:rPr lang="en-US" dirty="0" smtClean="0"/>
              <a:t>Homogeneous coordinates – use 4D vectors with the 4</a:t>
            </a:r>
            <a:r>
              <a:rPr lang="en-US" baseline="30000" dirty="0" smtClean="0"/>
              <a:t>th</a:t>
            </a:r>
            <a:r>
              <a:rPr lang="en-US" dirty="0" smtClean="0"/>
              <a:t> component usually 0 (direction) or 1 (point)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19007" y="3071471"/>
            <a:ext cx="2181596" cy="2288150"/>
            <a:chOff x="4998666" y="2006600"/>
            <a:chExt cx="2181596" cy="2288150"/>
          </a:xfrm>
        </p:grpSpPr>
        <p:pic>
          <p:nvPicPr>
            <p:cNvPr id="6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2216957">
              <a:off x="6070600" y="2006600"/>
              <a:ext cx="1031800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19873610">
              <a:off x="4998666" y="2751226"/>
              <a:ext cx="939454" cy="8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468393" y="2658887"/>
              <a:ext cx="1470420" cy="1402906"/>
              <a:chOff x="3838180" y="4191000"/>
              <a:chExt cx="1470420" cy="140290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4457700" y="5037915"/>
                <a:ext cx="5207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457700" y="4546600"/>
                <a:ext cx="0" cy="491315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168381" y="5037915"/>
                <a:ext cx="289319" cy="283385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305300" y="4191000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3"/>
                    </a:solidFill>
                  </a:rPr>
                  <a:t>y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38180" y="5224574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78400" y="4834199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008562" y="3925418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World Coordinates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44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Points get transformed by a series of matrix manipulations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Translation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5217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Scale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Rotation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521704"/>
              </a:xfrm>
              <a:blipFill rotWithShape="0">
                <a:blip r:embed="rId3"/>
                <a:stretch>
                  <a:fillRect l="-225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 of graphics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Colors are usually expressed in Red-Green-Blue (RGB) format</a:t>
            </a:r>
          </a:p>
          <a:p>
            <a:pPr lvl="1"/>
            <a:r>
              <a:rPr lang="en-US" dirty="0"/>
              <a:t>3 8-bit integers (each a value </a:t>
            </a:r>
            <a:r>
              <a:rPr lang="en-US" dirty="0" smtClean="0"/>
              <a:t>0-255) </a:t>
            </a:r>
            <a:r>
              <a:rPr lang="en-US" dirty="0"/>
              <a:t>or 3 floating-point numbers (each a value 0-1) representing intensity. 0 is no intensity or black</a:t>
            </a:r>
          </a:p>
          <a:p>
            <a:r>
              <a:rPr lang="en-US" dirty="0"/>
              <a:t>Often colors add in an alpha channel representing transparency. 0 is fully transparent. </a:t>
            </a:r>
            <a:r>
              <a:rPr lang="en-US" dirty="0" smtClean="0"/>
              <a:t>255u </a:t>
            </a:r>
            <a:r>
              <a:rPr lang="en-US" dirty="0"/>
              <a:t>or 1.f is fully opaque.</a:t>
            </a:r>
          </a:p>
          <a:p>
            <a:endParaRPr lang="en-US" dirty="0"/>
          </a:p>
        </p:txBody>
      </p:sp>
      <p:pic>
        <p:nvPicPr>
          <p:cNvPr id="2050" name="Picture 2" descr="Image result for rgb colo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249488"/>
            <a:ext cx="354171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5398286" cy="35417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Homogeneous coordinates allow for translation to be a matrix transformation</a:t>
                </a:r>
              </a:p>
              <a:p>
                <a:r>
                  <a:rPr lang="en-US" dirty="0" smtClean="0"/>
                  <a:t>Imagine the various transforms to see how they work, for example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398286" cy="3541714"/>
              </a:xfrm>
              <a:blipFill rotWithShape="0">
                <a:blip r:embed="rId2"/>
                <a:stretch>
                  <a:fillRect l="-1919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To apply multiple transformations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Why is rotation and scale performed before translation?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Origin is now the camera</a:t>
                </a:r>
              </a:p>
              <a:p>
                <a:r>
                  <a:rPr lang="en-US" dirty="0"/>
                  <a:t>Axes are defined by the direction the camera </a:t>
                </a:r>
                <a:r>
                  <a:rPr lang="en-US" dirty="0" smtClean="0"/>
                  <a:t>faces</a:t>
                </a:r>
              </a:p>
              <a:p>
                <a:r>
                  <a:rPr lang="en-US" dirty="0" smtClean="0"/>
                  <a:t>Camera definition</a:t>
                </a:r>
              </a:p>
              <a:p>
                <a:pPr lvl="1"/>
                <a:r>
                  <a:rPr lang="en-US" dirty="0" smtClean="0"/>
                  <a:t>Eye – world position of camera</a:t>
                </a:r>
              </a:p>
              <a:p>
                <a:pPr lvl="1"/>
                <a:r>
                  <a:rPr lang="en-US" dirty="0" smtClean="0"/>
                  <a:t>At – unit vector of camera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-axis</a:t>
                </a:r>
              </a:p>
              <a:p>
                <a:pPr lvl="1"/>
                <a:r>
                  <a:rPr lang="en-US" dirty="0" smtClean="0"/>
                  <a:t>Up – unit vector of camera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-axis</a:t>
                </a:r>
              </a:p>
              <a:p>
                <a:r>
                  <a:rPr lang="en-US" dirty="0" smtClean="0"/>
                  <a:t>Transformation matrix computed an applied to all objects (look-at matrix)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877" t="-2238" r="-2253" b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818999" y="2097088"/>
            <a:ext cx="3546357" cy="2288325"/>
            <a:chOff x="8251943" y="2006425"/>
            <a:chExt cx="3546357" cy="2288325"/>
          </a:xfrm>
        </p:grpSpPr>
        <p:cxnSp>
          <p:nvCxnSpPr>
            <p:cNvPr id="7" name="Straight Connector 6"/>
            <p:cNvCxnSpPr>
              <a:stCxn id="8" idx="3"/>
            </p:cNvCxnSpPr>
            <p:nvPr/>
          </p:nvCxnSpPr>
          <p:spPr>
            <a:xfrm flipV="1">
              <a:off x="9237289" y="3196415"/>
              <a:ext cx="1937602" cy="144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2821">
              <a:off x="8364002" y="2960582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524874" y="3925418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Coordinates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 rot="2935857">
              <a:off x="8218186" y="2658887"/>
              <a:ext cx="1470420" cy="1402906"/>
              <a:chOff x="3838180" y="4191000"/>
              <a:chExt cx="1470420" cy="1402906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457700" y="5037915"/>
                <a:ext cx="5207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457700" y="4546600"/>
                <a:ext cx="0" cy="491315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4168381" y="5037915"/>
                <a:ext cx="289319" cy="283385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305300" y="4191000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3"/>
                    </a:solidFill>
                  </a:rPr>
                  <a:t>y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38180" y="5224574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z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78400" y="4834199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</a:p>
            </p:txBody>
          </p:sp>
        </p:grpSp>
        <p:pic>
          <p:nvPicPr>
            <p:cNvPr id="11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2216957">
              <a:off x="10669487" y="2296125"/>
              <a:ext cx="1031800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19873610">
              <a:off x="9597553" y="3040751"/>
              <a:ext cx="939454" cy="8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>
              <a:stCxn id="8" idx="3"/>
            </p:cNvCxnSpPr>
            <p:nvPr/>
          </p:nvCxnSpPr>
          <p:spPr>
            <a:xfrm flipV="1">
              <a:off x="9237289" y="2326766"/>
              <a:ext cx="2561011" cy="1014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>
              <a:off x="9237289" y="3341253"/>
              <a:ext cx="2510211" cy="761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3"/>
            </p:cNvCxnSpPr>
            <p:nvPr/>
          </p:nvCxnSpPr>
          <p:spPr>
            <a:xfrm flipV="1">
              <a:off x="9237289" y="2006425"/>
              <a:ext cx="1863008" cy="1334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551369" y="4875649"/>
            <a:ext cx="1656020" cy="1562683"/>
            <a:chOff x="2551369" y="4875649"/>
            <a:chExt cx="1656020" cy="1562683"/>
          </a:xfrm>
        </p:grpSpPr>
        <p:pic>
          <p:nvPicPr>
            <p:cNvPr id="22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720" y="5243382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/>
            <p:cNvCxnSpPr>
              <a:endCxn id="28" idx="0"/>
            </p:cNvCxnSpPr>
            <p:nvPr/>
          </p:nvCxnSpPr>
          <p:spPr>
            <a:xfrm flipH="1">
              <a:off x="3529939" y="5754115"/>
              <a:ext cx="15992" cy="3148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21567885" flipV="1">
              <a:off x="3533958" y="5247289"/>
              <a:ext cx="0" cy="491315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047380" y="5733730"/>
              <a:ext cx="488874" cy="486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567885">
              <a:off x="3281081" y="4875649"/>
              <a:ext cx="497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up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1567885">
              <a:off x="2551369" y="5480019"/>
              <a:ext cx="514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-at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1567885">
              <a:off x="3189488" y="6069000"/>
              <a:ext cx="68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left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490719" y="5652247"/>
              <a:ext cx="108892" cy="1273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21567885">
              <a:off x="3491427" y="5496283"/>
              <a:ext cx="715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eye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7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projection options (always converts scene to homogeneous cube)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Orthographic projection </a:t>
            </a:r>
            <a:r>
              <a:rPr lang="en-US" dirty="0" smtClean="0"/>
              <a:t>– parallel lines stay parallel and object size is not relative to distance from camera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Perspective projection </a:t>
            </a:r>
            <a:r>
              <a:rPr lang="en-US" dirty="0" smtClean="0"/>
              <a:t>– parallel lines converge and object size is relative to distance from camera</a:t>
            </a:r>
          </a:p>
          <a:p>
            <a:pPr lvl="2"/>
            <a:r>
              <a:rPr lang="en-US" dirty="0" smtClean="0"/>
              <a:t>Defined by </a:t>
            </a:r>
            <a:r>
              <a:rPr lang="en-US" b="1" dirty="0" smtClean="0">
                <a:solidFill>
                  <a:schemeClr val="tx2"/>
                </a:solidFill>
              </a:rPr>
              <a:t>field of view </a:t>
            </a:r>
            <a:r>
              <a:rPr lang="en-US" dirty="0" smtClean="0"/>
              <a:t>and aspect ratio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567322" y="3935921"/>
            <a:ext cx="3644227" cy="2352422"/>
            <a:chOff x="6567322" y="3935921"/>
            <a:chExt cx="3644227" cy="2352422"/>
          </a:xfrm>
        </p:grpSpPr>
        <p:sp>
          <p:nvSpPr>
            <p:cNvPr id="10" name="Rectangle 9"/>
            <p:cNvSpPr/>
            <p:nvPr/>
          </p:nvSpPr>
          <p:spPr>
            <a:xfrm>
              <a:off x="7828885" y="4120587"/>
              <a:ext cx="1736448" cy="1670613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>
              <a:off x="7889638" y="4806274"/>
              <a:ext cx="717355" cy="695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1004346">
              <a:off x="9032741" y="4645743"/>
              <a:ext cx="338758" cy="32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7828885" y="4120587"/>
              <a:ext cx="0" cy="167061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565333" y="4120587"/>
              <a:ext cx="0" cy="167061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182668" y="5919011"/>
              <a:ext cx="129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Near plane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19116" y="5919011"/>
              <a:ext cx="129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</a:t>
              </a:r>
              <a:r>
                <a:rPr lang="en-US" dirty="0" smtClean="0"/>
                <a:t>ar plane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182668" y="4120587"/>
              <a:ext cx="646217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664088" y="3935921"/>
              <a:ext cx="518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-at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22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322" y="4603761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6803989" y="875528"/>
            <a:ext cx="3101061" cy="2747916"/>
            <a:chOff x="6803989" y="875528"/>
            <a:chExt cx="3101061" cy="2747916"/>
          </a:xfrm>
        </p:grpSpPr>
        <p:grpSp>
          <p:nvGrpSpPr>
            <p:cNvPr id="13" name="Group 12"/>
            <p:cNvGrpSpPr/>
            <p:nvPr/>
          </p:nvGrpSpPr>
          <p:grpSpPr>
            <a:xfrm>
              <a:off x="7314560" y="875528"/>
              <a:ext cx="2590490" cy="2747916"/>
              <a:chOff x="7314560" y="875528"/>
              <a:chExt cx="2590490" cy="2747916"/>
            </a:xfrm>
          </p:grpSpPr>
          <p:pic>
            <p:nvPicPr>
              <p:cNvPr id="6" name="Picture 2" descr="Image result for cube model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3" t="9667" r="21261" b="7798"/>
              <a:stretch/>
            </p:blipFill>
            <p:spPr bwMode="auto">
              <a:xfrm rot="1004346">
                <a:off x="8824303" y="1468573"/>
                <a:ext cx="338758" cy="32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Image result for cube outlin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93354">
                <a:off x="7489168" y="875528"/>
                <a:ext cx="2415882" cy="241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314560" y="2977113"/>
                <a:ext cx="246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Projection Coordinates (Homogeneous)</a:t>
                </a:r>
                <a:endParaRPr lang="en-US" dirty="0"/>
              </a:p>
            </p:txBody>
          </p:sp>
          <p:pic>
            <p:nvPicPr>
              <p:cNvPr id="9" name="Picture 2" descr="Image result for cube model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3" t="9667" r="21261" b="7798"/>
              <a:stretch/>
            </p:blipFill>
            <p:spPr bwMode="auto">
              <a:xfrm>
                <a:off x="7863095" y="1794927"/>
                <a:ext cx="717355" cy="695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28265">
              <a:off x="6803989" y="2065522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56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Objects outside of homogeneous cube are clipped from the scene (performed efficiently on GPU)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Near plane </a:t>
            </a:r>
            <a:r>
              <a:rPr lang="en-US" dirty="0" smtClean="0"/>
              <a:t>is closest visible z-coordinate to camera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Far plane </a:t>
            </a:r>
            <a:r>
              <a:rPr lang="en-US" dirty="0" smtClean="0"/>
              <a:t>is farthest visible z-coordinate to camera</a:t>
            </a:r>
          </a:p>
          <a:p>
            <a:r>
              <a:rPr lang="en-US" dirty="0" smtClean="0"/>
              <a:t>Again transformation performed by a transformation matrix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03989" y="875528"/>
            <a:ext cx="3101061" cy="2747916"/>
            <a:chOff x="6803989" y="875528"/>
            <a:chExt cx="3101061" cy="2747916"/>
          </a:xfrm>
        </p:grpSpPr>
        <p:grpSp>
          <p:nvGrpSpPr>
            <p:cNvPr id="17" name="Group 16"/>
            <p:cNvGrpSpPr/>
            <p:nvPr/>
          </p:nvGrpSpPr>
          <p:grpSpPr>
            <a:xfrm>
              <a:off x="7314560" y="875528"/>
              <a:ext cx="2590490" cy="2747916"/>
              <a:chOff x="7314560" y="875528"/>
              <a:chExt cx="2590490" cy="2747916"/>
            </a:xfrm>
          </p:grpSpPr>
          <p:pic>
            <p:nvPicPr>
              <p:cNvPr id="19" name="Picture 2" descr="Image result for cube model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3" t="9667" r="21261" b="7798"/>
              <a:stretch/>
            </p:blipFill>
            <p:spPr bwMode="auto">
              <a:xfrm rot="1004346">
                <a:off x="8824303" y="1468573"/>
                <a:ext cx="338758" cy="32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Image result for cube out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93354">
                <a:off x="7489168" y="875528"/>
                <a:ext cx="2415882" cy="241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314560" y="2977113"/>
                <a:ext cx="246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Projection Coordinates (Homogeneous)</a:t>
                </a:r>
                <a:endParaRPr lang="en-US" dirty="0"/>
              </a:p>
            </p:txBody>
          </p:sp>
          <p:pic>
            <p:nvPicPr>
              <p:cNvPr id="22" name="Picture 2" descr="Image result for cube model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3" t="9667" r="21261" b="7798"/>
              <a:stretch/>
            </p:blipFill>
            <p:spPr bwMode="auto">
              <a:xfrm>
                <a:off x="7863095" y="1794927"/>
                <a:ext cx="717355" cy="695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28265">
              <a:off x="6803989" y="2065522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6657333" y="4337957"/>
            <a:ext cx="4079551" cy="2065505"/>
            <a:chOff x="6657333" y="4337957"/>
            <a:chExt cx="4079551" cy="2065505"/>
          </a:xfrm>
        </p:grpSpPr>
        <p:grpSp>
          <p:nvGrpSpPr>
            <p:cNvPr id="38" name="Group 37"/>
            <p:cNvGrpSpPr/>
            <p:nvPr/>
          </p:nvGrpSpPr>
          <p:grpSpPr>
            <a:xfrm>
              <a:off x="6657333" y="4337957"/>
              <a:ext cx="4079551" cy="2065505"/>
              <a:chOff x="6657333" y="4337957"/>
              <a:chExt cx="4079551" cy="206550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657333" y="4337957"/>
                <a:ext cx="4079551" cy="2065505"/>
                <a:chOff x="3078571" y="4699322"/>
                <a:chExt cx="4079551" cy="2065505"/>
              </a:xfrm>
            </p:grpSpPr>
            <p:cxnSp>
              <p:nvCxnSpPr>
                <p:cNvPr id="24" name="Straight Connector 23"/>
                <p:cNvCxnSpPr>
                  <a:endCxn id="33" idx="0"/>
                </p:cNvCxnSpPr>
                <p:nvPr/>
              </p:nvCxnSpPr>
              <p:spPr>
                <a:xfrm>
                  <a:off x="4728473" y="5930295"/>
                  <a:ext cx="1783433" cy="46520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oup 24"/>
                <p:cNvGrpSpPr/>
                <p:nvPr/>
              </p:nvGrpSpPr>
              <p:grpSpPr>
                <a:xfrm>
                  <a:off x="3078571" y="4699322"/>
                  <a:ext cx="4079551" cy="2065505"/>
                  <a:chOff x="3078571" y="4699322"/>
                  <a:chExt cx="4079551" cy="2065505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4728474" y="4699322"/>
                    <a:ext cx="1783431" cy="45809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3078571" y="4699322"/>
                    <a:ext cx="4079551" cy="2065505"/>
                    <a:chOff x="3078571" y="4699322"/>
                    <a:chExt cx="4079551" cy="2065505"/>
                  </a:xfrm>
                </p:grpSpPr>
                <p:pic>
                  <p:nvPicPr>
                    <p:cNvPr id="28" name="Picture 2" descr="Image result for cube model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0163" t="9667" r="21261" b="7798"/>
                    <a:stretch/>
                  </p:blipFill>
                  <p:spPr bwMode="auto">
                    <a:xfrm>
                      <a:off x="4836211" y="5282758"/>
                      <a:ext cx="717355" cy="69529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9" name="Picture 2" descr="Image result for cube model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0163" t="9667" r="21261" b="7798"/>
                    <a:stretch/>
                  </p:blipFill>
                  <p:spPr bwMode="auto">
                    <a:xfrm rot="1004346">
                      <a:off x="5979314" y="5122227"/>
                      <a:ext cx="338758" cy="32106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4728474" y="5157413"/>
                      <a:ext cx="1" cy="790988"/>
                    </a:xfrm>
                    <a:prstGeom prst="line">
                      <a:avLst/>
                    </a:prstGeom>
                    <a:ln w="3810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6511905" y="4699322"/>
                      <a:ext cx="0" cy="1658018"/>
                    </a:xfrm>
                    <a:prstGeom prst="line">
                      <a:avLst/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4129241" y="6395495"/>
                      <a:ext cx="12924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Near plane</a:t>
                      </a:r>
                      <a:endParaRPr lang="en-US" dirty="0"/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5865689" y="6395495"/>
                      <a:ext cx="12924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dirty="0" smtClean="0"/>
                        <a:t>ar plane</a:t>
                      </a:r>
                      <a:endParaRPr lang="en-US" dirty="0"/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3078571" y="5107364"/>
                      <a:ext cx="5185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-at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p:txBody>
                </p:sp>
                <p:pic>
                  <p:nvPicPr>
                    <p:cNvPr id="35" name="Picture 4" descr="Image result for camera clipar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13895" y="5080245"/>
                      <a:ext cx="874873" cy="6869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36" name="Straight Arrow Connector 35"/>
                    <p:cNvCxnSpPr/>
                    <p:nvPr/>
                  </p:nvCxnSpPr>
                  <p:spPr>
                    <a:xfrm flipH="1">
                      <a:off x="3332878" y="5529593"/>
                      <a:ext cx="646217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7557857" y="5168228"/>
                <a:ext cx="3067702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Arc 38"/>
            <p:cNvSpPr/>
            <p:nvPr/>
          </p:nvSpPr>
          <p:spPr>
            <a:xfrm>
              <a:off x="8414973" y="4626568"/>
              <a:ext cx="787146" cy="1174962"/>
            </a:xfrm>
            <a:prstGeom prst="arc">
              <a:avLst>
                <a:gd name="adj1" fmla="val 16994335"/>
                <a:gd name="adj2" fmla="val 20982011"/>
              </a:avLst>
            </a:prstGeom>
            <a:ln w="38100"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9091708" y="4671627"/>
                  <a:ext cx="485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708" y="4671627"/>
                  <a:ext cx="48538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168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space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608514"/>
          </a:xfrm>
        </p:spPr>
        <p:txBody>
          <a:bodyPr>
            <a:normAutofit/>
          </a:bodyPr>
          <a:lstStyle/>
          <a:p>
            <a:r>
              <a:rPr lang="en-US" dirty="0" smtClean="0"/>
              <a:t>Coordinates are transformed (by another matrix computation) to </a:t>
            </a:r>
            <a:r>
              <a:rPr lang="en-US" b="1" dirty="0" smtClean="0">
                <a:solidFill>
                  <a:schemeClr val="tx2"/>
                </a:solidFill>
              </a:rPr>
              <a:t>viewport</a:t>
            </a:r>
            <a:r>
              <a:rPr lang="en-US" dirty="0" smtClean="0"/>
              <a:t> coordinates (essentially x, y screen positions)</a:t>
            </a:r>
          </a:p>
          <a:p>
            <a:r>
              <a:rPr lang="en-US" dirty="0" smtClean="0"/>
              <a:t>For efficiency, as many matrices as possible are multiplied together before being applied to objects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Which matrices can be collapsed?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49546" y="3053661"/>
            <a:ext cx="2462116" cy="1933363"/>
            <a:chOff x="6647693" y="4582769"/>
            <a:chExt cx="2462116" cy="1933363"/>
          </a:xfrm>
        </p:grpSpPr>
        <p:sp>
          <p:nvSpPr>
            <p:cNvPr id="6" name="TextBox 5"/>
            <p:cNvSpPr txBox="1"/>
            <p:nvPr/>
          </p:nvSpPr>
          <p:spPr>
            <a:xfrm>
              <a:off x="6647693" y="6146800"/>
              <a:ext cx="2462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Device Coordinates</a:t>
              </a:r>
              <a:endParaRPr lang="en-US" dirty="0"/>
            </a:p>
          </p:txBody>
        </p:sp>
        <p:pic>
          <p:nvPicPr>
            <p:cNvPr id="7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773292">
              <a:off x="7353909" y="5312103"/>
              <a:ext cx="717355" cy="695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2656049">
              <a:off x="8059110" y="4905641"/>
              <a:ext cx="338758" cy="32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773713" y="4582769"/>
              <a:ext cx="2179218" cy="15505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46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 </a:t>
            </a:r>
            <a:br>
              <a:rPr lang="en-US" dirty="0" smtClean="0"/>
            </a:br>
            <a:r>
              <a:rPr lang="en-US" dirty="0" smtClean="0"/>
              <a:t>(not lighting)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Gives an object its base color</a:t>
                </a:r>
              </a:p>
              <a:p>
                <a:r>
                  <a:rPr lang="en-US" dirty="0" smtClean="0"/>
                  <a:t>Each vertex has a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texture coordinate </a:t>
                </a:r>
                <a:r>
                  <a:rPr lang="en-US" dirty="0" smtClean="0"/>
                  <a:t>which refers to a </a:t>
                </a:r>
                <a:r>
                  <a:rPr lang="en-US" smtClean="0"/>
                  <a:t>location in </a:t>
                </a:r>
                <a:r>
                  <a:rPr lang="en-US" dirty="0" smtClean="0"/>
                  <a:t>a texture</a:t>
                </a:r>
              </a:p>
              <a:p>
                <a:pPr lvl="1"/>
                <a:r>
                  <a:rPr lang="en-US" dirty="0" smtClean="0"/>
                  <a:t>Texture coordinates are always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and are not pixel coordinates</a:t>
                </a:r>
              </a:p>
              <a:p>
                <a:pPr lvl="1"/>
                <a:r>
                  <a:rPr lang="en-US" dirty="0" smtClean="0"/>
                  <a:t>Also called UV coordinates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texture map on cu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88117"/>
            <a:ext cx="4875213" cy="20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Lights</a:t>
            </a:r>
            <a:endParaRPr lang="en-US" dirty="0"/>
          </a:p>
        </p:txBody>
      </p:sp>
      <p:pic>
        <p:nvPicPr>
          <p:cNvPr id="3074" name="Picture 2" descr="Image result for spot light opengl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5"/>
          <a:stretch/>
        </p:blipFill>
        <p:spPr>
          <a:xfrm>
            <a:off x="1815240" y="2249488"/>
            <a:ext cx="3530732" cy="35417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6085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types of lights, we will look at most basic ones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Ambient light </a:t>
            </a:r>
            <a:r>
              <a:rPr lang="en-US" dirty="0" smtClean="0"/>
              <a:t>– uniform amount of lighting in a space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Directional light </a:t>
            </a:r>
            <a:r>
              <a:rPr lang="en-US" dirty="0" smtClean="0"/>
              <a:t>– light without a position that affects entire scene, e.g., sun (single directional light per scene usually)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Point light </a:t>
            </a:r>
            <a:r>
              <a:rPr lang="en-US" dirty="0" smtClean="0"/>
              <a:t>– light with a position emitting light in all directions, e.g., lightbulb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Spotlight</a:t>
            </a:r>
            <a:r>
              <a:rPr lang="en-US" dirty="0" smtClean="0"/>
              <a:t> – light with position and direction, e.g., flashlight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Phong</a:t>
            </a:r>
            <a:r>
              <a:rPr lang="en-US" dirty="0" smtClean="0"/>
              <a:t> Reflection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lighting model – no secondary light reflections, i.e., object lighting is not affected by other objects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Ambient light </a:t>
            </a:r>
            <a:r>
              <a:rPr lang="en-US" dirty="0" smtClean="0"/>
              <a:t>– base illumination from scene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Diffuse light </a:t>
            </a:r>
            <a:r>
              <a:rPr lang="en-US" dirty="0" smtClean="0"/>
              <a:t>– primary reflection of light that is evenly scattered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Specular light </a:t>
            </a:r>
            <a:r>
              <a:rPr lang="en-US" dirty="0" smtClean="0"/>
              <a:t>– shiny reflections of light based on viewing direction</a:t>
            </a:r>
            <a:endParaRPr lang="en-US" dirty="0"/>
          </a:p>
        </p:txBody>
      </p:sp>
      <p:pic>
        <p:nvPicPr>
          <p:cNvPr id="4100" name="Picture 4" descr="Image result for phong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3" y="4924425"/>
            <a:ext cx="6238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1412" y="2249487"/>
            <a:ext cx="10771188" cy="3541714"/>
          </a:xfrm>
        </p:spPr>
        <p:txBody>
          <a:bodyPr/>
          <a:lstStyle/>
          <a:p>
            <a:r>
              <a:rPr lang="en-US" dirty="0" smtClean="0"/>
              <a:t>Shading is the determination of how the surface of a triangle is filled in, with respect to the lighting model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Flat shading </a:t>
            </a:r>
            <a:r>
              <a:rPr lang="en-US" dirty="0" smtClean="0"/>
              <a:t>– Uses face normal to compute light model one time and applies that color uniformly</a:t>
            </a:r>
          </a:p>
          <a:p>
            <a:pPr lvl="1"/>
            <a:r>
              <a:rPr lang="en-US" b="1" dirty="0" err="1" smtClean="0">
                <a:solidFill>
                  <a:schemeClr val="tx2"/>
                </a:solidFill>
              </a:rPr>
              <a:t>Gouraud</a:t>
            </a:r>
            <a:r>
              <a:rPr lang="en-US" b="1" dirty="0" smtClean="0">
                <a:solidFill>
                  <a:schemeClr val="tx2"/>
                </a:solidFill>
              </a:rPr>
              <a:t> shading </a:t>
            </a:r>
            <a:r>
              <a:rPr lang="en-US" dirty="0" smtClean="0"/>
              <a:t>– light model computed for each vertex and color is interpolated</a:t>
            </a:r>
          </a:p>
          <a:p>
            <a:pPr lvl="1"/>
            <a:r>
              <a:rPr lang="en-US" b="1" dirty="0" err="1" smtClean="0">
                <a:solidFill>
                  <a:schemeClr val="tx2"/>
                </a:solidFill>
              </a:rPr>
              <a:t>Phong</a:t>
            </a:r>
            <a:r>
              <a:rPr lang="en-US" b="1" dirty="0" smtClean="0">
                <a:solidFill>
                  <a:schemeClr val="tx2"/>
                </a:solidFill>
              </a:rPr>
              <a:t> shading </a:t>
            </a:r>
            <a:r>
              <a:rPr lang="en-US" dirty="0" smtClean="0"/>
              <a:t>– Vertex normal interpolated and light model computed for every pixel</a:t>
            </a:r>
            <a:endParaRPr lang="en-US" dirty="0"/>
          </a:p>
        </p:txBody>
      </p:sp>
      <p:pic>
        <p:nvPicPr>
          <p:cNvPr id="5122" name="Picture 2" descr="Image result for flat shading in computer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7" y="4589603"/>
            <a:ext cx="5876926" cy="21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 of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Modern computers and consoles have </a:t>
            </a:r>
            <a:r>
              <a:rPr lang="en-US" b="1" dirty="0" smtClean="0">
                <a:solidFill>
                  <a:schemeClr val="tx2"/>
                </a:solidFill>
              </a:rPr>
              <a:t>graphics processing units (GPUs)</a:t>
            </a:r>
          </a:p>
          <a:p>
            <a:pPr lvl="1"/>
            <a:r>
              <a:rPr lang="en-US" dirty="0" smtClean="0"/>
              <a:t>Knows how to render points, lines, and triangles</a:t>
            </a:r>
          </a:p>
          <a:p>
            <a:pPr lvl="1"/>
            <a:r>
              <a:rPr lang="en-US" dirty="0" smtClean="0"/>
              <a:t>Has dedicated memory</a:t>
            </a:r>
          </a:p>
          <a:p>
            <a:pPr lvl="1"/>
            <a:r>
              <a:rPr lang="en-US" dirty="0" smtClean="0"/>
              <a:t>Executes </a:t>
            </a:r>
            <a:r>
              <a:rPr lang="en-US" b="1" dirty="0" err="1" smtClean="0">
                <a:solidFill>
                  <a:schemeClr val="tx2"/>
                </a:solidFill>
              </a:rPr>
              <a:t>shaders</a:t>
            </a:r>
            <a:r>
              <a:rPr lang="en-US" dirty="0" smtClean="0"/>
              <a:t>, or small programs, to operate on data</a:t>
            </a:r>
          </a:p>
          <a:p>
            <a:pPr lvl="1"/>
            <a:r>
              <a:rPr lang="en-US" dirty="0" smtClean="0"/>
              <a:t>Operates on 4-byte floating point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6085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Things to keep in mind:</a:t>
            </a:r>
          </a:p>
          <a:p>
            <a:pPr lvl="1"/>
            <a:r>
              <a:rPr lang="en-US" dirty="0" smtClean="0"/>
              <a:t>Geometry data lives on GPU, not CPU – data transfer occurs through memory </a:t>
            </a:r>
            <a:r>
              <a:rPr lang="en-US" b="1" dirty="0" smtClean="0">
                <a:solidFill>
                  <a:schemeClr val="tx2"/>
                </a:solidFill>
              </a:rPr>
              <a:t>buffers</a:t>
            </a:r>
          </a:p>
          <a:p>
            <a:pPr lvl="1"/>
            <a:r>
              <a:rPr lang="en-US" dirty="0" smtClean="0"/>
              <a:t>Picture information, often called a </a:t>
            </a:r>
            <a:r>
              <a:rPr lang="en-US" b="1" dirty="0" smtClean="0">
                <a:solidFill>
                  <a:schemeClr val="tx2"/>
                </a:solidFill>
              </a:rPr>
              <a:t>texture</a:t>
            </a:r>
            <a:r>
              <a:rPr lang="en-US" dirty="0" smtClean="0"/>
              <a:t>, also lives in GPU memory – also called a color map</a:t>
            </a:r>
          </a:p>
          <a:p>
            <a:pPr lvl="1"/>
            <a:r>
              <a:rPr lang="en-US" dirty="0" smtClean="0"/>
              <a:t>GPUs are highly parallel, CPUs are not</a:t>
            </a:r>
          </a:p>
          <a:p>
            <a:pPr lvl="1"/>
            <a:r>
              <a:rPr lang="en-US" dirty="0" smtClean="0"/>
              <a:t>GPUs have limited memory that must be managed properly</a:t>
            </a:r>
          </a:p>
        </p:txBody>
      </p:sp>
      <p:pic>
        <p:nvPicPr>
          <p:cNvPr id="4098" name="Picture 2" descr="Image result for G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38" y="5427913"/>
            <a:ext cx="2238396" cy="14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Back-face culling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Remove triangles from rendering which do not face the camera</a:t>
            </a:r>
          </a:p>
          <a:p>
            <a:r>
              <a:rPr lang="en-US" dirty="0" smtClean="0"/>
              <a:t>Performed by analyzing dot product of face normal with camera at vector, if negative then do not render</a:t>
            </a:r>
            <a:endParaRPr lang="en-US" dirty="0"/>
          </a:p>
        </p:txBody>
      </p:sp>
      <p:pic>
        <p:nvPicPr>
          <p:cNvPr id="2050" name="Picture 2" descr="Image result for backface cull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2338"/>
            <a:ext cx="4875213" cy="29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Painter's algorithm (again)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Draw items in background to foreground</a:t>
            </a:r>
          </a:p>
          <a:p>
            <a:r>
              <a:rPr lang="en-US" dirty="0"/>
              <a:t>Any issues?</a:t>
            </a:r>
          </a:p>
          <a:p>
            <a:pPr lvl="1"/>
            <a:r>
              <a:rPr lang="en-US" dirty="0"/>
              <a:t>Order ill specified</a:t>
            </a:r>
          </a:p>
          <a:p>
            <a:pPr lvl="1"/>
            <a:r>
              <a:rPr lang="en-US" dirty="0"/>
              <a:t>Required resorting each frame</a:t>
            </a:r>
          </a:p>
          <a:p>
            <a:pPr lvl="1"/>
            <a:r>
              <a:rPr lang="en-US" dirty="0"/>
              <a:t>Overdraw (</a:t>
            </a:r>
            <a:r>
              <a:rPr lang="en-US" dirty="0" err="1"/>
              <a:t>recomputing</a:t>
            </a:r>
            <a:r>
              <a:rPr lang="en-US" dirty="0"/>
              <a:t> pixel color over and over again)</a:t>
            </a:r>
          </a:p>
          <a:p>
            <a:endParaRPr lang="en-US" dirty="0"/>
          </a:p>
        </p:txBody>
      </p:sp>
      <p:pic>
        <p:nvPicPr>
          <p:cNvPr id="10" name="Picture 2" descr="Image result for painters algorithm graphic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73" y="2249488"/>
            <a:ext cx="3343866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/>
                </a:solidFill>
              </a:rPr>
              <a:t>z-buffer</a:t>
            </a:r>
            <a:r>
              <a:rPr lang="en-US" dirty="0" smtClean="0"/>
              <a:t> is additional memory (in frame buffer) that stores depth (distance from camera) information of pixel</a:t>
            </a:r>
          </a:p>
          <a:p>
            <a:r>
              <a:rPr lang="en-US" dirty="0" smtClean="0"/>
              <a:t>During rendering, we only update a pixel's color if a pixel is closer than currently stored in the z-buffer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6085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Any issues?</a:t>
            </a:r>
          </a:p>
          <a:p>
            <a:pPr lvl="1"/>
            <a:r>
              <a:rPr lang="en-US" dirty="0" smtClean="0"/>
              <a:t>Floating-point error</a:t>
            </a:r>
          </a:p>
          <a:p>
            <a:pPr lvl="1"/>
            <a:r>
              <a:rPr lang="en-US" dirty="0" smtClean="0"/>
              <a:t>Transparency?</a:t>
            </a:r>
          </a:p>
          <a:p>
            <a:r>
              <a:rPr lang="en-US" dirty="0" smtClean="0"/>
              <a:t>To handle transparency</a:t>
            </a:r>
          </a:p>
          <a:p>
            <a:pPr lvl="1"/>
            <a:r>
              <a:rPr lang="en-US" dirty="0" smtClean="0"/>
              <a:t>Draw all opaque objects</a:t>
            </a:r>
          </a:p>
          <a:p>
            <a:pPr lvl="1"/>
            <a:r>
              <a:rPr lang="en-US" dirty="0" smtClean="0"/>
              <a:t>Make z-buffer read only</a:t>
            </a:r>
          </a:p>
          <a:p>
            <a:pPr lvl="1"/>
            <a:r>
              <a:rPr lang="en-US" dirty="0" smtClean="0"/>
              <a:t>Draw all transparent objects</a:t>
            </a:r>
          </a:p>
          <a:p>
            <a:r>
              <a:rPr lang="en-US" dirty="0" smtClean="0"/>
              <a:t>Note – professional game engines employ many more techniques for efficient visibility determination</a:t>
            </a:r>
          </a:p>
        </p:txBody>
      </p:sp>
    </p:spTree>
    <p:extLst>
      <p:ext uri="{BB962C8B-B14F-4D97-AF65-F5344CB8AC3E}">
        <p14:creationId xmlns:p14="http://schemas.microsoft.com/office/powerpoint/2010/main" val="40319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Transform, Revisited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Rotations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Euler angles</a:t>
            </a:r>
          </a:p>
          <a:p>
            <a:pPr lvl="1"/>
            <a:r>
              <a:rPr lang="en-US" dirty="0" smtClean="0"/>
              <a:t>3 separate angles (essentially as discussed)</a:t>
            </a:r>
          </a:p>
          <a:p>
            <a:pPr lvl="1"/>
            <a:r>
              <a:rPr lang="en-US" dirty="0" smtClean="0"/>
              <a:t>Difficult to interpolate</a:t>
            </a:r>
          </a:p>
          <a:p>
            <a:pPr lvl="1"/>
            <a:r>
              <a:rPr lang="en-US" dirty="0" smtClean="0"/>
              <a:t>Gimbal lock</a:t>
            </a:r>
          </a:p>
          <a:p>
            <a:r>
              <a:rPr lang="en-US" dirty="0" smtClean="0"/>
              <a:t>Rotation matrix</a:t>
            </a:r>
          </a:p>
          <a:p>
            <a:pPr lvl="1"/>
            <a:r>
              <a:rPr lang="en-US" dirty="0" smtClean="0"/>
              <a:t>16 values</a:t>
            </a:r>
          </a:p>
          <a:p>
            <a:pPr lvl="1"/>
            <a:r>
              <a:rPr lang="en-US" dirty="0" smtClean="0"/>
              <a:t>Expensive to interpolate</a:t>
            </a:r>
            <a:endParaRPr lang="en-US" dirty="0"/>
          </a:p>
        </p:txBody>
      </p:sp>
      <p:pic>
        <p:nvPicPr>
          <p:cNvPr id="7170" name="Picture 2" descr="Image result for gimbal lo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1" y="2242428"/>
            <a:ext cx="4191000" cy="39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rotations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Angle-axis</a:t>
            </a:r>
          </a:p>
          <a:p>
            <a:pPr lvl="1"/>
            <a:r>
              <a:rPr lang="en-US" dirty="0" smtClean="0"/>
              <a:t>More intuitive</a:t>
            </a:r>
          </a:p>
          <a:p>
            <a:pPr lvl="1"/>
            <a:r>
              <a:rPr lang="en-US" dirty="0" smtClean="0"/>
              <a:t>Store an axis of rotation and angle of rotation</a:t>
            </a:r>
          </a:p>
          <a:p>
            <a:pPr lvl="1"/>
            <a:r>
              <a:rPr lang="en-US" dirty="0" smtClean="0"/>
              <a:t>Difficult to interpolate as is</a:t>
            </a:r>
            <a:endParaRPr lang="en-US" dirty="0"/>
          </a:p>
        </p:txBody>
      </p:sp>
      <p:pic>
        <p:nvPicPr>
          <p:cNvPr id="8194" name="Picture 2" descr="Image result for angle-axis rot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44" y="2301081"/>
            <a:ext cx="29051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Quaternions</a:t>
            </a:r>
          </a:p>
          <a:p>
            <a:pPr lvl="1"/>
            <a:r>
              <a:rPr lang="en-US" dirty="0" smtClean="0"/>
              <a:t>Alternative representation of angle-axis</a:t>
            </a:r>
          </a:p>
          <a:p>
            <a:pPr lvl="1"/>
            <a:r>
              <a:rPr lang="en-US" dirty="0" smtClean="0"/>
              <a:t>Small storage – 4 values</a:t>
            </a:r>
          </a:p>
          <a:p>
            <a:pPr lvl="1"/>
            <a:r>
              <a:rPr lang="en-US" dirty="0" smtClean="0"/>
              <a:t>Smooth interpolation</a:t>
            </a:r>
          </a:p>
          <a:p>
            <a:pPr lvl="1"/>
            <a:r>
              <a:rPr lang="en-US" dirty="0" smtClean="0"/>
              <a:t>No gimbal 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could be terrible about them?</a:t>
            </a:r>
          </a:p>
          <a:p>
            <a:pPr lvl="1"/>
            <a:r>
              <a:rPr lang="en-US" dirty="0" smtClean="0"/>
              <a:t>Most confusing mathematical concept you may ever learn (unless you jump into higher level math)</a:t>
            </a:r>
          </a:p>
          <a:p>
            <a:pPr lvl="1"/>
            <a:r>
              <a:rPr lang="en-US" dirty="0" smtClean="0"/>
              <a:t>Unintuitive!</a:t>
            </a:r>
          </a:p>
          <a:p>
            <a:pPr lvl="1"/>
            <a:r>
              <a:rPr lang="en-US" dirty="0" smtClean="0"/>
              <a:t>Tradeoff – will always need to convert to rotation matrix to actually transform object (but not really a negative)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"A 3D complex (real + imaginary) number"</a:t>
            </a:r>
          </a:p>
          <a:p>
            <a:r>
              <a:rPr lang="en-US" dirty="0" smtClean="0"/>
              <a:t>Useful in representing 3D rotations, essentially, angle-axis rotations</a:t>
            </a:r>
          </a:p>
          <a:p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Scalar value</a:t>
            </a:r>
          </a:p>
          <a:p>
            <a:pPr lvl="1"/>
            <a:r>
              <a:rPr lang="en-US" dirty="0" smtClean="0"/>
              <a:t>Vector component (imaginary component)</a:t>
            </a:r>
          </a:p>
          <a:p>
            <a:r>
              <a:rPr lang="en-US" dirty="0" smtClean="0"/>
              <a:t>In graphics, we will always have unit quaternions (magnitude of 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From angle-axis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Libraries often provide convenient construction mechanisms from Euler Angles or Angle-axis rotations</a:t>
                </a:r>
              </a:p>
              <a:p>
                <a:r>
                  <a:rPr lang="en-US" dirty="0" smtClean="0"/>
                  <a:t>Mathematics has many useful operations combined, e.g., multiplying (combines rotations), conjugation (inverse), etc.</a:t>
                </a:r>
              </a:p>
              <a:p>
                <a:r>
                  <a:rPr lang="en-US" dirty="0" smtClean="0"/>
                  <a:t>Quaternion rotation applied to a point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  <a:blipFill rotWithShape="0">
                <a:blip r:embed="rId2"/>
                <a:stretch>
                  <a:fillRect l="-1877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7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Models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Buffering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cameras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Fixed and non-player controlled cameras </a:t>
            </a:r>
            <a:r>
              <a:rPr lang="en-US" dirty="0" smtClean="0"/>
              <a:t>– same position or scripted positions by designer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First-person camera </a:t>
            </a:r>
            <a:r>
              <a:rPr lang="en-US" dirty="0" smtClean="0"/>
              <a:t>– gives perspective of the player</a:t>
            </a:r>
          </a:p>
          <a:p>
            <a:pPr lvl="1"/>
            <a:r>
              <a:rPr lang="en-US" dirty="0" smtClean="0"/>
              <a:t>Need to worry about player model used in rendering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Third-person camera </a:t>
            </a:r>
            <a:r>
              <a:rPr lang="en-US" dirty="0" smtClean="0"/>
              <a:t>– possibly an omniscient perspective of the world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Follow camera </a:t>
            </a:r>
            <a:r>
              <a:rPr lang="en-US" dirty="0" smtClean="0"/>
              <a:t>– limited view that follows player in world</a:t>
            </a:r>
          </a:p>
          <a:p>
            <a:r>
              <a:rPr lang="en-US" b="1" dirty="0" err="1" smtClean="0">
                <a:solidFill>
                  <a:schemeClr val="tx2"/>
                </a:solidFill>
              </a:rPr>
              <a:t>Cutscene</a:t>
            </a:r>
            <a:r>
              <a:rPr lang="en-US" b="1" dirty="0" smtClean="0">
                <a:solidFill>
                  <a:schemeClr val="tx2"/>
                </a:solidFill>
              </a:rPr>
              <a:t> camera </a:t>
            </a:r>
            <a:r>
              <a:rPr lang="en-US" dirty="0" smtClean="0"/>
              <a:t>– designed with smooth transitions using spline system</a:t>
            </a:r>
            <a:endParaRPr lang="en-US" dirty="0"/>
          </a:p>
        </p:txBody>
      </p:sp>
      <p:pic>
        <p:nvPicPr>
          <p:cNvPr id="1026" name="Picture 2" descr="Image result for skyrim gamepl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59855"/>
            <a:ext cx="4875213" cy="27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cameras and perspective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Cameras defined by eye position, look-at direction, and up direction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Perspective projection </a:t>
            </a:r>
            <a:r>
              <a:rPr lang="en-US" dirty="0" smtClean="0"/>
              <a:t>defined by </a:t>
            </a:r>
            <a:r>
              <a:rPr lang="en-US" b="1" dirty="0" smtClean="0">
                <a:solidFill>
                  <a:schemeClr val="tx2"/>
                </a:solidFill>
              </a:rPr>
              <a:t>field of view (FOV)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tx2"/>
                </a:solidFill>
              </a:rPr>
              <a:t>aspect ratio</a:t>
            </a:r>
            <a:r>
              <a:rPr lang="en-US" dirty="0" smtClean="0"/>
              <a:t>, near plane and far plane</a:t>
            </a:r>
          </a:p>
          <a:p>
            <a:pPr lvl="1"/>
            <a:r>
              <a:rPr lang="en-US" dirty="0" smtClean="0"/>
              <a:t>Careful of the </a:t>
            </a:r>
            <a:r>
              <a:rPr lang="en-US" b="1" dirty="0" smtClean="0">
                <a:solidFill>
                  <a:schemeClr val="tx2"/>
                </a:solidFill>
              </a:rPr>
              <a:t>fisheye effect </a:t>
            </a:r>
            <a:r>
              <a:rPr lang="en-US" dirty="0" smtClean="0"/>
              <a:t>when the FOV is too large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8935" y="2097088"/>
            <a:ext cx="3546357" cy="2288325"/>
            <a:chOff x="8251943" y="2006425"/>
            <a:chExt cx="3546357" cy="2288325"/>
          </a:xfrm>
        </p:grpSpPr>
        <p:cxnSp>
          <p:nvCxnSpPr>
            <p:cNvPr id="6" name="Straight Connector 5"/>
            <p:cNvCxnSpPr>
              <a:stCxn id="7" idx="3"/>
            </p:cNvCxnSpPr>
            <p:nvPr/>
          </p:nvCxnSpPr>
          <p:spPr>
            <a:xfrm flipV="1">
              <a:off x="9237289" y="3196415"/>
              <a:ext cx="1937602" cy="144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2821">
              <a:off x="8364002" y="2960582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524874" y="3925418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Coordinates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 rot="2935857">
              <a:off x="8218186" y="2658887"/>
              <a:ext cx="1470420" cy="1402906"/>
              <a:chOff x="3838180" y="4191000"/>
              <a:chExt cx="1470420" cy="1402906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4457700" y="5037915"/>
                <a:ext cx="5207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4457700" y="4546600"/>
                <a:ext cx="0" cy="491315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4168381" y="5037915"/>
                <a:ext cx="289319" cy="283385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305300" y="4191000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3"/>
                    </a:solidFill>
                  </a:rPr>
                  <a:t>y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38180" y="5224574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z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978400" y="4834199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</a:p>
            </p:txBody>
          </p:sp>
        </p:grpSp>
        <p:pic>
          <p:nvPicPr>
            <p:cNvPr id="10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2216957">
              <a:off x="10669487" y="2296125"/>
              <a:ext cx="1031800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cube mode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9667" r="21261" b="7798"/>
            <a:stretch/>
          </p:blipFill>
          <p:spPr bwMode="auto">
            <a:xfrm rot="19873610">
              <a:off x="9597553" y="3040751"/>
              <a:ext cx="939454" cy="8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>
              <a:stCxn id="7" idx="3"/>
            </p:cNvCxnSpPr>
            <p:nvPr/>
          </p:nvCxnSpPr>
          <p:spPr>
            <a:xfrm flipV="1">
              <a:off x="9237289" y="2326766"/>
              <a:ext cx="2561011" cy="1014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</p:cNvCxnSpPr>
            <p:nvPr/>
          </p:nvCxnSpPr>
          <p:spPr>
            <a:xfrm>
              <a:off x="9237289" y="3341253"/>
              <a:ext cx="2510211" cy="761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3"/>
            </p:cNvCxnSpPr>
            <p:nvPr/>
          </p:nvCxnSpPr>
          <p:spPr>
            <a:xfrm flipV="1">
              <a:off x="9237289" y="2006425"/>
              <a:ext cx="1863008" cy="1334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38482" y="4606688"/>
            <a:ext cx="1656020" cy="1562683"/>
            <a:chOff x="2551369" y="4875649"/>
            <a:chExt cx="1656020" cy="1562683"/>
          </a:xfrm>
        </p:grpSpPr>
        <p:pic>
          <p:nvPicPr>
            <p:cNvPr id="22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720" y="5243382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/>
            <p:cNvCxnSpPr>
              <a:endCxn id="28" idx="0"/>
            </p:cNvCxnSpPr>
            <p:nvPr/>
          </p:nvCxnSpPr>
          <p:spPr>
            <a:xfrm flipH="1">
              <a:off x="3529939" y="5754115"/>
              <a:ext cx="15992" cy="3148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21567885" flipV="1">
              <a:off x="3533958" y="5247289"/>
              <a:ext cx="0" cy="491315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047380" y="5733730"/>
              <a:ext cx="488874" cy="486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567885">
              <a:off x="3281081" y="4875649"/>
              <a:ext cx="497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up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1567885">
              <a:off x="2551369" y="5480019"/>
              <a:ext cx="514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-at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1567885">
              <a:off x="3189488" y="6069000"/>
              <a:ext cx="68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left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90719" y="5652247"/>
              <a:ext cx="108892" cy="1273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 rot="21567885">
              <a:off x="3491427" y="5496283"/>
              <a:ext cx="715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eye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37508" y="4587031"/>
            <a:ext cx="4079551" cy="2065505"/>
            <a:chOff x="6657333" y="4337957"/>
            <a:chExt cx="4079551" cy="2065505"/>
          </a:xfrm>
        </p:grpSpPr>
        <p:grpSp>
          <p:nvGrpSpPr>
            <p:cNvPr id="54" name="Group 53"/>
            <p:cNvGrpSpPr/>
            <p:nvPr/>
          </p:nvGrpSpPr>
          <p:grpSpPr>
            <a:xfrm>
              <a:off x="6657333" y="4337957"/>
              <a:ext cx="4079551" cy="2065505"/>
              <a:chOff x="6657333" y="4337957"/>
              <a:chExt cx="4079551" cy="206550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657333" y="4337957"/>
                <a:ext cx="4079551" cy="2065505"/>
                <a:chOff x="3078571" y="4699322"/>
                <a:chExt cx="4079551" cy="2065505"/>
              </a:xfrm>
            </p:grpSpPr>
            <p:cxnSp>
              <p:nvCxnSpPr>
                <p:cNvPr id="59" name="Straight Connector 58"/>
                <p:cNvCxnSpPr>
                  <a:endCxn id="68" idx="0"/>
                </p:cNvCxnSpPr>
                <p:nvPr/>
              </p:nvCxnSpPr>
              <p:spPr>
                <a:xfrm>
                  <a:off x="4728473" y="5930295"/>
                  <a:ext cx="1783433" cy="46520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Group 59"/>
                <p:cNvGrpSpPr/>
                <p:nvPr/>
              </p:nvGrpSpPr>
              <p:grpSpPr>
                <a:xfrm>
                  <a:off x="3078571" y="4699322"/>
                  <a:ext cx="4079551" cy="2065505"/>
                  <a:chOff x="3078571" y="4699322"/>
                  <a:chExt cx="4079551" cy="2065505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 flipV="1">
                    <a:off x="4728474" y="4699322"/>
                    <a:ext cx="1783431" cy="458091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078571" y="4699322"/>
                    <a:ext cx="4079551" cy="2065505"/>
                    <a:chOff x="3078571" y="4699322"/>
                    <a:chExt cx="4079551" cy="2065505"/>
                  </a:xfrm>
                </p:grpSpPr>
                <p:pic>
                  <p:nvPicPr>
                    <p:cNvPr id="63" name="Picture 2" descr="Image result for cube model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0163" t="9667" r="21261" b="7798"/>
                    <a:stretch/>
                  </p:blipFill>
                  <p:spPr bwMode="auto">
                    <a:xfrm>
                      <a:off x="4836211" y="5282758"/>
                      <a:ext cx="717355" cy="69529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4" name="Picture 2" descr="Image result for cube model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0163" t="9667" r="21261" b="7798"/>
                    <a:stretch/>
                  </p:blipFill>
                  <p:spPr bwMode="auto">
                    <a:xfrm rot="1004346">
                      <a:off x="5979314" y="5122227"/>
                      <a:ext cx="338758" cy="32106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4728474" y="5157413"/>
                      <a:ext cx="1" cy="790988"/>
                    </a:xfrm>
                    <a:prstGeom prst="line">
                      <a:avLst/>
                    </a:prstGeom>
                    <a:ln w="38100">
                      <a:solidFill>
                        <a:schemeClr val="accent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6511905" y="4699322"/>
                      <a:ext cx="0" cy="1658018"/>
                    </a:xfrm>
                    <a:prstGeom prst="line">
                      <a:avLst/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4129241" y="6395495"/>
                      <a:ext cx="12924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Near plane</a:t>
                      </a:r>
                      <a:endParaRPr lang="en-US" dirty="0"/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865689" y="6395495"/>
                      <a:ext cx="12924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dirty="0" smtClean="0"/>
                        <a:t>ar plane</a:t>
                      </a:r>
                      <a:endParaRPr lang="en-US" dirty="0"/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3078571" y="5107364"/>
                      <a:ext cx="5185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-at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p:txBody>
                </p:sp>
                <p:pic>
                  <p:nvPicPr>
                    <p:cNvPr id="70" name="Picture 4" descr="Image result for camera clipar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13895" y="5080245"/>
                      <a:ext cx="874873" cy="6869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71" name="Straight Arrow Connector 70"/>
                    <p:cNvCxnSpPr/>
                    <p:nvPr/>
                  </p:nvCxnSpPr>
                  <p:spPr>
                    <a:xfrm flipH="1">
                      <a:off x="3332878" y="5529593"/>
                      <a:ext cx="646217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7557857" y="5168228"/>
                <a:ext cx="3067702" cy="0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Arc 54"/>
            <p:cNvSpPr/>
            <p:nvPr/>
          </p:nvSpPr>
          <p:spPr>
            <a:xfrm>
              <a:off x="8414973" y="4626568"/>
              <a:ext cx="787146" cy="1174962"/>
            </a:xfrm>
            <a:prstGeom prst="arc">
              <a:avLst>
                <a:gd name="adj1" fmla="val 16994335"/>
                <a:gd name="adj2" fmla="val 20982011"/>
              </a:avLst>
            </a:prstGeom>
            <a:ln w="38100"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091708" y="4671627"/>
                  <a:ext cx="485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708" y="4671627"/>
                  <a:ext cx="48538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71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Follow Camera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09828" y="4034861"/>
                <a:ext cx="6677776" cy="25771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𝑒𝑦𝑒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𝑓𝑤𝑑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𝑛𝑜𝑟𝑚𝑎𝑙𝑖𝑧𝑒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𝑝𝑜𝑠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𝑒𝑦𝑒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𝑛𝑜𝑟𝑚𝑎𝑙𝑖𝑧𝑒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𝑛𝑜𝑟𝑚𝑎𝑙𝑖𝑧𝑒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09828" y="4034861"/>
                <a:ext cx="6677776" cy="2577157"/>
              </a:xfrm>
              <a:blipFill rotWithShape="0">
                <a:blip r:embed="rId2"/>
                <a:stretch>
                  <a:fillRect l="-1918" t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65" y="3556321"/>
            <a:ext cx="576548" cy="928044"/>
          </a:xfrm>
        </p:spPr>
      </p:pic>
      <p:grpSp>
        <p:nvGrpSpPr>
          <p:cNvPr id="31" name="Group 30"/>
          <p:cNvGrpSpPr/>
          <p:nvPr/>
        </p:nvGrpSpPr>
        <p:grpSpPr>
          <a:xfrm>
            <a:off x="5392840" y="1659212"/>
            <a:ext cx="6126346" cy="4081485"/>
            <a:chOff x="5392840" y="1659212"/>
            <a:chExt cx="6126346" cy="4081485"/>
          </a:xfrm>
        </p:grpSpPr>
        <p:pic>
          <p:nvPicPr>
            <p:cNvPr id="5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65655">
              <a:off x="6599880" y="2514121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>
              <a:stCxn id="8" idx="2"/>
            </p:cNvCxnSpPr>
            <p:nvPr/>
          </p:nvCxnSpPr>
          <p:spPr>
            <a:xfrm flipH="1">
              <a:off x="6932547" y="4484365"/>
              <a:ext cx="367389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2"/>
            </p:cNvCxnSpPr>
            <p:nvPr/>
          </p:nvCxnSpPr>
          <p:spPr>
            <a:xfrm flipH="1">
              <a:off x="6921661" y="3184663"/>
              <a:ext cx="10886" cy="129970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693047" y="4611687"/>
              <a:ext cx="2152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Horizontal Follow Distance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2840" y="3374012"/>
              <a:ext cx="1528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Vertical Follow Distance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endCxn id="8" idx="1"/>
            </p:cNvCxnSpPr>
            <p:nvPr/>
          </p:nvCxnSpPr>
          <p:spPr>
            <a:xfrm>
              <a:off x="7037316" y="2911278"/>
              <a:ext cx="3280849" cy="110906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037316" y="1659213"/>
              <a:ext cx="521358" cy="125206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58674" y="1659212"/>
              <a:ext cx="443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up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25536" y="3025132"/>
              <a:ext cx="443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at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8" idx="2"/>
            </p:cNvCxnSpPr>
            <p:nvPr/>
          </p:nvCxnSpPr>
          <p:spPr>
            <a:xfrm>
              <a:off x="10606439" y="4484365"/>
              <a:ext cx="79462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8" idx="2"/>
              <a:endCxn id="8" idx="0"/>
            </p:cNvCxnSpPr>
            <p:nvPr/>
          </p:nvCxnSpPr>
          <p:spPr>
            <a:xfrm flipV="1">
              <a:off x="10606439" y="3556321"/>
              <a:ext cx="0" cy="92804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041742" y="4518118"/>
                  <a:ext cx="1477444" cy="1222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accent2"/>
                      </a:solidFill>
                    </a:rPr>
                    <a:t>Target forward and up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𝑝𝑜𝑠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𝑓𝑤𝑑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1742" y="4518118"/>
                  <a:ext cx="1477444" cy="122257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35" t="-2488" b="-2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332079" y="2260007"/>
                  <a:ext cx="1673805" cy="6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accent1"/>
                      </a:solidFill>
                    </a:rPr>
                    <a:t>Camera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𝑒𝑦𝑒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079" y="2260007"/>
                  <a:ext cx="1673805" cy="6682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5505" b="-18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57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follow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"Store" two camera positions – ideal and actual</a:t>
            </a:r>
          </a:p>
          <a:p>
            <a:pPr lvl="1"/>
            <a:r>
              <a:rPr lang="en-US" dirty="0" smtClean="0"/>
              <a:t>Ideal camera computed from basic follow model</a:t>
            </a:r>
          </a:p>
          <a:p>
            <a:pPr lvl="1"/>
            <a:r>
              <a:rPr lang="en-US" dirty="0" smtClean="0"/>
              <a:t>Actual is attached on a virtual spring to the ideal, and initialized as the ideal</a:t>
            </a:r>
          </a:p>
          <a:p>
            <a:pPr lvl="2"/>
            <a:r>
              <a:rPr lang="en-US" dirty="0" smtClean="0"/>
              <a:t>Has a position and velocity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60194" y="2514121"/>
            <a:ext cx="3378008" cy="1288611"/>
            <a:chOff x="6460194" y="2514121"/>
            <a:chExt cx="3378008" cy="1288611"/>
          </a:xfrm>
        </p:grpSpPr>
        <p:pic>
          <p:nvPicPr>
            <p:cNvPr id="5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880" y="2514121"/>
              <a:ext cx="874873" cy="686912"/>
            </a:xfrm>
            <a:prstGeom prst="rect">
              <a:avLst/>
            </a:prstGeom>
            <a:noFill/>
            <a:extLst/>
          </p:spPr>
        </p:pic>
        <p:pic>
          <p:nvPicPr>
            <p:cNvPr id="6" name="Picture 5" descr="Image result for camera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3645" y="2543691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460194" y="3433400"/>
              <a:ext cx="1154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Ideal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83959" y="3433400"/>
              <a:ext cx="1154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Actual</a:t>
              </a:r>
              <a:endParaRPr lang="en-US" dirty="0"/>
            </a:p>
          </p:txBody>
        </p:sp>
        <p:pic>
          <p:nvPicPr>
            <p:cNvPr id="2052" name="Picture 4" descr="Image result for spring phys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6" t="9902" r="76370" b="54110"/>
            <a:stretch/>
          </p:blipFill>
          <p:spPr bwMode="auto">
            <a:xfrm rot="5400000">
              <a:off x="7933299" y="2340258"/>
              <a:ext cx="431800" cy="13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94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follow camera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151314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𝑒𝑦𝑒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𝑒𝑦𝑒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is acceleration,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is spring constant,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is damper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𝑒𝑦𝑒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𝑒𝑦𝑒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Euler integration will be discussed more in Ch. 7 (physics)</a:t>
                </a:r>
              </a:p>
              <a:p>
                <a:pPr lvl="1"/>
                <a:r>
                  <a:rPr lang="en-US" dirty="0" smtClean="0"/>
                  <a:t>Can apply methodology to the at/up vectors as well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151314"/>
              </a:xfrm>
              <a:blipFill rotWithShape="0">
                <a:blip r:embed="rId2"/>
                <a:stretch>
                  <a:fillRect l="-2125" t="-1322" r="-2375" b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460194" y="2514121"/>
            <a:ext cx="3584037" cy="1587539"/>
            <a:chOff x="6460194" y="2514121"/>
            <a:chExt cx="3584037" cy="1587539"/>
          </a:xfrm>
        </p:grpSpPr>
        <p:pic>
          <p:nvPicPr>
            <p:cNvPr id="5" name="Picture 4" descr="Image result for camera clipart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880" y="2514121"/>
              <a:ext cx="874873" cy="686912"/>
            </a:xfrm>
            <a:prstGeom prst="rect">
              <a:avLst/>
            </a:prstGeom>
            <a:noFill/>
            <a:extLst/>
          </p:spPr>
        </p:pic>
        <p:pic>
          <p:nvPicPr>
            <p:cNvPr id="6" name="Picture 5" descr="Image result for camera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3645" y="2543691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60194" y="3433400"/>
                  <a:ext cx="1154243" cy="6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Ideal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𝑒𝑦𝑒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0194" y="3433400"/>
                  <a:ext cx="1154243" cy="6682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466" t="-4545"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477930" y="3433400"/>
                  <a:ext cx="1566301" cy="6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Actual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𝑒𝑦𝑒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930" y="3433400"/>
                  <a:ext cx="1566301" cy="6682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78" t="-4545"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Image result for spring phys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6" t="9902" r="76370" b="54110"/>
            <a:stretch/>
          </p:blipFill>
          <p:spPr bwMode="auto">
            <a:xfrm rot="5400000">
              <a:off x="7933299" y="2340258"/>
              <a:ext cx="431800" cy="134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26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Camera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618518"/>
                <a:ext cx="5753100" cy="623948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Determine camera position change based on change in yaw and pitch</a:t>
                </a:r>
              </a:p>
              <a:p>
                <a:pPr lvl="1"/>
                <a:r>
                  <a:rPr lang="en-US" dirty="0" smtClean="0"/>
                  <a:t>Can use spherical coordinates instead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𝑦𝑎𝑤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𝑄𝐹𝑟𝑜𝑚𝐴𝐴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𝑦𝑎𝑤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𝑜𝑓𝑓𝑠𝑒𝑡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𝑟𝑜𝑡𝑎𝑡𝑒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𝑜𝑓𝑓𝑠𝑒𝑡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</a:rPr>
                              <m:t>𝑦𝑎𝑤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𝑟𝑜𝑡𝑎𝑡𝑒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𝑦𝑎𝑤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𝑛𝑜𝑟𝑚𝑎𝑙𝑖𝑧𝑒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𝑛𝑜𝑟𝑚𝑎𝑙𝑖𝑧𝑒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𝑜𝑓𝑓𝑠𝑒𝑡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𝑝𝑖𝑡𝑐h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𝑄𝐹𝑟𝑜𝑚𝐴𝐴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𝑝𝑖𝑡𝑐h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𝑜𝑓𝑓𝑠𝑒𝑡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𝑟𝑜𝑡𝑎𝑡𝑒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𝑜𝑓𝑓𝑠𝑒𝑡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𝑝𝑖𝑡𝑐h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𝑟𝑜𝑡𝑎𝑡𝑒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𝑝𝑖𝑡𝑐h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𝑒𝑦𝑒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𝑜𝑓𝑓𝑠𝑒𝑡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618518"/>
                <a:ext cx="5753100" cy="6239482"/>
              </a:xfrm>
              <a:blipFill rotWithShape="0">
                <a:blip r:embed="rId2"/>
                <a:stretch>
                  <a:fillRect l="-1591" t="-1270" r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433514" y="1962943"/>
            <a:ext cx="4204490" cy="4114800"/>
            <a:chOff x="1433514" y="1962943"/>
            <a:chExt cx="4204490" cy="4114800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330" y="3556321"/>
              <a:ext cx="576548" cy="92804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523204" y="1962943"/>
              <a:ext cx="4114800" cy="41148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Image result for camera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8313">
              <a:off x="1433514" y="2605746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371696" y="3092299"/>
              <a:ext cx="1458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Offset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70950" y="2949202"/>
              <a:ext cx="1709654" cy="1071141"/>
            </a:xfrm>
            <a:prstGeom prst="line">
              <a:avLst/>
            </a:prstGeom>
            <a:ln w="3810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174868" y="1854200"/>
            <a:ext cx="2186642" cy="2006600"/>
            <a:chOff x="4174868" y="1854200"/>
            <a:chExt cx="2186642" cy="2006600"/>
          </a:xfrm>
        </p:grpSpPr>
        <p:sp>
          <p:nvSpPr>
            <p:cNvPr id="13" name="Left Brace 12"/>
            <p:cNvSpPr/>
            <p:nvPr/>
          </p:nvSpPr>
          <p:spPr>
            <a:xfrm>
              <a:off x="5827314" y="1854200"/>
              <a:ext cx="534196" cy="20066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74868" y="2395835"/>
              <a:ext cx="14585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Rotate about world y-axis (yaw)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74868" y="4191000"/>
            <a:ext cx="2186642" cy="1320800"/>
            <a:chOff x="4174868" y="4191000"/>
            <a:chExt cx="2186642" cy="1320800"/>
          </a:xfrm>
        </p:grpSpPr>
        <p:sp>
          <p:nvSpPr>
            <p:cNvPr id="12" name="Left Brace 11"/>
            <p:cNvSpPr/>
            <p:nvPr/>
          </p:nvSpPr>
          <p:spPr>
            <a:xfrm>
              <a:off x="5827314" y="4191000"/>
              <a:ext cx="534196" cy="13208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4868" y="4389735"/>
              <a:ext cx="14585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Rotate about camera left (pitch)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7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First-person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Essentially same as orbit, except that you rotate the target position instead, so yaw and pitch are stored instead of incrementally changed</a:t>
            </a:r>
          </a:p>
          <a:p>
            <a:r>
              <a:rPr lang="en-US" dirty="0" smtClean="0"/>
              <a:t>Eye has a vertical offset from player position (ground level)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97250" y="1962943"/>
            <a:ext cx="4114800" cy="4114800"/>
            <a:chOff x="1523204" y="1962943"/>
            <a:chExt cx="4114800" cy="4114800"/>
          </a:xfrm>
        </p:grpSpPr>
        <p:sp>
          <p:nvSpPr>
            <p:cNvPr id="9" name="Oval 8"/>
            <p:cNvSpPr/>
            <p:nvPr/>
          </p:nvSpPr>
          <p:spPr>
            <a:xfrm>
              <a:off x="1523204" y="1962943"/>
              <a:ext cx="4114800" cy="41148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camera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4887">
              <a:off x="3185998" y="3546929"/>
              <a:ext cx="874873" cy="6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157152" y="3951286"/>
              <a:ext cx="1189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Target offset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 flipV="1">
              <a:off x="3580604" y="4020343"/>
              <a:ext cx="1606950" cy="1123157"/>
            </a:xfrm>
            <a:prstGeom prst="line">
              <a:avLst/>
            </a:prstGeom>
            <a:ln w="3810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Content Placeholder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330" y="3556321"/>
              <a:ext cx="576548" cy="928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1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 Camera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Smooth interpolation between reference frames in parametric coordinates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 spline: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Catmull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-Rom</a:t>
                </a:r>
                <a:r>
                  <a:rPr lang="en-US" dirty="0" smtClean="0"/>
                  <a:t> spline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Or use Bezier curves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877" t="-2238" b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104900" y="3146928"/>
            <a:ext cx="3708400" cy="1261475"/>
          </a:xfrm>
          <a:custGeom>
            <a:avLst/>
            <a:gdLst>
              <a:gd name="connsiteX0" fmla="*/ 0 w 3708400"/>
              <a:gd name="connsiteY0" fmla="*/ 993272 h 1261475"/>
              <a:gd name="connsiteX1" fmla="*/ 901700 w 3708400"/>
              <a:gd name="connsiteY1" fmla="*/ 2672 h 1261475"/>
              <a:gd name="connsiteX2" fmla="*/ 2159000 w 3708400"/>
              <a:gd name="connsiteY2" fmla="*/ 1259972 h 1261475"/>
              <a:gd name="connsiteX3" fmla="*/ 3708400 w 3708400"/>
              <a:gd name="connsiteY3" fmla="*/ 205872 h 126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400" h="1261475">
                <a:moveTo>
                  <a:pt x="0" y="993272"/>
                </a:moveTo>
                <a:cubicBezTo>
                  <a:pt x="270933" y="475747"/>
                  <a:pt x="541867" y="-41778"/>
                  <a:pt x="901700" y="2672"/>
                </a:cubicBezTo>
                <a:cubicBezTo>
                  <a:pt x="1261533" y="47122"/>
                  <a:pt x="1691217" y="1226105"/>
                  <a:pt x="2159000" y="1259972"/>
                </a:cubicBezTo>
                <a:cubicBezTo>
                  <a:pt x="2626783" y="1293839"/>
                  <a:pt x="3167591" y="749855"/>
                  <a:pt x="3708400" y="205872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2">
            <a:off x="703976" y="3788228"/>
            <a:ext cx="874873" cy="6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08">
            <a:off x="1463197" y="2729890"/>
            <a:ext cx="874873" cy="6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8901">
            <a:off x="2795627" y="4110644"/>
            <a:ext cx="874873" cy="6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amera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71641" y="3122561"/>
            <a:ext cx="874873" cy="6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051779" y="4174624"/>
            <a:ext cx="179265" cy="1863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64571" y="4256585"/>
                <a:ext cx="466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71" y="4256585"/>
                <a:ext cx="46616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877138" y="3095933"/>
            <a:ext cx="179265" cy="1863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89930" y="3177894"/>
                <a:ext cx="466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30" y="3177894"/>
                <a:ext cx="46616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231501" y="4290237"/>
            <a:ext cx="179265" cy="1863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344293" y="4372198"/>
                <a:ext cx="466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293" y="4372198"/>
                <a:ext cx="46616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4654349" y="3241292"/>
            <a:ext cx="179265" cy="1863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767141" y="2905047"/>
                <a:ext cx="466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41" y="2905047"/>
                <a:ext cx="46616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2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Camera collision</a:t>
            </a:r>
          </a:p>
          <a:p>
            <a:pPr lvl="1"/>
            <a:r>
              <a:rPr lang="en-US" dirty="0" smtClean="0"/>
              <a:t>Place object in front of occluding object</a:t>
            </a:r>
          </a:p>
          <a:p>
            <a:pPr lvl="1"/>
            <a:r>
              <a:rPr lang="en-US" dirty="0" smtClean="0"/>
              <a:t>Make occluding object transparent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Picking</a:t>
            </a:r>
          </a:p>
          <a:p>
            <a:pPr lvl="1"/>
            <a:r>
              <a:rPr lang="en-US" dirty="0" smtClean="0"/>
              <a:t>Click on object in 3D world</a:t>
            </a:r>
          </a:p>
          <a:p>
            <a:pPr lvl="1"/>
            <a:r>
              <a:rPr lang="en-US" dirty="0" smtClean="0"/>
              <a:t>Required </a:t>
            </a:r>
            <a:r>
              <a:rPr lang="en-US" b="1" dirty="0" err="1" smtClean="0">
                <a:solidFill>
                  <a:schemeClr val="tx2"/>
                </a:solidFill>
              </a:rPr>
              <a:t>unprojection</a:t>
            </a:r>
            <a:r>
              <a:rPr lang="en-US" dirty="0" smtClean="0"/>
              <a:t> of device coordinate</a:t>
            </a:r>
            <a:endParaRPr lang="en-US" dirty="0"/>
          </a:p>
        </p:txBody>
      </p:sp>
      <p:pic>
        <p:nvPicPr>
          <p:cNvPr id="3074" name="Picture 2" descr="Image result for the si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52533"/>
            <a:ext cx="4875213" cy="27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2D graphics tricks and provided an overview of 3D graphics concerns</a:t>
            </a:r>
          </a:p>
          <a:p>
            <a:pPr lvl="1"/>
            <a:r>
              <a:rPr lang="en-US" dirty="0" smtClean="0"/>
              <a:t>Remember the 3D viewing pipeline</a:t>
            </a:r>
          </a:p>
          <a:p>
            <a:r>
              <a:rPr lang="en-US" dirty="0" smtClean="0"/>
              <a:t>Overviewed some basic mathematics of camera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problem though!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happens when the CPU changes the framebuffer while the monitor is drawing it?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Screen tearing </a:t>
            </a:r>
            <a:r>
              <a:rPr lang="en-US" dirty="0" smtClean="0"/>
              <a:t>or showing two partial frames at once</a:t>
            </a:r>
            <a:endParaRPr lang="en-US" dirty="0"/>
          </a:p>
        </p:txBody>
      </p:sp>
      <p:pic>
        <p:nvPicPr>
          <p:cNvPr id="3074" name="Picture 2" descr="Image result for screen tea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9190"/>
            <a:ext cx="4875213" cy="27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– </a:t>
            </a:r>
            <a:r>
              <a:rPr lang="en-US" dirty="0" err="1" smtClean="0"/>
              <a:t>VSync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Synchronize the game loop rendering with the interval that the scanner is returning to the original position, called vertical blank interval</a:t>
            </a:r>
          </a:p>
          <a:p>
            <a:r>
              <a:rPr lang="en-US" dirty="0"/>
              <a:t>Problem?</a:t>
            </a:r>
          </a:p>
          <a:p>
            <a:pPr lvl="1"/>
            <a:r>
              <a:rPr lang="en-US" dirty="0"/>
              <a:t>Still not enough time!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04709" y="2870522"/>
            <a:ext cx="4340506" cy="25695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Monitor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85732" y="2963119"/>
            <a:ext cx="4178460" cy="239595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6511" y="3067291"/>
            <a:ext cx="251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Vertical Blank Interval (VBLANK)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– Double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Have two frame buffers</a:t>
            </a:r>
          </a:p>
          <a:p>
            <a:pPr lvl="1"/>
            <a:r>
              <a:rPr lang="en-US" dirty="0" smtClean="0"/>
              <a:t>Render to the back buffer</a:t>
            </a:r>
          </a:p>
          <a:p>
            <a:pPr lvl="1"/>
            <a:r>
              <a:rPr lang="en-US" dirty="0" smtClean="0"/>
              <a:t>Display the front buffer</a:t>
            </a:r>
          </a:p>
          <a:p>
            <a:pPr lvl="1"/>
            <a:r>
              <a:rPr lang="en-US" dirty="0" smtClean="0"/>
              <a:t>At the end of the game loop rendering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 for VBLANK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Swap frame buffers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1707514"/>
              </p:ext>
            </p:extLst>
          </p:nvPr>
        </p:nvGraphicFramePr>
        <p:xfrm>
          <a:off x="6172200" y="2249488"/>
          <a:ext cx="4875213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451" y="5421868"/>
            <a:ext cx="150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Swap Buffers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2194</TotalTime>
  <Words>2279</Words>
  <Application>Microsoft Office PowerPoint</Application>
  <PresentationFormat>Widescreen</PresentationFormat>
  <Paragraphs>426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Cambria Math</vt:lpstr>
      <vt:lpstr>Courier New</vt:lpstr>
      <vt:lpstr>Trebuchet MS</vt:lpstr>
      <vt:lpstr>Tw Cen MT</vt:lpstr>
      <vt:lpstr>Circuit</vt:lpstr>
      <vt:lpstr>GPAT – Chapter 2, 4, and 8 Graphics and Cameras </vt:lpstr>
      <vt:lpstr>Some Basics of Graphics</vt:lpstr>
      <vt:lpstr>Some basics of graphics</vt:lpstr>
      <vt:lpstr>Some Basics of Graphics</vt:lpstr>
      <vt:lpstr>Double Buffering</vt:lpstr>
      <vt:lpstr>There is a problem though!</vt:lpstr>
      <vt:lpstr>Solution – VSync</vt:lpstr>
      <vt:lpstr>Solution – Double Buffering</vt:lpstr>
      <vt:lpstr>Sprites</vt:lpstr>
      <vt:lpstr>Drawing Sprites</vt:lpstr>
      <vt:lpstr>Animating Sprites</vt:lpstr>
      <vt:lpstr>Animating Sprites</vt:lpstr>
      <vt:lpstr>Animating Sprites</vt:lpstr>
      <vt:lpstr>How do you switch between Animations?</vt:lpstr>
      <vt:lpstr>Sprite Sheets</vt:lpstr>
      <vt:lpstr>Scrolling</vt:lpstr>
      <vt:lpstr>Single-axis Scrolling</vt:lpstr>
      <vt:lpstr>Single-axis Scrolling</vt:lpstr>
      <vt:lpstr>Scrolling Extras</vt:lpstr>
      <vt:lpstr>Tile Maps</vt:lpstr>
      <vt:lpstr>Creating worlds with Tile maps</vt:lpstr>
      <vt:lpstr>Simple Tile maps (Grid)</vt:lpstr>
      <vt:lpstr>Isometric tile maps</vt:lpstr>
      <vt:lpstr>3D Viewing Pipeline</vt:lpstr>
      <vt:lpstr>Defining Models</vt:lpstr>
      <vt:lpstr>Viewing Pipeline</vt:lpstr>
      <vt:lpstr>Model space</vt:lpstr>
      <vt:lpstr>World Space</vt:lpstr>
      <vt:lpstr>World space</vt:lpstr>
      <vt:lpstr>Word Space</vt:lpstr>
      <vt:lpstr>Camera Space</vt:lpstr>
      <vt:lpstr>Projection space</vt:lpstr>
      <vt:lpstr>Projection space</vt:lpstr>
      <vt:lpstr>Device space</vt:lpstr>
      <vt:lpstr>Lighting</vt:lpstr>
      <vt:lpstr>Texture mapping  (not lighting)</vt:lpstr>
      <vt:lpstr>Lights</vt:lpstr>
      <vt:lpstr>Phong Reflection Model</vt:lpstr>
      <vt:lpstr>Shading</vt:lpstr>
      <vt:lpstr>Visibility</vt:lpstr>
      <vt:lpstr>Back-face culling</vt:lpstr>
      <vt:lpstr>Painter's algorithm (again)</vt:lpstr>
      <vt:lpstr>Z-buffering</vt:lpstr>
      <vt:lpstr>World Transform, Revisited</vt:lpstr>
      <vt:lpstr>Representing Rotations</vt:lpstr>
      <vt:lpstr>Representing rotations</vt:lpstr>
      <vt:lpstr>Representing rotations</vt:lpstr>
      <vt:lpstr>Quaternions</vt:lpstr>
      <vt:lpstr>Camera Models</vt:lpstr>
      <vt:lpstr>Types of cameras</vt:lpstr>
      <vt:lpstr>Review of cameras and perspective</vt:lpstr>
      <vt:lpstr>Basic Follow Camera</vt:lpstr>
      <vt:lpstr>Spring follow camera</vt:lpstr>
      <vt:lpstr>Spring follow camera</vt:lpstr>
      <vt:lpstr>Orbit Camera</vt:lpstr>
      <vt:lpstr>First-person Camera</vt:lpstr>
      <vt:lpstr>Spline Camera</vt:lpstr>
      <vt:lpstr>Additional considerations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307</cp:revision>
  <dcterms:created xsi:type="dcterms:W3CDTF">2015-08-27T15:17:35Z</dcterms:created>
  <dcterms:modified xsi:type="dcterms:W3CDTF">2018-09-24T15:22:04Z</dcterms:modified>
</cp:coreProperties>
</file>