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notesMasterIdLst>
    <p:notesMasterId r:id="rId23"/>
  </p:notesMasterIdLst>
  <p:sldIdLst>
    <p:sldId id="257" r:id="rId2"/>
    <p:sldId id="258" r:id="rId3"/>
    <p:sldId id="272" r:id="rId4"/>
    <p:sldId id="271" r:id="rId5"/>
    <p:sldId id="259" r:id="rId6"/>
    <p:sldId id="278" r:id="rId7"/>
    <p:sldId id="273" r:id="rId8"/>
    <p:sldId id="279" r:id="rId9"/>
    <p:sldId id="274" r:id="rId10"/>
    <p:sldId id="280" r:id="rId11"/>
    <p:sldId id="275" r:id="rId12"/>
    <p:sldId id="281" r:id="rId13"/>
    <p:sldId id="260" r:id="rId14"/>
    <p:sldId id="277" r:id="rId15"/>
    <p:sldId id="276" r:id="rId16"/>
    <p:sldId id="266" r:id="rId17"/>
    <p:sldId id="267" r:id="rId18"/>
    <p:sldId id="268" r:id="rId19"/>
    <p:sldId id="269" r:id="rId20"/>
    <p:sldId id="270" r:id="rId21"/>
    <p:sldId id="26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17" autoAdjust="0"/>
    <p:restoredTop sz="94660"/>
  </p:normalViewPr>
  <p:slideViewPr>
    <p:cSldViewPr snapToGrid="0">
      <p:cViewPr varScale="1">
        <p:scale>
          <a:sx n="66" d="100"/>
          <a:sy n="66" d="100"/>
        </p:scale>
        <p:origin x="5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F84750-3B36-4A20-B2AE-EC4E53A62273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5CB4A-9C59-44B7-9054-1BA6252E1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91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r>
              <a:rPr lang="en-US" smtClean="0"/>
              <a:t>Doubly Linked Lists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661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Doubly Linked Lists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439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Doubly Linked Lists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886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Doubly Linked Lists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2258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Doubly Linked Lists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919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Doubly Linked Lists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481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Doubly Linked Lists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44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Doubly Linked Lists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0317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Doubly Linked Lists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843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Doubly Linked Lists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914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Doubly Linked Lists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603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Doubly Linked Lists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558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Doubly Linked Lists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909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Doubly Linked Lists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937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Doubly Linked Lists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776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Doubly Linked Lists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138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Doubly Linked Lists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499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Doubly Linked Lists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1399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FGD – Chapter 4 and 5</a:t>
            </a:r>
            <a:br>
              <a:rPr lang="en-US" dirty="0" smtClean="0"/>
            </a:br>
            <a:r>
              <a:rPr lang="en-US" dirty="0" smtClean="0"/>
              <a:t>Understanding The Player and Machine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9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Consider</a:t>
            </a:r>
          </a:p>
          <a:p>
            <a:pPr lvl="1"/>
            <a:r>
              <a:rPr lang="en-US" dirty="0" smtClean="0"/>
              <a:t>Hand-eye coordination</a:t>
            </a:r>
          </a:p>
          <a:p>
            <a:pPr lvl="1"/>
            <a:r>
              <a:rPr lang="en-US" dirty="0" smtClean="0"/>
              <a:t>Logic development</a:t>
            </a:r>
          </a:p>
          <a:p>
            <a:pPr lvl="1"/>
            <a:r>
              <a:rPr lang="en-US" dirty="0" smtClean="0"/>
              <a:t>Systemic thinking</a:t>
            </a:r>
          </a:p>
          <a:p>
            <a:pPr lvl="1"/>
            <a:r>
              <a:rPr lang="en-US" dirty="0" smtClean="0"/>
              <a:t>Immediate vs long-term goals</a:t>
            </a:r>
          </a:p>
          <a:p>
            <a:pPr lvl="1"/>
            <a:r>
              <a:rPr lang="en-US" dirty="0" smtClean="0"/>
              <a:t>Visual design</a:t>
            </a:r>
          </a:p>
          <a:p>
            <a:pPr lvl="1"/>
            <a:r>
              <a:rPr lang="en-US" dirty="0" smtClean="0"/>
              <a:t>Linguistic complexity</a:t>
            </a:r>
          </a:p>
          <a:p>
            <a:pPr lvl="1"/>
            <a:r>
              <a:rPr lang="en-US" dirty="0" smtClean="0"/>
              <a:t>Experimentation</a:t>
            </a:r>
          </a:p>
          <a:p>
            <a:pPr lvl="1"/>
            <a:r>
              <a:rPr lang="en-US" dirty="0" smtClean="0"/>
              <a:t>Reading</a:t>
            </a:r>
          </a:p>
          <a:p>
            <a:pPr lvl="1"/>
            <a:r>
              <a:rPr lang="en-US" dirty="0" smtClean="0"/>
              <a:t>Appropriate content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Kisses of death for children's entertainment – big misconceptions:</a:t>
            </a:r>
          </a:p>
          <a:p>
            <a:pPr lvl="1"/>
            <a:r>
              <a:rPr lang="en-US" dirty="0" smtClean="0"/>
              <a:t>Kids love anything sweet</a:t>
            </a:r>
          </a:p>
          <a:p>
            <a:pPr lvl="1"/>
            <a:r>
              <a:rPr lang="en-US" dirty="0" smtClean="0"/>
              <a:t>Give them what is good for them</a:t>
            </a:r>
          </a:p>
          <a:p>
            <a:pPr lvl="1"/>
            <a:r>
              <a:rPr lang="en-US" dirty="0" smtClean="0"/>
              <a:t>All you do is have to amuse them</a:t>
            </a:r>
          </a:p>
          <a:p>
            <a:pPr lvl="1"/>
            <a:r>
              <a:rPr lang="en-US" dirty="0" smtClean="0"/>
              <a:t>Always play it safe</a:t>
            </a:r>
          </a:p>
          <a:p>
            <a:pPr lvl="1"/>
            <a:r>
              <a:rPr lang="en-US" dirty="0" smtClean="0"/>
              <a:t>All kids are created equal</a:t>
            </a:r>
          </a:p>
          <a:p>
            <a:pPr lvl="1"/>
            <a:r>
              <a:rPr lang="en-US" dirty="0" smtClean="0"/>
              <a:t>Explain everything</a:t>
            </a:r>
          </a:p>
          <a:p>
            <a:pPr lvl="1"/>
            <a:r>
              <a:rPr lang="en-US" dirty="0" smtClean="0"/>
              <a:t>Be sure characters are wholesome</a:t>
            </a:r>
            <a:endParaRPr lang="en-US" dirty="0"/>
          </a:p>
        </p:txBody>
      </p:sp>
      <p:pic>
        <p:nvPicPr>
          <p:cNvPr id="4098" name="Picture 2" descr="Image result for disn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248" y="5029198"/>
            <a:ext cx="3397504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42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Note on Games </a:t>
            </a:r>
            <a:r>
              <a:rPr lang="en-US" dirty="0" smtClean="0"/>
              <a:t>for girls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Boy's and girl's interests diverge widely (for better or for worse)</a:t>
            </a:r>
          </a:p>
          <a:p>
            <a:r>
              <a:rPr lang="en-US" dirty="0" smtClean="0"/>
              <a:t>Many early efforts failed if the publisher let them attempt it at all</a:t>
            </a:r>
          </a:p>
          <a:p>
            <a:pPr lvl="1"/>
            <a:r>
              <a:rPr lang="en-US" dirty="0" smtClean="0"/>
              <a:t>Caused by gender stereotypes!</a:t>
            </a:r>
          </a:p>
          <a:p>
            <a:r>
              <a:rPr lang="en-US" dirty="0" smtClean="0"/>
              <a:t>Look at places with market success, e.g., Mattel or Blitz</a:t>
            </a:r>
            <a:endParaRPr lang="en-US" dirty="0"/>
          </a:p>
        </p:txBody>
      </p:sp>
      <p:pic>
        <p:nvPicPr>
          <p:cNvPr id="5126" name="Picture 6" descr="Image result for barbi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2249488"/>
            <a:ext cx="3541712" cy="354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0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note on games for girls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To make more inclusive strive for gameplay that allows</a:t>
            </a:r>
          </a:p>
          <a:p>
            <a:pPr lvl="1"/>
            <a:r>
              <a:rPr lang="en-US" dirty="0" smtClean="0"/>
              <a:t>Characterization</a:t>
            </a:r>
          </a:p>
          <a:p>
            <a:pPr lvl="1"/>
            <a:r>
              <a:rPr lang="en-US" dirty="0" smtClean="0"/>
              <a:t>Context</a:t>
            </a:r>
          </a:p>
          <a:p>
            <a:pPr lvl="1"/>
            <a:r>
              <a:rPr lang="en-US" dirty="0" smtClean="0"/>
              <a:t>Control</a:t>
            </a:r>
          </a:p>
          <a:p>
            <a:pPr lvl="1"/>
            <a:r>
              <a:rPr lang="en-US" dirty="0" smtClean="0"/>
              <a:t>Customization</a:t>
            </a:r>
          </a:p>
          <a:p>
            <a:pPr lvl="1"/>
            <a:r>
              <a:rPr lang="en-US" dirty="0" smtClean="0"/>
              <a:t>Creativity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Misconceptions</a:t>
            </a:r>
          </a:p>
          <a:p>
            <a:pPr lvl="1"/>
            <a:r>
              <a:rPr lang="en-US" dirty="0" smtClean="0"/>
              <a:t>Girls don't like computer games because its techie</a:t>
            </a:r>
          </a:p>
          <a:p>
            <a:pPr lvl="1"/>
            <a:r>
              <a:rPr lang="en-US" dirty="0" smtClean="0"/>
              <a:t>Girls don't like violence</a:t>
            </a:r>
          </a:p>
          <a:p>
            <a:pPr lvl="1"/>
            <a:r>
              <a:rPr lang="en-US" dirty="0" smtClean="0"/>
              <a:t>Girls want everything sweet and happy</a:t>
            </a:r>
          </a:p>
          <a:p>
            <a:pPr lvl="1"/>
            <a:r>
              <a:rPr lang="en-US" dirty="0" smtClean="0"/>
              <a:t>Girls don't like to be scared</a:t>
            </a:r>
          </a:p>
          <a:p>
            <a:r>
              <a:rPr lang="en-US" dirty="0" smtClean="0"/>
              <a:t>Remember that you don't need to enforce societal gender stereotypes for men, women, boys, or girls</a:t>
            </a:r>
            <a:endParaRPr lang="en-US" dirty="0"/>
          </a:p>
        </p:txBody>
      </p:sp>
      <p:pic>
        <p:nvPicPr>
          <p:cNvPr id="6146" name="Picture 2" descr="Image result for nancy drew g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154" y="4641448"/>
            <a:ext cx="2738645" cy="205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78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Gamer Qualities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45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Gamer Dedication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460851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Many aspects of gamer dedication level</a:t>
            </a:r>
          </a:p>
          <a:p>
            <a:pPr lvl="1"/>
            <a:r>
              <a:rPr lang="en-US" dirty="0" smtClean="0"/>
              <a:t>Technology savvy</a:t>
            </a:r>
          </a:p>
          <a:p>
            <a:pPr lvl="1"/>
            <a:r>
              <a:rPr lang="en-US" dirty="0" smtClean="0"/>
              <a:t>Owns high-end gear</a:t>
            </a:r>
          </a:p>
          <a:p>
            <a:pPr lvl="1"/>
            <a:r>
              <a:rPr lang="en-US" dirty="0" smtClean="0"/>
              <a:t>Willingness to pay</a:t>
            </a:r>
          </a:p>
          <a:p>
            <a:pPr lvl="1"/>
            <a:r>
              <a:rPr lang="en-US" dirty="0" smtClean="0"/>
              <a:t>Preference for violence/action</a:t>
            </a:r>
          </a:p>
          <a:p>
            <a:pPr lvl="1"/>
            <a:r>
              <a:rPr lang="en-US" dirty="0" smtClean="0"/>
              <a:t>Preference for depth/complexity</a:t>
            </a:r>
          </a:p>
          <a:p>
            <a:pPr lvl="1"/>
            <a:r>
              <a:rPr lang="en-US" dirty="0" smtClean="0"/>
              <a:t>Plays over many long sessions</a:t>
            </a:r>
          </a:p>
          <a:p>
            <a:pPr lvl="1"/>
            <a:r>
              <a:rPr lang="en-US" dirty="0" smtClean="0"/>
              <a:t>Seeks game-related information</a:t>
            </a:r>
          </a:p>
          <a:p>
            <a:pPr lvl="1"/>
            <a:r>
              <a:rPr lang="en-US" dirty="0" smtClean="0"/>
              <a:t>Discusses games online</a:t>
            </a:r>
          </a:p>
          <a:p>
            <a:pPr lvl="1"/>
            <a:r>
              <a:rPr lang="en-US" dirty="0" smtClean="0"/>
              <a:t>Plays for completion (winning)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dirty="0" smtClean="0"/>
              <a:t>Tolerant of frustration</a:t>
            </a:r>
          </a:p>
          <a:p>
            <a:pPr lvl="1"/>
            <a:r>
              <a:rPr lang="en-US" dirty="0" smtClean="0"/>
              <a:t>Engaged in competition</a:t>
            </a:r>
          </a:p>
          <a:p>
            <a:pPr lvl="1"/>
            <a:r>
              <a:rPr lang="en-US" dirty="0" smtClean="0"/>
              <a:t>Started playing at a young age</a:t>
            </a:r>
          </a:p>
          <a:p>
            <a:pPr lvl="1"/>
            <a:r>
              <a:rPr lang="en-US" dirty="0" smtClean="0"/>
              <a:t>Knowledge of the industry</a:t>
            </a:r>
          </a:p>
          <a:p>
            <a:pPr lvl="1"/>
            <a:r>
              <a:rPr lang="en-US" dirty="0" smtClean="0"/>
              <a:t>Early adoption</a:t>
            </a:r>
          </a:p>
          <a:p>
            <a:pPr lvl="1"/>
            <a:r>
              <a:rPr lang="en-US" dirty="0" smtClean="0"/>
              <a:t>Desire to modify/extend games</a:t>
            </a:r>
            <a:endParaRPr lang="en-US" dirty="0"/>
          </a:p>
        </p:txBody>
      </p:sp>
      <p:pic>
        <p:nvPicPr>
          <p:cNvPr id="7170" name="Picture 2" descr="Image result for gamer dedic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055" y="4848731"/>
            <a:ext cx="2864645" cy="188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75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Dangers of Binary thinking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4608514"/>
          </a:xfrm>
        </p:spPr>
        <p:txBody>
          <a:bodyPr>
            <a:normAutofit/>
          </a:bodyPr>
          <a:lstStyle/>
          <a:p>
            <a:r>
              <a:rPr lang="en-US" dirty="0" smtClean="0"/>
              <a:t>Cant make a game for everyone</a:t>
            </a:r>
          </a:p>
          <a:p>
            <a:r>
              <a:rPr lang="en-US" dirty="0" smtClean="0"/>
              <a:t>Reason statistically about the various factors we discussed</a:t>
            </a:r>
          </a:p>
          <a:p>
            <a:pPr lvl="1"/>
            <a:r>
              <a:rPr lang="en-US" dirty="0" smtClean="0"/>
              <a:t>Avoid thinking in binary</a:t>
            </a:r>
          </a:p>
          <a:p>
            <a:r>
              <a:rPr lang="en-US" dirty="0" smtClean="0"/>
              <a:t>Design rule: Keep exclusionary material out of your game</a:t>
            </a:r>
          </a:p>
          <a:p>
            <a:pPr lvl="1"/>
            <a:r>
              <a:rPr lang="en-US" dirty="0" smtClean="0"/>
              <a:t>Don't try to attract everyone</a:t>
            </a:r>
          </a:p>
          <a:p>
            <a:pPr lvl="1"/>
            <a:r>
              <a:rPr lang="en-US" dirty="0" smtClean="0"/>
              <a:t>Strive for inclusiveness and avoid repelling people away from your game</a:t>
            </a:r>
            <a:endParaRPr lang="en-US" dirty="0"/>
          </a:p>
        </p:txBody>
      </p:sp>
      <p:pic>
        <p:nvPicPr>
          <p:cNvPr id="8194" name="Picture 2" descr="Image result for bell curv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801541"/>
            <a:ext cx="4875213" cy="243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5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 the machine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game concept is incomplete without a description of the machine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10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 game consoles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Typical use</a:t>
            </a:r>
          </a:p>
          <a:p>
            <a:pPr lvl="1"/>
            <a:r>
              <a:rPr lang="en-US" dirty="0" smtClean="0"/>
              <a:t>Placed in living room, player away from screen</a:t>
            </a:r>
          </a:p>
          <a:p>
            <a:pPr lvl="2"/>
            <a:r>
              <a:rPr lang="en-US" dirty="0" smtClean="0"/>
              <a:t>Small text is bad idea</a:t>
            </a:r>
          </a:p>
          <a:p>
            <a:pPr lvl="1"/>
            <a:r>
              <a:rPr lang="en-US" dirty="0" smtClean="0"/>
              <a:t>Controller</a:t>
            </a:r>
          </a:p>
          <a:p>
            <a:pPr lvl="2"/>
            <a:r>
              <a:rPr lang="en-US" dirty="0" smtClean="0"/>
              <a:t>Limited inputs (possible motion sensor)</a:t>
            </a:r>
          </a:p>
          <a:p>
            <a:pPr lvl="1"/>
            <a:r>
              <a:rPr lang="en-US" dirty="0" smtClean="0"/>
              <a:t>Excellent for local multiplayer games</a:t>
            </a:r>
          </a:p>
          <a:p>
            <a:pPr lvl="1"/>
            <a:r>
              <a:rPr lang="en-US" dirty="0" smtClean="0"/>
              <a:t>Long usage</a:t>
            </a:r>
          </a:p>
          <a:p>
            <a:pPr lvl="1"/>
            <a:r>
              <a:rPr lang="en-US" dirty="0" smtClean="0"/>
              <a:t>Dedicated hobbyists</a:t>
            </a:r>
          </a:p>
          <a:p>
            <a:r>
              <a:rPr lang="en-US" dirty="0" smtClean="0"/>
              <a:t>Internal workings are a trade secret and you need a license to develop (consoles protect their brand)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Image result for xbox one controll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646720"/>
            <a:ext cx="4875213" cy="274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71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Computers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444341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Typical use</a:t>
            </a:r>
          </a:p>
          <a:p>
            <a:pPr lvl="1"/>
            <a:r>
              <a:rPr lang="en-US" dirty="0" smtClean="0"/>
              <a:t>On a desk,  operated by one person</a:t>
            </a:r>
          </a:p>
          <a:p>
            <a:pPr lvl="2"/>
            <a:r>
              <a:rPr lang="en-US" dirty="0" smtClean="0"/>
              <a:t>Supports small text and complex user interfaces</a:t>
            </a:r>
          </a:p>
          <a:p>
            <a:pPr lvl="1"/>
            <a:r>
              <a:rPr lang="en-US" dirty="0" smtClean="0"/>
              <a:t>Keyboard and mouse (maybe joystick/controller)</a:t>
            </a:r>
          </a:p>
          <a:p>
            <a:pPr lvl="2"/>
            <a:r>
              <a:rPr lang="en-US" dirty="0" smtClean="0"/>
              <a:t>Much richer input modality</a:t>
            </a:r>
          </a:p>
          <a:p>
            <a:r>
              <a:rPr lang="en-US" dirty="0" smtClean="0"/>
              <a:t>Anyone can develop but no two machines are alike</a:t>
            </a:r>
          </a:p>
          <a:p>
            <a:r>
              <a:rPr lang="en-US" dirty="0" smtClean="0"/>
              <a:t>Stand-alone vs browser-based games</a:t>
            </a:r>
            <a:endParaRPr lang="en-US" dirty="0"/>
          </a:p>
        </p:txBody>
      </p:sp>
      <p:pic>
        <p:nvPicPr>
          <p:cNvPr id="3074" name="Picture 2" descr="Image result for alienwar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2756537"/>
            <a:ext cx="4878387" cy="252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26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Portable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460851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Typical use</a:t>
            </a:r>
          </a:p>
          <a:p>
            <a:pPr lvl="1"/>
            <a:r>
              <a:rPr lang="en-US" dirty="0" smtClean="0"/>
              <a:t>Carried around by single person</a:t>
            </a:r>
          </a:p>
          <a:p>
            <a:pPr lvl="1"/>
            <a:r>
              <a:rPr lang="en-US" dirty="0" smtClean="0"/>
              <a:t>Size varies from small mobile phones to tablets</a:t>
            </a:r>
          </a:p>
          <a:p>
            <a:pPr lvl="1"/>
            <a:r>
              <a:rPr lang="en-US" dirty="0" smtClean="0"/>
              <a:t>Screen realty is premium</a:t>
            </a:r>
          </a:p>
          <a:p>
            <a:pPr lvl="2"/>
            <a:r>
              <a:rPr lang="en-US" dirty="0" smtClean="0"/>
              <a:t>Need simple interface</a:t>
            </a:r>
          </a:p>
          <a:p>
            <a:pPr lvl="1"/>
            <a:r>
              <a:rPr lang="en-US" dirty="0" smtClean="0"/>
              <a:t>Player must hold device while playing</a:t>
            </a:r>
          </a:p>
          <a:p>
            <a:pPr lvl="1"/>
            <a:r>
              <a:rPr lang="en-US" dirty="0" smtClean="0"/>
              <a:t>Touch screens or limited buttons on input</a:t>
            </a:r>
          </a:p>
          <a:p>
            <a:r>
              <a:rPr lang="en-US" dirty="0" smtClean="0"/>
              <a:t>Cartridge platforms necessitate small games</a:t>
            </a:r>
          </a:p>
          <a:p>
            <a:r>
              <a:rPr lang="en-US" dirty="0" smtClean="0"/>
              <a:t>Typical play is for a few minutes at a time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lay can be interrupted easily</a:t>
            </a:r>
          </a:p>
          <a:p>
            <a:r>
              <a:rPr lang="en-US" dirty="0" smtClean="0"/>
              <a:t>Mobile phones!</a:t>
            </a:r>
          </a:p>
          <a:p>
            <a:pPr lvl="1"/>
            <a:r>
              <a:rPr lang="en-US" dirty="0" smtClean="0"/>
              <a:t>App store restrictions</a:t>
            </a:r>
            <a:endParaRPr lang="en-US" dirty="0"/>
          </a:p>
        </p:txBody>
      </p:sp>
      <p:pic>
        <p:nvPicPr>
          <p:cNvPr id="4098" name="Picture 2" descr="Image result for ps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635849"/>
            <a:ext cx="4875213" cy="276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11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player Personality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0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Devices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Think of the following industries</a:t>
            </a:r>
          </a:p>
          <a:p>
            <a:pPr lvl="1"/>
            <a:r>
              <a:rPr lang="en-US" dirty="0"/>
              <a:t>Airlines?</a:t>
            </a:r>
          </a:p>
          <a:p>
            <a:pPr lvl="1"/>
            <a:r>
              <a:rPr lang="en-US" dirty="0"/>
              <a:t>Casinos?</a:t>
            </a:r>
          </a:p>
          <a:p>
            <a:pPr lvl="1"/>
            <a:r>
              <a:rPr lang="en-US" dirty="0"/>
              <a:t>Theme parks?</a:t>
            </a:r>
          </a:p>
          <a:p>
            <a:r>
              <a:rPr lang="en-US" dirty="0"/>
              <a:t>Many other niche markets</a:t>
            </a:r>
          </a:p>
          <a:p>
            <a:endParaRPr lang="en-US" dirty="0"/>
          </a:p>
        </p:txBody>
      </p:sp>
      <p:pic>
        <p:nvPicPr>
          <p:cNvPr id="8" name="Picture 2" descr="Image result for video gambling machin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2800747"/>
            <a:ext cx="4878387" cy="2439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50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 for inclusiveness – avoid binary thinking</a:t>
            </a:r>
          </a:p>
          <a:p>
            <a:pPr lvl="1"/>
            <a:r>
              <a:rPr lang="en-US" dirty="0" smtClean="0"/>
              <a:t>Don’t try to attract everyone, instead work to avoid repelling players</a:t>
            </a:r>
          </a:p>
          <a:p>
            <a:r>
              <a:rPr lang="en-US" dirty="0" smtClean="0"/>
              <a:t>Understand your machine and how it affects gameplay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22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Domains of play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Mix of psychology and expert designer opinion</a:t>
            </a:r>
          </a:p>
          <a:p>
            <a:r>
              <a:rPr lang="en-US" dirty="0" smtClean="0"/>
              <a:t>Attempts to classify what might attract players to different types of games</a:t>
            </a:r>
          </a:p>
          <a:p>
            <a:pPr lvl="1"/>
            <a:r>
              <a:rPr lang="en-US" dirty="0" smtClean="0"/>
              <a:t>In other words, what aspects of games do players seek out</a:t>
            </a:r>
          </a:p>
          <a:p>
            <a:r>
              <a:rPr lang="en-US" dirty="0" smtClean="0"/>
              <a:t>In general – you can't appease everyone, but you should know your target audience!</a:t>
            </a:r>
            <a:endParaRPr lang="en-US" dirty="0"/>
          </a:p>
        </p:txBody>
      </p:sp>
      <p:pic>
        <p:nvPicPr>
          <p:cNvPr id="5124" name="Picture 4" descr="Image result for ocean personalit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300" y="2249487"/>
            <a:ext cx="4045752" cy="393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2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Domains of play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141410" y="2249485"/>
            <a:ext cx="4878389" cy="436981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Novelty vs familiarity</a:t>
            </a:r>
          </a:p>
          <a:p>
            <a:r>
              <a:rPr lang="en-US" dirty="0" smtClean="0"/>
              <a:t>Challenge vs "sandbox"</a:t>
            </a:r>
          </a:p>
          <a:p>
            <a:r>
              <a:rPr lang="en-US" dirty="0" smtClean="0"/>
              <a:t>Stimulation (social vs solo gaming)</a:t>
            </a:r>
          </a:p>
          <a:p>
            <a:r>
              <a:rPr lang="en-US" dirty="0" smtClean="0"/>
              <a:t>Harmony (cooperative vs competitive)</a:t>
            </a:r>
          </a:p>
          <a:p>
            <a:r>
              <a:rPr lang="en-US" dirty="0" smtClean="0"/>
              <a:t>Threat (unpleasant vs pleasant emotions)</a:t>
            </a:r>
          </a:p>
          <a:p>
            <a:r>
              <a:rPr lang="en-US" dirty="0" smtClean="0"/>
              <a:t>Storytelling</a:t>
            </a:r>
          </a:p>
          <a:p>
            <a:endParaRPr lang="en-US" dirty="0" smtClean="0"/>
          </a:p>
          <a:p>
            <a:r>
              <a:rPr lang="en-US" dirty="0" smtClean="0"/>
              <a:t>Where do you lie in these 6 domains?</a:t>
            </a:r>
            <a:endParaRPr lang="en-US" dirty="0"/>
          </a:p>
        </p:txBody>
      </p:sp>
      <p:pic>
        <p:nvPicPr>
          <p:cNvPr id="6146" name="Picture 2" descr="Image result for gamer personalit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25413"/>
            <a:ext cx="4323333" cy="600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53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Player </a:t>
            </a:r>
            <a:r>
              <a:rPr lang="en-US" dirty="0" err="1" smtClean="0"/>
              <a:t>DemographiC</a:t>
            </a:r>
            <a:r>
              <a:rPr lang="en-US" dirty="0" smtClean="0"/>
              <a:t> Categories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59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have stereotypes?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4367213"/>
          </a:xfrm>
        </p:spPr>
        <p:txBody>
          <a:bodyPr>
            <a:normAutofit/>
          </a:bodyPr>
          <a:lstStyle/>
          <a:p>
            <a:r>
              <a:rPr lang="en-US" dirty="0" smtClean="0"/>
              <a:t>What do you think is the difference between genders as it relates to games?</a:t>
            </a:r>
          </a:p>
          <a:p>
            <a:r>
              <a:rPr lang="en-US" dirty="0" smtClean="0"/>
              <a:t>What about age?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Keep these in mind as we discuss, and you may learn you have some misconceptions</a:t>
            </a:r>
          </a:p>
          <a:p>
            <a:r>
              <a:rPr lang="en-US" dirty="0" smtClean="0"/>
              <a:t>Additionally, the following information is representational of the current state of gaming; so (1) it may have bias and (2) it may change in the future</a:t>
            </a:r>
          </a:p>
        </p:txBody>
      </p:sp>
      <p:pic>
        <p:nvPicPr>
          <p:cNvPr id="9218" name="Picture 2" descr="Image result for gender g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975" y="2835408"/>
            <a:ext cx="3133725" cy="163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74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 and Women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Fact – women represent a large portion of the gamer market</a:t>
            </a:r>
          </a:p>
          <a:p>
            <a:pPr lvl="1"/>
            <a:r>
              <a:rPr lang="en-US" dirty="0" smtClean="0"/>
              <a:t>More adult women than teenage boys actually</a:t>
            </a:r>
          </a:p>
          <a:p>
            <a:r>
              <a:rPr lang="en-US" dirty="0" smtClean="0"/>
              <a:t>Gender inclusiveness</a:t>
            </a:r>
            <a:r>
              <a:rPr lang="en-US" dirty="0"/>
              <a:t> </a:t>
            </a:r>
            <a:r>
              <a:rPr lang="en-US" dirty="0" smtClean="0"/>
              <a:t>– you don't need to specifically design for stereotypically feminine interests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Avoid</a:t>
            </a:r>
          </a:p>
          <a:p>
            <a:pPr lvl="1"/>
            <a:r>
              <a:rPr lang="en-US" dirty="0" smtClean="0"/>
              <a:t>Hypersexualized female avatars</a:t>
            </a:r>
          </a:p>
          <a:p>
            <a:pPr lvl="1"/>
            <a:r>
              <a:rPr lang="en-US" dirty="0" smtClean="0"/>
              <a:t>Repetitive play</a:t>
            </a:r>
          </a:p>
          <a:p>
            <a:pPr lvl="1"/>
            <a:r>
              <a:rPr lang="en-US" dirty="0" smtClean="0"/>
              <a:t>Play without meaningful goals</a:t>
            </a:r>
          </a:p>
          <a:p>
            <a:pPr lvl="1"/>
            <a:r>
              <a:rPr lang="en-US" dirty="0" smtClean="0"/>
              <a:t>Solitary play (or just be aware of this turn-off)</a:t>
            </a:r>
          </a:p>
          <a:p>
            <a:r>
              <a:rPr lang="en-US" dirty="0" smtClean="0"/>
              <a:t>A minority of men keep pushing various stereotypes; ignore them</a:t>
            </a:r>
          </a:p>
          <a:p>
            <a:pPr lvl="1"/>
            <a:r>
              <a:rPr lang="en-US" dirty="0" smtClean="0"/>
              <a:t>Example: female protagonists won't sell</a:t>
            </a:r>
            <a:endParaRPr lang="en-US" dirty="0"/>
          </a:p>
        </p:txBody>
      </p:sp>
      <p:pic>
        <p:nvPicPr>
          <p:cNvPr id="1026" name="Picture 2" descr="Image result for inclusiveness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706" y="4826644"/>
            <a:ext cx="1846293" cy="176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48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 and Women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few generalities about gender differences (general trends, not rules!):</a:t>
            </a:r>
          </a:p>
          <a:p>
            <a:pPr lvl="1"/>
            <a:r>
              <a:rPr lang="en-US" dirty="0" smtClean="0"/>
              <a:t>Learning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ttitudes toward risk</a:t>
            </a:r>
          </a:p>
          <a:p>
            <a:pPr lvl="1"/>
            <a:r>
              <a:rPr lang="en-US" dirty="0" smtClean="0"/>
              <a:t>Degree of socializing</a:t>
            </a:r>
          </a:p>
          <a:p>
            <a:pPr lvl="1"/>
            <a:r>
              <a:rPr lang="en-US" dirty="0" smtClean="0"/>
              <a:t>Conflict resolution style</a:t>
            </a:r>
          </a:p>
          <a:p>
            <a:pPr lvl="1"/>
            <a:r>
              <a:rPr lang="en-US" dirty="0" smtClean="0"/>
              <a:t>Mental challenges</a:t>
            </a:r>
          </a:p>
          <a:p>
            <a:pPr lvl="1"/>
            <a:r>
              <a:rPr lang="en-US" dirty="0" smtClean="0"/>
              <a:t>Customization</a:t>
            </a:r>
          </a:p>
          <a:p>
            <a:pPr lvl="1"/>
            <a:r>
              <a:rPr lang="en-US" dirty="0" smtClean="0"/>
              <a:t>Leisure time and money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Design rule: women are a market, not a genre!</a:t>
            </a:r>
          </a:p>
          <a:p>
            <a:r>
              <a:rPr lang="en-US" dirty="0" smtClean="0"/>
              <a:t>Consider inclusion of avatars/main characters of various genders</a:t>
            </a:r>
          </a:p>
          <a:p>
            <a:pPr lvl="1"/>
            <a:r>
              <a:rPr lang="en-US" dirty="0" smtClean="0"/>
              <a:t>Remember to include differences so that female characters aren't simply a different skin on an inherently male oriented character</a:t>
            </a:r>
            <a:endParaRPr lang="en-US" dirty="0"/>
          </a:p>
        </p:txBody>
      </p:sp>
      <p:pic>
        <p:nvPicPr>
          <p:cNvPr id="2050" name="Picture 2" descr="Image result for avatar customiz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316" y="5262643"/>
            <a:ext cx="2468977" cy="150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53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General categories</a:t>
            </a:r>
          </a:p>
          <a:p>
            <a:pPr lvl="1"/>
            <a:r>
              <a:rPr lang="en-US" dirty="0" smtClean="0"/>
              <a:t>Preschool and Kindergarten (3-6)</a:t>
            </a:r>
          </a:p>
          <a:p>
            <a:pPr lvl="1"/>
            <a:r>
              <a:rPr lang="en-US" dirty="0" smtClean="0"/>
              <a:t>Early elementary (5-8)</a:t>
            </a:r>
          </a:p>
          <a:p>
            <a:pPr lvl="1"/>
            <a:r>
              <a:rPr lang="en-US" dirty="0" smtClean="0"/>
              <a:t>Upper elementary (7-12)</a:t>
            </a:r>
          </a:p>
          <a:p>
            <a:pPr lvl="1"/>
            <a:r>
              <a:rPr lang="en-US" dirty="0" smtClean="0"/>
              <a:t>Middle and high school (13 and up)</a:t>
            </a:r>
          </a:p>
          <a:p>
            <a:pPr lvl="1"/>
            <a:r>
              <a:rPr lang="en-US" dirty="0" smtClean="0"/>
              <a:t>Late teens to mid-20s – brains still developing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Each group has own interests and abilities</a:t>
            </a:r>
          </a:p>
          <a:p>
            <a:r>
              <a:rPr lang="en-US" dirty="0" smtClean="0"/>
              <a:t>As with gender, these are generalities, not rules</a:t>
            </a:r>
            <a:endParaRPr lang="en-US" dirty="0"/>
          </a:p>
        </p:txBody>
      </p:sp>
      <p:pic>
        <p:nvPicPr>
          <p:cNvPr id="3074" name="Picture 2" descr="Image result for children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316" y="4493166"/>
            <a:ext cx="3500266" cy="2173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0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1634</TotalTime>
  <Words>881</Words>
  <Application>Microsoft Office PowerPoint</Application>
  <PresentationFormat>Widescreen</PresentationFormat>
  <Paragraphs>161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Trebuchet MS</vt:lpstr>
      <vt:lpstr>Tw Cen MT</vt:lpstr>
      <vt:lpstr>Circuit</vt:lpstr>
      <vt:lpstr>FGD – Chapter 4 and 5 Understanding The Player and Machine </vt:lpstr>
      <vt:lpstr>player Personality</vt:lpstr>
      <vt:lpstr>Domains of play</vt:lpstr>
      <vt:lpstr>Domains of play</vt:lpstr>
      <vt:lpstr>Player DemographiC Categories</vt:lpstr>
      <vt:lpstr>Do you have stereotypes?</vt:lpstr>
      <vt:lpstr>Men and Women</vt:lpstr>
      <vt:lpstr>Men and Women</vt:lpstr>
      <vt:lpstr>Children</vt:lpstr>
      <vt:lpstr>children</vt:lpstr>
      <vt:lpstr>A Note on Games for girls</vt:lpstr>
      <vt:lpstr>A note on games for girls</vt:lpstr>
      <vt:lpstr>Gamer Qualities</vt:lpstr>
      <vt:lpstr>Gamer Dedication</vt:lpstr>
      <vt:lpstr>Dangers of Binary thinking</vt:lpstr>
      <vt:lpstr>Understand the machine</vt:lpstr>
      <vt:lpstr>Home game consoles</vt:lpstr>
      <vt:lpstr>Personal Computers</vt:lpstr>
      <vt:lpstr>Portable Devices</vt:lpstr>
      <vt:lpstr>Other Devices</vt:lpstr>
      <vt:lpstr>Summary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CSCE 221 - Lab</dc:title>
  <dc:creator>Jory Denny</dc:creator>
  <cp:lastModifiedBy>Jory Denny</cp:lastModifiedBy>
  <cp:revision>223</cp:revision>
  <dcterms:created xsi:type="dcterms:W3CDTF">2015-08-27T15:17:35Z</dcterms:created>
  <dcterms:modified xsi:type="dcterms:W3CDTF">2018-09-04T12:10:19Z</dcterms:modified>
</cp:coreProperties>
</file>