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0" r:id="rId1"/>
  </p:sldMasterIdLst>
  <p:notesMasterIdLst>
    <p:notesMasterId r:id="rId32"/>
  </p:notesMasterIdLst>
  <p:sldIdLst>
    <p:sldId id="257" r:id="rId2"/>
    <p:sldId id="259" r:id="rId3"/>
    <p:sldId id="271" r:id="rId4"/>
    <p:sldId id="272" r:id="rId5"/>
    <p:sldId id="273" r:id="rId6"/>
    <p:sldId id="274" r:id="rId7"/>
    <p:sldId id="275" r:id="rId8"/>
    <p:sldId id="260" r:id="rId9"/>
    <p:sldId id="278" r:id="rId10"/>
    <p:sldId id="279" r:id="rId11"/>
    <p:sldId id="280" r:id="rId12"/>
    <p:sldId id="281" r:id="rId13"/>
    <p:sldId id="261" r:id="rId14"/>
    <p:sldId id="282" r:id="rId15"/>
    <p:sldId id="283" r:id="rId16"/>
    <p:sldId id="284" r:id="rId17"/>
    <p:sldId id="285" r:id="rId18"/>
    <p:sldId id="286" r:id="rId19"/>
    <p:sldId id="287" r:id="rId20"/>
    <p:sldId id="262" r:id="rId21"/>
    <p:sldId id="276" r:id="rId22"/>
    <p:sldId id="277" r:id="rId23"/>
    <p:sldId id="263" r:id="rId24"/>
    <p:sldId id="267" r:id="rId25"/>
    <p:sldId id="268" r:id="rId26"/>
    <p:sldId id="270" r:id="rId27"/>
    <p:sldId id="269" r:id="rId28"/>
    <p:sldId id="264" r:id="rId29"/>
    <p:sldId id="265" r:id="rId30"/>
    <p:sldId id="266"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17" autoAdjust="0"/>
    <p:restoredTop sz="94660"/>
  </p:normalViewPr>
  <p:slideViewPr>
    <p:cSldViewPr snapToGrid="0">
      <p:cViewPr varScale="1">
        <p:scale>
          <a:sx n="66" d="100"/>
          <a:sy n="66" d="100"/>
        </p:scale>
        <p:origin x="61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D86AE5-283D-4050-A038-29DC272C6B5D}" type="doc">
      <dgm:prSet loTypeId="urn:microsoft.com/office/officeart/2005/8/layout/venn1" loCatId="relationship" qsTypeId="urn:microsoft.com/office/officeart/2005/8/quickstyle/simple1" qsCatId="simple" csTypeId="urn:microsoft.com/office/officeart/2005/8/colors/accent1_2" csCatId="accent1" phldr="1"/>
      <dgm:spPr/>
    </dgm:pt>
    <dgm:pt modelId="{E39EC15E-1320-4A07-9902-B7526E143D6D}">
      <dgm:prSet phldrT="[Text]"/>
      <dgm:spPr/>
      <dgm:t>
        <a:bodyPr/>
        <a:lstStyle/>
        <a:p>
          <a:r>
            <a:rPr lang="en-US" dirty="0" smtClean="0"/>
            <a:t>Art</a:t>
          </a:r>
          <a:endParaRPr lang="en-US" dirty="0"/>
        </a:p>
      </dgm:t>
    </dgm:pt>
    <dgm:pt modelId="{AA698249-B9D3-4917-9350-A5CC92CC1D3E}" type="parTrans" cxnId="{6EE02A00-87B7-4587-8BB7-FA35E59E92EF}">
      <dgm:prSet/>
      <dgm:spPr/>
      <dgm:t>
        <a:bodyPr/>
        <a:lstStyle/>
        <a:p>
          <a:endParaRPr lang="en-US"/>
        </a:p>
      </dgm:t>
    </dgm:pt>
    <dgm:pt modelId="{D8B388E4-D7DD-41B9-A7AD-7030A82B356B}" type="sibTrans" cxnId="{6EE02A00-87B7-4587-8BB7-FA35E59E92EF}">
      <dgm:prSet/>
      <dgm:spPr/>
      <dgm:t>
        <a:bodyPr/>
        <a:lstStyle/>
        <a:p>
          <a:endParaRPr lang="en-US"/>
        </a:p>
      </dgm:t>
    </dgm:pt>
    <dgm:pt modelId="{83F2E485-CA5E-4D2F-B547-C0496605220C}">
      <dgm:prSet phldrT="[Text]"/>
      <dgm:spPr/>
      <dgm:t>
        <a:bodyPr/>
        <a:lstStyle/>
        <a:p>
          <a:r>
            <a:rPr lang="en-US" dirty="0" smtClean="0"/>
            <a:t>Engineering</a:t>
          </a:r>
          <a:endParaRPr lang="en-US" dirty="0"/>
        </a:p>
      </dgm:t>
    </dgm:pt>
    <dgm:pt modelId="{BBE9AC17-A1D9-43FB-ACE4-3252BC79E2BE}" type="parTrans" cxnId="{6AA63CD2-135A-47C2-8C26-9666393B1088}">
      <dgm:prSet/>
      <dgm:spPr/>
      <dgm:t>
        <a:bodyPr/>
        <a:lstStyle/>
        <a:p>
          <a:endParaRPr lang="en-US"/>
        </a:p>
      </dgm:t>
    </dgm:pt>
    <dgm:pt modelId="{E7CA5812-E3A1-4DE3-9BAF-35C71ACCA807}" type="sibTrans" cxnId="{6AA63CD2-135A-47C2-8C26-9666393B1088}">
      <dgm:prSet/>
      <dgm:spPr/>
      <dgm:t>
        <a:bodyPr/>
        <a:lstStyle/>
        <a:p>
          <a:endParaRPr lang="en-US"/>
        </a:p>
      </dgm:t>
    </dgm:pt>
    <dgm:pt modelId="{9DBD7DAE-9CC0-41D5-9FDC-52FE0524D83F}" type="pres">
      <dgm:prSet presAssocID="{59D86AE5-283D-4050-A038-29DC272C6B5D}" presName="compositeShape" presStyleCnt="0">
        <dgm:presLayoutVars>
          <dgm:chMax val="7"/>
          <dgm:dir/>
          <dgm:resizeHandles val="exact"/>
        </dgm:presLayoutVars>
      </dgm:prSet>
      <dgm:spPr/>
    </dgm:pt>
    <dgm:pt modelId="{635ABB10-DC6C-4AB1-9B94-9C9A12A63A28}" type="pres">
      <dgm:prSet presAssocID="{E39EC15E-1320-4A07-9902-B7526E143D6D}" presName="circ1" presStyleLbl="vennNode1" presStyleIdx="0" presStyleCnt="2"/>
      <dgm:spPr/>
      <dgm:t>
        <a:bodyPr/>
        <a:lstStyle/>
        <a:p>
          <a:endParaRPr lang="en-US"/>
        </a:p>
      </dgm:t>
    </dgm:pt>
    <dgm:pt modelId="{16495602-34B7-4A77-A3F4-42ADEB0DFE7D}" type="pres">
      <dgm:prSet presAssocID="{E39EC15E-1320-4A07-9902-B7526E143D6D}" presName="circ1Tx" presStyleLbl="revTx" presStyleIdx="0" presStyleCnt="0">
        <dgm:presLayoutVars>
          <dgm:chMax val="0"/>
          <dgm:chPref val="0"/>
          <dgm:bulletEnabled val="1"/>
        </dgm:presLayoutVars>
      </dgm:prSet>
      <dgm:spPr/>
      <dgm:t>
        <a:bodyPr/>
        <a:lstStyle/>
        <a:p>
          <a:endParaRPr lang="en-US"/>
        </a:p>
      </dgm:t>
    </dgm:pt>
    <dgm:pt modelId="{207DABE5-4AFB-42FF-8D9B-05E2ABFB9B55}" type="pres">
      <dgm:prSet presAssocID="{83F2E485-CA5E-4D2F-B547-C0496605220C}" presName="circ2" presStyleLbl="vennNode1" presStyleIdx="1" presStyleCnt="2"/>
      <dgm:spPr/>
      <dgm:t>
        <a:bodyPr/>
        <a:lstStyle/>
        <a:p>
          <a:endParaRPr lang="en-US"/>
        </a:p>
      </dgm:t>
    </dgm:pt>
    <dgm:pt modelId="{D1288068-4842-49B8-A9CF-FF46F23B048E}" type="pres">
      <dgm:prSet presAssocID="{83F2E485-CA5E-4D2F-B547-C0496605220C}" presName="circ2Tx" presStyleLbl="revTx" presStyleIdx="0" presStyleCnt="0">
        <dgm:presLayoutVars>
          <dgm:chMax val="0"/>
          <dgm:chPref val="0"/>
          <dgm:bulletEnabled val="1"/>
        </dgm:presLayoutVars>
      </dgm:prSet>
      <dgm:spPr/>
      <dgm:t>
        <a:bodyPr/>
        <a:lstStyle/>
        <a:p>
          <a:endParaRPr lang="en-US"/>
        </a:p>
      </dgm:t>
    </dgm:pt>
  </dgm:ptLst>
  <dgm:cxnLst>
    <dgm:cxn modelId="{49A59D8A-A3EC-477A-8511-67D252AD12D6}" type="presOf" srcId="{E39EC15E-1320-4A07-9902-B7526E143D6D}" destId="{635ABB10-DC6C-4AB1-9B94-9C9A12A63A28}" srcOrd="0" destOrd="0" presId="urn:microsoft.com/office/officeart/2005/8/layout/venn1"/>
    <dgm:cxn modelId="{647D1491-F354-4EBD-A52E-00DEAB6B56FC}" type="presOf" srcId="{83F2E485-CA5E-4D2F-B547-C0496605220C}" destId="{207DABE5-4AFB-42FF-8D9B-05E2ABFB9B55}" srcOrd="0" destOrd="0" presId="urn:microsoft.com/office/officeart/2005/8/layout/venn1"/>
    <dgm:cxn modelId="{23DCF96C-786B-49DD-91CB-6DF9DCAF9F2B}" type="presOf" srcId="{83F2E485-CA5E-4D2F-B547-C0496605220C}" destId="{D1288068-4842-49B8-A9CF-FF46F23B048E}" srcOrd="1" destOrd="0" presId="urn:microsoft.com/office/officeart/2005/8/layout/venn1"/>
    <dgm:cxn modelId="{E54A96A8-7332-4B78-8A58-83040384BB8A}" type="presOf" srcId="{E39EC15E-1320-4A07-9902-B7526E143D6D}" destId="{16495602-34B7-4A77-A3F4-42ADEB0DFE7D}" srcOrd="1" destOrd="0" presId="urn:microsoft.com/office/officeart/2005/8/layout/venn1"/>
    <dgm:cxn modelId="{6EE02A00-87B7-4587-8BB7-FA35E59E92EF}" srcId="{59D86AE5-283D-4050-A038-29DC272C6B5D}" destId="{E39EC15E-1320-4A07-9902-B7526E143D6D}" srcOrd="0" destOrd="0" parTransId="{AA698249-B9D3-4917-9350-A5CC92CC1D3E}" sibTransId="{D8B388E4-D7DD-41B9-A7AD-7030A82B356B}"/>
    <dgm:cxn modelId="{03405CDD-571D-43A2-8647-9428C6FD203F}" type="presOf" srcId="{59D86AE5-283D-4050-A038-29DC272C6B5D}" destId="{9DBD7DAE-9CC0-41D5-9FDC-52FE0524D83F}" srcOrd="0" destOrd="0" presId="urn:microsoft.com/office/officeart/2005/8/layout/venn1"/>
    <dgm:cxn modelId="{6AA63CD2-135A-47C2-8C26-9666393B1088}" srcId="{59D86AE5-283D-4050-A038-29DC272C6B5D}" destId="{83F2E485-CA5E-4D2F-B547-C0496605220C}" srcOrd="1" destOrd="0" parTransId="{BBE9AC17-A1D9-43FB-ACE4-3252BC79E2BE}" sibTransId="{E7CA5812-E3A1-4DE3-9BAF-35C71ACCA807}"/>
    <dgm:cxn modelId="{C6A2A9C6-A714-4844-A36A-E674350D8D5F}" type="presParOf" srcId="{9DBD7DAE-9CC0-41D5-9FDC-52FE0524D83F}" destId="{635ABB10-DC6C-4AB1-9B94-9C9A12A63A28}" srcOrd="0" destOrd="0" presId="urn:microsoft.com/office/officeart/2005/8/layout/venn1"/>
    <dgm:cxn modelId="{2A74E7A0-90AD-4D19-9E8E-6B65BDF83914}" type="presParOf" srcId="{9DBD7DAE-9CC0-41D5-9FDC-52FE0524D83F}" destId="{16495602-34B7-4A77-A3F4-42ADEB0DFE7D}" srcOrd="1" destOrd="0" presId="urn:microsoft.com/office/officeart/2005/8/layout/venn1"/>
    <dgm:cxn modelId="{3C9B1735-44C0-4BF6-8636-5B760DEE11C7}" type="presParOf" srcId="{9DBD7DAE-9CC0-41D5-9FDC-52FE0524D83F}" destId="{207DABE5-4AFB-42FF-8D9B-05E2ABFB9B55}" srcOrd="2" destOrd="0" presId="urn:microsoft.com/office/officeart/2005/8/layout/venn1"/>
    <dgm:cxn modelId="{B7215983-697D-4D27-8DA4-5EC5C8D82646}" type="presParOf" srcId="{9DBD7DAE-9CC0-41D5-9FDC-52FE0524D83F}" destId="{D1288068-4842-49B8-A9CF-FF46F23B048E}"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2D8753-9FC4-4BAC-8967-F13D2516724B}" type="doc">
      <dgm:prSet loTypeId="urn:microsoft.com/office/officeart/2005/8/layout/process2" loCatId="process" qsTypeId="urn:microsoft.com/office/officeart/2005/8/quickstyle/simple1" qsCatId="simple" csTypeId="urn:microsoft.com/office/officeart/2005/8/colors/accent1_2" csCatId="accent1" phldr="1"/>
      <dgm:spPr/>
    </dgm:pt>
    <dgm:pt modelId="{AFE3B006-7672-454A-AC4B-20047F0DBBF7}">
      <dgm:prSet phldrT="[Text]"/>
      <dgm:spPr/>
      <dgm:t>
        <a:bodyPr/>
        <a:lstStyle/>
        <a:p>
          <a:r>
            <a:rPr lang="en-US" dirty="0" smtClean="0"/>
            <a:t>Concept Stage</a:t>
          </a:r>
          <a:endParaRPr lang="en-US" dirty="0"/>
        </a:p>
      </dgm:t>
    </dgm:pt>
    <dgm:pt modelId="{CE80E1C8-3599-4AC2-B531-B2EB5829A031}" type="parTrans" cxnId="{0BDE50AB-6FC4-4DE5-822B-5D758D977694}">
      <dgm:prSet/>
      <dgm:spPr/>
    </dgm:pt>
    <dgm:pt modelId="{38E4480E-8EF2-43BE-8241-8945FF3767FC}" type="sibTrans" cxnId="{0BDE50AB-6FC4-4DE5-822B-5D758D977694}">
      <dgm:prSet/>
      <dgm:spPr/>
      <dgm:t>
        <a:bodyPr/>
        <a:lstStyle/>
        <a:p>
          <a:endParaRPr lang="en-US"/>
        </a:p>
      </dgm:t>
    </dgm:pt>
    <dgm:pt modelId="{F92DC0A3-CB5B-4315-B079-012299D98446}">
      <dgm:prSet phldrT="[Text]"/>
      <dgm:spPr/>
      <dgm:t>
        <a:bodyPr/>
        <a:lstStyle/>
        <a:p>
          <a:r>
            <a:rPr lang="en-US" dirty="0" smtClean="0"/>
            <a:t>Elaboration Stage</a:t>
          </a:r>
          <a:endParaRPr lang="en-US" dirty="0"/>
        </a:p>
      </dgm:t>
    </dgm:pt>
    <dgm:pt modelId="{C1D2D742-DB0F-43E5-9FBB-EF8B64A17889}" type="parTrans" cxnId="{96E6F3BD-39E1-4AD9-A6E2-9F5FB0052D1D}">
      <dgm:prSet/>
      <dgm:spPr/>
    </dgm:pt>
    <dgm:pt modelId="{9AC241BE-C916-454E-A678-3DC4A3A89BBA}" type="sibTrans" cxnId="{96E6F3BD-39E1-4AD9-A6E2-9F5FB0052D1D}">
      <dgm:prSet/>
      <dgm:spPr/>
      <dgm:t>
        <a:bodyPr/>
        <a:lstStyle/>
        <a:p>
          <a:endParaRPr lang="en-US"/>
        </a:p>
      </dgm:t>
    </dgm:pt>
    <dgm:pt modelId="{7EF9E15F-01AF-427D-ABA0-B6043159B1DA}">
      <dgm:prSet phldrT="[Text]"/>
      <dgm:spPr/>
      <dgm:t>
        <a:bodyPr/>
        <a:lstStyle/>
        <a:p>
          <a:r>
            <a:rPr lang="en-US" dirty="0" smtClean="0"/>
            <a:t>Tuning Stage</a:t>
          </a:r>
          <a:endParaRPr lang="en-US" dirty="0"/>
        </a:p>
      </dgm:t>
    </dgm:pt>
    <dgm:pt modelId="{C5089154-32E8-4149-B6D3-0D13F3F26914}" type="parTrans" cxnId="{5BDF7D8D-792D-4B55-AFDF-97551FB95669}">
      <dgm:prSet/>
      <dgm:spPr/>
    </dgm:pt>
    <dgm:pt modelId="{AF5D6C94-304D-446D-B6B3-ED0771F27EE6}" type="sibTrans" cxnId="{5BDF7D8D-792D-4B55-AFDF-97551FB95669}">
      <dgm:prSet/>
      <dgm:spPr/>
      <dgm:t>
        <a:bodyPr/>
        <a:lstStyle/>
        <a:p>
          <a:endParaRPr lang="en-US"/>
        </a:p>
      </dgm:t>
    </dgm:pt>
    <dgm:pt modelId="{2D554772-9C13-41F3-B186-2A1C5CB2ADF2}" type="pres">
      <dgm:prSet presAssocID="{9A2D8753-9FC4-4BAC-8967-F13D2516724B}" presName="linearFlow" presStyleCnt="0">
        <dgm:presLayoutVars>
          <dgm:resizeHandles val="exact"/>
        </dgm:presLayoutVars>
      </dgm:prSet>
      <dgm:spPr/>
    </dgm:pt>
    <dgm:pt modelId="{19429E2A-0B6E-43D6-941B-BFBC071B9195}" type="pres">
      <dgm:prSet presAssocID="{AFE3B006-7672-454A-AC4B-20047F0DBBF7}" presName="node" presStyleLbl="node1" presStyleIdx="0" presStyleCnt="3">
        <dgm:presLayoutVars>
          <dgm:bulletEnabled val="1"/>
        </dgm:presLayoutVars>
      </dgm:prSet>
      <dgm:spPr/>
      <dgm:t>
        <a:bodyPr/>
        <a:lstStyle/>
        <a:p>
          <a:endParaRPr lang="en-US"/>
        </a:p>
      </dgm:t>
    </dgm:pt>
    <dgm:pt modelId="{FBCDCBD3-6A79-41F3-8B4B-2B3FE8228283}" type="pres">
      <dgm:prSet presAssocID="{38E4480E-8EF2-43BE-8241-8945FF3767FC}" presName="sibTrans" presStyleLbl="sibTrans2D1" presStyleIdx="0" presStyleCnt="2"/>
      <dgm:spPr/>
      <dgm:t>
        <a:bodyPr/>
        <a:lstStyle/>
        <a:p>
          <a:endParaRPr lang="en-US"/>
        </a:p>
      </dgm:t>
    </dgm:pt>
    <dgm:pt modelId="{8BCBAEE2-7E5B-4C0F-BF05-E7280C99CDAD}" type="pres">
      <dgm:prSet presAssocID="{38E4480E-8EF2-43BE-8241-8945FF3767FC}" presName="connectorText" presStyleLbl="sibTrans2D1" presStyleIdx="0" presStyleCnt="2"/>
      <dgm:spPr/>
      <dgm:t>
        <a:bodyPr/>
        <a:lstStyle/>
        <a:p>
          <a:endParaRPr lang="en-US"/>
        </a:p>
      </dgm:t>
    </dgm:pt>
    <dgm:pt modelId="{8A61A53B-AC16-4A1A-83D7-D216F199FF86}" type="pres">
      <dgm:prSet presAssocID="{F92DC0A3-CB5B-4315-B079-012299D98446}" presName="node" presStyleLbl="node1" presStyleIdx="1" presStyleCnt="3">
        <dgm:presLayoutVars>
          <dgm:bulletEnabled val="1"/>
        </dgm:presLayoutVars>
      </dgm:prSet>
      <dgm:spPr/>
      <dgm:t>
        <a:bodyPr/>
        <a:lstStyle/>
        <a:p>
          <a:endParaRPr lang="en-US"/>
        </a:p>
      </dgm:t>
    </dgm:pt>
    <dgm:pt modelId="{3D4D273E-468C-4F60-879F-7BFF4E2FC26A}" type="pres">
      <dgm:prSet presAssocID="{9AC241BE-C916-454E-A678-3DC4A3A89BBA}" presName="sibTrans" presStyleLbl="sibTrans2D1" presStyleIdx="1" presStyleCnt="2"/>
      <dgm:spPr/>
      <dgm:t>
        <a:bodyPr/>
        <a:lstStyle/>
        <a:p>
          <a:endParaRPr lang="en-US"/>
        </a:p>
      </dgm:t>
    </dgm:pt>
    <dgm:pt modelId="{3A0A3D1E-4A71-408B-8285-5C071D5082F7}" type="pres">
      <dgm:prSet presAssocID="{9AC241BE-C916-454E-A678-3DC4A3A89BBA}" presName="connectorText" presStyleLbl="sibTrans2D1" presStyleIdx="1" presStyleCnt="2"/>
      <dgm:spPr/>
      <dgm:t>
        <a:bodyPr/>
        <a:lstStyle/>
        <a:p>
          <a:endParaRPr lang="en-US"/>
        </a:p>
      </dgm:t>
    </dgm:pt>
    <dgm:pt modelId="{02B45FA4-6DE2-427B-9EC7-DC16C362BD0A}" type="pres">
      <dgm:prSet presAssocID="{7EF9E15F-01AF-427D-ABA0-B6043159B1DA}" presName="node" presStyleLbl="node1" presStyleIdx="2" presStyleCnt="3">
        <dgm:presLayoutVars>
          <dgm:bulletEnabled val="1"/>
        </dgm:presLayoutVars>
      </dgm:prSet>
      <dgm:spPr/>
      <dgm:t>
        <a:bodyPr/>
        <a:lstStyle/>
        <a:p>
          <a:endParaRPr lang="en-US"/>
        </a:p>
      </dgm:t>
    </dgm:pt>
  </dgm:ptLst>
  <dgm:cxnLst>
    <dgm:cxn modelId="{0BDE50AB-6FC4-4DE5-822B-5D758D977694}" srcId="{9A2D8753-9FC4-4BAC-8967-F13D2516724B}" destId="{AFE3B006-7672-454A-AC4B-20047F0DBBF7}" srcOrd="0" destOrd="0" parTransId="{CE80E1C8-3599-4AC2-B531-B2EB5829A031}" sibTransId="{38E4480E-8EF2-43BE-8241-8945FF3767FC}"/>
    <dgm:cxn modelId="{468C14A1-DBC4-49DA-A87F-FF376E6C599B}" type="presOf" srcId="{7EF9E15F-01AF-427D-ABA0-B6043159B1DA}" destId="{02B45FA4-6DE2-427B-9EC7-DC16C362BD0A}" srcOrd="0" destOrd="0" presId="urn:microsoft.com/office/officeart/2005/8/layout/process2"/>
    <dgm:cxn modelId="{6FB4B66D-F10D-4F12-9B13-7E5240FD4C51}" type="presOf" srcId="{AFE3B006-7672-454A-AC4B-20047F0DBBF7}" destId="{19429E2A-0B6E-43D6-941B-BFBC071B9195}" srcOrd="0" destOrd="0" presId="urn:microsoft.com/office/officeart/2005/8/layout/process2"/>
    <dgm:cxn modelId="{5BDF7D8D-792D-4B55-AFDF-97551FB95669}" srcId="{9A2D8753-9FC4-4BAC-8967-F13D2516724B}" destId="{7EF9E15F-01AF-427D-ABA0-B6043159B1DA}" srcOrd="2" destOrd="0" parTransId="{C5089154-32E8-4149-B6D3-0D13F3F26914}" sibTransId="{AF5D6C94-304D-446D-B6B3-ED0771F27EE6}"/>
    <dgm:cxn modelId="{96E6F3BD-39E1-4AD9-A6E2-9F5FB0052D1D}" srcId="{9A2D8753-9FC4-4BAC-8967-F13D2516724B}" destId="{F92DC0A3-CB5B-4315-B079-012299D98446}" srcOrd="1" destOrd="0" parTransId="{C1D2D742-DB0F-43E5-9FBB-EF8B64A17889}" sibTransId="{9AC241BE-C916-454E-A678-3DC4A3A89BBA}"/>
    <dgm:cxn modelId="{31FC29F5-ECCB-4BA4-8170-84CDCDFEBED9}" type="presOf" srcId="{38E4480E-8EF2-43BE-8241-8945FF3767FC}" destId="{FBCDCBD3-6A79-41F3-8B4B-2B3FE8228283}" srcOrd="0" destOrd="0" presId="urn:microsoft.com/office/officeart/2005/8/layout/process2"/>
    <dgm:cxn modelId="{01CD1A17-4775-4F72-A850-D4EEAC99369D}" type="presOf" srcId="{F92DC0A3-CB5B-4315-B079-012299D98446}" destId="{8A61A53B-AC16-4A1A-83D7-D216F199FF86}" srcOrd="0" destOrd="0" presId="urn:microsoft.com/office/officeart/2005/8/layout/process2"/>
    <dgm:cxn modelId="{B753C4E2-F01A-4940-8AC3-57DE84F7BF38}" type="presOf" srcId="{9AC241BE-C916-454E-A678-3DC4A3A89BBA}" destId="{3D4D273E-468C-4F60-879F-7BFF4E2FC26A}" srcOrd="0" destOrd="0" presId="urn:microsoft.com/office/officeart/2005/8/layout/process2"/>
    <dgm:cxn modelId="{F3A0EEF1-4A1A-4A0C-A135-F40BB188AE8B}" type="presOf" srcId="{9AC241BE-C916-454E-A678-3DC4A3A89BBA}" destId="{3A0A3D1E-4A71-408B-8285-5C071D5082F7}" srcOrd="1" destOrd="0" presId="urn:microsoft.com/office/officeart/2005/8/layout/process2"/>
    <dgm:cxn modelId="{B6A63992-2C37-477D-907B-A50A280DB479}" type="presOf" srcId="{9A2D8753-9FC4-4BAC-8967-F13D2516724B}" destId="{2D554772-9C13-41F3-B186-2A1C5CB2ADF2}" srcOrd="0" destOrd="0" presId="urn:microsoft.com/office/officeart/2005/8/layout/process2"/>
    <dgm:cxn modelId="{CD5EF777-3B0F-4129-86D6-E3135776AB59}" type="presOf" srcId="{38E4480E-8EF2-43BE-8241-8945FF3767FC}" destId="{8BCBAEE2-7E5B-4C0F-BF05-E7280C99CDAD}" srcOrd="1" destOrd="0" presId="urn:microsoft.com/office/officeart/2005/8/layout/process2"/>
    <dgm:cxn modelId="{169807EC-291A-4B68-931E-DDC4E3876B64}" type="presParOf" srcId="{2D554772-9C13-41F3-B186-2A1C5CB2ADF2}" destId="{19429E2A-0B6E-43D6-941B-BFBC071B9195}" srcOrd="0" destOrd="0" presId="urn:microsoft.com/office/officeart/2005/8/layout/process2"/>
    <dgm:cxn modelId="{31B56116-FF74-44B2-9274-1FC21489BFDE}" type="presParOf" srcId="{2D554772-9C13-41F3-B186-2A1C5CB2ADF2}" destId="{FBCDCBD3-6A79-41F3-8B4B-2B3FE8228283}" srcOrd="1" destOrd="0" presId="urn:microsoft.com/office/officeart/2005/8/layout/process2"/>
    <dgm:cxn modelId="{9C8873C2-176D-4203-98CF-A250E030C264}" type="presParOf" srcId="{FBCDCBD3-6A79-41F3-8B4B-2B3FE8228283}" destId="{8BCBAEE2-7E5B-4C0F-BF05-E7280C99CDAD}" srcOrd="0" destOrd="0" presId="urn:microsoft.com/office/officeart/2005/8/layout/process2"/>
    <dgm:cxn modelId="{A14F3645-FC14-41A8-8F42-12D7F8C2F752}" type="presParOf" srcId="{2D554772-9C13-41F3-B186-2A1C5CB2ADF2}" destId="{8A61A53B-AC16-4A1A-83D7-D216F199FF86}" srcOrd="2" destOrd="0" presId="urn:microsoft.com/office/officeart/2005/8/layout/process2"/>
    <dgm:cxn modelId="{363CDE93-58B3-4C41-8E67-20A8838C7562}" type="presParOf" srcId="{2D554772-9C13-41F3-B186-2A1C5CB2ADF2}" destId="{3D4D273E-468C-4F60-879F-7BFF4E2FC26A}" srcOrd="3" destOrd="0" presId="urn:microsoft.com/office/officeart/2005/8/layout/process2"/>
    <dgm:cxn modelId="{AC792501-131D-4A83-B213-F76B4611CEC6}" type="presParOf" srcId="{3D4D273E-468C-4F60-879F-7BFF4E2FC26A}" destId="{3A0A3D1E-4A71-408B-8285-5C071D5082F7}" srcOrd="0" destOrd="0" presId="urn:microsoft.com/office/officeart/2005/8/layout/process2"/>
    <dgm:cxn modelId="{140C6826-8C60-444C-ACEB-1EA5C7A86E14}" type="presParOf" srcId="{2D554772-9C13-41F3-B186-2A1C5CB2ADF2}" destId="{02B45FA4-6DE2-427B-9EC7-DC16C362BD0A}"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B3A556-6F14-4FB1-B607-30844C5A97E8}" type="doc">
      <dgm:prSet loTypeId="urn:microsoft.com/office/officeart/2005/8/layout/venn1" loCatId="relationship" qsTypeId="urn:microsoft.com/office/officeart/2005/8/quickstyle/simple1" qsCatId="simple" csTypeId="urn:microsoft.com/office/officeart/2005/8/colors/accent1_2" csCatId="accent1" phldr="1"/>
      <dgm:spPr/>
    </dgm:pt>
    <dgm:pt modelId="{8890905B-2CAF-4472-B94A-23E9F05B6181}">
      <dgm:prSet phldrT="[Text]"/>
      <dgm:spPr/>
      <dgm:t>
        <a:bodyPr/>
        <a:lstStyle/>
        <a:p>
          <a:r>
            <a:rPr lang="en-US" dirty="0" smtClean="0"/>
            <a:t>Creative</a:t>
          </a:r>
          <a:endParaRPr lang="en-US" dirty="0"/>
        </a:p>
      </dgm:t>
    </dgm:pt>
    <dgm:pt modelId="{CDFAF3B2-F7FB-4311-9A1D-338378FC2521}" type="parTrans" cxnId="{9674D75D-C773-427D-B8F6-EF6C8C447917}">
      <dgm:prSet/>
      <dgm:spPr/>
      <dgm:t>
        <a:bodyPr/>
        <a:lstStyle/>
        <a:p>
          <a:endParaRPr lang="en-US"/>
        </a:p>
      </dgm:t>
    </dgm:pt>
    <dgm:pt modelId="{B454018A-7139-4457-BE25-9B6B983DB32A}" type="sibTrans" cxnId="{9674D75D-C773-427D-B8F6-EF6C8C447917}">
      <dgm:prSet/>
      <dgm:spPr/>
      <dgm:t>
        <a:bodyPr/>
        <a:lstStyle/>
        <a:p>
          <a:endParaRPr lang="en-US"/>
        </a:p>
      </dgm:t>
    </dgm:pt>
    <dgm:pt modelId="{FA3BF33C-C31B-46F0-9C02-C86CC307EBA5}">
      <dgm:prSet phldrT="[Text]"/>
      <dgm:spPr/>
      <dgm:t>
        <a:bodyPr/>
        <a:lstStyle/>
        <a:p>
          <a:r>
            <a:rPr lang="en-US" dirty="0" smtClean="0"/>
            <a:t>Technical</a:t>
          </a:r>
          <a:endParaRPr lang="en-US" dirty="0"/>
        </a:p>
      </dgm:t>
    </dgm:pt>
    <dgm:pt modelId="{FF4D01A6-4C48-4973-93D5-2AD7D1FEECC2}" type="parTrans" cxnId="{4AD7F8E1-610F-4667-9C76-0487753AADAF}">
      <dgm:prSet/>
      <dgm:spPr/>
      <dgm:t>
        <a:bodyPr/>
        <a:lstStyle/>
        <a:p>
          <a:endParaRPr lang="en-US"/>
        </a:p>
      </dgm:t>
    </dgm:pt>
    <dgm:pt modelId="{AC0F48F7-3086-4EDD-AB44-ECCD22BDF95C}" type="sibTrans" cxnId="{4AD7F8E1-610F-4667-9C76-0487753AADAF}">
      <dgm:prSet/>
      <dgm:spPr/>
      <dgm:t>
        <a:bodyPr/>
        <a:lstStyle/>
        <a:p>
          <a:endParaRPr lang="en-US"/>
        </a:p>
      </dgm:t>
    </dgm:pt>
    <dgm:pt modelId="{9701E78C-2676-4114-9899-A9719711472C}">
      <dgm:prSet phldrT="[Text]"/>
      <dgm:spPr/>
      <dgm:t>
        <a:bodyPr/>
        <a:lstStyle/>
        <a:p>
          <a:r>
            <a:rPr lang="en-US" dirty="0" smtClean="0"/>
            <a:t>Artistic</a:t>
          </a:r>
          <a:endParaRPr lang="en-US" dirty="0"/>
        </a:p>
      </dgm:t>
    </dgm:pt>
    <dgm:pt modelId="{E7F73602-1129-4B98-96AC-61E9B7FC4139}" type="parTrans" cxnId="{AD895B65-8369-4012-A979-1DEFB87BDDD8}">
      <dgm:prSet/>
      <dgm:spPr/>
      <dgm:t>
        <a:bodyPr/>
        <a:lstStyle/>
        <a:p>
          <a:endParaRPr lang="en-US"/>
        </a:p>
      </dgm:t>
    </dgm:pt>
    <dgm:pt modelId="{FE919C01-A8B5-4739-87A1-03ABFF201C0F}" type="sibTrans" cxnId="{AD895B65-8369-4012-A979-1DEFB87BDDD8}">
      <dgm:prSet/>
      <dgm:spPr/>
      <dgm:t>
        <a:bodyPr/>
        <a:lstStyle/>
        <a:p>
          <a:endParaRPr lang="en-US"/>
        </a:p>
      </dgm:t>
    </dgm:pt>
    <dgm:pt modelId="{10E93A10-E91F-4FE1-925E-7B92E73A054B}" type="pres">
      <dgm:prSet presAssocID="{A2B3A556-6F14-4FB1-B607-30844C5A97E8}" presName="compositeShape" presStyleCnt="0">
        <dgm:presLayoutVars>
          <dgm:chMax val="7"/>
          <dgm:dir/>
          <dgm:resizeHandles val="exact"/>
        </dgm:presLayoutVars>
      </dgm:prSet>
      <dgm:spPr/>
    </dgm:pt>
    <dgm:pt modelId="{77ADC77D-4EE8-4F25-B0EF-270409202E94}" type="pres">
      <dgm:prSet presAssocID="{8890905B-2CAF-4472-B94A-23E9F05B6181}" presName="circ1" presStyleLbl="vennNode1" presStyleIdx="0" presStyleCnt="3"/>
      <dgm:spPr/>
      <dgm:t>
        <a:bodyPr/>
        <a:lstStyle/>
        <a:p>
          <a:endParaRPr lang="en-US"/>
        </a:p>
      </dgm:t>
    </dgm:pt>
    <dgm:pt modelId="{A2087630-6249-4A55-9EED-800C9812857E}" type="pres">
      <dgm:prSet presAssocID="{8890905B-2CAF-4472-B94A-23E9F05B6181}" presName="circ1Tx" presStyleLbl="revTx" presStyleIdx="0" presStyleCnt="0">
        <dgm:presLayoutVars>
          <dgm:chMax val="0"/>
          <dgm:chPref val="0"/>
          <dgm:bulletEnabled val="1"/>
        </dgm:presLayoutVars>
      </dgm:prSet>
      <dgm:spPr/>
      <dgm:t>
        <a:bodyPr/>
        <a:lstStyle/>
        <a:p>
          <a:endParaRPr lang="en-US"/>
        </a:p>
      </dgm:t>
    </dgm:pt>
    <dgm:pt modelId="{AEEBDF49-14DD-4DF0-A73C-3E9455676551}" type="pres">
      <dgm:prSet presAssocID="{FA3BF33C-C31B-46F0-9C02-C86CC307EBA5}" presName="circ2" presStyleLbl="vennNode1" presStyleIdx="1" presStyleCnt="3"/>
      <dgm:spPr/>
      <dgm:t>
        <a:bodyPr/>
        <a:lstStyle/>
        <a:p>
          <a:endParaRPr lang="en-US"/>
        </a:p>
      </dgm:t>
    </dgm:pt>
    <dgm:pt modelId="{D3107F4E-0AC2-4ED2-8FC5-05D5539C18D6}" type="pres">
      <dgm:prSet presAssocID="{FA3BF33C-C31B-46F0-9C02-C86CC307EBA5}" presName="circ2Tx" presStyleLbl="revTx" presStyleIdx="0" presStyleCnt="0">
        <dgm:presLayoutVars>
          <dgm:chMax val="0"/>
          <dgm:chPref val="0"/>
          <dgm:bulletEnabled val="1"/>
        </dgm:presLayoutVars>
      </dgm:prSet>
      <dgm:spPr/>
      <dgm:t>
        <a:bodyPr/>
        <a:lstStyle/>
        <a:p>
          <a:endParaRPr lang="en-US"/>
        </a:p>
      </dgm:t>
    </dgm:pt>
    <dgm:pt modelId="{6D534791-8B29-4A09-906B-174977D551A4}" type="pres">
      <dgm:prSet presAssocID="{9701E78C-2676-4114-9899-A9719711472C}" presName="circ3" presStyleLbl="vennNode1" presStyleIdx="2" presStyleCnt="3"/>
      <dgm:spPr/>
      <dgm:t>
        <a:bodyPr/>
        <a:lstStyle/>
        <a:p>
          <a:endParaRPr lang="en-US"/>
        </a:p>
      </dgm:t>
    </dgm:pt>
    <dgm:pt modelId="{2D0F0BF0-25AE-47E9-BC83-9999C5433F61}" type="pres">
      <dgm:prSet presAssocID="{9701E78C-2676-4114-9899-A9719711472C}" presName="circ3Tx" presStyleLbl="revTx" presStyleIdx="0" presStyleCnt="0">
        <dgm:presLayoutVars>
          <dgm:chMax val="0"/>
          <dgm:chPref val="0"/>
          <dgm:bulletEnabled val="1"/>
        </dgm:presLayoutVars>
      </dgm:prSet>
      <dgm:spPr/>
      <dgm:t>
        <a:bodyPr/>
        <a:lstStyle/>
        <a:p>
          <a:endParaRPr lang="en-US"/>
        </a:p>
      </dgm:t>
    </dgm:pt>
  </dgm:ptLst>
  <dgm:cxnLst>
    <dgm:cxn modelId="{A100ABDB-5156-4E0B-88BB-B1876015ECC9}" type="presOf" srcId="{8890905B-2CAF-4472-B94A-23E9F05B6181}" destId="{A2087630-6249-4A55-9EED-800C9812857E}" srcOrd="1" destOrd="0" presId="urn:microsoft.com/office/officeart/2005/8/layout/venn1"/>
    <dgm:cxn modelId="{8F9FC6DD-0FC0-4141-9C1D-7665300BF9EE}" type="presOf" srcId="{FA3BF33C-C31B-46F0-9C02-C86CC307EBA5}" destId="{D3107F4E-0AC2-4ED2-8FC5-05D5539C18D6}" srcOrd="1" destOrd="0" presId="urn:microsoft.com/office/officeart/2005/8/layout/venn1"/>
    <dgm:cxn modelId="{AD895B65-8369-4012-A979-1DEFB87BDDD8}" srcId="{A2B3A556-6F14-4FB1-B607-30844C5A97E8}" destId="{9701E78C-2676-4114-9899-A9719711472C}" srcOrd="2" destOrd="0" parTransId="{E7F73602-1129-4B98-96AC-61E9B7FC4139}" sibTransId="{FE919C01-A8B5-4739-87A1-03ABFF201C0F}"/>
    <dgm:cxn modelId="{7F20310F-DCAC-4EB6-AB15-254489F282FF}" type="presOf" srcId="{8890905B-2CAF-4472-B94A-23E9F05B6181}" destId="{77ADC77D-4EE8-4F25-B0EF-270409202E94}" srcOrd="0" destOrd="0" presId="urn:microsoft.com/office/officeart/2005/8/layout/venn1"/>
    <dgm:cxn modelId="{4F522F7D-4100-4560-B559-2765F01C0F77}" type="presOf" srcId="{9701E78C-2676-4114-9899-A9719711472C}" destId="{2D0F0BF0-25AE-47E9-BC83-9999C5433F61}" srcOrd="1" destOrd="0" presId="urn:microsoft.com/office/officeart/2005/8/layout/venn1"/>
    <dgm:cxn modelId="{4AD7F8E1-610F-4667-9C76-0487753AADAF}" srcId="{A2B3A556-6F14-4FB1-B607-30844C5A97E8}" destId="{FA3BF33C-C31B-46F0-9C02-C86CC307EBA5}" srcOrd="1" destOrd="0" parTransId="{FF4D01A6-4C48-4973-93D5-2AD7D1FEECC2}" sibTransId="{AC0F48F7-3086-4EDD-AB44-ECCD22BDF95C}"/>
    <dgm:cxn modelId="{783EE791-4AFD-4F5E-B05A-F8D03970FB09}" type="presOf" srcId="{9701E78C-2676-4114-9899-A9719711472C}" destId="{6D534791-8B29-4A09-906B-174977D551A4}" srcOrd="0" destOrd="0" presId="urn:microsoft.com/office/officeart/2005/8/layout/venn1"/>
    <dgm:cxn modelId="{9674D75D-C773-427D-B8F6-EF6C8C447917}" srcId="{A2B3A556-6F14-4FB1-B607-30844C5A97E8}" destId="{8890905B-2CAF-4472-B94A-23E9F05B6181}" srcOrd="0" destOrd="0" parTransId="{CDFAF3B2-F7FB-4311-9A1D-338378FC2521}" sibTransId="{B454018A-7139-4457-BE25-9B6B983DB32A}"/>
    <dgm:cxn modelId="{5B035BEB-617A-4414-A1CB-C27C3AAF1CE1}" type="presOf" srcId="{FA3BF33C-C31B-46F0-9C02-C86CC307EBA5}" destId="{AEEBDF49-14DD-4DF0-A73C-3E9455676551}" srcOrd="0" destOrd="0" presId="urn:microsoft.com/office/officeart/2005/8/layout/venn1"/>
    <dgm:cxn modelId="{383E9DFF-9A7B-421E-BEB7-1828D4551DC0}" type="presOf" srcId="{A2B3A556-6F14-4FB1-B607-30844C5A97E8}" destId="{10E93A10-E91F-4FE1-925E-7B92E73A054B}" srcOrd="0" destOrd="0" presId="urn:microsoft.com/office/officeart/2005/8/layout/venn1"/>
    <dgm:cxn modelId="{CE379B27-41D4-484F-A730-EE3285BA797F}" type="presParOf" srcId="{10E93A10-E91F-4FE1-925E-7B92E73A054B}" destId="{77ADC77D-4EE8-4F25-B0EF-270409202E94}" srcOrd="0" destOrd="0" presId="urn:microsoft.com/office/officeart/2005/8/layout/venn1"/>
    <dgm:cxn modelId="{30C43EE0-8484-4362-83F5-CC7BF0CB7962}" type="presParOf" srcId="{10E93A10-E91F-4FE1-925E-7B92E73A054B}" destId="{A2087630-6249-4A55-9EED-800C9812857E}" srcOrd="1" destOrd="0" presId="urn:microsoft.com/office/officeart/2005/8/layout/venn1"/>
    <dgm:cxn modelId="{04643FF0-99A0-4B8D-B03E-F43EE9A4C02E}" type="presParOf" srcId="{10E93A10-E91F-4FE1-925E-7B92E73A054B}" destId="{AEEBDF49-14DD-4DF0-A73C-3E9455676551}" srcOrd="2" destOrd="0" presId="urn:microsoft.com/office/officeart/2005/8/layout/venn1"/>
    <dgm:cxn modelId="{E78EC582-3BC5-4B71-B330-652B08B8F718}" type="presParOf" srcId="{10E93A10-E91F-4FE1-925E-7B92E73A054B}" destId="{D3107F4E-0AC2-4ED2-8FC5-05D5539C18D6}" srcOrd="3" destOrd="0" presId="urn:microsoft.com/office/officeart/2005/8/layout/venn1"/>
    <dgm:cxn modelId="{15B28655-BDBC-48D4-8F6A-145DA2E1076E}" type="presParOf" srcId="{10E93A10-E91F-4FE1-925E-7B92E73A054B}" destId="{6D534791-8B29-4A09-906B-174977D551A4}" srcOrd="4" destOrd="0" presId="urn:microsoft.com/office/officeart/2005/8/layout/venn1"/>
    <dgm:cxn modelId="{47CB59F1-0B8A-4F0C-9164-C0CB49D99D73}" type="presParOf" srcId="{10E93A10-E91F-4FE1-925E-7B92E73A054B}" destId="{2D0F0BF0-25AE-47E9-BC83-9999C5433F61}"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F84750-3B36-4A20-B2AE-EC4E53A62273}" type="datetimeFigureOut">
              <a:rPr lang="en-US" smtClean="0"/>
              <a:t>9/3/2018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45CB4A-9C59-44B7-9054-1BA6252E1963}" type="slidenum">
              <a:rPr lang="en-US" smtClean="0"/>
              <a:t>‹#›</a:t>
            </a:fld>
            <a:endParaRPr lang="en-US"/>
          </a:p>
        </p:txBody>
      </p:sp>
    </p:spTree>
    <p:extLst>
      <p:ext uri="{BB962C8B-B14F-4D97-AF65-F5344CB8AC3E}">
        <p14:creationId xmlns:p14="http://schemas.microsoft.com/office/powerpoint/2010/main" val="118139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r>
              <a:rPr lang="en-US" smtClean="0"/>
              <a:t>© 2014 Goodrich, Tamassia, Goldwasser</a:t>
            </a:r>
            <a:endParaRPr lang="en-US" dirty="0"/>
          </a:p>
        </p:txBody>
      </p:sp>
      <p:sp>
        <p:nvSpPr>
          <p:cNvPr id="5" name="Footer Placeholder 4"/>
          <p:cNvSpPr>
            <a:spLocks noGrp="1"/>
          </p:cNvSpPr>
          <p:nvPr>
            <p:ph type="ftr" sz="quarter" idx="11"/>
          </p:nvPr>
        </p:nvSpPr>
        <p:spPr>
          <a:xfrm>
            <a:off x="1876424" y="5410201"/>
            <a:ext cx="5124886" cy="365125"/>
          </a:xfrm>
        </p:spPr>
        <p:txBody>
          <a:bodyPr/>
          <a:lstStyle/>
          <a:p>
            <a:r>
              <a:rPr lang="en-US" smtClean="0"/>
              <a:t>Doubly Linked Lists</a:t>
            </a:r>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55661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 2014 Goodrich, Tamassia, Goldwasser</a:t>
            </a:r>
            <a:endParaRPr lang="en-US" dirty="0"/>
          </a:p>
        </p:txBody>
      </p:sp>
      <p:sp>
        <p:nvSpPr>
          <p:cNvPr id="6" name="Footer Placeholder 5"/>
          <p:cNvSpPr>
            <a:spLocks noGrp="1"/>
          </p:cNvSpPr>
          <p:nvPr>
            <p:ph type="ftr" sz="quarter" idx="11"/>
          </p:nvPr>
        </p:nvSpPr>
        <p:spPr/>
        <p:txBody>
          <a:bodyPr/>
          <a:lstStyle/>
          <a:p>
            <a:r>
              <a:rPr lang="en-US" smtClean="0"/>
              <a:t>Doubly Linked Lists</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68439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 2014 Goodrich, Tamassia, Goldwasser</a:t>
            </a:r>
            <a:endParaRPr lang="en-US" dirty="0"/>
          </a:p>
        </p:txBody>
      </p:sp>
      <p:sp>
        <p:nvSpPr>
          <p:cNvPr id="6" name="Footer Placeholder 5"/>
          <p:cNvSpPr>
            <a:spLocks noGrp="1"/>
          </p:cNvSpPr>
          <p:nvPr>
            <p:ph type="ftr" sz="quarter" idx="11"/>
          </p:nvPr>
        </p:nvSpPr>
        <p:spPr/>
        <p:txBody>
          <a:bodyPr/>
          <a:lstStyle/>
          <a:p>
            <a:r>
              <a:rPr lang="en-US" smtClean="0"/>
              <a:t>Doubly Linked Lists</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72886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 2014 Goodrich, Tamassia, Goldwasser</a:t>
            </a:r>
            <a:endParaRPr lang="en-US" dirty="0"/>
          </a:p>
        </p:txBody>
      </p:sp>
      <p:sp>
        <p:nvSpPr>
          <p:cNvPr id="6" name="Footer Placeholder 5"/>
          <p:cNvSpPr>
            <a:spLocks noGrp="1"/>
          </p:cNvSpPr>
          <p:nvPr>
            <p:ph type="ftr" sz="quarter" idx="11"/>
          </p:nvPr>
        </p:nvSpPr>
        <p:spPr/>
        <p:txBody>
          <a:bodyPr/>
          <a:lstStyle/>
          <a:p>
            <a:r>
              <a:rPr lang="en-US" smtClean="0"/>
              <a:t>Doubly Linked Lists</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692258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 2014 Goodrich, Tamassia, Goldwasser</a:t>
            </a:r>
            <a:endParaRPr lang="en-US" dirty="0"/>
          </a:p>
        </p:txBody>
      </p:sp>
      <p:sp>
        <p:nvSpPr>
          <p:cNvPr id="6" name="Footer Placeholder 5"/>
          <p:cNvSpPr>
            <a:spLocks noGrp="1"/>
          </p:cNvSpPr>
          <p:nvPr>
            <p:ph type="ftr" sz="quarter" idx="11"/>
          </p:nvPr>
        </p:nvSpPr>
        <p:spPr/>
        <p:txBody>
          <a:bodyPr/>
          <a:lstStyle/>
          <a:p>
            <a:r>
              <a:rPr lang="en-US" smtClean="0"/>
              <a:t>Doubly Linked Lists</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069199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r>
              <a:rPr lang="en-US" smtClean="0"/>
              <a:t>© 2014 Goodrich, Tamassia, Goldwasser</a:t>
            </a:r>
            <a:endParaRPr lang="en-US" dirty="0"/>
          </a:p>
        </p:txBody>
      </p:sp>
      <p:sp>
        <p:nvSpPr>
          <p:cNvPr id="4" name="Footer Placeholder 3"/>
          <p:cNvSpPr>
            <a:spLocks noGrp="1"/>
          </p:cNvSpPr>
          <p:nvPr>
            <p:ph type="ftr" sz="quarter" idx="11"/>
          </p:nvPr>
        </p:nvSpPr>
        <p:spPr/>
        <p:txBody>
          <a:bodyPr/>
          <a:lstStyle/>
          <a:p>
            <a:r>
              <a:rPr lang="en-US" smtClean="0"/>
              <a:t>Doubly Linked Lists</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83481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r>
              <a:rPr lang="en-US" smtClean="0"/>
              <a:t>© 2014 Goodrich, Tamassia, Goldwasser</a:t>
            </a:r>
            <a:endParaRPr lang="en-US" dirty="0"/>
          </a:p>
        </p:txBody>
      </p:sp>
      <p:sp>
        <p:nvSpPr>
          <p:cNvPr id="4" name="Footer Placeholder 3"/>
          <p:cNvSpPr>
            <a:spLocks noGrp="1"/>
          </p:cNvSpPr>
          <p:nvPr>
            <p:ph type="ftr" sz="quarter" idx="11"/>
          </p:nvPr>
        </p:nvSpPr>
        <p:spPr/>
        <p:txBody>
          <a:bodyPr/>
          <a:lstStyle/>
          <a:p>
            <a:r>
              <a:rPr lang="en-US" smtClean="0"/>
              <a:t>Doubly Linked Lists</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37447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 2014 Goodrich, Tamassia, Goldwasser</a:t>
            </a:r>
            <a:endParaRPr lang="en-US" dirty="0"/>
          </a:p>
        </p:txBody>
      </p:sp>
      <p:sp>
        <p:nvSpPr>
          <p:cNvPr id="5" name="Footer Placeholder 4"/>
          <p:cNvSpPr>
            <a:spLocks noGrp="1"/>
          </p:cNvSpPr>
          <p:nvPr>
            <p:ph type="ftr" sz="quarter" idx="11"/>
          </p:nvPr>
        </p:nvSpPr>
        <p:spPr/>
        <p:txBody>
          <a:bodyPr/>
          <a:lstStyle/>
          <a:p>
            <a:r>
              <a:rPr lang="en-US" smtClean="0"/>
              <a:t>Doubly Linked Lists</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850317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 2014 Goodrich, Tamassia, Goldwasser</a:t>
            </a:r>
            <a:endParaRPr lang="en-US" dirty="0"/>
          </a:p>
        </p:txBody>
      </p:sp>
      <p:sp>
        <p:nvSpPr>
          <p:cNvPr id="5" name="Footer Placeholder 4"/>
          <p:cNvSpPr>
            <a:spLocks noGrp="1"/>
          </p:cNvSpPr>
          <p:nvPr>
            <p:ph type="ftr" sz="quarter" idx="11"/>
          </p:nvPr>
        </p:nvSpPr>
        <p:spPr/>
        <p:txBody>
          <a:bodyPr/>
          <a:lstStyle/>
          <a:p>
            <a:r>
              <a:rPr lang="en-US" smtClean="0"/>
              <a:t>Doubly Linked Lists</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06843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 2014 Goodrich, Tamassia, Goldwasser</a:t>
            </a:r>
            <a:endParaRPr lang="en-US" dirty="0"/>
          </a:p>
        </p:txBody>
      </p:sp>
      <p:sp>
        <p:nvSpPr>
          <p:cNvPr id="5" name="Footer Placeholder 4"/>
          <p:cNvSpPr>
            <a:spLocks noGrp="1"/>
          </p:cNvSpPr>
          <p:nvPr>
            <p:ph type="ftr" sz="quarter" idx="11"/>
          </p:nvPr>
        </p:nvSpPr>
        <p:spPr/>
        <p:txBody>
          <a:bodyPr/>
          <a:lstStyle/>
          <a:p>
            <a:r>
              <a:rPr lang="en-US" smtClean="0"/>
              <a:t>Doubly Linked Lists</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86914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 2014 Goodrich, Tamassia, Goldwasser</a:t>
            </a:r>
            <a:endParaRPr lang="en-US" dirty="0"/>
          </a:p>
        </p:txBody>
      </p:sp>
      <p:sp>
        <p:nvSpPr>
          <p:cNvPr id="5" name="Footer Placeholder 4"/>
          <p:cNvSpPr>
            <a:spLocks noGrp="1"/>
          </p:cNvSpPr>
          <p:nvPr>
            <p:ph type="ftr" sz="quarter" idx="11"/>
          </p:nvPr>
        </p:nvSpPr>
        <p:spPr/>
        <p:txBody>
          <a:bodyPr/>
          <a:lstStyle/>
          <a:p>
            <a:r>
              <a:rPr lang="en-US" smtClean="0"/>
              <a:t>Doubly Linked Lists</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24603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 2014 Goodrich, Tamassia, Goldwasser</a:t>
            </a:r>
            <a:endParaRPr lang="en-US" dirty="0"/>
          </a:p>
        </p:txBody>
      </p:sp>
      <p:sp>
        <p:nvSpPr>
          <p:cNvPr id="6" name="Footer Placeholder 5"/>
          <p:cNvSpPr>
            <a:spLocks noGrp="1"/>
          </p:cNvSpPr>
          <p:nvPr>
            <p:ph type="ftr" sz="quarter" idx="11"/>
          </p:nvPr>
        </p:nvSpPr>
        <p:spPr/>
        <p:txBody>
          <a:bodyPr/>
          <a:lstStyle/>
          <a:p>
            <a:r>
              <a:rPr lang="en-US" smtClean="0"/>
              <a:t>Doubly Linked Lists</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48558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 2014 Goodrich, Tamassia, Goldwasser</a:t>
            </a:r>
            <a:endParaRPr lang="en-US" dirty="0"/>
          </a:p>
        </p:txBody>
      </p:sp>
      <p:sp>
        <p:nvSpPr>
          <p:cNvPr id="8" name="Footer Placeholder 7"/>
          <p:cNvSpPr>
            <a:spLocks noGrp="1"/>
          </p:cNvSpPr>
          <p:nvPr>
            <p:ph type="ftr" sz="quarter" idx="11"/>
          </p:nvPr>
        </p:nvSpPr>
        <p:spPr/>
        <p:txBody>
          <a:bodyPr/>
          <a:lstStyle/>
          <a:p>
            <a:r>
              <a:rPr lang="en-US" smtClean="0"/>
              <a:t>Doubly Linked Lists</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99909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 2014 Goodrich, Tamassia, Goldwasser</a:t>
            </a:r>
            <a:endParaRPr lang="en-US" dirty="0"/>
          </a:p>
        </p:txBody>
      </p:sp>
      <p:sp>
        <p:nvSpPr>
          <p:cNvPr id="4" name="Footer Placeholder 3"/>
          <p:cNvSpPr>
            <a:spLocks noGrp="1"/>
          </p:cNvSpPr>
          <p:nvPr>
            <p:ph type="ftr" sz="quarter" idx="11"/>
          </p:nvPr>
        </p:nvSpPr>
        <p:spPr/>
        <p:txBody>
          <a:bodyPr/>
          <a:lstStyle/>
          <a:p>
            <a:r>
              <a:rPr lang="en-US" smtClean="0"/>
              <a:t>Doubly Linked Lists</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22937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 2014 Goodrich, Tamassia, Goldwasser</a:t>
            </a:r>
            <a:endParaRPr lang="en-US" dirty="0"/>
          </a:p>
        </p:txBody>
      </p:sp>
      <p:sp>
        <p:nvSpPr>
          <p:cNvPr id="3" name="Footer Placeholder 2"/>
          <p:cNvSpPr>
            <a:spLocks noGrp="1"/>
          </p:cNvSpPr>
          <p:nvPr>
            <p:ph type="ftr" sz="quarter" idx="11"/>
          </p:nvPr>
        </p:nvSpPr>
        <p:spPr/>
        <p:txBody>
          <a:bodyPr/>
          <a:lstStyle/>
          <a:p>
            <a:r>
              <a:rPr lang="en-US" smtClean="0"/>
              <a:t>Doubly Linked Lists</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17776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 2014 Goodrich, Tamassia, Goldwasser</a:t>
            </a:r>
            <a:endParaRPr lang="en-US" dirty="0"/>
          </a:p>
        </p:txBody>
      </p:sp>
      <p:sp>
        <p:nvSpPr>
          <p:cNvPr id="6" name="Footer Placeholder 5"/>
          <p:cNvSpPr>
            <a:spLocks noGrp="1"/>
          </p:cNvSpPr>
          <p:nvPr>
            <p:ph type="ftr" sz="quarter" idx="11"/>
          </p:nvPr>
        </p:nvSpPr>
        <p:spPr/>
        <p:txBody>
          <a:bodyPr/>
          <a:lstStyle/>
          <a:p>
            <a:r>
              <a:rPr lang="en-US" smtClean="0"/>
              <a:t>Doubly Linked Lists</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69138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 2014 Goodrich, Tamassia, Goldwasser</a:t>
            </a:r>
            <a:endParaRPr lang="en-US" dirty="0"/>
          </a:p>
        </p:txBody>
      </p:sp>
      <p:sp>
        <p:nvSpPr>
          <p:cNvPr id="6" name="Footer Placeholder 5"/>
          <p:cNvSpPr>
            <a:spLocks noGrp="1"/>
          </p:cNvSpPr>
          <p:nvPr>
            <p:ph type="ftr" sz="quarter" idx="11"/>
          </p:nvPr>
        </p:nvSpPr>
        <p:spPr/>
        <p:txBody>
          <a:bodyPr/>
          <a:lstStyle/>
          <a:p>
            <a:r>
              <a:rPr lang="en-US" smtClean="0"/>
              <a:t>Doubly Linked Lists</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10499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r>
              <a:rPr lang="en-US" smtClean="0"/>
              <a:t>© 2014 Goodrich, Tamassia, Goldwasser</a:t>
            </a:r>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r>
              <a:rPr lang="en-US" smtClean="0"/>
              <a:t>Doubly Linked Lists</a:t>
            </a:r>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72139977"/>
      </p:ext>
    </p:extLst>
  </p:cSld>
  <p:clrMap bg1="dk1" tx1="lt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Ls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mtClean="0"/>
              <a:t>FGD </a:t>
            </a:r>
            <a:r>
              <a:rPr lang="en-US" dirty="0" smtClean="0"/>
              <a:t>– Chapter 2</a:t>
            </a:r>
            <a:br>
              <a:rPr lang="en-US" dirty="0" smtClean="0"/>
            </a:br>
            <a:r>
              <a:rPr lang="en-US" dirty="0" smtClean="0"/>
              <a:t>Designing and Developing Games</a:t>
            </a:r>
            <a:r>
              <a:rPr lang="en-US" dirty="0"/>
              <a:t/>
            </a:r>
            <a:br>
              <a:rPr lang="en-US" dirty="0"/>
            </a:b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844949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Modes</a:t>
            </a:r>
            <a:endParaRPr lang="en-US" dirty="0"/>
          </a:p>
        </p:txBody>
      </p:sp>
      <p:sp>
        <p:nvSpPr>
          <p:cNvPr id="3" name="Content Placeholder 2"/>
          <p:cNvSpPr>
            <a:spLocks noGrp="1"/>
          </p:cNvSpPr>
          <p:nvPr>
            <p:ph idx="1"/>
          </p:nvPr>
        </p:nvSpPr>
        <p:spPr/>
        <p:txBody>
          <a:bodyPr/>
          <a:lstStyle/>
          <a:p>
            <a:r>
              <a:rPr lang="en-US" dirty="0" smtClean="0"/>
              <a:t>Game modes consist of a particular subset of the game's total gameplay that is available at any one time in the game, plus the user interface that presents that subset of the gameplay to the player</a:t>
            </a:r>
          </a:p>
          <a:p>
            <a:pPr lvl="1"/>
            <a:r>
              <a:rPr lang="en-US" dirty="0" smtClean="0"/>
              <a:t>Only in one at a time</a:t>
            </a:r>
            <a:endParaRPr lang="en-US" dirty="0"/>
          </a:p>
        </p:txBody>
      </p:sp>
      <p:grpSp>
        <p:nvGrpSpPr>
          <p:cNvPr id="24" name="Group 23"/>
          <p:cNvGrpSpPr/>
          <p:nvPr/>
        </p:nvGrpSpPr>
        <p:grpSpPr>
          <a:xfrm>
            <a:off x="1892300" y="3902350"/>
            <a:ext cx="8750298" cy="2917506"/>
            <a:chOff x="1892300" y="3902350"/>
            <a:chExt cx="8750298" cy="2917506"/>
          </a:xfrm>
        </p:grpSpPr>
        <p:sp>
          <p:nvSpPr>
            <p:cNvPr id="6" name="Rounded Rectangle 5"/>
            <p:cNvSpPr/>
            <p:nvPr/>
          </p:nvSpPr>
          <p:spPr>
            <a:xfrm>
              <a:off x="1892300" y="4573825"/>
              <a:ext cx="1473200" cy="1422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Player</a:t>
              </a:r>
              <a:endParaRPr lang="en-US" dirty="0"/>
            </a:p>
          </p:txBody>
        </p:sp>
        <p:sp>
          <p:nvSpPr>
            <p:cNvPr id="7" name="Rounded Rectangle 6"/>
            <p:cNvSpPr/>
            <p:nvPr/>
          </p:nvSpPr>
          <p:spPr>
            <a:xfrm>
              <a:off x="4941887" y="4599223"/>
              <a:ext cx="1473200" cy="6731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Interaction Model</a:t>
              </a:r>
              <a:endParaRPr lang="en-US" dirty="0"/>
            </a:p>
          </p:txBody>
        </p:sp>
        <p:sp>
          <p:nvSpPr>
            <p:cNvPr id="8" name="Rounded Rectangle 7"/>
            <p:cNvSpPr/>
            <p:nvPr/>
          </p:nvSpPr>
          <p:spPr>
            <a:xfrm>
              <a:off x="9169398" y="4573825"/>
              <a:ext cx="1473200" cy="1422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Core Mechanics</a:t>
              </a:r>
              <a:endParaRPr lang="en-US" dirty="0"/>
            </a:p>
          </p:txBody>
        </p:sp>
        <p:sp>
          <p:nvSpPr>
            <p:cNvPr id="9" name="Rounded Rectangle 8"/>
            <p:cNvSpPr/>
            <p:nvPr/>
          </p:nvSpPr>
          <p:spPr>
            <a:xfrm>
              <a:off x="4941887" y="5386623"/>
              <a:ext cx="1473200" cy="6731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Camera Model</a:t>
              </a:r>
              <a:endParaRPr lang="en-US" dirty="0"/>
            </a:p>
          </p:txBody>
        </p:sp>
        <p:sp>
          <p:nvSpPr>
            <p:cNvPr id="10" name="Rectangle 9"/>
            <p:cNvSpPr/>
            <p:nvPr/>
          </p:nvSpPr>
          <p:spPr>
            <a:xfrm>
              <a:off x="4567238" y="4446825"/>
              <a:ext cx="2193924" cy="17526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231063" y="4446825"/>
              <a:ext cx="1520823" cy="17526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641056" y="4020344"/>
              <a:ext cx="2074862" cy="369332"/>
            </a:xfrm>
            <a:prstGeom prst="rect">
              <a:avLst/>
            </a:prstGeom>
            <a:noFill/>
          </p:spPr>
          <p:txBody>
            <a:bodyPr wrap="square" rtlCol="0">
              <a:spAutoFit/>
            </a:bodyPr>
            <a:lstStyle/>
            <a:p>
              <a:pPr algn="ctr"/>
              <a:r>
                <a:rPr lang="en-US" dirty="0" smtClean="0"/>
                <a:t>User Interface</a:t>
              </a:r>
              <a:endParaRPr lang="en-US" dirty="0"/>
            </a:p>
          </p:txBody>
        </p:sp>
        <p:sp>
          <p:nvSpPr>
            <p:cNvPr id="13" name="TextBox 12"/>
            <p:cNvSpPr txBox="1"/>
            <p:nvPr/>
          </p:nvSpPr>
          <p:spPr>
            <a:xfrm>
              <a:off x="6954043" y="4020344"/>
              <a:ext cx="2074862" cy="369332"/>
            </a:xfrm>
            <a:prstGeom prst="rect">
              <a:avLst/>
            </a:prstGeom>
            <a:noFill/>
          </p:spPr>
          <p:txBody>
            <a:bodyPr wrap="square" rtlCol="0">
              <a:spAutoFit/>
            </a:bodyPr>
            <a:lstStyle/>
            <a:p>
              <a:pPr algn="ctr"/>
              <a:r>
                <a:rPr lang="en-US" dirty="0" smtClean="0"/>
                <a:t>Gameplay</a:t>
              </a:r>
              <a:endParaRPr lang="en-US" dirty="0"/>
            </a:p>
          </p:txBody>
        </p:sp>
        <p:cxnSp>
          <p:nvCxnSpPr>
            <p:cNvPr id="14" name="Straight Arrow Connector 13"/>
            <p:cNvCxnSpPr>
              <a:stCxn id="7" idx="3"/>
            </p:cNvCxnSpPr>
            <p:nvPr/>
          </p:nvCxnSpPr>
          <p:spPr>
            <a:xfrm>
              <a:off x="6415087" y="4935774"/>
              <a:ext cx="275431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954043" y="4490243"/>
              <a:ext cx="2074862" cy="369332"/>
            </a:xfrm>
            <a:prstGeom prst="rect">
              <a:avLst/>
            </a:prstGeom>
            <a:noFill/>
          </p:spPr>
          <p:txBody>
            <a:bodyPr wrap="square" rtlCol="0">
              <a:spAutoFit/>
            </a:bodyPr>
            <a:lstStyle/>
            <a:p>
              <a:pPr algn="ctr"/>
              <a:r>
                <a:rPr lang="en-US" dirty="0" smtClean="0"/>
                <a:t>Actions</a:t>
              </a:r>
              <a:endParaRPr lang="en-US" dirty="0"/>
            </a:p>
          </p:txBody>
        </p:sp>
        <p:sp>
          <p:nvSpPr>
            <p:cNvPr id="16" name="TextBox 15"/>
            <p:cNvSpPr txBox="1"/>
            <p:nvPr/>
          </p:nvSpPr>
          <p:spPr>
            <a:xfrm>
              <a:off x="6954043" y="5820051"/>
              <a:ext cx="2074862" cy="369332"/>
            </a:xfrm>
            <a:prstGeom prst="rect">
              <a:avLst/>
            </a:prstGeom>
            <a:noFill/>
          </p:spPr>
          <p:txBody>
            <a:bodyPr wrap="square" rtlCol="0">
              <a:spAutoFit/>
            </a:bodyPr>
            <a:lstStyle/>
            <a:p>
              <a:pPr algn="ctr"/>
              <a:r>
                <a:rPr lang="en-US" dirty="0" smtClean="0"/>
                <a:t>Challenges</a:t>
              </a:r>
              <a:endParaRPr lang="en-US" dirty="0"/>
            </a:p>
          </p:txBody>
        </p:sp>
        <p:cxnSp>
          <p:nvCxnSpPr>
            <p:cNvPr id="17" name="Straight Arrow Connector 16"/>
            <p:cNvCxnSpPr>
              <a:stCxn id="9" idx="3"/>
            </p:cNvCxnSpPr>
            <p:nvPr/>
          </p:nvCxnSpPr>
          <p:spPr>
            <a:xfrm>
              <a:off x="6415087" y="5723174"/>
              <a:ext cx="2754311" cy="0"/>
            </a:xfrm>
            <a:prstGeom prst="straightConnector1">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963467" y="4490243"/>
              <a:ext cx="2074862" cy="369332"/>
            </a:xfrm>
            <a:prstGeom prst="rect">
              <a:avLst/>
            </a:prstGeom>
            <a:noFill/>
          </p:spPr>
          <p:txBody>
            <a:bodyPr wrap="square" rtlCol="0">
              <a:spAutoFit/>
            </a:bodyPr>
            <a:lstStyle/>
            <a:p>
              <a:pPr algn="ctr"/>
              <a:r>
                <a:rPr lang="en-US" dirty="0" smtClean="0"/>
                <a:t>Inputs</a:t>
              </a:r>
              <a:endParaRPr lang="en-US" dirty="0"/>
            </a:p>
          </p:txBody>
        </p:sp>
        <p:sp>
          <p:nvSpPr>
            <p:cNvPr id="19" name="TextBox 18"/>
            <p:cNvSpPr txBox="1"/>
            <p:nvPr/>
          </p:nvSpPr>
          <p:spPr>
            <a:xfrm>
              <a:off x="2963467" y="5826398"/>
              <a:ext cx="2074862" cy="369332"/>
            </a:xfrm>
            <a:prstGeom prst="rect">
              <a:avLst/>
            </a:prstGeom>
            <a:noFill/>
          </p:spPr>
          <p:txBody>
            <a:bodyPr wrap="square" rtlCol="0">
              <a:spAutoFit/>
            </a:bodyPr>
            <a:lstStyle/>
            <a:p>
              <a:pPr algn="ctr"/>
              <a:r>
                <a:rPr lang="en-US" dirty="0" smtClean="0"/>
                <a:t>Outputs</a:t>
              </a:r>
              <a:endParaRPr lang="en-US" dirty="0"/>
            </a:p>
          </p:txBody>
        </p:sp>
        <p:cxnSp>
          <p:nvCxnSpPr>
            <p:cNvPr id="20" name="Straight Arrow Connector 19"/>
            <p:cNvCxnSpPr>
              <a:stCxn id="7" idx="1"/>
            </p:cNvCxnSpPr>
            <p:nvPr/>
          </p:nvCxnSpPr>
          <p:spPr>
            <a:xfrm flipH="1">
              <a:off x="3365500" y="4935774"/>
              <a:ext cx="1576387" cy="7975"/>
            </a:xfrm>
            <a:prstGeom prst="straightConnector1">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1"/>
            </p:cNvCxnSpPr>
            <p:nvPr/>
          </p:nvCxnSpPr>
          <p:spPr>
            <a:xfrm flipH="1" flipV="1">
              <a:off x="3365500" y="5712100"/>
              <a:ext cx="1576387" cy="1107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4383882" y="3902350"/>
              <a:ext cx="4645023" cy="2523849"/>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5664200" y="6450524"/>
              <a:ext cx="2074862" cy="369332"/>
            </a:xfrm>
            <a:prstGeom prst="rect">
              <a:avLst/>
            </a:prstGeom>
            <a:noFill/>
          </p:spPr>
          <p:txBody>
            <a:bodyPr wrap="square" rtlCol="0">
              <a:spAutoFit/>
            </a:bodyPr>
            <a:lstStyle/>
            <a:p>
              <a:pPr algn="ctr"/>
              <a:r>
                <a:rPr lang="en-US" dirty="0" smtClean="0"/>
                <a:t>Gameplay mode</a:t>
              </a:r>
              <a:endParaRPr lang="en-US" dirty="0"/>
            </a:p>
          </p:txBody>
        </p:sp>
      </p:grpSp>
    </p:spTree>
    <p:extLst>
      <p:ext uri="{BB962C8B-B14F-4D97-AF65-F5344CB8AC3E}">
        <p14:creationId xmlns:p14="http://schemas.microsoft.com/office/powerpoint/2010/main" val="25263574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Shell menus and Screens</a:t>
            </a:r>
            <a:endParaRPr lang="en-US" dirty="0"/>
          </a:p>
        </p:txBody>
      </p:sp>
      <p:sp>
        <p:nvSpPr>
          <p:cNvPr id="4" name="Content Placeholder 3"/>
          <p:cNvSpPr>
            <a:spLocks noGrp="1"/>
          </p:cNvSpPr>
          <p:nvPr>
            <p:ph sz="half" idx="1"/>
          </p:nvPr>
        </p:nvSpPr>
        <p:spPr/>
        <p:txBody>
          <a:bodyPr/>
          <a:lstStyle/>
          <a:p>
            <a:r>
              <a:rPr lang="en-US" dirty="0" smtClean="0"/>
              <a:t>Modes that do not affect the game but where a player can make other changes are called </a:t>
            </a:r>
            <a:r>
              <a:rPr lang="en-US" b="1" dirty="0" smtClean="0">
                <a:solidFill>
                  <a:schemeClr val="tx2"/>
                </a:solidFill>
              </a:rPr>
              <a:t>shell menus</a:t>
            </a:r>
          </a:p>
          <a:p>
            <a:pPr lvl="1"/>
            <a:r>
              <a:rPr lang="en-US" dirty="0" smtClean="0"/>
              <a:t>Example – reconfiguring the input device</a:t>
            </a:r>
            <a:endParaRPr lang="en-US" dirty="0"/>
          </a:p>
        </p:txBody>
      </p:sp>
      <p:pic>
        <p:nvPicPr>
          <p:cNvPr id="9218" name="Picture 2" descr="Image result for pacman menu"/>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577343" y="2750054"/>
            <a:ext cx="4064926" cy="2540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54399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Structure</a:t>
            </a:r>
            <a:endParaRPr lang="en-US" dirty="0"/>
          </a:p>
        </p:txBody>
      </p:sp>
      <p:sp>
        <p:nvSpPr>
          <p:cNvPr id="3" name="Content Placeholder 2"/>
          <p:cNvSpPr>
            <a:spLocks noGrp="1"/>
          </p:cNvSpPr>
          <p:nvPr>
            <p:ph sz="half" idx="1"/>
          </p:nvPr>
        </p:nvSpPr>
        <p:spPr/>
        <p:txBody>
          <a:bodyPr>
            <a:normAutofit fontScale="92500"/>
          </a:bodyPr>
          <a:lstStyle/>
          <a:p>
            <a:r>
              <a:rPr lang="en-US" dirty="0" smtClean="0"/>
              <a:t>Collectively shell menus and gameplay modes and the relationship between them make up the structure of a game</a:t>
            </a:r>
          </a:p>
          <a:p>
            <a:pPr lvl="1"/>
            <a:r>
              <a:rPr lang="en-US" dirty="0" smtClean="0"/>
              <a:t>Should be well documented</a:t>
            </a:r>
          </a:p>
          <a:p>
            <a:r>
              <a:rPr lang="en-US" dirty="0" smtClean="0"/>
              <a:t>A game begins in one state</a:t>
            </a:r>
          </a:p>
          <a:p>
            <a:r>
              <a:rPr lang="en-US" dirty="0" smtClean="0"/>
              <a:t>Player action or automation changes the state of the game</a:t>
            </a:r>
            <a:endParaRPr lang="en-US" dirty="0"/>
          </a:p>
        </p:txBody>
      </p:sp>
      <p:pic>
        <p:nvPicPr>
          <p:cNvPr id="10244" name="Picture 4" descr="Image result for finite state machin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661037" y="2249488"/>
            <a:ext cx="3897538" cy="3541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0004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Process Stages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222437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sz="half" idx="1"/>
          </p:nvPr>
        </p:nvSpPr>
        <p:spPr/>
        <p:txBody>
          <a:bodyPr>
            <a:normAutofit fontScale="92500" lnSpcReduction="20000"/>
          </a:bodyPr>
          <a:lstStyle/>
          <a:p>
            <a:r>
              <a:rPr lang="en-US" b="1" dirty="0" smtClean="0">
                <a:solidFill>
                  <a:schemeClr val="tx2"/>
                </a:solidFill>
              </a:rPr>
              <a:t>Concept stage </a:t>
            </a:r>
            <a:r>
              <a:rPr lang="en-US" dirty="0" smtClean="0"/>
              <a:t>– design components whose results do not change</a:t>
            </a:r>
          </a:p>
          <a:p>
            <a:r>
              <a:rPr lang="en-US" b="1" dirty="0" smtClean="0">
                <a:solidFill>
                  <a:schemeClr val="tx2"/>
                </a:solidFill>
              </a:rPr>
              <a:t>Elaboration stage </a:t>
            </a:r>
            <a:r>
              <a:rPr lang="en-US" dirty="0" smtClean="0"/>
              <a:t>– add most details, new features, and refine through prototyping and playtesting</a:t>
            </a:r>
          </a:p>
          <a:p>
            <a:pPr lvl="1"/>
            <a:r>
              <a:rPr lang="en-US" dirty="0" smtClean="0"/>
              <a:t>Also referred to as "development"</a:t>
            </a:r>
          </a:p>
          <a:p>
            <a:r>
              <a:rPr lang="en-US" b="1" dirty="0" smtClean="0">
                <a:solidFill>
                  <a:schemeClr val="tx2"/>
                </a:solidFill>
              </a:rPr>
              <a:t>Tuning stage </a:t>
            </a:r>
            <a:r>
              <a:rPr lang="en-US" dirty="0" smtClean="0"/>
              <a:t>– no more new features, but small adjustments to polish the game</a:t>
            </a:r>
            <a:endParaRPr lang="en-US" dirty="0"/>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3312866581"/>
              </p:ext>
            </p:extLst>
          </p:nvPr>
        </p:nvGraphicFramePr>
        <p:xfrm>
          <a:off x="6172200" y="2249488"/>
          <a:ext cx="4875213" cy="3541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Curved Up Arrow 9"/>
          <p:cNvSpPr/>
          <p:nvPr/>
        </p:nvSpPr>
        <p:spPr>
          <a:xfrm rot="16200000">
            <a:off x="9477756" y="3657600"/>
            <a:ext cx="914400" cy="731520"/>
          </a:xfrm>
          <a:prstGeom prst="curvedUpArrow">
            <a:avLst>
              <a:gd name="adj1" fmla="val 20898"/>
              <a:gd name="adj2" fmla="val 62500"/>
              <a:gd name="adj3" fmla="val 354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796893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 stage</a:t>
            </a:r>
            <a:endParaRPr lang="en-US" dirty="0"/>
          </a:p>
        </p:txBody>
      </p:sp>
      <p:sp>
        <p:nvSpPr>
          <p:cNvPr id="3" name="Content Placeholder 2"/>
          <p:cNvSpPr>
            <a:spLocks noGrp="1"/>
          </p:cNvSpPr>
          <p:nvPr>
            <p:ph sz="half" idx="1"/>
          </p:nvPr>
        </p:nvSpPr>
        <p:spPr/>
        <p:txBody>
          <a:bodyPr>
            <a:normAutofit fontScale="92500"/>
          </a:bodyPr>
          <a:lstStyle/>
          <a:p>
            <a:r>
              <a:rPr lang="en-US" dirty="0" smtClean="0"/>
              <a:t>Make core fundamental decisions about the game that last the life of the project</a:t>
            </a:r>
          </a:p>
          <a:p>
            <a:r>
              <a:rPr lang="en-US" dirty="0" smtClean="0"/>
              <a:t>Design rule – concepts are permanent!</a:t>
            </a:r>
            <a:endParaRPr lang="en-US" dirty="0"/>
          </a:p>
        </p:txBody>
      </p:sp>
      <p:sp>
        <p:nvSpPr>
          <p:cNvPr id="4" name="Content Placeholder 3"/>
          <p:cNvSpPr>
            <a:spLocks noGrp="1"/>
          </p:cNvSpPr>
          <p:nvPr>
            <p:ph sz="half" idx="2"/>
          </p:nvPr>
        </p:nvSpPr>
        <p:spPr>
          <a:xfrm>
            <a:off x="6172200" y="2249486"/>
            <a:ext cx="4875211" cy="4136074"/>
          </a:xfrm>
        </p:spPr>
        <p:txBody>
          <a:bodyPr>
            <a:normAutofit fontScale="92500"/>
          </a:bodyPr>
          <a:lstStyle/>
          <a:p>
            <a:r>
              <a:rPr lang="en-US" dirty="0" smtClean="0"/>
              <a:t>Get a concept – general idea of how to entertain a player through gameplay</a:t>
            </a:r>
          </a:p>
          <a:p>
            <a:pPr lvl="1"/>
            <a:r>
              <a:rPr lang="en-US" dirty="0" smtClean="0"/>
              <a:t>More deeply, answer: "why its compelling"</a:t>
            </a:r>
          </a:p>
          <a:p>
            <a:r>
              <a:rPr lang="en-US" dirty="0" smtClean="0"/>
              <a:t>Define the audience</a:t>
            </a:r>
          </a:p>
          <a:p>
            <a:r>
              <a:rPr lang="en-US" dirty="0" smtClean="0"/>
              <a:t>Determine the player's role</a:t>
            </a:r>
          </a:p>
          <a:p>
            <a:r>
              <a:rPr lang="en-US" dirty="0" smtClean="0"/>
              <a:t>"Fulfill the dream" – determine essence of player experience offered</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2382" y="4079641"/>
            <a:ext cx="2183898" cy="2305919"/>
          </a:xfrm>
          <a:prstGeom prst="rect">
            <a:avLst/>
          </a:prstGeom>
        </p:spPr>
      </p:pic>
    </p:spTree>
    <p:extLst>
      <p:ext uri="{BB962C8B-B14F-4D97-AF65-F5344CB8AC3E}">
        <p14:creationId xmlns:p14="http://schemas.microsoft.com/office/powerpoint/2010/main" val="5074998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Elaboration Stage</a:t>
            </a:r>
            <a:endParaRPr lang="en-US" dirty="0"/>
          </a:p>
        </p:txBody>
      </p:sp>
      <p:sp>
        <p:nvSpPr>
          <p:cNvPr id="3" name="Content Placeholder 2"/>
          <p:cNvSpPr>
            <a:spLocks noGrp="1"/>
          </p:cNvSpPr>
          <p:nvPr>
            <p:ph sz="half" idx="1"/>
          </p:nvPr>
        </p:nvSpPr>
        <p:spPr/>
        <p:txBody>
          <a:bodyPr/>
          <a:lstStyle/>
          <a:p>
            <a:r>
              <a:rPr lang="en-US" dirty="0" smtClean="0"/>
              <a:t>Start making a prototype</a:t>
            </a:r>
          </a:p>
          <a:p>
            <a:r>
              <a:rPr lang="en-US" dirty="0" smtClean="0"/>
              <a:t>If you get the "green-light" go to full production</a:t>
            </a:r>
            <a:endParaRPr lang="en-US" dirty="0"/>
          </a:p>
        </p:txBody>
      </p:sp>
      <p:pic>
        <p:nvPicPr>
          <p:cNvPr id="12290" name="Picture 2" descr="Image result for growth"/>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2395273"/>
            <a:ext cx="4875213" cy="3250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3162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Prototypes</a:t>
            </a:r>
            <a:endParaRPr lang="en-US" dirty="0"/>
          </a:p>
        </p:txBody>
      </p:sp>
      <p:sp>
        <p:nvSpPr>
          <p:cNvPr id="4" name="Content Placeholder 3"/>
          <p:cNvSpPr>
            <a:spLocks noGrp="1"/>
          </p:cNvSpPr>
          <p:nvPr>
            <p:ph sz="half" idx="2"/>
          </p:nvPr>
        </p:nvSpPr>
        <p:spPr/>
        <p:txBody>
          <a:bodyPr/>
          <a:lstStyle/>
          <a:p>
            <a:r>
              <a:rPr lang="en-US" b="1" dirty="0">
                <a:solidFill>
                  <a:schemeClr val="tx2"/>
                </a:solidFill>
              </a:rPr>
              <a:t>Software prototypes </a:t>
            </a:r>
            <a:r>
              <a:rPr lang="en-US" dirty="0"/>
              <a:t>– for example using unity to make a game demo</a:t>
            </a:r>
          </a:p>
          <a:p>
            <a:r>
              <a:rPr lang="en-US" b="1" dirty="0">
                <a:solidFill>
                  <a:schemeClr val="tx2"/>
                </a:solidFill>
              </a:rPr>
              <a:t>Paper prototypes </a:t>
            </a:r>
            <a:r>
              <a:rPr lang="en-US" dirty="0"/>
              <a:t>– make a tabletop version of the game mechanics</a:t>
            </a:r>
          </a:p>
          <a:p>
            <a:r>
              <a:rPr lang="en-US" b="1" dirty="0">
                <a:solidFill>
                  <a:schemeClr val="tx2"/>
                </a:solidFill>
              </a:rPr>
              <a:t>Physical prototypes </a:t>
            </a:r>
            <a:r>
              <a:rPr lang="en-US" dirty="0"/>
              <a:t>– enact players role in real life</a:t>
            </a:r>
          </a:p>
          <a:p>
            <a:endParaRPr lang="en-US" dirty="0"/>
          </a:p>
        </p:txBody>
      </p:sp>
      <p:pic>
        <p:nvPicPr>
          <p:cNvPr id="13314" name="Picture 2" descr="Image result for prototypes"/>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809750" y="2249488"/>
            <a:ext cx="3541712" cy="3541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49957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Elaboration Stage Details</a:t>
            </a:r>
            <a:endParaRPr lang="en-US" dirty="0"/>
          </a:p>
        </p:txBody>
      </p:sp>
      <p:sp>
        <p:nvSpPr>
          <p:cNvPr id="3" name="Content Placeholder 2"/>
          <p:cNvSpPr>
            <a:spLocks noGrp="1"/>
          </p:cNvSpPr>
          <p:nvPr>
            <p:ph sz="half" idx="1"/>
          </p:nvPr>
        </p:nvSpPr>
        <p:spPr/>
        <p:txBody>
          <a:bodyPr>
            <a:normAutofit/>
          </a:bodyPr>
          <a:lstStyle/>
          <a:p>
            <a:r>
              <a:rPr lang="en-US" dirty="0" smtClean="0"/>
              <a:t>Define primary gameplay mode</a:t>
            </a:r>
          </a:p>
          <a:p>
            <a:r>
              <a:rPr lang="en-US" dirty="0" smtClean="0"/>
              <a:t>Design the protagonist</a:t>
            </a:r>
          </a:p>
          <a:p>
            <a:r>
              <a:rPr lang="en-US" dirty="0" smtClean="0"/>
              <a:t>Define the game world</a:t>
            </a:r>
          </a:p>
          <a:p>
            <a:r>
              <a:rPr lang="en-US" dirty="0" smtClean="0"/>
              <a:t>Design the core mechanics</a:t>
            </a:r>
          </a:p>
        </p:txBody>
      </p:sp>
      <p:sp>
        <p:nvSpPr>
          <p:cNvPr id="4" name="Content Placeholder 3"/>
          <p:cNvSpPr>
            <a:spLocks noGrp="1"/>
          </p:cNvSpPr>
          <p:nvPr>
            <p:ph sz="half" idx="2"/>
          </p:nvPr>
        </p:nvSpPr>
        <p:spPr/>
        <p:txBody>
          <a:bodyPr>
            <a:normAutofit/>
          </a:bodyPr>
          <a:lstStyle/>
          <a:p>
            <a:r>
              <a:rPr lang="en-US" dirty="0"/>
              <a:t>Create additional game modes</a:t>
            </a:r>
          </a:p>
          <a:p>
            <a:r>
              <a:rPr lang="en-US" dirty="0"/>
              <a:t>Design levels</a:t>
            </a:r>
          </a:p>
          <a:p>
            <a:r>
              <a:rPr lang="en-US" dirty="0"/>
              <a:t>Write the story</a:t>
            </a:r>
          </a:p>
          <a:p>
            <a:r>
              <a:rPr lang="en-US" dirty="0" smtClean="0"/>
              <a:t>Build, test, and iterate!</a:t>
            </a:r>
          </a:p>
          <a:p>
            <a:pPr lvl="1"/>
            <a:r>
              <a:rPr lang="en-US" dirty="0" smtClean="0"/>
              <a:t>Agile development</a:t>
            </a:r>
            <a:endParaRPr lang="en-US" dirty="0"/>
          </a:p>
        </p:txBody>
      </p:sp>
    </p:spTree>
    <p:extLst>
      <p:ext uri="{BB962C8B-B14F-4D97-AF65-F5344CB8AC3E}">
        <p14:creationId xmlns:p14="http://schemas.microsoft.com/office/powerpoint/2010/main" val="3017947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Tuning Stage</a:t>
            </a:r>
            <a:endParaRPr lang="en-US" dirty="0"/>
          </a:p>
        </p:txBody>
      </p:sp>
      <p:sp>
        <p:nvSpPr>
          <p:cNvPr id="3" name="Content Placeholder 2"/>
          <p:cNvSpPr>
            <a:spLocks noGrp="1"/>
          </p:cNvSpPr>
          <p:nvPr>
            <p:ph sz="half" idx="1"/>
          </p:nvPr>
        </p:nvSpPr>
        <p:spPr/>
        <p:txBody>
          <a:bodyPr/>
          <a:lstStyle/>
          <a:p>
            <a:r>
              <a:rPr lang="en-US" dirty="0" smtClean="0"/>
              <a:t>No new features, i.e., </a:t>
            </a:r>
            <a:r>
              <a:rPr lang="en-US" b="1" dirty="0" smtClean="0">
                <a:solidFill>
                  <a:schemeClr val="tx2"/>
                </a:solidFill>
              </a:rPr>
              <a:t>feature lock</a:t>
            </a:r>
          </a:p>
          <a:p>
            <a:r>
              <a:rPr lang="en-US" dirty="0" smtClean="0"/>
              <a:t>Small adjustments to levels and core mechanics</a:t>
            </a:r>
          </a:p>
          <a:p>
            <a:r>
              <a:rPr lang="en-US" dirty="0" smtClean="0"/>
              <a:t>Aiming for balance and polish</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19799" y="2077838"/>
            <a:ext cx="5027611" cy="3770710"/>
          </a:xfrm>
        </p:spPr>
      </p:pic>
    </p:spTree>
    <p:extLst>
      <p:ext uri="{BB962C8B-B14F-4D97-AF65-F5344CB8AC3E}">
        <p14:creationId xmlns:p14="http://schemas.microsoft.com/office/powerpoint/2010/main" val="25268777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Approaches to Design</a:t>
            </a:r>
            <a:endParaRPr lang="en-US" dirty="0"/>
          </a:p>
        </p:txBody>
      </p:sp>
      <p:sp>
        <p:nvSpPr>
          <p:cNvPr id="8" name="Text Placeholder 7"/>
          <p:cNvSpPr>
            <a:spLocks noGrp="1"/>
          </p:cNvSpPr>
          <p:nvPr>
            <p:ph type="body" idx="1"/>
          </p:nvPr>
        </p:nvSpPr>
        <p:spPr/>
        <p:txBody>
          <a:bodyPr/>
          <a:lstStyle/>
          <a:p>
            <a:endParaRPr lang="en-US"/>
          </a:p>
        </p:txBody>
      </p:sp>
    </p:spTree>
    <p:extLst>
      <p:ext uri="{BB962C8B-B14F-4D97-AF65-F5344CB8AC3E}">
        <p14:creationId xmlns:p14="http://schemas.microsoft.com/office/powerpoint/2010/main" val="16023396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Team Roles</a:t>
            </a:r>
            <a:endParaRPr lang="en-US" dirty="0"/>
          </a:p>
        </p:txBody>
      </p:sp>
      <p:sp>
        <p:nvSpPr>
          <p:cNvPr id="3" name="Text Placeholder 2"/>
          <p:cNvSpPr>
            <a:spLocks noGrp="1"/>
          </p:cNvSpPr>
          <p:nvPr>
            <p:ph type="body" idx="1"/>
          </p:nvPr>
        </p:nvSpPr>
        <p:spPr/>
        <p:txBody>
          <a:bodyPr/>
          <a:lstStyle/>
          <a:p>
            <a:r>
              <a:rPr lang="en-US" dirty="0" smtClean="0"/>
              <a:t>In small teams people take on multiple roles</a:t>
            </a:r>
            <a:endParaRPr lang="en-US" dirty="0"/>
          </a:p>
        </p:txBody>
      </p:sp>
    </p:spTree>
    <p:extLst>
      <p:ext uri="{BB962C8B-B14F-4D97-AF65-F5344CB8AC3E}">
        <p14:creationId xmlns:p14="http://schemas.microsoft.com/office/powerpoint/2010/main" val="8429392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Roles</a:t>
            </a:r>
            <a:endParaRPr lang="en-US" dirty="0"/>
          </a:p>
        </p:txBody>
      </p:sp>
      <p:sp>
        <p:nvSpPr>
          <p:cNvPr id="5" name="Content Placeholder 4"/>
          <p:cNvSpPr>
            <a:spLocks noGrp="1"/>
          </p:cNvSpPr>
          <p:nvPr>
            <p:ph sz="half" idx="1"/>
          </p:nvPr>
        </p:nvSpPr>
        <p:spPr/>
        <p:txBody>
          <a:bodyPr>
            <a:normAutofit fontScale="92500" lnSpcReduction="10000"/>
          </a:bodyPr>
          <a:lstStyle/>
          <a:p>
            <a:r>
              <a:rPr lang="en-US" dirty="0" smtClean="0"/>
              <a:t>Lead designer – oversees overall design responsible for completeness and </a:t>
            </a:r>
            <a:r>
              <a:rPr lang="en-US" dirty="0" err="1" smtClean="0"/>
              <a:t>conherency</a:t>
            </a:r>
            <a:endParaRPr lang="en-US" dirty="0" smtClean="0"/>
          </a:p>
          <a:p>
            <a:r>
              <a:rPr lang="en-US" dirty="0" smtClean="0"/>
              <a:t>General game designer – generally defines the gameplay</a:t>
            </a:r>
          </a:p>
          <a:p>
            <a:r>
              <a:rPr lang="en-US" dirty="0" smtClean="0"/>
              <a:t>Mechanics designer – defines and documents how the game actually works (mathematical model)</a:t>
            </a:r>
            <a:endParaRPr lang="en-US" dirty="0"/>
          </a:p>
        </p:txBody>
      </p:sp>
      <p:sp>
        <p:nvSpPr>
          <p:cNvPr id="6" name="Content Placeholder 5"/>
          <p:cNvSpPr>
            <a:spLocks noGrp="1"/>
          </p:cNvSpPr>
          <p:nvPr>
            <p:ph sz="half" idx="2"/>
          </p:nvPr>
        </p:nvSpPr>
        <p:spPr/>
        <p:txBody>
          <a:bodyPr>
            <a:normAutofit fontScale="92500" lnSpcReduction="10000"/>
          </a:bodyPr>
          <a:lstStyle/>
          <a:p>
            <a:r>
              <a:rPr lang="en-US" dirty="0" smtClean="0"/>
              <a:t>Level designer/world builder – constructs individual levels for play (3D modeling and scripting needed)</a:t>
            </a:r>
          </a:p>
          <a:p>
            <a:r>
              <a:rPr lang="en-US" dirty="0" smtClean="0"/>
              <a:t>UI designer – specialist in usability</a:t>
            </a:r>
          </a:p>
          <a:p>
            <a:r>
              <a:rPr lang="en-US" dirty="0" smtClean="0"/>
              <a:t>Writer – creates instructional or fictional content for a game</a:t>
            </a:r>
            <a:endParaRPr lang="en-US" dirty="0"/>
          </a:p>
        </p:txBody>
      </p:sp>
    </p:spTree>
    <p:extLst>
      <p:ext uri="{BB962C8B-B14F-4D97-AF65-F5344CB8AC3E}">
        <p14:creationId xmlns:p14="http://schemas.microsoft.com/office/powerpoint/2010/main" val="39396110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Roles</a:t>
            </a:r>
            <a:endParaRPr lang="en-US" dirty="0"/>
          </a:p>
        </p:txBody>
      </p:sp>
      <p:sp>
        <p:nvSpPr>
          <p:cNvPr id="3" name="Content Placeholder 2"/>
          <p:cNvSpPr>
            <a:spLocks noGrp="1"/>
          </p:cNvSpPr>
          <p:nvPr>
            <p:ph sz="half" idx="1"/>
          </p:nvPr>
        </p:nvSpPr>
        <p:spPr>
          <a:xfrm>
            <a:off x="1141410" y="2249486"/>
            <a:ext cx="4878389" cy="4494214"/>
          </a:xfrm>
        </p:spPr>
        <p:txBody>
          <a:bodyPr>
            <a:normAutofit fontScale="92500"/>
          </a:bodyPr>
          <a:lstStyle/>
          <a:p>
            <a:r>
              <a:rPr lang="en-US" dirty="0" smtClean="0"/>
              <a:t>Art director – manages production of all visual assets</a:t>
            </a:r>
          </a:p>
          <a:p>
            <a:r>
              <a:rPr lang="en-US" dirty="0" smtClean="0"/>
              <a:t>Audio director – manages production of all audio assets</a:t>
            </a:r>
          </a:p>
          <a:p>
            <a:r>
              <a:rPr lang="en-US" dirty="0" smtClean="0"/>
              <a:t>Lead programmer – manages coding team and technical design of the game</a:t>
            </a:r>
          </a:p>
          <a:p>
            <a:r>
              <a:rPr lang="en-US" dirty="0" smtClean="0"/>
              <a:t>Producer/project manager – responsible for the commercial aspects of a game</a:t>
            </a:r>
            <a:endParaRPr lang="en-US" dirty="0"/>
          </a:p>
        </p:txBody>
      </p:sp>
      <p:pic>
        <p:nvPicPr>
          <p:cNvPr id="8194" name="Picture 2" descr="Image result for directo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2398075"/>
            <a:ext cx="4875213" cy="3244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0820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Documents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654950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Why produce design documents?</a:t>
            </a:r>
            <a:endParaRPr lang="en-US" dirty="0"/>
          </a:p>
        </p:txBody>
      </p:sp>
      <p:sp>
        <p:nvSpPr>
          <p:cNvPr id="5" name="Content Placeholder 4"/>
          <p:cNvSpPr>
            <a:spLocks noGrp="1"/>
          </p:cNvSpPr>
          <p:nvPr>
            <p:ph sz="half" idx="1"/>
          </p:nvPr>
        </p:nvSpPr>
        <p:spPr/>
        <p:txBody>
          <a:bodyPr>
            <a:normAutofit lnSpcReduction="10000"/>
          </a:bodyPr>
          <a:lstStyle/>
          <a:p>
            <a:r>
              <a:rPr lang="en-US" dirty="0" smtClean="0"/>
              <a:t>A record of decisions made</a:t>
            </a:r>
          </a:p>
          <a:p>
            <a:r>
              <a:rPr lang="en-US" dirty="0" smtClean="0"/>
              <a:t>Turn generalities into particulars</a:t>
            </a:r>
          </a:p>
          <a:p>
            <a:r>
              <a:rPr lang="en-US" dirty="0" smtClean="0"/>
              <a:t>Communicate design intentions to the team for their planning</a:t>
            </a:r>
          </a:p>
          <a:p>
            <a:r>
              <a:rPr lang="en-US" dirty="0" smtClean="0"/>
              <a:t>Basis for contractual obligation</a:t>
            </a:r>
          </a:p>
          <a:p>
            <a:r>
              <a:rPr lang="en-US" dirty="0" smtClean="0"/>
              <a:t>Funding agencies want them as evidence you are competent</a:t>
            </a:r>
            <a:endParaRPr lang="en-US" dirty="0"/>
          </a:p>
        </p:txBody>
      </p:sp>
      <p:pic>
        <p:nvPicPr>
          <p:cNvPr id="1026" name="Picture 2" descr="Image result for game design documen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704806" y="2701131"/>
            <a:ext cx="3810000" cy="2638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142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Design documents</a:t>
            </a:r>
            <a:endParaRPr lang="en-US" dirty="0"/>
          </a:p>
        </p:txBody>
      </p:sp>
      <p:sp>
        <p:nvSpPr>
          <p:cNvPr id="3" name="Content Placeholder 2"/>
          <p:cNvSpPr>
            <a:spLocks noGrp="1"/>
          </p:cNvSpPr>
          <p:nvPr>
            <p:ph sz="half" idx="1"/>
          </p:nvPr>
        </p:nvSpPr>
        <p:spPr>
          <a:xfrm>
            <a:off x="1141410" y="2249486"/>
            <a:ext cx="4878389" cy="4608514"/>
          </a:xfrm>
        </p:spPr>
        <p:txBody>
          <a:bodyPr>
            <a:normAutofit fontScale="77500" lnSpcReduction="20000"/>
          </a:bodyPr>
          <a:lstStyle/>
          <a:p>
            <a:r>
              <a:rPr lang="en-US" dirty="0" smtClean="0"/>
              <a:t>High concept</a:t>
            </a:r>
          </a:p>
          <a:p>
            <a:pPr lvl="1"/>
            <a:r>
              <a:rPr lang="en-US" dirty="0"/>
              <a:t>N</a:t>
            </a:r>
            <a:r>
              <a:rPr lang="en-US" dirty="0" smtClean="0"/>
              <a:t>ot to build the game from</a:t>
            </a:r>
          </a:p>
          <a:p>
            <a:pPr lvl="1"/>
            <a:r>
              <a:rPr lang="en-US" dirty="0"/>
              <a:t>S</a:t>
            </a:r>
            <a:r>
              <a:rPr lang="en-US" dirty="0" smtClean="0"/>
              <a:t>ketch of the ideas to "get a meeting"</a:t>
            </a:r>
          </a:p>
          <a:p>
            <a:r>
              <a:rPr lang="en-US" dirty="0" smtClean="0"/>
              <a:t>Game treatment</a:t>
            </a:r>
          </a:p>
          <a:p>
            <a:pPr lvl="1"/>
            <a:r>
              <a:rPr lang="en-US" dirty="0"/>
              <a:t>B</a:t>
            </a:r>
            <a:r>
              <a:rPr lang="en-US" dirty="0" smtClean="0"/>
              <a:t>road outline to someone who is interested and wants to hear more</a:t>
            </a:r>
          </a:p>
          <a:p>
            <a:pPr lvl="1"/>
            <a:r>
              <a:rPr lang="en-US" dirty="0"/>
              <a:t>A</a:t>
            </a:r>
            <a:r>
              <a:rPr lang="en-US" dirty="0" smtClean="0"/>
              <a:t>n "ad" to a potential publisher</a:t>
            </a:r>
          </a:p>
          <a:p>
            <a:pPr lvl="1"/>
            <a:r>
              <a:rPr lang="en-US" dirty="0" smtClean="0"/>
              <a:t>Includes business and development details.</a:t>
            </a:r>
          </a:p>
          <a:p>
            <a:r>
              <a:rPr lang="en-US" dirty="0" smtClean="0"/>
              <a:t>Character design</a:t>
            </a:r>
          </a:p>
          <a:p>
            <a:pPr lvl="1"/>
            <a:r>
              <a:rPr lang="en-US" dirty="0" smtClean="0"/>
              <a:t>Records design of one character in the game</a:t>
            </a:r>
          </a:p>
          <a:p>
            <a:pPr lvl="1"/>
            <a:r>
              <a:rPr lang="en-US" dirty="0" smtClean="0"/>
              <a:t>Shows appearance and </a:t>
            </a:r>
            <a:r>
              <a:rPr lang="en-US" dirty="0" err="1" smtClean="0"/>
              <a:t>moveset</a:t>
            </a:r>
            <a:endParaRPr lang="en-US" dirty="0" smtClean="0"/>
          </a:p>
          <a:p>
            <a:pPr lvl="1"/>
            <a:r>
              <a:rPr lang="en-US" dirty="0" smtClean="0"/>
              <a:t>Includes concept art, </a:t>
            </a:r>
            <a:r>
              <a:rPr lang="en-US" dirty="0" err="1" smtClean="0"/>
              <a:t>biosketch</a:t>
            </a:r>
            <a:r>
              <a:rPr lang="en-US" dirty="0" smtClean="0"/>
              <a:t>, </a:t>
            </a:r>
            <a:r>
              <a:rPr lang="en-US" dirty="0" err="1" smtClean="0"/>
              <a:t>etc</a:t>
            </a:r>
            <a:endParaRPr lang="en-US" dirty="0"/>
          </a:p>
        </p:txBody>
      </p:sp>
      <p:sp>
        <p:nvSpPr>
          <p:cNvPr id="4" name="Content Placeholder 3"/>
          <p:cNvSpPr>
            <a:spLocks noGrp="1"/>
          </p:cNvSpPr>
          <p:nvPr>
            <p:ph sz="half" idx="2"/>
          </p:nvPr>
        </p:nvSpPr>
        <p:spPr>
          <a:xfrm>
            <a:off x="6172200" y="2249486"/>
            <a:ext cx="4875211" cy="4608514"/>
          </a:xfrm>
        </p:spPr>
        <p:txBody>
          <a:bodyPr>
            <a:normAutofit fontScale="77500" lnSpcReduction="20000"/>
          </a:bodyPr>
          <a:lstStyle/>
          <a:p>
            <a:r>
              <a:rPr lang="en-US" dirty="0" smtClean="0"/>
              <a:t>World design</a:t>
            </a:r>
          </a:p>
          <a:p>
            <a:pPr lvl="1"/>
            <a:r>
              <a:rPr lang="en-US" dirty="0" smtClean="0"/>
              <a:t>Basis to build art and audio, i.e., the "feel"</a:t>
            </a:r>
          </a:p>
          <a:p>
            <a:pPr lvl="1"/>
            <a:r>
              <a:rPr lang="en-US" dirty="0" smtClean="0"/>
              <a:t>General overview of what the world contains</a:t>
            </a:r>
          </a:p>
          <a:p>
            <a:pPr lvl="1"/>
            <a:r>
              <a:rPr lang="en-US" dirty="0" smtClean="0"/>
              <a:t>Includes a map</a:t>
            </a:r>
          </a:p>
          <a:p>
            <a:pPr lvl="1"/>
            <a:r>
              <a:rPr lang="en-US" dirty="0" smtClean="0"/>
              <a:t>Level designers use this to create content</a:t>
            </a:r>
          </a:p>
          <a:p>
            <a:r>
              <a:rPr lang="en-US" dirty="0" smtClean="0"/>
              <a:t>User interface design</a:t>
            </a:r>
          </a:p>
          <a:p>
            <a:pPr lvl="1"/>
            <a:r>
              <a:rPr lang="en-US" dirty="0" smtClean="0"/>
              <a:t>Document UI for each game mode and shell screen</a:t>
            </a:r>
          </a:p>
          <a:p>
            <a:pPr lvl="1"/>
            <a:r>
              <a:rPr lang="en-US" dirty="0" smtClean="0"/>
              <a:t>Aesthetic, technical, and usability considerations</a:t>
            </a:r>
          </a:p>
          <a:p>
            <a:r>
              <a:rPr lang="en-US" dirty="0" err="1" smtClean="0"/>
              <a:t>Flowboard</a:t>
            </a:r>
            <a:endParaRPr lang="en-US" dirty="0" smtClean="0"/>
          </a:p>
          <a:p>
            <a:pPr lvl="1"/>
            <a:r>
              <a:rPr lang="en-US" dirty="0" smtClean="0"/>
              <a:t>Documents game modes/shell menus and transitions between them</a:t>
            </a:r>
          </a:p>
          <a:p>
            <a:pPr lvl="1"/>
            <a:r>
              <a:rPr lang="en-US" dirty="0" smtClean="0"/>
              <a:t>Includes details of game modes/shell menus and challenges</a:t>
            </a:r>
            <a:endParaRPr lang="en-US" dirty="0"/>
          </a:p>
        </p:txBody>
      </p:sp>
    </p:spTree>
    <p:extLst>
      <p:ext uri="{BB962C8B-B14F-4D97-AF65-F5344CB8AC3E}">
        <p14:creationId xmlns:p14="http://schemas.microsoft.com/office/powerpoint/2010/main" val="8327194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design documents</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Story and level progression</a:t>
            </a:r>
          </a:p>
          <a:p>
            <a:pPr lvl="1"/>
            <a:r>
              <a:rPr lang="en-US" dirty="0" smtClean="0"/>
              <a:t>Optional</a:t>
            </a:r>
          </a:p>
          <a:p>
            <a:pPr lvl="1"/>
            <a:r>
              <a:rPr lang="en-US" dirty="0" smtClean="0"/>
              <a:t>Story/level progression from beginning to end</a:t>
            </a:r>
          </a:p>
          <a:p>
            <a:pPr lvl="1"/>
            <a:r>
              <a:rPr lang="en-US" dirty="0" smtClean="0"/>
              <a:t>Describes how the player experiences the story</a:t>
            </a:r>
          </a:p>
          <a:p>
            <a:r>
              <a:rPr lang="en-US" dirty="0" smtClean="0"/>
              <a:t>On-screen text and audio dialogue script</a:t>
            </a:r>
          </a:p>
          <a:p>
            <a:pPr lvl="1"/>
            <a:r>
              <a:rPr lang="en-US" dirty="0" smtClean="0"/>
              <a:t>Used to localize for foreign markets</a:t>
            </a:r>
            <a:endParaRPr lang="en-US" dirty="0"/>
          </a:p>
        </p:txBody>
      </p:sp>
      <p:sp>
        <p:nvSpPr>
          <p:cNvPr id="4" name="Content Placeholder 3"/>
          <p:cNvSpPr>
            <a:spLocks noGrp="1"/>
          </p:cNvSpPr>
          <p:nvPr>
            <p:ph sz="half" idx="2"/>
          </p:nvPr>
        </p:nvSpPr>
        <p:spPr/>
        <p:txBody>
          <a:bodyPr>
            <a:normAutofit fontScale="92500" lnSpcReduction="10000"/>
          </a:bodyPr>
          <a:lstStyle/>
          <a:p>
            <a:r>
              <a:rPr lang="en-US" dirty="0" smtClean="0"/>
              <a:t>The game script</a:t>
            </a:r>
          </a:p>
          <a:p>
            <a:pPr lvl="1"/>
            <a:r>
              <a:rPr lang="en-US" dirty="0" smtClean="0"/>
              <a:t>Details rules and core mechanics of the game</a:t>
            </a:r>
          </a:p>
          <a:p>
            <a:pPr lvl="1"/>
            <a:r>
              <a:rPr lang="en-US" dirty="0" smtClean="0"/>
              <a:t>Should enable play without a computer</a:t>
            </a:r>
          </a:p>
          <a:p>
            <a:pPr lvl="1"/>
            <a:r>
              <a:rPr lang="en-US" dirty="0" smtClean="0"/>
              <a:t>Includes technical machine specifications</a:t>
            </a:r>
            <a:endParaRPr lang="en-US" dirty="0"/>
          </a:p>
        </p:txBody>
      </p:sp>
      <p:pic>
        <p:nvPicPr>
          <p:cNvPr id="2050" name="Picture 2" descr="Image result for scri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3843" y="4564986"/>
            <a:ext cx="1985742" cy="1985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52335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comment on your design document</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A little of everything in one document</a:t>
            </a:r>
          </a:p>
          <a:p>
            <a:r>
              <a:rPr lang="en-US" dirty="0" smtClean="0"/>
              <a:t>Include</a:t>
            </a:r>
          </a:p>
          <a:p>
            <a:pPr lvl="1"/>
            <a:r>
              <a:rPr lang="en-US" dirty="0" smtClean="0"/>
              <a:t>Concept</a:t>
            </a:r>
          </a:p>
          <a:p>
            <a:pPr lvl="1"/>
            <a:r>
              <a:rPr lang="en-US" dirty="0" smtClean="0"/>
              <a:t>Business</a:t>
            </a:r>
          </a:p>
          <a:p>
            <a:pPr lvl="1"/>
            <a:r>
              <a:rPr lang="en-US" dirty="0" smtClean="0"/>
              <a:t>Characters</a:t>
            </a:r>
          </a:p>
          <a:p>
            <a:pPr lvl="1"/>
            <a:r>
              <a:rPr lang="en-US" dirty="0" smtClean="0"/>
              <a:t>World</a:t>
            </a:r>
          </a:p>
          <a:p>
            <a:pPr lvl="1"/>
            <a:r>
              <a:rPr lang="en-US" dirty="0" smtClean="0"/>
              <a:t>UI</a:t>
            </a:r>
          </a:p>
          <a:p>
            <a:pPr lvl="1"/>
            <a:r>
              <a:rPr lang="en-US" dirty="0" err="1" smtClean="0"/>
              <a:t>Flowboard</a:t>
            </a:r>
            <a:endParaRPr lang="en-US" dirty="0" smtClean="0"/>
          </a:p>
          <a:p>
            <a:pPr lvl="1"/>
            <a:r>
              <a:rPr lang="en-US" dirty="0" smtClean="0"/>
              <a:t>Story/level progression</a:t>
            </a:r>
          </a:p>
          <a:p>
            <a:pPr lvl="1"/>
            <a:r>
              <a:rPr lang="en-US" dirty="0" smtClean="0"/>
              <a:t>Game script</a:t>
            </a:r>
            <a:endParaRPr lang="en-US" dirty="0"/>
          </a:p>
        </p:txBody>
      </p:sp>
      <p:sp>
        <p:nvSpPr>
          <p:cNvPr id="4" name="Content Placeholder 3"/>
          <p:cNvSpPr>
            <a:spLocks noGrp="1"/>
          </p:cNvSpPr>
          <p:nvPr>
            <p:ph sz="half" idx="2"/>
          </p:nvPr>
        </p:nvSpPr>
        <p:spPr/>
        <p:txBody>
          <a:bodyPr>
            <a:normAutofit fontScale="85000" lnSpcReduction="20000"/>
          </a:bodyPr>
          <a:lstStyle/>
          <a:p>
            <a:r>
              <a:rPr lang="en-US" dirty="0" smtClean="0"/>
              <a:t>Do not need the on-screen text/audio dialogue script</a:t>
            </a:r>
            <a:endParaRPr lang="en-US" dirty="0"/>
          </a:p>
        </p:txBody>
      </p:sp>
      <p:pic>
        <p:nvPicPr>
          <p:cNvPr id="3074" name="Picture 2" descr="Image result for t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6685" y="3897030"/>
            <a:ext cx="2356131" cy="1670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5605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Qualities of Ideal Designers</a:t>
            </a:r>
            <a:endParaRPr lang="en-US" dirty="0"/>
          </a:p>
        </p:txBody>
      </p:sp>
      <p:sp>
        <p:nvSpPr>
          <p:cNvPr id="3" name="Text Placeholder 2"/>
          <p:cNvSpPr>
            <a:spLocks noGrp="1"/>
          </p:cNvSpPr>
          <p:nvPr>
            <p:ph type="body" idx="1"/>
          </p:nvPr>
        </p:nvSpPr>
        <p:spPr/>
        <p:txBody>
          <a:bodyPr/>
          <a:lstStyle/>
          <a:p>
            <a:r>
              <a:rPr lang="en-US" dirty="0" smtClean="0"/>
              <a:t>Requires Talent and Skill – Talent is innate, skill is learned</a:t>
            </a:r>
          </a:p>
        </p:txBody>
      </p:sp>
    </p:spTree>
    <p:extLst>
      <p:ext uri="{BB962C8B-B14F-4D97-AF65-F5344CB8AC3E}">
        <p14:creationId xmlns:p14="http://schemas.microsoft.com/office/powerpoint/2010/main" val="20505920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Characteristics</a:t>
            </a:r>
            <a:endParaRPr lang="en-US" dirty="0"/>
          </a:p>
        </p:txBody>
      </p:sp>
      <p:sp>
        <p:nvSpPr>
          <p:cNvPr id="5" name="Content Placeholder 4"/>
          <p:cNvSpPr>
            <a:spLocks noGrp="1"/>
          </p:cNvSpPr>
          <p:nvPr>
            <p:ph sz="half" idx="1"/>
          </p:nvPr>
        </p:nvSpPr>
        <p:spPr/>
        <p:txBody>
          <a:bodyPr>
            <a:normAutofit fontScale="77500" lnSpcReduction="20000"/>
          </a:bodyPr>
          <a:lstStyle/>
          <a:p>
            <a:r>
              <a:rPr lang="en-US" dirty="0" smtClean="0"/>
              <a:t>Imagination</a:t>
            </a:r>
          </a:p>
          <a:p>
            <a:pPr lvl="1"/>
            <a:r>
              <a:rPr lang="en-US" dirty="0" smtClean="0"/>
              <a:t>Visual + auditory</a:t>
            </a:r>
          </a:p>
          <a:p>
            <a:pPr lvl="1"/>
            <a:r>
              <a:rPr lang="en-US" dirty="0" smtClean="0"/>
              <a:t>Dramatic</a:t>
            </a:r>
          </a:p>
          <a:p>
            <a:pPr lvl="1"/>
            <a:r>
              <a:rPr lang="en-US" dirty="0" smtClean="0"/>
              <a:t>Conceptual</a:t>
            </a:r>
          </a:p>
          <a:p>
            <a:pPr lvl="1"/>
            <a:r>
              <a:rPr lang="en-US" dirty="0" smtClean="0"/>
              <a:t>Lateral thinking</a:t>
            </a:r>
          </a:p>
          <a:p>
            <a:pPr lvl="1"/>
            <a:r>
              <a:rPr lang="en-US" dirty="0" smtClean="0"/>
              <a:t>Deduction</a:t>
            </a:r>
          </a:p>
          <a:p>
            <a:r>
              <a:rPr lang="en-US" dirty="0" smtClean="0"/>
              <a:t>Technical awareness</a:t>
            </a:r>
          </a:p>
          <a:p>
            <a:r>
              <a:rPr lang="en-US" dirty="0" smtClean="0"/>
              <a:t>Analytical competence</a:t>
            </a:r>
          </a:p>
          <a:p>
            <a:endParaRPr lang="en-US" dirty="0"/>
          </a:p>
        </p:txBody>
      </p:sp>
      <p:sp>
        <p:nvSpPr>
          <p:cNvPr id="6" name="Content Placeholder 5"/>
          <p:cNvSpPr>
            <a:spLocks noGrp="1"/>
          </p:cNvSpPr>
          <p:nvPr>
            <p:ph sz="half" idx="2"/>
          </p:nvPr>
        </p:nvSpPr>
        <p:spPr/>
        <p:txBody>
          <a:bodyPr>
            <a:normAutofit fontScale="77500" lnSpcReduction="20000"/>
          </a:bodyPr>
          <a:lstStyle/>
          <a:p>
            <a:r>
              <a:rPr lang="en-US" dirty="0" smtClean="0"/>
              <a:t>Mathematical competence</a:t>
            </a:r>
          </a:p>
          <a:p>
            <a:r>
              <a:rPr lang="en-US" dirty="0" smtClean="0"/>
              <a:t>Aesthetic competence</a:t>
            </a:r>
          </a:p>
          <a:p>
            <a:r>
              <a:rPr lang="en-US" dirty="0" smtClean="0"/>
              <a:t>General knowledge</a:t>
            </a:r>
          </a:p>
          <a:p>
            <a:r>
              <a:rPr lang="en-US" dirty="0" smtClean="0"/>
              <a:t>Ability to research</a:t>
            </a:r>
          </a:p>
          <a:p>
            <a:r>
              <a:rPr lang="en-US" dirty="0" smtClean="0"/>
              <a:t>Writing skills</a:t>
            </a:r>
          </a:p>
          <a:p>
            <a:pPr lvl="1"/>
            <a:r>
              <a:rPr lang="en-US" dirty="0" smtClean="0"/>
              <a:t>Technical</a:t>
            </a:r>
          </a:p>
          <a:p>
            <a:pPr lvl="1"/>
            <a:r>
              <a:rPr lang="en-US" dirty="0" smtClean="0"/>
              <a:t>Creative (fictional + dialogue)</a:t>
            </a:r>
          </a:p>
          <a:p>
            <a:r>
              <a:rPr lang="en-US" dirty="0" smtClean="0"/>
              <a:t>Drawing skills</a:t>
            </a:r>
          </a:p>
          <a:p>
            <a:r>
              <a:rPr lang="en-US" dirty="0" smtClean="0"/>
              <a:t>Ability to synthesize</a:t>
            </a:r>
            <a:endParaRPr lang="en-US" dirty="0"/>
          </a:p>
        </p:txBody>
      </p:sp>
      <p:graphicFrame>
        <p:nvGraphicFramePr>
          <p:cNvPr id="7" name="Content Placeholder 5"/>
          <p:cNvGraphicFramePr>
            <a:graphicFrameLocks/>
          </p:cNvGraphicFramePr>
          <p:nvPr>
            <p:extLst>
              <p:ext uri="{D42A27DB-BD31-4B8C-83A1-F6EECF244321}">
                <p14:modId xmlns:p14="http://schemas.microsoft.com/office/powerpoint/2010/main" val="317981333"/>
              </p:ext>
            </p:extLst>
          </p:nvPr>
        </p:nvGraphicFramePr>
        <p:xfrm>
          <a:off x="3149962" y="4548851"/>
          <a:ext cx="2944450" cy="21586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07075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discipline?</a:t>
            </a:r>
            <a:endParaRPr lang="en-US" dirty="0"/>
          </a:p>
        </p:txBody>
      </p:sp>
      <p:sp>
        <p:nvSpPr>
          <p:cNvPr id="6" name="Content Placeholder 5"/>
          <p:cNvSpPr>
            <a:spLocks noGrp="1"/>
          </p:cNvSpPr>
          <p:nvPr>
            <p:ph sz="half" idx="1"/>
          </p:nvPr>
        </p:nvSpPr>
        <p:spPr/>
        <p:txBody>
          <a:bodyPr/>
          <a:lstStyle/>
          <a:p>
            <a:r>
              <a:rPr lang="en-US" dirty="0" smtClean="0"/>
              <a:t>Art?</a:t>
            </a:r>
          </a:p>
          <a:p>
            <a:r>
              <a:rPr lang="en-US" dirty="0" smtClean="0"/>
              <a:t>Engineering?</a:t>
            </a:r>
          </a:p>
          <a:p>
            <a:r>
              <a:rPr lang="en-US" dirty="0" smtClean="0"/>
              <a:t>It’s a craft…it needs both</a:t>
            </a:r>
          </a:p>
          <a:p>
            <a:pPr lvl="1"/>
            <a:r>
              <a:rPr lang="en-US" dirty="0" smtClean="0"/>
              <a:t>Games are an interactive art form with technical qualities</a:t>
            </a:r>
            <a:endParaRPr lang="en-US" dirty="0"/>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3224931135"/>
              </p:ext>
            </p:extLst>
          </p:nvPr>
        </p:nvGraphicFramePr>
        <p:xfrm>
          <a:off x="6172200" y="2249488"/>
          <a:ext cx="4875213" cy="3541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517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graphicEl>
                                              <a:dgm id="{635ABB10-DC6C-4AB1-9B94-9C9A12A63A28}"/>
                                            </p:graphicEl>
                                          </p:spTgt>
                                        </p:tgtEl>
                                        <p:attrNameLst>
                                          <p:attrName>style.visibility</p:attrName>
                                        </p:attrNameLst>
                                      </p:cBhvr>
                                      <p:to>
                                        <p:strVal val="visible"/>
                                      </p:to>
                                    </p:set>
                                    <p:animEffect transition="in" filter="fade">
                                      <p:cBhvr>
                                        <p:cTn id="10" dur="500"/>
                                        <p:tgtEl>
                                          <p:spTgt spid="8">
                                            <p:graphicEl>
                                              <a:dgm id="{635ABB10-DC6C-4AB1-9B94-9C9A12A63A28}"/>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graphicEl>
                                              <a:dgm id="{207DABE5-4AFB-42FF-8D9B-05E2ABFB9B55}"/>
                                            </p:graphicEl>
                                          </p:spTgt>
                                        </p:tgtEl>
                                        <p:attrNameLst>
                                          <p:attrName>style.visibility</p:attrName>
                                        </p:attrNameLst>
                                      </p:cBhvr>
                                      <p:to>
                                        <p:strVal val="visible"/>
                                      </p:to>
                                    </p:set>
                                    <p:animEffect transition="in" filter="fade">
                                      <p:cBhvr>
                                        <p:cTn id="18" dur="500"/>
                                        <p:tgtEl>
                                          <p:spTgt spid="8">
                                            <p:graphicEl>
                                              <a:dgm id="{207DABE5-4AFB-42FF-8D9B-05E2ABFB9B55}"/>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fade">
                                      <p:cBhvr>
                                        <p:cTn id="23" dur="500"/>
                                        <p:tgtEl>
                                          <p:spTgt spid="6">
                                            <p:txEl>
                                              <p:pRg st="2" end="2"/>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Effect transition="in" filter="fade">
                                      <p:cBhvr>
                                        <p:cTn id="26"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Graphic spid="8" grpId="0" uiExpand="1">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5" name="Content Placeholder 4"/>
          <p:cNvSpPr>
            <a:spLocks noGrp="1"/>
          </p:cNvSpPr>
          <p:nvPr>
            <p:ph idx="1"/>
          </p:nvPr>
        </p:nvSpPr>
        <p:spPr/>
        <p:txBody>
          <a:bodyPr/>
          <a:lstStyle/>
          <a:p>
            <a:r>
              <a:rPr lang="en-US" dirty="0" smtClean="0"/>
              <a:t>Explored the approaches to design, the design process, and design documents</a:t>
            </a:r>
          </a:p>
          <a:p>
            <a:r>
              <a:rPr lang="en-US" dirty="0" smtClean="0"/>
              <a:t>Examined the structure and components of video game design</a:t>
            </a:r>
          </a:p>
          <a:p>
            <a:r>
              <a:rPr lang="en-US" dirty="0" smtClean="0"/>
              <a:t>Defined designer team roles and designer characteristics</a:t>
            </a:r>
          </a:p>
        </p:txBody>
      </p:sp>
    </p:spTree>
    <p:extLst>
      <p:ext uri="{BB962C8B-B14F-4D97-AF65-F5344CB8AC3E}">
        <p14:creationId xmlns:p14="http://schemas.microsoft.com/office/powerpoint/2010/main" val="27619484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player centric approach</a:t>
            </a:r>
            <a:endParaRPr lang="en-US" dirty="0"/>
          </a:p>
        </p:txBody>
      </p:sp>
      <p:sp>
        <p:nvSpPr>
          <p:cNvPr id="3" name="Content Placeholder 2"/>
          <p:cNvSpPr>
            <a:spLocks noGrp="1"/>
          </p:cNvSpPr>
          <p:nvPr>
            <p:ph sz="half" idx="1"/>
          </p:nvPr>
        </p:nvSpPr>
        <p:spPr/>
        <p:txBody>
          <a:bodyPr>
            <a:normAutofit fontScale="92500"/>
          </a:bodyPr>
          <a:lstStyle/>
          <a:p>
            <a:r>
              <a:rPr lang="en-US" dirty="0" smtClean="0"/>
              <a:t>A philosophy of design in which the designer </a:t>
            </a:r>
            <a:r>
              <a:rPr lang="en-US" dirty="0" err="1" smtClean="0"/>
              <a:t>envinsions</a:t>
            </a:r>
            <a:r>
              <a:rPr lang="en-US" dirty="0" smtClean="0"/>
              <a:t> a representative player of a game the designer wants to create. Obligations to that player:</a:t>
            </a:r>
          </a:p>
          <a:p>
            <a:pPr lvl="1"/>
            <a:r>
              <a:rPr lang="en-US" dirty="0" smtClean="0"/>
              <a:t>Duty to entertain</a:t>
            </a:r>
          </a:p>
          <a:p>
            <a:pPr lvl="1"/>
            <a:r>
              <a:rPr lang="en-US" dirty="0" smtClean="0"/>
              <a:t>Duty to empathize</a:t>
            </a:r>
          </a:p>
          <a:p>
            <a:r>
              <a:rPr lang="en-US" dirty="0" smtClean="0"/>
              <a:t>Can adapt first duty to serious games</a:t>
            </a:r>
            <a:endParaRPr lang="en-US" dirty="0"/>
          </a:p>
        </p:txBody>
      </p:sp>
      <p:sp>
        <p:nvSpPr>
          <p:cNvPr id="4" name="Content Placeholder 3"/>
          <p:cNvSpPr>
            <a:spLocks noGrp="1"/>
          </p:cNvSpPr>
          <p:nvPr>
            <p:ph sz="half" idx="2"/>
          </p:nvPr>
        </p:nvSpPr>
        <p:spPr/>
        <p:txBody>
          <a:bodyPr>
            <a:normAutofit fontScale="92500"/>
          </a:bodyPr>
          <a:lstStyle/>
          <a:p>
            <a:r>
              <a:rPr lang="en-US" dirty="0" smtClean="0"/>
              <a:t>Think about how a player will react to everything in your game</a:t>
            </a:r>
          </a:p>
          <a:p>
            <a:pPr lvl="1"/>
            <a:r>
              <a:rPr lang="en-US" dirty="0" smtClean="0"/>
              <a:t>Artwork</a:t>
            </a:r>
          </a:p>
          <a:p>
            <a:pPr lvl="1"/>
            <a:r>
              <a:rPr lang="en-US" dirty="0" smtClean="0"/>
              <a:t>User interface</a:t>
            </a:r>
          </a:p>
          <a:p>
            <a:pPr lvl="1"/>
            <a:r>
              <a:rPr lang="en-US" dirty="0" smtClean="0"/>
              <a:t>Gameplay</a:t>
            </a:r>
          </a:p>
          <a:p>
            <a:pPr lvl="1"/>
            <a:r>
              <a:rPr lang="en-US" dirty="0" err="1" smtClean="0"/>
              <a:t>Etc</a:t>
            </a:r>
            <a:endParaRPr lang="en-US" dirty="0" smtClean="0"/>
          </a:p>
          <a:p>
            <a:r>
              <a:rPr lang="en-US" dirty="0" smtClean="0"/>
              <a:t>Understand what the player wants!</a:t>
            </a:r>
            <a:endParaRPr lang="en-US" dirty="0"/>
          </a:p>
        </p:txBody>
      </p:sp>
      <p:pic>
        <p:nvPicPr>
          <p:cNvPr id="4098" name="Picture 2" descr="Image result for player ga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4704" y="0"/>
            <a:ext cx="2356131" cy="2356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555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500"/>
                                        <p:tgtEl>
                                          <p:spTgt spid="4">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500"/>
                                        <p:tgtEl>
                                          <p:spTgt spid="4">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500"/>
                                        <p:tgtEl>
                                          <p:spTgt spid="4">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Effect transition="in" filter="fade">
                                      <p:cBhvr>
                                        <p:cTn id="29"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Misconceptions</a:t>
            </a:r>
            <a:endParaRPr lang="en-US" dirty="0"/>
          </a:p>
        </p:txBody>
      </p:sp>
      <p:sp>
        <p:nvSpPr>
          <p:cNvPr id="3" name="Content Placeholder 2"/>
          <p:cNvSpPr>
            <a:spLocks noGrp="1"/>
          </p:cNvSpPr>
          <p:nvPr>
            <p:ph sz="half" idx="1"/>
          </p:nvPr>
        </p:nvSpPr>
        <p:spPr/>
        <p:txBody>
          <a:bodyPr/>
          <a:lstStyle/>
          <a:p>
            <a:pPr marL="457200" indent="-457200">
              <a:buFont typeface="+mj-lt"/>
              <a:buAutoNum type="arabicPeriod"/>
            </a:pPr>
            <a:r>
              <a:rPr lang="en-US" dirty="0" smtClean="0"/>
              <a:t>I am my own typical player</a:t>
            </a:r>
          </a:p>
          <a:p>
            <a:pPr marL="457200" indent="-457200">
              <a:buFont typeface="+mj-lt"/>
              <a:buAutoNum type="arabicPeriod"/>
            </a:pPr>
            <a:r>
              <a:rPr lang="en-US" dirty="0" smtClean="0"/>
              <a:t>The player is my opponent</a:t>
            </a:r>
            <a:endParaRPr lang="en-US" dirty="0"/>
          </a:p>
        </p:txBody>
      </p:sp>
      <p:sp>
        <p:nvSpPr>
          <p:cNvPr id="4" name="Content Placeholder 3"/>
          <p:cNvSpPr>
            <a:spLocks noGrp="1"/>
          </p:cNvSpPr>
          <p:nvPr>
            <p:ph sz="half" idx="2"/>
          </p:nvPr>
        </p:nvSpPr>
        <p:spPr/>
        <p:txBody>
          <a:bodyPr/>
          <a:lstStyle/>
          <a:p>
            <a:r>
              <a:rPr lang="en-US" dirty="0" smtClean="0"/>
              <a:t>Design rules</a:t>
            </a:r>
          </a:p>
          <a:p>
            <a:pPr lvl="1"/>
            <a:r>
              <a:rPr lang="en-US" dirty="0" smtClean="0"/>
              <a:t>You are not your player</a:t>
            </a:r>
          </a:p>
          <a:p>
            <a:pPr lvl="1"/>
            <a:r>
              <a:rPr lang="en-US" dirty="0" smtClean="0"/>
              <a:t>The player is not your opponent</a:t>
            </a:r>
            <a:endParaRPr lang="en-US" dirty="0"/>
          </a:p>
        </p:txBody>
      </p:sp>
      <p:pic>
        <p:nvPicPr>
          <p:cNvPr id="5122" name="Picture 2" descr="Image result for player ga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6999" y="4116437"/>
            <a:ext cx="4165600" cy="2242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9254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500"/>
                                        <p:tgtEl>
                                          <p:spTgt spid="4">
                                            <p:txEl>
                                              <p:pRg st="1" end="1"/>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influences to design</a:t>
            </a:r>
            <a:endParaRPr lang="en-US" dirty="0"/>
          </a:p>
        </p:txBody>
      </p:sp>
      <p:sp>
        <p:nvSpPr>
          <p:cNvPr id="3" name="Content Placeholder 2"/>
          <p:cNvSpPr>
            <a:spLocks noGrp="1"/>
          </p:cNvSpPr>
          <p:nvPr>
            <p:ph sz="half" idx="1"/>
          </p:nvPr>
        </p:nvSpPr>
        <p:spPr>
          <a:xfrm>
            <a:off x="1141410" y="2249486"/>
            <a:ext cx="4878389" cy="4608514"/>
          </a:xfrm>
        </p:spPr>
        <p:txBody>
          <a:bodyPr>
            <a:normAutofit fontScale="85000" lnSpcReduction="20000"/>
          </a:bodyPr>
          <a:lstStyle/>
          <a:p>
            <a:r>
              <a:rPr lang="en-US" dirty="0" smtClean="0"/>
              <a:t>Market-driven</a:t>
            </a:r>
          </a:p>
          <a:p>
            <a:pPr lvl="1"/>
            <a:r>
              <a:rPr lang="en-US" dirty="0" smtClean="0"/>
              <a:t>Creates fad games to make money</a:t>
            </a:r>
          </a:p>
          <a:p>
            <a:r>
              <a:rPr lang="en-US" dirty="0" smtClean="0"/>
              <a:t>Designer-driven</a:t>
            </a:r>
          </a:p>
          <a:p>
            <a:pPr lvl="1"/>
            <a:r>
              <a:rPr lang="en-US" dirty="0" smtClean="0"/>
              <a:t>Designer controls everything…doomed to fail (no playtesting or collective wisdom)</a:t>
            </a:r>
          </a:p>
          <a:p>
            <a:r>
              <a:rPr lang="en-US" dirty="0" smtClean="0"/>
              <a:t>Exploit </a:t>
            </a:r>
            <a:r>
              <a:rPr lang="en-US" dirty="0" err="1" smtClean="0"/>
              <a:t>liscenses</a:t>
            </a:r>
            <a:endParaRPr lang="en-US" dirty="0" smtClean="0"/>
          </a:p>
          <a:p>
            <a:pPr lvl="1"/>
            <a:r>
              <a:rPr lang="en-US" dirty="0" smtClean="0"/>
              <a:t>Uses intellectual property, e.g., The Lord of the Rings</a:t>
            </a:r>
          </a:p>
          <a:p>
            <a:pPr lvl="1"/>
            <a:r>
              <a:rPr lang="en-US" dirty="0" smtClean="0"/>
              <a:t>Lucrative, but not usually novel</a:t>
            </a:r>
          </a:p>
          <a:p>
            <a:r>
              <a:rPr lang="en-US" dirty="0" smtClean="0"/>
              <a:t>Technology-driven</a:t>
            </a:r>
          </a:p>
          <a:p>
            <a:pPr lvl="1"/>
            <a:r>
              <a:rPr lang="en-US" dirty="0" smtClean="0"/>
              <a:t>Show off aspects of an engine/console</a:t>
            </a:r>
          </a:p>
          <a:p>
            <a:r>
              <a:rPr lang="en-US" dirty="0" smtClean="0"/>
              <a:t>Art-driven</a:t>
            </a:r>
          </a:p>
          <a:p>
            <a:pPr lvl="1"/>
            <a:r>
              <a:rPr lang="en-US" dirty="0" smtClean="0"/>
              <a:t>Very rare, seldom good</a:t>
            </a:r>
          </a:p>
        </p:txBody>
      </p:sp>
      <p:pic>
        <p:nvPicPr>
          <p:cNvPr id="6146" name="Picture 2" descr="Image result for movie franchis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2359963"/>
            <a:ext cx="4875213" cy="3320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9272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6146"/>
                                        </p:tgtEl>
                                        <p:attrNameLst>
                                          <p:attrName>style.visibility</p:attrName>
                                        </p:attrNameLst>
                                      </p:cBhvr>
                                      <p:to>
                                        <p:strVal val="visible"/>
                                      </p:to>
                                    </p:set>
                                    <p:animEffect transition="in" filter="fade">
                                      <p:cBhvr>
                                        <p:cTn id="32" dur="500"/>
                                        <p:tgtEl>
                                          <p:spTgt spid="614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500"/>
                                        <p:tgtEl>
                                          <p:spTgt spid="3">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500"/>
                                        <p:tgtEl>
                                          <p:spTgt spid="3">
                                            <p:txEl>
                                              <p:pRg st="9" end="9"/>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fade">
                                      <p:cBhvr>
                                        <p:cTn id="48"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Integration is key</a:t>
            </a:r>
            <a:endParaRPr lang="en-US" dirty="0"/>
          </a:p>
        </p:txBody>
      </p:sp>
      <p:sp>
        <p:nvSpPr>
          <p:cNvPr id="3" name="Content Placeholder 2"/>
          <p:cNvSpPr>
            <a:spLocks noGrp="1"/>
          </p:cNvSpPr>
          <p:nvPr>
            <p:ph sz="half" idx="1"/>
          </p:nvPr>
        </p:nvSpPr>
        <p:spPr/>
        <p:txBody>
          <a:bodyPr>
            <a:normAutofit fontScale="92500"/>
          </a:bodyPr>
          <a:lstStyle/>
          <a:p>
            <a:r>
              <a:rPr lang="en-US" dirty="0" smtClean="0"/>
              <a:t>Design with the following in mind</a:t>
            </a:r>
          </a:p>
          <a:p>
            <a:pPr lvl="1"/>
            <a:r>
              <a:rPr lang="en-US" dirty="0" smtClean="0"/>
              <a:t>A game should be imaginative and coherent, i.e., the designer needs </a:t>
            </a:r>
            <a:r>
              <a:rPr lang="en-US" dirty="0"/>
              <a:t>a vision</a:t>
            </a:r>
          </a:p>
          <a:p>
            <a:pPr lvl="1"/>
            <a:r>
              <a:rPr lang="en-US" dirty="0"/>
              <a:t>A game should sell well (or be respected)</a:t>
            </a:r>
          </a:p>
          <a:p>
            <a:pPr lvl="1"/>
            <a:r>
              <a:rPr lang="en-US" dirty="0"/>
              <a:t>A game should have interesting game </a:t>
            </a:r>
            <a:r>
              <a:rPr lang="en-US" dirty="0" smtClean="0"/>
              <a:t>play</a:t>
            </a:r>
          </a:p>
          <a:p>
            <a:r>
              <a:rPr lang="en-US" dirty="0"/>
              <a:t>Test every feature against your </a:t>
            </a:r>
            <a:r>
              <a:rPr lang="en-US" dirty="0" smtClean="0"/>
              <a:t>standard</a:t>
            </a:r>
            <a:endParaRPr lang="en-US" dirty="0"/>
          </a:p>
        </p:txBody>
      </p:sp>
      <p:pic>
        <p:nvPicPr>
          <p:cNvPr id="7170" name="Picture 2" descr="Image result for playtest gam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2496840"/>
            <a:ext cx="4875213" cy="3047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77118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and Structure of Video Games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695821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Key Components of a game</a:t>
            </a:r>
            <a:endParaRPr lang="en-US" dirty="0"/>
          </a:p>
        </p:txBody>
      </p:sp>
      <p:sp>
        <p:nvSpPr>
          <p:cNvPr id="5" name="Content Placeholder 4"/>
          <p:cNvSpPr>
            <a:spLocks noGrp="1"/>
          </p:cNvSpPr>
          <p:nvPr>
            <p:ph sz="half" idx="1"/>
          </p:nvPr>
        </p:nvSpPr>
        <p:spPr>
          <a:xfrm>
            <a:off x="1141410" y="2249486"/>
            <a:ext cx="4878389" cy="2589214"/>
          </a:xfrm>
        </p:spPr>
        <p:txBody>
          <a:bodyPr>
            <a:normAutofit fontScale="92500" lnSpcReduction="10000"/>
          </a:bodyPr>
          <a:lstStyle/>
          <a:p>
            <a:r>
              <a:rPr lang="en-US" b="1" dirty="0" smtClean="0">
                <a:solidFill>
                  <a:schemeClr val="tx2"/>
                </a:solidFill>
              </a:rPr>
              <a:t>Core mechanics</a:t>
            </a:r>
          </a:p>
          <a:p>
            <a:pPr lvl="1"/>
            <a:r>
              <a:rPr lang="en-US" dirty="0" smtClean="0"/>
              <a:t>Beyond the general rules to be implemented algorithmically</a:t>
            </a:r>
          </a:p>
          <a:p>
            <a:pPr lvl="1"/>
            <a:r>
              <a:rPr lang="en-US" dirty="0" smtClean="0"/>
              <a:t>Precise definition of all aspects of the game to generate gameplay (challenges, actions, goals)</a:t>
            </a:r>
          </a:p>
          <a:p>
            <a:pPr lvl="1"/>
            <a:r>
              <a:rPr lang="en-US" dirty="0" smtClean="0"/>
              <a:t>Consider degree of realism</a:t>
            </a:r>
          </a:p>
          <a:p>
            <a:pPr lvl="1"/>
            <a:endParaRPr lang="en-US" dirty="0" smtClean="0"/>
          </a:p>
          <a:p>
            <a:pPr lvl="1"/>
            <a:endParaRPr lang="en-US" dirty="0"/>
          </a:p>
        </p:txBody>
      </p:sp>
      <p:sp>
        <p:nvSpPr>
          <p:cNvPr id="6" name="Content Placeholder 5"/>
          <p:cNvSpPr>
            <a:spLocks noGrp="1"/>
          </p:cNvSpPr>
          <p:nvPr>
            <p:ph sz="half" idx="2"/>
          </p:nvPr>
        </p:nvSpPr>
        <p:spPr/>
        <p:txBody>
          <a:bodyPr>
            <a:normAutofit fontScale="92500" lnSpcReduction="10000"/>
          </a:bodyPr>
          <a:lstStyle/>
          <a:p>
            <a:r>
              <a:rPr lang="en-US" b="1" dirty="0" smtClean="0">
                <a:solidFill>
                  <a:schemeClr val="tx2"/>
                </a:solidFill>
              </a:rPr>
              <a:t>User interface </a:t>
            </a:r>
            <a:r>
              <a:rPr lang="en-US" dirty="0" smtClean="0"/>
              <a:t>– mediates between player and core mechanics</a:t>
            </a:r>
          </a:p>
          <a:p>
            <a:pPr lvl="1"/>
            <a:r>
              <a:rPr lang="en-US" b="1" dirty="0" smtClean="0">
                <a:solidFill>
                  <a:schemeClr val="tx2"/>
                </a:solidFill>
              </a:rPr>
              <a:t>Interaction models </a:t>
            </a:r>
            <a:r>
              <a:rPr lang="en-US" dirty="0" smtClean="0"/>
              <a:t>– turn input on hardware to actions in game world</a:t>
            </a:r>
          </a:p>
          <a:p>
            <a:pPr lvl="1"/>
            <a:r>
              <a:rPr lang="en-US" b="1" dirty="0" smtClean="0">
                <a:solidFill>
                  <a:schemeClr val="tx2"/>
                </a:solidFill>
              </a:rPr>
              <a:t>Camera models </a:t>
            </a:r>
            <a:r>
              <a:rPr lang="en-US" dirty="0" smtClean="0"/>
              <a:t>– view the game world</a:t>
            </a:r>
            <a:endParaRPr lang="en-US" dirty="0"/>
          </a:p>
        </p:txBody>
      </p:sp>
      <p:grpSp>
        <p:nvGrpSpPr>
          <p:cNvPr id="29" name="Group 28"/>
          <p:cNvGrpSpPr/>
          <p:nvPr/>
        </p:nvGrpSpPr>
        <p:grpSpPr>
          <a:xfrm>
            <a:off x="1892300" y="4564617"/>
            <a:ext cx="8750298" cy="2179081"/>
            <a:chOff x="1892300" y="4564617"/>
            <a:chExt cx="8750298" cy="2179081"/>
          </a:xfrm>
        </p:grpSpPr>
        <p:sp>
          <p:nvSpPr>
            <p:cNvPr id="8" name="Rounded Rectangle 7"/>
            <p:cNvSpPr/>
            <p:nvPr/>
          </p:nvSpPr>
          <p:spPr>
            <a:xfrm>
              <a:off x="1892300" y="5118098"/>
              <a:ext cx="1473200" cy="1422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Player</a:t>
              </a:r>
              <a:endParaRPr lang="en-US" dirty="0"/>
            </a:p>
          </p:txBody>
        </p:sp>
        <p:sp>
          <p:nvSpPr>
            <p:cNvPr id="9" name="Rounded Rectangle 8"/>
            <p:cNvSpPr/>
            <p:nvPr/>
          </p:nvSpPr>
          <p:spPr>
            <a:xfrm>
              <a:off x="4941887" y="5143496"/>
              <a:ext cx="1473200" cy="6731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Interaction Model</a:t>
              </a:r>
              <a:endParaRPr lang="en-US" dirty="0"/>
            </a:p>
          </p:txBody>
        </p:sp>
        <p:sp>
          <p:nvSpPr>
            <p:cNvPr id="10" name="Rounded Rectangle 9"/>
            <p:cNvSpPr/>
            <p:nvPr/>
          </p:nvSpPr>
          <p:spPr>
            <a:xfrm>
              <a:off x="9169398" y="5118098"/>
              <a:ext cx="1473200" cy="1422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Core Mechanics</a:t>
              </a:r>
              <a:endParaRPr lang="en-US" dirty="0"/>
            </a:p>
          </p:txBody>
        </p:sp>
        <p:sp>
          <p:nvSpPr>
            <p:cNvPr id="11" name="Rounded Rectangle 10"/>
            <p:cNvSpPr/>
            <p:nvPr/>
          </p:nvSpPr>
          <p:spPr>
            <a:xfrm>
              <a:off x="4941887" y="5930896"/>
              <a:ext cx="1473200" cy="6731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Camera Model</a:t>
              </a:r>
              <a:endParaRPr lang="en-US" dirty="0"/>
            </a:p>
          </p:txBody>
        </p:sp>
        <p:sp>
          <p:nvSpPr>
            <p:cNvPr id="12" name="Rectangle 11"/>
            <p:cNvSpPr/>
            <p:nvPr/>
          </p:nvSpPr>
          <p:spPr>
            <a:xfrm>
              <a:off x="4567238" y="4991098"/>
              <a:ext cx="2193924" cy="17526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231063" y="4991098"/>
              <a:ext cx="1520823" cy="17526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641056" y="4564617"/>
              <a:ext cx="2074862" cy="369332"/>
            </a:xfrm>
            <a:prstGeom prst="rect">
              <a:avLst/>
            </a:prstGeom>
            <a:noFill/>
          </p:spPr>
          <p:txBody>
            <a:bodyPr wrap="square" rtlCol="0">
              <a:spAutoFit/>
            </a:bodyPr>
            <a:lstStyle/>
            <a:p>
              <a:pPr algn="ctr"/>
              <a:r>
                <a:rPr lang="en-US" dirty="0" smtClean="0"/>
                <a:t>User Interface</a:t>
              </a:r>
              <a:endParaRPr lang="en-US" dirty="0"/>
            </a:p>
          </p:txBody>
        </p:sp>
        <p:sp>
          <p:nvSpPr>
            <p:cNvPr id="16" name="TextBox 15"/>
            <p:cNvSpPr txBox="1"/>
            <p:nvPr/>
          </p:nvSpPr>
          <p:spPr>
            <a:xfrm>
              <a:off x="6954043" y="4564617"/>
              <a:ext cx="2074862" cy="369332"/>
            </a:xfrm>
            <a:prstGeom prst="rect">
              <a:avLst/>
            </a:prstGeom>
            <a:noFill/>
          </p:spPr>
          <p:txBody>
            <a:bodyPr wrap="square" rtlCol="0">
              <a:spAutoFit/>
            </a:bodyPr>
            <a:lstStyle/>
            <a:p>
              <a:pPr algn="ctr"/>
              <a:r>
                <a:rPr lang="en-US" dirty="0" smtClean="0"/>
                <a:t>Gameplay</a:t>
              </a:r>
              <a:endParaRPr lang="en-US" dirty="0"/>
            </a:p>
          </p:txBody>
        </p:sp>
        <p:cxnSp>
          <p:nvCxnSpPr>
            <p:cNvPr id="18" name="Straight Arrow Connector 17"/>
            <p:cNvCxnSpPr>
              <a:stCxn id="9" idx="3"/>
            </p:cNvCxnSpPr>
            <p:nvPr/>
          </p:nvCxnSpPr>
          <p:spPr>
            <a:xfrm>
              <a:off x="6415087" y="5480047"/>
              <a:ext cx="275431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954043" y="5034516"/>
              <a:ext cx="2074862" cy="369332"/>
            </a:xfrm>
            <a:prstGeom prst="rect">
              <a:avLst/>
            </a:prstGeom>
            <a:noFill/>
          </p:spPr>
          <p:txBody>
            <a:bodyPr wrap="square" rtlCol="0">
              <a:spAutoFit/>
            </a:bodyPr>
            <a:lstStyle/>
            <a:p>
              <a:pPr algn="ctr"/>
              <a:r>
                <a:rPr lang="en-US" dirty="0" smtClean="0"/>
                <a:t>Actions</a:t>
              </a:r>
              <a:endParaRPr lang="en-US" dirty="0"/>
            </a:p>
          </p:txBody>
        </p:sp>
        <p:sp>
          <p:nvSpPr>
            <p:cNvPr id="20" name="TextBox 19"/>
            <p:cNvSpPr txBox="1"/>
            <p:nvPr/>
          </p:nvSpPr>
          <p:spPr>
            <a:xfrm>
              <a:off x="6954043" y="6364324"/>
              <a:ext cx="2074862" cy="369332"/>
            </a:xfrm>
            <a:prstGeom prst="rect">
              <a:avLst/>
            </a:prstGeom>
            <a:noFill/>
          </p:spPr>
          <p:txBody>
            <a:bodyPr wrap="square" rtlCol="0">
              <a:spAutoFit/>
            </a:bodyPr>
            <a:lstStyle/>
            <a:p>
              <a:pPr algn="ctr"/>
              <a:r>
                <a:rPr lang="en-US" dirty="0" smtClean="0"/>
                <a:t>Challenges</a:t>
              </a:r>
              <a:endParaRPr lang="en-US" dirty="0"/>
            </a:p>
          </p:txBody>
        </p:sp>
        <p:cxnSp>
          <p:nvCxnSpPr>
            <p:cNvPr id="22" name="Straight Arrow Connector 21"/>
            <p:cNvCxnSpPr>
              <a:stCxn id="11" idx="3"/>
            </p:cNvCxnSpPr>
            <p:nvPr/>
          </p:nvCxnSpPr>
          <p:spPr>
            <a:xfrm>
              <a:off x="6415087" y="6267447"/>
              <a:ext cx="2754311" cy="0"/>
            </a:xfrm>
            <a:prstGeom prst="straightConnector1">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963467" y="5034516"/>
              <a:ext cx="2074862" cy="369332"/>
            </a:xfrm>
            <a:prstGeom prst="rect">
              <a:avLst/>
            </a:prstGeom>
            <a:noFill/>
          </p:spPr>
          <p:txBody>
            <a:bodyPr wrap="square" rtlCol="0">
              <a:spAutoFit/>
            </a:bodyPr>
            <a:lstStyle/>
            <a:p>
              <a:pPr algn="ctr"/>
              <a:r>
                <a:rPr lang="en-US" dirty="0" smtClean="0"/>
                <a:t>Inputs</a:t>
              </a:r>
              <a:endParaRPr lang="en-US" dirty="0"/>
            </a:p>
          </p:txBody>
        </p:sp>
        <p:sp>
          <p:nvSpPr>
            <p:cNvPr id="24" name="TextBox 23"/>
            <p:cNvSpPr txBox="1"/>
            <p:nvPr/>
          </p:nvSpPr>
          <p:spPr>
            <a:xfrm>
              <a:off x="2963467" y="6370671"/>
              <a:ext cx="2074862" cy="369332"/>
            </a:xfrm>
            <a:prstGeom prst="rect">
              <a:avLst/>
            </a:prstGeom>
            <a:noFill/>
          </p:spPr>
          <p:txBody>
            <a:bodyPr wrap="square" rtlCol="0">
              <a:spAutoFit/>
            </a:bodyPr>
            <a:lstStyle/>
            <a:p>
              <a:pPr algn="ctr"/>
              <a:r>
                <a:rPr lang="en-US" dirty="0" smtClean="0"/>
                <a:t>Outputs</a:t>
              </a:r>
              <a:endParaRPr lang="en-US" dirty="0"/>
            </a:p>
          </p:txBody>
        </p:sp>
        <p:cxnSp>
          <p:nvCxnSpPr>
            <p:cNvPr id="26" name="Straight Arrow Connector 25"/>
            <p:cNvCxnSpPr>
              <a:stCxn id="9" idx="1"/>
            </p:cNvCxnSpPr>
            <p:nvPr/>
          </p:nvCxnSpPr>
          <p:spPr>
            <a:xfrm flipH="1">
              <a:off x="3365500" y="5480047"/>
              <a:ext cx="1576387" cy="7975"/>
            </a:xfrm>
            <a:prstGeom prst="straightConnector1">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1" idx="1"/>
            </p:cNvCxnSpPr>
            <p:nvPr/>
          </p:nvCxnSpPr>
          <p:spPr>
            <a:xfrm flipH="1" flipV="1">
              <a:off x="3365500" y="6256373"/>
              <a:ext cx="1576387" cy="1107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425342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1457</TotalTime>
  <Words>1141</Words>
  <Application>Microsoft Office PowerPoint</Application>
  <PresentationFormat>Widescreen</PresentationFormat>
  <Paragraphs>217</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Trebuchet MS</vt:lpstr>
      <vt:lpstr>Tw Cen MT</vt:lpstr>
      <vt:lpstr>Circuit</vt:lpstr>
      <vt:lpstr>FGD – Chapter 2 Designing and Developing Games </vt:lpstr>
      <vt:lpstr>Approaches to Design</vt:lpstr>
      <vt:lpstr>What discipline?</vt:lpstr>
      <vt:lpstr>A player centric approach</vt:lpstr>
      <vt:lpstr>Misconceptions</vt:lpstr>
      <vt:lpstr>Other influences to design</vt:lpstr>
      <vt:lpstr>Integration is key</vt:lpstr>
      <vt:lpstr>Components and Structure of Video Games</vt:lpstr>
      <vt:lpstr>Key Components of a game</vt:lpstr>
      <vt:lpstr>Game Modes</vt:lpstr>
      <vt:lpstr>Shell menus and Screens</vt:lpstr>
      <vt:lpstr>Game Structure</vt:lpstr>
      <vt:lpstr>Design Process Stages</vt:lpstr>
      <vt:lpstr>Overview</vt:lpstr>
      <vt:lpstr>Concept stage</vt:lpstr>
      <vt:lpstr>Elaboration Stage</vt:lpstr>
      <vt:lpstr>Prototypes</vt:lpstr>
      <vt:lpstr>Elaboration Stage Details</vt:lpstr>
      <vt:lpstr>Tuning Stage</vt:lpstr>
      <vt:lpstr>Design Team Roles</vt:lpstr>
      <vt:lpstr>Roles</vt:lpstr>
      <vt:lpstr>Roles</vt:lpstr>
      <vt:lpstr>Design Documents</vt:lpstr>
      <vt:lpstr>Why produce design documents?</vt:lpstr>
      <vt:lpstr>Types of Design documents</vt:lpstr>
      <vt:lpstr>Types of design documents</vt:lpstr>
      <vt:lpstr>A comment on your design document</vt:lpstr>
      <vt:lpstr>Qualities of Ideal Designers</vt:lpstr>
      <vt:lpstr>Characteristics</vt:lpstr>
      <vt:lpstr>Summary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CSCE 221 - Lab</dc:title>
  <dc:creator>Jory Denny</dc:creator>
  <cp:lastModifiedBy>Jory Denny</cp:lastModifiedBy>
  <cp:revision>194</cp:revision>
  <dcterms:created xsi:type="dcterms:W3CDTF">2015-08-27T15:17:35Z</dcterms:created>
  <dcterms:modified xsi:type="dcterms:W3CDTF">2018-09-03T18:07:35Z</dcterms:modified>
</cp:coreProperties>
</file>