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22"/>
  </p:notesMasterIdLst>
  <p:sldIdLst>
    <p:sldId id="257" r:id="rId2"/>
    <p:sldId id="259" r:id="rId3"/>
    <p:sldId id="287" r:id="rId4"/>
    <p:sldId id="298" r:id="rId5"/>
    <p:sldId id="299" r:id="rId6"/>
    <p:sldId id="300" r:id="rId7"/>
    <p:sldId id="301" r:id="rId8"/>
    <p:sldId id="284" r:id="rId9"/>
    <p:sldId id="288" r:id="rId10"/>
    <p:sldId id="289" r:id="rId11"/>
    <p:sldId id="290" r:id="rId12"/>
    <p:sldId id="285" r:id="rId13"/>
    <p:sldId id="291" r:id="rId14"/>
    <p:sldId id="292" r:id="rId15"/>
    <p:sldId id="293" r:id="rId16"/>
    <p:sldId id="297" r:id="rId17"/>
    <p:sldId id="286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6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3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8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25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1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8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4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0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5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0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3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7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3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9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39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GPAT – Chapter 1</a:t>
            </a:r>
            <a:br>
              <a:rPr lang="en-US" dirty="0" smtClean="0"/>
            </a:br>
            <a:r>
              <a:rPr lang="en-US" dirty="0" smtClean="0"/>
              <a:t>Game Programming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Game Loop for Pac-Man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606631" cy="4608514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player.lives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Process inputs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JoyStickData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getJSD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Update game world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player.update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(j)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player.killOrDeath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(ghosts)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ghosts.updateAI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(player)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pellets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endParaRPr lang="en-US" dirty="0" smtClean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Generate outputs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drawWorld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updateAudio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6146" name="Picture 2" descr="Image result for pac-man arca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249488"/>
            <a:ext cx="3541712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Multi-threaded Game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difficult to form to multi-core systems</a:t>
            </a:r>
          </a:p>
          <a:p>
            <a:r>
              <a:rPr lang="en-US" dirty="0" smtClean="0"/>
              <a:t>One such solution, </a:t>
            </a:r>
            <a:r>
              <a:rPr lang="en-US" dirty="0"/>
              <a:t>s</a:t>
            </a:r>
            <a:r>
              <a:rPr lang="en-US" dirty="0" smtClean="0"/>
              <a:t>eparate rendering and delay by one frame</a:t>
            </a:r>
          </a:p>
          <a:p>
            <a:pPr lvl="1"/>
            <a:r>
              <a:rPr lang="en-US" dirty="0" smtClean="0"/>
              <a:t>Creates </a:t>
            </a:r>
            <a:r>
              <a:rPr lang="en-US" b="1" dirty="0" smtClean="0">
                <a:solidFill>
                  <a:schemeClr val="tx2"/>
                </a:solidFill>
              </a:rPr>
              <a:t>input lag</a:t>
            </a:r>
          </a:p>
          <a:p>
            <a:r>
              <a:rPr lang="en-US" dirty="0" smtClean="0"/>
              <a:t>Other issues?</a:t>
            </a:r>
          </a:p>
        </p:txBody>
      </p:sp>
      <p:pic>
        <p:nvPicPr>
          <p:cNvPr id="7170" name="Picture 2" descr="Image result for input lag threa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59" y="2476982"/>
            <a:ext cx="5626004" cy="306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vs Game 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Real tim</a:t>
            </a:r>
            <a:r>
              <a:rPr lang="en-US" b="1" dirty="0" smtClean="0">
                <a:solidFill>
                  <a:schemeClr val="tx2"/>
                </a:solidFill>
              </a:rPr>
              <a:t>e </a:t>
            </a:r>
            <a:r>
              <a:rPr lang="en-US" dirty="0" smtClean="0"/>
              <a:t>is the amount of time passed in the physical world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Game time </a:t>
            </a:r>
            <a:r>
              <a:rPr lang="en-US" dirty="0" smtClean="0"/>
              <a:t>is the amount of time elapsed in the imaginary world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Considerations:</a:t>
            </a:r>
          </a:p>
          <a:p>
            <a:pPr lvl="1"/>
            <a:r>
              <a:rPr lang="en-US" dirty="0" smtClean="0"/>
              <a:t>Pausing the game?</a:t>
            </a:r>
          </a:p>
          <a:p>
            <a:pPr lvl="1"/>
            <a:r>
              <a:rPr lang="en-US" dirty="0" smtClean="0"/>
              <a:t>"bullet-time" physics?</a:t>
            </a:r>
          </a:p>
          <a:p>
            <a:pPr lvl="1"/>
            <a:r>
              <a:rPr lang="en-US" dirty="0" smtClean="0"/>
              <a:t>Reverse time?</a:t>
            </a:r>
          </a:p>
          <a:p>
            <a:pPr lvl="2"/>
            <a:r>
              <a:rPr lang="en-US" dirty="0" smtClean="0"/>
              <a:t>Example: Prince of Persia: The Sands of Time</a:t>
            </a:r>
          </a:p>
        </p:txBody>
      </p:sp>
      <p:pic>
        <p:nvPicPr>
          <p:cNvPr id="8194" name="Picture 2" descr="Image result for alice in wonderland white rab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4" y="4388102"/>
            <a:ext cx="1515492" cy="222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as a function of Delta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programming had a specific processor speed in mind, but once the processor speed was different the game would break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Delta time </a:t>
            </a:r>
            <a:r>
              <a:rPr lang="en-US" dirty="0" smtClean="0"/>
              <a:t>is the amount of game time elapsed since the last frame</a:t>
            </a:r>
          </a:p>
          <a:p>
            <a:pPr lvl="1"/>
            <a:r>
              <a:rPr lang="en-US" dirty="0" smtClean="0"/>
              <a:t>Think and program in a frame-centric and game-centric notion</a:t>
            </a:r>
            <a:endParaRPr lang="en-US" dirty="0"/>
          </a:p>
        </p:txBody>
      </p:sp>
      <p:pic>
        <p:nvPicPr>
          <p:cNvPr id="9218" name="Picture 2" descr="Image result for stick man walk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80883"/>
            <a:ext cx="4875213" cy="24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loop with Delta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gameIsRunning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realdt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lastt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gamedt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realdt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gametf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Process inputs</a:t>
            </a:r>
            <a:endParaRPr lang="en-US" sz="16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Update game world with </a:t>
            </a:r>
            <a:r>
              <a:rPr lang="en-US" sz="1600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gamedt</a:t>
            </a:r>
            <a:endParaRPr lang="en-US" sz="16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Generate outputs</a:t>
            </a:r>
            <a:endParaRPr lang="en-US" sz="16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Problems?</a:t>
            </a:r>
          </a:p>
          <a:p>
            <a:pPr lvl="1"/>
            <a:r>
              <a:rPr lang="en-US" dirty="0" smtClean="0"/>
              <a:t>Different behavior with different frame rates</a:t>
            </a:r>
          </a:p>
          <a:p>
            <a:pPr lvl="1"/>
            <a:r>
              <a:rPr lang="en-US" dirty="0" smtClean="0"/>
              <a:t>Online play?</a:t>
            </a:r>
          </a:p>
          <a:p>
            <a:r>
              <a:rPr lang="en-US" dirty="0" smtClean="0"/>
              <a:t>Solution – </a:t>
            </a:r>
            <a:r>
              <a:rPr lang="en-US" b="1" dirty="0" smtClean="0">
                <a:solidFill>
                  <a:schemeClr val="tx2"/>
                </a:solidFill>
              </a:rPr>
              <a:t>frame limiting</a:t>
            </a:r>
            <a:r>
              <a:rPr lang="en-US" dirty="0" smtClean="0"/>
              <a:t>, i.e., limit the frame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Loop with Frame Limiting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016322" cy="401241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targetft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0.17f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gameIsRunning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realdt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gamedt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realdt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gametf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Process inputs</a:t>
            </a:r>
            <a:endParaRPr lang="en-US" sz="16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Update game world with </a:t>
            </a:r>
            <a:r>
              <a:rPr lang="en-US" sz="1600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gamedt</a:t>
            </a:r>
            <a:endParaRPr lang="en-US" sz="16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Generate outputs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Frame limiting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framet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targetft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doSomethingSmall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2846" y="2249486"/>
            <a:ext cx="4484565" cy="3541714"/>
          </a:xfrm>
        </p:spPr>
        <p:txBody>
          <a:bodyPr>
            <a:normAutofit/>
          </a:bodyPr>
          <a:lstStyle/>
          <a:p>
            <a:r>
              <a:rPr lang="en-US" dirty="0" smtClean="0"/>
              <a:t>Problems?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Dropping a frame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Objects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game objects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44175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tx2"/>
                </a:solidFill>
              </a:rPr>
              <a:t>game object </a:t>
            </a:r>
            <a:r>
              <a:rPr lang="en-US" dirty="0" smtClean="0"/>
              <a:t>is anything in the game world that needs to be updated, drawn, or both in every frame</a:t>
            </a:r>
          </a:p>
          <a:p>
            <a:pPr lvl="1"/>
            <a:r>
              <a:rPr lang="en-US" dirty="0" smtClean="0"/>
              <a:t>Updateable and </a:t>
            </a:r>
            <a:r>
              <a:rPr lang="en-US" dirty="0" err="1" smtClean="0"/>
              <a:t>drawable</a:t>
            </a:r>
            <a:endParaRPr lang="en-US" dirty="0" smtClean="0"/>
          </a:p>
          <a:p>
            <a:pPr lvl="2"/>
            <a:r>
              <a:rPr lang="en-US" dirty="0" smtClean="0"/>
              <a:t>Example – Mario (or any character)</a:t>
            </a:r>
            <a:endParaRPr lang="en-US" dirty="0" smtClean="0"/>
          </a:p>
          <a:p>
            <a:pPr lvl="1"/>
            <a:r>
              <a:rPr lang="en-US" dirty="0" err="1" smtClean="0"/>
              <a:t>Drawable</a:t>
            </a:r>
            <a:r>
              <a:rPr lang="en-US" dirty="0" smtClean="0"/>
              <a:t> only</a:t>
            </a:r>
          </a:p>
          <a:p>
            <a:pPr lvl="2"/>
            <a:r>
              <a:rPr lang="en-US" dirty="0" smtClean="0"/>
              <a:t>Example – Brick (or any </a:t>
            </a:r>
            <a:r>
              <a:rPr lang="en-US" b="1" dirty="0" smtClean="0">
                <a:solidFill>
                  <a:schemeClr val="tx2"/>
                </a:solidFill>
              </a:rPr>
              <a:t>static object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Updatable only</a:t>
            </a:r>
          </a:p>
          <a:p>
            <a:pPr lvl="2"/>
            <a:r>
              <a:rPr lang="en-US" dirty="0" smtClean="0"/>
              <a:t>Example – Camera, hit box, location that starts an event (</a:t>
            </a:r>
            <a:r>
              <a:rPr lang="en-US" b="1" dirty="0" smtClean="0">
                <a:solidFill>
                  <a:schemeClr val="tx2"/>
                </a:solidFill>
              </a:rPr>
              <a:t>trigger</a:t>
            </a:r>
            <a:r>
              <a:rPr lang="en-US" dirty="0" smtClean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44175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would you implement?</a:t>
            </a:r>
          </a:p>
          <a:p>
            <a:pPr lvl="1"/>
            <a:r>
              <a:rPr lang="en-US" dirty="0" smtClean="0"/>
              <a:t>Interface for each + inheritance</a:t>
            </a:r>
          </a:p>
          <a:p>
            <a:r>
              <a:rPr lang="en-US" sz="1700" dirty="0" smtClean="0"/>
              <a:t>Class </a:t>
            </a:r>
            <a:r>
              <a:rPr lang="en-US" sz="1700" dirty="0" err="1" smtClean="0"/>
              <a:t>GameObject</a:t>
            </a:r>
            <a:endParaRPr lang="en-US" sz="1700" dirty="0" smtClean="0"/>
          </a:p>
          <a:p>
            <a:r>
              <a:rPr lang="en-US" sz="1700" dirty="0" smtClean="0"/>
              <a:t>Interface </a:t>
            </a:r>
            <a:r>
              <a:rPr lang="en-US" sz="1700" dirty="0" err="1" smtClean="0"/>
              <a:t>Drawable</a:t>
            </a:r>
            <a:endParaRPr lang="en-US" sz="1700" dirty="0" smtClean="0"/>
          </a:p>
          <a:p>
            <a:r>
              <a:rPr lang="en-US" sz="1700" dirty="0" smtClean="0"/>
              <a:t>Interface Updatable</a:t>
            </a:r>
          </a:p>
          <a:p>
            <a:r>
              <a:rPr lang="en-US" sz="1700" dirty="0" smtClean="0"/>
              <a:t>Classes for </a:t>
            </a:r>
            <a:r>
              <a:rPr lang="en-US" sz="1700" dirty="0" err="1" smtClean="0"/>
              <a:t>DrawableGameObject</a:t>
            </a:r>
            <a:r>
              <a:rPr lang="en-US" sz="1700" dirty="0" smtClean="0"/>
              <a:t>, </a:t>
            </a:r>
            <a:r>
              <a:rPr lang="en-US" sz="1700" dirty="0" err="1" smtClean="0"/>
              <a:t>UpdatableGameObject</a:t>
            </a:r>
            <a:r>
              <a:rPr lang="en-US" sz="1700" dirty="0" smtClean="0"/>
              <a:t>, </a:t>
            </a:r>
            <a:r>
              <a:rPr lang="en-US" sz="1700" dirty="0" err="1" smtClean="0"/>
              <a:t>DrawableUpdatableGameObject</a:t>
            </a:r>
            <a:endParaRPr lang="en-US" sz="1700" dirty="0" smtClean="0"/>
          </a:p>
          <a:p>
            <a:r>
              <a:rPr lang="en-US" sz="1700" dirty="0" smtClean="0"/>
              <a:t>Class for </a:t>
            </a:r>
            <a:r>
              <a:rPr lang="en-US" sz="1700" dirty="0" err="1" smtClean="0"/>
              <a:t>GameWorld</a:t>
            </a:r>
            <a:r>
              <a:rPr lang="en-US" sz="1700" dirty="0"/>
              <a:t> </a:t>
            </a:r>
            <a:r>
              <a:rPr lang="en-US" sz="1700" dirty="0" smtClean="0"/>
              <a:t>that contains lists of </a:t>
            </a:r>
            <a:r>
              <a:rPr lang="en-US" sz="1700" dirty="0" err="1" smtClean="0"/>
              <a:t>DrawableObjects</a:t>
            </a:r>
            <a:r>
              <a:rPr lang="en-US" sz="1700" dirty="0" smtClean="0"/>
              <a:t> and </a:t>
            </a:r>
            <a:r>
              <a:rPr lang="en-US" sz="1700" dirty="0" err="1" smtClean="0"/>
              <a:t>UpdatableObjects</a:t>
            </a: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0344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Objects in the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 fontScale="85000" lnSpcReduction="20000"/>
          </a:bodyPr>
          <a:lstStyle/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targetft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0.17f</a:t>
            </a:r>
          </a:p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gameIsRunning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realdt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gamedt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realdt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gametf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Process inputs</a:t>
            </a:r>
          </a:p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Update game world</a:t>
            </a:r>
          </a:p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Updatable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 </a:t>
            </a:r>
            <a:r>
              <a:rPr lang="en-US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GameWorld.updateableObjects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en-US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o.update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gamedt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</a:t>
            </a:r>
            <a:r>
              <a:rPr lang="en-US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Gemerate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outputs</a:t>
            </a:r>
          </a:p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Drawable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 </a:t>
            </a:r>
            <a:r>
              <a:rPr lang="en-US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GameWorld.drawableObjects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o.draw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Frame limiting</a:t>
            </a:r>
            <a:endParaRPr lang="en-US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targetft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566738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doSomethingSmall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566738">
              <a:spcBef>
                <a:spcPts val="0"/>
              </a:spcBef>
              <a:buNone/>
            </a:pPr>
            <a:endParaRPr lang="en-US" dirty="0"/>
          </a:p>
          <a:p>
            <a:pPr marL="0" indent="566738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Historical Remarks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Console focused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Explored general frameworks surrounding game programming</a:t>
            </a:r>
          </a:p>
          <a:p>
            <a:r>
              <a:rPr lang="en-US" dirty="0" smtClean="0"/>
              <a:t>Need to remember to be frame-centric when developing a game</a:t>
            </a:r>
            <a:endParaRPr lang="en-US" dirty="0"/>
          </a:p>
        </p:txBody>
      </p:sp>
      <p:pic>
        <p:nvPicPr>
          <p:cNvPr id="10242" name="Picture 2" descr="Image result for video game fr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19" y="3432815"/>
            <a:ext cx="4178482" cy="31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Atari Era (1977-1985)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Very little RAM, slow processor speed</a:t>
            </a:r>
          </a:p>
          <a:p>
            <a:r>
              <a:rPr lang="en-US" dirty="0" smtClean="0"/>
              <a:t>All games created in assembly</a:t>
            </a:r>
          </a:p>
          <a:p>
            <a:r>
              <a:rPr lang="en-US" dirty="0" smtClean="0"/>
              <a:t>Solo programmers</a:t>
            </a:r>
            <a:endParaRPr lang="en-US" dirty="0"/>
          </a:p>
        </p:txBody>
      </p:sp>
      <p:pic>
        <p:nvPicPr>
          <p:cNvPr id="1026" name="Picture 2" descr="Image result for ata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63" y="2673752"/>
            <a:ext cx="5018678" cy="29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0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 and SNES Era (1985-1995)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More powerful hardware, but not enough for C. However, developer kits were released to help debugging</a:t>
            </a:r>
          </a:p>
          <a:p>
            <a:r>
              <a:rPr lang="en-US" dirty="0" smtClean="0"/>
              <a:t>Small programmer teams (3-9)</a:t>
            </a:r>
            <a:endParaRPr lang="en-US" dirty="0"/>
          </a:p>
        </p:txBody>
      </p:sp>
      <p:pic>
        <p:nvPicPr>
          <p:cNvPr id="2050" name="Picture 2" descr="Image result for N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331965"/>
            <a:ext cx="4878387" cy="33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Playstation</a:t>
            </a:r>
            <a:r>
              <a:rPr lang="en-US" dirty="0" smtClean="0"/>
              <a:t>/</a:t>
            </a:r>
            <a:r>
              <a:rPr lang="en-US" dirty="0" err="1" smtClean="0"/>
              <a:t>Playstation</a:t>
            </a:r>
            <a:r>
              <a:rPr lang="en-US" dirty="0" smtClean="0"/>
              <a:t> 2 Era (1995-2005)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More powerful hardware, single thread, single core</a:t>
            </a:r>
          </a:p>
          <a:p>
            <a:r>
              <a:rPr lang="en-US" dirty="0"/>
              <a:t>Games written in C (assembly for performance critical sections)</a:t>
            </a:r>
          </a:p>
          <a:p>
            <a:r>
              <a:rPr lang="en-US" dirty="0"/>
              <a:t>Early years 8-10 programmers, late years up to 15 programmers</a:t>
            </a:r>
          </a:p>
          <a:p>
            <a:endParaRPr lang="en-US" dirty="0"/>
          </a:p>
        </p:txBody>
      </p:sp>
      <p:pic>
        <p:nvPicPr>
          <p:cNvPr id="9" name="Picture 2" descr="Image result for playstation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01076"/>
            <a:ext cx="4875213" cy="22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XBOX 360, PS3, Wii Era (2005-2013)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 definition support</a:t>
            </a:r>
          </a:p>
          <a:p>
            <a:r>
              <a:rPr lang="en-US" dirty="0" smtClean="0"/>
              <a:t>Advanced hardware support (multi-threading, multi-core)</a:t>
            </a:r>
          </a:p>
          <a:p>
            <a:r>
              <a:rPr lang="en-US" dirty="0" smtClean="0"/>
              <a:t>C++ and more with developer kits, e.g., Unity</a:t>
            </a:r>
          </a:p>
          <a:p>
            <a:r>
              <a:rPr lang="en-US" dirty="0" smtClean="0"/>
              <a:t>Programmer teams scaled immensely</a:t>
            </a:r>
          </a:p>
          <a:p>
            <a:pPr lvl="1"/>
            <a:r>
              <a:rPr lang="en-US" dirty="0" smtClean="0"/>
              <a:t>Over 75 for Assassin's Creed Revelations, for example</a:t>
            </a:r>
            <a:endParaRPr lang="en-US" dirty="0"/>
          </a:p>
        </p:txBody>
      </p:sp>
      <p:pic>
        <p:nvPicPr>
          <p:cNvPr id="4100" name="Picture 4" descr="Image result for xbox 3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249488"/>
            <a:ext cx="3541712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XBOX One, PS4, Wii Switch,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cores, more memory, 4K resolution, and on</a:t>
            </a:r>
          </a:p>
          <a:p>
            <a:r>
              <a:rPr lang="en-US" dirty="0" smtClean="0"/>
              <a:t>Larger and larger teams</a:t>
            </a:r>
          </a:p>
          <a:p>
            <a:r>
              <a:rPr lang="en-US" dirty="0" smtClean="0"/>
              <a:t>More independent titles</a:t>
            </a:r>
          </a:p>
          <a:p>
            <a:pPr lvl="1"/>
            <a:r>
              <a:rPr lang="en-US" dirty="0" smtClean="0"/>
              <a:t>Seeing resurgence of solo/small programmer teams</a:t>
            </a:r>
            <a:endParaRPr lang="en-US" dirty="0"/>
          </a:p>
        </p:txBody>
      </p:sp>
      <p:pic>
        <p:nvPicPr>
          <p:cNvPr id="5122" name="Picture 2" descr="Image result for iphone 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53" y="2249488"/>
            <a:ext cx="2205306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Loop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Game 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gameIsRunning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Process inputs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Update game world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Generate outputs</a:t>
            </a:r>
            <a:endParaRPr lang="en-US" sz="20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Processing inputs requires detecting inputs from keyboard, mouse, controller, etc. Also includes communication over a network</a:t>
            </a:r>
          </a:p>
          <a:p>
            <a:r>
              <a:rPr lang="en-US" dirty="0" smtClean="0"/>
              <a:t>Generating outputs includes rendering graphics, audio, force feedback, etc.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1380</TotalTime>
  <Words>708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Trebuchet MS</vt:lpstr>
      <vt:lpstr>Tw Cen MT</vt:lpstr>
      <vt:lpstr>Circuit</vt:lpstr>
      <vt:lpstr>GPAT – Chapter 1 Game Programming Overview</vt:lpstr>
      <vt:lpstr>Brief Historical Remarks</vt:lpstr>
      <vt:lpstr>Atari Era (1977-1985)</vt:lpstr>
      <vt:lpstr>NES and SNES Era (1985-1995)</vt:lpstr>
      <vt:lpstr>Playstation/Playstation 2 Era (1995-2005)</vt:lpstr>
      <vt:lpstr>XBOX 360, PS3, Wii Era (2005-2013)</vt:lpstr>
      <vt:lpstr>XBOX One, PS4, Wii Switch, and beyond</vt:lpstr>
      <vt:lpstr>The Game Loop</vt:lpstr>
      <vt:lpstr>Traditional Game Loop</vt:lpstr>
      <vt:lpstr>Example Game Loop for Pac-Man</vt:lpstr>
      <vt:lpstr>Multi-threaded Game loops</vt:lpstr>
      <vt:lpstr>Time</vt:lpstr>
      <vt:lpstr>Real Time vs Game Time</vt:lpstr>
      <vt:lpstr>Logic as a function of Delta Time</vt:lpstr>
      <vt:lpstr>Game loop with Delta Time</vt:lpstr>
      <vt:lpstr>Game Loop with Frame Limiting</vt:lpstr>
      <vt:lpstr>Game Objects</vt:lpstr>
      <vt:lpstr>Types of game objects</vt:lpstr>
      <vt:lpstr>Game Objects in the loop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187</cp:revision>
  <dcterms:created xsi:type="dcterms:W3CDTF">2015-08-27T15:17:35Z</dcterms:created>
  <dcterms:modified xsi:type="dcterms:W3CDTF">2018-08-29T17:21:48Z</dcterms:modified>
</cp:coreProperties>
</file>