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62"/>
  </p:notesMasterIdLst>
  <p:sldIdLst>
    <p:sldId id="426" r:id="rId2"/>
    <p:sldId id="464" r:id="rId3"/>
    <p:sldId id="465" r:id="rId4"/>
    <p:sldId id="490" r:id="rId5"/>
    <p:sldId id="466" r:id="rId6"/>
    <p:sldId id="467" r:id="rId7"/>
    <p:sldId id="468" r:id="rId8"/>
    <p:sldId id="471" r:id="rId9"/>
    <p:sldId id="469" r:id="rId10"/>
    <p:sldId id="470" r:id="rId11"/>
    <p:sldId id="472" r:id="rId12"/>
    <p:sldId id="473" r:id="rId13"/>
    <p:sldId id="475" r:id="rId14"/>
    <p:sldId id="476" r:id="rId15"/>
    <p:sldId id="525" r:id="rId16"/>
    <p:sldId id="526" r:id="rId17"/>
    <p:sldId id="527" r:id="rId18"/>
    <p:sldId id="528" r:id="rId19"/>
    <p:sldId id="529" r:id="rId20"/>
    <p:sldId id="477" r:id="rId21"/>
    <p:sldId id="478" r:id="rId22"/>
    <p:sldId id="482" r:id="rId23"/>
    <p:sldId id="479" r:id="rId24"/>
    <p:sldId id="480" r:id="rId25"/>
    <p:sldId id="481" r:id="rId26"/>
    <p:sldId id="483" r:id="rId27"/>
    <p:sldId id="484" r:id="rId28"/>
    <p:sldId id="485" r:id="rId29"/>
    <p:sldId id="487" r:id="rId30"/>
    <p:sldId id="488" r:id="rId31"/>
    <p:sldId id="489" r:id="rId32"/>
    <p:sldId id="491" r:id="rId33"/>
    <p:sldId id="510" r:id="rId34"/>
    <p:sldId id="493" r:id="rId35"/>
    <p:sldId id="511" r:id="rId36"/>
    <p:sldId id="512" r:id="rId37"/>
    <p:sldId id="513" r:id="rId38"/>
    <p:sldId id="514" r:id="rId39"/>
    <p:sldId id="515" r:id="rId40"/>
    <p:sldId id="516" r:id="rId41"/>
    <p:sldId id="517" r:id="rId42"/>
    <p:sldId id="518" r:id="rId43"/>
    <p:sldId id="519" r:id="rId44"/>
    <p:sldId id="520" r:id="rId45"/>
    <p:sldId id="521" r:id="rId46"/>
    <p:sldId id="522" r:id="rId47"/>
    <p:sldId id="523" r:id="rId48"/>
    <p:sldId id="524" r:id="rId49"/>
    <p:sldId id="531" r:id="rId50"/>
    <p:sldId id="532" r:id="rId51"/>
    <p:sldId id="533" r:id="rId52"/>
    <p:sldId id="534" r:id="rId53"/>
    <p:sldId id="535" r:id="rId54"/>
    <p:sldId id="536" r:id="rId55"/>
    <p:sldId id="537" r:id="rId56"/>
    <p:sldId id="538" r:id="rId57"/>
    <p:sldId id="539" r:id="rId58"/>
    <p:sldId id="540" r:id="rId59"/>
    <p:sldId id="541" r:id="rId60"/>
    <p:sldId id="542" r:id="rId6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63" autoAdjust="0"/>
    <p:restoredTop sz="91783" autoAdjust="0"/>
  </p:normalViewPr>
  <p:slideViewPr>
    <p:cSldViewPr snapToGrid="0">
      <p:cViewPr varScale="1">
        <p:scale>
          <a:sx n="60" d="100"/>
          <a:sy n="60" d="100"/>
        </p:scale>
        <p:origin x="888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597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F84750-3B36-4A20-B2AE-EC4E53A62273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45CB4A-9C59-44B7-9054-1BA6252E19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391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fld id="{39FFB2F5-BD70-45FA-8B5A-43BC32C229E5}" type="slidenum">
              <a:rPr lang="en-GB" altLang="en-US" sz="12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</a:t>
            </a:fld>
            <a:endParaRPr lang="en-GB" altLang="en-US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675" name="Text Box 1"/>
          <p:cNvSpPr txBox="1">
            <a:spLocks noChangeArrowheads="1"/>
          </p:cNvSpPr>
          <p:nvPr/>
        </p:nvSpPr>
        <p:spPr bwMode="auto">
          <a:xfrm>
            <a:off x="3965575" y="8820150"/>
            <a:ext cx="30305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880" tIns="46440" rIns="92880" bIns="464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r" eaLnBrk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</a:pPr>
            <a:fld id="{AA0077E5-5257-4B25-B3C7-26242A552327}" type="slidenum">
              <a:rPr lang="en-GB" altLang="en-US" sz="1200" b="1" i="1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100000"/>
                </a:lnSpc>
                <a:spcBef>
                  <a:spcPct val="0"/>
                </a:spcBef>
                <a:buClr>
                  <a:srgbClr val="000000"/>
                </a:buClr>
              </a:pPr>
              <a:t>1</a:t>
            </a:fld>
            <a:endParaRPr lang="en-GB" altLang="en-US" sz="1200" b="1" i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676" name="Text Box 2"/>
          <p:cNvSpPr txBox="1">
            <a:spLocks noChangeArrowheads="1"/>
          </p:cNvSpPr>
          <p:nvPr/>
        </p:nvSpPr>
        <p:spPr bwMode="auto">
          <a:xfrm>
            <a:off x="3965575" y="8820150"/>
            <a:ext cx="303212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880" tIns="46440" rIns="92880" bIns="464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</a:pPr>
            <a:fld id="{D8380600-67AA-4778-9505-0E6C0FDC6887}" type="slidenum">
              <a:rPr lang="en-GB" altLang="en-US" sz="1200" b="1" i="1">
                <a:solidFill>
                  <a:srgbClr val="000000"/>
                </a:solidFill>
              </a:rPr>
              <a:pPr algn="r">
                <a:lnSpc>
                  <a:spcPct val="100000"/>
                </a:lnSpc>
                <a:spcBef>
                  <a:spcPct val="0"/>
                </a:spcBef>
                <a:buClr>
                  <a:srgbClr val="000000"/>
                </a:buClr>
              </a:pPr>
              <a:t>1</a:t>
            </a:fld>
            <a:endParaRPr lang="en-GB" altLang="en-US" sz="1200" b="1" i="1">
              <a:solidFill>
                <a:srgbClr val="000000"/>
              </a:solidFill>
            </a:endParaRPr>
          </a:p>
        </p:txBody>
      </p:sp>
      <p:sp>
        <p:nvSpPr>
          <p:cNvPr id="28677" name="Text Box 3"/>
          <p:cNvSpPr txBox="1">
            <a:spLocks noChangeArrowheads="1"/>
          </p:cNvSpPr>
          <p:nvPr/>
        </p:nvSpPr>
        <p:spPr bwMode="auto">
          <a:xfrm>
            <a:off x="1177925" y="695325"/>
            <a:ext cx="4641850" cy="34813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28678" name="Text Box 4"/>
          <p:cNvSpPr>
            <a:spLocks noGrp="1" noChangeArrowheads="1"/>
          </p:cNvSpPr>
          <p:nvPr>
            <p:ph type="body"/>
          </p:nvPr>
        </p:nvSpPr>
        <p:spPr>
          <a:xfrm>
            <a:off x="933450" y="4410075"/>
            <a:ext cx="5129213" cy="41767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45670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zh-TW" altLang="en-US" sz="1200">
                <a:ea typeface="新細明體" pitchFamily="18" charset="-120"/>
              </a:rPr>
              <a:t>Graphs</a:t>
            </a:r>
            <a:endParaRPr lang="en-US" altLang="zh-TW" sz="1200">
              <a:ea typeface="新細明體" pitchFamily="18" charset="-120"/>
            </a:endParaRP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/>
            <a:fld id="{646379C5-C5FB-4592-8E81-6FEA5F216C68}" type="datetime8">
              <a:rPr lang="zh-TW" altLang="en-US" sz="1200">
                <a:ea typeface="新細明體" pitchFamily="18" charset="-120"/>
              </a:rPr>
              <a:pPr eaLnBrk="1" hangingPunct="1"/>
              <a:t>二○一八年十二月三日</a:t>
            </a:fld>
            <a:endParaRPr lang="en-US" altLang="zh-TW" sz="1200">
              <a:ea typeface="新細明體" pitchFamily="18" charset="-120"/>
            </a:endParaRPr>
          </a:p>
        </p:txBody>
      </p:sp>
      <p:sp>
        <p:nvSpPr>
          <p:cNvPr id="8294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/>
            <a:fld id="{A3F1A28E-1D83-4160-A367-7A082F8902FC}" type="slidenum">
              <a:rPr lang="zh-TW" altLang="en-US" sz="1200">
                <a:ea typeface="新細明體" pitchFamily="18" charset="-120"/>
              </a:rPr>
              <a:pPr eaLnBrk="1" hangingPunct="1"/>
              <a:t>49</a:t>
            </a:fld>
            <a:endParaRPr lang="en-US" altLang="zh-TW" sz="1200">
              <a:ea typeface="新細明體" pitchFamily="18" charset="-120"/>
            </a:endParaRPr>
          </a:p>
        </p:txBody>
      </p:sp>
      <p:sp>
        <p:nvSpPr>
          <p:cNvPr id="829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295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6145" tIns="43073" rIns="86145" bIns="43073"/>
          <a:lstStyle/>
          <a:p>
            <a:endParaRPr lang="zh-TW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91253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defTabSz="931863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zh-TW" altLang="en-US" sz="1300" b="0">
                <a:ea typeface="新細明體" charset="-120"/>
              </a:rPr>
              <a:t>Graphs</a:t>
            </a:r>
            <a:endParaRPr lang="en-US" altLang="zh-TW" sz="1300" b="0">
              <a:ea typeface="新細明體" charset="-120"/>
            </a:endParaRP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defTabSz="931863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/>
            <a:fld id="{1FAA0AF4-41C8-4C7E-9C1B-A0410DEBBBAF}" type="datetime8">
              <a:rPr lang="zh-TW" altLang="en-US" sz="1300" b="0">
                <a:ea typeface="新細明體" charset="-120"/>
              </a:rPr>
              <a:pPr eaLnBrk="1" hangingPunct="1"/>
              <a:t>二○一八年十二月三日</a:t>
            </a:fld>
            <a:endParaRPr lang="en-US" altLang="zh-TW" sz="1300" b="0">
              <a:ea typeface="新細明體" charset="-120"/>
            </a:endParaRPr>
          </a:p>
        </p:txBody>
      </p:sp>
      <p:sp>
        <p:nvSpPr>
          <p:cNvPr id="7475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defTabSz="931863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/>
            <a:fld id="{ECA30B33-4702-4FED-AFC3-51504253E5C6}" type="slidenum">
              <a:rPr lang="zh-TW" altLang="en-US" sz="1300" b="0">
                <a:ea typeface="新細明體" charset="-120"/>
              </a:rPr>
              <a:pPr eaLnBrk="1" hangingPunct="1"/>
              <a:t>2</a:t>
            </a:fld>
            <a:endParaRPr lang="en-US" altLang="zh-TW" sz="1300" b="0">
              <a:ea typeface="新細明體" charset="-120"/>
            </a:endParaRPr>
          </a:p>
        </p:txBody>
      </p:sp>
      <p:sp>
        <p:nvSpPr>
          <p:cNvPr id="747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475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8276" tIns="44138" rIns="88276" bIns="44138"/>
          <a:lstStyle/>
          <a:p>
            <a:pPr eaLnBrk="1" hangingPunct="1"/>
            <a:endParaRPr lang="zh-TW" altLang="en-US" smtClean="0">
              <a:latin typeface="Times New Roman" panose="02020603050405020304" pitchFamily="18" charset="0"/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502656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defTabSz="931863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zh-TW" altLang="en-US" sz="1300" b="0">
                <a:ea typeface="新細明體" charset="-120"/>
              </a:rPr>
              <a:t>Graphs</a:t>
            </a:r>
            <a:endParaRPr lang="en-US" altLang="zh-TW" sz="1300" b="0">
              <a:ea typeface="新細明體" charset="-120"/>
            </a:endParaRP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defTabSz="931863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/>
            <a:fld id="{13AFB501-B1E5-4FC4-829D-F209F65E381F}" type="datetime8">
              <a:rPr lang="zh-TW" altLang="en-US" sz="1300" b="0">
                <a:ea typeface="新細明體" charset="-120"/>
              </a:rPr>
              <a:pPr eaLnBrk="1" hangingPunct="1"/>
              <a:t>二○一八年十二月三日</a:t>
            </a:fld>
            <a:endParaRPr lang="en-US" altLang="zh-TW" sz="1300" b="0">
              <a:ea typeface="新細明體" charset="-120"/>
            </a:endParaRPr>
          </a:p>
        </p:txBody>
      </p:sp>
      <p:sp>
        <p:nvSpPr>
          <p:cNvPr id="7885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defTabSz="931863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/>
            <a:fld id="{D8F852FE-A08F-43D9-8183-A930C462FDD9}" type="slidenum">
              <a:rPr lang="zh-TW" altLang="en-US" sz="1300" b="0">
                <a:ea typeface="新細明體" charset="-120"/>
              </a:rPr>
              <a:pPr eaLnBrk="1" hangingPunct="1"/>
              <a:t>5</a:t>
            </a:fld>
            <a:endParaRPr lang="en-US" altLang="zh-TW" sz="1300" b="0">
              <a:ea typeface="新細明體" charset="-120"/>
            </a:endParaRPr>
          </a:p>
        </p:txBody>
      </p:sp>
      <p:sp>
        <p:nvSpPr>
          <p:cNvPr id="788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zh-TW" smtClean="0">
                <a:latin typeface="Times New Roman" panose="02020603050405020304" pitchFamily="18" charset="0"/>
                <a:ea typeface="新細明體" charset="-120"/>
              </a:rPr>
              <a:t>Explore incident edges in order, go along the unexplored edge</a:t>
            </a:r>
          </a:p>
          <a:p>
            <a:pPr eaLnBrk="1" hangingPunct="1"/>
            <a:r>
              <a:rPr lang="en-US" altLang="zh-TW" smtClean="0">
                <a:latin typeface="Times New Roman" panose="02020603050405020304" pitchFamily="18" charset="0"/>
                <a:ea typeface="新細明體" charset="-120"/>
              </a:rPr>
              <a:t>1. Seeing a neighbor already explored -&gt; check next edge</a:t>
            </a:r>
          </a:p>
          <a:p>
            <a:pPr eaLnBrk="1" hangingPunct="1"/>
            <a:r>
              <a:rPr lang="en-US" altLang="zh-TW" smtClean="0">
                <a:latin typeface="Times New Roman" panose="02020603050405020304" pitchFamily="18" charset="0"/>
                <a:ea typeface="新細明體" charset="-120"/>
              </a:rPr>
              <a:t>2. Reaching dead end (no more edges to explore) -&gt; go back to parent</a:t>
            </a:r>
          </a:p>
        </p:txBody>
      </p:sp>
    </p:spTree>
    <p:extLst>
      <p:ext uri="{BB962C8B-B14F-4D97-AF65-F5344CB8AC3E}">
        <p14:creationId xmlns:p14="http://schemas.microsoft.com/office/powerpoint/2010/main" val="1758015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defTabSz="931863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zh-TW" altLang="en-US" sz="1300" b="0">
                <a:ea typeface="新細明體" charset="-120"/>
              </a:rPr>
              <a:t>Graphs</a:t>
            </a:r>
            <a:endParaRPr lang="en-US" altLang="zh-TW" sz="1300" b="0">
              <a:ea typeface="新細明體" charset="-120"/>
            </a:endParaRP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defTabSz="931863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/>
            <a:fld id="{1C07CB23-BBA6-41BE-8557-8A500EA1CD67}" type="datetime8">
              <a:rPr lang="zh-TW" altLang="en-US" sz="1300" b="0">
                <a:ea typeface="新細明體" charset="-120"/>
              </a:rPr>
              <a:pPr eaLnBrk="1" hangingPunct="1"/>
              <a:t>二○一八年十二月三日</a:t>
            </a:fld>
            <a:endParaRPr lang="en-US" altLang="zh-TW" sz="1300" b="0">
              <a:ea typeface="新細明體" charset="-120"/>
            </a:endParaRPr>
          </a:p>
        </p:txBody>
      </p:sp>
      <p:sp>
        <p:nvSpPr>
          <p:cNvPr id="8294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defTabSz="931863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/>
            <a:fld id="{8CAF7575-69EE-443C-A5DD-DDFB6F6738AE}" type="slidenum">
              <a:rPr lang="zh-TW" altLang="en-US" sz="1300" b="0">
                <a:ea typeface="新細明體" charset="-120"/>
              </a:rPr>
              <a:pPr eaLnBrk="1" hangingPunct="1"/>
              <a:t>9</a:t>
            </a:fld>
            <a:endParaRPr lang="en-US" altLang="zh-TW" sz="1300" b="0">
              <a:ea typeface="新細明體" charset="-120"/>
            </a:endParaRPr>
          </a:p>
        </p:txBody>
      </p:sp>
      <p:sp>
        <p:nvSpPr>
          <p:cNvPr id="829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5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zh-TW" smtClean="0">
                <a:latin typeface="Times New Roman" panose="02020603050405020304" pitchFamily="18" charset="0"/>
                <a:ea typeface="新細明體" charset="-120"/>
              </a:rPr>
              <a:t>Use a rope to mark the visited route. Choose an unexplored way at the intersection</a:t>
            </a:r>
          </a:p>
          <a:p>
            <a:pPr eaLnBrk="1" hangingPunct="1"/>
            <a:r>
              <a:rPr lang="en-US" altLang="zh-TW" smtClean="0">
                <a:latin typeface="Times New Roman" panose="02020603050405020304" pitchFamily="18" charset="0"/>
                <a:ea typeface="新細明體" charset="-120"/>
              </a:rPr>
              <a:t>1. Seeing the rope -&gt; choose another way</a:t>
            </a:r>
          </a:p>
          <a:p>
            <a:pPr eaLnBrk="1" hangingPunct="1"/>
            <a:r>
              <a:rPr lang="en-US" altLang="zh-TW" smtClean="0">
                <a:latin typeface="Times New Roman" panose="02020603050405020304" pitchFamily="18" charset="0"/>
                <a:ea typeface="新細明體" charset="-120"/>
              </a:rPr>
              <a:t>2. Reaching dead end (no more ways to explore) -&gt; go back to the last intersection</a:t>
            </a:r>
          </a:p>
        </p:txBody>
      </p:sp>
    </p:spTree>
    <p:extLst>
      <p:ext uri="{BB962C8B-B14F-4D97-AF65-F5344CB8AC3E}">
        <p14:creationId xmlns:p14="http://schemas.microsoft.com/office/powerpoint/2010/main" val="7620890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defTabSz="931863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zh-TW" altLang="en-US" sz="1300" b="0">
                <a:ea typeface="新細明體" charset="-120"/>
              </a:rPr>
              <a:t>Graphs</a:t>
            </a:r>
            <a:endParaRPr lang="en-US" altLang="zh-TW" sz="1300" b="0">
              <a:ea typeface="新細明體" charset="-120"/>
            </a:endParaRP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defTabSz="931863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/>
            <a:fld id="{93029B77-E8E1-4080-AB12-4AC78DA0BA63}" type="datetime8">
              <a:rPr lang="zh-TW" altLang="en-US" sz="1300" b="0">
                <a:ea typeface="新細明體" charset="-120"/>
              </a:rPr>
              <a:pPr eaLnBrk="1" hangingPunct="1"/>
              <a:t>二○一八年十二月三日</a:t>
            </a:fld>
            <a:endParaRPr lang="en-US" altLang="zh-TW" sz="1300" b="0">
              <a:ea typeface="新細明體" charset="-120"/>
            </a:endParaRPr>
          </a:p>
        </p:txBody>
      </p:sp>
      <p:sp>
        <p:nvSpPr>
          <p:cNvPr id="8499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defTabSz="931863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/>
            <a:fld id="{1B1685A0-AE4C-48CB-9AA3-7187D8F70573}" type="slidenum">
              <a:rPr lang="zh-TW" altLang="en-US" sz="1300" b="0">
                <a:ea typeface="新細明體" charset="-120"/>
              </a:rPr>
              <a:pPr eaLnBrk="1" hangingPunct="1"/>
              <a:t>10</a:t>
            </a:fld>
            <a:endParaRPr lang="en-US" altLang="zh-TW" sz="1300" b="0">
              <a:ea typeface="新細明體" charset="-120"/>
            </a:endParaRPr>
          </a:p>
        </p:txBody>
      </p:sp>
      <p:sp>
        <p:nvSpPr>
          <p:cNvPr id="849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TW" smtClean="0">
              <a:latin typeface="Times New Roman" panose="02020603050405020304" pitchFamily="18" charset="0"/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417329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Biconnectivity</a:t>
            </a:r>
            <a:r>
              <a:rPr lang="en-US" dirty="0" smtClean="0"/>
              <a:t> – removing any single vertex breaks</a:t>
            </a:r>
            <a:r>
              <a:rPr lang="en-US" baseline="0" dirty="0" smtClean="0"/>
              <a:t> connectedness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45CB4A-9C59-44B7-9054-1BA6252E196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3542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defTabSz="931863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zh-TW" altLang="en-US" sz="1300" b="0">
                <a:ea typeface="新細明體" charset="-120"/>
              </a:rPr>
              <a:t>Graphs</a:t>
            </a:r>
            <a:endParaRPr lang="en-US" altLang="zh-TW" sz="1300" b="0">
              <a:ea typeface="新細明體" charset="-120"/>
            </a:endParaRP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defTabSz="931863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/>
            <a:fld id="{3E28389A-3EA4-49B7-99E3-16B794B1DE60}" type="datetime8">
              <a:rPr lang="zh-TW" altLang="en-US" sz="1300" b="0">
                <a:ea typeface="新細明體" charset="-120"/>
              </a:rPr>
              <a:pPr eaLnBrk="1" hangingPunct="1"/>
              <a:t>二○一八年十二月三日</a:t>
            </a:fld>
            <a:endParaRPr lang="en-US" altLang="zh-TW" sz="1300" b="0">
              <a:ea typeface="新細明體" charset="-120"/>
            </a:endParaRPr>
          </a:p>
        </p:txBody>
      </p:sp>
      <p:sp>
        <p:nvSpPr>
          <p:cNvPr id="9421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defTabSz="931863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/>
            <a:fld id="{54D03BE8-43BF-4763-A7C1-52348A99B7FA}" type="slidenum">
              <a:rPr lang="zh-TW" altLang="en-US" sz="1300" b="0">
                <a:ea typeface="新細明體" charset="-120"/>
              </a:rPr>
              <a:pPr eaLnBrk="1" hangingPunct="1"/>
              <a:t>20</a:t>
            </a:fld>
            <a:endParaRPr lang="en-US" altLang="zh-TW" sz="1300" b="0">
              <a:ea typeface="新細明體" charset="-120"/>
            </a:endParaRPr>
          </a:p>
        </p:txBody>
      </p:sp>
      <p:sp>
        <p:nvSpPr>
          <p:cNvPr id="942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421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8276" tIns="44138" rIns="88276" bIns="44138"/>
          <a:lstStyle/>
          <a:p>
            <a:pPr eaLnBrk="1" hangingPunct="1"/>
            <a:endParaRPr lang="zh-TW" altLang="en-US" smtClean="0">
              <a:latin typeface="Times New Roman" panose="02020603050405020304" pitchFamily="18" charset="0"/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884317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Biconnected</a:t>
            </a:r>
            <a:r>
              <a:rPr lang="en-US" dirty="0" smtClean="0"/>
              <a:t> component – the component remains connected if any vertex is removed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45CB4A-9C59-44B7-9054-1BA6252E1963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9102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en-US" sz="1300" smtClean="0"/>
              <a:t>Shortest Path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829CD372-265A-4B65-BAED-A39BDE644E93}" type="datetime8">
              <a:rPr lang="en-US" altLang="en-US" sz="1300"/>
              <a:pPr eaLnBrk="1" hangingPunct="1"/>
              <a:t>12/3/2018 10:03 AM</a:t>
            </a:fld>
            <a:endParaRPr lang="en-US" altLang="en-US" sz="1300"/>
          </a:p>
        </p:txBody>
      </p:sp>
      <p:sp>
        <p:nvSpPr>
          <p:cNvPr id="3994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41E99644-7D64-4FD8-931C-BC45E247EF64}" type="slidenum">
              <a:rPr lang="en-US" altLang="en-US" sz="1300"/>
              <a:pPr eaLnBrk="1" hangingPunct="1"/>
              <a:t>32</a:t>
            </a:fld>
            <a:endParaRPr lang="en-US" altLang="en-US" sz="1300"/>
          </a:p>
        </p:txBody>
      </p:sp>
      <p:sp>
        <p:nvSpPr>
          <p:cNvPr id="399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92608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r>
              <a:rPr lang="en-US" smtClean="0"/>
              <a:t>© 2010 Goodrich, Tamassia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r>
              <a:rPr lang="en-US" smtClean="0"/>
              <a:t>Hash Tables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2010 Goodrich, Tamassia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Hash Tables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2010 Goodrich, Tamassia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Hash Tables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2010 Goodrich, Tamassia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Hash Tables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2010 Goodrich, Tamassia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Hash Tables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2010 Goodrich, Tamassia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Hash Tables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2010 Goodrich, Tamassia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Hash Tables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2010 Goodrich, Tamassia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Hash Tables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2010 Goodrich, Tamassia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Hash Tables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304800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17600" y="19050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6400800" y="1905000"/>
            <a:ext cx="508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65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r>
              <a:rPr lang="en-US" altLang="en-US" smtClean="0"/>
              <a:t>© 2010 Goodrich, Tamassia</a:t>
            </a:r>
            <a:endParaRPr lang="en-US" altLang="en-US"/>
          </a:p>
        </p:txBody>
      </p:sp>
      <p:sp>
        <p:nvSpPr>
          <p:cNvPr id="6" name="Rectangle 66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r>
              <a:rPr lang="en-US" altLang="en-US" smtClean="0"/>
              <a:t>Hash Tables</a:t>
            </a:r>
            <a:endParaRPr lang="en-US" altLang="en-US"/>
          </a:p>
        </p:txBody>
      </p:sp>
      <p:sp>
        <p:nvSpPr>
          <p:cNvPr id="7" name="Rectangle 6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393426-548F-457E-8C96-A5425AC078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7529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2010 Goodrich, Tamassia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Hash Tables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2010 Goodrich, Tamassia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Hash Tables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2010 Goodrich, Tamassia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Hash Tables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2010 Goodrich, Tamassia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Hash Tables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2010 Goodrich, Tamassia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Hash Tables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2010 Goodrich, Tamassia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Hash Tables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2010 Goodrich, Tamassia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Hash Tables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2010 Goodrich, Tamassia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Hash Tables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2010 Goodrich, Tamassia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Hash Tables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  <p:sldLayoutId id="2147483669" r:id="rId1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wmf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NUL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w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NUL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NUL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14</a:t>
            </a:r>
            <a:br>
              <a:rPr lang="en-US" dirty="0" smtClean="0"/>
            </a:br>
            <a:r>
              <a:rPr lang="en-US" sz="4000" dirty="0" smtClean="0"/>
              <a:t>Graph Algorithms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Acknowledgement: These slides are adapted from slides provided with Data Structures and Algorithms in Java, Goodrich, </a:t>
            </a:r>
            <a:r>
              <a:rPr lang="en-US" dirty="0" err="1"/>
              <a:t>Tamassia</a:t>
            </a:r>
            <a:r>
              <a:rPr lang="en-US" dirty="0"/>
              <a:t> and </a:t>
            </a:r>
            <a:r>
              <a:rPr lang="en-US" dirty="0" err="1"/>
              <a:t>Goldwasser</a:t>
            </a:r>
            <a:r>
              <a:rPr lang="en-US"/>
              <a:t> (Wiley 2016)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7072042" y="1120451"/>
            <a:ext cx="3146425" cy="1971675"/>
            <a:chOff x="7072042" y="1120451"/>
            <a:chExt cx="3146425" cy="1971675"/>
          </a:xfrm>
        </p:grpSpPr>
        <p:sp>
          <p:nvSpPr>
            <p:cNvPr id="5" name="Oval 567"/>
            <p:cNvSpPr>
              <a:spLocks noChangeArrowheads="1"/>
            </p:cNvSpPr>
            <p:nvPr/>
          </p:nvSpPr>
          <p:spPr bwMode="auto">
            <a:xfrm>
              <a:off x="9281842" y="1120451"/>
              <a:ext cx="936625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ORD</a:t>
              </a:r>
            </a:p>
          </p:txBody>
        </p:sp>
        <p:sp>
          <p:nvSpPr>
            <p:cNvPr id="6" name="Oval 568"/>
            <p:cNvSpPr>
              <a:spLocks noChangeArrowheads="1"/>
            </p:cNvSpPr>
            <p:nvPr/>
          </p:nvSpPr>
          <p:spPr bwMode="auto">
            <a:xfrm>
              <a:off x="8992917" y="2634926"/>
              <a:ext cx="936625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DFW</a:t>
              </a:r>
            </a:p>
          </p:txBody>
        </p:sp>
        <p:sp>
          <p:nvSpPr>
            <p:cNvPr id="7" name="Oval 569"/>
            <p:cNvSpPr>
              <a:spLocks noChangeArrowheads="1"/>
            </p:cNvSpPr>
            <p:nvPr/>
          </p:nvSpPr>
          <p:spPr bwMode="auto">
            <a:xfrm>
              <a:off x="7072042" y="1349051"/>
              <a:ext cx="936625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SFO</a:t>
              </a:r>
            </a:p>
          </p:txBody>
        </p:sp>
        <p:sp>
          <p:nvSpPr>
            <p:cNvPr id="8" name="Oval 570"/>
            <p:cNvSpPr>
              <a:spLocks noChangeArrowheads="1"/>
            </p:cNvSpPr>
            <p:nvPr/>
          </p:nvSpPr>
          <p:spPr bwMode="auto">
            <a:xfrm>
              <a:off x="7224442" y="2492051"/>
              <a:ext cx="936625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LAX</a:t>
              </a:r>
            </a:p>
          </p:txBody>
        </p:sp>
        <p:cxnSp>
          <p:nvCxnSpPr>
            <p:cNvPr id="9" name="AutoShape 571"/>
            <p:cNvCxnSpPr>
              <a:cxnSpLocks noChangeShapeType="1"/>
              <a:stCxn id="7" idx="6"/>
              <a:endCxn id="5" idx="2"/>
            </p:cNvCxnSpPr>
            <p:nvPr/>
          </p:nvCxnSpPr>
          <p:spPr bwMode="auto">
            <a:xfrm flipV="1">
              <a:off x="8018192" y="1349051"/>
              <a:ext cx="1254125" cy="2286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" name="AutoShape 572"/>
            <p:cNvCxnSpPr>
              <a:cxnSpLocks noChangeShapeType="1"/>
              <a:stCxn id="6" idx="0"/>
              <a:endCxn id="5" idx="4"/>
            </p:cNvCxnSpPr>
            <p:nvPr/>
          </p:nvCxnSpPr>
          <p:spPr bwMode="auto">
            <a:xfrm flipV="1">
              <a:off x="9461230" y="1587176"/>
              <a:ext cx="288925" cy="103822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" name="AutoShape 573"/>
            <p:cNvCxnSpPr>
              <a:cxnSpLocks noChangeShapeType="1"/>
              <a:stCxn id="7" idx="4"/>
              <a:endCxn id="8" idx="0"/>
            </p:cNvCxnSpPr>
            <p:nvPr/>
          </p:nvCxnSpPr>
          <p:spPr bwMode="auto">
            <a:xfrm>
              <a:off x="7540355" y="1815776"/>
              <a:ext cx="152400" cy="6667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" name="AutoShape 574"/>
            <p:cNvCxnSpPr>
              <a:cxnSpLocks noChangeShapeType="1"/>
              <a:stCxn id="8" idx="6"/>
              <a:endCxn id="6" idx="2"/>
            </p:cNvCxnSpPr>
            <p:nvPr/>
          </p:nvCxnSpPr>
          <p:spPr bwMode="auto">
            <a:xfrm>
              <a:off x="8170592" y="2720651"/>
              <a:ext cx="812800" cy="14287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" name="AutoShape 575"/>
            <p:cNvCxnSpPr>
              <a:cxnSpLocks noChangeShapeType="1"/>
              <a:stCxn id="8" idx="7"/>
              <a:endCxn id="5" idx="3"/>
            </p:cNvCxnSpPr>
            <p:nvPr/>
          </p:nvCxnSpPr>
          <p:spPr bwMode="auto">
            <a:xfrm flipV="1">
              <a:off x="8024542" y="1520501"/>
              <a:ext cx="1393825" cy="10287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" name="Text Box 576"/>
            <p:cNvSpPr txBox="1">
              <a:spLocks noChangeArrowheads="1"/>
            </p:cNvSpPr>
            <p:nvPr/>
          </p:nvSpPr>
          <p:spPr bwMode="auto">
            <a:xfrm rot="16937753">
              <a:off x="9239773" y="1675283"/>
              <a:ext cx="600075" cy="398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b="0">
                  <a:ea typeface="新細明體" charset="-120"/>
                </a:rPr>
                <a:t>802</a:t>
              </a:r>
            </a:p>
          </p:txBody>
        </p:sp>
        <p:sp>
          <p:nvSpPr>
            <p:cNvPr id="15" name="Text Box 577"/>
            <p:cNvSpPr txBox="1">
              <a:spLocks noChangeArrowheads="1"/>
            </p:cNvSpPr>
            <p:nvPr/>
          </p:nvSpPr>
          <p:spPr bwMode="auto">
            <a:xfrm rot="19463698">
              <a:off x="8103917" y="1857051"/>
              <a:ext cx="738188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b="0" dirty="0">
                  <a:ea typeface="新細明體" charset="-120"/>
                </a:rPr>
                <a:t>1743</a:t>
              </a:r>
            </a:p>
          </p:txBody>
        </p:sp>
        <p:sp>
          <p:nvSpPr>
            <p:cNvPr id="16" name="Text Box 578"/>
            <p:cNvSpPr txBox="1">
              <a:spLocks noChangeArrowheads="1"/>
            </p:cNvSpPr>
            <p:nvPr/>
          </p:nvSpPr>
          <p:spPr bwMode="auto">
            <a:xfrm rot="20910655">
              <a:off x="8215042" y="1120451"/>
              <a:ext cx="738188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b="0">
                  <a:ea typeface="新細明體" charset="-120"/>
                </a:rPr>
                <a:t>1843</a:t>
              </a:r>
            </a:p>
          </p:txBody>
        </p:sp>
        <p:sp>
          <p:nvSpPr>
            <p:cNvPr id="17" name="Text Box 579"/>
            <p:cNvSpPr txBox="1">
              <a:spLocks noChangeArrowheads="1"/>
            </p:cNvSpPr>
            <p:nvPr/>
          </p:nvSpPr>
          <p:spPr bwMode="auto">
            <a:xfrm rot="695916">
              <a:off x="8256317" y="2447601"/>
              <a:ext cx="738188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b="0">
                  <a:ea typeface="新細明體" charset="-120"/>
                </a:rPr>
                <a:t>1233</a:t>
              </a:r>
            </a:p>
          </p:txBody>
        </p:sp>
        <p:sp>
          <p:nvSpPr>
            <p:cNvPr id="18" name="Text Box 580"/>
            <p:cNvSpPr txBox="1">
              <a:spLocks noChangeArrowheads="1"/>
            </p:cNvSpPr>
            <p:nvPr/>
          </p:nvSpPr>
          <p:spPr bwMode="auto">
            <a:xfrm rot="4665015">
              <a:off x="7472886" y="1984845"/>
              <a:ext cx="600075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b="0">
                  <a:ea typeface="新細明體" charset="-120"/>
                </a:rPr>
                <a:t>337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509907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DFS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971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1141410" y="2249486"/>
                <a:ext cx="5030790" cy="4340885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altLang="zh-TW" dirty="0" smtClean="0"/>
                  <a:t>The algorithm uses a mechanism for setting and getting “labels” of vertices and edges</a:t>
                </a:r>
              </a:p>
              <a:p>
                <a:pPr marL="0" indent="0">
                  <a:buNone/>
                </a:pPr>
                <a:endParaRPr lang="en-US" altLang="zh-TW" dirty="0" smtClean="0"/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altLang="zh-TW" b="1" u="sng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Algorithm</a:t>
                </a:r>
                <a:r>
                  <a:rPr lang="en-US" altLang="zh-TW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altLang="zh-TW" b="0" i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DFS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TW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altLang="zh-TW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Input</a:t>
                </a:r>
                <a:r>
                  <a:rPr lang="en-US" altLang="zh-TW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: Graph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altLang="zh-TW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altLang="zh-TW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Output</a:t>
                </a:r>
                <a:r>
                  <a:rPr lang="en-US" altLang="zh-TW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: Labeling of the edges of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altLang="zh-TW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/>
                </a:r>
                <a:br>
                  <a:rPr lang="en-US" altLang="zh-TW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</a:br>
                <a:r>
                  <a:rPr lang="en-US" altLang="zh-TW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as discovery edges and back edges</a:t>
                </a: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altLang="zh-TW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for each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altLang="zh-TW" b="0" i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vertices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altLang="zh-TW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altLang="zh-TW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do</a:t>
                </a: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altLang="zh-TW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altLang="zh-TW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altLang="zh-TW" b="0" i="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setLabel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zh-TW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𝑈𝑁𝐸𝑋𝑃𝐿𝑂𝑅𝐸𝐷</m:t>
                        </m:r>
                      </m:e>
                    </m:d>
                  </m:oMath>
                </a14:m>
                <a:endParaRPr lang="en-US" altLang="zh-TW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altLang="zh-TW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for each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altLang="zh-TW" b="0" i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edges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altLang="zh-TW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altLang="zh-TW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do</a:t>
                </a: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altLang="zh-TW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altLang="zh-TW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altLang="zh-TW" b="0" i="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setLabel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altLang="zh-TW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TW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𝑈𝑁𝐸𝑋𝑃𝐿𝑂𝑅𝐸𝐷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TW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altLang="zh-TW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for each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altLang="zh-TW" b="0" i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vertices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altLang="zh-TW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altLang="zh-TW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do</a:t>
                </a: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altLang="zh-TW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altLang="zh-TW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altLang="zh-TW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altLang="zh-TW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altLang="zh-TW" b="0" i="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getLabel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𝑈𝑁𝐸𝑋𝑃𝐿𝑂𝑅𝐸𝐷</m:t>
                    </m:r>
                  </m:oMath>
                </a14:m>
                <a:r>
                  <a:rPr lang="en-US" altLang="zh-TW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altLang="zh-TW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altLang="zh-TW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altLang="zh-TW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</a:t>
                </a:r>
                <a:r>
                  <a:rPr lang="en-US" altLang="zh-TW" b="0" i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DFS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TW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83971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141410" y="2249486"/>
                <a:ext cx="5030790" cy="4340885"/>
              </a:xfrm>
              <a:blipFill rotWithShape="0">
                <a:blip r:embed="rId3"/>
                <a:stretch>
                  <a:fillRect l="-1211" t="-16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sz="half" idx="2"/>
              </p:nvPr>
            </p:nvSpPr>
            <p:spPr>
              <a:xfrm>
                <a:off x="6172200" y="2249486"/>
                <a:ext cx="5344610" cy="4608514"/>
              </a:xfrm>
            </p:spPr>
            <p:txBody>
              <a:bodyPr>
                <a:normAutofit fontScale="70000" lnSpcReduction="20000"/>
              </a:bodyPr>
              <a:lstStyle/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b="1" u="sng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Algorithm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b="0" i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DFS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Input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: 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and a start vertex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Output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: Labeling of the edges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in 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the connected component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as 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discovery edges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and back edges</a:t>
                </a: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b="0" i="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setLabel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𝑉𝐼𝑆𝐼𝑇𝐸𝐷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for each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b="0" i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outgoingEdges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do</a:t>
                </a: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b="1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b="1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b="0" i="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getLabel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𝑈𝑁𝐸𝑋𝑃𝐿𝑂𝑅𝐸𝐷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b="0" i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opposite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</a:t>
                </a:r>
                <a:r>
                  <a:rPr lang="en-US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b="0" i="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getLabel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𝑈𝑁𝐸𝑋𝑃𝐿𝑂𝑅𝐸𝐷</m:t>
                    </m:r>
                  </m:oMath>
                </a14:m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b="0" i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</a:t>
                </a:r>
                <a:r>
                  <a:rPr lang="en-US" b="0" i="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setLabel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𝐷𝐼𝑆𝐶𝑂𝑉𝐸𝑅𝑌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</a:t>
                </a:r>
                <a:r>
                  <a:rPr lang="en-US" b="0" i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DFS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</a:t>
                </a:r>
                <a:r>
                  <a:rPr lang="en-US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else</a:t>
                </a: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b="0" i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</a:t>
                </a:r>
                <a:r>
                  <a:rPr lang="en-US" b="0" i="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setLabel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𝐵𝐴𝐶𝐾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172200" y="2249486"/>
                <a:ext cx="5344610" cy="4608514"/>
              </a:xfrm>
              <a:blipFill rotWithShape="0">
                <a:blip r:embed="rId4"/>
                <a:stretch>
                  <a:fillRect l="-1256" t="-1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3975" name="Picture 6" descr="j023546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1" y="182564"/>
            <a:ext cx="1876425" cy="149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1526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Properties of DFS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7043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sz="half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TW" dirty="0" smtClean="0"/>
                  <a:t>Property 1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i="0" dirty="0" smtClean="0">
                        <a:latin typeface="Cambria Math" panose="02040503050406030204" pitchFamily="18" charset="0"/>
                      </a:rPr>
                      <m:t>DFS</m:t>
                    </m:r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altLang="zh-TW" dirty="0" smtClean="0"/>
                  <a:t>visits all the vertices and edges in the connected component of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altLang="zh-TW" dirty="0" smtClean="0"/>
              </a:p>
              <a:p>
                <a:r>
                  <a:rPr lang="en-US" altLang="zh-TW" dirty="0" smtClean="0"/>
                  <a:t>Property 2</a:t>
                </a:r>
              </a:p>
              <a:p>
                <a:pPr lvl="1"/>
                <a:r>
                  <a:rPr lang="en-US" altLang="zh-TW" dirty="0" smtClean="0"/>
                  <a:t>The discovery edges labeled by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i="0" dirty="0" smtClean="0">
                        <a:latin typeface="Cambria Math" panose="02040503050406030204" pitchFamily="18" charset="0"/>
                      </a:rPr>
                      <m:t>DFS</m:t>
                    </m:r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altLang="zh-TW" dirty="0" smtClean="0"/>
                  <a:t>form a spanning tree of the connected component of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altLang="zh-TW" dirty="0"/>
              </a:p>
            </p:txBody>
          </p:sp>
        </mc:Choice>
        <mc:Fallback xmlns="">
          <p:sp>
            <p:nvSpPr>
              <p:cNvPr id="87043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0">
                <a:blip r:embed="rId2"/>
                <a:stretch>
                  <a:fillRect l="-2500" t="-2238" r="-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7045" name="Group 4"/>
          <p:cNvGrpSpPr>
            <a:grpSpLocks/>
          </p:cNvGrpSpPr>
          <p:nvPr/>
        </p:nvGrpSpPr>
        <p:grpSpPr bwMode="auto">
          <a:xfrm>
            <a:off x="6172201" y="2743200"/>
            <a:ext cx="4043363" cy="2401888"/>
            <a:chOff x="3377" y="1085"/>
            <a:chExt cx="1941" cy="1153"/>
          </a:xfrm>
        </p:grpSpPr>
        <p:sp>
          <p:nvSpPr>
            <p:cNvPr id="87052" name="Oval 5"/>
            <p:cNvSpPr>
              <a:spLocks noChangeAspect="1" noChangeArrowheads="1"/>
            </p:cNvSpPr>
            <p:nvPr/>
          </p:nvSpPr>
          <p:spPr bwMode="auto">
            <a:xfrm>
              <a:off x="4299" y="1546"/>
              <a:ext cx="231" cy="231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b="0">
                  <a:ea typeface="新細明體" charset="-120"/>
                </a:rPr>
                <a:t>D</a:t>
              </a:r>
            </a:p>
          </p:txBody>
        </p:sp>
        <p:sp>
          <p:nvSpPr>
            <p:cNvPr id="87053" name="Oval 6"/>
            <p:cNvSpPr>
              <a:spLocks noChangeAspect="1" noChangeArrowheads="1"/>
            </p:cNvSpPr>
            <p:nvPr/>
          </p:nvSpPr>
          <p:spPr bwMode="auto">
            <a:xfrm>
              <a:off x="3377" y="1546"/>
              <a:ext cx="231" cy="231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b="0">
                  <a:ea typeface="新細明體" charset="-120"/>
                </a:rPr>
                <a:t>B</a:t>
              </a:r>
            </a:p>
          </p:txBody>
        </p:sp>
        <p:sp>
          <p:nvSpPr>
            <p:cNvPr id="87054" name="Oval 7"/>
            <p:cNvSpPr>
              <a:spLocks noChangeAspect="1" noChangeArrowheads="1"/>
            </p:cNvSpPr>
            <p:nvPr/>
          </p:nvSpPr>
          <p:spPr bwMode="auto">
            <a:xfrm>
              <a:off x="3838" y="1085"/>
              <a:ext cx="231" cy="231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b="0">
                  <a:ea typeface="新細明體" charset="-120"/>
                </a:rPr>
                <a:t>A</a:t>
              </a:r>
            </a:p>
          </p:txBody>
        </p:sp>
        <p:sp>
          <p:nvSpPr>
            <p:cNvPr id="87055" name="Oval 8"/>
            <p:cNvSpPr>
              <a:spLocks noChangeAspect="1" noChangeArrowheads="1"/>
            </p:cNvSpPr>
            <p:nvPr/>
          </p:nvSpPr>
          <p:spPr bwMode="auto">
            <a:xfrm>
              <a:off x="3838" y="2007"/>
              <a:ext cx="231" cy="231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b="0" dirty="0">
                  <a:ea typeface="新細明體" charset="-120"/>
                </a:rPr>
                <a:t>C</a:t>
              </a:r>
            </a:p>
          </p:txBody>
        </p:sp>
        <p:cxnSp>
          <p:nvCxnSpPr>
            <p:cNvPr id="87056" name="AutoShape 9"/>
            <p:cNvCxnSpPr>
              <a:cxnSpLocks noChangeAspect="1" noChangeShapeType="1"/>
              <a:stCxn id="87054" idx="3"/>
              <a:endCxn id="87053" idx="7"/>
            </p:cNvCxnSpPr>
            <p:nvPr/>
          </p:nvCxnSpPr>
          <p:spPr bwMode="auto">
            <a:xfrm flipH="1">
              <a:off x="3574" y="1294"/>
              <a:ext cx="297" cy="273"/>
            </a:xfrm>
            <a:prstGeom prst="straightConnector1">
              <a:avLst/>
            </a:prstGeom>
            <a:noFill/>
            <a:ln w="38100">
              <a:solidFill>
                <a:schemeClr val="accent4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7057" name="AutoShape 10"/>
            <p:cNvCxnSpPr>
              <a:cxnSpLocks noChangeAspect="1" noChangeShapeType="1"/>
              <a:stCxn id="87055" idx="1"/>
              <a:endCxn id="87053" idx="5"/>
            </p:cNvCxnSpPr>
            <p:nvPr/>
          </p:nvCxnSpPr>
          <p:spPr bwMode="auto">
            <a:xfrm flipH="1" flipV="1">
              <a:off x="3574" y="1755"/>
              <a:ext cx="297" cy="273"/>
            </a:xfrm>
            <a:prstGeom prst="straightConnector1">
              <a:avLst/>
            </a:prstGeom>
            <a:noFill/>
            <a:ln w="38100">
              <a:solidFill>
                <a:schemeClr val="accent4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7058" name="AutoShape 11"/>
            <p:cNvCxnSpPr>
              <a:cxnSpLocks noChangeAspect="1" noChangeShapeType="1"/>
              <a:stCxn id="87055" idx="7"/>
              <a:endCxn id="87052" idx="3"/>
            </p:cNvCxnSpPr>
            <p:nvPr/>
          </p:nvCxnSpPr>
          <p:spPr bwMode="auto">
            <a:xfrm flipV="1">
              <a:off x="4035" y="1755"/>
              <a:ext cx="297" cy="273"/>
            </a:xfrm>
            <a:prstGeom prst="straightConnector1">
              <a:avLst/>
            </a:prstGeom>
            <a:noFill/>
            <a:ln w="38100">
              <a:solidFill>
                <a:schemeClr val="accent4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7059" name="AutoShape 12"/>
            <p:cNvCxnSpPr>
              <a:cxnSpLocks noChangeAspect="1" noChangeShapeType="1"/>
              <a:stCxn id="87054" idx="5"/>
              <a:endCxn id="87052" idx="1"/>
            </p:cNvCxnSpPr>
            <p:nvPr/>
          </p:nvCxnSpPr>
          <p:spPr bwMode="auto">
            <a:xfrm>
              <a:off x="4035" y="1294"/>
              <a:ext cx="297" cy="273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7060" name="AutoShape 13"/>
            <p:cNvCxnSpPr>
              <a:cxnSpLocks noChangeAspect="1" noChangeShapeType="1"/>
              <a:stCxn id="87054" idx="4"/>
              <a:endCxn id="87055" idx="0"/>
            </p:cNvCxnSpPr>
            <p:nvPr/>
          </p:nvCxnSpPr>
          <p:spPr bwMode="auto">
            <a:xfrm>
              <a:off x="3953" y="1327"/>
              <a:ext cx="0" cy="667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7061" name="Oval 14"/>
            <p:cNvSpPr>
              <a:spLocks noChangeAspect="1" noChangeArrowheads="1"/>
            </p:cNvSpPr>
            <p:nvPr/>
          </p:nvSpPr>
          <p:spPr bwMode="auto">
            <a:xfrm>
              <a:off x="5087" y="1546"/>
              <a:ext cx="231" cy="231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b="0">
                  <a:ea typeface="新細明體" charset="-120"/>
                </a:rPr>
                <a:t>E</a:t>
              </a:r>
            </a:p>
          </p:txBody>
        </p:sp>
        <p:cxnSp>
          <p:nvCxnSpPr>
            <p:cNvPr id="87062" name="AutoShape 15"/>
            <p:cNvCxnSpPr>
              <a:cxnSpLocks noChangeAspect="1" noChangeShapeType="1"/>
              <a:stCxn id="87055" idx="6"/>
              <a:endCxn id="87061" idx="3"/>
            </p:cNvCxnSpPr>
            <p:nvPr/>
          </p:nvCxnSpPr>
          <p:spPr bwMode="auto">
            <a:xfrm flipV="1">
              <a:off x="4080" y="1755"/>
              <a:ext cx="1040" cy="367"/>
            </a:xfrm>
            <a:prstGeom prst="straightConnector1">
              <a:avLst/>
            </a:prstGeom>
            <a:noFill/>
            <a:ln w="38100">
              <a:solidFill>
                <a:schemeClr val="accent4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7063" name="AutoShape 16"/>
            <p:cNvCxnSpPr>
              <a:cxnSpLocks noChangeAspect="1" noChangeShapeType="1"/>
              <a:stCxn id="87061" idx="1"/>
              <a:endCxn id="87054" idx="6"/>
            </p:cNvCxnSpPr>
            <p:nvPr/>
          </p:nvCxnSpPr>
          <p:spPr bwMode="auto">
            <a:xfrm flipH="1" flipV="1">
              <a:off x="4080" y="1200"/>
              <a:ext cx="1040" cy="367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87046" name="AutoShape 17"/>
          <p:cNvCxnSpPr>
            <a:cxnSpLocks noChangeAspect="1" noChangeShapeType="1"/>
            <a:stCxn id="87047" idx="0"/>
            <a:endCxn id="87053" idx="4"/>
          </p:cNvCxnSpPr>
          <p:nvPr/>
        </p:nvCxnSpPr>
        <p:spPr bwMode="auto">
          <a:xfrm flipH="1" flipV="1">
            <a:off x="6411913" y="4203701"/>
            <a:ext cx="19050" cy="454025"/>
          </a:xfrm>
          <a:prstGeom prst="straightConnector1">
            <a:avLst/>
          </a:prstGeom>
          <a:noFill/>
          <a:ln w="38100">
            <a:solidFill>
              <a:schemeClr val="accent4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7047" name="Oval 18"/>
          <p:cNvSpPr>
            <a:spLocks noChangeAspect="1" noChangeArrowheads="1"/>
          </p:cNvSpPr>
          <p:nvPr/>
        </p:nvSpPr>
        <p:spPr bwMode="auto">
          <a:xfrm>
            <a:off x="6191251" y="4676776"/>
            <a:ext cx="481013" cy="481013"/>
          </a:xfrm>
          <a:prstGeom prst="ellipse">
            <a:avLst/>
          </a:prstGeom>
          <a:solidFill>
            <a:schemeClr val="accent4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zh-TW" b="0">
                <a:ea typeface="新細明體" charset="-120"/>
              </a:rPr>
              <a:t>F</a:t>
            </a:r>
          </a:p>
        </p:txBody>
      </p:sp>
      <p:sp>
        <p:nvSpPr>
          <p:cNvPr id="87048" name="Oval 19"/>
          <p:cNvSpPr>
            <a:spLocks noChangeAspect="1" noChangeArrowheads="1"/>
          </p:cNvSpPr>
          <p:nvPr/>
        </p:nvSpPr>
        <p:spPr bwMode="auto">
          <a:xfrm>
            <a:off x="9734551" y="4706938"/>
            <a:ext cx="481013" cy="481012"/>
          </a:xfrm>
          <a:prstGeom prst="ellipse">
            <a:avLst/>
          </a:prstGeom>
          <a:solidFill>
            <a:schemeClr val="accent4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zh-TW" b="0" dirty="0">
                <a:ea typeface="新細明體" charset="-120"/>
              </a:rPr>
              <a:t>G</a:t>
            </a:r>
          </a:p>
        </p:txBody>
      </p:sp>
      <p:sp>
        <p:nvSpPr>
          <p:cNvPr id="87050" name="Text Box 25"/>
          <p:cNvSpPr txBox="1">
            <a:spLocks noChangeArrowheads="1"/>
          </p:cNvSpPr>
          <p:nvPr/>
        </p:nvSpPr>
        <p:spPr bwMode="auto">
          <a:xfrm>
            <a:off x="7032626" y="2205038"/>
            <a:ext cx="5762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zh-TW" sz="2800" b="0" i="1" dirty="0">
                <a:latin typeface="Times New Roman" panose="02020603050405020304" pitchFamily="18" charset="0"/>
                <a:ea typeface="新細明體" charset="-120"/>
              </a:rPr>
              <a:t>v</a:t>
            </a:r>
            <a:r>
              <a:rPr lang="en-US" altLang="zh-TW" sz="2800" b="0" baseline="-25000" dirty="0">
                <a:latin typeface="Times New Roman" panose="02020603050405020304" pitchFamily="18" charset="0"/>
                <a:ea typeface="新細明體" charset="-120"/>
              </a:rPr>
              <a:t>1</a:t>
            </a:r>
          </a:p>
        </p:txBody>
      </p:sp>
      <p:sp>
        <p:nvSpPr>
          <p:cNvPr id="87051" name="Text Box 26"/>
          <p:cNvSpPr txBox="1">
            <a:spLocks noChangeArrowheads="1"/>
          </p:cNvSpPr>
          <p:nvPr/>
        </p:nvSpPr>
        <p:spPr bwMode="auto">
          <a:xfrm>
            <a:off x="10128251" y="4652963"/>
            <a:ext cx="5762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zh-TW" sz="2800" b="0" i="1">
                <a:latin typeface="Times New Roman" panose="02020603050405020304" pitchFamily="18" charset="0"/>
                <a:ea typeface="新細明體" charset="-120"/>
              </a:rPr>
              <a:t>v</a:t>
            </a:r>
            <a:r>
              <a:rPr lang="en-US" altLang="zh-TW" sz="2800" b="0" baseline="-25000">
                <a:latin typeface="Times New Roman" panose="02020603050405020304" pitchFamily="18" charset="0"/>
                <a:ea typeface="新細明體" charset="-12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875164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ea typeface="新細明體" charset="-120"/>
              </a:rPr>
              <a:t>Analysis of DFS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8067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141412" y="2249487"/>
                <a:ext cx="9905999" cy="4105014"/>
              </a:xfrm>
            </p:spPr>
            <p:txBody>
              <a:bodyPr>
                <a:normAutofit fontScale="85000" lnSpcReduction="10000"/>
              </a:bodyPr>
              <a:lstStyle/>
              <a:p>
                <a:pPr>
                  <a:buClrTx/>
                  <a:buFont typeface="Times" panose="02020603050405020304" pitchFamily="18" charset="0"/>
                  <a:buChar char="•"/>
                </a:pPr>
                <a:r>
                  <a:rPr lang="en-US" altLang="zh-TW" dirty="0" smtClean="0">
                    <a:ea typeface="新細明體" charset="-120"/>
                  </a:rPr>
                  <a:t>Setting/getting a vertex/edge label takes </a:t>
                </a:r>
                <a14:m>
                  <m:oMath xmlns:m="http://schemas.openxmlformats.org/officeDocument/2006/math">
                    <m:r>
                      <a:rPr lang="en-US" altLang="zh-TW" b="0" i="1" dirty="0" smtClean="0">
                        <a:latin typeface="Cambria Math" panose="02040503050406030204" pitchFamily="18" charset="0"/>
                        <a:ea typeface="新細明體" charset="-120"/>
                      </a:rPr>
                      <m:t>𝑂</m:t>
                    </m:r>
                    <m:r>
                      <a:rPr lang="en-US" altLang="zh-TW" b="0" i="1" dirty="0">
                        <a:latin typeface="Cambria Math" panose="02040503050406030204" pitchFamily="18" charset="0"/>
                        <a:ea typeface="新細明體" charset="-120"/>
                      </a:rPr>
                      <m:t>(1) </m:t>
                    </m:r>
                  </m:oMath>
                </a14:m>
                <a:r>
                  <a:rPr lang="en-US" altLang="zh-TW" dirty="0">
                    <a:ea typeface="新細明體" charset="-120"/>
                  </a:rPr>
                  <a:t>time</a:t>
                </a:r>
              </a:p>
              <a:p>
                <a:pPr>
                  <a:buClrTx/>
                  <a:buFont typeface="Times" panose="02020603050405020304" pitchFamily="18" charset="0"/>
                  <a:buChar char="•"/>
                </a:pPr>
                <a:r>
                  <a:rPr lang="en-US" altLang="zh-TW" dirty="0">
                    <a:ea typeface="新細明體" charset="-120"/>
                  </a:rPr>
                  <a:t>Each vertex is labeled twice </a:t>
                </a:r>
              </a:p>
              <a:p>
                <a:pPr lvl="1">
                  <a:buClrTx/>
                  <a:buFont typeface="Times" panose="02020603050405020304" pitchFamily="18" charset="0"/>
                  <a:buChar char="•"/>
                </a:pPr>
                <a:r>
                  <a:rPr lang="en-US" altLang="zh-TW" dirty="0">
                    <a:ea typeface="新細明體" charset="-120"/>
                  </a:rPr>
                  <a:t>once as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新細明體" charset="-120"/>
                      </a:rPr>
                      <m:t>𝑈𝑁𝐸𝑋𝑃𝐿𝑂𝑅𝐸𝐷</m:t>
                    </m:r>
                  </m:oMath>
                </a14:m>
                <a:endParaRPr lang="en-US" altLang="zh-TW" dirty="0">
                  <a:solidFill>
                    <a:schemeClr val="accent1"/>
                  </a:solidFill>
                  <a:ea typeface="新細明體" charset="-120"/>
                </a:endParaRPr>
              </a:p>
              <a:p>
                <a:pPr lvl="1">
                  <a:buClrTx/>
                  <a:buFont typeface="Times" panose="02020603050405020304" pitchFamily="18" charset="0"/>
                  <a:buChar char="•"/>
                </a:pPr>
                <a:r>
                  <a:rPr lang="en-US" altLang="zh-TW" dirty="0">
                    <a:ea typeface="新細明體" charset="-120"/>
                  </a:rPr>
                  <a:t>once as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新細明體" charset="-120"/>
                      </a:rPr>
                      <m:t>𝑉𝐼𝑆𝐼𝑇𝐸𝐷</m:t>
                    </m:r>
                  </m:oMath>
                </a14:m>
                <a:endParaRPr lang="en-US" altLang="zh-TW" dirty="0">
                  <a:solidFill>
                    <a:schemeClr val="accent4"/>
                  </a:solidFill>
                  <a:ea typeface="新細明體" charset="-120"/>
                </a:endParaRPr>
              </a:p>
              <a:p>
                <a:pPr>
                  <a:buClrTx/>
                  <a:buFont typeface="Times" panose="02020603050405020304" pitchFamily="18" charset="0"/>
                  <a:buChar char="•"/>
                </a:pPr>
                <a:r>
                  <a:rPr lang="en-US" altLang="zh-TW" dirty="0">
                    <a:ea typeface="新細明體" charset="-120"/>
                  </a:rPr>
                  <a:t>Each edge is labeled twice</a:t>
                </a:r>
              </a:p>
              <a:p>
                <a:pPr lvl="1">
                  <a:buClrTx/>
                  <a:buFont typeface="Times" panose="02020603050405020304" pitchFamily="18" charset="0"/>
                  <a:buChar char="•"/>
                </a:pPr>
                <a:r>
                  <a:rPr lang="en-US" altLang="zh-TW" dirty="0">
                    <a:ea typeface="新細明體" charset="-120"/>
                  </a:rPr>
                  <a:t>once as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  <a:ea typeface="新細明體" charset="-120"/>
                      </a:rPr>
                      <m:t>𝑈𝑁𝐸𝑋𝑃𝐿𝑂𝑅𝐸𝐷</m:t>
                    </m:r>
                  </m:oMath>
                </a14:m>
                <a:endParaRPr lang="en-US" altLang="zh-TW" dirty="0">
                  <a:ea typeface="新細明體" charset="-120"/>
                </a:endParaRPr>
              </a:p>
              <a:p>
                <a:pPr lvl="1">
                  <a:buClrTx/>
                  <a:buFont typeface="Times" panose="02020603050405020304" pitchFamily="18" charset="0"/>
                  <a:buChar char="•"/>
                </a:pPr>
                <a:r>
                  <a:rPr lang="en-US" altLang="zh-TW" dirty="0">
                    <a:ea typeface="新細明體" charset="-120"/>
                  </a:rPr>
                  <a:t>once as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新細明體" charset="-120"/>
                      </a:rPr>
                      <m:t>𝐷𝐼𝑆𝐶𝑂𝑉𝐸𝑅𝑌</m:t>
                    </m:r>
                  </m:oMath>
                </a14:m>
                <a:r>
                  <a:rPr lang="en-US" altLang="zh-TW" dirty="0">
                    <a:ea typeface="新細明體" charset="-120"/>
                  </a:rPr>
                  <a:t> or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新細明體" charset="-120"/>
                      </a:rPr>
                      <m:t>𝐵𝐴𝐶𝐾</m:t>
                    </m:r>
                  </m:oMath>
                </a14:m>
                <a:endParaRPr lang="en-US" altLang="zh-TW" dirty="0">
                  <a:solidFill>
                    <a:schemeClr val="accent2"/>
                  </a:solidFill>
                  <a:ea typeface="新細明體" charset="-120"/>
                </a:endParaRPr>
              </a:p>
              <a:p>
                <a:pPr>
                  <a:buClrTx/>
                  <a:buFont typeface="Times" panose="02020603050405020304" pitchFamily="18" charset="0"/>
                  <a:buChar char="•"/>
                </a:pPr>
                <a:r>
                  <a:rPr lang="en-US" altLang="zh-TW" dirty="0">
                    <a:ea typeface="新細明體" charset="-120"/>
                  </a:rPr>
                  <a:t>Function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i="0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新細明體" charset="-120"/>
                      </a:rPr>
                      <m:t>DFS</m:t>
                    </m:r>
                    <m:r>
                      <a:rPr lang="en-US" altLang="zh-TW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新細明體" charset="-120"/>
                      </a:rPr>
                      <m:t>(</m:t>
                    </m:r>
                    <m:r>
                      <a:rPr lang="en-US" altLang="zh-TW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新細明體" charset="-120"/>
                      </a:rPr>
                      <m:t>𝐺</m:t>
                    </m:r>
                    <m:r>
                      <a:rPr lang="en-US" altLang="zh-TW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新細明體" charset="-120"/>
                      </a:rPr>
                      <m:t>, </m:t>
                    </m:r>
                    <m:r>
                      <a:rPr lang="en-US" altLang="zh-TW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新細明體" charset="-120"/>
                      </a:rPr>
                      <m:t>𝑣</m:t>
                    </m:r>
                    <m:r>
                      <a:rPr lang="en-US" altLang="zh-TW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新細明體" charset="-120"/>
                      </a:rPr>
                      <m:t>) </m:t>
                    </m:r>
                  </m:oMath>
                </a14:m>
                <a:r>
                  <a:rPr lang="en-US" altLang="zh-TW" dirty="0">
                    <a:ea typeface="新細明體" charset="-120"/>
                  </a:rPr>
                  <a:t>and the method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b="0" i="0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新細明體" charset="-120"/>
                      </a:rPr>
                      <m:t>outgoing</m:t>
                    </m:r>
                    <m:r>
                      <m:rPr>
                        <m:sty m:val="p"/>
                      </m:rPr>
                      <a:rPr lang="en-US" altLang="zh-TW" i="0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新細明體" charset="-120"/>
                      </a:rPr>
                      <m:t>Edges</m:t>
                    </m:r>
                    <m:d>
                      <m:dPr>
                        <m:ctrlPr>
                          <a:rPr lang="en-US" altLang="zh-TW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dPr>
                      <m:e>
                        <m:r>
                          <a:rPr lang="en-US" altLang="zh-TW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altLang="zh-TW" dirty="0">
                    <a:ea typeface="新細明體" charset="-120"/>
                  </a:rPr>
                  <a:t> are called once for each </a:t>
                </a:r>
                <a:r>
                  <a:rPr lang="en-US" altLang="zh-TW" dirty="0" smtClean="0">
                    <a:ea typeface="新細明體" charset="-120"/>
                  </a:rPr>
                  <a:t>vertex</a:t>
                </a:r>
              </a:p>
              <a:p>
                <a:r>
                  <a:rPr lang="en-US" altLang="zh-TW" dirty="0"/>
                  <a:t>DFS runs in </a:t>
                </a:r>
                <a14:m>
                  <m:oMath xmlns:m="http://schemas.openxmlformats.org/officeDocument/2006/math">
                    <m:r>
                      <a:rPr lang="en-US" altLang="zh-TW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TW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TW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TW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TW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TW" dirty="0">
                    <a:solidFill>
                      <a:schemeClr val="accent1"/>
                    </a:solidFill>
                  </a:rPr>
                  <a:t> time </a:t>
                </a:r>
                <a:r>
                  <a:rPr lang="en-US" altLang="zh-TW" dirty="0"/>
                  <a:t>provided the graph is represented by the adjacency list structure</a:t>
                </a:r>
              </a:p>
              <a:p>
                <a:pPr lvl="1"/>
                <a:r>
                  <a:rPr lang="en-US" altLang="zh-TW" dirty="0"/>
                  <a:t>Recall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TW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func>
                      <m:func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>
                            <a:latin typeface="Cambria Math" panose="02040503050406030204" pitchFamily="18" charset="0"/>
                          </a:rPr>
                          <m:t>deg</m:t>
                        </m:r>
                      </m:fName>
                      <m:e>
                        <m:d>
                          <m:d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e>
                    </m:func>
                    <m:r>
                      <a:rPr lang="en-US" altLang="zh-TW" i="1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altLang="zh-TW" dirty="0"/>
              </a:p>
              <a:p>
                <a:pPr>
                  <a:buClrTx/>
                  <a:buFont typeface="Times" panose="02020603050405020304" pitchFamily="18" charset="0"/>
                  <a:buChar char="•"/>
                </a:pPr>
                <a:endParaRPr lang="en-US" altLang="zh-TW" dirty="0"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88067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1412" y="2249487"/>
                <a:ext cx="9905999" cy="4105014"/>
              </a:xfrm>
              <a:blipFill rotWithShape="0">
                <a:blip r:embed="rId2"/>
                <a:stretch>
                  <a:fillRect l="-862" t="-1783" b="-1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8069" name="Picture 4" descr="j027396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1148" y="647397"/>
            <a:ext cx="1420813" cy="142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6764105" y="3144139"/>
            <a:ext cx="2465388" cy="1406524"/>
            <a:chOff x="6764105" y="3144139"/>
            <a:chExt cx="2465388" cy="1406524"/>
          </a:xfrm>
        </p:grpSpPr>
        <p:grpSp>
          <p:nvGrpSpPr>
            <p:cNvPr id="88070" name="Group 5"/>
            <p:cNvGrpSpPr>
              <a:grpSpLocks/>
            </p:cNvGrpSpPr>
            <p:nvPr/>
          </p:nvGrpSpPr>
          <p:grpSpPr bwMode="auto">
            <a:xfrm>
              <a:off x="6764105" y="3144139"/>
              <a:ext cx="2457450" cy="1350963"/>
              <a:chOff x="3377" y="1085"/>
              <a:chExt cx="1941" cy="1153"/>
            </a:xfrm>
          </p:grpSpPr>
          <p:sp>
            <p:nvSpPr>
              <p:cNvPr id="88074" name="Oval 6"/>
              <p:cNvSpPr>
                <a:spLocks noChangeAspect="1" noChangeArrowheads="1"/>
              </p:cNvSpPr>
              <p:nvPr/>
            </p:nvSpPr>
            <p:spPr bwMode="auto">
              <a:xfrm>
                <a:off x="4299" y="1546"/>
                <a:ext cx="231" cy="231"/>
              </a:xfrm>
              <a:prstGeom prst="ellipse">
                <a:avLst/>
              </a:prstGeom>
              <a:solidFill>
                <a:schemeClr val="accent4"/>
              </a:solidFill>
              <a:ln w="381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en-US" altLang="zh-TW" b="0" dirty="0">
                    <a:ea typeface="新細明體" charset="-120"/>
                  </a:rPr>
                  <a:t>D</a:t>
                </a:r>
              </a:p>
            </p:txBody>
          </p:sp>
          <p:sp>
            <p:nvSpPr>
              <p:cNvPr id="88075" name="Oval 7"/>
              <p:cNvSpPr>
                <a:spLocks noChangeAspect="1" noChangeArrowheads="1"/>
              </p:cNvSpPr>
              <p:nvPr/>
            </p:nvSpPr>
            <p:spPr bwMode="auto">
              <a:xfrm>
                <a:off x="3377" y="1546"/>
                <a:ext cx="231" cy="231"/>
              </a:xfrm>
              <a:prstGeom prst="ellipse">
                <a:avLst/>
              </a:prstGeom>
              <a:solidFill>
                <a:schemeClr val="accent4"/>
              </a:solidFill>
              <a:ln w="381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en-US" altLang="zh-TW" b="0">
                    <a:ea typeface="新細明體" charset="-120"/>
                  </a:rPr>
                  <a:t>B</a:t>
                </a:r>
              </a:p>
            </p:txBody>
          </p:sp>
          <p:sp>
            <p:nvSpPr>
              <p:cNvPr id="88076" name="Oval 8"/>
              <p:cNvSpPr>
                <a:spLocks noChangeAspect="1" noChangeArrowheads="1"/>
              </p:cNvSpPr>
              <p:nvPr/>
            </p:nvSpPr>
            <p:spPr bwMode="auto">
              <a:xfrm>
                <a:off x="3838" y="1085"/>
                <a:ext cx="231" cy="231"/>
              </a:xfrm>
              <a:prstGeom prst="ellipse">
                <a:avLst/>
              </a:prstGeom>
              <a:solidFill>
                <a:schemeClr val="accent4"/>
              </a:solidFill>
              <a:ln w="381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en-US" altLang="zh-TW" b="0" dirty="0">
                    <a:ea typeface="新細明體" charset="-120"/>
                  </a:rPr>
                  <a:t>A</a:t>
                </a:r>
              </a:p>
            </p:txBody>
          </p:sp>
          <p:sp>
            <p:nvSpPr>
              <p:cNvPr id="88077" name="Oval 9"/>
              <p:cNvSpPr>
                <a:spLocks noChangeAspect="1" noChangeArrowheads="1"/>
              </p:cNvSpPr>
              <p:nvPr/>
            </p:nvSpPr>
            <p:spPr bwMode="auto">
              <a:xfrm>
                <a:off x="3838" y="2007"/>
                <a:ext cx="231" cy="231"/>
              </a:xfrm>
              <a:prstGeom prst="ellipse">
                <a:avLst/>
              </a:prstGeom>
              <a:solidFill>
                <a:schemeClr val="accent4"/>
              </a:solidFill>
              <a:ln w="381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en-US" altLang="zh-TW" b="0">
                    <a:ea typeface="新細明體" charset="-120"/>
                  </a:rPr>
                  <a:t>C</a:t>
                </a:r>
              </a:p>
            </p:txBody>
          </p:sp>
          <p:cxnSp>
            <p:nvCxnSpPr>
              <p:cNvPr id="88078" name="AutoShape 10"/>
              <p:cNvCxnSpPr>
                <a:cxnSpLocks noChangeAspect="1" noChangeShapeType="1"/>
                <a:stCxn id="88076" idx="3"/>
                <a:endCxn id="88075" idx="7"/>
              </p:cNvCxnSpPr>
              <p:nvPr/>
            </p:nvCxnSpPr>
            <p:spPr bwMode="auto">
              <a:xfrm flipH="1">
                <a:off x="3574" y="1294"/>
                <a:ext cx="297" cy="273"/>
              </a:xfrm>
              <a:prstGeom prst="straightConnector1">
                <a:avLst/>
              </a:prstGeom>
              <a:noFill/>
              <a:ln w="38100">
                <a:solidFill>
                  <a:schemeClr val="accent4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8079" name="AutoShape 11"/>
              <p:cNvCxnSpPr>
                <a:cxnSpLocks noChangeAspect="1" noChangeShapeType="1"/>
                <a:stCxn id="88077" idx="1"/>
                <a:endCxn id="88075" idx="5"/>
              </p:cNvCxnSpPr>
              <p:nvPr/>
            </p:nvCxnSpPr>
            <p:spPr bwMode="auto">
              <a:xfrm flipH="1" flipV="1">
                <a:off x="3574" y="1755"/>
                <a:ext cx="297" cy="273"/>
              </a:xfrm>
              <a:prstGeom prst="straightConnector1">
                <a:avLst/>
              </a:prstGeom>
              <a:noFill/>
              <a:ln w="38100">
                <a:solidFill>
                  <a:schemeClr val="accent4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8080" name="AutoShape 12"/>
              <p:cNvCxnSpPr>
                <a:cxnSpLocks noChangeAspect="1" noChangeShapeType="1"/>
                <a:stCxn id="88077" idx="7"/>
                <a:endCxn id="88074" idx="3"/>
              </p:cNvCxnSpPr>
              <p:nvPr/>
            </p:nvCxnSpPr>
            <p:spPr bwMode="auto">
              <a:xfrm flipV="1">
                <a:off x="4035" y="1755"/>
                <a:ext cx="297" cy="273"/>
              </a:xfrm>
              <a:prstGeom prst="straightConnector1">
                <a:avLst/>
              </a:prstGeom>
              <a:noFill/>
              <a:ln w="38100">
                <a:solidFill>
                  <a:schemeClr val="accent4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8081" name="AutoShape 13"/>
              <p:cNvCxnSpPr>
                <a:cxnSpLocks noChangeAspect="1" noChangeShapeType="1"/>
                <a:stCxn id="88076" idx="5"/>
                <a:endCxn id="88074" idx="1"/>
              </p:cNvCxnSpPr>
              <p:nvPr/>
            </p:nvCxnSpPr>
            <p:spPr bwMode="auto">
              <a:xfrm>
                <a:off x="4035" y="1294"/>
                <a:ext cx="297" cy="273"/>
              </a:xfrm>
              <a:prstGeom prst="straightConnector1">
                <a:avLst/>
              </a:prstGeom>
              <a:noFill/>
              <a:ln w="38100">
                <a:solidFill>
                  <a:schemeClr val="accent2"/>
                </a:solidFill>
                <a:prstDash val="dash"/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8082" name="AutoShape 14"/>
              <p:cNvCxnSpPr>
                <a:cxnSpLocks noChangeAspect="1" noChangeShapeType="1"/>
                <a:stCxn id="88076" idx="4"/>
                <a:endCxn id="88077" idx="0"/>
              </p:cNvCxnSpPr>
              <p:nvPr/>
            </p:nvCxnSpPr>
            <p:spPr bwMode="auto">
              <a:xfrm>
                <a:off x="3953" y="1327"/>
                <a:ext cx="0" cy="667"/>
              </a:xfrm>
              <a:prstGeom prst="straightConnector1">
                <a:avLst/>
              </a:prstGeom>
              <a:noFill/>
              <a:ln w="38100">
                <a:solidFill>
                  <a:schemeClr val="accent2"/>
                </a:solidFill>
                <a:prstDash val="dash"/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88083" name="Oval 15"/>
              <p:cNvSpPr>
                <a:spLocks noChangeAspect="1" noChangeArrowheads="1"/>
              </p:cNvSpPr>
              <p:nvPr/>
            </p:nvSpPr>
            <p:spPr bwMode="auto">
              <a:xfrm>
                <a:off x="5087" y="1546"/>
                <a:ext cx="231" cy="231"/>
              </a:xfrm>
              <a:prstGeom prst="ellipse">
                <a:avLst/>
              </a:prstGeom>
              <a:solidFill>
                <a:schemeClr val="accent4"/>
              </a:solidFill>
              <a:ln w="381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en-US" altLang="zh-TW" b="0">
                    <a:ea typeface="新細明體" charset="-120"/>
                  </a:rPr>
                  <a:t>E</a:t>
                </a:r>
              </a:p>
            </p:txBody>
          </p:sp>
          <p:cxnSp>
            <p:nvCxnSpPr>
              <p:cNvPr id="88084" name="AutoShape 16"/>
              <p:cNvCxnSpPr>
                <a:cxnSpLocks noChangeAspect="1" noChangeShapeType="1"/>
                <a:stCxn id="88077" idx="6"/>
                <a:endCxn id="88083" idx="3"/>
              </p:cNvCxnSpPr>
              <p:nvPr/>
            </p:nvCxnSpPr>
            <p:spPr bwMode="auto">
              <a:xfrm flipV="1">
                <a:off x="4080" y="1755"/>
                <a:ext cx="1040" cy="367"/>
              </a:xfrm>
              <a:prstGeom prst="straightConnector1">
                <a:avLst/>
              </a:prstGeom>
              <a:noFill/>
              <a:ln w="38100">
                <a:solidFill>
                  <a:schemeClr val="accent4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8085" name="AutoShape 17"/>
              <p:cNvCxnSpPr>
                <a:cxnSpLocks noChangeAspect="1" noChangeShapeType="1"/>
                <a:stCxn id="88083" idx="1"/>
                <a:endCxn id="88076" idx="6"/>
              </p:cNvCxnSpPr>
              <p:nvPr/>
            </p:nvCxnSpPr>
            <p:spPr bwMode="auto">
              <a:xfrm flipH="1" flipV="1">
                <a:off x="4080" y="1200"/>
                <a:ext cx="1040" cy="367"/>
              </a:xfrm>
              <a:prstGeom prst="straightConnector1">
                <a:avLst/>
              </a:prstGeom>
              <a:noFill/>
              <a:ln w="38100">
                <a:solidFill>
                  <a:schemeClr val="accent2"/>
                </a:solidFill>
                <a:prstDash val="dash"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88071" name="AutoShape 18"/>
            <p:cNvCxnSpPr>
              <a:cxnSpLocks noChangeAspect="1" noChangeShapeType="1"/>
              <a:stCxn id="88072" idx="0"/>
              <a:endCxn id="88075" idx="4"/>
            </p:cNvCxnSpPr>
            <p:nvPr/>
          </p:nvCxnSpPr>
          <p:spPr bwMode="auto">
            <a:xfrm flipH="1" flipV="1">
              <a:off x="6910155" y="3974401"/>
              <a:ext cx="12700" cy="265112"/>
            </a:xfrm>
            <a:prstGeom prst="straightConnector1">
              <a:avLst/>
            </a:prstGeom>
            <a:noFill/>
            <a:ln w="38100">
              <a:solidFill>
                <a:schemeClr val="accent4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8072" name="Oval 19"/>
            <p:cNvSpPr>
              <a:spLocks noChangeAspect="1" noChangeArrowheads="1"/>
            </p:cNvSpPr>
            <p:nvPr/>
          </p:nvSpPr>
          <p:spPr bwMode="auto">
            <a:xfrm>
              <a:off x="6776805" y="4258563"/>
              <a:ext cx="292100" cy="292100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b="0">
                  <a:ea typeface="新細明體" charset="-120"/>
                </a:rPr>
                <a:t>F</a:t>
              </a:r>
            </a:p>
          </p:txBody>
        </p:sp>
        <p:sp>
          <p:nvSpPr>
            <p:cNvPr id="88073" name="Oval 20"/>
            <p:cNvSpPr>
              <a:spLocks noChangeAspect="1" noChangeArrowheads="1"/>
            </p:cNvSpPr>
            <p:nvPr/>
          </p:nvSpPr>
          <p:spPr bwMode="auto">
            <a:xfrm>
              <a:off x="8937393" y="4190301"/>
              <a:ext cx="292100" cy="292100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b="0">
                  <a:ea typeface="新細明體" charset="-120"/>
                </a:rPr>
                <a:t>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42513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8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8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80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80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80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7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Application</a:t>
            </a:r>
            <a:br>
              <a:rPr lang="en-US" altLang="zh-TW" dirty="0" smtClean="0"/>
            </a:br>
            <a:r>
              <a:rPr lang="en-US" altLang="zh-TW" sz="2800" dirty="0" smtClean="0"/>
              <a:t>Path Finding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139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sz="half" idx="1"/>
              </p:nvPr>
            </p:nvSpPr>
            <p:spPr/>
            <p:txBody>
              <a:bodyPr>
                <a:normAutofit fontScale="62500" lnSpcReduction="20000"/>
              </a:bodyPr>
              <a:lstStyle/>
              <a:p>
                <a:r>
                  <a:rPr lang="en-US" altLang="zh-TW" dirty="0" smtClean="0"/>
                  <a:t>We can specialize the DFS algorithm to find a path between two given vertices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altLang="zh-TW" dirty="0" smtClean="0"/>
                  <a:t> and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altLang="zh-TW" dirty="0" smtClean="0"/>
                  <a:t> using the template method pattern</a:t>
                </a:r>
              </a:p>
              <a:p>
                <a:r>
                  <a:rPr lang="en-US" altLang="zh-TW" dirty="0" smtClean="0"/>
                  <a:t>We call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i="0" dirty="0" smtClean="0">
                        <a:latin typeface="Cambria Math" panose="02040503050406030204" pitchFamily="18" charset="0"/>
                      </a:rPr>
                      <m:t>DFS</m:t>
                    </m:r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altLang="zh-TW" dirty="0" smtClean="0"/>
                  <a:t>with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altLang="zh-TW" dirty="0" smtClean="0"/>
                  <a:t> as the start vertex</a:t>
                </a:r>
              </a:p>
              <a:p>
                <a:r>
                  <a:rPr lang="en-US" altLang="zh-TW" dirty="0" smtClean="0"/>
                  <a:t>We use a stack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altLang="zh-TW" dirty="0" smtClean="0"/>
                  <a:t> to keep track of the path between the start vertex and the current vertex</a:t>
                </a:r>
              </a:p>
              <a:p>
                <a:r>
                  <a:rPr lang="en-US" altLang="zh-TW" dirty="0" smtClean="0"/>
                  <a:t>As soon as destination vertex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altLang="zh-TW" dirty="0" smtClean="0"/>
                  <a:t> is encountered, we return the path as the contents of the stack </a:t>
                </a:r>
                <a:endParaRPr lang="en-US" altLang="zh-TW" dirty="0"/>
              </a:p>
            </p:txBody>
          </p:sp>
        </mc:Choice>
        <mc:Fallback xmlns="">
          <p:sp>
            <p:nvSpPr>
              <p:cNvPr id="91139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0">
                <a:blip r:embed="rId2"/>
                <a:stretch>
                  <a:fillRect l="-1250" t="-2065" r="-1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sz="half" idx="2"/>
              </p:nvPr>
            </p:nvSpPr>
            <p:spPr>
              <a:xfrm>
                <a:off x="6172200" y="1701800"/>
                <a:ext cx="5130800" cy="5030470"/>
              </a:xfrm>
            </p:spPr>
            <p:txBody>
              <a:bodyPr>
                <a:normAutofit fontScale="62500" lnSpcReduction="20000"/>
              </a:bodyPr>
              <a:lstStyle/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b="1" u="sng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Algorithm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b="0" i="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path</a:t>
                </a:r>
                <a:r>
                  <a:rPr lang="en-US" i="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DFS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b="1" dirty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Input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: Graph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 a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start vertex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 </a:t>
                </a:r>
                <a:b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</a:b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a goal vertex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𝑧</m:t>
                    </m:r>
                  </m:oMath>
                </a14:m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b="1" dirty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Output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: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Path between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𝑣</m:t>
                    </m:r>
                  </m:oMath>
                </a14:m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𝑧</m:t>
                    </m:r>
                  </m:oMath>
                </a14:m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i="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setLabel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𝑉𝐼𝑆𝐼𝑇𝐸𝐷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push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dirty="0" smtClean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dirty="0" smtClean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US" dirty="0" smtClean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b="0" i="0" dirty="0" smtClean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elements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 )</m:t>
                    </m:r>
                  </m:oMath>
                </a14:m>
                <a:endParaRPr lang="en-US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b="1" dirty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for each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i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outgoingEdges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do</a:t>
                </a:r>
                <a:endParaRPr lang="en-US" dirty="0">
                  <a:solidFill>
                    <a:schemeClr val="accent1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b="1" dirty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i="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getLabel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𝑈𝑁𝐸𝑋𝑃𝐿𝑂𝑅𝐸𝐷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endParaRPr lang="en-US" b="1" dirty="0">
                  <a:solidFill>
                    <a:schemeClr val="accent1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i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opposite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</a:t>
                </a:r>
                <a:r>
                  <a:rPr lang="en-US" b="1" dirty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i="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getLabel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𝑈𝑁𝐸𝑋𝑃𝐿𝑂𝑅𝐸𝐷</m:t>
                    </m:r>
                  </m:oMath>
                </a14:m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endParaRPr lang="en-US" b="1" dirty="0">
                  <a:solidFill>
                    <a:schemeClr val="accent1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setLabel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𝐷𝐼𝑆𝐶𝑂𝑉𝐸𝑅𝑌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 smtClean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b="0" i="0" dirty="0" smtClean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push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</a:t>
                </a:r>
                <a:r>
                  <a:rPr lang="en-US" b="0" i="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path</a:t>
                </a:r>
                <a:r>
                  <a:rPr lang="en-US" i="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DFS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</m:oMath>
                </a14:m>
                <a:endPara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 smtClean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b="0" i="0" dirty="0" smtClean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pop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 )</m:t>
                    </m:r>
                  </m:oMath>
                </a14:m>
                <a:endParaRPr lang="en-US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</a:t>
                </a:r>
                <a:r>
                  <a:rPr lang="en-US" b="1" dirty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else</a:t>
                </a: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</a:t>
                </a:r>
                <a:r>
                  <a:rPr lang="en-US" i="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setLabel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𝐵𝐴𝐶𝐾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b="0" i="0" dirty="0" smtClean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pop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 )</m:t>
                    </m:r>
                  </m:oMath>
                </a14:m>
                <a:endParaRPr lang="en-US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172200" y="1701800"/>
                <a:ext cx="5130800" cy="5030470"/>
              </a:xfrm>
              <a:blipFill rotWithShape="0">
                <a:blip r:embed="rId3"/>
                <a:stretch>
                  <a:fillRect l="-1070" t="-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1142" name="Picture 5" descr="TR00220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892" y="4672503"/>
            <a:ext cx="1382712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6172200" y="2870200"/>
            <a:ext cx="4875211" cy="698500"/>
          </a:xfrm>
          <a:prstGeom prst="rect">
            <a:avLst/>
          </a:prstGeom>
          <a:solidFill>
            <a:srgbClr val="4F81BD">
              <a:alpha val="50196"/>
            </a:srgb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172199" y="4672503"/>
            <a:ext cx="4875211" cy="280497"/>
          </a:xfrm>
          <a:prstGeom prst="rect">
            <a:avLst/>
          </a:prstGeom>
          <a:solidFill>
            <a:srgbClr val="4F81BD">
              <a:alpha val="50196"/>
            </a:srgb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172198" y="5129703"/>
            <a:ext cx="4875211" cy="280497"/>
          </a:xfrm>
          <a:prstGeom prst="rect">
            <a:avLst/>
          </a:prstGeom>
          <a:solidFill>
            <a:srgbClr val="4F81BD">
              <a:alpha val="50196"/>
            </a:srgb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172197" y="5849821"/>
            <a:ext cx="4875211" cy="280497"/>
          </a:xfrm>
          <a:prstGeom prst="rect">
            <a:avLst/>
          </a:prstGeom>
          <a:solidFill>
            <a:srgbClr val="4F81BD">
              <a:alpha val="50196"/>
            </a:srgb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163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Application</a:t>
            </a:r>
            <a:br>
              <a:rPr lang="en-US" altLang="zh-TW" dirty="0" smtClean="0"/>
            </a:br>
            <a:r>
              <a:rPr lang="en-US" altLang="zh-TW" sz="2800" dirty="0" smtClean="0"/>
              <a:t>Cycle Finding</a:t>
            </a:r>
            <a:endParaRPr lang="en-US" altLang="zh-TW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163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sz="half" idx="1"/>
              </p:nvPr>
            </p:nvSpPr>
            <p:spPr/>
            <p:txBody>
              <a:bodyPr>
                <a:normAutofit fontScale="62500" lnSpcReduction="20000"/>
              </a:bodyPr>
              <a:lstStyle/>
              <a:p>
                <a:r>
                  <a:rPr lang="en-US" altLang="zh-TW" dirty="0" smtClean="0"/>
                  <a:t>We can specialize the DFS algorithm to find a simple cycle using the template method pattern</a:t>
                </a:r>
              </a:p>
              <a:p>
                <a:r>
                  <a:rPr lang="en-US" altLang="zh-TW" dirty="0" smtClean="0"/>
                  <a:t>We use a stack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altLang="zh-TW" dirty="0" smtClean="0"/>
                  <a:t> to keep track of the path between the start vertex and the current vertex</a:t>
                </a:r>
              </a:p>
              <a:p>
                <a:r>
                  <a:rPr lang="en-US" altLang="zh-TW" dirty="0" smtClean="0"/>
                  <a:t>As soon as a back edge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</m:oMath>
                </a14:m>
                <a:r>
                  <a:rPr lang="en-US" altLang="zh-TW" dirty="0" smtClean="0"/>
                  <a:t> is encountered, we return the cycle as the portion of the stack from the top to vertex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endParaRPr lang="en-US" altLang="zh-TW" dirty="0"/>
              </a:p>
            </p:txBody>
          </p:sp>
        </mc:Choice>
        <mc:Fallback xmlns="">
          <p:sp>
            <p:nvSpPr>
              <p:cNvPr id="92163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0">
                <a:blip r:embed="rId2"/>
                <a:stretch>
                  <a:fillRect l="-1250" t="-2065" r="-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sz="half" idx="2"/>
              </p:nvPr>
            </p:nvSpPr>
            <p:spPr>
              <a:xfrm>
                <a:off x="6179093" y="1600200"/>
                <a:ext cx="4875211" cy="5257800"/>
              </a:xfrm>
            </p:spPr>
            <p:txBody>
              <a:bodyPr>
                <a:normAutofit fontScale="62500" lnSpcReduction="20000"/>
              </a:bodyPr>
              <a:lstStyle/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b="1" u="sng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Algorithm</a:t>
                </a:r>
                <a:r>
                  <a:rPr lang="en-US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i="0" dirty="0" err="1" smtClean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c</a:t>
                </a:r>
                <a:r>
                  <a:rPr lang="en-US" b="0" i="0" dirty="0" err="1" smtClean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ycle</a:t>
                </a:r>
                <a:r>
                  <a:rPr lang="en-US" i="0" dirty="0" err="1" smtClean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DFS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b="1" dirty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Input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: Graph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 a start vertex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b="1" dirty="0" smtClean="0">
                  <a:solidFill>
                    <a:schemeClr val="accent1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b="1" dirty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Output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: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Cycle containing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𝑣</m:t>
                    </m:r>
                  </m:oMath>
                </a14:m>
                <a:endParaRPr lang="en-US" u="sng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i="0" dirty="0" err="1" smtClean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setLabel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𝑉𝐼𝑆𝐼𝑇𝐸𝐷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i="0" dirty="0" smtClean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push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for </a:t>
                </a:r>
                <a:r>
                  <a:rPr lang="en-US" b="1" dirty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each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i="0" dirty="0" smtClean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outgoingEdges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b="1" dirty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do</a:t>
                </a:r>
                <a:endParaRPr lang="en-US" dirty="0">
                  <a:solidFill>
                    <a:schemeClr val="accent1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b="1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b="1" dirty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b="1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i="0" dirty="0" err="1" smtClean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getLabel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𝑈𝑁𝐸𝑋𝑃𝐿𝑂𝑅𝐸𝐷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endParaRPr lang="en-US" b="1" dirty="0">
                  <a:solidFill>
                    <a:schemeClr val="accent1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i="0" dirty="0" smtClean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opposite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 smtClean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b="0" i="0" dirty="0" smtClean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push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</m:oMath>
                </a14:m>
                <a:endParaRPr lang="en-US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   </a:t>
                </a:r>
                <a:r>
                  <a:rPr lang="en-US" b="1" dirty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i="0" dirty="0" err="1" smtClean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getLabel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𝑈𝑁𝐸𝑋𝑃𝐿𝑂𝑅𝐸𝐷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endParaRPr lang="en-US" b="1" dirty="0">
                  <a:solidFill>
                    <a:schemeClr val="accent1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i="0" dirty="0" smtClean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</a:t>
                </a:r>
                <a:r>
                  <a:rPr lang="en-US" i="0" dirty="0" err="1" smtClean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setLabel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𝐷𝐼𝑆𝐶𝑂𝑉𝐸𝑅𝑌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 smtClean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</a:t>
                </a:r>
                <a:r>
                  <a:rPr lang="en-US" i="0" dirty="0" err="1" smtClean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c</a:t>
                </a:r>
                <a:r>
                  <a:rPr lang="en-US" b="0" i="0" dirty="0" err="1" smtClean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ycle</a:t>
                </a:r>
                <a:r>
                  <a:rPr lang="en-US" i="0" dirty="0" err="1" smtClean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DFS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</m:oMath>
                </a14:m>
                <a:endParaRPr lang="en-US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 smtClean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i="0" dirty="0" smtClean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pop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 )</m:t>
                    </m:r>
                  </m:oMath>
                </a14:m>
                <a:endParaRPr lang="en-US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   </a:t>
                </a:r>
                <a:r>
                  <a:rPr lang="en-US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else</a:t>
                </a: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 smtClean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Stack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←∅</m:t>
                    </m:r>
                  </m:oMath>
                </a14:m>
                <a:endParaRPr lang="en-US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dirty="0" smtClean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</a:t>
                </a:r>
                <a:r>
                  <a:rPr lang="en-US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repeat</a:t>
                </a: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dirty="0" smtClean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b="0" i="0" dirty="0" smtClean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push(</a:t>
                </a:r>
                <a:r>
                  <a:rPr lang="en-US" b="0" i="0" dirty="0" err="1" smtClean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S.pop</a:t>
                </a:r>
                <a:r>
                  <a:rPr lang="en-US" b="0" i="0" dirty="0" smtClean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())</a:t>
                </a:r>
                <a:endParaRPr lang="en-US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dirty="0" smtClean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</a:t>
                </a:r>
                <a:r>
                  <a:rPr lang="en-US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until</a:t>
                </a:r>
                <a:r>
                  <a:rPr lang="en-US" dirty="0" smtClean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b="0" i="0" dirty="0" smtClean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top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endParaRPr lang="en-US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dirty="0" smtClean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</a:t>
                </a:r>
                <a:r>
                  <a:rPr lang="en-US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US" dirty="0" smtClean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b="0" i="0" dirty="0" smtClean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elements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endParaRPr lang="en-US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i="0" dirty="0" smtClean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pop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 )</m:t>
                    </m:r>
                  </m:oMath>
                </a14:m>
                <a:endParaRPr lang="en-US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179093" y="1600200"/>
                <a:ext cx="4875211" cy="5257800"/>
              </a:xfrm>
              <a:blipFill rotWithShape="0">
                <a:blip r:embed="rId3"/>
                <a:stretch>
                  <a:fillRect l="-1126" t="-2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2166" name="Picture 5" descr="BD05883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2591" y="4622800"/>
            <a:ext cx="121602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6172200" y="2565400"/>
            <a:ext cx="4875211" cy="254000"/>
          </a:xfrm>
          <a:prstGeom prst="rect">
            <a:avLst/>
          </a:prstGeom>
          <a:solidFill>
            <a:srgbClr val="4F81BD">
              <a:alpha val="50196"/>
            </a:srgb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172199" y="4368800"/>
            <a:ext cx="4875211" cy="1917700"/>
          </a:xfrm>
          <a:prstGeom prst="rect">
            <a:avLst/>
          </a:prstGeom>
          <a:solidFill>
            <a:srgbClr val="4F81BD">
              <a:alpha val="50196"/>
            </a:srgb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2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Directed DFS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4915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sz="half"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r>
                  <a:rPr lang="en-US" dirty="0" smtClean="0"/>
                  <a:t>We can specialize the traversal algorithms (DFS and BFS) to digraphs by traversing edges only along their direction</a:t>
                </a:r>
              </a:p>
              <a:p>
                <a:r>
                  <a:rPr lang="en-US" dirty="0" smtClean="0"/>
                  <a:t>In the directed DFS algorithm, we have four types of edges</a:t>
                </a:r>
              </a:p>
              <a:p>
                <a:pPr lvl="1"/>
                <a:r>
                  <a:rPr lang="en-US" dirty="0" smtClean="0"/>
                  <a:t>discovery edges</a:t>
                </a:r>
              </a:p>
              <a:p>
                <a:pPr lvl="1"/>
                <a:r>
                  <a:rPr lang="en-US" dirty="0" smtClean="0">
                    <a:solidFill>
                      <a:schemeClr val="accent2"/>
                    </a:solidFill>
                  </a:rPr>
                  <a:t>back edges</a:t>
                </a:r>
              </a:p>
              <a:p>
                <a:pPr lvl="1"/>
                <a:r>
                  <a:rPr lang="en-US" dirty="0" smtClean="0">
                    <a:solidFill>
                      <a:schemeClr val="accent4"/>
                    </a:solidFill>
                  </a:rPr>
                  <a:t>forward edges</a:t>
                </a:r>
              </a:p>
              <a:p>
                <a:pPr lvl="1"/>
                <a:r>
                  <a:rPr lang="en-US" dirty="0" smtClean="0">
                    <a:solidFill>
                      <a:schemeClr val="accent3"/>
                    </a:solidFill>
                  </a:rPr>
                  <a:t>cross edges</a:t>
                </a:r>
              </a:p>
              <a:p>
                <a:r>
                  <a:rPr lang="en-US" dirty="0" smtClean="0"/>
                  <a:t>A directed DFS starting at a vertex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 smtClean="0"/>
                  <a:t> determines the vertices reachable from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94915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0">
                <a:blip r:embed="rId2"/>
                <a:stretch>
                  <a:fillRect l="-1250" t="-20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7239000" y="2095500"/>
            <a:ext cx="2828925" cy="3352800"/>
            <a:chOff x="7239000" y="2095500"/>
            <a:chExt cx="2828925" cy="3352800"/>
          </a:xfrm>
        </p:grpSpPr>
        <p:sp>
          <p:nvSpPr>
            <p:cNvPr id="294916" name="Oval 4"/>
            <p:cNvSpPr>
              <a:spLocks noChangeArrowheads="1"/>
            </p:cNvSpPr>
            <p:nvPr/>
          </p:nvSpPr>
          <p:spPr bwMode="auto">
            <a:xfrm>
              <a:off x="7934325" y="4991100"/>
              <a:ext cx="457200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A</a:t>
              </a:r>
            </a:p>
          </p:txBody>
        </p:sp>
        <p:sp>
          <p:nvSpPr>
            <p:cNvPr id="294917" name="Oval 5"/>
            <p:cNvSpPr>
              <a:spLocks noChangeArrowheads="1"/>
            </p:cNvSpPr>
            <p:nvPr/>
          </p:nvSpPr>
          <p:spPr bwMode="auto">
            <a:xfrm>
              <a:off x="7239000" y="3619500"/>
              <a:ext cx="457200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C</a:t>
              </a:r>
            </a:p>
          </p:txBody>
        </p:sp>
        <p:sp>
          <p:nvSpPr>
            <p:cNvPr id="294918" name="Oval 6"/>
            <p:cNvSpPr>
              <a:spLocks noChangeArrowheads="1"/>
            </p:cNvSpPr>
            <p:nvPr/>
          </p:nvSpPr>
          <p:spPr bwMode="auto">
            <a:xfrm>
              <a:off x="7629525" y="2095500"/>
              <a:ext cx="457200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E</a:t>
              </a:r>
            </a:p>
          </p:txBody>
        </p:sp>
        <p:sp>
          <p:nvSpPr>
            <p:cNvPr id="294919" name="Oval 7"/>
            <p:cNvSpPr>
              <a:spLocks noChangeArrowheads="1"/>
            </p:cNvSpPr>
            <p:nvPr/>
          </p:nvSpPr>
          <p:spPr bwMode="auto">
            <a:xfrm>
              <a:off x="9610725" y="4248150"/>
              <a:ext cx="457200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B</a:t>
              </a:r>
            </a:p>
          </p:txBody>
        </p:sp>
        <p:sp>
          <p:nvSpPr>
            <p:cNvPr id="294920" name="Oval 8"/>
            <p:cNvSpPr>
              <a:spLocks noChangeArrowheads="1"/>
            </p:cNvSpPr>
            <p:nvPr/>
          </p:nvSpPr>
          <p:spPr bwMode="auto">
            <a:xfrm>
              <a:off x="9153525" y="2857500"/>
              <a:ext cx="457200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 dirty="0"/>
                <a:t>D</a:t>
              </a:r>
            </a:p>
          </p:txBody>
        </p:sp>
        <p:cxnSp>
          <p:nvCxnSpPr>
            <p:cNvPr id="7179" name="AutoShape 9"/>
            <p:cNvCxnSpPr>
              <a:cxnSpLocks noChangeShapeType="1"/>
              <a:stCxn id="294916" idx="1"/>
              <a:endCxn id="294917" idx="4"/>
            </p:cNvCxnSpPr>
            <p:nvPr/>
          </p:nvCxnSpPr>
          <p:spPr bwMode="auto">
            <a:xfrm flipH="1" flipV="1">
              <a:off x="7467600" y="4086226"/>
              <a:ext cx="533400" cy="962025"/>
            </a:xfrm>
            <a:prstGeom prst="straightConnector1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180" name="AutoShape 10"/>
            <p:cNvCxnSpPr>
              <a:cxnSpLocks noChangeShapeType="1"/>
              <a:stCxn id="294916" idx="6"/>
              <a:endCxn id="294919" idx="3"/>
            </p:cNvCxnSpPr>
            <p:nvPr/>
          </p:nvCxnSpPr>
          <p:spPr bwMode="auto">
            <a:xfrm flipV="1">
              <a:off x="8391526" y="4638676"/>
              <a:ext cx="1285875" cy="581025"/>
            </a:xfrm>
            <a:prstGeom prst="straightConnector1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181" name="AutoShape 11"/>
            <p:cNvCxnSpPr>
              <a:cxnSpLocks noChangeShapeType="1"/>
              <a:stCxn id="294917" idx="0"/>
              <a:endCxn id="294918" idx="4"/>
            </p:cNvCxnSpPr>
            <p:nvPr/>
          </p:nvCxnSpPr>
          <p:spPr bwMode="auto">
            <a:xfrm rot="5400000" flipH="1" flipV="1">
              <a:off x="7129463" y="2890838"/>
              <a:ext cx="1066800" cy="390525"/>
            </a:xfrm>
            <a:prstGeom prst="straightConnector1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4924" name="AutoShape 12"/>
            <p:cNvCxnSpPr>
              <a:cxnSpLocks noChangeShapeType="1"/>
              <a:stCxn id="294920" idx="1"/>
              <a:endCxn id="294918" idx="6"/>
            </p:cNvCxnSpPr>
            <p:nvPr/>
          </p:nvCxnSpPr>
          <p:spPr bwMode="auto">
            <a:xfrm flipH="1" flipV="1">
              <a:off x="8096250" y="2324100"/>
              <a:ext cx="1123950" cy="590550"/>
            </a:xfrm>
            <a:prstGeom prst="straightConnector1">
              <a:avLst/>
            </a:prstGeom>
            <a:noFill/>
            <a:ln w="38100" cap="rnd">
              <a:solidFill>
                <a:schemeClr val="accent3"/>
              </a:solidFill>
              <a:prstDash val="sysDot"/>
              <a:round/>
              <a:headEnd/>
              <a:tailEnd type="triangle" w="med" len="lg"/>
            </a:ln>
            <a:effectLst/>
          </p:spPr>
        </p:cxnSp>
        <p:cxnSp>
          <p:nvCxnSpPr>
            <p:cNvPr id="294925" name="AutoShape 13"/>
            <p:cNvCxnSpPr>
              <a:cxnSpLocks noChangeShapeType="1"/>
              <a:endCxn id="294920" idx="5"/>
            </p:cNvCxnSpPr>
            <p:nvPr/>
          </p:nvCxnSpPr>
          <p:spPr bwMode="auto">
            <a:xfrm rot="16200000" flipV="1">
              <a:off x="9196388" y="3595688"/>
              <a:ext cx="990600" cy="295275"/>
            </a:xfrm>
            <a:prstGeom prst="straightConnector1">
              <a:avLst/>
            </a:prstGeom>
            <a:noFill/>
            <a:ln w="38100" cap="rnd">
              <a:solidFill>
                <a:schemeClr val="accent3"/>
              </a:solidFill>
              <a:prstDash val="sysDot"/>
              <a:round/>
              <a:headEnd/>
              <a:tailEnd type="triangle" w="med" len="lg"/>
            </a:ln>
            <a:effectLst/>
          </p:spPr>
        </p:cxnSp>
        <p:cxnSp>
          <p:nvCxnSpPr>
            <p:cNvPr id="294926" name="AutoShape 14"/>
            <p:cNvCxnSpPr>
              <a:cxnSpLocks noChangeShapeType="1"/>
              <a:stCxn id="294916" idx="7"/>
              <a:endCxn id="294920" idx="3"/>
            </p:cNvCxnSpPr>
            <p:nvPr/>
          </p:nvCxnSpPr>
          <p:spPr bwMode="auto">
            <a:xfrm rot="5400000" flipH="1" flipV="1">
              <a:off x="7867650" y="3705225"/>
              <a:ext cx="1809750" cy="895350"/>
            </a:xfrm>
            <a:prstGeom prst="straightConnector1">
              <a:avLst/>
            </a:prstGeom>
            <a:noFill/>
            <a:ln w="38100">
              <a:solidFill>
                <a:schemeClr val="accent4"/>
              </a:solidFill>
              <a:prstDash val="dashDot"/>
              <a:round/>
              <a:headEnd/>
              <a:tailEnd type="triangle" w="med" len="lg"/>
            </a:ln>
            <a:effectLst/>
          </p:spPr>
        </p:cxnSp>
        <p:cxnSp>
          <p:nvCxnSpPr>
            <p:cNvPr id="7185" name="AutoShape 15"/>
            <p:cNvCxnSpPr>
              <a:cxnSpLocks noChangeShapeType="1"/>
              <a:stCxn id="294917" idx="7"/>
              <a:endCxn id="294920" idx="2"/>
            </p:cNvCxnSpPr>
            <p:nvPr/>
          </p:nvCxnSpPr>
          <p:spPr bwMode="auto">
            <a:xfrm flipV="1">
              <a:off x="7629526" y="3086100"/>
              <a:ext cx="1514475" cy="590550"/>
            </a:xfrm>
            <a:prstGeom prst="straightConnector1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186" name="AutoShape 16"/>
            <p:cNvCxnSpPr>
              <a:cxnSpLocks noChangeShapeType="1"/>
              <a:stCxn id="294916" idx="2"/>
              <a:endCxn id="294918" idx="2"/>
            </p:cNvCxnSpPr>
            <p:nvPr/>
          </p:nvCxnSpPr>
          <p:spPr bwMode="auto">
            <a:xfrm rot="10800000">
              <a:off x="7620000" y="2324100"/>
              <a:ext cx="304800" cy="2895600"/>
            </a:xfrm>
            <a:prstGeom prst="curvedConnector3">
              <a:avLst>
                <a:gd name="adj1" fmla="val 501560"/>
              </a:avLst>
            </a:prstGeom>
            <a:noFill/>
            <a:ln w="38100">
              <a:solidFill>
                <a:schemeClr val="accent2"/>
              </a:solidFill>
              <a:prstDash val="dash"/>
              <a:round/>
              <a:headEnd type="triangle" w="med" len="med"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407194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Reachability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97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 eaLnBrk="1" hangingPunct="1"/>
                <a:r>
                  <a:rPr lang="en-US" altLang="en-US" dirty="0" smtClean="0"/>
                  <a:t>DFS </a:t>
                </a:r>
                <a:r>
                  <a:rPr lang="en-US" altLang="en-US" dirty="0" smtClean="0">
                    <a:solidFill>
                      <a:schemeClr val="tx2"/>
                    </a:solidFill>
                  </a:rPr>
                  <a:t>tree</a:t>
                </a:r>
                <a:r>
                  <a:rPr lang="en-US" altLang="en-US" dirty="0" smtClean="0"/>
                  <a:t> rooted at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en-US" dirty="0" smtClean="0"/>
                  <a:t>: vertices reachable from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en-US" dirty="0" smtClean="0"/>
                  <a:t> via directed paths</a:t>
                </a:r>
                <a:endParaRPr lang="en-US" altLang="en-US" sz="2800" dirty="0"/>
              </a:p>
            </p:txBody>
          </p:sp>
        </mc:Choice>
        <mc:Fallback xmlns="">
          <p:sp>
            <p:nvSpPr>
              <p:cNvPr id="8197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31" t="-22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198" name="Picture 163" descr="j019824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7288" y="152400"/>
            <a:ext cx="158591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2533650" y="3500438"/>
            <a:ext cx="3562350" cy="1985962"/>
            <a:chOff x="2533650" y="3500438"/>
            <a:chExt cx="3562350" cy="1985962"/>
          </a:xfrm>
        </p:grpSpPr>
        <p:sp>
          <p:nvSpPr>
            <p:cNvPr id="8199" name="Oval 167"/>
            <p:cNvSpPr>
              <a:spLocks noChangeArrowheads="1"/>
            </p:cNvSpPr>
            <p:nvPr/>
          </p:nvSpPr>
          <p:spPr bwMode="auto">
            <a:xfrm>
              <a:off x="2535238" y="5100638"/>
              <a:ext cx="360362" cy="385762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A</a:t>
              </a:r>
            </a:p>
          </p:txBody>
        </p:sp>
        <p:sp>
          <p:nvSpPr>
            <p:cNvPr id="8200" name="Oval 168"/>
            <p:cNvSpPr>
              <a:spLocks noChangeArrowheads="1"/>
            </p:cNvSpPr>
            <p:nvPr/>
          </p:nvSpPr>
          <p:spPr bwMode="auto">
            <a:xfrm>
              <a:off x="3505201" y="4338639"/>
              <a:ext cx="360363" cy="384175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C</a:t>
              </a:r>
            </a:p>
          </p:txBody>
        </p:sp>
        <p:sp>
          <p:nvSpPr>
            <p:cNvPr id="8201" name="Oval 169"/>
            <p:cNvSpPr>
              <a:spLocks noChangeArrowheads="1"/>
            </p:cNvSpPr>
            <p:nvPr/>
          </p:nvSpPr>
          <p:spPr bwMode="auto">
            <a:xfrm>
              <a:off x="2533650" y="3500438"/>
              <a:ext cx="361950" cy="385762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E</a:t>
              </a:r>
            </a:p>
          </p:txBody>
        </p:sp>
        <p:sp>
          <p:nvSpPr>
            <p:cNvPr id="8202" name="Oval 170"/>
            <p:cNvSpPr>
              <a:spLocks noChangeArrowheads="1"/>
            </p:cNvSpPr>
            <p:nvPr/>
          </p:nvSpPr>
          <p:spPr bwMode="auto">
            <a:xfrm>
              <a:off x="4495801" y="5100638"/>
              <a:ext cx="360363" cy="385762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B</a:t>
              </a:r>
            </a:p>
          </p:txBody>
        </p:sp>
        <p:sp>
          <p:nvSpPr>
            <p:cNvPr id="8203" name="Oval 171"/>
            <p:cNvSpPr>
              <a:spLocks noChangeArrowheads="1"/>
            </p:cNvSpPr>
            <p:nvPr/>
          </p:nvSpPr>
          <p:spPr bwMode="auto">
            <a:xfrm>
              <a:off x="4495800" y="3500438"/>
              <a:ext cx="361950" cy="385762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D</a:t>
              </a:r>
            </a:p>
          </p:txBody>
        </p:sp>
        <p:cxnSp>
          <p:nvCxnSpPr>
            <p:cNvPr id="8204" name="AutoShape 172"/>
            <p:cNvCxnSpPr>
              <a:cxnSpLocks noChangeShapeType="1"/>
              <a:stCxn id="8211" idx="1"/>
              <a:endCxn id="8203" idx="5"/>
            </p:cNvCxnSpPr>
            <p:nvPr/>
          </p:nvCxnSpPr>
          <p:spPr bwMode="auto">
            <a:xfrm flipH="1" flipV="1">
              <a:off x="4805364" y="3843339"/>
              <a:ext cx="981075" cy="58737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05" name="AutoShape 173"/>
            <p:cNvCxnSpPr>
              <a:cxnSpLocks noChangeShapeType="1"/>
              <a:stCxn id="8199" idx="6"/>
              <a:endCxn id="8202" idx="2"/>
            </p:cNvCxnSpPr>
            <p:nvPr/>
          </p:nvCxnSpPr>
          <p:spPr bwMode="auto">
            <a:xfrm>
              <a:off x="2909889" y="5294313"/>
              <a:ext cx="15716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06" name="AutoShape 174"/>
            <p:cNvCxnSpPr>
              <a:cxnSpLocks noChangeShapeType="1"/>
              <a:stCxn id="8200" idx="1"/>
              <a:endCxn id="8201" idx="5"/>
            </p:cNvCxnSpPr>
            <p:nvPr/>
          </p:nvCxnSpPr>
          <p:spPr bwMode="auto">
            <a:xfrm flipH="1" flipV="1">
              <a:off x="2843214" y="3843339"/>
              <a:ext cx="714375" cy="53657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07" name="AutoShape 175"/>
            <p:cNvCxnSpPr>
              <a:cxnSpLocks noChangeShapeType="1"/>
              <a:stCxn id="8203" idx="2"/>
              <a:endCxn id="8201" idx="6"/>
            </p:cNvCxnSpPr>
            <p:nvPr/>
          </p:nvCxnSpPr>
          <p:spPr bwMode="auto">
            <a:xfrm flipH="1">
              <a:off x="2909889" y="3694113"/>
              <a:ext cx="15716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08" name="AutoShape 176"/>
            <p:cNvCxnSpPr>
              <a:cxnSpLocks noChangeShapeType="1"/>
              <a:stCxn id="8202" idx="0"/>
              <a:endCxn id="8203" idx="4"/>
            </p:cNvCxnSpPr>
            <p:nvPr/>
          </p:nvCxnSpPr>
          <p:spPr bwMode="auto">
            <a:xfrm flipV="1">
              <a:off x="4676775" y="3900488"/>
              <a:ext cx="0" cy="118586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09" name="AutoShape 177"/>
            <p:cNvCxnSpPr>
              <a:cxnSpLocks noChangeShapeType="1"/>
              <a:stCxn id="8199" idx="7"/>
              <a:endCxn id="8200" idx="3"/>
            </p:cNvCxnSpPr>
            <p:nvPr/>
          </p:nvCxnSpPr>
          <p:spPr bwMode="auto">
            <a:xfrm flipV="1">
              <a:off x="2843214" y="4681538"/>
              <a:ext cx="714375" cy="46196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10" name="AutoShape 178"/>
            <p:cNvCxnSpPr>
              <a:cxnSpLocks noChangeShapeType="1"/>
              <a:stCxn id="8200" idx="7"/>
              <a:endCxn id="8203" idx="3"/>
            </p:cNvCxnSpPr>
            <p:nvPr/>
          </p:nvCxnSpPr>
          <p:spPr bwMode="auto">
            <a:xfrm flipV="1">
              <a:off x="3813176" y="3843339"/>
              <a:ext cx="735013" cy="53657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211" name="Oval 180"/>
            <p:cNvSpPr>
              <a:spLocks noChangeArrowheads="1"/>
            </p:cNvSpPr>
            <p:nvPr/>
          </p:nvSpPr>
          <p:spPr bwMode="auto">
            <a:xfrm>
              <a:off x="5734050" y="4387851"/>
              <a:ext cx="361950" cy="385763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F</a:t>
              </a:r>
            </a:p>
          </p:txBody>
        </p:sp>
        <p:cxnSp>
          <p:nvCxnSpPr>
            <p:cNvPr id="8212" name="AutoShape 181"/>
            <p:cNvCxnSpPr>
              <a:cxnSpLocks noChangeShapeType="1"/>
              <a:stCxn id="8201" idx="4"/>
              <a:endCxn id="8199" idx="0"/>
            </p:cNvCxnSpPr>
            <p:nvPr/>
          </p:nvCxnSpPr>
          <p:spPr bwMode="auto">
            <a:xfrm>
              <a:off x="2714625" y="3900488"/>
              <a:ext cx="1588" cy="118586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13" name="AutoShape 182"/>
            <p:cNvCxnSpPr>
              <a:cxnSpLocks noChangeShapeType="1"/>
              <a:stCxn id="8202" idx="7"/>
              <a:endCxn id="8211" idx="3"/>
            </p:cNvCxnSpPr>
            <p:nvPr/>
          </p:nvCxnSpPr>
          <p:spPr bwMode="auto">
            <a:xfrm flipV="1">
              <a:off x="4803776" y="4730750"/>
              <a:ext cx="982663" cy="41275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14" name="AutoShape 184"/>
            <p:cNvCxnSpPr>
              <a:cxnSpLocks noChangeShapeType="1"/>
              <a:stCxn id="8202" idx="1"/>
              <a:endCxn id="8200" idx="5"/>
            </p:cNvCxnSpPr>
            <p:nvPr/>
          </p:nvCxnSpPr>
          <p:spPr bwMode="auto">
            <a:xfrm flipH="1" flipV="1">
              <a:off x="3813176" y="4681538"/>
              <a:ext cx="735013" cy="46196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" name="Group 1"/>
          <p:cNvGrpSpPr/>
          <p:nvPr/>
        </p:nvGrpSpPr>
        <p:grpSpPr>
          <a:xfrm>
            <a:off x="6892925" y="2852739"/>
            <a:ext cx="1916113" cy="1643062"/>
            <a:chOff x="6892925" y="2852739"/>
            <a:chExt cx="1916113" cy="1643062"/>
          </a:xfrm>
        </p:grpSpPr>
        <p:sp>
          <p:nvSpPr>
            <p:cNvPr id="8215" name="Oval 205"/>
            <p:cNvSpPr>
              <a:spLocks noChangeArrowheads="1"/>
            </p:cNvSpPr>
            <p:nvPr/>
          </p:nvSpPr>
          <p:spPr bwMode="auto">
            <a:xfrm>
              <a:off x="6894513" y="4176714"/>
              <a:ext cx="296862" cy="319087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 sz="2000"/>
                <a:t>A</a:t>
              </a:r>
            </a:p>
          </p:txBody>
        </p:sp>
        <p:sp>
          <p:nvSpPr>
            <p:cNvPr id="8216" name="Oval 206"/>
            <p:cNvSpPr>
              <a:spLocks noChangeArrowheads="1"/>
            </p:cNvSpPr>
            <p:nvPr/>
          </p:nvSpPr>
          <p:spPr bwMode="auto">
            <a:xfrm>
              <a:off x="7694613" y="3546475"/>
              <a:ext cx="296862" cy="317500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 sz="2000"/>
                <a:t>C</a:t>
              </a:r>
            </a:p>
          </p:txBody>
        </p:sp>
        <p:sp>
          <p:nvSpPr>
            <p:cNvPr id="8217" name="Oval 207"/>
            <p:cNvSpPr>
              <a:spLocks noChangeArrowheads="1"/>
            </p:cNvSpPr>
            <p:nvPr/>
          </p:nvSpPr>
          <p:spPr bwMode="auto">
            <a:xfrm>
              <a:off x="6892925" y="2852739"/>
              <a:ext cx="298450" cy="319087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 sz="2000"/>
                <a:t>E</a:t>
              </a:r>
            </a:p>
          </p:txBody>
        </p:sp>
        <p:sp>
          <p:nvSpPr>
            <p:cNvPr id="8218" name="Oval 209"/>
            <p:cNvSpPr>
              <a:spLocks noChangeArrowheads="1"/>
            </p:cNvSpPr>
            <p:nvPr/>
          </p:nvSpPr>
          <p:spPr bwMode="auto">
            <a:xfrm>
              <a:off x="8510588" y="2852739"/>
              <a:ext cx="298450" cy="319087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 sz="2000"/>
                <a:t>D</a:t>
              </a:r>
            </a:p>
          </p:txBody>
        </p:sp>
        <p:cxnSp>
          <p:nvCxnSpPr>
            <p:cNvPr id="8219" name="AutoShape 212"/>
            <p:cNvCxnSpPr>
              <a:cxnSpLocks noChangeShapeType="1"/>
              <a:stCxn id="8216" idx="1"/>
              <a:endCxn id="8217" idx="5"/>
            </p:cNvCxnSpPr>
            <p:nvPr/>
          </p:nvCxnSpPr>
          <p:spPr bwMode="auto">
            <a:xfrm flipH="1" flipV="1">
              <a:off x="7148513" y="3136901"/>
              <a:ext cx="588962" cy="442913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20" name="AutoShape 213"/>
            <p:cNvCxnSpPr>
              <a:cxnSpLocks noChangeShapeType="1"/>
              <a:stCxn id="8218" idx="2"/>
              <a:endCxn id="8217" idx="6"/>
            </p:cNvCxnSpPr>
            <p:nvPr/>
          </p:nvCxnSpPr>
          <p:spPr bwMode="auto">
            <a:xfrm flipH="1">
              <a:off x="7202489" y="3013075"/>
              <a:ext cx="1296987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21" name="AutoShape 218"/>
            <p:cNvCxnSpPr>
              <a:cxnSpLocks noChangeShapeType="1"/>
              <a:stCxn id="8217" idx="4"/>
              <a:endCxn id="8215" idx="0"/>
            </p:cNvCxnSpPr>
            <p:nvPr/>
          </p:nvCxnSpPr>
          <p:spPr bwMode="auto">
            <a:xfrm>
              <a:off x="7042150" y="3182938"/>
              <a:ext cx="1588" cy="98266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" name="Group 2"/>
          <p:cNvGrpSpPr/>
          <p:nvPr/>
        </p:nvGrpSpPr>
        <p:grpSpPr>
          <a:xfrm>
            <a:off x="6892925" y="4757739"/>
            <a:ext cx="2936875" cy="1643062"/>
            <a:chOff x="6892925" y="4757739"/>
            <a:chExt cx="2936875" cy="1643062"/>
          </a:xfrm>
        </p:grpSpPr>
        <p:sp>
          <p:nvSpPr>
            <p:cNvPr id="8222" name="Oval 240"/>
            <p:cNvSpPr>
              <a:spLocks noChangeArrowheads="1"/>
            </p:cNvSpPr>
            <p:nvPr/>
          </p:nvSpPr>
          <p:spPr bwMode="auto">
            <a:xfrm>
              <a:off x="6894513" y="6081714"/>
              <a:ext cx="296862" cy="319087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 sz="2000"/>
                <a:t>A</a:t>
              </a:r>
            </a:p>
          </p:txBody>
        </p:sp>
        <p:sp>
          <p:nvSpPr>
            <p:cNvPr id="8223" name="Oval 241"/>
            <p:cNvSpPr>
              <a:spLocks noChangeArrowheads="1"/>
            </p:cNvSpPr>
            <p:nvPr/>
          </p:nvSpPr>
          <p:spPr bwMode="auto">
            <a:xfrm>
              <a:off x="7694613" y="5451475"/>
              <a:ext cx="296862" cy="317500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 sz="2000"/>
                <a:t>C</a:t>
              </a:r>
            </a:p>
          </p:txBody>
        </p:sp>
        <p:sp>
          <p:nvSpPr>
            <p:cNvPr id="8224" name="Oval 242"/>
            <p:cNvSpPr>
              <a:spLocks noChangeArrowheads="1"/>
            </p:cNvSpPr>
            <p:nvPr/>
          </p:nvSpPr>
          <p:spPr bwMode="auto">
            <a:xfrm>
              <a:off x="6892925" y="4757739"/>
              <a:ext cx="298450" cy="319087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 sz="2000"/>
                <a:t>E</a:t>
              </a:r>
            </a:p>
          </p:txBody>
        </p:sp>
        <p:sp>
          <p:nvSpPr>
            <p:cNvPr id="8225" name="Oval 243"/>
            <p:cNvSpPr>
              <a:spLocks noChangeArrowheads="1"/>
            </p:cNvSpPr>
            <p:nvPr/>
          </p:nvSpPr>
          <p:spPr bwMode="auto">
            <a:xfrm>
              <a:off x="8510588" y="6081714"/>
              <a:ext cx="296862" cy="319087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 sz="2000"/>
                <a:t>B</a:t>
              </a:r>
            </a:p>
          </p:txBody>
        </p:sp>
        <p:sp>
          <p:nvSpPr>
            <p:cNvPr id="8226" name="Oval 244"/>
            <p:cNvSpPr>
              <a:spLocks noChangeArrowheads="1"/>
            </p:cNvSpPr>
            <p:nvPr/>
          </p:nvSpPr>
          <p:spPr bwMode="auto">
            <a:xfrm>
              <a:off x="8510588" y="4757739"/>
              <a:ext cx="298450" cy="319087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 sz="2000"/>
                <a:t>D</a:t>
              </a:r>
            </a:p>
          </p:txBody>
        </p:sp>
        <p:cxnSp>
          <p:nvCxnSpPr>
            <p:cNvPr id="8227" name="AutoShape 246"/>
            <p:cNvCxnSpPr>
              <a:cxnSpLocks noChangeShapeType="1"/>
              <a:stCxn id="8222" idx="6"/>
              <a:endCxn id="8225" idx="2"/>
            </p:cNvCxnSpPr>
            <p:nvPr/>
          </p:nvCxnSpPr>
          <p:spPr bwMode="auto">
            <a:xfrm>
              <a:off x="7202489" y="6242050"/>
              <a:ext cx="1296987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28" name="AutoShape 247"/>
            <p:cNvCxnSpPr>
              <a:cxnSpLocks noChangeShapeType="1"/>
              <a:stCxn id="8223" idx="1"/>
              <a:endCxn id="8224" idx="5"/>
            </p:cNvCxnSpPr>
            <p:nvPr/>
          </p:nvCxnSpPr>
          <p:spPr bwMode="auto">
            <a:xfrm flipH="1" flipV="1">
              <a:off x="7148513" y="5041901"/>
              <a:ext cx="588962" cy="442913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29" name="AutoShape 249"/>
            <p:cNvCxnSpPr>
              <a:cxnSpLocks noChangeShapeType="1"/>
              <a:stCxn id="8225" idx="0"/>
              <a:endCxn id="8226" idx="4"/>
            </p:cNvCxnSpPr>
            <p:nvPr/>
          </p:nvCxnSpPr>
          <p:spPr bwMode="auto">
            <a:xfrm flipV="1">
              <a:off x="8659813" y="5087938"/>
              <a:ext cx="0" cy="98266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230" name="Oval 252"/>
            <p:cNvSpPr>
              <a:spLocks noChangeArrowheads="1"/>
            </p:cNvSpPr>
            <p:nvPr/>
          </p:nvSpPr>
          <p:spPr bwMode="auto">
            <a:xfrm>
              <a:off x="9531350" y="5491164"/>
              <a:ext cx="298450" cy="320675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 sz="2000"/>
                <a:t>F</a:t>
              </a:r>
            </a:p>
          </p:txBody>
        </p:sp>
        <p:cxnSp>
          <p:nvCxnSpPr>
            <p:cNvPr id="8231" name="AutoShape 254"/>
            <p:cNvCxnSpPr>
              <a:cxnSpLocks noChangeShapeType="1"/>
              <a:stCxn id="8225" idx="7"/>
              <a:endCxn id="8230" idx="3"/>
            </p:cNvCxnSpPr>
            <p:nvPr/>
          </p:nvCxnSpPr>
          <p:spPr bwMode="auto">
            <a:xfrm flipV="1">
              <a:off x="8764589" y="5775326"/>
              <a:ext cx="809625" cy="341313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32" name="AutoShape 255"/>
            <p:cNvCxnSpPr>
              <a:cxnSpLocks noChangeShapeType="1"/>
              <a:stCxn id="8225" idx="1"/>
              <a:endCxn id="8223" idx="5"/>
            </p:cNvCxnSpPr>
            <p:nvPr/>
          </p:nvCxnSpPr>
          <p:spPr bwMode="auto">
            <a:xfrm flipH="1" flipV="1">
              <a:off x="7947026" y="5735638"/>
              <a:ext cx="606425" cy="38100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450264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Strong Connectivity</a:t>
            </a:r>
          </a:p>
        </p:txBody>
      </p:sp>
      <p:sp>
        <p:nvSpPr>
          <p:cNvPr id="922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Each vertex can reach all other vertices</a:t>
            </a:r>
            <a:endParaRPr lang="en-US" altLang="en-US"/>
          </a:p>
        </p:txBody>
      </p:sp>
      <p:pic>
        <p:nvPicPr>
          <p:cNvPr id="9222" name="Picture 91" descr="DD00790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1" y="152400"/>
            <a:ext cx="1592263" cy="157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23" name="Group 112"/>
          <p:cNvGrpSpPr>
            <a:grpSpLocks/>
          </p:cNvGrpSpPr>
          <p:nvPr/>
        </p:nvGrpSpPr>
        <p:grpSpPr bwMode="auto">
          <a:xfrm>
            <a:off x="5666678" y="2927158"/>
            <a:ext cx="4953000" cy="3646487"/>
            <a:chOff x="1584" y="1591"/>
            <a:chExt cx="3120" cy="2297"/>
          </a:xfrm>
          <a:solidFill>
            <a:schemeClr val="accent1"/>
          </a:solidFill>
        </p:grpSpPr>
        <p:sp>
          <p:nvSpPr>
            <p:cNvPr id="9224" name="Oval 92"/>
            <p:cNvSpPr>
              <a:spLocks noChangeArrowheads="1"/>
            </p:cNvSpPr>
            <p:nvPr/>
          </p:nvSpPr>
          <p:spPr bwMode="auto">
            <a:xfrm>
              <a:off x="1680" y="1591"/>
              <a:ext cx="386" cy="379"/>
            </a:xfrm>
            <a:prstGeom prst="ellipse">
              <a:avLst/>
            </a:prstGeom>
            <a:grp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a</a:t>
              </a:r>
            </a:p>
          </p:txBody>
        </p:sp>
        <p:sp>
          <p:nvSpPr>
            <p:cNvPr id="9225" name="Oval 93"/>
            <p:cNvSpPr>
              <a:spLocks noChangeArrowheads="1"/>
            </p:cNvSpPr>
            <p:nvPr/>
          </p:nvSpPr>
          <p:spPr bwMode="auto">
            <a:xfrm>
              <a:off x="2552" y="2681"/>
              <a:ext cx="386" cy="379"/>
            </a:xfrm>
            <a:prstGeom prst="ellipse">
              <a:avLst/>
            </a:prstGeom>
            <a:grp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d</a:t>
              </a:r>
            </a:p>
          </p:txBody>
        </p:sp>
        <p:sp>
          <p:nvSpPr>
            <p:cNvPr id="9226" name="Oval 94"/>
            <p:cNvSpPr>
              <a:spLocks noChangeArrowheads="1"/>
            </p:cNvSpPr>
            <p:nvPr/>
          </p:nvSpPr>
          <p:spPr bwMode="auto">
            <a:xfrm>
              <a:off x="3153" y="2000"/>
              <a:ext cx="386" cy="379"/>
            </a:xfrm>
            <a:prstGeom prst="ellipse">
              <a:avLst/>
            </a:prstGeom>
            <a:grp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c</a:t>
              </a:r>
            </a:p>
          </p:txBody>
        </p:sp>
        <p:sp>
          <p:nvSpPr>
            <p:cNvPr id="9227" name="Oval 95"/>
            <p:cNvSpPr>
              <a:spLocks noChangeArrowheads="1"/>
            </p:cNvSpPr>
            <p:nvPr/>
          </p:nvSpPr>
          <p:spPr bwMode="auto">
            <a:xfrm>
              <a:off x="4318" y="3400"/>
              <a:ext cx="386" cy="379"/>
            </a:xfrm>
            <a:prstGeom prst="ellipse">
              <a:avLst/>
            </a:prstGeom>
            <a:grp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b</a:t>
              </a:r>
            </a:p>
          </p:txBody>
        </p:sp>
        <p:sp>
          <p:nvSpPr>
            <p:cNvPr id="9228" name="Oval 96"/>
            <p:cNvSpPr>
              <a:spLocks noChangeArrowheads="1"/>
            </p:cNvSpPr>
            <p:nvPr/>
          </p:nvSpPr>
          <p:spPr bwMode="auto">
            <a:xfrm>
              <a:off x="3530" y="2933"/>
              <a:ext cx="385" cy="379"/>
            </a:xfrm>
            <a:prstGeom prst="ellipse">
              <a:avLst/>
            </a:prstGeom>
            <a:grp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e</a:t>
              </a:r>
            </a:p>
          </p:txBody>
        </p:sp>
        <p:sp>
          <p:nvSpPr>
            <p:cNvPr id="9229" name="Oval 97"/>
            <p:cNvSpPr>
              <a:spLocks noChangeArrowheads="1"/>
            </p:cNvSpPr>
            <p:nvPr/>
          </p:nvSpPr>
          <p:spPr bwMode="auto">
            <a:xfrm>
              <a:off x="1584" y="3509"/>
              <a:ext cx="386" cy="379"/>
            </a:xfrm>
            <a:prstGeom prst="ellipse">
              <a:avLst/>
            </a:prstGeom>
            <a:grp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f</a:t>
              </a:r>
            </a:p>
          </p:txBody>
        </p:sp>
        <p:sp>
          <p:nvSpPr>
            <p:cNvPr id="9230" name="Oval 98"/>
            <p:cNvSpPr>
              <a:spLocks noChangeArrowheads="1"/>
            </p:cNvSpPr>
            <p:nvPr/>
          </p:nvSpPr>
          <p:spPr bwMode="auto">
            <a:xfrm>
              <a:off x="4286" y="1855"/>
              <a:ext cx="386" cy="379"/>
            </a:xfrm>
            <a:prstGeom prst="ellipse">
              <a:avLst/>
            </a:prstGeom>
            <a:grp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g</a:t>
              </a:r>
            </a:p>
          </p:txBody>
        </p:sp>
        <p:cxnSp>
          <p:nvCxnSpPr>
            <p:cNvPr id="9231" name="AutoShape 99"/>
            <p:cNvCxnSpPr>
              <a:cxnSpLocks noChangeShapeType="1"/>
              <a:stCxn id="9224" idx="4"/>
              <a:endCxn id="9229" idx="0"/>
            </p:cNvCxnSpPr>
            <p:nvPr/>
          </p:nvCxnSpPr>
          <p:spPr bwMode="auto">
            <a:xfrm flipH="1">
              <a:off x="1777" y="1994"/>
              <a:ext cx="96" cy="1491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</p:cxnSp>
        <p:cxnSp>
          <p:nvCxnSpPr>
            <p:cNvPr id="9232" name="AutoShape 100"/>
            <p:cNvCxnSpPr>
              <a:cxnSpLocks noChangeShapeType="1"/>
              <a:stCxn id="9224" idx="5"/>
              <a:endCxn id="9225" idx="1"/>
            </p:cNvCxnSpPr>
            <p:nvPr/>
          </p:nvCxnSpPr>
          <p:spPr bwMode="auto">
            <a:xfrm>
              <a:off x="2009" y="1938"/>
              <a:ext cx="600" cy="775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</p:cxnSp>
        <p:cxnSp>
          <p:nvCxnSpPr>
            <p:cNvPr id="9233" name="AutoShape 101"/>
            <p:cNvCxnSpPr>
              <a:cxnSpLocks noChangeShapeType="1"/>
              <a:stCxn id="9224" idx="6"/>
              <a:endCxn id="9226" idx="2"/>
            </p:cNvCxnSpPr>
            <p:nvPr/>
          </p:nvCxnSpPr>
          <p:spPr bwMode="auto">
            <a:xfrm>
              <a:off x="2089" y="1782"/>
              <a:ext cx="1042" cy="409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</p:cxnSp>
        <p:cxnSp>
          <p:nvCxnSpPr>
            <p:cNvPr id="9234" name="AutoShape 102"/>
            <p:cNvCxnSpPr>
              <a:cxnSpLocks noChangeShapeType="1"/>
              <a:stCxn id="9230" idx="1"/>
              <a:endCxn id="9224" idx="7"/>
            </p:cNvCxnSpPr>
            <p:nvPr/>
          </p:nvCxnSpPr>
          <p:spPr bwMode="auto">
            <a:xfrm flipH="1" flipV="1">
              <a:off x="2009" y="1623"/>
              <a:ext cx="2334" cy="264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</p:cxnSp>
        <p:cxnSp>
          <p:nvCxnSpPr>
            <p:cNvPr id="9235" name="AutoShape 103"/>
            <p:cNvCxnSpPr>
              <a:cxnSpLocks noChangeShapeType="1"/>
              <a:stCxn id="9226" idx="6"/>
              <a:endCxn id="9230" idx="2"/>
            </p:cNvCxnSpPr>
            <p:nvPr/>
          </p:nvCxnSpPr>
          <p:spPr bwMode="auto">
            <a:xfrm flipV="1">
              <a:off x="3562" y="2046"/>
              <a:ext cx="701" cy="145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</p:cxnSp>
        <p:cxnSp>
          <p:nvCxnSpPr>
            <p:cNvPr id="9236" name="AutoShape 104"/>
            <p:cNvCxnSpPr>
              <a:cxnSpLocks noChangeShapeType="1"/>
              <a:stCxn id="9230" idx="4"/>
              <a:endCxn id="9227" idx="0"/>
            </p:cNvCxnSpPr>
            <p:nvPr/>
          </p:nvCxnSpPr>
          <p:spPr bwMode="auto">
            <a:xfrm>
              <a:off x="4479" y="2258"/>
              <a:ext cx="32" cy="1118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</p:cxnSp>
        <p:cxnSp>
          <p:nvCxnSpPr>
            <p:cNvPr id="9237" name="AutoShape 105"/>
            <p:cNvCxnSpPr>
              <a:cxnSpLocks noChangeShapeType="1"/>
              <a:stCxn id="9225" idx="6"/>
              <a:endCxn id="9228" idx="2"/>
            </p:cNvCxnSpPr>
            <p:nvPr/>
          </p:nvCxnSpPr>
          <p:spPr bwMode="auto">
            <a:xfrm>
              <a:off x="2961" y="2872"/>
              <a:ext cx="546" cy="252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</p:cxnSp>
        <p:cxnSp>
          <p:nvCxnSpPr>
            <p:cNvPr id="9238" name="AutoShape 106"/>
            <p:cNvCxnSpPr>
              <a:cxnSpLocks noChangeShapeType="1"/>
              <a:stCxn id="9228" idx="5"/>
              <a:endCxn id="9227" idx="1"/>
            </p:cNvCxnSpPr>
            <p:nvPr/>
          </p:nvCxnSpPr>
          <p:spPr bwMode="auto">
            <a:xfrm>
              <a:off x="3859" y="3280"/>
              <a:ext cx="516" cy="151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</p:cxnSp>
        <p:cxnSp>
          <p:nvCxnSpPr>
            <p:cNvPr id="9239" name="AutoShape 107"/>
            <p:cNvCxnSpPr>
              <a:cxnSpLocks noChangeShapeType="1"/>
              <a:stCxn id="9229" idx="7"/>
              <a:endCxn id="9225" idx="3"/>
            </p:cNvCxnSpPr>
            <p:nvPr/>
          </p:nvCxnSpPr>
          <p:spPr bwMode="auto">
            <a:xfrm flipV="1">
              <a:off x="1913" y="3028"/>
              <a:ext cx="696" cy="513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</p:cxnSp>
        <p:cxnSp>
          <p:nvCxnSpPr>
            <p:cNvPr id="9240" name="AutoShape 108"/>
            <p:cNvCxnSpPr>
              <a:cxnSpLocks noChangeShapeType="1"/>
              <a:stCxn id="9229" idx="6"/>
              <a:endCxn id="9228" idx="3"/>
            </p:cNvCxnSpPr>
            <p:nvPr/>
          </p:nvCxnSpPr>
          <p:spPr bwMode="auto">
            <a:xfrm flipV="1">
              <a:off x="1992" y="3280"/>
              <a:ext cx="1594" cy="419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</p:cxnSp>
        <p:cxnSp>
          <p:nvCxnSpPr>
            <p:cNvPr id="9241" name="AutoShape 109"/>
            <p:cNvCxnSpPr>
              <a:cxnSpLocks noChangeShapeType="1"/>
              <a:stCxn id="9227" idx="2"/>
              <a:endCxn id="9229" idx="5"/>
            </p:cNvCxnSpPr>
            <p:nvPr/>
          </p:nvCxnSpPr>
          <p:spPr bwMode="auto">
            <a:xfrm flipH="1">
              <a:off x="1913" y="3590"/>
              <a:ext cx="2383" cy="266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</p:cxnSp>
        <p:cxnSp>
          <p:nvCxnSpPr>
            <p:cNvPr id="9242" name="AutoShape 110"/>
            <p:cNvCxnSpPr>
              <a:cxnSpLocks noChangeShapeType="1"/>
              <a:stCxn id="9225" idx="7"/>
              <a:endCxn id="9230" idx="3"/>
            </p:cNvCxnSpPr>
            <p:nvPr/>
          </p:nvCxnSpPr>
          <p:spPr bwMode="auto">
            <a:xfrm flipV="1">
              <a:off x="2881" y="2202"/>
              <a:ext cx="1462" cy="511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</p:cxnSp>
      </p:grpSp>
    </p:spTree>
    <p:extLst>
      <p:ext uri="{BB962C8B-B14F-4D97-AF65-F5344CB8AC3E}">
        <p14:creationId xmlns:p14="http://schemas.microsoft.com/office/powerpoint/2010/main" val="2379807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Strong Connectivity Algorithm</a:t>
            </a:r>
            <a:endParaRPr lang="en-US" altLang="en-US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44" name="Rectangle 1027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sz="half"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altLang="en-US" dirty="0" smtClean="0"/>
                  <a:t>Pick a vertex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en-US" dirty="0" smtClean="0"/>
                  <a:t> in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altLang="en-US" dirty="0" smtClean="0"/>
              </a:p>
              <a:p>
                <a:r>
                  <a:rPr lang="en-US" altLang="en-US" dirty="0" smtClean="0"/>
                  <a:t>Perform a DFS from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en-US" dirty="0" smtClean="0"/>
                  <a:t> in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altLang="en-US" dirty="0" smtClean="0"/>
              </a:p>
              <a:p>
                <a:pPr lvl="1"/>
                <a:r>
                  <a:rPr lang="en-US" altLang="en-US" dirty="0" smtClean="0"/>
                  <a:t>If there’s a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altLang="en-US" dirty="0" smtClean="0"/>
                  <a:t> not visited, print “no”</a:t>
                </a:r>
              </a:p>
              <a:p>
                <a:r>
                  <a:rPr lang="en-US" alt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en-US" altLang="en-US" dirty="0" smtClean="0"/>
                  <a:t> be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altLang="en-US" dirty="0" smtClean="0"/>
                  <a:t> with edges reversed</a:t>
                </a:r>
              </a:p>
              <a:p>
                <a:r>
                  <a:rPr lang="en-US" altLang="en-US" dirty="0" smtClean="0"/>
                  <a:t>Perform a DFS from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en-US" dirty="0" smtClean="0"/>
                  <a:t> in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endParaRPr lang="en-US" altLang="en-US" dirty="0" smtClean="0"/>
              </a:p>
              <a:p>
                <a:pPr lvl="1"/>
                <a:r>
                  <a:rPr lang="en-US" altLang="en-US" dirty="0" smtClean="0"/>
                  <a:t>If there’s a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altLang="en-US" dirty="0" smtClean="0"/>
                  <a:t> not visited, print “no”</a:t>
                </a:r>
              </a:p>
              <a:p>
                <a:pPr lvl="1"/>
                <a:r>
                  <a:rPr lang="en-US" altLang="en-US" dirty="0" smtClean="0"/>
                  <a:t>Else, print “yes”</a:t>
                </a:r>
              </a:p>
              <a:p>
                <a:r>
                  <a:rPr lang="en-US" altLang="en-US" dirty="0" smtClean="0"/>
                  <a:t>Running time: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i="1" dirty="0" err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i="1" dirty="0" err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n-US" i="1" dirty="0" err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dirty="0" smtClean="0"/>
              </a:p>
              <a:p>
                <a:endParaRPr lang="en-US" altLang="en-US" dirty="0"/>
              </a:p>
            </p:txBody>
          </p:sp>
        </mc:Choice>
        <mc:Fallback xmlns="">
          <p:sp>
            <p:nvSpPr>
              <p:cNvPr id="10244" name="Rectangle 1027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0">
                <a:blip r:embed="rId2"/>
                <a:stretch>
                  <a:fillRect l="-2125" t="-30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46" name="Picture 1115" descr="DD00790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1" y="152400"/>
            <a:ext cx="1592263" cy="157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7" name="Text Box 1205"/>
          <p:cNvSpPr txBox="1">
            <a:spLocks noChangeArrowheads="1"/>
          </p:cNvSpPr>
          <p:nvPr/>
        </p:nvSpPr>
        <p:spPr bwMode="auto">
          <a:xfrm>
            <a:off x="7180263" y="2071688"/>
            <a:ext cx="495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/>
              <a:t>G:</a:t>
            </a:r>
          </a:p>
        </p:txBody>
      </p:sp>
      <p:sp>
        <p:nvSpPr>
          <p:cNvPr id="10248" name="Text Box 1206"/>
          <p:cNvSpPr txBox="1">
            <a:spLocks noChangeArrowheads="1"/>
          </p:cNvSpPr>
          <p:nvPr/>
        </p:nvSpPr>
        <p:spPr bwMode="auto">
          <a:xfrm>
            <a:off x="7162800" y="4495800"/>
            <a:ext cx="560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/>
              <a:t>G’:</a:t>
            </a:r>
          </a:p>
        </p:txBody>
      </p:sp>
      <p:sp>
        <p:nvSpPr>
          <p:cNvPr id="10249" name="Oval 1207"/>
          <p:cNvSpPr>
            <a:spLocks noChangeArrowheads="1"/>
          </p:cNvSpPr>
          <p:nvPr/>
        </p:nvSpPr>
        <p:spPr bwMode="auto">
          <a:xfrm>
            <a:off x="7756525" y="1973263"/>
            <a:ext cx="323850" cy="30321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sz="1400"/>
              <a:t>a</a:t>
            </a:r>
          </a:p>
        </p:txBody>
      </p:sp>
      <p:sp>
        <p:nvSpPr>
          <p:cNvPr id="10250" name="Oval 1209"/>
          <p:cNvSpPr>
            <a:spLocks noChangeArrowheads="1"/>
          </p:cNvSpPr>
          <p:nvPr/>
        </p:nvSpPr>
        <p:spPr bwMode="auto">
          <a:xfrm>
            <a:off x="8488363" y="2844801"/>
            <a:ext cx="323850" cy="303213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sz="1400"/>
              <a:t>d</a:t>
            </a:r>
          </a:p>
        </p:txBody>
      </p:sp>
      <p:sp>
        <p:nvSpPr>
          <p:cNvPr id="10251" name="Oval 1210"/>
          <p:cNvSpPr>
            <a:spLocks noChangeArrowheads="1"/>
          </p:cNvSpPr>
          <p:nvPr/>
        </p:nvSpPr>
        <p:spPr bwMode="auto">
          <a:xfrm>
            <a:off x="8993188" y="2300288"/>
            <a:ext cx="323850" cy="30321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sz="1400"/>
              <a:t>c</a:t>
            </a:r>
          </a:p>
        </p:txBody>
      </p:sp>
      <p:sp>
        <p:nvSpPr>
          <p:cNvPr id="10252" name="Oval 1211"/>
          <p:cNvSpPr>
            <a:spLocks noChangeArrowheads="1"/>
          </p:cNvSpPr>
          <p:nvPr/>
        </p:nvSpPr>
        <p:spPr bwMode="auto">
          <a:xfrm>
            <a:off x="9971088" y="3419476"/>
            <a:ext cx="323850" cy="303213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sz="1400"/>
              <a:t>b</a:t>
            </a:r>
          </a:p>
        </p:txBody>
      </p:sp>
      <p:sp>
        <p:nvSpPr>
          <p:cNvPr id="10253" name="Oval 1212"/>
          <p:cNvSpPr>
            <a:spLocks noChangeArrowheads="1"/>
          </p:cNvSpPr>
          <p:nvPr/>
        </p:nvSpPr>
        <p:spPr bwMode="auto">
          <a:xfrm>
            <a:off x="9309100" y="3046413"/>
            <a:ext cx="323850" cy="30321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sz="1400"/>
              <a:t>e</a:t>
            </a:r>
          </a:p>
        </p:txBody>
      </p:sp>
      <p:sp>
        <p:nvSpPr>
          <p:cNvPr id="10254" name="Oval 1213"/>
          <p:cNvSpPr>
            <a:spLocks noChangeArrowheads="1"/>
          </p:cNvSpPr>
          <p:nvPr/>
        </p:nvSpPr>
        <p:spPr bwMode="auto">
          <a:xfrm>
            <a:off x="7675563" y="3506788"/>
            <a:ext cx="323850" cy="30321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sz="1400"/>
              <a:t>f</a:t>
            </a:r>
          </a:p>
        </p:txBody>
      </p:sp>
      <p:sp>
        <p:nvSpPr>
          <p:cNvPr id="10255" name="Oval 1214"/>
          <p:cNvSpPr>
            <a:spLocks noChangeArrowheads="1"/>
          </p:cNvSpPr>
          <p:nvPr/>
        </p:nvSpPr>
        <p:spPr bwMode="auto">
          <a:xfrm>
            <a:off x="9944100" y="2184401"/>
            <a:ext cx="323850" cy="303213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sz="1400"/>
              <a:t>g</a:t>
            </a:r>
          </a:p>
        </p:txBody>
      </p:sp>
      <p:cxnSp>
        <p:nvCxnSpPr>
          <p:cNvPr id="10256" name="AutoShape 1215"/>
          <p:cNvCxnSpPr>
            <a:cxnSpLocks noChangeShapeType="1"/>
            <a:stCxn id="10249" idx="4"/>
            <a:endCxn id="10254" idx="0"/>
          </p:cNvCxnSpPr>
          <p:nvPr/>
        </p:nvCxnSpPr>
        <p:spPr bwMode="auto">
          <a:xfrm flipH="1">
            <a:off x="7837488" y="2295526"/>
            <a:ext cx="80962" cy="1192213"/>
          </a:xfrm>
          <a:prstGeom prst="straightConnector1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57" name="AutoShape 1216"/>
          <p:cNvCxnSpPr>
            <a:cxnSpLocks noChangeShapeType="1"/>
            <a:stCxn id="10249" idx="5"/>
            <a:endCxn id="10250" idx="1"/>
          </p:cNvCxnSpPr>
          <p:nvPr/>
        </p:nvCxnSpPr>
        <p:spPr bwMode="auto">
          <a:xfrm>
            <a:off x="8032750" y="2251076"/>
            <a:ext cx="503238" cy="619125"/>
          </a:xfrm>
          <a:prstGeom prst="straightConnector1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58" name="AutoShape 1217"/>
          <p:cNvCxnSpPr>
            <a:cxnSpLocks noChangeShapeType="1"/>
            <a:stCxn id="10249" idx="6"/>
            <a:endCxn id="10251" idx="2"/>
          </p:cNvCxnSpPr>
          <p:nvPr/>
        </p:nvCxnSpPr>
        <p:spPr bwMode="auto">
          <a:xfrm>
            <a:off x="8099426" y="2125664"/>
            <a:ext cx="874713" cy="327025"/>
          </a:xfrm>
          <a:prstGeom prst="straightConnector1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59" name="AutoShape 1218"/>
          <p:cNvCxnSpPr>
            <a:cxnSpLocks noChangeShapeType="1"/>
            <a:stCxn id="10255" idx="1"/>
            <a:endCxn id="10249" idx="7"/>
          </p:cNvCxnSpPr>
          <p:nvPr/>
        </p:nvCxnSpPr>
        <p:spPr bwMode="auto">
          <a:xfrm flipH="1" flipV="1">
            <a:off x="8032751" y="1998664"/>
            <a:ext cx="1958975" cy="2111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60" name="AutoShape 1219"/>
          <p:cNvCxnSpPr>
            <a:cxnSpLocks noChangeShapeType="1"/>
            <a:stCxn id="10251" idx="6"/>
            <a:endCxn id="10255" idx="2"/>
          </p:cNvCxnSpPr>
          <p:nvPr/>
        </p:nvCxnSpPr>
        <p:spPr bwMode="auto">
          <a:xfrm flipV="1">
            <a:off x="9336088" y="2336800"/>
            <a:ext cx="588962" cy="115888"/>
          </a:xfrm>
          <a:prstGeom prst="straightConnector1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61" name="AutoShape 1220"/>
          <p:cNvCxnSpPr>
            <a:cxnSpLocks noChangeShapeType="1"/>
            <a:stCxn id="10255" idx="4"/>
            <a:endCxn id="10252" idx="0"/>
          </p:cNvCxnSpPr>
          <p:nvPr/>
        </p:nvCxnSpPr>
        <p:spPr bwMode="auto">
          <a:xfrm>
            <a:off x="10106025" y="2506663"/>
            <a:ext cx="26988" cy="893762"/>
          </a:xfrm>
          <a:prstGeom prst="straightConnector1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62" name="AutoShape 1221"/>
          <p:cNvCxnSpPr>
            <a:cxnSpLocks noChangeShapeType="1"/>
            <a:stCxn id="10250" idx="6"/>
            <a:endCxn id="10253" idx="2"/>
          </p:cNvCxnSpPr>
          <p:nvPr/>
        </p:nvCxnSpPr>
        <p:spPr bwMode="auto">
          <a:xfrm>
            <a:off x="8831264" y="2997201"/>
            <a:ext cx="458787" cy="2016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63" name="AutoShape 1222"/>
          <p:cNvCxnSpPr>
            <a:cxnSpLocks noChangeShapeType="1"/>
            <a:stCxn id="10253" idx="5"/>
            <a:endCxn id="10252" idx="1"/>
          </p:cNvCxnSpPr>
          <p:nvPr/>
        </p:nvCxnSpPr>
        <p:spPr bwMode="auto">
          <a:xfrm>
            <a:off x="9585325" y="3324225"/>
            <a:ext cx="433388" cy="1206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64" name="AutoShape 1223"/>
          <p:cNvCxnSpPr>
            <a:cxnSpLocks noChangeShapeType="1"/>
            <a:stCxn id="10254" idx="7"/>
            <a:endCxn id="10250" idx="3"/>
          </p:cNvCxnSpPr>
          <p:nvPr/>
        </p:nvCxnSpPr>
        <p:spPr bwMode="auto">
          <a:xfrm flipV="1">
            <a:off x="7951788" y="3122614"/>
            <a:ext cx="584200" cy="4095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65" name="AutoShape 1224"/>
          <p:cNvCxnSpPr>
            <a:cxnSpLocks noChangeShapeType="1"/>
            <a:stCxn id="10254" idx="6"/>
            <a:endCxn id="10253" idx="3"/>
          </p:cNvCxnSpPr>
          <p:nvPr/>
        </p:nvCxnSpPr>
        <p:spPr bwMode="auto">
          <a:xfrm flipV="1">
            <a:off x="8018463" y="3324226"/>
            <a:ext cx="1338262" cy="334963"/>
          </a:xfrm>
          <a:prstGeom prst="straightConnector1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66" name="AutoShape 1225"/>
          <p:cNvCxnSpPr>
            <a:cxnSpLocks noChangeShapeType="1"/>
            <a:stCxn id="10252" idx="2"/>
            <a:endCxn id="10254" idx="5"/>
          </p:cNvCxnSpPr>
          <p:nvPr/>
        </p:nvCxnSpPr>
        <p:spPr bwMode="auto">
          <a:xfrm flipH="1">
            <a:off x="7951788" y="3571876"/>
            <a:ext cx="2000250" cy="2127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267" name="Oval 1228"/>
          <p:cNvSpPr>
            <a:spLocks noChangeArrowheads="1"/>
          </p:cNvSpPr>
          <p:nvPr/>
        </p:nvSpPr>
        <p:spPr bwMode="auto">
          <a:xfrm>
            <a:off x="7745413" y="4259263"/>
            <a:ext cx="323850" cy="30321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sz="1400"/>
              <a:t>a</a:t>
            </a:r>
          </a:p>
        </p:txBody>
      </p:sp>
      <p:sp>
        <p:nvSpPr>
          <p:cNvPr id="10268" name="Oval 1229"/>
          <p:cNvSpPr>
            <a:spLocks noChangeArrowheads="1"/>
          </p:cNvSpPr>
          <p:nvPr/>
        </p:nvSpPr>
        <p:spPr bwMode="auto">
          <a:xfrm>
            <a:off x="8477250" y="5130801"/>
            <a:ext cx="323850" cy="303213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sz="1400"/>
              <a:t>d</a:t>
            </a:r>
          </a:p>
        </p:txBody>
      </p:sp>
      <p:sp>
        <p:nvSpPr>
          <p:cNvPr id="10269" name="Oval 1230"/>
          <p:cNvSpPr>
            <a:spLocks noChangeArrowheads="1"/>
          </p:cNvSpPr>
          <p:nvPr/>
        </p:nvSpPr>
        <p:spPr bwMode="auto">
          <a:xfrm>
            <a:off x="8982075" y="4586288"/>
            <a:ext cx="323850" cy="30321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sz="1400"/>
              <a:t>c</a:t>
            </a:r>
          </a:p>
        </p:txBody>
      </p:sp>
      <p:sp>
        <p:nvSpPr>
          <p:cNvPr id="10270" name="Oval 1231"/>
          <p:cNvSpPr>
            <a:spLocks noChangeArrowheads="1"/>
          </p:cNvSpPr>
          <p:nvPr/>
        </p:nvSpPr>
        <p:spPr bwMode="auto">
          <a:xfrm>
            <a:off x="9959975" y="5705476"/>
            <a:ext cx="323850" cy="303213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sz="1400"/>
              <a:t>b</a:t>
            </a:r>
          </a:p>
        </p:txBody>
      </p:sp>
      <p:sp>
        <p:nvSpPr>
          <p:cNvPr id="10271" name="Oval 1232"/>
          <p:cNvSpPr>
            <a:spLocks noChangeArrowheads="1"/>
          </p:cNvSpPr>
          <p:nvPr/>
        </p:nvSpPr>
        <p:spPr bwMode="auto">
          <a:xfrm>
            <a:off x="9297988" y="5332413"/>
            <a:ext cx="323850" cy="30321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sz="1400"/>
              <a:t>e</a:t>
            </a:r>
          </a:p>
        </p:txBody>
      </p:sp>
      <p:sp>
        <p:nvSpPr>
          <p:cNvPr id="10272" name="Oval 1233"/>
          <p:cNvSpPr>
            <a:spLocks noChangeArrowheads="1"/>
          </p:cNvSpPr>
          <p:nvPr/>
        </p:nvSpPr>
        <p:spPr bwMode="auto">
          <a:xfrm>
            <a:off x="7664450" y="5792788"/>
            <a:ext cx="323850" cy="30321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sz="1400"/>
              <a:t>f</a:t>
            </a:r>
          </a:p>
        </p:txBody>
      </p:sp>
      <p:sp>
        <p:nvSpPr>
          <p:cNvPr id="10273" name="Oval 1234"/>
          <p:cNvSpPr>
            <a:spLocks noChangeArrowheads="1"/>
          </p:cNvSpPr>
          <p:nvPr/>
        </p:nvSpPr>
        <p:spPr bwMode="auto">
          <a:xfrm>
            <a:off x="9932988" y="4470401"/>
            <a:ext cx="323850" cy="303213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sz="1400"/>
              <a:t>g</a:t>
            </a:r>
          </a:p>
        </p:txBody>
      </p:sp>
      <p:cxnSp>
        <p:nvCxnSpPr>
          <p:cNvPr id="10274" name="AutoShape 1235"/>
          <p:cNvCxnSpPr>
            <a:cxnSpLocks noChangeShapeType="1"/>
            <a:stCxn id="10267" idx="4"/>
            <a:endCxn id="10272" idx="0"/>
          </p:cNvCxnSpPr>
          <p:nvPr/>
        </p:nvCxnSpPr>
        <p:spPr bwMode="auto">
          <a:xfrm flipH="1">
            <a:off x="7826376" y="4581526"/>
            <a:ext cx="80963" cy="11922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75" name="AutoShape 1236"/>
          <p:cNvCxnSpPr>
            <a:cxnSpLocks noChangeShapeType="1"/>
            <a:stCxn id="10267" idx="5"/>
            <a:endCxn id="10268" idx="1"/>
          </p:cNvCxnSpPr>
          <p:nvPr/>
        </p:nvCxnSpPr>
        <p:spPr bwMode="auto">
          <a:xfrm>
            <a:off x="8021639" y="4537076"/>
            <a:ext cx="503237" cy="6191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76" name="AutoShape 1237"/>
          <p:cNvCxnSpPr>
            <a:cxnSpLocks noChangeShapeType="1"/>
            <a:stCxn id="10267" idx="6"/>
            <a:endCxn id="10269" idx="2"/>
          </p:cNvCxnSpPr>
          <p:nvPr/>
        </p:nvCxnSpPr>
        <p:spPr bwMode="auto">
          <a:xfrm>
            <a:off x="8088313" y="4411664"/>
            <a:ext cx="874712" cy="3270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77" name="AutoShape 1238"/>
          <p:cNvCxnSpPr>
            <a:cxnSpLocks noChangeShapeType="1"/>
            <a:stCxn id="10273" idx="1"/>
            <a:endCxn id="10267" idx="7"/>
          </p:cNvCxnSpPr>
          <p:nvPr/>
        </p:nvCxnSpPr>
        <p:spPr bwMode="auto">
          <a:xfrm flipH="1" flipV="1">
            <a:off x="8021639" y="4284664"/>
            <a:ext cx="1958975" cy="211137"/>
          </a:xfrm>
          <a:prstGeom prst="straightConnector1">
            <a:avLst/>
          </a:prstGeom>
          <a:noFill/>
          <a:ln w="762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78" name="AutoShape 1239"/>
          <p:cNvCxnSpPr>
            <a:cxnSpLocks noChangeShapeType="1"/>
            <a:stCxn id="10269" idx="6"/>
            <a:endCxn id="10273" idx="2"/>
          </p:cNvCxnSpPr>
          <p:nvPr/>
        </p:nvCxnSpPr>
        <p:spPr bwMode="auto">
          <a:xfrm flipV="1">
            <a:off x="9324976" y="4622800"/>
            <a:ext cx="588963" cy="115888"/>
          </a:xfrm>
          <a:prstGeom prst="straightConnector1">
            <a:avLst/>
          </a:prstGeom>
          <a:noFill/>
          <a:ln w="762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79" name="AutoShape 1240"/>
          <p:cNvCxnSpPr>
            <a:cxnSpLocks noChangeShapeType="1"/>
            <a:stCxn id="10273" idx="4"/>
            <a:endCxn id="10270" idx="0"/>
          </p:cNvCxnSpPr>
          <p:nvPr/>
        </p:nvCxnSpPr>
        <p:spPr bwMode="auto">
          <a:xfrm>
            <a:off x="10094914" y="4792663"/>
            <a:ext cx="26987" cy="89376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80" name="AutoShape 1241"/>
          <p:cNvCxnSpPr>
            <a:cxnSpLocks noChangeShapeType="1"/>
            <a:stCxn id="10268" idx="6"/>
            <a:endCxn id="10271" idx="2"/>
          </p:cNvCxnSpPr>
          <p:nvPr/>
        </p:nvCxnSpPr>
        <p:spPr bwMode="auto">
          <a:xfrm>
            <a:off x="8820150" y="5283201"/>
            <a:ext cx="458788" cy="2016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81" name="AutoShape 1242"/>
          <p:cNvCxnSpPr>
            <a:cxnSpLocks noChangeShapeType="1"/>
            <a:stCxn id="10271" idx="5"/>
            <a:endCxn id="10270" idx="1"/>
          </p:cNvCxnSpPr>
          <p:nvPr/>
        </p:nvCxnSpPr>
        <p:spPr bwMode="auto">
          <a:xfrm>
            <a:off x="9574214" y="5610225"/>
            <a:ext cx="433387" cy="120650"/>
          </a:xfrm>
          <a:prstGeom prst="straightConnector1">
            <a:avLst/>
          </a:prstGeom>
          <a:noFill/>
          <a:ln w="762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82" name="AutoShape 1243"/>
          <p:cNvCxnSpPr>
            <a:cxnSpLocks noChangeShapeType="1"/>
            <a:stCxn id="10272" idx="7"/>
            <a:endCxn id="10268" idx="3"/>
          </p:cNvCxnSpPr>
          <p:nvPr/>
        </p:nvCxnSpPr>
        <p:spPr bwMode="auto">
          <a:xfrm flipV="1">
            <a:off x="7940675" y="5408614"/>
            <a:ext cx="584200" cy="409575"/>
          </a:xfrm>
          <a:prstGeom prst="straightConnector1">
            <a:avLst/>
          </a:prstGeom>
          <a:noFill/>
          <a:ln w="762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83" name="AutoShape 1244"/>
          <p:cNvCxnSpPr>
            <a:cxnSpLocks noChangeShapeType="1"/>
            <a:stCxn id="10272" idx="6"/>
            <a:endCxn id="10271" idx="3"/>
          </p:cNvCxnSpPr>
          <p:nvPr/>
        </p:nvCxnSpPr>
        <p:spPr bwMode="auto">
          <a:xfrm flipV="1">
            <a:off x="8007351" y="5610226"/>
            <a:ext cx="1338263" cy="33496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84" name="AutoShape 1245"/>
          <p:cNvCxnSpPr>
            <a:cxnSpLocks noChangeShapeType="1"/>
            <a:stCxn id="10270" idx="2"/>
            <a:endCxn id="10272" idx="5"/>
          </p:cNvCxnSpPr>
          <p:nvPr/>
        </p:nvCxnSpPr>
        <p:spPr bwMode="auto">
          <a:xfrm flipH="1">
            <a:off x="7940675" y="5857876"/>
            <a:ext cx="2000250" cy="212725"/>
          </a:xfrm>
          <a:prstGeom prst="straightConnector1">
            <a:avLst/>
          </a:prstGeom>
          <a:noFill/>
          <a:ln w="762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85" name="AutoShape 1246"/>
          <p:cNvCxnSpPr>
            <a:cxnSpLocks noChangeShapeType="1"/>
            <a:stCxn id="10250" idx="7"/>
            <a:endCxn id="10255" idx="3"/>
          </p:cNvCxnSpPr>
          <p:nvPr/>
        </p:nvCxnSpPr>
        <p:spPr bwMode="auto">
          <a:xfrm flipV="1">
            <a:off x="8764589" y="2462214"/>
            <a:ext cx="1227137" cy="40798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86" name="AutoShape 1247"/>
          <p:cNvCxnSpPr>
            <a:cxnSpLocks noChangeShapeType="1"/>
            <a:stCxn id="10273" idx="3"/>
            <a:endCxn id="10268" idx="7"/>
          </p:cNvCxnSpPr>
          <p:nvPr/>
        </p:nvCxnSpPr>
        <p:spPr bwMode="auto">
          <a:xfrm flipH="1">
            <a:off x="8753475" y="4748214"/>
            <a:ext cx="1227138" cy="407987"/>
          </a:xfrm>
          <a:prstGeom prst="straightConnector1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555942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Strongly Connected Components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68" name="Rectangle 80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idx="1"/>
              </p:nvPr>
            </p:nvSpPr>
            <p:spPr>
              <a:noFill/>
            </p:spPr>
            <p:txBody>
              <a:bodyPr/>
              <a:lstStyle/>
              <a:p>
                <a:pPr eaLnBrk="1" hangingPunct="1"/>
                <a:r>
                  <a:rPr lang="en-US" altLang="en-US" dirty="0"/>
                  <a:t>Maximal subgraphs such that each vertex can reach all other vertices in the subgraph</a:t>
                </a:r>
              </a:p>
              <a:p>
                <a:pPr eaLnBrk="1" hangingPunct="1"/>
                <a:r>
                  <a:rPr lang="en-US" altLang="en-US" dirty="0"/>
                  <a:t>Can also be done in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i="1" dirty="0" err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i="1" dirty="0" err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n-US" i="1" dirty="0" err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dirty="0"/>
                  <a:t> time using DFS, but is more complicated (similar to </a:t>
                </a:r>
                <a:r>
                  <a:rPr lang="en-US" altLang="en-US" dirty="0" err="1"/>
                  <a:t>biconnectivity</a:t>
                </a:r>
                <a:r>
                  <a:rPr lang="en-US" altLang="en-US" dirty="0"/>
                  <a:t>).</a:t>
                </a:r>
              </a:p>
            </p:txBody>
          </p:sp>
        </mc:Choice>
        <mc:Fallback xmlns="">
          <p:sp>
            <p:nvSpPr>
              <p:cNvPr id="11268" name="Rectangle 80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231" t="-22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270" name="Rectangle 78"/>
          <p:cNvSpPr>
            <a:spLocks noChangeArrowheads="1"/>
          </p:cNvSpPr>
          <p:nvPr/>
        </p:nvSpPr>
        <p:spPr bwMode="auto">
          <a:xfrm>
            <a:off x="8657064" y="4345453"/>
            <a:ext cx="166687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en-US" altLang="en-US" sz="3100" b="1">
                <a:latin typeface="Times New Roman" panose="02020603050405020304" pitchFamily="18" charset="0"/>
              </a:rPr>
              <a:t>{ a , c , g }</a:t>
            </a:r>
            <a:endParaRPr lang="en-US" altLang="en-US" b="1">
              <a:latin typeface="Times" panose="02020603050405020304" pitchFamily="18" charset="0"/>
            </a:endParaRPr>
          </a:p>
        </p:txBody>
      </p:sp>
      <p:sp>
        <p:nvSpPr>
          <p:cNvPr id="11271" name="Rectangle 79"/>
          <p:cNvSpPr>
            <a:spLocks noChangeArrowheads="1"/>
          </p:cNvSpPr>
          <p:nvPr/>
        </p:nvSpPr>
        <p:spPr bwMode="auto">
          <a:xfrm>
            <a:off x="8657064" y="5780553"/>
            <a:ext cx="2138363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en-US" altLang="en-US" sz="3100" b="1">
                <a:latin typeface="Times New Roman" panose="02020603050405020304" pitchFamily="18" charset="0"/>
              </a:rPr>
              <a:t>{ f , d , e , b }</a:t>
            </a:r>
            <a:endParaRPr lang="en-US" altLang="en-US" b="1">
              <a:latin typeface="Times" panose="02020603050405020304" pitchFamily="18" charset="0"/>
            </a:endParaRPr>
          </a:p>
        </p:txBody>
      </p:sp>
      <p:grpSp>
        <p:nvGrpSpPr>
          <p:cNvPr id="11272" name="Group 101"/>
          <p:cNvGrpSpPr>
            <a:grpSpLocks/>
          </p:cNvGrpSpPr>
          <p:nvPr/>
        </p:nvGrpSpPr>
        <p:grpSpPr bwMode="auto">
          <a:xfrm>
            <a:off x="4797851" y="4020015"/>
            <a:ext cx="3554412" cy="2536825"/>
            <a:chOff x="751" y="1719"/>
            <a:chExt cx="2832" cy="2162"/>
          </a:xfrm>
          <a:solidFill>
            <a:schemeClr val="accent1"/>
          </a:solidFill>
        </p:grpSpPr>
        <p:sp>
          <p:nvSpPr>
            <p:cNvPr id="11274" name="Oval 81"/>
            <p:cNvSpPr>
              <a:spLocks noChangeArrowheads="1"/>
            </p:cNvSpPr>
            <p:nvPr/>
          </p:nvSpPr>
          <p:spPr bwMode="auto">
            <a:xfrm>
              <a:off x="839" y="1719"/>
              <a:ext cx="350" cy="357"/>
            </a:xfrm>
            <a:prstGeom prst="ellipse">
              <a:avLst/>
            </a:prstGeom>
            <a:grp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a</a:t>
              </a:r>
            </a:p>
          </p:txBody>
        </p:sp>
        <p:sp>
          <p:nvSpPr>
            <p:cNvPr id="11275" name="Oval 82"/>
            <p:cNvSpPr>
              <a:spLocks noChangeArrowheads="1"/>
            </p:cNvSpPr>
            <p:nvPr/>
          </p:nvSpPr>
          <p:spPr bwMode="auto">
            <a:xfrm>
              <a:off x="1630" y="2745"/>
              <a:ext cx="350" cy="357"/>
            </a:xfrm>
            <a:prstGeom prst="ellipse">
              <a:avLst/>
            </a:prstGeom>
            <a:grp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d</a:t>
              </a:r>
            </a:p>
          </p:txBody>
        </p:sp>
        <p:sp>
          <p:nvSpPr>
            <p:cNvPr id="11276" name="Oval 83"/>
            <p:cNvSpPr>
              <a:spLocks noChangeArrowheads="1"/>
            </p:cNvSpPr>
            <p:nvPr/>
          </p:nvSpPr>
          <p:spPr bwMode="auto">
            <a:xfrm>
              <a:off x="2176" y="2104"/>
              <a:ext cx="350" cy="357"/>
            </a:xfrm>
            <a:prstGeom prst="ellipse">
              <a:avLst/>
            </a:prstGeom>
            <a:grp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c</a:t>
              </a:r>
            </a:p>
          </p:txBody>
        </p:sp>
        <p:sp>
          <p:nvSpPr>
            <p:cNvPr id="11277" name="Oval 84"/>
            <p:cNvSpPr>
              <a:spLocks noChangeArrowheads="1"/>
            </p:cNvSpPr>
            <p:nvPr/>
          </p:nvSpPr>
          <p:spPr bwMode="auto">
            <a:xfrm>
              <a:off x="3233" y="3421"/>
              <a:ext cx="350" cy="357"/>
            </a:xfrm>
            <a:prstGeom prst="ellipse">
              <a:avLst/>
            </a:prstGeom>
            <a:grp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b</a:t>
              </a:r>
            </a:p>
          </p:txBody>
        </p:sp>
        <p:sp>
          <p:nvSpPr>
            <p:cNvPr id="11278" name="Oval 85"/>
            <p:cNvSpPr>
              <a:spLocks noChangeArrowheads="1"/>
            </p:cNvSpPr>
            <p:nvPr/>
          </p:nvSpPr>
          <p:spPr bwMode="auto">
            <a:xfrm>
              <a:off x="2517" y="2982"/>
              <a:ext cx="350" cy="357"/>
            </a:xfrm>
            <a:prstGeom prst="ellipse">
              <a:avLst/>
            </a:prstGeom>
            <a:grp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e</a:t>
              </a:r>
            </a:p>
          </p:txBody>
        </p:sp>
        <p:sp>
          <p:nvSpPr>
            <p:cNvPr id="11279" name="Oval 86"/>
            <p:cNvSpPr>
              <a:spLocks noChangeArrowheads="1"/>
            </p:cNvSpPr>
            <p:nvPr/>
          </p:nvSpPr>
          <p:spPr bwMode="auto">
            <a:xfrm>
              <a:off x="751" y="3524"/>
              <a:ext cx="350" cy="357"/>
            </a:xfrm>
            <a:prstGeom prst="ellipse">
              <a:avLst/>
            </a:prstGeom>
            <a:grp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f</a:t>
              </a:r>
            </a:p>
          </p:txBody>
        </p:sp>
        <p:sp>
          <p:nvSpPr>
            <p:cNvPr id="11280" name="Oval 87"/>
            <p:cNvSpPr>
              <a:spLocks noChangeArrowheads="1"/>
            </p:cNvSpPr>
            <p:nvPr/>
          </p:nvSpPr>
          <p:spPr bwMode="auto">
            <a:xfrm>
              <a:off x="3204" y="1968"/>
              <a:ext cx="350" cy="356"/>
            </a:xfrm>
            <a:prstGeom prst="ellipse">
              <a:avLst/>
            </a:prstGeom>
            <a:grp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g</a:t>
              </a:r>
            </a:p>
          </p:txBody>
        </p:sp>
        <p:cxnSp>
          <p:nvCxnSpPr>
            <p:cNvPr id="11281" name="AutoShape 88"/>
            <p:cNvCxnSpPr>
              <a:cxnSpLocks noChangeShapeType="1"/>
              <a:stCxn id="11274" idx="4"/>
              <a:endCxn id="11279" idx="0"/>
            </p:cNvCxnSpPr>
            <p:nvPr/>
          </p:nvCxnSpPr>
          <p:spPr bwMode="auto">
            <a:xfrm flipH="1">
              <a:off x="926" y="2098"/>
              <a:ext cx="88" cy="1404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</p:cxnSp>
        <p:cxnSp>
          <p:nvCxnSpPr>
            <p:cNvPr id="11282" name="AutoShape 90"/>
            <p:cNvCxnSpPr>
              <a:cxnSpLocks noChangeShapeType="1"/>
              <a:stCxn id="11274" idx="6"/>
              <a:endCxn id="11276" idx="2"/>
            </p:cNvCxnSpPr>
            <p:nvPr/>
          </p:nvCxnSpPr>
          <p:spPr bwMode="auto">
            <a:xfrm>
              <a:off x="1209" y="1898"/>
              <a:ext cx="946" cy="385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</p:cxnSp>
        <p:cxnSp>
          <p:nvCxnSpPr>
            <p:cNvPr id="11283" name="AutoShape 91"/>
            <p:cNvCxnSpPr>
              <a:cxnSpLocks noChangeShapeType="1"/>
              <a:stCxn id="11280" idx="1"/>
              <a:endCxn id="11274" idx="7"/>
            </p:cNvCxnSpPr>
            <p:nvPr/>
          </p:nvCxnSpPr>
          <p:spPr bwMode="auto">
            <a:xfrm flipH="1" flipV="1">
              <a:off x="1137" y="1749"/>
              <a:ext cx="2118" cy="248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</p:cxnSp>
        <p:cxnSp>
          <p:nvCxnSpPr>
            <p:cNvPr id="11284" name="AutoShape 92"/>
            <p:cNvCxnSpPr>
              <a:cxnSpLocks noChangeShapeType="1"/>
              <a:stCxn id="11276" idx="6"/>
              <a:endCxn id="11280" idx="2"/>
            </p:cNvCxnSpPr>
            <p:nvPr/>
          </p:nvCxnSpPr>
          <p:spPr bwMode="auto">
            <a:xfrm flipV="1">
              <a:off x="2546" y="2147"/>
              <a:ext cx="637" cy="136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</p:cxnSp>
        <p:cxnSp>
          <p:nvCxnSpPr>
            <p:cNvPr id="11285" name="AutoShape 93"/>
            <p:cNvCxnSpPr>
              <a:cxnSpLocks noChangeShapeType="1"/>
              <a:stCxn id="11280" idx="4"/>
              <a:endCxn id="11277" idx="0"/>
            </p:cNvCxnSpPr>
            <p:nvPr/>
          </p:nvCxnSpPr>
          <p:spPr bwMode="auto">
            <a:xfrm>
              <a:off x="3379" y="2347"/>
              <a:ext cx="29" cy="1052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</p:cxnSp>
        <p:cxnSp>
          <p:nvCxnSpPr>
            <p:cNvPr id="11286" name="AutoShape 94"/>
            <p:cNvCxnSpPr>
              <a:cxnSpLocks noChangeShapeType="1"/>
              <a:stCxn id="11275" idx="6"/>
              <a:endCxn id="11278" idx="2"/>
            </p:cNvCxnSpPr>
            <p:nvPr/>
          </p:nvCxnSpPr>
          <p:spPr bwMode="auto">
            <a:xfrm>
              <a:off x="2001" y="2924"/>
              <a:ext cx="496" cy="238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</p:cxnSp>
        <p:cxnSp>
          <p:nvCxnSpPr>
            <p:cNvPr id="11287" name="AutoShape 95"/>
            <p:cNvCxnSpPr>
              <a:cxnSpLocks noChangeShapeType="1"/>
              <a:stCxn id="11278" idx="5"/>
              <a:endCxn id="11277" idx="1"/>
            </p:cNvCxnSpPr>
            <p:nvPr/>
          </p:nvCxnSpPr>
          <p:spPr bwMode="auto">
            <a:xfrm>
              <a:off x="2816" y="3309"/>
              <a:ext cx="468" cy="142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</p:cxnSp>
        <p:cxnSp>
          <p:nvCxnSpPr>
            <p:cNvPr id="11288" name="AutoShape 96"/>
            <p:cNvCxnSpPr>
              <a:cxnSpLocks noChangeShapeType="1"/>
              <a:stCxn id="11279" idx="7"/>
              <a:endCxn id="11275" idx="3"/>
            </p:cNvCxnSpPr>
            <p:nvPr/>
          </p:nvCxnSpPr>
          <p:spPr bwMode="auto">
            <a:xfrm flipV="1">
              <a:off x="1050" y="3072"/>
              <a:ext cx="631" cy="482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</p:cxnSp>
        <p:cxnSp>
          <p:nvCxnSpPr>
            <p:cNvPr id="11289" name="AutoShape 97"/>
            <p:cNvCxnSpPr>
              <a:cxnSpLocks noChangeShapeType="1"/>
              <a:stCxn id="11279" idx="6"/>
              <a:endCxn id="11278" idx="3"/>
            </p:cNvCxnSpPr>
            <p:nvPr/>
          </p:nvCxnSpPr>
          <p:spPr bwMode="auto">
            <a:xfrm flipV="1">
              <a:off x="1122" y="3309"/>
              <a:ext cx="1447" cy="394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</p:cxnSp>
        <p:cxnSp>
          <p:nvCxnSpPr>
            <p:cNvPr id="11290" name="AutoShape 98"/>
            <p:cNvCxnSpPr>
              <a:cxnSpLocks noChangeShapeType="1"/>
              <a:stCxn id="11277" idx="2"/>
              <a:endCxn id="11279" idx="5"/>
            </p:cNvCxnSpPr>
            <p:nvPr/>
          </p:nvCxnSpPr>
          <p:spPr bwMode="auto">
            <a:xfrm flipH="1">
              <a:off x="1050" y="3601"/>
              <a:ext cx="2162" cy="250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</p:cxnSp>
      </p:grpSp>
      <p:pic>
        <p:nvPicPr>
          <p:cNvPr id="11273" name="Picture 102" descr="BD06663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7926" y="292100"/>
            <a:ext cx="1420813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551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ea typeface="新細明體" charset="-120"/>
              </a:rPr>
              <a:t>Depth-First Search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73732" name="Group 3"/>
          <p:cNvGrpSpPr>
            <a:grpSpLocks/>
          </p:cNvGrpSpPr>
          <p:nvPr/>
        </p:nvGrpSpPr>
        <p:grpSpPr bwMode="auto">
          <a:xfrm>
            <a:off x="6296025" y="3322639"/>
            <a:ext cx="3081338" cy="1830387"/>
            <a:chOff x="593" y="2600"/>
            <a:chExt cx="1941" cy="1153"/>
          </a:xfrm>
        </p:grpSpPr>
        <p:sp>
          <p:nvSpPr>
            <p:cNvPr id="73733" name="Oval 4"/>
            <p:cNvSpPr>
              <a:spLocks noChangeAspect="1" noChangeArrowheads="1"/>
            </p:cNvSpPr>
            <p:nvPr/>
          </p:nvSpPr>
          <p:spPr bwMode="auto">
            <a:xfrm>
              <a:off x="1515" y="3061"/>
              <a:ext cx="231" cy="231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D</a:t>
              </a:r>
            </a:p>
          </p:txBody>
        </p:sp>
        <p:sp>
          <p:nvSpPr>
            <p:cNvPr id="73734" name="Oval 5"/>
            <p:cNvSpPr>
              <a:spLocks noChangeAspect="1" noChangeArrowheads="1"/>
            </p:cNvSpPr>
            <p:nvPr/>
          </p:nvSpPr>
          <p:spPr bwMode="auto">
            <a:xfrm>
              <a:off x="593" y="3061"/>
              <a:ext cx="231" cy="231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B</a:t>
              </a:r>
            </a:p>
          </p:txBody>
        </p:sp>
        <p:sp>
          <p:nvSpPr>
            <p:cNvPr id="73735" name="Oval 6"/>
            <p:cNvSpPr>
              <a:spLocks noChangeAspect="1" noChangeArrowheads="1"/>
            </p:cNvSpPr>
            <p:nvPr/>
          </p:nvSpPr>
          <p:spPr bwMode="auto">
            <a:xfrm>
              <a:off x="1054" y="2600"/>
              <a:ext cx="231" cy="231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 dirty="0">
                  <a:ea typeface="新細明體" charset="-120"/>
                </a:rPr>
                <a:t>A</a:t>
              </a:r>
            </a:p>
          </p:txBody>
        </p:sp>
        <p:sp>
          <p:nvSpPr>
            <p:cNvPr id="73736" name="Oval 7"/>
            <p:cNvSpPr>
              <a:spLocks noChangeAspect="1" noChangeArrowheads="1"/>
            </p:cNvSpPr>
            <p:nvPr/>
          </p:nvSpPr>
          <p:spPr bwMode="auto">
            <a:xfrm>
              <a:off x="1054" y="3522"/>
              <a:ext cx="231" cy="231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C</a:t>
              </a:r>
            </a:p>
          </p:txBody>
        </p:sp>
        <p:cxnSp>
          <p:nvCxnSpPr>
            <p:cNvPr id="73737" name="AutoShape 8"/>
            <p:cNvCxnSpPr>
              <a:cxnSpLocks noChangeAspect="1" noChangeShapeType="1"/>
              <a:stCxn id="73735" idx="3"/>
              <a:endCxn id="73734" idx="7"/>
            </p:cNvCxnSpPr>
            <p:nvPr/>
          </p:nvCxnSpPr>
          <p:spPr bwMode="auto">
            <a:xfrm flipH="1">
              <a:off x="790" y="2809"/>
              <a:ext cx="297" cy="273"/>
            </a:xfrm>
            <a:prstGeom prst="straightConnector1">
              <a:avLst/>
            </a:prstGeom>
            <a:noFill/>
            <a:ln w="38100">
              <a:solidFill>
                <a:schemeClr val="accent4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3738" name="AutoShape 9"/>
            <p:cNvCxnSpPr>
              <a:cxnSpLocks noChangeAspect="1" noChangeShapeType="1"/>
              <a:stCxn id="73736" idx="1"/>
              <a:endCxn id="73734" idx="5"/>
            </p:cNvCxnSpPr>
            <p:nvPr/>
          </p:nvCxnSpPr>
          <p:spPr bwMode="auto">
            <a:xfrm flipH="1" flipV="1">
              <a:off x="790" y="3270"/>
              <a:ext cx="297" cy="273"/>
            </a:xfrm>
            <a:prstGeom prst="straightConnector1">
              <a:avLst/>
            </a:prstGeom>
            <a:noFill/>
            <a:ln w="38100">
              <a:solidFill>
                <a:schemeClr val="accent4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3739" name="AutoShape 10"/>
            <p:cNvCxnSpPr>
              <a:cxnSpLocks noChangeAspect="1" noChangeShapeType="1"/>
              <a:stCxn id="73736" idx="7"/>
              <a:endCxn id="73733" idx="3"/>
            </p:cNvCxnSpPr>
            <p:nvPr/>
          </p:nvCxnSpPr>
          <p:spPr bwMode="auto">
            <a:xfrm flipV="1">
              <a:off x="1251" y="3270"/>
              <a:ext cx="297" cy="273"/>
            </a:xfrm>
            <a:prstGeom prst="straightConnector1">
              <a:avLst/>
            </a:prstGeom>
            <a:noFill/>
            <a:ln w="38100">
              <a:solidFill>
                <a:schemeClr val="accent4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3740" name="AutoShape 11"/>
            <p:cNvCxnSpPr>
              <a:cxnSpLocks noChangeAspect="1" noChangeShapeType="1"/>
              <a:stCxn id="73735" idx="5"/>
              <a:endCxn id="73733" idx="1"/>
            </p:cNvCxnSpPr>
            <p:nvPr/>
          </p:nvCxnSpPr>
          <p:spPr bwMode="auto">
            <a:xfrm>
              <a:off x="1251" y="2809"/>
              <a:ext cx="297" cy="273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3741" name="AutoShape 12"/>
            <p:cNvCxnSpPr>
              <a:cxnSpLocks noChangeAspect="1" noChangeShapeType="1"/>
              <a:stCxn id="73735" idx="4"/>
              <a:endCxn id="73736" idx="0"/>
            </p:cNvCxnSpPr>
            <p:nvPr/>
          </p:nvCxnSpPr>
          <p:spPr bwMode="auto">
            <a:xfrm>
              <a:off x="1169" y="2842"/>
              <a:ext cx="0" cy="667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3742" name="Oval 13"/>
            <p:cNvSpPr>
              <a:spLocks noChangeAspect="1" noChangeArrowheads="1"/>
            </p:cNvSpPr>
            <p:nvPr/>
          </p:nvSpPr>
          <p:spPr bwMode="auto">
            <a:xfrm>
              <a:off x="2303" y="3061"/>
              <a:ext cx="231" cy="231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 dirty="0">
                  <a:ea typeface="新細明體" charset="-120"/>
                </a:rPr>
                <a:t>E</a:t>
              </a:r>
            </a:p>
          </p:txBody>
        </p:sp>
        <p:cxnSp>
          <p:nvCxnSpPr>
            <p:cNvPr id="73743" name="AutoShape 14"/>
            <p:cNvCxnSpPr>
              <a:cxnSpLocks noChangeAspect="1" noChangeShapeType="1"/>
              <a:stCxn id="73736" idx="6"/>
              <a:endCxn id="73742" idx="3"/>
            </p:cNvCxnSpPr>
            <p:nvPr/>
          </p:nvCxnSpPr>
          <p:spPr bwMode="auto">
            <a:xfrm flipV="1">
              <a:off x="1296" y="3264"/>
              <a:ext cx="1040" cy="373"/>
            </a:xfrm>
            <a:prstGeom prst="straightConnector1">
              <a:avLst/>
            </a:prstGeom>
            <a:noFill/>
            <a:ln w="38100">
              <a:solidFill>
                <a:schemeClr val="accent4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3744" name="AutoShape 15"/>
            <p:cNvCxnSpPr>
              <a:cxnSpLocks noChangeAspect="1" noChangeShapeType="1"/>
              <a:stCxn id="73742" idx="1"/>
              <a:endCxn id="73735" idx="6"/>
            </p:cNvCxnSpPr>
            <p:nvPr/>
          </p:nvCxnSpPr>
          <p:spPr bwMode="auto">
            <a:xfrm flipH="1" flipV="1">
              <a:off x="1296" y="2715"/>
              <a:ext cx="1040" cy="37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4217634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Breadth-First Search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3188" name="Group 3"/>
          <p:cNvGrpSpPr>
            <a:grpSpLocks/>
          </p:cNvGrpSpPr>
          <p:nvPr/>
        </p:nvGrpSpPr>
        <p:grpSpPr bwMode="auto">
          <a:xfrm>
            <a:off x="6777967" y="2845594"/>
            <a:ext cx="3649662" cy="2130425"/>
            <a:chOff x="3072" y="950"/>
            <a:chExt cx="2299" cy="1342"/>
          </a:xfrm>
        </p:grpSpPr>
        <p:sp>
          <p:nvSpPr>
            <p:cNvPr id="93189" name="AutoShape 4"/>
            <p:cNvSpPr>
              <a:spLocks noChangeArrowheads="1"/>
            </p:cNvSpPr>
            <p:nvPr/>
          </p:nvSpPr>
          <p:spPr bwMode="auto">
            <a:xfrm>
              <a:off x="3763" y="1984"/>
              <a:ext cx="1304" cy="308"/>
            </a:xfrm>
            <a:prstGeom prst="roundRect">
              <a:avLst>
                <a:gd name="adj" fmla="val 16667"/>
              </a:avLst>
            </a:prstGeom>
            <a:solidFill>
              <a:srgbClr val="FFFFFF">
                <a:alpha val="50196"/>
              </a:srgbClr>
            </a:solidFill>
            <a:ln w="12700">
              <a:solidFill>
                <a:schemeClr val="tx2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93190" name="AutoShape 5"/>
            <p:cNvSpPr>
              <a:spLocks noChangeArrowheads="1"/>
            </p:cNvSpPr>
            <p:nvPr/>
          </p:nvSpPr>
          <p:spPr bwMode="auto">
            <a:xfrm>
              <a:off x="3388" y="1525"/>
              <a:ext cx="1983" cy="308"/>
            </a:xfrm>
            <a:prstGeom prst="roundRect">
              <a:avLst>
                <a:gd name="adj" fmla="val 16667"/>
              </a:avLst>
            </a:prstGeom>
            <a:solidFill>
              <a:srgbClr val="FFFFFF">
                <a:alpha val="50196"/>
              </a:srgbClr>
            </a:solidFill>
            <a:ln w="12700">
              <a:solidFill>
                <a:schemeClr val="tx2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93191" name="AutoShape 6"/>
            <p:cNvSpPr>
              <a:spLocks noChangeArrowheads="1"/>
            </p:cNvSpPr>
            <p:nvPr/>
          </p:nvSpPr>
          <p:spPr bwMode="auto">
            <a:xfrm>
              <a:off x="3769" y="1064"/>
              <a:ext cx="521" cy="308"/>
            </a:xfrm>
            <a:prstGeom prst="roundRect">
              <a:avLst>
                <a:gd name="adj" fmla="val 16667"/>
              </a:avLst>
            </a:prstGeom>
            <a:solidFill>
              <a:srgbClr val="FFFFFF">
                <a:alpha val="50196"/>
              </a:srgbClr>
            </a:solidFill>
            <a:ln w="12700">
              <a:solidFill>
                <a:schemeClr val="tx2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93192" name="Oval 7"/>
            <p:cNvSpPr>
              <a:spLocks noChangeAspect="1" noChangeArrowheads="1"/>
            </p:cNvSpPr>
            <p:nvPr/>
          </p:nvSpPr>
          <p:spPr bwMode="auto">
            <a:xfrm>
              <a:off x="4297" y="1564"/>
              <a:ext cx="231" cy="231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C</a:t>
              </a:r>
            </a:p>
          </p:txBody>
        </p:sp>
        <p:sp>
          <p:nvSpPr>
            <p:cNvPr id="93193" name="Oval 8"/>
            <p:cNvSpPr>
              <a:spLocks noChangeAspect="1" noChangeArrowheads="1"/>
            </p:cNvSpPr>
            <p:nvPr/>
          </p:nvSpPr>
          <p:spPr bwMode="auto">
            <a:xfrm>
              <a:off x="3528" y="1564"/>
              <a:ext cx="231" cy="231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B</a:t>
              </a:r>
            </a:p>
          </p:txBody>
        </p:sp>
        <p:sp>
          <p:nvSpPr>
            <p:cNvPr id="93194" name="Oval 9"/>
            <p:cNvSpPr>
              <a:spLocks noChangeAspect="1" noChangeArrowheads="1"/>
            </p:cNvSpPr>
            <p:nvPr/>
          </p:nvSpPr>
          <p:spPr bwMode="auto">
            <a:xfrm>
              <a:off x="3924" y="1103"/>
              <a:ext cx="231" cy="231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 dirty="0">
                  <a:ea typeface="新細明體" charset="-120"/>
                </a:rPr>
                <a:t>A</a:t>
              </a:r>
            </a:p>
          </p:txBody>
        </p:sp>
        <p:sp>
          <p:nvSpPr>
            <p:cNvPr id="93195" name="Oval 10"/>
            <p:cNvSpPr>
              <a:spLocks noChangeAspect="1" noChangeArrowheads="1"/>
            </p:cNvSpPr>
            <p:nvPr/>
          </p:nvSpPr>
          <p:spPr bwMode="auto">
            <a:xfrm>
              <a:off x="3912" y="2025"/>
              <a:ext cx="231" cy="231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E</a:t>
              </a:r>
            </a:p>
          </p:txBody>
        </p:sp>
        <p:cxnSp>
          <p:nvCxnSpPr>
            <p:cNvPr id="93196" name="AutoShape 11"/>
            <p:cNvCxnSpPr>
              <a:cxnSpLocks noChangeAspect="1" noChangeShapeType="1"/>
              <a:stCxn id="93194" idx="3"/>
              <a:endCxn id="93193" idx="7"/>
            </p:cNvCxnSpPr>
            <p:nvPr/>
          </p:nvCxnSpPr>
          <p:spPr bwMode="auto">
            <a:xfrm flipH="1">
              <a:off x="3725" y="1312"/>
              <a:ext cx="232" cy="273"/>
            </a:xfrm>
            <a:prstGeom prst="straightConnector1">
              <a:avLst/>
            </a:prstGeom>
            <a:noFill/>
            <a:ln w="38100">
              <a:solidFill>
                <a:schemeClr val="accent4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3197" name="AutoShape 12"/>
            <p:cNvCxnSpPr>
              <a:cxnSpLocks noChangeAspect="1" noChangeShapeType="1"/>
              <a:stCxn id="93195" idx="1"/>
              <a:endCxn id="93193" idx="5"/>
            </p:cNvCxnSpPr>
            <p:nvPr/>
          </p:nvCxnSpPr>
          <p:spPr bwMode="auto">
            <a:xfrm flipH="1" flipV="1">
              <a:off x="3725" y="1773"/>
              <a:ext cx="220" cy="273"/>
            </a:xfrm>
            <a:prstGeom prst="straightConnector1">
              <a:avLst/>
            </a:prstGeom>
            <a:noFill/>
            <a:ln w="38100">
              <a:solidFill>
                <a:schemeClr val="accent4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3198" name="AutoShape 13"/>
            <p:cNvCxnSpPr>
              <a:cxnSpLocks noChangeAspect="1" noChangeShapeType="1"/>
              <a:stCxn id="93195" idx="7"/>
              <a:endCxn id="93192" idx="3"/>
            </p:cNvCxnSpPr>
            <p:nvPr/>
          </p:nvCxnSpPr>
          <p:spPr bwMode="auto">
            <a:xfrm flipV="1">
              <a:off x="4109" y="1773"/>
              <a:ext cx="221" cy="273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prstDash val="dash"/>
              <a:round/>
              <a:headEnd type="triangl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3199" name="AutoShape 14"/>
            <p:cNvCxnSpPr>
              <a:cxnSpLocks noChangeAspect="1" noChangeShapeType="1"/>
              <a:stCxn id="93194" idx="5"/>
              <a:endCxn id="93192" idx="1"/>
            </p:cNvCxnSpPr>
            <p:nvPr/>
          </p:nvCxnSpPr>
          <p:spPr bwMode="auto">
            <a:xfrm>
              <a:off x="4121" y="1312"/>
              <a:ext cx="209" cy="273"/>
            </a:xfrm>
            <a:prstGeom prst="straightConnector1">
              <a:avLst/>
            </a:prstGeom>
            <a:noFill/>
            <a:ln w="38100">
              <a:solidFill>
                <a:schemeClr val="accent4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3200" name="AutoShape 15"/>
            <p:cNvCxnSpPr>
              <a:cxnSpLocks noChangeAspect="1" noChangeShapeType="1"/>
              <a:stCxn id="93193" idx="6"/>
              <a:endCxn id="93192" idx="2"/>
            </p:cNvCxnSpPr>
            <p:nvPr/>
          </p:nvCxnSpPr>
          <p:spPr bwMode="auto">
            <a:xfrm>
              <a:off x="3770" y="1679"/>
              <a:ext cx="514" cy="0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3201" name="Oval 16"/>
            <p:cNvSpPr>
              <a:spLocks noChangeAspect="1" noChangeArrowheads="1"/>
            </p:cNvSpPr>
            <p:nvPr/>
          </p:nvSpPr>
          <p:spPr bwMode="auto">
            <a:xfrm>
              <a:off x="5067" y="1564"/>
              <a:ext cx="231" cy="231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D</a:t>
              </a:r>
            </a:p>
          </p:txBody>
        </p:sp>
        <p:cxnSp>
          <p:nvCxnSpPr>
            <p:cNvPr id="93202" name="AutoShape 17"/>
            <p:cNvCxnSpPr>
              <a:cxnSpLocks noChangeAspect="1" noChangeShapeType="1"/>
              <a:stCxn id="93207" idx="7"/>
              <a:endCxn id="93201" idx="3"/>
            </p:cNvCxnSpPr>
            <p:nvPr/>
          </p:nvCxnSpPr>
          <p:spPr bwMode="auto">
            <a:xfrm flipV="1">
              <a:off x="4879" y="1773"/>
              <a:ext cx="221" cy="279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prstDash val="dash"/>
              <a:round/>
              <a:headEnd type="triangl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3203" name="AutoShape 18"/>
            <p:cNvCxnSpPr>
              <a:cxnSpLocks noChangeAspect="1" noChangeShapeType="1"/>
              <a:stCxn id="93201" idx="1"/>
              <a:endCxn id="93194" idx="6"/>
            </p:cNvCxnSpPr>
            <p:nvPr/>
          </p:nvCxnSpPr>
          <p:spPr bwMode="auto">
            <a:xfrm flipH="1" flipV="1">
              <a:off x="4166" y="1218"/>
              <a:ext cx="934" cy="367"/>
            </a:xfrm>
            <a:prstGeom prst="straightConnector1">
              <a:avLst/>
            </a:prstGeom>
            <a:noFill/>
            <a:ln w="38100">
              <a:solidFill>
                <a:schemeClr val="accent4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3204" name="Text Box 19"/>
            <p:cNvSpPr txBox="1">
              <a:spLocks noChangeArrowheads="1"/>
            </p:cNvSpPr>
            <p:nvPr/>
          </p:nvSpPr>
          <p:spPr bwMode="auto">
            <a:xfrm>
              <a:off x="3456" y="950"/>
              <a:ext cx="29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i="1">
                  <a:solidFill>
                    <a:schemeClr val="tx2"/>
                  </a:solidFill>
                  <a:latin typeface="Times New Roman" panose="02020603050405020304" pitchFamily="18" charset="0"/>
                  <a:ea typeface="新細明體" charset="-120"/>
                </a:rPr>
                <a:t>L</a:t>
              </a:r>
              <a:r>
                <a:rPr lang="en-US" altLang="zh-TW" b="0" baseline="-25000">
                  <a:solidFill>
                    <a:schemeClr val="tx2"/>
                  </a:solidFill>
                  <a:latin typeface="Times New Roman" panose="02020603050405020304" pitchFamily="18" charset="0"/>
                  <a:ea typeface="新細明體" charset="-120"/>
                </a:rPr>
                <a:t>0</a:t>
              </a:r>
            </a:p>
          </p:txBody>
        </p:sp>
        <p:sp>
          <p:nvSpPr>
            <p:cNvPr id="93205" name="Text Box 20"/>
            <p:cNvSpPr txBox="1">
              <a:spLocks noChangeArrowheads="1"/>
            </p:cNvSpPr>
            <p:nvPr/>
          </p:nvSpPr>
          <p:spPr bwMode="auto">
            <a:xfrm>
              <a:off x="3072" y="1406"/>
              <a:ext cx="29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i="1">
                  <a:solidFill>
                    <a:schemeClr val="tx2"/>
                  </a:solidFill>
                  <a:latin typeface="Times New Roman" panose="02020603050405020304" pitchFamily="18" charset="0"/>
                  <a:ea typeface="新細明體" charset="-120"/>
                </a:rPr>
                <a:t>L</a:t>
              </a:r>
              <a:r>
                <a:rPr lang="en-US" altLang="zh-TW" b="0" baseline="-25000">
                  <a:solidFill>
                    <a:schemeClr val="tx2"/>
                  </a:solidFill>
                  <a:latin typeface="Times New Roman" panose="02020603050405020304" pitchFamily="18" charset="0"/>
                  <a:ea typeface="新細明體" charset="-120"/>
                </a:rPr>
                <a:t>1</a:t>
              </a:r>
            </a:p>
          </p:txBody>
        </p:sp>
        <p:cxnSp>
          <p:nvCxnSpPr>
            <p:cNvPr id="93206" name="AutoShape 21"/>
            <p:cNvCxnSpPr>
              <a:cxnSpLocks noChangeAspect="1" noChangeShapeType="1"/>
              <a:stCxn id="93192" idx="6"/>
              <a:endCxn id="93201" idx="2"/>
            </p:cNvCxnSpPr>
            <p:nvPr/>
          </p:nvCxnSpPr>
          <p:spPr bwMode="auto">
            <a:xfrm>
              <a:off x="4539" y="1679"/>
              <a:ext cx="515" cy="0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3207" name="Oval 22"/>
            <p:cNvSpPr>
              <a:spLocks noChangeAspect="1" noChangeArrowheads="1"/>
            </p:cNvSpPr>
            <p:nvPr/>
          </p:nvSpPr>
          <p:spPr bwMode="auto">
            <a:xfrm>
              <a:off x="4682" y="2025"/>
              <a:ext cx="231" cy="231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r>
                <a:rPr lang="en-US" altLang="zh-TW">
                  <a:latin typeface="Tahoma" panose="020B0604030504040204" pitchFamily="34" charset="0"/>
                  <a:ea typeface="新細明體" charset="-120"/>
                </a:rPr>
                <a:t>F</a:t>
              </a:r>
            </a:p>
          </p:txBody>
        </p:sp>
        <p:cxnSp>
          <p:nvCxnSpPr>
            <p:cNvPr id="93208" name="AutoShape 23"/>
            <p:cNvCxnSpPr>
              <a:cxnSpLocks noChangeAspect="1" noChangeShapeType="1"/>
              <a:stCxn id="93192" idx="5"/>
              <a:endCxn id="93207" idx="1"/>
            </p:cNvCxnSpPr>
            <p:nvPr/>
          </p:nvCxnSpPr>
          <p:spPr bwMode="auto">
            <a:xfrm>
              <a:off x="4494" y="1773"/>
              <a:ext cx="221" cy="279"/>
            </a:xfrm>
            <a:prstGeom prst="straightConnector1">
              <a:avLst/>
            </a:prstGeom>
            <a:noFill/>
            <a:ln w="38100">
              <a:solidFill>
                <a:schemeClr val="accent4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3209" name="Text Box 24"/>
            <p:cNvSpPr txBox="1">
              <a:spLocks noChangeArrowheads="1"/>
            </p:cNvSpPr>
            <p:nvPr/>
          </p:nvSpPr>
          <p:spPr bwMode="auto">
            <a:xfrm>
              <a:off x="3444" y="1856"/>
              <a:ext cx="29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i="1">
                  <a:solidFill>
                    <a:schemeClr val="tx2"/>
                  </a:solidFill>
                  <a:latin typeface="Times New Roman" panose="02020603050405020304" pitchFamily="18" charset="0"/>
                  <a:ea typeface="新細明體" charset="-120"/>
                </a:rPr>
                <a:t>L</a:t>
              </a:r>
              <a:r>
                <a:rPr lang="en-US" altLang="zh-TW" b="0" baseline="-25000">
                  <a:solidFill>
                    <a:schemeClr val="tx2"/>
                  </a:solidFill>
                  <a:latin typeface="Times New Roman" panose="02020603050405020304" pitchFamily="18" charset="0"/>
                  <a:ea typeface="新細明體" charset="-120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81692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Breadth-First Search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6259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sz="half"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altLang="zh-TW" b="1" dirty="0" smtClean="0">
                    <a:solidFill>
                      <a:schemeClr val="accent1"/>
                    </a:solidFill>
                  </a:rPr>
                  <a:t>Breadth-first search (BFS) </a:t>
                </a:r>
                <a:r>
                  <a:rPr lang="en-US" altLang="zh-TW" dirty="0" smtClean="0"/>
                  <a:t>is a general technique for traversing a graph</a:t>
                </a:r>
              </a:p>
              <a:p>
                <a:r>
                  <a:rPr lang="en-US" altLang="zh-TW" dirty="0" smtClean="0"/>
                  <a:t>A BFS traversal of a graph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altLang="zh-TW" dirty="0" smtClean="0"/>
                  <a:t> </a:t>
                </a:r>
              </a:p>
              <a:p>
                <a:pPr lvl="1"/>
                <a:r>
                  <a:rPr lang="en-US" altLang="zh-TW" dirty="0" smtClean="0"/>
                  <a:t>Visits all the vertices and edges of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altLang="zh-TW" dirty="0" smtClean="0"/>
              </a:p>
              <a:p>
                <a:pPr lvl="1"/>
                <a:r>
                  <a:rPr lang="en-US" altLang="zh-TW" dirty="0" smtClean="0"/>
                  <a:t>Determines whether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altLang="zh-TW" dirty="0" smtClean="0"/>
                  <a:t> is connected</a:t>
                </a:r>
              </a:p>
              <a:p>
                <a:pPr lvl="1"/>
                <a:r>
                  <a:rPr lang="en-US" altLang="zh-TW" dirty="0" smtClean="0"/>
                  <a:t>Computes the connected components of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altLang="zh-TW" dirty="0" smtClean="0"/>
              </a:p>
              <a:p>
                <a:pPr lvl="1"/>
                <a:r>
                  <a:rPr lang="en-US" altLang="zh-TW" dirty="0" smtClean="0"/>
                  <a:t>Computes a spanning forest of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altLang="zh-TW" dirty="0"/>
              </a:p>
            </p:txBody>
          </p:sp>
        </mc:Choice>
        <mc:Fallback xmlns="">
          <p:sp>
            <p:nvSpPr>
              <p:cNvPr id="96259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0">
                <a:blip r:embed="rId2"/>
                <a:stretch>
                  <a:fillRect l="-2125" t="-18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260" name="Rectangle 4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sz="half" idx="2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altLang="zh-TW" dirty="0" smtClean="0"/>
                  <a:t>BFS on a graph with n vertices and m edges takes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TW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TW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TW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TW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TW" dirty="0" smtClean="0">
                    <a:solidFill>
                      <a:schemeClr val="accent1"/>
                    </a:solidFill>
                  </a:rPr>
                  <a:t> time</a:t>
                </a:r>
              </a:p>
              <a:p>
                <a:r>
                  <a:rPr lang="en-US" altLang="zh-TW" dirty="0" smtClean="0"/>
                  <a:t>BFS can be further extended to solve other graph problems</a:t>
                </a:r>
              </a:p>
              <a:p>
                <a:pPr lvl="1"/>
                <a:r>
                  <a:rPr lang="en-US" altLang="zh-TW" dirty="0" smtClean="0"/>
                  <a:t>Find and report a path with the minimum number of edges between two given vertices </a:t>
                </a:r>
              </a:p>
              <a:p>
                <a:pPr lvl="1"/>
                <a:r>
                  <a:rPr lang="en-US" altLang="zh-TW" dirty="0" smtClean="0"/>
                  <a:t>Find a simple cycle, if there is one</a:t>
                </a:r>
                <a:endParaRPr lang="en-US" altLang="zh-TW" dirty="0"/>
              </a:p>
            </p:txBody>
          </p:sp>
        </mc:Choice>
        <mc:Fallback xmlns="">
          <p:sp>
            <p:nvSpPr>
              <p:cNvPr id="96260" name="Rectangle 4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 rotWithShape="0">
                <a:blip r:embed="rId3"/>
                <a:stretch>
                  <a:fillRect l="-2253" t="-1893" r="-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9128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ea typeface="新細明體" charset="-120"/>
              </a:rPr>
              <a:t>BFS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0355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1141410" y="2249486"/>
                <a:ext cx="4878389" cy="4418014"/>
              </a:xfrm>
            </p:spPr>
            <p:txBody>
              <a:bodyPr>
                <a:normAutofit fontScale="70000" lnSpcReduction="20000"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altLang="zh-TW" sz="2000" dirty="0" smtClean="0">
                    <a:ea typeface="新細明體" charset="-120"/>
                  </a:rPr>
                  <a:t>The algorithm uses a mechanism for setting and getting “labels” of vertices and edges</a:t>
                </a:r>
              </a:p>
              <a:p>
                <a:pPr>
                  <a:lnSpc>
                    <a:spcPct val="90000"/>
                  </a:lnSpc>
                </a:pPr>
                <a:endParaRPr lang="en-US" altLang="zh-TW" sz="2000" dirty="0">
                  <a:ea typeface="新細明體" charset="-12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altLang="zh-TW" sz="2000" b="1" u="sng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ea typeface="新細明體" charset="-120"/>
                    <a:cs typeface="Courier New" panose="02070309020205020404" pitchFamily="49" charset="0"/>
                  </a:rPr>
                  <a:t>Algorithm</a:t>
                </a:r>
                <a:r>
                  <a:rPr lang="en-US" altLang="zh-TW" sz="2000" dirty="0" smtClean="0">
                    <a:latin typeface="Courier New" panose="02070309020205020404" pitchFamily="49" charset="0"/>
                    <a:ea typeface="新細明體" charset="-120"/>
                    <a:cs typeface="Courier New" panose="02070309020205020404" pitchFamily="49" charset="0"/>
                  </a:rPr>
                  <a:t> </a:t>
                </a:r>
                <a:r>
                  <a:rPr lang="en-US" altLang="zh-TW" sz="2000" b="0" i="0" dirty="0" smtClean="0">
                    <a:latin typeface="Courier New" panose="02070309020205020404" pitchFamily="49" charset="0"/>
                    <a:ea typeface="新細明體" charset="-120"/>
                    <a:cs typeface="Courier New" panose="02070309020205020404" pitchFamily="49" charset="0"/>
                  </a:rPr>
                  <a:t>BFS</a:t>
                </a:r>
                <a14:m>
                  <m:oMath xmlns:m="http://schemas.openxmlformats.org/officeDocument/2006/math">
                    <m:r>
                      <a:rPr lang="en-US" altLang="zh-TW" sz="2000" b="0" i="1" smtClean="0">
                        <a:latin typeface="Cambria Math" panose="02040503050406030204" pitchFamily="18" charset="0"/>
                        <a:ea typeface="新細明體" charset="-120"/>
                      </a:rPr>
                      <m:t>(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  <a:ea typeface="新細明體" charset="-120"/>
                      </a:rPr>
                      <m:t>𝐺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  <a:ea typeface="新細明體" charset="-120"/>
                      </a:rPr>
                      <m:t>)</m:t>
                    </m:r>
                  </m:oMath>
                </a14:m>
                <a:endParaRPr lang="en-US" altLang="zh-TW" sz="2000" dirty="0" smtClean="0">
                  <a:latin typeface="Courier New" panose="02070309020205020404" pitchFamily="49" charset="0"/>
                  <a:ea typeface="新細明體" charset="-12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altLang="zh-TW" sz="2000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ea typeface="新細明體" charset="-120"/>
                    <a:cs typeface="Courier New" panose="02070309020205020404" pitchFamily="49" charset="0"/>
                  </a:rPr>
                  <a:t>Input</a:t>
                </a:r>
                <a:r>
                  <a:rPr lang="en-US" altLang="zh-TW" sz="2000" b="1" dirty="0" smtClean="0">
                    <a:latin typeface="Courier New" panose="02070309020205020404" pitchFamily="49" charset="0"/>
                    <a:ea typeface="新細明體" charset="-120"/>
                    <a:cs typeface="Courier New" panose="02070309020205020404" pitchFamily="49" charset="0"/>
                  </a:rPr>
                  <a:t>: </a:t>
                </a:r>
                <a:r>
                  <a:rPr lang="en-US" altLang="zh-TW" sz="2000" dirty="0" smtClean="0">
                    <a:latin typeface="Courier New" panose="02070309020205020404" pitchFamily="49" charset="0"/>
                    <a:ea typeface="新細明體" charset="-120"/>
                    <a:cs typeface="Courier New" panose="02070309020205020404" pitchFamily="49" charset="0"/>
                  </a:rPr>
                  <a:t>Graph </a:t>
                </a:r>
                <a14:m>
                  <m:oMath xmlns:m="http://schemas.openxmlformats.org/officeDocument/2006/math">
                    <m:r>
                      <a:rPr lang="en-US" altLang="zh-TW" sz="2000" b="0" i="1" smtClean="0">
                        <a:latin typeface="Cambria Math" panose="02040503050406030204" pitchFamily="18" charset="0"/>
                        <a:ea typeface="新細明體" charset="-120"/>
                      </a:rPr>
                      <m:t>𝐺</m:t>
                    </m:r>
                  </m:oMath>
                </a14:m>
                <a:endParaRPr lang="en-US" altLang="zh-TW" sz="2000" dirty="0" smtClean="0">
                  <a:latin typeface="Courier New" panose="02070309020205020404" pitchFamily="49" charset="0"/>
                  <a:ea typeface="新細明體" charset="-12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altLang="zh-TW" sz="2000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ea typeface="新細明體" charset="-120"/>
                    <a:cs typeface="Courier New" panose="02070309020205020404" pitchFamily="49" charset="0"/>
                  </a:rPr>
                  <a:t>Output</a:t>
                </a:r>
                <a:r>
                  <a:rPr lang="en-US" altLang="zh-TW" sz="2000" b="1" dirty="0" smtClean="0">
                    <a:latin typeface="Courier New" panose="02070309020205020404" pitchFamily="49" charset="0"/>
                    <a:ea typeface="新細明體" charset="-120"/>
                    <a:cs typeface="Courier New" panose="02070309020205020404" pitchFamily="49" charset="0"/>
                  </a:rPr>
                  <a:t>: </a:t>
                </a:r>
                <a:r>
                  <a:rPr lang="en-US" altLang="zh-TW" sz="2000" dirty="0" smtClean="0">
                    <a:latin typeface="Courier New" panose="02070309020205020404" pitchFamily="49" charset="0"/>
                    <a:ea typeface="新細明體" charset="-120"/>
                    <a:cs typeface="Courier New" panose="02070309020205020404" pitchFamily="49" charset="0"/>
                  </a:rPr>
                  <a:t>Labeling of the edges and 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altLang="zh-TW" sz="2000" dirty="0">
                    <a:latin typeface="Courier New" panose="02070309020205020404" pitchFamily="49" charset="0"/>
                    <a:ea typeface="新細明體" charset="-120"/>
                    <a:cs typeface="Courier New" panose="02070309020205020404" pitchFamily="49" charset="0"/>
                  </a:rPr>
                  <a:t> </a:t>
                </a:r>
                <a:r>
                  <a:rPr lang="en-US" altLang="zh-TW" sz="2000" dirty="0" smtClean="0">
                    <a:latin typeface="Courier New" panose="02070309020205020404" pitchFamily="49" charset="0"/>
                    <a:ea typeface="新細明體" charset="-120"/>
                    <a:cs typeface="Courier New" panose="02070309020205020404" pitchFamily="49" charset="0"/>
                  </a:rPr>
                  <a:t>  partition of the vertices of </a:t>
                </a:r>
                <a14:m>
                  <m:oMath xmlns:m="http://schemas.openxmlformats.org/officeDocument/2006/math">
                    <m:r>
                      <a:rPr lang="en-US" altLang="zh-TW" sz="2000" b="0" i="1" smtClean="0">
                        <a:latin typeface="Cambria Math" panose="02040503050406030204" pitchFamily="18" charset="0"/>
                        <a:ea typeface="新細明體" charset="-120"/>
                      </a:rPr>
                      <m:t>𝐺</m:t>
                    </m:r>
                  </m:oMath>
                </a14:m>
                <a:endParaRPr lang="en-US" altLang="zh-TW" sz="2000" dirty="0" smtClean="0">
                  <a:latin typeface="Courier New" panose="02070309020205020404" pitchFamily="49" charset="0"/>
                  <a:ea typeface="新細明體" charset="-120"/>
                  <a:cs typeface="Courier New" panose="02070309020205020404" pitchFamily="49" charset="0"/>
                </a:endParaRPr>
              </a:p>
              <a:p>
                <a:pPr marL="342900" indent="-3429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altLang="zh-TW" sz="2000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ea typeface="新細明體" charset="-120"/>
                    <a:cs typeface="Courier New" panose="02070309020205020404" pitchFamily="49" charset="0"/>
                  </a:rPr>
                  <a:t>for each </a:t>
                </a:r>
                <a14:m>
                  <m:oMath xmlns:m="http://schemas.openxmlformats.org/officeDocument/2006/math">
                    <m:r>
                      <a:rPr lang="en-US" altLang="zh-TW" sz="2000" b="0" i="1" smtClean="0">
                        <a:latin typeface="Cambria Math" panose="02040503050406030204" pitchFamily="18" charset="0"/>
                        <a:ea typeface="新細明體" charset="-120"/>
                      </a:rPr>
                      <m:t>𝑣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  <a:ea typeface="新細明體" charset="-120"/>
                      </a:rPr>
                      <m:t>∈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  <a:ea typeface="新細明體" charset="-120"/>
                      </a:rPr>
                      <m:t>𝐺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  <a:ea typeface="新細明體" charset="-120"/>
                      </a:rPr>
                      <m:t>.</m:t>
                    </m:r>
                  </m:oMath>
                </a14:m>
                <a:r>
                  <a:rPr lang="en-US" altLang="zh-TW" sz="2000" b="0" i="0" dirty="0" smtClean="0">
                    <a:latin typeface="Courier New" panose="02070309020205020404" pitchFamily="49" charset="0"/>
                    <a:ea typeface="新細明體" charset="-120"/>
                    <a:cs typeface="Courier New" panose="02070309020205020404" pitchFamily="49" charset="0"/>
                  </a:rPr>
                  <a:t>vertices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d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  <a:ea typeface="新細明體" charset="-120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altLang="zh-TW" sz="2000" b="0" dirty="0" smtClean="0">
                    <a:latin typeface="Courier New" panose="02070309020205020404" pitchFamily="49" charset="0"/>
                    <a:ea typeface="新細明體" charset="-120"/>
                    <a:cs typeface="Courier New" panose="02070309020205020404" pitchFamily="49" charset="0"/>
                  </a:rPr>
                  <a:t> </a:t>
                </a:r>
                <a:r>
                  <a:rPr lang="en-US" altLang="zh-TW" sz="2000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ea typeface="新細明體" charset="-120"/>
                    <a:cs typeface="Courier New" panose="02070309020205020404" pitchFamily="49" charset="0"/>
                  </a:rPr>
                  <a:t>do</a:t>
                </a:r>
              </a:p>
              <a:p>
                <a:pPr marL="342900" indent="-3429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altLang="zh-TW" sz="2000" dirty="0" smtClean="0">
                    <a:latin typeface="Courier New" panose="02070309020205020404" pitchFamily="49" charset="0"/>
                    <a:ea typeface="新細明體" charset="-120"/>
                    <a:cs typeface="Courier New" panose="02070309020205020404" pitchFamily="49" charset="0"/>
                  </a:rPr>
                  <a:t>  </a:t>
                </a:r>
                <a:r>
                  <a:rPr lang="en-US" altLang="zh-TW" sz="2000" b="0" i="0" dirty="0" err="1" smtClean="0">
                    <a:latin typeface="Courier New" panose="02070309020205020404" pitchFamily="49" charset="0"/>
                    <a:ea typeface="新細明體" charset="-120"/>
                    <a:cs typeface="Courier New" panose="02070309020205020404" pitchFamily="49" charset="0"/>
                  </a:rPr>
                  <a:t>setLabel</a:t>
                </a:r>
                <a14:m>
                  <m:oMath xmlns:m="http://schemas.openxmlformats.org/officeDocument/2006/math">
                    <m:r>
                      <a:rPr lang="en-US" altLang="zh-TW" sz="2000" b="0" i="1" smtClean="0">
                        <a:latin typeface="Cambria Math" panose="02040503050406030204" pitchFamily="18" charset="0"/>
                        <a:ea typeface="新細明體" charset="-120"/>
                      </a:rPr>
                      <m:t>(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  <a:ea typeface="新細明體" charset="-120"/>
                      </a:rPr>
                      <m:t>𝑣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  <a:ea typeface="新細明體" charset="-120"/>
                      </a:rPr>
                      <m:t>, </m:t>
                    </m:r>
                    <m:r>
                      <a:rPr lang="en-US" altLang="zh-TW" sz="20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新細明體" charset="-120"/>
                      </a:rPr>
                      <m:t>𝑈𝑁𝐸𝑋𝑃𝐿𝑂𝑅𝐸𝐷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  <a:ea typeface="新細明體" charset="-120"/>
                      </a:rPr>
                      <m:t>)</m:t>
                    </m:r>
                  </m:oMath>
                </a14:m>
                <a:endParaRPr lang="en-US" altLang="zh-TW" sz="2000" dirty="0" smtClean="0">
                  <a:latin typeface="Courier New" panose="02070309020205020404" pitchFamily="49" charset="0"/>
                  <a:ea typeface="新細明體" charset="-120"/>
                  <a:cs typeface="Courier New" panose="02070309020205020404" pitchFamily="49" charset="0"/>
                </a:endParaRPr>
              </a:p>
              <a:p>
                <a:pPr marL="342900" indent="-3429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altLang="zh-TW" sz="2000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ea typeface="新細明體" charset="-120"/>
                    <a:cs typeface="Courier New" panose="02070309020205020404" pitchFamily="49" charset="0"/>
                  </a:rPr>
                  <a:t>for each </a:t>
                </a:r>
                <a14:m>
                  <m:oMath xmlns:m="http://schemas.openxmlformats.org/officeDocument/2006/math">
                    <m:r>
                      <a:rPr lang="en-US" altLang="zh-TW" sz="2000" b="0" i="1" smtClean="0">
                        <a:latin typeface="Cambria Math" panose="02040503050406030204" pitchFamily="18" charset="0"/>
                        <a:ea typeface="新細明體" charset="-120"/>
                      </a:rPr>
                      <m:t>𝑒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  <a:ea typeface="新細明體" charset="-120"/>
                      </a:rPr>
                      <m:t>∈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  <a:ea typeface="新細明體" charset="-120"/>
                      </a:rPr>
                      <m:t>𝐺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  <a:ea typeface="新細明體" charset="-120"/>
                      </a:rPr>
                      <m:t>.</m:t>
                    </m:r>
                  </m:oMath>
                </a14:m>
                <a:r>
                  <a:rPr lang="en-US" altLang="zh-TW" sz="2000" b="0" i="0" dirty="0" smtClean="0">
                    <a:latin typeface="Courier New" panose="02070309020205020404" pitchFamily="49" charset="0"/>
                    <a:ea typeface="新細明體" charset="-120"/>
                    <a:cs typeface="Courier New" panose="02070309020205020404" pitchFamily="49" charset="0"/>
                  </a:rPr>
                  <a:t>edges</a:t>
                </a:r>
                <a14:m>
                  <m:oMath xmlns:m="http://schemas.openxmlformats.org/officeDocument/2006/math">
                    <m:r>
                      <a:rPr lang="en-US" altLang="zh-TW" sz="2000" b="0" i="1" smtClean="0">
                        <a:latin typeface="Cambria Math" panose="02040503050406030204" pitchFamily="18" charset="0"/>
                        <a:ea typeface="新細明體" charset="-120"/>
                      </a:rPr>
                      <m:t>( )</m:t>
                    </m:r>
                  </m:oMath>
                </a14:m>
                <a:r>
                  <a:rPr lang="en-US" altLang="zh-TW" sz="2000" dirty="0" smtClean="0">
                    <a:latin typeface="Courier New" panose="02070309020205020404" pitchFamily="49" charset="0"/>
                    <a:ea typeface="新細明體" charset="-120"/>
                    <a:cs typeface="Courier New" panose="02070309020205020404" pitchFamily="49" charset="0"/>
                  </a:rPr>
                  <a:t> </a:t>
                </a:r>
                <a:r>
                  <a:rPr lang="en-US" altLang="zh-TW" sz="2000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ea typeface="新細明體" charset="-120"/>
                    <a:cs typeface="Courier New" panose="02070309020205020404" pitchFamily="49" charset="0"/>
                  </a:rPr>
                  <a:t>do</a:t>
                </a:r>
              </a:p>
              <a:p>
                <a:pPr marL="342900" indent="-3429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altLang="zh-TW" sz="2000" dirty="0">
                    <a:latin typeface="Courier New" panose="02070309020205020404" pitchFamily="49" charset="0"/>
                    <a:ea typeface="新細明體" charset="-120"/>
                    <a:cs typeface="Courier New" panose="02070309020205020404" pitchFamily="49" charset="0"/>
                  </a:rPr>
                  <a:t> </a:t>
                </a:r>
                <a:r>
                  <a:rPr lang="en-US" altLang="zh-TW" sz="2000" dirty="0" smtClean="0">
                    <a:latin typeface="Courier New" panose="02070309020205020404" pitchFamily="49" charset="0"/>
                    <a:ea typeface="新細明體" charset="-120"/>
                    <a:cs typeface="Courier New" panose="02070309020205020404" pitchFamily="49" charset="0"/>
                  </a:rPr>
                  <a:t> </a:t>
                </a:r>
                <a:r>
                  <a:rPr lang="en-US" altLang="zh-TW" sz="2000" b="0" i="0" dirty="0" err="1" smtClean="0">
                    <a:latin typeface="Courier New" panose="02070309020205020404" pitchFamily="49" charset="0"/>
                    <a:ea typeface="新細明體" charset="-120"/>
                    <a:cs typeface="Courier New" panose="02070309020205020404" pitchFamily="49" charset="0"/>
                  </a:rPr>
                  <a:t>setLabel</a:t>
                </a:r>
                <a14:m>
                  <m:oMath xmlns:m="http://schemas.openxmlformats.org/officeDocument/2006/math">
                    <m:r>
                      <a:rPr lang="en-US" altLang="zh-TW" sz="2000" b="0" i="1" smtClean="0">
                        <a:latin typeface="Cambria Math" panose="02040503050406030204" pitchFamily="18" charset="0"/>
                        <a:ea typeface="新細明體" charset="-120"/>
                      </a:rPr>
                      <m:t>(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  <a:ea typeface="新細明體" charset="-120"/>
                      </a:rPr>
                      <m:t>𝑒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  <a:ea typeface="新細明體" charset="-120"/>
                      </a:rPr>
                      <m:t>, </m:t>
                    </m:r>
                    <m:r>
                      <a:rPr lang="en-US" altLang="zh-TW" sz="20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新細明體" charset="-120"/>
                      </a:rPr>
                      <m:t>𝑈𝑁𝐸𝑋𝑃𝐿𝑂𝑅𝐸𝐷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  <a:ea typeface="新細明體" charset="-120"/>
                      </a:rPr>
                      <m:t>)</m:t>
                    </m:r>
                  </m:oMath>
                </a14:m>
                <a:endParaRPr lang="en-US" altLang="zh-TW" sz="2000" dirty="0" smtClean="0">
                  <a:latin typeface="Courier New" panose="02070309020205020404" pitchFamily="49" charset="0"/>
                  <a:ea typeface="新細明體" charset="-120"/>
                  <a:cs typeface="Courier New" panose="02070309020205020404" pitchFamily="49" charset="0"/>
                </a:endParaRPr>
              </a:p>
              <a:p>
                <a:pPr marL="342900" indent="-3429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altLang="zh-TW" sz="2000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ea typeface="新細明體" charset="-120"/>
                    <a:cs typeface="Courier New" panose="02070309020205020404" pitchFamily="49" charset="0"/>
                  </a:rPr>
                  <a:t>for each </a:t>
                </a:r>
                <a14:m>
                  <m:oMath xmlns:m="http://schemas.openxmlformats.org/officeDocument/2006/math">
                    <m:r>
                      <a:rPr lang="en-US" altLang="zh-TW" sz="2000" b="0" i="1" smtClean="0">
                        <a:latin typeface="Cambria Math" panose="02040503050406030204" pitchFamily="18" charset="0"/>
                        <a:ea typeface="新細明體" charset="-120"/>
                      </a:rPr>
                      <m:t>𝑣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  <a:ea typeface="新細明體" charset="-120"/>
                      </a:rPr>
                      <m:t>∈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  <a:ea typeface="新細明體" charset="-120"/>
                      </a:rPr>
                      <m:t>𝐺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  <a:ea typeface="新細明體" charset="-120"/>
                      </a:rPr>
                      <m:t>.</m:t>
                    </m:r>
                  </m:oMath>
                </a14:m>
                <a:r>
                  <a:rPr lang="en-US" altLang="zh-TW" sz="2000" b="0" i="0" dirty="0" smtClean="0">
                    <a:latin typeface="Courier New" panose="02070309020205020404" pitchFamily="49" charset="0"/>
                    <a:ea typeface="新細明體" charset="-120"/>
                    <a:cs typeface="Courier New" panose="02070309020205020404" pitchFamily="49" charset="0"/>
                  </a:rPr>
                  <a:t>vertices</a:t>
                </a:r>
                <a14:m>
                  <m:oMath xmlns:m="http://schemas.openxmlformats.org/officeDocument/2006/math">
                    <m:r>
                      <a:rPr lang="en-US" altLang="zh-TW" sz="2000" b="0" i="1" smtClean="0">
                        <a:latin typeface="Cambria Math" panose="02040503050406030204" pitchFamily="18" charset="0"/>
                        <a:ea typeface="新細明體" charset="-120"/>
                      </a:rPr>
                      <m:t>( )</m:t>
                    </m:r>
                  </m:oMath>
                </a14:m>
                <a:r>
                  <a:rPr lang="en-US" altLang="zh-TW" sz="2000" dirty="0" smtClean="0">
                    <a:latin typeface="Courier New" panose="02070309020205020404" pitchFamily="49" charset="0"/>
                    <a:ea typeface="新細明體" charset="-120"/>
                    <a:cs typeface="Courier New" panose="02070309020205020404" pitchFamily="49" charset="0"/>
                  </a:rPr>
                  <a:t> </a:t>
                </a:r>
                <a:r>
                  <a:rPr lang="en-US" altLang="zh-TW" sz="2000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ea typeface="新細明體" charset="-120"/>
                    <a:cs typeface="Courier New" panose="02070309020205020404" pitchFamily="49" charset="0"/>
                  </a:rPr>
                  <a:t>do</a:t>
                </a:r>
              </a:p>
              <a:p>
                <a:pPr marL="342900" indent="-3429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altLang="zh-TW" sz="2000" b="1" dirty="0">
                    <a:latin typeface="Courier New" panose="02070309020205020404" pitchFamily="49" charset="0"/>
                    <a:ea typeface="新細明體" charset="-120"/>
                    <a:cs typeface="Courier New" panose="02070309020205020404" pitchFamily="49" charset="0"/>
                  </a:rPr>
                  <a:t> </a:t>
                </a:r>
                <a:r>
                  <a:rPr lang="en-US" altLang="zh-TW" sz="2000" b="1" dirty="0" smtClean="0">
                    <a:latin typeface="Courier New" panose="02070309020205020404" pitchFamily="49" charset="0"/>
                    <a:ea typeface="新細明體" charset="-120"/>
                    <a:cs typeface="Courier New" panose="02070309020205020404" pitchFamily="49" charset="0"/>
                  </a:rPr>
                  <a:t> </a:t>
                </a:r>
                <a:r>
                  <a:rPr lang="en-US" altLang="zh-TW" sz="2000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ea typeface="新細明體" charset="-120"/>
                    <a:cs typeface="Courier New" panose="02070309020205020404" pitchFamily="49" charset="0"/>
                  </a:rPr>
                  <a:t>if</a:t>
                </a:r>
                <a:r>
                  <a:rPr lang="en-US" altLang="zh-TW" sz="2000" b="1" dirty="0" smtClean="0">
                    <a:latin typeface="Courier New" panose="02070309020205020404" pitchFamily="49" charset="0"/>
                    <a:ea typeface="新細明體" charset="-120"/>
                    <a:cs typeface="Courier New" panose="02070309020205020404" pitchFamily="49" charset="0"/>
                  </a:rPr>
                  <a:t> </a:t>
                </a:r>
                <a:r>
                  <a:rPr lang="en-US" altLang="zh-TW" sz="2000" b="0" i="0" dirty="0" err="1" smtClean="0">
                    <a:latin typeface="Courier New" panose="02070309020205020404" pitchFamily="49" charset="0"/>
                    <a:ea typeface="新細明體" charset="-120"/>
                    <a:cs typeface="Courier New" panose="02070309020205020404" pitchFamily="49" charset="0"/>
                  </a:rPr>
                  <a:t>getLabel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d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  <a:ea typeface="新細明體" charset="-120"/>
                          </a:rPr>
                          <m:t>𝑣</m:t>
                        </m:r>
                      </m:e>
                    </m:d>
                    <m:r>
                      <a:rPr lang="en-US" altLang="zh-TW" sz="2000" b="0" i="1" smtClean="0">
                        <a:latin typeface="Cambria Math" panose="02040503050406030204" pitchFamily="18" charset="0"/>
                        <a:ea typeface="新細明體" charset="-120"/>
                      </a:rPr>
                      <m:t>=</m:t>
                    </m:r>
                    <m:r>
                      <a:rPr lang="en-US" altLang="zh-TW" sz="20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新細明體" charset="-120"/>
                      </a:rPr>
                      <m:t>𝑈𝑁𝐸𝑋𝑃𝐿𝑂𝑅𝐸𝐷</m:t>
                    </m:r>
                  </m:oMath>
                </a14:m>
                <a:r>
                  <a:rPr lang="en-US" altLang="zh-TW" sz="2000" dirty="0" smtClean="0">
                    <a:latin typeface="Courier New" panose="02070309020205020404" pitchFamily="49" charset="0"/>
                    <a:ea typeface="新細明體" charset="-120"/>
                    <a:cs typeface="Courier New" panose="02070309020205020404" pitchFamily="49" charset="0"/>
                  </a:rPr>
                  <a:t> </a:t>
                </a:r>
                <a:r>
                  <a:rPr lang="en-US" altLang="zh-TW" sz="2000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ea typeface="新細明體" charset="-120"/>
                    <a:cs typeface="Courier New" panose="02070309020205020404" pitchFamily="49" charset="0"/>
                  </a:rPr>
                  <a:t>then</a:t>
                </a:r>
              </a:p>
              <a:p>
                <a:pPr marL="342900" indent="-3429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altLang="zh-TW" sz="2000" dirty="0">
                    <a:latin typeface="Courier New" panose="02070309020205020404" pitchFamily="49" charset="0"/>
                    <a:ea typeface="新細明體" charset="-120"/>
                    <a:cs typeface="Courier New" panose="02070309020205020404" pitchFamily="49" charset="0"/>
                  </a:rPr>
                  <a:t> </a:t>
                </a:r>
                <a:r>
                  <a:rPr lang="en-US" altLang="zh-TW" sz="2000" dirty="0" smtClean="0">
                    <a:latin typeface="Courier New" panose="02070309020205020404" pitchFamily="49" charset="0"/>
                    <a:ea typeface="新細明體" charset="-120"/>
                    <a:cs typeface="Courier New" panose="02070309020205020404" pitchFamily="49" charset="0"/>
                  </a:rPr>
                  <a:t>   </a:t>
                </a:r>
                <a:r>
                  <a:rPr lang="en-US" altLang="zh-TW" sz="2000" b="0" i="0" dirty="0" smtClean="0">
                    <a:latin typeface="Courier New" panose="02070309020205020404" pitchFamily="49" charset="0"/>
                    <a:ea typeface="新細明體" charset="-120"/>
                    <a:cs typeface="Courier New" panose="02070309020205020404" pitchFamily="49" charset="0"/>
                  </a:rPr>
                  <a:t>BFS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d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  <a:ea typeface="新細明體" charset="-120"/>
                          </a:rPr>
                          <m:t>𝐺</m:t>
                        </m:r>
                        <m:r>
                          <a:rPr lang="en-US" altLang="zh-TW" sz="2000" b="0" i="1" smtClean="0">
                            <a:latin typeface="Cambria Math" panose="02040503050406030204" pitchFamily="18" charset="0"/>
                            <a:ea typeface="新細明體" charset="-120"/>
                          </a:rPr>
                          <m:t>, </m:t>
                        </m:r>
                        <m:r>
                          <a:rPr lang="en-US" altLang="zh-TW" sz="2000" b="0" i="1" smtClean="0">
                            <a:latin typeface="Cambria Math" panose="02040503050406030204" pitchFamily="18" charset="0"/>
                            <a:ea typeface="新細明體" charset="-120"/>
                          </a:rPr>
                          <m:t>𝑣</m:t>
                        </m:r>
                      </m:e>
                    </m:d>
                  </m:oMath>
                </a14:m>
                <a:endParaRPr lang="en-US" altLang="zh-TW" sz="1700" dirty="0">
                  <a:latin typeface="Courier New" panose="02070309020205020404" pitchFamily="49" charset="0"/>
                  <a:ea typeface="新細明體" charset="-12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100355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141410" y="2249486"/>
                <a:ext cx="4878389" cy="4418014"/>
              </a:xfrm>
              <a:blipFill rotWithShape="0">
                <a:blip r:embed="rId2"/>
                <a:stretch>
                  <a:fillRect l="-750" t="-2483" r="-1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sz="half" idx="2"/>
              </p:nvPr>
            </p:nvSpPr>
            <p:spPr>
              <a:xfrm>
                <a:off x="6094411" y="1608881"/>
                <a:ext cx="5966409" cy="5058618"/>
              </a:xfrm>
            </p:spPr>
            <p:txBody>
              <a:bodyPr>
                <a:normAutofit fontScale="70000" lnSpcReduction="20000"/>
              </a:bodyPr>
              <a:lstStyle/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b="1" u="sng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Algorithm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b="0" i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BFS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Input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: 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𝐺</m:t>
                    </m:r>
                  </m:oMath>
                </a14:m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 a start vertex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𝑠</m:t>
                    </m:r>
                  </m:oMath>
                </a14:m>
                <a:endPara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b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List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endPara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b="0" i="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setLabel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𝑉𝐼𝑆𝐼𝑇𝐸𝐷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←0</m:t>
                    </m:r>
                  </m:oMath>
                </a14:m>
                <a:endPara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while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¬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b="0" i="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isEmpty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 )</m:t>
                    </m:r>
                  </m:oMath>
                </a14:m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do</a:t>
                </a: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List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←∅</m:t>
                    </m:r>
                  </m:oMath>
                </a14:m>
                <a:endPara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for each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do</a:t>
                </a: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</a:t>
                </a:r>
                <a:r>
                  <a:rPr lang="en-US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for each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b="0" i="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outgoingEdges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do</a:t>
                </a: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</a:t>
                </a:r>
                <a:r>
                  <a:rPr lang="en-US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b="0" i="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getLabel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𝑈𝑁𝐸𝑋𝑃𝐿𝑂𝑅𝐸𝐷</m:t>
                    </m:r>
                  </m:oMath>
                </a14:m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b="0" i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opposite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</m:oMath>
                </a14:m>
                <a:endPara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</a:t>
                </a:r>
                <a:r>
                  <a:rPr lang="en-US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b="0" i="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getLabel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𝑈𝑁𝐸𝑋𝑃𝐿𝑂𝑅𝐸𝐷</m:t>
                    </m:r>
                  </m:oMath>
                </a14:m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  </a:t>
                </a:r>
                <a:r>
                  <a:rPr lang="en-US" b="0" i="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setLabel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𝐷𝐼𝑆𝐶𝑂𝑉𝐸𝑅𝑌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  </a:t>
                </a:r>
                <a:r>
                  <a:rPr lang="en-US" b="0" i="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setLabel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𝑉𝐼𝑆𝐼𝑇𝐸𝐷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</m:oMath>
                </a14:m>
                <a:endPara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</a:t>
                </a:r>
                <a:r>
                  <a:rPr lang="en-US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else</a:t>
                </a: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  </a:t>
                </a:r>
                <a:r>
                  <a:rPr lang="en-US" b="0" i="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setLabel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𝐶𝑅𝑂𝑆𝑆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094411" y="1608881"/>
                <a:ext cx="5966409" cy="5058618"/>
              </a:xfrm>
              <a:blipFill rotWithShape="0">
                <a:blip r:embed="rId3"/>
                <a:stretch>
                  <a:fillRect l="-1227" t="-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6751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ea typeface="新細明體" charset="-120"/>
              </a:rPr>
              <a:t>Example</a:t>
            </a:r>
          </a:p>
        </p:txBody>
      </p:sp>
      <p:sp>
        <p:nvSpPr>
          <p:cNvPr id="97298" name="Text Box 17"/>
          <p:cNvSpPr txBox="1">
            <a:spLocks noChangeArrowheads="1"/>
          </p:cNvSpPr>
          <p:nvPr/>
        </p:nvSpPr>
        <p:spPr bwMode="auto">
          <a:xfrm>
            <a:off x="3336925" y="2925764"/>
            <a:ext cx="21923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zh-TW" sz="2400" b="0" dirty="0">
                <a:solidFill>
                  <a:schemeClr val="accent4"/>
                </a:solidFill>
                <a:ea typeface="新細明體" charset="-120"/>
              </a:rPr>
              <a:t>discovery edge</a:t>
            </a:r>
          </a:p>
        </p:txBody>
      </p:sp>
      <p:sp>
        <p:nvSpPr>
          <p:cNvPr id="97299" name="Text Box 18"/>
          <p:cNvSpPr txBox="1">
            <a:spLocks noChangeArrowheads="1"/>
          </p:cNvSpPr>
          <p:nvPr/>
        </p:nvSpPr>
        <p:spPr bwMode="auto">
          <a:xfrm>
            <a:off x="3303588" y="3352801"/>
            <a:ext cx="16256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zh-TW" sz="2400" b="0">
                <a:solidFill>
                  <a:schemeClr val="accent2"/>
                </a:solidFill>
                <a:ea typeface="新細明體" charset="-120"/>
              </a:rPr>
              <a:t>cross edge</a:t>
            </a:r>
          </a:p>
        </p:txBody>
      </p:sp>
      <p:sp>
        <p:nvSpPr>
          <p:cNvPr id="97300" name="Oval 19"/>
          <p:cNvSpPr>
            <a:spLocks noChangeAspect="1" noChangeArrowheads="1"/>
          </p:cNvSpPr>
          <p:nvPr/>
        </p:nvSpPr>
        <p:spPr bwMode="auto">
          <a:xfrm>
            <a:off x="2525713" y="2117726"/>
            <a:ext cx="366712" cy="366713"/>
          </a:xfrm>
          <a:prstGeom prst="ellipse">
            <a:avLst/>
          </a:prstGeom>
          <a:solidFill>
            <a:schemeClr val="accent4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zh-TW" sz="1800" b="0">
                <a:ea typeface="新細明體" charset="-120"/>
              </a:rPr>
              <a:t>A</a:t>
            </a:r>
          </a:p>
        </p:txBody>
      </p:sp>
      <p:sp>
        <p:nvSpPr>
          <p:cNvPr id="97301" name="Text Box 20"/>
          <p:cNvSpPr txBox="1">
            <a:spLocks noChangeArrowheads="1"/>
          </p:cNvSpPr>
          <p:nvPr/>
        </p:nvSpPr>
        <p:spPr bwMode="auto">
          <a:xfrm>
            <a:off x="3336926" y="2071689"/>
            <a:ext cx="19732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zh-TW" sz="2400" b="0" dirty="0">
                <a:solidFill>
                  <a:schemeClr val="accent4"/>
                </a:solidFill>
                <a:ea typeface="新細明體" charset="-120"/>
              </a:rPr>
              <a:t>visited vertex</a:t>
            </a:r>
          </a:p>
        </p:txBody>
      </p:sp>
      <p:sp>
        <p:nvSpPr>
          <p:cNvPr id="97302" name="Oval 21"/>
          <p:cNvSpPr>
            <a:spLocks noChangeAspect="1" noChangeArrowheads="1"/>
          </p:cNvSpPr>
          <p:nvPr/>
        </p:nvSpPr>
        <p:spPr bwMode="auto">
          <a:xfrm>
            <a:off x="2525713" y="1689101"/>
            <a:ext cx="366712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zh-TW" sz="1800" b="0">
                <a:ea typeface="新細明體" charset="-120"/>
              </a:rPr>
              <a:t>A</a:t>
            </a:r>
          </a:p>
        </p:txBody>
      </p:sp>
      <p:sp>
        <p:nvSpPr>
          <p:cNvPr id="97303" name="Text Box 22"/>
          <p:cNvSpPr txBox="1">
            <a:spLocks noChangeArrowheads="1"/>
          </p:cNvSpPr>
          <p:nvPr/>
        </p:nvSpPr>
        <p:spPr bwMode="auto">
          <a:xfrm>
            <a:off x="3336926" y="1644651"/>
            <a:ext cx="26066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zh-TW" sz="2400" b="0" dirty="0">
                <a:solidFill>
                  <a:schemeClr val="accent1"/>
                </a:solidFill>
                <a:ea typeface="新細明體" charset="-120"/>
              </a:rPr>
              <a:t>unexplored vertex</a:t>
            </a:r>
          </a:p>
        </p:txBody>
      </p:sp>
      <p:sp>
        <p:nvSpPr>
          <p:cNvPr id="97304" name="Text Box 23"/>
          <p:cNvSpPr txBox="1">
            <a:spLocks noChangeArrowheads="1"/>
          </p:cNvSpPr>
          <p:nvPr/>
        </p:nvSpPr>
        <p:spPr bwMode="auto">
          <a:xfrm>
            <a:off x="3336926" y="2498726"/>
            <a:ext cx="24288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zh-TW" sz="2400" b="0">
                <a:ea typeface="新細明體" charset="-120"/>
              </a:rPr>
              <a:t>unexplored edge</a:t>
            </a:r>
          </a:p>
        </p:txBody>
      </p:sp>
      <p:grpSp>
        <p:nvGrpSpPr>
          <p:cNvPr id="97305" name="Group 24"/>
          <p:cNvGrpSpPr>
            <a:grpSpLocks/>
          </p:cNvGrpSpPr>
          <p:nvPr/>
        </p:nvGrpSpPr>
        <p:grpSpPr bwMode="auto">
          <a:xfrm>
            <a:off x="2270125" y="2728914"/>
            <a:ext cx="877888" cy="852487"/>
            <a:chOff x="432" y="1691"/>
            <a:chExt cx="937" cy="537"/>
          </a:xfrm>
        </p:grpSpPr>
        <p:sp>
          <p:nvSpPr>
            <p:cNvPr id="97352" name="Line 25"/>
            <p:cNvSpPr>
              <a:spLocks noChangeShapeType="1"/>
            </p:cNvSpPr>
            <p:nvPr/>
          </p:nvSpPr>
          <p:spPr bwMode="auto">
            <a:xfrm>
              <a:off x="432" y="1959"/>
              <a:ext cx="937" cy="0"/>
            </a:xfrm>
            <a:prstGeom prst="line">
              <a:avLst/>
            </a:prstGeom>
            <a:noFill/>
            <a:ln w="38100">
              <a:solidFill>
                <a:schemeClr val="accent4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353" name="Line 26"/>
            <p:cNvSpPr>
              <a:spLocks noChangeShapeType="1"/>
            </p:cNvSpPr>
            <p:nvPr/>
          </p:nvSpPr>
          <p:spPr bwMode="auto">
            <a:xfrm>
              <a:off x="432" y="2228"/>
              <a:ext cx="937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354" name="Line 27"/>
            <p:cNvSpPr>
              <a:spLocks noChangeShapeType="1"/>
            </p:cNvSpPr>
            <p:nvPr/>
          </p:nvSpPr>
          <p:spPr bwMode="auto">
            <a:xfrm>
              <a:off x="432" y="1691"/>
              <a:ext cx="93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7306" name="AutoShape 28"/>
          <p:cNvSpPr>
            <a:spLocks noChangeArrowheads="1"/>
          </p:cNvSpPr>
          <p:nvPr/>
        </p:nvSpPr>
        <p:spPr bwMode="auto">
          <a:xfrm rot="5400000">
            <a:off x="8283576" y="3643313"/>
            <a:ext cx="457200" cy="333375"/>
          </a:xfrm>
          <a:prstGeom prst="rightArrow">
            <a:avLst>
              <a:gd name="adj1" fmla="val 50000"/>
              <a:gd name="adj2" fmla="val 34286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97307" name="AutoShape 29"/>
          <p:cNvSpPr>
            <a:spLocks noChangeArrowheads="1"/>
          </p:cNvSpPr>
          <p:nvPr/>
        </p:nvSpPr>
        <p:spPr bwMode="auto">
          <a:xfrm rot="8100000" flipH="1" flipV="1">
            <a:off x="5729288" y="3629026"/>
            <a:ext cx="1243012" cy="333375"/>
          </a:xfrm>
          <a:prstGeom prst="rightArrow">
            <a:avLst>
              <a:gd name="adj1" fmla="val 50000"/>
              <a:gd name="adj2" fmla="val 93214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2" name="Group 1"/>
          <p:cNvGrpSpPr/>
          <p:nvPr/>
        </p:nvGrpSpPr>
        <p:grpSpPr>
          <a:xfrm>
            <a:off x="2133601" y="4022726"/>
            <a:ext cx="3533774" cy="2073274"/>
            <a:chOff x="2133601" y="4022726"/>
            <a:chExt cx="3533774" cy="2073274"/>
          </a:xfrm>
        </p:grpSpPr>
        <p:sp>
          <p:nvSpPr>
            <p:cNvPr id="97284" name="AutoShape 2"/>
            <p:cNvSpPr>
              <a:spLocks noChangeArrowheads="1"/>
            </p:cNvSpPr>
            <p:nvPr/>
          </p:nvSpPr>
          <p:spPr bwMode="auto">
            <a:xfrm>
              <a:off x="2635250" y="4935538"/>
              <a:ext cx="827088" cy="488950"/>
            </a:xfrm>
            <a:prstGeom prst="roundRect">
              <a:avLst>
                <a:gd name="adj" fmla="val 16667"/>
              </a:avLst>
            </a:prstGeom>
            <a:solidFill>
              <a:srgbClr val="FFFFFF">
                <a:alpha val="50196"/>
              </a:srgbClr>
            </a:solidFill>
            <a:ln w="12700">
              <a:solidFill>
                <a:schemeClr val="tx2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97285" name="AutoShape 3"/>
            <p:cNvSpPr>
              <a:spLocks noChangeArrowheads="1"/>
            </p:cNvSpPr>
            <p:nvPr/>
          </p:nvSpPr>
          <p:spPr bwMode="auto">
            <a:xfrm>
              <a:off x="3240089" y="4203700"/>
              <a:ext cx="827087" cy="488950"/>
            </a:xfrm>
            <a:prstGeom prst="roundRect">
              <a:avLst>
                <a:gd name="adj" fmla="val 16667"/>
              </a:avLst>
            </a:prstGeom>
            <a:solidFill>
              <a:srgbClr val="FFFFFF">
                <a:alpha val="50196"/>
              </a:srgbClr>
            </a:solidFill>
            <a:ln w="12700">
              <a:solidFill>
                <a:schemeClr val="tx2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97286" name="Oval 5"/>
            <p:cNvSpPr>
              <a:spLocks noChangeAspect="1" noChangeArrowheads="1"/>
            </p:cNvSpPr>
            <p:nvPr/>
          </p:nvSpPr>
          <p:spPr bwMode="auto">
            <a:xfrm>
              <a:off x="4078288" y="4997451"/>
              <a:ext cx="366712" cy="366713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C</a:t>
              </a:r>
            </a:p>
          </p:txBody>
        </p:sp>
        <p:sp>
          <p:nvSpPr>
            <p:cNvPr id="97287" name="Oval 6"/>
            <p:cNvSpPr>
              <a:spLocks noChangeAspect="1" noChangeArrowheads="1"/>
            </p:cNvSpPr>
            <p:nvPr/>
          </p:nvSpPr>
          <p:spPr bwMode="auto">
            <a:xfrm>
              <a:off x="2857501" y="4997451"/>
              <a:ext cx="366713" cy="366713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B</a:t>
              </a:r>
            </a:p>
          </p:txBody>
        </p:sp>
        <p:sp>
          <p:nvSpPr>
            <p:cNvPr id="97288" name="Oval 7"/>
            <p:cNvSpPr>
              <a:spLocks noChangeAspect="1" noChangeArrowheads="1"/>
            </p:cNvSpPr>
            <p:nvPr/>
          </p:nvSpPr>
          <p:spPr bwMode="auto">
            <a:xfrm>
              <a:off x="3486151" y="4265613"/>
              <a:ext cx="366713" cy="366712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A</a:t>
              </a:r>
            </a:p>
          </p:txBody>
        </p:sp>
        <p:sp>
          <p:nvSpPr>
            <p:cNvPr id="97289" name="Oval 8"/>
            <p:cNvSpPr>
              <a:spLocks noChangeAspect="1" noChangeArrowheads="1"/>
            </p:cNvSpPr>
            <p:nvPr/>
          </p:nvSpPr>
          <p:spPr bwMode="auto">
            <a:xfrm>
              <a:off x="3467101" y="5729288"/>
              <a:ext cx="366713" cy="36671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E</a:t>
              </a:r>
            </a:p>
          </p:txBody>
        </p:sp>
        <p:cxnSp>
          <p:nvCxnSpPr>
            <p:cNvPr id="97290" name="AutoShape 9"/>
            <p:cNvCxnSpPr>
              <a:cxnSpLocks noChangeAspect="1" noChangeShapeType="1"/>
              <a:stCxn id="97288" idx="3"/>
              <a:endCxn id="97287" idx="7"/>
            </p:cNvCxnSpPr>
            <p:nvPr/>
          </p:nvCxnSpPr>
          <p:spPr bwMode="auto">
            <a:xfrm flipH="1">
              <a:off x="3170238" y="4597400"/>
              <a:ext cx="368300" cy="433388"/>
            </a:xfrm>
            <a:prstGeom prst="straightConnector1">
              <a:avLst/>
            </a:prstGeom>
            <a:noFill/>
            <a:ln w="38100">
              <a:solidFill>
                <a:schemeClr val="accent4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7291" name="AutoShape 10"/>
            <p:cNvCxnSpPr>
              <a:cxnSpLocks noChangeAspect="1" noChangeShapeType="1"/>
              <a:stCxn id="97289" idx="1"/>
              <a:endCxn id="97287" idx="5"/>
            </p:cNvCxnSpPr>
            <p:nvPr/>
          </p:nvCxnSpPr>
          <p:spPr bwMode="auto">
            <a:xfrm flipH="1" flipV="1">
              <a:off x="3170238" y="5329238"/>
              <a:ext cx="349250" cy="44291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7292" name="AutoShape 11"/>
            <p:cNvCxnSpPr>
              <a:cxnSpLocks noChangeAspect="1" noChangeShapeType="1"/>
              <a:stCxn id="97289" idx="7"/>
              <a:endCxn id="97286" idx="3"/>
            </p:cNvCxnSpPr>
            <p:nvPr/>
          </p:nvCxnSpPr>
          <p:spPr bwMode="auto">
            <a:xfrm flipV="1">
              <a:off x="3779839" y="5319714"/>
              <a:ext cx="350837" cy="4524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7293" name="AutoShape 12"/>
            <p:cNvCxnSpPr>
              <a:cxnSpLocks noChangeAspect="1" noChangeShapeType="1"/>
              <a:stCxn id="97288" idx="5"/>
              <a:endCxn id="97286" idx="1"/>
            </p:cNvCxnSpPr>
            <p:nvPr/>
          </p:nvCxnSpPr>
          <p:spPr bwMode="auto">
            <a:xfrm>
              <a:off x="3798889" y="4597401"/>
              <a:ext cx="331787" cy="44291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7294" name="AutoShape 13"/>
            <p:cNvCxnSpPr>
              <a:cxnSpLocks noChangeAspect="1" noChangeShapeType="1"/>
              <a:stCxn id="97287" idx="6"/>
              <a:endCxn id="97286" idx="2"/>
            </p:cNvCxnSpPr>
            <p:nvPr/>
          </p:nvCxnSpPr>
          <p:spPr bwMode="auto">
            <a:xfrm>
              <a:off x="3241675" y="5180013"/>
              <a:ext cx="825500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7295" name="Oval 14"/>
            <p:cNvSpPr>
              <a:spLocks noChangeAspect="1" noChangeArrowheads="1"/>
            </p:cNvSpPr>
            <p:nvPr/>
          </p:nvSpPr>
          <p:spPr bwMode="auto">
            <a:xfrm>
              <a:off x="5300663" y="4997451"/>
              <a:ext cx="366712" cy="366713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D</a:t>
              </a:r>
            </a:p>
          </p:txBody>
        </p:sp>
        <p:cxnSp>
          <p:nvCxnSpPr>
            <p:cNvPr id="97296" name="AutoShape 15"/>
            <p:cNvCxnSpPr>
              <a:cxnSpLocks noChangeAspect="1" noChangeShapeType="1"/>
              <a:stCxn id="97311" idx="7"/>
              <a:endCxn id="97295" idx="3"/>
            </p:cNvCxnSpPr>
            <p:nvPr/>
          </p:nvCxnSpPr>
          <p:spPr bwMode="auto">
            <a:xfrm flipV="1">
              <a:off x="5002214" y="5319714"/>
              <a:ext cx="350837" cy="4524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7297" name="AutoShape 16"/>
            <p:cNvCxnSpPr>
              <a:cxnSpLocks noChangeAspect="1" noChangeShapeType="1"/>
              <a:stCxn id="97295" idx="1"/>
              <a:endCxn id="97288" idx="6"/>
            </p:cNvCxnSpPr>
            <p:nvPr/>
          </p:nvCxnSpPr>
          <p:spPr bwMode="auto">
            <a:xfrm flipH="1" flipV="1">
              <a:off x="3870326" y="4448175"/>
              <a:ext cx="1482725" cy="5921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7308" name="Text Box 30"/>
            <p:cNvSpPr txBox="1">
              <a:spLocks noChangeArrowheads="1"/>
            </p:cNvSpPr>
            <p:nvPr/>
          </p:nvSpPr>
          <p:spPr bwMode="auto">
            <a:xfrm>
              <a:off x="2743201" y="4022726"/>
              <a:ext cx="466725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i="1">
                  <a:solidFill>
                    <a:schemeClr val="tx2"/>
                  </a:solidFill>
                  <a:latin typeface="Times New Roman" panose="02020603050405020304" pitchFamily="18" charset="0"/>
                  <a:ea typeface="新細明體" charset="-120"/>
                </a:rPr>
                <a:t>L</a:t>
              </a:r>
              <a:r>
                <a:rPr lang="en-US" altLang="zh-TW" b="0" baseline="-25000">
                  <a:solidFill>
                    <a:schemeClr val="tx2"/>
                  </a:solidFill>
                  <a:latin typeface="Times New Roman" panose="02020603050405020304" pitchFamily="18" charset="0"/>
                  <a:ea typeface="新細明體" charset="-120"/>
                </a:rPr>
                <a:t>0</a:t>
              </a:r>
            </a:p>
          </p:txBody>
        </p:sp>
        <p:sp>
          <p:nvSpPr>
            <p:cNvPr id="97309" name="Text Box 31"/>
            <p:cNvSpPr txBox="1">
              <a:spLocks noChangeArrowheads="1"/>
            </p:cNvSpPr>
            <p:nvPr/>
          </p:nvSpPr>
          <p:spPr bwMode="auto">
            <a:xfrm>
              <a:off x="2133601" y="4746626"/>
              <a:ext cx="466725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i="1">
                  <a:solidFill>
                    <a:schemeClr val="tx2"/>
                  </a:solidFill>
                  <a:latin typeface="Times New Roman" panose="02020603050405020304" pitchFamily="18" charset="0"/>
                  <a:ea typeface="新細明體" charset="-120"/>
                </a:rPr>
                <a:t>L</a:t>
              </a:r>
              <a:r>
                <a:rPr lang="en-US" altLang="zh-TW" b="0" baseline="-25000">
                  <a:solidFill>
                    <a:schemeClr val="tx2"/>
                  </a:solidFill>
                  <a:latin typeface="Times New Roman" panose="02020603050405020304" pitchFamily="18" charset="0"/>
                  <a:ea typeface="新細明體" charset="-120"/>
                </a:rPr>
                <a:t>1</a:t>
              </a:r>
            </a:p>
          </p:txBody>
        </p:sp>
        <p:cxnSp>
          <p:nvCxnSpPr>
            <p:cNvPr id="97310" name="AutoShape 32"/>
            <p:cNvCxnSpPr>
              <a:cxnSpLocks noChangeAspect="1" noChangeShapeType="1"/>
              <a:stCxn id="97286" idx="6"/>
              <a:endCxn id="97295" idx="2"/>
            </p:cNvCxnSpPr>
            <p:nvPr/>
          </p:nvCxnSpPr>
          <p:spPr bwMode="auto">
            <a:xfrm>
              <a:off x="4452938" y="5180013"/>
              <a:ext cx="836612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7311" name="Oval 33"/>
            <p:cNvSpPr>
              <a:spLocks noChangeAspect="1" noChangeArrowheads="1"/>
            </p:cNvSpPr>
            <p:nvPr/>
          </p:nvSpPr>
          <p:spPr bwMode="auto">
            <a:xfrm>
              <a:off x="4689476" y="5729288"/>
              <a:ext cx="366713" cy="36671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F</a:t>
              </a:r>
            </a:p>
          </p:txBody>
        </p:sp>
        <p:cxnSp>
          <p:nvCxnSpPr>
            <p:cNvPr id="97312" name="AutoShape 34"/>
            <p:cNvCxnSpPr>
              <a:cxnSpLocks noChangeAspect="1" noChangeShapeType="1"/>
              <a:stCxn id="97286" idx="5"/>
              <a:endCxn id="97311" idx="1"/>
            </p:cNvCxnSpPr>
            <p:nvPr/>
          </p:nvCxnSpPr>
          <p:spPr bwMode="auto">
            <a:xfrm>
              <a:off x="4391025" y="5319714"/>
              <a:ext cx="350838" cy="4524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97313" name="Group 35"/>
          <p:cNvGrpSpPr>
            <a:grpSpLocks/>
          </p:cNvGrpSpPr>
          <p:nvPr/>
        </p:nvGrpSpPr>
        <p:grpSpPr bwMode="auto">
          <a:xfrm>
            <a:off x="6715126" y="1289051"/>
            <a:ext cx="3533775" cy="2073275"/>
            <a:chOff x="3264" y="812"/>
            <a:chExt cx="2226" cy="1306"/>
          </a:xfrm>
        </p:grpSpPr>
        <p:sp>
          <p:nvSpPr>
            <p:cNvPr id="97333" name="AutoShape 36"/>
            <p:cNvSpPr>
              <a:spLocks noChangeArrowheads="1"/>
            </p:cNvSpPr>
            <p:nvPr/>
          </p:nvSpPr>
          <p:spPr bwMode="auto">
            <a:xfrm>
              <a:off x="3580" y="1387"/>
              <a:ext cx="1294" cy="308"/>
            </a:xfrm>
            <a:prstGeom prst="roundRect">
              <a:avLst>
                <a:gd name="adj" fmla="val 16667"/>
              </a:avLst>
            </a:prstGeom>
            <a:solidFill>
              <a:srgbClr val="FFFFFF">
                <a:alpha val="50196"/>
              </a:srgbClr>
            </a:solidFill>
            <a:ln w="12700">
              <a:solidFill>
                <a:schemeClr val="tx2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97334" name="AutoShape 37"/>
            <p:cNvSpPr>
              <a:spLocks noChangeArrowheads="1"/>
            </p:cNvSpPr>
            <p:nvPr/>
          </p:nvSpPr>
          <p:spPr bwMode="auto">
            <a:xfrm>
              <a:off x="3961" y="926"/>
              <a:ext cx="521" cy="308"/>
            </a:xfrm>
            <a:prstGeom prst="roundRect">
              <a:avLst>
                <a:gd name="adj" fmla="val 16667"/>
              </a:avLst>
            </a:prstGeom>
            <a:solidFill>
              <a:srgbClr val="FFFFFF">
                <a:alpha val="50196"/>
              </a:srgbClr>
            </a:solidFill>
            <a:ln w="12700">
              <a:solidFill>
                <a:schemeClr val="tx2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97335" name="Oval 38"/>
            <p:cNvSpPr>
              <a:spLocks noChangeAspect="1" noChangeArrowheads="1"/>
            </p:cNvSpPr>
            <p:nvPr/>
          </p:nvSpPr>
          <p:spPr bwMode="auto">
            <a:xfrm>
              <a:off x="4489" y="1426"/>
              <a:ext cx="231" cy="231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 dirty="0">
                  <a:ea typeface="新細明體" charset="-120"/>
                </a:rPr>
                <a:t>C</a:t>
              </a:r>
            </a:p>
          </p:txBody>
        </p:sp>
        <p:sp>
          <p:nvSpPr>
            <p:cNvPr id="97336" name="Oval 39"/>
            <p:cNvSpPr>
              <a:spLocks noChangeAspect="1" noChangeArrowheads="1"/>
            </p:cNvSpPr>
            <p:nvPr/>
          </p:nvSpPr>
          <p:spPr bwMode="auto">
            <a:xfrm>
              <a:off x="3720" y="1426"/>
              <a:ext cx="231" cy="231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 dirty="0">
                  <a:ea typeface="新細明體" charset="-120"/>
                </a:rPr>
                <a:t>B</a:t>
              </a:r>
            </a:p>
          </p:txBody>
        </p:sp>
        <p:sp>
          <p:nvSpPr>
            <p:cNvPr id="97337" name="Oval 40"/>
            <p:cNvSpPr>
              <a:spLocks noChangeAspect="1" noChangeArrowheads="1"/>
            </p:cNvSpPr>
            <p:nvPr/>
          </p:nvSpPr>
          <p:spPr bwMode="auto">
            <a:xfrm>
              <a:off x="4116" y="965"/>
              <a:ext cx="231" cy="231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 dirty="0">
                  <a:ea typeface="新細明體" charset="-120"/>
                </a:rPr>
                <a:t>A</a:t>
              </a:r>
            </a:p>
          </p:txBody>
        </p:sp>
        <p:sp>
          <p:nvSpPr>
            <p:cNvPr id="97338" name="Oval 41"/>
            <p:cNvSpPr>
              <a:spLocks noChangeAspect="1" noChangeArrowheads="1"/>
            </p:cNvSpPr>
            <p:nvPr/>
          </p:nvSpPr>
          <p:spPr bwMode="auto">
            <a:xfrm>
              <a:off x="4104" y="1887"/>
              <a:ext cx="231" cy="231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E</a:t>
              </a:r>
            </a:p>
          </p:txBody>
        </p:sp>
        <p:cxnSp>
          <p:nvCxnSpPr>
            <p:cNvPr id="97339" name="AutoShape 42"/>
            <p:cNvCxnSpPr>
              <a:cxnSpLocks noChangeAspect="1" noChangeShapeType="1"/>
              <a:stCxn id="97337" idx="3"/>
              <a:endCxn id="97336" idx="7"/>
            </p:cNvCxnSpPr>
            <p:nvPr/>
          </p:nvCxnSpPr>
          <p:spPr bwMode="auto">
            <a:xfrm flipH="1">
              <a:off x="3917" y="1174"/>
              <a:ext cx="232" cy="273"/>
            </a:xfrm>
            <a:prstGeom prst="straightConnector1">
              <a:avLst/>
            </a:prstGeom>
            <a:noFill/>
            <a:ln w="38100">
              <a:solidFill>
                <a:schemeClr val="accent4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7340" name="AutoShape 43"/>
            <p:cNvCxnSpPr>
              <a:cxnSpLocks noChangeAspect="1" noChangeShapeType="1"/>
              <a:stCxn id="97338" idx="1"/>
              <a:endCxn id="97336" idx="5"/>
            </p:cNvCxnSpPr>
            <p:nvPr/>
          </p:nvCxnSpPr>
          <p:spPr bwMode="auto">
            <a:xfrm flipH="1" flipV="1">
              <a:off x="3917" y="1635"/>
              <a:ext cx="220" cy="279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7341" name="AutoShape 44"/>
            <p:cNvCxnSpPr>
              <a:cxnSpLocks noChangeAspect="1" noChangeShapeType="1"/>
              <a:stCxn id="97338" idx="7"/>
              <a:endCxn id="97335" idx="3"/>
            </p:cNvCxnSpPr>
            <p:nvPr/>
          </p:nvCxnSpPr>
          <p:spPr bwMode="auto">
            <a:xfrm flipV="1">
              <a:off x="4301" y="1635"/>
              <a:ext cx="221" cy="279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7342" name="AutoShape 45"/>
            <p:cNvCxnSpPr>
              <a:cxnSpLocks noChangeAspect="1" noChangeShapeType="1"/>
              <a:stCxn id="97337" idx="5"/>
              <a:endCxn id="97335" idx="1"/>
            </p:cNvCxnSpPr>
            <p:nvPr/>
          </p:nvCxnSpPr>
          <p:spPr bwMode="auto">
            <a:xfrm>
              <a:off x="4313" y="1174"/>
              <a:ext cx="209" cy="273"/>
            </a:xfrm>
            <a:prstGeom prst="straightConnector1">
              <a:avLst/>
            </a:prstGeom>
            <a:noFill/>
            <a:ln w="38100">
              <a:solidFill>
                <a:schemeClr val="accent4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7343" name="AutoShape 46"/>
            <p:cNvCxnSpPr>
              <a:cxnSpLocks noChangeAspect="1" noChangeShapeType="1"/>
              <a:stCxn id="97336" idx="6"/>
              <a:endCxn id="97335" idx="2"/>
            </p:cNvCxnSpPr>
            <p:nvPr/>
          </p:nvCxnSpPr>
          <p:spPr bwMode="auto">
            <a:xfrm>
              <a:off x="3962" y="1541"/>
              <a:ext cx="514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7344" name="Oval 47"/>
            <p:cNvSpPr>
              <a:spLocks noChangeAspect="1" noChangeArrowheads="1"/>
            </p:cNvSpPr>
            <p:nvPr/>
          </p:nvSpPr>
          <p:spPr bwMode="auto">
            <a:xfrm>
              <a:off x="5259" y="1426"/>
              <a:ext cx="231" cy="231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D</a:t>
              </a:r>
            </a:p>
          </p:txBody>
        </p:sp>
        <p:cxnSp>
          <p:nvCxnSpPr>
            <p:cNvPr id="97345" name="AutoShape 48"/>
            <p:cNvCxnSpPr>
              <a:cxnSpLocks noChangeAspect="1" noChangeShapeType="1"/>
              <a:stCxn id="97350" idx="7"/>
              <a:endCxn id="97344" idx="3"/>
            </p:cNvCxnSpPr>
            <p:nvPr/>
          </p:nvCxnSpPr>
          <p:spPr bwMode="auto">
            <a:xfrm flipV="1">
              <a:off x="5071" y="1629"/>
              <a:ext cx="221" cy="28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7346" name="AutoShape 49"/>
            <p:cNvCxnSpPr>
              <a:cxnSpLocks noChangeAspect="1" noChangeShapeType="1"/>
              <a:stCxn id="97344" idx="1"/>
              <a:endCxn id="97337" idx="6"/>
            </p:cNvCxnSpPr>
            <p:nvPr/>
          </p:nvCxnSpPr>
          <p:spPr bwMode="auto">
            <a:xfrm flipH="1" flipV="1">
              <a:off x="4358" y="1080"/>
              <a:ext cx="934" cy="37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7347" name="Text Box 50"/>
            <p:cNvSpPr txBox="1">
              <a:spLocks noChangeArrowheads="1"/>
            </p:cNvSpPr>
            <p:nvPr/>
          </p:nvSpPr>
          <p:spPr bwMode="auto">
            <a:xfrm>
              <a:off x="3648" y="812"/>
              <a:ext cx="29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i="1">
                  <a:solidFill>
                    <a:schemeClr val="tx2"/>
                  </a:solidFill>
                  <a:latin typeface="Times New Roman" panose="02020603050405020304" pitchFamily="18" charset="0"/>
                  <a:ea typeface="新細明體" charset="-120"/>
                </a:rPr>
                <a:t>L</a:t>
              </a:r>
              <a:r>
                <a:rPr lang="en-US" altLang="zh-TW" b="0" baseline="-25000">
                  <a:solidFill>
                    <a:schemeClr val="tx2"/>
                  </a:solidFill>
                  <a:latin typeface="Times New Roman" panose="02020603050405020304" pitchFamily="18" charset="0"/>
                  <a:ea typeface="新細明體" charset="-120"/>
                </a:rPr>
                <a:t>0</a:t>
              </a:r>
            </a:p>
          </p:txBody>
        </p:sp>
        <p:sp>
          <p:nvSpPr>
            <p:cNvPr id="97348" name="Text Box 51"/>
            <p:cNvSpPr txBox="1">
              <a:spLocks noChangeArrowheads="1"/>
            </p:cNvSpPr>
            <p:nvPr/>
          </p:nvSpPr>
          <p:spPr bwMode="auto">
            <a:xfrm>
              <a:off x="3264" y="1268"/>
              <a:ext cx="29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i="1">
                  <a:solidFill>
                    <a:schemeClr val="tx2"/>
                  </a:solidFill>
                  <a:latin typeface="Times New Roman" panose="02020603050405020304" pitchFamily="18" charset="0"/>
                  <a:ea typeface="新細明體" charset="-120"/>
                </a:rPr>
                <a:t>L</a:t>
              </a:r>
              <a:r>
                <a:rPr lang="en-US" altLang="zh-TW" b="0" baseline="-25000">
                  <a:solidFill>
                    <a:schemeClr val="tx2"/>
                  </a:solidFill>
                  <a:latin typeface="Times New Roman" panose="02020603050405020304" pitchFamily="18" charset="0"/>
                  <a:ea typeface="新細明體" charset="-120"/>
                </a:rPr>
                <a:t>1</a:t>
              </a:r>
            </a:p>
          </p:txBody>
        </p:sp>
        <p:cxnSp>
          <p:nvCxnSpPr>
            <p:cNvPr id="97349" name="AutoShape 52"/>
            <p:cNvCxnSpPr>
              <a:cxnSpLocks noChangeAspect="1" noChangeShapeType="1"/>
              <a:stCxn id="97335" idx="6"/>
              <a:endCxn id="97344" idx="2"/>
            </p:cNvCxnSpPr>
            <p:nvPr/>
          </p:nvCxnSpPr>
          <p:spPr bwMode="auto">
            <a:xfrm>
              <a:off x="4731" y="1541"/>
              <a:ext cx="521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7350" name="Oval 53"/>
            <p:cNvSpPr>
              <a:spLocks noChangeAspect="1" noChangeArrowheads="1"/>
            </p:cNvSpPr>
            <p:nvPr/>
          </p:nvSpPr>
          <p:spPr bwMode="auto">
            <a:xfrm>
              <a:off x="4874" y="1887"/>
              <a:ext cx="231" cy="231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F</a:t>
              </a:r>
            </a:p>
          </p:txBody>
        </p:sp>
        <p:cxnSp>
          <p:nvCxnSpPr>
            <p:cNvPr id="97351" name="AutoShape 54"/>
            <p:cNvCxnSpPr>
              <a:cxnSpLocks noChangeAspect="1" noChangeShapeType="1"/>
              <a:stCxn id="97335" idx="5"/>
              <a:endCxn id="97350" idx="1"/>
            </p:cNvCxnSpPr>
            <p:nvPr/>
          </p:nvCxnSpPr>
          <p:spPr bwMode="auto">
            <a:xfrm>
              <a:off x="4686" y="1635"/>
              <a:ext cx="221" cy="279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" name="Group 2"/>
          <p:cNvGrpSpPr/>
          <p:nvPr/>
        </p:nvGrpSpPr>
        <p:grpSpPr>
          <a:xfrm>
            <a:off x="6713539" y="4022726"/>
            <a:ext cx="3649661" cy="2073274"/>
            <a:chOff x="6713539" y="4022726"/>
            <a:chExt cx="3649661" cy="2073274"/>
          </a:xfrm>
        </p:grpSpPr>
        <p:sp>
          <p:nvSpPr>
            <p:cNvPr id="97314" name="AutoShape 55"/>
            <p:cNvSpPr>
              <a:spLocks noChangeArrowheads="1"/>
            </p:cNvSpPr>
            <p:nvPr/>
          </p:nvSpPr>
          <p:spPr bwMode="auto">
            <a:xfrm>
              <a:off x="7215188" y="4935538"/>
              <a:ext cx="3148012" cy="488950"/>
            </a:xfrm>
            <a:prstGeom prst="roundRect">
              <a:avLst>
                <a:gd name="adj" fmla="val 16667"/>
              </a:avLst>
            </a:prstGeom>
            <a:solidFill>
              <a:srgbClr val="FFFFFF">
                <a:alpha val="50196"/>
              </a:srgbClr>
            </a:solidFill>
            <a:ln w="12700">
              <a:solidFill>
                <a:schemeClr val="tx2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97315" name="AutoShape 56"/>
            <p:cNvSpPr>
              <a:spLocks noChangeArrowheads="1"/>
            </p:cNvSpPr>
            <p:nvPr/>
          </p:nvSpPr>
          <p:spPr bwMode="auto">
            <a:xfrm>
              <a:off x="7820025" y="4203700"/>
              <a:ext cx="827088" cy="488950"/>
            </a:xfrm>
            <a:prstGeom prst="roundRect">
              <a:avLst>
                <a:gd name="adj" fmla="val 16667"/>
              </a:avLst>
            </a:prstGeom>
            <a:solidFill>
              <a:srgbClr val="FFFFFF">
                <a:alpha val="50196"/>
              </a:srgbClr>
            </a:solidFill>
            <a:ln w="12700">
              <a:solidFill>
                <a:schemeClr val="tx2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97316" name="Oval 57"/>
            <p:cNvSpPr>
              <a:spLocks noChangeAspect="1" noChangeArrowheads="1"/>
            </p:cNvSpPr>
            <p:nvPr/>
          </p:nvSpPr>
          <p:spPr bwMode="auto">
            <a:xfrm>
              <a:off x="8658226" y="4997451"/>
              <a:ext cx="366713" cy="366713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C</a:t>
              </a:r>
            </a:p>
          </p:txBody>
        </p:sp>
        <p:sp>
          <p:nvSpPr>
            <p:cNvPr id="97317" name="Oval 58"/>
            <p:cNvSpPr>
              <a:spLocks noChangeAspect="1" noChangeArrowheads="1"/>
            </p:cNvSpPr>
            <p:nvPr/>
          </p:nvSpPr>
          <p:spPr bwMode="auto">
            <a:xfrm>
              <a:off x="7437438" y="4997451"/>
              <a:ext cx="366712" cy="366713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B</a:t>
              </a:r>
            </a:p>
          </p:txBody>
        </p:sp>
        <p:sp>
          <p:nvSpPr>
            <p:cNvPr id="97318" name="Oval 59"/>
            <p:cNvSpPr>
              <a:spLocks noChangeAspect="1" noChangeArrowheads="1"/>
            </p:cNvSpPr>
            <p:nvPr/>
          </p:nvSpPr>
          <p:spPr bwMode="auto">
            <a:xfrm>
              <a:off x="8066088" y="4265613"/>
              <a:ext cx="366712" cy="366712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 dirty="0">
                  <a:ea typeface="新細明體" charset="-120"/>
                </a:rPr>
                <a:t>A</a:t>
              </a:r>
            </a:p>
          </p:txBody>
        </p:sp>
        <p:sp>
          <p:nvSpPr>
            <p:cNvPr id="97319" name="Oval 60"/>
            <p:cNvSpPr>
              <a:spLocks noChangeAspect="1" noChangeArrowheads="1"/>
            </p:cNvSpPr>
            <p:nvPr/>
          </p:nvSpPr>
          <p:spPr bwMode="auto">
            <a:xfrm>
              <a:off x="8047038" y="5729288"/>
              <a:ext cx="366712" cy="36671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E</a:t>
              </a:r>
            </a:p>
          </p:txBody>
        </p:sp>
        <p:cxnSp>
          <p:nvCxnSpPr>
            <p:cNvPr id="97320" name="AutoShape 61"/>
            <p:cNvCxnSpPr>
              <a:cxnSpLocks noChangeAspect="1" noChangeShapeType="1"/>
              <a:stCxn id="97318" idx="3"/>
              <a:endCxn id="97317" idx="7"/>
            </p:cNvCxnSpPr>
            <p:nvPr/>
          </p:nvCxnSpPr>
          <p:spPr bwMode="auto">
            <a:xfrm flipH="1">
              <a:off x="7750175" y="4597400"/>
              <a:ext cx="368300" cy="433388"/>
            </a:xfrm>
            <a:prstGeom prst="straightConnector1">
              <a:avLst/>
            </a:prstGeom>
            <a:noFill/>
            <a:ln w="38100">
              <a:solidFill>
                <a:schemeClr val="accent4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7321" name="AutoShape 62"/>
            <p:cNvCxnSpPr>
              <a:cxnSpLocks noChangeAspect="1" noChangeShapeType="1"/>
              <a:stCxn id="97319" idx="1"/>
              <a:endCxn id="97317" idx="5"/>
            </p:cNvCxnSpPr>
            <p:nvPr/>
          </p:nvCxnSpPr>
          <p:spPr bwMode="auto">
            <a:xfrm flipH="1" flipV="1">
              <a:off x="7750175" y="5329238"/>
              <a:ext cx="349250" cy="44291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7322" name="AutoShape 63"/>
            <p:cNvCxnSpPr>
              <a:cxnSpLocks noChangeAspect="1" noChangeShapeType="1"/>
              <a:stCxn id="97319" idx="7"/>
              <a:endCxn id="97316" idx="3"/>
            </p:cNvCxnSpPr>
            <p:nvPr/>
          </p:nvCxnSpPr>
          <p:spPr bwMode="auto">
            <a:xfrm flipV="1">
              <a:off x="8359775" y="5329238"/>
              <a:ext cx="350838" cy="44291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7323" name="AutoShape 64"/>
            <p:cNvCxnSpPr>
              <a:cxnSpLocks noChangeAspect="1" noChangeShapeType="1"/>
              <a:stCxn id="97318" idx="5"/>
              <a:endCxn id="97316" idx="1"/>
            </p:cNvCxnSpPr>
            <p:nvPr/>
          </p:nvCxnSpPr>
          <p:spPr bwMode="auto">
            <a:xfrm>
              <a:off x="8378825" y="4597400"/>
              <a:ext cx="331788" cy="433388"/>
            </a:xfrm>
            <a:prstGeom prst="straightConnector1">
              <a:avLst/>
            </a:prstGeom>
            <a:noFill/>
            <a:ln w="38100">
              <a:solidFill>
                <a:schemeClr val="accent4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7324" name="AutoShape 65"/>
            <p:cNvCxnSpPr>
              <a:cxnSpLocks noChangeAspect="1" noChangeShapeType="1"/>
              <a:stCxn id="97317" idx="6"/>
              <a:endCxn id="97316" idx="2"/>
            </p:cNvCxnSpPr>
            <p:nvPr/>
          </p:nvCxnSpPr>
          <p:spPr bwMode="auto">
            <a:xfrm>
              <a:off x="7821614" y="5180013"/>
              <a:ext cx="815975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7325" name="Oval 66"/>
            <p:cNvSpPr>
              <a:spLocks noChangeAspect="1" noChangeArrowheads="1"/>
            </p:cNvSpPr>
            <p:nvPr/>
          </p:nvSpPr>
          <p:spPr bwMode="auto">
            <a:xfrm>
              <a:off x="9880601" y="4997451"/>
              <a:ext cx="366713" cy="366713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D</a:t>
              </a:r>
            </a:p>
          </p:txBody>
        </p:sp>
        <p:cxnSp>
          <p:nvCxnSpPr>
            <p:cNvPr id="97326" name="AutoShape 67"/>
            <p:cNvCxnSpPr>
              <a:cxnSpLocks noChangeAspect="1" noChangeShapeType="1"/>
              <a:stCxn id="97331" idx="7"/>
              <a:endCxn id="97325" idx="3"/>
            </p:cNvCxnSpPr>
            <p:nvPr/>
          </p:nvCxnSpPr>
          <p:spPr bwMode="auto">
            <a:xfrm flipV="1">
              <a:off x="9582150" y="5329238"/>
              <a:ext cx="350838" cy="44291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7327" name="AutoShape 68"/>
            <p:cNvCxnSpPr>
              <a:cxnSpLocks noChangeAspect="1" noChangeShapeType="1"/>
              <a:stCxn id="97325" idx="1"/>
              <a:endCxn id="97318" idx="6"/>
            </p:cNvCxnSpPr>
            <p:nvPr/>
          </p:nvCxnSpPr>
          <p:spPr bwMode="auto">
            <a:xfrm flipH="1" flipV="1">
              <a:off x="8450264" y="4448176"/>
              <a:ext cx="1482725" cy="582613"/>
            </a:xfrm>
            <a:prstGeom prst="straightConnector1">
              <a:avLst/>
            </a:prstGeom>
            <a:noFill/>
            <a:ln w="38100">
              <a:solidFill>
                <a:schemeClr val="accent4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7328" name="Text Box 69"/>
            <p:cNvSpPr txBox="1">
              <a:spLocks noChangeArrowheads="1"/>
            </p:cNvSpPr>
            <p:nvPr/>
          </p:nvSpPr>
          <p:spPr bwMode="auto">
            <a:xfrm>
              <a:off x="7323139" y="4022726"/>
              <a:ext cx="466725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i="1">
                  <a:solidFill>
                    <a:schemeClr val="tx2"/>
                  </a:solidFill>
                  <a:latin typeface="Times New Roman" panose="02020603050405020304" pitchFamily="18" charset="0"/>
                  <a:ea typeface="新細明體" charset="-120"/>
                </a:rPr>
                <a:t>L</a:t>
              </a:r>
              <a:r>
                <a:rPr lang="en-US" altLang="zh-TW" b="0" baseline="-25000">
                  <a:solidFill>
                    <a:schemeClr val="tx2"/>
                  </a:solidFill>
                  <a:latin typeface="Times New Roman" panose="02020603050405020304" pitchFamily="18" charset="0"/>
                  <a:ea typeface="新細明體" charset="-120"/>
                </a:rPr>
                <a:t>0</a:t>
              </a:r>
            </a:p>
          </p:txBody>
        </p:sp>
        <p:sp>
          <p:nvSpPr>
            <p:cNvPr id="97329" name="Text Box 70"/>
            <p:cNvSpPr txBox="1">
              <a:spLocks noChangeArrowheads="1"/>
            </p:cNvSpPr>
            <p:nvPr/>
          </p:nvSpPr>
          <p:spPr bwMode="auto">
            <a:xfrm>
              <a:off x="6713539" y="4746626"/>
              <a:ext cx="466725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i="1">
                  <a:solidFill>
                    <a:schemeClr val="tx2"/>
                  </a:solidFill>
                  <a:latin typeface="Times New Roman" panose="02020603050405020304" pitchFamily="18" charset="0"/>
                  <a:ea typeface="新細明體" charset="-120"/>
                </a:rPr>
                <a:t>L</a:t>
              </a:r>
              <a:r>
                <a:rPr lang="en-US" altLang="zh-TW" b="0" baseline="-25000">
                  <a:solidFill>
                    <a:schemeClr val="tx2"/>
                  </a:solidFill>
                  <a:latin typeface="Times New Roman" panose="02020603050405020304" pitchFamily="18" charset="0"/>
                  <a:ea typeface="新細明體" charset="-120"/>
                </a:rPr>
                <a:t>1</a:t>
              </a:r>
            </a:p>
          </p:txBody>
        </p:sp>
        <p:cxnSp>
          <p:nvCxnSpPr>
            <p:cNvPr id="97330" name="AutoShape 71"/>
            <p:cNvCxnSpPr>
              <a:cxnSpLocks noChangeAspect="1" noChangeShapeType="1"/>
              <a:stCxn id="97316" idx="6"/>
              <a:endCxn id="97325" idx="2"/>
            </p:cNvCxnSpPr>
            <p:nvPr/>
          </p:nvCxnSpPr>
          <p:spPr bwMode="auto">
            <a:xfrm>
              <a:off x="9042401" y="5180013"/>
              <a:ext cx="817563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7331" name="Oval 72"/>
            <p:cNvSpPr>
              <a:spLocks noChangeAspect="1" noChangeArrowheads="1"/>
            </p:cNvSpPr>
            <p:nvPr/>
          </p:nvSpPr>
          <p:spPr bwMode="auto">
            <a:xfrm>
              <a:off x="9269413" y="5729288"/>
              <a:ext cx="366712" cy="36671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F</a:t>
              </a:r>
            </a:p>
          </p:txBody>
        </p:sp>
        <p:cxnSp>
          <p:nvCxnSpPr>
            <p:cNvPr id="97332" name="AutoShape 73"/>
            <p:cNvCxnSpPr>
              <a:cxnSpLocks noChangeAspect="1" noChangeShapeType="1"/>
              <a:stCxn id="97316" idx="5"/>
              <a:endCxn id="97331" idx="1"/>
            </p:cNvCxnSpPr>
            <p:nvPr/>
          </p:nvCxnSpPr>
          <p:spPr bwMode="auto">
            <a:xfrm>
              <a:off x="8970964" y="5329238"/>
              <a:ext cx="350837" cy="44291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4030507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7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7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306" grpId="0" animBg="1"/>
      <p:bldP spid="9730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ea typeface="新細明體" charset="-120"/>
              </a:rPr>
              <a:t>Example</a:t>
            </a:r>
          </a:p>
        </p:txBody>
      </p:sp>
      <p:sp>
        <p:nvSpPr>
          <p:cNvPr id="98308" name="AutoShape 3"/>
          <p:cNvSpPr>
            <a:spLocks noChangeArrowheads="1"/>
          </p:cNvSpPr>
          <p:nvPr/>
        </p:nvSpPr>
        <p:spPr bwMode="auto">
          <a:xfrm rot="5400000">
            <a:off x="8234363" y="3757613"/>
            <a:ext cx="457200" cy="333375"/>
          </a:xfrm>
          <a:prstGeom prst="rightArrow">
            <a:avLst>
              <a:gd name="adj1" fmla="val 50000"/>
              <a:gd name="adj2" fmla="val 34286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98309" name="AutoShape 4"/>
          <p:cNvSpPr>
            <a:spLocks noChangeArrowheads="1"/>
          </p:cNvSpPr>
          <p:nvPr/>
        </p:nvSpPr>
        <p:spPr bwMode="auto">
          <a:xfrm rot="8100000" flipH="1" flipV="1">
            <a:off x="5691188" y="3733801"/>
            <a:ext cx="1243012" cy="333375"/>
          </a:xfrm>
          <a:prstGeom prst="rightArrow">
            <a:avLst>
              <a:gd name="adj1" fmla="val 50000"/>
              <a:gd name="adj2" fmla="val 93214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98310" name="AutoShape 5"/>
          <p:cNvSpPr>
            <a:spLocks noChangeArrowheads="1"/>
          </p:cNvSpPr>
          <p:nvPr/>
        </p:nvSpPr>
        <p:spPr bwMode="auto">
          <a:xfrm rot="5400000">
            <a:off x="3814763" y="3757613"/>
            <a:ext cx="457200" cy="333375"/>
          </a:xfrm>
          <a:prstGeom prst="rightArrow">
            <a:avLst>
              <a:gd name="adj1" fmla="val 50000"/>
              <a:gd name="adj2" fmla="val 34286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grpSp>
        <p:nvGrpSpPr>
          <p:cNvPr id="98311" name="Group 6"/>
          <p:cNvGrpSpPr>
            <a:grpSpLocks/>
          </p:cNvGrpSpPr>
          <p:nvPr/>
        </p:nvGrpSpPr>
        <p:grpSpPr bwMode="auto">
          <a:xfrm>
            <a:off x="2219326" y="1508126"/>
            <a:ext cx="3649663" cy="2073275"/>
            <a:chOff x="384" y="950"/>
            <a:chExt cx="2299" cy="1306"/>
          </a:xfrm>
        </p:grpSpPr>
        <p:sp>
          <p:nvSpPr>
            <p:cNvPr id="98391" name="AutoShape 7"/>
            <p:cNvSpPr>
              <a:spLocks noChangeArrowheads="1"/>
            </p:cNvSpPr>
            <p:nvPr/>
          </p:nvSpPr>
          <p:spPr bwMode="auto">
            <a:xfrm>
              <a:off x="700" y="1525"/>
              <a:ext cx="1983" cy="308"/>
            </a:xfrm>
            <a:prstGeom prst="roundRect">
              <a:avLst>
                <a:gd name="adj" fmla="val 16667"/>
              </a:avLst>
            </a:prstGeom>
            <a:solidFill>
              <a:srgbClr val="FFFFFF">
                <a:alpha val="50196"/>
              </a:srgbClr>
            </a:solidFill>
            <a:ln w="12700">
              <a:solidFill>
                <a:schemeClr val="tx2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98392" name="AutoShape 8"/>
            <p:cNvSpPr>
              <a:spLocks noChangeArrowheads="1"/>
            </p:cNvSpPr>
            <p:nvPr/>
          </p:nvSpPr>
          <p:spPr bwMode="auto">
            <a:xfrm>
              <a:off x="1081" y="1064"/>
              <a:ext cx="521" cy="308"/>
            </a:xfrm>
            <a:prstGeom prst="roundRect">
              <a:avLst>
                <a:gd name="adj" fmla="val 16667"/>
              </a:avLst>
            </a:prstGeom>
            <a:solidFill>
              <a:srgbClr val="FFFFFF">
                <a:alpha val="50196"/>
              </a:srgbClr>
            </a:solidFill>
            <a:ln w="12700">
              <a:solidFill>
                <a:schemeClr val="tx2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98393" name="Oval 9"/>
            <p:cNvSpPr>
              <a:spLocks noChangeAspect="1" noChangeArrowheads="1"/>
            </p:cNvSpPr>
            <p:nvPr/>
          </p:nvSpPr>
          <p:spPr bwMode="auto">
            <a:xfrm>
              <a:off x="1609" y="1564"/>
              <a:ext cx="231" cy="231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C</a:t>
              </a:r>
            </a:p>
          </p:txBody>
        </p:sp>
        <p:sp>
          <p:nvSpPr>
            <p:cNvPr id="98394" name="Oval 10"/>
            <p:cNvSpPr>
              <a:spLocks noChangeAspect="1" noChangeArrowheads="1"/>
            </p:cNvSpPr>
            <p:nvPr/>
          </p:nvSpPr>
          <p:spPr bwMode="auto">
            <a:xfrm>
              <a:off x="840" y="1564"/>
              <a:ext cx="231" cy="231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B</a:t>
              </a:r>
            </a:p>
          </p:txBody>
        </p:sp>
        <p:sp>
          <p:nvSpPr>
            <p:cNvPr id="98395" name="Oval 11"/>
            <p:cNvSpPr>
              <a:spLocks noChangeAspect="1" noChangeArrowheads="1"/>
            </p:cNvSpPr>
            <p:nvPr/>
          </p:nvSpPr>
          <p:spPr bwMode="auto">
            <a:xfrm>
              <a:off x="1236" y="1103"/>
              <a:ext cx="231" cy="231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 dirty="0">
                  <a:ea typeface="新細明體" charset="-120"/>
                </a:rPr>
                <a:t>A</a:t>
              </a:r>
            </a:p>
          </p:txBody>
        </p:sp>
        <p:sp>
          <p:nvSpPr>
            <p:cNvPr id="98396" name="Oval 12"/>
            <p:cNvSpPr>
              <a:spLocks noChangeAspect="1" noChangeArrowheads="1"/>
            </p:cNvSpPr>
            <p:nvPr/>
          </p:nvSpPr>
          <p:spPr bwMode="auto">
            <a:xfrm>
              <a:off x="1224" y="2025"/>
              <a:ext cx="231" cy="231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E</a:t>
              </a:r>
            </a:p>
          </p:txBody>
        </p:sp>
        <p:cxnSp>
          <p:nvCxnSpPr>
            <p:cNvPr id="98397" name="AutoShape 13"/>
            <p:cNvCxnSpPr>
              <a:cxnSpLocks noChangeAspect="1" noChangeShapeType="1"/>
              <a:stCxn id="98395" idx="3"/>
              <a:endCxn id="98394" idx="7"/>
            </p:cNvCxnSpPr>
            <p:nvPr/>
          </p:nvCxnSpPr>
          <p:spPr bwMode="auto">
            <a:xfrm flipH="1">
              <a:off x="1037" y="1312"/>
              <a:ext cx="232" cy="273"/>
            </a:xfrm>
            <a:prstGeom prst="straightConnector1">
              <a:avLst/>
            </a:prstGeom>
            <a:noFill/>
            <a:ln w="38100">
              <a:solidFill>
                <a:schemeClr val="accent4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8398" name="AutoShape 14"/>
            <p:cNvCxnSpPr>
              <a:cxnSpLocks noChangeAspect="1" noChangeShapeType="1"/>
              <a:stCxn id="98396" idx="1"/>
              <a:endCxn id="98394" idx="5"/>
            </p:cNvCxnSpPr>
            <p:nvPr/>
          </p:nvCxnSpPr>
          <p:spPr bwMode="auto">
            <a:xfrm flipH="1" flipV="1">
              <a:off x="1037" y="1773"/>
              <a:ext cx="220" cy="279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8399" name="AutoShape 15"/>
            <p:cNvCxnSpPr>
              <a:cxnSpLocks noChangeAspect="1" noChangeShapeType="1"/>
              <a:stCxn id="98396" idx="7"/>
              <a:endCxn id="98393" idx="3"/>
            </p:cNvCxnSpPr>
            <p:nvPr/>
          </p:nvCxnSpPr>
          <p:spPr bwMode="auto">
            <a:xfrm flipV="1">
              <a:off x="1421" y="1773"/>
              <a:ext cx="221" cy="279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8400" name="AutoShape 16"/>
            <p:cNvCxnSpPr>
              <a:cxnSpLocks noChangeAspect="1" noChangeShapeType="1"/>
              <a:stCxn id="98395" idx="5"/>
              <a:endCxn id="98393" idx="1"/>
            </p:cNvCxnSpPr>
            <p:nvPr/>
          </p:nvCxnSpPr>
          <p:spPr bwMode="auto">
            <a:xfrm>
              <a:off x="1433" y="1312"/>
              <a:ext cx="209" cy="273"/>
            </a:xfrm>
            <a:prstGeom prst="straightConnector1">
              <a:avLst/>
            </a:prstGeom>
            <a:noFill/>
            <a:ln w="38100">
              <a:solidFill>
                <a:schemeClr val="accent4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8401" name="AutoShape 17"/>
            <p:cNvCxnSpPr>
              <a:cxnSpLocks noChangeAspect="1" noChangeShapeType="1"/>
              <a:stCxn id="98394" idx="6"/>
              <a:endCxn id="98393" idx="2"/>
            </p:cNvCxnSpPr>
            <p:nvPr/>
          </p:nvCxnSpPr>
          <p:spPr bwMode="auto">
            <a:xfrm>
              <a:off x="1082" y="1679"/>
              <a:ext cx="514" cy="0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8402" name="Oval 18"/>
            <p:cNvSpPr>
              <a:spLocks noChangeAspect="1" noChangeArrowheads="1"/>
            </p:cNvSpPr>
            <p:nvPr/>
          </p:nvSpPr>
          <p:spPr bwMode="auto">
            <a:xfrm>
              <a:off x="2379" y="1564"/>
              <a:ext cx="231" cy="231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D</a:t>
              </a:r>
            </a:p>
          </p:txBody>
        </p:sp>
        <p:cxnSp>
          <p:nvCxnSpPr>
            <p:cNvPr id="98403" name="AutoShape 19"/>
            <p:cNvCxnSpPr>
              <a:cxnSpLocks noChangeAspect="1" noChangeShapeType="1"/>
              <a:stCxn id="98408" idx="7"/>
              <a:endCxn id="98402" idx="3"/>
            </p:cNvCxnSpPr>
            <p:nvPr/>
          </p:nvCxnSpPr>
          <p:spPr bwMode="auto">
            <a:xfrm flipV="1">
              <a:off x="2191" y="1773"/>
              <a:ext cx="221" cy="279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8404" name="AutoShape 20"/>
            <p:cNvCxnSpPr>
              <a:cxnSpLocks noChangeAspect="1" noChangeShapeType="1"/>
              <a:stCxn id="98402" idx="1"/>
              <a:endCxn id="98395" idx="6"/>
            </p:cNvCxnSpPr>
            <p:nvPr/>
          </p:nvCxnSpPr>
          <p:spPr bwMode="auto">
            <a:xfrm flipH="1" flipV="1">
              <a:off x="1478" y="1218"/>
              <a:ext cx="934" cy="367"/>
            </a:xfrm>
            <a:prstGeom prst="straightConnector1">
              <a:avLst/>
            </a:prstGeom>
            <a:noFill/>
            <a:ln w="38100">
              <a:solidFill>
                <a:schemeClr val="accent4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8405" name="Text Box 21"/>
            <p:cNvSpPr txBox="1">
              <a:spLocks noChangeArrowheads="1"/>
            </p:cNvSpPr>
            <p:nvPr/>
          </p:nvSpPr>
          <p:spPr bwMode="auto">
            <a:xfrm>
              <a:off x="768" y="950"/>
              <a:ext cx="29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i="1">
                  <a:solidFill>
                    <a:schemeClr val="tx2"/>
                  </a:solidFill>
                  <a:latin typeface="Times New Roman" panose="02020603050405020304" pitchFamily="18" charset="0"/>
                  <a:ea typeface="新細明體" charset="-120"/>
                </a:rPr>
                <a:t>L</a:t>
              </a:r>
              <a:r>
                <a:rPr lang="en-US" altLang="zh-TW" b="0" baseline="-25000">
                  <a:solidFill>
                    <a:schemeClr val="tx2"/>
                  </a:solidFill>
                  <a:latin typeface="Times New Roman" panose="02020603050405020304" pitchFamily="18" charset="0"/>
                  <a:ea typeface="新細明體" charset="-120"/>
                </a:rPr>
                <a:t>0</a:t>
              </a:r>
            </a:p>
          </p:txBody>
        </p:sp>
        <p:sp>
          <p:nvSpPr>
            <p:cNvPr id="98406" name="Text Box 22"/>
            <p:cNvSpPr txBox="1">
              <a:spLocks noChangeArrowheads="1"/>
            </p:cNvSpPr>
            <p:nvPr/>
          </p:nvSpPr>
          <p:spPr bwMode="auto">
            <a:xfrm>
              <a:off x="384" y="1406"/>
              <a:ext cx="29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i="1">
                  <a:solidFill>
                    <a:schemeClr val="tx2"/>
                  </a:solidFill>
                  <a:latin typeface="Times New Roman" panose="02020603050405020304" pitchFamily="18" charset="0"/>
                  <a:ea typeface="新細明體" charset="-120"/>
                </a:rPr>
                <a:t>L</a:t>
              </a:r>
              <a:r>
                <a:rPr lang="en-US" altLang="zh-TW" b="0" baseline="-25000">
                  <a:solidFill>
                    <a:schemeClr val="tx2"/>
                  </a:solidFill>
                  <a:latin typeface="Times New Roman" panose="02020603050405020304" pitchFamily="18" charset="0"/>
                  <a:ea typeface="新細明體" charset="-120"/>
                </a:rPr>
                <a:t>1</a:t>
              </a:r>
            </a:p>
          </p:txBody>
        </p:sp>
        <p:cxnSp>
          <p:nvCxnSpPr>
            <p:cNvPr id="98407" name="AutoShape 23"/>
            <p:cNvCxnSpPr>
              <a:cxnSpLocks noChangeAspect="1" noChangeShapeType="1"/>
              <a:stCxn id="98393" idx="6"/>
              <a:endCxn id="98402" idx="2"/>
            </p:cNvCxnSpPr>
            <p:nvPr/>
          </p:nvCxnSpPr>
          <p:spPr bwMode="auto">
            <a:xfrm>
              <a:off x="1851" y="1679"/>
              <a:ext cx="515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8408" name="Oval 24"/>
            <p:cNvSpPr>
              <a:spLocks noChangeAspect="1" noChangeArrowheads="1"/>
            </p:cNvSpPr>
            <p:nvPr/>
          </p:nvSpPr>
          <p:spPr bwMode="auto">
            <a:xfrm>
              <a:off x="1994" y="2025"/>
              <a:ext cx="231" cy="231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F</a:t>
              </a:r>
            </a:p>
          </p:txBody>
        </p:sp>
        <p:cxnSp>
          <p:nvCxnSpPr>
            <p:cNvPr id="98409" name="AutoShape 25"/>
            <p:cNvCxnSpPr>
              <a:cxnSpLocks noChangeAspect="1" noChangeShapeType="1"/>
              <a:stCxn id="98393" idx="5"/>
              <a:endCxn id="98408" idx="1"/>
            </p:cNvCxnSpPr>
            <p:nvPr/>
          </p:nvCxnSpPr>
          <p:spPr bwMode="auto">
            <a:xfrm>
              <a:off x="1806" y="1773"/>
              <a:ext cx="221" cy="279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98312" name="Group 26"/>
          <p:cNvGrpSpPr>
            <a:grpSpLocks/>
          </p:cNvGrpSpPr>
          <p:nvPr/>
        </p:nvGrpSpPr>
        <p:grpSpPr bwMode="auto">
          <a:xfrm>
            <a:off x="2219326" y="4151314"/>
            <a:ext cx="3649663" cy="2130425"/>
            <a:chOff x="438" y="2616"/>
            <a:chExt cx="2299" cy="1342"/>
          </a:xfrm>
        </p:grpSpPr>
        <p:sp>
          <p:nvSpPr>
            <p:cNvPr id="98370" name="AutoShape 27"/>
            <p:cNvSpPr>
              <a:spLocks noChangeArrowheads="1"/>
            </p:cNvSpPr>
            <p:nvPr/>
          </p:nvSpPr>
          <p:spPr bwMode="auto">
            <a:xfrm>
              <a:off x="1129" y="3650"/>
              <a:ext cx="521" cy="308"/>
            </a:xfrm>
            <a:prstGeom prst="roundRect">
              <a:avLst>
                <a:gd name="adj" fmla="val 16667"/>
              </a:avLst>
            </a:prstGeom>
            <a:solidFill>
              <a:srgbClr val="FFFFFF">
                <a:alpha val="50196"/>
              </a:srgbClr>
            </a:solidFill>
            <a:ln w="12700">
              <a:solidFill>
                <a:schemeClr val="tx2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98371" name="AutoShape 28"/>
            <p:cNvSpPr>
              <a:spLocks noChangeArrowheads="1"/>
            </p:cNvSpPr>
            <p:nvPr/>
          </p:nvSpPr>
          <p:spPr bwMode="auto">
            <a:xfrm>
              <a:off x="754" y="3191"/>
              <a:ext cx="1983" cy="308"/>
            </a:xfrm>
            <a:prstGeom prst="roundRect">
              <a:avLst>
                <a:gd name="adj" fmla="val 16667"/>
              </a:avLst>
            </a:prstGeom>
            <a:solidFill>
              <a:srgbClr val="FFFFFF">
                <a:alpha val="50196"/>
              </a:srgbClr>
            </a:solidFill>
            <a:ln w="12700">
              <a:solidFill>
                <a:schemeClr val="tx2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98372" name="AutoShape 29"/>
            <p:cNvSpPr>
              <a:spLocks noChangeArrowheads="1"/>
            </p:cNvSpPr>
            <p:nvPr/>
          </p:nvSpPr>
          <p:spPr bwMode="auto">
            <a:xfrm>
              <a:off x="1135" y="2730"/>
              <a:ext cx="521" cy="308"/>
            </a:xfrm>
            <a:prstGeom prst="roundRect">
              <a:avLst>
                <a:gd name="adj" fmla="val 16667"/>
              </a:avLst>
            </a:prstGeom>
            <a:solidFill>
              <a:srgbClr val="FFFFFF">
                <a:alpha val="50196"/>
              </a:srgbClr>
            </a:solidFill>
            <a:ln w="12700">
              <a:solidFill>
                <a:schemeClr val="tx2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98373" name="Oval 30"/>
            <p:cNvSpPr>
              <a:spLocks noChangeAspect="1" noChangeArrowheads="1"/>
            </p:cNvSpPr>
            <p:nvPr/>
          </p:nvSpPr>
          <p:spPr bwMode="auto">
            <a:xfrm>
              <a:off x="1663" y="3230"/>
              <a:ext cx="231" cy="231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C</a:t>
              </a:r>
            </a:p>
          </p:txBody>
        </p:sp>
        <p:sp>
          <p:nvSpPr>
            <p:cNvPr id="98374" name="Oval 31"/>
            <p:cNvSpPr>
              <a:spLocks noChangeAspect="1" noChangeArrowheads="1"/>
            </p:cNvSpPr>
            <p:nvPr/>
          </p:nvSpPr>
          <p:spPr bwMode="auto">
            <a:xfrm>
              <a:off x="894" y="3230"/>
              <a:ext cx="231" cy="231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B</a:t>
              </a:r>
            </a:p>
          </p:txBody>
        </p:sp>
        <p:sp>
          <p:nvSpPr>
            <p:cNvPr id="98375" name="Oval 32"/>
            <p:cNvSpPr>
              <a:spLocks noChangeAspect="1" noChangeArrowheads="1"/>
            </p:cNvSpPr>
            <p:nvPr/>
          </p:nvSpPr>
          <p:spPr bwMode="auto">
            <a:xfrm>
              <a:off x="1290" y="2769"/>
              <a:ext cx="231" cy="231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 dirty="0">
                  <a:ea typeface="新細明體" charset="-120"/>
                </a:rPr>
                <a:t>A</a:t>
              </a:r>
            </a:p>
          </p:txBody>
        </p:sp>
        <p:sp>
          <p:nvSpPr>
            <p:cNvPr id="98376" name="Oval 33"/>
            <p:cNvSpPr>
              <a:spLocks noChangeAspect="1" noChangeArrowheads="1"/>
            </p:cNvSpPr>
            <p:nvPr/>
          </p:nvSpPr>
          <p:spPr bwMode="auto">
            <a:xfrm>
              <a:off x="1278" y="3691"/>
              <a:ext cx="231" cy="231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E</a:t>
              </a:r>
            </a:p>
          </p:txBody>
        </p:sp>
        <p:cxnSp>
          <p:nvCxnSpPr>
            <p:cNvPr id="98377" name="AutoShape 34"/>
            <p:cNvCxnSpPr>
              <a:cxnSpLocks noChangeAspect="1" noChangeShapeType="1"/>
              <a:stCxn id="98375" idx="3"/>
              <a:endCxn id="98374" idx="7"/>
            </p:cNvCxnSpPr>
            <p:nvPr/>
          </p:nvCxnSpPr>
          <p:spPr bwMode="auto">
            <a:xfrm flipH="1">
              <a:off x="1091" y="2978"/>
              <a:ext cx="232" cy="273"/>
            </a:xfrm>
            <a:prstGeom prst="straightConnector1">
              <a:avLst/>
            </a:prstGeom>
            <a:noFill/>
            <a:ln w="38100">
              <a:solidFill>
                <a:schemeClr val="accent4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8378" name="AutoShape 35"/>
            <p:cNvCxnSpPr>
              <a:cxnSpLocks noChangeAspect="1" noChangeShapeType="1"/>
              <a:stCxn id="98376" idx="1"/>
              <a:endCxn id="98374" idx="5"/>
            </p:cNvCxnSpPr>
            <p:nvPr/>
          </p:nvCxnSpPr>
          <p:spPr bwMode="auto">
            <a:xfrm flipH="1" flipV="1">
              <a:off x="1091" y="3439"/>
              <a:ext cx="220" cy="273"/>
            </a:xfrm>
            <a:prstGeom prst="straightConnector1">
              <a:avLst/>
            </a:prstGeom>
            <a:noFill/>
            <a:ln w="38100">
              <a:solidFill>
                <a:schemeClr val="accent4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8379" name="AutoShape 36"/>
            <p:cNvCxnSpPr>
              <a:cxnSpLocks noChangeAspect="1" noChangeShapeType="1"/>
              <a:stCxn id="98376" idx="7"/>
              <a:endCxn id="98373" idx="3"/>
            </p:cNvCxnSpPr>
            <p:nvPr/>
          </p:nvCxnSpPr>
          <p:spPr bwMode="auto">
            <a:xfrm flipV="1">
              <a:off x="1475" y="3439"/>
              <a:ext cx="221" cy="27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8380" name="AutoShape 37"/>
            <p:cNvCxnSpPr>
              <a:cxnSpLocks noChangeAspect="1" noChangeShapeType="1"/>
              <a:stCxn id="98375" idx="5"/>
              <a:endCxn id="98373" idx="1"/>
            </p:cNvCxnSpPr>
            <p:nvPr/>
          </p:nvCxnSpPr>
          <p:spPr bwMode="auto">
            <a:xfrm>
              <a:off x="1487" y="2978"/>
              <a:ext cx="209" cy="273"/>
            </a:xfrm>
            <a:prstGeom prst="straightConnector1">
              <a:avLst/>
            </a:prstGeom>
            <a:noFill/>
            <a:ln w="38100">
              <a:solidFill>
                <a:schemeClr val="accent4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8381" name="AutoShape 38"/>
            <p:cNvCxnSpPr>
              <a:cxnSpLocks noChangeAspect="1" noChangeShapeType="1"/>
              <a:stCxn id="98374" idx="6"/>
              <a:endCxn id="98373" idx="2"/>
            </p:cNvCxnSpPr>
            <p:nvPr/>
          </p:nvCxnSpPr>
          <p:spPr bwMode="auto">
            <a:xfrm>
              <a:off x="1136" y="3345"/>
              <a:ext cx="514" cy="0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8382" name="Oval 39"/>
            <p:cNvSpPr>
              <a:spLocks noChangeAspect="1" noChangeArrowheads="1"/>
            </p:cNvSpPr>
            <p:nvPr/>
          </p:nvSpPr>
          <p:spPr bwMode="auto">
            <a:xfrm>
              <a:off x="2433" y="3230"/>
              <a:ext cx="231" cy="231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D</a:t>
              </a:r>
            </a:p>
          </p:txBody>
        </p:sp>
        <p:cxnSp>
          <p:nvCxnSpPr>
            <p:cNvPr id="98383" name="AutoShape 40"/>
            <p:cNvCxnSpPr>
              <a:cxnSpLocks noChangeAspect="1" noChangeShapeType="1"/>
              <a:stCxn id="98388" idx="7"/>
              <a:endCxn id="98382" idx="3"/>
            </p:cNvCxnSpPr>
            <p:nvPr/>
          </p:nvCxnSpPr>
          <p:spPr bwMode="auto">
            <a:xfrm flipV="1">
              <a:off x="2245" y="3439"/>
              <a:ext cx="221" cy="279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8384" name="AutoShape 41"/>
            <p:cNvCxnSpPr>
              <a:cxnSpLocks noChangeAspect="1" noChangeShapeType="1"/>
              <a:stCxn id="98382" idx="1"/>
              <a:endCxn id="98375" idx="6"/>
            </p:cNvCxnSpPr>
            <p:nvPr/>
          </p:nvCxnSpPr>
          <p:spPr bwMode="auto">
            <a:xfrm flipH="1" flipV="1">
              <a:off x="1532" y="2884"/>
              <a:ext cx="934" cy="367"/>
            </a:xfrm>
            <a:prstGeom prst="straightConnector1">
              <a:avLst/>
            </a:prstGeom>
            <a:noFill/>
            <a:ln w="38100">
              <a:solidFill>
                <a:schemeClr val="accent4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8385" name="Text Box 42"/>
            <p:cNvSpPr txBox="1">
              <a:spLocks noChangeArrowheads="1"/>
            </p:cNvSpPr>
            <p:nvPr/>
          </p:nvSpPr>
          <p:spPr bwMode="auto">
            <a:xfrm>
              <a:off x="822" y="2616"/>
              <a:ext cx="29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i="1">
                  <a:solidFill>
                    <a:schemeClr val="tx2"/>
                  </a:solidFill>
                  <a:latin typeface="Times New Roman" panose="02020603050405020304" pitchFamily="18" charset="0"/>
                  <a:ea typeface="新細明體" charset="-120"/>
                </a:rPr>
                <a:t>L</a:t>
              </a:r>
              <a:r>
                <a:rPr lang="en-US" altLang="zh-TW" b="0" baseline="-25000">
                  <a:solidFill>
                    <a:schemeClr val="tx2"/>
                  </a:solidFill>
                  <a:latin typeface="Times New Roman" panose="02020603050405020304" pitchFamily="18" charset="0"/>
                  <a:ea typeface="新細明體" charset="-120"/>
                </a:rPr>
                <a:t>0</a:t>
              </a:r>
            </a:p>
          </p:txBody>
        </p:sp>
        <p:sp>
          <p:nvSpPr>
            <p:cNvPr id="98386" name="Text Box 43"/>
            <p:cNvSpPr txBox="1">
              <a:spLocks noChangeArrowheads="1"/>
            </p:cNvSpPr>
            <p:nvPr/>
          </p:nvSpPr>
          <p:spPr bwMode="auto">
            <a:xfrm>
              <a:off x="438" y="3072"/>
              <a:ext cx="29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i="1">
                  <a:solidFill>
                    <a:schemeClr val="tx2"/>
                  </a:solidFill>
                  <a:latin typeface="Times New Roman" panose="02020603050405020304" pitchFamily="18" charset="0"/>
                  <a:ea typeface="新細明體" charset="-120"/>
                </a:rPr>
                <a:t>L</a:t>
              </a:r>
              <a:r>
                <a:rPr lang="en-US" altLang="zh-TW" b="0" baseline="-25000">
                  <a:solidFill>
                    <a:schemeClr val="tx2"/>
                  </a:solidFill>
                  <a:latin typeface="Times New Roman" panose="02020603050405020304" pitchFamily="18" charset="0"/>
                  <a:ea typeface="新細明體" charset="-120"/>
                </a:rPr>
                <a:t>1</a:t>
              </a:r>
            </a:p>
          </p:txBody>
        </p:sp>
        <p:cxnSp>
          <p:nvCxnSpPr>
            <p:cNvPr id="98387" name="AutoShape 44"/>
            <p:cNvCxnSpPr>
              <a:cxnSpLocks noChangeAspect="1" noChangeShapeType="1"/>
              <a:stCxn id="98373" idx="6"/>
              <a:endCxn id="98382" idx="2"/>
            </p:cNvCxnSpPr>
            <p:nvPr/>
          </p:nvCxnSpPr>
          <p:spPr bwMode="auto">
            <a:xfrm>
              <a:off x="1905" y="3345"/>
              <a:ext cx="515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8388" name="Oval 45"/>
            <p:cNvSpPr>
              <a:spLocks noChangeAspect="1" noChangeArrowheads="1"/>
            </p:cNvSpPr>
            <p:nvPr/>
          </p:nvSpPr>
          <p:spPr bwMode="auto">
            <a:xfrm>
              <a:off x="2048" y="3691"/>
              <a:ext cx="231" cy="231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F</a:t>
              </a:r>
            </a:p>
          </p:txBody>
        </p:sp>
        <p:cxnSp>
          <p:nvCxnSpPr>
            <p:cNvPr id="98389" name="AutoShape 46"/>
            <p:cNvCxnSpPr>
              <a:cxnSpLocks noChangeAspect="1" noChangeShapeType="1"/>
              <a:stCxn id="98373" idx="5"/>
              <a:endCxn id="98388" idx="1"/>
            </p:cNvCxnSpPr>
            <p:nvPr/>
          </p:nvCxnSpPr>
          <p:spPr bwMode="auto">
            <a:xfrm>
              <a:off x="1860" y="3439"/>
              <a:ext cx="221" cy="279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8390" name="Text Box 47"/>
            <p:cNvSpPr txBox="1">
              <a:spLocks noChangeArrowheads="1"/>
            </p:cNvSpPr>
            <p:nvPr/>
          </p:nvSpPr>
          <p:spPr bwMode="auto">
            <a:xfrm>
              <a:off x="810" y="3522"/>
              <a:ext cx="29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i="1">
                  <a:solidFill>
                    <a:schemeClr val="tx2"/>
                  </a:solidFill>
                  <a:latin typeface="Times New Roman" panose="02020603050405020304" pitchFamily="18" charset="0"/>
                  <a:ea typeface="新細明體" charset="-120"/>
                </a:rPr>
                <a:t>L</a:t>
              </a:r>
              <a:r>
                <a:rPr lang="en-US" altLang="zh-TW" b="0" baseline="-25000">
                  <a:solidFill>
                    <a:schemeClr val="tx2"/>
                  </a:solidFill>
                  <a:latin typeface="Times New Roman" panose="02020603050405020304" pitchFamily="18" charset="0"/>
                  <a:ea typeface="新細明體" charset="-120"/>
                </a:rPr>
                <a:t>2</a:t>
              </a:r>
            </a:p>
          </p:txBody>
        </p:sp>
      </p:grpSp>
      <p:grpSp>
        <p:nvGrpSpPr>
          <p:cNvPr id="98313" name="Group 48"/>
          <p:cNvGrpSpPr>
            <a:grpSpLocks/>
          </p:cNvGrpSpPr>
          <p:nvPr/>
        </p:nvGrpSpPr>
        <p:grpSpPr bwMode="auto">
          <a:xfrm>
            <a:off x="6637338" y="1508126"/>
            <a:ext cx="3649662" cy="2130425"/>
            <a:chOff x="3072" y="950"/>
            <a:chExt cx="2299" cy="1342"/>
          </a:xfrm>
        </p:grpSpPr>
        <p:sp>
          <p:nvSpPr>
            <p:cNvPr id="98349" name="AutoShape 49"/>
            <p:cNvSpPr>
              <a:spLocks noChangeArrowheads="1"/>
            </p:cNvSpPr>
            <p:nvPr/>
          </p:nvSpPr>
          <p:spPr bwMode="auto">
            <a:xfrm>
              <a:off x="3763" y="1984"/>
              <a:ext cx="521" cy="308"/>
            </a:xfrm>
            <a:prstGeom prst="roundRect">
              <a:avLst>
                <a:gd name="adj" fmla="val 16667"/>
              </a:avLst>
            </a:prstGeom>
            <a:solidFill>
              <a:srgbClr val="FFFFFF">
                <a:alpha val="50196"/>
              </a:srgbClr>
            </a:solidFill>
            <a:ln w="12700">
              <a:solidFill>
                <a:schemeClr val="tx2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98350" name="AutoShape 50"/>
            <p:cNvSpPr>
              <a:spLocks noChangeArrowheads="1"/>
            </p:cNvSpPr>
            <p:nvPr/>
          </p:nvSpPr>
          <p:spPr bwMode="auto">
            <a:xfrm>
              <a:off x="3388" y="1525"/>
              <a:ext cx="1983" cy="308"/>
            </a:xfrm>
            <a:prstGeom prst="roundRect">
              <a:avLst>
                <a:gd name="adj" fmla="val 16667"/>
              </a:avLst>
            </a:prstGeom>
            <a:solidFill>
              <a:srgbClr val="FFFFFF">
                <a:alpha val="50196"/>
              </a:srgbClr>
            </a:solidFill>
            <a:ln w="12700">
              <a:solidFill>
                <a:schemeClr val="tx2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98351" name="AutoShape 51"/>
            <p:cNvSpPr>
              <a:spLocks noChangeArrowheads="1"/>
            </p:cNvSpPr>
            <p:nvPr/>
          </p:nvSpPr>
          <p:spPr bwMode="auto">
            <a:xfrm>
              <a:off x="3769" y="1064"/>
              <a:ext cx="521" cy="308"/>
            </a:xfrm>
            <a:prstGeom prst="roundRect">
              <a:avLst>
                <a:gd name="adj" fmla="val 16667"/>
              </a:avLst>
            </a:prstGeom>
            <a:solidFill>
              <a:srgbClr val="FFFFFF">
                <a:alpha val="50196"/>
              </a:srgbClr>
            </a:solidFill>
            <a:ln w="12700">
              <a:solidFill>
                <a:schemeClr val="tx2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98352" name="Oval 52"/>
            <p:cNvSpPr>
              <a:spLocks noChangeAspect="1" noChangeArrowheads="1"/>
            </p:cNvSpPr>
            <p:nvPr/>
          </p:nvSpPr>
          <p:spPr bwMode="auto">
            <a:xfrm>
              <a:off x="4297" y="1564"/>
              <a:ext cx="231" cy="231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C</a:t>
              </a:r>
            </a:p>
          </p:txBody>
        </p:sp>
        <p:sp>
          <p:nvSpPr>
            <p:cNvPr id="98353" name="Oval 53"/>
            <p:cNvSpPr>
              <a:spLocks noChangeAspect="1" noChangeArrowheads="1"/>
            </p:cNvSpPr>
            <p:nvPr/>
          </p:nvSpPr>
          <p:spPr bwMode="auto">
            <a:xfrm>
              <a:off x="3528" y="1564"/>
              <a:ext cx="231" cy="231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B</a:t>
              </a:r>
            </a:p>
          </p:txBody>
        </p:sp>
        <p:sp>
          <p:nvSpPr>
            <p:cNvPr id="98354" name="Oval 54"/>
            <p:cNvSpPr>
              <a:spLocks noChangeAspect="1" noChangeArrowheads="1"/>
            </p:cNvSpPr>
            <p:nvPr/>
          </p:nvSpPr>
          <p:spPr bwMode="auto">
            <a:xfrm>
              <a:off x="3924" y="1103"/>
              <a:ext cx="231" cy="231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 dirty="0">
                  <a:ea typeface="新細明體" charset="-120"/>
                </a:rPr>
                <a:t>A</a:t>
              </a:r>
            </a:p>
          </p:txBody>
        </p:sp>
        <p:sp>
          <p:nvSpPr>
            <p:cNvPr id="98355" name="Oval 55"/>
            <p:cNvSpPr>
              <a:spLocks noChangeAspect="1" noChangeArrowheads="1"/>
            </p:cNvSpPr>
            <p:nvPr/>
          </p:nvSpPr>
          <p:spPr bwMode="auto">
            <a:xfrm>
              <a:off x="3912" y="2025"/>
              <a:ext cx="231" cy="231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E</a:t>
              </a:r>
            </a:p>
          </p:txBody>
        </p:sp>
        <p:cxnSp>
          <p:nvCxnSpPr>
            <p:cNvPr id="98356" name="AutoShape 56"/>
            <p:cNvCxnSpPr>
              <a:cxnSpLocks noChangeAspect="1" noChangeShapeType="1"/>
              <a:stCxn id="98354" idx="3"/>
              <a:endCxn id="98353" idx="7"/>
            </p:cNvCxnSpPr>
            <p:nvPr/>
          </p:nvCxnSpPr>
          <p:spPr bwMode="auto">
            <a:xfrm flipH="1">
              <a:off x="3725" y="1312"/>
              <a:ext cx="232" cy="273"/>
            </a:xfrm>
            <a:prstGeom prst="straightConnector1">
              <a:avLst/>
            </a:prstGeom>
            <a:noFill/>
            <a:ln w="38100">
              <a:solidFill>
                <a:schemeClr val="accent4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8357" name="AutoShape 57"/>
            <p:cNvCxnSpPr>
              <a:cxnSpLocks noChangeAspect="1" noChangeShapeType="1"/>
              <a:stCxn id="98355" idx="1"/>
              <a:endCxn id="98353" idx="5"/>
            </p:cNvCxnSpPr>
            <p:nvPr/>
          </p:nvCxnSpPr>
          <p:spPr bwMode="auto">
            <a:xfrm flipH="1" flipV="1">
              <a:off x="3725" y="1773"/>
              <a:ext cx="220" cy="273"/>
            </a:xfrm>
            <a:prstGeom prst="straightConnector1">
              <a:avLst/>
            </a:prstGeom>
            <a:noFill/>
            <a:ln w="38100">
              <a:solidFill>
                <a:schemeClr val="accent4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8358" name="AutoShape 58"/>
            <p:cNvCxnSpPr>
              <a:cxnSpLocks noChangeAspect="1" noChangeShapeType="1"/>
              <a:stCxn id="98355" idx="7"/>
              <a:endCxn id="98352" idx="3"/>
            </p:cNvCxnSpPr>
            <p:nvPr/>
          </p:nvCxnSpPr>
          <p:spPr bwMode="auto">
            <a:xfrm flipV="1">
              <a:off x="4109" y="1773"/>
              <a:ext cx="221" cy="27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8359" name="AutoShape 59"/>
            <p:cNvCxnSpPr>
              <a:cxnSpLocks noChangeAspect="1" noChangeShapeType="1"/>
              <a:stCxn id="98354" idx="5"/>
              <a:endCxn id="98352" idx="1"/>
            </p:cNvCxnSpPr>
            <p:nvPr/>
          </p:nvCxnSpPr>
          <p:spPr bwMode="auto">
            <a:xfrm>
              <a:off x="4121" y="1312"/>
              <a:ext cx="209" cy="273"/>
            </a:xfrm>
            <a:prstGeom prst="straightConnector1">
              <a:avLst/>
            </a:prstGeom>
            <a:noFill/>
            <a:ln w="38100">
              <a:solidFill>
                <a:schemeClr val="accent4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8360" name="AutoShape 60"/>
            <p:cNvCxnSpPr>
              <a:cxnSpLocks noChangeAspect="1" noChangeShapeType="1"/>
              <a:stCxn id="98353" idx="6"/>
              <a:endCxn id="98352" idx="2"/>
            </p:cNvCxnSpPr>
            <p:nvPr/>
          </p:nvCxnSpPr>
          <p:spPr bwMode="auto">
            <a:xfrm>
              <a:off x="3770" y="1679"/>
              <a:ext cx="514" cy="0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8361" name="Oval 61"/>
            <p:cNvSpPr>
              <a:spLocks noChangeAspect="1" noChangeArrowheads="1"/>
            </p:cNvSpPr>
            <p:nvPr/>
          </p:nvSpPr>
          <p:spPr bwMode="auto">
            <a:xfrm>
              <a:off x="5067" y="1564"/>
              <a:ext cx="231" cy="231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D</a:t>
              </a:r>
            </a:p>
          </p:txBody>
        </p:sp>
        <p:cxnSp>
          <p:nvCxnSpPr>
            <p:cNvPr id="98362" name="AutoShape 62"/>
            <p:cNvCxnSpPr>
              <a:cxnSpLocks noChangeAspect="1" noChangeShapeType="1"/>
              <a:stCxn id="98367" idx="7"/>
              <a:endCxn id="98361" idx="3"/>
            </p:cNvCxnSpPr>
            <p:nvPr/>
          </p:nvCxnSpPr>
          <p:spPr bwMode="auto">
            <a:xfrm flipV="1">
              <a:off x="4879" y="1773"/>
              <a:ext cx="221" cy="279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8363" name="AutoShape 63"/>
            <p:cNvCxnSpPr>
              <a:cxnSpLocks noChangeAspect="1" noChangeShapeType="1"/>
              <a:stCxn id="98361" idx="1"/>
              <a:endCxn id="98354" idx="6"/>
            </p:cNvCxnSpPr>
            <p:nvPr/>
          </p:nvCxnSpPr>
          <p:spPr bwMode="auto">
            <a:xfrm flipH="1" flipV="1">
              <a:off x="4166" y="1218"/>
              <a:ext cx="934" cy="367"/>
            </a:xfrm>
            <a:prstGeom prst="straightConnector1">
              <a:avLst/>
            </a:prstGeom>
            <a:noFill/>
            <a:ln w="38100">
              <a:solidFill>
                <a:schemeClr val="accent4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8364" name="Text Box 64"/>
            <p:cNvSpPr txBox="1">
              <a:spLocks noChangeArrowheads="1"/>
            </p:cNvSpPr>
            <p:nvPr/>
          </p:nvSpPr>
          <p:spPr bwMode="auto">
            <a:xfrm>
              <a:off x="3456" y="950"/>
              <a:ext cx="29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i="1">
                  <a:solidFill>
                    <a:schemeClr val="tx2"/>
                  </a:solidFill>
                  <a:latin typeface="Times New Roman" panose="02020603050405020304" pitchFamily="18" charset="0"/>
                  <a:ea typeface="新細明體" charset="-120"/>
                </a:rPr>
                <a:t>L</a:t>
              </a:r>
              <a:r>
                <a:rPr lang="en-US" altLang="zh-TW" b="0" baseline="-25000">
                  <a:solidFill>
                    <a:schemeClr val="tx2"/>
                  </a:solidFill>
                  <a:latin typeface="Times New Roman" panose="02020603050405020304" pitchFamily="18" charset="0"/>
                  <a:ea typeface="新細明體" charset="-120"/>
                </a:rPr>
                <a:t>0</a:t>
              </a:r>
            </a:p>
          </p:txBody>
        </p:sp>
        <p:sp>
          <p:nvSpPr>
            <p:cNvPr id="98365" name="Text Box 65"/>
            <p:cNvSpPr txBox="1">
              <a:spLocks noChangeArrowheads="1"/>
            </p:cNvSpPr>
            <p:nvPr/>
          </p:nvSpPr>
          <p:spPr bwMode="auto">
            <a:xfrm>
              <a:off x="3072" y="1406"/>
              <a:ext cx="29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i="1">
                  <a:solidFill>
                    <a:schemeClr val="tx2"/>
                  </a:solidFill>
                  <a:latin typeface="Times New Roman" panose="02020603050405020304" pitchFamily="18" charset="0"/>
                  <a:ea typeface="新細明體" charset="-120"/>
                </a:rPr>
                <a:t>L</a:t>
              </a:r>
              <a:r>
                <a:rPr lang="en-US" altLang="zh-TW" b="0" baseline="-25000">
                  <a:solidFill>
                    <a:schemeClr val="tx2"/>
                  </a:solidFill>
                  <a:latin typeface="Times New Roman" panose="02020603050405020304" pitchFamily="18" charset="0"/>
                  <a:ea typeface="新細明體" charset="-120"/>
                </a:rPr>
                <a:t>1</a:t>
              </a:r>
            </a:p>
          </p:txBody>
        </p:sp>
        <p:cxnSp>
          <p:nvCxnSpPr>
            <p:cNvPr id="98366" name="AutoShape 66"/>
            <p:cNvCxnSpPr>
              <a:cxnSpLocks noChangeAspect="1" noChangeShapeType="1"/>
              <a:stCxn id="98352" idx="6"/>
              <a:endCxn id="98361" idx="2"/>
            </p:cNvCxnSpPr>
            <p:nvPr/>
          </p:nvCxnSpPr>
          <p:spPr bwMode="auto">
            <a:xfrm>
              <a:off x="4539" y="1679"/>
              <a:ext cx="515" cy="0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8367" name="Oval 67"/>
            <p:cNvSpPr>
              <a:spLocks noChangeAspect="1" noChangeArrowheads="1"/>
            </p:cNvSpPr>
            <p:nvPr/>
          </p:nvSpPr>
          <p:spPr bwMode="auto">
            <a:xfrm>
              <a:off x="4682" y="2025"/>
              <a:ext cx="231" cy="231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F</a:t>
              </a:r>
            </a:p>
          </p:txBody>
        </p:sp>
        <p:cxnSp>
          <p:nvCxnSpPr>
            <p:cNvPr id="98368" name="AutoShape 68"/>
            <p:cNvCxnSpPr>
              <a:cxnSpLocks noChangeAspect="1" noChangeShapeType="1"/>
              <a:stCxn id="98352" idx="5"/>
              <a:endCxn id="98367" idx="1"/>
            </p:cNvCxnSpPr>
            <p:nvPr/>
          </p:nvCxnSpPr>
          <p:spPr bwMode="auto">
            <a:xfrm>
              <a:off x="4494" y="1773"/>
              <a:ext cx="221" cy="279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8369" name="Text Box 69"/>
            <p:cNvSpPr txBox="1">
              <a:spLocks noChangeArrowheads="1"/>
            </p:cNvSpPr>
            <p:nvPr/>
          </p:nvSpPr>
          <p:spPr bwMode="auto">
            <a:xfrm>
              <a:off x="3444" y="1856"/>
              <a:ext cx="29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i="1">
                  <a:solidFill>
                    <a:schemeClr val="tx2"/>
                  </a:solidFill>
                  <a:latin typeface="Times New Roman" panose="02020603050405020304" pitchFamily="18" charset="0"/>
                  <a:ea typeface="新細明體" charset="-120"/>
                </a:rPr>
                <a:t>L</a:t>
              </a:r>
              <a:r>
                <a:rPr lang="en-US" altLang="zh-TW" b="0" baseline="-25000">
                  <a:solidFill>
                    <a:schemeClr val="tx2"/>
                  </a:solidFill>
                  <a:latin typeface="Times New Roman" panose="02020603050405020304" pitchFamily="18" charset="0"/>
                  <a:ea typeface="新細明體" charset="-120"/>
                </a:rPr>
                <a:t>2</a:t>
              </a:r>
            </a:p>
          </p:txBody>
        </p:sp>
      </p:grpSp>
      <p:grpSp>
        <p:nvGrpSpPr>
          <p:cNvPr id="98314" name="Group 70"/>
          <p:cNvGrpSpPr>
            <a:grpSpLocks/>
          </p:cNvGrpSpPr>
          <p:nvPr/>
        </p:nvGrpSpPr>
        <p:grpSpPr bwMode="auto">
          <a:xfrm>
            <a:off x="6637338" y="4151314"/>
            <a:ext cx="3649662" cy="2130425"/>
            <a:chOff x="3221" y="2615"/>
            <a:chExt cx="2299" cy="1342"/>
          </a:xfrm>
        </p:grpSpPr>
        <p:sp>
          <p:nvSpPr>
            <p:cNvPr id="98328" name="AutoShape 71"/>
            <p:cNvSpPr>
              <a:spLocks noChangeArrowheads="1"/>
            </p:cNvSpPr>
            <p:nvPr/>
          </p:nvSpPr>
          <p:spPr bwMode="auto">
            <a:xfrm>
              <a:off x="3912" y="3649"/>
              <a:ext cx="521" cy="308"/>
            </a:xfrm>
            <a:prstGeom prst="roundRect">
              <a:avLst>
                <a:gd name="adj" fmla="val 16667"/>
              </a:avLst>
            </a:prstGeom>
            <a:solidFill>
              <a:srgbClr val="FFFFFF">
                <a:alpha val="50196"/>
              </a:srgbClr>
            </a:solidFill>
            <a:ln w="12700">
              <a:solidFill>
                <a:schemeClr val="tx2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98329" name="AutoShape 72"/>
            <p:cNvSpPr>
              <a:spLocks noChangeArrowheads="1"/>
            </p:cNvSpPr>
            <p:nvPr/>
          </p:nvSpPr>
          <p:spPr bwMode="auto">
            <a:xfrm>
              <a:off x="3537" y="3190"/>
              <a:ext cx="1983" cy="308"/>
            </a:xfrm>
            <a:prstGeom prst="roundRect">
              <a:avLst>
                <a:gd name="adj" fmla="val 16667"/>
              </a:avLst>
            </a:prstGeom>
            <a:solidFill>
              <a:srgbClr val="FFFFFF">
                <a:alpha val="50196"/>
              </a:srgbClr>
            </a:solidFill>
            <a:ln w="12700">
              <a:solidFill>
                <a:schemeClr val="tx2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98330" name="AutoShape 73"/>
            <p:cNvSpPr>
              <a:spLocks noChangeArrowheads="1"/>
            </p:cNvSpPr>
            <p:nvPr/>
          </p:nvSpPr>
          <p:spPr bwMode="auto">
            <a:xfrm>
              <a:off x="3918" y="2729"/>
              <a:ext cx="521" cy="308"/>
            </a:xfrm>
            <a:prstGeom prst="roundRect">
              <a:avLst>
                <a:gd name="adj" fmla="val 16667"/>
              </a:avLst>
            </a:prstGeom>
            <a:solidFill>
              <a:srgbClr val="FFFFFF">
                <a:alpha val="50196"/>
              </a:srgbClr>
            </a:solidFill>
            <a:ln w="12700">
              <a:solidFill>
                <a:schemeClr val="tx2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98331" name="Oval 74"/>
            <p:cNvSpPr>
              <a:spLocks noChangeAspect="1" noChangeArrowheads="1"/>
            </p:cNvSpPr>
            <p:nvPr/>
          </p:nvSpPr>
          <p:spPr bwMode="auto">
            <a:xfrm>
              <a:off x="4446" y="3229"/>
              <a:ext cx="231" cy="231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C</a:t>
              </a:r>
            </a:p>
          </p:txBody>
        </p:sp>
        <p:sp>
          <p:nvSpPr>
            <p:cNvPr id="98332" name="Oval 75"/>
            <p:cNvSpPr>
              <a:spLocks noChangeAspect="1" noChangeArrowheads="1"/>
            </p:cNvSpPr>
            <p:nvPr/>
          </p:nvSpPr>
          <p:spPr bwMode="auto">
            <a:xfrm>
              <a:off x="3677" y="3229"/>
              <a:ext cx="231" cy="231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B</a:t>
              </a:r>
            </a:p>
          </p:txBody>
        </p:sp>
        <p:sp>
          <p:nvSpPr>
            <p:cNvPr id="98333" name="Oval 76"/>
            <p:cNvSpPr>
              <a:spLocks noChangeAspect="1" noChangeArrowheads="1"/>
            </p:cNvSpPr>
            <p:nvPr/>
          </p:nvSpPr>
          <p:spPr bwMode="auto">
            <a:xfrm>
              <a:off x="4073" y="2768"/>
              <a:ext cx="231" cy="231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 dirty="0">
                  <a:ea typeface="新細明體" charset="-120"/>
                </a:rPr>
                <a:t>A</a:t>
              </a:r>
            </a:p>
          </p:txBody>
        </p:sp>
        <p:sp>
          <p:nvSpPr>
            <p:cNvPr id="98334" name="Oval 77"/>
            <p:cNvSpPr>
              <a:spLocks noChangeAspect="1" noChangeArrowheads="1"/>
            </p:cNvSpPr>
            <p:nvPr/>
          </p:nvSpPr>
          <p:spPr bwMode="auto">
            <a:xfrm>
              <a:off x="4061" y="3690"/>
              <a:ext cx="231" cy="231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E</a:t>
              </a:r>
            </a:p>
          </p:txBody>
        </p:sp>
        <p:cxnSp>
          <p:nvCxnSpPr>
            <p:cNvPr id="98335" name="AutoShape 78"/>
            <p:cNvCxnSpPr>
              <a:cxnSpLocks noChangeAspect="1" noChangeShapeType="1"/>
              <a:stCxn id="98333" idx="3"/>
              <a:endCxn id="98332" idx="7"/>
            </p:cNvCxnSpPr>
            <p:nvPr/>
          </p:nvCxnSpPr>
          <p:spPr bwMode="auto">
            <a:xfrm flipH="1">
              <a:off x="3874" y="2977"/>
              <a:ext cx="232" cy="273"/>
            </a:xfrm>
            <a:prstGeom prst="straightConnector1">
              <a:avLst/>
            </a:prstGeom>
            <a:noFill/>
            <a:ln w="38100">
              <a:solidFill>
                <a:schemeClr val="accent4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8336" name="AutoShape 79"/>
            <p:cNvCxnSpPr>
              <a:cxnSpLocks noChangeAspect="1" noChangeShapeType="1"/>
              <a:stCxn id="98334" idx="1"/>
              <a:endCxn id="98332" idx="5"/>
            </p:cNvCxnSpPr>
            <p:nvPr/>
          </p:nvCxnSpPr>
          <p:spPr bwMode="auto">
            <a:xfrm flipH="1" flipV="1">
              <a:off x="3874" y="3438"/>
              <a:ext cx="220" cy="273"/>
            </a:xfrm>
            <a:prstGeom prst="straightConnector1">
              <a:avLst/>
            </a:prstGeom>
            <a:noFill/>
            <a:ln w="38100">
              <a:solidFill>
                <a:schemeClr val="accent4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8337" name="AutoShape 80"/>
            <p:cNvCxnSpPr>
              <a:cxnSpLocks noChangeAspect="1" noChangeShapeType="1"/>
              <a:stCxn id="98334" idx="7"/>
              <a:endCxn id="98331" idx="3"/>
            </p:cNvCxnSpPr>
            <p:nvPr/>
          </p:nvCxnSpPr>
          <p:spPr bwMode="auto">
            <a:xfrm flipV="1">
              <a:off x="4258" y="3438"/>
              <a:ext cx="221" cy="273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8338" name="AutoShape 81"/>
            <p:cNvCxnSpPr>
              <a:cxnSpLocks noChangeAspect="1" noChangeShapeType="1"/>
              <a:stCxn id="98333" idx="5"/>
              <a:endCxn id="98331" idx="1"/>
            </p:cNvCxnSpPr>
            <p:nvPr/>
          </p:nvCxnSpPr>
          <p:spPr bwMode="auto">
            <a:xfrm>
              <a:off x="4270" y="2977"/>
              <a:ext cx="209" cy="273"/>
            </a:xfrm>
            <a:prstGeom prst="straightConnector1">
              <a:avLst/>
            </a:prstGeom>
            <a:noFill/>
            <a:ln w="38100">
              <a:solidFill>
                <a:schemeClr val="accent4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8339" name="AutoShape 82"/>
            <p:cNvCxnSpPr>
              <a:cxnSpLocks noChangeAspect="1" noChangeShapeType="1"/>
              <a:stCxn id="98332" idx="6"/>
              <a:endCxn id="98331" idx="2"/>
            </p:cNvCxnSpPr>
            <p:nvPr/>
          </p:nvCxnSpPr>
          <p:spPr bwMode="auto">
            <a:xfrm>
              <a:off x="3919" y="3344"/>
              <a:ext cx="514" cy="0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8340" name="Oval 83"/>
            <p:cNvSpPr>
              <a:spLocks noChangeAspect="1" noChangeArrowheads="1"/>
            </p:cNvSpPr>
            <p:nvPr/>
          </p:nvSpPr>
          <p:spPr bwMode="auto">
            <a:xfrm>
              <a:off x="5216" y="3229"/>
              <a:ext cx="231" cy="231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D</a:t>
              </a:r>
            </a:p>
          </p:txBody>
        </p:sp>
        <p:cxnSp>
          <p:nvCxnSpPr>
            <p:cNvPr id="98341" name="AutoShape 84"/>
            <p:cNvCxnSpPr>
              <a:cxnSpLocks noChangeAspect="1" noChangeShapeType="1"/>
              <a:stCxn id="98346" idx="7"/>
              <a:endCxn id="98340" idx="3"/>
            </p:cNvCxnSpPr>
            <p:nvPr/>
          </p:nvCxnSpPr>
          <p:spPr bwMode="auto">
            <a:xfrm flipV="1">
              <a:off x="5028" y="3438"/>
              <a:ext cx="221" cy="279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8342" name="AutoShape 85"/>
            <p:cNvCxnSpPr>
              <a:cxnSpLocks noChangeAspect="1" noChangeShapeType="1"/>
              <a:stCxn id="98340" idx="1"/>
              <a:endCxn id="98333" idx="6"/>
            </p:cNvCxnSpPr>
            <p:nvPr/>
          </p:nvCxnSpPr>
          <p:spPr bwMode="auto">
            <a:xfrm flipH="1" flipV="1">
              <a:off x="4315" y="2883"/>
              <a:ext cx="934" cy="367"/>
            </a:xfrm>
            <a:prstGeom prst="straightConnector1">
              <a:avLst/>
            </a:prstGeom>
            <a:noFill/>
            <a:ln w="38100">
              <a:solidFill>
                <a:schemeClr val="accent4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8343" name="Text Box 86"/>
            <p:cNvSpPr txBox="1">
              <a:spLocks noChangeArrowheads="1"/>
            </p:cNvSpPr>
            <p:nvPr/>
          </p:nvSpPr>
          <p:spPr bwMode="auto">
            <a:xfrm>
              <a:off x="3605" y="2615"/>
              <a:ext cx="29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i="1">
                  <a:solidFill>
                    <a:schemeClr val="tx2"/>
                  </a:solidFill>
                  <a:latin typeface="Times New Roman" panose="02020603050405020304" pitchFamily="18" charset="0"/>
                  <a:ea typeface="新細明體" charset="-120"/>
                </a:rPr>
                <a:t>L</a:t>
              </a:r>
              <a:r>
                <a:rPr lang="en-US" altLang="zh-TW" b="0" baseline="-25000">
                  <a:solidFill>
                    <a:schemeClr val="tx2"/>
                  </a:solidFill>
                  <a:latin typeface="Times New Roman" panose="02020603050405020304" pitchFamily="18" charset="0"/>
                  <a:ea typeface="新細明體" charset="-120"/>
                </a:rPr>
                <a:t>0</a:t>
              </a:r>
            </a:p>
          </p:txBody>
        </p:sp>
        <p:sp>
          <p:nvSpPr>
            <p:cNvPr id="98344" name="Text Box 87"/>
            <p:cNvSpPr txBox="1">
              <a:spLocks noChangeArrowheads="1"/>
            </p:cNvSpPr>
            <p:nvPr/>
          </p:nvSpPr>
          <p:spPr bwMode="auto">
            <a:xfrm>
              <a:off x="3221" y="3071"/>
              <a:ext cx="29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i="1">
                  <a:solidFill>
                    <a:schemeClr val="tx2"/>
                  </a:solidFill>
                  <a:latin typeface="Times New Roman" panose="02020603050405020304" pitchFamily="18" charset="0"/>
                  <a:ea typeface="新細明體" charset="-120"/>
                </a:rPr>
                <a:t>L</a:t>
              </a:r>
              <a:r>
                <a:rPr lang="en-US" altLang="zh-TW" b="0" baseline="-25000">
                  <a:solidFill>
                    <a:schemeClr val="tx2"/>
                  </a:solidFill>
                  <a:latin typeface="Times New Roman" panose="02020603050405020304" pitchFamily="18" charset="0"/>
                  <a:ea typeface="新細明體" charset="-120"/>
                </a:rPr>
                <a:t>1</a:t>
              </a:r>
            </a:p>
          </p:txBody>
        </p:sp>
        <p:cxnSp>
          <p:nvCxnSpPr>
            <p:cNvPr id="98345" name="AutoShape 88"/>
            <p:cNvCxnSpPr>
              <a:cxnSpLocks noChangeAspect="1" noChangeShapeType="1"/>
              <a:stCxn id="98331" idx="6"/>
              <a:endCxn id="98340" idx="2"/>
            </p:cNvCxnSpPr>
            <p:nvPr/>
          </p:nvCxnSpPr>
          <p:spPr bwMode="auto">
            <a:xfrm>
              <a:off x="4688" y="3344"/>
              <a:ext cx="515" cy="0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8346" name="Oval 89"/>
            <p:cNvSpPr>
              <a:spLocks noChangeAspect="1" noChangeArrowheads="1"/>
            </p:cNvSpPr>
            <p:nvPr/>
          </p:nvSpPr>
          <p:spPr bwMode="auto">
            <a:xfrm>
              <a:off x="4831" y="3690"/>
              <a:ext cx="231" cy="231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F</a:t>
              </a:r>
            </a:p>
          </p:txBody>
        </p:sp>
        <p:cxnSp>
          <p:nvCxnSpPr>
            <p:cNvPr id="98347" name="AutoShape 90"/>
            <p:cNvCxnSpPr>
              <a:cxnSpLocks noChangeAspect="1" noChangeShapeType="1"/>
              <a:stCxn id="98331" idx="5"/>
              <a:endCxn id="98346" idx="1"/>
            </p:cNvCxnSpPr>
            <p:nvPr/>
          </p:nvCxnSpPr>
          <p:spPr bwMode="auto">
            <a:xfrm>
              <a:off x="4643" y="3438"/>
              <a:ext cx="221" cy="279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8348" name="Text Box 91"/>
            <p:cNvSpPr txBox="1">
              <a:spLocks noChangeArrowheads="1"/>
            </p:cNvSpPr>
            <p:nvPr/>
          </p:nvSpPr>
          <p:spPr bwMode="auto">
            <a:xfrm>
              <a:off x="3593" y="3521"/>
              <a:ext cx="29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i="1">
                  <a:solidFill>
                    <a:schemeClr val="tx2"/>
                  </a:solidFill>
                  <a:latin typeface="Times New Roman" panose="02020603050405020304" pitchFamily="18" charset="0"/>
                  <a:ea typeface="新細明體" charset="-120"/>
                </a:rPr>
                <a:t>L</a:t>
              </a:r>
              <a:r>
                <a:rPr lang="en-US" altLang="zh-TW" b="0" baseline="-25000">
                  <a:solidFill>
                    <a:schemeClr val="tx2"/>
                  </a:solidFill>
                  <a:latin typeface="Times New Roman" panose="02020603050405020304" pitchFamily="18" charset="0"/>
                  <a:ea typeface="新細明體" charset="-120"/>
                </a:rPr>
                <a:t>2</a:t>
              </a:r>
            </a:p>
          </p:txBody>
        </p:sp>
      </p:grpSp>
      <p:grpSp>
        <p:nvGrpSpPr>
          <p:cNvPr id="98315" name="Group 111"/>
          <p:cNvGrpSpPr>
            <a:grpSpLocks/>
          </p:cNvGrpSpPr>
          <p:nvPr/>
        </p:nvGrpSpPr>
        <p:grpSpPr bwMode="auto">
          <a:xfrm>
            <a:off x="7699376" y="296864"/>
            <a:ext cx="1825625" cy="1068387"/>
            <a:chOff x="3890" y="187"/>
            <a:chExt cx="1150" cy="673"/>
          </a:xfrm>
        </p:grpSpPr>
        <p:sp>
          <p:nvSpPr>
            <p:cNvPr id="98316" name="Text Box 97"/>
            <p:cNvSpPr txBox="1">
              <a:spLocks noChangeArrowheads="1"/>
            </p:cNvSpPr>
            <p:nvPr/>
          </p:nvSpPr>
          <p:spPr bwMode="auto">
            <a:xfrm>
              <a:off x="4129" y="580"/>
              <a:ext cx="75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sz="1200" b="0" dirty="0">
                  <a:solidFill>
                    <a:schemeClr val="accent4"/>
                  </a:solidFill>
                  <a:ea typeface="新細明體" charset="-120"/>
                </a:rPr>
                <a:t>discovery edge</a:t>
              </a:r>
            </a:p>
          </p:txBody>
        </p:sp>
        <p:sp>
          <p:nvSpPr>
            <p:cNvPr id="98317" name="Text Box 98"/>
            <p:cNvSpPr txBox="1">
              <a:spLocks noChangeArrowheads="1"/>
            </p:cNvSpPr>
            <p:nvPr/>
          </p:nvSpPr>
          <p:spPr bwMode="auto">
            <a:xfrm>
              <a:off x="4145" y="686"/>
              <a:ext cx="57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sz="1200" b="0">
                  <a:solidFill>
                    <a:schemeClr val="accent2"/>
                  </a:solidFill>
                  <a:ea typeface="新細明體" charset="-120"/>
                </a:rPr>
                <a:t>cross edge</a:t>
              </a:r>
            </a:p>
          </p:txBody>
        </p:sp>
        <p:sp>
          <p:nvSpPr>
            <p:cNvPr id="98318" name="Text Box 100"/>
            <p:cNvSpPr txBox="1">
              <a:spLocks noChangeArrowheads="1"/>
            </p:cNvSpPr>
            <p:nvPr/>
          </p:nvSpPr>
          <p:spPr bwMode="auto">
            <a:xfrm>
              <a:off x="4148" y="310"/>
              <a:ext cx="68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sz="1200" b="0" dirty="0">
                  <a:solidFill>
                    <a:schemeClr val="accent4"/>
                  </a:solidFill>
                  <a:ea typeface="新細明體" charset="-120"/>
                </a:rPr>
                <a:t>visited vertex</a:t>
              </a:r>
            </a:p>
          </p:txBody>
        </p:sp>
        <p:grpSp>
          <p:nvGrpSpPr>
            <p:cNvPr id="98319" name="Group 110"/>
            <p:cNvGrpSpPr>
              <a:grpSpLocks/>
            </p:cNvGrpSpPr>
            <p:nvPr/>
          </p:nvGrpSpPr>
          <p:grpSpPr bwMode="auto">
            <a:xfrm>
              <a:off x="4032" y="187"/>
              <a:ext cx="144" cy="297"/>
              <a:chOff x="1824" y="187"/>
              <a:chExt cx="231" cy="501"/>
            </a:xfrm>
          </p:grpSpPr>
          <p:sp>
            <p:nvSpPr>
              <p:cNvPr id="98326" name="Oval 99"/>
              <p:cNvSpPr>
                <a:spLocks noChangeAspect="1" noChangeArrowheads="1"/>
              </p:cNvSpPr>
              <p:nvPr/>
            </p:nvSpPr>
            <p:spPr bwMode="auto">
              <a:xfrm>
                <a:off x="1824" y="457"/>
                <a:ext cx="231" cy="231"/>
              </a:xfrm>
              <a:prstGeom prst="ellipse">
                <a:avLst/>
              </a:prstGeom>
              <a:solidFill>
                <a:schemeClr val="accent4"/>
              </a:solidFill>
              <a:ln w="381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en-US" altLang="zh-TW" sz="1800" b="0" dirty="0">
                    <a:ea typeface="新細明體" charset="-120"/>
                  </a:rPr>
                  <a:t>A</a:t>
                </a:r>
              </a:p>
            </p:txBody>
          </p:sp>
          <p:sp>
            <p:nvSpPr>
              <p:cNvPr id="98327" name="Oval 101"/>
              <p:cNvSpPr>
                <a:spLocks noChangeAspect="1" noChangeArrowheads="1"/>
              </p:cNvSpPr>
              <p:nvPr/>
            </p:nvSpPr>
            <p:spPr bwMode="auto">
              <a:xfrm>
                <a:off x="1824" y="187"/>
                <a:ext cx="231" cy="231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en-US" altLang="zh-TW" sz="1800" b="0">
                    <a:ea typeface="新細明體" charset="-120"/>
                  </a:rPr>
                  <a:t>A</a:t>
                </a:r>
              </a:p>
            </p:txBody>
          </p:sp>
        </p:grpSp>
        <p:sp>
          <p:nvSpPr>
            <p:cNvPr id="98320" name="Text Box 102"/>
            <p:cNvSpPr txBox="1">
              <a:spLocks noChangeArrowheads="1"/>
            </p:cNvSpPr>
            <p:nvPr/>
          </p:nvSpPr>
          <p:spPr bwMode="auto">
            <a:xfrm>
              <a:off x="4156" y="192"/>
              <a:ext cx="88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sz="1200" b="0" dirty="0">
                  <a:solidFill>
                    <a:schemeClr val="accent1"/>
                  </a:solidFill>
                  <a:ea typeface="新細明體" charset="-120"/>
                </a:rPr>
                <a:t>unexplored vertex</a:t>
              </a:r>
            </a:p>
          </p:txBody>
        </p:sp>
        <p:sp>
          <p:nvSpPr>
            <p:cNvPr id="98321" name="Text Box 103"/>
            <p:cNvSpPr txBox="1">
              <a:spLocks noChangeArrowheads="1"/>
            </p:cNvSpPr>
            <p:nvPr/>
          </p:nvSpPr>
          <p:spPr bwMode="auto">
            <a:xfrm>
              <a:off x="4140" y="464"/>
              <a:ext cx="827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sz="1200" b="0">
                  <a:ea typeface="新細明體" charset="-120"/>
                </a:rPr>
                <a:t>unexplored edge</a:t>
              </a:r>
            </a:p>
          </p:txBody>
        </p:sp>
        <p:grpSp>
          <p:nvGrpSpPr>
            <p:cNvPr id="98322" name="Group 104"/>
            <p:cNvGrpSpPr>
              <a:grpSpLocks/>
            </p:cNvGrpSpPr>
            <p:nvPr/>
          </p:nvGrpSpPr>
          <p:grpSpPr bwMode="auto">
            <a:xfrm>
              <a:off x="3890" y="568"/>
              <a:ext cx="286" cy="200"/>
              <a:chOff x="432" y="1691"/>
              <a:chExt cx="937" cy="537"/>
            </a:xfrm>
          </p:grpSpPr>
          <p:sp>
            <p:nvSpPr>
              <p:cNvPr id="98323" name="Line 105"/>
              <p:cNvSpPr>
                <a:spLocks noChangeShapeType="1"/>
              </p:cNvSpPr>
              <p:nvPr/>
            </p:nvSpPr>
            <p:spPr bwMode="auto">
              <a:xfrm>
                <a:off x="432" y="1959"/>
                <a:ext cx="937" cy="0"/>
              </a:xfrm>
              <a:prstGeom prst="line">
                <a:avLst/>
              </a:prstGeom>
              <a:noFill/>
              <a:ln w="38100">
                <a:solidFill>
                  <a:schemeClr val="accent4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324" name="Line 106"/>
              <p:cNvSpPr>
                <a:spLocks noChangeShapeType="1"/>
              </p:cNvSpPr>
              <p:nvPr/>
            </p:nvSpPr>
            <p:spPr bwMode="auto">
              <a:xfrm>
                <a:off x="432" y="2228"/>
                <a:ext cx="937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prstDash val="dash"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325" name="Line 107"/>
              <p:cNvSpPr>
                <a:spLocks noChangeShapeType="1"/>
              </p:cNvSpPr>
              <p:nvPr/>
            </p:nvSpPr>
            <p:spPr bwMode="auto">
              <a:xfrm>
                <a:off x="432" y="1691"/>
                <a:ext cx="937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14323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8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8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8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8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8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8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8" grpId="0" animBg="1"/>
      <p:bldP spid="98309" grpId="0" animBg="1"/>
      <p:bldP spid="983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ea typeface="新細明體" charset="-120"/>
              </a:rPr>
              <a:t>Example</a:t>
            </a:r>
          </a:p>
        </p:txBody>
      </p:sp>
      <p:grpSp>
        <p:nvGrpSpPr>
          <p:cNvPr id="99332" name="Group 3"/>
          <p:cNvGrpSpPr>
            <a:grpSpLocks/>
          </p:cNvGrpSpPr>
          <p:nvPr/>
        </p:nvGrpSpPr>
        <p:grpSpPr bwMode="auto">
          <a:xfrm>
            <a:off x="2133601" y="1450976"/>
            <a:ext cx="3649663" cy="2130425"/>
            <a:chOff x="3221" y="2615"/>
            <a:chExt cx="2299" cy="1342"/>
          </a:xfrm>
        </p:grpSpPr>
        <p:sp>
          <p:nvSpPr>
            <p:cNvPr id="99391" name="AutoShape 4"/>
            <p:cNvSpPr>
              <a:spLocks noChangeArrowheads="1"/>
            </p:cNvSpPr>
            <p:nvPr/>
          </p:nvSpPr>
          <p:spPr bwMode="auto">
            <a:xfrm>
              <a:off x="3912" y="3649"/>
              <a:ext cx="521" cy="308"/>
            </a:xfrm>
            <a:prstGeom prst="roundRect">
              <a:avLst>
                <a:gd name="adj" fmla="val 16667"/>
              </a:avLst>
            </a:prstGeom>
            <a:solidFill>
              <a:srgbClr val="FFFFFF">
                <a:alpha val="50196"/>
              </a:srgbClr>
            </a:solidFill>
            <a:ln w="12700">
              <a:solidFill>
                <a:schemeClr val="tx2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99392" name="AutoShape 5"/>
            <p:cNvSpPr>
              <a:spLocks noChangeArrowheads="1"/>
            </p:cNvSpPr>
            <p:nvPr/>
          </p:nvSpPr>
          <p:spPr bwMode="auto">
            <a:xfrm>
              <a:off x="3537" y="3190"/>
              <a:ext cx="1983" cy="308"/>
            </a:xfrm>
            <a:prstGeom prst="roundRect">
              <a:avLst>
                <a:gd name="adj" fmla="val 16667"/>
              </a:avLst>
            </a:prstGeom>
            <a:solidFill>
              <a:srgbClr val="FFFFFF">
                <a:alpha val="50196"/>
              </a:srgbClr>
            </a:solidFill>
            <a:ln w="12700">
              <a:solidFill>
                <a:schemeClr val="tx2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99393" name="AutoShape 6"/>
            <p:cNvSpPr>
              <a:spLocks noChangeArrowheads="1"/>
            </p:cNvSpPr>
            <p:nvPr/>
          </p:nvSpPr>
          <p:spPr bwMode="auto">
            <a:xfrm>
              <a:off x="3918" y="2729"/>
              <a:ext cx="521" cy="308"/>
            </a:xfrm>
            <a:prstGeom prst="roundRect">
              <a:avLst>
                <a:gd name="adj" fmla="val 16667"/>
              </a:avLst>
            </a:prstGeom>
            <a:solidFill>
              <a:srgbClr val="FFFFFF">
                <a:alpha val="50196"/>
              </a:srgbClr>
            </a:solidFill>
            <a:ln w="12700">
              <a:solidFill>
                <a:schemeClr val="tx2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99394" name="Oval 7"/>
            <p:cNvSpPr>
              <a:spLocks noChangeAspect="1" noChangeArrowheads="1"/>
            </p:cNvSpPr>
            <p:nvPr/>
          </p:nvSpPr>
          <p:spPr bwMode="auto">
            <a:xfrm>
              <a:off x="4446" y="3229"/>
              <a:ext cx="231" cy="231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C</a:t>
              </a:r>
            </a:p>
          </p:txBody>
        </p:sp>
        <p:sp>
          <p:nvSpPr>
            <p:cNvPr id="99395" name="Oval 8"/>
            <p:cNvSpPr>
              <a:spLocks noChangeAspect="1" noChangeArrowheads="1"/>
            </p:cNvSpPr>
            <p:nvPr/>
          </p:nvSpPr>
          <p:spPr bwMode="auto">
            <a:xfrm>
              <a:off x="3677" y="3229"/>
              <a:ext cx="231" cy="231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B</a:t>
              </a:r>
            </a:p>
          </p:txBody>
        </p:sp>
        <p:sp>
          <p:nvSpPr>
            <p:cNvPr id="99396" name="Oval 9"/>
            <p:cNvSpPr>
              <a:spLocks noChangeAspect="1" noChangeArrowheads="1"/>
            </p:cNvSpPr>
            <p:nvPr/>
          </p:nvSpPr>
          <p:spPr bwMode="auto">
            <a:xfrm>
              <a:off x="4073" y="2768"/>
              <a:ext cx="231" cy="231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 dirty="0">
                  <a:ea typeface="新細明體" charset="-120"/>
                </a:rPr>
                <a:t>A</a:t>
              </a:r>
            </a:p>
          </p:txBody>
        </p:sp>
        <p:sp>
          <p:nvSpPr>
            <p:cNvPr id="99397" name="Oval 10"/>
            <p:cNvSpPr>
              <a:spLocks noChangeAspect="1" noChangeArrowheads="1"/>
            </p:cNvSpPr>
            <p:nvPr/>
          </p:nvSpPr>
          <p:spPr bwMode="auto">
            <a:xfrm>
              <a:off x="4061" y="3690"/>
              <a:ext cx="231" cy="231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E</a:t>
              </a:r>
            </a:p>
          </p:txBody>
        </p:sp>
        <p:cxnSp>
          <p:nvCxnSpPr>
            <p:cNvPr id="99398" name="AutoShape 11"/>
            <p:cNvCxnSpPr>
              <a:cxnSpLocks noChangeAspect="1" noChangeShapeType="1"/>
              <a:stCxn id="99396" idx="3"/>
              <a:endCxn id="99395" idx="7"/>
            </p:cNvCxnSpPr>
            <p:nvPr/>
          </p:nvCxnSpPr>
          <p:spPr bwMode="auto">
            <a:xfrm flipH="1">
              <a:off x="3874" y="2977"/>
              <a:ext cx="232" cy="273"/>
            </a:xfrm>
            <a:prstGeom prst="straightConnector1">
              <a:avLst/>
            </a:prstGeom>
            <a:noFill/>
            <a:ln w="38100">
              <a:solidFill>
                <a:schemeClr val="accent4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9399" name="AutoShape 12"/>
            <p:cNvCxnSpPr>
              <a:cxnSpLocks noChangeAspect="1" noChangeShapeType="1"/>
              <a:stCxn id="99397" idx="1"/>
              <a:endCxn id="99395" idx="5"/>
            </p:cNvCxnSpPr>
            <p:nvPr/>
          </p:nvCxnSpPr>
          <p:spPr bwMode="auto">
            <a:xfrm flipH="1" flipV="1">
              <a:off x="3874" y="3438"/>
              <a:ext cx="220" cy="273"/>
            </a:xfrm>
            <a:prstGeom prst="straightConnector1">
              <a:avLst/>
            </a:prstGeom>
            <a:noFill/>
            <a:ln w="38100">
              <a:solidFill>
                <a:schemeClr val="accent4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9400" name="AutoShape 13"/>
            <p:cNvCxnSpPr>
              <a:cxnSpLocks noChangeAspect="1" noChangeShapeType="1"/>
              <a:stCxn id="99397" idx="7"/>
              <a:endCxn id="99394" idx="3"/>
            </p:cNvCxnSpPr>
            <p:nvPr/>
          </p:nvCxnSpPr>
          <p:spPr bwMode="auto">
            <a:xfrm flipV="1">
              <a:off x="4258" y="3438"/>
              <a:ext cx="221" cy="273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9401" name="AutoShape 14"/>
            <p:cNvCxnSpPr>
              <a:cxnSpLocks noChangeAspect="1" noChangeShapeType="1"/>
              <a:stCxn id="99396" idx="5"/>
              <a:endCxn id="99394" idx="1"/>
            </p:cNvCxnSpPr>
            <p:nvPr/>
          </p:nvCxnSpPr>
          <p:spPr bwMode="auto">
            <a:xfrm>
              <a:off x="4270" y="2977"/>
              <a:ext cx="209" cy="273"/>
            </a:xfrm>
            <a:prstGeom prst="straightConnector1">
              <a:avLst/>
            </a:prstGeom>
            <a:noFill/>
            <a:ln w="38100">
              <a:solidFill>
                <a:schemeClr val="accent4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9402" name="AutoShape 15"/>
            <p:cNvCxnSpPr>
              <a:cxnSpLocks noChangeAspect="1" noChangeShapeType="1"/>
              <a:stCxn id="99395" idx="6"/>
              <a:endCxn id="99394" idx="2"/>
            </p:cNvCxnSpPr>
            <p:nvPr/>
          </p:nvCxnSpPr>
          <p:spPr bwMode="auto">
            <a:xfrm>
              <a:off x="3919" y="3344"/>
              <a:ext cx="514" cy="0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9403" name="Oval 16"/>
            <p:cNvSpPr>
              <a:spLocks noChangeAspect="1" noChangeArrowheads="1"/>
            </p:cNvSpPr>
            <p:nvPr/>
          </p:nvSpPr>
          <p:spPr bwMode="auto">
            <a:xfrm>
              <a:off x="5216" y="3229"/>
              <a:ext cx="231" cy="231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D</a:t>
              </a:r>
            </a:p>
          </p:txBody>
        </p:sp>
        <p:cxnSp>
          <p:nvCxnSpPr>
            <p:cNvPr id="99404" name="AutoShape 17"/>
            <p:cNvCxnSpPr>
              <a:cxnSpLocks noChangeAspect="1" noChangeShapeType="1"/>
              <a:stCxn id="99409" idx="7"/>
              <a:endCxn id="99403" idx="3"/>
            </p:cNvCxnSpPr>
            <p:nvPr/>
          </p:nvCxnSpPr>
          <p:spPr bwMode="auto">
            <a:xfrm flipV="1">
              <a:off x="5028" y="3438"/>
              <a:ext cx="221" cy="279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9405" name="AutoShape 18"/>
            <p:cNvCxnSpPr>
              <a:cxnSpLocks noChangeAspect="1" noChangeShapeType="1"/>
              <a:stCxn id="99403" idx="1"/>
              <a:endCxn id="99396" idx="6"/>
            </p:cNvCxnSpPr>
            <p:nvPr/>
          </p:nvCxnSpPr>
          <p:spPr bwMode="auto">
            <a:xfrm flipH="1" flipV="1">
              <a:off x="4315" y="2883"/>
              <a:ext cx="934" cy="367"/>
            </a:xfrm>
            <a:prstGeom prst="straightConnector1">
              <a:avLst/>
            </a:prstGeom>
            <a:noFill/>
            <a:ln w="38100">
              <a:solidFill>
                <a:schemeClr val="accent4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9406" name="Text Box 19"/>
            <p:cNvSpPr txBox="1">
              <a:spLocks noChangeArrowheads="1"/>
            </p:cNvSpPr>
            <p:nvPr/>
          </p:nvSpPr>
          <p:spPr bwMode="auto">
            <a:xfrm>
              <a:off x="3605" y="2615"/>
              <a:ext cx="29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i="1">
                  <a:solidFill>
                    <a:schemeClr val="tx2"/>
                  </a:solidFill>
                  <a:latin typeface="Times New Roman" panose="02020603050405020304" pitchFamily="18" charset="0"/>
                  <a:ea typeface="新細明體" charset="-120"/>
                </a:rPr>
                <a:t>L</a:t>
              </a:r>
              <a:r>
                <a:rPr lang="en-US" altLang="zh-TW" b="0" baseline="-25000">
                  <a:solidFill>
                    <a:schemeClr val="tx2"/>
                  </a:solidFill>
                  <a:latin typeface="Times New Roman" panose="02020603050405020304" pitchFamily="18" charset="0"/>
                  <a:ea typeface="新細明體" charset="-120"/>
                </a:rPr>
                <a:t>0</a:t>
              </a:r>
            </a:p>
          </p:txBody>
        </p:sp>
        <p:sp>
          <p:nvSpPr>
            <p:cNvPr id="99407" name="Text Box 20"/>
            <p:cNvSpPr txBox="1">
              <a:spLocks noChangeArrowheads="1"/>
            </p:cNvSpPr>
            <p:nvPr/>
          </p:nvSpPr>
          <p:spPr bwMode="auto">
            <a:xfrm>
              <a:off x="3221" y="3071"/>
              <a:ext cx="29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i="1">
                  <a:solidFill>
                    <a:schemeClr val="tx2"/>
                  </a:solidFill>
                  <a:latin typeface="Times New Roman" panose="02020603050405020304" pitchFamily="18" charset="0"/>
                  <a:ea typeface="新細明體" charset="-120"/>
                </a:rPr>
                <a:t>L</a:t>
              </a:r>
              <a:r>
                <a:rPr lang="en-US" altLang="zh-TW" b="0" baseline="-25000">
                  <a:solidFill>
                    <a:schemeClr val="tx2"/>
                  </a:solidFill>
                  <a:latin typeface="Times New Roman" panose="02020603050405020304" pitchFamily="18" charset="0"/>
                  <a:ea typeface="新細明體" charset="-120"/>
                </a:rPr>
                <a:t>1</a:t>
              </a:r>
            </a:p>
          </p:txBody>
        </p:sp>
        <p:cxnSp>
          <p:nvCxnSpPr>
            <p:cNvPr id="99408" name="AutoShape 21"/>
            <p:cNvCxnSpPr>
              <a:cxnSpLocks noChangeAspect="1" noChangeShapeType="1"/>
              <a:stCxn id="99394" idx="6"/>
              <a:endCxn id="99403" idx="2"/>
            </p:cNvCxnSpPr>
            <p:nvPr/>
          </p:nvCxnSpPr>
          <p:spPr bwMode="auto">
            <a:xfrm>
              <a:off x="4688" y="3344"/>
              <a:ext cx="515" cy="0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9409" name="Oval 22"/>
            <p:cNvSpPr>
              <a:spLocks noChangeAspect="1" noChangeArrowheads="1"/>
            </p:cNvSpPr>
            <p:nvPr/>
          </p:nvSpPr>
          <p:spPr bwMode="auto">
            <a:xfrm>
              <a:off x="4831" y="3690"/>
              <a:ext cx="231" cy="231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F</a:t>
              </a:r>
            </a:p>
          </p:txBody>
        </p:sp>
        <p:cxnSp>
          <p:nvCxnSpPr>
            <p:cNvPr id="99410" name="AutoShape 23"/>
            <p:cNvCxnSpPr>
              <a:cxnSpLocks noChangeAspect="1" noChangeShapeType="1"/>
              <a:stCxn id="99394" idx="5"/>
              <a:endCxn id="99409" idx="1"/>
            </p:cNvCxnSpPr>
            <p:nvPr/>
          </p:nvCxnSpPr>
          <p:spPr bwMode="auto">
            <a:xfrm>
              <a:off x="4643" y="3438"/>
              <a:ext cx="221" cy="279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9411" name="Text Box 24"/>
            <p:cNvSpPr txBox="1">
              <a:spLocks noChangeArrowheads="1"/>
            </p:cNvSpPr>
            <p:nvPr/>
          </p:nvSpPr>
          <p:spPr bwMode="auto">
            <a:xfrm>
              <a:off x="3593" y="3521"/>
              <a:ext cx="29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i="1">
                  <a:solidFill>
                    <a:schemeClr val="tx2"/>
                  </a:solidFill>
                  <a:latin typeface="Times New Roman" panose="02020603050405020304" pitchFamily="18" charset="0"/>
                  <a:ea typeface="新細明體" charset="-120"/>
                </a:rPr>
                <a:t>L</a:t>
              </a:r>
              <a:r>
                <a:rPr lang="en-US" altLang="zh-TW" b="0" baseline="-25000">
                  <a:solidFill>
                    <a:schemeClr val="tx2"/>
                  </a:solidFill>
                  <a:latin typeface="Times New Roman" panose="02020603050405020304" pitchFamily="18" charset="0"/>
                  <a:ea typeface="新細明體" charset="-120"/>
                </a:rPr>
                <a:t>2</a:t>
              </a:r>
            </a:p>
          </p:txBody>
        </p:sp>
      </p:grpSp>
      <p:sp>
        <p:nvSpPr>
          <p:cNvPr id="99333" name="AutoShape 25"/>
          <p:cNvSpPr>
            <a:spLocks noChangeArrowheads="1"/>
          </p:cNvSpPr>
          <p:nvPr/>
        </p:nvSpPr>
        <p:spPr bwMode="auto">
          <a:xfrm rot="8100000" flipH="1" flipV="1">
            <a:off x="5691188" y="3733801"/>
            <a:ext cx="1243012" cy="333375"/>
          </a:xfrm>
          <a:prstGeom prst="rightArrow">
            <a:avLst>
              <a:gd name="adj1" fmla="val 50000"/>
              <a:gd name="adj2" fmla="val 93214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99334" name="AutoShape 26"/>
          <p:cNvSpPr>
            <a:spLocks noChangeArrowheads="1"/>
          </p:cNvSpPr>
          <p:nvPr/>
        </p:nvSpPr>
        <p:spPr bwMode="auto">
          <a:xfrm rot="5400000">
            <a:off x="3730626" y="3757613"/>
            <a:ext cx="457200" cy="333375"/>
          </a:xfrm>
          <a:prstGeom prst="rightArrow">
            <a:avLst>
              <a:gd name="adj1" fmla="val 50000"/>
              <a:gd name="adj2" fmla="val 34286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grpSp>
        <p:nvGrpSpPr>
          <p:cNvPr id="99335" name="Group 27"/>
          <p:cNvGrpSpPr>
            <a:grpSpLocks/>
          </p:cNvGrpSpPr>
          <p:nvPr/>
        </p:nvGrpSpPr>
        <p:grpSpPr bwMode="auto">
          <a:xfrm>
            <a:off x="2133601" y="4152901"/>
            <a:ext cx="3649663" cy="2130425"/>
            <a:chOff x="384" y="2616"/>
            <a:chExt cx="2299" cy="1342"/>
          </a:xfrm>
        </p:grpSpPr>
        <p:sp>
          <p:nvSpPr>
            <p:cNvPr id="99370" name="AutoShape 28"/>
            <p:cNvSpPr>
              <a:spLocks noChangeArrowheads="1"/>
            </p:cNvSpPr>
            <p:nvPr/>
          </p:nvSpPr>
          <p:spPr bwMode="auto">
            <a:xfrm>
              <a:off x="1075" y="3650"/>
              <a:ext cx="1291" cy="308"/>
            </a:xfrm>
            <a:prstGeom prst="roundRect">
              <a:avLst>
                <a:gd name="adj" fmla="val 16667"/>
              </a:avLst>
            </a:prstGeom>
            <a:solidFill>
              <a:srgbClr val="FFFFFF">
                <a:alpha val="50196"/>
              </a:srgbClr>
            </a:solidFill>
            <a:ln w="12700">
              <a:solidFill>
                <a:schemeClr val="tx2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99371" name="AutoShape 29"/>
            <p:cNvSpPr>
              <a:spLocks noChangeArrowheads="1"/>
            </p:cNvSpPr>
            <p:nvPr/>
          </p:nvSpPr>
          <p:spPr bwMode="auto">
            <a:xfrm>
              <a:off x="700" y="3191"/>
              <a:ext cx="1983" cy="308"/>
            </a:xfrm>
            <a:prstGeom prst="roundRect">
              <a:avLst>
                <a:gd name="adj" fmla="val 16667"/>
              </a:avLst>
            </a:prstGeom>
            <a:solidFill>
              <a:srgbClr val="FFFFFF">
                <a:alpha val="50196"/>
              </a:srgbClr>
            </a:solidFill>
            <a:ln w="12700">
              <a:solidFill>
                <a:schemeClr val="tx2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99372" name="AutoShape 30"/>
            <p:cNvSpPr>
              <a:spLocks noChangeArrowheads="1"/>
            </p:cNvSpPr>
            <p:nvPr/>
          </p:nvSpPr>
          <p:spPr bwMode="auto">
            <a:xfrm>
              <a:off x="1081" y="2730"/>
              <a:ext cx="521" cy="308"/>
            </a:xfrm>
            <a:prstGeom prst="roundRect">
              <a:avLst>
                <a:gd name="adj" fmla="val 16667"/>
              </a:avLst>
            </a:prstGeom>
            <a:solidFill>
              <a:srgbClr val="FFFFFF">
                <a:alpha val="50196"/>
              </a:srgbClr>
            </a:solidFill>
            <a:ln w="12700">
              <a:solidFill>
                <a:schemeClr val="tx2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99373" name="Oval 31"/>
            <p:cNvSpPr>
              <a:spLocks noChangeAspect="1" noChangeArrowheads="1"/>
            </p:cNvSpPr>
            <p:nvPr/>
          </p:nvSpPr>
          <p:spPr bwMode="auto">
            <a:xfrm>
              <a:off x="1609" y="3230"/>
              <a:ext cx="231" cy="231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C</a:t>
              </a:r>
            </a:p>
          </p:txBody>
        </p:sp>
        <p:sp>
          <p:nvSpPr>
            <p:cNvPr id="99374" name="Oval 32"/>
            <p:cNvSpPr>
              <a:spLocks noChangeAspect="1" noChangeArrowheads="1"/>
            </p:cNvSpPr>
            <p:nvPr/>
          </p:nvSpPr>
          <p:spPr bwMode="auto">
            <a:xfrm>
              <a:off x="840" y="3230"/>
              <a:ext cx="231" cy="231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B</a:t>
              </a:r>
            </a:p>
          </p:txBody>
        </p:sp>
        <p:sp>
          <p:nvSpPr>
            <p:cNvPr id="99375" name="Oval 33"/>
            <p:cNvSpPr>
              <a:spLocks noChangeAspect="1" noChangeArrowheads="1"/>
            </p:cNvSpPr>
            <p:nvPr/>
          </p:nvSpPr>
          <p:spPr bwMode="auto">
            <a:xfrm>
              <a:off x="1236" y="2769"/>
              <a:ext cx="231" cy="231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 dirty="0">
                  <a:ea typeface="新細明體" charset="-120"/>
                </a:rPr>
                <a:t>A</a:t>
              </a:r>
            </a:p>
          </p:txBody>
        </p:sp>
        <p:sp>
          <p:nvSpPr>
            <p:cNvPr id="99376" name="Oval 34"/>
            <p:cNvSpPr>
              <a:spLocks noChangeAspect="1" noChangeArrowheads="1"/>
            </p:cNvSpPr>
            <p:nvPr/>
          </p:nvSpPr>
          <p:spPr bwMode="auto">
            <a:xfrm>
              <a:off x="1224" y="3691"/>
              <a:ext cx="231" cy="231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E</a:t>
              </a:r>
            </a:p>
          </p:txBody>
        </p:sp>
        <p:cxnSp>
          <p:nvCxnSpPr>
            <p:cNvPr id="99377" name="AutoShape 35"/>
            <p:cNvCxnSpPr>
              <a:cxnSpLocks noChangeAspect="1" noChangeShapeType="1"/>
              <a:stCxn id="99375" idx="3"/>
              <a:endCxn id="99374" idx="7"/>
            </p:cNvCxnSpPr>
            <p:nvPr/>
          </p:nvCxnSpPr>
          <p:spPr bwMode="auto">
            <a:xfrm flipH="1">
              <a:off x="1037" y="2978"/>
              <a:ext cx="232" cy="273"/>
            </a:xfrm>
            <a:prstGeom prst="straightConnector1">
              <a:avLst/>
            </a:prstGeom>
            <a:noFill/>
            <a:ln w="38100">
              <a:solidFill>
                <a:schemeClr val="accent4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9378" name="AutoShape 36"/>
            <p:cNvCxnSpPr>
              <a:cxnSpLocks noChangeAspect="1" noChangeShapeType="1"/>
              <a:stCxn id="99376" idx="1"/>
              <a:endCxn id="99374" idx="5"/>
            </p:cNvCxnSpPr>
            <p:nvPr/>
          </p:nvCxnSpPr>
          <p:spPr bwMode="auto">
            <a:xfrm flipH="1" flipV="1">
              <a:off x="1037" y="3439"/>
              <a:ext cx="220" cy="273"/>
            </a:xfrm>
            <a:prstGeom prst="straightConnector1">
              <a:avLst/>
            </a:prstGeom>
            <a:noFill/>
            <a:ln w="38100">
              <a:solidFill>
                <a:schemeClr val="accent4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9379" name="AutoShape 37"/>
            <p:cNvCxnSpPr>
              <a:cxnSpLocks noChangeAspect="1" noChangeShapeType="1"/>
              <a:stCxn id="99376" idx="7"/>
              <a:endCxn id="99373" idx="3"/>
            </p:cNvCxnSpPr>
            <p:nvPr/>
          </p:nvCxnSpPr>
          <p:spPr bwMode="auto">
            <a:xfrm flipV="1">
              <a:off x="1421" y="3439"/>
              <a:ext cx="221" cy="273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9380" name="AutoShape 38"/>
            <p:cNvCxnSpPr>
              <a:cxnSpLocks noChangeAspect="1" noChangeShapeType="1"/>
              <a:stCxn id="99375" idx="5"/>
              <a:endCxn id="99373" idx="1"/>
            </p:cNvCxnSpPr>
            <p:nvPr/>
          </p:nvCxnSpPr>
          <p:spPr bwMode="auto">
            <a:xfrm>
              <a:off x="1433" y="2978"/>
              <a:ext cx="209" cy="273"/>
            </a:xfrm>
            <a:prstGeom prst="straightConnector1">
              <a:avLst/>
            </a:prstGeom>
            <a:noFill/>
            <a:ln w="38100">
              <a:solidFill>
                <a:schemeClr val="accent4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9381" name="AutoShape 39"/>
            <p:cNvCxnSpPr>
              <a:cxnSpLocks noChangeAspect="1" noChangeShapeType="1"/>
              <a:stCxn id="99374" idx="6"/>
              <a:endCxn id="99373" idx="2"/>
            </p:cNvCxnSpPr>
            <p:nvPr/>
          </p:nvCxnSpPr>
          <p:spPr bwMode="auto">
            <a:xfrm>
              <a:off x="1082" y="3345"/>
              <a:ext cx="514" cy="0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9382" name="Oval 40"/>
            <p:cNvSpPr>
              <a:spLocks noChangeAspect="1" noChangeArrowheads="1"/>
            </p:cNvSpPr>
            <p:nvPr/>
          </p:nvSpPr>
          <p:spPr bwMode="auto">
            <a:xfrm>
              <a:off x="2379" y="3230"/>
              <a:ext cx="231" cy="231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D</a:t>
              </a:r>
            </a:p>
          </p:txBody>
        </p:sp>
        <p:cxnSp>
          <p:nvCxnSpPr>
            <p:cNvPr id="99383" name="AutoShape 41"/>
            <p:cNvCxnSpPr>
              <a:cxnSpLocks noChangeAspect="1" noChangeShapeType="1"/>
              <a:stCxn id="99388" idx="7"/>
              <a:endCxn id="99382" idx="3"/>
            </p:cNvCxnSpPr>
            <p:nvPr/>
          </p:nvCxnSpPr>
          <p:spPr bwMode="auto">
            <a:xfrm flipV="1">
              <a:off x="2191" y="3439"/>
              <a:ext cx="221" cy="27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9384" name="AutoShape 42"/>
            <p:cNvCxnSpPr>
              <a:cxnSpLocks noChangeAspect="1" noChangeShapeType="1"/>
              <a:stCxn id="99382" idx="1"/>
              <a:endCxn id="99375" idx="6"/>
            </p:cNvCxnSpPr>
            <p:nvPr/>
          </p:nvCxnSpPr>
          <p:spPr bwMode="auto">
            <a:xfrm flipH="1" flipV="1">
              <a:off x="1478" y="2884"/>
              <a:ext cx="934" cy="367"/>
            </a:xfrm>
            <a:prstGeom prst="straightConnector1">
              <a:avLst/>
            </a:prstGeom>
            <a:noFill/>
            <a:ln w="38100">
              <a:solidFill>
                <a:schemeClr val="accent4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9385" name="Text Box 43"/>
            <p:cNvSpPr txBox="1">
              <a:spLocks noChangeArrowheads="1"/>
            </p:cNvSpPr>
            <p:nvPr/>
          </p:nvSpPr>
          <p:spPr bwMode="auto">
            <a:xfrm>
              <a:off x="768" y="2616"/>
              <a:ext cx="29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i="1">
                  <a:solidFill>
                    <a:schemeClr val="tx2"/>
                  </a:solidFill>
                  <a:latin typeface="Times New Roman" panose="02020603050405020304" pitchFamily="18" charset="0"/>
                  <a:ea typeface="新細明體" charset="-120"/>
                </a:rPr>
                <a:t>L</a:t>
              </a:r>
              <a:r>
                <a:rPr lang="en-US" altLang="zh-TW" b="0" baseline="-25000">
                  <a:solidFill>
                    <a:schemeClr val="tx2"/>
                  </a:solidFill>
                  <a:latin typeface="Times New Roman" panose="02020603050405020304" pitchFamily="18" charset="0"/>
                  <a:ea typeface="新細明體" charset="-120"/>
                </a:rPr>
                <a:t>0</a:t>
              </a:r>
            </a:p>
          </p:txBody>
        </p:sp>
        <p:sp>
          <p:nvSpPr>
            <p:cNvPr id="99386" name="Text Box 44"/>
            <p:cNvSpPr txBox="1">
              <a:spLocks noChangeArrowheads="1"/>
            </p:cNvSpPr>
            <p:nvPr/>
          </p:nvSpPr>
          <p:spPr bwMode="auto">
            <a:xfrm>
              <a:off x="384" y="3072"/>
              <a:ext cx="29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i="1">
                  <a:solidFill>
                    <a:schemeClr val="tx2"/>
                  </a:solidFill>
                  <a:latin typeface="Times New Roman" panose="02020603050405020304" pitchFamily="18" charset="0"/>
                  <a:ea typeface="新細明體" charset="-120"/>
                </a:rPr>
                <a:t>L</a:t>
              </a:r>
              <a:r>
                <a:rPr lang="en-US" altLang="zh-TW" b="0" baseline="-25000">
                  <a:solidFill>
                    <a:schemeClr val="tx2"/>
                  </a:solidFill>
                  <a:latin typeface="Times New Roman" panose="02020603050405020304" pitchFamily="18" charset="0"/>
                  <a:ea typeface="新細明體" charset="-120"/>
                </a:rPr>
                <a:t>1</a:t>
              </a:r>
            </a:p>
          </p:txBody>
        </p:sp>
        <p:cxnSp>
          <p:nvCxnSpPr>
            <p:cNvPr id="99387" name="AutoShape 45"/>
            <p:cNvCxnSpPr>
              <a:cxnSpLocks noChangeAspect="1" noChangeShapeType="1"/>
              <a:stCxn id="99373" idx="6"/>
              <a:endCxn id="99382" idx="2"/>
            </p:cNvCxnSpPr>
            <p:nvPr/>
          </p:nvCxnSpPr>
          <p:spPr bwMode="auto">
            <a:xfrm>
              <a:off x="1851" y="3345"/>
              <a:ext cx="515" cy="0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9388" name="Oval 46"/>
            <p:cNvSpPr>
              <a:spLocks noChangeAspect="1" noChangeArrowheads="1"/>
            </p:cNvSpPr>
            <p:nvPr/>
          </p:nvSpPr>
          <p:spPr bwMode="auto">
            <a:xfrm>
              <a:off x="1994" y="3691"/>
              <a:ext cx="231" cy="231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F</a:t>
              </a:r>
            </a:p>
          </p:txBody>
        </p:sp>
        <p:cxnSp>
          <p:nvCxnSpPr>
            <p:cNvPr id="99389" name="AutoShape 47"/>
            <p:cNvCxnSpPr>
              <a:cxnSpLocks noChangeAspect="1" noChangeShapeType="1"/>
              <a:stCxn id="99373" idx="5"/>
              <a:endCxn id="99388" idx="1"/>
            </p:cNvCxnSpPr>
            <p:nvPr/>
          </p:nvCxnSpPr>
          <p:spPr bwMode="auto">
            <a:xfrm>
              <a:off x="1806" y="3439"/>
              <a:ext cx="221" cy="273"/>
            </a:xfrm>
            <a:prstGeom prst="straightConnector1">
              <a:avLst/>
            </a:prstGeom>
            <a:noFill/>
            <a:ln w="38100">
              <a:solidFill>
                <a:schemeClr val="accent4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9390" name="Text Box 48"/>
            <p:cNvSpPr txBox="1">
              <a:spLocks noChangeArrowheads="1"/>
            </p:cNvSpPr>
            <p:nvPr/>
          </p:nvSpPr>
          <p:spPr bwMode="auto">
            <a:xfrm>
              <a:off x="756" y="3522"/>
              <a:ext cx="29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i="1">
                  <a:solidFill>
                    <a:schemeClr val="tx2"/>
                  </a:solidFill>
                  <a:latin typeface="Times New Roman" panose="02020603050405020304" pitchFamily="18" charset="0"/>
                  <a:ea typeface="新細明體" charset="-120"/>
                </a:rPr>
                <a:t>L</a:t>
              </a:r>
              <a:r>
                <a:rPr lang="en-US" altLang="zh-TW" b="0" baseline="-25000">
                  <a:solidFill>
                    <a:schemeClr val="tx2"/>
                  </a:solidFill>
                  <a:latin typeface="Times New Roman" panose="02020603050405020304" pitchFamily="18" charset="0"/>
                  <a:ea typeface="新細明體" charset="-120"/>
                </a:rPr>
                <a:t>2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6470651" y="1450976"/>
            <a:ext cx="3649663" cy="2130424"/>
            <a:chOff x="6470651" y="1450976"/>
            <a:chExt cx="3649663" cy="2130424"/>
          </a:xfrm>
        </p:grpSpPr>
        <p:sp>
          <p:nvSpPr>
            <p:cNvPr id="99336" name="AutoShape 49"/>
            <p:cNvSpPr>
              <a:spLocks noChangeArrowheads="1"/>
            </p:cNvSpPr>
            <p:nvPr/>
          </p:nvSpPr>
          <p:spPr bwMode="auto">
            <a:xfrm>
              <a:off x="7567613" y="3092450"/>
              <a:ext cx="2049462" cy="488950"/>
            </a:xfrm>
            <a:prstGeom prst="roundRect">
              <a:avLst>
                <a:gd name="adj" fmla="val 16667"/>
              </a:avLst>
            </a:prstGeom>
            <a:solidFill>
              <a:srgbClr val="FFFFFF">
                <a:alpha val="50196"/>
              </a:srgbClr>
            </a:solidFill>
            <a:ln w="12700">
              <a:solidFill>
                <a:schemeClr val="tx2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99337" name="AutoShape 50"/>
            <p:cNvSpPr>
              <a:spLocks noChangeArrowheads="1"/>
            </p:cNvSpPr>
            <p:nvPr/>
          </p:nvSpPr>
          <p:spPr bwMode="auto">
            <a:xfrm>
              <a:off x="6972301" y="2363788"/>
              <a:ext cx="3148013" cy="488950"/>
            </a:xfrm>
            <a:prstGeom prst="roundRect">
              <a:avLst>
                <a:gd name="adj" fmla="val 16667"/>
              </a:avLst>
            </a:prstGeom>
            <a:solidFill>
              <a:srgbClr val="FFFFFF">
                <a:alpha val="50196"/>
              </a:srgbClr>
            </a:solidFill>
            <a:ln w="12700">
              <a:solidFill>
                <a:schemeClr val="tx2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99338" name="AutoShape 51"/>
            <p:cNvSpPr>
              <a:spLocks noChangeArrowheads="1"/>
            </p:cNvSpPr>
            <p:nvPr/>
          </p:nvSpPr>
          <p:spPr bwMode="auto">
            <a:xfrm>
              <a:off x="7577139" y="1631950"/>
              <a:ext cx="827087" cy="488950"/>
            </a:xfrm>
            <a:prstGeom prst="roundRect">
              <a:avLst>
                <a:gd name="adj" fmla="val 16667"/>
              </a:avLst>
            </a:prstGeom>
            <a:solidFill>
              <a:srgbClr val="FFFFFF">
                <a:alpha val="50196"/>
              </a:srgbClr>
            </a:solidFill>
            <a:ln w="12700">
              <a:solidFill>
                <a:schemeClr val="tx2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99339" name="Oval 52"/>
            <p:cNvSpPr>
              <a:spLocks noChangeAspect="1" noChangeArrowheads="1"/>
            </p:cNvSpPr>
            <p:nvPr/>
          </p:nvSpPr>
          <p:spPr bwMode="auto">
            <a:xfrm>
              <a:off x="8415338" y="2425701"/>
              <a:ext cx="366712" cy="366713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C</a:t>
              </a:r>
            </a:p>
          </p:txBody>
        </p:sp>
        <p:sp>
          <p:nvSpPr>
            <p:cNvPr id="99340" name="Oval 53"/>
            <p:cNvSpPr>
              <a:spLocks noChangeAspect="1" noChangeArrowheads="1"/>
            </p:cNvSpPr>
            <p:nvPr/>
          </p:nvSpPr>
          <p:spPr bwMode="auto">
            <a:xfrm>
              <a:off x="7194551" y="2425701"/>
              <a:ext cx="366713" cy="366713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B</a:t>
              </a:r>
            </a:p>
          </p:txBody>
        </p:sp>
        <p:sp>
          <p:nvSpPr>
            <p:cNvPr id="99341" name="Oval 54"/>
            <p:cNvSpPr>
              <a:spLocks noChangeAspect="1" noChangeArrowheads="1"/>
            </p:cNvSpPr>
            <p:nvPr/>
          </p:nvSpPr>
          <p:spPr bwMode="auto">
            <a:xfrm>
              <a:off x="7823201" y="1693863"/>
              <a:ext cx="366713" cy="366712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 dirty="0">
                  <a:ea typeface="新細明體" charset="-120"/>
                </a:rPr>
                <a:t>A</a:t>
              </a:r>
            </a:p>
          </p:txBody>
        </p:sp>
        <p:sp>
          <p:nvSpPr>
            <p:cNvPr id="99342" name="Oval 55"/>
            <p:cNvSpPr>
              <a:spLocks noChangeAspect="1" noChangeArrowheads="1"/>
            </p:cNvSpPr>
            <p:nvPr/>
          </p:nvSpPr>
          <p:spPr bwMode="auto">
            <a:xfrm>
              <a:off x="7804151" y="3157538"/>
              <a:ext cx="366713" cy="366712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E</a:t>
              </a:r>
            </a:p>
          </p:txBody>
        </p:sp>
        <p:cxnSp>
          <p:nvCxnSpPr>
            <p:cNvPr id="99343" name="AutoShape 56"/>
            <p:cNvCxnSpPr>
              <a:cxnSpLocks noChangeAspect="1" noChangeShapeType="1"/>
              <a:stCxn id="99341" idx="3"/>
              <a:endCxn id="99340" idx="7"/>
            </p:cNvCxnSpPr>
            <p:nvPr/>
          </p:nvCxnSpPr>
          <p:spPr bwMode="auto">
            <a:xfrm flipH="1">
              <a:off x="7507288" y="2025650"/>
              <a:ext cx="368300" cy="433388"/>
            </a:xfrm>
            <a:prstGeom prst="straightConnector1">
              <a:avLst/>
            </a:prstGeom>
            <a:noFill/>
            <a:ln w="38100">
              <a:solidFill>
                <a:schemeClr val="accent4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9344" name="AutoShape 57"/>
            <p:cNvCxnSpPr>
              <a:cxnSpLocks noChangeAspect="1" noChangeShapeType="1"/>
              <a:stCxn id="99342" idx="1"/>
              <a:endCxn id="99340" idx="5"/>
            </p:cNvCxnSpPr>
            <p:nvPr/>
          </p:nvCxnSpPr>
          <p:spPr bwMode="auto">
            <a:xfrm flipH="1" flipV="1">
              <a:off x="7507288" y="2757489"/>
              <a:ext cx="349250" cy="433387"/>
            </a:xfrm>
            <a:prstGeom prst="straightConnector1">
              <a:avLst/>
            </a:prstGeom>
            <a:noFill/>
            <a:ln w="38100">
              <a:solidFill>
                <a:schemeClr val="accent4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9345" name="AutoShape 58"/>
            <p:cNvCxnSpPr>
              <a:cxnSpLocks noChangeAspect="1" noChangeShapeType="1"/>
              <a:stCxn id="99342" idx="7"/>
              <a:endCxn id="99339" idx="3"/>
            </p:cNvCxnSpPr>
            <p:nvPr/>
          </p:nvCxnSpPr>
          <p:spPr bwMode="auto">
            <a:xfrm flipV="1">
              <a:off x="8116889" y="2757489"/>
              <a:ext cx="350837" cy="433387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9346" name="AutoShape 59"/>
            <p:cNvCxnSpPr>
              <a:cxnSpLocks noChangeAspect="1" noChangeShapeType="1"/>
              <a:stCxn id="99341" idx="5"/>
              <a:endCxn id="99339" idx="1"/>
            </p:cNvCxnSpPr>
            <p:nvPr/>
          </p:nvCxnSpPr>
          <p:spPr bwMode="auto">
            <a:xfrm>
              <a:off x="8135939" y="2025650"/>
              <a:ext cx="331787" cy="433388"/>
            </a:xfrm>
            <a:prstGeom prst="straightConnector1">
              <a:avLst/>
            </a:prstGeom>
            <a:noFill/>
            <a:ln w="38100">
              <a:solidFill>
                <a:schemeClr val="accent4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9347" name="AutoShape 60"/>
            <p:cNvCxnSpPr>
              <a:cxnSpLocks noChangeAspect="1" noChangeShapeType="1"/>
              <a:stCxn id="99340" idx="6"/>
              <a:endCxn id="99339" idx="2"/>
            </p:cNvCxnSpPr>
            <p:nvPr/>
          </p:nvCxnSpPr>
          <p:spPr bwMode="auto">
            <a:xfrm>
              <a:off x="7578726" y="2608263"/>
              <a:ext cx="815975" cy="0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9348" name="Oval 61"/>
            <p:cNvSpPr>
              <a:spLocks noChangeAspect="1" noChangeArrowheads="1"/>
            </p:cNvSpPr>
            <p:nvPr/>
          </p:nvSpPr>
          <p:spPr bwMode="auto">
            <a:xfrm>
              <a:off x="9637713" y="2425701"/>
              <a:ext cx="366712" cy="366713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D</a:t>
              </a:r>
            </a:p>
          </p:txBody>
        </p:sp>
        <p:cxnSp>
          <p:nvCxnSpPr>
            <p:cNvPr id="99349" name="AutoShape 62"/>
            <p:cNvCxnSpPr>
              <a:cxnSpLocks noChangeAspect="1" noChangeShapeType="1"/>
              <a:stCxn id="99354" idx="7"/>
              <a:endCxn id="99348" idx="3"/>
            </p:cNvCxnSpPr>
            <p:nvPr/>
          </p:nvCxnSpPr>
          <p:spPr bwMode="auto">
            <a:xfrm flipV="1">
              <a:off x="9339264" y="2757489"/>
              <a:ext cx="350837" cy="433387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9350" name="AutoShape 63"/>
            <p:cNvCxnSpPr>
              <a:cxnSpLocks noChangeAspect="1" noChangeShapeType="1"/>
              <a:stCxn id="99348" idx="1"/>
              <a:endCxn id="99341" idx="6"/>
            </p:cNvCxnSpPr>
            <p:nvPr/>
          </p:nvCxnSpPr>
          <p:spPr bwMode="auto">
            <a:xfrm flipH="1" flipV="1">
              <a:off x="8207376" y="1876426"/>
              <a:ext cx="1482725" cy="582613"/>
            </a:xfrm>
            <a:prstGeom prst="straightConnector1">
              <a:avLst/>
            </a:prstGeom>
            <a:noFill/>
            <a:ln w="38100">
              <a:solidFill>
                <a:schemeClr val="accent4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9351" name="Text Box 64"/>
            <p:cNvSpPr txBox="1">
              <a:spLocks noChangeArrowheads="1"/>
            </p:cNvSpPr>
            <p:nvPr/>
          </p:nvSpPr>
          <p:spPr bwMode="auto">
            <a:xfrm>
              <a:off x="7080251" y="1450976"/>
              <a:ext cx="466725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i="1">
                  <a:solidFill>
                    <a:schemeClr val="tx2"/>
                  </a:solidFill>
                  <a:latin typeface="Times New Roman" panose="02020603050405020304" pitchFamily="18" charset="0"/>
                  <a:ea typeface="新細明體" charset="-120"/>
                </a:rPr>
                <a:t>L</a:t>
              </a:r>
              <a:r>
                <a:rPr lang="en-US" altLang="zh-TW" b="0" baseline="-25000">
                  <a:solidFill>
                    <a:schemeClr val="tx2"/>
                  </a:solidFill>
                  <a:latin typeface="Times New Roman" panose="02020603050405020304" pitchFamily="18" charset="0"/>
                  <a:ea typeface="新細明體" charset="-120"/>
                </a:rPr>
                <a:t>0</a:t>
              </a:r>
            </a:p>
          </p:txBody>
        </p:sp>
        <p:sp>
          <p:nvSpPr>
            <p:cNvPr id="99352" name="Text Box 65"/>
            <p:cNvSpPr txBox="1">
              <a:spLocks noChangeArrowheads="1"/>
            </p:cNvSpPr>
            <p:nvPr/>
          </p:nvSpPr>
          <p:spPr bwMode="auto">
            <a:xfrm>
              <a:off x="6470651" y="2174876"/>
              <a:ext cx="466725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i="1">
                  <a:solidFill>
                    <a:schemeClr val="tx2"/>
                  </a:solidFill>
                  <a:latin typeface="Times New Roman" panose="02020603050405020304" pitchFamily="18" charset="0"/>
                  <a:ea typeface="新細明體" charset="-120"/>
                </a:rPr>
                <a:t>L</a:t>
              </a:r>
              <a:r>
                <a:rPr lang="en-US" altLang="zh-TW" b="0" baseline="-25000">
                  <a:solidFill>
                    <a:schemeClr val="tx2"/>
                  </a:solidFill>
                  <a:latin typeface="Times New Roman" panose="02020603050405020304" pitchFamily="18" charset="0"/>
                  <a:ea typeface="新細明體" charset="-120"/>
                </a:rPr>
                <a:t>1</a:t>
              </a:r>
            </a:p>
          </p:txBody>
        </p:sp>
        <p:cxnSp>
          <p:nvCxnSpPr>
            <p:cNvPr id="99353" name="AutoShape 66"/>
            <p:cNvCxnSpPr>
              <a:cxnSpLocks noChangeAspect="1" noChangeShapeType="1"/>
              <a:stCxn id="99339" idx="6"/>
              <a:endCxn id="99348" idx="2"/>
            </p:cNvCxnSpPr>
            <p:nvPr/>
          </p:nvCxnSpPr>
          <p:spPr bwMode="auto">
            <a:xfrm>
              <a:off x="8799513" y="2608263"/>
              <a:ext cx="817562" cy="0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9354" name="Oval 67"/>
            <p:cNvSpPr>
              <a:spLocks noChangeAspect="1" noChangeArrowheads="1"/>
            </p:cNvSpPr>
            <p:nvPr/>
          </p:nvSpPr>
          <p:spPr bwMode="auto">
            <a:xfrm>
              <a:off x="9026526" y="3157538"/>
              <a:ext cx="366713" cy="366712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F</a:t>
              </a:r>
            </a:p>
          </p:txBody>
        </p:sp>
        <p:cxnSp>
          <p:nvCxnSpPr>
            <p:cNvPr id="99355" name="AutoShape 68"/>
            <p:cNvCxnSpPr>
              <a:cxnSpLocks noChangeAspect="1" noChangeShapeType="1"/>
              <a:stCxn id="99339" idx="5"/>
              <a:endCxn id="99354" idx="1"/>
            </p:cNvCxnSpPr>
            <p:nvPr/>
          </p:nvCxnSpPr>
          <p:spPr bwMode="auto">
            <a:xfrm>
              <a:off x="8728075" y="2757489"/>
              <a:ext cx="350838" cy="433387"/>
            </a:xfrm>
            <a:prstGeom prst="straightConnector1">
              <a:avLst/>
            </a:prstGeom>
            <a:noFill/>
            <a:ln w="38100">
              <a:solidFill>
                <a:schemeClr val="accent4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9356" name="Text Box 69"/>
            <p:cNvSpPr txBox="1">
              <a:spLocks noChangeArrowheads="1"/>
            </p:cNvSpPr>
            <p:nvPr/>
          </p:nvSpPr>
          <p:spPr bwMode="auto">
            <a:xfrm>
              <a:off x="7061201" y="2889251"/>
              <a:ext cx="466725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i="1">
                  <a:solidFill>
                    <a:schemeClr val="tx2"/>
                  </a:solidFill>
                  <a:latin typeface="Times New Roman" panose="02020603050405020304" pitchFamily="18" charset="0"/>
                  <a:ea typeface="新細明體" charset="-120"/>
                </a:rPr>
                <a:t>L</a:t>
              </a:r>
              <a:r>
                <a:rPr lang="en-US" altLang="zh-TW" b="0" baseline="-25000">
                  <a:solidFill>
                    <a:schemeClr val="tx2"/>
                  </a:solidFill>
                  <a:latin typeface="Times New Roman" panose="02020603050405020304" pitchFamily="18" charset="0"/>
                  <a:ea typeface="新細明體" charset="-120"/>
                </a:rPr>
                <a:t>2</a:t>
              </a:r>
            </a:p>
          </p:txBody>
        </p:sp>
      </p:grpSp>
      <p:grpSp>
        <p:nvGrpSpPr>
          <p:cNvPr id="99357" name="Group 70"/>
          <p:cNvGrpSpPr>
            <a:grpSpLocks/>
          </p:cNvGrpSpPr>
          <p:nvPr/>
        </p:nvGrpSpPr>
        <p:grpSpPr bwMode="auto">
          <a:xfrm>
            <a:off x="7699376" y="296864"/>
            <a:ext cx="1825625" cy="1068387"/>
            <a:chOff x="3890" y="187"/>
            <a:chExt cx="1150" cy="673"/>
          </a:xfrm>
        </p:grpSpPr>
        <p:sp>
          <p:nvSpPr>
            <p:cNvPr id="99358" name="Text Box 71"/>
            <p:cNvSpPr txBox="1">
              <a:spLocks noChangeArrowheads="1"/>
            </p:cNvSpPr>
            <p:nvPr/>
          </p:nvSpPr>
          <p:spPr bwMode="auto">
            <a:xfrm>
              <a:off x="4129" y="580"/>
              <a:ext cx="75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sz="1200" b="0">
                  <a:solidFill>
                    <a:schemeClr val="accent4"/>
                  </a:solidFill>
                  <a:ea typeface="新細明體" charset="-120"/>
                </a:rPr>
                <a:t>discovery edge</a:t>
              </a:r>
            </a:p>
          </p:txBody>
        </p:sp>
        <p:sp>
          <p:nvSpPr>
            <p:cNvPr id="99359" name="Text Box 72"/>
            <p:cNvSpPr txBox="1">
              <a:spLocks noChangeArrowheads="1"/>
            </p:cNvSpPr>
            <p:nvPr/>
          </p:nvSpPr>
          <p:spPr bwMode="auto">
            <a:xfrm>
              <a:off x="4145" y="686"/>
              <a:ext cx="57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sz="1200" b="0">
                  <a:solidFill>
                    <a:schemeClr val="accent2"/>
                  </a:solidFill>
                  <a:ea typeface="新細明體" charset="-120"/>
                </a:rPr>
                <a:t>cross edge</a:t>
              </a:r>
            </a:p>
          </p:txBody>
        </p:sp>
        <p:sp>
          <p:nvSpPr>
            <p:cNvPr id="99360" name="Text Box 73"/>
            <p:cNvSpPr txBox="1">
              <a:spLocks noChangeArrowheads="1"/>
            </p:cNvSpPr>
            <p:nvPr/>
          </p:nvSpPr>
          <p:spPr bwMode="auto">
            <a:xfrm>
              <a:off x="4148" y="310"/>
              <a:ext cx="68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sz="1200" b="0" dirty="0">
                  <a:solidFill>
                    <a:schemeClr val="accent4"/>
                  </a:solidFill>
                  <a:ea typeface="新細明體" charset="-120"/>
                </a:rPr>
                <a:t>visited vertex</a:t>
              </a:r>
            </a:p>
          </p:txBody>
        </p:sp>
        <p:grpSp>
          <p:nvGrpSpPr>
            <p:cNvPr id="99361" name="Group 74"/>
            <p:cNvGrpSpPr>
              <a:grpSpLocks/>
            </p:cNvGrpSpPr>
            <p:nvPr/>
          </p:nvGrpSpPr>
          <p:grpSpPr bwMode="auto">
            <a:xfrm>
              <a:off x="4032" y="187"/>
              <a:ext cx="144" cy="297"/>
              <a:chOff x="1824" y="187"/>
              <a:chExt cx="231" cy="501"/>
            </a:xfrm>
          </p:grpSpPr>
          <p:sp>
            <p:nvSpPr>
              <p:cNvPr id="99368" name="Oval 75"/>
              <p:cNvSpPr>
                <a:spLocks noChangeAspect="1" noChangeArrowheads="1"/>
              </p:cNvSpPr>
              <p:nvPr/>
            </p:nvSpPr>
            <p:spPr bwMode="auto">
              <a:xfrm>
                <a:off x="1824" y="457"/>
                <a:ext cx="231" cy="231"/>
              </a:xfrm>
              <a:prstGeom prst="ellipse">
                <a:avLst/>
              </a:prstGeom>
              <a:solidFill>
                <a:schemeClr val="accent4"/>
              </a:solidFill>
              <a:ln w="381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en-US" altLang="zh-TW" sz="1800" b="0" dirty="0">
                    <a:ea typeface="新細明體" charset="-120"/>
                  </a:rPr>
                  <a:t>A</a:t>
                </a:r>
              </a:p>
            </p:txBody>
          </p:sp>
          <p:sp>
            <p:nvSpPr>
              <p:cNvPr id="99369" name="Oval 76"/>
              <p:cNvSpPr>
                <a:spLocks noChangeAspect="1" noChangeArrowheads="1"/>
              </p:cNvSpPr>
              <p:nvPr/>
            </p:nvSpPr>
            <p:spPr bwMode="auto">
              <a:xfrm>
                <a:off x="1824" y="187"/>
                <a:ext cx="231" cy="231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en-US" altLang="zh-TW" sz="1800" b="0" dirty="0">
                    <a:ea typeface="新細明體" charset="-120"/>
                  </a:rPr>
                  <a:t>A</a:t>
                </a:r>
              </a:p>
            </p:txBody>
          </p:sp>
        </p:grpSp>
        <p:sp>
          <p:nvSpPr>
            <p:cNvPr id="99362" name="Text Box 77"/>
            <p:cNvSpPr txBox="1">
              <a:spLocks noChangeArrowheads="1"/>
            </p:cNvSpPr>
            <p:nvPr/>
          </p:nvSpPr>
          <p:spPr bwMode="auto">
            <a:xfrm>
              <a:off x="4156" y="192"/>
              <a:ext cx="88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sz="1200" b="0" dirty="0">
                  <a:solidFill>
                    <a:schemeClr val="accent1"/>
                  </a:solidFill>
                  <a:ea typeface="新細明體" charset="-120"/>
                </a:rPr>
                <a:t>unexplored vertex</a:t>
              </a:r>
            </a:p>
          </p:txBody>
        </p:sp>
        <p:sp>
          <p:nvSpPr>
            <p:cNvPr id="99363" name="Text Box 78"/>
            <p:cNvSpPr txBox="1">
              <a:spLocks noChangeArrowheads="1"/>
            </p:cNvSpPr>
            <p:nvPr/>
          </p:nvSpPr>
          <p:spPr bwMode="auto">
            <a:xfrm>
              <a:off x="4140" y="464"/>
              <a:ext cx="827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sz="1200" b="0">
                  <a:ea typeface="新細明體" charset="-120"/>
                </a:rPr>
                <a:t>unexplored edge</a:t>
              </a:r>
            </a:p>
          </p:txBody>
        </p:sp>
        <p:grpSp>
          <p:nvGrpSpPr>
            <p:cNvPr id="99364" name="Group 79"/>
            <p:cNvGrpSpPr>
              <a:grpSpLocks/>
            </p:cNvGrpSpPr>
            <p:nvPr/>
          </p:nvGrpSpPr>
          <p:grpSpPr bwMode="auto">
            <a:xfrm>
              <a:off x="3890" y="568"/>
              <a:ext cx="286" cy="200"/>
              <a:chOff x="432" y="1691"/>
              <a:chExt cx="937" cy="537"/>
            </a:xfrm>
          </p:grpSpPr>
          <p:sp>
            <p:nvSpPr>
              <p:cNvPr id="99365" name="Line 80"/>
              <p:cNvSpPr>
                <a:spLocks noChangeShapeType="1"/>
              </p:cNvSpPr>
              <p:nvPr/>
            </p:nvSpPr>
            <p:spPr bwMode="auto">
              <a:xfrm>
                <a:off x="432" y="1959"/>
                <a:ext cx="937" cy="0"/>
              </a:xfrm>
              <a:prstGeom prst="line">
                <a:avLst/>
              </a:prstGeom>
              <a:noFill/>
              <a:ln w="38100">
                <a:solidFill>
                  <a:schemeClr val="accent4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366" name="Line 81"/>
              <p:cNvSpPr>
                <a:spLocks noChangeShapeType="1"/>
              </p:cNvSpPr>
              <p:nvPr/>
            </p:nvSpPr>
            <p:spPr bwMode="auto">
              <a:xfrm>
                <a:off x="432" y="2228"/>
                <a:ext cx="937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prstDash val="dash"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367" name="Line 82"/>
              <p:cNvSpPr>
                <a:spLocks noChangeShapeType="1"/>
              </p:cNvSpPr>
              <p:nvPr/>
            </p:nvSpPr>
            <p:spPr bwMode="auto">
              <a:xfrm>
                <a:off x="432" y="1691"/>
                <a:ext cx="937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05649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9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9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9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3" grpId="0" animBg="1"/>
      <p:bldP spid="9933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Exercise</a:t>
            </a:r>
            <a:br>
              <a:rPr lang="en-US" altLang="zh-TW" dirty="0" smtClean="0"/>
            </a:br>
            <a:r>
              <a:rPr lang="en-US" altLang="zh-TW" sz="2800" dirty="0" smtClean="0"/>
              <a:t>BFS Algorithm</a:t>
            </a:r>
            <a:endParaRPr lang="en-US" altLang="zh-TW" dirty="0" smtClean="0"/>
          </a:p>
        </p:txBody>
      </p:sp>
      <p:sp>
        <p:nvSpPr>
          <p:cNvPr id="10137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Perform BFS of the following graph, start from vertex F</a:t>
            </a:r>
          </a:p>
          <a:p>
            <a:pPr lvl="1"/>
            <a:r>
              <a:rPr lang="en-US" altLang="zh-TW" dirty="0" smtClean="0"/>
              <a:t>Assume adjacent edges are processed in alphabetical order</a:t>
            </a:r>
          </a:p>
          <a:p>
            <a:pPr lvl="1"/>
            <a:r>
              <a:rPr lang="en-US" altLang="zh-TW" dirty="0" smtClean="0"/>
              <a:t>Number vertices in the order they are visited and note the level they are in</a:t>
            </a:r>
          </a:p>
          <a:p>
            <a:pPr lvl="1"/>
            <a:r>
              <a:rPr lang="en-US" altLang="zh-TW" dirty="0" smtClean="0"/>
              <a:t>Label edges  as discovery or cross edges</a:t>
            </a:r>
          </a:p>
          <a:p>
            <a:pPr lvl="1"/>
            <a:endParaRPr lang="zh-TW" altLang="en-US" dirty="0" smtClean="0"/>
          </a:p>
        </p:txBody>
      </p:sp>
      <p:grpSp>
        <p:nvGrpSpPr>
          <p:cNvPr id="2" name="Group 1"/>
          <p:cNvGrpSpPr/>
          <p:nvPr/>
        </p:nvGrpSpPr>
        <p:grpSpPr>
          <a:xfrm>
            <a:off x="4689474" y="4506913"/>
            <a:ext cx="2809874" cy="1830387"/>
            <a:chOff x="2667001" y="3732213"/>
            <a:chExt cx="2809874" cy="1830387"/>
          </a:xfrm>
        </p:grpSpPr>
        <p:sp>
          <p:nvSpPr>
            <p:cNvPr id="101381" name="Oval 4"/>
            <p:cNvSpPr>
              <a:spLocks noChangeAspect="1" noChangeArrowheads="1"/>
            </p:cNvSpPr>
            <p:nvPr/>
          </p:nvSpPr>
          <p:spPr bwMode="auto">
            <a:xfrm>
              <a:off x="3887788" y="4464051"/>
              <a:ext cx="366712" cy="366713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C</a:t>
              </a:r>
            </a:p>
          </p:txBody>
        </p:sp>
        <p:sp>
          <p:nvSpPr>
            <p:cNvPr id="101382" name="Oval 5"/>
            <p:cNvSpPr>
              <a:spLocks noChangeAspect="1" noChangeArrowheads="1"/>
            </p:cNvSpPr>
            <p:nvPr/>
          </p:nvSpPr>
          <p:spPr bwMode="auto">
            <a:xfrm>
              <a:off x="2667001" y="4464051"/>
              <a:ext cx="366713" cy="366713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B</a:t>
              </a:r>
            </a:p>
          </p:txBody>
        </p:sp>
        <p:sp>
          <p:nvSpPr>
            <p:cNvPr id="101383" name="Oval 6"/>
            <p:cNvSpPr>
              <a:spLocks noChangeAspect="1" noChangeArrowheads="1"/>
            </p:cNvSpPr>
            <p:nvPr/>
          </p:nvSpPr>
          <p:spPr bwMode="auto">
            <a:xfrm>
              <a:off x="3295651" y="3732213"/>
              <a:ext cx="366713" cy="36671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 dirty="0">
                  <a:ea typeface="新細明體" charset="-120"/>
                </a:rPr>
                <a:t>A</a:t>
              </a:r>
            </a:p>
          </p:txBody>
        </p:sp>
        <p:sp>
          <p:nvSpPr>
            <p:cNvPr id="101384" name="Oval 7"/>
            <p:cNvSpPr>
              <a:spLocks noChangeAspect="1" noChangeArrowheads="1"/>
            </p:cNvSpPr>
            <p:nvPr/>
          </p:nvSpPr>
          <p:spPr bwMode="auto">
            <a:xfrm>
              <a:off x="3276601" y="5195888"/>
              <a:ext cx="366713" cy="36671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E</a:t>
              </a:r>
            </a:p>
          </p:txBody>
        </p:sp>
        <p:cxnSp>
          <p:nvCxnSpPr>
            <p:cNvPr id="101385" name="AutoShape 8"/>
            <p:cNvCxnSpPr>
              <a:cxnSpLocks noChangeAspect="1" noChangeShapeType="1"/>
              <a:stCxn id="101383" idx="3"/>
              <a:endCxn id="101382" idx="7"/>
            </p:cNvCxnSpPr>
            <p:nvPr/>
          </p:nvCxnSpPr>
          <p:spPr bwMode="auto">
            <a:xfrm flipH="1">
              <a:off x="2979738" y="4054475"/>
              <a:ext cx="368300" cy="4524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386" name="AutoShape 9"/>
            <p:cNvCxnSpPr>
              <a:cxnSpLocks noChangeAspect="1" noChangeShapeType="1"/>
              <a:stCxn id="101384" idx="1"/>
              <a:endCxn id="101382" idx="5"/>
            </p:cNvCxnSpPr>
            <p:nvPr/>
          </p:nvCxnSpPr>
          <p:spPr bwMode="auto">
            <a:xfrm flipH="1" flipV="1">
              <a:off x="2979738" y="4786314"/>
              <a:ext cx="349250" cy="4524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387" name="AutoShape 10"/>
            <p:cNvCxnSpPr>
              <a:cxnSpLocks noChangeAspect="1" noChangeShapeType="1"/>
              <a:stCxn id="101384" idx="7"/>
              <a:endCxn id="101381" idx="3"/>
            </p:cNvCxnSpPr>
            <p:nvPr/>
          </p:nvCxnSpPr>
          <p:spPr bwMode="auto">
            <a:xfrm flipV="1">
              <a:off x="3589339" y="4786314"/>
              <a:ext cx="350837" cy="4524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1390" name="Oval 13"/>
            <p:cNvSpPr>
              <a:spLocks noChangeAspect="1" noChangeArrowheads="1"/>
            </p:cNvSpPr>
            <p:nvPr/>
          </p:nvSpPr>
          <p:spPr bwMode="auto">
            <a:xfrm>
              <a:off x="5110163" y="4464051"/>
              <a:ext cx="366712" cy="366713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D</a:t>
              </a:r>
            </a:p>
          </p:txBody>
        </p:sp>
        <p:cxnSp>
          <p:nvCxnSpPr>
            <p:cNvPr id="101391" name="AutoShape 14"/>
            <p:cNvCxnSpPr>
              <a:cxnSpLocks noChangeAspect="1" noChangeShapeType="1"/>
              <a:stCxn id="101394" idx="7"/>
              <a:endCxn id="101390" idx="3"/>
            </p:cNvCxnSpPr>
            <p:nvPr/>
          </p:nvCxnSpPr>
          <p:spPr bwMode="auto">
            <a:xfrm flipV="1">
              <a:off x="4811714" y="4786314"/>
              <a:ext cx="350837" cy="4524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392" name="AutoShape 15"/>
            <p:cNvCxnSpPr>
              <a:cxnSpLocks noChangeAspect="1" noChangeShapeType="1"/>
              <a:stCxn id="101390" idx="1"/>
              <a:endCxn id="101383" idx="6"/>
            </p:cNvCxnSpPr>
            <p:nvPr/>
          </p:nvCxnSpPr>
          <p:spPr bwMode="auto">
            <a:xfrm flipH="1" flipV="1">
              <a:off x="3670300" y="3914775"/>
              <a:ext cx="1492250" cy="5921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393" name="AutoShape 16"/>
            <p:cNvCxnSpPr>
              <a:cxnSpLocks noChangeAspect="1" noChangeShapeType="1"/>
              <a:stCxn id="101381" idx="6"/>
              <a:endCxn id="101390" idx="2"/>
            </p:cNvCxnSpPr>
            <p:nvPr/>
          </p:nvCxnSpPr>
          <p:spPr bwMode="auto">
            <a:xfrm>
              <a:off x="4262438" y="4646613"/>
              <a:ext cx="836612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1394" name="Oval 17"/>
            <p:cNvSpPr>
              <a:spLocks noChangeAspect="1" noChangeArrowheads="1"/>
            </p:cNvSpPr>
            <p:nvPr/>
          </p:nvSpPr>
          <p:spPr bwMode="auto">
            <a:xfrm>
              <a:off x="4498976" y="5195888"/>
              <a:ext cx="366713" cy="36671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F</a:t>
              </a:r>
            </a:p>
          </p:txBody>
        </p:sp>
        <p:cxnSp>
          <p:nvCxnSpPr>
            <p:cNvPr id="101395" name="AutoShape 18"/>
            <p:cNvCxnSpPr>
              <a:cxnSpLocks noChangeAspect="1" noChangeShapeType="1"/>
              <a:stCxn id="101381" idx="5"/>
              <a:endCxn id="101394" idx="1"/>
            </p:cNvCxnSpPr>
            <p:nvPr/>
          </p:nvCxnSpPr>
          <p:spPr bwMode="auto">
            <a:xfrm>
              <a:off x="4200525" y="4786314"/>
              <a:ext cx="350838" cy="4524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917785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Properties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403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1141410" y="2249486"/>
                <a:ext cx="5273677" cy="4608514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US" altLang="zh-TW" dirty="0" smtClean="0"/>
                  <a:t>Notation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altLang="zh-TW" dirty="0" smtClean="0"/>
                  <a:t>: connected component of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altLang="zh-TW" dirty="0" smtClean="0"/>
              </a:p>
              <a:p>
                <a:r>
                  <a:rPr lang="en-US" altLang="zh-TW" dirty="0" smtClean="0"/>
                  <a:t>Property 1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i="0" dirty="0" smtClean="0">
                        <a:latin typeface="Cambria Math" panose="02040503050406030204" pitchFamily="18" charset="0"/>
                      </a:rPr>
                      <m:t>BFS</m:t>
                    </m:r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altLang="zh-TW" dirty="0" smtClean="0"/>
                  <a:t>visits all the vertices and edges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altLang="zh-TW" dirty="0" smtClean="0"/>
                  <a:t> </a:t>
                </a:r>
              </a:p>
              <a:p>
                <a:r>
                  <a:rPr lang="en-US" altLang="zh-TW" dirty="0" smtClean="0"/>
                  <a:t>Property 2</a:t>
                </a:r>
              </a:p>
              <a:p>
                <a:pPr lvl="1"/>
                <a:r>
                  <a:rPr lang="en-US" altLang="zh-TW" dirty="0" smtClean="0"/>
                  <a:t>The discovery edges labeled by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b="0" i="0" smtClean="0">
                        <a:latin typeface="Cambria Math" panose="02040503050406030204" pitchFamily="18" charset="0"/>
                      </a:rPr>
                      <m:t>BFS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altLang="zh-TW" dirty="0" smtClean="0"/>
                  <a:t> form a spanning tree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altLang="zh-TW" dirty="0" smtClean="0"/>
                  <a:t>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endParaRPr lang="en-US" altLang="zh-TW" dirty="0" smtClean="0"/>
              </a:p>
              <a:p>
                <a:r>
                  <a:rPr lang="en-US" altLang="zh-TW" dirty="0" smtClean="0"/>
                  <a:t>Property 3</a:t>
                </a:r>
              </a:p>
              <a:p>
                <a:pPr lvl="1"/>
                <a:r>
                  <a:rPr lang="en-US" altLang="zh-TW" dirty="0" smtClean="0"/>
                  <a:t>For each vertex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altLang="zh-TW" dirty="0" smtClean="0"/>
              </a:p>
              <a:p>
                <a:pPr lvl="2"/>
                <a:r>
                  <a:rPr lang="en-US" altLang="zh-TW" dirty="0" smtClean="0"/>
                  <a:t>The path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altLang="zh-TW" dirty="0" smtClean="0"/>
                  <a:t> from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altLang="zh-TW" dirty="0" smtClean="0"/>
                  <a:t> to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zh-TW" dirty="0" smtClean="0"/>
                  <a:t> has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zh-TW" dirty="0" smtClean="0"/>
                  <a:t> edges </a:t>
                </a:r>
              </a:p>
              <a:p>
                <a:pPr lvl="2"/>
                <a:r>
                  <a:rPr lang="en-US" altLang="zh-TW" dirty="0" smtClean="0"/>
                  <a:t>Every path from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altLang="zh-TW" dirty="0" smtClean="0"/>
                  <a:t> to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zh-TW" dirty="0" smtClean="0"/>
                  <a:t>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altLang="zh-TW" dirty="0" smtClean="0"/>
                  <a:t> has at least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zh-TW" dirty="0" smtClean="0"/>
                  <a:t> edges</a:t>
                </a:r>
                <a:endParaRPr lang="en-US" altLang="zh-TW" dirty="0"/>
              </a:p>
            </p:txBody>
          </p:sp>
        </mc:Choice>
        <mc:Fallback xmlns="">
          <p:sp>
            <p:nvSpPr>
              <p:cNvPr id="102403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141410" y="2249486"/>
                <a:ext cx="5273677" cy="4608514"/>
              </a:xfrm>
              <a:blipFill rotWithShape="0">
                <a:blip r:embed="rId2"/>
                <a:stretch>
                  <a:fillRect l="-1618" t="-1720" r="-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6470651" y="4041776"/>
            <a:ext cx="3649663" cy="2130424"/>
            <a:chOff x="6470651" y="4041776"/>
            <a:chExt cx="3649663" cy="2130424"/>
          </a:xfrm>
        </p:grpSpPr>
        <p:sp>
          <p:nvSpPr>
            <p:cNvPr id="102405" name="AutoShape 4"/>
            <p:cNvSpPr>
              <a:spLocks noChangeArrowheads="1"/>
            </p:cNvSpPr>
            <p:nvPr/>
          </p:nvSpPr>
          <p:spPr bwMode="auto">
            <a:xfrm>
              <a:off x="7567613" y="5683250"/>
              <a:ext cx="2049462" cy="488950"/>
            </a:xfrm>
            <a:prstGeom prst="roundRect">
              <a:avLst>
                <a:gd name="adj" fmla="val 16667"/>
              </a:avLst>
            </a:prstGeom>
            <a:solidFill>
              <a:srgbClr val="FFFFFF">
                <a:alpha val="50196"/>
              </a:srgbClr>
            </a:solidFill>
            <a:ln w="12700">
              <a:solidFill>
                <a:schemeClr val="tx2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102406" name="AutoShape 5"/>
            <p:cNvSpPr>
              <a:spLocks noChangeArrowheads="1"/>
            </p:cNvSpPr>
            <p:nvPr/>
          </p:nvSpPr>
          <p:spPr bwMode="auto">
            <a:xfrm>
              <a:off x="6972301" y="4954588"/>
              <a:ext cx="3148013" cy="488950"/>
            </a:xfrm>
            <a:prstGeom prst="roundRect">
              <a:avLst>
                <a:gd name="adj" fmla="val 16667"/>
              </a:avLst>
            </a:prstGeom>
            <a:solidFill>
              <a:srgbClr val="FFFFFF">
                <a:alpha val="50196"/>
              </a:srgbClr>
            </a:solidFill>
            <a:ln w="12700">
              <a:solidFill>
                <a:schemeClr val="tx2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102407" name="AutoShape 6"/>
            <p:cNvSpPr>
              <a:spLocks noChangeArrowheads="1"/>
            </p:cNvSpPr>
            <p:nvPr/>
          </p:nvSpPr>
          <p:spPr bwMode="auto">
            <a:xfrm>
              <a:off x="7577139" y="4222750"/>
              <a:ext cx="827087" cy="488950"/>
            </a:xfrm>
            <a:prstGeom prst="roundRect">
              <a:avLst>
                <a:gd name="adj" fmla="val 16667"/>
              </a:avLst>
            </a:prstGeom>
            <a:solidFill>
              <a:srgbClr val="FFFFFF">
                <a:alpha val="50196"/>
              </a:srgbClr>
            </a:solidFill>
            <a:ln w="12700">
              <a:solidFill>
                <a:schemeClr val="tx2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102408" name="Oval 7"/>
            <p:cNvSpPr>
              <a:spLocks noChangeAspect="1" noChangeArrowheads="1"/>
            </p:cNvSpPr>
            <p:nvPr/>
          </p:nvSpPr>
          <p:spPr bwMode="auto">
            <a:xfrm>
              <a:off x="8415338" y="5016501"/>
              <a:ext cx="366712" cy="366713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C</a:t>
              </a:r>
            </a:p>
          </p:txBody>
        </p:sp>
        <p:sp>
          <p:nvSpPr>
            <p:cNvPr id="102409" name="Oval 8"/>
            <p:cNvSpPr>
              <a:spLocks noChangeAspect="1" noChangeArrowheads="1"/>
            </p:cNvSpPr>
            <p:nvPr/>
          </p:nvSpPr>
          <p:spPr bwMode="auto">
            <a:xfrm>
              <a:off x="7194551" y="5016501"/>
              <a:ext cx="366713" cy="366713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B</a:t>
              </a:r>
            </a:p>
          </p:txBody>
        </p:sp>
        <p:sp>
          <p:nvSpPr>
            <p:cNvPr id="102410" name="Oval 9"/>
            <p:cNvSpPr>
              <a:spLocks noChangeAspect="1" noChangeArrowheads="1"/>
            </p:cNvSpPr>
            <p:nvPr/>
          </p:nvSpPr>
          <p:spPr bwMode="auto">
            <a:xfrm>
              <a:off x="7823201" y="4284663"/>
              <a:ext cx="366713" cy="366712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 dirty="0">
                  <a:ea typeface="新細明體" charset="-120"/>
                </a:rPr>
                <a:t>A</a:t>
              </a:r>
            </a:p>
          </p:txBody>
        </p:sp>
        <p:sp>
          <p:nvSpPr>
            <p:cNvPr id="102411" name="Oval 10"/>
            <p:cNvSpPr>
              <a:spLocks noChangeAspect="1" noChangeArrowheads="1"/>
            </p:cNvSpPr>
            <p:nvPr/>
          </p:nvSpPr>
          <p:spPr bwMode="auto">
            <a:xfrm>
              <a:off x="7804151" y="5748338"/>
              <a:ext cx="366713" cy="366712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E</a:t>
              </a:r>
            </a:p>
          </p:txBody>
        </p:sp>
        <p:cxnSp>
          <p:nvCxnSpPr>
            <p:cNvPr id="102412" name="AutoShape 11"/>
            <p:cNvCxnSpPr>
              <a:cxnSpLocks noChangeAspect="1" noChangeShapeType="1"/>
              <a:stCxn id="102410" idx="3"/>
              <a:endCxn id="102409" idx="7"/>
            </p:cNvCxnSpPr>
            <p:nvPr/>
          </p:nvCxnSpPr>
          <p:spPr bwMode="auto">
            <a:xfrm flipH="1">
              <a:off x="7507288" y="4616450"/>
              <a:ext cx="368300" cy="433388"/>
            </a:xfrm>
            <a:prstGeom prst="straightConnector1">
              <a:avLst/>
            </a:prstGeom>
            <a:noFill/>
            <a:ln w="38100">
              <a:solidFill>
                <a:schemeClr val="accent4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413" name="AutoShape 12"/>
            <p:cNvCxnSpPr>
              <a:cxnSpLocks noChangeAspect="1" noChangeShapeType="1"/>
              <a:stCxn id="102411" idx="1"/>
              <a:endCxn id="102409" idx="5"/>
            </p:cNvCxnSpPr>
            <p:nvPr/>
          </p:nvCxnSpPr>
          <p:spPr bwMode="auto">
            <a:xfrm flipH="1" flipV="1">
              <a:off x="7507288" y="5348289"/>
              <a:ext cx="349250" cy="433387"/>
            </a:xfrm>
            <a:prstGeom prst="straightConnector1">
              <a:avLst/>
            </a:prstGeom>
            <a:noFill/>
            <a:ln w="38100">
              <a:solidFill>
                <a:schemeClr val="accent4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414" name="AutoShape 13"/>
            <p:cNvCxnSpPr>
              <a:cxnSpLocks noChangeAspect="1" noChangeShapeType="1"/>
              <a:stCxn id="102411" idx="7"/>
              <a:endCxn id="102408" idx="3"/>
            </p:cNvCxnSpPr>
            <p:nvPr/>
          </p:nvCxnSpPr>
          <p:spPr bwMode="auto">
            <a:xfrm flipV="1">
              <a:off x="8116889" y="5348289"/>
              <a:ext cx="350837" cy="433387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415" name="AutoShape 14"/>
            <p:cNvCxnSpPr>
              <a:cxnSpLocks noChangeAspect="1" noChangeShapeType="1"/>
              <a:stCxn id="102410" idx="5"/>
              <a:endCxn id="102408" idx="1"/>
            </p:cNvCxnSpPr>
            <p:nvPr/>
          </p:nvCxnSpPr>
          <p:spPr bwMode="auto">
            <a:xfrm>
              <a:off x="8135939" y="4616450"/>
              <a:ext cx="331787" cy="433388"/>
            </a:xfrm>
            <a:prstGeom prst="straightConnector1">
              <a:avLst/>
            </a:prstGeom>
            <a:noFill/>
            <a:ln w="38100">
              <a:solidFill>
                <a:schemeClr val="accent4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416" name="AutoShape 15"/>
            <p:cNvCxnSpPr>
              <a:cxnSpLocks noChangeAspect="1" noChangeShapeType="1"/>
              <a:stCxn id="102409" idx="6"/>
              <a:endCxn id="102408" idx="2"/>
            </p:cNvCxnSpPr>
            <p:nvPr/>
          </p:nvCxnSpPr>
          <p:spPr bwMode="auto">
            <a:xfrm>
              <a:off x="7578726" y="5199063"/>
              <a:ext cx="815975" cy="0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2417" name="Oval 16"/>
            <p:cNvSpPr>
              <a:spLocks noChangeAspect="1" noChangeArrowheads="1"/>
            </p:cNvSpPr>
            <p:nvPr/>
          </p:nvSpPr>
          <p:spPr bwMode="auto">
            <a:xfrm>
              <a:off x="9637713" y="5016501"/>
              <a:ext cx="366712" cy="366713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D</a:t>
              </a:r>
            </a:p>
          </p:txBody>
        </p:sp>
        <p:cxnSp>
          <p:nvCxnSpPr>
            <p:cNvPr id="102418" name="AutoShape 17"/>
            <p:cNvCxnSpPr>
              <a:cxnSpLocks noChangeAspect="1" noChangeShapeType="1"/>
              <a:stCxn id="102423" idx="7"/>
              <a:endCxn id="102417" idx="3"/>
            </p:cNvCxnSpPr>
            <p:nvPr/>
          </p:nvCxnSpPr>
          <p:spPr bwMode="auto">
            <a:xfrm flipV="1">
              <a:off x="9339264" y="5348289"/>
              <a:ext cx="350837" cy="433387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419" name="AutoShape 18"/>
            <p:cNvCxnSpPr>
              <a:cxnSpLocks noChangeAspect="1" noChangeShapeType="1"/>
              <a:stCxn id="102417" idx="1"/>
              <a:endCxn id="102410" idx="6"/>
            </p:cNvCxnSpPr>
            <p:nvPr/>
          </p:nvCxnSpPr>
          <p:spPr bwMode="auto">
            <a:xfrm flipH="1" flipV="1">
              <a:off x="8207376" y="4467226"/>
              <a:ext cx="1482725" cy="582613"/>
            </a:xfrm>
            <a:prstGeom prst="straightConnector1">
              <a:avLst/>
            </a:prstGeom>
            <a:noFill/>
            <a:ln w="38100">
              <a:solidFill>
                <a:schemeClr val="accent4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2420" name="Text Box 19"/>
            <p:cNvSpPr txBox="1">
              <a:spLocks noChangeArrowheads="1"/>
            </p:cNvSpPr>
            <p:nvPr/>
          </p:nvSpPr>
          <p:spPr bwMode="auto">
            <a:xfrm>
              <a:off x="7080251" y="4041776"/>
              <a:ext cx="466725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i="1">
                  <a:solidFill>
                    <a:schemeClr val="tx2"/>
                  </a:solidFill>
                  <a:latin typeface="Times New Roman" panose="02020603050405020304" pitchFamily="18" charset="0"/>
                  <a:ea typeface="新細明體" charset="-120"/>
                </a:rPr>
                <a:t>L</a:t>
              </a:r>
              <a:r>
                <a:rPr lang="en-US" altLang="zh-TW" b="0" baseline="-25000">
                  <a:solidFill>
                    <a:schemeClr val="tx2"/>
                  </a:solidFill>
                  <a:latin typeface="Times New Roman" panose="02020603050405020304" pitchFamily="18" charset="0"/>
                  <a:ea typeface="新細明體" charset="-120"/>
                </a:rPr>
                <a:t>0</a:t>
              </a:r>
            </a:p>
          </p:txBody>
        </p:sp>
        <p:sp>
          <p:nvSpPr>
            <p:cNvPr id="102421" name="Text Box 20"/>
            <p:cNvSpPr txBox="1">
              <a:spLocks noChangeArrowheads="1"/>
            </p:cNvSpPr>
            <p:nvPr/>
          </p:nvSpPr>
          <p:spPr bwMode="auto">
            <a:xfrm>
              <a:off x="6470651" y="4765676"/>
              <a:ext cx="466725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i="1">
                  <a:solidFill>
                    <a:schemeClr val="tx2"/>
                  </a:solidFill>
                  <a:latin typeface="Times New Roman" panose="02020603050405020304" pitchFamily="18" charset="0"/>
                  <a:ea typeface="新細明體" charset="-120"/>
                </a:rPr>
                <a:t>L</a:t>
              </a:r>
              <a:r>
                <a:rPr lang="en-US" altLang="zh-TW" b="0" baseline="-25000">
                  <a:solidFill>
                    <a:schemeClr val="tx2"/>
                  </a:solidFill>
                  <a:latin typeface="Times New Roman" panose="02020603050405020304" pitchFamily="18" charset="0"/>
                  <a:ea typeface="新細明體" charset="-120"/>
                </a:rPr>
                <a:t>1</a:t>
              </a:r>
            </a:p>
          </p:txBody>
        </p:sp>
        <p:cxnSp>
          <p:nvCxnSpPr>
            <p:cNvPr id="102422" name="AutoShape 21"/>
            <p:cNvCxnSpPr>
              <a:cxnSpLocks noChangeAspect="1" noChangeShapeType="1"/>
              <a:stCxn id="102408" idx="6"/>
              <a:endCxn id="102417" idx="2"/>
            </p:cNvCxnSpPr>
            <p:nvPr/>
          </p:nvCxnSpPr>
          <p:spPr bwMode="auto">
            <a:xfrm>
              <a:off x="8799513" y="5199063"/>
              <a:ext cx="817562" cy="0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2423" name="Oval 22"/>
            <p:cNvSpPr>
              <a:spLocks noChangeAspect="1" noChangeArrowheads="1"/>
            </p:cNvSpPr>
            <p:nvPr/>
          </p:nvSpPr>
          <p:spPr bwMode="auto">
            <a:xfrm>
              <a:off x="9026526" y="5748338"/>
              <a:ext cx="366713" cy="366712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F</a:t>
              </a:r>
            </a:p>
          </p:txBody>
        </p:sp>
        <p:cxnSp>
          <p:nvCxnSpPr>
            <p:cNvPr id="102424" name="AutoShape 23"/>
            <p:cNvCxnSpPr>
              <a:cxnSpLocks noChangeAspect="1" noChangeShapeType="1"/>
              <a:stCxn id="102408" idx="5"/>
              <a:endCxn id="102423" idx="1"/>
            </p:cNvCxnSpPr>
            <p:nvPr/>
          </p:nvCxnSpPr>
          <p:spPr bwMode="auto">
            <a:xfrm>
              <a:off x="8728075" y="5348289"/>
              <a:ext cx="350838" cy="433387"/>
            </a:xfrm>
            <a:prstGeom prst="straightConnector1">
              <a:avLst/>
            </a:prstGeom>
            <a:noFill/>
            <a:ln w="38100">
              <a:solidFill>
                <a:schemeClr val="accent4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2425" name="Text Box 24"/>
            <p:cNvSpPr txBox="1">
              <a:spLocks noChangeArrowheads="1"/>
            </p:cNvSpPr>
            <p:nvPr/>
          </p:nvSpPr>
          <p:spPr bwMode="auto">
            <a:xfrm>
              <a:off x="7061201" y="5480051"/>
              <a:ext cx="466725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i="1">
                  <a:solidFill>
                    <a:schemeClr val="tx2"/>
                  </a:solidFill>
                  <a:latin typeface="Times New Roman" panose="02020603050405020304" pitchFamily="18" charset="0"/>
                  <a:ea typeface="新細明體" charset="-120"/>
                </a:rPr>
                <a:t>L</a:t>
              </a:r>
              <a:r>
                <a:rPr lang="en-US" altLang="zh-TW" b="0" baseline="-25000">
                  <a:solidFill>
                    <a:schemeClr val="tx2"/>
                  </a:solidFill>
                  <a:latin typeface="Times New Roman" panose="02020603050405020304" pitchFamily="18" charset="0"/>
                  <a:ea typeface="新細明體" charset="-120"/>
                </a:rPr>
                <a:t>2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7172326" y="1674813"/>
            <a:ext cx="2809874" cy="1830387"/>
            <a:chOff x="7172326" y="1674813"/>
            <a:chExt cx="2809874" cy="1830387"/>
          </a:xfrm>
        </p:grpSpPr>
        <p:sp>
          <p:nvSpPr>
            <p:cNvPr id="102426" name="Oval 25"/>
            <p:cNvSpPr>
              <a:spLocks noChangeAspect="1" noChangeArrowheads="1"/>
            </p:cNvSpPr>
            <p:nvPr/>
          </p:nvSpPr>
          <p:spPr bwMode="auto">
            <a:xfrm>
              <a:off x="8393113" y="2406651"/>
              <a:ext cx="366712" cy="366713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C</a:t>
              </a:r>
            </a:p>
          </p:txBody>
        </p:sp>
        <p:sp>
          <p:nvSpPr>
            <p:cNvPr id="102427" name="Oval 26"/>
            <p:cNvSpPr>
              <a:spLocks noChangeAspect="1" noChangeArrowheads="1"/>
            </p:cNvSpPr>
            <p:nvPr/>
          </p:nvSpPr>
          <p:spPr bwMode="auto">
            <a:xfrm>
              <a:off x="7172326" y="2406651"/>
              <a:ext cx="366713" cy="366713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B</a:t>
              </a:r>
            </a:p>
          </p:txBody>
        </p:sp>
        <p:sp>
          <p:nvSpPr>
            <p:cNvPr id="102428" name="Oval 27"/>
            <p:cNvSpPr>
              <a:spLocks noChangeAspect="1" noChangeArrowheads="1"/>
            </p:cNvSpPr>
            <p:nvPr/>
          </p:nvSpPr>
          <p:spPr bwMode="auto">
            <a:xfrm>
              <a:off x="7800976" y="1674813"/>
              <a:ext cx="366713" cy="36671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A</a:t>
              </a:r>
            </a:p>
          </p:txBody>
        </p:sp>
        <p:sp>
          <p:nvSpPr>
            <p:cNvPr id="102429" name="Oval 28"/>
            <p:cNvSpPr>
              <a:spLocks noChangeAspect="1" noChangeArrowheads="1"/>
            </p:cNvSpPr>
            <p:nvPr/>
          </p:nvSpPr>
          <p:spPr bwMode="auto">
            <a:xfrm>
              <a:off x="7781926" y="3138488"/>
              <a:ext cx="366713" cy="36671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E</a:t>
              </a:r>
            </a:p>
          </p:txBody>
        </p:sp>
        <p:cxnSp>
          <p:nvCxnSpPr>
            <p:cNvPr id="102430" name="AutoShape 29"/>
            <p:cNvCxnSpPr>
              <a:cxnSpLocks noChangeAspect="1" noChangeShapeType="1"/>
              <a:stCxn id="102428" idx="3"/>
              <a:endCxn id="102427" idx="7"/>
            </p:cNvCxnSpPr>
            <p:nvPr/>
          </p:nvCxnSpPr>
          <p:spPr bwMode="auto">
            <a:xfrm flipH="1">
              <a:off x="7485063" y="1997075"/>
              <a:ext cx="368300" cy="4524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431" name="AutoShape 30"/>
            <p:cNvCxnSpPr>
              <a:cxnSpLocks noChangeAspect="1" noChangeShapeType="1"/>
              <a:stCxn id="102429" idx="1"/>
              <a:endCxn id="102427" idx="5"/>
            </p:cNvCxnSpPr>
            <p:nvPr/>
          </p:nvCxnSpPr>
          <p:spPr bwMode="auto">
            <a:xfrm flipH="1" flipV="1">
              <a:off x="7485063" y="2728914"/>
              <a:ext cx="349250" cy="4524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432" name="AutoShape 31"/>
            <p:cNvCxnSpPr>
              <a:cxnSpLocks noChangeAspect="1" noChangeShapeType="1"/>
              <a:stCxn id="102429" idx="7"/>
              <a:endCxn id="102426" idx="3"/>
            </p:cNvCxnSpPr>
            <p:nvPr/>
          </p:nvCxnSpPr>
          <p:spPr bwMode="auto">
            <a:xfrm flipV="1">
              <a:off x="8094664" y="2728914"/>
              <a:ext cx="350837" cy="4524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433" name="AutoShape 32"/>
            <p:cNvCxnSpPr>
              <a:cxnSpLocks noChangeAspect="1" noChangeShapeType="1"/>
              <a:stCxn id="102428" idx="5"/>
              <a:endCxn id="102426" idx="1"/>
            </p:cNvCxnSpPr>
            <p:nvPr/>
          </p:nvCxnSpPr>
          <p:spPr bwMode="auto">
            <a:xfrm>
              <a:off x="8113714" y="1997075"/>
              <a:ext cx="331787" cy="4524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434" name="AutoShape 33"/>
            <p:cNvCxnSpPr>
              <a:cxnSpLocks noChangeAspect="1" noChangeShapeType="1"/>
              <a:stCxn id="102427" idx="6"/>
              <a:endCxn id="102426" idx="2"/>
            </p:cNvCxnSpPr>
            <p:nvPr/>
          </p:nvCxnSpPr>
          <p:spPr bwMode="auto">
            <a:xfrm>
              <a:off x="7546976" y="2589213"/>
              <a:ext cx="835025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2435" name="Oval 34"/>
            <p:cNvSpPr>
              <a:spLocks noChangeAspect="1" noChangeArrowheads="1"/>
            </p:cNvSpPr>
            <p:nvPr/>
          </p:nvSpPr>
          <p:spPr bwMode="auto">
            <a:xfrm>
              <a:off x="9615488" y="2406651"/>
              <a:ext cx="366712" cy="366713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D</a:t>
              </a:r>
            </a:p>
          </p:txBody>
        </p:sp>
        <p:cxnSp>
          <p:nvCxnSpPr>
            <p:cNvPr id="102436" name="AutoShape 35"/>
            <p:cNvCxnSpPr>
              <a:cxnSpLocks noChangeAspect="1" noChangeShapeType="1"/>
              <a:stCxn id="102439" idx="7"/>
              <a:endCxn id="102435" idx="3"/>
            </p:cNvCxnSpPr>
            <p:nvPr/>
          </p:nvCxnSpPr>
          <p:spPr bwMode="auto">
            <a:xfrm flipV="1">
              <a:off x="9317039" y="2728914"/>
              <a:ext cx="350837" cy="4524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437" name="AutoShape 36"/>
            <p:cNvCxnSpPr>
              <a:cxnSpLocks noChangeAspect="1" noChangeShapeType="1"/>
              <a:stCxn id="102435" idx="1"/>
              <a:endCxn id="102428" idx="6"/>
            </p:cNvCxnSpPr>
            <p:nvPr/>
          </p:nvCxnSpPr>
          <p:spPr bwMode="auto">
            <a:xfrm flipH="1" flipV="1">
              <a:off x="8175625" y="1857375"/>
              <a:ext cx="1492250" cy="5921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438" name="AutoShape 37"/>
            <p:cNvCxnSpPr>
              <a:cxnSpLocks noChangeAspect="1" noChangeShapeType="1"/>
              <a:stCxn id="102426" idx="6"/>
              <a:endCxn id="102435" idx="2"/>
            </p:cNvCxnSpPr>
            <p:nvPr/>
          </p:nvCxnSpPr>
          <p:spPr bwMode="auto">
            <a:xfrm>
              <a:off x="8767763" y="2589213"/>
              <a:ext cx="836612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2439" name="Oval 38"/>
            <p:cNvSpPr>
              <a:spLocks noChangeAspect="1" noChangeArrowheads="1"/>
            </p:cNvSpPr>
            <p:nvPr/>
          </p:nvSpPr>
          <p:spPr bwMode="auto">
            <a:xfrm>
              <a:off x="9004301" y="3138488"/>
              <a:ext cx="366713" cy="36671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F</a:t>
              </a:r>
            </a:p>
          </p:txBody>
        </p:sp>
        <p:cxnSp>
          <p:nvCxnSpPr>
            <p:cNvPr id="102440" name="AutoShape 39"/>
            <p:cNvCxnSpPr>
              <a:cxnSpLocks noChangeAspect="1" noChangeShapeType="1"/>
              <a:stCxn id="102426" idx="5"/>
              <a:endCxn id="102439" idx="1"/>
            </p:cNvCxnSpPr>
            <p:nvPr/>
          </p:nvCxnSpPr>
          <p:spPr bwMode="auto">
            <a:xfrm>
              <a:off x="8705850" y="2728914"/>
              <a:ext cx="350838" cy="4524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243028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4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24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24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24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3427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141412" y="2249487"/>
                <a:ext cx="9905999" cy="4341814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altLang="zh-TW" dirty="0" smtClean="0"/>
                  <a:t>Setting/getting a vertex/edge label takes O(1) time</a:t>
                </a:r>
              </a:p>
              <a:p>
                <a:r>
                  <a:rPr lang="en-US" altLang="zh-TW" dirty="0" smtClean="0"/>
                  <a:t>Each vertex is labeled twice </a:t>
                </a:r>
              </a:p>
              <a:p>
                <a:pPr lvl="1"/>
                <a:r>
                  <a:rPr lang="en-US" altLang="zh-TW" dirty="0" smtClean="0"/>
                  <a:t>once as </a:t>
                </a:r>
                <a:r>
                  <a:rPr lang="en-US" altLang="zh-TW" dirty="0" smtClean="0">
                    <a:solidFill>
                      <a:schemeClr val="accent1"/>
                    </a:solidFill>
                  </a:rPr>
                  <a:t>UNEXPLORED</a:t>
                </a:r>
              </a:p>
              <a:p>
                <a:pPr lvl="1"/>
                <a:r>
                  <a:rPr lang="en-US" altLang="zh-TW" dirty="0" smtClean="0"/>
                  <a:t>once as </a:t>
                </a:r>
                <a:r>
                  <a:rPr lang="en-US" altLang="zh-TW" dirty="0" smtClean="0">
                    <a:solidFill>
                      <a:schemeClr val="accent4"/>
                    </a:solidFill>
                  </a:rPr>
                  <a:t>VISITED</a:t>
                </a:r>
              </a:p>
              <a:p>
                <a:r>
                  <a:rPr lang="en-US" altLang="zh-TW" dirty="0" smtClean="0"/>
                  <a:t>Each edge is labeled twice</a:t>
                </a:r>
              </a:p>
              <a:p>
                <a:pPr lvl="1"/>
                <a:r>
                  <a:rPr lang="en-US" altLang="zh-TW" dirty="0" smtClean="0"/>
                  <a:t>once as UNEXPLORED</a:t>
                </a:r>
              </a:p>
              <a:p>
                <a:pPr lvl="1"/>
                <a:r>
                  <a:rPr lang="en-US" altLang="zh-TW" dirty="0" smtClean="0"/>
                  <a:t>once as </a:t>
                </a:r>
                <a:r>
                  <a:rPr lang="en-US" altLang="zh-TW" dirty="0" smtClean="0">
                    <a:solidFill>
                      <a:schemeClr val="accent4"/>
                    </a:solidFill>
                  </a:rPr>
                  <a:t>DISCOVERY </a:t>
                </a:r>
                <a:r>
                  <a:rPr lang="en-US" altLang="zh-TW" dirty="0" smtClean="0"/>
                  <a:t>or </a:t>
                </a:r>
                <a:r>
                  <a:rPr lang="en-US" altLang="zh-TW" dirty="0" smtClean="0">
                    <a:solidFill>
                      <a:schemeClr val="accent2"/>
                    </a:solidFill>
                  </a:rPr>
                  <a:t>CROSS</a:t>
                </a:r>
              </a:p>
              <a:p>
                <a:r>
                  <a:rPr lang="en-US" altLang="zh-TW" dirty="0" smtClean="0"/>
                  <a:t>Each vertex is inserted once into a sequence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TW" dirty="0" smtClean="0"/>
                  <a:t> </a:t>
                </a:r>
              </a:p>
              <a:p>
                <a:r>
                  <a:rPr lang="en-US" altLang="zh-TW" dirty="0" smtClean="0"/>
                  <a:t>Method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b="0" i="0" dirty="0" smtClean="0">
                        <a:latin typeface="Cambria Math" panose="02040503050406030204" pitchFamily="18" charset="0"/>
                      </a:rPr>
                      <m:t>outgoing</m:t>
                    </m:r>
                    <m:r>
                      <m:rPr>
                        <m:sty m:val="p"/>
                      </m:rPr>
                      <a:rPr lang="en-US" altLang="zh-TW" i="0" dirty="0" smtClean="0">
                        <a:latin typeface="Cambria Math" panose="02040503050406030204" pitchFamily="18" charset="0"/>
                      </a:rPr>
                      <m:t>Edges</m:t>
                    </m:r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TW" dirty="0" smtClean="0"/>
                  <a:t> is called once for each vertex</a:t>
                </a:r>
              </a:p>
              <a:p>
                <a:r>
                  <a:rPr lang="en-US" altLang="zh-TW" dirty="0" smtClean="0"/>
                  <a:t>BFS runs in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zh-TW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TW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TW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altLang="zh-TW" dirty="0" smtClean="0">
                    <a:solidFill>
                      <a:schemeClr val="accent1"/>
                    </a:solidFill>
                  </a:rPr>
                  <a:t> time </a:t>
                </a:r>
                <a:r>
                  <a:rPr lang="en-US" altLang="zh-TW" dirty="0" smtClean="0"/>
                  <a:t>provided the graph is represented by the adjacency list structure</a:t>
                </a:r>
              </a:p>
              <a:p>
                <a:pPr lvl="1"/>
                <a:r>
                  <a:rPr lang="en-US" altLang="zh-TW" dirty="0" smtClean="0"/>
                  <a:t>Recall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TW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func>
                      <m:func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 b="0" i="0" smtClean="0">
                            <a:latin typeface="Cambria Math" panose="02040503050406030204" pitchFamily="18" charset="0"/>
                          </a:rPr>
                          <m:t>deg</m:t>
                        </m:r>
                      </m:fName>
                      <m:e>
                        <m:d>
                          <m:d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e>
                    </m:func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altLang="zh-TW" dirty="0"/>
              </a:p>
            </p:txBody>
          </p:sp>
        </mc:Choice>
        <mc:Fallback xmlns="">
          <p:sp>
            <p:nvSpPr>
              <p:cNvPr id="103427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1412" y="2249487"/>
                <a:ext cx="9905999" cy="4341814"/>
              </a:xfrm>
              <a:blipFill rotWithShape="0">
                <a:blip r:embed="rId2"/>
                <a:stretch>
                  <a:fillRect l="-862" t="-2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9992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3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3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3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34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34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34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34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34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34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7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Applications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5475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 smtClean="0"/>
                  <a:t>Using the template method pattern, we can specialize the BFS traversal of a graph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altLang="zh-TW" dirty="0" smtClean="0"/>
                  <a:t> to solve the following problems in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altLang="zh-TW" dirty="0" smtClean="0"/>
                  <a:t> time</a:t>
                </a:r>
              </a:p>
              <a:p>
                <a:pPr lvl="1"/>
                <a:r>
                  <a:rPr lang="en-US" altLang="zh-TW" dirty="0" smtClean="0"/>
                  <a:t>Compute the connected components of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altLang="zh-TW" dirty="0" smtClean="0"/>
              </a:p>
              <a:p>
                <a:pPr lvl="1"/>
                <a:r>
                  <a:rPr lang="en-US" altLang="zh-TW" dirty="0" smtClean="0"/>
                  <a:t>Compute a spanning forest of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altLang="zh-TW" dirty="0" smtClean="0"/>
              </a:p>
              <a:p>
                <a:pPr lvl="1"/>
                <a:r>
                  <a:rPr lang="en-US" altLang="zh-TW" dirty="0" smtClean="0"/>
                  <a:t>Find a simple cycle in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altLang="zh-TW" dirty="0" smtClean="0"/>
                  <a:t>, or report that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altLang="zh-TW" dirty="0" smtClean="0"/>
                  <a:t> is a forest</a:t>
                </a:r>
              </a:p>
              <a:p>
                <a:pPr lvl="1"/>
                <a:r>
                  <a:rPr lang="en-US" altLang="zh-TW" dirty="0" smtClean="0"/>
                  <a:t>Given two vertices of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altLang="zh-TW" dirty="0" smtClean="0"/>
                  <a:t>, find a path in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altLang="zh-TW" dirty="0" smtClean="0"/>
                  <a:t> between them with the minimum number of edges, or report that no such path exists</a:t>
                </a:r>
                <a:endParaRPr lang="en-US" altLang="zh-TW" dirty="0"/>
              </a:p>
            </p:txBody>
          </p:sp>
        </mc:Choice>
        <mc:Fallback xmlns="">
          <p:sp>
            <p:nvSpPr>
              <p:cNvPr id="105475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31" t="-22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1064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Depth-First Search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803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sz="half"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altLang="zh-TW" b="1" dirty="0" smtClean="0">
                    <a:solidFill>
                      <a:schemeClr val="accent1"/>
                    </a:solidFill>
                  </a:rPr>
                  <a:t>Depth-first search (DFS) </a:t>
                </a:r>
                <a:r>
                  <a:rPr lang="en-US" altLang="zh-TW" dirty="0" smtClean="0"/>
                  <a:t>is a general technique for traversing a graph</a:t>
                </a:r>
              </a:p>
              <a:p>
                <a:r>
                  <a:rPr lang="en-US" altLang="zh-TW" dirty="0" smtClean="0"/>
                  <a:t>A DFS traversal of a graph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altLang="zh-TW" dirty="0" smtClean="0"/>
                  <a:t> </a:t>
                </a:r>
              </a:p>
              <a:p>
                <a:pPr lvl="1"/>
                <a:r>
                  <a:rPr lang="en-US" altLang="zh-TW" dirty="0" smtClean="0"/>
                  <a:t>Visits all the vertices and edges of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altLang="zh-TW" dirty="0" smtClean="0"/>
              </a:p>
              <a:p>
                <a:pPr lvl="1"/>
                <a:r>
                  <a:rPr lang="en-US" altLang="zh-TW" dirty="0" smtClean="0"/>
                  <a:t>Determines whether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altLang="zh-TW" dirty="0" smtClean="0"/>
                  <a:t> is connected</a:t>
                </a:r>
              </a:p>
              <a:p>
                <a:pPr lvl="1"/>
                <a:r>
                  <a:rPr lang="en-US" altLang="zh-TW" dirty="0" smtClean="0"/>
                  <a:t>Computes the connected components of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altLang="zh-TW" dirty="0" smtClean="0"/>
              </a:p>
              <a:p>
                <a:pPr lvl="1"/>
                <a:r>
                  <a:rPr lang="en-US" altLang="zh-TW" dirty="0" smtClean="0"/>
                  <a:t>Computes a spanning forest of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altLang="zh-TW" dirty="0"/>
              </a:p>
            </p:txBody>
          </p:sp>
        </mc:Choice>
        <mc:Fallback xmlns="">
          <p:sp>
            <p:nvSpPr>
              <p:cNvPr id="76803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0">
                <a:blip r:embed="rId2"/>
                <a:stretch>
                  <a:fillRect l="-2125" t="-30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804" name="Rectangle 4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sz="half" idx="2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altLang="zh-TW" dirty="0" smtClean="0"/>
                  <a:t>DFS on a graph with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TW" dirty="0" smtClean="0"/>
                  <a:t>vertices and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altLang="zh-TW" dirty="0" smtClean="0"/>
                  <a:t> edges takes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TW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TW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TW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TW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TW" dirty="0" smtClean="0">
                    <a:solidFill>
                      <a:schemeClr val="accent1"/>
                    </a:solidFill>
                  </a:rPr>
                  <a:t> time</a:t>
                </a:r>
              </a:p>
              <a:p>
                <a:r>
                  <a:rPr lang="en-US" altLang="zh-TW" dirty="0" smtClean="0"/>
                  <a:t>DFS can be further extended to solve other graph problems</a:t>
                </a:r>
              </a:p>
              <a:p>
                <a:pPr lvl="1"/>
                <a:r>
                  <a:rPr lang="en-US" altLang="zh-TW" dirty="0" smtClean="0"/>
                  <a:t>Find and report a path between two given vertices</a:t>
                </a:r>
              </a:p>
              <a:p>
                <a:pPr lvl="1"/>
                <a:r>
                  <a:rPr lang="en-US" altLang="zh-TW" dirty="0" smtClean="0"/>
                  <a:t>Find a cycle in the graph</a:t>
                </a:r>
              </a:p>
              <a:p>
                <a:r>
                  <a:rPr lang="en-US" altLang="zh-TW" dirty="0" smtClean="0"/>
                  <a:t>Depth-first search is to graphs as what Euler tour is to binary trees</a:t>
                </a:r>
                <a:endParaRPr lang="en-US" altLang="zh-TW" dirty="0"/>
              </a:p>
            </p:txBody>
          </p:sp>
        </mc:Choice>
        <mc:Fallback xmlns="">
          <p:sp>
            <p:nvSpPr>
              <p:cNvPr id="76804" name="Rectangle 4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 rotWithShape="0">
                <a:blip r:embed="rId3"/>
                <a:stretch>
                  <a:fillRect l="-2253" t="-30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6806" name="Picture 5" descr="j023546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8698" y="618518"/>
            <a:ext cx="1876425" cy="149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6526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ea typeface="新細明體" charset="-120"/>
              </a:rPr>
              <a:t>DFS vs. BFS</a:t>
            </a:r>
          </a:p>
        </p:txBody>
      </p:sp>
      <p:grpSp>
        <p:nvGrpSpPr>
          <p:cNvPr id="106500" name="Group 3"/>
          <p:cNvGrpSpPr>
            <a:grpSpLocks/>
          </p:cNvGrpSpPr>
          <p:nvPr/>
        </p:nvGrpSpPr>
        <p:grpSpPr bwMode="auto">
          <a:xfrm>
            <a:off x="6232526" y="3841751"/>
            <a:ext cx="3649663" cy="2130425"/>
            <a:chOff x="3116" y="2546"/>
            <a:chExt cx="2299" cy="1342"/>
          </a:xfrm>
        </p:grpSpPr>
        <p:sp>
          <p:nvSpPr>
            <p:cNvPr id="106540" name="AutoShape 4"/>
            <p:cNvSpPr>
              <a:spLocks noChangeArrowheads="1"/>
            </p:cNvSpPr>
            <p:nvPr/>
          </p:nvSpPr>
          <p:spPr bwMode="auto">
            <a:xfrm>
              <a:off x="3807" y="3580"/>
              <a:ext cx="1291" cy="308"/>
            </a:xfrm>
            <a:prstGeom prst="roundRect">
              <a:avLst>
                <a:gd name="adj" fmla="val 16667"/>
              </a:avLst>
            </a:prstGeom>
            <a:solidFill>
              <a:srgbClr val="FFFFFF">
                <a:alpha val="50196"/>
              </a:srgbClr>
            </a:solidFill>
            <a:ln w="12700">
              <a:solidFill>
                <a:schemeClr val="tx2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106541" name="AutoShape 5"/>
            <p:cNvSpPr>
              <a:spLocks noChangeArrowheads="1"/>
            </p:cNvSpPr>
            <p:nvPr/>
          </p:nvSpPr>
          <p:spPr bwMode="auto">
            <a:xfrm>
              <a:off x="3432" y="3121"/>
              <a:ext cx="1983" cy="308"/>
            </a:xfrm>
            <a:prstGeom prst="roundRect">
              <a:avLst>
                <a:gd name="adj" fmla="val 16667"/>
              </a:avLst>
            </a:prstGeom>
            <a:solidFill>
              <a:srgbClr val="FFFFFF">
                <a:alpha val="50196"/>
              </a:srgbClr>
            </a:solidFill>
            <a:ln w="12700">
              <a:solidFill>
                <a:schemeClr val="tx2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106542" name="AutoShape 6"/>
            <p:cNvSpPr>
              <a:spLocks noChangeArrowheads="1"/>
            </p:cNvSpPr>
            <p:nvPr/>
          </p:nvSpPr>
          <p:spPr bwMode="auto">
            <a:xfrm>
              <a:off x="3813" y="2660"/>
              <a:ext cx="521" cy="308"/>
            </a:xfrm>
            <a:prstGeom prst="roundRect">
              <a:avLst>
                <a:gd name="adj" fmla="val 16667"/>
              </a:avLst>
            </a:prstGeom>
            <a:solidFill>
              <a:srgbClr val="FFFFFF">
                <a:alpha val="50196"/>
              </a:srgbClr>
            </a:solidFill>
            <a:ln w="12700">
              <a:solidFill>
                <a:schemeClr val="tx2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106543" name="Oval 7"/>
            <p:cNvSpPr>
              <a:spLocks noChangeAspect="1" noChangeArrowheads="1"/>
            </p:cNvSpPr>
            <p:nvPr/>
          </p:nvSpPr>
          <p:spPr bwMode="auto">
            <a:xfrm>
              <a:off x="4341" y="3160"/>
              <a:ext cx="231" cy="231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C</a:t>
              </a:r>
            </a:p>
          </p:txBody>
        </p:sp>
        <p:sp>
          <p:nvSpPr>
            <p:cNvPr id="106544" name="Oval 8"/>
            <p:cNvSpPr>
              <a:spLocks noChangeAspect="1" noChangeArrowheads="1"/>
            </p:cNvSpPr>
            <p:nvPr/>
          </p:nvSpPr>
          <p:spPr bwMode="auto">
            <a:xfrm>
              <a:off x="3572" y="3160"/>
              <a:ext cx="231" cy="231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B</a:t>
              </a:r>
            </a:p>
          </p:txBody>
        </p:sp>
        <p:sp>
          <p:nvSpPr>
            <p:cNvPr id="106545" name="Oval 9"/>
            <p:cNvSpPr>
              <a:spLocks noChangeAspect="1" noChangeArrowheads="1"/>
            </p:cNvSpPr>
            <p:nvPr/>
          </p:nvSpPr>
          <p:spPr bwMode="auto">
            <a:xfrm>
              <a:off x="3968" y="2699"/>
              <a:ext cx="231" cy="231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 dirty="0">
                  <a:ea typeface="新細明體" charset="-120"/>
                </a:rPr>
                <a:t>A</a:t>
              </a:r>
            </a:p>
          </p:txBody>
        </p:sp>
        <p:sp>
          <p:nvSpPr>
            <p:cNvPr id="106546" name="Oval 10"/>
            <p:cNvSpPr>
              <a:spLocks noChangeAspect="1" noChangeArrowheads="1"/>
            </p:cNvSpPr>
            <p:nvPr/>
          </p:nvSpPr>
          <p:spPr bwMode="auto">
            <a:xfrm>
              <a:off x="3956" y="3621"/>
              <a:ext cx="231" cy="231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E</a:t>
              </a:r>
            </a:p>
          </p:txBody>
        </p:sp>
        <p:cxnSp>
          <p:nvCxnSpPr>
            <p:cNvPr id="106547" name="AutoShape 11"/>
            <p:cNvCxnSpPr>
              <a:cxnSpLocks noChangeAspect="1" noChangeShapeType="1"/>
              <a:stCxn id="106545" idx="3"/>
              <a:endCxn id="106544" idx="7"/>
            </p:cNvCxnSpPr>
            <p:nvPr/>
          </p:nvCxnSpPr>
          <p:spPr bwMode="auto">
            <a:xfrm flipH="1">
              <a:off x="3769" y="2908"/>
              <a:ext cx="232" cy="273"/>
            </a:xfrm>
            <a:prstGeom prst="straightConnector1">
              <a:avLst/>
            </a:prstGeom>
            <a:noFill/>
            <a:ln w="38100">
              <a:solidFill>
                <a:schemeClr val="accent4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6548" name="AutoShape 12"/>
            <p:cNvCxnSpPr>
              <a:cxnSpLocks noChangeAspect="1" noChangeShapeType="1"/>
              <a:stCxn id="106546" idx="1"/>
              <a:endCxn id="106544" idx="5"/>
            </p:cNvCxnSpPr>
            <p:nvPr/>
          </p:nvCxnSpPr>
          <p:spPr bwMode="auto">
            <a:xfrm flipH="1" flipV="1">
              <a:off x="3769" y="3369"/>
              <a:ext cx="220" cy="273"/>
            </a:xfrm>
            <a:prstGeom prst="straightConnector1">
              <a:avLst/>
            </a:prstGeom>
            <a:noFill/>
            <a:ln w="38100">
              <a:solidFill>
                <a:schemeClr val="accent4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6549" name="AutoShape 13"/>
            <p:cNvCxnSpPr>
              <a:cxnSpLocks noChangeAspect="1" noChangeShapeType="1"/>
              <a:stCxn id="106546" idx="7"/>
              <a:endCxn id="106543" idx="3"/>
            </p:cNvCxnSpPr>
            <p:nvPr/>
          </p:nvCxnSpPr>
          <p:spPr bwMode="auto">
            <a:xfrm flipV="1">
              <a:off x="4153" y="3369"/>
              <a:ext cx="221" cy="273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6550" name="AutoShape 14"/>
            <p:cNvCxnSpPr>
              <a:cxnSpLocks noChangeAspect="1" noChangeShapeType="1"/>
              <a:stCxn id="106545" idx="5"/>
              <a:endCxn id="106543" idx="1"/>
            </p:cNvCxnSpPr>
            <p:nvPr/>
          </p:nvCxnSpPr>
          <p:spPr bwMode="auto">
            <a:xfrm>
              <a:off x="4165" y="2908"/>
              <a:ext cx="209" cy="273"/>
            </a:xfrm>
            <a:prstGeom prst="straightConnector1">
              <a:avLst/>
            </a:prstGeom>
            <a:noFill/>
            <a:ln w="38100">
              <a:solidFill>
                <a:schemeClr val="accent4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6551" name="AutoShape 15"/>
            <p:cNvCxnSpPr>
              <a:cxnSpLocks noChangeAspect="1" noChangeShapeType="1"/>
              <a:stCxn id="106544" idx="6"/>
              <a:endCxn id="106543" idx="2"/>
            </p:cNvCxnSpPr>
            <p:nvPr/>
          </p:nvCxnSpPr>
          <p:spPr bwMode="auto">
            <a:xfrm>
              <a:off x="3814" y="3275"/>
              <a:ext cx="514" cy="0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6552" name="Oval 16"/>
            <p:cNvSpPr>
              <a:spLocks noChangeAspect="1" noChangeArrowheads="1"/>
            </p:cNvSpPr>
            <p:nvPr/>
          </p:nvSpPr>
          <p:spPr bwMode="auto">
            <a:xfrm>
              <a:off x="5111" y="3160"/>
              <a:ext cx="231" cy="231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D</a:t>
              </a:r>
            </a:p>
          </p:txBody>
        </p:sp>
        <p:cxnSp>
          <p:nvCxnSpPr>
            <p:cNvPr id="106553" name="AutoShape 17"/>
            <p:cNvCxnSpPr>
              <a:cxnSpLocks noChangeAspect="1" noChangeShapeType="1"/>
              <a:stCxn id="106558" idx="7"/>
              <a:endCxn id="106552" idx="3"/>
            </p:cNvCxnSpPr>
            <p:nvPr/>
          </p:nvCxnSpPr>
          <p:spPr bwMode="auto">
            <a:xfrm flipV="1">
              <a:off x="4923" y="3369"/>
              <a:ext cx="221" cy="273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6554" name="AutoShape 18"/>
            <p:cNvCxnSpPr>
              <a:cxnSpLocks noChangeAspect="1" noChangeShapeType="1"/>
              <a:stCxn id="106552" idx="1"/>
              <a:endCxn id="106545" idx="6"/>
            </p:cNvCxnSpPr>
            <p:nvPr/>
          </p:nvCxnSpPr>
          <p:spPr bwMode="auto">
            <a:xfrm flipH="1" flipV="1">
              <a:off x="4210" y="2814"/>
              <a:ext cx="934" cy="367"/>
            </a:xfrm>
            <a:prstGeom prst="straightConnector1">
              <a:avLst/>
            </a:prstGeom>
            <a:noFill/>
            <a:ln w="38100">
              <a:solidFill>
                <a:schemeClr val="accent4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6555" name="Text Box 19"/>
            <p:cNvSpPr txBox="1">
              <a:spLocks noChangeArrowheads="1"/>
            </p:cNvSpPr>
            <p:nvPr/>
          </p:nvSpPr>
          <p:spPr bwMode="auto">
            <a:xfrm>
              <a:off x="3500" y="2546"/>
              <a:ext cx="29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i="1">
                  <a:solidFill>
                    <a:schemeClr val="tx2"/>
                  </a:solidFill>
                  <a:latin typeface="Times New Roman" panose="02020603050405020304" pitchFamily="18" charset="0"/>
                  <a:ea typeface="新細明體" charset="-120"/>
                </a:rPr>
                <a:t>L</a:t>
              </a:r>
              <a:r>
                <a:rPr lang="en-US" altLang="zh-TW" b="0" baseline="-25000">
                  <a:solidFill>
                    <a:schemeClr val="tx2"/>
                  </a:solidFill>
                  <a:latin typeface="Times New Roman" panose="02020603050405020304" pitchFamily="18" charset="0"/>
                  <a:ea typeface="新細明體" charset="-120"/>
                </a:rPr>
                <a:t>0</a:t>
              </a:r>
            </a:p>
          </p:txBody>
        </p:sp>
        <p:sp>
          <p:nvSpPr>
            <p:cNvPr id="106556" name="Text Box 20"/>
            <p:cNvSpPr txBox="1">
              <a:spLocks noChangeArrowheads="1"/>
            </p:cNvSpPr>
            <p:nvPr/>
          </p:nvSpPr>
          <p:spPr bwMode="auto">
            <a:xfrm>
              <a:off x="3116" y="3002"/>
              <a:ext cx="29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i="1">
                  <a:solidFill>
                    <a:schemeClr val="tx2"/>
                  </a:solidFill>
                  <a:latin typeface="Times New Roman" panose="02020603050405020304" pitchFamily="18" charset="0"/>
                  <a:ea typeface="新細明體" charset="-120"/>
                </a:rPr>
                <a:t>L</a:t>
              </a:r>
              <a:r>
                <a:rPr lang="en-US" altLang="zh-TW" b="0" baseline="-25000">
                  <a:solidFill>
                    <a:schemeClr val="tx2"/>
                  </a:solidFill>
                  <a:latin typeface="Times New Roman" panose="02020603050405020304" pitchFamily="18" charset="0"/>
                  <a:ea typeface="新細明體" charset="-120"/>
                </a:rPr>
                <a:t>1</a:t>
              </a:r>
            </a:p>
          </p:txBody>
        </p:sp>
        <p:cxnSp>
          <p:nvCxnSpPr>
            <p:cNvPr id="106557" name="AutoShape 21"/>
            <p:cNvCxnSpPr>
              <a:cxnSpLocks noChangeAspect="1" noChangeShapeType="1"/>
              <a:stCxn id="106543" idx="6"/>
              <a:endCxn id="106552" idx="2"/>
            </p:cNvCxnSpPr>
            <p:nvPr/>
          </p:nvCxnSpPr>
          <p:spPr bwMode="auto">
            <a:xfrm>
              <a:off x="4583" y="3275"/>
              <a:ext cx="515" cy="0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6558" name="Oval 22"/>
            <p:cNvSpPr>
              <a:spLocks noChangeAspect="1" noChangeArrowheads="1"/>
            </p:cNvSpPr>
            <p:nvPr/>
          </p:nvSpPr>
          <p:spPr bwMode="auto">
            <a:xfrm>
              <a:off x="4726" y="3621"/>
              <a:ext cx="231" cy="231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F</a:t>
              </a:r>
            </a:p>
          </p:txBody>
        </p:sp>
        <p:cxnSp>
          <p:nvCxnSpPr>
            <p:cNvPr id="106559" name="AutoShape 23"/>
            <p:cNvCxnSpPr>
              <a:cxnSpLocks noChangeAspect="1" noChangeShapeType="1"/>
              <a:stCxn id="106543" idx="5"/>
              <a:endCxn id="106558" idx="1"/>
            </p:cNvCxnSpPr>
            <p:nvPr/>
          </p:nvCxnSpPr>
          <p:spPr bwMode="auto">
            <a:xfrm>
              <a:off x="4538" y="3369"/>
              <a:ext cx="221" cy="273"/>
            </a:xfrm>
            <a:prstGeom prst="straightConnector1">
              <a:avLst/>
            </a:prstGeom>
            <a:noFill/>
            <a:ln w="38100">
              <a:solidFill>
                <a:schemeClr val="accent4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6560" name="Text Box 24"/>
            <p:cNvSpPr txBox="1">
              <a:spLocks noChangeArrowheads="1"/>
            </p:cNvSpPr>
            <p:nvPr/>
          </p:nvSpPr>
          <p:spPr bwMode="auto">
            <a:xfrm>
              <a:off x="3488" y="3452"/>
              <a:ext cx="29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i="1">
                  <a:solidFill>
                    <a:schemeClr val="tx2"/>
                  </a:solidFill>
                  <a:latin typeface="Times New Roman" panose="02020603050405020304" pitchFamily="18" charset="0"/>
                  <a:ea typeface="新細明體" charset="-120"/>
                </a:rPr>
                <a:t>L</a:t>
              </a:r>
              <a:r>
                <a:rPr lang="en-US" altLang="zh-TW" b="0" baseline="-25000">
                  <a:solidFill>
                    <a:schemeClr val="tx2"/>
                  </a:solidFill>
                  <a:latin typeface="Times New Roman" panose="02020603050405020304" pitchFamily="18" charset="0"/>
                  <a:ea typeface="新細明體" charset="-120"/>
                </a:rPr>
                <a:t>2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743201" y="4083051"/>
            <a:ext cx="2809874" cy="1830388"/>
            <a:chOff x="2743201" y="4083051"/>
            <a:chExt cx="2809874" cy="1830388"/>
          </a:xfrm>
        </p:grpSpPr>
        <p:sp>
          <p:nvSpPr>
            <p:cNvPr id="106501" name="Oval 25"/>
            <p:cNvSpPr>
              <a:spLocks noChangeAspect="1" noChangeArrowheads="1"/>
            </p:cNvSpPr>
            <p:nvPr/>
          </p:nvSpPr>
          <p:spPr bwMode="auto">
            <a:xfrm>
              <a:off x="3963988" y="4814888"/>
              <a:ext cx="366712" cy="366712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C</a:t>
              </a:r>
            </a:p>
          </p:txBody>
        </p:sp>
        <p:sp>
          <p:nvSpPr>
            <p:cNvPr id="106502" name="Oval 26"/>
            <p:cNvSpPr>
              <a:spLocks noChangeAspect="1" noChangeArrowheads="1"/>
            </p:cNvSpPr>
            <p:nvPr/>
          </p:nvSpPr>
          <p:spPr bwMode="auto">
            <a:xfrm>
              <a:off x="2743201" y="4814888"/>
              <a:ext cx="366713" cy="366712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B</a:t>
              </a:r>
            </a:p>
          </p:txBody>
        </p:sp>
        <p:sp>
          <p:nvSpPr>
            <p:cNvPr id="106503" name="Oval 27"/>
            <p:cNvSpPr>
              <a:spLocks noChangeAspect="1" noChangeArrowheads="1"/>
            </p:cNvSpPr>
            <p:nvPr/>
          </p:nvSpPr>
          <p:spPr bwMode="auto">
            <a:xfrm>
              <a:off x="3371851" y="4083051"/>
              <a:ext cx="366713" cy="366713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 dirty="0">
                  <a:ea typeface="新細明體" charset="-120"/>
                </a:rPr>
                <a:t>A</a:t>
              </a:r>
            </a:p>
          </p:txBody>
        </p:sp>
        <p:sp>
          <p:nvSpPr>
            <p:cNvPr id="106504" name="Oval 28"/>
            <p:cNvSpPr>
              <a:spLocks noChangeAspect="1" noChangeArrowheads="1"/>
            </p:cNvSpPr>
            <p:nvPr/>
          </p:nvSpPr>
          <p:spPr bwMode="auto">
            <a:xfrm>
              <a:off x="3352801" y="5546726"/>
              <a:ext cx="366713" cy="366713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E</a:t>
              </a:r>
            </a:p>
          </p:txBody>
        </p:sp>
        <p:cxnSp>
          <p:nvCxnSpPr>
            <p:cNvPr id="106505" name="AutoShape 29"/>
            <p:cNvCxnSpPr>
              <a:cxnSpLocks noChangeAspect="1" noChangeShapeType="1"/>
              <a:stCxn id="106503" idx="3"/>
              <a:endCxn id="106502" idx="7"/>
            </p:cNvCxnSpPr>
            <p:nvPr/>
          </p:nvCxnSpPr>
          <p:spPr bwMode="auto">
            <a:xfrm flipH="1">
              <a:off x="3055938" y="4414839"/>
              <a:ext cx="368300" cy="433387"/>
            </a:xfrm>
            <a:prstGeom prst="straightConnector1">
              <a:avLst/>
            </a:prstGeom>
            <a:noFill/>
            <a:ln w="38100">
              <a:solidFill>
                <a:schemeClr val="accent4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6506" name="AutoShape 30"/>
            <p:cNvCxnSpPr>
              <a:cxnSpLocks noChangeAspect="1" noChangeShapeType="1"/>
              <a:stCxn id="106504" idx="1"/>
              <a:endCxn id="106502" idx="5"/>
            </p:cNvCxnSpPr>
            <p:nvPr/>
          </p:nvCxnSpPr>
          <p:spPr bwMode="auto">
            <a:xfrm flipH="1" flipV="1">
              <a:off x="3055938" y="5146675"/>
              <a:ext cx="349250" cy="433388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6507" name="AutoShape 31"/>
            <p:cNvCxnSpPr>
              <a:cxnSpLocks noChangeAspect="1" noChangeShapeType="1"/>
              <a:stCxn id="106504" idx="7"/>
              <a:endCxn id="106501" idx="3"/>
            </p:cNvCxnSpPr>
            <p:nvPr/>
          </p:nvCxnSpPr>
          <p:spPr bwMode="auto">
            <a:xfrm flipV="1">
              <a:off x="3665539" y="5146675"/>
              <a:ext cx="350837" cy="433388"/>
            </a:xfrm>
            <a:prstGeom prst="straightConnector1">
              <a:avLst/>
            </a:prstGeom>
            <a:noFill/>
            <a:ln w="38100">
              <a:solidFill>
                <a:schemeClr val="accent4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6508" name="AutoShape 32"/>
            <p:cNvCxnSpPr>
              <a:cxnSpLocks noChangeAspect="1" noChangeShapeType="1"/>
              <a:stCxn id="106503" idx="5"/>
              <a:endCxn id="106501" idx="1"/>
            </p:cNvCxnSpPr>
            <p:nvPr/>
          </p:nvCxnSpPr>
          <p:spPr bwMode="auto">
            <a:xfrm>
              <a:off x="3684589" y="4414839"/>
              <a:ext cx="331787" cy="433387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6509" name="AutoShape 33"/>
            <p:cNvCxnSpPr>
              <a:cxnSpLocks noChangeAspect="1" noChangeShapeType="1"/>
              <a:stCxn id="106502" idx="6"/>
              <a:endCxn id="106501" idx="2"/>
            </p:cNvCxnSpPr>
            <p:nvPr/>
          </p:nvCxnSpPr>
          <p:spPr bwMode="auto">
            <a:xfrm>
              <a:off x="3127376" y="4997450"/>
              <a:ext cx="815975" cy="0"/>
            </a:xfrm>
            <a:prstGeom prst="straightConnector1">
              <a:avLst/>
            </a:prstGeom>
            <a:noFill/>
            <a:ln w="38100">
              <a:solidFill>
                <a:schemeClr val="accent4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6510" name="Oval 34"/>
            <p:cNvSpPr>
              <a:spLocks noChangeAspect="1" noChangeArrowheads="1"/>
            </p:cNvSpPr>
            <p:nvPr/>
          </p:nvSpPr>
          <p:spPr bwMode="auto">
            <a:xfrm>
              <a:off x="5186363" y="4814888"/>
              <a:ext cx="366712" cy="366712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D</a:t>
              </a:r>
            </a:p>
          </p:txBody>
        </p:sp>
        <p:cxnSp>
          <p:nvCxnSpPr>
            <p:cNvPr id="106511" name="AutoShape 35"/>
            <p:cNvCxnSpPr>
              <a:cxnSpLocks noChangeAspect="1" noChangeShapeType="1"/>
              <a:stCxn id="106514" idx="7"/>
              <a:endCxn id="106510" idx="3"/>
            </p:cNvCxnSpPr>
            <p:nvPr/>
          </p:nvCxnSpPr>
          <p:spPr bwMode="auto">
            <a:xfrm flipV="1">
              <a:off x="4887914" y="5146675"/>
              <a:ext cx="350837" cy="433388"/>
            </a:xfrm>
            <a:prstGeom prst="straightConnector1">
              <a:avLst/>
            </a:prstGeom>
            <a:noFill/>
            <a:ln w="38100">
              <a:solidFill>
                <a:schemeClr val="accent4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6512" name="AutoShape 36"/>
            <p:cNvCxnSpPr>
              <a:cxnSpLocks noChangeAspect="1" noChangeShapeType="1"/>
              <a:stCxn id="106510" idx="1"/>
              <a:endCxn id="106503" idx="6"/>
            </p:cNvCxnSpPr>
            <p:nvPr/>
          </p:nvCxnSpPr>
          <p:spPr bwMode="auto">
            <a:xfrm flipH="1" flipV="1">
              <a:off x="3756026" y="4265613"/>
              <a:ext cx="1482725" cy="582612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6513" name="AutoShape 37"/>
            <p:cNvCxnSpPr>
              <a:cxnSpLocks noChangeAspect="1" noChangeShapeType="1"/>
              <a:stCxn id="106501" idx="6"/>
              <a:endCxn id="106510" idx="2"/>
            </p:cNvCxnSpPr>
            <p:nvPr/>
          </p:nvCxnSpPr>
          <p:spPr bwMode="auto">
            <a:xfrm>
              <a:off x="4348163" y="4997450"/>
              <a:ext cx="817562" cy="0"/>
            </a:xfrm>
            <a:prstGeom prst="straightConnector1">
              <a:avLst/>
            </a:prstGeom>
            <a:noFill/>
            <a:ln w="38100">
              <a:solidFill>
                <a:schemeClr val="accent4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6514" name="Oval 38"/>
            <p:cNvSpPr>
              <a:spLocks noChangeAspect="1" noChangeArrowheads="1"/>
            </p:cNvSpPr>
            <p:nvPr/>
          </p:nvSpPr>
          <p:spPr bwMode="auto">
            <a:xfrm>
              <a:off x="4575176" y="5546726"/>
              <a:ext cx="366713" cy="366713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F</a:t>
              </a:r>
            </a:p>
          </p:txBody>
        </p:sp>
        <p:cxnSp>
          <p:nvCxnSpPr>
            <p:cNvPr id="106515" name="AutoShape 39"/>
            <p:cNvCxnSpPr>
              <a:cxnSpLocks noChangeAspect="1" noChangeShapeType="1"/>
              <a:stCxn id="106501" idx="5"/>
              <a:endCxn id="106514" idx="1"/>
            </p:cNvCxnSpPr>
            <p:nvPr/>
          </p:nvCxnSpPr>
          <p:spPr bwMode="auto">
            <a:xfrm>
              <a:off x="4276725" y="5146675"/>
              <a:ext cx="350838" cy="433388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06516" name="Text Box 40"/>
          <p:cNvSpPr txBox="1">
            <a:spLocks noChangeArrowheads="1"/>
          </p:cNvSpPr>
          <p:nvPr/>
        </p:nvSpPr>
        <p:spPr bwMode="auto">
          <a:xfrm>
            <a:off x="3352801" y="5972176"/>
            <a:ext cx="15906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zh-TW" sz="2400" b="0">
                <a:ea typeface="新細明體" charset="-120"/>
              </a:rPr>
              <a:t>DFS</a:t>
            </a:r>
          </a:p>
        </p:txBody>
      </p:sp>
      <p:sp>
        <p:nvSpPr>
          <p:cNvPr id="106517" name="Text Box 41"/>
          <p:cNvSpPr txBox="1">
            <a:spLocks noChangeArrowheads="1"/>
          </p:cNvSpPr>
          <p:nvPr/>
        </p:nvSpPr>
        <p:spPr bwMode="auto">
          <a:xfrm>
            <a:off x="7262814" y="5972176"/>
            <a:ext cx="15906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zh-TW" sz="2400" b="0">
                <a:ea typeface="新細明體" charset="-120"/>
              </a:rPr>
              <a:t>BFS</a:t>
            </a:r>
          </a:p>
        </p:txBody>
      </p:sp>
      <p:graphicFrame>
        <p:nvGraphicFramePr>
          <p:cNvPr id="245802" name="Group 42"/>
          <p:cNvGraphicFramePr>
            <a:graphicFrameLocks noGrp="1"/>
          </p:cNvGraphicFramePr>
          <p:nvPr>
            <p:extLst/>
          </p:nvPr>
        </p:nvGraphicFramePr>
        <p:xfrm>
          <a:off x="3075495" y="1642111"/>
          <a:ext cx="6037834" cy="2139315"/>
        </p:xfrm>
        <a:graphic>
          <a:graphicData uri="http://schemas.openxmlformats.org/drawingml/2006/table">
            <a:tbl>
              <a:tblPr/>
              <a:tblGrid>
                <a:gridCol w="4438587"/>
                <a:gridCol w="813117"/>
                <a:gridCol w="786130"/>
              </a:tblGrid>
              <a:tr h="479425">
                <a:tc>
                  <a:txBody>
                    <a:bodyPr/>
                    <a:lstStyle>
                      <a:lvl1pPr algn="l" eaLnBrk="0" hangingPunct="0">
                        <a:lnSpc>
                          <a:spcPct val="93000"/>
                        </a:lnSpc>
                        <a:spcBef>
                          <a:spcPts val="600"/>
                        </a:spcBef>
                        <a:buClr>
                          <a:srgbClr val="333399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1pPr>
                      <a:lvl2pPr marL="37931725" indent="-37474525" algn="l" eaLnBrk="0" hangingPunct="0">
                        <a:lnSpc>
                          <a:spcPct val="93000"/>
                        </a:lnSpc>
                        <a:spcBef>
                          <a:spcPts val="500"/>
                        </a:spcBef>
                        <a:buClr>
                          <a:srgbClr val="000066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anose="020B0604030504040204" pitchFamily="34" charset="0"/>
                          <a:ea typeface="新細明體" charset="-120"/>
                        </a:rPr>
                        <a:t>Applications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93000"/>
                        </a:lnSpc>
                        <a:spcBef>
                          <a:spcPts val="600"/>
                        </a:spcBef>
                        <a:buClr>
                          <a:srgbClr val="333399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1pPr>
                      <a:lvl2pPr marL="37931725" indent="-37474525" algn="l" eaLnBrk="0" hangingPunct="0">
                        <a:lnSpc>
                          <a:spcPct val="93000"/>
                        </a:lnSpc>
                        <a:spcBef>
                          <a:spcPts val="500"/>
                        </a:spcBef>
                        <a:buClr>
                          <a:srgbClr val="000066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anose="020B0604030504040204" pitchFamily="34" charset="0"/>
                          <a:ea typeface="新細明體" charset="-120"/>
                        </a:rPr>
                        <a:t>DFS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93000"/>
                        </a:lnSpc>
                        <a:spcBef>
                          <a:spcPts val="600"/>
                        </a:spcBef>
                        <a:buClr>
                          <a:srgbClr val="333399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1pPr>
                      <a:lvl2pPr marL="37931725" indent="-37474525" algn="l" eaLnBrk="0" hangingPunct="0">
                        <a:lnSpc>
                          <a:spcPct val="93000"/>
                        </a:lnSpc>
                        <a:spcBef>
                          <a:spcPts val="500"/>
                        </a:spcBef>
                        <a:buClr>
                          <a:srgbClr val="000066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anose="020B0604030504040204" pitchFamily="34" charset="0"/>
                          <a:ea typeface="新細明體" charset="-120"/>
                        </a:rPr>
                        <a:t>BFS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9425">
                <a:tc>
                  <a:txBody>
                    <a:bodyPr/>
                    <a:lstStyle>
                      <a:lvl1pPr algn="l" eaLnBrk="0" hangingPunct="0">
                        <a:lnSpc>
                          <a:spcPct val="93000"/>
                        </a:lnSpc>
                        <a:spcBef>
                          <a:spcPts val="600"/>
                        </a:spcBef>
                        <a:buClr>
                          <a:srgbClr val="333399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1pPr>
                      <a:lvl2pPr marL="37931725" indent="-37474525" algn="l" eaLnBrk="0" hangingPunct="0">
                        <a:lnSpc>
                          <a:spcPct val="93000"/>
                        </a:lnSpc>
                        <a:spcBef>
                          <a:spcPts val="500"/>
                        </a:spcBef>
                        <a:buClr>
                          <a:srgbClr val="000066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新細明體" charset="-120"/>
                        </a:rPr>
                        <a:t>Spanning forest,</a:t>
                      </a:r>
                      <a:b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新細明體" charset="-120"/>
                        </a:rPr>
                      </a:b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新細明體" charset="-120"/>
                        </a:rPr>
                        <a:t>connected components, paths, cycles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93000"/>
                        </a:lnSpc>
                        <a:spcBef>
                          <a:spcPts val="600"/>
                        </a:spcBef>
                        <a:buClr>
                          <a:srgbClr val="333399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1pPr>
                      <a:lvl2pPr marL="37931725" indent="-37474525" algn="l" eaLnBrk="0" hangingPunct="0">
                        <a:lnSpc>
                          <a:spcPct val="93000"/>
                        </a:lnSpc>
                        <a:spcBef>
                          <a:spcPts val="500"/>
                        </a:spcBef>
                        <a:buClr>
                          <a:srgbClr val="000066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新細明體" charset="-120"/>
                          <a:sym typeface="Symbol" panose="05050102010706020507" pitchFamily="18" charset="2"/>
                        </a:rPr>
                        <a:t></a:t>
                      </a:r>
                      <a:endParaRPr kumimoji="0" lang="zh-TW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新細明體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93000"/>
                        </a:lnSpc>
                        <a:spcBef>
                          <a:spcPts val="600"/>
                        </a:spcBef>
                        <a:buClr>
                          <a:srgbClr val="333399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1pPr>
                      <a:lvl2pPr marL="37931725" indent="-37474525" algn="l" eaLnBrk="0" hangingPunct="0">
                        <a:lnSpc>
                          <a:spcPct val="93000"/>
                        </a:lnSpc>
                        <a:spcBef>
                          <a:spcPts val="500"/>
                        </a:spcBef>
                        <a:buClr>
                          <a:srgbClr val="000066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新細明體" charset="-120"/>
                          <a:sym typeface="Symbol" panose="05050102010706020507" pitchFamily="18" charset="2"/>
                        </a:rPr>
                        <a:t></a:t>
                      </a:r>
                      <a:endParaRPr kumimoji="0" lang="zh-TW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新細明體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9425">
                <a:tc>
                  <a:txBody>
                    <a:bodyPr/>
                    <a:lstStyle>
                      <a:lvl1pPr algn="l" eaLnBrk="0" hangingPunct="0">
                        <a:lnSpc>
                          <a:spcPct val="93000"/>
                        </a:lnSpc>
                        <a:spcBef>
                          <a:spcPts val="600"/>
                        </a:spcBef>
                        <a:buClr>
                          <a:srgbClr val="333399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1pPr>
                      <a:lvl2pPr marL="37931725" indent="-37474525" algn="l" eaLnBrk="0" hangingPunct="0">
                        <a:lnSpc>
                          <a:spcPct val="93000"/>
                        </a:lnSpc>
                        <a:spcBef>
                          <a:spcPts val="500"/>
                        </a:spcBef>
                        <a:buClr>
                          <a:srgbClr val="000066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新細明體" charset="-120"/>
                        </a:rPr>
                        <a:t>Shortest paths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93000"/>
                        </a:lnSpc>
                        <a:spcBef>
                          <a:spcPts val="600"/>
                        </a:spcBef>
                        <a:buClr>
                          <a:srgbClr val="333399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1pPr>
                      <a:lvl2pPr marL="37931725" indent="-37474525" algn="l" eaLnBrk="0" hangingPunct="0">
                        <a:lnSpc>
                          <a:spcPct val="93000"/>
                        </a:lnSpc>
                        <a:spcBef>
                          <a:spcPts val="500"/>
                        </a:spcBef>
                        <a:buClr>
                          <a:srgbClr val="000066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zh-TW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新細明體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93000"/>
                        </a:lnSpc>
                        <a:spcBef>
                          <a:spcPts val="600"/>
                        </a:spcBef>
                        <a:buClr>
                          <a:srgbClr val="333399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1pPr>
                      <a:lvl2pPr marL="37931725" indent="-37474525" algn="l" eaLnBrk="0" hangingPunct="0">
                        <a:lnSpc>
                          <a:spcPct val="93000"/>
                        </a:lnSpc>
                        <a:spcBef>
                          <a:spcPts val="500"/>
                        </a:spcBef>
                        <a:buClr>
                          <a:srgbClr val="000066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新細明體" charset="-120"/>
                          <a:sym typeface="Symbol" panose="05050102010706020507" pitchFamily="18" charset="2"/>
                        </a:rPr>
                        <a:t></a:t>
                      </a:r>
                      <a:endParaRPr kumimoji="0" lang="zh-TW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新細明體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9425">
                <a:tc>
                  <a:txBody>
                    <a:bodyPr/>
                    <a:lstStyle>
                      <a:lvl1pPr algn="l" eaLnBrk="0" hangingPunct="0">
                        <a:lnSpc>
                          <a:spcPct val="93000"/>
                        </a:lnSpc>
                        <a:spcBef>
                          <a:spcPts val="600"/>
                        </a:spcBef>
                        <a:buClr>
                          <a:srgbClr val="333399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1pPr>
                      <a:lvl2pPr marL="37931725" indent="-37474525" algn="l" eaLnBrk="0" hangingPunct="0">
                        <a:lnSpc>
                          <a:spcPct val="93000"/>
                        </a:lnSpc>
                        <a:spcBef>
                          <a:spcPts val="500"/>
                        </a:spcBef>
                        <a:buClr>
                          <a:srgbClr val="000066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新細明體" charset="-120"/>
                        </a:rPr>
                        <a:t>Biconnected components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93000"/>
                        </a:lnSpc>
                        <a:spcBef>
                          <a:spcPts val="600"/>
                        </a:spcBef>
                        <a:buClr>
                          <a:srgbClr val="333399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1pPr>
                      <a:lvl2pPr marL="37931725" indent="-37474525" algn="l" eaLnBrk="0" hangingPunct="0">
                        <a:lnSpc>
                          <a:spcPct val="93000"/>
                        </a:lnSpc>
                        <a:spcBef>
                          <a:spcPts val="500"/>
                        </a:spcBef>
                        <a:buClr>
                          <a:srgbClr val="000066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新細明體" charset="-120"/>
                          <a:sym typeface="Symbol" panose="05050102010706020507" pitchFamily="18" charset="2"/>
                        </a:rPr>
                        <a:t></a:t>
                      </a:r>
                      <a:endParaRPr kumimoji="0" lang="zh-TW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新細明體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93000"/>
                        </a:lnSpc>
                        <a:spcBef>
                          <a:spcPts val="600"/>
                        </a:spcBef>
                        <a:buClr>
                          <a:srgbClr val="333399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1pPr>
                      <a:lvl2pPr marL="37931725" indent="-37474525" algn="l" eaLnBrk="0" hangingPunct="0">
                        <a:lnSpc>
                          <a:spcPct val="93000"/>
                        </a:lnSpc>
                        <a:spcBef>
                          <a:spcPts val="500"/>
                        </a:spcBef>
                        <a:buClr>
                          <a:srgbClr val="000066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zh-TW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新細明體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0900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ea typeface="新細明體" charset="-120"/>
              </a:rPr>
              <a:t>DFS vs. BFS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7523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pPr>
                  <a:buFont typeface="Wingdings" panose="05000000000000000000" pitchFamily="2" charset="2"/>
                  <a:buNone/>
                </a:pPr>
                <a:r>
                  <a:rPr lang="en-US" altLang="zh-TW" dirty="0" smtClean="0">
                    <a:ea typeface="新細明體" charset="-120"/>
                  </a:rPr>
                  <a:t>Back edge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新細明體" charset="-120"/>
                          </a:rPr>
                          <m:t>𝑣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新細明體" charset="-120"/>
                          </a:rPr>
                          <m:t>, 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新細明體" charset="-120"/>
                          </a:rPr>
                          <m:t>𝑤</m:t>
                        </m:r>
                      </m:e>
                    </m:d>
                  </m:oMath>
                </a14:m>
                <a:endParaRPr lang="en-US" altLang="zh-TW" dirty="0">
                  <a:latin typeface="Times New Roman" panose="02020603050405020304" pitchFamily="18" charset="0"/>
                  <a:ea typeface="新細明體" charset="-12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  <a:ea typeface="新細明體" charset="-120"/>
                      </a:rPr>
                      <m:t>𝑤</m:t>
                    </m:r>
                  </m:oMath>
                </a14:m>
                <a:r>
                  <a:rPr lang="en-US" altLang="zh-TW" dirty="0" smtClean="0">
                    <a:ea typeface="新細明體" charset="-120"/>
                  </a:rPr>
                  <a:t> </a:t>
                </a:r>
                <a:r>
                  <a:rPr lang="en-US" altLang="zh-TW" dirty="0">
                    <a:ea typeface="新細明體" charset="-120"/>
                  </a:rPr>
                  <a:t>is an ancestor of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  <a:ea typeface="新細明體" charset="-120"/>
                      </a:rPr>
                      <m:t>𝑣</m:t>
                    </m:r>
                  </m:oMath>
                </a14:m>
                <a:r>
                  <a:rPr lang="en-US" altLang="zh-TW" dirty="0" smtClean="0">
                    <a:ea typeface="新細明體" charset="-120"/>
                  </a:rPr>
                  <a:t> </a:t>
                </a:r>
                <a:r>
                  <a:rPr lang="en-US" altLang="zh-TW" dirty="0">
                    <a:ea typeface="新細明體" charset="-120"/>
                  </a:rPr>
                  <a:t>in the tree of discovery edges</a:t>
                </a:r>
              </a:p>
            </p:txBody>
          </p:sp>
        </mc:Choice>
        <mc:Fallback xmlns="">
          <p:sp>
            <p:nvSpPr>
              <p:cNvPr id="107523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0">
                <a:blip r:embed="rId2"/>
                <a:stretch>
                  <a:fillRect l="-1875" t="-1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524" name="Rectangle 4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pPr>
                  <a:lnSpc>
                    <a:spcPct val="90000"/>
                  </a:lnSpc>
                  <a:buFont typeface="Wingdings" panose="05000000000000000000" pitchFamily="2" charset="2"/>
                  <a:buNone/>
                </a:pPr>
                <a:r>
                  <a:rPr lang="en-US" altLang="zh-TW" dirty="0" smtClean="0">
                    <a:ea typeface="新細明體" charset="-120"/>
                  </a:rPr>
                  <a:t>Cross edge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新細明體" charset="-120"/>
                          </a:rPr>
                          <m:t>𝑣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新細明體" charset="-120"/>
                          </a:rPr>
                          <m:t>, 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新細明體" charset="-120"/>
                          </a:rPr>
                          <m:t>𝑤</m:t>
                        </m:r>
                      </m:e>
                    </m:d>
                  </m:oMath>
                </a14:m>
                <a:endParaRPr lang="en-US" altLang="zh-TW" dirty="0">
                  <a:latin typeface="Times New Roman" panose="02020603050405020304" pitchFamily="18" charset="0"/>
                  <a:ea typeface="新細明體" charset="-120"/>
                </a:endParaRPr>
              </a:p>
              <a:p>
                <a:pPr lvl="1">
                  <a:lnSpc>
                    <a:spcPct val="90000"/>
                  </a:lnSpc>
                </a:pP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  <a:ea typeface="新細明體" charset="-120"/>
                      </a:rPr>
                      <m:t>𝑤</m:t>
                    </m:r>
                  </m:oMath>
                </a14:m>
                <a:r>
                  <a:rPr lang="en-US" altLang="zh-TW" dirty="0" smtClean="0">
                    <a:ea typeface="新細明體" charset="-120"/>
                  </a:rPr>
                  <a:t> </a:t>
                </a:r>
                <a:r>
                  <a:rPr lang="en-US" altLang="zh-TW" dirty="0">
                    <a:ea typeface="新細明體" charset="-120"/>
                  </a:rPr>
                  <a:t>is in the same level as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  <a:ea typeface="新細明體" charset="-120"/>
                      </a:rPr>
                      <m:t>𝑣</m:t>
                    </m:r>
                  </m:oMath>
                </a14:m>
                <a:r>
                  <a:rPr lang="en-US" altLang="zh-TW" dirty="0" smtClean="0">
                    <a:ea typeface="新細明體" charset="-120"/>
                  </a:rPr>
                  <a:t> </a:t>
                </a:r>
                <a:r>
                  <a:rPr lang="en-US" altLang="zh-TW" dirty="0">
                    <a:ea typeface="新細明體" charset="-120"/>
                  </a:rPr>
                  <a:t>or in the next level in the tree of discovery edges</a:t>
                </a:r>
              </a:p>
              <a:p>
                <a:pPr lvl="1">
                  <a:lnSpc>
                    <a:spcPct val="90000"/>
                  </a:lnSpc>
                </a:pPr>
                <a:endParaRPr lang="zh-TW" altLang="en-US" dirty="0"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107524" name="Rectangle 4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 rotWithShape="0">
                <a:blip r:embed="rId3"/>
                <a:stretch>
                  <a:fillRect l="-2003" t="-24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4" name="Group 3"/>
          <p:cNvGrpSpPr>
            <a:grpSpLocks/>
          </p:cNvGrpSpPr>
          <p:nvPr/>
        </p:nvGrpSpPr>
        <p:grpSpPr bwMode="auto">
          <a:xfrm>
            <a:off x="6232526" y="3841751"/>
            <a:ext cx="3649663" cy="2130425"/>
            <a:chOff x="3116" y="2546"/>
            <a:chExt cx="2299" cy="1342"/>
          </a:xfrm>
        </p:grpSpPr>
        <p:sp>
          <p:nvSpPr>
            <p:cNvPr id="45" name="AutoShape 4"/>
            <p:cNvSpPr>
              <a:spLocks noChangeArrowheads="1"/>
            </p:cNvSpPr>
            <p:nvPr/>
          </p:nvSpPr>
          <p:spPr bwMode="auto">
            <a:xfrm>
              <a:off x="3807" y="3580"/>
              <a:ext cx="1291" cy="308"/>
            </a:xfrm>
            <a:prstGeom prst="roundRect">
              <a:avLst>
                <a:gd name="adj" fmla="val 16667"/>
              </a:avLst>
            </a:prstGeom>
            <a:solidFill>
              <a:srgbClr val="FFFFFF">
                <a:alpha val="50196"/>
              </a:srgbClr>
            </a:solidFill>
            <a:ln w="12700">
              <a:solidFill>
                <a:schemeClr val="tx2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46" name="AutoShape 5"/>
            <p:cNvSpPr>
              <a:spLocks noChangeArrowheads="1"/>
            </p:cNvSpPr>
            <p:nvPr/>
          </p:nvSpPr>
          <p:spPr bwMode="auto">
            <a:xfrm>
              <a:off x="3432" y="3121"/>
              <a:ext cx="1983" cy="308"/>
            </a:xfrm>
            <a:prstGeom prst="roundRect">
              <a:avLst>
                <a:gd name="adj" fmla="val 16667"/>
              </a:avLst>
            </a:prstGeom>
            <a:solidFill>
              <a:srgbClr val="FFFFFF">
                <a:alpha val="50196"/>
              </a:srgbClr>
            </a:solidFill>
            <a:ln w="12700">
              <a:solidFill>
                <a:schemeClr val="tx2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47" name="AutoShape 6"/>
            <p:cNvSpPr>
              <a:spLocks noChangeArrowheads="1"/>
            </p:cNvSpPr>
            <p:nvPr/>
          </p:nvSpPr>
          <p:spPr bwMode="auto">
            <a:xfrm>
              <a:off x="3813" y="2660"/>
              <a:ext cx="521" cy="308"/>
            </a:xfrm>
            <a:prstGeom prst="roundRect">
              <a:avLst>
                <a:gd name="adj" fmla="val 16667"/>
              </a:avLst>
            </a:prstGeom>
            <a:solidFill>
              <a:srgbClr val="FFFFFF">
                <a:alpha val="50196"/>
              </a:srgbClr>
            </a:solidFill>
            <a:ln w="12700">
              <a:solidFill>
                <a:schemeClr val="tx2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48" name="Oval 7"/>
            <p:cNvSpPr>
              <a:spLocks noChangeAspect="1" noChangeArrowheads="1"/>
            </p:cNvSpPr>
            <p:nvPr/>
          </p:nvSpPr>
          <p:spPr bwMode="auto">
            <a:xfrm>
              <a:off x="4341" y="3160"/>
              <a:ext cx="231" cy="231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C</a:t>
              </a:r>
            </a:p>
          </p:txBody>
        </p:sp>
        <p:sp>
          <p:nvSpPr>
            <p:cNvPr id="49" name="Oval 8"/>
            <p:cNvSpPr>
              <a:spLocks noChangeAspect="1" noChangeArrowheads="1"/>
            </p:cNvSpPr>
            <p:nvPr/>
          </p:nvSpPr>
          <p:spPr bwMode="auto">
            <a:xfrm>
              <a:off x="3572" y="3160"/>
              <a:ext cx="231" cy="231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B</a:t>
              </a:r>
            </a:p>
          </p:txBody>
        </p:sp>
        <p:sp>
          <p:nvSpPr>
            <p:cNvPr id="50" name="Oval 9"/>
            <p:cNvSpPr>
              <a:spLocks noChangeAspect="1" noChangeArrowheads="1"/>
            </p:cNvSpPr>
            <p:nvPr/>
          </p:nvSpPr>
          <p:spPr bwMode="auto">
            <a:xfrm>
              <a:off x="3968" y="2699"/>
              <a:ext cx="231" cy="231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 dirty="0">
                  <a:ea typeface="新細明體" charset="-120"/>
                </a:rPr>
                <a:t>A</a:t>
              </a:r>
            </a:p>
          </p:txBody>
        </p:sp>
        <p:sp>
          <p:nvSpPr>
            <p:cNvPr id="51" name="Oval 10"/>
            <p:cNvSpPr>
              <a:spLocks noChangeAspect="1" noChangeArrowheads="1"/>
            </p:cNvSpPr>
            <p:nvPr/>
          </p:nvSpPr>
          <p:spPr bwMode="auto">
            <a:xfrm>
              <a:off x="3956" y="3621"/>
              <a:ext cx="231" cy="231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E</a:t>
              </a:r>
            </a:p>
          </p:txBody>
        </p:sp>
        <p:cxnSp>
          <p:nvCxnSpPr>
            <p:cNvPr id="52" name="AutoShape 11"/>
            <p:cNvCxnSpPr>
              <a:cxnSpLocks noChangeAspect="1" noChangeShapeType="1"/>
              <a:stCxn id="50" idx="3"/>
              <a:endCxn id="49" idx="7"/>
            </p:cNvCxnSpPr>
            <p:nvPr/>
          </p:nvCxnSpPr>
          <p:spPr bwMode="auto">
            <a:xfrm flipH="1">
              <a:off x="3769" y="2908"/>
              <a:ext cx="232" cy="273"/>
            </a:xfrm>
            <a:prstGeom prst="straightConnector1">
              <a:avLst/>
            </a:prstGeom>
            <a:noFill/>
            <a:ln w="38100">
              <a:solidFill>
                <a:schemeClr val="accent4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3" name="AutoShape 12"/>
            <p:cNvCxnSpPr>
              <a:cxnSpLocks noChangeAspect="1" noChangeShapeType="1"/>
              <a:stCxn id="51" idx="1"/>
              <a:endCxn id="49" idx="5"/>
            </p:cNvCxnSpPr>
            <p:nvPr/>
          </p:nvCxnSpPr>
          <p:spPr bwMode="auto">
            <a:xfrm flipH="1" flipV="1">
              <a:off x="3769" y="3369"/>
              <a:ext cx="220" cy="273"/>
            </a:xfrm>
            <a:prstGeom prst="straightConnector1">
              <a:avLst/>
            </a:prstGeom>
            <a:noFill/>
            <a:ln w="38100">
              <a:solidFill>
                <a:schemeClr val="accent4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" name="AutoShape 13"/>
            <p:cNvCxnSpPr>
              <a:cxnSpLocks noChangeAspect="1" noChangeShapeType="1"/>
              <a:stCxn id="51" idx="7"/>
              <a:endCxn id="48" idx="3"/>
            </p:cNvCxnSpPr>
            <p:nvPr/>
          </p:nvCxnSpPr>
          <p:spPr bwMode="auto">
            <a:xfrm flipV="1">
              <a:off x="4153" y="3369"/>
              <a:ext cx="221" cy="273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5" name="AutoShape 14"/>
            <p:cNvCxnSpPr>
              <a:cxnSpLocks noChangeAspect="1" noChangeShapeType="1"/>
              <a:stCxn id="50" idx="5"/>
              <a:endCxn id="48" idx="1"/>
            </p:cNvCxnSpPr>
            <p:nvPr/>
          </p:nvCxnSpPr>
          <p:spPr bwMode="auto">
            <a:xfrm>
              <a:off x="4165" y="2908"/>
              <a:ext cx="209" cy="273"/>
            </a:xfrm>
            <a:prstGeom prst="straightConnector1">
              <a:avLst/>
            </a:prstGeom>
            <a:noFill/>
            <a:ln w="38100">
              <a:solidFill>
                <a:schemeClr val="accent4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6" name="AutoShape 15"/>
            <p:cNvCxnSpPr>
              <a:cxnSpLocks noChangeAspect="1" noChangeShapeType="1"/>
              <a:stCxn id="49" idx="6"/>
              <a:endCxn id="48" idx="2"/>
            </p:cNvCxnSpPr>
            <p:nvPr/>
          </p:nvCxnSpPr>
          <p:spPr bwMode="auto">
            <a:xfrm>
              <a:off x="3814" y="3275"/>
              <a:ext cx="514" cy="0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7" name="Oval 16"/>
            <p:cNvSpPr>
              <a:spLocks noChangeAspect="1" noChangeArrowheads="1"/>
            </p:cNvSpPr>
            <p:nvPr/>
          </p:nvSpPr>
          <p:spPr bwMode="auto">
            <a:xfrm>
              <a:off x="5111" y="3160"/>
              <a:ext cx="231" cy="231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D</a:t>
              </a:r>
            </a:p>
          </p:txBody>
        </p:sp>
        <p:cxnSp>
          <p:nvCxnSpPr>
            <p:cNvPr id="58" name="AutoShape 17"/>
            <p:cNvCxnSpPr>
              <a:cxnSpLocks noChangeAspect="1" noChangeShapeType="1"/>
              <a:stCxn id="63" idx="7"/>
              <a:endCxn id="57" idx="3"/>
            </p:cNvCxnSpPr>
            <p:nvPr/>
          </p:nvCxnSpPr>
          <p:spPr bwMode="auto">
            <a:xfrm flipV="1">
              <a:off x="4923" y="3369"/>
              <a:ext cx="221" cy="273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9" name="AutoShape 18"/>
            <p:cNvCxnSpPr>
              <a:cxnSpLocks noChangeAspect="1" noChangeShapeType="1"/>
              <a:stCxn id="57" idx="1"/>
              <a:endCxn id="50" idx="6"/>
            </p:cNvCxnSpPr>
            <p:nvPr/>
          </p:nvCxnSpPr>
          <p:spPr bwMode="auto">
            <a:xfrm flipH="1" flipV="1">
              <a:off x="4210" y="2814"/>
              <a:ext cx="934" cy="367"/>
            </a:xfrm>
            <a:prstGeom prst="straightConnector1">
              <a:avLst/>
            </a:prstGeom>
            <a:noFill/>
            <a:ln w="38100">
              <a:solidFill>
                <a:schemeClr val="accent4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0" name="Text Box 19"/>
            <p:cNvSpPr txBox="1">
              <a:spLocks noChangeArrowheads="1"/>
            </p:cNvSpPr>
            <p:nvPr/>
          </p:nvSpPr>
          <p:spPr bwMode="auto">
            <a:xfrm>
              <a:off x="3500" y="2546"/>
              <a:ext cx="29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i="1">
                  <a:solidFill>
                    <a:schemeClr val="tx2"/>
                  </a:solidFill>
                  <a:latin typeface="Times New Roman" panose="02020603050405020304" pitchFamily="18" charset="0"/>
                  <a:ea typeface="新細明體" charset="-120"/>
                </a:rPr>
                <a:t>L</a:t>
              </a:r>
              <a:r>
                <a:rPr lang="en-US" altLang="zh-TW" b="0" baseline="-25000">
                  <a:solidFill>
                    <a:schemeClr val="tx2"/>
                  </a:solidFill>
                  <a:latin typeface="Times New Roman" panose="02020603050405020304" pitchFamily="18" charset="0"/>
                  <a:ea typeface="新細明體" charset="-120"/>
                </a:rPr>
                <a:t>0</a:t>
              </a:r>
            </a:p>
          </p:txBody>
        </p:sp>
        <p:sp>
          <p:nvSpPr>
            <p:cNvPr id="61" name="Text Box 20"/>
            <p:cNvSpPr txBox="1">
              <a:spLocks noChangeArrowheads="1"/>
            </p:cNvSpPr>
            <p:nvPr/>
          </p:nvSpPr>
          <p:spPr bwMode="auto">
            <a:xfrm>
              <a:off x="3116" y="3002"/>
              <a:ext cx="29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i="1">
                  <a:solidFill>
                    <a:schemeClr val="tx2"/>
                  </a:solidFill>
                  <a:latin typeface="Times New Roman" panose="02020603050405020304" pitchFamily="18" charset="0"/>
                  <a:ea typeface="新細明體" charset="-120"/>
                </a:rPr>
                <a:t>L</a:t>
              </a:r>
              <a:r>
                <a:rPr lang="en-US" altLang="zh-TW" b="0" baseline="-25000">
                  <a:solidFill>
                    <a:schemeClr val="tx2"/>
                  </a:solidFill>
                  <a:latin typeface="Times New Roman" panose="02020603050405020304" pitchFamily="18" charset="0"/>
                  <a:ea typeface="新細明體" charset="-120"/>
                </a:rPr>
                <a:t>1</a:t>
              </a:r>
            </a:p>
          </p:txBody>
        </p:sp>
        <p:cxnSp>
          <p:nvCxnSpPr>
            <p:cNvPr id="62" name="AutoShape 21"/>
            <p:cNvCxnSpPr>
              <a:cxnSpLocks noChangeAspect="1" noChangeShapeType="1"/>
              <a:stCxn id="48" idx="6"/>
              <a:endCxn id="57" idx="2"/>
            </p:cNvCxnSpPr>
            <p:nvPr/>
          </p:nvCxnSpPr>
          <p:spPr bwMode="auto">
            <a:xfrm>
              <a:off x="4583" y="3275"/>
              <a:ext cx="515" cy="0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3" name="Oval 22"/>
            <p:cNvSpPr>
              <a:spLocks noChangeAspect="1" noChangeArrowheads="1"/>
            </p:cNvSpPr>
            <p:nvPr/>
          </p:nvSpPr>
          <p:spPr bwMode="auto">
            <a:xfrm>
              <a:off x="4726" y="3621"/>
              <a:ext cx="231" cy="231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F</a:t>
              </a:r>
            </a:p>
          </p:txBody>
        </p:sp>
        <p:cxnSp>
          <p:nvCxnSpPr>
            <p:cNvPr id="64" name="AutoShape 23"/>
            <p:cNvCxnSpPr>
              <a:cxnSpLocks noChangeAspect="1" noChangeShapeType="1"/>
              <a:stCxn id="48" idx="5"/>
              <a:endCxn id="63" idx="1"/>
            </p:cNvCxnSpPr>
            <p:nvPr/>
          </p:nvCxnSpPr>
          <p:spPr bwMode="auto">
            <a:xfrm>
              <a:off x="4538" y="3369"/>
              <a:ext cx="221" cy="273"/>
            </a:xfrm>
            <a:prstGeom prst="straightConnector1">
              <a:avLst/>
            </a:prstGeom>
            <a:noFill/>
            <a:ln w="38100">
              <a:solidFill>
                <a:schemeClr val="accent4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5" name="Text Box 24"/>
            <p:cNvSpPr txBox="1">
              <a:spLocks noChangeArrowheads="1"/>
            </p:cNvSpPr>
            <p:nvPr/>
          </p:nvSpPr>
          <p:spPr bwMode="auto">
            <a:xfrm>
              <a:off x="3488" y="3452"/>
              <a:ext cx="29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i="1">
                  <a:solidFill>
                    <a:schemeClr val="tx2"/>
                  </a:solidFill>
                  <a:latin typeface="Times New Roman" panose="02020603050405020304" pitchFamily="18" charset="0"/>
                  <a:ea typeface="新細明體" charset="-120"/>
                </a:rPr>
                <a:t>L</a:t>
              </a:r>
              <a:r>
                <a:rPr lang="en-US" altLang="zh-TW" b="0" baseline="-25000">
                  <a:solidFill>
                    <a:schemeClr val="tx2"/>
                  </a:solidFill>
                  <a:latin typeface="Times New Roman" panose="02020603050405020304" pitchFamily="18" charset="0"/>
                  <a:ea typeface="新細明體" charset="-120"/>
                </a:rPr>
                <a:t>2</a:t>
              </a: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2743201" y="4083051"/>
            <a:ext cx="2809874" cy="1830388"/>
            <a:chOff x="2743201" y="4083051"/>
            <a:chExt cx="2809874" cy="1830388"/>
          </a:xfrm>
        </p:grpSpPr>
        <p:sp>
          <p:nvSpPr>
            <p:cNvPr id="67" name="Oval 25"/>
            <p:cNvSpPr>
              <a:spLocks noChangeAspect="1" noChangeArrowheads="1"/>
            </p:cNvSpPr>
            <p:nvPr/>
          </p:nvSpPr>
          <p:spPr bwMode="auto">
            <a:xfrm>
              <a:off x="3963988" y="4814888"/>
              <a:ext cx="366712" cy="366712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C</a:t>
              </a:r>
            </a:p>
          </p:txBody>
        </p:sp>
        <p:sp>
          <p:nvSpPr>
            <p:cNvPr id="68" name="Oval 26"/>
            <p:cNvSpPr>
              <a:spLocks noChangeAspect="1" noChangeArrowheads="1"/>
            </p:cNvSpPr>
            <p:nvPr/>
          </p:nvSpPr>
          <p:spPr bwMode="auto">
            <a:xfrm>
              <a:off x="2743201" y="4814888"/>
              <a:ext cx="366713" cy="366712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B</a:t>
              </a:r>
            </a:p>
          </p:txBody>
        </p:sp>
        <p:sp>
          <p:nvSpPr>
            <p:cNvPr id="69" name="Oval 27"/>
            <p:cNvSpPr>
              <a:spLocks noChangeAspect="1" noChangeArrowheads="1"/>
            </p:cNvSpPr>
            <p:nvPr/>
          </p:nvSpPr>
          <p:spPr bwMode="auto">
            <a:xfrm>
              <a:off x="3371851" y="4083051"/>
              <a:ext cx="366713" cy="366713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 dirty="0">
                  <a:ea typeface="新細明體" charset="-120"/>
                </a:rPr>
                <a:t>A</a:t>
              </a:r>
            </a:p>
          </p:txBody>
        </p:sp>
        <p:sp>
          <p:nvSpPr>
            <p:cNvPr id="70" name="Oval 28"/>
            <p:cNvSpPr>
              <a:spLocks noChangeAspect="1" noChangeArrowheads="1"/>
            </p:cNvSpPr>
            <p:nvPr/>
          </p:nvSpPr>
          <p:spPr bwMode="auto">
            <a:xfrm>
              <a:off x="3352801" y="5546726"/>
              <a:ext cx="366713" cy="366713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E</a:t>
              </a:r>
            </a:p>
          </p:txBody>
        </p:sp>
        <p:cxnSp>
          <p:nvCxnSpPr>
            <p:cNvPr id="71" name="AutoShape 29"/>
            <p:cNvCxnSpPr>
              <a:cxnSpLocks noChangeAspect="1" noChangeShapeType="1"/>
              <a:stCxn id="69" idx="3"/>
              <a:endCxn id="68" idx="7"/>
            </p:cNvCxnSpPr>
            <p:nvPr/>
          </p:nvCxnSpPr>
          <p:spPr bwMode="auto">
            <a:xfrm flipH="1">
              <a:off x="3055938" y="4414839"/>
              <a:ext cx="368300" cy="433387"/>
            </a:xfrm>
            <a:prstGeom prst="straightConnector1">
              <a:avLst/>
            </a:prstGeom>
            <a:noFill/>
            <a:ln w="38100">
              <a:solidFill>
                <a:schemeClr val="accent4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2" name="AutoShape 30"/>
            <p:cNvCxnSpPr>
              <a:cxnSpLocks noChangeAspect="1" noChangeShapeType="1"/>
              <a:stCxn id="70" idx="1"/>
              <a:endCxn id="68" idx="5"/>
            </p:cNvCxnSpPr>
            <p:nvPr/>
          </p:nvCxnSpPr>
          <p:spPr bwMode="auto">
            <a:xfrm flipH="1" flipV="1">
              <a:off x="3055938" y="5146675"/>
              <a:ext cx="349250" cy="433388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3" name="AutoShape 31"/>
            <p:cNvCxnSpPr>
              <a:cxnSpLocks noChangeAspect="1" noChangeShapeType="1"/>
              <a:stCxn id="70" idx="7"/>
              <a:endCxn id="67" idx="3"/>
            </p:cNvCxnSpPr>
            <p:nvPr/>
          </p:nvCxnSpPr>
          <p:spPr bwMode="auto">
            <a:xfrm flipV="1">
              <a:off x="3665539" y="5146675"/>
              <a:ext cx="350837" cy="433388"/>
            </a:xfrm>
            <a:prstGeom prst="straightConnector1">
              <a:avLst/>
            </a:prstGeom>
            <a:noFill/>
            <a:ln w="38100">
              <a:solidFill>
                <a:schemeClr val="accent4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4" name="AutoShape 32"/>
            <p:cNvCxnSpPr>
              <a:cxnSpLocks noChangeAspect="1" noChangeShapeType="1"/>
              <a:stCxn id="69" idx="5"/>
              <a:endCxn id="67" idx="1"/>
            </p:cNvCxnSpPr>
            <p:nvPr/>
          </p:nvCxnSpPr>
          <p:spPr bwMode="auto">
            <a:xfrm>
              <a:off x="3684589" y="4414839"/>
              <a:ext cx="331787" cy="433387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5" name="AutoShape 33"/>
            <p:cNvCxnSpPr>
              <a:cxnSpLocks noChangeAspect="1" noChangeShapeType="1"/>
              <a:stCxn id="68" idx="6"/>
              <a:endCxn id="67" idx="2"/>
            </p:cNvCxnSpPr>
            <p:nvPr/>
          </p:nvCxnSpPr>
          <p:spPr bwMode="auto">
            <a:xfrm>
              <a:off x="3127376" y="4997450"/>
              <a:ext cx="815975" cy="0"/>
            </a:xfrm>
            <a:prstGeom prst="straightConnector1">
              <a:avLst/>
            </a:prstGeom>
            <a:noFill/>
            <a:ln w="38100">
              <a:solidFill>
                <a:schemeClr val="accent4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6" name="Oval 34"/>
            <p:cNvSpPr>
              <a:spLocks noChangeAspect="1" noChangeArrowheads="1"/>
            </p:cNvSpPr>
            <p:nvPr/>
          </p:nvSpPr>
          <p:spPr bwMode="auto">
            <a:xfrm>
              <a:off x="5186363" y="4814888"/>
              <a:ext cx="366712" cy="366712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D</a:t>
              </a:r>
            </a:p>
          </p:txBody>
        </p:sp>
        <p:cxnSp>
          <p:nvCxnSpPr>
            <p:cNvPr id="77" name="AutoShape 35"/>
            <p:cNvCxnSpPr>
              <a:cxnSpLocks noChangeAspect="1" noChangeShapeType="1"/>
              <a:stCxn id="80" idx="7"/>
              <a:endCxn id="76" idx="3"/>
            </p:cNvCxnSpPr>
            <p:nvPr/>
          </p:nvCxnSpPr>
          <p:spPr bwMode="auto">
            <a:xfrm flipV="1">
              <a:off x="4887914" y="5146675"/>
              <a:ext cx="350837" cy="433388"/>
            </a:xfrm>
            <a:prstGeom prst="straightConnector1">
              <a:avLst/>
            </a:prstGeom>
            <a:noFill/>
            <a:ln w="38100">
              <a:solidFill>
                <a:schemeClr val="accent4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8" name="AutoShape 36"/>
            <p:cNvCxnSpPr>
              <a:cxnSpLocks noChangeAspect="1" noChangeShapeType="1"/>
              <a:stCxn id="76" idx="1"/>
              <a:endCxn id="69" idx="6"/>
            </p:cNvCxnSpPr>
            <p:nvPr/>
          </p:nvCxnSpPr>
          <p:spPr bwMode="auto">
            <a:xfrm flipH="1" flipV="1">
              <a:off x="3756026" y="4265613"/>
              <a:ext cx="1482725" cy="582612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9" name="AutoShape 37"/>
            <p:cNvCxnSpPr>
              <a:cxnSpLocks noChangeAspect="1" noChangeShapeType="1"/>
              <a:stCxn id="67" idx="6"/>
              <a:endCxn id="76" idx="2"/>
            </p:cNvCxnSpPr>
            <p:nvPr/>
          </p:nvCxnSpPr>
          <p:spPr bwMode="auto">
            <a:xfrm>
              <a:off x="4348163" y="4997450"/>
              <a:ext cx="817562" cy="0"/>
            </a:xfrm>
            <a:prstGeom prst="straightConnector1">
              <a:avLst/>
            </a:prstGeom>
            <a:noFill/>
            <a:ln w="38100">
              <a:solidFill>
                <a:schemeClr val="accent4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0" name="Oval 38"/>
            <p:cNvSpPr>
              <a:spLocks noChangeAspect="1" noChangeArrowheads="1"/>
            </p:cNvSpPr>
            <p:nvPr/>
          </p:nvSpPr>
          <p:spPr bwMode="auto">
            <a:xfrm>
              <a:off x="4575176" y="5546726"/>
              <a:ext cx="366713" cy="366713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F</a:t>
              </a:r>
            </a:p>
          </p:txBody>
        </p:sp>
        <p:cxnSp>
          <p:nvCxnSpPr>
            <p:cNvPr id="81" name="AutoShape 39"/>
            <p:cNvCxnSpPr>
              <a:cxnSpLocks noChangeAspect="1" noChangeShapeType="1"/>
              <a:stCxn id="67" idx="5"/>
              <a:endCxn id="80" idx="1"/>
            </p:cNvCxnSpPr>
            <p:nvPr/>
          </p:nvCxnSpPr>
          <p:spPr bwMode="auto">
            <a:xfrm>
              <a:off x="4276725" y="5146675"/>
              <a:ext cx="350838" cy="433388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82" name="Text Box 40"/>
          <p:cNvSpPr txBox="1">
            <a:spLocks noChangeArrowheads="1"/>
          </p:cNvSpPr>
          <p:nvPr/>
        </p:nvSpPr>
        <p:spPr bwMode="auto">
          <a:xfrm>
            <a:off x="3352801" y="5972176"/>
            <a:ext cx="15906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zh-TW" sz="2400" b="0">
                <a:ea typeface="新細明體" charset="-120"/>
              </a:rPr>
              <a:t>DFS</a:t>
            </a:r>
          </a:p>
        </p:txBody>
      </p:sp>
      <p:sp>
        <p:nvSpPr>
          <p:cNvPr id="83" name="Text Box 41"/>
          <p:cNvSpPr txBox="1">
            <a:spLocks noChangeArrowheads="1"/>
          </p:cNvSpPr>
          <p:nvPr/>
        </p:nvSpPr>
        <p:spPr bwMode="auto">
          <a:xfrm>
            <a:off x="7262814" y="5972176"/>
            <a:ext cx="15906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zh-TW" sz="2400" b="0">
                <a:ea typeface="新細明體" charset="-120"/>
              </a:rPr>
              <a:t>BFS</a:t>
            </a:r>
          </a:p>
        </p:txBody>
      </p:sp>
    </p:spTree>
    <p:extLst>
      <p:ext uri="{BB962C8B-B14F-4D97-AF65-F5344CB8AC3E}">
        <p14:creationId xmlns:p14="http://schemas.microsoft.com/office/powerpoint/2010/main" val="1612831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Topological Ordering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6764338" y="2593976"/>
            <a:ext cx="3697288" cy="2633662"/>
            <a:chOff x="5989638" y="2657476"/>
            <a:chExt cx="3697288" cy="2633662"/>
          </a:xfrm>
          <a:solidFill>
            <a:schemeClr val="tx1"/>
          </a:solidFill>
        </p:grpSpPr>
        <p:sp>
          <p:nvSpPr>
            <p:cNvPr id="3077" name="Freeform 680"/>
            <p:cNvSpPr>
              <a:spLocks/>
            </p:cNvSpPr>
            <p:nvPr/>
          </p:nvSpPr>
          <p:spPr bwMode="auto">
            <a:xfrm>
              <a:off x="7651750" y="3163888"/>
              <a:ext cx="19050" cy="19050"/>
            </a:xfrm>
            <a:custGeom>
              <a:avLst/>
              <a:gdLst>
                <a:gd name="T0" fmla="*/ 19050 w 18"/>
                <a:gd name="T1" fmla="*/ 9525 h 18"/>
                <a:gd name="T2" fmla="*/ 19050 w 18"/>
                <a:gd name="T3" fmla="*/ 0 h 18"/>
                <a:gd name="T4" fmla="*/ 9525 w 18"/>
                <a:gd name="T5" fmla="*/ 0 h 18"/>
                <a:gd name="T6" fmla="*/ 0 w 18"/>
                <a:gd name="T7" fmla="*/ 9525 h 18"/>
                <a:gd name="T8" fmla="*/ 0 w 18"/>
                <a:gd name="T9" fmla="*/ 19050 h 18"/>
                <a:gd name="T10" fmla="*/ 9525 w 18"/>
                <a:gd name="T11" fmla="*/ 19050 h 18"/>
                <a:gd name="T12" fmla="*/ 19050 w 18"/>
                <a:gd name="T13" fmla="*/ 19050 h 18"/>
                <a:gd name="T14" fmla="*/ 19050 w 18"/>
                <a:gd name="T15" fmla="*/ 19050 h 18"/>
                <a:gd name="T16" fmla="*/ 19050 w 18"/>
                <a:gd name="T17" fmla="*/ 9525 h 18"/>
                <a:gd name="T18" fmla="*/ 19050 w 18"/>
                <a:gd name="T19" fmla="*/ 9525 h 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8"/>
                <a:gd name="T31" fmla="*/ 0 h 18"/>
                <a:gd name="T32" fmla="*/ 18 w 18"/>
                <a:gd name="T33" fmla="*/ 18 h 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8" h="18">
                  <a:moveTo>
                    <a:pt x="18" y="9"/>
                  </a:moveTo>
                  <a:lnTo>
                    <a:pt x="18" y="0"/>
                  </a:lnTo>
                  <a:lnTo>
                    <a:pt x="9" y="0"/>
                  </a:lnTo>
                  <a:lnTo>
                    <a:pt x="0" y="9"/>
                  </a:lnTo>
                  <a:lnTo>
                    <a:pt x="0" y="18"/>
                  </a:lnTo>
                  <a:lnTo>
                    <a:pt x="9" y="18"/>
                  </a:lnTo>
                  <a:lnTo>
                    <a:pt x="18" y="18"/>
                  </a:lnTo>
                  <a:lnTo>
                    <a:pt x="18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078" name="Freeform 681"/>
            <p:cNvSpPr>
              <a:spLocks/>
            </p:cNvSpPr>
            <p:nvPr/>
          </p:nvSpPr>
          <p:spPr bwMode="auto">
            <a:xfrm>
              <a:off x="7651750" y="3114676"/>
              <a:ext cx="152400" cy="98425"/>
            </a:xfrm>
            <a:custGeom>
              <a:avLst/>
              <a:gdLst>
                <a:gd name="T0" fmla="*/ 19455 w 141"/>
                <a:gd name="T1" fmla="*/ 58841 h 92"/>
                <a:gd name="T2" fmla="*/ 0 w 141"/>
                <a:gd name="T3" fmla="*/ 20327 h 92"/>
                <a:gd name="T4" fmla="*/ 152400 w 141"/>
                <a:gd name="T5" fmla="*/ 0 h 92"/>
                <a:gd name="T6" fmla="*/ 29183 w 141"/>
                <a:gd name="T7" fmla="*/ 98425 h 92"/>
                <a:gd name="T8" fmla="*/ 19455 w 141"/>
                <a:gd name="T9" fmla="*/ 5884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1"/>
                <a:gd name="T16" fmla="*/ 0 h 92"/>
                <a:gd name="T17" fmla="*/ 141 w 141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1" h="92">
                  <a:moveTo>
                    <a:pt x="18" y="55"/>
                  </a:moveTo>
                  <a:lnTo>
                    <a:pt x="0" y="19"/>
                  </a:lnTo>
                  <a:lnTo>
                    <a:pt x="141" y="0"/>
                  </a:lnTo>
                  <a:lnTo>
                    <a:pt x="27" y="92"/>
                  </a:lnTo>
                  <a:lnTo>
                    <a:pt x="18" y="55"/>
                  </a:lnTo>
                  <a:close/>
                </a:path>
              </a:pathLst>
            </a:custGeom>
            <a:grpFill/>
            <a:ln w="14288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079" name="Freeform 682"/>
            <p:cNvSpPr>
              <a:spLocks/>
            </p:cNvSpPr>
            <p:nvPr/>
          </p:nvSpPr>
          <p:spPr bwMode="auto">
            <a:xfrm>
              <a:off x="7651750" y="3114676"/>
              <a:ext cx="152400" cy="98425"/>
            </a:xfrm>
            <a:custGeom>
              <a:avLst/>
              <a:gdLst>
                <a:gd name="T0" fmla="*/ 19455 w 141"/>
                <a:gd name="T1" fmla="*/ 58841 h 92"/>
                <a:gd name="T2" fmla="*/ 0 w 141"/>
                <a:gd name="T3" fmla="*/ 20327 h 92"/>
                <a:gd name="T4" fmla="*/ 152400 w 141"/>
                <a:gd name="T5" fmla="*/ 0 h 92"/>
                <a:gd name="T6" fmla="*/ 29183 w 141"/>
                <a:gd name="T7" fmla="*/ 98425 h 92"/>
                <a:gd name="T8" fmla="*/ 19455 w 141"/>
                <a:gd name="T9" fmla="*/ 5884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1"/>
                <a:gd name="T16" fmla="*/ 0 h 92"/>
                <a:gd name="T17" fmla="*/ 141 w 141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1" h="92">
                  <a:moveTo>
                    <a:pt x="18" y="55"/>
                  </a:moveTo>
                  <a:lnTo>
                    <a:pt x="0" y="19"/>
                  </a:lnTo>
                  <a:lnTo>
                    <a:pt x="141" y="0"/>
                  </a:lnTo>
                  <a:lnTo>
                    <a:pt x="27" y="92"/>
                  </a:lnTo>
                  <a:lnTo>
                    <a:pt x="18" y="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080" name="Freeform 683"/>
            <p:cNvSpPr>
              <a:spLocks/>
            </p:cNvSpPr>
            <p:nvPr/>
          </p:nvSpPr>
          <p:spPr bwMode="auto">
            <a:xfrm>
              <a:off x="6278563" y="4367214"/>
              <a:ext cx="125412" cy="204787"/>
            </a:xfrm>
            <a:custGeom>
              <a:avLst/>
              <a:gdLst>
                <a:gd name="T0" fmla="*/ 0 w 115"/>
                <a:gd name="T1" fmla="*/ 195237 h 193"/>
                <a:gd name="T2" fmla="*/ 19630 w 115"/>
                <a:gd name="T3" fmla="*/ 204787 h 193"/>
                <a:gd name="T4" fmla="*/ 125412 w 115"/>
                <a:gd name="T5" fmla="*/ 10611 h 193"/>
                <a:gd name="T6" fmla="*/ 125412 w 115"/>
                <a:gd name="T7" fmla="*/ 10611 h 193"/>
                <a:gd name="T8" fmla="*/ 105782 w 115"/>
                <a:gd name="T9" fmla="*/ 0 h 193"/>
                <a:gd name="T10" fmla="*/ 105782 w 115"/>
                <a:gd name="T11" fmla="*/ 0 h 193"/>
                <a:gd name="T12" fmla="*/ 0 w 115"/>
                <a:gd name="T13" fmla="*/ 195237 h 19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5"/>
                <a:gd name="T22" fmla="*/ 0 h 193"/>
                <a:gd name="T23" fmla="*/ 115 w 115"/>
                <a:gd name="T24" fmla="*/ 193 h 19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5" h="193">
                  <a:moveTo>
                    <a:pt x="0" y="184"/>
                  </a:moveTo>
                  <a:lnTo>
                    <a:pt x="18" y="193"/>
                  </a:lnTo>
                  <a:lnTo>
                    <a:pt x="115" y="10"/>
                  </a:lnTo>
                  <a:lnTo>
                    <a:pt x="97" y="0"/>
                  </a:lnTo>
                  <a:lnTo>
                    <a:pt x="0" y="1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081" name="Freeform 684"/>
            <p:cNvSpPr>
              <a:spLocks/>
            </p:cNvSpPr>
            <p:nvPr/>
          </p:nvSpPr>
          <p:spPr bwMode="auto">
            <a:xfrm>
              <a:off x="6384925" y="4164013"/>
              <a:ext cx="152400" cy="214312"/>
            </a:xfrm>
            <a:custGeom>
              <a:avLst/>
              <a:gdLst>
                <a:gd name="T0" fmla="*/ 0 w 141"/>
                <a:gd name="T1" fmla="*/ 203702 h 202"/>
                <a:gd name="T2" fmla="*/ 19455 w 141"/>
                <a:gd name="T3" fmla="*/ 214312 h 202"/>
                <a:gd name="T4" fmla="*/ 152400 w 141"/>
                <a:gd name="T5" fmla="*/ 9549 h 202"/>
                <a:gd name="T6" fmla="*/ 152400 w 141"/>
                <a:gd name="T7" fmla="*/ 9549 h 202"/>
                <a:gd name="T8" fmla="*/ 134026 w 141"/>
                <a:gd name="T9" fmla="*/ 0 h 202"/>
                <a:gd name="T10" fmla="*/ 134026 w 141"/>
                <a:gd name="T11" fmla="*/ 0 h 202"/>
                <a:gd name="T12" fmla="*/ 0 w 141"/>
                <a:gd name="T13" fmla="*/ 203702 h 20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1"/>
                <a:gd name="T22" fmla="*/ 0 h 202"/>
                <a:gd name="T23" fmla="*/ 141 w 141"/>
                <a:gd name="T24" fmla="*/ 202 h 20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1" h="202">
                  <a:moveTo>
                    <a:pt x="0" y="192"/>
                  </a:moveTo>
                  <a:lnTo>
                    <a:pt x="18" y="202"/>
                  </a:lnTo>
                  <a:lnTo>
                    <a:pt x="141" y="9"/>
                  </a:lnTo>
                  <a:lnTo>
                    <a:pt x="124" y="0"/>
                  </a:lnTo>
                  <a:lnTo>
                    <a:pt x="0" y="1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082" name="Freeform 685"/>
            <p:cNvSpPr>
              <a:spLocks/>
            </p:cNvSpPr>
            <p:nvPr/>
          </p:nvSpPr>
          <p:spPr bwMode="auto">
            <a:xfrm>
              <a:off x="6519864" y="3970338"/>
              <a:ext cx="161925" cy="203200"/>
            </a:xfrm>
            <a:custGeom>
              <a:avLst/>
              <a:gdLst>
                <a:gd name="T0" fmla="*/ 0 w 150"/>
                <a:gd name="T1" fmla="*/ 193675 h 192"/>
                <a:gd name="T2" fmla="*/ 18352 w 150"/>
                <a:gd name="T3" fmla="*/ 203200 h 192"/>
                <a:gd name="T4" fmla="*/ 161925 w 150"/>
                <a:gd name="T5" fmla="*/ 9525 h 192"/>
                <a:gd name="T6" fmla="*/ 161925 w 150"/>
                <a:gd name="T7" fmla="*/ 9525 h 192"/>
                <a:gd name="T8" fmla="*/ 142494 w 150"/>
                <a:gd name="T9" fmla="*/ 0 h 192"/>
                <a:gd name="T10" fmla="*/ 142494 w 150"/>
                <a:gd name="T11" fmla="*/ 0 h 192"/>
                <a:gd name="T12" fmla="*/ 0 w 150"/>
                <a:gd name="T13" fmla="*/ 193675 h 19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0"/>
                <a:gd name="T22" fmla="*/ 0 h 192"/>
                <a:gd name="T23" fmla="*/ 150 w 150"/>
                <a:gd name="T24" fmla="*/ 192 h 19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0" h="192">
                  <a:moveTo>
                    <a:pt x="0" y="183"/>
                  </a:moveTo>
                  <a:lnTo>
                    <a:pt x="17" y="192"/>
                  </a:lnTo>
                  <a:lnTo>
                    <a:pt x="150" y="9"/>
                  </a:lnTo>
                  <a:lnTo>
                    <a:pt x="132" y="0"/>
                  </a:lnTo>
                  <a:lnTo>
                    <a:pt x="0" y="1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083" name="Freeform 686"/>
            <p:cNvSpPr>
              <a:spLocks/>
            </p:cNvSpPr>
            <p:nvPr/>
          </p:nvSpPr>
          <p:spPr bwMode="auto">
            <a:xfrm>
              <a:off x="6662739" y="3765551"/>
              <a:ext cx="192087" cy="214313"/>
            </a:xfrm>
            <a:custGeom>
              <a:avLst/>
              <a:gdLst>
                <a:gd name="T0" fmla="*/ 0 w 177"/>
                <a:gd name="T1" fmla="*/ 204764 h 202"/>
                <a:gd name="T2" fmla="*/ 19534 w 177"/>
                <a:gd name="T3" fmla="*/ 214313 h 202"/>
                <a:gd name="T4" fmla="*/ 192087 w 177"/>
                <a:gd name="T5" fmla="*/ 20158 h 202"/>
                <a:gd name="T6" fmla="*/ 192087 w 177"/>
                <a:gd name="T7" fmla="*/ 20158 h 202"/>
                <a:gd name="T8" fmla="*/ 182320 w 177"/>
                <a:gd name="T9" fmla="*/ 0 h 202"/>
                <a:gd name="T10" fmla="*/ 172553 w 177"/>
                <a:gd name="T11" fmla="*/ 9549 h 202"/>
                <a:gd name="T12" fmla="*/ 0 w 177"/>
                <a:gd name="T13" fmla="*/ 204764 h 20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7"/>
                <a:gd name="T22" fmla="*/ 0 h 202"/>
                <a:gd name="T23" fmla="*/ 177 w 177"/>
                <a:gd name="T24" fmla="*/ 202 h 20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7" h="202">
                  <a:moveTo>
                    <a:pt x="0" y="193"/>
                  </a:moveTo>
                  <a:lnTo>
                    <a:pt x="18" y="202"/>
                  </a:lnTo>
                  <a:lnTo>
                    <a:pt x="177" y="19"/>
                  </a:lnTo>
                  <a:lnTo>
                    <a:pt x="168" y="0"/>
                  </a:lnTo>
                  <a:lnTo>
                    <a:pt x="159" y="9"/>
                  </a:lnTo>
                  <a:lnTo>
                    <a:pt x="0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084" name="Freeform 687"/>
            <p:cNvSpPr>
              <a:spLocks/>
            </p:cNvSpPr>
            <p:nvPr/>
          </p:nvSpPr>
          <p:spPr bwMode="auto">
            <a:xfrm>
              <a:off x="6845301" y="3581400"/>
              <a:ext cx="201613" cy="204788"/>
            </a:xfrm>
            <a:custGeom>
              <a:avLst/>
              <a:gdLst>
                <a:gd name="T0" fmla="*/ 0 w 186"/>
                <a:gd name="T1" fmla="*/ 184628 h 193"/>
                <a:gd name="T2" fmla="*/ 9755 w 186"/>
                <a:gd name="T3" fmla="*/ 204788 h 193"/>
                <a:gd name="T4" fmla="*/ 201613 w 186"/>
                <a:gd name="T5" fmla="*/ 19099 h 193"/>
                <a:gd name="T6" fmla="*/ 201613 w 186"/>
                <a:gd name="T7" fmla="*/ 19099 h 193"/>
                <a:gd name="T8" fmla="*/ 191858 w 186"/>
                <a:gd name="T9" fmla="*/ 0 h 193"/>
                <a:gd name="T10" fmla="*/ 191858 w 186"/>
                <a:gd name="T11" fmla="*/ 0 h 193"/>
                <a:gd name="T12" fmla="*/ 0 w 186"/>
                <a:gd name="T13" fmla="*/ 184628 h 19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6"/>
                <a:gd name="T22" fmla="*/ 0 h 193"/>
                <a:gd name="T23" fmla="*/ 186 w 186"/>
                <a:gd name="T24" fmla="*/ 193 h 19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6" h="193">
                  <a:moveTo>
                    <a:pt x="0" y="174"/>
                  </a:moveTo>
                  <a:lnTo>
                    <a:pt x="9" y="193"/>
                  </a:lnTo>
                  <a:lnTo>
                    <a:pt x="186" y="18"/>
                  </a:lnTo>
                  <a:lnTo>
                    <a:pt x="177" y="0"/>
                  </a:lnTo>
                  <a:lnTo>
                    <a:pt x="0" y="1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085" name="Freeform 688"/>
            <p:cNvSpPr>
              <a:spLocks/>
            </p:cNvSpPr>
            <p:nvPr/>
          </p:nvSpPr>
          <p:spPr bwMode="auto">
            <a:xfrm>
              <a:off x="7037388" y="3416300"/>
              <a:ext cx="201612" cy="184150"/>
            </a:xfrm>
            <a:custGeom>
              <a:avLst/>
              <a:gdLst>
                <a:gd name="T0" fmla="*/ 0 w 185"/>
                <a:gd name="T1" fmla="*/ 165100 h 174"/>
                <a:gd name="T2" fmla="*/ 9808 w 185"/>
                <a:gd name="T3" fmla="*/ 184150 h 174"/>
                <a:gd name="T4" fmla="*/ 201612 w 185"/>
                <a:gd name="T5" fmla="*/ 20108 h 174"/>
                <a:gd name="T6" fmla="*/ 201612 w 185"/>
                <a:gd name="T7" fmla="*/ 20108 h 174"/>
                <a:gd name="T8" fmla="*/ 191804 w 185"/>
                <a:gd name="T9" fmla="*/ 0 h 174"/>
                <a:gd name="T10" fmla="*/ 191804 w 185"/>
                <a:gd name="T11" fmla="*/ 0 h 174"/>
                <a:gd name="T12" fmla="*/ 0 w 185"/>
                <a:gd name="T13" fmla="*/ 165100 h 1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5"/>
                <a:gd name="T22" fmla="*/ 0 h 174"/>
                <a:gd name="T23" fmla="*/ 185 w 185"/>
                <a:gd name="T24" fmla="*/ 174 h 17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5" h="174">
                  <a:moveTo>
                    <a:pt x="0" y="156"/>
                  </a:moveTo>
                  <a:lnTo>
                    <a:pt x="9" y="174"/>
                  </a:lnTo>
                  <a:lnTo>
                    <a:pt x="185" y="19"/>
                  </a:lnTo>
                  <a:lnTo>
                    <a:pt x="176" y="0"/>
                  </a:lnTo>
                  <a:lnTo>
                    <a:pt x="0" y="1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086" name="Freeform 689"/>
            <p:cNvSpPr>
              <a:spLocks/>
            </p:cNvSpPr>
            <p:nvPr/>
          </p:nvSpPr>
          <p:spPr bwMode="auto">
            <a:xfrm>
              <a:off x="7229476" y="3270250"/>
              <a:ext cx="220663" cy="166688"/>
            </a:xfrm>
            <a:custGeom>
              <a:avLst/>
              <a:gdLst>
                <a:gd name="T0" fmla="*/ 0 w 204"/>
                <a:gd name="T1" fmla="*/ 146386 h 156"/>
                <a:gd name="T2" fmla="*/ 9735 w 204"/>
                <a:gd name="T3" fmla="*/ 166688 h 156"/>
                <a:gd name="T4" fmla="*/ 220663 w 204"/>
                <a:gd name="T5" fmla="*/ 19233 h 156"/>
                <a:gd name="T6" fmla="*/ 220663 w 204"/>
                <a:gd name="T7" fmla="*/ 19233 h 156"/>
                <a:gd name="T8" fmla="*/ 210928 w 204"/>
                <a:gd name="T9" fmla="*/ 0 h 156"/>
                <a:gd name="T10" fmla="*/ 210928 w 204"/>
                <a:gd name="T11" fmla="*/ 0 h 156"/>
                <a:gd name="T12" fmla="*/ 0 w 204"/>
                <a:gd name="T13" fmla="*/ 146386 h 15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4"/>
                <a:gd name="T22" fmla="*/ 0 h 156"/>
                <a:gd name="T23" fmla="*/ 204 w 204"/>
                <a:gd name="T24" fmla="*/ 156 h 15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4" h="156">
                  <a:moveTo>
                    <a:pt x="0" y="137"/>
                  </a:moveTo>
                  <a:lnTo>
                    <a:pt x="9" y="156"/>
                  </a:lnTo>
                  <a:lnTo>
                    <a:pt x="204" y="18"/>
                  </a:lnTo>
                  <a:lnTo>
                    <a:pt x="195" y="0"/>
                  </a:lnTo>
                  <a:lnTo>
                    <a:pt x="0" y="1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087" name="Freeform 690"/>
            <p:cNvSpPr>
              <a:spLocks/>
            </p:cNvSpPr>
            <p:nvPr/>
          </p:nvSpPr>
          <p:spPr bwMode="auto">
            <a:xfrm>
              <a:off x="7440614" y="3163888"/>
              <a:ext cx="230187" cy="127000"/>
            </a:xfrm>
            <a:custGeom>
              <a:avLst/>
              <a:gdLst>
                <a:gd name="T0" fmla="*/ 0 w 212"/>
                <a:gd name="T1" fmla="*/ 107790 h 119"/>
                <a:gd name="T2" fmla="*/ 9772 w 212"/>
                <a:gd name="T3" fmla="*/ 127000 h 119"/>
                <a:gd name="T4" fmla="*/ 230187 w 212"/>
                <a:gd name="T5" fmla="*/ 19210 h 119"/>
                <a:gd name="T6" fmla="*/ 220415 w 212"/>
                <a:gd name="T7" fmla="*/ 0 h 119"/>
                <a:gd name="T8" fmla="*/ 0 w 212"/>
                <a:gd name="T9" fmla="*/ 107790 h 1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2"/>
                <a:gd name="T16" fmla="*/ 0 h 119"/>
                <a:gd name="T17" fmla="*/ 212 w 212"/>
                <a:gd name="T18" fmla="*/ 119 h 1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2" h="119">
                  <a:moveTo>
                    <a:pt x="0" y="101"/>
                  </a:moveTo>
                  <a:lnTo>
                    <a:pt x="9" y="119"/>
                  </a:lnTo>
                  <a:lnTo>
                    <a:pt x="212" y="18"/>
                  </a:lnTo>
                  <a:lnTo>
                    <a:pt x="203" y="0"/>
                  </a:lnTo>
                  <a:lnTo>
                    <a:pt x="0" y="1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088" name="Freeform 691"/>
            <p:cNvSpPr>
              <a:spLocks/>
            </p:cNvSpPr>
            <p:nvPr/>
          </p:nvSpPr>
          <p:spPr bwMode="auto">
            <a:xfrm>
              <a:off x="6375400" y="4814888"/>
              <a:ext cx="19050" cy="19050"/>
            </a:xfrm>
            <a:custGeom>
              <a:avLst/>
              <a:gdLst>
                <a:gd name="T0" fmla="*/ 9525 w 18"/>
                <a:gd name="T1" fmla="*/ 0 h 18"/>
                <a:gd name="T2" fmla="*/ 0 w 18"/>
                <a:gd name="T3" fmla="*/ 0 h 18"/>
                <a:gd name="T4" fmla="*/ 0 w 18"/>
                <a:gd name="T5" fmla="*/ 9525 h 18"/>
                <a:gd name="T6" fmla="*/ 9525 w 18"/>
                <a:gd name="T7" fmla="*/ 19050 h 18"/>
                <a:gd name="T8" fmla="*/ 19050 w 18"/>
                <a:gd name="T9" fmla="*/ 9525 h 18"/>
                <a:gd name="T10" fmla="*/ 19050 w 18"/>
                <a:gd name="T11" fmla="*/ 9525 h 18"/>
                <a:gd name="T12" fmla="*/ 19050 w 18"/>
                <a:gd name="T13" fmla="*/ 0 h 18"/>
                <a:gd name="T14" fmla="*/ 9525 w 18"/>
                <a:gd name="T15" fmla="*/ 0 h 18"/>
                <a:gd name="T16" fmla="*/ 9525 w 18"/>
                <a:gd name="T17" fmla="*/ 0 h 18"/>
                <a:gd name="T18" fmla="*/ 9525 w 18"/>
                <a:gd name="T19" fmla="*/ 0 h 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8"/>
                <a:gd name="T31" fmla="*/ 0 h 18"/>
                <a:gd name="T32" fmla="*/ 18 w 18"/>
                <a:gd name="T33" fmla="*/ 18 h 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8" h="18">
                  <a:moveTo>
                    <a:pt x="9" y="0"/>
                  </a:moveTo>
                  <a:lnTo>
                    <a:pt x="0" y="0"/>
                  </a:lnTo>
                  <a:lnTo>
                    <a:pt x="0" y="9"/>
                  </a:lnTo>
                  <a:lnTo>
                    <a:pt x="9" y="18"/>
                  </a:lnTo>
                  <a:lnTo>
                    <a:pt x="18" y="9"/>
                  </a:lnTo>
                  <a:lnTo>
                    <a:pt x="18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089" name="Freeform 692"/>
            <p:cNvSpPr>
              <a:spLocks/>
            </p:cNvSpPr>
            <p:nvPr/>
          </p:nvSpPr>
          <p:spPr bwMode="auto">
            <a:xfrm>
              <a:off x="6299201" y="4699001"/>
              <a:ext cx="123825" cy="144463"/>
            </a:xfrm>
            <a:custGeom>
              <a:avLst/>
              <a:gdLst>
                <a:gd name="T0" fmla="*/ 85809 w 114"/>
                <a:gd name="T1" fmla="*/ 115992 h 137"/>
                <a:gd name="T2" fmla="*/ 47792 w 114"/>
                <a:gd name="T3" fmla="*/ 144463 h 137"/>
                <a:gd name="T4" fmla="*/ 0 w 114"/>
                <a:gd name="T5" fmla="*/ 0 h 137"/>
                <a:gd name="T6" fmla="*/ 123825 w 114"/>
                <a:gd name="T7" fmla="*/ 97012 h 137"/>
                <a:gd name="T8" fmla="*/ 85809 w 114"/>
                <a:gd name="T9" fmla="*/ 115992 h 1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137"/>
                <a:gd name="T17" fmla="*/ 114 w 114"/>
                <a:gd name="T18" fmla="*/ 137 h 1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137">
                  <a:moveTo>
                    <a:pt x="79" y="110"/>
                  </a:moveTo>
                  <a:lnTo>
                    <a:pt x="44" y="137"/>
                  </a:lnTo>
                  <a:lnTo>
                    <a:pt x="0" y="0"/>
                  </a:lnTo>
                  <a:lnTo>
                    <a:pt x="114" y="92"/>
                  </a:lnTo>
                  <a:lnTo>
                    <a:pt x="79" y="110"/>
                  </a:lnTo>
                  <a:close/>
                </a:path>
              </a:pathLst>
            </a:custGeom>
            <a:grpFill/>
            <a:ln w="14288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090" name="Freeform 693"/>
            <p:cNvSpPr>
              <a:spLocks/>
            </p:cNvSpPr>
            <p:nvPr/>
          </p:nvSpPr>
          <p:spPr bwMode="auto">
            <a:xfrm>
              <a:off x="6299201" y="4699001"/>
              <a:ext cx="123825" cy="144463"/>
            </a:xfrm>
            <a:custGeom>
              <a:avLst/>
              <a:gdLst>
                <a:gd name="T0" fmla="*/ 85809 w 114"/>
                <a:gd name="T1" fmla="*/ 115992 h 137"/>
                <a:gd name="T2" fmla="*/ 47792 w 114"/>
                <a:gd name="T3" fmla="*/ 144463 h 137"/>
                <a:gd name="T4" fmla="*/ 0 w 114"/>
                <a:gd name="T5" fmla="*/ 0 h 137"/>
                <a:gd name="T6" fmla="*/ 123825 w 114"/>
                <a:gd name="T7" fmla="*/ 97012 h 137"/>
                <a:gd name="T8" fmla="*/ 85809 w 114"/>
                <a:gd name="T9" fmla="*/ 115992 h 1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137"/>
                <a:gd name="T17" fmla="*/ 114 w 114"/>
                <a:gd name="T18" fmla="*/ 137 h 1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137">
                  <a:moveTo>
                    <a:pt x="79" y="110"/>
                  </a:moveTo>
                  <a:lnTo>
                    <a:pt x="44" y="137"/>
                  </a:lnTo>
                  <a:lnTo>
                    <a:pt x="0" y="0"/>
                  </a:lnTo>
                  <a:lnTo>
                    <a:pt x="114" y="92"/>
                  </a:lnTo>
                  <a:lnTo>
                    <a:pt x="79" y="1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091" name="Freeform 694"/>
            <p:cNvSpPr>
              <a:spLocks/>
            </p:cNvSpPr>
            <p:nvPr/>
          </p:nvSpPr>
          <p:spPr bwMode="auto">
            <a:xfrm>
              <a:off x="8840789" y="4970463"/>
              <a:ext cx="153987" cy="106362"/>
            </a:xfrm>
            <a:custGeom>
              <a:avLst/>
              <a:gdLst>
                <a:gd name="T0" fmla="*/ 153987 w 142"/>
                <a:gd name="T1" fmla="*/ 19145 h 100"/>
                <a:gd name="T2" fmla="*/ 144227 w 142"/>
                <a:gd name="T3" fmla="*/ 0 h 100"/>
                <a:gd name="T4" fmla="*/ 0 w 142"/>
                <a:gd name="T5" fmla="*/ 87217 h 100"/>
                <a:gd name="T6" fmla="*/ 0 w 142"/>
                <a:gd name="T7" fmla="*/ 87217 h 100"/>
                <a:gd name="T8" fmla="*/ 9760 w 142"/>
                <a:gd name="T9" fmla="*/ 106362 h 100"/>
                <a:gd name="T10" fmla="*/ 9760 w 142"/>
                <a:gd name="T11" fmla="*/ 106362 h 100"/>
                <a:gd name="T12" fmla="*/ 153987 w 142"/>
                <a:gd name="T13" fmla="*/ 19145 h 1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2"/>
                <a:gd name="T22" fmla="*/ 0 h 100"/>
                <a:gd name="T23" fmla="*/ 142 w 142"/>
                <a:gd name="T24" fmla="*/ 100 h 1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2" h="100">
                  <a:moveTo>
                    <a:pt x="142" y="18"/>
                  </a:moveTo>
                  <a:lnTo>
                    <a:pt x="133" y="0"/>
                  </a:lnTo>
                  <a:lnTo>
                    <a:pt x="0" y="82"/>
                  </a:lnTo>
                  <a:lnTo>
                    <a:pt x="9" y="100"/>
                  </a:lnTo>
                  <a:lnTo>
                    <a:pt x="142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092" name="Freeform 695"/>
            <p:cNvSpPr>
              <a:spLocks/>
            </p:cNvSpPr>
            <p:nvPr/>
          </p:nvSpPr>
          <p:spPr bwMode="auto">
            <a:xfrm>
              <a:off x="8678863" y="5057776"/>
              <a:ext cx="171450" cy="87313"/>
            </a:xfrm>
            <a:custGeom>
              <a:avLst/>
              <a:gdLst>
                <a:gd name="T0" fmla="*/ 171450 w 159"/>
                <a:gd name="T1" fmla="*/ 18935 h 83"/>
                <a:gd name="T2" fmla="*/ 161745 w 159"/>
                <a:gd name="T3" fmla="*/ 0 h 83"/>
                <a:gd name="T4" fmla="*/ 0 w 159"/>
                <a:gd name="T5" fmla="*/ 67326 h 83"/>
                <a:gd name="T6" fmla="*/ 0 w 159"/>
                <a:gd name="T7" fmla="*/ 67326 h 83"/>
                <a:gd name="T8" fmla="*/ 9705 w 159"/>
                <a:gd name="T9" fmla="*/ 87313 h 83"/>
                <a:gd name="T10" fmla="*/ 9705 w 159"/>
                <a:gd name="T11" fmla="*/ 87313 h 83"/>
                <a:gd name="T12" fmla="*/ 171450 w 159"/>
                <a:gd name="T13" fmla="*/ 18935 h 8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9"/>
                <a:gd name="T22" fmla="*/ 0 h 83"/>
                <a:gd name="T23" fmla="*/ 159 w 159"/>
                <a:gd name="T24" fmla="*/ 83 h 8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9" h="83">
                  <a:moveTo>
                    <a:pt x="159" y="18"/>
                  </a:moveTo>
                  <a:lnTo>
                    <a:pt x="150" y="0"/>
                  </a:lnTo>
                  <a:lnTo>
                    <a:pt x="0" y="64"/>
                  </a:lnTo>
                  <a:lnTo>
                    <a:pt x="9" y="83"/>
                  </a:lnTo>
                  <a:lnTo>
                    <a:pt x="159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093" name="Freeform 696"/>
            <p:cNvSpPr>
              <a:spLocks/>
            </p:cNvSpPr>
            <p:nvPr/>
          </p:nvSpPr>
          <p:spPr bwMode="auto">
            <a:xfrm>
              <a:off x="8332788" y="5124450"/>
              <a:ext cx="355600" cy="127000"/>
            </a:xfrm>
            <a:custGeom>
              <a:avLst/>
              <a:gdLst>
                <a:gd name="T0" fmla="*/ 355600 w 327"/>
                <a:gd name="T1" fmla="*/ 20277 h 119"/>
                <a:gd name="T2" fmla="*/ 345813 w 327"/>
                <a:gd name="T3" fmla="*/ 0 h 119"/>
                <a:gd name="T4" fmla="*/ 0 w 327"/>
                <a:gd name="T5" fmla="*/ 107790 h 119"/>
                <a:gd name="T6" fmla="*/ 0 w 327"/>
                <a:gd name="T7" fmla="*/ 107790 h 119"/>
                <a:gd name="T8" fmla="*/ 0 w 327"/>
                <a:gd name="T9" fmla="*/ 127000 h 119"/>
                <a:gd name="T10" fmla="*/ 9787 w 327"/>
                <a:gd name="T11" fmla="*/ 127000 h 119"/>
                <a:gd name="T12" fmla="*/ 355600 w 327"/>
                <a:gd name="T13" fmla="*/ 20277 h 1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27"/>
                <a:gd name="T22" fmla="*/ 0 h 119"/>
                <a:gd name="T23" fmla="*/ 327 w 327"/>
                <a:gd name="T24" fmla="*/ 119 h 11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27" h="119">
                  <a:moveTo>
                    <a:pt x="327" y="19"/>
                  </a:moveTo>
                  <a:lnTo>
                    <a:pt x="318" y="0"/>
                  </a:lnTo>
                  <a:lnTo>
                    <a:pt x="0" y="101"/>
                  </a:lnTo>
                  <a:lnTo>
                    <a:pt x="0" y="119"/>
                  </a:lnTo>
                  <a:lnTo>
                    <a:pt x="9" y="119"/>
                  </a:lnTo>
                  <a:lnTo>
                    <a:pt x="327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094" name="Freeform 697"/>
            <p:cNvSpPr>
              <a:spLocks/>
            </p:cNvSpPr>
            <p:nvPr/>
          </p:nvSpPr>
          <p:spPr bwMode="auto">
            <a:xfrm>
              <a:off x="7939088" y="5232400"/>
              <a:ext cx="393700" cy="58738"/>
            </a:xfrm>
            <a:custGeom>
              <a:avLst/>
              <a:gdLst>
                <a:gd name="T0" fmla="*/ 393700 w 362"/>
                <a:gd name="T1" fmla="*/ 19223 h 55"/>
                <a:gd name="T2" fmla="*/ 393700 w 362"/>
                <a:gd name="T3" fmla="*/ 0 h 55"/>
                <a:gd name="T4" fmla="*/ 0 w 362"/>
                <a:gd name="T5" fmla="*/ 39515 h 55"/>
                <a:gd name="T6" fmla="*/ 0 w 362"/>
                <a:gd name="T7" fmla="*/ 39515 h 55"/>
                <a:gd name="T8" fmla="*/ 0 w 362"/>
                <a:gd name="T9" fmla="*/ 58738 h 55"/>
                <a:gd name="T10" fmla="*/ 0 w 362"/>
                <a:gd name="T11" fmla="*/ 58738 h 55"/>
                <a:gd name="T12" fmla="*/ 393700 w 362"/>
                <a:gd name="T13" fmla="*/ 19223 h 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2"/>
                <a:gd name="T22" fmla="*/ 0 h 55"/>
                <a:gd name="T23" fmla="*/ 362 w 362"/>
                <a:gd name="T24" fmla="*/ 55 h 5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2" h="55">
                  <a:moveTo>
                    <a:pt x="362" y="18"/>
                  </a:moveTo>
                  <a:lnTo>
                    <a:pt x="362" y="0"/>
                  </a:lnTo>
                  <a:lnTo>
                    <a:pt x="0" y="37"/>
                  </a:lnTo>
                  <a:lnTo>
                    <a:pt x="0" y="55"/>
                  </a:lnTo>
                  <a:lnTo>
                    <a:pt x="362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095" name="Freeform 698"/>
            <p:cNvSpPr>
              <a:spLocks/>
            </p:cNvSpPr>
            <p:nvPr/>
          </p:nvSpPr>
          <p:spPr bwMode="auto">
            <a:xfrm>
              <a:off x="7545388" y="5272088"/>
              <a:ext cx="393700" cy="19050"/>
            </a:xfrm>
            <a:custGeom>
              <a:avLst/>
              <a:gdLst>
                <a:gd name="T0" fmla="*/ 393700 w 362"/>
                <a:gd name="T1" fmla="*/ 19050 h 18"/>
                <a:gd name="T2" fmla="*/ 393700 w 362"/>
                <a:gd name="T3" fmla="*/ 0 h 18"/>
                <a:gd name="T4" fmla="*/ 0 w 362"/>
                <a:gd name="T5" fmla="*/ 0 h 18"/>
                <a:gd name="T6" fmla="*/ 0 w 362"/>
                <a:gd name="T7" fmla="*/ 0 h 18"/>
                <a:gd name="T8" fmla="*/ 0 w 362"/>
                <a:gd name="T9" fmla="*/ 19050 h 18"/>
                <a:gd name="T10" fmla="*/ 0 w 362"/>
                <a:gd name="T11" fmla="*/ 19050 h 18"/>
                <a:gd name="T12" fmla="*/ 393700 w 362"/>
                <a:gd name="T13" fmla="*/ 19050 h 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2"/>
                <a:gd name="T22" fmla="*/ 0 h 18"/>
                <a:gd name="T23" fmla="*/ 362 w 362"/>
                <a:gd name="T24" fmla="*/ 18 h 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2" h="18">
                  <a:moveTo>
                    <a:pt x="362" y="18"/>
                  </a:moveTo>
                  <a:lnTo>
                    <a:pt x="362" y="0"/>
                  </a:lnTo>
                  <a:lnTo>
                    <a:pt x="0" y="0"/>
                  </a:lnTo>
                  <a:lnTo>
                    <a:pt x="0" y="18"/>
                  </a:lnTo>
                  <a:lnTo>
                    <a:pt x="362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096" name="Freeform 699"/>
            <p:cNvSpPr>
              <a:spLocks/>
            </p:cNvSpPr>
            <p:nvPr/>
          </p:nvSpPr>
          <p:spPr bwMode="auto">
            <a:xfrm>
              <a:off x="7170738" y="5213350"/>
              <a:ext cx="374650" cy="77788"/>
            </a:xfrm>
            <a:custGeom>
              <a:avLst/>
              <a:gdLst>
                <a:gd name="T0" fmla="*/ 374650 w 345"/>
                <a:gd name="T1" fmla="*/ 77788 h 73"/>
                <a:gd name="T2" fmla="*/ 374650 w 345"/>
                <a:gd name="T3" fmla="*/ 58607 h 73"/>
                <a:gd name="T4" fmla="*/ 0 w 345"/>
                <a:gd name="T5" fmla="*/ 0 h 73"/>
                <a:gd name="T6" fmla="*/ 9773 w 345"/>
                <a:gd name="T7" fmla="*/ 0 h 73"/>
                <a:gd name="T8" fmla="*/ 0 w 345"/>
                <a:gd name="T9" fmla="*/ 19181 h 73"/>
                <a:gd name="T10" fmla="*/ 0 w 345"/>
                <a:gd name="T11" fmla="*/ 19181 h 73"/>
                <a:gd name="T12" fmla="*/ 374650 w 345"/>
                <a:gd name="T13" fmla="*/ 77788 h 7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45"/>
                <a:gd name="T22" fmla="*/ 0 h 73"/>
                <a:gd name="T23" fmla="*/ 345 w 345"/>
                <a:gd name="T24" fmla="*/ 73 h 7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45" h="73">
                  <a:moveTo>
                    <a:pt x="345" y="73"/>
                  </a:moveTo>
                  <a:lnTo>
                    <a:pt x="345" y="55"/>
                  </a:lnTo>
                  <a:lnTo>
                    <a:pt x="0" y="0"/>
                  </a:lnTo>
                  <a:lnTo>
                    <a:pt x="9" y="0"/>
                  </a:lnTo>
                  <a:lnTo>
                    <a:pt x="0" y="18"/>
                  </a:lnTo>
                  <a:lnTo>
                    <a:pt x="345" y="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097" name="Freeform 700"/>
            <p:cNvSpPr>
              <a:spLocks/>
            </p:cNvSpPr>
            <p:nvPr/>
          </p:nvSpPr>
          <p:spPr bwMode="auto">
            <a:xfrm>
              <a:off x="6835776" y="5114926"/>
              <a:ext cx="346075" cy="117475"/>
            </a:xfrm>
            <a:custGeom>
              <a:avLst/>
              <a:gdLst>
                <a:gd name="T0" fmla="*/ 336280 w 318"/>
                <a:gd name="T1" fmla="*/ 117475 h 110"/>
                <a:gd name="T2" fmla="*/ 346075 w 318"/>
                <a:gd name="T3" fmla="*/ 98252 h 110"/>
                <a:gd name="T4" fmla="*/ 9795 w 318"/>
                <a:gd name="T5" fmla="*/ 0 h 110"/>
                <a:gd name="T6" fmla="*/ 9795 w 318"/>
                <a:gd name="T7" fmla="*/ 0 h 110"/>
                <a:gd name="T8" fmla="*/ 0 w 318"/>
                <a:gd name="T9" fmla="*/ 19223 h 110"/>
                <a:gd name="T10" fmla="*/ 0 w 318"/>
                <a:gd name="T11" fmla="*/ 19223 h 110"/>
                <a:gd name="T12" fmla="*/ 336280 w 318"/>
                <a:gd name="T13" fmla="*/ 117475 h 1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18"/>
                <a:gd name="T22" fmla="*/ 0 h 110"/>
                <a:gd name="T23" fmla="*/ 318 w 318"/>
                <a:gd name="T24" fmla="*/ 110 h 11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18" h="110">
                  <a:moveTo>
                    <a:pt x="309" y="110"/>
                  </a:moveTo>
                  <a:lnTo>
                    <a:pt x="318" y="92"/>
                  </a:lnTo>
                  <a:lnTo>
                    <a:pt x="9" y="0"/>
                  </a:lnTo>
                  <a:lnTo>
                    <a:pt x="0" y="18"/>
                  </a:lnTo>
                  <a:lnTo>
                    <a:pt x="309" y="1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098" name="Freeform 701"/>
            <p:cNvSpPr>
              <a:spLocks/>
            </p:cNvSpPr>
            <p:nvPr/>
          </p:nvSpPr>
          <p:spPr bwMode="auto">
            <a:xfrm>
              <a:off x="6567488" y="4979989"/>
              <a:ext cx="277812" cy="153987"/>
            </a:xfrm>
            <a:custGeom>
              <a:avLst/>
              <a:gdLst>
                <a:gd name="T0" fmla="*/ 268045 w 256"/>
                <a:gd name="T1" fmla="*/ 153987 h 146"/>
                <a:gd name="T2" fmla="*/ 277812 w 256"/>
                <a:gd name="T3" fmla="*/ 135002 h 146"/>
                <a:gd name="T4" fmla="*/ 9767 w 256"/>
                <a:gd name="T5" fmla="*/ 0 h 146"/>
                <a:gd name="T6" fmla="*/ 9767 w 256"/>
                <a:gd name="T7" fmla="*/ 0 h 146"/>
                <a:gd name="T8" fmla="*/ 0 w 256"/>
                <a:gd name="T9" fmla="*/ 18985 h 146"/>
                <a:gd name="T10" fmla="*/ 0 w 256"/>
                <a:gd name="T11" fmla="*/ 18985 h 146"/>
                <a:gd name="T12" fmla="*/ 268045 w 256"/>
                <a:gd name="T13" fmla="*/ 153987 h 14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56"/>
                <a:gd name="T22" fmla="*/ 0 h 146"/>
                <a:gd name="T23" fmla="*/ 256 w 256"/>
                <a:gd name="T24" fmla="*/ 146 h 14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56" h="146">
                  <a:moveTo>
                    <a:pt x="247" y="146"/>
                  </a:moveTo>
                  <a:lnTo>
                    <a:pt x="256" y="128"/>
                  </a:lnTo>
                  <a:lnTo>
                    <a:pt x="9" y="0"/>
                  </a:lnTo>
                  <a:lnTo>
                    <a:pt x="0" y="18"/>
                  </a:lnTo>
                  <a:lnTo>
                    <a:pt x="247" y="1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099" name="Freeform 702"/>
            <p:cNvSpPr>
              <a:spLocks/>
            </p:cNvSpPr>
            <p:nvPr/>
          </p:nvSpPr>
          <p:spPr bwMode="auto">
            <a:xfrm>
              <a:off x="6451601" y="4902200"/>
              <a:ext cx="125413" cy="96838"/>
            </a:xfrm>
            <a:custGeom>
              <a:avLst/>
              <a:gdLst>
                <a:gd name="T0" fmla="*/ 115598 w 115"/>
                <a:gd name="T1" fmla="*/ 96838 h 92"/>
                <a:gd name="T2" fmla="*/ 125413 w 115"/>
                <a:gd name="T3" fmla="*/ 77891 h 92"/>
                <a:gd name="T4" fmla="*/ 19630 w 115"/>
                <a:gd name="T5" fmla="*/ 0 h 92"/>
                <a:gd name="T6" fmla="*/ 19630 w 115"/>
                <a:gd name="T7" fmla="*/ 10526 h 92"/>
                <a:gd name="T8" fmla="*/ 0 w 115"/>
                <a:gd name="T9" fmla="*/ 19999 h 92"/>
                <a:gd name="T10" fmla="*/ 9815 w 115"/>
                <a:gd name="T11" fmla="*/ 19999 h 92"/>
                <a:gd name="T12" fmla="*/ 115598 w 115"/>
                <a:gd name="T13" fmla="*/ 96838 h 9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5"/>
                <a:gd name="T22" fmla="*/ 0 h 92"/>
                <a:gd name="T23" fmla="*/ 115 w 115"/>
                <a:gd name="T24" fmla="*/ 92 h 9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5" h="92">
                  <a:moveTo>
                    <a:pt x="106" y="92"/>
                  </a:moveTo>
                  <a:lnTo>
                    <a:pt x="115" y="74"/>
                  </a:lnTo>
                  <a:lnTo>
                    <a:pt x="18" y="0"/>
                  </a:lnTo>
                  <a:lnTo>
                    <a:pt x="18" y="10"/>
                  </a:lnTo>
                  <a:lnTo>
                    <a:pt x="0" y="19"/>
                  </a:lnTo>
                  <a:lnTo>
                    <a:pt x="9" y="19"/>
                  </a:lnTo>
                  <a:lnTo>
                    <a:pt x="106" y="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00" name="Freeform 703"/>
            <p:cNvSpPr>
              <a:spLocks/>
            </p:cNvSpPr>
            <p:nvPr/>
          </p:nvSpPr>
          <p:spPr bwMode="auto">
            <a:xfrm>
              <a:off x="6375400" y="4814888"/>
              <a:ext cx="96838" cy="106362"/>
            </a:xfrm>
            <a:custGeom>
              <a:avLst/>
              <a:gdLst>
                <a:gd name="T0" fmla="*/ 77253 w 89"/>
                <a:gd name="T1" fmla="*/ 106362 h 101"/>
                <a:gd name="T2" fmla="*/ 96838 w 89"/>
                <a:gd name="T3" fmla="*/ 96884 h 101"/>
                <a:gd name="T4" fmla="*/ 19585 w 89"/>
                <a:gd name="T5" fmla="*/ 0 h 101"/>
                <a:gd name="T6" fmla="*/ 0 w 89"/>
                <a:gd name="T7" fmla="*/ 9478 h 101"/>
                <a:gd name="T8" fmla="*/ 77253 w 89"/>
                <a:gd name="T9" fmla="*/ 106362 h 1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9"/>
                <a:gd name="T16" fmla="*/ 0 h 101"/>
                <a:gd name="T17" fmla="*/ 89 w 89"/>
                <a:gd name="T18" fmla="*/ 101 h 1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9" h="101">
                  <a:moveTo>
                    <a:pt x="71" y="101"/>
                  </a:moveTo>
                  <a:lnTo>
                    <a:pt x="89" y="92"/>
                  </a:lnTo>
                  <a:lnTo>
                    <a:pt x="18" y="0"/>
                  </a:lnTo>
                  <a:lnTo>
                    <a:pt x="0" y="9"/>
                  </a:lnTo>
                  <a:lnTo>
                    <a:pt x="71" y="1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01" name="Freeform 704"/>
            <p:cNvSpPr>
              <a:spLocks/>
            </p:cNvSpPr>
            <p:nvPr/>
          </p:nvSpPr>
          <p:spPr bwMode="auto">
            <a:xfrm>
              <a:off x="9224963" y="4756150"/>
              <a:ext cx="19050" cy="19050"/>
            </a:xfrm>
            <a:custGeom>
              <a:avLst/>
              <a:gdLst>
                <a:gd name="T0" fmla="*/ 10085 w 17"/>
                <a:gd name="T1" fmla="*/ 19050 h 18"/>
                <a:gd name="T2" fmla="*/ 10085 w 17"/>
                <a:gd name="T3" fmla="*/ 19050 h 18"/>
                <a:gd name="T4" fmla="*/ 19050 w 17"/>
                <a:gd name="T5" fmla="*/ 19050 h 18"/>
                <a:gd name="T6" fmla="*/ 19050 w 17"/>
                <a:gd name="T7" fmla="*/ 9525 h 18"/>
                <a:gd name="T8" fmla="*/ 19050 w 17"/>
                <a:gd name="T9" fmla="*/ 0 h 18"/>
                <a:gd name="T10" fmla="*/ 10085 w 17"/>
                <a:gd name="T11" fmla="*/ 0 h 18"/>
                <a:gd name="T12" fmla="*/ 10085 w 17"/>
                <a:gd name="T13" fmla="*/ 0 h 18"/>
                <a:gd name="T14" fmla="*/ 0 w 17"/>
                <a:gd name="T15" fmla="*/ 9525 h 18"/>
                <a:gd name="T16" fmla="*/ 10085 w 17"/>
                <a:gd name="T17" fmla="*/ 19050 h 18"/>
                <a:gd name="T18" fmla="*/ 10085 w 17"/>
                <a:gd name="T19" fmla="*/ 19050 h 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18"/>
                <a:gd name="T32" fmla="*/ 17 w 17"/>
                <a:gd name="T33" fmla="*/ 18 h 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18">
                  <a:moveTo>
                    <a:pt x="9" y="18"/>
                  </a:moveTo>
                  <a:lnTo>
                    <a:pt x="9" y="18"/>
                  </a:lnTo>
                  <a:lnTo>
                    <a:pt x="17" y="18"/>
                  </a:lnTo>
                  <a:lnTo>
                    <a:pt x="17" y="9"/>
                  </a:lnTo>
                  <a:lnTo>
                    <a:pt x="17" y="0"/>
                  </a:lnTo>
                  <a:lnTo>
                    <a:pt x="9" y="0"/>
                  </a:lnTo>
                  <a:lnTo>
                    <a:pt x="0" y="9"/>
                  </a:lnTo>
                  <a:lnTo>
                    <a:pt x="9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02" name="Freeform 705"/>
            <p:cNvSpPr>
              <a:spLocks/>
            </p:cNvSpPr>
            <p:nvPr/>
          </p:nvSpPr>
          <p:spPr bwMode="auto">
            <a:xfrm>
              <a:off x="9139239" y="4746626"/>
              <a:ext cx="123825" cy="136525"/>
            </a:xfrm>
            <a:custGeom>
              <a:avLst/>
              <a:gdLst>
                <a:gd name="T0" fmla="*/ 95830 w 115"/>
                <a:gd name="T1" fmla="*/ 19199 h 128"/>
                <a:gd name="T2" fmla="*/ 123825 w 115"/>
                <a:gd name="T3" fmla="*/ 49064 h 128"/>
                <a:gd name="T4" fmla="*/ 0 w 115"/>
                <a:gd name="T5" fmla="*/ 136525 h 128"/>
                <a:gd name="T6" fmla="*/ 66758 w 115"/>
                <a:gd name="T7" fmla="*/ 0 h 128"/>
                <a:gd name="T8" fmla="*/ 95830 w 115"/>
                <a:gd name="T9" fmla="*/ 19199 h 1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128"/>
                <a:gd name="T17" fmla="*/ 115 w 115"/>
                <a:gd name="T18" fmla="*/ 128 h 1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128">
                  <a:moveTo>
                    <a:pt x="89" y="18"/>
                  </a:moveTo>
                  <a:lnTo>
                    <a:pt x="115" y="46"/>
                  </a:lnTo>
                  <a:lnTo>
                    <a:pt x="0" y="128"/>
                  </a:lnTo>
                  <a:lnTo>
                    <a:pt x="62" y="0"/>
                  </a:lnTo>
                  <a:lnTo>
                    <a:pt x="89" y="18"/>
                  </a:lnTo>
                  <a:close/>
                </a:path>
              </a:pathLst>
            </a:custGeom>
            <a:grpFill/>
            <a:ln w="14288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03" name="Freeform 706"/>
            <p:cNvSpPr>
              <a:spLocks/>
            </p:cNvSpPr>
            <p:nvPr/>
          </p:nvSpPr>
          <p:spPr bwMode="auto">
            <a:xfrm>
              <a:off x="9139239" y="4746626"/>
              <a:ext cx="123825" cy="136525"/>
            </a:xfrm>
            <a:custGeom>
              <a:avLst/>
              <a:gdLst>
                <a:gd name="T0" fmla="*/ 95830 w 115"/>
                <a:gd name="T1" fmla="*/ 19199 h 128"/>
                <a:gd name="T2" fmla="*/ 123825 w 115"/>
                <a:gd name="T3" fmla="*/ 49064 h 128"/>
                <a:gd name="T4" fmla="*/ 0 w 115"/>
                <a:gd name="T5" fmla="*/ 136525 h 128"/>
                <a:gd name="T6" fmla="*/ 66758 w 115"/>
                <a:gd name="T7" fmla="*/ 0 h 128"/>
                <a:gd name="T8" fmla="*/ 95830 w 115"/>
                <a:gd name="T9" fmla="*/ 19199 h 1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128"/>
                <a:gd name="T17" fmla="*/ 115 w 115"/>
                <a:gd name="T18" fmla="*/ 128 h 1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128">
                  <a:moveTo>
                    <a:pt x="89" y="18"/>
                  </a:moveTo>
                  <a:lnTo>
                    <a:pt x="115" y="46"/>
                  </a:lnTo>
                  <a:lnTo>
                    <a:pt x="0" y="128"/>
                  </a:lnTo>
                  <a:lnTo>
                    <a:pt x="62" y="0"/>
                  </a:lnTo>
                  <a:lnTo>
                    <a:pt x="89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04" name="Freeform 707"/>
            <p:cNvSpPr>
              <a:spLocks/>
            </p:cNvSpPr>
            <p:nvPr/>
          </p:nvSpPr>
          <p:spPr bwMode="auto">
            <a:xfrm>
              <a:off x="9350375" y="2765425"/>
              <a:ext cx="115888" cy="146050"/>
            </a:xfrm>
            <a:custGeom>
              <a:avLst/>
              <a:gdLst>
                <a:gd name="T0" fmla="*/ 18586 w 106"/>
                <a:gd name="T1" fmla="*/ 0 h 138"/>
                <a:gd name="T2" fmla="*/ 0 w 106"/>
                <a:gd name="T3" fmla="*/ 10583 h 138"/>
                <a:gd name="T4" fmla="*/ 96209 w 106"/>
                <a:gd name="T5" fmla="*/ 146050 h 138"/>
                <a:gd name="T6" fmla="*/ 96209 w 106"/>
                <a:gd name="T7" fmla="*/ 146050 h 138"/>
                <a:gd name="T8" fmla="*/ 115888 w 106"/>
                <a:gd name="T9" fmla="*/ 136525 h 138"/>
                <a:gd name="T10" fmla="*/ 115888 w 106"/>
                <a:gd name="T11" fmla="*/ 136525 h 138"/>
                <a:gd name="T12" fmla="*/ 18586 w 106"/>
                <a:gd name="T13" fmla="*/ 0 h 1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6"/>
                <a:gd name="T22" fmla="*/ 0 h 138"/>
                <a:gd name="T23" fmla="*/ 106 w 106"/>
                <a:gd name="T24" fmla="*/ 138 h 13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6" h="138">
                  <a:moveTo>
                    <a:pt x="17" y="0"/>
                  </a:moveTo>
                  <a:lnTo>
                    <a:pt x="0" y="10"/>
                  </a:lnTo>
                  <a:lnTo>
                    <a:pt x="88" y="138"/>
                  </a:lnTo>
                  <a:lnTo>
                    <a:pt x="106" y="129"/>
                  </a:lnTo>
                  <a:lnTo>
                    <a:pt x="1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05" name="Freeform 708"/>
            <p:cNvSpPr>
              <a:spLocks/>
            </p:cNvSpPr>
            <p:nvPr/>
          </p:nvSpPr>
          <p:spPr bwMode="auto">
            <a:xfrm>
              <a:off x="9445625" y="2901951"/>
              <a:ext cx="96838" cy="136525"/>
            </a:xfrm>
            <a:custGeom>
              <a:avLst/>
              <a:gdLst>
                <a:gd name="T0" fmla="*/ 19808 w 88"/>
                <a:gd name="T1" fmla="*/ 0 h 128"/>
                <a:gd name="T2" fmla="*/ 0 w 88"/>
                <a:gd name="T3" fmla="*/ 9599 h 128"/>
                <a:gd name="T4" fmla="*/ 78131 w 88"/>
                <a:gd name="T5" fmla="*/ 136525 h 128"/>
                <a:gd name="T6" fmla="*/ 78131 w 88"/>
                <a:gd name="T7" fmla="*/ 136525 h 128"/>
                <a:gd name="T8" fmla="*/ 96838 w 88"/>
                <a:gd name="T9" fmla="*/ 126926 h 128"/>
                <a:gd name="T10" fmla="*/ 96838 w 88"/>
                <a:gd name="T11" fmla="*/ 126926 h 128"/>
                <a:gd name="T12" fmla="*/ 19808 w 88"/>
                <a:gd name="T13" fmla="*/ 0 h 1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8"/>
                <a:gd name="T22" fmla="*/ 0 h 128"/>
                <a:gd name="T23" fmla="*/ 88 w 88"/>
                <a:gd name="T24" fmla="*/ 128 h 12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8" h="128">
                  <a:moveTo>
                    <a:pt x="18" y="0"/>
                  </a:moveTo>
                  <a:lnTo>
                    <a:pt x="0" y="9"/>
                  </a:lnTo>
                  <a:lnTo>
                    <a:pt x="71" y="128"/>
                  </a:lnTo>
                  <a:lnTo>
                    <a:pt x="88" y="119"/>
                  </a:lnTo>
                  <a:lnTo>
                    <a:pt x="1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06" name="Freeform 709"/>
            <p:cNvSpPr>
              <a:spLocks/>
            </p:cNvSpPr>
            <p:nvPr/>
          </p:nvSpPr>
          <p:spPr bwMode="auto">
            <a:xfrm>
              <a:off x="9523414" y="3028950"/>
              <a:ext cx="123825" cy="280988"/>
            </a:xfrm>
            <a:custGeom>
              <a:avLst/>
              <a:gdLst>
                <a:gd name="T0" fmla="*/ 18465 w 114"/>
                <a:gd name="T1" fmla="*/ 0 h 266"/>
                <a:gd name="T2" fmla="*/ 0 w 114"/>
                <a:gd name="T3" fmla="*/ 9507 h 266"/>
                <a:gd name="T4" fmla="*/ 105360 w 114"/>
                <a:gd name="T5" fmla="*/ 280988 h 266"/>
                <a:gd name="T6" fmla="*/ 105360 w 114"/>
                <a:gd name="T7" fmla="*/ 270425 h 266"/>
                <a:gd name="T8" fmla="*/ 123825 w 114"/>
                <a:gd name="T9" fmla="*/ 270425 h 266"/>
                <a:gd name="T10" fmla="*/ 123825 w 114"/>
                <a:gd name="T11" fmla="*/ 270425 h 266"/>
                <a:gd name="T12" fmla="*/ 18465 w 114"/>
                <a:gd name="T13" fmla="*/ 0 h 26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4"/>
                <a:gd name="T22" fmla="*/ 0 h 266"/>
                <a:gd name="T23" fmla="*/ 114 w 114"/>
                <a:gd name="T24" fmla="*/ 266 h 26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4" h="266">
                  <a:moveTo>
                    <a:pt x="17" y="0"/>
                  </a:moveTo>
                  <a:lnTo>
                    <a:pt x="0" y="9"/>
                  </a:lnTo>
                  <a:lnTo>
                    <a:pt x="97" y="266"/>
                  </a:lnTo>
                  <a:lnTo>
                    <a:pt x="97" y="256"/>
                  </a:lnTo>
                  <a:lnTo>
                    <a:pt x="114" y="256"/>
                  </a:lnTo>
                  <a:lnTo>
                    <a:pt x="1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07" name="Freeform 710"/>
            <p:cNvSpPr>
              <a:spLocks/>
            </p:cNvSpPr>
            <p:nvPr/>
          </p:nvSpPr>
          <p:spPr bwMode="auto">
            <a:xfrm>
              <a:off x="9628189" y="3300413"/>
              <a:ext cx="58737" cy="271462"/>
            </a:xfrm>
            <a:custGeom>
              <a:avLst/>
              <a:gdLst>
                <a:gd name="T0" fmla="*/ 18840 w 53"/>
                <a:gd name="T1" fmla="*/ 0 h 257"/>
                <a:gd name="T2" fmla="*/ 0 w 53"/>
                <a:gd name="T3" fmla="*/ 0 h 257"/>
                <a:gd name="T4" fmla="*/ 38789 w 53"/>
                <a:gd name="T5" fmla="*/ 271462 h 257"/>
                <a:gd name="T6" fmla="*/ 38789 w 53"/>
                <a:gd name="T7" fmla="*/ 271462 h 257"/>
                <a:gd name="T8" fmla="*/ 58737 w 53"/>
                <a:gd name="T9" fmla="*/ 271462 h 257"/>
                <a:gd name="T10" fmla="*/ 58737 w 53"/>
                <a:gd name="T11" fmla="*/ 271462 h 257"/>
                <a:gd name="T12" fmla="*/ 18840 w 53"/>
                <a:gd name="T13" fmla="*/ 0 h 2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3"/>
                <a:gd name="T22" fmla="*/ 0 h 257"/>
                <a:gd name="T23" fmla="*/ 53 w 53"/>
                <a:gd name="T24" fmla="*/ 257 h 25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3" h="257">
                  <a:moveTo>
                    <a:pt x="17" y="0"/>
                  </a:moveTo>
                  <a:lnTo>
                    <a:pt x="0" y="0"/>
                  </a:lnTo>
                  <a:lnTo>
                    <a:pt x="35" y="257"/>
                  </a:lnTo>
                  <a:lnTo>
                    <a:pt x="53" y="257"/>
                  </a:lnTo>
                  <a:lnTo>
                    <a:pt x="1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08" name="Freeform 711"/>
            <p:cNvSpPr>
              <a:spLocks/>
            </p:cNvSpPr>
            <p:nvPr/>
          </p:nvSpPr>
          <p:spPr bwMode="auto">
            <a:xfrm>
              <a:off x="9647239" y="3571875"/>
              <a:ext cx="39687" cy="273050"/>
            </a:xfrm>
            <a:custGeom>
              <a:avLst/>
              <a:gdLst>
                <a:gd name="T0" fmla="*/ 39687 w 36"/>
                <a:gd name="T1" fmla="*/ 0 h 257"/>
                <a:gd name="T2" fmla="*/ 19844 w 36"/>
                <a:gd name="T3" fmla="*/ 0 h 257"/>
                <a:gd name="T4" fmla="*/ 0 w 36"/>
                <a:gd name="T5" fmla="*/ 273050 h 257"/>
                <a:gd name="T6" fmla="*/ 0 w 36"/>
                <a:gd name="T7" fmla="*/ 273050 h 257"/>
                <a:gd name="T8" fmla="*/ 19844 w 36"/>
                <a:gd name="T9" fmla="*/ 273050 h 257"/>
                <a:gd name="T10" fmla="*/ 19844 w 36"/>
                <a:gd name="T11" fmla="*/ 273050 h 257"/>
                <a:gd name="T12" fmla="*/ 39687 w 36"/>
                <a:gd name="T13" fmla="*/ 0 h 2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"/>
                <a:gd name="T22" fmla="*/ 0 h 257"/>
                <a:gd name="T23" fmla="*/ 36 w 36"/>
                <a:gd name="T24" fmla="*/ 257 h 25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" h="257">
                  <a:moveTo>
                    <a:pt x="36" y="0"/>
                  </a:moveTo>
                  <a:lnTo>
                    <a:pt x="18" y="0"/>
                  </a:lnTo>
                  <a:lnTo>
                    <a:pt x="0" y="257"/>
                  </a:lnTo>
                  <a:lnTo>
                    <a:pt x="18" y="257"/>
                  </a:lnTo>
                  <a:lnTo>
                    <a:pt x="3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09" name="Freeform 712"/>
            <p:cNvSpPr>
              <a:spLocks/>
            </p:cNvSpPr>
            <p:nvPr/>
          </p:nvSpPr>
          <p:spPr bwMode="auto">
            <a:xfrm>
              <a:off x="9599614" y="3844925"/>
              <a:ext cx="66675" cy="222250"/>
            </a:xfrm>
            <a:custGeom>
              <a:avLst/>
              <a:gdLst>
                <a:gd name="T0" fmla="*/ 66675 w 62"/>
                <a:gd name="T1" fmla="*/ 0 h 210"/>
                <a:gd name="T2" fmla="*/ 47318 w 62"/>
                <a:gd name="T3" fmla="*/ 0 h 210"/>
                <a:gd name="T4" fmla="*/ 0 w 62"/>
                <a:gd name="T5" fmla="*/ 212725 h 210"/>
                <a:gd name="T6" fmla="*/ 0 w 62"/>
                <a:gd name="T7" fmla="*/ 212725 h 210"/>
                <a:gd name="T8" fmla="*/ 19357 w 62"/>
                <a:gd name="T9" fmla="*/ 222250 h 210"/>
                <a:gd name="T10" fmla="*/ 19357 w 62"/>
                <a:gd name="T11" fmla="*/ 212725 h 210"/>
                <a:gd name="T12" fmla="*/ 66675 w 62"/>
                <a:gd name="T13" fmla="*/ 0 h 2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2"/>
                <a:gd name="T22" fmla="*/ 0 h 210"/>
                <a:gd name="T23" fmla="*/ 62 w 62"/>
                <a:gd name="T24" fmla="*/ 210 h 21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2" h="210">
                  <a:moveTo>
                    <a:pt x="62" y="0"/>
                  </a:moveTo>
                  <a:lnTo>
                    <a:pt x="44" y="0"/>
                  </a:lnTo>
                  <a:lnTo>
                    <a:pt x="0" y="201"/>
                  </a:lnTo>
                  <a:lnTo>
                    <a:pt x="18" y="210"/>
                  </a:lnTo>
                  <a:lnTo>
                    <a:pt x="18" y="201"/>
                  </a:lnTo>
                  <a:lnTo>
                    <a:pt x="6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10" name="Freeform 713"/>
            <p:cNvSpPr>
              <a:spLocks/>
            </p:cNvSpPr>
            <p:nvPr/>
          </p:nvSpPr>
          <p:spPr bwMode="auto">
            <a:xfrm>
              <a:off x="9513889" y="4057651"/>
              <a:ext cx="104775" cy="252413"/>
            </a:xfrm>
            <a:custGeom>
              <a:avLst/>
              <a:gdLst>
                <a:gd name="T0" fmla="*/ 104775 w 97"/>
                <a:gd name="T1" fmla="*/ 9545 h 238"/>
                <a:gd name="T2" fmla="*/ 85332 w 97"/>
                <a:gd name="T3" fmla="*/ 0 h 238"/>
                <a:gd name="T4" fmla="*/ 0 w 97"/>
                <a:gd name="T5" fmla="*/ 242868 h 238"/>
                <a:gd name="T6" fmla="*/ 0 w 97"/>
                <a:gd name="T7" fmla="*/ 242868 h 238"/>
                <a:gd name="T8" fmla="*/ 18363 w 97"/>
                <a:gd name="T9" fmla="*/ 252413 h 238"/>
                <a:gd name="T10" fmla="*/ 18363 w 97"/>
                <a:gd name="T11" fmla="*/ 252413 h 238"/>
                <a:gd name="T12" fmla="*/ 104775 w 97"/>
                <a:gd name="T13" fmla="*/ 9545 h 2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7"/>
                <a:gd name="T22" fmla="*/ 0 h 238"/>
                <a:gd name="T23" fmla="*/ 97 w 97"/>
                <a:gd name="T24" fmla="*/ 238 h 23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7" h="238">
                  <a:moveTo>
                    <a:pt x="97" y="9"/>
                  </a:moveTo>
                  <a:lnTo>
                    <a:pt x="79" y="0"/>
                  </a:lnTo>
                  <a:lnTo>
                    <a:pt x="0" y="229"/>
                  </a:lnTo>
                  <a:lnTo>
                    <a:pt x="17" y="238"/>
                  </a:lnTo>
                  <a:lnTo>
                    <a:pt x="97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11" name="Freeform 714"/>
            <p:cNvSpPr>
              <a:spLocks/>
            </p:cNvSpPr>
            <p:nvPr/>
          </p:nvSpPr>
          <p:spPr bwMode="auto">
            <a:xfrm>
              <a:off x="9388476" y="4300538"/>
              <a:ext cx="142875" cy="252412"/>
            </a:xfrm>
            <a:custGeom>
              <a:avLst/>
              <a:gdLst>
                <a:gd name="T0" fmla="*/ 142875 w 132"/>
                <a:gd name="T1" fmla="*/ 9505 h 239"/>
                <a:gd name="T2" fmla="*/ 124474 w 132"/>
                <a:gd name="T3" fmla="*/ 0 h 239"/>
                <a:gd name="T4" fmla="*/ 0 w 132"/>
                <a:gd name="T5" fmla="*/ 241851 h 239"/>
                <a:gd name="T6" fmla="*/ 0 w 132"/>
                <a:gd name="T7" fmla="*/ 241851 h 239"/>
                <a:gd name="T8" fmla="*/ 19483 w 132"/>
                <a:gd name="T9" fmla="*/ 252412 h 239"/>
                <a:gd name="T10" fmla="*/ 19483 w 132"/>
                <a:gd name="T11" fmla="*/ 252412 h 239"/>
                <a:gd name="T12" fmla="*/ 142875 w 132"/>
                <a:gd name="T13" fmla="*/ 9505 h 2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2"/>
                <a:gd name="T22" fmla="*/ 0 h 239"/>
                <a:gd name="T23" fmla="*/ 132 w 132"/>
                <a:gd name="T24" fmla="*/ 239 h 23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2" h="239">
                  <a:moveTo>
                    <a:pt x="132" y="9"/>
                  </a:moveTo>
                  <a:lnTo>
                    <a:pt x="115" y="0"/>
                  </a:lnTo>
                  <a:lnTo>
                    <a:pt x="0" y="229"/>
                  </a:lnTo>
                  <a:lnTo>
                    <a:pt x="18" y="239"/>
                  </a:lnTo>
                  <a:lnTo>
                    <a:pt x="132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12" name="Freeform 715"/>
            <p:cNvSpPr>
              <a:spLocks/>
            </p:cNvSpPr>
            <p:nvPr/>
          </p:nvSpPr>
          <p:spPr bwMode="auto">
            <a:xfrm>
              <a:off x="9224963" y="4541838"/>
              <a:ext cx="182562" cy="233362"/>
            </a:xfrm>
            <a:custGeom>
              <a:avLst/>
              <a:gdLst>
                <a:gd name="T0" fmla="*/ 182562 w 168"/>
                <a:gd name="T1" fmla="*/ 10607 h 220"/>
                <a:gd name="T2" fmla="*/ 163002 w 168"/>
                <a:gd name="T3" fmla="*/ 0 h 220"/>
                <a:gd name="T4" fmla="*/ 0 w 168"/>
                <a:gd name="T5" fmla="*/ 223815 h 220"/>
                <a:gd name="T6" fmla="*/ 18474 w 168"/>
                <a:gd name="T7" fmla="*/ 233362 h 220"/>
                <a:gd name="T8" fmla="*/ 182562 w 168"/>
                <a:gd name="T9" fmla="*/ 10607 h 2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8"/>
                <a:gd name="T16" fmla="*/ 0 h 220"/>
                <a:gd name="T17" fmla="*/ 168 w 168"/>
                <a:gd name="T18" fmla="*/ 220 h 2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8" h="220">
                  <a:moveTo>
                    <a:pt x="168" y="10"/>
                  </a:moveTo>
                  <a:lnTo>
                    <a:pt x="150" y="0"/>
                  </a:lnTo>
                  <a:lnTo>
                    <a:pt x="0" y="211"/>
                  </a:lnTo>
                  <a:lnTo>
                    <a:pt x="17" y="220"/>
                  </a:lnTo>
                  <a:lnTo>
                    <a:pt x="168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13" name="Freeform 716"/>
            <p:cNvSpPr>
              <a:spLocks/>
            </p:cNvSpPr>
            <p:nvPr/>
          </p:nvSpPr>
          <p:spPr bwMode="auto">
            <a:xfrm>
              <a:off x="6307139" y="3552825"/>
              <a:ext cx="20637" cy="19050"/>
            </a:xfrm>
            <a:custGeom>
              <a:avLst/>
              <a:gdLst>
                <a:gd name="T0" fmla="*/ 0 w 18"/>
                <a:gd name="T1" fmla="*/ 19050 h 18"/>
                <a:gd name="T2" fmla="*/ 10319 w 18"/>
                <a:gd name="T3" fmla="*/ 19050 h 18"/>
                <a:gd name="T4" fmla="*/ 20637 w 18"/>
                <a:gd name="T5" fmla="*/ 19050 h 18"/>
                <a:gd name="T6" fmla="*/ 20637 w 18"/>
                <a:gd name="T7" fmla="*/ 9525 h 18"/>
                <a:gd name="T8" fmla="*/ 10319 w 18"/>
                <a:gd name="T9" fmla="*/ 0 h 18"/>
                <a:gd name="T10" fmla="*/ 0 w 18"/>
                <a:gd name="T11" fmla="*/ 0 h 18"/>
                <a:gd name="T12" fmla="*/ 0 w 18"/>
                <a:gd name="T13" fmla="*/ 9525 h 18"/>
                <a:gd name="T14" fmla="*/ 0 w 18"/>
                <a:gd name="T15" fmla="*/ 9525 h 18"/>
                <a:gd name="T16" fmla="*/ 0 w 18"/>
                <a:gd name="T17" fmla="*/ 19050 h 18"/>
                <a:gd name="T18" fmla="*/ 0 w 18"/>
                <a:gd name="T19" fmla="*/ 19050 h 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8"/>
                <a:gd name="T31" fmla="*/ 0 h 18"/>
                <a:gd name="T32" fmla="*/ 18 w 18"/>
                <a:gd name="T33" fmla="*/ 18 h 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8" h="18">
                  <a:moveTo>
                    <a:pt x="0" y="18"/>
                  </a:moveTo>
                  <a:lnTo>
                    <a:pt x="9" y="18"/>
                  </a:lnTo>
                  <a:lnTo>
                    <a:pt x="18" y="18"/>
                  </a:lnTo>
                  <a:lnTo>
                    <a:pt x="18" y="9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0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14" name="Freeform 717"/>
            <p:cNvSpPr>
              <a:spLocks/>
            </p:cNvSpPr>
            <p:nvPr/>
          </p:nvSpPr>
          <p:spPr bwMode="auto">
            <a:xfrm>
              <a:off x="6242051" y="3543301"/>
              <a:ext cx="104775" cy="144463"/>
            </a:xfrm>
            <a:custGeom>
              <a:avLst/>
              <a:gdLst>
                <a:gd name="T0" fmla="*/ 65889 w 97"/>
                <a:gd name="T1" fmla="*/ 28471 h 137"/>
                <a:gd name="T2" fmla="*/ 104775 w 97"/>
                <a:gd name="T3" fmla="*/ 47451 h 137"/>
                <a:gd name="T4" fmla="*/ 0 w 97"/>
                <a:gd name="T5" fmla="*/ 144463 h 137"/>
                <a:gd name="T6" fmla="*/ 37805 w 97"/>
                <a:gd name="T7" fmla="*/ 0 h 137"/>
                <a:gd name="T8" fmla="*/ 65889 w 97"/>
                <a:gd name="T9" fmla="*/ 28471 h 1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7"/>
                <a:gd name="T16" fmla="*/ 0 h 137"/>
                <a:gd name="T17" fmla="*/ 97 w 97"/>
                <a:gd name="T18" fmla="*/ 137 h 1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7" h="137">
                  <a:moveTo>
                    <a:pt x="61" y="27"/>
                  </a:moveTo>
                  <a:lnTo>
                    <a:pt x="97" y="45"/>
                  </a:lnTo>
                  <a:lnTo>
                    <a:pt x="0" y="137"/>
                  </a:lnTo>
                  <a:lnTo>
                    <a:pt x="35" y="0"/>
                  </a:lnTo>
                  <a:lnTo>
                    <a:pt x="61" y="27"/>
                  </a:lnTo>
                  <a:close/>
                </a:path>
              </a:pathLst>
            </a:custGeom>
            <a:grpFill/>
            <a:ln w="14288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15" name="Freeform 718"/>
            <p:cNvSpPr>
              <a:spLocks/>
            </p:cNvSpPr>
            <p:nvPr/>
          </p:nvSpPr>
          <p:spPr bwMode="auto">
            <a:xfrm>
              <a:off x="6242051" y="3543301"/>
              <a:ext cx="104775" cy="144463"/>
            </a:xfrm>
            <a:custGeom>
              <a:avLst/>
              <a:gdLst>
                <a:gd name="T0" fmla="*/ 65889 w 97"/>
                <a:gd name="T1" fmla="*/ 28471 h 137"/>
                <a:gd name="T2" fmla="*/ 104775 w 97"/>
                <a:gd name="T3" fmla="*/ 47451 h 137"/>
                <a:gd name="T4" fmla="*/ 0 w 97"/>
                <a:gd name="T5" fmla="*/ 144463 h 137"/>
                <a:gd name="T6" fmla="*/ 37805 w 97"/>
                <a:gd name="T7" fmla="*/ 0 h 137"/>
                <a:gd name="T8" fmla="*/ 65889 w 97"/>
                <a:gd name="T9" fmla="*/ 28471 h 1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7"/>
                <a:gd name="T16" fmla="*/ 0 h 137"/>
                <a:gd name="T17" fmla="*/ 97 w 97"/>
                <a:gd name="T18" fmla="*/ 137 h 1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7" h="137">
                  <a:moveTo>
                    <a:pt x="61" y="27"/>
                  </a:moveTo>
                  <a:lnTo>
                    <a:pt x="97" y="45"/>
                  </a:lnTo>
                  <a:lnTo>
                    <a:pt x="0" y="137"/>
                  </a:lnTo>
                  <a:lnTo>
                    <a:pt x="35" y="0"/>
                  </a:lnTo>
                  <a:lnTo>
                    <a:pt x="61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16" name="Freeform 719"/>
            <p:cNvSpPr>
              <a:spLocks/>
            </p:cNvSpPr>
            <p:nvPr/>
          </p:nvSpPr>
          <p:spPr bwMode="auto">
            <a:xfrm>
              <a:off x="8918575" y="3213101"/>
              <a:ext cx="152400" cy="193675"/>
            </a:xfrm>
            <a:custGeom>
              <a:avLst/>
              <a:gdLst>
                <a:gd name="T0" fmla="*/ 134026 w 141"/>
                <a:gd name="T1" fmla="*/ 193675 h 183"/>
                <a:gd name="T2" fmla="*/ 152400 w 141"/>
                <a:gd name="T3" fmla="*/ 184150 h 183"/>
                <a:gd name="T4" fmla="*/ 19455 w 141"/>
                <a:gd name="T5" fmla="*/ 9525 h 183"/>
                <a:gd name="T6" fmla="*/ 19455 w 141"/>
                <a:gd name="T7" fmla="*/ 0 h 183"/>
                <a:gd name="T8" fmla="*/ 0 w 141"/>
                <a:gd name="T9" fmla="*/ 19050 h 183"/>
                <a:gd name="T10" fmla="*/ 0 w 141"/>
                <a:gd name="T11" fmla="*/ 19050 h 183"/>
                <a:gd name="T12" fmla="*/ 134026 w 141"/>
                <a:gd name="T13" fmla="*/ 193675 h 18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1"/>
                <a:gd name="T22" fmla="*/ 0 h 183"/>
                <a:gd name="T23" fmla="*/ 141 w 141"/>
                <a:gd name="T24" fmla="*/ 183 h 18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1" h="183">
                  <a:moveTo>
                    <a:pt x="124" y="183"/>
                  </a:moveTo>
                  <a:lnTo>
                    <a:pt x="141" y="174"/>
                  </a:lnTo>
                  <a:lnTo>
                    <a:pt x="18" y="9"/>
                  </a:lnTo>
                  <a:lnTo>
                    <a:pt x="18" y="0"/>
                  </a:lnTo>
                  <a:lnTo>
                    <a:pt x="0" y="18"/>
                  </a:lnTo>
                  <a:lnTo>
                    <a:pt x="124" y="1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17" name="Freeform 720"/>
            <p:cNvSpPr>
              <a:spLocks/>
            </p:cNvSpPr>
            <p:nvPr/>
          </p:nvSpPr>
          <p:spPr bwMode="auto">
            <a:xfrm>
              <a:off x="8774113" y="3067050"/>
              <a:ext cx="163512" cy="165100"/>
            </a:xfrm>
            <a:custGeom>
              <a:avLst/>
              <a:gdLst>
                <a:gd name="T0" fmla="*/ 143891 w 150"/>
                <a:gd name="T1" fmla="*/ 165100 h 156"/>
                <a:gd name="T2" fmla="*/ 163512 w 150"/>
                <a:gd name="T3" fmla="*/ 146050 h 156"/>
                <a:gd name="T4" fmla="*/ 18531 w 150"/>
                <a:gd name="T5" fmla="*/ 0 h 156"/>
                <a:gd name="T6" fmla="*/ 18531 w 150"/>
                <a:gd name="T7" fmla="*/ 0 h 156"/>
                <a:gd name="T8" fmla="*/ 8721 w 150"/>
                <a:gd name="T9" fmla="*/ 20108 h 156"/>
                <a:gd name="T10" fmla="*/ 0 w 150"/>
                <a:gd name="T11" fmla="*/ 20108 h 156"/>
                <a:gd name="T12" fmla="*/ 143891 w 150"/>
                <a:gd name="T13" fmla="*/ 165100 h 15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0"/>
                <a:gd name="T22" fmla="*/ 0 h 156"/>
                <a:gd name="T23" fmla="*/ 150 w 150"/>
                <a:gd name="T24" fmla="*/ 156 h 15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0" h="156">
                  <a:moveTo>
                    <a:pt x="132" y="156"/>
                  </a:moveTo>
                  <a:lnTo>
                    <a:pt x="150" y="138"/>
                  </a:lnTo>
                  <a:lnTo>
                    <a:pt x="17" y="0"/>
                  </a:lnTo>
                  <a:lnTo>
                    <a:pt x="8" y="19"/>
                  </a:lnTo>
                  <a:lnTo>
                    <a:pt x="0" y="19"/>
                  </a:lnTo>
                  <a:lnTo>
                    <a:pt x="132" y="1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18" name="Freeform 721"/>
            <p:cNvSpPr>
              <a:spLocks/>
            </p:cNvSpPr>
            <p:nvPr/>
          </p:nvSpPr>
          <p:spPr bwMode="auto">
            <a:xfrm>
              <a:off x="8620125" y="2940050"/>
              <a:ext cx="173038" cy="146050"/>
            </a:xfrm>
            <a:custGeom>
              <a:avLst/>
              <a:gdLst>
                <a:gd name="T0" fmla="*/ 163243 w 159"/>
                <a:gd name="T1" fmla="*/ 146050 h 138"/>
                <a:gd name="T2" fmla="*/ 173038 w 159"/>
                <a:gd name="T3" fmla="*/ 125942 h 138"/>
                <a:gd name="T4" fmla="*/ 9795 w 159"/>
                <a:gd name="T5" fmla="*/ 0 h 138"/>
                <a:gd name="T6" fmla="*/ 9795 w 159"/>
                <a:gd name="T7" fmla="*/ 0 h 138"/>
                <a:gd name="T8" fmla="*/ 0 w 159"/>
                <a:gd name="T9" fmla="*/ 20108 h 138"/>
                <a:gd name="T10" fmla="*/ 0 w 159"/>
                <a:gd name="T11" fmla="*/ 20108 h 138"/>
                <a:gd name="T12" fmla="*/ 163243 w 159"/>
                <a:gd name="T13" fmla="*/ 146050 h 1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9"/>
                <a:gd name="T22" fmla="*/ 0 h 138"/>
                <a:gd name="T23" fmla="*/ 159 w 159"/>
                <a:gd name="T24" fmla="*/ 138 h 13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9" h="138">
                  <a:moveTo>
                    <a:pt x="150" y="138"/>
                  </a:moveTo>
                  <a:lnTo>
                    <a:pt x="159" y="119"/>
                  </a:lnTo>
                  <a:lnTo>
                    <a:pt x="9" y="0"/>
                  </a:lnTo>
                  <a:lnTo>
                    <a:pt x="0" y="19"/>
                  </a:lnTo>
                  <a:lnTo>
                    <a:pt x="150" y="1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19" name="Freeform 722"/>
            <p:cNvSpPr>
              <a:spLocks/>
            </p:cNvSpPr>
            <p:nvPr/>
          </p:nvSpPr>
          <p:spPr bwMode="auto">
            <a:xfrm>
              <a:off x="8447088" y="2844800"/>
              <a:ext cx="182562" cy="115888"/>
            </a:xfrm>
            <a:custGeom>
              <a:avLst/>
              <a:gdLst>
                <a:gd name="T0" fmla="*/ 172782 w 168"/>
                <a:gd name="T1" fmla="*/ 115888 h 110"/>
                <a:gd name="T2" fmla="*/ 182562 w 168"/>
                <a:gd name="T3" fmla="*/ 95871 h 110"/>
                <a:gd name="T4" fmla="*/ 9780 w 168"/>
                <a:gd name="T5" fmla="*/ 0 h 110"/>
                <a:gd name="T6" fmla="*/ 9780 w 168"/>
                <a:gd name="T7" fmla="*/ 0 h 110"/>
                <a:gd name="T8" fmla="*/ 0 w 168"/>
                <a:gd name="T9" fmla="*/ 18963 h 110"/>
                <a:gd name="T10" fmla="*/ 0 w 168"/>
                <a:gd name="T11" fmla="*/ 18963 h 110"/>
                <a:gd name="T12" fmla="*/ 172782 w 168"/>
                <a:gd name="T13" fmla="*/ 115888 h 1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8"/>
                <a:gd name="T22" fmla="*/ 0 h 110"/>
                <a:gd name="T23" fmla="*/ 168 w 168"/>
                <a:gd name="T24" fmla="*/ 110 h 11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8" h="110">
                  <a:moveTo>
                    <a:pt x="159" y="110"/>
                  </a:moveTo>
                  <a:lnTo>
                    <a:pt x="168" y="91"/>
                  </a:lnTo>
                  <a:lnTo>
                    <a:pt x="9" y="0"/>
                  </a:lnTo>
                  <a:lnTo>
                    <a:pt x="0" y="18"/>
                  </a:lnTo>
                  <a:lnTo>
                    <a:pt x="159" y="1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20" name="Freeform 723"/>
            <p:cNvSpPr>
              <a:spLocks/>
            </p:cNvSpPr>
            <p:nvPr/>
          </p:nvSpPr>
          <p:spPr bwMode="auto">
            <a:xfrm>
              <a:off x="8256588" y="2776538"/>
              <a:ext cx="201612" cy="87312"/>
            </a:xfrm>
            <a:custGeom>
              <a:avLst/>
              <a:gdLst>
                <a:gd name="T0" fmla="*/ 191804 w 185"/>
                <a:gd name="T1" fmla="*/ 87312 h 82"/>
                <a:gd name="T2" fmla="*/ 201612 w 185"/>
                <a:gd name="T3" fmla="*/ 68146 h 82"/>
                <a:gd name="T4" fmla="*/ 8718 w 185"/>
                <a:gd name="T5" fmla="*/ 0 h 82"/>
                <a:gd name="T6" fmla="*/ 0 w 185"/>
                <a:gd name="T7" fmla="*/ 0 h 82"/>
                <a:gd name="T8" fmla="*/ 0 w 185"/>
                <a:gd name="T9" fmla="*/ 19166 h 82"/>
                <a:gd name="T10" fmla="*/ 0 w 185"/>
                <a:gd name="T11" fmla="*/ 19166 h 82"/>
                <a:gd name="T12" fmla="*/ 191804 w 185"/>
                <a:gd name="T13" fmla="*/ 87312 h 8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5"/>
                <a:gd name="T22" fmla="*/ 0 h 82"/>
                <a:gd name="T23" fmla="*/ 185 w 185"/>
                <a:gd name="T24" fmla="*/ 82 h 8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5" h="82">
                  <a:moveTo>
                    <a:pt x="176" y="82"/>
                  </a:moveTo>
                  <a:lnTo>
                    <a:pt x="185" y="64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18"/>
                  </a:lnTo>
                  <a:lnTo>
                    <a:pt x="176" y="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21" name="Freeform 724"/>
            <p:cNvSpPr>
              <a:spLocks/>
            </p:cNvSpPr>
            <p:nvPr/>
          </p:nvSpPr>
          <p:spPr bwMode="auto">
            <a:xfrm>
              <a:off x="8045450" y="2736850"/>
              <a:ext cx="211138" cy="58738"/>
            </a:xfrm>
            <a:custGeom>
              <a:avLst/>
              <a:gdLst>
                <a:gd name="T0" fmla="*/ 211138 w 195"/>
                <a:gd name="T1" fmla="*/ 58738 h 55"/>
                <a:gd name="T2" fmla="*/ 211138 w 195"/>
                <a:gd name="T3" fmla="*/ 39515 h 55"/>
                <a:gd name="T4" fmla="*/ 0 w 195"/>
                <a:gd name="T5" fmla="*/ 0 h 55"/>
                <a:gd name="T6" fmla="*/ 0 w 195"/>
                <a:gd name="T7" fmla="*/ 0 h 55"/>
                <a:gd name="T8" fmla="*/ 0 w 195"/>
                <a:gd name="T9" fmla="*/ 19223 h 55"/>
                <a:gd name="T10" fmla="*/ 0 w 195"/>
                <a:gd name="T11" fmla="*/ 19223 h 55"/>
                <a:gd name="T12" fmla="*/ 211138 w 195"/>
                <a:gd name="T13" fmla="*/ 58738 h 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5"/>
                <a:gd name="T22" fmla="*/ 0 h 55"/>
                <a:gd name="T23" fmla="*/ 195 w 195"/>
                <a:gd name="T24" fmla="*/ 55 h 5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5" h="55">
                  <a:moveTo>
                    <a:pt x="195" y="55"/>
                  </a:moveTo>
                  <a:lnTo>
                    <a:pt x="195" y="37"/>
                  </a:lnTo>
                  <a:lnTo>
                    <a:pt x="0" y="0"/>
                  </a:lnTo>
                  <a:lnTo>
                    <a:pt x="0" y="18"/>
                  </a:lnTo>
                  <a:lnTo>
                    <a:pt x="195" y="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22" name="Freeform 725"/>
            <p:cNvSpPr>
              <a:spLocks/>
            </p:cNvSpPr>
            <p:nvPr/>
          </p:nvSpPr>
          <p:spPr bwMode="auto">
            <a:xfrm>
              <a:off x="7824788" y="2727326"/>
              <a:ext cx="220662" cy="28575"/>
            </a:xfrm>
            <a:custGeom>
              <a:avLst/>
              <a:gdLst>
                <a:gd name="T0" fmla="*/ 220662 w 203"/>
                <a:gd name="T1" fmla="*/ 28575 h 27"/>
                <a:gd name="T2" fmla="*/ 220662 w 203"/>
                <a:gd name="T3" fmla="*/ 9525 h 27"/>
                <a:gd name="T4" fmla="*/ 0 w 203"/>
                <a:gd name="T5" fmla="*/ 0 h 27"/>
                <a:gd name="T6" fmla="*/ 0 w 203"/>
                <a:gd name="T7" fmla="*/ 0 h 27"/>
                <a:gd name="T8" fmla="*/ 0 w 203"/>
                <a:gd name="T9" fmla="*/ 19050 h 27"/>
                <a:gd name="T10" fmla="*/ 0 w 203"/>
                <a:gd name="T11" fmla="*/ 19050 h 27"/>
                <a:gd name="T12" fmla="*/ 220662 w 203"/>
                <a:gd name="T13" fmla="*/ 28575 h 2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7"/>
                <a:gd name="T23" fmla="*/ 203 w 203"/>
                <a:gd name="T24" fmla="*/ 27 h 2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7">
                  <a:moveTo>
                    <a:pt x="203" y="27"/>
                  </a:moveTo>
                  <a:lnTo>
                    <a:pt x="203" y="9"/>
                  </a:lnTo>
                  <a:lnTo>
                    <a:pt x="0" y="0"/>
                  </a:lnTo>
                  <a:lnTo>
                    <a:pt x="0" y="18"/>
                  </a:lnTo>
                  <a:lnTo>
                    <a:pt x="203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23" name="Freeform 726"/>
            <p:cNvSpPr>
              <a:spLocks/>
            </p:cNvSpPr>
            <p:nvPr/>
          </p:nvSpPr>
          <p:spPr bwMode="auto">
            <a:xfrm>
              <a:off x="7594600" y="2727325"/>
              <a:ext cx="230188" cy="38100"/>
            </a:xfrm>
            <a:custGeom>
              <a:avLst/>
              <a:gdLst>
                <a:gd name="T0" fmla="*/ 230188 w 212"/>
                <a:gd name="T1" fmla="*/ 19050 h 36"/>
                <a:gd name="T2" fmla="*/ 230188 w 212"/>
                <a:gd name="T3" fmla="*/ 0 h 36"/>
                <a:gd name="T4" fmla="*/ 0 w 212"/>
                <a:gd name="T5" fmla="*/ 19050 h 36"/>
                <a:gd name="T6" fmla="*/ 0 w 212"/>
                <a:gd name="T7" fmla="*/ 19050 h 36"/>
                <a:gd name="T8" fmla="*/ 0 w 212"/>
                <a:gd name="T9" fmla="*/ 38100 h 36"/>
                <a:gd name="T10" fmla="*/ 0 w 212"/>
                <a:gd name="T11" fmla="*/ 38100 h 36"/>
                <a:gd name="T12" fmla="*/ 230188 w 212"/>
                <a:gd name="T13" fmla="*/ 19050 h 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2"/>
                <a:gd name="T22" fmla="*/ 0 h 36"/>
                <a:gd name="T23" fmla="*/ 212 w 212"/>
                <a:gd name="T24" fmla="*/ 36 h 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2" h="36">
                  <a:moveTo>
                    <a:pt x="212" y="18"/>
                  </a:moveTo>
                  <a:lnTo>
                    <a:pt x="212" y="0"/>
                  </a:lnTo>
                  <a:lnTo>
                    <a:pt x="0" y="18"/>
                  </a:lnTo>
                  <a:lnTo>
                    <a:pt x="0" y="36"/>
                  </a:lnTo>
                  <a:lnTo>
                    <a:pt x="212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24" name="Freeform 727"/>
            <p:cNvSpPr>
              <a:spLocks/>
            </p:cNvSpPr>
            <p:nvPr/>
          </p:nvSpPr>
          <p:spPr bwMode="auto">
            <a:xfrm>
              <a:off x="7362826" y="2746375"/>
              <a:ext cx="231775" cy="58738"/>
            </a:xfrm>
            <a:custGeom>
              <a:avLst/>
              <a:gdLst>
                <a:gd name="T0" fmla="*/ 231775 w 212"/>
                <a:gd name="T1" fmla="*/ 19223 h 55"/>
                <a:gd name="T2" fmla="*/ 231775 w 212"/>
                <a:gd name="T3" fmla="*/ 0 h 55"/>
                <a:gd name="T4" fmla="*/ 0 w 212"/>
                <a:gd name="T5" fmla="*/ 39515 h 55"/>
                <a:gd name="T6" fmla="*/ 0 w 212"/>
                <a:gd name="T7" fmla="*/ 39515 h 55"/>
                <a:gd name="T8" fmla="*/ 9840 w 212"/>
                <a:gd name="T9" fmla="*/ 58738 h 55"/>
                <a:gd name="T10" fmla="*/ 0 w 212"/>
                <a:gd name="T11" fmla="*/ 58738 h 55"/>
                <a:gd name="T12" fmla="*/ 231775 w 212"/>
                <a:gd name="T13" fmla="*/ 19223 h 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2"/>
                <a:gd name="T22" fmla="*/ 0 h 55"/>
                <a:gd name="T23" fmla="*/ 212 w 212"/>
                <a:gd name="T24" fmla="*/ 55 h 5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2" h="55">
                  <a:moveTo>
                    <a:pt x="212" y="18"/>
                  </a:moveTo>
                  <a:lnTo>
                    <a:pt x="212" y="0"/>
                  </a:lnTo>
                  <a:lnTo>
                    <a:pt x="0" y="37"/>
                  </a:lnTo>
                  <a:lnTo>
                    <a:pt x="9" y="55"/>
                  </a:lnTo>
                  <a:lnTo>
                    <a:pt x="0" y="55"/>
                  </a:lnTo>
                  <a:lnTo>
                    <a:pt x="212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25" name="Freeform 728"/>
            <p:cNvSpPr>
              <a:spLocks/>
            </p:cNvSpPr>
            <p:nvPr/>
          </p:nvSpPr>
          <p:spPr bwMode="auto">
            <a:xfrm>
              <a:off x="7162800" y="2786063"/>
              <a:ext cx="211138" cy="87312"/>
            </a:xfrm>
            <a:custGeom>
              <a:avLst/>
              <a:gdLst>
                <a:gd name="T0" fmla="*/ 211138 w 194"/>
                <a:gd name="T1" fmla="*/ 19166 h 82"/>
                <a:gd name="T2" fmla="*/ 201343 w 194"/>
                <a:gd name="T3" fmla="*/ 0 h 82"/>
                <a:gd name="T4" fmla="*/ 0 w 194"/>
                <a:gd name="T5" fmla="*/ 68146 h 82"/>
                <a:gd name="T6" fmla="*/ 0 w 194"/>
                <a:gd name="T7" fmla="*/ 68146 h 82"/>
                <a:gd name="T8" fmla="*/ 8707 w 194"/>
                <a:gd name="T9" fmla="*/ 87312 h 82"/>
                <a:gd name="T10" fmla="*/ 8707 w 194"/>
                <a:gd name="T11" fmla="*/ 87312 h 82"/>
                <a:gd name="T12" fmla="*/ 211138 w 194"/>
                <a:gd name="T13" fmla="*/ 19166 h 8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4"/>
                <a:gd name="T22" fmla="*/ 0 h 82"/>
                <a:gd name="T23" fmla="*/ 194 w 194"/>
                <a:gd name="T24" fmla="*/ 82 h 8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4" h="82">
                  <a:moveTo>
                    <a:pt x="194" y="18"/>
                  </a:moveTo>
                  <a:lnTo>
                    <a:pt x="185" y="0"/>
                  </a:lnTo>
                  <a:lnTo>
                    <a:pt x="0" y="64"/>
                  </a:lnTo>
                  <a:lnTo>
                    <a:pt x="8" y="82"/>
                  </a:lnTo>
                  <a:lnTo>
                    <a:pt x="194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26" name="Freeform 729"/>
            <p:cNvSpPr>
              <a:spLocks/>
            </p:cNvSpPr>
            <p:nvPr/>
          </p:nvSpPr>
          <p:spPr bwMode="auto">
            <a:xfrm>
              <a:off x="6970714" y="2854326"/>
              <a:ext cx="200025" cy="85725"/>
            </a:xfrm>
            <a:custGeom>
              <a:avLst/>
              <a:gdLst>
                <a:gd name="T0" fmla="*/ 200025 w 185"/>
                <a:gd name="T1" fmla="*/ 18818 h 82"/>
                <a:gd name="T2" fmla="*/ 191375 w 185"/>
                <a:gd name="T3" fmla="*/ 0 h 82"/>
                <a:gd name="T4" fmla="*/ 0 w 185"/>
                <a:gd name="T5" fmla="*/ 66907 h 82"/>
                <a:gd name="T6" fmla="*/ 0 w 185"/>
                <a:gd name="T7" fmla="*/ 66907 h 82"/>
                <a:gd name="T8" fmla="*/ 9731 w 185"/>
                <a:gd name="T9" fmla="*/ 85725 h 82"/>
                <a:gd name="T10" fmla="*/ 9731 w 185"/>
                <a:gd name="T11" fmla="*/ 85725 h 82"/>
                <a:gd name="T12" fmla="*/ 200025 w 185"/>
                <a:gd name="T13" fmla="*/ 18818 h 8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5"/>
                <a:gd name="T22" fmla="*/ 0 h 82"/>
                <a:gd name="T23" fmla="*/ 185 w 185"/>
                <a:gd name="T24" fmla="*/ 82 h 8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5" h="82">
                  <a:moveTo>
                    <a:pt x="185" y="18"/>
                  </a:moveTo>
                  <a:lnTo>
                    <a:pt x="177" y="0"/>
                  </a:lnTo>
                  <a:lnTo>
                    <a:pt x="0" y="64"/>
                  </a:lnTo>
                  <a:lnTo>
                    <a:pt x="9" y="82"/>
                  </a:lnTo>
                  <a:lnTo>
                    <a:pt x="185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27" name="Freeform 730"/>
            <p:cNvSpPr>
              <a:spLocks/>
            </p:cNvSpPr>
            <p:nvPr/>
          </p:nvSpPr>
          <p:spPr bwMode="auto">
            <a:xfrm>
              <a:off x="6807200" y="2921001"/>
              <a:ext cx="173038" cy="117475"/>
            </a:xfrm>
            <a:custGeom>
              <a:avLst/>
              <a:gdLst>
                <a:gd name="T0" fmla="*/ 173038 w 159"/>
                <a:gd name="T1" fmla="*/ 19223 h 110"/>
                <a:gd name="T2" fmla="*/ 163243 w 159"/>
                <a:gd name="T3" fmla="*/ 0 h 110"/>
                <a:gd name="T4" fmla="*/ 0 w 159"/>
                <a:gd name="T5" fmla="*/ 98252 h 110"/>
                <a:gd name="T6" fmla="*/ 0 w 159"/>
                <a:gd name="T7" fmla="*/ 98252 h 110"/>
                <a:gd name="T8" fmla="*/ 9795 w 159"/>
                <a:gd name="T9" fmla="*/ 117475 h 110"/>
                <a:gd name="T10" fmla="*/ 9795 w 159"/>
                <a:gd name="T11" fmla="*/ 117475 h 110"/>
                <a:gd name="T12" fmla="*/ 173038 w 159"/>
                <a:gd name="T13" fmla="*/ 19223 h 1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9"/>
                <a:gd name="T22" fmla="*/ 0 h 110"/>
                <a:gd name="T23" fmla="*/ 159 w 159"/>
                <a:gd name="T24" fmla="*/ 110 h 11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9" h="110">
                  <a:moveTo>
                    <a:pt x="159" y="18"/>
                  </a:moveTo>
                  <a:lnTo>
                    <a:pt x="150" y="0"/>
                  </a:lnTo>
                  <a:lnTo>
                    <a:pt x="0" y="92"/>
                  </a:lnTo>
                  <a:lnTo>
                    <a:pt x="9" y="110"/>
                  </a:lnTo>
                  <a:lnTo>
                    <a:pt x="159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28" name="Freeform 731"/>
            <p:cNvSpPr>
              <a:spLocks/>
            </p:cNvSpPr>
            <p:nvPr/>
          </p:nvSpPr>
          <p:spPr bwMode="auto">
            <a:xfrm>
              <a:off x="6653213" y="3019426"/>
              <a:ext cx="163512" cy="125413"/>
            </a:xfrm>
            <a:custGeom>
              <a:avLst/>
              <a:gdLst>
                <a:gd name="T0" fmla="*/ 163512 w 151"/>
                <a:gd name="T1" fmla="*/ 18970 h 119"/>
                <a:gd name="T2" fmla="*/ 153766 w 151"/>
                <a:gd name="T3" fmla="*/ 0 h 119"/>
                <a:gd name="T4" fmla="*/ 9746 w 151"/>
                <a:gd name="T5" fmla="*/ 105389 h 119"/>
                <a:gd name="T6" fmla="*/ 0 w 151"/>
                <a:gd name="T7" fmla="*/ 105389 h 119"/>
                <a:gd name="T8" fmla="*/ 19491 w 151"/>
                <a:gd name="T9" fmla="*/ 125413 h 119"/>
                <a:gd name="T10" fmla="*/ 19491 w 151"/>
                <a:gd name="T11" fmla="*/ 125413 h 119"/>
                <a:gd name="T12" fmla="*/ 163512 w 151"/>
                <a:gd name="T13" fmla="*/ 18970 h 1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1"/>
                <a:gd name="T22" fmla="*/ 0 h 119"/>
                <a:gd name="T23" fmla="*/ 151 w 151"/>
                <a:gd name="T24" fmla="*/ 119 h 11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1" h="119">
                  <a:moveTo>
                    <a:pt x="151" y="18"/>
                  </a:moveTo>
                  <a:lnTo>
                    <a:pt x="142" y="0"/>
                  </a:lnTo>
                  <a:lnTo>
                    <a:pt x="9" y="100"/>
                  </a:lnTo>
                  <a:lnTo>
                    <a:pt x="0" y="100"/>
                  </a:lnTo>
                  <a:lnTo>
                    <a:pt x="18" y="119"/>
                  </a:lnTo>
                  <a:lnTo>
                    <a:pt x="151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29" name="Freeform 732"/>
            <p:cNvSpPr>
              <a:spLocks/>
            </p:cNvSpPr>
            <p:nvPr/>
          </p:nvSpPr>
          <p:spPr bwMode="auto">
            <a:xfrm>
              <a:off x="6529389" y="3124200"/>
              <a:ext cx="142875" cy="146050"/>
            </a:xfrm>
            <a:custGeom>
              <a:avLst/>
              <a:gdLst>
                <a:gd name="T0" fmla="*/ 142875 w 132"/>
                <a:gd name="T1" fmla="*/ 20108 h 138"/>
                <a:gd name="T2" fmla="*/ 123392 w 132"/>
                <a:gd name="T3" fmla="*/ 0 h 138"/>
                <a:gd name="T4" fmla="*/ 0 w 132"/>
                <a:gd name="T5" fmla="*/ 127000 h 138"/>
                <a:gd name="T6" fmla="*/ 0 w 132"/>
                <a:gd name="T7" fmla="*/ 136525 h 138"/>
                <a:gd name="T8" fmla="*/ 18401 w 132"/>
                <a:gd name="T9" fmla="*/ 146050 h 138"/>
                <a:gd name="T10" fmla="*/ 18401 w 132"/>
                <a:gd name="T11" fmla="*/ 146050 h 138"/>
                <a:gd name="T12" fmla="*/ 142875 w 132"/>
                <a:gd name="T13" fmla="*/ 20108 h 1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2"/>
                <a:gd name="T22" fmla="*/ 0 h 138"/>
                <a:gd name="T23" fmla="*/ 132 w 132"/>
                <a:gd name="T24" fmla="*/ 138 h 13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2" h="138">
                  <a:moveTo>
                    <a:pt x="132" y="19"/>
                  </a:moveTo>
                  <a:lnTo>
                    <a:pt x="114" y="0"/>
                  </a:lnTo>
                  <a:lnTo>
                    <a:pt x="0" y="120"/>
                  </a:lnTo>
                  <a:lnTo>
                    <a:pt x="0" y="129"/>
                  </a:lnTo>
                  <a:lnTo>
                    <a:pt x="17" y="138"/>
                  </a:lnTo>
                  <a:lnTo>
                    <a:pt x="132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30" name="Freeform 733"/>
            <p:cNvSpPr>
              <a:spLocks/>
            </p:cNvSpPr>
            <p:nvPr/>
          </p:nvSpPr>
          <p:spPr bwMode="auto">
            <a:xfrm>
              <a:off x="6403976" y="3260725"/>
              <a:ext cx="144463" cy="146050"/>
            </a:xfrm>
            <a:custGeom>
              <a:avLst/>
              <a:gdLst>
                <a:gd name="T0" fmla="*/ 144463 w 132"/>
                <a:gd name="T1" fmla="*/ 9595 h 137"/>
                <a:gd name="T2" fmla="*/ 125858 w 132"/>
                <a:gd name="T3" fmla="*/ 0 h 137"/>
                <a:gd name="T4" fmla="*/ 0 w 132"/>
                <a:gd name="T5" fmla="*/ 136455 h 137"/>
                <a:gd name="T6" fmla="*/ 0 w 132"/>
                <a:gd name="T7" fmla="*/ 136455 h 137"/>
                <a:gd name="T8" fmla="*/ 18605 w 132"/>
                <a:gd name="T9" fmla="*/ 146050 h 137"/>
                <a:gd name="T10" fmla="*/ 18605 w 132"/>
                <a:gd name="T11" fmla="*/ 146050 h 137"/>
                <a:gd name="T12" fmla="*/ 144463 w 132"/>
                <a:gd name="T13" fmla="*/ 9595 h 1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2"/>
                <a:gd name="T22" fmla="*/ 0 h 137"/>
                <a:gd name="T23" fmla="*/ 132 w 132"/>
                <a:gd name="T24" fmla="*/ 137 h 13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2" h="137">
                  <a:moveTo>
                    <a:pt x="132" y="9"/>
                  </a:moveTo>
                  <a:lnTo>
                    <a:pt x="115" y="0"/>
                  </a:lnTo>
                  <a:lnTo>
                    <a:pt x="0" y="128"/>
                  </a:lnTo>
                  <a:lnTo>
                    <a:pt x="17" y="137"/>
                  </a:lnTo>
                  <a:lnTo>
                    <a:pt x="132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31" name="Freeform 734"/>
            <p:cNvSpPr>
              <a:spLocks/>
            </p:cNvSpPr>
            <p:nvPr/>
          </p:nvSpPr>
          <p:spPr bwMode="auto">
            <a:xfrm>
              <a:off x="6299201" y="3397251"/>
              <a:ext cx="123825" cy="174625"/>
            </a:xfrm>
            <a:custGeom>
              <a:avLst/>
              <a:gdLst>
                <a:gd name="T0" fmla="*/ 123825 w 114"/>
                <a:gd name="T1" fmla="*/ 9525 h 165"/>
                <a:gd name="T2" fmla="*/ 105360 w 114"/>
                <a:gd name="T3" fmla="*/ 0 h 165"/>
                <a:gd name="T4" fmla="*/ 0 w 114"/>
                <a:gd name="T5" fmla="*/ 165100 h 165"/>
                <a:gd name="T6" fmla="*/ 18465 w 114"/>
                <a:gd name="T7" fmla="*/ 174625 h 165"/>
                <a:gd name="T8" fmla="*/ 123825 w 114"/>
                <a:gd name="T9" fmla="*/ 9525 h 1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165"/>
                <a:gd name="T17" fmla="*/ 114 w 114"/>
                <a:gd name="T18" fmla="*/ 165 h 1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165">
                  <a:moveTo>
                    <a:pt x="114" y="9"/>
                  </a:moveTo>
                  <a:lnTo>
                    <a:pt x="97" y="0"/>
                  </a:lnTo>
                  <a:lnTo>
                    <a:pt x="0" y="156"/>
                  </a:lnTo>
                  <a:lnTo>
                    <a:pt x="17" y="165"/>
                  </a:lnTo>
                  <a:lnTo>
                    <a:pt x="114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32" name="Freeform 735"/>
            <p:cNvSpPr>
              <a:spLocks/>
            </p:cNvSpPr>
            <p:nvPr/>
          </p:nvSpPr>
          <p:spPr bwMode="auto">
            <a:xfrm>
              <a:off x="9312275" y="3048000"/>
              <a:ext cx="19050" cy="19050"/>
            </a:xfrm>
            <a:custGeom>
              <a:avLst/>
              <a:gdLst>
                <a:gd name="T0" fmla="*/ 9525 w 18"/>
                <a:gd name="T1" fmla="*/ 0 h 18"/>
                <a:gd name="T2" fmla="*/ 9525 w 18"/>
                <a:gd name="T3" fmla="*/ 0 h 18"/>
                <a:gd name="T4" fmla="*/ 0 w 18"/>
                <a:gd name="T5" fmla="*/ 9525 h 18"/>
                <a:gd name="T6" fmla="*/ 9525 w 18"/>
                <a:gd name="T7" fmla="*/ 19050 h 18"/>
                <a:gd name="T8" fmla="*/ 9525 w 18"/>
                <a:gd name="T9" fmla="*/ 19050 h 18"/>
                <a:gd name="T10" fmla="*/ 19050 w 18"/>
                <a:gd name="T11" fmla="*/ 19050 h 18"/>
                <a:gd name="T12" fmla="*/ 19050 w 18"/>
                <a:gd name="T13" fmla="*/ 9525 h 18"/>
                <a:gd name="T14" fmla="*/ 19050 w 18"/>
                <a:gd name="T15" fmla="*/ 9525 h 18"/>
                <a:gd name="T16" fmla="*/ 9525 w 18"/>
                <a:gd name="T17" fmla="*/ 0 h 18"/>
                <a:gd name="T18" fmla="*/ 9525 w 18"/>
                <a:gd name="T19" fmla="*/ 0 h 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8"/>
                <a:gd name="T31" fmla="*/ 0 h 18"/>
                <a:gd name="T32" fmla="*/ 18 w 18"/>
                <a:gd name="T33" fmla="*/ 18 h 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8" h="18">
                  <a:moveTo>
                    <a:pt x="9" y="0"/>
                  </a:moveTo>
                  <a:lnTo>
                    <a:pt x="9" y="0"/>
                  </a:lnTo>
                  <a:lnTo>
                    <a:pt x="0" y="9"/>
                  </a:lnTo>
                  <a:lnTo>
                    <a:pt x="9" y="18"/>
                  </a:lnTo>
                  <a:lnTo>
                    <a:pt x="18" y="18"/>
                  </a:lnTo>
                  <a:lnTo>
                    <a:pt x="18" y="9"/>
                  </a:lnTo>
                  <a:lnTo>
                    <a:pt x="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33" name="Freeform 736"/>
            <p:cNvSpPr>
              <a:spLocks/>
            </p:cNvSpPr>
            <p:nvPr/>
          </p:nvSpPr>
          <p:spPr bwMode="auto">
            <a:xfrm>
              <a:off x="9283701" y="2911475"/>
              <a:ext cx="85725" cy="146050"/>
            </a:xfrm>
            <a:custGeom>
              <a:avLst/>
              <a:gdLst>
                <a:gd name="T0" fmla="*/ 37979 w 79"/>
                <a:gd name="T1" fmla="*/ 146050 h 137"/>
                <a:gd name="T2" fmla="*/ 0 w 79"/>
                <a:gd name="T3" fmla="*/ 146050 h 137"/>
                <a:gd name="T4" fmla="*/ 47746 w 79"/>
                <a:gd name="T5" fmla="*/ 0 h 137"/>
                <a:gd name="T6" fmla="*/ 85725 w 79"/>
                <a:gd name="T7" fmla="*/ 146050 h 137"/>
                <a:gd name="T8" fmla="*/ 37979 w 79"/>
                <a:gd name="T9" fmla="*/ 146050 h 1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9"/>
                <a:gd name="T16" fmla="*/ 0 h 137"/>
                <a:gd name="T17" fmla="*/ 79 w 79"/>
                <a:gd name="T18" fmla="*/ 137 h 1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9" h="137">
                  <a:moveTo>
                    <a:pt x="35" y="137"/>
                  </a:moveTo>
                  <a:lnTo>
                    <a:pt x="0" y="137"/>
                  </a:lnTo>
                  <a:lnTo>
                    <a:pt x="44" y="0"/>
                  </a:lnTo>
                  <a:lnTo>
                    <a:pt x="79" y="137"/>
                  </a:lnTo>
                  <a:lnTo>
                    <a:pt x="35" y="137"/>
                  </a:lnTo>
                  <a:close/>
                </a:path>
              </a:pathLst>
            </a:custGeom>
            <a:grpFill/>
            <a:ln w="14288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34" name="Freeform 737"/>
            <p:cNvSpPr>
              <a:spLocks/>
            </p:cNvSpPr>
            <p:nvPr/>
          </p:nvSpPr>
          <p:spPr bwMode="auto">
            <a:xfrm>
              <a:off x="9283701" y="2911475"/>
              <a:ext cx="85725" cy="146050"/>
            </a:xfrm>
            <a:custGeom>
              <a:avLst/>
              <a:gdLst>
                <a:gd name="T0" fmla="*/ 37979 w 79"/>
                <a:gd name="T1" fmla="*/ 146050 h 137"/>
                <a:gd name="T2" fmla="*/ 0 w 79"/>
                <a:gd name="T3" fmla="*/ 146050 h 137"/>
                <a:gd name="T4" fmla="*/ 47746 w 79"/>
                <a:gd name="T5" fmla="*/ 0 h 137"/>
                <a:gd name="T6" fmla="*/ 85725 w 79"/>
                <a:gd name="T7" fmla="*/ 146050 h 137"/>
                <a:gd name="T8" fmla="*/ 37979 w 79"/>
                <a:gd name="T9" fmla="*/ 146050 h 1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9"/>
                <a:gd name="T16" fmla="*/ 0 h 137"/>
                <a:gd name="T17" fmla="*/ 79 w 79"/>
                <a:gd name="T18" fmla="*/ 137 h 1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9" h="137">
                  <a:moveTo>
                    <a:pt x="35" y="137"/>
                  </a:moveTo>
                  <a:lnTo>
                    <a:pt x="0" y="137"/>
                  </a:lnTo>
                  <a:lnTo>
                    <a:pt x="44" y="0"/>
                  </a:lnTo>
                  <a:lnTo>
                    <a:pt x="79" y="137"/>
                  </a:lnTo>
                  <a:lnTo>
                    <a:pt x="35" y="1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35" name="Freeform 738"/>
            <p:cNvSpPr>
              <a:spLocks/>
            </p:cNvSpPr>
            <p:nvPr/>
          </p:nvSpPr>
          <p:spPr bwMode="auto">
            <a:xfrm>
              <a:off x="9091614" y="3319463"/>
              <a:ext cx="104775" cy="107950"/>
            </a:xfrm>
            <a:custGeom>
              <a:avLst/>
              <a:gdLst>
                <a:gd name="T0" fmla="*/ 0 w 97"/>
                <a:gd name="T1" fmla="*/ 87643 h 101"/>
                <a:gd name="T2" fmla="*/ 19443 w 97"/>
                <a:gd name="T3" fmla="*/ 107950 h 101"/>
                <a:gd name="T4" fmla="*/ 104775 w 97"/>
                <a:gd name="T5" fmla="*/ 19239 h 101"/>
                <a:gd name="T6" fmla="*/ 104775 w 97"/>
                <a:gd name="T7" fmla="*/ 19239 h 101"/>
                <a:gd name="T8" fmla="*/ 86412 w 97"/>
                <a:gd name="T9" fmla="*/ 9619 h 101"/>
                <a:gd name="T10" fmla="*/ 86412 w 97"/>
                <a:gd name="T11" fmla="*/ 0 h 101"/>
                <a:gd name="T12" fmla="*/ 0 w 97"/>
                <a:gd name="T13" fmla="*/ 87643 h 1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7"/>
                <a:gd name="T22" fmla="*/ 0 h 101"/>
                <a:gd name="T23" fmla="*/ 97 w 97"/>
                <a:gd name="T24" fmla="*/ 101 h 10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7" h="101">
                  <a:moveTo>
                    <a:pt x="0" y="82"/>
                  </a:moveTo>
                  <a:lnTo>
                    <a:pt x="18" y="101"/>
                  </a:lnTo>
                  <a:lnTo>
                    <a:pt x="97" y="18"/>
                  </a:lnTo>
                  <a:lnTo>
                    <a:pt x="80" y="9"/>
                  </a:lnTo>
                  <a:lnTo>
                    <a:pt x="80" y="0"/>
                  </a:lnTo>
                  <a:lnTo>
                    <a:pt x="0" y="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36" name="Freeform 739"/>
            <p:cNvSpPr>
              <a:spLocks/>
            </p:cNvSpPr>
            <p:nvPr/>
          </p:nvSpPr>
          <p:spPr bwMode="auto">
            <a:xfrm>
              <a:off x="9177339" y="3241675"/>
              <a:ext cx="85725" cy="96838"/>
            </a:xfrm>
            <a:custGeom>
              <a:avLst/>
              <a:gdLst>
                <a:gd name="T0" fmla="*/ 0 w 79"/>
                <a:gd name="T1" fmla="*/ 87365 h 92"/>
                <a:gd name="T2" fmla="*/ 18447 w 79"/>
                <a:gd name="T3" fmla="*/ 96838 h 92"/>
                <a:gd name="T4" fmla="*/ 85725 w 79"/>
                <a:gd name="T5" fmla="*/ 10526 h 92"/>
                <a:gd name="T6" fmla="*/ 85725 w 79"/>
                <a:gd name="T7" fmla="*/ 10526 h 92"/>
                <a:gd name="T8" fmla="*/ 66193 w 79"/>
                <a:gd name="T9" fmla="*/ 0 h 92"/>
                <a:gd name="T10" fmla="*/ 66193 w 79"/>
                <a:gd name="T11" fmla="*/ 0 h 92"/>
                <a:gd name="T12" fmla="*/ 0 w 79"/>
                <a:gd name="T13" fmla="*/ 87365 h 9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9"/>
                <a:gd name="T22" fmla="*/ 0 h 92"/>
                <a:gd name="T23" fmla="*/ 79 w 79"/>
                <a:gd name="T24" fmla="*/ 92 h 9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9" h="92">
                  <a:moveTo>
                    <a:pt x="0" y="83"/>
                  </a:moveTo>
                  <a:lnTo>
                    <a:pt x="17" y="92"/>
                  </a:lnTo>
                  <a:lnTo>
                    <a:pt x="79" y="10"/>
                  </a:lnTo>
                  <a:lnTo>
                    <a:pt x="61" y="0"/>
                  </a:lnTo>
                  <a:lnTo>
                    <a:pt x="0" y="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37" name="Freeform 740"/>
            <p:cNvSpPr>
              <a:spLocks/>
            </p:cNvSpPr>
            <p:nvPr/>
          </p:nvSpPr>
          <p:spPr bwMode="auto">
            <a:xfrm>
              <a:off x="9244013" y="3154364"/>
              <a:ext cx="68262" cy="96837"/>
            </a:xfrm>
            <a:custGeom>
              <a:avLst/>
              <a:gdLst>
                <a:gd name="T0" fmla="*/ 0 w 62"/>
                <a:gd name="T1" fmla="*/ 86311 h 92"/>
                <a:gd name="T2" fmla="*/ 19818 w 62"/>
                <a:gd name="T3" fmla="*/ 96837 h 92"/>
                <a:gd name="T4" fmla="*/ 68262 w 62"/>
                <a:gd name="T5" fmla="*/ 9473 h 92"/>
                <a:gd name="T6" fmla="*/ 68262 w 62"/>
                <a:gd name="T7" fmla="*/ 0 h 92"/>
                <a:gd name="T8" fmla="*/ 49545 w 62"/>
                <a:gd name="T9" fmla="*/ 0 h 92"/>
                <a:gd name="T10" fmla="*/ 49545 w 62"/>
                <a:gd name="T11" fmla="*/ 0 h 92"/>
                <a:gd name="T12" fmla="*/ 0 w 62"/>
                <a:gd name="T13" fmla="*/ 86311 h 9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2"/>
                <a:gd name="T22" fmla="*/ 0 h 92"/>
                <a:gd name="T23" fmla="*/ 62 w 62"/>
                <a:gd name="T24" fmla="*/ 92 h 9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2" h="92">
                  <a:moveTo>
                    <a:pt x="0" y="82"/>
                  </a:moveTo>
                  <a:lnTo>
                    <a:pt x="18" y="92"/>
                  </a:lnTo>
                  <a:lnTo>
                    <a:pt x="62" y="9"/>
                  </a:lnTo>
                  <a:lnTo>
                    <a:pt x="62" y="0"/>
                  </a:lnTo>
                  <a:lnTo>
                    <a:pt x="45" y="0"/>
                  </a:lnTo>
                  <a:lnTo>
                    <a:pt x="0" y="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38" name="Freeform 741"/>
            <p:cNvSpPr>
              <a:spLocks/>
            </p:cNvSpPr>
            <p:nvPr/>
          </p:nvSpPr>
          <p:spPr bwMode="auto">
            <a:xfrm>
              <a:off x="9293225" y="3057525"/>
              <a:ext cx="38100" cy="96838"/>
            </a:xfrm>
            <a:custGeom>
              <a:avLst/>
              <a:gdLst>
                <a:gd name="T0" fmla="*/ 0 w 35"/>
                <a:gd name="T1" fmla="*/ 96838 h 92"/>
                <a:gd name="T2" fmla="*/ 18506 w 35"/>
                <a:gd name="T3" fmla="*/ 96838 h 92"/>
                <a:gd name="T4" fmla="*/ 38100 w 35"/>
                <a:gd name="T5" fmla="*/ 0 h 92"/>
                <a:gd name="T6" fmla="*/ 18506 w 35"/>
                <a:gd name="T7" fmla="*/ 0 h 92"/>
                <a:gd name="T8" fmla="*/ 0 w 35"/>
                <a:gd name="T9" fmla="*/ 96838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92"/>
                <a:gd name="T17" fmla="*/ 35 w 3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92">
                  <a:moveTo>
                    <a:pt x="0" y="92"/>
                  </a:moveTo>
                  <a:lnTo>
                    <a:pt x="17" y="92"/>
                  </a:lnTo>
                  <a:lnTo>
                    <a:pt x="35" y="0"/>
                  </a:lnTo>
                  <a:lnTo>
                    <a:pt x="17" y="0"/>
                  </a:lnTo>
                  <a:lnTo>
                    <a:pt x="0" y="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39" name="Freeform 742"/>
            <p:cNvSpPr>
              <a:spLocks/>
            </p:cNvSpPr>
            <p:nvPr/>
          </p:nvSpPr>
          <p:spPr bwMode="auto">
            <a:xfrm>
              <a:off x="9063038" y="3095625"/>
              <a:ext cx="17462" cy="19050"/>
            </a:xfrm>
            <a:custGeom>
              <a:avLst/>
              <a:gdLst>
                <a:gd name="T0" fmla="*/ 8217 w 17"/>
                <a:gd name="T1" fmla="*/ 19050 h 18"/>
                <a:gd name="T2" fmla="*/ 17462 w 17"/>
                <a:gd name="T3" fmla="*/ 19050 h 18"/>
                <a:gd name="T4" fmla="*/ 17462 w 17"/>
                <a:gd name="T5" fmla="*/ 9525 h 18"/>
                <a:gd name="T6" fmla="*/ 17462 w 17"/>
                <a:gd name="T7" fmla="*/ 0 h 18"/>
                <a:gd name="T8" fmla="*/ 8217 w 17"/>
                <a:gd name="T9" fmla="*/ 0 h 18"/>
                <a:gd name="T10" fmla="*/ 0 w 17"/>
                <a:gd name="T11" fmla="*/ 0 h 18"/>
                <a:gd name="T12" fmla="*/ 0 w 17"/>
                <a:gd name="T13" fmla="*/ 9525 h 18"/>
                <a:gd name="T14" fmla="*/ 0 w 17"/>
                <a:gd name="T15" fmla="*/ 19050 h 18"/>
                <a:gd name="T16" fmla="*/ 8217 w 17"/>
                <a:gd name="T17" fmla="*/ 19050 h 18"/>
                <a:gd name="T18" fmla="*/ 8217 w 17"/>
                <a:gd name="T19" fmla="*/ 19050 h 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18"/>
                <a:gd name="T32" fmla="*/ 17 w 17"/>
                <a:gd name="T33" fmla="*/ 18 h 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18">
                  <a:moveTo>
                    <a:pt x="8" y="18"/>
                  </a:moveTo>
                  <a:lnTo>
                    <a:pt x="17" y="18"/>
                  </a:lnTo>
                  <a:lnTo>
                    <a:pt x="17" y="9"/>
                  </a:lnTo>
                  <a:lnTo>
                    <a:pt x="17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0" y="18"/>
                  </a:lnTo>
                  <a:lnTo>
                    <a:pt x="8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40" name="Freeform 743"/>
            <p:cNvSpPr>
              <a:spLocks/>
            </p:cNvSpPr>
            <p:nvPr/>
          </p:nvSpPr>
          <p:spPr bwMode="auto">
            <a:xfrm>
              <a:off x="9032875" y="3105150"/>
              <a:ext cx="77788" cy="146050"/>
            </a:xfrm>
            <a:custGeom>
              <a:avLst/>
              <a:gdLst>
                <a:gd name="T0" fmla="*/ 38346 w 71"/>
                <a:gd name="T1" fmla="*/ 0 h 138"/>
                <a:gd name="T2" fmla="*/ 77788 w 71"/>
                <a:gd name="T3" fmla="*/ 9525 h 138"/>
                <a:gd name="T4" fmla="*/ 29581 w 71"/>
                <a:gd name="T5" fmla="*/ 146050 h 138"/>
                <a:gd name="T6" fmla="*/ 0 w 71"/>
                <a:gd name="T7" fmla="*/ 0 h 138"/>
                <a:gd name="T8" fmla="*/ 38346 w 71"/>
                <a:gd name="T9" fmla="*/ 0 h 1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"/>
                <a:gd name="T16" fmla="*/ 0 h 138"/>
                <a:gd name="T17" fmla="*/ 71 w 71"/>
                <a:gd name="T18" fmla="*/ 138 h 1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" h="138">
                  <a:moveTo>
                    <a:pt x="35" y="0"/>
                  </a:moveTo>
                  <a:lnTo>
                    <a:pt x="71" y="9"/>
                  </a:lnTo>
                  <a:lnTo>
                    <a:pt x="27" y="138"/>
                  </a:lnTo>
                  <a:lnTo>
                    <a:pt x="0" y="0"/>
                  </a:lnTo>
                  <a:lnTo>
                    <a:pt x="35" y="0"/>
                  </a:lnTo>
                  <a:close/>
                </a:path>
              </a:pathLst>
            </a:custGeom>
            <a:grpFill/>
            <a:ln w="14288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41" name="Freeform 744"/>
            <p:cNvSpPr>
              <a:spLocks/>
            </p:cNvSpPr>
            <p:nvPr/>
          </p:nvSpPr>
          <p:spPr bwMode="auto">
            <a:xfrm>
              <a:off x="9032875" y="3105150"/>
              <a:ext cx="77788" cy="146050"/>
            </a:xfrm>
            <a:custGeom>
              <a:avLst/>
              <a:gdLst>
                <a:gd name="T0" fmla="*/ 38346 w 71"/>
                <a:gd name="T1" fmla="*/ 0 h 138"/>
                <a:gd name="T2" fmla="*/ 77788 w 71"/>
                <a:gd name="T3" fmla="*/ 9525 h 138"/>
                <a:gd name="T4" fmla="*/ 29581 w 71"/>
                <a:gd name="T5" fmla="*/ 146050 h 138"/>
                <a:gd name="T6" fmla="*/ 0 w 71"/>
                <a:gd name="T7" fmla="*/ 0 h 138"/>
                <a:gd name="T8" fmla="*/ 38346 w 71"/>
                <a:gd name="T9" fmla="*/ 0 h 1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"/>
                <a:gd name="T16" fmla="*/ 0 h 138"/>
                <a:gd name="T17" fmla="*/ 71 w 71"/>
                <a:gd name="T18" fmla="*/ 138 h 1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" h="138">
                  <a:moveTo>
                    <a:pt x="35" y="0"/>
                  </a:moveTo>
                  <a:lnTo>
                    <a:pt x="71" y="9"/>
                  </a:lnTo>
                  <a:lnTo>
                    <a:pt x="27" y="138"/>
                  </a:lnTo>
                  <a:lnTo>
                    <a:pt x="0" y="0"/>
                  </a:lnTo>
                  <a:lnTo>
                    <a:pt x="3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42" name="Freeform 745"/>
            <p:cNvSpPr>
              <a:spLocks/>
            </p:cNvSpPr>
            <p:nvPr/>
          </p:nvSpPr>
          <p:spPr bwMode="auto">
            <a:xfrm>
              <a:off x="9196389" y="2727325"/>
              <a:ext cx="104775" cy="107950"/>
            </a:xfrm>
            <a:custGeom>
              <a:avLst/>
              <a:gdLst>
                <a:gd name="T0" fmla="*/ 104775 w 97"/>
                <a:gd name="T1" fmla="*/ 19239 h 101"/>
                <a:gd name="T2" fmla="*/ 86412 w 97"/>
                <a:gd name="T3" fmla="*/ 0 h 101"/>
                <a:gd name="T4" fmla="*/ 0 w 97"/>
                <a:gd name="T5" fmla="*/ 87643 h 101"/>
                <a:gd name="T6" fmla="*/ 0 w 97"/>
                <a:gd name="T7" fmla="*/ 97262 h 101"/>
                <a:gd name="T8" fmla="*/ 19443 w 97"/>
                <a:gd name="T9" fmla="*/ 107950 h 101"/>
                <a:gd name="T10" fmla="*/ 19443 w 97"/>
                <a:gd name="T11" fmla="*/ 107950 h 101"/>
                <a:gd name="T12" fmla="*/ 104775 w 97"/>
                <a:gd name="T13" fmla="*/ 19239 h 1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7"/>
                <a:gd name="T22" fmla="*/ 0 h 101"/>
                <a:gd name="T23" fmla="*/ 97 w 97"/>
                <a:gd name="T24" fmla="*/ 101 h 10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7" h="101">
                  <a:moveTo>
                    <a:pt x="97" y="18"/>
                  </a:moveTo>
                  <a:lnTo>
                    <a:pt x="80" y="0"/>
                  </a:lnTo>
                  <a:lnTo>
                    <a:pt x="0" y="82"/>
                  </a:lnTo>
                  <a:lnTo>
                    <a:pt x="0" y="91"/>
                  </a:lnTo>
                  <a:lnTo>
                    <a:pt x="18" y="101"/>
                  </a:lnTo>
                  <a:lnTo>
                    <a:pt x="97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43" name="Freeform 746"/>
            <p:cNvSpPr>
              <a:spLocks/>
            </p:cNvSpPr>
            <p:nvPr/>
          </p:nvSpPr>
          <p:spPr bwMode="auto">
            <a:xfrm>
              <a:off x="9129714" y="2824164"/>
              <a:ext cx="85725" cy="96837"/>
            </a:xfrm>
            <a:custGeom>
              <a:avLst/>
              <a:gdLst>
                <a:gd name="T0" fmla="*/ 85725 w 80"/>
                <a:gd name="T1" fmla="*/ 10526 h 92"/>
                <a:gd name="T2" fmla="*/ 66437 w 80"/>
                <a:gd name="T3" fmla="*/ 0 h 92"/>
                <a:gd name="T4" fmla="*/ 0 w 80"/>
                <a:gd name="T5" fmla="*/ 87364 h 92"/>
                <a:gd name="T6" fmla="*/ 0 w 80"/>
                <a:gd name="T7" fmla="*/ 87364 h 92"/>
                <a:gd name="T8" fmla="*/ 19288 w 80"/>
                <a:gd name="T9" fmla="*/ 96837 h 92"/>
                <a:gd name="T10" fmla="*/ 19288 w 80"/>
                <a:gd name="T11" fmla="*/ 96837 h 92"/>
                <a:gd name="T12" fmla="*/ 85725 w 80"/>
                <a:gd name="T13" fmla="*/ 10526 h 9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0"/>
                <a:gd name="T22" fmla="*/ 0 h 92"/>
                <a:gd name="T23" fmla="*/ 80 w 80"/>
                <a:gd name="T24" fmla="*/ 92 h 9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0" h="92">
                  <a:moveTo>
                    <a:pt x="80" y="10"/>
                  </a:moveTo>
                  <a:lnTo>
                    <a:pt x="62" y="0"/>
                  </a:lnTo>
                  <a:lnTo>
                    <a:pt x="0" y="83"/>
                  </a:lnTo>
                  <a:lnTo>
                    <a:pt x="18" y="92"/>
                  </a:lnTo>
                  <a:lnTo>
                    <a:pt x="80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44" name="Freeform 747"/>
            <p:cNvSpPr>
              <a:spLocks/>
            </p:cNvSpPr>
            <p:nvPr/>
          </p:nvSpPr>
          <p:spPr bwMode="auto">
            <a:xfrm>
              <a:off x="9080501" y="2911475"/>
              <a:ext cx="68263" cy="107950"/>
            </a:xfrm>
            <a:custGeom>
              <a:avLst/>
              <a:gdLst>
                <a:gd name="T0" fmla="*/ 68263 w 62"/>
                <a:gd name="T1" fmla="*/ 9619 h 101"/>
                <a:gd name="T2" fmla="*/ 48445 w 62"/>
                <a:gd name="T3" fmla="*/ 0 h 101"/>
                <a:gd name="T4" fmla="*/ 0 w 62"/>
                <a:gd name="T5" fmla="*/ 98331 h 101"/>
                <a:gd name="T6" fmla="*/ 0 w 62"/>
                <a:gd name="T7" fmla="*/ 98331 h 101"/>
                <a:gd name="T8" fmla="*/ 19818 w 62"/>
                <a:gd name="T9" fmla="*/ 98331 h 101"/>
                <a:gd name="T10" fmla="*/ 19818 w 62"/>
                <a:gd name="T11" fmla="*/ 107950 h 101"/>
                <a:gd name="T12" fmla="*/ 68263 w 62"/>
                <a:gd name="T13" fmla="*/ 9619 h 1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2"/>
                <a:gd name="T22" fmla="*/ 0 h 101"/>
                <a:gd name="T23" fmla="*/ 62 w 62"/>
                <a:gd name="T24" fmla="*/ 101 h 10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2" h="101">
                  <a:moveTo>
                    <a:pt x="62" y="9"/>
                  </a:moveTo>
                  <a:lnTo>
                    <a:pt x="44" y="0"/>
                  </a:lnTo>
                  <a:lnTo>
                    <a:pt x="0" y="92"/>
                  </a:lnTo>
                  <a:lnTo>
                    <a:pt x="18" y="92"/>
                  </a:lnTo>
                  <a:lnTo>
                    <a:pt x="18" y="101"/>
                  </a:lnTo>
                  <a:lnTo>
                    <a:pt x="62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45" name="Freeform 748"/>
            <p:cNvSpPr>
              <a:spLocks/>
            </p:cNvSpPr>
            <p:nvPr/>
          </p:nvSpPr>
          <p:spPr bwMode="auto">
            <a:xfrm>
              <a:off x="9063038" y="3009900"/>
              <a:ext cx="38100" cy="95250"/>
            </a:xfrm>
            <a:custGeom>
              <a:avLst/>
              <a:gdLst>
                <a:gd name="T0" fmla="*/ 38100 w 35"/>
                <a:gd name="T1" fmla="*/ 0 h 91"/>
                <a:gd name="T2" fmla="*/ 18506 w 35"/>
                <a:gd name="T3" fmla="*/ 0 h 91"/>
                <a:gd name="T4" fmla="*/ 0 w 35"/>
                <a:gd name="T5" fmla="*/ 95250 h 91"/>
                <a:gd name="T6" fmla="*/ 18506 w 35"/>
                <a:gd name="T7" fmla="*/ 95250 h 91"/>
                <a:gd name="T8" fmla="*/ 38100 w 35"/>
                <a:gd name="T9" fmla="*/ 0 h 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91"/>
                <a:gd name="T17" fmla="*/ 35 w 35"/>
                <a:gd name="T18" fmla="*/ 91 h 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91">
                  <a:moveTo>
                    <a:pt x="35" y="0"/>
                  </a:moveTo>
                  <a:lnTo>
                    <a:pt x="17" y="0"/>
                  </a:lnTo>
                  <a:lnTo>
                    <a:pt x="0" y="91"/>
                  </a:lnTo>
                  <a:lnTo>
                    <a:pt x="17" y="91"/>
                  </a:lnTo>
                  <a:lnTo>
                    <a:pt x="3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46" name="Freeform 749"/>
            <p:cNvSpPr>
              <a:spLocks/>
            </p:cNvSpPr>
            <p:nvPr/>
          </p:nvSpPr>
          <p:spPr bwMode="auto">
            <a:xfrm>
              <a:off x="7891463" y="4357689"/>
              <a:ext cx="19050" cy="9525"/>
            </a:xfrm>
            <a:custGeom>
              <a:avLst/>
              <a:gdLst>
                <a:gd name="T0" fmla="*/ 0 w 18"/>
                <a:gd name="T1" fmla="*/ 9525 h 9"/>
                <a:gd name="T2" fmla="*/ 0 w 18"/>
                <a:gd name="T3" fmla="*/ 9525 h 9"/>
                <a:gd name="T4" fmla="*/ 9525 w 18"/>
                <a:gd name="T5" fmla="*/ 9525 h 9"/>
                <a:gd name="T6" fmla="*/ 19050 w 18"/>
                <a:gd name="T7" fmla="*/ 9525 h 9"/>
                <a:gd name="T8" fmla="*/ 19050 w 18"/>
                <a:gd name="T9" fmla="*/ 0 h 9"/>
                <a:gd name="T10" fmla="*/ 9525 w 18"/>
                <a:gd name="T11" fmla="*/ 0 h 9"/>
                <a:gd name="T12" fmla="*/ 0 w 18"/>
                <a:gd name="T13" fmla="*/ 0 h 9"/>
                <a:gd name="T14" fmla="*/ 0 w 18"/>
                <a:gd name="T15" fmla="*/ 0 h 9"/>
                <a:gd name="T16" fmla="*/ 0 w 18"/>
                <a:gd name="T17" fmla="*/ 9525 h 9"/>
                <a:gd name="T18" fmla="*/ 0 w 18"/>
                <a:gd name="T19" fmla="*/ 9525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8"/>
                <a:gd name="T31" fmla="*/ 0 h 9"/>
                <a:gd name="T32" fmla="*/ 18 w 18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8" h="9">
                  <a:moveTo>
                    <a:pt x="0" y="9"/>
                  </a:moveTo>
                  <a:lnTo>
                    <a:pt x="0" y="9"/>
                  </a:lnTo>
                  <a:lnTo>
                    <a:pt x="9" y="9"/>
                  </a:lnTo>
                  <a:lnTo>
                    <a:pt x="18" y="9"/>
                  </a:lnTo>
                  <a:lnTo>
                    <a:pt x="18" y="0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47" name="Freeform 750"/>
            <p:cNvSpPr>
              <a:spLocks/>
            </p:cNvSpPr>
            <p:nvPr/>
          </p:nvSpPr>
          <p:spPr bwMode="auto">
            <a:xfrm>
              <a:off x="7756525" y="4329113"/>
              <a:ext cx="153988" cy="87312"/>
            </a:xfrm>
            <a:custGeom>
              <a:avLst/>
              <a:gdLst>
                <a:gd name="T0" fmla="*/ 134468 w 142"/>
                <a:gd name="T1" fmla="*/ 38332 h 82"/>
                <a:gd name="T2" fmla="*/ 153988 w 142"/>
                <a:gd name="T3" fmla="*/ 77729 h 82"/>
                <a:gd name="T4" fmla="*/ 0 w 142"/>
                <a:gd name="T5" fmla="*/ 87312 h 82"/>
                <a:gd name="T6" fmla="*/ 124709 w 142"/>
                <a:gd name="T7" fmla="*/ 0 h 82"/>
                <a:gd name="T8" fmla="*/ 134468 w 142"/>
                <a:gd name="T9" fmla="*/ 38332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82"/>
                <a:gd name="T17" fmla="*/ 142 w 142"/>
                <a:gd name="T18" fmla="*/ 82 h 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82">
                  <a:moveTo>
                    <a:pt x="124" y="36"/>
                  </a:moveTo>
                  <a:lnTo>
                    <a:pt x="142" y="73"/>
                  </a:lnTo>
                  <a:lnTo>
                    <a:pt x="0" y="82"/>
                  </a:lnTo>
                  <a:lnTo>
                    <a:pt x="115" y="0"/>
                  </a:lnTo>
                  <a:lnTo>
                    <a:pt x="124" y="36"/>
                  </a:lnTo>
                  <a:close/>
                </a:path>
              </a:pathLst>
            </a:custGeom>
            <a:grpFill/>
            <a:ln w="14288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48" name="Freeform 751"/>
            <p:cNvSpPr>
              <a:spLocks/>
            </p:cNvSpPr>
            <p:nvPr/>
          </p:nvSpPr>
          <p:spPr bwMode="auto">
            <a:xfrm>
              <a:off x="7756525" y="4329113"/>
              <a:ext cx="153988" cy="87312"/>
            </a:xfrm>
            <a:custGeom>
              <a:avLst/>
              <a:gdLst>
                <a:gd name="T0" fmla="*/ 134468 w 142"/>
                <a:gd name="T1" fmla="*/ 38332 h 82"/>
                <a:gd name="T2" fmla="*/ 153988 w 142"/>
                <a:gd name="T3" fmla="*/ 77729 h 82"/>
                <a:gd name="T4" fmla="*/ 0 w 142"/>
                <a:gd name="T5" fmla="*/ 87312 h 82"/>
                <a:gd name="T6" fmla="*/ 124709 w 142"/>
                <a:gd name="T7" fmla="*/ 0 h 82"/>
                <a:gd name="T8" fmla="*/ 134468 w 142"/>
                <a:gd name="T9" fmla="*/ 38332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82"/>
                <a:gd name="T17" fmla="*/ 142 w 142"/>
                <a:gd name="T18" fmla="*/ 82 h 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82">
                  <a:moveTo>
                    <a:pt x="124" y="36"/>
                  </a:moveTo>
                  <a:lnTo>
                    <a:pt x="142" y="73"/>
                  </a:lnTo>
                  <a:lnTo>
                    <a:pt x="0" y="82"/>
                  </a:lnTo>
                  <a:lnTo>
                    <a:pt x="115" y="0"/>
                  </a:lnTo>
                  <a:lnTo>
                    <a:pt x="124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49" name="Freeform 752"/>
            <p:cNvSpPr>
              <a:spLocks/>
            </p:cNvSpPr>
            <p:nvPr/>
          </p:nvSpPr>
          <p:spPr bwMode="auto">
            <a:xfrm>
              <a:off x="8956675" y="3397251"/>
              <a:ext cx="114300" cy="155575"/>
            </a:xfrm>
            <a:custGeom>
              <a:avLst/>
              <a:gdLst>
                <a:gd name="T0" fmla="*/ 114300 w 106"/>
                <a:gd name="T1" fmla="*/ 9525 h 147"/>
                <a:gd name="T2" fmla="*/ 95969 w 106"/>
                <a:gd name="T3" fmla="*/ 0 h 147"/>
                <a:gd name="T4" fmla="*/ 0 w 106"/>
                <a:gd name="T5" fmla="*/ 146050 h 147"/>
                <a:gd name="T6" fmla="*/ 0 w 106"/>
                <a:gd name="T7" fmla="*/ 146050 h 147"/>
                <a:gd name="T8" fmla="*/ 19409 w 106"/>
                <a:gd name="T9" fmla="*/ 155575 h 147"/>
                <a:gd name="T10" fmla="*/ 19409 w 106"/>
                <a:gd name="T11" fmla="*/ 155575 h 147"/>
                <a:gd name="T12" fmla="*/ 114300 w 106"/>
                <a:gd name="T13" fmla="*/ 9525 h 1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6"/>
                <a:gd name="T22" fmla="*/ 0 h 147"/>
                <a:gd name="T23" fmla="*/ 106 w 106"/>
                <a:gd name="T24" fmla="*/ 147 h 14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6" h="147">
                  <a:moveTo>
                    <a:pt x="106" y="9"/>
                  </a:moveTo>
                  <a:lnTo>
                    <a:pt x="89" y="0"/>
                  </a:lnTo>
                  <a:lnTo>
                    <a:pt x="0" y="138"/>
                  </a:lnTo>
                  <a:lnTo>
                    <a:pt x="18" y="147"/>
                  </a:lnTo>
                  <a:lnTo>
                    <a:pt x="106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50" name="Freeform 753"/>
            <p:cNvSpPr>
              <a:spLocks/>
            </p:cNvSpPr>
            <p:nvPr/>
          </p:nvSpPr>
          <p:spPr bwMode="auto">
            <a:xfrm>
              <a:off x="8850313" y="3543301"/>
              <a:ext cx="125412" cy="144463"/>
            </a:xfrm>
            <a:custGeom>
              <a:avLst/>
              <a:gdLst>
                <a:gd name="T0" fmla="*/ 125412 w 115"/>
                <a:gd name="T1" fmla="*/ 9490 h 137"/>
                <a:gd name="T2" fmla="*/ 105782 w 115"/>
                <a:gd name="T3" fmla="*/ 0 h 137"/>
                <a:gd name="T4" fmla="*/ 0 w 115"/>
                <a:gd name="T5" fmla="*/ 134973 h 137"/>
                <a:gd name="T6" fmla="*/ 0 w 115"/>
                <a:gd name="T7" fmla="*/ 125482 h 137"/>
                <a:gd name="T8" fmla="*/ 19630 w 115"/>
                <a:gd name="T9" fmla="*/ 144463 h 137"/>
                <a:gd name="T10" fmla="*/ 19630 w 115"/>
                <a:gd name="T11" fmla="*/ 144463 h 137"/>
                <a:gd name="T12" fmla="*/ 125412 w 115"/>
                <a:gd name="T13" fmla="*/ 9490 h 1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5"/>
                <a:gd name="T22" fmla="*/ 0 h 137"/>
                <a:gd name="T23" fmla="*/ 115 w 115"/>
                <a:gd name="T24" fmla="*/ 137 h 13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5" h="137">
                  <a:moveTo>
                    <a:pt x="115" y="9"/>
                  </a:moveTo>
                  <a:lnTo>
                    <a:pt x="97" y="0"/>
                  </a:lnTo>
                  <a:lnTo>
                    <a:pt x="0" y="128"/>
                  </a:lnTo>
                  <a:lnTo>
                    <a:pt x="0" y="119"/>
                  </a:lnTo>
                  <a:lnTo>
                    <a:pt x="18" y="137"/>
                  </a:lnTo>
                  <a:lnTo>
                    <a:pt x="115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51" name="Freeform 754"/>
            <p:cNvSpPr>
              <a:spLocks/>
            </p:cNvSpPr>
            <p:nvPr/>
          </p:nvSpPr>
          <p:spPr bwMode="auto">
            <a:xfrm>
              <a:off x="8716964" y="3668714"/>
              <a:ext cx="153987" cy="155575"/>
            </a:xfrm>
            <a:custGeom>
              <a:avLst/>
              <a:gdLst>
                <a:gd name="T0" fmla="*/ 153987 w 141"/>
                <a:gd name="T1" fmla="*/ 19180 h 146"/>
                <a:gd name="T2" fmla="*/ 134329 w 141"/>
                <a:gd name="T3" fmla="*/ 0 h 146"/>
                <a:gd name="T4" fmla="*/ 0 w 141"/>
                <a:gd name="T5" fmla="*/ 136395 h 146"/>
                <a:gd name="T6" fmla="*/ 8737 w 141"/>
                <a:gd name="T7" fmla="*/ 136395 h 146"/>
                <a:gd name="T8" fmla="*/ 18566 w 141"/>
                <a:gd name="T9" fmla="*/ 155575 h 146"/>
                <a:gd name="T10" fmla="*/ 18566 w 141"/>
                <a:gd name="T11" fmla="*/ 155575 h 146"/>
                <a:gd name="T12" fmla="*/ 153987 w 141"/>
                <a:gd name="T13" fmla="*/ 19180 h 14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1"/>
                <a:gd name="T22" fmla="*/ 0 h 146"/>
                <a:gd name="T23" fmla="*/ 141 w 141"/>
                <a:gd name="T24" fmla="*/ 146 h 14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1" h="146">
                  <a:moveTo>
                    <a:pt x="141" y="18"/>
                  </a:moveTo>
                  <a:lnTo>
                    <a:pt x="123" y="0"/>
                  </a:lnTo>
                  <a:lnTo>
                    <a:pt x="0" y="128"/>
                  </a:lnTo>
                  <a:lnTo>
                    <a:pt x="8" y="128"/>
                  </a:lnTo>
                  <a:lnTo>
                    <a:pt x="17" y="146"/>
                  </a:lnTo>
                  <a:lnTo>
                    <a:pt x="141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52" name="Freeform 755"/>
            <p:cNvSpPr>
              <a:spLocks/>
            </p:cNvSpPr>
            <p:nvPr/>
          </p:nvSpPr>
          <p:spPr bwMode="auto">
            <a:xfrm>
              <a:off x="8582025" y="3805239"/>
              <a:ext cx="153988" cy="155575"/>
            </a:xfrm>
            <a:custGeom>
              <a:avLst/>
              <a:gdLst>
                <a:gd name="T0" fmla="*/ 153988 w 141"/>
                <a:gd name="T1" fmla="*/ 19050 h 147"/>
                <a:gd name="T2" fmla="*/ 144159 w 141"/>
                <a:gd name="T3" fmla="*/ 0 h 147"/>
                <a:gd name="T4" fmla="*/ 0 w 141"/>
                <a:gd name="T5" fmla="*/ 135467 h 147"/>
                <a:gd name="T6" fmla="*/ 0 w 141"/>
                <a:gd name="T7" fmla="*/ 135467 h 147"/>
                <a:gd name="T8" fmla="*/ 9829 w 141"/>
                <a:gd name="T9" fmla="*/ 155575 h 147"/>
                <a:gd name="T10" fmla="*/ 9829 w 141"/>
                <a:gd name="T11" fmla="*/ 155575 h 147"/>
                <a:gd name="T12" fmla="*/ 153988 w 141"/>
                <a:gd name="T13" fmla="*/ 19050 h 1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1"/>
                <a:gd name="T22" fmla="*/ 0 h 147"/>
                <a:gd name="T23" fmla="*/ 141 w 141"/>
                <a:gd name="T24" fmla="*/ 147 h 14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1" h="147">
                  <a:moveTo>
                    <a:pt x="141" y="18"/>
                  </a:moveTo>
                  <a:lnTo>
                    <a:pt x="132" y="0"/>
                  </a:lnTo>
                  <a:lnTo>
                    <a:pt x="0" y="128"/>
                  </a:lnTo>
                  <a:lnTo>
                    <a:pt x="9" y="147"/>
                  </a:lnTo>
                  <a:lnTo>
                    <a:pt x="141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53" name="Freeform 756"/>
            <p:cNvSpPr>
              <a:spLocks/>
            </p:cNvSpPr>
            <p:nvPr/>
          </p:nvSpPr>
          <p:spPr bwMode="auto">
            <a:xfrm>
              <a:off x="8256588" y="3940176"/>
              <a:ext cx="334962" cy="252413"/>
            </a:xfrm>
            <a:custGeom>
              <a:avLst/>
              <a:gdLst>
                <a:gd name="T0" fmla="*/ 334962 w 309"/>
                <a:gd name="T1" fmla="*/ 20151 h 238"/>
                <a:gd name="T2" fmla="*/ 325206 w 309"/>
                <a:gd name="T3" fmla="*/ 0 h 238"/>
                <a:gd name="T4" fmla="*/ 0 w 309"/>
                <a:gd name="T5" fmla="*/ 233323 h 238"/>
                <a:gd name="T6" fmla="*/ 0 w 309"/>
                <a:gd name="T7" fmla="*/ 233323 h 238"/>
                <a:gd name="T8" fmla="*/ 8672 w 309"/>
                <a:gd name="T9" fmla="*/ 252413 h 238"/>
                <a:gd name="T10" fmla="*/ 8672 w 309"/>
                <a:gd name="T11" fmla="*/ 252413 h 238"/>
                <a:gd name="T12" fmla="*/ 334962 w 309"/>
                <a:gd name="T13" fmla="*/ 20151 h 2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9"/>
                <a:gd name="T22" fmla="*/ 0 h 238"/>
                <a:gd name="T23" fmla="*/ 309 w 309"/>
                <a:gd name="T24" fmla="*/ 238 h 23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9" h="238">
                  <a:moveTo>
                    <a:pt x="309" y="19"/>
                  </a:moveTo>
                  <a:lnTo>
                    <a:pt x="300" y="0"/>
                  </a:lnTo>
                  <a:lnTo>
                    <a:pt x="0" y="220"/>
                  </a:lnTo>
                  <a:lnTo>
                    <a:pt x="8" y="238"/>
                  </a:lnTo>
                  <a:lnTo>
                    <a:pt x="309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54" name="Freeform 757"/>
            <p:cNvSpPr>
              <a:spLocks/>
            </p:cNvSpPr>
            <p:nvPr/>
          </p:nvSpPr>
          <p:spPr bwMode="auto">
            <a:xfrm>
              <a:off x="7891463" y="4173539"/>
              <a:ext cx="374650" cy="193675"/>
            </a:xfrm>
            <a:custGeom>
              <a:avLst/>
              <a:gdLst>
                <a:gd name="T0" fmla="*/ 374650 w 344"/>
                <a:gd name="T1" fmla="*/ 19050 h 183"/>
                <a:gd name="T2" fmla="*/ 365937 w 344"/>
                <a:gd name="T3" fmla="*/ 0 h 183"/>
                <a:gd name="T4" fmla="*/ 0 w 344"/>
                <a:gd name="T5" fmla="*/ 174625 h 183"/>
                <a:gd name="T6" fmla="*/ 9802 w 344"/>
                <a:gd name="T7" fmla="*/ 193675 h 183"/>
                <a:gd name="T8" fmla="*/ 374650 w 344"/>
                <a:gd name="T9" fmla="*/ 19050 h 1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4"/>
                <a:gd name="T16" fmla="*/ 0 h 183"/>
                <a:gd name="T17" fmla="*/ 344 w 344"/>
                <a:gd name="T18" fmla="*/ 183 h 18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4" h="183">
                  <a:moveTo>
                    <a:pt x="344" y="18"/>
                  </a:moveTo>
                  <a:lnTo>
                    <a:pt x="336" y="0"/>
                  </a:lnTo>
                  <a:lnTo>
                    <a:pt x="0" y="165"/>
                  </a:lnTo>
                  <a:lnTo>
                    <a:pt x="9" y="183"/>
                  </a:lnTo>
                  <a:lnTo>
                    <a:pt x="344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55" name="Freeform 758"/>
            <p:cNvSpPr>
              <a:spLocks/>
            </p:cNvSpPr>
            <p:nvPr/>
          </p:nvSpPr>
          <p:spPr bwMode="auto">
            <a:xfrm>
              <a:off x="6643688" y="4591051"/>
              <a:ext cx="19050" cy="9525"/>
            </a:xfrm>
            <a:custGeom>
              <a:avLst/>
              <a:gdLst>
                <a:gd name="T0" fmla="*/ 0 w 17"/>
                <a:gd name="T1" fmla="*/ 0 h 9"/>
                <a:gd name="T2" fmla="*/ 0 w 17"/>
                <a:gd name="T3" fmla="*/ 9525 h 9"/>
                <a:gd name="T4" fmla="*/ 8965 w 17"/>
                <a:gd name="T5" fmla="*/ 9525 h 9"/>
                <a:gd name="T6" fmla="*/ 19050 w 17"/>
                <a:gd name="T7" fmla="*/ 9525 h 9"/>
                <a:gd name="T8" fmla="*/ 19050 w 17"/>
                <a:gd name="T9" fmla="*/ 9525 h 9"/>
                <a:gd name="T10" fmla="*/ 19050 w 17"/>
                <a:gd name="T11" fmla="*/ 0 h 9"/>
                <a:gd name="T12" fmla="*/ 19050 w 17"/>
                <a:gd name="T13" fmla="*/ 0 h 9"/>
                <a:gd name="T14" fmla="*/ 8965 w 17"/>
                <a:gd name="T15" fmla="*/ 0 h 9"/>
                <a:gd name="T16" fmla="*/ 0 w 17"/>
                <a:gd name="T17" fmla="*/ 0 h 9"/>
                <a:gd name="T18" fmla="*/ 0 w 17"/>
                <a:gd name="T19" fmla="*/ 0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9"/>
                <a:gd name="T32" fmla="*/ 17 w 17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9">
                  <a:moveTo>
                    <a:pt x="0" y="0"/>
                  </a:moveTo>
                  <a:lnTo>
                    <a:pt x="0" y="9"/>
                  </a:lnTo>
                  <a:lnTo>
                    <a:pt x="8" y="9"/>
                  </a:lnTo>
                  <a:lnTo>
                    <a:pt x="17" y="9"/>
                  </a:lnTo>
                  <a:lnTo>
                    <a:pt x="17" y="0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56" name="Freeform 759"/>
            <p:cNvSpPr>
              <a:spLocks/>
            </p:cNvSpPr>
            <p:nvPr/>
          </p:nvSpPr>
          <p:spPr bwMode="auto">
            <a:xfrm>
              <a:off x="6510338" y="4552951"/>
              <a:ext cx="152400" cy="87313"/>
            </a:xfrm>
            <a:custGeom>
              <a:avLst/>
              <a:gdLst>
                <a:gd name="T0" fmla="*/ 142672 w 141"/>
                <a:gd name="T1" fmla="*/ 38333 h 82"/>
                <a:gd name="T2" fmla="*/ 134026 w 141"/>
                <a:gd name="T3" fmla="*/ 87313 h 82"/>
                <a:gd name="T4" fmla="*/ 0 w 141"/>
                <a:gd name="T5" fmla="*/ 9583 h 82"/>
                <a:gd name="T6" fmla="*/ 152400 w 141"/>
                <a:gd name="T7" fmla="*/ 0 h 82"/>
                <a:gd name="T8" fmla="*/ 142672 w 141"/>
                <a:gd name="T9" fmla="*/ 38333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1"/>
                <a:gd name="T16" fmla="*/ 0 h 82"/>
                <a:gd name="T17" fmla="*/ 141 w 141"/>
                <a:gd name="T18" fmla="*/ 82 h 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1" h="82">
                  <a:moveTo>
                    <a:pt x="132" y="36"/>
                  </a:moveTo>
                  <a:lnTo>
                    <a:pt x="124" y="82"/>
                  </a:lnTo>
                  <a:lnTo>
                    <a:pt x="0" y="9"/>
                  </a:lnTo>
                  <a:lnTo>
                    <a:pt x="141" y="0"/>
                  </a:lnTo>
                  <a:lnTo>
                    <a:pt x="132" y="36"/>
                  </a:lnTo>
                  <a:close/>
                </a:path>
              </a:pathLst>
            </a:custGeom>
            <a:grpFill/>
            <a:ln w="14288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57" name="Freeform 760"/>
            <p:cNvSpPr>
              <a:spLocks/>
            </p:cNvSpPr>
            <p:nvPr/>
          </p:nvSpPr>
          <p:spPr bwMode="auto">
            <a:xfrm>
              <a:off x="6510338" y="4552951"/>
              <a:ext cx="152400" cy="87313"/>
            </a:xfrm>
            <a:custGeom>
              <a:avLst/>
              <a:gdLst>
                <a:gd name="T0" fmla="*/ 142672 w 141"/>
                <a:gd name="T1" fmla="*/ 38333 h 82"/>
                <a:gd name="T2" fmla="*/ 134026 w 141"/>
                <a:gd name="T3" fmla="*/ 87313 h 82"/>
                <a:gd name="T4" fmla="*/ 0 w 141"/>
                <a:gd name="T5" fmla="*/ 9583 h 82"/>
                <a:gd name="T6" fmla="*/ 152400 w 141"/>
                <a:gd name="T7" fmla="*/ 0 h 82"/>
                <a:gd name="T8" fmla="*/ 142672 w 141"/>
                <a:gd name="T9" fmla="*/ 38333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1"/>
                <a:gd name="T16" fmla="*/ 0 h 82"/>
                <a:gd name="T17" fmla="*/ 141 w 141"/>
                <a:gd name="T18" fmla="*/ 82 h 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1" h="82">
                  <a:moveTo>
                    <a:pt x="132" y="36"/>
                  </a:moveTo>
                  <a:lnTo>
                    <a:pt x="124" y="82"/>
                  </a:lnTo>
                  <a:lnTo>
                    <a:pt x="0" y="9"/>
                  </a:lnTo>
                  <a:lnTo>
                    <a:pt x="141" y="0"/>
                  </a:lnTo>
                  <a:lnTo>
                    <a:pt x="132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58" name="Freeform 761"/>
            <p:cNvSpPr>
              <a:spLocks/>
            </p:cNvSpPr>
            <p:nvPr/>
          </p:nvSpPr>
          <p:spPr bwMode="auto">
            <a:xfrm>
              <a:off x="7459664" y="4406901"/>
              <a:ext cx="85725" cy="87313"/>
            </a:xfrm>
            <a:custGeom>
              <a:avLst/>
              <a:gdLst>
                <a:gd name="T0" fmla="*/ 85725 w 80"/>
                <a:gd name="T1" fmla="*/ 18935 h 83"/>
                <a:gd name="T2" fmla="*/ 76081 w 80"/>
                <a:gd name="T3" fmla="*/ 0 h 83"/>
                <a:gd name="T4" fmla="*/ 0 w 80"/>
                <a:gd name="T5" fmla="*/ 67326 h 83"/>
                <a:gd name="T6" fmla="*/ 0 w 80"/>
                <a:gd name="T7" fmla="*/ 67326 h 83"/>
                <a:gd name="T8" fmla="*/ 9644 w 80"/>
                <a:gd name="T9" fmla="*/ 87313 h 83"/>
                <a:gd name="T10" fmla="*/ 9644 w 80"/>
                <a:gd name="T11" fmla="*/ 87313 h 83"/>
                <a:gd name="T12" fmla="*/ 85725 w 80"/>
                <a:gd name="T13" fmla="*/ 18935 h 8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0"/>
                <a:gd name="T22" fmla="*/ 0 h 83"/>
                <a:gd name="T23" fmla="*/ 80 w 80"/>
                <a:gd name="T24" fmla="*/ 83 h 8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0" h="83">
                  <a:moveTo>
                    <a:pt x="80" y="18"/>
                  </a:moveTo>
                  <a:lnTo>
                    <a:pt x="71" y="0"/>
                  </a:lnTo>
                  <a:lnTo>
                    <a:pt x="0" y="64"/>
                  </a:lnTo>
                  <a:lnTo>
                    <a:pt x="9" y="83"/>
                  </a:lnTo>
                  <a:lnTo>
                    <a:pt x="80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59" name="Freeform 762"/>
            <p:cNvSpPr>
              <a:spLocks/>
            </p:cNvSpPr>
            <p:nvPr/>
          </p:nvSpPr>
          <p:spPr bwMode="auto">
            <a:xfrm>
              <a:off x="7362826" y="4475164"/>
              <a:ext cx="106363" cy="66675"/>
            </a:xfrm>
            <a:custGeom>
              <a:avLst/>
              <a:gdLst>
                <a:gd name="T0" fmla="*/ 106363 w 97"/>
                <a:gd name="T1" fmla="*/ 19794 h 64"/>
                <a:gd name="T2" fmla="*/ 96494 w 97"/>
                <a:gd name="T3" fmla="*/ 0 h 64"/>
                <a:gd name="T4" fmla="*/ 0 w 97"/>
                <a:gd name="T5" fmla="*/ 47923 h 64"/>
                <a:gd name="T6" fmla="*/ 0 w 97"/>
                <a:gd name="T7" fmla="*/ 47923 h 64"/>
                <a:gd name="T8" fmla="*/ 9869 w 97"/>
                <a:gd name="T9" fmla="*/ 66675 h 64"/>
                <a:gd name="T10" fmla="*/ 9869 w 97"/>
                <a:gd name="T11" fmla="*/ 66675 h 64"/>
                <a:gd name="T12" fmla="*/ 106363 w 97"/>
                <a:gd name="T13" fmla="*/ 19794 h 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7"/>
                <a:gd name="T22" fmla="*/ 0 h 64"/>
                <a:gd name="T23" fmla="*/ 97 w 97"/>
                <a:gd name="T24" fmla="*/ 64 h 6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7" h="64">
                  <a:moveTo>
                    <a:pt x="97" y="19"/>
                  </a:moveTo>
                  <a:lnTo>
                    <a:pt x="88" y="0"/>
                  </a:lnTo>
                  <a:lnTo>
                    <a:pt x="0" y="46"/>
                  </a:lnTo>
                  <a:lnTo>
                    <a:pt x="9" y="64"/>
                  </a:lnTo>
                  <a:lnTo>
                    <a:pt x="97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60" name="Freeform 763"/>
            <p:cNvSpPr>
              <a:spLocks/>
            </p:cNvSpPr>
            <p:nvPr/>
          </p:nvSpPr>
          <p:spPr bwMode="auto">
            <a:xfrm>
              <a:off x="7153276" y="4522788"/>
              <a:ext cx="220663" cy="88900"/>
            </a:xfrm>
            <a:custGeom>
              <a:avLst/>
              <a:gdLst>
                <a:gd name="T0" fmla="*/ 220663 w 203"/>
                <a:gd name="T1" fmla="*/ 19280 h 83"/>
                <a:gd name="T2" fmla="*/ 210880 w 203"/>
                <a:gd name="T3" fmla="*/ 0 h 83"/>
                <a:gd name="T4" fmla="*/ 0 w 203"/>
                <a:gd name="T5" fmla="*/ 68549 h 83"/>
                <a:gd name="T6" fmla="*/ 0 w 203"/>
                <a:gd name="T7" fmla="*/ 68549 h 83"/>
                <a:gd name="T8" fmla="*/ 0 w 203"/>
                <a:gd name="T9" fmla="*/ 88900 h 83"/>
                <a:gd name="T10" fmla="*/ 9783 w 203"/>
                <a:gd name="T11" fmla="*/ 88900 h 83"/>
                <a:gd name="T12" fmla="*/ 220663 w 203"/>
                <a:gd name="T13" fmla="*/ 19280 h 8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83"/>
                <a:gd name="T23" fmla="*/ 203 w 203"/>
                <a:gd name="T24" fmla="*/ 83 h 8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83">
                  <a:moveTo>
                    <a:pt x="203" y="18"/>
                  </a:moveTo>
                  <a:lnTo>
                    <a:pt x="194" y="0"/>
                  </a:lnTo>
                  <a:lnTo>
                    <a:pt x="0" y="64"/>
                  </a:lnTo>
                  <a:lnTo>
                    <a:pt x="0" y="83"/>
                  </a:lnTo>
                  <a:lnTo>
                    <a:pt x="9" y="83"/>
                  </a:lnTo>
                  <a:lnTo>
                    <a:pt x="203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61" name="Freeform 764"/>
            <p:cNvSpPr>
              <a:spLocks/>
            </p:cNvSpPr>
            <p:nvPr/>
          </p:nvSpPr>
          <p:spPr bwMode="auto">
            <a:xfrm>
              <a:off x="6902451" y="4591050"/>
              <a:ext cx="250825" cy="39688"/>
            </a:xfrm>
            <a:custGeom>
              <a:avLst/>
              <a:gdLst>
                <a:gd name="T0" fmla="*/ 250825 w 230"/>
                <a:gd name="T1" fmla="*/ 20380 h 37"/>
                <a:gd name="T2" fmla="*/ 250825 w 230"/>
                <a:gd name="T3" fmla="*/ 0 h 37"/>
                <a:gd name="T4" fmla="*/ 0 w 230"/>
                <a:gd name="T5" fmla="*/ 20380 h 37"/>
                <a:gd name="T6" fmla="*/ 0 w 230"/>
                <a:gd name="T7" fmla="*/ 20380 h 37"/>
                <a:gd name="T8" fmla="*/ 0 w 230"/>
                <a:gd name="T9" fmla="*/ 39688 h 37"/>
                <a:gd name="T10" fmla="*/ 0 w 230"/>
                <a:gd name="T11" fmla="*/ 39688 h 37"/>
                <a:gd name="T12" fmla="*/ 250825 w 230"/>
                <a:gd name="T13" fmla="*/ 20380 h 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30"/>
                <a:gd name="T22" fmla="*/ 0 h 37"/>
                <a:gd name="T23" fmla="*/ 230 w 230"/>
                <a:gd name="T24" fmla="*/ 37 h 3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30" h="37">
                  <a:moveTo>
                    <a:pt x="230" y="19"/>
                  </a:moveTo>
                  <a:lnTo>
                    <a:pt x="230" y="0"/>
                  </a:lnTo>
                  <a:lnTo>
                    <a:pt x="0" y="19"/>
                  </a:lnTo>
                  <a:lnTo>
                    <a:pt x="0" y="37"/>
                  </a:lnTo>
                  <a:lnTo>
                    <a:pt x="230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62" name="Freeform 765"/>
            <p:cNvSpPr>
              <a:spLocks/>
            </p:cNvSpPr>
            <p:nvPr/>
          </p:nvSpPr>
          <p:spPr bwMode="auto">
            <a:xfrm>
              <a:off x="6653214" y="4581526"/>
              <a:ext cx="249237" cy="49213"/>
            </a:xfrm>
            <a:custGeom>
              <a:avLst/>
              <a:gdLst>
                <a:gd name="T0" fmla="*/ 249237 w 230"/>
                <a:gd name="T1" fmla="*/ 49213 h 46"/>
                <a:gd name="T2" fmla="*/ 249237 w 230"/>
                <a:gd name="T3" fmla="*/ 29956 h 46"/>
                <a:gd name="T4" fmla="*/ 0 w 230"/>
                <a:gd name="T5" fmla="*/ 0 h 46"/>
                <a:gd name="T6" fmla="*/ 0 w 230"/>
                <a:gd name="T7" fmla="*/ 19257 h 46"/>
                <a:gd name="T8" fmla="*/ 249237 w 230"/>
                <a:gd name="T9" fmla="*/ 49213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46"/>
                <a:gd name="T17" fmla="*/ 230 w 230"/>
                <a:gd name="T18" fmla="*/ 46 h 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46">
                  <a:moveTo>
                    <a:pt x="230" y="46"/>
                  </a:moveTo>
                  <a:lnTo>
                    <a:pt x="230" y="28"/>
                  </a:lnTo>
                  <a:lnTo>
                    <a:pt x="0" y="0"/>
                  </a:lnTo>
                  <a:lnTo>
                    <a:pt x="0" y="18"/>
                  </a:lnTo>
                  <a:lnTo>
                    <a:pt x="230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63" name="Freeform 766"/>
            <p:cNvSpPr>
              <a:spLocks/>
            </p:cNvSpPr>
            <p:nvPr/>
          </p:nvSpPr>
          <p:spPr bwMode="auto">
            <a:xfrm>
              <a:off x="7507288" y="4114800"/>
              <a:ext cx="19050" cy="19050"/>
            </a:xfrm>
            <a:custGeom>
              <a:avLst/>
              <a:gdLst>
                <a:gd name="T0" fmla="*/ 8965 w 17"/>
                <a:gd name="T1" fmla="*/ 19050 h 18"/>
                <a:gd name="T2" fmla="*/ 19050 w 17"/>
                <a:gd name="T3" fmla="*/ 19050 h 18"/>
                <a:gd name="T4" fmla="*/ 19050 w 17"/>
                <a:gd name="T5" fmla="*/ 9525 h 18"/>
                <a:gd name="T6" fmla="*/ 19050 w 17"/>
                <a:gd name="T7" fmla="*/ 0 h 18"/>
                <a:gd name="T8" fmla="*/ 8965 w 17"/>
                <a:gd name="T9" fmla="*/ 0 h 18"/>
                <a:gd name="T10" fmla="*/ 0 w 17"/>
                <a:gd name="T11" fmla="*/ 0 h 18"/>
                <a:gd name="T12" fmla="*/ 0 w 17"/>
                <a:gd name="T13" fmla="*/ 9525 h 18"/>
                <a:gd name="T14" fmla="*/ 0 w 17"/>
                <a:gd name="T15" fmla="*/ 19050 h 18"/>
                <a:gd name="T16" fmla="*/ 8965 w 17"/>
                <a:gd name="T17" fmla="*/ 19050 h 18"/>
                <a:gd name="T18" fmla="*/ 8965 w 17"/>
                <a:gd name="T19" fmla="*/ 19050 h 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18"/>
                <a:gd name="T32" fmla="*/ 17 w 17"/>
                <a:gd name="T33" fmla="*/ 18 h 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18">
                  <a:moveTo>
                    <a:pt x="8" y="18"/>
                  </a:moveTo>
                  <a:lnTo>
                    <a:pt x="17" y="18"/>
                  </a:lnTo>
                  <a:lnTo>
                    <a:pt x="17" y="9"/>
                  </a:lnTo>
                  <a:lnTo>
                    <a:pt x="17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0" y="18"/>
                  </a:lnTo>
                  <a:lnTo>
                    <a:pt x="8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64" name="Freeform 767"/>
            <p:cNvSpPr>
              <a:spLocks/>
            </p:cNvSpPr>
            <p:nvPr/>
          </p:nvSpPr>
          <p:spPr bwMode="auto">
            <a:xfrm>
              <a:off x="7478714" y="4124326"/>
              <a:ext cx="77787" cy="157163"/>
            </a:xfrm>
            <a:custGeom>
              <a:avLst/>
              <a:gdLst>
                <a:gd name="T0" fmla="*/ 38346 w 71"/>
                <a:gd name="T1" fmla="*/ 9622 h 147"/>
                <a:gd name="T2" fmla="*/ 77787 w 71"/>
                <a:gd name="T3" fmla="*/ 0 h 147"/>
                <a:gd name="T4" fmla="*/ 48206 w 71"/>
                <a:gd name="T5" fmla="*/ 157163 h 147"/>
                <a:gd name="T6" fmla="*/ 0 w 71"/>
                <a:gd name="T7" fmla="*/ 9622 h 147"/>
                <a:gd name="T8" fmla="*/ 38346 w 71"/>
                <a:gd name="T9" fmla="*/ 9622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"/>
                <a:gd name="T16" fmla="*/ 0 h 147"/>
                <a:gd name="T17" fmla="*/ 71 w 71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" h="147">
                  <a:moveTo>
                    <a:pt x="35" y="9"/>
                  </a:moveTo>
                  <a:lnTo>
                    <a:pt x="71" y="0"/>
                  </a:lnTo>
                  <a:lnTo>
                    <a:pt x="44" y="147"/>
                  </a:lnTo>
                  <a:lnTo>
                    <a:pt x="0" y="9"/>
                  </a:lnTo>
                  <a:lnTo>
                    <a:pt x="35" y="9"/>
                  </a:lnTo>
                  <a:close/>
                </a:path>
              </a:pathLst>
            </a:custGeom>
            <a:grpFill/>
            <a:ln w="14288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65" name="Freeform 768"/>
            <p:cNvSpPr>
              <a:spLocks/>
            </p:cNvSpPr>
            <p:nvPr/>
          </p:nvSpPr>
          <p:spPr bwMode="auto">
            <a:xfrm>
              <a:off x="7478714" y="4124326"/>
              <a:ext cx="77787" cy="157163"/>
            </a:xfrm>
            <a:custGeom>
              <a:avLst/>
              <a:gdLst>
                <a:gd name="T0" fmla="*/ 38346 w 71"/>
                <a:gd name="T1" fmla="*/ 9622 h 147"/>
                <a:gd name="T2" fmla="*/ 77787 w 71"/>
                <a:gd name="T3" fmla="*/ 0 h 147"/>
                <a:gd name="T4" fmla="*/ 48206 w 71"/>
                <a:gd name="T5" fmla="*/ 157163 h 147"/>
                <a:gd name="T6" fmla="*/ 0 w 71"/>
                <a:gd name="T7" fmla="*/ 9622 h 147"/>
                <a:gd name="T8" fmla="*/ 38346 w 71"/>
                <a:gd name="T9" fmla="*/ 9622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"/>
                <a:gd name="T16" fmla="*/ 0 h 147"/>
                <a:gd name="T17" fmla="*/ 71 w 71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" h="147">
                  <a:moveTo>
                    <a:pt x="35" y="9"/>
                  </a:moveTo>
                  <a:lnTo>
                    <a:pt x="71" y="0"/>
                  </a:lnTo>
                  <a:lnTo>
                    <a:pt x="44" y="147"/>
                  </a:lnTo>
                  <a:lnTo>
                    <a:pt x="0" y="9"/>
                  </a:lnTo>
                  <a:lnTo>
                    <a:pt x="35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66" name="Freeform 769"/>
            <p:cNvSpPr>
              <a:spLocks/>
            </p:cNvSpPr>
            <p:nvPr/>
          </p:nvSpPr>
          <p:spPr bwMode="auto">
            <a:xfrm>
              <a:off x="7777164" y="3105150"/>
              <a:ext cx="230187" cy="242888"/>
            </a:xfrm>
            <a:custGeom>
              <a:avLst/>
              <a:gdLst>
                <a:gd name="T0" fmla="*/ 230187 w 212"/>
                <a:gd name="T1" fmla="*/ 9546 h 229"/>
                <a:gd name="T2" fmla="*/ 210643 w 212"/>
                <a:gd name="T3" fmla="*/ 0 h 229"/>
                <a:gd name="T4" fmla="*/ 0 w 212"/>
                <a:gd name="T5" fmla="*/ 233342 h 229"/>
                <a:gd name="T6" fmla="*/ 0 w 212"/>
                <a:gd name="T7" fmla="*/ 233342 h 229"/>
                <a:gd name="T8" fmla="*/ 19544 w 212"/>
                <a:gd name="T9" fmla="*/ 242888 h 229"/>
                <a:gd name="T10" fmla="*/ 19544 w 212"/>
                <a:gd name="T11" fmla="*/ 242888 h 229"/>
                <a:gd name="T12" fmla="*/ 230187 w 212"/>
                <a:gd name="T13" fmla="*/ 9546 h 2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2"/>
                <a:gd name="T22" fmla="*/ 0 h 229"/>
                <a:gd name="T23" fmla="*/ 212 w 212"/>
                <a:gd name="T24" fmla="*/ 229 h 2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2" h="229">
                  <a:moveTo>
                    <a:pt x="212" y="9"/>
                  </a:moveTo>
                  <a:lnTo>
                    <a:pt x="194" y="0"/>
                  </a:lnTo>
                  <a:lnTo>
                    <a:pt x="0" y="220"/>
                  </a:lnTo>
                  <a:lnTo>
                    <a:pt x="18" y="229"/>
                  </a:lnTo>
                  <a:lnTo>
                    <a:pt x="212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67" name="Freeform 770"/>
            <p:cNvSpPr>
              <a:spLocks/>
            </p:cNvSpPr>
            <p:nvPr/>
          </p:nvSpPr>
          <p:spPr bwMode="auto">
            <a:xfrm>
              <a:off x="7623175" y="3338514"/>
              <a:ext cx="173038" cy="261937"/>
            </a:xfrm>
            <a:custGeom>
              <a:avLst/>
              <a:gdLst>
                <a:gd name="T0" fmla="*/ 173038 w 159"/>
                <a:gd name="T1" fmla="*/ 9544 h 247"/>
                <a:gd name="T2" fmla="*/ 153449 w 159"/>
                <a:gd name="T3" fmla="*/ 0 h 247"/>
                <a:gd name="T4" fmla="*/ 0 w 159"/>
                <a:gd name="T5" fmla="*/ 252393 h 247"/>
                <a:gd name="T6" fmla="*/ 0 w 159"/>
                <a:gd name="T7" fmla="*/ 252393 h 247"/>
                <a:gd name="T8" fmla="*/ 18501 w 159"/>
                <a:gd name="T9" fmla="*/ 261937 h 247"/>
                <a:gd name="T10" fmla="*/ 18501 w 159"/>
                <a:gd name="T11" fmla="*/ 261937 h 247"/>
                <a:gd name="T12" fmla="*/ 173038 w 159"/>
                <a:gd name="T13" fmla="*/ 9544 h 2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9"/>
                <a:gd name="T22" fmla="*/ 0 h 247"/>
                <a:gd name="T23" fmla="*/ 159 w 159"/>
                <a:gd name="T24" fmla="*/ 247 h 24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9" h="247">
                  <a:moveTo>
                    <a:pt x="159" y="9"/>
                  </a:moveTo>
                  <a:lnTo>
                    <a:pt x="141" y="0"/>
                  </a:lnTo>
                  <a:lnTo>
                    <a:pt x="0" y="238"/>
                  </a:lnTo>
                  <a:lnTo>
                    <a:pt x="17" y="247"/>
                  </a:lnTo>
                  <a:lnTo>
                    <a:pt x="159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68" name="Freeform 771"/>
            <p:cNvSpPr>
              <a:spLocks/>
            </p:cNvSpPr>
            <p:nvPr/>
          </p:nvSpPr>
          <p:spPr bwMode="auto">
            <a:xfrm>
              <a:off x="7535863" y="3590925"/>
              <a:ext cx="106362" cy="273050"/>
            </a:xfrm>
            <a:custGeom>
              <a:avLst/>
              <a:gdLst>
                <a:gd name="T0" fmla="*/ 106362 w 97"/>
                <a:gd name="T1" fmla="*/ 9562 h 257"/>
                <a:gd name="T2" fmla="*/ 87721 w 97"/>
                <a:gd name="T3" fmla="*/ 0 h 257"/>
                <a:gd name="T4" fmla="*/ 0 w 97"/>
                <a:gd name="T5" fmla="*/ 263488 h 257"/>
                <a:gd name="T6" fmla="*/ 0 w 97"/>
                <a:gd name="T7" fmla="*/ 263488 h 257"/>
                <a:gd name="T8" fmla="*/ 19737 w 97"/>
                <a:gd name="T9" fmla="*/ 263488 h 257"/>
                <a:gd name="T10" fmla="*/ 19737 w 97"/>
                <a:gd name="T11" fmla="*/ 273050 h 257"/>
                <a:gd name="T12" fmla="*/ 106362 w 97"/>
                <a:gd name="T13" fmla="*/ 9562 h 2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7"/>
                <a:gd name="T22" fmla="*/ 0 h 257"/>
                <a:gd name="T23" fmla="*/ 97 w 97"/>
                <a:gd name="T24" fmla="*/ 257 h 25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7" h="257">
                  <a:moveTo>
                    <a:pt x="97" y="9"/>
                  </a:moveTo>
                  <a:lnTo>
                    <a:pt x="80" y="0"/>
                  </a:lnTo>
                  <a:lnTo>
                    <a:pt x="0" y="248"/>
                  </a:lnTo>
                  <a:lnTo>
                    <a:pt x="18" y="248"/>
                  </a:lnTo>
                  <a:lnTo>
                    <a:pt x="18" y="257"/>
                  </a:lnTo>
                  <a:lnTo>
                    <a:pt x="97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69" name="Freeform 772"/>
            <p:cNvSpPr>
              <a:spLocks/>
            </p:cNvSpPr>
            <p:nvPr/>
          </p:nvSpPr>
          <p:spPr bwMode="auto">
            <a:xfrm>
              <a:off x="7507288" y="3854451"/>
              <a:ext cx="49212" cy="269875"/>
            </a:xfrm>
            <a:custGeom>
              <a:avLst/>
              <a:gdLst>
                <a:gd name="T0" fmla="*/ 49212 w 44"/>
                <a:gd name="T1" fmla="*/ 0 h 256"/>
                <a:gd name="T2" fmla="*/ 29080 w 44"/>
                <a:gd name="T3" fmla="*/ 0 h 256"/>
                <a:gd name="T4" fmla="*/ 0 w 44"/>
                <a:gd name="T5" fmla="*/ 269875 h 256"/>
                <a:gd name="T6" fmla="*/ 19014 w 44"/>
                <a:gd name="T7" fmla="*/ 269875 h 256"/>
                <a:gd name="T8" fmla="*/ 49212 w 44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256"/>
                <a:gd name="T17" fmla="*/ 44 w 44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256">
                  <a:moveTo>
                    <a:pt x="44" y="0"/>
                  </a:moveTo>
                  <a:lnTo>
                    <a:pt x="26" y="0"/>
                  </a:lnTo>
                  <a:lnTo>
                    <a:pt x="0" y="256"/>
                  </a:lnTo>
                  <a:lnTo>
                    <a:pt x="17" y="256"/>
                  </a:lnTo>
                  <a:lnTo>
                    <a:pt x="4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70" name="Freeform 773"/>
            <p:cNvSpPr>
              <a:spLocks/>
            </p:cNvSpPr>
            <p:nvPr/>
          </p:nvSpPr>
          <p:spPr bwMode="auto">
            <a:xfrm>
              <a:off x="6577013" y="3873500"/>
              <a:ext cx="19050" cy="19050"/>
            </a:xfrm>
            <a:custGeom>
              <a:avLst/>
              <a:gdLst>
                <a:gd name="T0" fmla="*/ 0 w 17"/>
                <a:gd name="T1" fmla="*/ 9525 h 18"/>
                <a:gd name="T2" fmla="*/ 0 w 17"/>
                <a:gd name="T3" fmla="*/ 9525 h 18"/>
                <a:gd name="T4" fmla="*/ 10085 w 17"/>
                <a:gd name="T5" fmla="*/ 19050 h 18"/>
                <a:gd name="T6" fmla="*/ 19050 w 17"/>
                <a:gd name="T7" fmla="*/ 19050 h 18"/>
                <a:gd name="T8" fmla="*/ 19050 w 17"/>
                <a:gd name="T9" fmla="*/ 9525 h 18"/>
                <a:gd name="T10" fmla="*/ 19050 w 17"/>
                <a:gd name="T11" fmla="*/ 0 h 18"/>
                <a:gd name="T12" fmla="*/ 19050 w 17"/>
                <a:gd name="T13" fmla="*/ 0 h 18"/>
                <a:gd name="T14" fmla="*/ 10085 w 17"/>
                <a:gd name="T15" fmla="*/ 0 h 18"/>
                <a:gd name="T16" fmla="*/ 0 w 17"/>
                <a:gd name="T17" fmla="*/ 9525 h 18"/>
                <a:gd name="T18" fmla="*/ 0 w 17"/>
                <a:gd name="T19" fmla="*/ 9525 h 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18"/>
                <a:gd name="T32" fmla="*/ 17 w 17"/>
                <a:gd name="T33" fmla="*/ 18 h 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18">
                  <a:moveTo>
                    <a:pt x="0" y="9"/>
                  </a:moveTo>
                  <a:lnTo>
                    <a:pt x="0" y="9"/>
                  </a:lnTo>
                  <a:lnTo>
                    <a:pt x="9" y="18"/>
                  </a:lnTo>
                  <a:lnTo>
                    <a:pt x="17" y="18"/>
                  </a:lnTo>
                  <a:lnTo>
                    <a:pt x="17" y="9"/>
                  </a:lnTo>
                  <a:lnTo>
                    <a:pt x="17" y="0"/>
                  </a:lnTo>
                  <a:lnTo>
                    <a:pt x="9" y="0"/>
                  </a:lnTo>
                  <a:lnTo>
                    <a:pt x="0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71" name="Freeform 774"/>
            <p:cNvSpPr>
              <a:spLocks/>
            </p:cNvSpPr>
            <p:nvPr/>
          </p:nvSpPr>
          <p:spPr bwMode="auto">
            <a:xfrm>
              <a:off x="6451601" y="3833813"/>
              <a:ext cx="144463" cy="87312"/>
            </a:xfrm>
            <a:custGeom>
              <a:avLst/>
              <a:gdLst>
                <a:gd name="T0" fmla="*/ 135708 w 132"/>
                <a:gd name="T1" fmla="*/ 48390 h 83"/>
                <a:gd name="T2" fmla="*/ 125858 w 132"/>
                <a:gd name="T3" fmla="*/ 87312 h 83"/>
                <a:gd name="T4" fmla="*/ 0 w 132"/>
                <a:gd name="T5" fmla="*/ 0 h 83"/>
                <a:gd name="T6" fmla="*/ 144463 w 132"/>
                <a:gd name="T7" fmla="*/ 10520 h 83"/>
                <a:gd name="T8" fmla="*/ 135708 w 132"/>
                <a:gd name="T9" fmla="*/ 48390 h 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2"/>
                <a:gd name="T16" fmla="*/ 0 h 83"/>
                <a:gd name="T17" fmla="*/ 132 w 132"/>
                <a:gd name="T18" fmla="*/ 83 h 8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2" h="83">
                  <a:moveTo>
                    <a:pt x="124" y="46"/>
                  </a:moveTo>
                  <a:lnTo>
                    <a:pt x="115" y="83"/>
                  </a:lnTo>
                  <a:lnTo>
                    <a:pt x="0" y="0"/>
                  </a:lnTo>
                  <a:lnTo>
                    <a:pt x="132" y="10"/>
                  </a:lnTo>
                  <a:lnTo>
                    <a:pt x="124" y="46"/>
                  </a:lnTo>
                  <a:close/>
                </a:path>
              </a:pathLst>
            </a:custGeom>
            <a:grpFill/>
            <a:ln w="14288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72" name="Freeform 775"/>
            <p:cNvSpPr>
              <a:spLocks/>
            </p:cNvSpPr>
            <p:nvPr/>
          </p:nvSpPr>
          <p:spPr bwMode="auto">
            <a:xfrm>
              <a:off x="6451601" y="3833813"/>
              <a:ext cx="144463" cy="87312"/>
            </a:xfrm>
            <a:custGeom>
              <a:avLst/>
              <a:gdLst>
                <a:gd name="T0" fmla="*/ 135708 w 132"/>
                <a:gd name="T1" fmla="*/ 48390 h 83"/>
                <a:gd name="T2" fmla="*/ 125858 w 132"/>
                <a:gd name="T3" fmla="*/ 87312 h 83"/>
                <a:gd name="T4" fmla="*/ 0 w 132"/>
                <a:gd name="T5" fmla="*/ 0 h 83"/>
                <a:gd name="T6" fmla="*/ 144463 w 132"/>
                <a:gd name="T7" fmla="*/ 10520 h 83"/>
                <a:gd name="T8" fmla="*/ 135708 w 132"/>
                <a:gd name="T9" fmla="*/ 48390 h 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2"/>
                <a:gd name="T16" fmla="*/ 0 h 83"/>
                <a:gd name="T17" fmla="*/ 132 w 132"/>
                <a:gd name="T18" fmla="*/ 83 h 8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2" h="83">
                  <a:moveTo>
                    <a:pt x="124" y="46"/>
                  </a:moveTo>
                  <a:lnTo>
                    <a:pt x="115" y="83"/>
                  </a:lnTo>
                  <a:lnTo>
                    <a:pt x="0" y="0"/>
                  </a:lnTo>
                  <a:lnTo>
                    <a:pt x="132" y="10"/>
                  </a:lnTo>
                  <a:lnTo>
                    <a:pt x="124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73" name="Freeform 776"/>
            <p:cNvSpPr>
              <a:spLocks/>
            </p:cNvSpPr>
            <p:nvPr/>
          </p:nvSpPr>
          <p:spPr bwMode="auto">
            <a:xfrm>
              <a:off x="7315200" y="4232275"/>
              <a:ext cx="230188" cy="204788"/>
            </a:xfrm>
            <a:custGeom>
              <a:avLst/>
              <a:gdLst>
                <a:gd name="T0" fmla="*/ 220416 w 212"/>
                <a:gd name="T1" fmla="*/ 204788 h 193"/>
                <a:gd name="T2" fmla="*/ 230188 w 212"/>
                <a:gd name="T3" fmla="*/ 184628 h 193"/>
                <a:gd name="T4" fmla="*/ 9772 w 212"/>
                <a:gd name="T5" fmla="*/ 0 h 193"/>
                <a:gd name="T6" fmla="*/ 9772 w 212"/>
                <a:gd name="T7" fmla="*/ 0 h 193"/>
                <a:gd name="T8" fmla="*/ 0 w 212"/>
                <a:gd name="T9" fmla="*/ 19099 h 193"/>
                <a:gd name="T10" fmla="*/ 0 w 212"/>
                <a:gd name="T11" fmla="*/ 19099 h 193"/>
                <a:gd name="T12" fmla="*/ 220416 w 212"/>
                <a:gd name="T13" fmla="*/ 204788 h 19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2"/>
                <a:gd name="T22" fmla="*/ 0 h 193"/>
                <a:gd name="T23" fmla="*/ 212 w 212"/>
                <a:gd name="T24" fmla="*/ 193 h 19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2" h="193">
                  <a:moveTo>
                    <a:pt x="203" y="193"/>
                  </a:moveTo>
                  <a:lnTo>
                    <a:pt x="212" y="174"/>
                  </a:lnTo>
                  <a:lnTo>
                    <a:pt x="9" y="0"/>
                  </a:lnTo>
                  <a:lnTo>
                    <a:pt x="0" y="18"/>
                  </a:lnTo>
                  <a:lnTo>
                    <a:pt x="203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74" name="Freeform 777"/>
            <p:cNvSpPr>
              <a:spLocks/>
            </p:cNvSpPr>
            <p:nvPr/>
          </p:nvSpPr>
          <p:spPr bwMode="auto">
            <a:xfrm>
              <a:off x="7085013" y="4086225"/>
              <a:ext cx="241300" cy="165100"/>
            </a:xfrm>
            <a:custGeom>
              <a:avLst/>
              <a:gdLst>
                <a:gd name="T0" fmla="*/ 231473 w 221"/>
                <a:gd name="T1" fmla="*/ 165100 h 155"/>
                <a:gd name="T2" fmla="*/ 241300 w 221"/>
                <a:gd name="T3" fmla="*/ 145927 h 155"/>
                <a:gd name="T4" fmla="*/ 9827 w 221"/>
                <a:gd name="T5" fmla="*/ 0 h 155"/>
                <a:gd name="T6" fmla="*/ 9827 w 221"/>
                <a:gd name="T7" fmla="*/ 0 h 155"/>
                <a:gd name="T8" fmla="*/ 0 w 221"/>
                <a:gd name="T9" fmla="*/ 19173 h 155"/>
                <a:gd name="T10" fmla="*/ 0 w 221"/>
                <a:gd name="T11" fmla="*/ 19173 h 155"/>
                <a:gd name="T12" fmla="*/ 231473 w 221"/>
                <a:gd name="T13" fmla="*/ 165100 h 1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1"/>
                <a:gd name="T22" fmla="*/ 0 h 155"/>
                <a:gd name="T23" fmla="*/ 221 w 221"/>
                <a:gd name="T24" fmla="*/ 155 h 15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1" h="155">
                  <a:moveTo>
                    <a:pt x="212" y="155"/>
                  </a:moveTo>
                  <a:lnTo>
                    <a:pt x="221" y="137"/>
                  </a:lnTo>
                  <a:lnTo>
                    <a:pt x="9" y="0"/>
                  </a:lnTo>
                  <a:lnTo>
                    <a:pt x="0" y="18"/>
                  </a:lnTo>
                  <a:lnTo>
                    <a:pt x="212" y="1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75" name="Freeform 778"/>
            <p:cNvSpPr>
              <a:spLocks/>
            </p:cNvSpPr>
            <p:nvPr/>
          </p:nvSpPr>
          <p:spPr bwMode="auto">
            <a:xfrm>
              <a:off x="6835776" y="3960813"/>
              <a:ext cx="258763" cy="144462"/>
            </a:xfrm>
            <a:custGeom>
              <a:avLst/>
              <a:gdLst>
                <a:gd name="T0" fmla="*/ 249019 w 239"/>
                <a:gd name="T1" fmla="*/ 144462 h 137"/>
                <a:gd name="T2" fmla="*/ 258763 w 239"/>
                <a:gd name="T3" fmla="*/ 125482 h 137"/>
                <a:gd name="T4" fmla="*/ 9744 w 239"/>
                <a:gd name="T5" fmla="*/ 0 h 137"/>
                <a:gd name="T6" fmla="*/ 9744 w 239"/>
                <a:gd name="T7" fmla="*/ 0 h 137"/>
                <a:gd name="T8" fmla="*/ 0 w 239"/>
                <a:gd name="T9" fmla="*/ 18980 h 137"/>
                <a:gd name="T10" fmla="*/ 0 w 239"/>
                <a:gd name="T11" fmla="*/ 18980 h 137"/>
                <a:gd name="T12" fmla="*/ 249019 w 239"/>
                <a:gd name="T13" fmla="*/ 144462 h 1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39"/>
                <a:gd name="T22" fmla="*/ 0 h 137"/>
                <a:gd name="T23" fmla="*/ 239 w 239"/>
                <a:gd name="T24" fmla="*/ 137 h 13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39" h="137">
                  <a:moveTo>
                    <a:pt x="230" y="137"/>
                  </a:moveTo>
                  <a:lnTo>
                    <a:pt x="239" y="119"/>
                  </a:lnTo>
                  <a:lnTo>
                    <a:pt x="9" y="0"/>
                  </a:lnTo>
                  <a:lnTo>
                    <a:pt x="0" y="18"/>
                  </a:lnTo>
                  <a:lnTo>
                    <a:pt x="230" y="1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76" name="Freeform 779"/>
            <p:cNvSpPr>
              <a:spLocks/>
            </p:cNvSpPr>
            <p:nvPr/>
          </p:nvSpPr>
          <p:spPr bwMode="auto">
            <a:xfrm>
              <a:off x="6586538" y="3873501"/>
              <a:ext cx="258762" cy="106363"/>
            </a:xfrm>
            <a:custGeom>
              <a:avLst/>
              <a:gdLst>
                <a:gd name="T0" fmla="*/ 248977 w 238"/>
                <a:gd name="T1" fmla="*/ 106363 h 101"/>
                <a:gd name="T2" fmla="*/ 258762 w 238"/>
                <a:gd name="T3" fmla="*/ 87407 h 101"/>
                <a:gd name="T4" fmla="*/ 8698 w 238"/>
                <a:gd name="T5" fmla="*/ 0 h 101"/>
                <a:gd name="T6" fmla="*/ 0 w 238"/>
                <a:gd name="T7" fmla="*/ 18956 h 101"/>
                <a:gd name="T8" fmla="*/ 248977 w 238"/>
                <a:gd name="T9" fmla="*/ 106363 h 1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8"/>
                <a:gd name="T16" fmla="*/ 0 h 101"/>
                <a:gd name="T17" fmla="*/ 238 w 238"/>
                <a:gd name="T18" fmla="*/ 101 h 1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8" h="101">
                  <a:moveTo>
                    <a:pt x="229" y="101"/>
                  </a:moveTo>
                  <a:lnTo>
                    <a:pt x="238" y="83"/>
                  </a:lnTo>
                  <a:lnTo>
                    <a:pt x="8" y="0"/>
                  </a:lnTo>
                  <a:lnTo>
                    <a:pt x="0" y="18"/>
                  </a:lnTo>
                  <a:lnTo>
                    <a:pt x="229" y="1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77" name="Freeform 780"/>
            <p:cNvSpPr>
              <a:spLocks/>
            </p:cNvSpPr>
            <p:nvPr/>
          </p:nvSpPr>
          <p:spPr bwMode="auto">
            <a:xfrm>
              <a:off x="8016876" y="3387725"/>
              <a:ext cx="17463" cy="19050"/>
            </a:xfrm>
            <a:custGeom>
              <a:avLst/>
              <a:gdLst>
                <a:gd name="T0" fmla="*/ 9245 w 17"/>
                <a:gd name="T1" fmla="*/ 0 h 18"/>
                <a:gd name="T2" fmla="*/ 0 w 17"/>
                <a:gd name="T3" fmla="*/ 9525 h 18"/>
                <a:gd name="T4" fmla="*/ 0 w 17"/>
                <a:gd name="T5" fmla="*/ 19050 h 18"/>
                <a:gd name="T6" fmla="*/ 0 w 17"/>
                <a:gd name="T7" fmla="*/ 19050 h 18"/>
                <a:gd name="T8" fmla="*/ 9245 w 17"/>
                <a:gd name="T9" fmla="*/ 19050 h 18"/>
                <a:gd name="T10" fmla="*/ 17463 w 17"/>
                <a:gd name="T11" fmla="*/ 19050 h 18"/>
                <a:gd name="T12" fmla="*/ 17463 w 17"/>
                <a:gd name="T13" fmla="*/ 9525 h 18"/>
                <a:gd name="T14" fmla="*/ 9245 w 17"/>
                <a:gd name="T15" fmla="*/ 9525 h 18"/>
                <a:gd name="T16" fmla="*/ 9245 w 17"/>
                <a:gd name="T17" fmla="*/ 0 h 18"/>
                <a:gd name="T18" fmla="*/ 9245 w 17"/>
                <a:gd name="T19" fmla="*/ 0 h 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18"/>
                <a:gd name="T32" fmla="*/ 17 w 17"/>
                <a:gd name="T33" fmla="*/ 18 h 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18">
                  <a:moveTo>
                    <a:pt x="9" y="0"/>
                  </a:moveTo>
                  <a:lnTo>
                    <a:pt x="0" y="9"/>
                  </a:lnTo>
                  <a:lnTo>
                    <a:pt x="0" y="18"/>
                  </a:lnTo>
                  <a:lnTo>
                    <a:pt x="9" y="18"/>
                  </a:lnTo>
                  <a:lnTo>
                    <a:pt x="17" y="18"/>
                  </a:lnTo>
                  <a:lnTo>
                    <a:pt x="17" y="9"/>
                  </a:lnTo>
                  <a:lnTo>
                    <a:pt x="9" y="9"/>
                  </a:lnTo>
                  <a:lnTo>
                    <a:pt x="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78" name="Freeform 781"/>
            <p:cNvSpPr>
              <a:spLocks/>
            </p:cNvSpPr>
            <p:nvPr/>
          </p:nvSpPr>
          <p:spPr bwMode="auto">
            <a:xfrm>
              <a:off x="7977188" y="3251200"/>
              <a:ext cx="87312" cy="146050"/>
            </a:xfrm>
            <a:custGeom>
              <a:avLst/>
              <a:gdLst>
                <a:gd name="T0" fmla="*/ 49113 w 80"/>
                <a:gd name="T1" fmla="*/ 146050 h 137"/>
                <a:gd name="T2" fmla="*/ 0 w 80"/>
                <a:gd name="T3" fmla="*/ 146050 h 137"/>
                <a:gd name="T4" fmla="*/ 39290 w 80"/>
                <a:gd name="T5" fmla="*/ 0 h 137"/>
                <a:gd name="T6" fmla="*/ 87312 w 80"/>
                <a:gd name="T7" fmla="*/ 146050 h 137"/>
                <a:gd name="T8" fmla="*/ 49113 w 80"/>
                <a:gd name="T9" fmla="*/ 146050 h 1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137"/>
                <a:gd name="T17" fmla="*/ 80 w 80"/>
                <a:gd name="T18" fmla="*/ 137 h 1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137">
                  <a:moveTo>
                    <a:pt x="45" y="137"/>
                  </a:moveTo>
                  <a:lnTo>
                    <a:pt x="0" y="137"/>
                  </a:lnTo>
                  <a:lnTo>
                    <a:pt x="36" y="0"/>
                  </a:lnTo>
                  <a:lnTo>
                    <a:pt x="80" y="137"/>
                  </a:lnTo>
                  <a:lnTo>
                    <a:pt x="45" y="137"/>
                  </a:lnTo>
                  <a:close/>
                </a:path>
              </a:pathLst>
            </a:custGeom>
            <a:grpFill/>
            <a:ln w="14288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79" name="Freeform 782"/>
            <p:cNvSpPr>
              <a:spLocks/>
            </p:cNvSpPr>
            <p:nvPr/>
          </p:nvSpPr>
          <p:spPr bwMode="auto">
            <a:xfrm>
              <a:off x="7977188" y="3251200"/>
              <a:ext cx="87312" cy="146050"/>
            </a:xfrm>
            <a:custGeom>
              <a:avLst/>
              <a:gdLst>
                <a:gd name="T0" fmla="*/ 49113 w 80"/>
                <a:gd name="T1" fmla="*/ 146050 h 137"/>
                <a:gd name="T2" fmla="*/ 0 w 80"/>
                <a:gd name="T3" fmla="*/ 146050 h 137"/>
                <a:gd name="T4" fmla="*/ 39290 w 80"/>
                <a:gd name="T5" fmla="*/ 0 h 137"/>
                <a:gd name="T6" fmla="*/ 87312 w 80"/>
                <a:gd name="T7" fmla="*/ 146050 h 137"/>
                <a:gd name="T8" fmla="*/ 49113 w 80"/>
                <a:gd name="T9" fmla="*/ 146050 h 1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137"/>
                <a:gd name="T17" fmla="*/ 80 w 80"/>
                <a:gd name="T18" fmla="*/ 137 h 1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137">
                  <a:moveTo>
                    <a:pt x="45" y="137"/>
                  </a:moveTo>
                  <a:lnTo>
                    <a:pt x="0" y="137"/>
                  </a:lnTo>
                  <a:lnTo>
                    <a:pt x="36" y="0"/>
                  </a:lnTo>
                  <a:lnTo>
                    <a:pt x="80" y="137"/>
                  </a:lnTo>
                  <a:lnTo>
                    <a:pt x="45" y="1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80" name="Freeform 783"/>
            <p:cNvSpPr>
              <a:spLocks/>
            </p:cNvSpPr>
            <p:nvPr/>
          </p:nvSpPr>
          <p:spPr bwMode="auto">
            <a:xfrm>
              <a:off x="7526339" y="4183064"/>
              <a:ext cx="230187" cy="242887"/>
            </a:xfrm>
            <a:custGeom>
              <a:avLst/>
              <a:gdLst>
                <a:gd name="T0" fmla="*/ 0 w 212"/>
                <a:gd name="T1" fmla="*/ 233341 h 229"/>
                <a:gd name="T2" fmla="*/ 19544 w 212"/>
                <a:gd name="T3" fmla="*/ 242887 h 229"/>
                <a:gd name="T4" fmla="*/ 230187 w 212"/>
                <a:gd name="T5" fmla="*/ 9546 h 229"/>
                <a:gd name="T6" fmla="*/ 230187 w 212"/>
                <a:gd name="T7" fmla="*/ 9546 h 229"/>
                <a:gd name="T8" fmla="*/ 211729 w 212"/>
                <a:gd name="T9" fmla="*/ 0 h 229"/>
                <a:gd name="T10" fmla="*/ 211729 w 212"/>
                <a:gd name="T11" fmla="*/ 0 h 229"/>
                <a:gd name="T12" fmla="*/ 0 w 212"/>
                <a:gd name="T13" fmla="*/ 233341 h 2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2"/>
                <a:gd name="T22" fmla="*/ 0 h 229"/>
                <a:gd name="T23" fmla="*/ 212 w 212"/>
                <a:gd name="T24" fmla="*/ 229 h 2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2" h="229">
                  <a:moveTo>
                    <a:pt x="0" y="220"/>
                  </a:moveTo>
                  <a:lnTo>
                    <a:pt x="18" y="229"/>
                  </a:lnTo>
                  <a:lnTo>
                    <a:pt x="212" y="9"/>
                  </a:lnTo>
                  <a:lnTo>
                    <a:pt x="195" y="0"/>
                  </a:lnTo>
                  <a:lnTo>
                    <a:pt x="0" y="2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81" name="Freeform 784"/>
            <p:cNvSpPr>
              <a:spLocks/>
            </p:cNvSpPr>
            <p:nvPr/>
          </p:nvSpPr>
          <p:spPr bwMode="auto">
            <a:xfrm>
              <a:off x="7739063" y="3930650"/>
              <a:ext cx="171450" cy="261938"/>
            </a:xfrm>
            <a:custGeom>
              <a:avLst/>
              <a:gdLst>
                <a:gd name="T0" fmla="*/ 0 w 159"/>
                <a:gd name="T1" fmla="*/ 252394 h 247"/>
                <a:gd name="T2" fmla="*/ 18331 w 159"/>
                <a:gd name="T3" fmla="*/ 261938 h 247"/>
                <a:gd name="T4" fmla="*/ 171450 w 159"/>
                <a:gd name="T5" fmla="*/ 9544 h 247"/>
                <a:gd name="T6" fmla="*/ 171450 w 159"/>
                <a:gd name="T7" fmla="*/ 9544 h 247"/>
                <a:gd name="T8" fmla="*/ 152041 w 159"/>
                <a:gd name="T9" fmla="*/ 0 h 247"/>
                <a:gd name="T10" fmla="*/ 152041 w 159"/>
                <a:gd name="T11" fmla="*/ 0 h 247"/>
                <a:gd name="T12" fmla="*/ 0 w 159"/>
                <a:gd name="T13" fmla="*/ 252394 h 2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9"/>
                <a:gd name="T22" fmla="*/ 0 h 247"/>
                <a:gd name="T23" fmla="*/ 159 w 159"/>
                <a:gd name="T24" fmla="*/ 247 h 24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9" h="247">
                  <a:moveTo>
                    <a:pt x="0" y="238"/>
                  </a:moveTo>
                  <a:lnTo>
                    <a:pt x="17" y="247"/>
                  </a:lnTo>
                  <a:lnTo>
                    <a:pt x="159" y="9"/>
                  </a:lnTo>
                  <a:lnTo>
                    <a:pt x="141" y="0"/>
                  </a:lnTo>
                  <a:lnTo>
                    <a:pt x="0" y="2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82" name="Freeform 785"/>
            <p:cNvSpPr>
              <a:spLocks/>
            </p:cNvSpPr>
            <p:nvPr/>
          </p:nvSpPr>
          <p:spPr bwMode="auto">
            <a:xfrm>
              <a:off x="7891464" y="3668713"/>
              <a:ext cx="115887" cy="271462"/>
            </a:xfrm>
            <a:custGeom>
              <a:avLst/>
              <a:gdLst>
                <a:gd name="T0" fmla="*/ 0 w 106"/>
                <a:gd name="T1" fmla="*/ 261918 h 256"/>
                <a:gd name="T2" fmla="*/ 19679 w 106"/>
                <a:gd name="T3" fmla="*/ 271462 h 256"/>
                <a:gd name="T4" fmla="*/ 115887 w 106"/>
                <a:gd name="T5" fmla="*/ 9544 h 256"/>
                <a:gd name="T6" fmla="*/ 115887 w 106"/>
                <a:gd name="T7" fmla="*/ 0 h 256"/>
                <a:gd name="T8" fmla="*/ 96208 w 106"/>
                <a:gd name="T9" fmla="*/ 0 h 256"/>
                <a:gd name="T10" fmla="*/ 96208 w 106"/>
                <a:gd name="T11" fmla="*/ 0 h 256"/>
                <a:gd name="T12" fmla="*/ 0 w 106"/>
                <a:gd name="T13" fmla="*/ 261918 h 25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6"/>
                <a:gd name="T22" fmla="*/ 0 h 256"/>
                <a:gd name="T23" fmla="*/ 106 w 106"/>
                <a:gd name="T24" fmla="*/ 256 h 25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6" h="256">
                  <a:moveTo>
                    <a:pt x="0" y="247"/>
                  </a:moveTo>
                  <a:lnTo>
                    <a:pt x="18" y="256"/>
                  </a:lnTo>
                  <a:lnTo>
                    <a:pt x="106" y="9"/>
                  </a:lnTo>
                  <a:lnTo>
                    <a:pt x="106" y="0"/>
                  </a:lnTo>
                  <a:lnTo>
                    <a:pt x="88" y="0"/>
                  </a:lnTo>
                  <a:lnTo>
                    <a:pt x="0" y="2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83" name="Freeform 786"/>
            <p:cNvSpPr>
              <a:spLocks/>
            </p:cNvSpPr>
            <p:nvPr/>
          </p:nvSpPr>
          <p:spPr bwMode="auto">
            <a:xfrm>
              <a:off x="7986714" y="3397251"/>
              <a:ext cx="47625" cy="271463"/>
            </a:xfrm>
            <a:custGeom>
              <a:avLst/>
              <a:gdLst>
                <a:gd name="T0" fmla="*/ 0 w 44"/>
                <a:gd name="T1" fmla="*/ 271463 h 257"/>
                <a:gd name="T2" fmla="*/ 19483 w 44"/>
                <a:gd name="T3" fmla="*/ 271463 h 257"/>
                <a:gd name="T4" fmla="*/ 47625 w 44"/>
                <a:gd name="T5" fmla="*/ 0 h 257"/>
                <a:gd name="T6" fmla="*/ 29224 w 44"/>
                <a:gd name="T7" fmla="*/ 0 h 257"/>
                <a:gd name="T8" fmla="*/ 0 w 44"/>
                <a:gd name="T9" fmla="*/ 271463 h 2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257"/>
                <a:gd name="T17" fmla="*/ 44 w 44"/>
                <a:gd name="T18" fmla="*/ 257 h 2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257">
                  <a:moveTo>
                    <a:pt x="0" y="257"/>
                  </a:moveTo>
                  <a:lnTo>
                    <a:pt x="18" y="257"/>
                  </a:lnTo>
                  <a:lnTo>
                    <a:pt x="44" y="0"/>
                  </a:lnTo>
                  <a:lnTo>
                    <a:pt x="27" y="0"/>
                  </a:lnTo>
                  <a:lnTo>
                    <a:pt x="0" y="2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84" name="Freeform 787"/>
            <p:cNvSpPr>
              <a:spLocks/>
            </p:cNvSpPr>
            <p:nvPr/>
          </p:nvSpPr>
          <p:spPr bwMode="auto">
            <a:xfrm>
              <a:off x="9023350" y="4689475"/>
              <a:ext cx="20638" cy="19050"/>
            </a:xfrm>
            <a:custGeom>
              <a:avLst/>
              <a:gdLst>
                <a:gd name="T0" fmla="*/ 10319 w 18"/>
                <a:gd name="T1" fmla="*/ 19050 h 18"/>
                <a:gd name="T2" fmla="*/ 20638 w 18"/>
                <a:gd name="T3" fmla="*/ 19050 h 18"/>
                <a:gd name="T4" fmla="*/ 20638 w 18"/>
                <a:gd name="T5" fmla="*/ 9525 h 18"/>
                <a:gd name="T6" fmla="*/ 20638 w 18"/>
                <a:gd name="T7" fmla="*/ 0 h 18"/>
                <a:gd name="T8" fmla="*/ 10319 w 18"/>
                <a:gd name="T9" fmla="*/ 0 h 18"/>
                <a:gd name="T10" fmla="*/ 10319 w 18"/>
                <a:gd name="T11" fmla="*/ 0 h 18"/>
                <a:gd name="T12" fmla="*/ 0 w 18"/>
                <a:gd name="T13" fmla="*/ 0 h 18"/>
                <a:gd name="T14" fmla="*/ 0 w 18"/>
                <a:gd name="T15" fmla="*/ 9525 h 18"/>
                <a:gd name="T16" fmla="*/ 10319 w 18"/>
                <a:gd name="T17" fmla="*/ 19050 h 18"/>
                <a:gd name="T18" fmla="*/ 10319 w 18"/>
                <a:gd name="T19" fmla="*/ 19050 h 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8"/>
                <a:gd name="T31" fmla="*/ 0 h 18"/>
                <a:gd name="T32" fmla="*/ 18 w 18"/>
                <a:gd name="T33" fmla="*/ 18 h 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8" h="18">
                  <a:moveTo>
                    <a:pt x="9" y="18"/>
                  </a:moveTo>
                  <a:lnTo>
                    <a:pt x="18" y="18"/>
                  </a:lnTo>
                  <a:lnTo>
                    <a:pt x="18" y="9"/>
                  </a:lnTo>
                  <a:lnTo>
                    <a:pt x="18" y="0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9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85" name="Freeform 788"/>
            <p:cNvSpPr>
              <a:spLocks/>
            </p:cNvSpPr>
            <p:nvPr/>
          </p:nvSpPr>
          <p:spPr bwMode="auto">
            <a:xfrm>
              <a:off x="8985251" y="4689476"/>
              <a:ext cx="85725" cy="144463"/>
            </a:xfrm>
            <a:custGeom>
              <a:avLst/>
              <a:gdLst>
                <a:gd name="T0" fmla="*/ 47746 w 79"/>
                <a:gd name="T1" fmla="*/ 9490 h 137"/>
                <a:gd name="T2" fmla="*/ 85725 w 79"/>
                <a:gd name="T3" fmla="*/ 18981 h 137"/>
                <a:gd name="T4" fmla="*/ 0 w 79"/>
                <a:gd name="T5" fmla="*/ 144463 h 137"/>
                <a:gd name="T6" fmla="*/ 9766 w 79"/>
                <a:gd name="T7" fmla="*/ 0 h 137"/>
                <a:gd name="T8" fmla="*/ 47746 w 79"/>
                <a:gd name="T9" fmla="*/ 9490 h 1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9"/>
                <a:gd name="T16" fmla="*/ 0 h 137"/>
                <a:gd name="T17" fmla="*/ 79 w 79"/>
                <a:gd name="T18" fmla="*/ 137 h 1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9" h="137">
                  <a:moveTo>
                    <a:pt x="44" y="9"/>
                  </a:moveTo>
                  <a:lnTo>
                    <a:pt x="79" y="18"/>
                  </a:lnTo>
                  <a:lnTo>
                    <a:pt x="0" y="137"/>
                  </a:lnTo>
                  <a:lnTo>
                    <a:pt x="9" y="0"/>
                  </a:lnTo>
                  <a:lnTo>
                    <a:pt x="44" y="9"/>
                  </a:lnTo>
                  <a:close/>
                </a:path>
              </a:pathLst>
            </a:custGeom>
            <a:grpFill/>
            <a:ln w="14288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86" name="Freeform 789"/>
            <p:cNvSpPr>
              <a:spLocks/>
            </p:cNvSpPr>
            <p:nvPr/>
          </p:nvSpPr>
          <p:spPr bwMode="auto">
            <a:xfrm>
              <a:off x="8985251" y="4689476"/>
              <a:ext cx="85725" cy="144463"/>
            </a:xfrm>
            <a:custGeom>
              <a:avLst/>
              <a:gdLst>
                <a:gd name="T0" fmla="*/ 47746 w 79"/>
                <a:gd name="T1" fmla="*/ 9490 h 137"/>
                <a:gd name="T2" fmla="*/ 85725 w 79"/>
                <a:gd name="T3" fmla="*/ 18981 h 137"/>
                <a:gd name="T4" fmla="*/ 0 w 79"/>
                <a:gd name="T5" fmla="*/ 144463 h 137"/>
                <a:gd name="T6" fmla="*/ 9766 w 79"/>
                <a:gd name="T7" fmla="*/ 0 h 137"/>
                <a:gd name="T8" fmla="*/ 47746 w 79"/>
                <a:gd name="T9" fmla="*/ 9490 h 1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9"/>
                <a:gd name="T16" fmla="*/ 0 h 137"/>
                <a:gd name="T17" fmla="*/ 79 w 79"/>
                <a:gd name="T18" fmla="*/ 137 h 1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9" h="137">
                  <a:moveTo>
                    <a:pt x="44" y="9"/>
                  </a:moveTo>
                  <a:lnTo>
                    <a:pt x="79" y="18"/>
                  </a:lnTo>
                  <a:lnTo>
                    <a:pt x="0" y="137"/>
                  </a:lnTo>
                  <a:lnTo>
                    <a:pt x="9" y="0"/>
                  </a:lnTo>
                  <a:lnTo>
                    <a:pt x="44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87" name="Freeform 790"/>
            <p:cNvSpPr>
              <a:spLocks/>
            </p:cNvSpPr>
            <p:nvPr/>
          </p:nvSpPr>
          <p:spPr bwMode="auto">
            <a:xfrm>
              <a:off x="9053514" y="3397250"/>
              <a:ext cx="85725" cy="330200"/>
            </a:xfrm>
            <a:custGeom>
              <a:avLst/>
              <a:gdLst>
                <a:gd name="T0" fmla="*/ 18447 w 79"/>
                <a:gd name="T1" fmla="*/ 0 h 312"/>
                <a:gd name="T2" fmla="*/ 0 w 79"/>
                <a:gd name="T3" fmla="*/ 0 h 312"/>
                <a:gd name="T4" fmla="*/ 67278 w 79"/>
                <a:gd name="T5" fmla="*/ 330200 h 312"/>
                <a:gd name="T6" fmla="*/ 67278 w 79"/>
                <a:gd name="T7" fmla="*/ 330200 h 312"/>
                <a:gd name="T8" fmla="*/ 85725 w 79"/>
                <a:gd name="T9" fmla="*/ 330200 h 312"/>
                <a:gd name="T10" fmla="*/ 85725 w 79"/>
                <a:gd name="T11" fmla="*/ 330200 h 312"/>
                <a:gd name="T12" fmla="*/ 18447 w 79"/>
                <a:gd name="T13" fmla="*/ 0 h 3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9"/>
                <a:gd name="T22" fmla="*/ 0 h 312"/>
                <a:gd name="T23" fmla="*/ 79 w 79"/>
                <a:gd name="T24" fmla="*/ 312 h 3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9" h="312">
                  <a:moveTo>
                    <a:pt x="17" y="0"/>
                  </a:moveTo>
                  <a:lnTo>
                    <a:pt x="0" y="0"/>
                  </a:lnTo>
                  <a:lnTo>
                    <a:pt x="62" y="312"/>
                  </a:lnTo>
                  <a:lnTo>
                    <a:pt x="79" y="312"/>
                  </a:lnTo>
                  <a:lnTo>
                    <a:pt x="1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88" name="Freeform 791"/>
            <p:cNvSpPr>
              <a:spLocks/>
            </p:cNvSpPr>
            <p:nvPr/>
          </p:nvSpPr>
          <p:spPr bwMode="auto">
            <a:xfrm>
              <a:off x="9120188" y="3727451"/>
              <a:ext cx="38100" cy="320675"/>
            </a:xfrm>
            <a:custGeom>
              <a:avLst/>
              <a:gdLst>
                <a:gd name="T0" fmla="*/ 18506 w 35"/>
                <a:gd name="T1" fmla="*/ 0 h 302"/>
                <a:gd name="T2" fmla="*/ 0 w 35"/>
                <a:gd name="T3" fmla="*/ 0 h 302"/>
                <a:gd name="T4" fmla="*/ 18506 w 35"/>
                <a:gd name="T5" fmla="*/ 320675 h 302"/>
                <a:gd name="T6" fmla="*/ 18506 w 35"/>
                <a:gd name="T7" fmla="*/ 320675 h 302"/>
                <a:gd name="T8" fmla="*/ 38100 w 35"/>
                <a:gd name="T9" fmla="*/ 320675 h 302"/>
                <a:gd name="T10" fmla="*/ 38100 w 35"/>
                <a:gd name="T11" fmla="*/ 320675 h 302"/>
                <a:gd name="T12" fmla="*/ 18506 w 35"/>
                <a:gd name="T13" fmla="*/ 0 h 30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5"/>
                <a:gd name="T22" fmla="*/ 0 h 302"/>
                <a:gd name="T23" fmla="*/ 35 w 35"/>
                <a:gd name="T24" fmla="*/ 302 h 30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5" h="302">
                  <a:moveTo>
                    <a:pt x="17" y="0"/>
                  </a:moveTo>
                  <a:lnTo>
                    <a:pt x="0" y="0"/>
                  </a:lnTo>
                  <a:lnTo>
                    <a:pt x="17" y="302"/>
                  </a:lnTo>
                  <a:lnTo>
                    <a:pt x="35" y="302"/>
                  </a:lnTo>
                  <a:lnTo>
                    <a:pt x="1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89" name="Freeform 792"/>
            <p:cNvSpPr>
              <a:spLocks/>
            </p:cNvSpPr>
            <p:nvPr/>
          </p:nvSpPr>
          <p:spPr bwMode="auto">
            <a:xfrm>
              <a:off x="9101138" y="4048125"/>
              <a:ext cx="57150" cy="330200"/>
            </a:xfrm>
            <a:custGeom>
              <a:avLst/>
              <a:gdLst>
                <a:gd name="T0" fmla="*/ 57150 w 53"/>
                <a:gd name="T1" fmla="*/ 0 h 312"/>
                <a:gd name="T2" fmla="*/ 37741 w 53"/>
                <a:gd name="T3" fmla="*/ 0 h 312"/>
                <a:gd name="T4" fmla="*/ 0 w 53"/>
                <a:gd name="T5" fmla="*/ 319617 h 312"/>
                <a:gd name="T6" fmla="*/ 0 w 53"/>
                <a:gd name="T7" fmla="*/ 319617 h 312"/>
                <a:gd name="T8" fmla="*/ 19409 w 53"/>
                <a:gd name="T9" fmla="*/ 330200 h 312"/>
                <a:gd name="T10" fmla="*/ 19409 w 53"/>
                <a:gd name="T11" fmla="*/ 319617 h 312"/>
                <a:gd name="T12" fmla="*/ 57150 w 53"/>
                <a:gd name="T13" fmla="*/ 0 h 3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3"/>
                <a:gd name="T22" fmla="*/ 0 h 312"/>
                <a:gd name="T23" fmla="*/ 53 w 53"/>
                <a:gd name="T24" fmla="*/ 312 h 3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3" h="312">
                  <a:moveTo>
                    <a:pt x="53" y="0"/>
                  </a:moveTo>
                  <a:lnTo>
                    <a:pt x="35" y="0"/>
                  </a:lnTo>
                  <a:lnTo>
                    <a:pt x="0" y="302"/>
                  </a:lnTo>
                  <a:lnTo>
                    <a:pt x="18" y="312"/>
                  </a:lnTo>
                  <a:lnTo>
                    <a:pt x="18" y="302"/>
                  </a:lnTo>
                  <a:lnTo>
                    <a:pt x="5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90" name="Freeform 793"/>
            <p:cNvSpPr>
              <a:spLocks/>
            </p:cNvSpPr>
            <p:nvPr/>
          </p:nvSpPr>
          <p:spPr bwMode="auto">
            <a:xfrm>
              <a:off x="9023350" y="4367214"/>
              <a:ext cx="96838" cy="331787"/>
            </a:xfrm>
            <a:custGeom>
              <a:avLst/>
              <a:gdLst>
                <a:gd name="T0" fmla="*/ 96838 w 89"/>
                <a:gd name="T1" fmla="*/ 10634 h 312"/>
                <a:gd name="T2" fmla="*/ 77253 w 89"/>
                <a:gd name="T3" fmla="*/ 0 h 312"/>
                <a:gd name="T4" fmla="*/ 0 w 89"/>
                <a:gd name="T5" fmla="*/ 322216 h 312"/>
                <a:gd name="T6" fmla="*/ 19585 w 89"/>
                <a:gd name="T7" fmla="*/ 331787 h 312"/>
                <a:gd name="T8" fmla="*/ 96838 w 89"/>
                <a:gd name="T9" fmla="*/ 10634 h 3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9"/>
                <a:gd name="T16" fmla="*/ 0 h 312"/>
                <a:gd name="T17" fmla="*/ 89 w 89"/>
                <a:gd name="T18" fmla="*/ 312 h 3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9" h="312">
                  <a:moveTo>
                    <a:pt x="89" y="10"/>
                  </a:moveTo>
                  <a:lnTo>
                    <a:pt x="71" y="0"/>
                  </a:lnTo>
                  <a:lnTo>
                    <a:pt x="0" y="303"/>
                  </a:lnTo>
                  <a:lnTo>
                    <a:pt x="18" y="312"/>
                  </a:lnTo>
                  <a:lnTo>
                    <a:pt x="89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91" name="Oval 794"/>
            <p:cNvSpPr>
              <a:spLocks noChangeArrowheads="1"/>
            </p:cNvSpPr>
            <p:nvPr/>
          </p:nvSpPr>
          <p:spPr bwMode="auto">
            <a:xfrm>
              <a:off x="8861425" y="3270251"/>
              <a:ext cx="401638" cy="2524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3192" name="Oval 795"/>
            <p:cNvSpPr>
              <a:spLocks noChangeArrowheads="1"/>
            </p:cNvSpPr>
            <p:nvPr/>
          </p:nvSpPr>
          <p:spPr bwMode="auto">
            <a:xfrm>
              <a:off x="8859838" y="3270250"/>
              <a:ext cx="404812" cy="255588"/>
            </a:xfrm>
            <a:prstGeom prst="ellipse">
              <a:avLst/>
            </a:prstGeom>
            <a:solidFill>
              <a:schemeClr val="accent1"/>
            </a:solidFill>
            <a:ln w="28575">
              <a:noFill/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3193" name="Rectangle 796"/>
            <p:cNvSpPr>
              <a:spLocks noChangeArrowheads="1"/>
            </p:cNvSpPr>
            <p:nvPr/>
          </p:nvSpPr>
          <p:spPr bwMode="auto">
            <a:xfrm>
              <a:off x="8945563" y="3328988"/>
              <a:ext cx="213200" cy="15388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/>
              <a:r>
                <a:rPr lang="en-US" altLang="en-US" sz="1000" dirty="0">
                  <a:latin typeface="Times New Roman" panose="02020603050405020304" pitchFamily="18" charset="0"/>
                </a:rPr>
                <a:t>JFK</a:t>
              </a:r>
              <a:endParaRPr lang="en-US" altLang="en-US" sz="1000" b="1" dirty="0">
                <a:latin typeface="Times" panose="02020603050405020304" pitchFamily="18" charset="0"/>
              </a:endParaRPr>
            </a:p>
          </p:txBody>
        </p:sp>
        <p:sp>
          <p:nvSpPr>
            <p:cNvPr id="3194" name="Freeform 797"/>
            <p:cNvSpPr>
              <a:spLocks/>
            </p:cNvSpPr>
            <p:nvPr/>
          </p:nvSpPr>
          <p:spPr bwMode="auto">
            <a:xfrm>
              <a:off x="7786688" y="4630738"/>
              <a:ext cx="17462" cy="19050"/>
            </a:xfrm>
            <a:custGeom>
              <a:avLst/>
              <a:gdLst>
                <a:gd name="T0" fmla="*/ 0 w 17"/>
                <a:gd name="T1" fmla="*/ 0 h 18"/>
                <a:gd name="T2" fmla="*/ 0 w 17"/>
                <a:gd name="T3" fmla="*/ 9525 h 18"/>
                <a:gd name="T4" fmla="*/ 0 w 17"/>
                <a:gd name="T5" fmla="*/ 9525 h 18"/>
                <a:gd name="T6" fmla="*/ 9245 w 17"/>
                <a:gd name="T7" fmla="*/ 19050 h 18"/>
                <a:gd name="T8" fmla="*/ 9245 w 17"/>
                <a:gd name="T9" fmla="*/ 9525 h 18"/>
                <a:gd name="T10" fmla="*/ 17462 w 17"/>
                <a:gd name="T11" fmla="*/ 9525 h 18"/>
                <a:gd name="T12" fmla="*/ 9245 w 17"/>
                <a:gd name="T13" fmla="*/ 0 h 18"/>
                <a:gd name="T14" fmla="*/ 9245 w 17"/>
                <a:gd name="T15" fmla="*/ 0 h 18"/>
                <a:gd name="T16" fmla="*/ 0 w 17"/>
                <a:gd name="T17" fmla="*/ 0 h 18"/>
                <a:gd name="T18" fmla="*/ 0 w 17"/>
                <a:gd name="T19" fmla="*/ 0 h 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18"/>
                <a:gd name="T32" fmla="*/ 17 w 17"/>
                <a:gd name="T33" fmla="*/ 18 h 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18">
                  <a:moveTo>
                    <a:pt x="0" y="0"/>
                  </a:moveTo>
                  <a:lnTo>
                    <a:pt x="0" y="9"/>
                  </a:lnTo>
                  <a:lnTo>
                    <a:pt x="9" y="18"/>
                  </a:lnTo>
                  <a:lnTo>
                    <a:pt x="9" y="9"/>
                  </a:lnTo>
                  <a:lnTo>
                    <a:pt x="17" y="9"/>
                  </a:lnTo>
                  <a:lnTo>
                    <a:pt x="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95" name="Freeform 798"/>
            <p:cNvSpPr>
              <a:spLocks/>
            </p:cNvSpPr>
            <p:nvPr/>
          </p:nvSpPr>
          <p:spPr bwMode="auto">
            <a:xfrm>
              <a:off x="7689850" y="4522789"/>
              <a:ext cx="134938" cy="136525"/>
            </a:xfrm>
            <a:custGeom>
              <a:avLst/>
              <a:gdLst>
                <a:gd name="T0" fmla="*/ 96851 w 124"/>
                <a:gd name="T1" fmla="*/ 107727 h 128"/>
                <a:gd name="T2" fmla="*/ 67469 w 124"/>
                <a:gd name="T3" fmla="*/ 136525 h 128"/>
                <a:gd name="T4" fmla="*/ 0 w 124"/>
                <a:gd name="T5" fmla="*/ 0 h 128"/>
                <a:gd name="T6" fmla="*/ 134938 w 124"/>
                <a:gd name="T7" fmla="*/ 77862 h 128"/>
                <a:gd name="T8" fmla="*/ 96851 w 124"/>
                <a:gd name="T9" fmla="*/ 107727 h 1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4"/>
                <a:gd name="T16" fmla="*/ 0 h 128"/>
                <a:gd name="T17" fmla="*/ 124 w 124"/>
                <a:gd name="T18" fmla="*/ 128 h 1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4" h="128">
                  <a:moveTo>
                    <a:pt x="89" y="101"/>
                  </a:moveTo>
                  <a:lnTo>
                    <a:pt x="62" y="128"/>
                  </a:lnTo>
                  <a:lnTo>
                    <a:pt x="0" y="0"/>
                  </a:lnTo>
                  <a:lnTo>
                    <a:pt x="124" y="73"/>
                  </a:lnTo>
                  <a:lnTo>
                    <a:pt x="89" y="101"/>
                  </a:lnTo>
                  <a:close/>
                </a:path>
              </a:pathLst>
            </a:custGeom>
            <a:grpFill/>
            <a:ln w="14288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96" name="Freeform 799"/>
            <p:cNvSpPr>
              <a:spLocks/>
            </p:cNvSpPr>
            <p:nvPr/>
          </p:nvSpPr>
          <p:spPr bwMode="auto">
            <a:xfrm>
              <a:off x="7689850" y="4522789"/>
              <a:ext cx="134938" cy="136525"/>
            </a:xfrm>
            <a:custGeom>
              <a:avLst/>
              <a:gdLst>
                <a:gd name="T0" fmla="*/ 96851 w 124"/>
                <a:gd name="T1" fmla="*/ 107727 h 128"/>
                <a:gd name="T2" fmla="*/ 67469 w 124"/>
                <a:gd name="T3" fmla="*/ 136525 h 128"/>
                <a:gd name="T4" fmla="*/ 0 w 124"/>
                <a:gd name="T5" fmla="*/ 0 h 128"/>
                <a:gd name="T6" fmla="*/ 134938 w 124"/>
                <a:gd name="T7" fmla="*/ 77862 h 128"/>
                <a:gd name="T8" fmla="*/ 96851 w 124"/>
                <a:gd name="T9" fmla="*/ 107727 h 1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4"/>
                <a:gd name="T16" fmla="*/ 0 h 128"/>
                <a:gd name="T17" fmla="*/ 124 w 124"/>
                <a:gd name="T18" fmla="*/ 128 h 1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4" h="128">
                  <a:moveTo>
                    <a:pt x="89" y="101"/>
                  </a:moveTo>
                  <a:lnTo>
                    <a:pt x="62" y="128"/>
                  </a:lnTo>
                  <a:lnTo>
                    <a:pt x="0" y="0"/>
                  </a:lnTo>
                  <a:lnTo>
                    <a:pt x="124" y="73"/>
                  </a:lnTo>
                  <a:lnTo>
                    <a:pt x="89" y="1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97" name="Freeform 800"/>
            <p:cNvSpPr>
              <a:spLocks/>
            </p:cNvSpPr>
            <p:nvPr/>
          </p:nvSpPr>
          <p:spPr bwMode="auto">
            <a:xfrm>
              <a:off x="8629650" y="4970464"/>
              <a:ext cx="355600" cy="47625"/>
            </a:xfrm>
            <a:custGeom>
              <a:avLst/>
              <a:gdLst>
                <a:gd name="T0" fmla="*/ 355600 w 327"/>
                <a:gd name="T1" fmla="*/ 19050 h 45"/>
                <a:gd name="T2" fmla="*/ 355600 w 327"/>
                <a:gd name="T3" fmla="*/ 0 h 45"/>
                <a:gd name="T4" fmla="*/ 0 w 327"/>
                <a:gd name="T5" fmla="*/ 28575 h 45"/>
                <a:gd name="T6" fmla="*/ 0 w 327"/>
                <a:gd name="T7" fmla="*/ 28575 h 45"/>
                <a:gd name="T8" fmla="*/ 0 w 327"/>
                <a:gd name="T9" fmla="*/ 47625 h 45"/>
                <a:gd name="T10" fmla="*/ 0 w 327"/>
                <a:gd name="T11" fmla="*/ 47625 h 45"/>
                <a:gd name="T12" fmla="*/ 355600 w 327"/>
                <a:gd name="T13" fmla="*/ 19050 h 4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27"/>
                <a:gd name="T22" fmla="*/ 0 h 45"/>
                <a:gd name="T23" fmla="*/ 327 w 327"/>
                <a:gd name="T24" fmla="*/ 45 h 4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27" h="45">
                  <a:moveTo>
                    <a:pt x="327" y="18"/>
                  </a:moveTo>
                  <a:lnTo>
                    <a:pt x="327" y="0"/>
                  </a:lnTo>
                  <a:lnTo>
                    <a:pt x="0" y="27"/>
                  </a:lnTo>
                  <a:lnTo>
                    <a:pt x="0" y="45"/>
                  </a:lnTo>
                  <a:lnTo>
                    <a:pt x="327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98" name="Freeform 801"/>
            <p:cNvSpPr>
              <a:spLocks/>
            </p:cNvSpPr>
            <p:nvPr/>
          </p:nvSpPr>
          <p:spPr bwMode="auto">
            <a:xfrm>
              <a:off x="8467726" y="4979988"/>
              <a:ext cx="161925" cy="38100"/>
            </a:xfrm>
            <a:custGeom>
              <a:avLst/>
              <a:gdLst>
                <a:gd name="T0" fmla="*/ 161925 w 150"/>
                <a:gd name="T1" fmla="*/ 38100 h 36"/>
                <a:gd name="T2" fmla="*/ 161925 w 150"/>
                <a:gd name="T3" fmla="*/ 19050 h 36"/>
                <a:gd name="T4" fmla="*/ 0 w 150"/>
                <a:gd name="T5" fmla="*/ 0 h 36"/>
                <a:gd name="T6" fmla="*/ 0 w 150"/>
                <a:gd name="T7" fmla="*/ 0 h 36"/>
                <a:gd name="T8" fmla="*/ 0 w 150"/>
                <a:gd name="T9" fmla="*/ 19050 h 36"/>
                <a:gd name="T10" fmla="*/ 0 w 150"/>
                <a:gd name="T11" fmla="*/ 19050 h 36"/>
                <a:gd name="T12" fmla="*/ 161925 w 150"/>
                <a:gd name="T13" fmla="*/ 38100 h 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0"/>
                <a:gd name="T22" fmla="*/ 0 h 36"/>
                <a:gd name="T23" fmla="*/ 150 w 150"/>
                <a:gd name="T24" fmla="*/ 36 h 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0" h="36">
                  <a:moveTo>
                    <a:pt x="150" y="36"/>
                  </a:moveTo>
                  <a:lnTo>
                    <a:pt x="150" y="18"/>
                  </a:lnTo>
                  <a:lnTo>
                    <a:pt x="0" y="0"/>
                  </a:lnTo>
                  <a:lnTo>
                    <a:pt x="0" y="18"/>
                  </a:lnTo>
                  <a:lnTo>
                    <a:pt x="150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99" name="Freeform 802"/>
            <p:cNvSpPr>
              <a:spLocks/>
            </p:cNvSpPr>
            <p:nvPr/>
          </p:nvSpPr>
          <p:spPr bwMode="auto">
            <a:xfrm>
              <a:off x="8304213" y="4940300"/>
              <a:ext cx="163512" cy="58738"/>
            </a:xfrm>
            <a:custGeom>
              <a:avLst/>
              <a:gdLst>
                <a:gd name="T0" fmla="*/ 163512 w 150"/>
                <a:gd name="T1" fmla="*/ 58738 h 55"/>
                <a:gd name="T2" fmla="*/ 163512 w 150"/>
                <a:gd name="T3" fmla="*/ 39515 h 55"/>
                <a:gd name="T4" fmla="*/ 0 w 150"/>
                <a:gd name="T5" fmla="*/ 0 h 55"/>
                <a:gd name="T6" fmla="*/ 9811 w 150"/>
                <a:gd name="T7" fmla="*/ 0 h 55"/>
                <a:gd name="T8" fmla="*/ 0 w 150"/>
                <a:gd name="T9" fmla="*/ 19223 h 55"/>
                <a:gd name="T10" fmla="*/ 0 w 150"/>
                <a:gd name="T11" fmla="*/ 19223 h 55"/>
                <a:gd name="T12" fmla="*/ 163512 w 150"/>
                <a:gd name="T13" fmla="*/ 58738 h 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0"/>
                <a:gd name="T22" fmla="*/ 0 h 55"/>
                <a:gd name="T23" fmla="*/ 150 w 150"/>
                <a:gd name="T24" fmla="*/ 55 h 5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0" h="55">
                  <a:moveTo>
                    <a:pt x="150" y="55"/>
                  </a:moveTo>
                  <a:lnTo>
                    <a:pt x="150" y="37"/>
                  </a:lnTo>
                  <a:lnTo>
                    <a:pt x="0" y="0"/>
                  </a:lnTo>
                  <a:lnTo>
                    <a:pt x="9" y="0"/>
                  </a:lnTo>
                  <a:lnTo>
                    <a:pt x="0" y="18"/>
                  </a:lnTo>
                  <a:lnTo>
                    <a:pt x="150" y="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200" name="Freeform 803"/>
            <p:cNvSpPr>
              <a:spLocks/>
            </p:cNvSpPr>
            <p:nvPr/>
          </p:nvSpPr>
          <p:spPr bwMode="auto">
            <a:xfrm>
              <a:off x="8159750" y="4892676"/>
              <a:ext cx="153988" cy="66675"/>
            </a:xfrm>
            <a:custGeom>
              <a:avLst/>
              <a:gdLst>
                <a:gd name="T0" fmla="*/ 144228 w 142"/>
                <a:gd name="T1" fmla="*/ 66675 h 64"/>
                <a:gd name="T2" fmla="*/ 153988 w 142"/>
                <a:gd name="T3" fmla="*/ 47923 h 64"/>
                <a:gd name="T4" fmla="*/ 9760 w 142"/>
                <a:gd name="T5" fmla="*/ 0 h 64"/>
                <a:gd name="T6" fmla="*/ 9760 w 142"/>
                <a:gd name="T7" fmla="*/ 0 h 64"/>
                <a:gd name="T8" fmla="*/ 0 w 142"/>
                <a:gd name="T9" fmla="*/ 19794 h 64"/>
                <a:gd name="T10" fmla="*/ 0 w 142"/>
                <a:gd name="T11" fmla="*/ 19794 h 64"/>
                <a:gd name="T12" fmla="*/ 144228 w 142"/>
                <a:gd name="T13" fmla="*/ 66675 h 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2"/>
                <a:gd name="T22" fmla="*/ 0 h 64"/>
                <a:gd name="T23" fmla="*/ 142 w 142"/>
                <a:gd name="T24" fmla="*/ 64 h 6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2" h="64">
                  <a:moveTo>
                    <a:pt x="133" y="64"/>
                  </a:moveTo>
                  <a:lnTo>
                    <a:pt x="142" y="46"/>
                  </a:lnTo>
                  <a:lnTo>
                    <a:pt x="9" y="0"/>
                  </a:lnTo>
                  <a:lnTo>
                    <a:pt x="0" y="19"/>
                  </a:lnTo>
                  <a:lnTo>
                    <a:pt x="133" y="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201" name="Freeform 804"/>
            <p:cNvSpPr>
              <a:spLocks/>
            </p:cNvSpPr>
            <p:nvPr/>
          </p:nvSpPr>
          <p:spPr bwMode="auto">
            <a:xfrm>
              <a:off x="8016875" y="4814889"/>
              <a:ext cx="152400" cy="96837"/>
            </a:xfrm>
            <a:custGeom>
              <a:avLst/>
              <a:gdLst>
                <a:gd name="T0" fmla="*/ 142672 w 141"/>
                <a:gd name="T1" fmla="*/ 96837 h 92"/>
                <a:gd name="T2" fmla="*/ 152400 w 141"/>
                <a:gd name="T3" fmla="*/ 76838 h 92"/>
                <a:gd name="T4" fmla="*/ 9728 w 141"/>
                <a:gd name="T5" fmla="*/ 0 h 92"/>
                <a:gd name="T6" fmla="*/ 9728 w 141"/>
                <a:gd name="T7" fmla="*/ 0 h 92"/>
                <a:gd name="T8" fmla="*/ 0 w 141"/>
                <a:gd name="T9" fmla="*/ 18946 h 92"/>
                <a:gd name="T10" fmla="*/ 0 w 141"/>
                <a:gd name="T11" fmla="*/ 18946 h 92"/>
                <a:gd name="T12" fmla="*/ 142672 w 141"/>
                <a:gd name="T13" fmla="*/ 96837 h 9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1"/>
                <a:gd name="T22" fmla="*/ 0 h 92"/>
                <a:gd name="T23" fmla="*/ 141 w 141"/>
                <a:gd name="T24" fmla="*/ 92 h 9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1" h="92">
                  <a:moveTo>
                    <a:pt x="132" y="92"/>
                  </a:moveTo>
                  <a:lnTo>
                    <a:pt x="141" y="73"/>
                  </a:lnTo>
                  <a:lnTo>
                    <a:pt x="9" y="0"/>
                  </a:lnTo>
                  <a:lnTo>
                    <a:pt x="0" y="18"/>
                  </a:lnTo>
                  <a:lnTo>
                    <a:pt x="132" y="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202" name="Freeform 805"/>
            <p:cNvSpPr>
              <a:spLocks/>
            </p:cNvSpPr>
            <p:nvPr/>
          </p:nvSpPr>
          <p:spPr bwMode="auto">
            <a:xfrm>
              <a:off x="7881938" y="4727576"/>
              <a:ext cx="144462" cy="106363"/>
            </a:xfrm>
            <a:custGeom>
              <a:avLst/>
              <a:gdLst>
                <a:gd name="T0" fmla="*/ 134686 w 133"/>
                <a:gd name="T1" fmla="*/ 106363 h 101"/>
                <a:gd name="T2" fmla="*/ 144462 w 133"/>
                <a:gd name="T3" fmla="*/ 87407 h 101"/>
                <a:gd name="T4" fmla="*/ 19551 w 133"/>
                <a:gd name="T5" fmla="*/ 0 h 101"/>
                <a:gd name="T6" fmla="*/ 19551 w 133"/>
                <a:gd name="T7" fmla="*/ 0 h 101"/>
                <a:gd name="T8" fmla="*/ 0 w 133"/>
                <a:gd name="T9" fmla="*/ 20009 h 101"/>
                <a:gd name="T10" fmla="*/ 9776 w 133"/>
                <a:gd name="T11" fmla="*/ 20009 h 101"/>
                <a:gd name="T12" fmla="*/ 134686 w 133"/>
                <a:gd name="T13" fmla="*/ 106363 h 1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3"/>
                <a:gd name="T22" fmla="*/ 0 h 101"/>
                <a:gd name="T23" fmla="*/ 133 w 133"/>
                <a:gd name="T24" fmla="*/ 101 h 10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3" h="101">
                  <a:moveTo>
                    <a:pt x="124" y="101"/>
                  </a:moveTo>
                  <a:lnTo>
                    <a:pt x="133" y="83"/>
                  </a:lnTo>
                  <a:lnTo>
                    <a:pt x="18" y="0"/>
                  </a:lnTo>
                  <a:lnTo>
                    <a:pt x="0" y="19"/>
                  </a:lnTo>
                  <a:lnTo>
                    <a:pt x="9" y="19"/>
                  </a:lnTo>
                  <a:lnTo>
                    <a:pt x="124" y="1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203" name="Freeform 806"/>
            <p:cNvSpPr>
              <a:spLocks/>
            </p:cNvSpPr>
            <p:nvPr/>
          </p:nvSpPr>
          <p:spPr bwMode="auto">
            <a:xfrm>
              <a:off x="7777164" y="4621213"/>
              <a:ext cx="123825" cy="125412"/>
            </a:xfrm>
            <a:custGeom>
              <a:avLst/>
              <a:gdLst>
                <a:gd name="T0" fmla="*/ 104444 w 115"/>
                <a:gd name="T1" fmla="*/ 125412 h 119"/>
                <a:gd name="T2" fmla="*/ 123825 w 115"/>
                <a:gd name="T3" fmla="*/ 105388 h 119"/>
                <a:gd name="T4" fmla="*/ 19381 w 115"/>
                <a:gd name="T5" fmla="*/ 0 h 119"/>
                <a:gd name="T6" fmla="*/ 0 w 115"/>
                <a:gd name="T7" fmla="*/ 18970 h 119"/>
                <a:gd name="T8" fmla="*/ 104444 w 115"/>
                <a:gd name="T9" fmla="*/ 125412 h 1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119"/>
                <a:gd name="T17" fmla="*/ 115 w 115"/>
                <a:gd name="T18" fmla="*/ 119 h 1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119">
                  <a:moveTo>
                    <a:pt x="97" y="119"/>
                  </a:moveTo>
                  <a:lnTo>
                    <a:pt x="115" y="100"/>
                  </a:lnTo>
                  <a:lnTo>
                    <a:pt x="18" y="0"/>
                  </a:lnTo>
                  <a:lnTo>
                    <a:pt x="0" y="18"/>
                  </a:lnTo>
                  <a:lnTo>
                    <a:pt x="97" y="1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204" name="Oval 807"/>
            <p:cNvSpPr>
              <a:spLocks noChangeArrowheads="1"/>
            </p:cNvSpPr>
            <p:nvPr/>
          </p:nvSpPr>
          <p:spPr bwMode="auto">
            <a:xfrm>
              <a:off x="9158289" y="2659064"/>
              <a:ext cx="403225" cy="24288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3205" name="Oval 808"/>
            <p:cNvSpPr>
              <a:spLocks noChangeArrowheads="1"/>
            </p:cNvSpPr>
            <p:nvPr/>
          </p:nvSpPr>
          <p:spPr bwMode="auto">
            <a:xfrm>
              <a:off x="9156700" y="2657476"/>
              <a:ext cx="406400" cy="246063"/>
            </a:xfrm>
            <a:prstGeom prst="ellipse">
              <a:avLst/>
            </a:prstGeom>
            <a:solidFill>
              <a:schemeClr val="accent1"/>
            </a:solidFill>
            <a:ln w="28575">
              <a:noFill/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3206" name="Rectangle 809"/>
            <p:cNvSpPr>
              <a:spLocks noChangeArrowheads="1"/>
            </p:cNvSpPr>
            <p:nvPr/>
          </p:nvSpPr>
          <p:spPr bwMode="auto">
            <a:xfrm>
              <a:off x="9228138" y="2716213"/>
              <a:ext cx="248466" cy="15388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/>
              <a:r>
                <a:rPr lang="en-US" altLang="en-US" sz="1000" dirty="0">
                  <a:latin typeface="Times New Roman" panose="02020603050405020304" pitchFamily="18" charset="0"/>
                </a:rPr>
                <a:t>BOS</a:t>
              </a:r>
              <a:endParaRPr lang="en-US" altLang="en-US" sz="1000" b="1" dirty="0">
                <a:latin typeface="Times" panose="02020603050405020304" pitchFamily="18" charset="0"/>
              </a:endParaRPr>
            </a:p>
          </p:txBody>
        </p:sp>
        <p:sp>
          <p:nvSpPr>
            <p:cNvPr id="3207" name="Oval 810"/>
            <p:cNvSpPr>
              <a:spLocks noChangeArrowheads="1"/>
            </p:cNvSpPr>
            <p:nvPr/>
          </p:nvSpPr>
          <p:spPr bwMode="auto">
            <a:xfrm>
              <a:off x="8783639" y="4854576"/>
              <a:ext cx="403225" cy="2508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3208" name="Oval 811"/>
            <p:cNvSpPr>
              <a:spLocks noChangeArrowheads="1"/>
            </p:cNvSpPr>
            <p:nvPr/>
          </p:nvSpPr>
          <p:spPr bwMode="auto">
            <a:xfrm>
              <a:off x="8783638" y="4851400"/>
              <a:ext cx="404812" cy="255588"/>
            </a:xfrm>
            <a:prstGeom prst="ellipse">
              <a:avLst/>
            </a:prstGeom>
            <a:solidFill>
              <a:schemeClr val="accent1"/>
            </a:solidFill>
            <a:ln w="28575">
              <a:noFill/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3209" name="Rectangle 812"/>
            <p:cNvSpPr>
              <a:spLocks noChangeArrowheads="1"/>
            </p:cNvSpPr>
            <p:nvPr/>
          </p:nvSpPr>
          <p:spPr bwMode="auto">
            <a:xfrm>
              <a:off x="8851900" y="4914900"/>
              <a:ext cx="247650" cy="152400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/>
              <a:r>
                <a:rPr lang="en-US" altLang="en-US" sz="1000" dirty="0">
                  <a:latin typeface="Times New Roman" panose="02020603050405020304" pitchFamily="18" charset="0"/>
                </a:rPr>
                <a:t>MIA</a:t>
              </a:r>
              <a:endParaRPr lang="en-US" altLang="en-US" sz="1000" b="1" dirty="0">
                <a:latin typeface="Times" panose="02020603050405020304" pitchFamily="18" charset="0"/>
              </a:endParaRPr>
            </a:p>
          </p:txBody>
        </p:sp>
        <p:sp>
          <p:nvSpPr>
            <p:cNvPr id="3210" name="Oval 813"/>
            <p:cNvSpPr>
              <a:spLocks noChangeArrowheads="1"/>
            </p:cNvSpPr>
            <p:nvPr/>
          </p:nvSpPr>
          <p:spPr bwMode="auto">
            <a:xfrm>
              <a:off x="7813676" y="2989264"/>
              <a:ext cx="403225" cy="24288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3211" name="Oval 814"/>
            <p:cNvSpPr>
              <a:spLocks noChangeArrowheads="1"/>
            </p:cNvSpPr>
            <p:nvPr/>
          </p:nvSpPr>
          <p:spPr bwMode="auto">
            <a:xfrm>
              <a:off x="7813676" y="2987676"/>
              <a:ext cx="404813" cy="246063"/>
            </a:xfrm>
            <a:prstGeom prst="ellipse">
              <a:avLst/>
            </a:prstGeom>
            <a:solidFill>
              <a:schemeClr val="accent1"/>
            </a:solidFill>
            <a:ln w="28575">
              <a:noFill/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3212" name="Rectangle 815"/>
            <p:cNvSpPr>
              <a:spLocks noChangeArrowheads="1"/>
            </p:cNvSpPr>
            <p:nvPr/>
          </p:nvSpPr>
          <p:spPr bwMode="auto">
            <a:xfrm>
              <a:off x="7872413" y="3036888"/>
              <a:ext cx="270908" cy="15388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/>
              <a:r>
                <a:rPr lang="en-US" altLang="en-US" sz="1000" dirty="0">
                  <a:latin typeface="Times New Roman" panose="02020603050405020304" pitchFamily="18" charset="0"/>
                </a:rPr>
                <a:t>ORD</a:t>
              </a:r>
              <a:endParaRPr lang="en-US" altLang="en-US" sz="1000" b="1" dirty="0">
                <a:latin typeface="Times" panose="02020603050405020304" pitchFamily="18" charset="0"/>
              </a:endParaRPr>
            </a:p>
          </p:txBody>
        </p:sp>
        <p:sp>
          <p:nvSpPr>
            <p:cNvPr id="3213" name="Oval 816"/>
            <p:cNvSpPr>
              <a:spLocks noChangeArrowheads="1"/>
            </p:cNvSpPr>
            <p:nvPr/>
          </p:nvSpPr>
          <p:spPr bwMode="auto">
            <a:xfrm>
              <a:off x="6086476" y="4437063"/>
              <a:ext cx="403225" cy="2413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3214" name="Oval 817"/>
            <p:cNvSpPr>
              <a:spLocks noChangeArrowheads="1"/>
            </p:cNvSpPr>
            <p:nvPr/>
          </p:nvSpPr>
          <p:spPr bwMode="auto">
            <a:xfrm>
              <a:off x="6086476" y="4433888"/>
              <a:ext cx="404813" cy="246062"/>
            </a:xfrm>
            <a:prstGeom prst="ellipse">
              <a:avLst/>
            </a:prstGeom>
            <a:solidFill>
              <a:schemeClr val="accent1"/>
            </a:solidFill>
            <a:ln w="28575">
              <a:noFill/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3215" name="Rectangle 818"/>
            <p:cNvSpPr>
              <a:spLocks noChangeArrowheads="1"/>
            </p:cNvSpPr>
            <p:nvPr/>
          </p:nvSpPr>
          <p:spPr bwMode="auto">
            <a:xfrm>
              <a:off x="6156325" y="4495800"/>
              <a:ext cx="264496" cy="15388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/>
              <a:r>
                <a:rPr lang="en-US" altLang="en-US" sz="1000">
                  <a:latin typeface="Times New Roman" panose="02020603050405020304" pitchFamily="18" charset="0"/>
                </a:rPr>
                <a:t>LAX</a:t>
              </a:r>
              <a:endParaRPr lang="en-US" altLang="en-US" sz="1000" b="1">
                <a:latin typeface="Times" panose="02020603050405020304" pitchFamily="18" charset="0"/>
              </a:endParaRPr>
            </a:p>
          </p:txBody>
        </p:sp>
        <p:sp>
          <p:nvSpPr>
            <p:cNvPr id="3216" name="Oval 819"/>
            <p:cNvSpPr>
              <a:spLocks noChangeArrowheads="1"/>
            </p:cNvSpPr>
            <p:nvPr/>
          </p:nvSpPr>
          <p:spPr bwMode="auto">
            <a:xfrm>
              <a:off x="7335839" y="4300538"/>
              <a:ext cx="403225" cy="2413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3217" name="Oval 820"/>
            <p:cNvSpPr>
              <a:spLocks noChangeArrowheads="1"/>
            </p:cNvSpPr>
            <p:nvPr/>
          </p:nvSpPr>
          <p:spPr bwMode="auto">
            <a:xfrm>
              <a:off x="7334251" y="4298951"/>
              <a:ext cx="404813" cy="246063"/>
            </a:xfrm>
            <a:prstGeom prst="ellipse">
              <a:avLst/>
            </a:prstGeom>
            <a:solidFill>
              <a:schemeClr val="accent1"/>
            </a:solidFill>
            <a:ln w="28575">
              <a:noFill/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3218" name="Rectangle 821"/>
            <p:cNvSpPr>
              <a:spLocks noChangeArrowheads="1"/>
            </p:cNvSpPr>
            <p:nvPr/>
          </p:nvSpPr>
          <p:spPr bwMode="auto">
            <a:xfrm>
              <a:off x="7392989" y="4356100"/>
              <a:ext cx="282575" cy="152400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/>
              <a:r>
                <a:rPr lang="en-US" altLang="en-US" sz="1000">
                  <a:latin typeface="Times New Roman" panose="02020603050405020304" pitchFamily="18" charset="0"/>
                </a:rPr>
                <a:t>DFW</a:t>
              </a:r>
              <a:endParaRPr lang="en-US" altLang="en-US" sz="1000" b="1">
                <a:latin typeface="Times" panose="02020603050405020304" pitchFamily="18" charset="0"/>
              </a:endParaRPr>
            </a:p>
          </p:txBody>
        </p:sp>
        <p:sp>
          <p:nvSpPr>
            <p:cNvPr id="3219" name="Oval 822"/>
            <p:cNvSpPr>
              <a:spLocks noChangeArrowheads="1"/>
            </p:cNvSpPr>
            <p:nvPr/>
          </p:nvSpPr>
          <p:spPr bwMode="auto">
            <a:xfrm>
              <a:off x="5991226" y="3706814"/>
              <a:ext cx="403225" cy="24288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3220" name="Oval 823"/>
            <p:cNvSpPr>
              <a:spLocks noChangeArrowheads="1"/>
            </p:cNvSpPr>
            <p:nvPr/>
          </p:nvSpPr>
          <p:spPr bwMode="auto">
            <a:xfrm>
              <a:off x="5989638" y="3706813"/>
              <a:ext cx="406400" cy="246062"/>
            </a:xfrm>
            <a:prstGeom prst="ellipse">
              <a:avLst/>
            </a:prstGeom>
            <a:solidFill>
              <a:schemeClr val="accent1"/>
            </a:solidFill>
            <a:ln w="28575">
              <a:noFill/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3221" name="Rectangle 824"/>
            <p:cNvSpPr>
              <a:spLocks noChangeArrowheads="1"/>
            </p:cNvSpPr>
            <p:nvPr/>
          </p:nvSpPr>
          <p:spPr bwMode="auto">
            <a:xfrm>
              <a:off x="6069014" y="3765550"/>
              <a:ext cx="231775" cy="152400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/>
              <a:r>
                <a:rPr lang="en-US" altLang="en-US" sz="1000">
                  <a:latin typeface="Times New Roman" panose="02020603050405020304" pitchFamily="18" charset="0"/>
                </a:rPr>
                <a:t>SFO</a:t>
              </a:r>
              <a:endParaRPr lang="en-US" altLang="en-US" sz="1000" b="1">
                <a:latin typeface="Times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35981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DAGs and Topological Ordering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581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1141410" y="2249486"/>
                <a:ext cx="5179562" cy="4350940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altLang="en-US" dirty="0" smtClean="0"/>
                  <a:t>A </a:t>
                </a:r>
                <a:r>
                  <a:rPr lang="en-US" altLang="en-US" b="1" dirty="0" smtClean="0">
                    <a:solidFill>
                      <a:schemeClr val="accent1"/>
                    </a:solidFill>
                  </a:rPr>
                  <a:t>directed acyclic graph (DAG) </a:t>
                </a:r>
                <a:r>
                  <a:rPr lang="en-US" altLang="en-US" dirty="0" smtClean="0"/>
                  <a:t>is a digraph that has no directed cycles</a:t>
                </a:r>
              </a:p>
              <a:p>
                <a:r>
                  <a:rPr lang="en-US" altLang="en-US" dirty="0" smtClean="0"/>
                  <a:t>A topological ordering of a digraph is a numbering 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en-US" dirty="0" smtClean="0"/>
                  <a:t> </a:t>
                </a:r>
              </a:p>
              <a:p>
                <a:pPr lvl="1"/>
                <a:r>
                  <a:rPr lang="en-US" altLang="en-US" dirty="0"/>
                  <a:t>O</a:t>
                </a:r>
                <a:r>
                  <a:rPr lang="en-US" altLang="en-US" dirty="0" smtClean="0"/>
                  <a:t>f the vertices such that for every edge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en-US" dirty="0" smtClean="0"/>
                  <a:t>, we have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US" altLang="en-US" dirty="0" smtClean="0"/>
              </a:p>
              <a:p>
                <a:r>
                  <a:rPr lang="en-US" altLang="en-US" dirty="0" smtClean="0"/>
                  <a:t>Example: in a task scheduling digraph, a topological ordering a task sequence that satisfies the precedence constraints</a:t>
                </a:r>
              </a:p>
              <a:p>
                <a:r>
                  <a:rPr lang="en-US" altLang="en-US" dirty="0" smtClean="0"/>
                  <a:t>Theorem - A digraph admits a topological ordering if and only if it is a DAG</a:t>
                </a:r>
                <a:endParaRPr lang="en-US" altLang="en-US" dirty="0"/>
              </a:p>
            </p:txBody>
          </p:sp>
        </mc:Choice>
        <mc:Fallback xmlns="">
          <p:sp>
            <p:nvSpPr>
              <p:cNvPr id="24581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141410" y="2249486"/>
                <a:ext cx="5179562" cy="4350940"/>
              </a:xfrm>
              <a:blipFill rotWithShape="0">
                <a:blip r:embed="rId2"/>
                <a:stretch>
                  <a:fillRect l="-1647" t="-2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7032172" y="1807028"/>
            <a:ext cx="3213100" cy="2057400"/>
            <a:chOff x="6629400" y="1600200"/>
            <a:chExt cx="3213100" cy="2057400"/>
          </a:xfrm>
        </p:grpSpPr>
        <p:sp>
          <p:nvSpPr>
            <p:cNvPr id="24582" name="Oval 4"/>
            <p:cNvSpPr>
              <a:spLocks noChangeArrowheads="1"/>
            </p:cNvSpPr>
            <p:nvPr/>
          </p:nvSpPr>
          <p:spPr bwMode="auto">
            <a:xfrm>
              <a:off x="6629400" y="2209800"/>
              <a:ext cx="457200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B</a:t>
              </a:r>
            </a:p>
          </p:txBody>
        </p:sp>
        <p:sp>
          <p:nvSpPr>
            <p:cNvPr id="24583" name="Oval 5"/>
            <p:cNvSpPr>
              <a:spLocks noChangeArrowheads="1"/>
            </p:cNvSpPr>
            <p:nvPr/>
          </p:nvSpPr>
          <p:spPr bwMode="auto">
            <a:xfrm>
              <a:off x="6629400" y="3200400"/>
              <a:ext cx="457200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A</a:t>
              </a:r>
            </a:p>
          </p:txBody>
        </p:sp>
        <p:sp>
          <p:nvSpPr>
            <p:cNvPr id="24584" name="Oval 6"/>
            <p:cNvSpPr>
              <a:spLocks noChangeArrowheads="1"/>
            </p:cNvSpPr>
            <p:nvPr/>
          </p:nvSpPr>
          <p:spPr bwMode="auto">
            <a:xfrm>
              <a:off x="7924800" y="1600200"/>
              <a:ext cx="457200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D</a:t>
              </a:r>
            </a:p>
          </p:txBody>
        </p:sp>
        <p:sp>
          <p:nvSpPr>
            <p:cNvPr id="24585" name="Oval 7"/>
            <p:cNvSpPr>
              <a:spLocks noChangeArrowheads="1"/>
            </p:cNvSpPr>
            <p:nvPr/>
          </p:nvSpPr>
          <p:spPr bwMode="auto">
            <a:xfrm>
              <a:off x="7924800" y="2743200"/>
              <a:ext cx="457200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C</a:t>
              </a:r>
            </a:p>
          </p:txBody>
        </p:sp>
        <p:sp>
          <p:nvSpPr>
            <p:cNvPr id="24586" name="Oval 8"/>
            <p:cNvSpPr>
              <a:spLocks noChangeArrowheads="1"/>
            </p:cNvSpPr>
            <p:nvPr/>
          </p:nvSpPr>
          <p:spPr bwMode="auto">
            <a:xfrm>
              <a:off x="9210675" y="1600200"/>
              <a:ext cx="457200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E</a:t>
              </a:r>
            </a:p>
          </p:txBody>
        </p:sp>
        <p:cxnSp>
          <p:nvCxnSpPr>
            <p:cNvPr id="24587" name="AutoShape 9"/>
            <p:cNvCxnSpPr>
              <a:cxnSpLocks noChangeShapeType="1"/>
              <a:stCxn id="24582" idx="7"/>
              <a:endCxn id="24584" idx="2"/>
            </p:cNvCxnSpPr>
            <p:nvPr/>
          </p:nvCxnSpPr>
          <p:spPr bwMode="auto">
            <a:xfrm flipV="1">
              <a:off x="7019925" y="1828800"/>
              <a:ext cx="895350" cy="4381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588" name="AutoShape 10"/>
            <p:cNvCxnSpPr>
              <a:cxnSpLocks noChangeShapeType="1"/>
              <a:stCxn id="24582" idx="5"/>
              <a:endCxn id="24585" idx="2"/>
            </p:cNvCxnSpPr>
            <p:nvPr/>
          </p:nvCxnSpPr>
          <p:spPr bwMode="auto">
            <a:xfrm>
              <a:off x="7019925" y="2609850"/>
              <a:ext cx="895350" cy="3619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589" name="AutoShape 11"/>
            <p:cNvCxnSpPr>
              <a:cxnSpLocks noChangeShapeType="1"/>
              <a:stCxn id="24584" idx="6"/>
              <a:endCxn id="24586" idx="2"/>
            </p:cNvCxnSpPr>
            <p:nvPr/>
          </p:nvCxnSpPr>
          <p:spPr bwMode="auto">
            <a:xfrm>
              <a:off x="8391526" y="1828800"/>
              <a:ext cx="809625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590" name="AutoShape 12"/>
            <p:cNvCxnSpPr>
              <a:cxnSpLocks noChangeShapeType="1"/>
              <a:stCxn id="24585" idx="0"/>
              <a:endCxn id="24584" idx="4"/>
            </p:cNvCxnSpPr>
            <p:nvPr/>
          </p:nvCxnSpPr>
          <p:spPr bwMode="auto">
            <a:xfrm flipV="1">
              <a:off x="8153400" y="2066925"/>
              <a:ext cx="0" cy="6667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591" name="AutoShape 13"/>
            <p:cNvCxnSpPr>
              <a:cxnSpLocks noChangeShapeType="1"/>
              <a:stCxn id="24583" idx="6"/>
              <a:endCxn id="24585" idx="3"/>
            </p:cNvCxnSpPr>
            <p:nvPr/>
          </p:nvCxnSpPr>
          <p:spPr bwMode="auto">
            <a:xfrm flipV="1">
              <a:off x="7096125" y="3143250"/>
              <a:ext cx="895350" cy="2857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4592" name="Text Box 14"/>
            <p:cNvSpPr txBox="1">
              <a:spLocks noChangeArrowheads="1"/>
            </p:cNvSpPr>
            <p:nvPr/>
          </p:nvSpPr>
          <p:spPr bwMode="auto">
            <a:xfrm>
              <a:off x="8750300" y="3200400"/>
              <a:ext cx="10922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DAG </a:t>
              </a:r>
              <a:r>
                <a:rPr lang="en-US" altLang="en-US" b="1" i="1">
                  <a:latin typeface="Times New Roman" panose="02020603050405020304" pitchFamily="18" charset="0"/>
                </a:rPr>
                <a:t>G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727372" y="4016828"/>
            <a:ext cx="4064000" cy="2583598"/>
            <a:chOff x="6324600" y="3810000"/>
            <a:chExt cx="4064000" cy="2583598"/>
          </a:xfrm>
        </p:grpSpPr>
        <p:sp>
          <p:nvSpPr>
            <p:cNvPr id="24593" name="Oval 15"/>
            <p:cNvSpPr>
              <a:spLocks noChangeArrowheads="1"/>
            </p:cNvSpPr>
            <p:nvPr/>
          </p:nvSpPr>
          <p:spPr bwMode="auto">
            <a:xfrm>
              <a:off x="6629400" y="4797425"/>
              <a:ext cx="457200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B</a:t>
              </a:r>
            </a:p>
          </p:txBody>
        </p:sp>
        <p:sp>
          <p:nvSpPr>
            <p:cNvPr id="24594" name="Oval 16"/>
            <p:cNvSpPr>
              <a:spLocks noChangeArrowheads="1"/>
            </p:cNvSpPr>
            <p:nvPr/>
          </p:nvSpPr>
          <p:spPr bwMode="auto">
            <a:xfrm>
              <a:off x="6629400" y="5788025"/>
              <a:ext cx="457200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A</a:t>
              </a:r>
            </a:p>
          </p:txBody>
        </p:sp>
        <p:sp>
          <p:nvSpPr>
            <p:cNvPr id="24595" name="Oval 17"/>
            <p:cNvSpPr>
              <a:spLocks noChangeArrowheads="1"/>
            </p:cNvSpPr>
            <p:nvPr/>
          </p:nvSpPr>
          <p:spPr bwMode="auto">
            <a:xfrm>
              <a:off x="7924800" y="4187825"/>
              <a:ext cx="457200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D</a:t>
              </a:r>
            </a:p>
          </p:txBody>
        </p:sp>
        <p:sp>
          <p:nvSpPr>
            <p:cNvPr id="24596" name="Oval 18"/>
            <p:cNvSpPr>
              <a:spLocks noChangeArrowheads="1"/>
            </p:cNvSpPr>
            <p:nvPr/>
          </p:nvSpPr>
          <p:spPr bwMode="auto">
            <a:xfrm>
              <a:off x="7924800" y="5330825"/>
              <a:ext cx="457200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C</a:t>
              </a:r>
            </a:p>
          </p:txBody>
        </p:sp>
        <p:sp>
          <p:nvSpPr>
            <p:cNvPr id="24597" name="Oval 19"/>
            <p:cNvSpPr>
              <a:spLocks noChangeArrowheads="1"/>
            </p:cNvSpPr>
            <p:nvPr/>
          </p:nvSpPr>
          <p:spPr bwMode="auto">
            <a:xfrm>
              <a:off x="9210675" y="4187825"/>
              <a:ext cx="457200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E</a:t>
              </a:r>
            </a:p>
          </p:txBody>
        </p:sp>
        <p:cxnSp>
          <p:nvCxnSpPr>
            <p:cNvPr id="24598" name="AutoShape 20"/>
            <p:cNvCxnSpPr>
              <a:cxnSpLocks noChangeShapeType="1"/>
              <a:stCxn id="24593" idx="7"/>
              <a:endCxn id="24595" idx="2"/>
            </p:cNvCxnSpPr>
            <p:nvPr/>
          </p:nvCxnSpPr>
          <p:spPr bwMode="auto">
            <a:xfrm flipV="1">
              <a:off x="7019925" y="4416425"/>
              <a:ext cx="895350" cy="4381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599" name="AutoShape 21"/>
            <p:cNvCxnSpPr>
              <a:cxnSpLocks noChangeShapeType="1"/>
              <a:stCxn id="24593" idx="5"/>
              <a:endCxn id="24596" idx="2"/>
            </p:cNvCxnSpPr>
            <p:nvPr/>
          </p:nvCxnSpPr>
          <p:spPr bwMode="auto">
            <a:xfrm>
              <a:off x="7019925" y="5197475"/>
              <a:ext cx="895350" cy="3619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600" name="AutoShape 22"/>
            <p:cNvCxnSpPr>
              <a:cxnSpLocks noChangeShapeType="1"/>
              <a:stCxn id="24595" idx="6"/>
              <a:endCxn id="24597" idx="2"/>
            </p:cNvCxnSpPr>
            <p:nvPr/>
          </p:nvCxnSpPr>
          <p:spPr bwMode="auto">
            <a:xfrm>
              <a:off x="8391526" y="4416425"/>
              <a:ext cx="809625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601" name="AutoShape 23"/>
            <p:cNvCxnSpPr>
              <a:cxnSpLocks noChangeShapeType="1"/>
              <a:stCxn id="24596" idx="0"/>
              <a:endCxn id="24595" idx="4"/>
            </p:cNvCxnSpPr>
            <p:nvPr/>
          </p:nvCxnSpPr>
          <p:spPr bwMode="auto">
            <a:xfrm flipV="1">
              <a:off x="8153400" y="4654550"/>
              <a:ext cx="0" cy="6667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602" name="AutoShape 24"/>
            <p:cNvCxnSpPr>
              <a:cxnSpLocks noChangeShapeType="1"/>
              <a:stCxn id="24594" idx="6"/>
              <a:endCxn id="24596" idx="3"/>
            </p:cNvCxnSpPr>
            <p:nvPr/>
          </p:nvCxnSpPr>
          <p:spPr bwMode="auto">
            <a:xfrm flipV="1">
              <a:off x="7096125" y="5730875"/>
              <a:ext cx="895350" cy="2857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4603" name="Text Box 25"/>
            <p:cNvSpPr txBox="1">
              <a:spLocks noChangeArrowheads="1"/>
            </p:cNvSpPr>
            <p:nvPr/>
          </p:nvSpPr>
          <p:spPr bwMode="auto">
            <a:xfrm>
              <a:off x="8305800" y="5562601"/>
              <a:ext cx="208280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Topological ordering of </a:t>
              </a:r>
              <a:r>
                <a:rPr lang="en-US" altLang="en-US" b="1" i="1">
                  <a:latin typeface="Times New Roman" panose="02020603050405020304" pitchFamily="18" charset="0"/>
                </a:rPr>
                <a:t>G</a:t>
              </a:r>
            </a:p>
          </p:txBody>
        </p:sp>
        <p:sp>
          <p:nvSpPr>
            <p:cNvPr id="24604" name="Text Box 26"/>
            <p:cNvSpPr txBox="1">
              <a:spLocks noChangeArrowheads="1"/>
            </p:cNvSpPr>
            <p:nvPr/>
          </p:nvSpPr>
          <p:spPr bwMode="auto">
            <a:xfrm>
              <a:off x="6324600" y="5410200"/>
              <a:ext cx="420688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 b="1" i="1">
                  <a:latin typeface="Times New Roman" panose="02020603050405020304" pitchFamily="18" charset="0"/>
                </a:rPr>
                <a:t>v</a:t>
              </a:r>
              <a:r>
                <a:rPr lang="en-US" altLang="en-US" baseline="-25000">
                  <a:latin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24605" name="Text Box 27"/>
            <p:cNvSpPr txBox="1">
              <a:spLocks noChangeArrowheads="1"/>
            </p:cNvSpPr>
            <p:nvPr/>
          </p:nvSpPr>
          <p:spPr bwMode="auto">
            <a:xfrm>
              <a:off x="6324600" y="4419600"/>
              <a:ext cx="420688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 b="1" i="1">
                  <a:latin typeface="Times New Roman" panose="02020603050405020304" pitchFamily="18" charset="0"/>
                </a:rPr>
                <a:t>v</a:t>
              </a:r>
              <a:r>
                <a:rPr lang="en-US" altLang="en-US" baseline="-25000">
                  <a:latin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24606" name="Text Box 28"/>
            <p:cNvSpPr txBox="1">
              <a:spLocks noChangeArrowheads="1"/>
            </p:cNvSpPr>
            <p:nvPr/>
          </p:nvSpPr>
          <p:spPr bwMode="auto">
            <a:xfrm>
              <a:off x="8305800" y="5029200"/>
              <a:ext cx="420688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 b="1" i="1">
                  <a:latin typeface="Times New Roman" panose="02020603050405020304" pitchFamily="18" charset="0"/>
                </a:rPr>
                <a:t>v</a:t>
              </a:r>
              <a:r>
                <a:rPr lang="en-US" altLang="en-US" baseline="-25000">
                  <a:latin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24607" name="Text Box 29"/>
            <p:cNvSpPr txBox="1">
              <a:spLocks noChangeArrowheads="1"/>
            </p:cNvSpPr>
            <p:nvPr/>
          </p:nvSpPr>
          <p:spPr bwMode="auto">
            <a:xfrm>
              <a:off x="8229600" y="3810000"/>
              <a:ext cx="420688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 b="1" i="1">
                  <a:latin typeface="Times New Roman" panose="02020603050405020304" pitchFamily="18" charset="0"/>
                </a:rPr>
                <a:t>v</a:t>
              </a:r>
              <a:r>
                <a:rPr lang="en-US" altLang="en-US" baseline="-25000">
                  <a:latin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24608" name="Text Box 30"/>
            <p:cNvSpPr txBox="1">
              <a:spLocks noChangeArrowheads="1"/>
            </p:cNvSpPr>
            <p:nvPr/>
          </p:nvSpPr>
          <p:spPr bwMode="auto">
            <a:xfrm>
              <a:off x="9448800" y="3810000"/>
              <a:ext cx="420688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 b="1" i="1">
                  <a:latin typeface="Times New Roman" panose="02020603050405020304" pitchFamily="18" charset="0"/>
                </a:rPr>
                <a:t>v</a:t>
              </a:r>
              <a:r>
                <a:rPr lang="en-US" altLang="en-US" baseline="-25000">
                  <a:latin typeface="Times New Roman" panose="02020603050405020304" pitchFamily="18" charset="0"/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22310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Application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49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en-US" dirty="0" smtClean="0"/>
                  <a:t>Scheduling: edge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i="1" dirty="0" err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en-US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i="1" dirty="0" err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altLang="en-US" dirty="0" smtClean="0"/>
                  <a:t>means task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altLang="en-US" dirty="0" smtClean="0"/>
                  <a:t> must be completed before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altLang="en-US" dirty="0" smtClean="0"/>
                  <a:t> can be started</a:t>
                </a:r>
                <a:endParaRPr lang="en-US" altLang="en-US" dirty="0"/>
              </a:p>
            </p:txBody>
          </p:sp>
        </mc:Choice>
        <mc:Fallback xmlns="">
          <p:sp>
            <p:nvSpPr>
              <p:cNvPr id="6149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31" t="-22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3036889" y="2975900"/>
            <a:ext cx="6945311" cy="3616324"/>
            <a:chOff x="3036889" y="2708276"/>
            <a:chExt cx="6945311" cy="3616324"/>
          </a:xfrm>
        </p:grpSpPr>
        <p:sp>
          <p:nvSpPr>
            <p:cNvPr id="6150" name="Oval 153"/>
            <p:cNvSpPr>
              <a:spLocks noChangeArrowheads="1"/>
            </p:cNvSpPr>
            <p:nvPr/>
          </p:nvSpPr>
          <p:spPr bwMode="auto">
            <a:xfrm>
              <a:off x="8305800" y="5302250"/>
              <a:ext cx="1676400" cy="1022350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 sz="1600"/>
                <a:t>The good life</a:t>
              </a:r>
            </a:p>
          </p:txBody>
        </p:sp>
        <p:sp>
          <p:nvSpPr>
            <p:cNvPr id="6151" name="Oval 155"/>
            <p:cNvSpPr>
              <a:spLocks noChangeArrowheads="1"/>
            </p:cNvSpPr>
            <p:nvPr/>
          </p:nvSpPr>
          <p:spPr bwMode="auto">
            <a:xfrm>
              <a:off x="4510088" y="4724401"/>
              <a:ext cx="1066800" cy="492125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 sz="1600"/>
                <a:t>ics141</a:t>
              </a:r>
            </a:p>
          </p:txBody>
        </p:sp>
        <p:sp>
          <p:nvSpPr>
            <p:cNvPr id="6152" name="Oval 156"/>
            <p:cNvSpPr>
              <a:spLocks noChangeArrowheads="1"/>
            </p:cNvSpPr>
            <p:nvPr/>
          </p:nvSpPr>
          <p:spPr bwMode="auto">
            <a:xfrm>
              <a:off x="3051175" y="4710114"/>
              <a:ext cx="1066800" cy="492125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 sz="1600"/>
                <a:t>ics131</a:t>
              </a:r>
            </a:p>
          </p:txBody>
        </p:sp>
        <p:sp>
          <p:nvSpPr>
            <p:cNvPr id="6153" name="Oval 157"/>
            <p:cNvSpPr>
              <a:spLocks noChangeArrowheads="1"/>
            </p:cNvSpPr>
            <p:nvPr/>
          </p:nvSpPr>
          <p:spPr bwMode="auto">
            <a:xfrm>
              <a:off x="5929313" y="4724401"/>
              <a:ext cx="1066800" cy="492125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 sz="1600"/>
                <a:t>ics121</a:t>
              </a:r>
            </a:p>
          </p:txBody>
        </p:sp>
        <p:sp>
          <p:nvSpPr>
            <p:cNvPr id="6154" name="Oval 158"/>
            <p:cNvSpPr>
              <a:spLocks noChangeArrowheads="1"/>
            </p:cNvSpPr>
            <p:nvPr/>
          </p:nvSpPr>
          <p:spPr bwMode="auto">
            <a:xfrm>
              <a:off x="4481513" y="3751264"/>
              <a:ext cx="1066800" cy="492125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 sz="1600"/>
                <a:t>ics53</a:t>
              </a:r>
            </a:p>
          </p:txBody>
        </p:sp>
        <p:sp>
          <p:nvSpPr>
            <p:cNvPr id="6155" name="Oval 159"/>
            <p:cNvSpPr>
              <a:spLocks noChangeArrowheads="1"/>
            </p:cNvSpPr>
            <p:nvPr/>
          </p:nvSpPr>
          <p:spPr bwMode="auto">
            <a:xfrm>
              <a:off x="5929313" y="3808414"/>
              <a:ext cx="1066800" cy="492125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 sz="1600"/>
                <a:t>ics52</a:t>
              </a:r>
            </a:p>
          </p:txBody>
        </p:sp>
        <p:sp>
          <p:nvSpPr>
            <p:cNvPr id="6156" name="Oval 160"/>
            <p:cNvSpPr>
              <a:spLocks noChangeArrowheads="1"/>
            </p:cNvSpPr>
            <p:nvPr/>
          </p:nvSpPr>
          <p:spPr bwMode="auto">
            <a:xfrm>
              <a:off x="3051175" y="3751264"/>
              <a:ext cx="1066800" cy="492125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 sz="1600"/>
                <a:t>ics51</a:t>
              </a:r>
            </a:p>
          </p:txBody>
        </p:sp>
        <p:sp>
          <p:nvSpPr>
            <p:cNvPr id="6157" name="Oval 161"/>
            <p:cNvSpPr>
              <a:spLocks noChangeArrowheads="1"/>
            </p:cNvSpPr>
            <p:nvPr/>
          </p:nvSpPr>
          <p:spPr bwMode="auto">
            <a:xfrm>
              <a:off x="5943600" y="2708276"/>
              <a:ext cx="1066800" cy="492125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 sz="1600"/>
                <a:t>ics23</a:t>
              </a:r>
            </a:p>
          </p:txBody>
        </p:sp>
        <p:sp>
          <p:nvSpPr>
            <p:cNvPr id="6158" name="Oval 162"/>
            <p:cNvSpPr>
              <a:spLocks noChangeArrowheads="1"/>
            </p:cNvSpPr>
            <p:nvPr/>
          </p:nvSpPr>
          <p:spPr bwMode="auto">
            <a:xfrm>
              <a:off x="4495800" y="2708276"/>
              <a:ext cx="1066800" cy="492125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 sz="1600"/>
                <a:t>ics22</a:t>
              </a:r>
            </a:p>
          </p:txBody>
        </p:sp>
        <p:sp>
          <p:nvSpPr>
            <p:cNvPr id="6159" name="Oval 163"/>
            <p:cNvSpPr>
              <a:spLocks noChangeArrowheads="1"/>
            </p:cNvSpPr>
            <p:nvPr/>
          </p:nvSpPr>
          <p:spPr bwMode="auto">
            <a:xfrm>
              <a:off x="3051175" y="2708276"/>
              <a:ext cx="1066800" cy="492125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 sz="1600"/>
                <a:t>ics21</a:t>
              </a:r>
            </a:p>
          </p:txBody>
        </p:sp>
        <p:cxnSp>
          <p:nvCxnSpPr>
            <p:cNvPr id="6160" name="AutoShape 164"/>
            <p:cNvCxnSpPr>
              <a:cxnSpLocks noChangeShapeType="1"/>
              <a:stCxn id="6159" idx="6"/>
              <a:endCxn id="6158" idx="2"/>
            </p:cNvCxnSpPr>
            <p:nvPr/>
          </p:nvCxnSpPr>
          <p:spPr bwMode="auto">
            <a:xfrm>
              <a:off x="4132263" y="2954338"/>
              <a:ext cx="349250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61" name="AutoShape 165"/>
            <p:cNvCxnSpPr>
              <a:cxnSpLocks noChangeShapeType="1"/>
              <a:stCxn id="6158" idx="6"/>
              <a:endCxn id="6157" idx="2"/>
            </p:cNvCxnSpPr>
            <p:nvPr/>
          </p:nvCxnSpPr>
          <p:spPr bwMode="auto">
            <a:xfrm>
              <a:off x="5576889" y="2954338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62" name="AutoShape 166"/>
            <p:cNvCxnSpPr>
              <a:cxnSpLocks noChangeShapeType="1"/>
              <a:stCxn id="6159" idx="4"/>
              <a:endCxn id="6156" idx="0"/>
            </p:cNvCxnSpPr>
            <p:nvPr/>
          </p:nvCxnSpPr>
          <p:spPr bwMode="auto">
            <a:xfrm>
              <a:off x="3584575" y="3214689"/>
              <a:ext cx="0" cy="522287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63" name="AutoShape 167"/>
            <p:cNvCxnSpPr>
              <a:cxnSpLocks noChangeShapeType="1"/>
              <a:stCxn id="6157" idx="4"/>
              <a:endCxn id="6155" idx="0"/>
            </p:cNvCxnSpPr>
            <p:nvPr/>
          </p:nvCxnSpPr>
          <p:spPr bwMode="auto">
            <a:xfrm flipH="1">
              <a:off x="6462714" y="3214689"/>
              <a:ext cx="14287" cy="579437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64" name="AutoShape 168"/>
            <p:cNvCxnSpPr>
              <a:cxnSpLocks noChangeShapeType="1"/>
              <a:stCxn id="6156" idx="6"/>
              <a:endCxn id="6154" idx="2"/>
            </p:cNvCxnSpPr>
            <p:nvPr/>
          </p:nvCxnSpPr>
          <p:spPr bwMode="auto">
            <a:xfrm>
              <a:off x="4132263" y="3997325"/>
              <a:ext cx="334962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65" name="AutoShape 169"/>
            <p:cNvCxnSpPr>
              <a:cxnSpLocks noChangeShapeType="1"/>
              <a:stCxn id="6159" idx="5"/>
              <a:endCxn id="6154" idx="1"/>
            </p:cNvCxnSpPr>
            <p:nvPr/>
          </p:nvCxnSpPr>
          <p:spPr bwMode="auto">
            <a:xfrm>
              <a:off x="3962400" y="3143251"/>
              <a:ext cx="674688" cy="665163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66" name="AutoShape 170"/>
            <p:cNvCxnSpPr>
              <a:cxnSpLocks noChangeShapeType="1"/>
              <a:stCxn id="6158" idx="4"/>
              <a:endCxn id="6154" idx="0"/>
            </p:cNvCxnSpPr>
            <p:nvPr/>
          </p:nvCxnSpPr>
          <p:spPr bwMode="auto">
            <a:xfrm flipH="1">
              <a:off x="5014914" y="3214689"/>
              <a:ext cx="14287" cy="522287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67" name="AutoShape 171"/>
            <p:cNvCxnSpPr>
              <a:cxnSpLocks noChangeShapeType="1"/>
              <a:stCxn id="6157" idx="3"/>
              <a:endCxn id="6154" idx="7"/>
            </p:cNvCxnSpPr>
            <p:nvPr/>
          </p:nvCxnSpPr>
          <p:spPr bwMode="auto">
            <a:xfrm flipH="1">
              <a:off x="5392739" y="3143251"/>
              <a:ext cx="706437" cy="665163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68" name="AutoShape 172"/>
            <p:cNvCxnSpPr>
              <a:cxnSpLocks noChangeShapeType="1"/>
              <a:stCxn id="6155" idx="4"/>
              <a:endCxn id="6153" idx="0"/>
            </p:cNvCxnSpPr>
            <p:nvPr/>
          </p:nvCxnSpPr>
          <p:spPr bwMode="auto">
            <a:xfrm>
              <a:off x="6462713" y="4314825"/>
              <a:ext cx="0" cy="39528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69" name="AutoShape 173"/>
            <p:cNvCxnSpPr>
              <a:cxnSpLocks noChangeShapeType="1"/>
              <a:stCxn id="6159" idx="2"/>
              <a:endCxn id="6152" idx="2"/>
            </p:cNvCxnSpPr>
            <p:nvPr/>
          </p:nvCxnSpPr>
          <p:spPr bwMode="auto">
            <a:xfrm rot="10800000" flipH="1" flipV="1">
              <a:off x="3036889" y="2954339"/>
              <a:ext cx="1587" cy="2001837"/>
            </a:xfrm>
            <a:prstGeom prst="curvedConnector3">
              <a:avLst>
                <a:gd name="adj1" fmla="val -13500005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70" name="AutoShape 174"/>
            <p:cNvCxnSpPr>
              <a:cxnSpLocks noChangeShapeType="1"/>
              <a:stCxn id="6156" idx="5"/>
              <a:endCxn id="6151" idx="1"/>
            </p:cNvCxnSpPr>
            <p:nvPr/>
          </p:nvCxnSpPr>
          <p:spPr bwMode="auto">
            <a:xfrm>
              <a:off x="3962401" y="4186238"/>
              <a:ext cx="703263" cy="59531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171" name="Oval 175"/>
            <p:cNvSpPr>
              <a:spLocks noChangeArrowheads="1"/>
            </p:cNvSpPr>
            <p:nvPr/>
          </p:nvSpPr>
          <p:spPr bwMode="auto">
            <a:xfrm>
              <a:off x="8610600" y="4132264"/>
              <a:ext cx="1066800" cy="492125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 sz="1600"/>
                <a:t>ics161</a:t>
              </a:r>
            </a:p>
          </p:txBody>
        </p:sp>
        <p:sp>
          <p:nvSpPr>
            <p:cNvPr id="6172" name="Oval 176"/>
            <p:cNvSpPr>
              <a:spLocks noChangeArrowheads="1"/>
            </p:cNvSpPr>
            <p:nvPr/>
          </p:nvSpPr>
          <p:spPr bwMode="auto">
            <a:xfrm>
              <a:off x="4038600" y="5638801"/>
              <a:ext cx="1066800" cy="492125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 sz="1600"/>
                <a:t>ics151</a:t>
              </a:r>
            </a:p>
          </p:txBody>
        </p:sp>
        <p:cxnSp>
          <p:nvCxnSpPr>
            <p:cNvPr id="6173" name="AutoShape 177"/>
            <p:cNvCxnSpPr>
              <a:cxnSpLocks noChangeShapeType="1"/>
              <a:stCxn id="6156" idx="4"/>
              <a:endCxn id="6172" idx="0"/>
            </p:cNvCxnSpPr>
            <p:nvPr/>
          </p:nvCxnSpPr>
          <p:spPr bwMode="auto">
            <a:xfrm rot="16200000" flipH="1">
              <a:off x="3394869" y="4447382"/>
              <a:ext cx="1366838" cy="987425"/>
            </a:xfrm>
            <a:prstGeom prst="curvedConnector3">
              <a:avLst>
                <a:gd name="adj1" fmla="val 34028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74" name="AutoShape 178"/>
            <p:cNvCxnSpPr>
              <a:cxnSpLocks noChangeShapeType="1"/>
              <a:stCxn id="6157" idx="6"/>
              <a:endCxn id="6172" idx="6"/>
            </p:cNvCxnSpPr>
            <p:nvPr/>
          </p:nvCxnSpPr>
          <p:spPr bwMode="auto">
            <a:xfrm flipH="1">
              <a:off x="5119688" y="2954339"/>
              <a:ext cx="1905000" cy="2930525"/>
            </a:xfrm>
            <a:prstGeom prst="curvedConnector3">
              <a:avLst>
                <a:gd name="adj1" fmla="val -25167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75" name="AutoShape 179"/>
            <p:cNvCxnSpPr>
              <a:cxnSpLocks noChangeShapeType="1"/>
              <a:stCxn id="6157" idx="6"/>
              <a:endCxn id="6171" idx="0"/>
            </p:cNvCxnSpPr>
            <p:nvPr/>
          </p:nvCxnSpPr>
          <p:spPr bwMode="auto">
            <a:xfrm>
              <a:off x="7024688" y="2954339"/>
              <a:ext cx="2119312" cy="1163637"/>
            </a:xfrm>
            <a:prstGeom prst="curvedConnector2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76" name="AutoShape 180"/>
            <p:cNvCxnSpPr>
              <a:cxnSpLocks noChangeShapeType="1"/>
              <a:stCxn id="6171" idx="4"/>
              <a:endCxn id="6150" idx="0"/>
            </p:cNvCxnSpPr>
            <p:nvPr/>
          </p:nvCxnSpPr>
          <p:spPr bwMode="auto">
            <a:xfrm>
              <a:off x="9144000" y="4638675"/>
              <a:ext cx="0" cy="64928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177" name="Oval 181"/>
            <p:cNvSpPr>
              <a:spLocks noChangeArrowheads="1"/>
            </p:cNvSpPr>
            <p:nvPr/>
          </p:nvSpPr>
          <p:spPr bwMode="auto">
            <a:xfrm>
              <a:off x="7391400" y="4733926"/>
              <a:ext cx="1066800" cy="492125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 sz="1600"/>
                <a:t>ics171</a:t>
              </a:r>
            </a:p>
          </p:txBody>
        </p:sp>
        <p:cxnSp>
          <p:nvCxnSpPr>
            <p:cNvPr id="6178" name="AutoShape 182"/>
            <p:cNvCxnSpPr>
              <a:cxnSpLocks noChangeShapeType="1"/>
              <a:stCxn id="6155" idx="6"/>
              <a:endCxn id="6177" idx="0"/>
            </p:cNvCxnSpPr>
            <p:nvPr/>
          </p:nvCxnSpPr>
          <p:spPr bwMode="auto">
            <a:xfrm>
              <a:off x="7010400" y="4054476"/>
              <a:ext cx="914400" cy="665163"/>
            </a:xfrm>
            <a:prstGeom prst="curvedConnector2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677027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Exercise</a:t>
            </a:r>
            <a:br>
              <a:rPr lang="en-US" altLang="en-US" dirty="0" smtClean="0"/>
            </a:br>
            <a:r>
              <a:rPr lang="en-US" altLang="en-US" sz="2800" dirty="0" smtClean="0"/>
              <a:t>Topological Sorting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631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pPr eaLnBrk="1" hangingPunct="1"/>
                <a:r>
                  <a:rPr lang="en-US" altLang="en-US" sz="2800" dirty="0" smtClean="0"/>
                  <a:t>Number vertices, so that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alt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2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altLang="en-US" sz="2800" dirty="0" smtClean="0"/>
                  <a:t> </a:t>
                </a:r>
                <a:r>
                  <a:rPr lang="en-US" altLang="en-US" sz="2800" dirty="0"/>
                  <a:t>in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altLang="en-US" sz="2800" dirty="0" smtClean="0"/>
                  <a:t> </a:t>
                </a:r>
                <a:r>
                  <a:rPr lang="en-US" altLang="en-US" sz="2800" dirty="0"/>
                  <a:t>implies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altLang="en-US" sz="28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en-US" sz="28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altLang="en-US" sz="2800" dirty="0"/>
              </a:p>
            </p:txBody>
          </p:sp>
        </mc:Choice>
        <mc:Fallback xmlns="">
          <p:sp>
            <p:nvSpPr>
              <p:cNvPr id="25631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0">
                <a:blip r:embed="rId2"/>
                <a:stretch>
                  <a:fillRect l="-3250" t="-2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/>
          <p:cNvGrpSpPr/>
          <p:nvPr/>
        </p:nvGrpSpPr>
        <p:grpSpPr>
          <a:xfrm>
            <a:off x="6219145" y="2144296"/>
            <a:ext cx="5121276" cy="4294186"/>
            <a:chOff x="3519488" y="2176464"/>
            <a:chExt cx="5121276" cy="4294186"/>
          </a:xfrm>
        </p:grpSpPr>
        <p:sp>
          <p:nvSpPr>
            <p:cNvPr id="25604" name="Oval 259"/>
            <p:cNvSpPr>
              <a:spLocks noChangeArrowheads="1"/>
            </p:cNvSpPr>
            <p:nvPr/>
          </p:nvSpPr>
          <p:spPr bwMode="auto">
            <a:xfrm>
              <a:off x="3519489" y="2251076"/>
              <a:ext cx="930275" cy="320675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+mn-lt"/>
              </a:endParaRPr>
            </a:p>
          </p:txBody>
        </p:sp>
        <p:sp>
          <p:nvSpPr>
            <p:cNvPr id="25605" name="Oval 260"/>
            <p:cNvSpPr>
              <a:spLocks noChangeArrowheads="1"/>
            </p:cNvSpPr>
            <p:nvPr/>
          </p:nvSpPr>
          <p:spPr bwMode="auto">
            <a:xfrm>
              <a:off x="3570289" y="2767013"/>
              <a:ext cx="2073275" cy="514350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+mn-lt"/>
              </a:endParaRPr>
            </a:p>
          </p:txBody>
        </p:sp>
        <p:sp>
          <p:nvSpPr>
            <p:cNvPr id="25606" name="Oval 261"/>
            <p:cNvSpPr>
              <a:spLocks noChangeArrowheads="1"/>
            </p:cNvSpPr>
            <p:nvPr/>
          </p:nvSpPr>
          <p:spPr bwMode="auto">
            <a:xfrm>
              <a:off x="6002339" y="2724151"/>
              <a:ext cx="714375" cy="244475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+mn-lt"/>
              </a:endParaRPr>
            </a:p>
          </p:txBody>
        </p:sp>
        <p:sp>
          <p:nvSpPr>
            <p:cNvPr id="25607" name="Oval 262"/>
            <p:cNvSpPr>
              <a:spLocks noChangeArrowheads="1"/>
            </p:cNvSpPr>
            <p:nvPr/>
          </p:nvSpPr>
          <p:spPr bwMode="auto">
            <a:xfrm>
              <a:off x="5257800" y="3541714"/>
              <a:ext cx="527050" cy="244475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+mn-lt"/>
              </a:endParaRPr>
            </a:p>
          </p:txBody>
        </p:sp>
        <p:sp>
          <p:nvSpPr>
            <p:cNvPr id="25608" name="Oval 263"/>
            <p:cNvSpPr>
              <a:spLocks noChangeArrowheads="1"/>
            </p:cNvSpPr>
            <p:nvPr/>
          </p:nvSpPr>
          <p:spPr bwMode="auto">
            <a:xfrm>
              <a:off x="6477000" y="3505201"/>
              <a:ext cx="1131888" cy="430213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altLang="en-US" sz="1600" dirty="0"/>
                <a:t>more </a:t>
              </a:r>
              <a:r>
                <a:rPr lang="en-US" altLang="en-US" sz="1600" dirty="0" err="1"/>
                <a:t>c.s</a:t>
              </a:r>
              <a:r>
                <a:rPr lang="en-US" altLang="en-US" sz="1600" dirty="0"/>
                <a:t>.</a:t>
              </a:r>
            </a:p>
          </p:txBody>
        </p:sp>
        <p:sp>
          <p:nvSpPr>
            <p:cNvPr id="25609" name="Oval 264"/>
            <p:cNvSpPr>
              <a:spLocks noChangeArrowheads="1"/>
            </p:cNvSpPr>
            <p:nvPr/>
          </p:nvSpPr>
          <p:spPr bwMode="auto">
            <a:xfrm>
              <a:off x="3713164" y="3886201"/>
              <a:ext cx="638175" cy="403225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+mn-lt"/>
              </a:endParaRPr>
            </a:p>
          </p:txBody>
        </p:sp>
        <p:sp>
          <p:nvSpPr>
            <p:cNvPr id="25610" name="Oval 265"/>
            <p:cNvSpPr>
              <a:spLocks noChangeArrowheads="1"/>
            </p:cNvSpPr>
            <p:nvPr/>
          </p:nvSpPr>
          <p:spPr bwMode="auto">
            <a:xfrm>
              <a:off x="4724400" y="4324350"/>
              <a:ext cx="1887538" cy="400050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 sz="1600" dirty="0">
                  <a:latin typeface="+mn-lt"/>
                </a:rPr>
                <a:t>write </a:t>
              </a:r>
              <a:r>
                <a:rPr lang="en-US" altLang="en-US" sz="1600" dirty="0" err="1">
                  <a:latin typeface="+mn-lt"/>
                </a:rPr>
                <a:t>c.s</a:t>
              </a:r>
              <a:r>
                <a:rPr lang="en-US" altLang="en-US" sz="1600" dirty="0">
                  <a:latin typeface="+mn-lt"/>
                </a:rPr>
                <a:t>. </a:t>
              </a:r>
              <a:r>
                <a:rPr lang="en-US" altLang="en-US" sz="1600" dirty="0" smtClean="0">
                  <a:latin typeface="+mn-lt"/>
                </a:rPr>
                <a:t>program</a:t>
              </a:r>
              <a:endParaRPr lang="en-US" altLang="en-US" sz="1600" dirty="0">
                <a:latin typeface="+mn-lt"/>
              </a:endParaRPr>
            </a:p>
          </p:txBody>
        </p:sp>
        <p:sp>
          <p:nvSpPr>
            <p:cNvPr id="25611" name="Oval 266"/>
            <p:cNvSpPr>
              <a:spLocks noChangeArrowheads="1"/>
            </p:cNvSpPr>
            <p:nvPr/>
          </p:nvSpPr>
          <p:spPr bwMode="auto">
            <a:xfrm>
              <a:off x="6907214" y="4719638"/>
              <a:ext cx="1246187" cy="323850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+mn-lt"/>
              </a:endParaRPr>
            </a:p>
          </p:txBody>
        </p:sp>
        <p:sp>
          <p:nvSpPr>
            <p:cNvPr id="25612" name="Oval 267"/>
            <p:cNvSpPr>
              <a:spLocks noChangeArrowheads="1"/>
            </p:cNvSpPr>
            <p:nvPr/>
          </p:nvSpPr>
          <p:spPr bwMode="auto">
            <a:xfrm>
              <a:off x="3519488" y="4953000"/>
              <a:ext cx="1738312" cy="520700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+mn-lt"/>
              </a:endParaRPr>
            </a:p>
          </p:txBody>
        </p:sp>
        <p:sp>
          <p:nvSpPr>
            <p:cNvPr id="25613" name="Oval 268"/>
            <p:cNvSpPr>
              <a:spLocks noChangeArrowheads="1"/>
            </p:cNvSpPr>
            <p:nvPr/>
          </p:nvSpPr>
          <p:spPr bwMode="auto">
            <a:xfrm>
              <a:off x="5105401" y="5715000"/>
              <a:ext cx="671513" cy="311150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+mn-lt"/>
              </a:endParaRPr>
            </a:p>
          </p:txBody>
        </p:sp>
        <p:sp>
          <p:nvSpPr>
            <p:cNvPr id="25614" name="Oval 269"/>
            <p:cNvSpPr>
              <a:spLocks noChangeArrowheads="1"/>
            </p:cNvSpPr>
            <p:nvPr/>
          </p:nvSpPr>
          <p:spPr bwMode="auto">
            <a:xfrm>
              <a:off x="6477001" y="5943600"/>
              <a:ext cx="2163763" cy="527050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 sz="1600" dirty="0">
                  <a:latin typeface="+mn-lt"/>
                </a:rPr>
                <a:t>dream about </a:t>
              </a:r>
              <a:r>
                <a:rPr lang="en-US" altLang="en-US" sz="1600" dirty="0" smtClean="0">
                  <a:latin typeface="+mn-lt"/>
                </a:rPr>
                <a:t>graphs</a:t>
              </a:r>
              <a:endParaRPr lang="en-US" altLang="en-US" sz="1600" dirty="0">
                <a:latin typeface="+mn-lt"/>
              </a:endParaRPr>
            </a:p>
          </p:txBody>
        </p:sp>
        <p:cxnSp>
          <p:nvCxnSpPr>
            <p:cNvPr id="25615" name="AutoShape 270"/>
            <p:cNvCxnSpPr>
              <a:cxnSpLocks noChangeShapeType="1"/>
              <a:stCxn id="25604" idx="5"/>
              <a:endCxn id="25605" idx="0"/>
            </p:cNvCxnSpPr>
            <p:nvPr/>
          </p:nvCxnSpPr>
          <p:spPr bwMode="auto">
            <a:xfrm>
              <a:off x="4313239" y="2543175"/>
              <a:ext cx="293687" cy="204788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616" name="AutoShape 271"/>
            <p:cNvCxnSpPr>
              <a:cxnSpLocks noChangeShapeType="1"/>
              <a:stCxn id="25605" idx="7"/>
              <a:endCxn id="25606" idx="2"/>
            </p:cNvCxnSpPr>
            <p:nvPr/>
          </p:nvCxnSpPr>
          <p:spPr bwMode="auto">
            <a:xfrm>
              <a:off x="5340350" y="2822576"/>
              <a:ext cx="642938" cy="23813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617" name="AutoShape 272"/>
            <p:cNvCxnSpPr>
              <a:cxnSpLocks noChangeShapeType="1"/>
              <a:stCxn id="25605" idx="4"/>
              <a:endCxn id="25607" idx="1"/>
            </p:cNvCxnSpPr>
            <p:nvPr/>
          </p:nvCxnSpPr>
          <p:spPr bwMode="auto">
            <a:xfrm>
              <a:off x="4606926" y="3300413"/>
              <a:ext cx="728663" cy="258762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618" name="AutoShape 273"/>
            <p:cNvCxnSpPr>
              <a:cxnSpLocks noChangeShapeType="1"/>
              <a:stCxn id="25606" idx="5"/>
              <a:endCxn id="25608" idx="0"/>
            </p:cNvCxnSpPr>
            <p:nvPr/>
          </p:nvCxnSpPr>
          <p:spPr bwMode="auto">
            <a:xfrm>
              <a:off x="6611938" y="2951164"/>
              <a:ext cx="431800" cy="534987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619" name="AutoShape 274"/>
            <p:cNvCxnSpPr>
              <a:cxnSpLocks noChangeShapeType="1"/>
              <a:stCxn id="25607" idx="6"/>
              <a:endCxn id="25608" idx="2"/>
            </p:cNvCxnSpPr>
            <p:nvPr/>
          </p:nvCxnSpPr>
          <p:spPr bwMode="auto">
            <a:xfrm>
              <a:off x="5803900" y="3663950"/>
              <a:ext cx="654050" cy="5715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620" name="AutoShape 275"/>
            <p:cNvCxnSpPr>
              <a:cxnSpLocks noChangeShapeType="1"/>
              <a:stCxn id="25608" idx="4"/>
              <a:endCxn id="25610" idx="7"/>
            </p:cNvCxnSpPr>
            <p:nvPr/>
          </p:nvCxnSpPr>
          <p:spPr bwMode="auto">
            <a:xfrm flipH="1">
              <a:off x="6335714" y="3954464"/>
              <a:ext cx="708025" cy="409575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621" name="AutoShape 276"/>
            <p:cNvCxnSpPr>
              <a:cxnSpLocks noChangeShapeType="1"/>
              <a:stCxn id="25608" idx="3"/>
              <a:endCxn id="25609" idx="6"/>
            </p:cNvCxnSpPr>
            <p:nvPr/>
          </p:nvCxnSpPr>
          <p:spPr bwMode="auto">
            <a:xfrm flipH="1">
              <a:off x="4370388" y="3890963"/>
              <a:ext cx="2271712" cy="19685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622" name="AutoShape 277"/>
            <p:cNvCxnSpPr>
              <a:cxnSpLocks noChangeShapeType="1"/>
              <a:stCxn id="25608" idx="5"/>
              <a:endCxn id="25611" idx="0"/>
            </p:cNvCxnSpPr>
            <p:nvPr/>
          </p:nvCxnSpPr>
          <p:spPr bwMode="auto">
            <a:xfrm>
              <a:off x="7443788" y="3890964"/>
              <a:ext cx="87312" cy="809625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623" name="AutoShape 278"/>
            <p:cNvCxnSpPr>
              <a:cxnSpLocks noChangeShapeType="1"/>
              <a:stCxn id="25611" idx="1"/>
              <a:endCxn id="25610" idx="6"/>
            </p:cNvCxnSpPr>
            <p:nvPr/>
          </p:nvCxnSpPr>
          <p:spPr bwMode="auto">
            <a:xfrm flipH="1" flipV="1">
              <a:off x="6630989" y="4524375"/>
              <a:ext cx="458787" cy="223838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624" name="AutoShape 279"/>
            <p:cNvCxnSpPr>
              <a:cxnSpLocks noChangeShapeType="1"/>
              <a:stCxn id="25609" idx="5"/>
              <a:endCxn id="25610" idx="1"/>
            </p:cNvCxnSpPr>
            <p:nvPr/>
          </p:nvCxnSpPr>
          <p:spPr bwMode="auto">
            <a:xfrm>
              <a:off x="4257675" y="4249738"/>
              <a:ext cx="742950" cy="11430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625" name="AutoShape 280"/>
            <p:cNvCxnSpPr>
              <a:cxnSpLocks noChangeShapeType="1"/>
              <a:stCxn id="25610" idx="4"/>
              <a:endCxn id="25612" idx="7"/>
            </p:cNvCxnSpPr>
            <p:nvPr/>
          </p:nvCxnSpPr>
          <p:spPr bwMode="auto">
            <a:xfrm rot="5400000">
              <a:off x="5183982" y="4544219"/>
              <a:ext cx="304800" cy="665163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626" name="AutoShape 281"/>
            <p:cNvCxnSpPr>
              <a:cxnSpLocks noChangeShapeType="1"/>
              <a:stCxn id="25612" idx="5"/>
              <a:endCxn id="25613" idx="1"/>
            </p:cNvCxnSpPr>
            <p:nvPr/>
          </p:nvCxnSpPr>
          <p:spPr bwMode="auto">
            <a:xfrm rot="16200000" flipH="1">
              <a:off x="4922044" y="5479257"/>
              <a:ext cx="363538" cy="200025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627" name="AutoShape 282"/>
            <p:cNvCxnSpPr>
              <a:cxnSpLocks noChangeShapeType="1"/>
              <a:stCxn id="25613" idx="6"/>
              <a:endCxn id="25614" idx="2"/>
            </p:cNvCxnSpPr>
            <p:nvPr/>
          </p:nvCxnSpPr>
          <p:spPr bwMode="auto">
            <a:xfrm>
              <a:off x="5795964" y="5870575"/>
              <a:ext cx="661987" cy="33655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69551" name="Rectangle 239"/>
            <p:cNvSpPr>
              <a:spLocks noChangeArrowheads="1"/>
            </p:cNvSpPr>
            <p:nvPr/>
          </p:nvSpPr>
          <p:spPr bwMode="auto">
            <a:xfrm>
              <a:off x="3886200" y="3962401"/>
              <a:ext cx="368300" cy="246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n-US" altLang="en-US" sz="1600"/>
                <a:t>play</a:t>
              </a:r>
            </a:p>
          </p:txBody>
        </p:sp>
        <p:sp>
          <p:nvSpPr>
            <p:cNvPr id="269546" name="Rectangle 234"/>
            <p:cNvSpPr>
              <a:spLocks noChangeArrowheads="1"/>
            </p:cNvSpPr>
            <p:nvPr/>
          </p:nvSpPr>
          <p:spPr bwMode="auto">
            <a:xfrm>
              <a:off x="3619500" y="2251076"/>
              <a:ext cx="689804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n-US" altLang="en-US" sz="1600"/>
                <a:t>wake up</a:t>
              </a:r>
            </a:p>
          </p:txBody>
        </p:sp>
        <p:sp>
          <p:nvSpPr>
            <p:cNvPr id="269547" name="Rectangle 235"/>
            <p:cNvSpPr>
              <a:spLocks noChangeArrowheads="1"/>
            </p:cNvSpPr>
            <p:nvPr/>
          </p:nvSpPr>
          <p:spPr bwMode="auto">
            <a:xfrm>
              <a:off x="6248400" y="2724151"/>
              <a:ext cx="272510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n-US" altLang="en-US" sz="1600" dirty="0"/>
                <a:t>eat</a:t>
              </a:r>
            </a:p>
          </p:txBody>
        </p:sp>
        <p:sp>
          <p:nvSpPr>
            <p:cNvPr id="269548" name="Rectangle 236"/>
            <p:cNvSpPr>
              <a:spLocks noChangeArrowheads="1"/>
            </p:cNvSpPr>
            <p:nvPr/>
          </p:nvSpPr>
          <p:spPr bwMode="auto">
            <a:xfrm>
              <a:off x="5378450" y="3524251"/>
              <a:ext cx="623888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n-US" altLang="en-US" sz="1600"/>
                <a:t>nap</a:t>
              </a:r>
            </a:p>
          </p:txBody>
        </p:sp>
        <p:sp>
          <p:nvSpPr>
            <p:cNvPr id="269549" name="Rectangle 237"/>
            <p:cNvSpPr>
              <a:spLocks noChangeArrowheads="1"/>
            </p:cNvSpPr>
            <p:nvPr/>
          </p:nvSpPr>
          <p:spPr bwMode="auto">
            <a:xfrm>
              <a:off x="3763963" y="2867026"/>
              <a:ext cx="1523174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n-US" altLang="en-US" sz="1600" dirty="0"/>
                <a:t>study computer sci.</a:t>
              </a:r>
            </a:p>
          </p:txBody>
        </p:sp>
        <p:sp>
          <p:nvSpPr>
            <p:cNvPr id="269552" name="Rectangle 240"/>
            <p:cNvSpPr>
              <a:spLocks noChangeArrowheads="1"/>
            </p:cNvSpPr>
            <p:nvPr/>
          </p:nvSpPr>
          <p:spPr bwMode="auto">
            <a:xfrm>
              <a:off x="7183439" y="4741864"/>
              <a:ext cx="702115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n-US" altLang="en-US" sz="1600"/>
                <a:t>work out</a:t>
              </a:r>
            </a:p>
          </p:txBody>
        </p:sp>
        <p:sp>
          <p:nvSpPr>
            <p:cNvPr id="25638" name="Rectangle 241"/>
            <p:cNvSpPr>
              <a:spLocks noChangeArrowheads="1"/>
            </p:cNvSpPr>
            <p:nvPr/>
          </p:nvSpPr>
          <p:spPr bwMode="auto">
            <a:xfrm>
              <a:off x="3519488" y="5043488"/>
              <a:ext cx="56106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r>
                <a:rPr lang="en-US" altLang="en-US" sz="1600">
                  <a:latin typeface="+mn-lt"/>
                </a:rPr>
                <a:t> </a:t>
              </a:r>
            </a:p>
          </p:txBody>
        </p:sp>
        <p:sp>
          <p:nvSpPr>
            <p:cNvPr id="269554" name="Rectangle 242"/>
            <p:cNvSpPr>
              <a:spLocks noChangeArrowheads="1"/>
            </p:cNvSpPr>
            <p:nvPr/>
          </p:nvSpPr>
          <p:spPr bwMode="auto">
            <a:xfrm>
              <a:off x="5224464" y="5737226"/>
              <a:ext cx="432811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n-US" altLang="en-US" sz="1600"/>
                <a:t>sleep</a:t>
              </a:r>
            </a:p>
          </p:txBody>
        </p:sp>
        <p:sp>
          <p:nvSpPr>
            <p:cNvPr id="269557" name="Rectangle 245"/>
            <p:cNvSpPr>
              <a:spLocks noChangeArrowheads="1"/>
            </p:cNvSpPr>
            <p:nvPr/>
          </p:nvSpPr>
          <p:spPr bwMode="auto">
            <a:xfrm>
              <a:off x="5954713" y="2176464"/>
              <a:ext cx="217976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n-US" altLang="en-US" sz="2000"/>
                <a:t>A typical student day</a:t>
              </a:r>
            </a:p>
          </p:txBody>
        </p:sp>
        <p:sp>
          <p:nvSpPr>
            <p:cNvPr id="269569" name="Text Box 257"/>
            <p:cNvSpPr txBox="1">
              <a:spLocks noChangeArrowheads="1"/>
            </p:cNvSpPr>
            <p:nvPr/>
          </p:nvSpPr>
          <p:spPr bwMode="auto">
            <a:xfrm>
              <a:off x="3592514" y="5029200"/>
              <a:ext cx="1570037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  <a:defRPr/>
              </a:pPr>
              <a:r>
                <a:rPr lang="en-US" altLang="en-US" sz="1600" dirty="0"/>
                <a:t>bake cookies</a:t>
              </a:r>
            </a:p>
          </p:txBody>
        </p:sp>
      </p:grpSp>
      <p:pic>
        <p:nvPicPr>
          <p:cNvPr id="25654" name="Picture 258" descr="j021205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2039" y="217489"/>
            <a:ext cx="1635125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462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Exercise</a:t>
            </a:r>
            <a:br>
              <a:rPr lang="en-US" altLang="en-US" dirty="0" smtClean="0"/>
            </a:br>
            <a:r>
              <a:rPr lang="en-US" altLang="en-US" sz="2800" dirty="0" smtClean="0"/>
              <a:t>Topological Sorting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631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pPr eaLnBrk="1" hangingPunct="1"/>
                <a:r>
                  <a:rPr lang="en-US" altLang="en-US" sz="2800" dirty="0" smtClean="0"/>
                  <a:t>Number vertices, so that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alt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2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altLang="en-US" sz="2800" dirty="0" smtClean="0"/>
                  <a:t> </a:t>
                </a:r>
                <a:r>
                  <a:rPr lang="en-US" altLang="en-US" sz="2800" dirty="0"/>
                  <a:t>in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altLang="en-US" sz="2800" dirty="0" smtClean="0"/>
                  <a:t> </a:t>
                </a:r>
                <a:r>
                  <a:rPr lang="en-US" altLang="en-US" sz="2800" dirty="0"/>
                  <a:t>implies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altLang="en-US" sz="28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en-US" sz="28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altLang="en-US" sz="2800" dirty="0"/>
              </a:p>
            </p:txBody>
          </p:sp>
        </mc:Choice>
        <mc:Fallback xmlns="">
          <p:sp>
            <p:nvSpPr>
              <p:cNvPr id="25631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0">
                <a:blip r:embed="rId2"/>
                <a:stretch>
                  <a:fillRect l="-3250" t="-2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/>
          <p:cNvGrpSpPr/>
          <p:nvPr/>
        </p:nvGrpSpPr>
        <p:grpSpPr>
          <a:xfrm>
            <a:off x="6219145" y="2101433"/>
            <a:ext cx="5121276" cy="4337049"/>
            <a:chOff x="3519488" y="2133601"/>
            <a:chExt cx="5121276" cy="4337049"/>
          </a:xfrm>
        </p:grpSpPr>
        <p:sp>
          <p:nvSpPr>
            <p:cNvPr id="25604" name="Oval 259"/>
            <p:cNvSpPr>
              <a:spLocks noChangeArrowheads="1"/>
            </p:cNvSpPr>
            <p:nvPr/>
          </p:nvSpPr>
          <p:spPr bwMode="auto">
            <a:xfrm>
              <a:off x="3519489" y="2251076"/>
              <a:ext cx="930275" cy="320675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+mn-lt"/>
              </a:endParaRPr>
            </a:p>
          </p:txBody>
        </p:sp>
        <p:sp>
          <p:nvSpPr>
            <p:cNvPr id="25605" name="Oval 260"/>
            <p:cNvSpPr>
              <a:spLocks noChangeArrowheads="1"/>
            </p:cNvSpPr>
            <p:nvPr/>
          </p:nvSpPr>
          <p:spPr bwMode="auto">
            <a:xfrm>
              <a:off x="3570289" y="2767013"/>
              <a:ext cx="2073275" cy="514350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+mn-lt"/>
              </a:endParaRPr>
            </a:p>
          </p:txBody>
        </p:sp>
        <p:sp>
          <p:nvSpPr>
            <p:cNvPr id="25606" name="Oval 261"/>
            <p:cNvSpPr>
              <a:spLocks noChangeArrowheads="1"/>
            </p:cNvSpPr>
            <p:nvPr/>
          </p:nvSpPr>
          <p:spPr bwMode="auto">
            <a:xfrm>
              <a:off x="6002339" y="2724151"/>
              <a:ext cx="714375" cy="244475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+mn-lt"/>
              </a:endParaRPr>
            </a:p>
          </p:txBody>
        </p:sp>
        <p:sp>
          <p:nvSpPr>
            <p:cNvPr id="25607" name="Oval 262"/>
            <p:cNvSpPr>
              <a:spLocks noChangeArrowheads="1"/>
            </p:cNvSpPr>
            <p:nvPr/>
          </p:nvSpPr>
          <p:spPr bwMode="auto">
            <a:xfrm>
              <a:off x="5257800" y="3541714"/>
              <a:ext cx="527050" cy="244475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+mn-lt"/>
              </a:endParaRPr>
            </a:p>
          </p:txBody>
        </p:sp>
        <p:sp>
          <p:nvSpPr>
            <p:cNvPr id="25608" name="Oval 263"/>
            <p:cNvSpPr>
              <a:spLocks noChangeArrowheads="1"/>
            </p:cNvSpPr>
            <p:nvPr/>
          </p:nvSpPr>
          <p:spPr bwMode="auto">
            <a:xfrm>
              <a:off x="6477000" y="3505201"/>
              <a:ext cx="1131888" cy="430213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 sz="1600" dirty="0">
                  <a:latin typeface="+mn-lt"/>
                </a:rPr>
                <a:t>more </a:t>
              </a:r>
              <a:r>
                <a:rPr lang="en-US" altLang="en-US" sz="1600" dirty="0" err="1">
                  <a:latin typeface="+mn-lt"/>
                </a:rPr>
                <a:t>c.s</a:t>
              </a:r>
              <a:r>
                <a:rPr lang="en-US" altLang="en-US" sz="1600" dirty="0" smtClean="0">
                  <a:latin typeface="+mn-lt"/>
                </a:rPr>
                <a:t>.</a:t>
              </a:r>
              <a:endParaRPr lang="en-US" altLang="en-US" sz="1600" dirty="0">
                <a:latin typeface="+mn-lt"/>
              </a:endParaRPr>
            </a:p>
          </p:txBody>
        </p:sp>
        <p:sp>
          <p:nvSpPr>
            <p:cNvPr id="25609" name="Oval 264"/>
            <p:cNvSpPr>
              <a:spLocks noChangeArrowheads="1"/>
            </p:cNvSpPr>
            <p:nvPr/>
          </p:nvSpPr>
          <p:spPr bwMode="auto">
            <a:xfrm>
              <a:off x="3713164" y="3886201"/>
              <a:ext cx="638175" cy="403225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+mn-lt"/>
              </a:endParaRPr>
            </a:p>
          </p:txBody>
        </p:sp>
        <p:sp>
          <p:nvSpPr>
            <p:cNvPr id="25610" name="Oval 265"/>
            <p:cNvSpPr>
              <a:spLocks noChangeArrowheads="1"/>
            </p:cNvSpPr>
            <p:nvPr/>
          </p:nvSpPr>
          <p:spPr bwMode="auto">
            <a:xfrm>
              <a:off x="4724400" y="4324350"/>
              <a:ext cx="1887538" cy="400050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 sz="1600" dirty="0">
                  <a:latin typeface="+mn-lt"/>
                </a:rPr>
                <a:t>write </a:t>
              </a:r>
              <a:r>
                <a:rPr lang="en-US" altLang="en-US" sz="1600" dirty="0" err="1">
                  <a:latin typeface="+mn-lt"/>
                </a:rPr>
                <a:t>c.s</a:t>
              </a:r>
              <a:r>
                <a:rPr lang="en-US" altLang="en-US" sz="1600" dirty="0">
                  <a:latin typeface="+mn-lt"/>
                </a:rPr>
                <a:t>. </a:t>
              </a:r>
              <a:r>
                <a:rPr lang="en-US" altLang="en-US" sz="1600" dirty="0" smtClean="0">
                  <a:latin typeface="+mn-lt"/>
                </a:rPr>
                <a:t>program</a:t>
              </a:r>
              <a:endParaRPr lang="en-US" altLang="en-US" sz="1600" dirty="0">
                <a:latin typeface="+mn-lt"/>
              </a:endParaRPr>
            </a:p>
          </p:txBody>
        </p:sp>
        <p:sp>
          <p:nvSpPr>
            <p:cNvPr id="25611" name="Oval 266"/>
            <p:cNvSpPr>
              <a:spLocks noChangeArrowheads="1"/>
            </p:cNvSpPr>
            <p:nvPr/>
          </p:nvSpPr>
          <p:spPr bwMode="auto">
            <a:xfrm>
              <a:off x="6907214" y="4719638"/>
              <a:ext cx="1246187" cy="323850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+mn-lt"/>
              </a:endParaRPr>
            </a:p>
          </p:txBody>
        </p:sp>
        <p:sp>
          <p:nvSpPr>
            <p:cNvPr id="25612" name="Oval 267"/>
            <p:cNvSpPr>
              <a:spLocks noChangeArrowheads="1"/>
            </p:cNvSpPr>
            <p:nvPr/>
          </p:nvSpPr>
          <p:spPr bwMode="auto">
            <a:xfrm>
              <a:off x="3519488" y="4953000"/>
              <a:ext cx="1738312" cy="520700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 sz="1600" dirty="0">
                  <a:latin typeface="+mn-lt"/>
                </a:rPr>
                <a:t>bake </a:t>
              </a:r>
              <a:r>
                <a:rPr lang="en-US" altLang="en-US" sz="1600" dirty="0" smtClean="0">
                  <a:latin typeface="+mn-lt"/>
                </a:rPr>
                <a:t>cookies</a:t>
              </a:r>
              <a:endParaRPr lang="en-US" altLang="en-US" sz="1600" dirty="0">
                <a:latin typeface="+mn-lt"/>
              </a:endParaRPr>
            </a:p>
          </p:txBody>
        </p:sp>
        <p:sp>
          <p:nvSpPr>
            <p:cNvPr id="25613" name="Oval 268"/>
            <p:cNvSpPr>
              <a:spLocks noChangeArrowheads="1"/>
            </p:cNvSpPr>
            <p:nvPr/>
          </p:nvSpPr>
          <p:spPr bwMode="auto">
            <a:xfrm>
              <a:off x="5105401" y="5715000"/>
              <a:ext cx="671513" cy="311150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+mn-lt"/>
              </a:endParaRPr>
            </a:p>
          </p:txBody>
        </p:sp>
        <p:sp>
          <p:nvSpPr>
            <p:cNvPr id="25614" name="Oval 269"/>
            <p:cNvSpPr>
              <a:spLocks noChangeArrowheads="1"/>
            </p:cNvSpPr>
            <p:nvPr/>
          </p:nvSpPr>
          <p:spPr bwMode="auto">
            <a:xfrm>
              <a:off x="6477001" y="5943600"/>
              <a:ext cx="2163763" cy="527050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 sz="1600" dirty="0">
                  <a:latin typeface="+mn-lt"/>
                </a:rPr>
                <a:t>dream about </a:t>
              </a:r>
              <a:r>
                <a:rPr lang="en-US" altLang="en-US" sz="1600" dirty="0" smtClean="0">
                  <a:latin typeface="+mn-lt"/>
                </a:rPr>
                <a:t>graphs</a:t>
              </a:r>
              <a:endParaRPr lang="en-US" altLang="en-US" sz="1600" dirty="0">
                <a:latin typeface="+mn-lt"/>
              </a:endParaRPr>
            </a:p>
          </p:txBody>
        </p:sp>
        <p:cxnSp>
          <p:nvCxnSpPr>
            <p:cNvPr id="25615" name="AutoShape 270"/>
            <p:cNvCxnSpPr>
              <a:cxnSpLocks noChangeShapeType="1"/>
              <a:stCxn id="25604" idx="5"/>
              <a:endCxn id="25605" idx="0"/>
            </p:cNvCxnSpPr>
            <p:nvPr/>
          </p:nvCxnSpPr>
          <p:spPr bwMode="auto">
            <a:xfrm>
              <a:off x="4313239" y="2543175"/>
              <a:ext cx="293687" cy="204788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616" name="AutoShape 271"/>
            <p:cNvCxnSpPr>
              <a:cxnSpLocks noChangeShapeType="1"/>
              <a:stCxn id="25605" idx="7"/>
              <a:endCxn id="25606" idx="2"/>
            </p:cNvCxnSpPr>
            <p:nvPr/>
          </p:nvCxnSpPr>
          <p:spPr bwMode="auto">
            <a:xfrm>
              <a:off x="5340350" y="2822576"/>
              <a:ext cx="642938" cy="23813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617" name="AutoShape 272"/>
            <p:cNvCxnSpPr>
              <a:cxnSpLocks noChangeShapeType="1"/>
              <a:stCxn id="25605" idx="4"/>
              <a:endCxn id="25607" idx="1"/>
            </p:cNvCxnSpPr>
            <p:nvPr/>
          </p:nvCxnSpPr>
          <p:spPr bwMode="auto">
            <a:xfrm>
              <a:off x="4606926" y="3300413"/>
              <a:ext cx="728663" cy="258762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618" name="AutoShape 273"/>
            <p:cNvCxnSpPr>
              <a:cxnSpLocks noChangeShapeType="1"/>
              <a:stCxn id="25606" idx="5"/>
              <a:endCxn id="25608" idx="0"/>
            </p:cNvCxnSpPr>
            <p:nvPr/>
          </p:nvCxnSpPr>
          <p:spPr bwMode="auto">
            <a:xfrm>
              <a:off x="6611938" y="2951164"/>
              <a:ext cx="431800" cy="534987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619" name="AutoShape 274"/>
            <p:cNvCxnSpPr>
              <a:cxnSpLocks noChangeShapeType="1"/>
              <a:stCxn id="25607" idx="6"/>
              <a:endCxn id="25608" idx="2"/>
            </p:cNvCxnSpPr>
            <p:nvPr/>
          </p:nvCxnSpPr>
          <p:spPr bwMode="auto">
            <a:xfrm>
              <a:off x="5803900" y="3663950"/>
              <a:ext cx="654050" cy="5715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620" name="AutoShape 275"/>
            <p:cNvCxnSpPr>
              <a:cxnSpLocks noChangeShapeType="1"/>
              <a:stCxn id="25608" idx="4"/>
              <a:endCxn id="25610" idx="7"/>
            </p:cNvCxnSpPr>
            <p:nvPr/>
          </p:nvCxnSpPr>
          <p:spPr bwMode="auto">
            <a:xfrm flipH="1">
              <a:off x="6335714" y="3954464"/>
              <a:ext cx="708025" cy="409575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621" name="AutoShape 276"/>
            <p:cNvCxnSpPr>
              <a:cxnSpLocks noChangeShapeType="1"/>
              <a:stCxn id="25608" idx="3"/>
              <a:endCxn id="25609" idx="6"/>
            </p:cNvCxnSpPr>
            <p:nvPr/>
          </p:nvCxnSpPr>
          <p:spPr bwMode="auto">
            <a:xfrm flipH="1">
              <a:off x="4370388" y="3890963"/>
              <a:ext cx="2271712" cy="19685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622" name="AutoShape 277"/>
            <p:cNvCxnSpPr>
              <a:cxnSpLocks noChangeShapeType="1"/>
              <a:stCxn id="25608" idx="5"/>
              <a:endCxn id="25611" idx="0"/>
            </p:cNvCxnSpPr>
            <p:nvPr/>
          </p:nvCxnSpPr>
          <p:spPr bwMode="auto">
            <a:xfrm>
              <a:off x="7443788" y="3890964"/>
              <a:ext cx="87312" cy="809625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623" name="AutoShape 278"/>
            <p:cNvCxnSpPr>
              <a:cxnSpLocks noChangeShapeType="1"/>
              <a:stCxn id="25611" idx="1"/>
              <a:endCxn id="25610" idx="6"/>
            </p:cNvCxnSpPr>
            <p:nvPr/>
          </p:nvCxnSpPr>
          <p:spPr bwMode="auto">
            <a:xfrm flipH="1" flipV="1">
              <a:off x="6630989" y="4524375"/>
              <a:ext cx="458787" cy="223838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624" name="AutoShape 279"/>
            <p:cNvCxnSpPr>
              <a:cxnSpLocks noChangeShapeType="1"/>
              <a:stCxn id="25609" idx="5"/>
              <a:endCxn id="25610" idx="1"/>
            </p:cNvCxnSpPr>
            <p:nvPr/>
          </p:nvCxnSpPr>
          <p:spPr bwMode="auto">
            <a:xfrm>
              <a:off x="4257675" y="4249738"/>
              <a:ext cx="742950" cy="11430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625" name="AutoShape 280"/>
            <p:cNvCxnSpPr>
              <a:cxnSpLocks noChangeShapeType="1"/>
              <a:stCxn id="25610" idx="4"/>
              <a:endCxn id="25612" idx="7"/>
            </p:cNvCxnSpPr>
            <p:nvPr/>
          </p:nvCxnSpPr>
          <p:spPr bwMode="auto">
            <a:xfrm rot="5400000">
              <a:off x="5183982" y="4544219"/>
              <a:ext cx="304800" cy="665163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626" name="AutoShape 281"/>
            <p:cNvCxnSpPr>
              <a:cxnSpLocks noChangeShapeType="1"/>
              <a:stCxn id="25612" idx="5"/>
              <a:endCxn id="25613" idx="1"/>
            </p:cNvCxnSpPr>
            <p:nvPr/>
          </p:nvCxnSpPr>
          <p:spPr bwMode="auto">
            <a:xfrm rot="16200000" flipH="1">
              <a:off x="4922044" y="5479257"/>
              <a:ext cx="363538" cy="200025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627" name="AutoShape 282"/>
            <p:cNvCxnSpPr>
              <a:cxnSpLocks noChangeShapeType="1"/>
              <a:stCxn id="25613" idx="6"/>
              <a:endCxn id="25614" idx="2"/>
            </p:cNvCxnSpPr>
            <p:nvPr/>
          </p:nvCxnSpPr>
          <p:spPr bwMode="auto">
            <a:xfrm>
              <a:off x="5795964" y="5870575"/>
              <a:ext cx="661987" cy="33655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69551" name="Rectangle 239"/>
            <p:cNvSpPr>
              <a:spLocks noChangeArrowheads="1"/>
            </p:cNvSpPr>
            <p:nvPr/>
          </p:nvSpPr>
          <p:spPr bwMode="auto">
            <a:xfrm>
              <a:off x="3886200" y="3962401"/>
              <a:ext cx="368300" cy="246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>
                <a:defRPr/>
              </a:pPr>
              <a:r>
                <a:rPr lang="en-US" altLang="en-US" sz="1600"/>
                <a:t>play</a:t>
              </a:r>
            </a:p>
          </p:txBody>
        </p:sp>
        <p:sp>
          <p:nvSpPr>
            <p:cNvPr id="269546" name="Rectangle 234"/>
            <p:cNvSpPr>
              <a:spLocks noChangeArrowheads="1"/>
            </p:cNvSpPr>
            <p:nvPr/>
          </p:nvSpPr>
          <p:spPr bwMode="auto">
            <a:xfrm>
              <a:off x="3619500" y="2251076"/>
              <a:ext cx="689804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>
                <a:defRPr/>
              </a:pPr>
              <a:r>
                <a:rPr lang="en-US" altLang="en-US" sz="1600"/>
                <a:t>wake up</a:t>
              </a:r>
            </a:p>
          </p:txBody>
        </p:sp>
        <p:sp>
          <p:nvSpPr>
            <p:cNvPr id="269547" name="Rectangle 235"/>
            <p:cNvSpPr>
              <a:spLocks noChangeArrowheads="1"/>
            </p:cNvSpPr>
            <p:nvPr/>
          </p:nvSpPr>
          <p:spPr bwMode="auto">
            <a:xfrm>
              <a:off x="6248400" y="2724151"/>
              <a:ext cx="272510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>
                <a:defRPr/>
              </a:pPr>
              <a:r>
                <a:rPr lang="en-US" altLang="en-US" sz="1600" dirty="0"/>
                <a:t>eat</a:t>
              </a:r>
            </a:p>
          </p:txBody>
        </p:sp>
        <p:sp>
          <p:nvSpPr>
            <p:cNvPr id="269548" name="Rectangle 236"/>
            <p:cNvSpPr>
              <a:spLocks noChangeArrowheads="1"/>
            </p:cNvSpPr>
            <p:nvPr/>
          </p:nvSpPr>
          <p:spPr bwMode="auto">
            <a:xfrm>
              <a:off x="5378450" y="3524251"/>
              <a:ext cx="623888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l" eaLnBrk="0" hangingPunct="0">
                <a:defRPr/>
              </a:pPr>
              <a:r>
                <a:rPr lang="en-US" altLang="en-US" sz="1600"/>
                <a:t>nap</a:t>
              </a:r>
            </a:p>
          </p:txBody>
        </p:sp>
        <p:sp>
          <p:nvSpPr>
            <p:cNvPr id="269549" name="Rectangle 237"/>
            <p:cNvSpPr>
              <a:spLocks noChangeArrowheads="1"/>
            </p:cNvSpPr>
            <p:nvPr/>
          </p:nvSpPr>
          <p:spPr bwMode="auto">
            <a:xfrm>
              <a:off x="3763963" y="2867026"/>
              <a:ext cx="1523174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>
                <a:defRPr/>
              </a:pPr>
              <a:r>
                <a:rPr lang="en-US" altLang="en-US" sz="1600" dirty="0"/>
                <a:t>study computer sci.</a:t>
              </a:r>
            </a:p>
          </p:txBody>
        </p:sp>
        <p:sp>
          <p:nvSpPr>
            <p:cNvPr id="269552" name="Rectangle 240"/>
            <p:cNvSpPr>
              <a:spLocks noChangeArrowheads="1"/>
            </p:cNvSpPr>
            <p:nvPr/>
          </p:nvSpPr>
          <p:spPr bwMode="auto">
            <a:xfrm>
              <a:off x="7183439" y="4741864"/>
              <a:ext cx="702115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>
                <a:defRPr/>
              </a:pPr>
              <a:r>
                <a:rPr lang="en-US" altLang="en-US" sz="1600"/>
                <a:t>work out</a:t>
              </a:r>
            </a:p>
          </p:txBody>
        </p:sp>
        <p:sp>
          <p:nvSpPr>
            <p:cNvPr id="25638" name="Rectangle 241"/>
            <p:cNvSpPr>
              <a:spLocks noChangeArrowheads="1"/>
            </p:cNvSpPr>
            <p:nvPr/>
          </p:nvSpPr>
          <p:spPr bwMode="auto">
            <a:xfrm>
              <a:off x="3519488" y="5043488"/>
              <a:ext cx="56106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/>
              <a:r>
                <a:rPr lang="en-US" altLang="en-US" sz="1600">
                  <a:latin typeface="+mn-lt"/>
                </a:rPr>
                <a:t> </a:t>
              </a:r>
            </a:p>
          </p:txBody>
        </p:sp>
        <p:sp>
          <p:nvSpPr>
            <p:cNvPr id="269554" name="Rectangle 242"/>
            <p:cNvSpPr>
              <a:spLocks noChangeArrowheads="1"/>
            </p:cNvSpPr>
            <p:nvPr/>
          </p:nvSpPr>
          <p:spPr bwMode="auto">
            <a:xfrm>
              <a:off x="5224464" y="5737226"/>
              <a:ext cx="432811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>
                <a:defRPr/>
              </a:pPr>
              <a:r>
                <a:rPr lang="en-US" altLang="en-US" sz="1600"/>
                <a:t>sleep</a:t>
              </a:r>
            </a:p>
          </p:txBody>
        </p:sp>
        <p:sp>
          <p:nvSpPr>
            <p:cNvPr id="269557" name="Rectangle 245"/>
            <p:cNvSpPr>
              <a:spLocks noChangeArrowheads="1"/>
            </p:cNvSpPr>
            <p:nvPr/>
          </p:nvSpPr>
          <p:spPr bwMode="auto">
            <a:xfrm>
              <a:off x="5954713" y="2176464"/>
              <a:ext cx="217976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>
                <a:defRPr/>
              </a:pPr>
              <a:r>
                <a:rPr lang="en-US" altLang="en-US" sz="2000"/>
                <a:t>A typical student day</a:t>
              </a:r>
            </a:p>
          </p:txBody>
        </p:sp>
        <p:sp>
          <p:nvSpPr>
            <p:cNvPr id="25642" name="Rectangle 246"/>
            <p:cNvSpPr>
              <a:spLocks noChangeArrowheads="1"/>
            </p:cNvSpPr>
            <p:nvPr/>
          </p:nvSpPr>
          <p:spPr bwMode="auto">
            <a:xfrm>
              <a:off x="4449763" y="2133601"/>
              <a:ext cx="113814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/>
              <a:r>
                <a:rPr lang="en-US" altLang="en-US" sz="1600" dirty="0">
                  <a:latin typeface="+mn-lt"/>
                </a:rPr>
                <a:t>1</a:t>
              </a:r>
            </a:p>
          </p:txBody>
        </p:sp>
        <p:sp>
          <p:nvSpPr>
            <p:cNvPr id="25643" name="Rectangle 247"/>
            <p:cNvSpPr>
              <a:spLocks noChangeArrowheads="1"/>
            </p:cNvSpPr>
            <p:nvPr/>
          </p:nvSpPr>
          <p:spPr bwMode="auto">
            <a:xfrm>
              <a:off x="5113338" y="2571751"/>
              <a:ext cx="113814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/>
              <a:r>
                <a:rPr lang="en-US" altLang="en-US" sz="1600">
                  <a:latin typeface="+mn-lt"/>
                </a:rPr>
                <a:t>2</a:t>
              </a:r>
            </a:p>
          </p:txBody>
        </p:sp>
        <p:sp>
          <p:nvSpPr>
            <p:cNvPr id="25644" name="Rectangle 248"/>
            <p:cNvSpPr>
              <a:spLocks noChangeArrowheads="1"/>
            </p:cNvSpPr>
            <p:nvPr/>
          </p:nvSpPr>
          <p:spPr bwMode="auto">
            <a:xfrm>
              <a:off x="6794501" y="2522538"/>
              <a:ext cx="112713" cy="246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/>
              <a:r>
                <a:rPr lang="en-US" altLang="en-US" sz="1600">
                  <a:latin typeface="+mn-lt"/>
                </a:rPr>
                <a:t>3</a:t>
              </a:r>
            </a:p>
          </p:txBody>
        </p:sp>
        <p:sp>
          <p:nvSpPr>
            <p:cNvPr id="25645" name="Rectangle 249"/>
            <p:cNvSpPr>
              <a:spLocks noChangeArrowheads="1"/>
            </p:cNvSpPr>
            <p:nvPr/>
          </p:nvSpPr>
          <p:spPr bwMode="auto">
            <a:xfrm>
              <a:off x="5810251" y="3297238"/>
              <a:ext cx="112713" cy="246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/>
              <a:r>
                <a:rPr lang="en-US" altLang="en-US" sz="1600">
                  <a:latin typeface="+mn-lt"/>
                </a:rPr>
                <a:t>4</a:t>
              </a:r>
            </a:p>
          </p:txBody>
        </p:sp>
        <p:sp>
          <p:nvSpPr>
            <p:cNvPr id="25646" name="Rectangle 250"/>
            <p:cNvSpPr>
              <a:spLocks noChangeArrowheads="1"/>
            </p:cNvSpPr>
            <p:nvPr/>
          </p:nvSpPr>
          <p:spPr bwMode="auto">
            <a:xfrm>
              <a:off x="7237413" y="3281363"/>
              <a:ext cx="113814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/>
              <a:r>
                <a:rPr lang="en-US" altLang="en-US" sz="1600">
                  <a:latin typeface="+mn-lt"/>
                </a:rPr>
                <a:t>5</a:t>
              </a:r>
            </a:p>
          </p:txBody>
        </p:sp>
        <p:sp>
          <p:nvSpPr>
            <p:cNvPr id="25647" name="Rectangle 251"/>
            <p:cNvSpPr>
              <a:spLocks noChangeArrowheads="1"/>
            </p:cNvSpPr>
            <p:nvPr/>
          </p:nvSpPr>
          <p:spPr bwMode="auto">
            <a:xfrm>
              <a:off x="7643813" y="4445001"/>
              <a:ext cx="113814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/>
              <a:r>
                <a:rPr lang="en-US" altLang="en-US" sz="1600">
                  <a:latin typeface="+mn-lt"/>
                </a:rPr>
                <a:t>6</a:t>
              </a:r>
            </a:p>
          </p:txBody>
        </p:sp>
        <p:sp>
          <p:nvSpPr>
            <p:cNvPr id="25648" name="Rectangle 252"/>
            <p:cNvSpPr>
              <a:spLocks noChangeArrowheads="1"/>
            </p:cNvSpPr>
            <p:nvPr/>
          </p:nvSpPr>
          <p:spPr bwMode="auto">
            <a:xfrm>
              <a:off x="4238626" y="3709988"/>
              <a:ext cx="112713" cy="246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/>
              <a:r>
                <a:rPr lang="en-US" altLang="en-US" sz="1600">
                  <a:latin typeface="+mn-lt"/>
                </a:rPr>
                <a:t>7</a:t>
              </a:r>
            </a:p>
          </p:txBody>
        </p:sp>
        <p:sp>
          <p:nvSpPr>
            <p:cNvPr id="25649" name="Rectangle 253"/>
            <p:cNvSpPr>
              <a:spLocks noChangeArrowheads="1"/>
            </p:cNvSpPr>
            <p:nvPr/>
          </p:nvSpPr>
          <p:spPr bwMode="auto">
            <a:xfrm>
              <a:off x="5907088" y="4114801"/>
              <a:ext cx="113814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/>
              <a:r>
                <a:rPr lang="en-US" altLang="en-US" sz="1600">
                  <a:latin typeface="+mn-lt"/>
                </a:rPr>
                <a:t>8</a:t>
              </a:r>
            </a:p>
          </p:txBody>
        </p:sp>
        <p:sp>
          <p:nvSpPr>
            <p:cNvPr id="25650" name="Rectangle 254"/>
            <p:cNvSpPr>
              <a:spLocks noChangeArrowheads="1"/>
            </p:cNvSpPr>
            <p:nvPr/>
          </p:nvSpPr>
          <p:spPr bwMode="auto">
            <a:xfrm>
              <a:off x="4114801" y="4724401"/>
              <a:ext cx="112713" cy="24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/>
              <a:r>
                <a:rPr lang="en-US" altLang="en-US" sz="1600">
                  <a:latin typeface="+mn-lt"/>
                </a:rPr>
                <a:t>9</a:t>
              </a:r>
            </a:p>
          </p:txBody>
        </p:sp>
        <p:sp>
          <p:nvSpPr>
            <p:cNvPr id="269567" name="Rectangle 255"/>
            <p:cNvSpPr>
              <a:spLocks noChangeArrowheads="1"/>
            </p:cNvSpPr>
            <p:nvPr/>
          </p:nvSpPr>
          <p:spPr bwMode="auto">
            <a:xfrm>
              <a:off x="5654675" y="5473701"/>
              <a:ext cx="227626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>
                <a:defRPr/>
              </a:pPr>
              <a:r>
                <a:rPr lang="en-US" altLang="en-US" sz="1600"/>
                <a:t>10</a:t>
              </a:r>
            </a:p>
          </p:txBody>
        </p:sp>
        <p:sp>
          <p:nvSpPr>
            <p:cNvPr id="269568" name="Rectangle 256"/>
            <p:cNvSpPr>
              <a:spLocks noChangeArrowheads="1"/>
            </p:cNvSpPr>
            <p:nvPr/>
          </p:nvSpPr>
          <p:spPr bwMode="auto">
            <a:xfrm>
              <a:off x="7775575" y="5715001"/>
              <a:ext cx="227626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>
                <a:defRPr/>
              </a:pPr>
              <a:r>
                <a:rPr lang="en-US" altLang="en-US" sz="1600"/>
                <a:t>11</a:t>
              </a:r>
            </a:p>
          </p:txBody>
        </p:sp>
      </p:grpSp>
      <p:pic>
        <p:nvPicPr>
          <p:cNvPr id="25654" name="Picture 258" descr="j021205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2039" y="217489"/>
            <a:ext cx="1635125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685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Algorithm for Topological Sorting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altLang="en-US" b="1" u="sng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Algorithm</a:t>
                </a:r>
                <a:r>
                  <a:rPr lang="en-US" alt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altLang="en-US" i="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TopologicalSort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</m:oMath>
                </a14:m>
                <a:endParaRPr lang="en-US" altLang="en-US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altLang="zh-TW" b="1" dirty="0">
                    <a:solidFill>
                      <a:schemeClr val="accent1"/>
                    </a:solidFill>
                    <a:latin typeface="Courier New" panose="02070309020205020404" pitchFamily="49" charset="0"/>
                    <a:ea typeface="新細明體" charset="-120"/>
                    <a:cs typeface="Courier New" panose="02070309020205020404" pitchFamily="49" charset="0"/>
                  </a:rPr>
                  <a:t>Input</a:t>
                </a:r>
                <a:r>
                  <a:rPr lang="en-US" altLang="zh-TW" b="1" dirty="0">
                    <a:latin typeface="Courier New" panose="02070309020205020404" pitchFamily="49" charset="0"/>
                    <a:ea typeface="新細明體" charset="-120"/>
                    <a:cs typeface="Courier New" panose="02070309020205020404" pitchFamily="49" charset="0"/>
                  </a:rPr>
                  <a:t>: </a:t>
                </a:r>
                <a:r>
                  <a:rPr lang="en-US" altLang="zh-TW" dirty="0" smtClean="0">
                    <a:latin typeface="Courier New" panose="02070309020205020404" pitchFamily="49" charset="0"/>
                    <a:ea typeface="新細明體" charset="-120"/>
                    <a:cs typeface="Courier New" panose="02070309020205020404" pitchFamily="49" charset="0"/>
                  </a:rPr>
                  <a:t>Directed Acyclic Graph (DAG)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  <a:ea typeface="新細明體" charset="-120"/>
                      </a:rPr>
                      <m:t>𝐺</m:t>
                    </m:r>
                  </m:oMath>
                </a14:m>
                <a:endParaRPr lang="en-US" altLang="zh-TW" dirty="0">
                  <a:latin typeface="Courier New" panose="02070309020205020404" pitchFamily="49" charset="0"/>
                  <a:ea typeface="新細明體" charset="-12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altLang="zh-TW" b="1" dirty="0">
                    <a:solidFill>
                      <a:schemeClr val="accent1"/>
                    </a:solidFill>
                    <a:latin typeface="Courier New" panose="02070309020205020404" pitchFamily="49" charset="0"/>
                    <a:ea typeface="新細明體" charset="-120"/>
                    <a:cs typeface="Courier New" panose="02070309020205020404" pitchFamily="49" charset="0"/>
                  </a:rPr>
                  <a:t>Output</a:t>
                </a:r>
                <a:r>
                  <a:rPr lang="en-US" altLang="zh-TW" b="1" dirty="0">
                    <a:latin typeface="Courier New" panose="02070309020205020404" pitchFamily="49" charset="0"/>
                    <a:ea typeface="新細明體" charset="-120"/>
                    <a:cs typeface="Courier New" panose="02070309020205020404" pitchFamily="49" charset="0"/>
                  </a:rPr>
                  <a:t>: </a:t>
                </a:r>
                <a:r>
                  <a:rPr lang="en-US" altLang="zh-TW" dirty="0" smtClean="0">
                    <a:latin typeface="Courier New" panose="02070309020205020404" pitchFamily="49" charset="0"/>
                    <a:ea typeface="新細明體" charset="-120"/>
                    <a:cs typeface="Courier New" panose="02070309020205020404" pitchFamily="49" charset="0"/>
                  </a:rPr>
                  <a:t>Topological ordering of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  <a:ea typeface="新細明體" charset="-120"/>
                      </a:rPr>
                      <m:t>𝐺</m:t>
                    </m:r>
                  </m:oMath>
                </a14:m>
                <a:endParaRPr lang="en-US" altLang="en-US" u="sng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685800" indent="-685800">
                  <a:lnSpc>
                    <a:spcPct val="100000"/>
                  </a:lnSpc>
                  <a:spcBef>
                    <a:spcPts val="0"/>
                  </a:spcBef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alt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685800" indent="-685800">
                  <a:lnSpc>
                    <a:spcPct val="100000"/>
                  </a:lnSpc>
                  <a:spcBef>
                    <a:spcPts val="0"/>
                  </a:spcBef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altLang="en-US" i="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numVertices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endParaRPr lang="en-US" alt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685800" indent="-685800">
                  <a:lnSpc>
                    <a:spcPct val="100000"/>
                  </a:lnSpc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altLang="en-US" b="1" dirty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while</a:t>
                </a:r>
                <a:r>
                  <a:rPr lang="en-US" alt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altLang="en-US" b="0" i="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isE</a:t>
                </a:r>
                <a:r>
                  <a:rPr lang="en-US" altLang="en-US" i="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mpty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alt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altLang="en-US" b="1" dirty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do</a:t>
                </a:r>
              </a:p>
              <a:p>
                <a:pPr marL="685800" indent="-685800">
                  <a:lnSpc>
                    <a:spcPct val="100000"/>
                  </a:lnSpc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alt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Let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be a vertex with no outgoing edges</a:t>
                </a:r>
              </a:p>
              <a:p>
                <a:pPr marL="685800" indent="-685800">
                  <a:lnSpc>
                    <a:spcPct val="100000"/>
                  </a:lnSpc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alt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Label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alt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685800" indent="-685800">
                  <a:lnSpc>
                    <a:spcPct val="100000"/>
                  </a:lnSpc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alt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alt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685800" indent="-685800">
                  <a:lnSpc>
                    <a:spcPct val="100000"/>
                  </a:lnSpc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alt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altLang="en-US" i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removeVertex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endParaRPr lang="en-US" alt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69" t="-17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7763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Implementation with DFS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653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sz="half" idx="1"/>
              </p:nvPr>
            </p:nvSpPr>
            <p:spPr/>
            <p:txBody>
              <a:bodyPr>
                <a:normAutofit fontScale="62500" lnSpcReduction="20000"/>
              </a:bodyPr>
              <a:lstStyle/>
              <a:p>
                <a:r>
                  <a:rPr lang="en-US" altLang="en-US" dirty="0" smtClean="0"/>
                  <a:t>Simulate the algorithm by using depth-first search</a:t>
                </a:r>
              </a:p>
              <a:p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dirty="0" smtClean="0"/>
                  <a:t> time.</a:t>
                </a:r>
              </a:p>
              <a:p>
                <a:endParaRPr lang="en-US" altLang="en-US" dirty="0" smtClean="0"/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altLang="en-US" b="1" u="sng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Algorithm</a:t>
                </a:r>
                <a:r>
                  <a:rPr lang="en-US" alt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altLang="en-US" b="0" i="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topologicalDFS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</m:oMath>
                </a14:m>
                <a:endParaRPr lang="en-US" altLang="en-US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altLang="en-US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Input</a:t>
                </a:r>
                <a:r>
                  <a:rPr lang="en-US" alt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: DAG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altLang="en-US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altLang="en-US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Output</a:t>
                </a:r>
                <a:r>
                  <a:rPr lang="en-US" alt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: Topological ordering of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𝐺</m:t>
                    </m:r>
                  </m:oMath>
                </a14:m>
                <a:endParaRPr lang="en-US" altLang="en-US" b="0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altLang="en-US" b="0" i="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numVertices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endParaRPr lang="en-US" altLang="en-US" b="0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alt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Initialize all vertices as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𝑈𝑁𝐸𝑋𝑃𝐿𝑂𝑅𝐸𝐷</m:t>
                    </m:r>
                  </m:oMath>
                </a14:m>
                <a:endParaRPr lang="en-US" altLang="en-US" b="0" dirty="0" smtClean="0">
                  <a:solidFill>
                    <a:schemeClr val="accent2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altLang="en-US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for each </a:t>
                </a:r>
                <a:r>
                  <a:rPr lang="en-US" alt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vertex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altLang="en-US" b="0" i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vertices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alt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altLang="en-US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do</a:t>
                </a: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alt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altLang="en-US" b="1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altLang="en-US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alt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altLang="en-US" b="0" i="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getLabel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𝑈𝑁𝐸𝑋𝑃𝐿𝑂𝑅𝐸𝐷</m:t>
                    </m:r>
                  </m:oMath>
                </a14:m>
                <a:r>
                  <a:rPr lang="en-US" alt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altLang="en-US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alt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alt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</a:t>
                </a:r>
                <a:r>
                  <a:rPr lang="en-US" altLang="en-US" b="0" i="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topologicalDFS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endParaRPr lang="en-US" alt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27653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0">
                <a:blip r:embed="rId2"/>
                <a:stretch>
                  <a:fillRect l="-1000" t="-17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sz="half" idx="2"/>
              </p:nvPr>
            </p:nvSpPr>
            <p:spPr>
              <a:xfrm>
                <a:off x="6172200" y="2249485"/>
                <a:ext cx="5410200" cy="4118657"/>
              </a:xfrm>
            </p:spPr>
            <p:txBody>
              <a:bodyPr>
                <a:normAutofit fontScale="62500" lnSpcReduction="20000"/>
              </a:bodyPr>
              <a:lstStyle/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altLang="en-US" b="1" u="sng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Algorithm</a:t>
                </a:r>
                <a:r>
                  <a:rPr lang="en-US" alt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altLang="en-US" b="0" i="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topologicalDFS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endParaRPr lang="en-US" altLang="en-US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altLang="en-US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Input</a:t>
                </a:r>
                <a:r>
                  <a:rPr lang="en-US" alt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: DAG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alt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 start vertex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altLang="en-US" b="0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altLang="en-US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Output</a:t>
                </a:r>
                <a:r>
                  <a:rPr lang="en-US" alt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: Labeling of the vertices of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altLang="en-US" b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/>
                </a:r>
                <a:br>
                  <a:rPr lang="en-US" altLang="en-US" b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</a:br>
                <a:r>
                  <a:rPr lang="en-US" altLang="en-US" b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 </a:t>
                </a:r>
                <a:r>
                  <a:rPr lang="en-US" alt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in the connected component of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altLang="en-US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altLang="en-US" b="0" i="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setLabel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𝑉𝐼𝑆𝐼𝑇𝐸𝐷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altLang="en-US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for each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altLang="en-US" b="0" i="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outgoingEdges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alt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altLang="en-US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do</a:t>
                </a: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alt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alt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altLang="en-US" b="0" i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opposite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alt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</a:t>
                </a:r>
                <a:r>
                  <a:rPr lang="en-US" altLang="en-US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alt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altLang="en-US" b="0" i="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getLabel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𝑈𝑁𝐸𝑋𝑃𝐿𝑂𝑅𝐸𝐷</m:t>
                    </m:r>
                  </m:oMath>
                </a14:m>
                <a:r>
                  <a:rPr lang="en-US" alt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altLang="en-US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alt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alt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</a:t>
                </a:r>
                <a:r>
                  <a:rPr lang="en-US" altLang="en-US" dirty="0" smtClean="0">
                    <a:solidFill>
                      <a:schemeClr val="accent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//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altLang="en-US" dirty="0" smtClean="0">
                    <a:solidFill>
                      <a:schemeClr val="accent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is a discovery edge</a:t>
                </a: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alt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alt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</a:t>
                </a:r>
                <a:r>
                  <a:rPr lang="en-US" altLang="en-US" b="0" i="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topologicalDFS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</m:oMath>
                </a14:m>
                <a:endParaRPr lang="en-US" altLang="en-US" b="0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alt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</a:t>
                </a:r>
                <a:r>
                  <a:rPr lang="en-US" altLang="en-US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else</a:t>
                </a: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alt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alt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</a:t>
                </a:r>
                <a:r>
                  <a:rPr lang="en-US" altLang="en-US" dirty="0" smtClean="0">
                    <a:solidFill>
                      <a:schemeClr val="accent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//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altLang="en-US" dirty="0" smtClean="0">
                    <a:solidFill>
                      <a:schemeClr val="accent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is a forward, cross, or back edge</a:t>
                </a: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alt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Label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with topological number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altLang="en-US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altLang="en-US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172200" y="2249485"/>
                <a:ext cx="5410200" cy="4118657"/>
              </a:xfrm>
              <a:blipFill rotWithShape="0">
                <a:blip r:embed="rId3"/>
                <a:stretch>
                  <a:fillRect l="-1015" t="-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1029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Topological Sorting Example</a:t>
            </a:r>
            <a:r>
              <a:rPr lang="en-US" altLang="en-US" b="1" smtClean="0"/>
              <a:t> </a:t>
            </a:r>
            <a:endParaRPr lang="en-US" altLang="en-US" smtClean="0"/>
          </a:p>
        </p:txBody>
      </p:sp>
      <p:grpSp>
        <p:nvGrpSpPr>
          <p:cNvPr id="2" name="Group 1"/>
          <p:cNvGrpSpPr/>
          <p:nvPr/>
        </p:nvGrpSpPr>
        <p:grpSpPr>
          <a:xfrm>
            <a:off x="3829051" y="1752600"/>
            <a:ext cx="5038725" cy="4435476"/>
            <a:chOff x="3829051" y="1752600"/>
            <a:chExt cx="5038725" cy="4435476"/>
          </a:xfrm>
        </p:grpSpPr>
        <p:sp>
          <p:nvSpPr>
            <p:cNvPr id="28678" name="Rectangle 142"/>
            <p:cNvSpPr>
              <a:spLocks noChangeArrowheads="1"/>
            </p:cNvSpPr>
            <p:nvPr/>
          </p:nvSpPr>
          <p:spPr bwMode="auto">
            <a:xfrm>
              <a:off x="6176963" y="3673475"/>
              <a:ext cx="23812" cy="793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681" name="Oval 192"/>
            <p:cNvSpPr>
              <a:spLocks noChangeArrowheads="1"/>
            </p:cNvSpPr>
            <p:nvPr/>
          </p:nvSpPr>
          <p:spPr bwMode="auto">
            <a:xfrm>
              <a:off x="5781676" y="1752600"/>
              <a:ext cx="555625" cy="566738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682" name="Oval 193"/>
            <p:cNvSpPr>
              <a:spLocks noChangeArrowheads="1"/>
            </p:cNvSpPr>
            <p:nvPr/>
          </p:nvSpPr>
          <p:spPr bwMode="auto">
            <a:xfrm>
              <a:off x="5853114" y="4495800"/>
              <a:ext cx="555625" cy="566738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683" name="Oval 194"/>
            <p:cNvSpPr>
              <a:spLocks noChangeArrowheads="1"/>
            </p:cNvSpPr>
            <p:nvPr/>
          </p:nvSpPr>
          <p:spPr bwMode="auto">
            <a:xfrm>
              <a:off x="6067426" y="3089275"/>
              <a:ext cx="555625" cy="566738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684" name="Oval 195"/>
            <p:cNvSpPr>
              <a:spLocks noChangeArrowheads="1"/>
            </p:cNvSpPr>
            <p:nvPr/>
          </p:nvSpPr>
          <p:spPr bwMode="auto">
            <a:xfrm>
              <a:off x="3943351" y="4905375"/>
              <a:ext cx="555625" cy="566738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685" name="Oval 196"/>
            <p:cNvSpPr>
              <a:spLocks noChangeArrowheads="1"/>
            </p:cNvSpPr>
            <p:nvPr/>
          </p:nvSpPr>
          <p:spPr bwMode="auto">
            <a:xfrm>
              <a:off x="7686676" y="3622675"/>
              <a:ext cx="555625" cy="566738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686" name="Oval 197"/>
            <p:cNvSpPr>
              <a:spLocks noChangeArrowheads="1"/>
            </p:cNvSpPr>
            <p:nvPr/>
          </p:nvSpPr>
          <p:spPr bwMode="auto">
            <a:xfrm>
              <a:off x="4940301" y="3602039"/>
              <a:ext cx="555625" cy="566737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687" name="Oval 198"/>
            <p:cNvSpPr>
              <a:spLocks noChangeArrowheads="1"/>
            </p:cNvSpPr>
            <p:nvPr/>
          </p:nvSpPr>
          <p:spPr bwMode="auto">
            <a:xfrm>
              <a:off x="8312151" y="1925639"/>
              <a:ext cx="555625" cy="566737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688" name="Oval 199"/>
            <p:cNvSpPr>
              <a:spLocks noChangeArrowheads="1"/>
            </p:cNvSpPr>
            <p:nvPr/>
          </p:nvSpPr>
          <p:spPr bwMode="auto">
            <a:xfrm>
              <a:off x="3829051" y="2667000"/>
              <a:ext cx="555625" cy="566738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689" name="Oval 200"/>
            <p:cNvSpPr>
              <a:spLocks noChangeArrowheads="1"/>
            </p:cNvSpPr>
            <p:nvPr/>
          </p:nvSpPr>
          <p:spPr bwMode="auto">
            <a:xfrm>
              <a:off x="6148389" y="5621339"/>
              <a:ext cx="555625" cy="566737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cxnSp>
          <p:nvCxnSpPr>
            <p:cNvPr id="28690" name="AutoShape 203"/>
            <p:cNvCxnSpPr>
              <a:cxnSpLocks noChangeShapeType="1"/>
              <a:stCxn id="28681" idx="2"/>
              <a:endCxn id="28688" idx="7"/>
            </p:cNvCxnSpPr>
            <p:nvPr/>
          </p:nvCxnSpPr>
          <p:spPr bwMode="auto">
            <a:xfrm flipH="1">
              <a:off x="4303713" y="2036764"/>
              <a:ext cx="1458912" cy="6937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691" name="AutoShape 204"/>
            <p:cNvCxnSpPr>
              <a:cxnSpLocks noChangeShapeType="1"/>
              <a:stCxn id="28681" idx="4"/>
              <a:endCxn id="28683" idx="0"/>
            </p:cNvCxnSpPr>
            <p:nvPr/>
          </p:nvCxnSpPr>
          <p:spPr bwMode="auto">
            <a:xfrm>
              <a:off x="6059488" y="2338389"/>
              <a:ext cx="285750" cy="7318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692" name="AutoShape 205"/>
            <p:cNvCxnSpPr>
              <a:cxnSpLocks noChangeShapeType="1"/>
              <a:stCxn id="28687" idx="2"/>
              <a:endCxn id="28683" idx="7"/>
            </p:cNvCxnSpPr>
            <p:nvPr/>
          </p:nvCxnSpPr>
          <p:spPr bwMode="auto">
            <a:xfrm flipH="1">
              <a:off x="6542088" y="2209801"/>
              <a:ext cx="1751012" cy="94297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693" name="AutoShape 206"/>
            <p:cNvCxnSpPr>
              <a:cxnSpLocks noChangeShapeType="1"/>
              <a:stCxn id="28685" idx="2"/>
              <a:endCxn id="28682" idx="7"/>
            </p:cNvCxnSpPr>
            <p:nvPr/>
          </p:nvCxnSpPr>
          <p:spPr bwMode="auto">
            <a:xfrm flipH="1">
              <a:off x="6327775" y="3906838"/>
              <a:ext cx="1339850" cy="65246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694" name="AutoShape 207"/>
            <p:cNvCxnSpPr>
              <a:cxnSpLocks noChangeShapeType="1"/>
              <a:stCxn id="28685" idx="3"/>
              <a:endCxn id="28689" idx="7"/>
            </p:cNvCxnSpPr>
            <p:nvPr/>
          </p:nvCxnSpPr>
          <p:spPr bwMode="auto">
            <a:xfrm flipH="1">
              <a:off x="6623050" y="4125914"/>
              <a:ext cx="1144588" cy="155892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695" name="AutoShape 208"/>
            <p:cNvCxnSpPr>
              <a:cxnSpLocks noChangeShapeType="1"/>
              <a:stCxn id="28684" idx="6"/>
              <a:endCxn id="28689" idx="2"/>
            </p:cNvCxnSpPr>
            <p:nvPr/>
          </p:nvCxnSpPr>
          <p:spPr bwMode="auto">
            <a:xfrm>
              <a:off x="4518026" y="5189538"/>
              <a:ext cx="1611313" cy="71596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696" name="AutoShape 209"/>
            <p:cNvCxnSpPr>
              <a:cxnSpLocks noChangeShapeType="1"/>
              <a:stCxn id="28682" idx="4"/>
              <a:endCxn id="28689" idx="1"/>
            </p:cNvCxnSpPr>
            <p:nvPr/>
          </p:nvCxnSpPr>
          <p:spPr bwMode="auto">
            <a:xfrm>
              <a:off x="6130926" y="5081588"/>
              <a:ext cx="98425" cy="6032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697" name="AutoShape 210"/>
            <p:cNvCxnSpPr>
              <a:cxnSpLocks noChangeShapeType="1"/>
              <a:stCxn id="28686" idx="5"/>
              <a:endCxn id="28682" idx="1"/>
            </p:cNvCxnSpPr>
            <p:nvPr/>
          </p:nvCxnSpPr>
          <p:spPr bwMode="auto">
            <a:xfrm>
              <a:off x="5414963" y="4105276"/>
              <a:ext cx="519112" cy="45402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698" name="AutoShape 211"/>
            <p:cNvCxnSpPr>
              <a:cxnSpLocks noChangeShapeType="1"/>
              <a:stCxn id="28688" idx="5"/>
              <a:endCxn id="28686" idx="1"/>
            </p:cNvCxnSpPr>
            <p:nvPr/>
          </p:nvCxnSpPr>
          <p:spPr bwMode="auto">
            <a:xfrm>
              <a:off x="4303713" y="3170238"/>
              <a:ext cx="717550" cy="4953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699" name="AutoShape 212"/>
            <p:cNvCxnSpPr>
              <a:cxnSpLocks noChangeShapeType="1"/>
              <a:stCxn id="28688" idx="4"/>
              <a:endCxn id="28684" idx="0"/>
            </p:cNvCxnSpPr>
            <p:nvPr/>
          </p:nvCxnSpPr>
          <p:spPr bwMode="auto">
            <a:xfrm>
              <a:off x="4106863" y="3252789"/>
              <a:ext cx="114300" cy="16335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00" name="AutoShape 213"/>
            <p:cNvCxnSpPr>
              <a:cxnSpLocks noChangeShapeType="1"/>
              <a:stCxn id="28688" idx="6"/>
              <a:endCxn id="28683" idx="2"/>
            </p:cNvCxnSpPr>
            <p:nvPr/>
          </p:nvCxnSpPr>
          <p:spPr bwMode="auto">
            <a:xfrm>
              <a:off x="4403725" y="2951164"/>
              <a:ext cx="1644650" cy="42227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01" name="AutoShape 214"/>
            <p:cNvCxnSpPr>
              <a:cxnSpLocks noChangeShapeType="1"/>
              <a:stCxn id="28683" idx="6"/>
              <a:endCxn id="28685" idx="1"/>
            </p:cNvCxnSpPr>
            <p:nvPr/>
          </p:nvCxnSpPr>
          <p:spPr bwMode="auto">
            <a:xfrm>
              <a:off x="6642100" y="3373439"/>
              <a:ext cx="1125538" cy="3127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02" name="AutoShape 215"/>
            <p:cNvCxnSpPr>
              <a:cxnSpLocks noChangeShapeType="1"/>
              <a:stCxn id="28687" idx="3"/>
              <a:endCxn id="28685" idx="7"/>
            </p:cNvCxnSpPr>
            <p:nvPr/>
          </p:nvCxnSpPr>
          <p:spPr bwMode="auto">
            <a:xfrm flipH="1">
              <a:off x="8161339" y="2428875"/>
              <a:ext cx="231775" cy="12573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212317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DFS Algorithm from a vertex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1141412" y="2249486"/>
                <a:ext cx="9905999" cy="4608513"/>
              </a:xfrm>
            </p:spPr>
            <p:txBody>
              <a:bodyPr>
                <a:normAutofit/>
              </a:bodyPr>
              <a:lstStyle/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b="1" u="sng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Algorithm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DFS(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𝐺</m:t>
                    </m:r>
                  </m:oMath>
                </a14:m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𝑢</m:t>
                    </m:r>
                  </m:oMath>
                </a14:m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Input</a:t>
                </a:r>
                <a:r>
                  <a:rPr lang="en-US" b="1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: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 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𝐺</m:t>
                    </m:r>
                  </m:oMath>
                </a14:m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and a vertex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𝑢</m:t>
                    </m:r>
                  </m:oMath>
                </a14:m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𝐺</m:t>
                    </m:r>
                  </m:oMath>
                </a14:m>
                <a:endPara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Output</a:t>
                </a:r>
                <a:r>
                  <a:rPr lang="en-US" b="1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: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 collection of vertices reachable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𝑢</m:t>
                    </m:r>
                  </m:oMath>
                </a14:m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b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</a:b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 with their discovery edges</a:t>
                </a:r>
              </a:p>
              <a:p>
                <a:pPr marL="682625" indent="-682625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Mark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𝑢</m:t>
                    </m:r>
                  </m:oMath>
                </a14:m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as visited</a:t>
                </a:r>
              </a:p>
              <a:p>
                <a:pPr marL="682625" indent="-682625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for each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edge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𝑢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.</m:t>
                    </m:r>
                  </m:oMath>
                </a14:m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outgoingEdges(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𝑢</m:t>
                    </m:r>
                  </m:oMath>
                </a14:m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</a:t>
                </a:r>
                <a:r>
                  <a:rPr lang="en-US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do</a:t>
                </a:r>
              </a:p>
              <a:p>
                <a:pPr marL="682625" indent="-682625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b="1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𝑣</m:t>
                    </m:r>
                  </m:oMath>
                </a14:m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has not been visited </a:t>
                </a:r>
                <a:r>
                  <a:rPr lang="en-US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</a:p>
              <a:p>
                <a:pPr marL="682625" indent="-682625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Record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𝑒</m:t>
                    </m:r>
                  </m:oMath>
                </a14:m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as a discovery edge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𝑣</m:t>
                    </m:r>
                  </m:oMath>
                </a14:m>
                <a:endPara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682625" indent="-682625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DFS(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𝐺</m:t>
                    </m:r>
                  </m:oMath>
                </a14:m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𝑣</m:t>
                    </m:r>
                  </m:oMath>
                </a14:m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1412" y="2249486"/>
                <a:ext cx="9905999" cy="4608513"/>
              </a:xfrm>
              <a:blipFill rotWithShape="0">
                <a:blip r:embed="rId2"/>
                <a:stretch>
                  <a:fillRect l="-1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2096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Topological Sorting Example</a:t>
            </a:r>
            <a:r>
              <a:rPr lang="en-US" altLang="en-US" b="1" smtClean="0"/>
              <a:t> </a:t>
            </a:r>
            <a:endParaRPr lang="en-US" altLang="en-US" smtClean="0"/>
          </a:p>
        </p:txBody>
      </p:sp>
      <p:sp>
        <p:nvSpPr>
          <p:cNvPr id="284679" name="Oval 7"/>
          <p:cNvSpPr>
            <a:spLocks noChangeArrowheads="1"/>
          </p:cNvSpPr>
          <p:nvPr/>
        </p:nvSpPr>
        <p:spPr bwMode="auto">
          <a:xfrm>
            <a:off x="5781676" y="1752600"/>
            <a:ext cx="555625" cy="566738"/>
          </a:xfrm>
          <a:prstGeom prst="ellipse">
            <a:avLst/>
          </a:prstGeom>
          <a:solidFill>
            <a:schemeClr val="accent4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9706" name="Oval 8"/>
          <p:cNvSpPr>
            <a:spLocks noChangeArrowheads="1"/>
          </p:cNvSpPr>
          <p:nvPr/>
        </p:nvSpPr>
        <p:spPr bwMode="auto">
          <a:xfrm>
            <a:off x="5853114" y="4495800"/>
            <a:ext cx="555625" cy="566738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9707" name="Oval 9"/>
          <p:cNvSpPr>
            <a:spLocks noChangeArrowheads="1"/>
          </p:cNvSpPr>
          <p:nvPr/>
        </p:nvSpPr>
        <p:spPr bwMode="auto">
          <a:xfrm>
            <a:off x="6067426" y="3089275"/>
            <a:ext cx="555625" cy="566738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84682" name="Oval 10"/>
          <p:cNvSpPr>
            <a:spLocks noChangeArrowheads="1"/>
          </p:cNvSpPr>
          <p:nvPr/>
        </p:nvSpPr>
        <p:spPr bwMode="auto">
          <a:xfrm>
            <a:off x="3943351" y="4905375"/>
            <a:ext cx="555625" cy="566738"/>
          </a:xfrm>
          <a:prstGeom prst="ellipse">
            <a:avLst/>
          </a:prstGeom>
          <a:solidFill>
            <a:schemeClr val="accent4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9709" name="Oval 11"/>
          <p:cNvSpPr>
            <a:spLocks noChangeArrowheads="1"/>
          </p:cNvSpPr>
          <p:nvPr/>
        </p:nvSpPr>
        <p:spPr bwMode="auto">
          <a:xfrm>
            <a:off x="7686676" y="3622675"/>
            <a:ext cx="555625" cy="566738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9710" name="Oval 12"/>
          <p:cNvSpPr>
            <a:spLocks noChangeArrowheads="1"/>
          </p:cNvSpPr>
          <p:nvPr/>
        </p:nvSpPr>
        <p:spPr bwMode="auto">
          <a:xfrm>
            <a:off x="4940301" y="3602039"/>
            <a:ext cx="555625" cy="566737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9711" name="Oval 13"/>
          <p:cNvSpPr>
            <a:spLocks noChangeArrowheads="1"/>
          </p:cNvSpPr>
          <p:nvPr/>
        </p:nvSpPr>
        <p:spPr bwMode="auto">
          <a:xfrm>
            <a:off x="8312151" y="1925639"/>
            <a:ext cx="555625" cy="566737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84686" name="Oval 14"/>
          <p:cNvSpPr>
            <a:spLocks noChangeArrowheads="1"/>
          </p:cNvSpPr>
          <p:nvPr/>
        </p:nvSpPr>
        <p:spPr bwMode="auto">
          <a:xfrm>
            <a:off x="3829051" y="2667000"/>
            <a:ext cx="555625" cy="566738"/>
          </a:xfrm>
          <a:prstGeom prst="ellipse">
            <a:avLst/>
          </a:prstGeom>
          <a:solidFill>
            <a:schemeClr val="accent4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84687" name="Oval 15"/>
          <p:cNvSpPr>
            <a:spLocks noChangeArrowheads="1"/>
          </p:cNvSpPr>
          <p:nvPr/>
        </p:nvSpPr>
        <p:spPr bwMode="auto">
          <a:xfrm>
            <a:off x="6148389" y="5621339"/>
            <a:ext cx="555625" cy="566737"/>
          </a:xfrm>
          <a:prstGeom prst="ellipse">
            <a:avLst/>
          </a:prstGeom>
          <a:solidFill>
            <a:schemeClr val="accent4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/>
              <a:t>9</a:t>
            </a:r>
          </a:p>
        </p:txBody>
      </p:sp>
      <p:cxnSp>
        <p:nvCxnSpPr>
          <p:cNvPr id="29714" name="AutoShape 16"/>
          <p:cNvCxnSpPr>
            <a:cxnSpLocks noChangeShapeType="1"/>
            <a:stCxn id="284679" idx="2"/>
            <a:endCxn id="284686" idx="7"/>
          </p:cNvCxnSpPr>
          <p:nvPr/>
        </p:nvCxnSpPr>
        <p:spPr bwMode="auto">
          <a:xfrm flipH="1">
            <a:off x="4303713" y="2036764"/>
            <a:ext cx="1458912" cy="693737"/>
          </a:xfrm>
          <a:prstGeom prst="straightConnector1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15" name="AutoShape 17"/>
          <p:cNvCxnSpPr>
            <a:cxnSpLocks noChangeShapeType="1"/>
            <a:stCxn id="284679" idx="4"/>
            <a:endCxn id="29707" idx="0"/>
          </p:cNvCxnSpPr>
          <p:nvPr/>
        </p:nvCxnSpPr>
        <p:spPr bwMode="auto">
          <a:xfrm>
            <a:off x="6059488" y="2338389"/>
            <a:ext cx="285750" cy="7318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16" name="AutoShape 18"/>
          <p:cNvCxnSpPr>
            <a:cxnSpLocks noChangeShapeType="1"/>
            <a:stCxn id="29711" idx="2"/>
            <a:endCxn id="29707" idx="7"/>
          </p:cNvCxnSpPr>
          <p:nvPr/>
        </p:nvCxnSpPr>
        <p:spPr bwMode="auto">
          <a:xfrm flipH="1">
            <a:off x="6542088" y="2209801"/>
            <a:ext cx="1751012" cy="9429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17" name="AutoShape 19"/>
          <p:cNvCxnSpPr>
            <a:cxnSpLocks noChangeShapeType="1"/>
            <a:stCxn id="29709" idx="2"/>
            <a:endCxn id="29706" idx="7"/>
          </p:cNvCxnSpPr>
          <p:nvPr/>
        </p:nvCxnSpPr>
        <p:spPr bwMode="auto">
          <a:xfrm flipH="1">
            <a:off x="6327775" y="3906838"/>
            <a:ext cx="1339850" cy="65246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18" name="AutoShape 20"/>
          <p:cNvCxnSpPr>
            <a:cxnSpLocks noChangeShapeType="1"/>
            <a:stCxn id="29709" idx="3"/>
            <a:endCxn id="284687" idx="7"/>
          </p:cNvCxnSpPr>
          <p:nvPr/>
        </p:nvCxnSpPr>
        <p:spPr bwMode="auto">
          <a:xfrm flipH="1">
            <a:off x="6623050" y="4125914"/>
            <a:ext cx="1144588" cy="15589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19" name="AutoShape 21"/>
          <p:cNvCxnSpPr>
            <a:cxnSpLocks noChangeShapeType="1"/>
            <a:stCxn id="284682" idx="6"/>
            <a:endCxn id="284687" idx="2"/>
          </p:cNvCxnSpPr>
          <p:nvPr/>
        </p:nvCxnSpPr>
        <p:spPr bwMode="auto">
          <a:xfrm>
            <a:off x="4518026" y="5189538"/>
            <a:ext cx="1611313" cy="715962"/>
          </a:xfrm>
          <a:prstGeom prst="straightConnector1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20" name="AutoShape 22"/>
          <p:cNvCxnSpPr>
            <a:cxnSpLocks noChangeShapeType="1"/>
            <a:stCxn id="29706" idx="4"/>
            <a:endCxn id="284687" idx="1"/>
          </p:cNvCxnSpPr>
          <p:nvPr/>
        </p:nvCxnSpPr>
        <p:spPr bwMode="auto">
          <a:xfrm>
            <a:off x="6130926" y="5081588"/>
            <a:ext cx="98425" cy="6032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21" name="AutoShape 23"/>
          <p:cNvCxnSpPr>
            <a:cxnSpLocks noChangeShapeType="1"/>
            <a:stCxn id="29710" idx="5"/>
            <a:endCxn id="29706" idx="1"/>
          </p:cNvCxnSpPr>
          <p:nvPr/>
        </p:nvCxnSpPr>
        <p:spPr bwMode="auto">
          <a:xfrm>
            <a:off x="5414963" y="4105276"/>
            <a:ext cx="519112" cy="4540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22" name="AutoShape 24"/>
          <p:cNvCxnSpPr>
            <a:cxnSpLocks noChangeShapeType="1"/>
            <a:stCxn id="284686" idx="5"/>
            <a:endCxn id="29710" idx="1"/>
          </p:cNvCxnSpPr>
          <p:nvPr/>
        </p:nvCxnSpPr>
        <p:spPr bwMode="auto">
          <a:xfrm>
            <a:off x="4303713" y="3170238"/>
            <a:ext cx="717550" cy="4953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23" name="AutoShape 25"/>
          <p:cNvCxnSpPr>
            <a:cxnSpLocks noChangeShapeType="1"/>
            <a:stCxn id="284686" idx="4"/>
            <a:endCxn id="284682" idx="0"/>
          </p:cNvCxnSpPr>
          <p:nvPr/>
        </p:nvCxnSpPr>
        <p:spPr bwMode="auto">
          <a:xfrm>
            <a:off x="4106863" y="3252789"/>
            <a:ext cx="114300" cy="1633537"/>
          </a:xfrm>
          <a:prstGeom prst="straightConnector1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24" name="AutoShape 26"/>
          <p:cNvCxnSpPr>
            <a:cxnSpLocks noChangeShapeType="1"/>
            <a:stCxn id="284686" idx="6"/>
            <a:endCxn id="29707" idx="2"/>
          </p:cNvCxnSpPr>
          <p:nvPr/>
        </p:nvCxnSpPr>
        <p:spPr bwMode="auto">
          <a:xfrm>
            <a:off x="4403725" y="2951164"/>
            <a:ext cx="1644650" cy="4222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25" name="AutoShape 27"/>
          <p:cNvCxnSpPr>
            <a:cxnSpLocks noChangeShapeType="1"/>
            <a:stCxn id="29707" idx="6"/>
            <a:endCxn id="29709" idx="1"/>
          </p:cNvCxnSpPr>
          <p:nvPr/>
        </p:nvCxnSpPr>
        <p:spPr bwMode="auto">
          <a:xfrm>
            <a:off x="6642100" y="3373439"/>
            <a:ext cx="1125538" cy="3127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26" name="AutoShape 28"/>
          <p:cNvCxnSpPr>
            <a:cxnSpLocks noChangeShapeType="1"/>
            <a:stCxn id="29711" idx="3"/>
            <a:endCxn id="29709" idx="7"/>
          </p:cNvCxnSpPr>
          <p:nvPr/>
        </p:nvCxnSpPr>
        <p:spPr bwMode="auto">
          <a:xfrm flipH="1">
            <a:off x="8161339" y="2428875"/>
            <a:ext cx="231775" cy="12573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978612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Topological Sorting Example</a:t>
            </a:r>
            <a:r>
              <a:rPr lang="en-US" altLang="en-US" b="1" smtClean="0"/>
              <a:t> </a:t>
            </a:r>
            <a:endParaRPr lang="en-US" altLang="en-US" smtClean="0"/>
          </a:p>
        </p:txBody>
      </p:sp>
      <p:grpSp>
        <p:nvGrpSpPr>
          <p:cNvPr id="2" name="Group 1"/>
          <p:cNvGrpSpPr/>
          <p:nvPr/>
        </p:nvGrpSpPr>
        <p:grpSpPr>
          <a:xfrm>
            <a:off x="3829051" y="1752600"/>
            <a:ext cx="5038725" cy="4435476"/>
            <a:chOff x="3829051" y="1752600"/>
            <a:chExt cx="5038725" cy="4435476"/>
          </a:xfrm>
          <a:solidFill>
            <a:schemeClr val="accent1"/>
          </a:solidFill>
        </p:grpSpPr>
        <p:sp>
          <p:nvSpPr>
            <p:cNvPr id="285703" name="Oval 7"/>
            <p:cNvSpPr>
              <a:spLocks noChangeArrowheads="1"/>
            </p:cNvSpPr>
            <p:nvPr/>
          </p:nvSpPr>
          <p:spPr bwMode="auto">
            <a:xfrm>
              <a:off x="5781676" y="1752600"/>
              <a:ext cx="555625" cy="566738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730" name="Oval 8"/>
            <p:cNvSpPr>
              <a:spLocks noChangeArrowheads="1"/>
            </p:cNvSpPr>
            <p:nvPr/>
          </p:nvSpPr>
          <p:spPr bwMode="auto">
            <a:xfrm>
              <a:off x="5853114" y="4495800"/>
              <a:ext cx="555625" cy="566738"/>
            </a:xfrm>
            <a:prstGeom prst="ellipse">
              <a:avLst/>
            </a:prstGeom>
            <a:grp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0731" name="Oval 9"/>
            <p:cNvSpPr>
              <a:spLocks noChangeArrowheads="1"/>
            </p:cNvSpPr>
            <p:nvPr/>
          </p:nvSpPr>
          <p:spPr bwMode="auto">
            <a:xfrm>
              <a:off x="6067426" y="3089275"/>
              <a:ext cx="555625" cy="566738"/>
            </a:xfrm>
            <a:prstGeom prst="ellipse">
              <a:avLst/>
            </a:prstGeom>
            <a:grp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5706" name="Oval 10"/>
            <p:cNvSpPr>
              <a:spLocks noChangeArrowheads="1"/>
            </p:cNvSpPr>
            <p:nvPr/>
          </p:nvSpPr>
          <p:spPr bwMode="auto">
            <a:xfrm>
              <a:off x="3943351" y="4905375"/>
              <a:ext cx="555625" cy="566738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8</a:t>
              </a:r>
            </a:p>
          </p:txBody>
        </p:sp>
        <p:sp>
          <p:nvSpPr>
            <p:cNvPr id="30733" name="Oval 11"/>
            <p:cNvSpPr>
              <a:spLocks noChangeArrowheads="1"/>
            </p:cNvSpPr>
            <p:nvPr/>
          </p:nvSpPr>
          <p:spPr bwMode="auto">
            <a:xfrm>
              <a:off x="7686676" y="3622675"/>
              <a:ext cx="555625" cy="566738"/>
            </a:xfrm>
            <a:prstGeom prst="ellipse">
              <a:avLst/>
            </a:prstGeom>
            <a:grp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0734" name="Oval 12"/>
            <p:cNvSpPr>
              <a:spLocks noChangeArrowheads="1"/>
            </p:cNvSpPr>
            <p:nvPr/>
          </p:nvSpPr>
          <p:spPr bwMode="auto">
            <a:xfrm>
              <a:off x="4940301" y="3602039"/>
              <a:ext cx="555625" cy="566737"/>
            </a:xfrm>
            <a:prstGeom prst="ellipse">
              <a:avLst/>
            </a:prstGeom>
            <a:grp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0735" name="Oval 13"/>
            <p:cNvSpPr>
              <a:spLocks noChangeArrowheads="1"/>
            </p:cNvSpPr>
            <p:nvPr/>
          </p:nvSpPr>
          <p:spPr bwMode="auto">
            <a:xfrm>
              <a:off x="8312151" y="1925639"/>
              <a:ext cx="555625" cy="566737"/>
            </a:xfrm>
            <a:prstGeom prst="ellipse">
              <a:avLst/>
            </a:prstGeom>
            <a:grp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5710" name="Oval 14"/>
            <p:cNvSpPr>
              <a:spLocks noChangeArrowheads="1"/>
            </p:cNvSpPr>
            <p:nvPr/>
          </p:nvSpPr>
          <p:spPr bwMode="auto">
            <a:xfrm>
              <a:off x="3829051" y="2667000"/>
              <a:ext cx="555625" cy="566738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5711" name="Oval 15"/>
            <p:cNvSpPr>
              <a:spLocks noChangeArrowheads="1"/>
            </p:cNvSpPr>
            <p:nvPr/>
          </p:nvSpPr>
          <p:spPr bwMode="auto">
            <a:xfrm>
              <a:off x="6148389" y="5621339"/>
              <a:ext cx="555625" cy="566737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9</a:t>
              </a:r>
            </a:p>
          </p:txBody>
        </p:sp>
        <p:cxnSp>
          <p:nvCxnSpPr>
            <p:cNvPr id="30738" name="AutoShape 16"/>
            <p:cNvCxnSpPr>
              <a:cxnSpLocks noChangeShapeType="1"/>
              <a:stCxn id="285703" idx="2"/>
              <a:endCxn id="285710" idx="7"/>
            </p:cNvCxnSpPr>
            <p:nvPr/>
          </p:nvCxnSpPr>
          <p:spPr bwMode="auto">
            <a:xfrm flipH="1">
              <a:off x="4303713" y="2036764"/>
              <a:ext cx="1458912" cy="693737"/>
            </a:xfrm>
            <a:prstGeom prst="straightConnector1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</p:cxnSp>
        <p:cxnSp>
          <p:nvCxnSpPr>
            <p:cNvPr id="30739" name="AutoShape 17"/>
            <p:cNvCxnSpPr>
              <a:cxnSpLocks noChangeShapeType="1"/>
              <a:stCxn id="285703" idx="4"/>
              <a:endCxn id="30731" idx="0"/>
            </p:cNvCxnSpPr>
            <p:nvPr/>
          </p:nvCxnSpPr>
          <p:spPr bwMode="auto">
            <a:xfrm>
              <a:off x="6059488" y="2338389"/>
              <a:ext cx="285750" cy="731837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</p:cxnSp>
        <p:cxnSp>
          <p:nvCxnSpPr>
            <p:cNvPr id="30740" name="AutoShape 18"/>
            <p:cNvCxnSpPr>
              <a:cxnSpLocks noChangeShapeType="1"/>
              <a:stCxn id="30735" idx="2"/>
              <a:endCxn id="30731" idx="7"/>
            </p:cNvCxnSpPr>
            <p:nvPr/>
          </p:nvCxnSpPr>
          <p:spPr bwMode="auto">
            <a:xfrm flipH="1">
              <a:off x="6542088" y="2209801"/>
              <a:ext cx="1751012" cy="942975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</p:cxnSp>
        <p:cxnSp>
          <p:nvCxnSpPr>
            <p:cNvPr id="30741" name="AutoShape 19"/>
            <p:cNvCxnSpPr>
              <a:cxnSpLocks noChangeShapeType="1"/>
              <a:stCxn id="30733" idx="2"/>
              <a:endCxn id="30730" idx="7"/>
            </p:cNvCxnSpPr>
            <p:nvPr/>
          </p:nvCxnSpPr>
          <p:spPr bwMode="auto">
            <a:xfrm flipH="1">
              <a:off x="6327775" y="3906838"/>
              <a:ext cx="1339850" cy="652462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</p:cxnSp>
        <p:cxnSp>
          <p:nvCxnSpPr>
            <p:cNvPr id="30742" name="AutoShape 20"/>
            <p:cNvCxnSpPr>
              <a:cxnSpLocks noChangeShapeType="1"/>
              <a:stCxn id="30733" idx="3"/>
              <a:endCxn id="285711" idx="7"/>
            </p:cNvCxnSpPr>
            <p:nvPr/>
          </p:nvCxnSpPr>
          <p:spPr bwMode="auto">
            <a:xfrm flipH="1">
              <a:off x="6623050" y="4125914"/>
              <a:ext cx="1144588" cy="1558925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</p:cxnSp>
        <p:cxnSp>
          <p:nvCxnSpPr>
            <p:cNvPr id="30743" name="AutoShape 21"/>
            <p:cNvCxnSpPr>
              <a:cxnSpLocks noChangeShapeType="1"/>
              <a:stCxn id="285706" idx="6"/>
              <a:endCxn id="285711" idx="2"/>
            </p:cNvCxnSpPr>
            <p:nvPr/>
          </p:nvCxnSpPr>
          <p:spPr bwMode="auto">
            <a:xfrm>
              <a:off x="4518026" y="5189538"/>
              <a:ext cx="1611313" cy="715962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</p:cxnSp>
        <p:cxnSp>
          <p:nvCxnSpPr>
            <p:cNvPr id="30744" name="AutoShape 22"/>
            <p:cNvCxnSpPr>
              <a:cxnSpLocks noChangeShapeType="1"/>
              <a:stCxn id="30730" idx="4"/>
              <a:endCxn id="285711" idx="1"/>
            </p:cNvCxnSpPr>
            <p:nvPr/>
          </p:nvCxnSpPr>
          <p:spPr bwMode="auto">
            <a:xfrm>
              <a:off x="6130926" y="5081588"/>
              <a:ext cx="98425" cy="603250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</p:cxnSp>
        <p:cxnSp>
          <p:nvCxnSpPr>
            <p:cNvPr id="30745" name="AutoShape 23"/>
            <p:cNvCxnSpPr>
              <a:cxnSpLocks noChangeShapeType="1"/>
              <a:stCxn id="30734" idx="5"/>
              <a:endCxn id="30730" idx="1"/>
            </p:cNvCxnSpPr>
            <p:nvPr/>
          </p:nvCxnSpPr>
          <p:spPr bwMode="auto">
            <a:xfrm>
              <a:off x="5414963" y="4105276"/>
              <a:ext cx="519112" cy="454025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</p:cxnSp>
        <p:cxnSp>
          <p:nvCxnSpPr>
            <p:cNvPr id="30746" name="AutoShape 24"/>
            <p:cNvCxnSpPr>
              <a:cxnSpLocks noChangeShapeType="1"/>
              <a:stCxn id="285710" idx="5"/>
              <a:endCxn id="30734" idx="1"/>
            </p:cNvCxnSpPr>
            <p:nvPr/>
          </p:nvCxnSpPr>
          <p:spPr bwMode="auto">
            <a:xfrm>
              <a:off x="4303713" y="3170238"/>
              <a:ext cx="717550" cy="495300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</p:cxnSp>
        <p:cxnSp>
          <p:nvCxnSpPr>
            <p:cNvPr id="30747" name="AutoShape 25"/>
            <p:cNvCxnSpPr>
              <a:cxnSpLocks noChangeShapeType="1"/>
              <a:stCxn id="285710" idx="4"/>
              <a:endCxn id="285706" idx="0"/>
            </p:cNvCxnSpPr>
            <p:nvPr/>
          </p:nvCxnSpPr>
          <p:spPr bwMode="auto">
            <a:xfrm>
              <a:off x="4106863" y="3252789"/>
              <a:ext cx="114300" cy="1633537"/>
            </a:xfrm>
            <a:prstGeom prst="straightConnector1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</p:cxnSp>
        <p:cxnSp>
          <p:nvCxnSpPr>
            <p:cNvPr id="30748" name="AutoShape 26"/>
            <p:cNvCxnSpPr>
              <a:cxnSpLocks noChangeShapeType="1"/>
              <a:stCxn id="285710" idx="6"/>
              <a:endCxn id="30731" idx="2"/>
            </p:cNvCxnSpPr>
            <p:nvPr/>
          </p:nvCxnSpPr>
          <p:spPr bwMode="auto">
            <a:xfrm>
              <a:off x="4403725" y="2951164"/>
              <a:ext cx="1644650" cy="422275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</p:cxnSp>
        <p:cxnSp>
          <p:nvCxnSpPr>
            <p:cNvPr id="30749" name="AutoShape 27"/>
            <p:cNvCxnSpPr>
              <a:cxnSpLocks noChangeShapeType="1"/>
              <a:stCxn id="30731" idx="6"/>
              <a:endCxn id="30733" idx="1"/>
            </p:cNvCxnSpPr>
            <p:nvPr/>
          </p:nvCxnSpPr>
          <p:spPr bwMode="auto">
            <a:xfrm>
              <a:off x="6642100" y="3373439"/>
              <a:ext cx="1125538" cy="312737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</p:cxnSp>
        <p:cxnSp>
          <p:nvCxnSpPr>
            <p:cNvPr id="30750" name="AutoShape 28"/>
            <p:cNvCxnSpPr>
              <a:cxnSpLocks noChangeShapeType="1"/>
              <a:stCxn id="30735" idx="3"/>
              <a:endCxn id="30733" idx="7"/>
            </p:cNvCxnSpPr>
            <p:nvPr/>
          </p:nvCxnSpPr>
          <p:spPr bwMode="auto">
            <a:xfrm flipH="1">
              <a:off x="8161339" y="2428875"/>
              <a:ext cx="231775" cy="1257300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</p:cxnSp>
      </p:grpSp>
    </p:spTree>
    <p:extLst>
      <p:ext uri="{BB962C8B-B14F-4D97-AF65-F5344CB8AC3E}">
        <p14:creationId xmlns:p14="http://schemas.microsoft.com/office/powerpoint/2010/main" val="2227532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Topological Sorting Example</a:t>
            </a:r>
            <a:r>
              <a:rPr lang="en-US" altLang="en-US" b="1" smtClean="0"/>
              <a:t> </a:t>
            </a:r>
            <a:endParaRPr lang="en-US" altLang="en-US" smtClean="0"/>
          </a:p>
        </p:txBody>
      </p:sp>
      <p:grpSp>
        <p:nvGrpSpPr>
          <p:cNvPr id="2" name="Group 1"/>
          <p:cNvGrpSpPr/>
          <p:nvPr/>
        </p:nvGrpSpPr>
        <p:grpSpPr>
          <a:xfrm>
            <a:off x="3829051" y="1752600"/>
            <a:ext cx="5038725" cy="4435476"/>
            <a:chOff x="3829051" y="1752600"/>
            <a:chExt cx="5038725" cy="4435476"/>
          </a:xfrm>
          <a:solidFill>
            <a:schemeClr val="accent1"/>
          </a:solidFill>
        </p:grpSpPr>
        <p:sp>
          <p:nvSpPr>
            <p:cNvPr id="286727" name="Oval 7"/>
            <p:cNvSpPr>
              <a:spLocks noChangeArrowheads="1"/>
            </p:cNvSpPr>
            <p:nvPr/>
          </p:nvSpPr>
          <p:spPr bwMode="auto">
            <a:xfrm>
              <a:off x="5781676" y="1752600"/>
              <a:ext cx="555625" cy="566738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6728" name="Oval 8"/>
            <p:cNvSpPr>
              <a:spLocks noChangeArrowheads="1"/>
            </p:cNvSpPr>
            <p:nvPr/>
          </p:nvSpPr>
          <p:spPr bwMode="auto">
            <a:xfrm>
              <a:off x="5853114" y="4495800"/>
              <a:ext cx="555625" cy="566738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7</a:t>
              </a:r>
            </a:p>
          </p:txBody>
        </p:sp>
        <p:sp>
          <p:nvSpPr>
            <p:cNvPr id="31755" name="Oval 9"/>
            <p:cNvSpPr>
              <a:spLocks noChangeArrowheads="1"/>
            </p:cNvSpPr>
            <p:nvPr/>
          </p:nvSpPr>
          <p:spPr bwMode="auto">
            <a:xfrm>
              <a:off x="6067426" y="3089275"/>
              <a:ext cx="555625" cy="566738"/>
            </a:xfrm>
            <a:prstGeom prst="ellipse">
              <a:avLst/>
            </a:prstGeom>
            <a:grp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286730" name="Oval 10"/>
            <p:cNvSpPr>
              <a:spLocks noChangeArrowheads="1"/>
            </p:cNvSpPr>
            <p:nvPr/>
          </p:nvSpPr>
          <p:spPr bwMode="auto">
            <a:xfrm>
              <a:off x="3943351" y="4905375"/>
              <a:ext cx="555625" cy="566738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8</a:t>
              </a:r>
            </a:p>
          </p:txBody>
        </p:sp>
        <p:sp>
          <p:nvSpPr>
            <p:cNvPr id="31757" name="Oval 11"/>
            <p:cNvSpPr>
              <a:spLocks noChangeArrowheads="1"/>
            </p:cNvSpPr>
            <p:nvPr/>
          </p:nvSpPr>
          <p:spPr bwMode="auto">
            <a:xfrm>
              <a:off x="7686676" y="3622675"/>
              <a:ext cx="555625" cy="566738"/>
            </a:xfrm>
            <a:prstGeom prst="ellipse">
              <a:avLst/>
            </a:prstGeom>
            <a:grp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286732" name="Oval 12"/>
            <p:cNvSpPr>
              <a:spLocks noChangeArrowheads="1"/>
            </p:cNvSpPr>
            <p:nvPr/>
          </p:nvSpPr>
          <p:spPr bwMode="auto">
            <a:xfrm>
              <a:off x="4940301" y="3602039"/>
              <a:ext cx="555625" cy="566737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759" name="Oval 13"/>
            <p:cNvSpPr>
              <a:spLocks noChangeArrowheads="1"/>
            </p:cNvSpPr>
            <p:nvPr/>
          </p:nvSpPr>
          <p:spPr bwMode="auto">
            <a:xfrm>
              <a:off x="8312151" y="1925639"/>
              <a:ext cx="555625" cy="566737"/>
            </a:xfrm>
            <a:prstGeom prst="ellipse">
              <a:avLst/>
            </a:prstGeom>
            <a:grp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286734" name="Oval 14"/>
            <p:cNvSpPr>
              <a:spLocks noChangeArrowheads="1"/>
            </p:cNvSpPr>
            <p:nvPr/>
          </p:nvSpPr>
          <p:spPr bwMode="auto">
            <a:xfrm>
              <a:off x="3829051" y="2667000"/>
              <a:ext cx="555625" cy="566738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6735" name="Oval 15"/>
            <p:cNvSpPr>
              <a:spLocks noChangeArrowheads="1"/>
            </p:cNvSpPr>
            <p:nvPr/>
          </p:nvSpPr>
          <p:spPr bwMode="auto">
            <a:xfrm>
              <a:off x="6148389" y="5621339"/>
              <a:ext cx="555625" cy="566737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9</a:t>
              </a:r>
            </a:p>
          </p:txBody>
        </p:sp>
        <p:cxnSp>
          <p:nvCxnSpPr>
            <p:cNvPr id="31762" name="AutoShape 16"/>
            <p:cNvCxnSpPr>
              <a:cxnSpLocks noChangeShapeType="1"/>
              <a:stCxn id="286727" idx="2"/>
              <a:endCxn id="286734" idx="7"/>
            </p:cNvCxnSpPr>
            <p:nvPr/>
          </p:nvCxnSpPr>
          <p:spPr bwMode="auto">
            <a:xfrm flipH="1">
              <a:off x="4303713" y="2036764"/>
              <a:ext cx="1458912" cy="693737"/>
            </a:xfrm>
            <a:prstGeom prst="straightConnector1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</p:cxnSp>
        <p:cxnSp>
          <p:nvCxnSpPr>
            <p:cNvPr id="31763" name="AutoShape 17"/>
            <p:cNvCxnSpPr>
              <a:cxnSpLocks noChangeShapeType="1"/>
              <a:stCxn id="286727" idx="4"/>
              <a:endCxn id="31755" idx="0"/>
            </p:cNvCxnSpPr>
            <p:nvPr/>
          </p:nvCxnSpPr>
          <p:spPr bwMode="auto">
            <a:xfrm>
              <a:off x="6059488" y="2338389"/>
              <a:ext cx="285750" cy="731837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</p:cxnSp>
        <p:cxnSp>
          <p:nvCxnSpPr>
            <p:cNvPr id="31764" name="AutoShape 18"/>
            <p:cNvCxnSpPr>
              <a:cxnSpLocks noChangeShapeType="1"/>
              <a:stCxn id="31759" idx="2"/>
              <a:endCxn id="31755" idx="7"/>
            </p:cNvCxnSpPr>
            <p:nvPr/>
          </p:nvCxnSpPr>
          <p:spPr bwMode="auto">
            <a:xfrm flipH="1">
              <a:off x="6542088" y="2209801"/>
              <a:ext cx="1751012" cy="942975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</p:cxnSp>
        <p:cxnSp>
          <p:nvCxnSpPr>
            <p:cNvPr id="31765" name="AutoShape 19"/>
            <p:cNvCxnSpPr>
              <a:cxnSpLocks noChangeShapeType="1"/>
              <a:stCxn id="31757" idx="2"/>
              <a:endCxn id="286728" idx="7"/>
            </p:cNvCxnSpPr>
            <p:nvPr/>
          </p:nvCxnSpPr>
          <p:spPr bwMode="auto">
            <a:xfrm flipH="1">
              <a:off x="6327775" y="3906838"/>
              <a:ext cx="1339850" cy="652462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</p:cxnSp>
        <p:cxnSp>
          <p:nvCxnSpPr>
            <p:cNvPr id="31766" name="AutoShape 20"/>
            <p:cNvCxnSpPr>
              <a:cxnSpLocks noChangeShapeType="1"/>
              <a:stCxn id="31757" idx="3"/>
              <a:endCxn id="286735" idx="7"/>
            </p:cNvCxnSpPr>
            <p:nvPr/>
          </p:nvCxnSpPr>
          <p:spPr bwMode="auto">
            <a:xfrm flipH="1">
              <a:off x="6623050" y="4125914"/>
              <a:ext cx="1144588" cy="1558925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</p:cxnSp>
        <p:cxnSp>
          <p:nvCxnSpPr>
            <p:cNvPr id="31767" name="AutoShape 21"/>
            <p:cNvCxnSpPr>
              <a:cxnSpLocks noChangeShapeType="1"/>
              <a:stCxn id="286730" idx="6"/>
              <a:endCxn id="286735" idx="2"/>
            </p:cNvCxnSpPr>
            <p:nvPr/>
          </p:nvCxnSpPr>
          <p:spPr bwMode="auto">
            <a:xfrm>
              <a:off x="4518026" y="5189538"/>
              <a:ext cx="1611313" cy="715962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</p:cxnSp>
        <p:cxnSp>
          <p:nvCxnSpPr>
            <p:cNvPr id="31768" name="AutoShape 22"/>
            <p:cNvCxnSpPr>
              <a:cxnSpLocks noChangeShapeType="1"/>
              <a:stCxn id="286728" idx="4"/>
              <a:endCxn id="286735" idx="1"/>
            </p:cNvCxnSpPr>
            <p:nvPr/>
          </p:nvCxnSpPr>
          <p:spPr bwMode="auto">
            <a:xfrm>
              <a:off x="6130926" y="5081588"/>
              <a:ext cx="98425" cy="603250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</p:cxnSp>
        <p:cxnSp>
          <p:nvCxnSpPr>
            <p:cNvPr id="31769" name="AutoShape 23"/>
            <p:cNvCxnSpPr>
              <a:cxnSpLocks noChangeShapeType="1"/>
              <a:stCxn id="286732" idx="5"/>
              <a:endCxn id="286728" idx="1"/>
            </p:cNvCxnSpPr>
            <p:nvPr/>
          </p:nvCxnSpPr>
          <p:spPr bwMode="auto">
            <a:xfrm>
              <a:off x="5414963" y="4105276"/>
              <a:ext cx="519112" cy="454025"/>
            </a:xfrm>
            <a:prstGeom prst="straightConnector1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</p:cxnSp>
        <p:cxnSp>
          <p:nvCxnSpPr>
            <p:cNvPr id="31770" name="AutoShape 24"/>
            <p:cNvCxnSpPr>
              <a:cxnSpLocks noChangeShapeType="1"/>
              <a:stCxn id="286734" idx="5"/>
              <a:endCxn id="286732" idx="1"/>
            </p:cNvCxnSpPr>
            <p:nvPr/>
          </p:nvCxnSpPr>
          <p:spPr bwMode="auto">
            <a:xfrm>
              <a:off x="4303713" y="3170238"/>
              <a:ext cx="717550" cy="495300"/>
            </a:xfrm>
            <a:prstGeom prst="straightConnector1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</p:cxnSp>
        <p:cxnSp>
          <p:nvCxnSpPr>
            <p:cNvPr id="31771" name="AutoShape 25"/>
            <p:cNvCxnSpPr>
              <a:cxnSpLocks noChangeShapeType="1"/>
              <a:stCxn id="286734" idx="4"/>
              <a:endCxn id="286730" idx="0"/>
            </p:cNvCxnSpPr>
            <p:nvPr/>
          </p:nvCxnSpPr>
          <p:spPr bwMode="auto">
            <a:xfrm>
              <a:off x="4106863" y="3252789"/>
              <a:ext cx="114300" cy="1633537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</p:cxnSp>
        <p:cxnSp>
          <p:nvCxnSpPr>
            <p:cNvPr id="31772" name="AutoShape 26"/>
            <p:cNvCxnSpPr>
              <a:cxnSpLocks noChangeShapeType="1"/>
              <a:stCxn id="286734" idx="6"/>
              <a:endCxn id="31755" idx="2"/>
            </p:cNvCxnSpPr>
            <p:nvPr/>
          </p:nvCxnSpPr>
          <p:spPr bwMode="auto">
            <a:xfrm>
              <a:off x="4403725" y="2951164"/>
              <a:ext cx="1644650" cy="422275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</p:cxnSp>
        <p:cxnSp>
          <p:nvCxnSpPr>
            <p:cNvPr id="31773" name="AutoShape 27"/>
            <p:cNvCxnSpPr>
              <a:cxnSpLocks noChangeShapeType="1"/>
              <a:stCxn id="31755" idx="6"/>
              <a:endCxn id="31757" idx="1"/>
            </p:cNvCxnSpPr>
            <p:nvPr/>
          </p:nvCxnSpPr>
          <p:spPr bwMode="auto">
            <a:xfrm>
              <a:off x="6642100" y="3373439"/>
              <a:ext cx="1125538" cy="312737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</p:cxnSp>
        <p:cxnSp>
          <p:nvCxnSpPr>
            <p:cNvPr id="31774" name="AutoShape 28"/>
            <p:cNvCxnSpPr>
              <a:cxnSpLocks noChangeShapeType="1"/>
              <a:stCxn id="31759" idx="3"/>
              <a:endCxn id="31757" idx="7"/>
            </p:cNvCxnSpPr>
            <p:nvPr/>
          </p:nvCxnSpPr>
          <p:spPr bwMode="auto">
            <a:xfrm flipH="1">
              <a:off x="8161339" y="2428875"/>
              <a:ext cx="231775" cy="1257300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</p:cxnSp>
      </p:grpSp>
    </p:spTree>
    <p:extLst>
      <p:ext uri="{BB962C8B-B14F-4D97-AF65-F5344CB8AC3E}">
        <p14:creationId xmlns:p14="http://schemas.microsoft.com/office/powerpoint/2010/main" val="1462006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Topological Sorting Example</a:t>
            </a:r>
            <a:r>
              <a:rPr lang="en-US" altLang="en-US" b="1" smtClean="0"/>
              <a:t> </a:t>
            </a:r>
            <a:endParaRPr lang="en-US" altLang="en-US" smtClean="0"/>
          </a:p>
        </p:txBody>
      </p:sp>
      <p:grpSp>
        <p:nvGrpSpPr>
          <p:cNvPr id="2" name="Group 1"/>
          <p:cNvGrpSpPr/>
          <p:nvPr/>
        </p:nvGrpSpPr>
        <p:grpSpPr>
          <a:xfrm>
            <a:off x="3829051" y="1752600"/>
            <a:ext cx="5038725" cy="4435476"/>
            <a:chOff x="3829051" y="1752600"/>
            <a:chExt cx="5038725" cy="4435476"/>
          </a:xfrm>
          <a:solidFill>
            <a:schemeClr val="accent1"/>
          </a:solidFill>
        </p:grpSpPr>
        <p:sp>
          <p:nvSpPr>
            <p:cNvPr id="287751" name="Oval 7"/>
            <p:cNvSpPr>
              <a:spLocks noChangeArrowheads="1"/>
            </p:cNvSpPr>
            <p:nvPr/>
          </p:nvSpPr>
          <p:spPr bwMode="auto">
            <a:xfrm>
              <a:off x="5781676" y="1752600"/>
              <a:ext cx="555625" cy="566738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7752" name="Oval 8"/>
            <p:cNvSpPr>
              <a:spLocks noChangeArrowheads="1"/>
            </p:cNvSpPr>
            <p:nvPr/>
          </p:nvSpPr>
          <p:spPr bwMode="auto">
            <a:xfrm>
              <a:off x="5853114" y="4495800"/>
              <a:ext cx="555625" cy="566738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7</a:t>
              </a:r>
            </a:p>
          </p:txBody>
        </p:sp>
        <p:sp>
          <p:nvSpPr>
            <p:cNvPr id="32779" name="Oval 9"/>
            <p:cNvSpPr>
              <a:spLocks noChangeArrowheads="1"/>
            </p:cNvSpPr>
            <p:nvPr/>
          </p:nvSpPr>
          <p:spPr bwMode="auto">
            <a:xfrm>
              <a:off x="6067426" y="3089275"/>
              <a:ext cx="555625" cy="566738"/>
            </a:xfrm>
            <a:prstGeom prst="ellipse">
              <a:avLst/>
            </a:prstGeom>
            <a:grp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7754" name="Oval 10"/>
            <p:cNvSpPr>
              <a:spLocks noChangeArrowheads="1"/>
            </p:cNvSpPr>
            <p:nvPr/>
          </p:nvSpPr>
          <p:spPr bwMode="auto">
            <a:xfrm>
              <a:off x="3943351" y="4905375"/>
              <a:ext cx="555625" cy="566738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8</a:t>
              </a:r>
            </a:p>
          </p:txBody>
        </p:sp>
        <p:sp>
          <p:nvSpPr>
            <p:cNvPr id="32781" name="Oval 11"/>
            <p:cNvSpPr>
              <a:spLocks noChangeArrowheads="1"/>
            </p:cNvSpPr>
            <p:nvPr/>
          </p:nvSpPr>
          <p:spPr bwMode="auto">
            <a:xfrm>
              <a:off x="7686676" y="3622675"/>
              <a:ext cx="555625" cy="566738"/>
            </a:xfrm>
            <a:prstGeom prst="ellipse">
              <a:avLst/>
            </a:prstGeom>
            <a:grp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7756" name="Oval 12"/>
            <p:cNvSpPr>
              <a:spLocks noChangeArrowheads="1"/>
            </p:cNvSpPr>
            <p:nvPr/>
          </p:nvSpPr>
          <p:spPr bwMode="auto">
            <a:xfrm>
              <a:off x="4940301" y="3602039"/>
              <a:ext cx="555625" cy="566737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6</a:t>
              </a:r>
            </a:p>
          </p:txBody>
        </p:sp>
        <p:sp>
          <p:nvSpPr>
            <p:cNvPr id="32783" name="Oval 13"/>
            <p:cNvSpPr>
              <a:spLocks noChangeArrowheads="1"/>
            </p:cNvSpPr>
            <p:nvPr/>
          </p:nvSpPr>
          <p:spPr bwMode="auto">
            <a:xfrm>
              <a:off x="8312151" y="1925639"/>
              <a:ext cx="555625" cy="566737"/>
            </a:xfrm>
            <a:prstGeom prst="ellipse">
              <a:avLst/>
            </a:prstGeom>
            <a:grp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7758" name="Oval 14"/>
            <p:cNvSpPr>
              <a:spLocks noChangeArrowheads="1"/>
            </p:cNvSpPr>
            <p:nvPr/>
          </p:nvSpPr>
          <p:spPr bwMode="auto">
            <a:xfrm>
              <a:off x="3829051" y="2667000"/>
              <a:ext cx="555625" cy="566738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7759" name="Oval 15"/>
            <p:cNvSpPr>
              <a:spLocks noChangeArrowheads="1"/>
            </p:cNvSpPr>
            <p:nvPr/>
          </p:nvSpPr>
          <p:spPr bwMode="auto">
            <a:xfrm>
              <a:off x="6148389" y="5621339"/>
              <a:ext cx="555625" cy="566737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9</a:t>
              </a:r>
            </a:p>
          </p:txBody>
        </p:sp>
        <p:cxnSp>
          <p:nvCxnSpPr>
            <p:cNvPr id="32786" name="AutoShape 16"/>
            <p:cNvCxnSpPr>
              <a:cxnSpLocks noChangeShapeType="1"/>
              <a:stCxn id="287751" idx="2"/>
              <a:endCxn id="287758" idx="7"/>
            </p:cNvCxnSpPr>
            <p:nvPr/>
          </p:nvCxnSpPr>
          <p:spPr bwMode="auto">
            <a:xfrm flipH="1">
              <a:off x="4303713" y="2036764"/>
              <a:ext cx="1458912" cy="693737"/>
            </a:xfrm>
            <a:prstGeom prst="straightConnector1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</p:cxnSp>
        <p:cxnSp>
          <p:nvCxnSpPr>
            <p:cNvPr id="32787" name="AutoShape 17"/>
            <p:cNvCxnSpPr>
              <a:cxnSpLocks noChangeShapeType="1"/>
              <a:stCxn id="287751" idx="4"/>
              <a:endCxn id="32779" idx="0"/>
            </p:cNvCxnSpPr>
            <p:nvPr/>
          </p:nvCxnSpPr>
          <p:spPr bwMode="auto">
            <a:xfrm>
              <a:off x="6059488" y="2338389"/>
              <a:ext cx="285750" cy="731837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</p:cxnSp>
        <p:cxnSp>
          <p:nvCxnSpPr>
            <p:cNvPr id="32788" name="AutoShape 18"/>
            <p:cNvCxnSpPr>
              <a:cxnSpLocks noChangeShapeType="1"/>
              <a:stCxn id="32783" idx="2"/>
              <a:endCxn id="32779" idx="7"/>
            </p:cNvCxnSpPr>
            <p:nvPr/>
          </p:nvCxnSpPr>
          <p:spPr bwMode="auto">
            <a:xfrm flipH="1">
              <a:off x="6542088" y="2209801"/>
              <a:ext cx="1751012" cy="942975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</p:cxnSp>
        <p:cxnSp>
          <p:nvCxnSpPr>
            <p:cNvPr id="32789" name="AutoShape 19"/>
            <p:cNvCxnSpPr>
              <a:cxnSpLocks noChangeShapeType="1"/>
              <a:stCxn id="32781" idx="2"/>
              <a:endCxn id="287752" idx="7"/>
            </p:cNvCxnSpPr>
            <p:nvPr/>
          </p:nvCxnSpPr>
          <p:spPr bwMode="auto">
            <a:xfrm flipH="1">
              <a:off x="6327775" y="3906838"/>
              <a:ext cx="1339850" cy="652462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</p:cxnSp>
        <p:cxnSp>
          <p:nvCxnSpPr>
            <p:cNvPr id="32790" name="AutoShape 20"/>
            <p:cNvCxnSpPr>
              <a:cxnSpLocks noChangeShapeType="1"/>
              <a:stCxn id="32781" idx="3"/>
              <a:endCxn id="287759" idx="7"/>
            </p:cNvCxnSpPr>
            <p:nvPr/>
          </p:nvCxnSpPr>
          <p:spPr bwMode="auto">
            <a:xfrm flipH="1">
              <a:off x="6623050" y="4125914"/>
              <a:ext cx="1144588" cy="1558925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</p:cxnSp>
        <p:cxnSp>
          <p:nvCxnSpPr>
            <p:cNvPr id="32791" name="AutoShape 21"/>
            <p:cNvCxnSpPr>
              <a:cxnSpLocks noChangeShapeType="1"/>
              <a:stCxn id="287754" idx="6"/>
              <a:endCxn id="287759" idx="2"/>
            </p:cNvCxnSpPr>
            <p:nvPr/>
          </p:nvCxnSpPr>
          <p:spPr bwMode="auto">
            <a:xfrm>
              <a:off x="4518026" y="5189538"/>
              <a:ext cx="1611313" cy="715962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</p:cxnSp>
        <p:cxnSp>
          <p:nvCxnSpPr>
            <p:cNvPr id="32792" name="AutoShape 22"/>
            <p:cNvCxnSpPr>
              <a:cxnSpLocks noChangeShapeType="1"/>
              <a:stCxn id="287752" idx="4"/>
              <a:endCxn id="287759" idx="1"/>
            </p:cNvCxnSpPr>
            <p:nvPr/>
          </p:nvCxnSpPr>
          <p:spPr bwMode="auto">
            <a:xfrm>
              <a:off x="6130926" y="5081588"/>
              <a:ext cx="98425" cy="603250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</p:cxnSp>
        <p:cxnSp>
          <p:nvCxnSpPr>
            <p:cNvPr id="32793" name="AutoShape 23"/>
            <p:cNvCxnSpPr>
              <a:cxnSpLocks noChangeShapeType="1"/>
              <a:stCxn id="287756" idx="5"/>
              <a:endCxn id="287752" idx="1"/>
            </p:cNvCxnSpPr>
            <p:nvPr/>
          </p:nvCxnSpPr>
          <p:spPr bwMode="auto">
            <a:xfrm>
              <a:off x="5414963" y="4105276"/>
              <a:ext cx="519112" cy="454025"/>
            </a:xfrm>
            <a:prstGeom prst="straightConnector1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</p:cxnSp>
        <p:cxnSp>
          <p:nvCxnSpPr>
            <p:cNvPr id="32794" name="AutoShape 24"/>
            <p:cNvCxnSpPr>
              <a:cxnSpLocks noChangeShapeType="1"/>
              <a:stCxn id="287758" idx="5"/>
              <a:endCxn id="287756" idx="1"/>
            </p:cNvCxnSpPr>
            <p:nvPr/>
          </p:nvCxnSpPr>
          <p:spPr bwMode="auto">
            <a:xfrm>
              <a:off x="4303713" y="3170238"/>
              <a:ext cx="717550" cy="495300"/>
            </a:xfrm>
            <a:prstGeom prst="straightConnector1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</p:cxnSp>
        <p:cxnSp>
          <p:nvCxnSpPr>
            <p:cNvPr id="32795" name="AutoShape 25"/>
            <p:cNvCxnSpPr>
              <a:cxnSpLocks noChangeShapeType="1"/>
              <a:stCxn id="287758" idx="4"/>
              <a:endCxn id="287754" idx="0"/>
            </p:cNvCxnSpPr>
            <p:nvPr/>
          </p:nvCxnSpPr>
          <p:spPr bwMode="auto">
            <a:xfrm>
              <a:off x="4106863" y="3252789"/>
              <a:ext cx="114300" cy="1633537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</p:cxnSp>
        <p:cxnSp>
          <p:nvCxnSpPr>
            <p:cNvPr id="32796" name="AutoShape 26"/>
            <p:cNvCxnSpPr>
              <a:cxnSpLocks noChangeShapeType="1"/>
              <a:stCxn id="287758" idx="6"/>
              <a:endCxn id="32779" idx="2"/>
            </p:cNvCxnSpPr>
            <p:nvPr/>
          </p:nvCxnSpPr>
          <p:spPr bwMode="auto">
            <a:xfrm>
              <a:off x="4403725" y="2951164"/>
              <a:ext cx="1644650" cy="422275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</p:cxnSp>
        <p:cxnSp>
          <p:nvCxnSpPr>
            <p:cNvPr id="32797" name="AutoShape 27"/>
            <p:cNvCxnSpPr>
              <a:cxnSpLocks noChangeShapeType="1"/>
              <a:stCxn id="32779" idx="6"/>
              <a:endCxn id="32781" idx="1"/>
            </p:cNvCxnSpPr>
            <p:nvPr/>
          </p:nvCxnSpPr>
          <p:spPr bwMode="auto">
            <a:xfrm>
              <a:off x="6642100" y="3373439"/>
              <a:ext cx="1125538" cy="312737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</p:cxnSp>
        <p:cxnSp>
          <p:nvCxnSpPr>
            <p:cNvPr id="32798" name="AutoShape 28"/>
            <p:cNvCxnSpPr>
              <a:cxnSpLocks noChangeShapeType="1"/>
              <a:stCxn id="32783" idx="3"/>
              <a:endCxn id="32781" idx="7"/>
            </p:cNvCxnSpPr>
            <p:nvPr/>
          </p:nvCxnSpPr>
          <p:spPr bwMode="auto">
            <a:xfrm flipH="1">
              <a:off x="8161339" y="2428875"/>
              <a:ext cx="231775" cy="1257300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</p:cxnSp>
      </p:grpSp>
    </p:spTree>
    <p:extLst>
      <p:ext uri="{BB962C8B-B14F-4D97-AF65-F5344CB8AC3E}">
        <p14:creationId xmlns:p14="http://schemas.microsoft.com/office/powerpoint/2010/main" val="371590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Topological Sorting Example</a:t>
            </a:r>
            <a:r>
              <a:rPr lang="en-US" altLang="en-US" b="1" smtClean="0"/>
              <a:t> </a:t>
            </a:r>
            <a:endParaRPr lang="en-US" altLang="en-US" smtClean="0"/>
          </a:p>
        </p:txBody>
      </p:sp>
      <p:grpSp>
        <p:nvGrpSpPr>
          <p:cNvPr id="2" name="Group 1"/>
          <p:cNvGrpSpPr/>
          <p:nvPr/>
        </p:nvGrpSpPr>
        <p:grpSpPr>
          <a:xfrm>
            <a:off x="3829051" y="1752600"/>
            <a:ext cx="5038725" cy="4435476"/>
            <a:chOff x="3829051" y="1752600"/>
            <a:chExt cx="5038725" cy="4435476"/>
          </a:xfrm>
          <a:solidFill>
            <a:schemeClr val="accent1"/>
          </a:solidFill>
        </p:grpSpPr>
        <p:sp>
          <p:nvSpPr>
            <p:cNvPr id="288775" name="Oval 7"/>
            <p:cNvSpPr>
              <a:spLocks noChangeArrowheads="1"/>
            </p:cNvSpPr>
            <p:nvPr/>
          </p:nvSpPr>
          <p:spPr bwMode="auto">
            <a:xfrm>
              <a:off x="5781676" y="1752600"/>
              <a:ext cx="555625" cy="566738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8776" name="Oval 8"/>
            <p:cNvSpPr>
              <a:spLocks noChangeArrowheads="1"/>
            </p:cNvSpPr>
            <p:nvPr/>
          </p:nvSpPr>
          <p:spPr bwMode="auto">
            <a:xfrm>
              <a:off x="5853114" y="4495800"/>
              <a:ext cx="555625" cy="566738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7</a:t>
              </a:r>
            </a:p>
          </p:txBody>
        </p:sp>
        <p:sp>
          <p:nvSpPr>
            <p:cNvPr id="288777" name="Oval 9"/>
            <p:cNvSpPr>
              <a:spLocks noChangeArrowheads="1"/>
            </p:cNvSpPr>
            <p:nvPr/>
          </p:nvSpPr>
          <p:spPr bwMode="auto">
            <a:xfrm>
              <a:off x="6067426" y="3089275"/>
              <a:ext cx="555625" cy="566738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8778" name="Oval 10"/>
            <p:cNvSpPr>
              <a:spLocks noChangeArrowheads="1"/>
            </p:cNvSpPr>
            <p:nvPr/>
          </p:nvSpPr>
          <p:spPr bwMode="auto">
            <a:xfrm>
              <a:off x="3943351" y="4905375"/>
              <a:ext cx="555625" cy="566738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8</a:t>
              </a:r>
            </a:p>
          </p:txBody>
        </p:sp>
        <p:sp>
          <p:nvSpPr>
            <p:cNvPr id="288779" name="Oval 11"/>
            <p:cNvSpPr>
              <a:spLocks noChangeArrowheads="1"/>
            </p:cNvSpPr>
            <p:nvPr/>
          </p:nvSpPr>
          <p:spPr bwMode="auto">
            <a:xfrm>
              <a:off x="7686676" y="3622675"/>
              <a:ext cx="555625" cy="566738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5</a:t>
              </a:r>
            </a:p>
          </p:txBody>
        </p:sp>
        <p:sp>
          <p:nvSpPr>
            <p:cNvPr id="288780" name="Oval 12"/>
            <p:cNvSpPr>
              <a:spLocks noChangeArrowheads="1"/>
            </p:cNvSpPr>
            <p:nvPr/>
          </p:nvSpPr>
          <p:spPr bwMode="auto">
            <a:xfrm>
              <a:off x="4940301" y="3602039"/>
              <a:ext cx="555625" cy="566737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6</a:t>
              </a:r>
            </a:p>
          </p:txBody>
        </p:sp>
        <p:sp>
          <p:nvSpPr>
            <p:cNvPr id="33807" name="Oval 13"/>
            <p:cNvSpPr>
              <a:spLocks noChangeArrowheads="1"/>
            </p:cNvSpPr>
            <p:nvPr/>
          </p:nvSpPr>
          <p:spPr bwMode="auto">
            <a:xfrm>
              <a:off x="8312151" y="1925639"/>
              <a:ext cx="555625" cy="566737"/>
            </a:xfrm>
            <a:prstGeom prst="ellipse">
              <a:avLst/>
            </a:prstGeom>
            <a:grp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288782" name="Oval 14"/>
            <p:cNvSpPr>
              <a:spLocks noChangeArrowheads="1"/>
            </p:cNvSpPr>
            <p:nvPr/>
          </p:nvSpPr>
          <p:spPr bwMode="auto">
            <a:xfrm>
              <a:off x="3829051" y="2667000"/>
              <a:ext cx="555625" cy="566738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8783" name="Oval 15"/>
            <p:cNvSpPr>
              <a:spLocks noChangeArrowheads="1"/>
            </p:cNvSpPr>
            <p:nvPr/>
          </p:nvSpPr>
          <p:spPr bwMode="auto">
            <a:xfrm>
              <a:off x="6148389" y="5621339"/>
              <a:ext cx="555625" cy="566737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9</a:t>
              </a:r>
            </a:p>
          </p:txBody>
        </p:sp>
        <p:cxnSp>
          <p:nvCxnSpPr>
            <p:cNvPr id="33810" name="AutoShape 16"/>
            <p:cNvCxnSpPr>
              <a:cxnSpLocks noChangeShapeType="1"/>
              <a:stCxn id="288775" idx="2"/>
              <a:endCxn id="288782" idx="7"/>
            </p:cNvCxnSpPr>
            <p:nvPr/>
          </p:nvCxnSpPr>
          <p:spPr bwMode="auto">
            <a:xfrm flipH="1">
              <a:off x="4303713" y="2036764"/>
              <a:ext cx="1458912" cy="693737"/>
            </a:xfrm>
            <a:prstGeom prst="straightConnector1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</p:cxnSp>
        <p:cxnSp>
          <p:nvCxnSpPr>
            <p:cNvPr id="33811" name="AutoShape 17"/>
            <p:cNvCxnSpPr>
              <a:cxnSpLocks noChangeShapeType="1"/>
              <a:stCxn id="288775" idx="4"/>
              <a:endCxn id="288777" idx="0"/>
            </p:cNvCxnSpPr>
            <p:nvPr/>
          </p:nvCxnSpPr>
          <p:spPr bwMode="auto">
            <a:xfrm>
              <a:off x="6059488" y="2338389"/>
              <a:ext cx="285750" cy="731837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</p:cxnSp>
        <p:cxnSp>
          <p:nvCxnSpPr>
            <p:cNvPr id="33812" name="AutoShape 18"/>
            <p:cNvCxnSpPr>
              <a:cxnSpLocks noChangeShapeType="1"/>
              <a:stCxn id="33807" idx="2"/>
              <a:endCxn id="288777" idx="7"/>
            </p:cNvCxnSpPr>
            <p:nvPr/>
          </p:nvCxnSpPr>
          <p:spPr bwMode="auto">
            <a:xfrm flipH="1">
              <a:off x="6542088" y="2209801"/>
              <a:ext cx="1751012" cy="942975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</p:cxnSp>
        <p:cxnSp>
          <p:nvCxnSpPr>
            <p:cNvPr id="33813" name="AutoShape 19"/>
            <p:cNvCxnSpPr>
              <a:cxnSpLocks noChangeShapeType="1"/>
              <a:stCxn id="288779" idx="2"/>
              <a:endCxn id="288776" idx="7"/>
            </p:cNvCxnSpPr>
            <p:nvPr/>
          </p:nvCxnSpPr>
          <p:spPr bwMode="auto">
            <a:xfrm flipH="1">
              <a:off x="6327775" y="3906838"/>
              <a:ext cx="1339850" cy="652462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</p:cxnSp>
        <p:cxnSp>
          <p:nvCxnSpPr>
            <p:cNvPr id="33814" name="AutoShape 20"/>
            <p:cNvCxnSpPr>
              <a:cxnSpLocks noChangeShapeType="1"/>
              <a:stCxn id="288779" idx="3"/>
              <a:endCxn id="288783" idx="7"/>
            </p:cNvCxnSpPr>
            <p:nvPr/>
          </p:nvCxnSpPr>
          <p:spPr bwMode="auto">
            <a:xfrm flipH="1">
              <a:off x="6623050" y="4125914"/>
              <a:ext cx="1144588" cy="1558925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</p:cxnSp>
        <p:cxnSp>
          <p:nvCxnSpPr>
            <p:cNvPr id="33815" name="AutoShape 21"/>
            <p:cNvCxnSpPr>
              <a:cxnSpLocks noChangeShapeType="1"/>
              <a:stCxn id="288778" idx="6"/>
              <a:endCxn id="288783" idx="2"/>
            </p:cNvCxnSpPr>
            <p:nvPr/>
          </p:nvCxnSpPr>
          <p:spPr bwMode="auto">
            <a:xfrm>
              <a:off x="4518026" y="5189538"/>
              <a:ext cx="1611313" cy="715962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</p:cxnSp>
        <p:cxnSp>
          <p:nvCxnSpPr>
            <p:cNvPr id="33816" name="AutoShape 22"/>
            <p:cNvCxnSpPr>
              <a:cxnSpLocks noChangeShapeType="1"/>
              <a:stCxn id="288776" idx="4"/>
              <a:endCxn id="288783" idx="1"/>
            </p:cNvCxnSpPr>
            <p:nvPr/>
          </p:nvCxnSpPr>
          <p:spPr bwMode="auto">
            <a:xfrm>
              <a:off x="6130926" y="5081588"/>
              <a:ext cx="98425" cy="603250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</p:cxnSp>
        <p:cxnSp>
          <p:nvCxnSpPr>
            <p:cNvPr id="33817" name="AutoShape 23"/>
            <p:cNvCxnSpPr>
              <a:cxnSpLocks noChangeShapeType="1"/>
              <a:stCxn id="288780" idx="5"/>
              <a:endCxn id="288776" idx="1"/>
            </p:cNvCxnSpPr>
            <p:nvPr/>
          </p:nvCxnSpPr>
          <p:spPr bwMode="auto">
            <a:xfrm>
              <a:off x="5414963" y="4105276"/>
              <a:ext cx="519112" cy="454025"/>
            </a:xfrm>
            <a:prstGeom prst="straightConnector1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</p:cxnSp>
        <p:cxnSp>
          <p:nvCxnSpPr>
            <p:cNvPr id="33818" name="AutoShape 24"/>
            <p:cNvCxnSpPr>
              <a:cxnSpLocks noChangeShapeType="1"/>
              <a:stCxn id="288782" idx="5"/>
              <a:endCxn id="288780" idx="1"/>
            </p:cNvCxnSpPr>
            <p:nvPr/>
          </p:nvCxnSpPr>
          <p:spPr bwMode="auto">
            <a:xfrm>
              <a:off x="4303713" y="3170238"/>
              <a:ext cx="717550" cy="495300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</p:cxnSp>
        <p:cxnSp>
          <p:nvCxnSpPr>
            <p:cNvPr id="33819" name="AutoShape 25"/>
            <p:cNvCxnSpPr>
              <a:cxnSpLocks noChangeShapeType="1"/>
              <a:stCxn id="288782" idx="4"/>
              <a:endCxn id="288778" idx="0"/>
            </p:cNvCxnSpPr>
            <p:nvPr/>
          </p:nvCxnSpPr>
          <p:spPr bwMode="auto">
            <a:xfrm>
              <a:off x="4106863" y="3252789"/>
              <a:ext cx="114300" cy="1633537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</p:cxnSp>
        <p:cxnSp>
          <p:nvCxnSpPr>
            <p:cNvPr id="33820" name="AutoShape 26"/>
            <p:cNvCxnSpPr>
              <a:cxnSpLocks noChangeShapeType="1"/>
              <a:stCxn id="288782" idx="6"/>
              <a:endCxn id="288777" idx="2"/>
            </p:cNvCxnSpPr>
            <p:nvPr/>
          </p:nvCxnSpPr>
          <p:spPr bwMode="auto">
            <a:xfrm>
              <a:off x="4403725" y="2951164"/>
              <a:ext cx="1644650" cy="422275"/>
            </a:xfrm>
            <a:prstGeom prst="straightConnector1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</p:cxnSp>
        <p:cxnSp>
          <p:nvCxnSpPr>
            <p:cNvPr id="33821" name="AutoShape 27"/>
            <p:cNvCxnSpPr>
              <a:cxnSpLocks noChangeShapeType="1"/>
              <a:stCxn id="288777" idx="6"/>
              <a:endCxn id="288779" idx="1"/>
            </p:cNvCxnSpPr>
            <p:nvPr/>
          </p:nvCxnSpPr>
          <p:spPr bwMode="auto">
            <a:xfrm>
              <a:off x="6642100" y="3373439"/>
              <a:ext cx="1125538" cy="312737"/>
            </a:xfrm>
            <a:prstGeom prst="straightConnector1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</p:cxnSp>
        <p:cxnSp>
          <p:nvCxnSpPr>
            <p:cNvPr id="33822" name="AutoShape 28"/>
            <p:cNvCxnSpPr>
              <a:cxnSpLocks noChangeShapeType="1"/>
              <a:stCxn id="33807" idx="3"/>
              <a:endCxn id="288779" idx="7"/>
            </p:cNvCxnSpPr>
            <p:nvPr/>
          </p:nvCxnSpPr>
          <p:spPr bwMode="auto">
            <a:xfrm flipH="1">
              <a:off x="8161339" y="2428875"/>
              <a:ext cx="231775" cy="1257300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</p:cxnSp>
      </p:grpSp>
    </p:spTree>
    <p:extLst>
      <p:ext uri="{BB962C8B-B14F-4D97-AF65-F5344CB8AC3E}">
        <p14:creationId xmlns:p14="http://schemas.microsoft.com/office/powerpoint/2010/main" val="143789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Topological Sorting Example</a:t>
            </a:r>
            <a:r>
              <a:rPr lang="en-US" altLang="en-US" b="1" smtClean="0"/>
              <a:t> </a:t>
            </a:r>
            <a:endParaRPr lang="en-US" altLang="en-US" smtClean="0"/>
          </a:p>
        </p:txBody>
      </p:sp>
      <p:grpSp>
        <p:nvGrpSpPr>
          <p:cNvPr id="2" name="Group 1"/>
          <p:cNvGrpSpPr/>
          <p:nvPr/>
        </p:nvGrpSpPr>
        <p:grpSpPr>
          <a:xfrm>
            <a:off x="3829051" y="1752600"/>
            <a:ext cx="5038725" cy="4435476"/>
            <a:chOff x="3829051" y="1752600"/>
            <a:chExt cx="5038725" cy="4435476"/>
          </a:xfrm>
          <a:solidFill>
            <a:schemeClr val="accent1"/>
          </a:solidFill>
        </p:grpSpPr>
        <p:sp>
          <p:nvSpPr>
            <p:cNvPr id="289799" name="Oval 7"/>
            <p:cNvSpPr>
              <a:spLocks noChangeArrowheads="1"/>
            </p:cNvSpPr>
            <p:nvPr/>
          </p:nvSpPr>
          <p:spPr bwMode="auto">
            <a:xfrm>
              <a:off x="5781676" y="1752600"/>
              <a:ext cx="555625" cy="566738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9800" name="Oval 8"/>
            <p:cNvSpPr>
              <a:spLocks noChangeArrowheads="1"/>
            </p:cNvSpPr>
            <p:nvPr/>
          </p:nvSpPr>
          <p:spPr bwMode="auto">
            <a:xfrm>
              <a:off x="5853114" y="4495800"/>
              <a:ext cx="555625" cy="566738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7</a:t>
              </a:r>
            </a:p>
          </p:txBody>
        </p:sp>
        <p:sp>
          <p:nvSpPr>
            <p:cNvPr id="289801" name="Oval 9"/>
            <p:cNvSpPr>
              <a:spLocks noChangeArrowheads="1"/>
            </p:cNvSpPr>
            <p:nvPr/>
          </p:nvSpPr>
          <p:spPr bwMode="auto">
            <a:xfrm>
              <a:off x="6067426" y="3089275"/>
              <a:ext cx="555625" cy="566738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4</a:t>
              </a:r>
            </a:p>
          </p:txBody>
        </p:sp>
        <p:sp>
          <p:nvSpPr>
            <p:cNvPr id="289802" name="Oval 10"/>
            <p:cNvSpPr>
              <a:spLocks noChangeArrowheads="1"/>
            </p:cNvSpPr>
            <p:nvPr/>
          </p:nvSpPr>
          <p:spPr bwMode="auto">
            <a:xfrm>
              <a:off x="3943351" y="4905375"/>
              <a:ext cx="555625" cy="566738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8</a:t>
              </a:r>
            </a:p>
          </p:txBody>
        </p:sp>
        <p:sp>
          <p:nvSpPr>
            <p:cNvPr id="289803" name="Oval 11"/>
            <p:cNvSpPr>
              <a:spLocks noChangeArrowheads="1"/>
            </p:cNvSpPr>
            <p:nvPr/>
          </p:nvSpPr>
          <p:spPr bwMode="auto">
            <a:xfrm>
              <a:off x="7686676" y="3622675"/>
              <a:ext cx="555625" cy="566738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5</a:t>
              </a:r>
            </a:p>
          </p:txBody>
        </p:sp>
        <p:sp>
          <p:nvSpPr>
            <p:cNvPr id="289804" name="Oval 12"/>
            <p:cNvSpPr>
              <a:spLocks noChangeArrowheads="1"/>
            </p:cNvSpPr>
            <p:nvPr/>
          </p:nvSpPr>
          <p:spPr bwMode="auto">
            <a:xfrm>
              <a:off x="4940301" y="3602039"/>
              <a:ext cx="555625" cy="566737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6</a:t>
              </a:r>
            </a:p>
          </p:txBody>
        </p:sp>
        <p:sp>
          <p:nvSpPr>
            <p:cNvPr id="34831" name="Oval 13"/>
            <p:cNvSpPr>
              <a:spLocks noChangeArrowheads="1"/>
            </p:cNvSpPr>
            <p:nvPr/>
          </p:nvSpPr>
          <p:spPr bwMode="auto">
            <a:xfrm>
              <a:off x="8312151" y="1925639"/>
              <a:ext cx="555625" cy="566737"/>
            </a:xfrm>
            <a:prstGeom prst="ellipse">
              <a:avLst/>
            </a:prstGeom>
            <a:grp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289806" name="Oval 14"/>
            <p:cNvSpPr>
              <a:spLocks noChangeArrowheads="1"/>
            </p:cNvSpPr>
            <p:nvPr/>
          </p:nvSpPr>
          <p:spPr bwMode="auto">
            <a:xfrm>
              <a:off x="3829051" y="2667000"/>
              <a:ext cx="555625" cy="566738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9807" name="Oval 15"/>
            <p:cNvSpPr>
              <a:spLocks noChangeArrowheads="1"/>
            </p:cNvSpPr>
            <p:nvPr/>
          </p:nvSpPr>
          <p:spPr bwMode="auto">
            <a:xfrm>
              <a:off x="6148389" y="5621339"/>
              <a:ext cx="555625" cy="566737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9</a:t>
              </a:r>
            </a:p>
          </p:txBody>
        </p:sp>
        <p:cxnSp>
          <p:nvCxnSpPr>
            <p:cNvPr id="34834" name="AutoShape 16"/>
            <p:cNvCxnSpPr>
              <a:cxnSpLocks noChangeShapeType="1"/>
              <a:stCxn id="289799" idx="2"/>
              <a:endCxn id="289806" idx="7"/>
            </p:cNvCxnSpPr>
            <p:nvPr/>
          </p:nvCxnSpPr>
          <p:spPr bwMode="auto">
            <a:xfrm flipH="1">
              <a:off x="4303713" y="2036764"/>
              <a:ext cx="1458912" cy="693737"/>
            </a:xfrm>
            <a:prstGeom prst="straightConnector1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</p:cxnSp>
        <p:cxnSp>
          <p:nvCxnSpPr>
            <p:cNvPr id="34835" name="AutoShape 17"/>
            <p:cNvCxnSpPr>
              <a:cxnSpLocks noChangeShapeType="1"/>
              <a:stCxn id="289799" idx="4"/>
              <a:endCxn id="289801" idx="0"/>
            </p:cNvCxnSpPr>
            <p:nvPr/>
          </p:nvCxnSpPr>
          <p:spPr bwMode="auto">
            <a:xfrm>
              <a:off x="6059488" y="2338389"/>
              <a:ext cx="285750" cy="731837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</p:cxnSp>
        <p:cxnSp>
          <p:nvCxnSpPr>
            <p:cNvPr id="34836" name="AutoShape 18"/>
            <p:cNvCxnSpPr>
              <a:cxnSpLocks noChangeShapeType="1"/>
              <a:stCxn id="34831" idx="2"/>
              <a:endCxn id="289801" idx="7"/>
            </p:cNvCxnSpPr>
            <p:nvPr/>
          </p:nvCxnSpPr>
          <p:spPr bwMode="auto">
            <a:xfrm flipH="1">
              <a:off x="6542088" y="2209801"/>
              <a:ext cx="1751012" cy="942975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</p:cxnSp>
        <p:cxnSp>
          <p:nvCxnSpPr>
            <p:cNvPr id="34837" name="AutoShape 19"/>
            <p:cNvCxnSpPr>
              <a:cxnSpLocks noChangeShapeType="1"/>
              <a:stCxn id="289803" idx="2"/>
              <a:endCxn id="289800" idx="7"/>
            </p:cNvCxnSpPr>
            <p:nvPr/>
          </p:nvCxnSpPr>
          <p:spPr bwMode="auto">
            <a:xfrm flipH="1">
              <a:off x="6327775" y="3906838"/>
              <a:ext cx="1339850" cy="652462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</p:cxnSp>
        <p:cxnSp>
          <p:nvCxnSpPr>
            <p:cNvPr id="34838" name="AutoShape 20"/>
            <p:cNvCxnSpPr>
              <a:cxnSpLocks noChangeShapeType="1"/>
              <a:stCxn id="289803" idx="3"/>
              <a:endCxn id="289807" idx="7"/>
            </p:cNvCxnSpPr>
            <p:nvPr/>
          </p:nvCxnSpPr>
          <p:spPr bwMode="auto">
            <a:xfrm flipH="1">
              <a:off x="6623050" y="4125914"/>
              <a:ext cx="1144588" cy="1558925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</p:cxnSp>
        <p:cxnSp>
          <p:nvCxnSpPr>
            <p:cNvPr id="34839" name="AutoShape 21"/>
            <p:cNvCxnSpPr>
              <a:cxnSpLocks noChangeShapeType="1"/>
              <a:stCxn id="289802" idx="6"/>
              <a:endCxn id="289807" idx="2"/>
            </p:cNvCxnSpPr>
            <p:nvPr/>
          </p:nvCxnSpPr>
          <p:spPr bwMode="auto">
            <a:xfrm>
              <a:off x="4518026" y="5189538"/>
              <a:ext cx="1611313" cy="715962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</p:cxnSp>
        <p:cxnSp>
          <p:nvCxnSpPr>
            <p:cNvPr id="34840" name="AutoShape 22"/>
            <p:cNvCxnSpPr>
              <a:cxnSpLocks noChangeShapeType="1"/>
              <a:stCxn id="289800" idx="4"/>
              <a:endCxn id="289807" idx="1"/>
            </p:cNvCxnSpPr>
            <p:nvPr/>
          </p:nvCxnSpPr>
          <p:spPr bwMode="auto">
            <a:xfrm>
              <a:off x="6130926" y="5081588"/>
              <a:ext cx="98425" cy="603250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</p:cxnSp>
        <p:cxnSp>
          <p:nvCxnSpPr>
            <p:cNvPr id="34841" name="AutoShape 23"/>
            <p:cNvCxnSpPr>
              <a:cxnSpLocks noChangeShapeType="1"/>
              <a:stCxn id="289804" idx="5"/>
              <a:endCxn id="289800" idx="1"/>
            </p:cNvCxnSpPr>
            <p:nvPr/>
          </p:nvCxnSpPr>
          <p:spPr bwMode="auto">
            <a:xfrm>
              <a:off x="5414963" y="4105276"/>
              <a:ext cx="519112" cy="454025"/>
            </a:xfrm>
            <a:prstGeom prst="straightConnector1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</p:cxnSp>
        <p:cxnSp>
          <p:nvCxnSpPr>
            <p:cNvPr id="34842" name="AutoShape 24"/>
            <p:cNvCxnSpPr>
              <a:cxnSpLocks noChangeShapeType="1"/>
              <a:stCxn id="289806" idx="5"/>
              <a:endCxn id="289804" idx="1"/>
            </p:cNvCxnSpPr>
            <p:nvPr/>
          </p:nvCxnSpPr>
          <p:spPr bwMode="auto">
            <a:xfrm>
              <a:off x="4303713" y="3170238"/>
              <a:ext cx="717550" cy="495300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</p:cxnSp>
        <p:cxnSp>
          <p:nvCxnSpPr>
            <p:cNvPr id="34843" name="AutoShape 25"/>
            <p:cNvCxnSpPr>
              <a:cxnSpLocks noChangeShapeType="1"/>
              <a:stCxn id="289806" idx="4"/>
              <a:endCxn id="289802" idx="0"/>
            </p:cNvCxnSpPr>
            <p:nvPr/>
          </p:nvCxnSpPr>
          <p:spPr bwMode="auto">
            <a:xfrm>
              <a:off x="4106863" y="3252789"/>
              <a:ext cx="114300" cy="1633537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</p:cxnSp>
        <p:cxnSp>
          <p:nvCxnSpPr>
            <p:cNvPr id="34844" name="AutoShape 26"/>
            <p:cNvCxnSpPr>
              <a:cxnSpLocks noChangeShapeType="1"/>
              <a:stCxn id="289806" idx="6"/>
              <a:endCxn id="289801" idx="2"/>
            </p:cNvCxnSpPr>
            <p:nvPr/>
          </p:nvCxnSpPr>
          <p:spPr bwMode="auto">
            <a:xfrm>
              <a:off x="4403725" y="2951164"/>
              <a:ext cx="1644650" cy="422275"/>
            </a:xfrm>
            <a:prstGeom prst="straightConnector1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</p:cxnSp>
        <p:cxnSp>
          <p:nvCxnSpPr>
            <p:cNvPr id="34845" name="AutoShape 27"/>
            <p:cNvCxnSpPr>
              <a:cxnSpLocks noChangeShapeType="1"/>
              <a:stCxn id="289801" idx="6"/>
              <a:endCxn id="289803" idx="1"/>
            </p:cNvCxnSpPr>
            <p:nvPr/>
          </p:nvCxnSpPr>
          <p:spPr bwMode="auto">
            <a:xfrm>
              <a:off x="6642100" y="3373439"/>
              <a:ext cx="1125538" cy="312737"/>
            </a:xfrm>
            <a:prstGeom prst="straightConnector1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</p:cxnSp>
        <p:cxnSp>
          <p:nvCxnSpPr>
            <p:cNvPr id="34846" name="AutoShape 28"/>
            <p:cNvCxnSpPr>
              <a:cxnSpLocks noChangeShapeType="1"/>
              <a:stCxn id="34831" idx="3"/>
              <a:endCxn id="289803" idx="7"/>
            </p:cNvCxnSpPr>
            <p:nvPr/>
          </p:nvCxnSpPr>
          <p:spPr bwMode="auto">
            <a:xfrm flipH="1">
              <a:off x="8161339" y="2428875"/>
              <a:ext cx="231775" cy="1257300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</p:cxnSp>
      </p:grpSp>
    </p:spTree>
    <p:extLst>
      <p:ext uri="{BB962C8B-B14F-4D97-AF65-F5344CB8AC3E}">
        <p14:creationId xmlns:p14="http://schemas.microsoft.com/office/powerpoint/2010/main" val="809571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Topological Sorting Example</a:t>
            </a:r>
            <a:r>
              <a:rPr lang="en-US" altLang="en-US" b="1" smtClean="0"/>
              <a:t> </a:t>
            </a:r>
            <a:endParaRPr lang="en-US" altLang="en-US" smtClean="0"/>
          </a:p>
        </p:txBody>
      </p:sp>
      <p:grpSp>
        <p:nvGrpSpPr>
          <p:cNvPr id="2" name="Group 1"/>
          <p:cNvGrpSpPr/>
          <p:nvPr/>
        </p:nvGrpSpPr>
        <p:grpSpPr>
          <a:xfrm>
            <a:off x="3829051" y="1752600"/>
            <a:ext cx="5038725" cy="4435476"/>
            <a:chOff x="3829051" y="1752600"/>
            <a:chExt cx="5038725" cy="4435476"/>
          </a:xfrm>
        </p:grpSpPr>
        <p:sp>
          <p:nvSpPr>
            <p:cNvPr id="290823" name="Oval 7"/>
            <p:cNvSpPr>
              <a:spLocks noChangeArrowheads="1"/>
            </p:cNvSpPr>
            <p:nvPr/>
          </p:nvSpPr>
          <p:spPr bwMode="auto">
            <a:xfrm>
              <a:off x="5781676" y="1752600"/>
              <a:ext cx="555625" cy="566738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90824" name="Oval 8"/>
            <p:cNvSpPr>
              <a:spLocks noChangeArrowheads="1"/>
            </p:cNvSpPr>
            <p:nvPr/>
          </p:nvSpPr>
          <p:spPr bwMode="auto">
            <a:xfrm>
              <a:off x="5853114" y="4495800"/>
              <a:ext cx="555625" cy="566738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7</a:t>
              </a:r>
            </a:p>
          </p:txBody>
        </p:sp>
        <p:sp>
          <p:nvSpPr>
            <p:cNvPr id="290825" name="Oval 9"/>
            <p:cNvSpPr>
              <a:spLocks noChangeArrowheads="1"/>
            </p:cNvSpPr>
            <p:nvPr/>
          </p:nvSpPr>
          <p:spPr bwMode="auto">
            <a:xfrm>
              <a:off x="6067426" y="3089275"/>
              <a:ext cx="555625" cy="566738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4</a:t>
              </a:r>
            </a:p>
          </p:txBody>
        </p:sp>
        <p:sp>
          <p:nvSpPr>
            <p:cNvPr id="290826" name="Oval 10"/>
            <p:cNvSpPr>
              <a:spLocks noChangeArrowheads="1"/>
            </p:cNvSpPr>
            <p:nvPr/>
          </p:nvSpPr>
          <p:spPr bwMode="auto">
            <a:xfrm>
              <a:off x="3943351" y="4905375"/>
              <a:ext cx="555625" cy="566738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8</a:t>
              </a:r>
            </a:p>
          </p:txBody>
        </p:sp>
        <p:sp>
          <p:nvSpPr>
            <p:cNvPr id="290827" name="Oval 11"/>
            <p:cNvSpPr>
              <a:spLocks noChangeArrowheads="1"/>
            </p:cNvSpPr>
            <p:nvPr/>
          </p:nvSpPr>
          <p:spPr bwMode="auto">
            <a:xfrm>
              <a:off x="7686676" y="3622675"/>
              <a:ext cx="555625" cy="566738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5</a:t>
              </a:r>
            </a:p>
          </p:txBody>
        </p:sp>
        <p:sp>
          <p:nvSpPr>
            <p:cNvPr id="290828" name="Oval 12"/>
            <p:cNvSpPr>
              <a:spLocks noChangeArrowheads="1"/>
            </p:cNvSpPr>
            <p:nvPr/>
          </p:nvSpPr>
          <p:spPr bwMode="auto">
            <a:xfrm>
              <a:off x="4940301" y="3602039"/>
              <a:ext cx="555625" cy="566737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6</a:t>
              </a:r>
            </a:p>
          </p:txBody>
        </p:sp>
        <p:sp>
          <p:nvSpPr>
            <p:cNvPr id="35855" name="Oval 13"/>
            <p:cNvSpPr>
              <a:spLocks noChangeArrowheads="1"/>
            </p:cNvSpPr>
            <p:nvPr/>
          </p:nvSpPr>
          <p:spPr bwMode="auto">
            <a:xfrm>
              <a:off x="8312151" y="1925639"/>
              <a:ext cx="555625" cy="566737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290830" name="Oval 14"/>
            <p:cNvSpPr>
              <a:spLocks noChangeArrowheads="1"/>
            </p:cNvSpPr>
            <p:nvPr/>
          </p:nvSpPr>
          <p:spPr bwMode="auto">
            <a:xfrm>
              <a:off x="3829051" y="2667000"/>
              <a:ext cx="555625" cy="566738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3</a:t>
              </a:r>
            </a:p>
          </p:txBody>
        </p:sp>
        <p:sp>
          <p:nvSpPr>
            <p:cNvPr id="290831" name="Oval 15"/>
            <p:cNvSpPr>
              <a:spLocks noChangeArrowheads="1"/>
            </p:cNvSpPr>
            <p:nvPr/>
          </p:nvSpPr>
          <p:spPr bwMode="auto">
            <a:xfrm>
              <a:off x="6148389" y="5621339"/>
              <a:ext cx="555625" cy="566737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9</a:t>
              </a:r>
            </a:p>
          </p:txBody>
        </p:sp>
        <p:cxnSp>
          <p:nvCxnSpPr>
            <p:cNvPr id="35858" name="AutoShape 16"/>
            <p:cNvCxnSpPr>
              <a:cxnSpLocks noChangeShapeType="1"/>
              <a:stCxn id="290823" idx="2"/>
              <a:endCxn id="290830" idx="7"/>
            </p:cNvCxnSpPr>
            <p:nvPr/>
          </p:nvCxnSpPr>
          <p:spPr bwMode="auto">
            <a:xfrm flipH="1">
              <a:off x="4303713" y="2036764"/>
              <a:ext cx="1458912" cy="693737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859" name="AutoShape 17"/>
            <p:cNvCxnSpPr>
              <a:cxnSpLocks noChangeShapeType="1"/>
              <a:stCxn id="290823" idx="4"/>
              <a:endCxn id="290825" idx="0"/>
            </p:cNvCxnSpPr>
            <p:nvPr/>
          </p:nvCxnSpPr>
          <p:spPr bwMode="auto">
            <a:xfrm>
              <a:off x="6059488" y="2338389"/>
              <a:ext cx="285750" cy="7318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860" name="AutoShape 18"/>
            <p:cNvCxnSpPr>
              <a:cxnSpLocks noChangeShapeType="1"/>
              <a:stCxn id="35855" idx="2"/>
              <a:endCxn id="290825" idx="7"/>
            </p:cNvCxnSpPr>
            <p:nvPr/>
          </p:nvCxnSpPr>
          <p:spPr bwMode="auto">
            <a:xfrm flipH="1">
              <a:off x="6542088" y="2209801"/>
              <a:ext cx="1751012" cy="94297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861" name="AutoShape 19"/>
            <p:cNvCxnSpPr>
              <a:cxnSpLocks noChangeShapeType="1"/>
              <a:stCxn id="290827" idx="2"/>
              <a:endCxn id="290824" idx="7"/>
            </p:cNvCxnSpPr>
            <p:nvPr/>
          </p:nvCxnSpPr>
          <p:spPr bwMode="auto">
            <a:xfrm flipH="1">
              <a:off x="6327775" y="3906838"/>
              <a:ext cx="1339850" cy="65246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862" name="AutoShape 20"/>
            <p:cNvCxnSpPr>
              <a:cxnSpLocks noChangeShapeType="1"/>
              <a:stCxn id="290827" idx="3"/>
              <a:endCxn id="290831" idx="7"/>
            </p:cNvCxnSpPr>
            <p:nvPr/>
          </p:nvCxnSpPr>
          <p:spPr bwMode="auto">
            <a:xfrm flipH="1">
              <a:off x="6623050" y="4125914"/>
              <a:ext cx="1144588" cy="155892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863" name="AutoShape 21"/>
            <p:cNvCxnSpPr>
              <a:cxnSpLocks noChangeShapeType="1"/>
              <a:stCxn id="290826" idx="6"/>
              <a:endCxn id="290831" idx="2"/>
            </p:cNvCxnSpPr>
            <p:nvPr/>
          </p:nvCxnSpPr>
          <p:spPr bwMode="auto">
            <a:xfrm>
              <a:off x="4518026" y="5189538"/>
              <a:ext cx="1611313" cy="71596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864" name="AutoShape 22"/>
            <p:cNvCxnSpPr>
              <a:cxnSpLocks noChangeShapeType="1"/>
              <a:stCxn id="290824" idx="4"/>
              <a:endCxn id="290831" idx="1"/>
            </p:cNvCxnSpPr>
            <p:nvPr/>
          </p:nvCxnSpPr>
          <p:spPr bwMode="auto">
            <a:xfrm>
              <a:off x="6130926" y="5081588"/>
              <a:ext cx="98425" cy="6032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865" name="AutoShape 23"/>
            <p:cNvCxnSpPr>
              <a:cxnSpLocks noChangeShapeType="1"/>
              <a:stCxn id="290828" idx="5"/>
              <a:endCxn id="290824" idx="1"/>
            </p:cNvCxnSpPr>
            <p:nvPr/>
          </p:nvCxnSpPr>
          <p:spPr bwMode="auto">
            <a:xfrm>
              <a:off x="5414963" y="4105276"/>
              <a:ext cx="519112" cy="4540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866" name="AutoShape 24"/>
            <p:cNvCxnSpPr>
              <a:cxnSpLocks noChangeShapeType="1"/>
              <a:stCxn id="290830" idx="5"/>
              <a:endCxn id="290828" idx="1"/>
            </p:cNvCxnSpPr>
            <p:nvPr/>
          </p:nvCxnSpPr>
          <p:spPr bwMode="auto">
            <a:xfrm>
              <a:off x="4303713" y="3170238"/>
              <a:ext cx="717550" cy="4953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867" name="AutoShape 25"/>
            <p:cNvCxnSpPr>
              <a:cxnSpLocks noChangeShapeType="1"/>
              <a:stCxn id="290830" idx="4"/>
              <a:endCxn id="290826" idx="0"/>
            </p:cNvCxnSpPr>
            <p:nvPr/>
          </p:nvCxnSpPr>
          <p:spPr bwMode="auto">
            <a:xfrm>
              <a:off x="4106863" y="3252789"/>
              <a:ext cx="114300" cy="16335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868" name="AutoShape 26"/>
            <p:cNvCxnSpPr>
              <a:cxnSpLocks noChangeShapeType="1"/>
              <a:stCxn id="290830" idx="6"/>
              <a:endCxn id="290825" idx="2"/>
            </p:cNvCxnSpPr>
            <p:nvPr/>
          </p:nvCxnSpPr>
          <p:spPr bwMode="auto">
            <a:xfrm>
              <a:off x="4403725" y="2951164"/>
              <a:ext cx="1644650" cy="42227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869" name="AutoShape 27"/>
            <p:cNvCxnSpPr>
              <a:cxnSpLocks noChangeShapeType="1"/>
              <a:stCxn id="290825" idx="6"/>
              <a:endCxn id="290827" idx="1"/>
            </p:cNvCxnSpPr>
            <p:nvPr/>
          </p:nvCxnSpPr>
          <p:spPr bwMode="auto">
            <a:xfrm>
              <a:off x="6642100" y="3373439"/>
              <a:ext cx="1125538" cy="312737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870" name="AutoShape 28"/>
            <p:cNvCxnSpPr>
              <a:cxnSpLocks noChangeShapeType="1"/>
              <a:stCxn id="35855" idx="3"/>
              <a:endCxn id="290827" idx="7"/>
            </p:cNvCxnSpPr>
            <p:nvPr/>
          </p:nvCxnSpPr>
          <p:spPr bwMode="auto">
            <a:xfrm flipH="1">
              <a:off x="8161339" y="2428875"/>
              <a:ext cx="231775" cy="12573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92106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Topological Sorting Example</a:t>
            </a:r>
            <a:r>
              <a:rPr lang="en-US" altLang="en-US" b="1" smtClean="0"/>
              <a:t> </a:t>
            </a:r>
            <a:endParaRPr lang="en-US" altLang="en-US" smtClean="0"/>
          </a:p>
        </p:txBody>
      </p:sp>
      <p:grpSp>
        <p:nvGrpSpPr>
          <p:cNvPr id="2" name="Group 1"/>
          <p:cNvGrpSpPr/>
          <p:nvPr/>
        </p:nvGrpSpPr>
        <p:grpSpPr>
          <a:xfrm>
            <a:off x="3829051" y="1752600"/>
            <a:ext cx="5038725" cy="4435476"/>
            <a:chOff x="3829051" y="1752600"/>
            <a:chExt cx="5038725" cy="4435476"/>
          </a:xfrm>
        </p:grpSpPr>
        <p:sp>
          <p:nvSpPr>
            <p:cNvPr id="291847" name="Oval 7"/>
            <p:cNvSpPr>
              <a:spLocks noChangeArrowheads="1"/>
            </p:cNvSpPr>
            <p:nvPr/>
          </p:nvSpPr>
          <p:spPr bwMode="auto">
            <a:xfrm>
              <a:off x="5781676" y="1752600"/>
              <a:ext cx="555625" cy="566738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 dirty="0"/>
                <a:t>2</a:t>
              </a:r>
            </a:p>
          </p:txBody>
        </p:sp>
        <p:sp>
          <p:nvSpPr>
            <p:cNvPr id="291848" name="Oval 8"/>
            <p:cNvSpPr>
              <a:spLocks noChangeArrowheads="1"/>
            </p:cNvSpPr>
            <p:nvPr/>
          </p:nvSpPr>
          <p:spPr bwMode="auto">
            <a:xfrm>
              <a:off x="5853114" y="4495800"/>
              <a:ext cx="555625" cy="566738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7</a:t>
              </a:r>
            </a:p>
          </p:txBody>
        </p:sp>
        <p:sp>
          <p:nvSpPr>
            <p:cNvPr id="291849" name="Oval 9"/>
            <p:cNvSpPr>
              <a:spLocks noChangeArrowheads="1"/>
            </p:cNvSpPr>
            <p:nvPr/>
          </p:nvSpPr>
          <p:spPr bwMode="auto">
            <a:xfrm>
              <a:off x="6067426" y="3089275"/>
              <a:ext cx="555625" cy="566738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4</a:t>
              </a:r>
            </a:p>
          </p:txBody>
        </p:sp>
        <p:sp>
          <p:nvSpPr>
            <p:cNvPr id="291850" name="Oval 10"/>
            <p:cNvSpPr>
              <a:spLocks noChangeArrowheads="1"/>
            </p:cNvSpPr>
            <p:nvPr/>
          </p:nvSpPr>
          <p:spPr bwMode="auto">
            <a:xfrm>
              <a:off x="3943351" y="4905375"/>
              <a:ext cx="555625" cy="566738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8</a:t>
              </a:r>
            </a:p>
          </p:txBody>
        </p:sp>
        <p:sp>
          <p:nvSpPr>
            <p:cNvPr id="291851" name="Oval 11"/>
            <p:cNvSpPr>
              <a:spLocks noChangeArrowheads="1"/>
            </p:cNvSpPr>
            <p:nvPr/>
          </p:nvSpPr>
          <p:spPr bwMode="auto">
            <a:xfrm>
              <a:off x="7686676" y="3622675"/>
              <a:ext cx="555625" cy="566738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5</a:t>
              </a:r>
            </a:p>
          </p:txBody>
        </p:sp>
        <p:sp>
          <p:nvSpPr>
            <p:cNvPr id="291852" name="Oval 12"/>
            <p:cNvSpPr>
              <a:spLocks noChangeArrowheads="1"/>
            </p:cNvSpPr>
            <p:nvPr/>
          </p:nvSpPr>
          <p:spPr bwMode="auto">
            <a:xfrm>
              <a:off x="4940301" y="3602039"/>
              <a:ext cx="555625" cy="566737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6</a:t>
              </a:r>
            </a:p>
          </p:txBody>
        </p:sp>
        <p:sp>
          <p:nvSpPr>
            <p:cNvPr id="36879" name="Oval 13"/>
            <p:cNvSpPr>
              <a:spLocks noChangeArrowheads="1"/>
            </p:cNvSpPr>
            <p:nvPr/>
          </p:nvSpPr>
          <p:spPr bwMode="auto">
            <a:xfrm>
              <a:off x="8312151" y="1925639"/>
              <a:ext cx="555625" cy="566737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291854" name="Oval 14"/>
            <p:cNvSpPr>
              <a:spLocks noChangeArrowheads="1"/>
            </p:cNvSpPr>
            <p:nvPr/>
          </p:nvSpPr>
          <p:spPr bwMode="auto">
            <a:xfrm>
              <a:off x="3829051" y="2667000"/>
              <a:ext cx="555625" cy="566738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 dirty="0"/>
                <a:t>3</a:t>
              </a:r>
            </a:p>
          </p:txBody>
        </p:sp>
        <p:sp>
          <p:nvSpPr>
            <p:cNvPr id="291855" name="Oval 15"/>
            <p:cNvSpPr>
              <a:spLocks noChangeArrowheads="1"/>
            </p:cNvSpPr>
            <p:nvPr/>
          </p:nvSpPr>
          <p:spPr bwMode="auto">
            <a:xfrm>
              <a:off x="6148389" y="5621339"/>
              <a:ext cx="555625" cy="566737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9</a:t>
              </a:r>
            </a:p>
          </p:txBody>
        </p:sp>
        <p:cxnSp>
          <p:nvCxnSpPr>
            <p:cNvPr id="36882" name="AutoShape 16"/>
            <p:cNvCxnSpPr>
              <a:cxnSpLocks noChangeShapeType="1"/>
              <a:stCxn id="291847" idx="2"/>
              <a:endCxn id="291854" idx="7"/>
            </p:cNvCxnSpPr>
            <p:nvPr/>
          </p:nvCxnSpPr>
          <p:spPr bwMode="auto">
            <a:xfrm flipH="1">
              <a:off x="4303713" y="2036764"/>
              <a:ext cx="1458912" cy="6937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883" name="AutoShape 17"/>
            <p:cNvCxnSpPr>
              <a:cxnSpLocks noChangeShapeType="1"/>
              <a:stCxn id="291847" idx="4"/>
              <a:endCxn id="291849" idx="0"/>
            </p:cNvCxnSpPr>
            <p:nvPr/>
          </p:nvCxnSpPr>
          <p:spPr bwMode="auto">
            <a:xfrm>
              <a:off x="6059488" y="2338389"/>
              <a:ext cx="285750" cy="7318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884" name="AutoShape 18"/>
            <p:cNvCxnSpPr>
              <a:cxnSpLocks noChangeShapeType="1"/>
              <a:stCxn id="36879" idx="2"/>
              <a:endCxn id="291849" idx="7"/>
            </p:cNvCxnSpPr>
            <p:nvPr/>
          </p:nvCxnSpPr>
          <p:spPr bwMode="auto">
            <a:xfrm flipH="1">
              <a:off x="6542088" y="2209801"/>
              <a:ext cx="1751012" cy="94297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885" name="AutoShape 19"/>
            <p:cNvCxnSpPr>
              <a:cxnSpLocks noChangeShapeType="1"/>
              <a:stCxn id="291851" idx="2"/>
              <a:endCxn id="291848" idx="7"/>
            </p:cNvCxnSpPr>
            <p:nvPr/>
          </p:nvCxnSpPr>
          <p:spPr bwMode="auto">
            <a:xfrm flipH="1">
              <a:off x="6327775" y="3906838"/>
              <a:ext cx="1339850" cy="65246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886" name="AutoShape 20"/>
            <p:cNvCxnSpPr>
              <a:cxnSpLocks noChangeShapeType="1"/>
              <a:stCxn id="291851" idx="3"/>
              <a:endCxn id="291855" idx="7"/>
            </p:cNvCxnSpPr>
            <p:nvPr/>
          </p:nvCxnSpPr>
          <p:spPr bwMode="auto">
            <a:xfrm flipH="1">
              <a:off x="6623050" y="4125914"/>
              <a:ext cx="1144588" cy="155892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887" name="AutoShape 21"/>
            <p:cNvCxnSpPr>
              <a:cxnSpLocks noChangeShapeType="1"/>
              <a:stCxn id="291850" idx="6"/>
              <a:endCxn id="291855" idx="2"/>
            </p:cNvCxnSpPr>
            <p:nvPr/>
          </p:nvCxnSpPr>
          <p:spPr bwMode="auto">
            <a:xfrm>
              <a:off x="4518026" y="5189538"/>
              <a:ext cx="1611313" cy="71596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888" name="AutoShape 22"/>
            <p:cNvCxnSpPr>
              <a:cxnSpLocks noChangeShapeType="1"/>
              <a:stCxn id="291848" idx="4"/>
              <a:endCxn id="291855" idx="1"/>
            </p:cNvCxnSpPr>
            <p:nvPr/>
          </p:nvCxnSpPr>
          <p:spPr bwMode="auto">
            <a:xfrm>
              <a:off x="6130926" y="5081588"/>
              <a:ext cx="98425" cy="6032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889" name="AutoShape 23"/>
            <p:cNvCxnSpPr>
              <a:cxnSpLocks noChangeShapeType="1"/>
              <a:stCxn id="291852" idx="5"/>
              <a:endCxn id="291848" idx="1"/>
            </p:cNvCxnSpPr>
            <p:nvPr/>
          </p:nvCxnSpPr>
          <p:spPr bwMode="auto">
            <a:xfrm>
              <a:off x="5414963" y="4105276"/>
              <a:ext cx="519112" cy="4540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890" name="AutoShape 24"/>
            <p:cNvCxnSpPr>
              <a:cxnSpLocks noChangeShapeType="1"/>
              <a:stCxn id="291854" idx="5"/>
              <a:endCxn id="291852" idx="1"/>
            </p:cNvCxnSpPr>
            <p:nvPr/>
          </p:nvCxnSpPr>
          <p:spPr bwMode="auto">
            <a:xfrm>
              <a:off x="4303713" y="3170238"/>
              <a:ext cx="717550" cy="4953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891" name="AutoShape 25"/>
            <p:cNvCxnSpPr>
              <a:cxnSpLocks noChangeShapeType="1"/>
              <a:stCxn id="291854" idx="4"/>
              <a:endCxn id="291850" idx="0"/>
            </p:cNvCxnSpPr>
            <p:nvPr/>
          </p:nvCxnSpPr>
          <p:spPr bwMode="auto">
            <a:xfrm>
              <a:off x="4106863" y="3252789"/>
              <a:ext cx="114300" cy="16335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892" name="AutoShape 26"/>
            <p:cNvCxnSpPr>
              <a:cxnSpLocks noChangeShapeType="1"/>
              <a:stCxn id="291854" idx="6"/>
              <a:endCxn id="291849" idx="2"/>
            </p:cNvCxnSpPr>
            <p:nvPr/>
          </p:nvCxnSpPr>
          <p:spPr bwMode="auto">
            <a:xfrm>
              <a:off x="4403725" y="2951164"/>
              <a:ext cx="1644650" cy="42227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893" name="AutoShape 27"/>
            <p:cNvCxnSpPr>
              <a:cxnSpLocks noChangeShapeType="1"/>
              <a:stCxn id="291849" idx="6"/>
              <a:endCxn id="291851" idx="1"/>
            </p:cNvCxnSpPr>
            <p:nvPr/>
          </p:nvCxnSpPr>
          <p:spPr bwMode="auto">
            <a:xfrm>
              <a:off x="6642100" y="3373439"/>
              <a:ext cx="1125538" cy="312737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894" name="AutoShape 28"/>
            <p:cNvCxnSpPr>
              <a:cxnSpLocks noChangeShapeType="1"/>
              <a:stCxn id="36879" idx="3"/>
              <a:endCxn id="291851" idx="7"/>
            </p:cNvCxnSpPr>
            <p:nvPr/>
          </p:nvCxnSpPr>
          <p:spPr bwMode="auto">
            <a:xfrm flipH="1">
              <a:off x="8161339" y="2428875"/>
              <a:ext cx="231775" cy="12573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52359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Topological Sorting Example</a:t>
            </a:r>
            <a:r>
              <a:rPr lang="en-US" altLang="en-US" b="1" smtClean="0"/>
              <a:t> </a:t>
            </a:r>
            <a:endParaRPr lang="en-US" altLang="en-US" smtClean="0"/>
          </a:p>
        </p:txBody>
      </p:sp>
      <p:grpSp>
        <p:nvGrpSpPr>
          <p:cNvPr id="2" name="Group 1"/>
          <p:cNvGrpSpPr/>
          <p:nvPr/>
        </p:nvGrpSpPr>
        <p:grpSpPr>
          <a:xfrm>
            <a:off x="3829051" y="1752600"/>
            <a:ext cx="5038725" cy="4435476"/>
            <a:chOff x="3829051" y="1752600"/>
            <a:chExt cx="5038725" cy="4435476"/>
          </a:xfrm>
          <a:solidFill>
            <a:schemeClr val="accent1"/>
          </a:solidFill>
        </p:grpSpPr>
        <p:sp>
          <p:nvSpPr>
            <p:cNvPr id="292871" name="Oval 7"/>
            <p:cNvSpPr>
              <a:spLocks noChangeArrowheads="1"/>
            </p:cNvSpPr>
            <p:nvPr/>
          </p:nvSpPr>
          <p:spPr bwMode="auto">
            <a:xfrm>
              <a:off x="5781676" y="1752600"/>
              <a:ext cx="555625" cy="566738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 dirty="0"/>
                <a:t>2</a:t>
              </a:r>
            </a:p>
          </p:txBody>
        </p:sp>
        <p:sp>
          <p:nvSpPr>
            <p:cNvPr id="292872" name="Oval 8"/>
            <p:cNvSpPr>
              <a:spLocks noChangeArrowheads="1"/>
            </p:cNvSpPr>
            <p:nvPr/>
          </p:nvSpPr>
          <p:spPr bwMode="auto">
            <a:xfrm>
              <a:off x="5853114" y="4495800"/>
              <a:ext cx="555625" cy="566738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7</a:t>
              </a:r>
            </a:p>
          </p:txBody>
        </p:sp>
        <p:sp>
          <p:nvSpPr>
            <p:cNvPr id="292873" name="Oval 9"/>
            <p:cNvSpPr>
              <a:spLocks noChangeArrowheads="1"/>
            </p:cNvSpPr>
            <p:nvPr/>
          </p:nvSpPr>
          <p:spPr bwMode="auto">
            <a:xfrm>
              <a:off x="6067426" y="3089275"/>
              <a:ext cx="555625" cy="566738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4</a:t>
              </a:r>
            </a:p>
          </p:txBody>
        </p:sp>
        <p:sp>
          <p:nvSpPr>
            <p:cNvPr id="292874" name="Oval 10"/>
            <p:cNvSpPr>
              <a:spLocks noChangeArrowheads="1"/>
            </p:cNvSpPr>
            <p:nvPr/>
          </p:nvSpPr>
          <p:spPr bwMode="auto">
            <a:xfrm>
              <a:off x="3943351" y="4905375"/>
              <a:ext cx="555625" cy="566738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8</a:t>
              </a:r>
            </a:p>
          </p:txBody>
        </p:sp>
        <p:sp>
          <p:nvSpPr>
            <p:cNvPr id="292875" name="Oval 11"/>
            <p:cNvSpPr>
              <a:spLocks noChangeArrowheads="1"/>
            </p:cNvSpPr>
            <p:nvPr/>
          </p:nvSpPr>
          <p:spPr bwMode="auto">
            <a:xfrm>
              <a:off x="7686676" y="3622675"/>
              <a:ext cx="555625" cy="566738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5</a:t>
              </a:r>
            </a:p>
          </p:txBody>
        </p:sp>
        <p:sp>
          <p:nvSpPr>
            <p:cNvPr id="292876" name="Oval 12"/>
            <p:cNvSpPr>
              <a:spLocks noChangeArrowheads="1"/>
            </p:cNvSpPr>
            <p:nvPr/>
          </p:nvSpPr>
          <p:spPr bwMode="auto">
            <a:xfrm>
              <a:off x="4940301" y="3602039"/>
              <a:ext cx="555625" cy="566737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6</a:t>
              </a:r>
            </a:p>
          </p:txBody>
        </p:sp>
        <p:sp>
          <p:nvSpPr>
            <p:cNvPr id="292877" name="Oval 13"/>
            <p:cNvSpPr>
              <a:spLocks noChangeArrowheads="1"/>
            </p:cNvSpPr>
            <p:nvPr/>
          </p:nvSpPr>
          <p:spPr bwMode="auto">
            <a:xfrm>
              <a:off x="8312151" y="1925639"/>
              <a:ext cx="555625" cy="566737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1</a:t>
              </a:r>
            </a:p>
          </p:txBody>
        </p:sp>
        <p:sp>
          <p:nvSpPr>
            <p:cNvPr id="292878" name="Oval 14"/>
            <p:cNvSpPr>
              <a:spLocks noChangeArrowheads="1"/>
            </p:cNvSpPr>
            <p:nvPr/>
          </p:nvSpPr>
          <p:spPr bwMode="auto">
            <a:xfrm>
              <a:off x="3829051" y="2667000"/>
              <a:ext cx="555625" cy="566738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3</a:t>
              </a:r>
            </a:p>
          </p:txBody>
        </p:sp>
        <p:sp>
          <p:nvSpPr>
            <p:cNvPr id="292879" name="Oval 15"/>
            <p:cNvSpPr>
              <a:spLocks noChangeArrowheads="1"/>
            </p:cNvSpPr>
            <p:nvPr/>
          </p:nvSpPr>
          <p:spPr bwMode="auto">
            <a:xfrm>
              <a:off x="6148389" y="5621339"/>
              <a:ext cx="555625" cy="566737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9</a:t>
              </a:r>
            </a:p>
          </p:txBody>
        </p:sp>
        <p:cxnSp>
          <p:nvCxnSpPr>
            <p:cNvPr id="37906" name="AutoShape 16"/>
            <p:cNvCxnSpPr>
              <a:cxnSpLocks noChangeShapeType="1"/>
              <a:stCxn id="292871" idx="2"/>
              <a:endCxn id="292878" idx="7"/>
            </p:cNvCxnSpPr>
            <p:nvPr/>
          </p:nvCxnSpPr>
          <p:spPr bwMode="auto">
            <a:xfrm flipH="1">
              <a:off x="4303713" y="2036764"/>
              <a:ext cx="1458912" cy="693737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</p:cxnSp>
        <p:cxnSp>
          <p:nvCxnSpPr>
            <p:cNvPr id="37907" name="AutoShape 17"/>
            <p:cNvCxnSpPr>
              <a:cxnSpLocks noChangeShapeType="1"/>
              <a:stCxn id="292871" idx="4"/>
              <a:endCxn id="292873" idx="0"/>
            </p:cNvCxnSpPr>
            <p:nvPr/>
          </p:nvCxnSpPr>
          <p:spPr bwMode="auto">
            <a:xfrm>
              <a:off x="6059488" y="2338389"/>
              <a:ext cx="285750" cy="731837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</p:cxnSp>
        <p:cxnSp>
          <p:nvCxnSpPr>
            <p:cNvPr id="37908" name="AutoShape 18"/>
            <p:cNvCxnSpPr>
              <a:cxnSpLocks noChangeShapeType="1"/>
              <a:stCxn id="292877" idx="2"/>
              <a:endCxn id="292873" idx="7"/>
            </p:cNvCxnSpPr>
            <p:nvPr/>
          </p:nvCxnSpPr>
          <p:spPr bwMode="auto">
            <a:xfrm flipH="1">
              <a:off x="6542088" y="2209801"/>
              <a:ext cx="1751012" cy="942975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</p:cxnSp>
        <p:cxnSp>
          <p:nvCxnSpPr>
            <p:cNvPr id="37909" name="AutoShape 19"/>
            <p:cNvCxnSpPr>
              <a:cxnSpLocks noChangeShapeType="1"/>
              <a:stCxn id="292875" idx="2"/>
              <a:endCxn id="292872" idx="7"/>
            </p:cNvCxnSpPr>
            <p:nvPr/>
          </p:nvCxnSpPr>
          <p:spPr bwMode="auto">
            <a:xfrm flipH="1">
              <a:off x="6327775" y="3906838"/>
              <a:ext cx="1339850" cy="652462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</p:cxnSp>
        <p:cxnSp>
          <p:nvCxnSpPr>
            <p:cNvPr id="37910" name="AutoShape 20"/>
            <p:cNvCxnSpPr>
              <a:cxnSpLocks noChangeShapeType="1"/>
              <a:stCxn id="292875" idx="3"/>
              <a:endCxn id="292879" idx="7"/>
            </p:cNvCxnSpPr>
            <p:nvPr/>
          </p:nvCxnSpPr>
          <p:spPr bwMode="auto">
            <a:xfrm flipH="1">
              <a:off x="6623050" y="4125914"/>
              <a:ext cx="1144588" cy="1558925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</p:cxnSp>
        <p:cxnSp>
          <p:nvCxnSpPr>
            <p:cNvPr id="37911" name="AutoShape 21"/>
            <p:cNvCxnSpPr>
              <a:cxnSpLocks noChangeShapeType="1"/>
              <a:stCxn id="292874" idx="6"/>
              <a:endCxn id="292879" idx="2"/>
            </p:cNvCxnSpPr>
            <p:nvPr/>
          </p:nvCxnSpPr>
          <p:spPr bwMode="auto">
            <a:xfrm>
              <a:off x="4518026" y="5189538"/>
              <a:ext cx="1611313" cy="715962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</p:cxnSp>
        <p:cxnSp>
          <p:nvCxnSpPr>
            <p:cNvPr id="37912" name="AutoShape 22"/>
            <p:cNvCxnSpPr>
              <a:cxnSpLocks noChangeShapeType="1"/>
              <a:stCxn id="292872" idx="4"/>
              <a:endCxn id="292879" idx="1"/>
            </p:cNvCxnSpPr>
            <p:nvPr/>
          </p:nvCxnSpPr>
          <p:spPr bwMode="auto">
            <a:xfrm>
              <a:off x="6130926" y="5081588"/>
              <a:ext cx="98425" cy="603250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</p:cxnSp>
        <p:cxnSp>
          <p:nvCxnSpPr>
            <p:cNvPr id="37913" name="AutoShape 23"/>
            <p:cNvCxnSpPr>
              <a:cxnSpLocks noChangeShapeType="1"/>
              <a:stCxn id="292876" idx="5"/>
              <a:endCxn id="292872" idx="1"/>
            </p:cNvCxnSpPr>
            <p:nvPr/>
          </p:nvCxnSpPr>
          <p:spPr bwMode="auto">
            <a:xfrm>
              <a:off x="5414963" y="4105276"/>
              <a:ext cx="519112" cy="454025"/>
            </a:xfrm>
            <a:prstGeom prst="straightConnector1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</p:cxnSp>
        <p:cxnSp>
          <p:nvCxnSpPr>
            <p:cNvPr id="37914" name="AutoShape 24"/>
            <p:cNvCxnSpPr>
              <a:cxnSpLocks noChangeShapeType="1"/>
              <a:stCxn id="292878" idx="5"/>
              <a:endCxn id="292876" idx="1"/>
            </p:cNvCxnSpPr>
            <p:nvPr/>
          </p:nvCxnSpPr>
          <p:spPr bwMode="auto">
            <a:xfrm>
              <a:off x="4303713" y="3170238"/>
              <a:ext cx="717550" cy="495300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</p:cxnSp>
        <p:cxnSp>
          <p:nvCxnSpPr>
            <p:cNvPr id="37915" name="AutoShape 25"/>
            <p:cNvCxnSpPr>
              <a:cxnSpLocks noChangeShapeType="1"/>
              <a:stCxn id="292878" idx="4"/>
              <a:endCxn id="292874" idx="0"/>
            </p:cNvCxnSpPr>
            <p:nvPr/>
          </p:nvCxnSpPr>
          <p:spPr bwMode="auto">
            <a:xfrm>
              <a:off x="4106863" y="3252789"/>
              <a:ext cx="114300" cy="1633537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</p:cxnSp>
        <p:cxnSp>
          <p:nvCxnSpPr>
            <p:cNvPr id="37916" name="AutoShape 26"/>
            <p:cNvCxnSpPr>
              <a:cxnSpLocks noChangeShapeType="1"/>
              <a:stCxn id="292878" idx="6"/>
              <a:endCxn id="292873" idx="2"/>
            </p:cNvCxnSpPr>
            <p:nvPr/>
          </p:nvCxnSpPr>
          <p:spPr bwMode="auto">
            <a:xfrm>
              <a:off x="4403725" y="2951164"/>
              <a:ext cx="1644650" cy="422275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</p:cxnSp>
        <p:cxnSp>
          <p:nvCxnSpPr>
            <p:cNvPr id="37917" name="AutoShape 27"/>
            <p:cNvCxnSpPr>
              <a:cxnSpLocks noChangeShapeType="1"/>
              <a:stCxn id="292873" idx="6"/>
              <a:endCxn id="292875" idx="1"/>
            </p:cNvCxnSpPr>
            <p:nvPr/>
          </p:nvCxnSpPr>
          <p:spPr bwMode="auto">
            <a:xfrm>
              <a:off x="6642100" y="3373439"/>
              <a:ext cx="1125538" cy="312737"/>
            </a:xfrm>
            <a:prstGeom prst="straightConnector1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</p:cxnSp>
        <p:cxnSp>
          <p:nvCxnSpPr>
            <p:cNvPr id="37918" name="AutoShape 28"/>
            <p:cNvCxnSpPr>
              <a:cxnSpLocks noChangeShapeType="1"/>
              <a:stCxn id="292877" idx="3"/>
              <a:endCxn id="292875" idx="7"/>
            </p:cNvCxnSpPr>
            <p:nvPr/>
          </p:nvCxnSpPr>
          <p:spPr bwMode="auto">
            <a:xfrm flipH="1">
              <a:off x="8161339" y="2428875"/>
              <a:ext cx="231775" cy="1257300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</p:cxnSp>
      </p:grpSp>
    </p:spTree>
    <p:extLst>
      <p:ext uri="{BB962C8B-B14F-4D97-AF65-F5344CB8AC3E}">
        <p14:creationId xmlns:p14="http://schemas.microsoft.com/office/powerpoint/2010/main" val="338016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ea typeface="新細明體" pitchFamily="18" charset="-120"/>
              </a:rPr>
              <a:t>Minimum Spanning Trees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7217229" y="2542722"/>
            <a:ext cx="3276600" cy="2569028"/>
            <a:chOff x="7467600" y="1567543"/>
            <a:chExt cx="3276600" cy="2569028"/>
          </a:xfrm>
        </p:grpSpPr>
        <p:sp>
          <p:nvSpPr>
            <p:cNvPr id="4" name="Rectangle 3"/>
            <p:cNvSpPr/>
            <p:nvPr/>
          </p:nvSpPr>
          <p:spPr>
            <a:xfrm>
              <a:off x="7467600" y="1567543"/>
              <a:ext cx="3276600" cy="25690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7569124" y="1652588"/>
              <a:ext cx="3086099" cy="2386012"/>
              <a:chOff x="6219826" y="2887663"/>
              <a:chExt cx="3086099" cy="2386012"/>
            </a:xfrm>
          </p:grpSpPr>
          <p:sp>
            <p:nvSpPr>
              <p:cNvPr id="18437" name="Freeform 3"/>
              <p:cNvSpPr>
                <a:spLocks/>
              </p:cNvSpPr>
              <p:nvPr/>
            </p:nvSpPr>
            <p:spPr bwMode="auto">
              <a:xfrm>
                <a:off x="8121651" y="3321051"/>
                <a:ext cx="804863" cy="131763"/>
              </a:xfrm>
              <a:custGeom>
                <a:avLst/>
                <a:gdLst>
                  <a:gd name="T0" fmla="*/ 800100 w 507"/>
                  <a:gd name="T1" fmla="*/ 131763 h 83"/>
                  <a:gd name="T2" fmla="*/ 674688 w 507"/>
                  <a:gd name="T3" fmla="*/ 71438 h 83"/>
                  <a:gd name="T4" fmla="*/ 674688 w 507"/>
                  <a:gd name="T5" fmla="*/ 71438 h 83"/>
                  <a:gd name="T6" fmla="*/ 674688 w 507"/>
                  <a:gd name="T7" fmla="*/ 71438 h 83"/>
                  <a:gd name="T8" fmla="*/ 547688 w 507"/>
                  <a:gd name="T9" fmla="*/ 26988 h 83"/>
                  <a:gd name="T10" fmla="*/ 547688 w 507"/>
                  <a:gd name="T11" fmla="*/ 26988 h 83"/>
                  <a:gd name="T12" fmla="*/ 547688 w 507"/>
                  <a:gd name="T13" fmla="*/ 26988 h 83"/>
                  <a:gd name="T14" fmla="*/ 422275 w 507"/>
                  <a:gd name="T15" fmla="*/ 11113 h 83"/>
                  <a:gd name="T16" fmla="*/ 422275 w 507"/>
                  <a:gd name="T17" fmla="*/ 11113 h 83"/>
                  <a:gd name="T18" fmla="*/ 422275 w 507"/>
                  <a:gd name="T19" fmla="*/ 11113 h 83"/>
                  <a:gd name="T20" fmla="*/ 290513 w 507"/>
                  <a:gd name="T21" fmla="*/ 11113 h 83"/>
                  <a:gd name="T22" fmla="*/ 290513 w 507"/>
                  <a:gd name="T23" fmla="*/ 11113 h 83"/>
                  <a:gd name="T24" fmla="*/ 290513 w 507"/>
                  <a:gd name="T25" fmla="*/ 11113 h 83"/>
                  <a:gd name="T26" fmla="*/ 153988 w 507"/>
                  <a:gd name="T27" fmla="*/ 38100 h 83"/>
                  <a:gd name="T28" fmla="*/ 158750 w 507"/>
                  <a:gd name="T29" fmla="*/ 38100 h 83"/>
                  <a:gd name="T30" fmla="*/ 158750 w 507"/>
                  <a:gd name="T31" fmla="*/ 38100 h 83"/>
                  <a:gd name="T32" fmla="*/ 4763 w 507"/>
                  <a:gd name="T33" fmla="*/ 82550 h 83"/>
                  <a:gd name="T34" fmla="*/ 4763 w 507"/>
                  <a:gd name="T35" fmla="*/ 82550 h 83"/>
                  <a:gd name="T36" fmla="*/ 0 w 507"/>
                  <a:gd name="T37" fmla="*/ 71438 h 83"/>
                  <a:gd name="T38" fmla="*/ 0 w 507"/>
                  <a:gd name="T39" fmla="*/ 71438 h 83"/>
                  <a:gd name="T40" fmla="*/ 153988 w 507"/>
                  <a:gd name="T41" fmla="*/ 26988 h 83"/>
                  <a:gd name="T42" fmla="*/ 153988 w 507"/>
                  <a:gd name="T43" fmla="*/ 26988 h 83"/>
                  <a:gd name="T44" fmla="*/ 153988 w 507"/>
                  <a:gd name="T45" fmla="*/ 26988 h 83"/>
                  <a:gd name="T46" fmla="*/ 290513 w 507"/>
                  <a:gd name="T47" fmla="*/ 0 h 83"/>
                  <a:gd name="T48" fmla="*/ 290513 w 507"/>
                  <a:gd name="T49" fmla="*/ 0 h 83"/>
                  <a:gd name="T50" fmla="*/ 290513 w 507"/>
                  <a:gd name="T51" fmla="*/ 0 h 83"/>
                  <a:gd name="T52" fmla="*/ 422275 w 507"/>
                  <a:gd name="T53" fmla="*/ 0 h 83"/>
                  <a:gd name="T54" fmla="*/ 422275 w 507"/>
                  <a:gd name="T55" fmla="*/ 0 h 83"/>
                  <a:gd name="T56" fmla="*/ 422275 w 507"/>
                  <a:gd name="T57" fmla="*/ 0 h 83"/>
                  <a:gd name="T58" fmla="*/ 547688 w 507"/>
                  <a:gd name="T59" fmla="*/ 15875 h 83"/>
                  <a:gd name="T60" fmla="*/ 547688 w 507"/>
                  <a:gd name="T61" fmla="*/ 15875 h 83"/>
                  <a:gd name="T62" fmla="*/ 554038 w 507"/>
                  <a:gd name="T63" fmla="*/ 15875 h 83"/>
                  <a:gd name="T64" fmla="*/ 679450 w 507"/>
                  <a:gd name="T65" fmla="*/ 60325 h 83"/>
                  <a:gd name="T66" fmla="*/ 679450 w 507"/>
                  <a:gd name="T67" fmla="*/ 60325 h 83"/>
                  <a:gd name="T68" fmla="*/ 679450 w 507"/>
                  <a:gd name="T69" fmla="*/ 60325 h 83"/>
                  <a:gd name="T70" fmla="*/ 804863 w 507"/>
                  <a:gd name="T71" fmla="*/ 120650 h 83"/>
                  <a:gd name="T72" fmla="*/ 800100 w 507"/>
                  <a:gd name="T73" fmla="*/ 131763 h 83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507" h="83">
                    <a:moveTo>
                      <a:pt x="504" y="83"/>
                    </a:moveTo>
                    <a:lnTo>
                      <a:pt x="425" y="45"/>
                    </a:lnTo>
                    <a:lnTo>
                      <a:pt x="345" y="17"/>
                    </a:lnTo>
                    <a:lnTo>
                      <a:pt x="266" y="7"/>
                    </a:lnTo>
                    <a:lnTo>
                      <a:pt x="183" y="7"/>
                    </a:lnTo>
                    <a:lnTo>
                      <a:pt x="97" y="24"/>
                    </a:lnTo>
                    <a:lnTo>
                      <a:pt x="100" y="24"/>
                    </a:lnTo>
                    <a:lnTo>
                      <a:pt x="3" y="52"/>
                    </a:lnTo>
                    <a:lnTo>
                      <a:pt x="0" y="45"/>
                    </a:lnTo>
                    <a:lnTo>
                      <a:pt x="97" y="17"/>
                    </a:lnTo>
                    <a:lnTo>
                      <a:pt x="183" y="0"/>
                    </a:lnTo>
                    <a:lnTo>
                      <a:pt x="266" y="0"/>
                    </a:lnTo>
                    <a:lnTo>
                      <a:pt x="345" y="10"/>
                    </a:lnTo>
                    <a:lnTo>
                      <a:pt x="349" y="10"/>
                    </a:lnTo>
                    <a:lnTo>
                      <a:pt x="428" y="38"/>
                    </a:lnTo>
                    <a:lnTo>
                      <a:pt x="507" y="76"/>
                    </a:lnTo>
                    <a:lnTo>
                      <a:pt x="504" y="83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38" name="Rectangle 4"/>
              <p:cNvSpPr>
                <a:spLocks noChangeArrowheads="1"/>
              </p:cNvSpPr>
              <p:nvPr/>
            </p:nvSpPr>
            <p:spPr bwMode="auto">
              <a:xfrm>
                <a:off x="8915401" y="3441701"/>
                <a:ext cx="11113" cy="4763"/>
              </a:xfrm>
              <a:prstGeom prst="rect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8439" name="Freeform 5"/>
              <p:cNvSpPr>
                <a:spLocks/>
              </p:cNvSpPr>
              <p:nvPr/>
            </p:nvSpPr>
            <p:spPr bwMode="auto">
              <a:xfrm>
                <a:off x="8724901" y="3446464"/>
                <a:ext cx="201613" cy="307975"/>
              </a:xfrm>
              <a:custGeom>
                <a:avLst/>
                <a:gdLst>
                  <a:gd name="T0" fmla="*/ 201613 w 127"/>
                  <a:gd name="T1" fmla="*/ 0 h 194"/>
                  <a:gd name="T2" fmla="*/ 174625 w 127"/>
                  <a:gd name="T3" fmla="*/ 115888 h 194"/>
                  <a:gd name="T4" fmla="*/ 174625 w 127"/>
                  <a:gd name="T5" fmla="*/ 120650 h 194"/>
                  <a:gd name="T6" fmla="*/ 174625 w 127"/>
                  <a:gd name="T7" fmla="*/ 120650 h 194"/>
                  <a:gd name="T8" fmla="*/ 147638 w 127"/>
                  <a:gd name="T9" fmla="*/ 176213 h 194"/>
                  <a:gd name="T10" fmla="*/ 147638 w 127"/>
                  <a:gd name="T11" fmla="*/ 176213 h 194"/>
                  <a:gd name="T12" fmla="*/ 147638 w 127"/>
                  <a:gd name="T13" fmla="*/ 176213 h 194"/>
                  <a:gd name="T14" fmla="*/ 109538 w 127"/>
                  <a:gd name="T15" fmla="*/ 225425 h 194"/>
                  <a:gd name="T16" fmla="*/ 109538 w 127"/>
                  <a:gd name="T17" fmla="*/ 225425 h 194"/>
                  <a:gd name="T18" fmla="*/ 109538 w 127"/>
                  <a:gd name="T19" fmla="*/ 225425 h 194"/>
                  <a:gd name="T20" fmla="*/ 60325 w 127"/>
                  <a:gd name="T21" fmla="*/ 274638 h 194"/>
                  <a:gd name="T22" fmla="*/ 60325 w 127"/>
                  <a:gd name="T23" fmla="*/ 274638 h 194"/>
                  <a:gd name="T24" fmla="*/ 60325 w 127"/>
                  <a:gd name="T25" fmla="*/ 274638 h 194"/>
                  <a:gd name="T26" fmla="*/ 4763 w 127"/>
                  <a:gd name="T27" fmla="*/ 307975 h 194"/>
                  <a:gd name="T28" fmla="*/ 4763 w 127"/>
                  <a:gd name="T29" fmla="*/ 307975 h 194"/>
                  <a:gd name="T30" fmla="*/ 0 w 127"/>
                  <a:gd name="T31" fmla="*/ 296863 h 194"/>
                  <a:gd name="T32" fmla="*/ 0 w 127"/>
                  <a:gd name="T33" fmla="*/ 296863 h 194"/>
                  <a:gd name="T34" fmla="*/ 53975 w 127"/>
                  <a:gd name="T35" fmla="*/ 263525 h 194"/>
                  <a:gd name="T36" fmla="*/ 53975 w 127"/>
                  <a:gd name="T37" fmla="*/ 263525 h 194"/>
                  <a:gd name="T38" fmla="*/ 53975 w 127"/>
                  <a:gd name="T39" fmla="*/ 269875 h 194"/>
                  <a:gd name="T40" fmla="*/ 103188 w 127"/>
                  <a:gd name="T41" fmla="*/ 220663 h 194"/>
                  <a:gd name="T42" fmla="*/ 103188 w 127"/>
                  <a:gd name="T43" fmla="*/ 220663 h 194"/>
                  <a:gd name="T44" fmla="*/ 98425 w 127"/>
                  <a:gd name="T45" fmla="*/ 220663 h 194"/>
                  <a:gd name="T46" fmla="*/ 136525 w 127"/>
                  <a:gd name="T47" fmla="*/ 169863 h 194"/>
                  <a:gd name="T48" fmla="*/ 136525 w 127"/>
                  <a:gd name="T49" fmla="*/ 169863 h 194"/>
                  <a:gd name="T50" fmla="*/ 136525 w 127"/>
                  <a:gd name="T51" fmla="*/ 169863 h 194"/>
                  <a:gd name="T52" fmla="*/ 163513 w 127"/>
                  <a:gd name="T53" fmla="*/ 115888 h 194"/>
                  <a:gd name="T54" fmla="*/ 163513 w 127"/>
                  <a:gd name="T55" fmla="*/ 115888 h 194"/>
                  <a:gd name="T56" fmla="*/ 163513 w 127"/>
                  <a:gd name="T57" fmla="*/ 115888 h 194"/>
                  <a:gd name="T58" fmla="*/ 190500 w 127"/>
                  <a:gd name="T59" fmla="*/ 0 h 194"/>
                  <a:gd name="T60" fmla="*/ 201613 w 127"/>
                  <a:gd name="T61" fmla="*/ 0 h 194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127" h="194">
                    <a:moveTo>
                      <a:pt x="127" y="0"/>
                    </a:moveTo>
                    <a:lnTo>
                      <a:pt x="110" y="73"/>
                    </a:lnTo>
                    <a:lnTo>
                      <a:pt x="110" y="76"/>
                    </a:lnTo>
                    <a:lnTo>
                      <a:pt x="93" y="111"/>
                    </a:lnTo>
                    <a:lnTo>
                      <a:pt x="69" y="142"/>
                    </a:lnTo>
                    <a:lnTo>
                      <a:pt x="38" y="173"/>
                    </a:lnTo>
                    <a:lnTo>
                      <a:pt x="3" y="194"/>
                    </a:lnTo>
                    <a:lnTo>
                      <a:pt x="0" y="187"/>
                    </a:lnTo>
                    <a:lnTo>
                      <a:pt x="34" y="166"/>
                    </a:lnTo>
                    <a:lnTo>
                      <a:pt x="34" y="170"/>
                    </a:lnTo>
                    <a:lnTo>
                      <a:pt x="65" y="139"/>
                    </a:lnTo>
                    <a:lnTo>
                      <a:pt x="62" y="139"/>
                    </a:lnTo>
                    <a:lnTo>
                      <a:pt x="86" y="107"/>
                    </a:lnTo>
                    <a:lnTo>
                      <a:pt x="103" y="73"/>
                    </a:lnTo>
                    <a:lnTo>
                      <a:pt x="120" y="0"/>
                    </a:lnTo>
                    <a:lnTo>
                      <a:pt x="127" y="0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57150" cmpd="sng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40" name="Freeform 6"/>
              <p:cNvSpPr>
                <a:spLocks/>
              </p:cNvSpPr>
              <p:nvPr/>
            </p:nvSpPr>
            <p:spPr bwMode="auto">
              <a:xfrm>
                <a:off x="8658225" y="3743325"/>
                <a:ext cx="71438" cy="38100"/>
              </a:xfrm>
              <a:custGeom>
                <a:avLst/>
                <a:gdLst>
                  <a:gd name="T0" fmla="*/ 71438 w 45"/>
                  <a:gd name="T1" fmla="*/ 11113 h 24"/>
                  <a:gd name="T2" fmla="*/ 6350 w 45"/>
                  <a:gd name="T3" fmla="*/ 38100 h 24"/>
                  <a:gd name="T4" fmla="*/ 0 w 45"/>
                  <a:gd name="T5" fmla="*/ 38100 h 24"/>
                  <a:gd name="T6" fmla="*/ 0 w 45"/>
                  <a:gd name="T7" fmla="*/ 26988 h 24"/>
                  <a:gd name="T8" fmla="*/ 0 w 45"/>
                  <a:gd name="T9" fmla="*/ 26988 h 24"/>
                  <a:gd name="T10" fmla="*/ 66675 w 45"/>
                  <a:gd name="T11" fmla="*/ 0 h 24"/>
                  <a:gd name="T12" fmla="*/ 71438 w 45"/>
                  <a:gd name="T13" fmla="*/ 11113 h 2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5" h="24">
                    <a:moveTo>
                      <a:pt x="45" y="7"/>
                    </a:moveTo>
                    <a:lnTo>
                      <a:pt x="4" y="24"/>
                    </a:lnTo>
                    <a:lnTo>
                      <a:pt x="0" y="24"/>
                    </a:lnTo>
                    <a:lnTo>
                      <a:pt x="0" y="17"/>
                    </a:lnTo>
                    <a:lnTo>
                      <a:pt x="42" y="0"/>
                    </a:lnTo>
                    <a:lnTo>
                      <a:pt x="45" y="7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41" name="Rectangle 7"/>
              <p:cNvSpPr>
                <a:spLocks noChangeArrowheads="1"/>
              </p:cNvSpPr>
              <p:nvPr/>
            </p:nvSpPr>
            <p:spPr bwMode="auto">
              <a:xfrm>
                <a:off x="8582026" y="3787776"/>
                <a:ext cx="4763" cy="11113"/>
              </a:xfrm>
              <a:prstGeom prst="rect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8442" name="Freeform 8"/>
              <p:cNvSpPr>
                <a:spLocks/>
              </p:cNvSpPr>
              <p:nvPr/>
            </p:nvSpPr>
            <p:spPr bwMode="auto">
              <a:xfrm>
                <a:off x="8586789" y="3770314"/>
                <a:ext cx="71437" cy="28575"/>
              </a:xfrm>
              <a:custGeom>
                <a:avLst/>
                <a:gdLst>
                  <a:gd name="T0" fmla="*/ 71437 w 45"/>
                  <a:gd name="T1" fmla="*/ 11113 h 18"/>
                  <a:gd name="T2" fmla="*/ 71437 w 45"/>
                  <a:gd name="T3" fmla="*/ 0 h 18"/>
                  <a:gd name="T4" fmla="*/ 0 w 45"/>
                  <a:gd name="T5" fmla="*/ 17463 h 18"/>
                  <a:gd name="T6" fmla="*/ 0 w 45"/>
                  <a:gd name="T7" fmla="*/ 28575 h 18"/>
                  <a:gd name="T8" fmla="*/ 71437 w 45"/>
                  <a:gd name="T9" fmla="*/ 11113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5" h="18">
                    <a:moveTo>
                      <a:pt x="45" y="7"/>
                    </a:moveTo>
                    <a:lnTo>
                      <a:pt x="45" y="0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45" y="7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43" name="Freeform 9"/>
              <p:cNvSpPr>
                <a:spLocks/>
              </p:cNvSpPr>
              <p:nvPr/>
            </p:nvSpPr>
            <p:spPr bwMode="auto">
              <a:xfrm>
                <a:off x="8586788" y="3787776"/>
                <a:ext cx="11112" cy="11113"/>
              </a:xfrm>
              <a:custGeom>
                <a:avLst/>
                <a:gdLst>
                  <a:gd name="T0" fmla="*/ 0 w 7"/>
                  <a:gd name="T1" fmla="*/ 11113 h 7"/>
                  <a:gd name="T2" fmla="*/ 6350 w 7"/>
                  <a:gd name="T3" fmla="*/ 11113 h 7"/>
                  <a:gd name="T4" fmla="*/ 11112 w 7"/>
                  <a:gd name="T5" fmla="*/ 0 h 7"/>
                  <a:gd name="T6" fmla="*/ 6350 w 7"/>
                  <a:gd name="T7" fmla="*/ 0 h 7"/>
                  <a:gd name="T8" fmla="*/ 0 w 7"/>
                  <a:gd name="T9" fmla="*/ 11113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4" y="7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0" y="7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44" name="Freeform 10"/>
              <p:cNvSpPr>
                <a:spLocks/>
              </p:cNvSpPr>
              <p:nvPr/>
            </p:nvSpPr>
            <p:spPr bwMode="auto">
              <a:xfrm>
                <a:off x="8302626" y="3638550"/>
                <a:ext cx="290513" cy="160338"/>
              </a:xfrm>
              <a:custGeom>
                <a:avLst/>
                <a:gdLst>
                  <a:gd name="T0" fmla="*/ 284163 w 183"/>
                  <a:gd name="T1" fmla="*/ 160338 h 101"/>
                  <a:gd name="T2" fmla="*/ 158750 w 183"/>
                  <a:gd name="T3" fmla="*/ 71438 h 101"/>
                  <a:gd name="T4" fmla="*/ 158750 w 183"/>
                  <a:gd name="T5" fmla="*/ 71438 h 101"/>
                  <a:gd name="T6" fmla="*/ 158750 w 183"/>
                  <a:gd name="T7" fmla="*/ 71438 h 101"/>
                  <a:gd name="T8" fmla="*/ 0 w 183"/>
                  <a:gd name="T9" fmla="*/ 11113 h 101"/>
                  <a:gd name="T10" fmla="*/ 0 w 183"/>
                  <a:gd name="T11" fmla="*/ 11113 h 101"/>
                  <a:gd name="T12" fmla="*/ 0 w 183"/>
                  <a:gd name="T13" fmla="*/ 0 h 101"/>
                  <a:gd name="T14" fmla="*/ 4763 w 183"/>
                  <a:gd name="T15" fmla="*/ 0 h 101"/>
                  <a:gd name="T16" fmla="*/ 163513 w 183"/>
                  <a:gd name="T17" fmla="*/ 60325 h 101"/>
                  <a:gd name="T18" fmla="*/ 163513 w 183"/>
                  <a:gd name="T19" fmla="*/ 60325 h 101"/>
                  <a:gd name="T20" fmla="*/ 163513 w 183"/>
                  <a:gd name="T21" fmla="*/ 60325 h 101"/>
                  <a:gd name="T22" fmla="*/ 290513 w 183"/>
                  <a:gd name="T23" fmla="*/ 149225 h 101"/>
                  <a:gd name="T24" fmla="*/ 284163 w 183"/>
                  <a:gd name="T25" fmla="*/ 160338 h 10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83" h="101">
                    <a:moveTo>
                      <a:pt x="179" y="101"/>
                    </a:moveTo>
                    <a:lnTo>
                      <a:pt x="100" y="45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103" y="38"/>
                    </a:lnTo>
                    <a:lnTo>
                      <a:pt x="183" y="94"/>
                    </a:lnTo>
                    <a:lnTo>
                      <a:pt x="179" y="101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45" name="Freeform 11"/>
              <p:cNvSpPr>
                <a:spLocks/>
              </p:cNvSpPr>
              <p:nvPr/>
            </p:nvSpPr>
            <p:spPr bwMode="auto">
              <a:xfrm>
                <a:off x="8083551" y="3595689"/>
                <a:ext cx="219075" cy="53975"/>
              </a:xfrm>
              <a:custGeom>
                <a:avLst/>
                <a:gdLst>
                  <a:gd name="T0" fmla="*/ 219075 w 138"/>
                  <a:gd name="T1" fmla="*/ 53975 h 34"/>
                  <a:gd name="T2" fmla="*/ 0 w 138"/>
                  <a:gd name="T3" fmla="*/ 11113 h 34"/>
                  <a:gd name="T4" fmla="*/ 0 w 138"/>
                  <a:gd name="T5" fmla="*/ 11113 h 34"/>
                  <a:gd name="T6" fmla="*/ 0 w 138"/>
                  <a:gd name="T7" fmla="*/ 0 h 34"/>
                  <a:gd name="T8" fmla="*/ 0 w 138"/>
                  <a:gd name="T9" fmla="*/ 0 h 34"/>
                  <a:gd name="T10" fmla="*/ 219075 w 138"/>
                  <a:gd name="T11" fmla="*/ 42863 h 34"/>
                  <a:gd name="T12" fmla="*/ 219075 w 138"/>
                  <a:gd name="T13" fmla="*/ 53975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8" h="34">
                    <a:moveTo>
                      <a:pt x="138" y="34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138" y="27"/>
                    </a:lnTo>
                    <a:lnTo>
                      <a:pt x="138" y="34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46" name="Rectangle 12"/>
              <p:cNvSpPr>
                <a:spLocks noChangeArrowheads="1"/>
              </p:cNvSpPr>
              <p:nvPr/>
            </p:nvSpPr>
            <p:spPr bwMode="auto">
              <a:xfrm>
                <a:off x="7770813" y="3567113"/>
                <a:ext cx="4762" cy="11112"/>
              </a:xfrm>
              <a:prstGeom prst="rect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8447" name="Freeform 13"/>
              <p:cNvSpPr>
                <a:spLocks/>
              </p:cNvSpPr>
              <p:nvPr/>
            </p:nvSpPr>
            <p:spPr bwMode="auto">
              <a:xfrm>
                <a:off x="7775576" y="3567114"/>
                <a:ext cx="307975" cy="39687"/>
              </a:xfrm>
              <a:custGeom>
                <a:avLst/>
                <a:gdLst>
                  <a:gd name="T0" fmla="*/ 307975 w 194"/>
                  <a:gd name="T1" fmla="*/ 39687 h 25"/>
                  <a:gd name="T2" fmla="*/ 307975 w 194"/>
                  <a:gd name="T3" fmla="*/ 28575 h 25"/>
                  <a:gd name="T4" fmla="*/ 0 w 194"/>
                  <a:gd name="T5" fmla="*/ 0 h 25"/>
                  <a:gd name="T6" fmla="*/ 0 w 194"/>
                  <a:gd name="T7" fmla="*/ 11112 h 25"/>
                  <a:gd name="T8" fmla="*/ 307975 w 194"/>
                  <a:gd name="T9" fmla="*/ 39687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4" h="25">
                    <a:moveTo>
                      <a:pt x="194" y="25"/>
                    </a:moveTo>
                    <a:lnTo>
                      <a:pt x="194" y="18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194" y="25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48" name="Rectangle 14"/>
              <p:cNvSpPr>
                <a:spLocks noChangeArrowheads="1"/>
              </p:cNvSpPr>
              <p:nvPr/>
            </p:nvSpPr>
            <p:spPr bwMode="auto">
              <a:xfrm>
                <a:off x="7775575" y="3567113"/>
                <a:ext cx="6350" cy="11112"/>
              </a:xfrm>
              <a:prstGeom prst="rect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8449" name="Freeform 15"/>
              <p:cNvSpPr>
                <a:spLocks/>
              </p:cNvSpPr>
              <p:nvPr/>
            </p:nvSpPr>
            <p:spPr bwMode="auto">
              <a:xfrm>
                <a:off x="6756401" y="3567114"/>
                <a:ext cx="1019175" cy="307975"/>
              </a:xfrm>
              <a:custGeom>
                <a:avLst/>
                <a:gdLst>
                  <a:gd name="T0" fmla="*/ 1019175 w 642"/>
                  <a:gd name="T1" fmla="*/ 11113 h 194"/>
                  <a:gd name="T2" fmla="*/ 866775 w 642"/>
                  <a:gd name="T3" fmla="*/ 11113 h 194"/>
                  <a:gd name="T4" fmla="*/ 866775 w 642"/>
                  <a:gd name="T5" fmla="*/ 11113 h 194"/>
                  <a:gd name="T6" fmla="*/ 866775 w 642"/>
                  <a:gd name="T7" fmla="*/ 11113 h 194"/>
                  <a:gd name="T8" fmla="*/ 708025 w 642"/>
                  <a:gd name="T9" fmla="*/ 28575 h 194"/>
                  <a:gd name="T10" fmla="*/ 708025 w 642"/>
                  <a:gd name="T11" fmla="*/ 28575 h 194"/>
                  <a:gd name="T12" fmla="*/ 708025 w 642"/>
                  <a:gd name="T13" fmla="*/ 28575 h 194"/>
                  <a:gd name="T14" fmla="*/ 538163 w 642"/>
                  <a:gd name="T15" fmla="*/ 66675 h 194"/>
                  <a:gd name="T16" fmla="*/ 542925 w 642"/>
                  <a:gd name="T17" fmla="*/ 66675 h 194"/>
                  <a:gd name="T18" fmla="*/ 542925 w 642"/>
                  <a:gd name="T19" fmla="*/ 66675 h 194"/>
                  <a:gd name="T20" fmla="*/ 368300 w 642"/>
                  <a:gd name="T21" fmla="*/ 127000 h 194"/>
                  <a:gd name="T22" fmla="*/ 368300 w 642"/>
                  <a:gd name="T23" fmla="*/ 127000 h 194"/>
                  <a:gd name="T24" fmla="*/ 368300 w 642"/>
                  <a:gd name="T25" fmla="*/ 127000 h 194"/>
                  <a:gd name="T26" fmla="*/ 192088 w 642"/>
                  <a:gd name="T27" fmla="*/ 209550 h 194"/>
                  <a:gd name="T28" fmla="*/ 192088 w 642"/>
                  <a:gd name="T29" fmla="*/ 209550 h 194"/>
                  <a:gd name="T30" fmla="*/ 192088 w 642"/>
                  <a:gd name="T31" fmla="*/ 209550 h 194"/>
                  <a:gd name="T32" fmla="*/ 6350 w 642"/>
                  <a:gd name="T33" fmla="*/ 307975 h 194"/>
                  <a:gd name="T34" fmla="*/ 6350 w 642"/>
                  <a:gd name="T35" fmla="*/ 307975 h 194"/>
                  <a:gd name="T36" fmla="*/ 0 w 642"/>
                  <a:gd name="T37" fmla="*/ 296863 h 194"/>
                  <a:gd name="T38" fmla="*/ 0 w 642"/>
                  <a:gd name="T39" fmla="*/ 296863 h 194"/>
                  <a:gd name="T40" fmla="*/ 187325 w 642"/>
                  <a:gd name="T41" fmla="*/ 198438 h 194"/>
                  <a:gd name="T42" fmla="*/ 187325 w 642"/>
                  <a:gd name="T43" fmla="*/ 198438 h 194"/>
                  <a:gd name="T44" fmla="*/ 187325 w 642"/>
                  <a:gd name="T45" fmla="*/ 198438 h 194"/>
                  <a:gd name="T46" fmla="*/ 361950 w 642"/>
                  <a:gd name="T47" fmla="*/ 115888 h 194"/>
                  <a:gd name="T48" fmla="*/ 361950 w 642"/>
                  <a:gd name="T49" fmla="*/ 115888 h 194"/>
                  <a:gd name="T50" fmla="*/ 361950 w 642"/>
                  <a:gd name="T51" fmla="*/ 115888 h 194"/>
                  <a:gd name="T52" fmla="*/ 538163 w 642"/>
                  <a:gd name="T53" fmla="*/ 55563 h 194"/>
                  <a:gd name="T54" fmla="*/ 538163 w 642"/>
                  <a:gd name="T55" fmla="*/ 55563 h 194"/>
                  <a:gd name="T56" fmla="*/ 538163 w 642"/>
                  <a:gd name="T57" fmla="*/ 55563 h 194"/>
                  <a:gd name="T58" fmla="*/ 708025 w 642"/>
                  <a:gd name="T59" fmla="*/ 17463 h 194"/>
                  <a:gd name="T60" fmla="*/ 708025 w 642"/>
                  <a:gd name="T61" fmla="*/ 17463 h 194"/>
                  <a:gd name="T62" fmla="*/ 708025 w 642"/>
                  <a:gd name="T63" fmla="*/ 17463 h 194"/>
                  <a:gd name="T64" fmla="*/ 866775 w 642"/>
                  <a:gd name="T65" fmla="*/ 0 h 194"/>
                  <a:gd name="T66" fmla="*/ 866775 w 642"/>
                  <a:gd name="T67" fmla="*/ 0 h 194"/>
                  <a:gd name="T68" fmla="*/ 866775 w 642"/>
                  <a:gd name="T69" fmla="*/ 0 h 194"/>
                  <a:gd name="T70" fmla="*/ 1019175 w 642"/>
                  <a:gd name="T71" fmla="*/ 0 h 194"/>
                  <a:gd name="T72" fmla="*/ 1019175 w 642"/>
                  <a:gd name="T73" fmla="*/ 11113 h 19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642" h="194">
                    <a:moveTo>
                      <a:pt x="642" y="7"/>
                    </a:moveTo>
                    <a:lnTo>
                      <a:pt x="546" y="7"/>
                    </a:lnTo>
                    <a:lnTo>
                      <a:pt x="446" y="18"/>
                    </a:lnTo>
                    <a:lnTo>
                      <a:pt x="339" y="42"/>
                    </a:lnTo>
                    <a:lnTo>
                      <a:pt x="342" y="42"/>
                    </a:lnTo>
                    <a:lnTo>
                      <a:pt x="232" y="80"/>
                    </a:lnTo>
                    <a:lnTo>
                      <a:pt x="121" y="132"/>
                    </a:lnTo>
                    <a:lnTo>
                      <a:pt x="4" y="194"/>
                    </a:lnTo>
                    <a:lnTo>
                      <a:pt x="0" y="187"/>
                    </a:lnTo>
                    <a:lnTo>
                      <a:pt x="118" y="125"/>
                    </a:lnTo>
                    <a:lnTo>
                      <a:pt x="228" y="73"/>
                    </a:lnTo>
                    <a:lnTo>
                      <a:pt x="339" y="35"/>
                    </a:lnTo>
                    <a:lnTo>
                      <a:pt x="446" y="11"/>
                    </a:lnTo>
                    <a:lnTo>
                      <a:pt x="546" y="0"/>
                    </a:lnTo>
                    <a:lnTo>
                      <a:pt x="642" y="0"/>
                    </a:lnTo>
                    <a:lnTo>
                      <a:pt x="642" y="7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50" name="Freeform 16"/>
              <p:cNvSpPr>
                <a:spLocks/>
              </p:cNvSpPr>
              <p:nvPr/>
            </p:nvSpPr>
            <p:spPr bwMode="auto">
              <a:xfrm>
                <a:off x="6570664" y="3863976"/>
                <a:ext cx="192087" cy="131763"/>
              </a:xfrm>
              <a:custGeom>
                <a:avLst/>
                <a:gdLst>
                  <a:gd name="T0" fmla="*/ 192087 w 121"/>
                  <a:gd name="T1" fmla="*/ 11113 h 83"/>
                  <a:gd name="T2" fmla="*/ 4762 w 121"/>
                  <a:gd name="T3" fmla="*/ 131763 h 83"/>
                  <a:gd name="T4" fmla="*/ 4762 w 121"/>
                  <a:gd name="T5" fmla="*/ 131763 h 83"/>
                  <a:gd name="T6" fmla="*/ 0 w 121"/>
                  <a:gd name="T7" fmla="*/ 120650 h 83"/>
                  <a:gd name="T8" fmla="*/ 0 w 121"/>
                  <a:gd name="T9" fmla="*/ 120650 h 83"/>
                  <a:gd name="T10" fmla="*/ 185737 w 121"/>
                  <a:gd name="T11" fmla="*/ 0 h 83"/>
                  <a:gd name="T12" fmla="*/ 192087 w 121"/>
                  <a:gd name="T13" fmla="*/ 11113 h 8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1" h="83">
                    <a:moveTo>
                      <a:pt x="121" y="7"/>
                    </a:moveTo>
                    <a:lnTo>
                      <a:pt x="3" y="83"/>
                    </a:lnTo>
                    <a:lnTo>
                      <a:pt x="0" y="76"/>
                    </a:lnTo>
                    <a:lnTo>
                      <a:pt x="117" y="0"/>
                    </a:lnTo>
                    <a:lnTo>
                      <a:pt x="121" y="7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51" name="Freeform 17"/>
              <p:cNvSpPr>
                <a:spLocks/>
              </p:cNvSpPr>
              <p:nvPr/>
            </p:nvSpPr>
            <p:spPr bwMode="auto">
              <a:xfrm>
                <a:off x="6378576" y="4121151"/>
                <a:ext cx="11113" cy="11113"/>
              </a:xfrm>
              <a:custGeom>
                <a:avLst/>
                <a:gdLst>
                  <a:gd name="T0" fmla="*/ 11113 w 7"/>
                  <a:gd name="T1" fmla="*/ 11113 h 7"/>
                  <a:gd name="T2" fmla="*/ 6350 w 7"/>
                  <a:gd name="T3" fmla="*/ 11113 h 7"/>
                  <a:gd name="T4" fmla="*/ 0 w 7"/>
                  <a:gd name="T5" fmla="*/ 0 h 7"/>
                  <a:gd name="T6" fmla="*/ 6350 w 7"/>
                  <a:gd name="T7" fmla="*/ 0 h 7"/>
                  <a:gd name="T8" fmla="*/ 11113 w 7"/>
                  <a:gd name="T9" fmla="*/ 11113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7" y="7"/>
                    </a:moveTo>
                    <a:lnTo>
                      <a:pt x="4" y="7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7" y="7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52" name="Freeform 18"/>
              <p:cNvSpPr>
                <a:spLocks/>
              </p:cNvSpPr>
              <p:nvPr/>
            </p:nvSpPr>
            <p:spPr bwMode="auto">
              <a:xfrm>
                <a:off x="6384925" y="3984625"/>
                <a:ext cx="190500" cy="147638"/>
              </a:xfrm>
              <a:custGeom>
                <a:avLst/>
                <a:gdLst>
                  <a:gd name="T0" fmla="*/ 190500 w 120"/>
                  <a:gd name="T1" fmla="*/ 11113 h 93"/>
                  <a:gd name="T2" fmla="*/ 185738 w 120"/>
                  <a:gd name="T3" fmla="*/ 0 h 93"/>
                  <a:gd name="T4" fmla="*/ 0 w 120"/>
                  <a:gd name="T5" fmla="*/ 136525 h 93"/>
                  <a:gd name="T6" fmla="*/ 4763 w 120"/>
                  <a:gd name="T7" fmla="*/ 147638 h 93"/>
                  <a:gd name="T8" fmla="*/ 190500 w 120"/>
                  <a:gd name="T9" fmla="*/ 11113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0" h="93">
                    <a:moveTo>
                      <a:pt x="120" y="7"/>
                    </a:moveTo>
                    <a:lnTo>
                      <a:pt x="117" y="0"/>
                    </a:lnTo>
                    <a:lnTo>
                      <a:pt x="0" y="86"/>
                    </a:lnTo>
                    <a:lnTo>
                      <a:pt x="3" y="93"/>
                    </a:lnTo>
                    <a:lnTo>
                      <a:pt x="120" y="7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53" name="Freeform 19"/>
              <p:cNvSpPr>
                <a:spLocks/>
              </p:cNvSpPr>
              <p:nvPr/>
            </p:nvSpPr>
            <p:spPr bwMode="auto">
              <a:xfrm>
                <a:off x="6378576" y="4121151"/>
                <a:ext cx="11113" cy="11113"/>
              </a:xfrm>
              <a:custGeom>
                <a:avLst/>
                <a:gdLst>
                  <a:gd name="T0" fmla="*/ 11113 w 7"/>
                  <a:gd name="T1" fmla="*/ 11113 h 7"/>
                  <a:gd name="T2" fmla="*/ 11113 w 7"/>
                  <a:gd name="T3" fmla="*/ 6350 h 7"/>
                  <a:gd name="T4" fmla="*/ 0 w 7"/>
                  <a:gd name="T5" fmla="*/ 0 h 7"/>
                  <a:gd name="T6" fmla="*/ 0 w 7"/>
                  <a:gd name="T7" fmla="*/ 6350 h 7"/>
                  <a:gd name="T8" fmla="*/ 11113 w 7"/>
                  <a:gd name="T9" fmla="*/ 11113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7" y="7"/>
                    </a:moveTo>
                    <a:lnTo>
                      <a:pt x="7" y="4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7" y="7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54" name="Freeform 20"/>
              <p:cNvSpPr>
                <a:spLocks/>
              </p:cNvSpPr>
              <p:nvPr/>
            </p:nvSpPr>
            <p:spPr bwMode="auto">
              <a:xfrm>
                <a:off x="6313488" y="4127500"/>
                <a:ext cx="76200" cy="433388"/>
              </a:xfrm>
              <a:custGeom>
                <a:avLst/>
                <a:gdLst>
                  <a:gd name="T0" fmla="*/ 76200 w 48"/>
                  <a:gd name="T1" fmla="*/ 4763 h 273"/>
                  <a:gd name="T2" fmla="*/ 42863 w 48"/>
                  <a:gd name="T3" fmla="*/ 82550 h 273"/>
                  <a:gd name="T4" fmla="*/ 42863 w 48"/>
                  <a:gd name="T5" fmla="*/ 82550 h 273"/>
                  <a:gd name="T6" fmla="*/ 42863 w 48"/>
                  <a:gd name="T7" fmla="*/ 82550 h 273"/>
                  <a:gd name="T8" fmla="*/ 15875 w 48"/>
                  <a:gd name="T9" fmla="*/ 153988 h 273"/>
                  <a:gd name="T10" fmla="*/ 15875 w 48"/>
                  <a:gd name="T11" fmla="*/ 147638 h 273"/>
                  <a:gd name="T12" fmla="*/ 15875 w 48"/>
                  <a:gd name="T13" fmla="*/ 147638 h 273"/>
                  <a:gd name="T14" fmla="*/ 11113 w 48"/>
                  <a:gd name="T15" fmla="*/ 225425 h 273"/>
                  <a:gd name="T16" fmla="*/ 11113 w 48"/>
                  <a:gd name="T17" fmla="*/ 225425 h 273"/>
                  <a:gd name="T18" fmla="*/ 11113 w 48"/>
                  <a:gd name="T19" fmla="*/ 225425 h 273"/>
                  <a:gd name="T20" fmla="*/ 11113 w 48"/>
                  <a:gd name="T21" fmla="*/ 296863 h 273"/>
                  <a:gd name="T22" fmla="*/ 11113 w 48"/>
                  <a:gd name="T23" fmla="*/ 296863 h 273"/>
                  <a:gd name="T24" fmla="*/ 11113 w 48"/>
                  <a:gd name="T25" fmla="*/ 296863 h 273"/>
                  <a:gd name="T26" fmla="*/ 20638 w 48"/>
                  <a:gd name="T27" fmla="*/ 361950 h 273"/>
                  <a:gd name="T28" fmla="*/ 20638 w 48"/>
                  <a:gd name="T29" fmla="*/ 361950 h 273"/>
                  <a:gd name="T30" fmla="*/ 20638 w 48"/>
                  <a:gd name="T31" fmla="*/ 361950 h 273"/>
                  <a:gd name="T32" fmla="*/ 49213 w 48"/>
                  <a:gd name="T33" fmla="*/ 428625 h 273"/>
                  <a:gd name="T34" fmla="*/ 49213 w 48"/>
                  <a:gd name="T35" fmla="*/ 428625 h 273"/>
                  <a:gd name="T36" fmla="*/ 38100 w 48"/>
                  <a:gd name="T37" fmla="*/ 433388 h 273"/>
                  <a:gd name="T38" fmla="*/ 38100 w 48"/>
                  <a:gd name="T39" fmla="*/ 433388 h 273"/>
                  <a:gd name="T40" fmla="*/ 11113 w 48"/>
                  <a:gd name="T41" fmla="*/ 368300 h 273"/>
                  <a:gd name="T42" fmla="*/ 11113 w 48"/>
                  <a:gd name="T43" fmla="*/ 368300 h 273"/>
                  <a:gd name="T44" fmla="*/ 11113 w 48"/>
                  <a:gd name="T45" fmla="*/ 361950 h 273"/>
                  <a:gd name="T46" fmla="*/ 0 w 48"/>
                  <a:gd name="T47" fmla="*/ 296863 h 273"/>
                  <a:gd name="T48" fmla="*/ 0 w 48"/>
                  <a:gd name="T49" fmla="*/ 296863 h 273"/>
                  <a:gd name="T50" fmla="*/ 0 w 48"/>
                  <a:gd name="T51" fmla="*/ 296863 h 273"/>
                  <a:gd name="T52" fmla="*/ 0 w 48"/>
                  <a:gd name="T53" fmla="*/ 225425 h 273"/>
                  <a:gd name="T54" fmla="*/ 0 w 48"/>
                  <a:gd name="T55" fmla="*/ 225425 h 273"/>
                  <a:gd name="T56" fmla="*/ 0 w 48"/>
                  <a:gd name="T57" fmla="*/ 225425 h 273"/>
                  <a:gd name="T58" fmla="*/ 4763 w 48"/>
                  <a:gd name="T59" fmla="*/ 147638 h 273"/>
                  <a:gd name="T60" fmla="*/ 4763 w 48"/>
                  <a:gd name="T61" fmla="*/ 147638 h 273"/>
                  <a:gd name="T62" fmla="*/ 4763 w 48"/>
                  <a:gd name="T63" fmla="*/ 147638 h 273"/>
                  <a:gd name="T64" fmla="*/ 31750 w 48"/>
                  <a:gd name="T65" fmla="*/ 76200 h 273"/>
                  <a:gd name="T66" fmla="*/ 31750 w 48"/>
                  <a:gd name="T67" fmla="*/ 76200 h 273"/>
                  <a:gd name="T68" fmla="*/ 31750 w 48"/>
                  <a:gd name="T69" fmla="*/ 76200 h 273"/>
                  <a:gd name="T70" fmla="*/ 65088 w 48"/>
                  <a:gd name="T71" fmla="*/ 0 h 273"/>
                  <a:gd name="T72" fmla="*/ 76200 w 48"/>
                  <a:gd name="T73" fmla="*/ 4763 h 273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48" h="273">
                    <a:moveTo>
                      <a:pt x="48" y="3"/>
                    </a:moveTo>
                    <a:lnTo>
                      <a:pt x="27" y="52"/>
                    </a:lnTo>
                    <a:lnTo>
                      <a:pt x="10" y="97"/>
                    </a:lnTo>
                    <a:lnTo>
                      <a:pt x="10" y="93"/>
                    </a:lnTo>
                    <a:lnTo>
                      <a:pt x="7" y="142"/>
                    </a:lnTo>
                    <a:lnTo>
                      <a:pt x="7" y="187"/>
                    </a:lnTo>
                    <a:lnTo>
                      <a:pt x="13" y="228"/>
                    </a:lnTo>
                    <a:lnTo>
                      <a:pt x="31" y="270"/>
                    </a:lnTo>
                    <a:lnTo>
                      <a:pt x="24" y="273"/>
                    </a:lnTo>
                    <a:lnTo>
                      <a:pt x="7" y="232"/>
                    </a:lnTo>
                    <a:lnTo>
                      <a:pt x="7" y="228"/>
                    </a:lnTo>
                    <a:lnTo>
                      <a:pt x="0" y="187"/>
                    </a:lnTo>
                    <a:lnTo>
                      <a:pt x="0" y="142"/>
                    </a:lnTo>
                    <a:lnTo>
                      <a:pt x="3" y="93"/>
                    </a:lnTo>
                    <a:lnTo>
                      <a:pt x="20" y="48"/>
                    </a:lnTo>
                    <a:lnTo>
                      <a:pt x="41" y="0"/>
                    </a:lnTo>
                    <a:lnTo>
                      <a:pt x="48" y="3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57150" cmpd="sng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55" name="Freeform 21"/>
              <p:cNvSpPr>
                <a:spLocks/>
              </p:cNvSpPr>
              <p:nvPr/>
            </p:nvSpPr>
            <p:spPr bwMode="auto">
              <a:xfrm>
                <a:off x="6351588" y="4556125"/>
                <a:ext cx="42862" cy="71438"/>
              </a:xfrm>
              <a:custGeom>
                <a:avLst/>
                <a:gdLst>
                  <a:gd name="T0" fmla="*/ 11112 w 27"/>
                  <a:gd name="T1" fmla="*/ 0 h 45"/>
                  <a:gd name="T2" fmla="*/ 42862 w 27"/>
                  <a:gd name="T3" fmla="*/ 65088 h 45"/>
                  <a:gd name="T4" fmla="*/ 42862 w 27"/>
                  <a:gd name="T5" fmla="*/ 65088 h 45"/>
                  <a:gd name="T6" fmla="*/ 33337 w 27"/>
                  <a:gd name="T7" fmla="*/ 71438 h 45"/>
                  <a:gd name="T8" fmla="*/ 33337 w 27"/>
                  <a:gd name="T9" fmla="*/ 71438 h 45"/>
                  <a:gd name="T10" fmla="*/ 0 w 27"/>
                  <a:gd name="T11" fmla="*/ 4763 h 45"/>
                  <a:gd name="T12" fmla="*/ 11112 w 27"/>
                  <a:gd name="T13" fmla="*/ 0 h 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7" h="45">
                    <a:moveTo>
                      <a:pt x="7" y="0"/>
                    </a:moveTo>
                    <a:lnTo>
                      <a:pt x="27" y="41"/>
                    </a:lnTo>
                    <a:lnTo>
                      <a:pt x="21" y="45"/>
                    </a:lnTo>
                    <a:lnTo>
                      <a:pt x="0" y="3"/>
                    </a:lnTo>
                    <a:lnTo>
                      <a:pt x="7" y="0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mpd="sng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56" name="Freeform 22"/>
              <p:cNvSpPr>
                <a:spLocks/>
              </p:cNvSpPr>
              <p:nvPr/>
            </p:nvSpPr>
            <p:spPr bwMode="auto">
              <a:xfrm>
                <a:off x="6427788" y="4681538"/>
                <a:ext cx="11112" cy="11112"/>
              </a:xfrm>
              <a:custGeom>
                <a:avLst/>
                <a:gdLst>
                  <a:gd name="T0" fmla="*/ 11112 w 7"/>
                  <a:gd name="T1" fmla="*/ 0 h 7"/>
                  <a:gd name="T2" fmla="*/ 11112 w 7"/>
                  <a:gd name="T3" fmla="*/ 6350 h 7"/>
                  <a:gd name="T4" fmla="*/ 0 w 7"/>
                  <a:gd name="T5" fmla="*/ 11112 h 7"/>
                  <a:gd name="T6" fmla="*/ 0 w 7"/>
                  <a:gd name="T7" fmla="*/ 6350 h 7"/>
                  <a:gd name="T8" fmla="*/ 11112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7" y="0"/>
                    </a:moveTo>
                    <a:lnTo>
                      <a:pt x="7" y="4"/>
                    </a:lnTo>
                    <a:lnTo>
                      <a:pt x="0" y="7"/>
                    </a:lnTo>
                    <a:lnTo>
                      <a:pt x="0" y="4"/>
                    </a:lnTo>
                    <a:lnTo>
                      <a:pt x="7" y="0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57" name="Freeform 23"/>
              <p:cNvSpPr>
                <a:spLocks/>
              </p:cNvSpPr>
              <p:nvPr/>
            </p:nvSpPr>
            <p:spPr bwMode="auto">
              <a:xfrm>
                <a:off x="6384926" y="4621214"/>
                <a:ext cx="53975" cy="66675"/>
              </a:xfrm>
              <a:custGeom>
                <a:avLst/>
                <a:gdLst>
                  <a:gd name="T0" fmla="*/ 9525 w 34"/>
                  <a:gd name="T1" fmla="*/ 0 h 42"/>
                  <a:gd name="T2" fmla="*/ 0 w 34"/>
                  <a:gd name="T3" fmla="*/ 6350 h 42"/>
                  <a:gd name="T4" fmla="*/ 42863 w 34"/>
                  <a:gd name="T5" fmla="*/ 66675 h 42"/>
                  <a:gd name="T6" fmla="*/ 53975 w 34"/>
                  <a:gd name="T7" fmla="*/ 60325 h 42"/>
                  <a:gd name="T8" fmla="*/ 9525 w 34"/>
                  <a:gd name="T9" fmla="*/ 0 h 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4" h="42">
                    <a:moveTo>
                      <a:pt x="6" y="0"/>
                    </a:moveTo>
                    <a:lnTo>
                      <a:pt x="0" y="4"/>
                    </a:lnTo>
                    <a:lnTo>
                      <a:pt x="27" y="42"/>
                    </a:lnTo>
                    <a:lnTo>
                      <a:pt x="34" y="38"/>
                    </a:lnTo>
                    <a:lnTo>
                      <a:pt x="6" y="0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58" name="Freeform 24"/>
              <p:cNvSpPr>
                <a:spLocks/>
              </p:cNvSpPr>
              <p:nvPr/>
            </p:nvSpPr>
            <p:spPr bwMode="auto">
              <a:xfrm>
                <a:off x="6427788" y="4676776"/>
                <a:ext cx="11112" cy="11113"/>
              </a:xfrm>
              <a:custGeom>
                <a:avLst/>
                <a:gdLst>
                  <a:gd name="T0" fmla="*/ 11112 w 7"/>
                  <a:gd name="T1" fmla="*/ 0 h 7"/>
                  <a:gd name="T2" fmla="*/ 6350 w 7"/>
                  <a:gd name="T3" fmla="*/ 0 h 7"/>
                  <a:gd name="T4" fmla="*/ 0 w 7"/>
                  <a:gd name="T5" fmla="*/ 11113 h 7"/>
                  <a:gd name="T6" fmla="*/ 6350 w 7"/>
                  <a:gd name="T7" fmla="*/ 11113 h 7"/>
                  <a:gd name="T8" fmla="*/ 11112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7" y="0"/>
                    </a:moveTo>
                    <a:lnTo>
                      <a:pt x="4" y="0"/>
                    </a:lnTo>
                    <a:lnTo>
                      <a:pt x="0" y="7"/>
                    </a:lnTo>
                    <a:lnTo>
                      <a:pt x="4" y="7"/>
                    </a:lnTo>
                    <a:lnTo>
                      <a:pt x="7" y="0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59" name="Freeform 25"/>
              <p:cNvSpPr>
                <a:spLocks/>
              </p:cNvSpPr>
              <p:nvPr/>
            </p:nvSpPr>
            <p:spPr bwMode="auto">
              <a:xfrm>
                <a:off x="6434138" y="4676775"/>
                <a:ext cx="722312" cy="120650"/>
              </a:xfrm>
              <a:custGeom>
                <a:avLst/>
                <a:gdLst>
                  <a:gd name="T0" fmla="*/ 4762 w 455"/>
                  <a:gd name="T1" fmla="*/ 0 h 76"/>
                  <a:gd name="T2" fmla="*/ 125412 w 455"/>
                  <a:gd name="T3" fmla="*/ 53975 h 76"/>
                  <a:gd name="T4" fmla="*/ 125412 w 455"/>
                  <a:gd name="T5" fmla="*/ 53975 h 76"/>
                  <a:gd name="T6" fmla="*/ 125412 w 455"/>
                  <a:gd name="T7" fmla="*/ 53975 h 76"/>
                  <a:gd name="T8" fmla="*/ 241300 w 455"/>
                  <a:gd name="T9" fmla="*/ 92075 h 76"/>
                  <a:gd name="T10" fmla="*/ 234950 w 455"/>
                  <a:gd name="T11" fmla="*/ 92075 h 76"/>
                  <a:gd name="T12" fmla="*/ 234950 w 455"/>
                  <a:gd name="T13" fmla="*/ 92075 h 76"/>
                  <a:gd name="T14" fmla="*/ 355600 w 455"/>
                  <a:gd name="T15" fmla="*/ 109538 h 76"/>
                  <a:gd name="T16" fmla="*/ 355600 w 455"/>
                  <a:gd name="T17" fmla="*/ 109538 h 76"/>
                  <a:gd name="T18" fmla="*/ 355600 w 455"/>
                  <a:gd name="T19" fmla="*/ 109538 h 76"/>
                  <a:gd name="T20" fmla="*/ 476250 w 455"/>
                  <a:gd name="T21" fmla="*/ 109538 h 76"/>
                  <a:gd name="T22" fmla="*/ 476250 w 455"/>
                  <a:gd name="T23" fmla="*/ 109538 h 76"/>
                  <a:gd name="T24" fmla="*/ 476250 w 455"/>
                  <a:gd name="T25" fmla="*/ 109538 h 76"/>
                  <a:gd name="T26" fmla="*/ 590550 w 455"/>
                  <a:gd name="T27" fmla="*/ 87313 h 76"/>
                  <a:gd name="T28" fmla="*/ 590550 w 455"/>
                  <a:gd name="T29" fmla="*/ 87313 h 76"/>
                  <a:gd name="T30" fmla="*/ 590550 w 455"/>
                  <a:gd name="T31" fmla="*/ 87313 h 76"/>
                  <a:gd name="T32" fmla="*/ 717550 w 455"/>
                  <a:gd name="T33" fmla="*/ 49213 h 76"/>
                  <a:gd name="T34" fmla="*/ 717550 w 455"/>
                  <a:gd name="T35" fmla="*/ 49213 h 76"/>
                  <a:gd name="T36" fmla="*/ 722312 w 455"/>
                  <a:gd name="T37" fmla="*/ 60325 h 76"/>
                  <a:gd name="T38" fmla="*/ 722312 w 455"/>
                  <a:gd name="T39" fmla="*/ 60325 h 76"/>
                  <a:gd name="T40" fmla="*/ 596900 w 455"/>
                  <a:gd name="T41" fmla="*/ 98425 h 76"/>
                  <a:gd name="T42" fmla="*/ 596900 w 455"/>
                  <a:gd name="T43" fmla="*/ 98425 h 76"/>
                  <a:gd name="T44" fmla="*/ 590550 w 455"/>
                  <a:gd name="T45" fmla="*/ 98425 h 76"/>
                  <a:gd name="T46" fmla="*/ 476250 w 455"/>
                  <a:gd name="T47" fmla="*/ 120650 h 76"/>
                  <a:gd name="T48" fmla="*/ 476250 w 455"/>
                  <a:gd name="T49" fmla="*/ 120650 h 76"/>
                  <a:gd name="T50" fmla="*/ 476250 w 455"/>
                  <a:gd name="T51" fmla="*/ 120650 h 76"/>
                  <a:gd name="T52" fmla="*/ 355600 w 455"/>
                  <a:gd name="T53" fmla="*/ 120650 h 76"/>
                  <a:gd name="T54" fmla="*/ 355600 w 455"/>
                  <a:gd name="T55" fmla="*/ 120650 h 76"/>
                  <a:gd name="T56" fmla="*/ 355600 w 455"/>
                  <a:gd name="T57" fmla="*/ 120650 h 76"/>
                  <a:gd name="T58" fmla="*/ 234950 w 455"/>
                  <a:gd name="T59" fmla="*/ 103188 h 76"/>
                  <a:gd name="T60" fmla="*/ 234950 w 455"/>
                  <a:gd name="T61" fmla="*/ 103188 h 76"/>
                  <a:gd name="T62" fmla="*/ 234950 w 455"/>
                  <a:gd name="T63" fmla="*/ 103188 h 76"/>
                  <a:gd name="T64" fmla="*/ 120650 w 455"/>
                  <a:gd name="T65" fmla="*/ 65088 h 76"/>
                  <a:gd name="T66" fmla="*/ 120650 w 455"/>
                  <a:gd name="T67" fmla="*/ 65088 h 76"/>
                  <a:gd name="T68" fmla="*/ 120650 w 455"/>
                  <a:gd name="T69" fmla="*/ 65088 h 76"/>
                  <a:gd name="T70" fmla="*/ 0 w 455"/>
                  <a:gd name="T71" fmla="*/ 11113 h 76"/>
                  <a:gd name="T72" fmla="*/ 4762 w 455"/>
                  <a:gd name="T73" fmla="*/ 0 h 7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455" h="76">
                    <a:moveTo>
                      <a:pt x="3" y="0"/>
                    </a:moveTo>
                    <a:lnTo>
                      <a:pt x="79" y="34"/>
                    </a:lnTo>
                    <a:lnTo>
                      <a:pt x="152" y="58"/>
                    </a:lnTo>
                    <a:lnTo>
                      <a:pt x="148" y="58"/>
                    </a:lnTo>
                    <a:lnTo>
                      <a:pt x="224" y="69"/>
                    </a:lnTo>
                    <a:lnTo>
                      <a:pt x="300" y="69"/>
                    </a:lnTo>
                    <a:lnTo>
                      <a:pt x="372" y="55"/>
                    </a:lnTo>
                    <a:lnTo>
                      <a:pt x="452" y="31"/>
                    </a:lnTo>
                    <a:lnTo>
                      <a:pt x="455" y="38"/>
                    </a:lnTo>
                    <a:lnTo>
                      <a:pt x="376" y="62"/>
                    </a:lnTo>
                    <a:lnTo>
                      <a:pt x="372" y="62"/>
                    </a:lnTo>
                    <a:lnTo>
                      <a:pt x="300" y="76"/>
                    </a:lnTo>
                    <a:lnTo>
                      <a:pt x="224" y="76"/>
                    </a:lnTo>
                    <a:lnTo>
                      <a:pt x="148" y="65"/>
                    </a:lnTo>
                    <a:lnTo>
                      <a:pt x="76" y="41"/>
                    </a:lnTo>
                    <a:lnTo>
                      <a:pt x="0" y="7"/>
                    </a:lnTo>
                    <a:lnTo>
                      <a:pt x="3" y="0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57150" cmpd="sng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60" name="Freeform 26"/>
              <p:cNvSpPr>
                <a:spLocks/>
              </p:cNvSpPr>
              <p:nvPr/>
            </p:nvSpPr>
            <p:spPr bwMode="auto">
              <a:xfrm>
                <a:off x="7151688" y="4659314"/>
                <a:ext cx="125412" cy="77787"/>
              </a:xfrm>
              <a:custGeom>
                <a:avLst/>
                <a:gdLst>
                  <a:gd name="T0" fmla="*/ 0 w 79"/>
                  <a:gd name="T1" fmla="*/ 66675 h 49"/>
                  <a:gd name="T2" fmla="*/ 120650 w 79"/>
                  <a:gd name="T3" fmla="*/ 0 h 49"/>
                  <a:gd name="T4" fmla="*/ 120650 w 79"/>
                  <a:gd name="T5" fmla="*/ 0 h 49"/>
                  <a:gd name="T6" fmla="*/ 125412 w 79"/>
                  <a:gd name="T7" fmla="*/ 11112 h 49"/>
                  <a:gd name="T8" fmla="*/ 125412 w 79"/>
                  <a:gd name="T9" fmla="*/ 11112 h 49"/>
                  <a:gd name="T10" fmla="*/ 4762 w 79"/>
                  <a:gd name="T11" fmla="*/ 77787 h 49"/>
                  <a:gd name="T12" fmla="*/ 0 w 79"/>
                  <a:gd name="T13" fmla="*/ 66675 h 4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9" h="49">
                    <a:moveTo>
                      <a:pt x="0" y="42"/>
                    </a:moveTo>
                    <a:lnTo>
                      <a:pt x="76" y="0"/>
                    </a:lnTo>
                    <a:lnTo>
                      <a:pt x="79" y="7"/>
                    </a:lnTo>
                    <a:lnTo>
                      <a:pt x="3" y="49"/>
                    </a:lnTo>
                    <a:lnTo>
                      <a:pt x="0" y="42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57150" cmpd="sng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61" name="Freeform 27"/>
              <p:cNvSpPr>
                <a:spLocks/>
              </p:cNvSpPr>
              <p:nvPr/>
            </p:nvSpPr>
            <p:spPr bwMode="auto">
              <a:xfrm>
                <a:off x="7404101" y="4572001"/>
                <a:ext cx="11113" cy="11113"/>
              </a:xfrm>
              <a:custGeom>
                <a:avLst/>
                <a:gdLst>
                  <a:gd name="T0" fmla="*/ 0 w 7"/>
                  <a:gd name="T1" fmla="*/ 0 h 7"/>
                  <a:gd name="T2" fmla="*/ 4763 w 7"/>
                  <a:gd name="T3" fmla="*/ 0 h 7"/>
                  <a:gd name="T4" fmla="*/ 11113 w 7"/>
                  <a:gd name="T5" fmla="*/ 11113 h 7"/>
                  <a:gd name="T6" fmla="*/ 4763 w 7"/>
                  <a:gd name="T7" fmla="*/ 11113 h 7"/>
                  <a:gd name="T8" fmla="*/ 0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3" y="0"/>
                    </a:lnTo>
                    <a:lnTo>
                      <a:pt x="7" y="7"/>
                    </a:lnTo>
                    <a:lnTo>
                      <a:pt x="3" y="7"/>
                    </a:lnTo>
                    <a:lnTo>
                      <a:pt x="0" y="0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62" name="Freeform 28"/>
              <p:cNvSpPr>
                <a:spLocks/>
              </p:cNvSpPr>
              <p:nvPr/>
            </p:nvSpPr>
            <p:spPr bwMode="auto">
              <a:xfrm>
                <a:off x="7272339" y="4572001"/>
                <a:ext cx="136525" cy="98425"/>
              </a:xfrm>
              <a:custGeom>
                <a:avLst/>
                <a:gdLst>
                  <a:gd name="T0" fmla="*/ 0 w 86"/>
                  <a:gd name="T1" fmla="*/ 87313 h 62"/>
                  <a:gd name="T2" fmla="*/ 4763 w 86"/>
                  <a:gd name="T3" fmla="*/ 98425 h 62"/>
                  <a:gd name="T4" fmla="*/ 136525 w 86"/>
                  <a:gd name="T5" fmla="*/ 11113 h 62"/>
                  <a:gd name="T6" fmla="*/ 131763 w 86"/>
                  <a:gd name="T7" fmla="*/ 0 h 62"/>
                  <a:gd name="T8" fmla="*/ 0 w 86"/>
                  <a:gd name="T9" fmla="*/ 8731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6" h="62">
                    <a:moveTo>
                      <a:pt x="0" y="55"/>
                    </a:moveTo>
                    <a:lnTo>
                      <a:pt x="3" y="62"/>
                    </a:lnTo>
                    <a:lnTo>
                      <a:pt x="86" y="7"/>
                    </a:lnTo>
                    <a:lnTo>
                      <a:pt x="83" y="0"/>
                    </a:lnTo>
                    <a:lnTo>
                      <a:pt x="0" y="55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mpd="sng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63" name="Freeform 29"/>
              <p:cNvSpPr>
                <a:spLocks/>
              </p:cNvSpPr>
              <p:nvPr/>
            </p:nvSpPr>
            <p:spPr bwMode="auto">
              <a:xfrm>
                <a:off x="7397751" y="4572001"/>
                <a:ext cx="11113" cy="11113"/>
              </a:xfrm>
              <a:custGeom>
                <a:avLst/>
                <a:gdLst>
                  <a:gd name="T0" fmla="*/ 11113 w 7"/>
                  <a:gd name="T1" fmla="*/ 4763 h 7"/>
                  <a:gd name="T2" fmla="*/ 11113 w 7"/>
                  <a:gd name="T3" fmla="*/ 0 h 7"/>
                  <a:gd name="T4" fmla="*/ 0 w 7"/>
                  <a:gd name="T5" fmla="*/ 4763 h 7"/>
                  <a:gd name="T6" fmla="*/ 0 w 7"/>
                  <a:gd name="T7" fmla="*/ 11113 h 7"/>
                  <a:gd name="T8" fmla="*/ 11113 w 7"/>
                  <a:gd name="T9" fmla="*/ 4763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7" y="3"/>
                    </a:moveTo>
                    <a:lnTo>
                      <a:pt x="7" y="0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7" y="3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64" name="Freeform 30"/>
              <p:cNvSpPr>
                <a:spLocks/>
              </p:cNvSpPr>
              <p:nvPr/>
            </p:nvSpPr>
            <p:spPr bwMode="auto">
              <a:xfrm>
                <a:off x="7397751" y="4576763"/>
                <a:ext cx="696913" cy="455612"/>
              </a:xfrm>
              <a:custGeom>
                <a:avLst/>
                <a:gdLst>
                  <a:gd name="T0" fmla="*/ 11113 w 439"/>
                  <a:gd name="T1" fmla="*/ 0 h 287"/>
                  <a:gd name="T2" fmla="*/ 71438 w 439"/>
                  <a:gd name="T3" fmla="*/ 131762 h 287"/>
                  <a:gd name="T4" fmla="*/ 71438 w 439"/>
                  <a:gd name="T5" fmla="*/ 131762 h 287"/>
                  <a:gd name="T6" fmla="*/ 71438 w 439"/>
                  <a:gd name="T7" fmla="*/ 131762 h 287"/>
                  <a:gd name="T8" fmla="*/ 153988 w 439"/>
                  <a:gd name="T9" fmla="*/ 236537 h 287"/>
                  <a:gd name="T10" fmla="*/ 153988 w 439"/>
                  <a:gd name="T11" fmla="*/ 231775 h 287"/>
                  <a:gd name="T12" fmla="*/ 153988 w 439"/>
                  <a:gd name="T13" fmla="*/ 231775 h 287"/>
                  <a:gd name="T14" fmla="*/ 257175 w 439"/>
                  <a:gd name="T15" fmla="*/ 319087 h 287"/>
                  <a:gd name="T16" fmla="*/ 257175 w 439"/>
                  <a:gd name="T17" fmla="*/ 319087 h 287"/>
                  <a:gd name="T18" fmla="*/ 257175 w 439"/>
                  <a:gd name="T19" fmla="*/ 319087 h 287"/>
                  <a:gd name="T20" fmla="*/ 384175 w 439"/>
                  <a:gd name="T21" fmla="*/ 379412 h 287"/>
                  <a:gd name="T22" fmla="*/ 384175 w 439"/>
                  <a:gd name="T23" fmla="*/ 379412 h 287"/>
                  <a:gd name="T24" fmla="*/ 384175 w 439"/>
                  <a:gd name="T25" fmla="*/ 379412 h 287"/>
                  <a:gd name="T26" fmla="*/ 527050 w 439"/>
                  <a:gd name="T27" fmla="*/ 423862 h 287"/>
                  <a:gd name="T28" fmla="*/ 520700 w 439"/>
                  <a:gd name="T29" fmla="*/ 423862 h 287"/>
                  <a:gd name="T30" fmla="*/ 520700 w 439"/>
                  <a:gd name="T31" fmla="*/ 423862 h 287"/>
                  <a:gd name="T32" fmla="*/ 696913 w 439"/>
                  <a:gd name="T33" fmla="*/ 444500 h 287"/>
                  <a:gd name="T34" fmla="*/ 696913 w 439"/>
                  <a:gd name="T35" fmla="*/ 444500 h 287"/>
                  <a:gd name="T36" fmla="*/ 696913 w 439"/>
                  <a:gd name="T37" fmla="*/ 455612 h 287"/>
                  <a:gd name="T38" fmla="*/ 696913 w 439"/>
                  <a:gd name="T39" fmla="*/ 455612 h 287"/>
                  <a:gd name="T40" fmla="*/ 520700 w 439"/>
                  <a:gd name="T41" fmla="*/ 434975 h 287"/>
                  <a:gd name="T42" fmla="*/ 520700 w 439"/>
                  <a:gd name="T43" fmla="*/ 434975 h 287"/>
                  <a:gd name="T44" fmla="*/ 520700 w 439"/>
                  <a:gd name="T45" fmla="*/ 434975 h 287"/>
                  <a:gd name="T46" fmla="*/ 377825 w 439"/>
                  <a:gd name="T47" fmla="*/ 390525 h 287"/>
                  <a:gd name="T48" fmla="*/ 377825 w 439"/>
                  <a:gd name="T49" fmla="*/ 390525 h 287"/>
                  <a:gd name="T50" fmla="*/ 377825 w 439"/>
                  <a:gd name="T51" fmla="*/ 390525 h 287"/>
                  <a:gd name="T52" fmla="*/ 252413 w 439"/>
                  <a:gd name="T53" fmla="*/ 330200 h 287"/>
                  <a:gd name="T54" fmla="*/ 252413 w 439"/>
                  <a:gd name="T55" fmla="*/ 330200 h 287"/>
                  <a:gd name="T56" fmla="*/ 252413 w 439"/>
                  <a:gd name="T57" fmla="*/ 330200 h 287"/>
                  <a:gd name="T58" fmla="*/ 147638 w 439"/>
                  <a:gd name="T59" fmla="*/ 242887 h 287"/>
                  <a:gd name="T60" fmla="*/ 147638 w 439"/>
                  <a:gd name="T61" fmla="*/ 242887 h 287"/>
                  <a:gd name="T62" fmla="*/ 142875 w 439"/>
                  <a:gd name="T63" fmla="*/ 242887 h 287"/>
                  <a:gd name="T64" fmla="*/ 60325 w 439"/>
                  <a:gd name="T65" fmla="*/ 138112 h 287"/>
                  <a:gd name="T66" fmla="*/ 60325 w 439"/>
                  <a:gd name="T67" fmla="*/ 138112 h 287"/>
                  <a:gd name="T68" fmla="*/ 60325 w 439"/>
                  <a:gd name="T69" fmla="*/ 138112 h 287"/>
                  <a:gd name="T70" fmla="*/ 0 w 439"/>
                  <a:gd name="T71" fmla="*/ 6350 h 287"/>
                  <a:gd name="T72" fmla="*/ 11113 w 439"/>
                  <a:gd name="T73" fmla="*/ 0 h 287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439" h="287">
                    <a:moveTo>
                      <a:pt x="7" y="0"/>
                    </a:moveTo>
                    <a:lnTo>
                      <a:pt x="45" y="83"/>
                    </a:lnTo>
                    <a:lnTo>
                      <a:pt x="97" y="149"/>
                    </a:lnTo>
                    <a:lnTo>
                      <a:pt x="97" y="146"/>
                    </a:lnTo>
                    <a:lnTo>
                      <a:pt x="162" y="201"/>
                    </a:lnTo>
                    <a:lnTo>
                      <a:pt x="242" y="239"/>
                    </a:lnTo>
                    <a:lnTo>
                      <a:pt x="332" y="267"/>
                    </a:lnTo>
                    <a:lnTo>
                      <a:pt x="328" y="267"/>
                    </a:lnTo>
                    <a:lnTo>
                      <a:pt x="439" y="280"/>
                    </a:lnTo>
                    <a:lnTo>
                      <a:pt x="439" y="287"/>
                    </a:lnTo>
                    <a:lnTo>
                      <a:pt x="328" y="274"/>
                    </a:lnTo>
                    <a:lnTo>
                      <a:pt x="238" y="246"/>
                    </a:lnTo>
                    <a:lnTo>
                      <a:pt x="159" y="208"/>
                    </a:lnTo>
                    <a:lnTo>
                      <a:pt x="93" y="153"/>
                    </a:lnTo>
                    <a:lnTo>
                      <a:pt x="90" y="153"/>
                    </a:lnTo>
                    <a:lnTo>
                      <a:pt x="38" y="87"/>
                    </a:lnTo>
                    <a:lnTo>
                      <a:pt x="0" y="4"/>
                    </a:lnTo>
                    <a:lnTo>
                      <a:pt x="7" y="0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65" name="Freeform 31"/>
              <p:cNvSpPr>
                <a:spLocks/>
              </p:cNvSpPr>
              <p:nvPr/>
            </p:nvSpPr>
            <p:spPr bwMode="auto">
              <a:xfrm>
                <a:off x="8094663" y="5021263"/>
                <a:ext cx="201612" cy="11112"/>
              </a:xfrm>
              <a:custGeom>
                <a:avLst/>
                <a:gdLst>
                  <a:gd name="T0" fmla="*/ 0 w 127"/>
                  <a:gd name="T1" fmla="*/ 0 h 7"/>
                  <a:gd name="T2" fmla="*/ 201612 w 127"/>
                  <a:gd name="T3" fmla="*/ 0 h 7"/>
                  <a:gd name="T4" fmla="*/ 201612 w 127"/>
                  <a:gd name="T5" fmla="*/ 0 h 7"/>
                  <a:gd name="T6" fmla="*/ 201612 w 127"/>
                  <a:gd name="T7" fmla="*/ 11112 h 7"/>
                  <a:gd name="T8" fmla="*/ 201612 w 127"/>
                  <a:gd name="T9" fmla="*/ 11112 h 7"/>
                  <a:gd name="T10" fmla="*/ 0 w 127"/>
                  <a:gd name="T11" fmla="*/ 11112 h 7"/>
                  <a:gd name="T12" fmla="*/ 0 w 127"/>
                  <a:gd name="T13" fmla="*/ 0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7" h="7">
                    <a:moveTo>
                      <a:pt x="0" y="0"/>
                    </a:moveTo>
                    <a:lnTo>
                      <a:pt x="127" y="0"/>
                    </a:lnTo>
                    <a:lnTo>
                      <a:pt x="127" y="7"/>
                    </a:ln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66" name="Rectangle 32"/>
              <p:cNvSpPr>
                <a:spLocks noChangeArrowheads="1"/>
              </p:cNvSpPr>
              <p:nvPr/>
            </p:nvSpPr>
            <p:spPr bwMode="auto">
              <a:xfrm>
                <a:off x="8526463" y="5000626"/>
                <a:ext cx="6350" cy="11113"/>
              </a:xfrm>
              <a:prstGeom prst="rect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8467" name="Freeform 33"/>
              <p:cNvSpPr>
                <a:spLocks/>
              </p:cNvSpPr>
              <p:nvPr/>
            </p:nvSpPr>
            <p:spPr bwMode="auto">
              <a:xfrm>
                <a:off x="8296275" y="5000625"/>
                <a:ext cx="230188" cy="31750"/>
              </a:xfrm>
              <a:custGeom>
                <a:avLst/>
                <a:gdLst>
                  <a:gd name="T0" fmla="*/ 0 w 145"/>
                  <a:gd name="T1" fmla="*/ 20638 h 20"/>
                  <a:gd name="T2" fmla="*/ 0 w 145"/>
                  <a:gd name="T3" fmla="*/ 31750 h 20"/>
                  <a:gd name="T4" fmla="*/ 230188 w 145"/>
                  <a:gd name="T5" fmla="*/ 11113 h 20"/>
                  <a:gd name="T6" fmla="*/ 230188 w 145"/>
                  <a:gd name="T7" fmla="*/ 0 h 20"/>
                  <a:gd name="T8" fmla="*/ 0 w 145"/>
                  <a:gd name="T9" fmla="*/ 20638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5" h="20">
                    <a:moveTo>
                      <a:pt x="0" y="13"/>
                    </a:moveTo>
                    <a:lnTo>
                      <a:pt x="0" y="20"/>
                    </a:lnTo>
                    <a:lnTo>
                      <a:pt x="145" y="7"/>
                    </a:lnTo>
                    <a:lnTo>
                      <a:pt x="145" y="0"/>
                    </a:lnTo>
                    <a:lnTo>
                      <a:pt x="0" y="13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68" name="Freeform 34"/>
              <p:cNvSpPr>
                <a:spLocks/>
              </p:cNvSpPr>
              <p:nvPr/>
            </p:nvSpPr>
            <p:spPr bwMode="auto">
              <a:xfrm>
                <a:off x="8521701" y="5000626"/>
                <a:ext cx="11113" cy="11113"/>
              </a:xfrm>
              <a:custGeom>
                <a:avLst/>
                <a:gdLst>
                  <a:gd name="T0" fmla="*/ 4763 w 7"/>
                  <a:gd name="T1" fmla="*/ 0 h 7"/>
                  <a:gd name="T2" fmla="*/ 0 w 7"/>
                  <a:gd name="T3" fmla="*/ 0 h 7"/>
                  <a:gd name="T4" fmla="*/ 4763 w 7"/>
                  <a:gd name="T5" fmla="*/ 11113 h 7"/>
                  <a:gd name="T6" fmla="*/ 11113 w 7"/>
                  <a:gd name="T7" fmla="*/ 11113 h 7"/>
                  <a:gd name="T8" fmla="*/ 4763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3" y="0"/>
                    </a:moveTo>
                    <a:lnTo>
                      <a:pt x="0" y="0"/>
                    </a:lnTo>
                    <a:lnTo>
                      <a:pt x="3" y="7"/>
                    </a:lnTo>
                    <a:lnTo>
                      <a:pt x="7" y="7"/>
                    </a:lnTo>
                    <a:lnTo>
                      <a:pt x="3" y="0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69" name="Freeform 35"/>
              <p:cNvSpPr>
                <a:spLocks/>
              </p:cNvSpPr>
              <p:nvPr/>
            </p:nvSpPr>
            <p:spPr bwMode="auto">
              <a:xfrm>
                <a:off x="8526463" y="3897314"/>
                <a:ext cx="411162" cy="1114425"/>
              </a:xfrm>
              <a:custGeom>
                <a:avLst/>
                <a:gdLst>
                  <a:gd name="T0" fmla="*/ 88900 w 259"/>
                  <a:gd name="T1" fmla="*/ 1031875 h 702"/>
                  <a:gd name="T2" fmla="*/ 88900 w 259"/>
                  <a:gd name="T3" fmla="*/ 1036638 h 702"/>
                  <a:gd name="T4" fmla="*/ 158750 w 259"/>
                  <a:gd name="T5" fmla="*/ 960438 h 702"/>
                  <a:gd name="T6" fmla="*/ 225425 w 259"/>
                  <a:gd name="T7" fmla="*/ 877888 h 702"/>
                  <a:gd name="T8" fmla="*/ 225425 w 259"/>
                  <a:gd name="T9" fmla="*/ 877888 h 702"/>
                  <a:gd name="T10" fmla="*/ 285750 w 259"/>
                  <a:gd name="T11" fmla="*/ 795338 h 702"/>
                  <a:gd name="T12" fmla="*/ 330200 w 259"/>
                  <a:gd name="T13" fmla="*/ 708025 h 702"/>
                  <a:gd name="T14" fmla="*/ 330200 w 259"/>
                  <a:gd name="T15" fmla="*/ 708025 h 702"/>
                  <a:gd name="T16" fmla="*/ 361950 w 259"/>
                  <a:gd name="T17" fmla="*/ 625475 h 702"/>
                  <a:gd name="T18" fmla="*/ 388937 w 259"/>
                  <a:gd name="T19" fmla="*/ 538163 h 702"/>
                  <a:gd name="T20" fmla="*/ 388937 w 259"/>
                  <a:gd name="T21" fmla="*/ 538163 h 702"/>
                  <a:gd name="T22" fmla="*/ 400050 w 259"/>
                  <a:gd name="T23" fmla="*/ 455613 h 702"/>
                  <a:gd name="T24" fmla="*/ 400050 w 259"/>
                  <a:gd name="T25" fmla="*/ 373063 h 702"/>
                  <a:gd name="T26" fmla="*/ 400050 w 259"/>
                  <a:gd name="T27" fmla="*/ 373063 h 702"/>
                  <a:gd name="T28" fmla="*/ 384175 w 259"/>
                  <a:gd name="T29" fmla="*/ 295275 h 702"/>
                  <a:gd name="T30" fmla="*/ 361950 w 259"/>
                  <a:gd name="T31" fmla="*/ 219075 h 702"/>
                  <a:gd name="T32" fmla="*/ 361950 w 259"/>
                  <a:gd name="T33" fmla="*/ 219075 h 702"/>
                  <a:gd name="T34" fmla="*/ 323850 w 259"/>
                  <a:gd name="T35" fmla="*/ 142875 h 702"/>
                  <a:gd name="T36" fmla="*/ 274637 w 259"/>
                  <a:gd name="T37" fmla="*/ 76200 h 702"/>
                  <a:gd name="T38" fmla="*/ 279400 w 259"/>
                  <a:gd name="T39" fmla="*/ 76200 h 702"/>
                  <a:gd name="T40" fmla="*/ 219075 w 259"/>
                  <a:gd name="T41" fmla="*/ 11113 h 702"/>
                  <a:gd name="T42" fmla="*/ 225425 w 259"/>
                  <a:gd name="T43" fmla="*/ 4763 h 702"/>
                  <a:gd name="T44" fmla="*/ 285750 w 259"/>
                  <a:gd name="T45" fmla="*/ 71438 h 702"/>
                  <a:gd name="T46" fmla="*/ 334962 w 259"/>
                  <a:gd name="T47" fmla="*/ 136525 h 702"/>
                  <a:gd name="T48" fmla="*/ 334962 w 259"/>
                  <a:gd name="T49" fmla="*/ 136525 h 702"/>
                  <a:gd name="T50" fmla="*/ 373062 w 259"/>
                  <a:gd name="T51" fmla="*/ 214313 h 702"/>
                  <a:gd name="T52" fmla="*/ 395287 w 259"/>
                  <a:gd name="T53" fmla="*/ 290513 h 702"/>
                  <a:gd name="T54" fmla="*/ 395287 w 259"/>
                  <a:gd name="T55" fmla="*/ 290513 h 702"/>
                  <a:gd name="T56" fmla="*/ 411162 w 259"/>
                  <a:gd name="T57" fmla="*/ 373063 h 702"/>
                  <a:gd name="T58" fmla="*/ 411162 w 259"/>
                  <a:gd name="T59" fmla="*/ 455613 h 702"/>
                  <a:gd name="T60" fmla="*/ 411162 w 259"/>
                  <a:gd name="T61" fmla="*/ 455613 h 702"/>
                  <a:gd name="T62" fmla="*/ 400050 w 259"/>
                  <a:gd name="T63" fmla="*/ 538163 h 702"/>
                  <a:gd name="T64" fmla="*/ 373062 w 259"/>
                  <a:gd name="T65" fmla="*/ 630238 h 702"/>
                  <a:gd name="T66" fmla="*/ 373062 w 259"/>
                  <a:gd name="T67" fmla="*/ 630238 h 702"/>
                  <a:gd name="T68" fmla="*/ 339725 w 259"/>
                  <a:gd name="T69" fmla="*/ 712788 h 702"/>
                  <a:gd name="T70" fmla="*/ 296862 w 259"/>
                  <a:gd name="T71" fmla="*/ 800100 h 702"/>
                  <a:gd name="T72" fmla="*/ 296862 w 259"/>
                  <a:gd name="T73" fmla="*/ 800100 h 702"/>
                  <a:gd name="T74" fmla="*/ 236537 w 259"/>
                  <a:gd name="T75" fmla="*/ 882650 h 702"/>
                  <a:gd name="T76" fmla="*/ 169862 w 259"/>
                  <a:gd name="T77" fmla="*/ 965200 h 702"/>
                  <a:gd name="T78" fmla="*/ 169862 w 259"/>
                  <a:gd name="T79" fmla="*/ 965200 h 702"/>
                  <a:gd name="T80" fmla="*/ 93662 w 259"/>
                  <a:gd name="T81" fmla="*/ 1042988 h 702"/>
                  <a:gd name="T82" fmla="*/ 6350 w 259"/>
                  <a:gd name="T83" fmla="*/ 1114425 h 702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259" h="702">
                    <a:moveTo>
                      <a:pt x="0" y="695"/>
                    </a:moveTo>
                    <a:lnTo>
                      <a:pt x="56" y="650"/>
                    </a:lnTo>
                    <a:lnTo>
                      <a:pt x="56" y="653"/>
                    </a:lnTo>
                    <a:lnTo>
                      <a:pt x="104" y="605"/>
                    </a:lnTo>
                    <a:lnTo>
                      <a:pt x="100" y="605"/>
                    </a:lnTo>
                    <a:lnTo>
                      <a:pt x="142" y="553"/>
                    </a:lnTo>
                    <a:lnTo>
                      <a:pt x="180" y="501"/>
                    </a:lnTo>
                    <a:lnTo>
                      <a:pt x="208" y="446"/>
                    </a:lnTo>
                    <a:lnTo>
                      <a:pt x="228" y="394"/>
                    </a:lnTo>
                    <a:lnTo>
                      <a:pt x="245" y="339"/>
                    </a:lnTo>
                    <a:lnTo>
                      <a:pt x="252" y="287"/>
                    </a:lnTo>
                    <a:lnTo>
                      <a:pt x="252" y="235"/>
                    </a:lnTo>
                    <a:lnTo>
                      <a:pt x="242" y="183"/>
                    </a:lnTo>
                    <a:lnTo>
                      <a:pt x="242" y="186"/>
                    </a:lnTo>
                    <a:lnTo>
                      <a:pt x="228" y="138"/>
                    </a:lnTo>
                    <a:lnTo>
                      <a:pt x="204" y="90"/>
                    </a:lnTo>
                    <a:lnTo>
                      <a:pt x="173" y="48"/>
                    </a:lnTo>
                    <a:lnTo>
                      <a:pt x="176" y="48"/>
                    </a:lnTo>
                    <a:lnTo>
                      <a:pt x="138" y="7"/>
                    </a:lnTo>
                    <a:lnTo>
                      <a:pt x="142" y="0"/>
                    </a:lnTo>
                    <a:lnTo>
                      <a:pt x="142" y="3"/>
                    </a:lnTo>
                    <a:lnTo>
                      <a:pt x="180" y="45"/>
                    </a:lnTo>
                    <a:lnTo>
                      <a:pt x="211" y="86"/>
                    </a:lnTo>
                    <a:lnTo>
                      <a:pt x="235" y="135"/>
                    </a:lnTo>
                    <a:lnTo>
                      <a:pt x="249" y="183"/>
                    </a:lnTo>
                    <a:lnTo>
                      <a:pt x="259" y="235"/>
                    </a:lnTo>
                    <a:lnTo>
                      <a:pt x="259" y="287"/>
                    </a:lnTo>
                    <a:lnTo>
                      <a:pt x="252" y="339"/>
                    </a:lnTo>
                    <a:lnTo>
                      <a:pt x="252" y="342"/>
                    </a:lnTo>
                    <a:lnTo>
                      <a:pt x="235" y="397"/>
                    </a:lnTo>
                    <a:lnTo>
                      <a:pt x="214" y="449"/>
                    </a:lnTo>
                    <a:lnTo>
                      <a:pt x="187" y="504"/>
                    </a:lnTo>
                    <a:lnTo>
                      <a:pt x="149" y="556"/>
                    </a:lnTo>
                    <a:lnTo>
                      <a:pt x="107" y="608"/>
                    </a:lnTo>
                    <a:lnTo>
                      <a:pt x="59" y="657"/>
                    </a:lnTo>
                    <a:lnTo>
                      <a:pt x="4" y="702"/>
                    </a:lnTo>
                    <a:lnTo>
                      <a:pt x="0" y="695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70" name="Freeform 36"/>
              <p:cNvSpPr>
                <a:spLocks/>
              </p:cNvSpPr>
              <p:nvPr/>
            </p:nvSpPr>
            <p:spPr bwMode="auto">
              <a:xfrm>
                <a:off x="8675688" y="3836989"/>
                <a:ext cx="76200" cy="71437"/>
              </a:xfrm>
              <a:custGeom>
                <a:avLst/>
                <a:gdLst>
                  <a:gd name="T0" fmla="*/ 69850 w 48"/>
                  <a:gd name="T1" fmla="*/ 71437 h 45"/>
                  <a:gd name="T2" fmla="*/ 0 w 48"/>
                  <a:gd name="T3" fmla="*/ 11112 h 45"/>
                  <a:gd name="T4" fmla="*/ 0 w 48"/>
                  <a:gd name="T5" fmla="*/ 11112 h 45"/>
                  <a:gd name="T6" fmla="*/ 4763 w 48"/>
                  <a:gd name="T7" fmla="*/ 0 h 45"/>
                  <a:gd name="T8" fmla="*/ 4763 w 48"/>
                  <a:gd name="T9" fmla="*/ 0 h 45"/>
                  <a:gd name="T10" fmla="*/ 76200 w 48"/>
                  <a:gd name="T11" fmla="*/ 60325 h 45"/>
                  <a:gd name="T12" fmla="*/ 69850 w 48"/>
                  <a:gd name="T13" fmla="*/ 71437 h 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8" h="45">
                    <a:moveTo>
                      <a:pt x="44" y="45"/>
                    </a:moveTo>
                    <a:lnTo>
                      <a:pt x="0" y="7"/>
                    </a:lnTo>
                    <a:lnTo>
                      <a:pt x="3" y="0"/>
                    </a:lnTo>
                    <a:lnTo>
                      <a:pt x="48" y="38"/>
                    </a:lnTo>
                    <a:lnTo>
                      <a:pt x="44" y="45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71" name="Freeform 37"/>
              <p:cNvSpPr>
                <a:spLocks/>
              </p:cNvSpPr>
              <p:nvPr/>
            </p:nvSpPr>
            <p:spPr bwMode="auto">
              <a:xfrm>
                <a:off x="8582026" y="3781426"/>
                <a:ext cx="11113" cy="11113"/>
              </a:xfrm>
              <a:custGeom>
                <a:avLst/>
                <a:gdLst>
                  <a:gd name="T0" fmla="*/ 4763 w 7"/>
                  <a:gd name="T1" fmla="*/ 11113 h 7"/>
                  <a:gd name="T2" fmla="*/ 0 w 7"/>
                  <a:gd name="T3" fmla="*/ 11113 h 7"/>
                  <a:gd name="T4" fmla="*/ 4763 w 7"/>
                  <a:gd name="T5" fmla="*/ 0 h 7"/>
                  <a:gd name="T6" fmla="*/ 11113 w 7"/>
                  <a:gd name="T7" fmla="*/ 0 h 7"/>
                  <a:gd name="T8" fmla="*/ 4763 w 7"/>
                  <a:gd name="T9" fmla="*/ 11113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3" y="7"/>
                    </a:moveTo>
                    <a:lnTo>
                      <a:pt x="0" y="7"/>
                    </a:lnTo>
                    <a:lnTo>
                      <a:pt x="3" y="0"/>
                    </a:lnTo>
                    <a:lnTo>
                      <a:pt x="7" y="0"/>
                    </a:lnTo>
                    <a:lnTo>
                      <a:pt x="3" y="7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72" name="Freeform 38"/>
              <p:cNvSpPr>
                <a:spLocks/>
              </p:cNvSpPr>
              <p:nvPr/>
            </p:nvSpPr>
            <p:spPr bwMode="auto">
              <a:xfrm>
                <a:off x="8586788" y="3781426"/>
                <a:ext cx="93662" cy="66675"/>
              </a:xfrm>
              <a:custGeom>
                <a:avLst/>
                <a:gdLst>
                  <a:gd name="T0" fmla="*/ 88900 w 59"/>
                  <a:gd name="T1" fmla="*/ 66675 h 42"/>
                  <a:gd name="T2" fmla="*/ 93662 w 59"/>
                  <a:gd name="T3" fmla="*/ 55563 h 42"/>
                  <a:gd name="T4" fmla="*/ 6350 w 59"/>
                  <a:gd name="T5" fmla="*/ 0 h 42"/>
                  <a:gd name="T6" fmla="*/ 0 w 59"/>
                  <a:gd name="T7" fmla="*/ 11113 h 42"/>
                  <a:gd name="T8" fmla="*/ 88900 w 59"/>
                  <a:gd name="T9" fmla="*/ 66675 h 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9" h="42">
                    <a:moveTo>
                      <a:pt x="56" y="42"/>
                    </a:moveTo>
                    <a:lnTo>
                      <a:pt x="59" y="35"/>
                    </a:lnTo>
                    <a:lnTo>
                      <a:pt x="4" y="0"/>
                    </a:lnTo>
                    <a:lnTo>
                      <a:pt x="0" y="7"/>
                    </a:lnTo>
                    <a:lnTo>
                      <a:pt x="56" y="42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73" name="Freeform 39"/>
              <p:cNvSpPr>
                <a:spLocks/>
              </p:cNvSpPr>
              <p:nvPr/>
            </p:nvSpPr>
            <p:spPr bwMode="auto">
              <a:xfrm>
                <a:off x="8586788" y="3781426"/>
                <a:ext cx="11112" cy="11113"/>
              </a:xfrm>
              <a:custGeom>
                <a:avLst/>
                <a:gdLst>
                  <a:gd name="T0" fmla="*/ 6350 w 7"/>
                  <a:gd name="T1" fmla="*/ 11113 h 7"/>
                  <a:gd name="T2" fmla="*/ 11112 w 7"/>
                  <a:gd name="T3" fmla="*/ 11113 h 7"/>
                  <a:gd name="T4" fmla="*/ 6350 w 7"/>
                  <a:gd name="T5" fmla="*/ 0 h 7"/>
                  <a:gd name="T6" fmla="*/ 0 w 7"/>
                  <a:gd name="T7" fmla="*/ 0 h 7"/>
                  <a:gd name="T8" fmla="*/ 6350 w 7"/>
                  <a:gd name="T9" fmla="*/ 11113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4" y="7"/>
                    </a:moveTo>
                    <a:lnTo>
                      <a:pt x="7" y="7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4" y="7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74" name="Freeform 40"/>
              <p:cNvSpPr>
                <a:spLocks/>
              </p:cNvSpPr>
              <p:nvPr/>
            </p:nvSpPr>
            <p:spPr bwMode="auto">
              <a:xfrm>
                <a:off x="7672388" y="3781426"/>
                <a:ext cx="920750" cy="500063"/>
              </a:xfrm>
              <a:custGeom>
                <a:avLst/>
                <a:gdLst>
                  <a:gd name="T0" fmla="*/ 920750 w 580"/>
                  <a:gd name="T1" fmla="*/ 11113 h 315"/>
                  <a:gd name="T2" fmla="*/ 623888 w 580"/>
                  <a:gd name="T3" fmla="*/ 127000 h 315"/>
                  <a:gd name="T4" fmla="*/ 623888 w 580"/>
                  <a:gd name="T5" fmla="*/ 127000 h 315"/>
                  <a:gd name="T6" fmla="*/ 623888 w 580"/>
                  <a:gd name="T7" fmla="*/ 127000 h 315"/>
                  <a:gd name="T8" fmla="*/ 471488 w 580"/>
                  <a:gd name="T9" fmla="*/ 198438 h 315"/>
                  <a:gd name="T10" fmla="*/ 471488 w 580"/>
                  <a:gd name="T11" fmla="*/ 198438 h 315"/>
                  <a:gd name="T12" fmla="*/ 471488 w 580"/>
                  <a:gd name="T13" fmla="*/ 198438 h 315"/>
                  <a:gd name="T14" fmla="*/ 312738 w 580"/>
                  <a:gd name="T15" fmla="*/ 279400 h 315"/>
                  <a:gd name="T16" fmla="*/ 312738 w 580"/>
                  <a:gd name="T17" fmla="*/ 279400 h 315"/>
                  <a:gd name="T18" fmla="*/ 312738 w 580"/>
                  <a:gd name="T19" fmla="*/ 279400 h 315"/>
                  <a:gd name="T20" fmla="*/ 158750 w 580"/>
                  <a:gd name="T21" fmla="*/ 379413 h 315"/>
                  <a:gd name="T22" fmla="*/ 158750 w 580"/>
                  <a:gd name="T23" fmla="*/ 379413 h 315"/>
                  <a:gd name="T24" fmla="*/ 158750 w 580"/>
                  <a:gd name="T25" fmla="*/ 379413 h 315"/>
                  <a:gd name="T26" fmla="*/ 4763 w 580"/>
                  <a:gd name="T27" fmla="*/ 500063 h 315"/>
                  <a:gd name="T28" fmla="*/ 4763 w 580"/>
                  <a:gd name="T29" fmla="*/ 500063 h 315"/>
                  <a:gd name="T30" fmla="*/ 0 w 580"/>
                  <a:gd name="T31" fmla="*/ 493713 h 315"/>
                  <a:gd name="T32" fmla="*/ 0 w 580"/>
                  <a:gd name="T33" fmla="*/ 488950 h 315"/>
                  <a:gd name="T34" fmla="*/ 152400 w 580"/>
                  <a:gd name="T35" fmla="*/ 368300 h 315"/>
                  <a:gd name="T36" fmla="*/ 152400 w 580"/>
                  <a:gd name="T37" fmla="*/ 368300 h 315"/>
                  <a:gd name="T38" fmla="*/ 152400 w 580"/>
                  <a:gd name="T39" fmla="*/ 368300 h 315"/>
                  <a:gd name="T40" fmla="*/ 306388 w 580"/>
                  <a:gd name="T41" fmla="*/ 269875 h 315"/>
                  <a:gd name="T42" fmla="*/ 306388 w 580"/>
                  <a:gd name="T43" fmla="*/ 269875 h 315"/>
                  <a:gd name="T44" fmla="*/ 306388 w 580"/>
                  <a:gd name="T45" fmla="*/ 269875 h 315"/>
                  <a:gd name="T46" fmla="*/ 465138 w 580"/>
                  <a:gd name="T47" fmla="*/ 187325 h 315"/>
                  <a:gd name="T48" fmla="*/ 465138 w 580"/>
                  <a:gd name="T49" fmla="*/ 187325 h 315"/>
                  <a:gd name="T50" fmla="*/ 465138 w 580"/>
                  <a:gd name="T51" fmla="*/ 187325 h 315"/>
                  <a:gd name="T52" fmla="*/ 619125 w 580"/>
                  <a:gd name="T53" fmla="*/ 115888 h 315"/>
                  <a:gd name="T54" fmla="*/ 619125 w 580"/>
                  <a:gd name="T55" fmla="*/ 115888 h 315"/>
                  <a:gd name="T56" fmla="*/ 619125 w 580"/>
                  <a:gd name="T57" fmla="*/ 115888 h 315"/>
                  <a:gd name="T58" fmla="*/ 914400 w 580"/>
                  <a:gd name="T59" fmla="*/ 0 h 315"/>
                  <a:gd name="T60" fmla="*/ 920750 w 580"/>
                  <a:gd name="T61" fmla="*/ 11113 h 315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580" h="315">
                    <a:moveTo>
                      <a:pt x="580" y="7"/>
                    </a:moveTo>
                    <a:lnTo>
                      <a:pt x="393" y="80"/>
                    </a:lnTo>
                    <a:lnTo>
                      <a:pt x="297" y="125"/>
                    </a:lnTo>
                    <a:lnTo>
                      <a:pt x="197" y="176"/>
                    </a:lnTo>
                    <a:lnTo>
                      <a:pt x="100" y="239"/>
                    </a:lnTo>
                    <a:lnTo>
                      <a:pt x="3" y="315"/>
                    </a:lnTo>
                    <a:lnTo>
                      <a:pt x="0" y="311"/>
                    </a:lnTo>
                    <a:lnTo>
                      <a:pt x="0" y="308"/>
                    </a:lnTo>
                    <a:lnTo>
                      <a:pt x="96" y="232"/>
                    </a:lnTo>
                    <a:lnTo>
                      <a:pt x="193" y="170"/>
                    </a:lnTo>
                    <a:lnTo>
                      <a:pt x="293" y="118"/>
                    </a:lnTo>
                    <a:lnTo>
                      <a:pt x="390" y="73"/>
                    </a:lnTo>
                    <a:lnTo>
                      <a:pt x="576" y="0"/>
                    </a:lnTo>
                    <a:lnTo>
                      <a:pt x="580" y="7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75" name="Freeform 41"/>
              <p:cNvSpPr>
                <a:spLocks/>
              </p:cNvSpPr>
              <p:nvPr/>
            </p:nvSpPr>
            <p:spPr bwMode="auto">
              <a:xfrm>
                <a:off x="7524750" y="4275139"/>
                <a:ext cx="152400" cy="142875"/>
              </a:xfrm>
              <a:custGeom>
                <a:avLst/>
                <a:gdLst>
                  <a:gd name="T0" fmla="*/ 152400 w 96"/>
                  <a:gd name="T1" fmla="*/ 6350 h 90"/>
                  <a:gd name="T2" fmla="*/ 11113 w 96"/>
                  <a:gd name="T3" fmla="*/ 142875 h 90"/>
                  <a:gd name="T4" fmla="*/ 11113 w 96"/>
                  <a:gd name="T5" fmla="*/ 142875 h 90"/>
                  <a:gd name="T6" fmla="*/ 0 w 96"/>
                  <a:gd name="T7" fmla="*/ 138113 h 90"/>
                  <a:gd name="T8" fmla="*/ 4763 w 96"/>
                  <a:gd name="T9" fmla="*/ 138113 h 90"/>
                  <a:gd name="T10" fmla="*/ 147638 w 96"/>
                  <a:gd name="T11" fmla="*/ 0 h 90"/>
                  <a:gd name="T12" fmla="*/ 152400 w 96"/>
                  <a:gd name="T13" fmla="*/ 6350 h 9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6" h="90">
                    <a:moveTo>
                      <a:pt x="96" y="4"/>
                    </a:moveTo>
                    <a:lnTo>
                      <a:pt x="7" y="90"/>
                    </a:lnTo>
                    <a:lnTo>
                      <a:pt x="0" y="87"/>
                    </a:lnTo>
                    <a:lnTo>
                      <a:pt x="3" y="87"/>
                    </a:lnTo>
                    <a:lnTo>
                      <a:pt x="93" y="0"/>
                    </a:lnTo>
                    <a:lnTo>
                      <a:pt x="96" y="4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76" name="Freeform 42"/>
              <p:cNvSpPr>
                <a:spLocks/>
              </p:cNvSpPr>
              <p:nvPr/>
            </p:nvSpPr>
            <p:spPr bwMode="auto">
              <a:xfrm>
                <a:off x="7397751" y="4576763"/>
                <a:ext cx="11113" cy="11112"/>
              </a:xfrm>
              <a:custGeom>
                <a:avLst/>
                <a:gdLst>
                  <a:gd name="T0" fmla="*/ 11113 w 7"/>
                  <a:gd name="T1" fmla="*/ 6350 h 7"/>
                  <a:gd name="T2" fmla="*/ 11113 w 7"/>
                  <a:gd name="T3" fmla="*/ 11112 h 7"/>
                  <a:gd name="T4" fmla="*/ 0 w 7"/>
                  <a:gd name="T5" fmla="*/ 6350 h 7"/>
                  <a:gd name="T6" fmla="*/ 0 w 7"/>
                  <a:gd name="T7" fmla="*/ 0 h 7"/>
                  <a:gd name="T8" fmla="*/ 11113 w 7"/>
                  <a:gd name="T9" fmla="*/ 635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7" y="4"/>
                    </a:moveTo>
                    <a:lnTo>
                      <a:pt x="7" y="7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7" y="4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77" name="Freeform 43"/>
              <p:cNvSpPr>
                <a:spLocks/>
              </p:cNvSpPr>
              <p:nvPr/>
            </p:nvSpPr>
            <p:spPr bwMode="auto">
              <a:xfrm>
                <a:off x="7397751" y="4413251"/>
                <a:ext cx="138113" cy="169863"/>
              </a:xfrm>
              <a:custGeom>
                <a:avLst/>
                <a:gdLst>
                  <a:gd name="T0" fmla="*/ 138113 w 87"/>
                  <a:gd name="T1" fmla="*/ 4763 h 107"/>
                  <a:gd name="T2" fmla="*/ 127000 w 87"/>
                  <a:gd name="T3" fmla="*/ 0 h 107"/>
                  <a:gd name="T4" fmla="*/ 0 w 87"/>
                  <a:gd name="T5" fmla="*/ 163513 h 107"/>
                  <a:gd name="T6" fmla="*/ 11113 w 87"/>
                  <a:gd name="T7" fmla="*/ 169863 h 107"/>
                  <a:gd name="T8" fmla="*/ 138113 w 87"/>
                  <a:gd name="T9" fmla="*/ 4763 h 1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7" h="107">
                    <a:moveTo>
                      <a:pt x="87" y="3"/>
                    </a:moveTo>
                    <a:lnTo>
                      <a:pt x="80" y="0"/>
                    </a:lnTo>
                    <a:lnTo>
                      <a:pt x="0" y="103"/>
                    </a:lnTo>
                    <a:lnTo>
                      <a:pt x="7" y="107"/>
                    </a:lnTo>
                    <a:lnTo>
                      <a:pt x="87" y="3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78" name="Rectangle 44"/>
              <p:cNvSpPr>
                <a:spLocks noChangeArrowheads="1"/>
              </p:cNvSpPr>
              <p:nvPr/>
            </p:nvSpPr>
            <p:spPr bwMode="auto">
              <a:xfrm>
                <a:off x="7397751" y="4576763"/>
                <a:ext cx="11113" cy="6350"/>
              </a:xfrm>
              <a:prstGeom prst="rect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8479" name="Freeform 45"/>
              <p:cNvSpPr>
                <a:spLocks/>
              </p:cNvSpPr>
              <p:nvPr/>
            </p:nvSpPr>
            <p:spPr bwMode="auto">
              <a:xfrm>
                <a:off x="7392989" y="3776663"/>
                <a:ext cx="230187" cy="800100"/>
              </a:xfrm>
              <a:custGeom>
                <a:avLst/>
                <a:gdLst>
                  <a:gd name="T0" fmla="*/ 4762 w 145"/>
                  <a:gd name="T1" fmla="*/ 800100 h 504"/>
                  <a:gd name="T2" fmla="*/ 0 w 145"/>
                  <a:gd name="T3" fmla="*/ 668338 h 504"/>
                  <a:gd name="T4" fmla="*/ 0 w 145"/>
                  <a:gd name="T5" fmla="*/ 668338 h 504"/>
                  <a:gd name="T6" fmla="*/ 0 w 145"/>
                  <a:gd name="T7" fmla="*/ 668338 h 504"/>
                  <a:gd name="T8" fmla="*/ 15875 w 145"/>
                  <a:gd name="T9" fmla="*/ 531813 h 504"/>
                  <a:gd name="T10" fmla="*/ 15875 w 145"/>
                  <a:gd name="T11" fmla="*/ 531813 h 504"/>
                  <a:gd name="T12" fmla="*/ 15875 w 145"/>
                  <a:gd name="T13" fmla="*/ 531813 h 504"/>
                  <a:gd name="T14" fmla="*/ 42862 w 145"/>
                  <a:gd name="T15" fmla="*/ 388938 h 504"/>
                  <a:gd name="T16" fmla="*/ 42862 w 145"/>
                  <a:gd name="T17" fmla="*/ 388938 h 504"/>
                  <a:gd name="T18" fmla="*/ 42862 w 145"/>
                  <a:gd name="T19" fmla="*/ 388938 h 504"/>
                  <a:gd name="T20" fmla="*/ 92075 w 145"/>
                  <a:gd name="T21" fmla="*/ 252413 h 504"/>
                  <a:gd name="T22" fmla="*/ 92075 w 145"/>
                  <a:gd name="T23" fmla="*/ 252413 h 504"/>
                  <a:gd name="T24" fmla="*/ 92075 w 145"/>
                  <a:gd name="T25" fmla="*/ 252413 h 504"/>
                  <a:gd name="T26" fmla="*/ 147637 w 145"/>
                  <a:gd name="T27" fmla="*/ 120650 h 504"/>
                  <a:gd name="T28" fmla="*/ 147637 w 145"/>
                  <a:gd name="T29" fmla="*/ 120650 h 504"/>
                  <a:gd name="T30" fmla="*/ 147637 w 145"/>
                  <a:gd name="T31" fmla="*/ 120650 h 504"/>
                  <a:gd name="T32" fmla="*/ 219075 w 145"/>
                  <a:gd name="T33" fmla="*/ 0 h 504"/>
                  <a:gd name="T34" fmla="*/ 219075 w 145"/>
                  <a:gd name="T35" fmla="*/ 0 h 504"/>
                  <a:gd name="T36" fmla="*/ 230187 w 145"/>
                  <a:gd name="T37" fmla="*/ 4763 h 504"/>
                  <a:gd name="T38" fmla="*/ 230187 w 145"/>
                  <a:gd name="T39" fmla="*/ 4763 h 504"/>
                  <a:gd name="T40" fmla="*/ 158750 w 145"/>
                  <a:gd name="T41" fmla="*/ 125413 h 504"/>
                  <a:gd name="T42" fmla="*/ 158750 w 145"/>
                  <a:gd name="T43" fmla="*/ 125413 h 504"/>
                  <a:gd name="T44" fmla="*/ 158750 w 145"/>
                  <a:gd name="T45" fmla="*/ 125413 h 504"/>
                  <a:gd name="T46" fmla="*/ 103187 w 145"/>
                  <a:gd name="T47" fmla="*/ 257175 h 504"/>
                  <a:gd name="T48" fmla="*/ 103187 w 145"/>
                  <a:gd name="T49" fmla="*/ 257175 h 504"/>
                  <a:gd name="T50" fmla="*/ 103187 w 145"/>
                  <a:gd name="T51" fmla="*/ 257175 h 504"/>
                  <a:gd name="T52" fmla="*/ 53975 w 145"/>
                  <a:gd name="T53" fmla="*/ 395288 h 504"/>
                  <a:gd name="T54" fmla="*/ 53975 w 145"/>
                  <a:gd name="T55" fmla="*/ 395288 h 504"/>
                  <a:gd name="T56" fmla="*/ 53975 w 145"/>
                  <a:gd name="T57" fmla="*/ 388938 h 504"/>
                  <a:gd name="T58" fmla="*/ 26987 w 145"/>
                  <a:gd name="T59" fmla="*/ 531813 h 504"/>
                  <a:gd name="T60" fmla="*/ 26987 w 145"/>
                  <a:gd name="T61" fmla="*/ 531813 h 504"/>
                  <a:gd name="T62" fmla="*/ 26987 w 145"/>
                  <a:gd name="T63" fmla="*/ 531813 h 504"/>
                  <a:gd name="T64" fmla="*/ 11112 w 145"/>
                  <a:gd name="T65" fmla="*/ 668338 h 504"/>
                  <a:gd name="T66" fmla="*/ 11112 w 145"/>
                  <a:gd name="T67" fmla="*/ 668338 h 504"/>
                  <a:gd name="T68" fmla="*/ 11112 w 145"/>
                  <a:gd name="T69" fmla="*/ 668338 h 504"/>
                  <a:gd name="T70" fmla="*/ 15875 w 145"/>
                  <a:gd name="T71" fmla="*/ 800100 h 504"/>
                  <a:gd name="T72" fmla="*/ 4762 w 145"/>
                  <a:gd name="T73" fmla="*/ 800100 h 50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45" h="504">
                    <a:moveTo>
                      <a:pt x="3" y="504"/>
                    </a:moveTo>
                    <a:lnTo>
                      <a:pt x="0" y="421"/>
                    </a:lnTo>
                    <a:lnTo>
                      <a:pt x="10" y="335"/>
                    </a:lnTo>
                    <a:lnTo>
                      <a:pt x="27" y="245"/>
                    </a:lnTo>
                    <a:lnTo>
                      <a:pt x="58" y="159"/>
                    </a:lnTo>
                    <a:lnTo>
                      <a:pt x="93" y="76"/>
                    </a:lnTo>
                    <a:lnTo>
                      <a:pt x="138" y="0"/>
                    </a:lnTo>
                    <a:lnTo>
                      <a:pt x="145" y="3"/>
                    </a:lnTo>
                    <a:lnTo>
                      <a:pt x="100" y="79"/>
                    </a:lnTo>
                    <a:lnTo>
                      <a:pt x="65" y="162"/>
                    </a:lnTo>
                    <a:lnTo>
                      <a:pt x="34" y="249"/>
                    </a:lnTo>
                    <a:lnTo>
                      <a:pt x="34" y="245"/>
                    </a:lnTo>
                    <a:lnTo>
                      <a:pt x="17" y="335"/>
                    </a:lnTo>
                    <a:lnTo>
                      <a:pt x="7" y="421"/>
                    </a:lnTo>
                    <a:lnTo>
                      <a:pt x="10" y="504"/>
                    </a:lnTo>
                    <a:lnTo>
                      <a:pt x="3" y="504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57150" cmpd="sng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80" name="Freeform 46"/>
              <p:cNvSpPr>
                <a:spLocks/>
              </p:cNvSpPr>
              <p:nvPr/>
            </p:nvSpPr>
            <p:spPr bwMode="auto">
              <a:xfrm>
                <a:off x="7612063" y="3667125"/>
                <a:ext cx="87312" cy="114300"/>
              </a:xfrm>
              <a:custGeom>
                <a:avLst/>
                <a:gdLst>
                  <a:gd name="T0" fmla="*/ 0 w 55"/>
                  <a:gd name="T1" fmla="*/ 109538 h 72"/>
                  <a:gd name="T2" fmla="*/ 76200 w 55"/>
                  <a:gd name="T3" fmla="*/ 0 h 72"/>
                  <a:gd name="T4" fmla="*/ 82550 w 55"/>
                  <a:gd name="T5" fmla="*/ 0 h 72"/>
                  <a:gd name="T6" fmla="*/ 87312 w 55"/>
                  <a:gd name="T7" fmla="*/ 4763 h 72"/>
                  <a:gd name="T8" fmla="*/ 87312 w 55"/>
                  <a:gd name="T9" fmla="*/ 4763 h 72"/>
                  <a:gd name="T10" fmla="*/ 11112 w 55"/>
                  <a:gd name="T11" fmla="*/ 114300 h 72"/>
                  <a:gd name="T12" fmla="*/ 0 w 55"/>
                  <a:gd name="T13" fmla="*/ 109538 h 7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5" h="72">
                    <a:moveTo>
                      <a:pt x="0" y="69"/>
                    </a:moveTo>
                    <a:lnTo>
                      <a:pt x="48" y="0"/>
                    </a:lnTo>
                    <a:lnTo>
                      <a:pt x="52" y="0"/>
                    </a:lnTo>
                    <a:lnTo>
                      <a:pt x="55" y="3"/>
                    </a:lnTo>
                    <a:lnTo>
                      <a:pt x="7" y="72"/>
                    </a:lnTo>
                    <a:lnTo>
                      <a:pt x="0" y="69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57150" cmpd="sng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81" name="Freeform 47"/>
              <p:cNvSpPr>
                <a:spLocks/>
              </p:cNvSpPr>
              <p:nvPr/>
            </p:nvSpPr>
            <p:spPr bwMode="auto">
              <a:xfrm>
                <a:off x="7775575" y="3573463"/>
                <a:ext cx="6350" cy="4762"/>
              </a:xfrm>
              <a:custGeom>
                <a:avLst/>
                <a:gdLst>
                  <a:gd name="T0" fmla="*/ 0 w 4"/>
                  <a:gd name="T1" fmla="*/ 0 h 3"/>
                  <a:gd name="T2" fmla="*/ 0 w 4"/>
                  <a:gd name="T3" fmla="*/ 0 h 3"/>
                  <a:gd name="T4" fmla="*/ 6350 w 4"/>
                  <a:gd name="T5" fmla="*/ 4762 h 3"/>
                  <a:gd name="T6" fmla="*/ 6350 w 4"/>
                  <a:gd name="T7" fmla="*/ 4762 h 3"/>
                  <a:gd name="T8" fmla="*/ 0 w 4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0" y="0"/>
                    </a:moveTo>
                    <a:lnTo>
                      <a:pt x="0" y="0"/>
                    </a:lnTo>
                    <a:lnTo>
                      <a:pt x="4" y="3"/>
                    </a:lnTo>
                    <a:lnTo>
                      <a:pt x="0" y="0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82" name="Freeform 48"/>
              <p:cNvSpPr>
                <a:spLocks/>
              </p:cNvSpPr>
              <p:nvPr/>
            </p:nvSpPr>
            <p:spPr bwMode="auto">
              <a:xfrm>
                <a:off x="7694613" y="3573464"/>
                <a:ext cx="87312" cy="98425"/>
              </a:xfrm>
              <a:custGeom>
                <a:avLst/>
                <a:gdLst>
                  <a:gd name="T0" fmla="*/ 0 w 55"/>
                  <a:gd name="T1" fmla="*/ 93663 h 62"/>
                  <a:gd name="T2" fmla="*/ 4762 w 55"/>
                  <a:gd name="T3" fmla="*/ 98425 h 62"/>
                  <a:gd name="T4" fmla="*/ 87312 w 55"/>
                  <a:gd name="T5" fmla="*/ 4763 h 62"/>
                  <a:gd name="T6" fmla="*/ 80962 w 55"/>
                  <a:gd name="T7" fmla="*/ 0 h 62"/>
                  <a:gd name="T8" fmla="*/ 0 w 55"/>
                  <a:gd name="T9" fmla="*/ 9366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5" h="62">
                    <a:moveTo>
                      <a:pt x="0" y="59"/>
                    </a:moveTo>
                    <a:lnTo>
                      <a:pt x="3" y="62"/>
                    </a:lnTo>
                    <a:lnTo>
                      <a:pt x="55" y="3"/>
                    </a:lnTo>
                    <a:lnTo>
                      <a:pt x="51" y="0"/>
                    </a:lnTo>
                    <a:lnTo>
                      <a:pt x="0" y="59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mpd="sng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83" name="Rectangle 49"/>
              <p:cNvSpPr>
                <a:spLocks noChangeArrowheads="1"/>
              </p:cNvSpPr>
              <p:nvPr/>
            </p:nvSpPr>
            <p:spPr bwMode="auto">
              <a:xfrm>
                <a:off x="6378575" y="4121151"/>
                <a:ext cx="6350" cy="11113"/>
              </a:xfrm>
              <a:prstGeom prst="rect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8484" name="Freeform 50"/>
              <p:cNvSpPr>
                <a:spLocks/>
              </p:cNvSpPr>
              <p:nvPr/>
            </p:nvSpPr>
            <p:spPr bwMode="auto">
              <a:xfrm>
                <a:off x="6384926" y="4121151"/>
                <a:ext cx="815975" cy="269875"/>
              </a:xfrm>
              <a:custGeom>
                <a:avLst/>
                <a:gdLst>
                  <a:gd name="T0" fmla="*/ 0 w 514"/>
                  <a:gd name="T1" fmla="*/ 0 h 170"/>
                  <a:gd name="T2" fmla="*/ 147638 w 514"/>
                  <a:gd name="T3" fmla="*/ 11113 h 170"/>
                  <a:gd name="T4" fmla="*/ 147638 w 514"/>
                  <a:gd name="T5" fmla="*/ 11113 h 170"/>
                  <a:gd name="T6" fmla="*/ 147638 w 514"/>
                  <a:gd name="T7" fmla="*/ 11113 h 170"/>
                  <a:gd name="T8" fmla="*/ 295275 w 514"/>
                  <a:gd name="T9" fmla="*/ 39688 h 170"/>
                  <a:gd name="T10" fmla="*/ 295275 w 514"/>
                  <a:gd name="T11" fmla="*/ 39688 h 170"/>
                  <a:gd name="T12" fmla="*/ 295275 w 514"/>
                  <a:gd name="T13" fmla="*/ 39688 h 170"/>
                  <a:gd name="T14" fmla="*/ 438150 w 514"/>
                  <a:gd name="T15" fmla="*/ 71438 h 170"/>
                  <a:gd name="T16" fmla="*/ 442913 w 514"/>
                  <a:gd name="T17" fmla="*/ 71438 h 170"/>
                  <a:gd name="T18" fmla="*/ 442913 w 514"/>
                  <a:gd name="T19" fmla="*/ 71438 h 170"/>
                  <a:gd name="T20" fmla="*/ 574675 w 514"/>
                  <a:gd name="T21" fmla="*/ 122238 h 170"/>
                  <a:gd name="T22" fmla="*/ 574675 w 514"/>
                  <a:gd name="T23" fmla="*/ 122238 h 170"/>
                  <a:gd name="T24" fmla="*/ 574675 w 514"/>
                  <a:gd name="T25" fmla="*/ 122238 h 170"/>
                  <a:gd name="T26" fmla="*/ 700088 w 514"/>
                  <a:gd name="T27" fmla="*/ 182563 h 170"/>
                  <a:gd name="T28" fmla="*/ 700088 w 514"/>
                  <a:gd name="T29" fmla="*/ 182563 h 170"/>
                  <a:gd name="T30" fmla="*/ 700088 w 514"/>
                  <a:gd name="T31" fmla="*/ 182563 h 170"/>
                  <a:gd name="T32" fmla="*/ 815975 w 514"/>
                  <a:gd name="T33" fmla="*/ 258763 h 170"/>
                  <a:gd name="T34" fmla="*/ 815975 w 514"/>
                  <a:gd name="T35" fmla="*/ 258763 h 170"/>
                  <a:gd name="T36" fmla="*/ 809625 w 514"/>
                  <a:gd name="T37" fmla="*/ 269875 h 170"/>
                  <a:gd name="T38" fmla="*/ 809625 w 514"/>
                  <a:gd name="T39" fmla="*/ 269875 h 170"/>
                  <a:gd name="T40" fmla="*/ 695325 w 514"/>
                  <a:gd name="T41" fmla="*/ 192088 h 170"/>
                  <a:gd name="T42" fmla="*/ 695325 w 514"/>
                  <a:gd name="T43" fmla="*/ 192088 h 170"/>
                  <a:gd name="T44" fmla="*/ 695325 w 514"/>
                  <a:gd name="T45" fmla="*/ 192088 h 170"/>
                  <a:gd name="T46" fmla="*/ 569913 w 514"/>
                  <a:gd name="T47" fmla="*/ 131763 h 170"/>
                  <a:gd name="T48" fmla="*/ 569913 w 514"/>
                  <a:gd name="T49" fmla="*/ 131763 h 170"/>
                  <a:gd name="T50" fmla="*/ 569913 w 514"/>
                  <a:gd name="T51" fmla="*/ 131763 h 170"/>
                  <a:gd name="T52" fmla="*/ 438150 w 514"/>
                  <a:gd name="T53" fmla="*/ 82550 h 170"/>
                  <a:gd name="T54" fmla="*/ 438150 w 514"/>
                  <a:gd name="T55" fmla="*/ 82550 h 170"/>
                  <a:gd name="T56" fmla="*/ 438150 w 514"/>
                  <a:gd name="T57" fmla="*/ 82550 h 170"/>
                  <a:gd name="T58" fmla="*/ 295275 w 514"/>
                  <a:gd name="T59" fmla="*/ 50800 h 170"/>
                  <a:gd name="T60" fmla="*/ 295275 w 514"/>
                  <a:gd name="T61" fmla="*/ 50800 h 170"/>
                  <a:gd name="T62" fmla="*/ 295275 w 514"/>
                  <a:gd name="T63" fmla="*/ 50800 h 170"/>
                  <a:gd name="T64" fmla="*/ 147638 w 514"/>
                  <a:gd name="T65" fmla="*/ 22225 h 170"/>
                  <a:gd name="T66" fmla="*/ 147638 w 514"/>
                  <a:gd name="T67" fmla="*/ 22225 h 170"/>
                  <a:gd name="T68" fmla="*/ 147638 w 514"/>
                  <a:gd name="T69" fmla="*/ 22225 h 170"/>
                  <a:gd name="T70" fmla="*/ 0 w 514"/>
                  <a:gd name="T71" fmla="*/ 11113 h 170"/>
                  <a:gd name="T72" fmla="*/ 0 w 514"/>
                  <a:gd name="T73" fmla="*/ 0 h 17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514" h="170">
                    <a:moveTo>
                      <a:pt x="0" y="0"/>
                    </a:moveTo>
                    <a:lnTo>
                      <a:pt x="93" y="7"/>
                    </a:lnTo>
                    <a:lnTo>
                      <a:pt x="186" y="25"/>
                    </a:lnTo>
                    <a:lnTo>
                      <a:pt x="276" y="45"/>
                    </a:lnTo>
                    <a:lnTo>
                      <a:pt x="279" y="45"/>
                    </a:lnTo>
                    <a:lnTo>
                      <a:pt x="362" y="77"/>
                    </a:lnTo>
                    <a:lnTo>
                      <a:pt x="441" y="115"/>
                    </a:lnTo>
                    <a:lnTo>
                      <a:pt x="514" y="163"/>
                    </a:lnTo>
                    <a:lnTo>
                      <a:pt x="510" y="170"/>
                    </a:lnTo>
                    <a:lnTo>
                      <a:pt x="438" y="121"/>
                    </a:lnTo>
                    <a:lnTo>
                      <a:pt x="359" y="83"/>
                    </a:lnTo>
                    <a:lnTo>
                      <a:pt x="276" y="52"/>
                    </a:lnTo>
                    <a:lnTo>
                      <a:pt x="186" y="32"/>
                    </a:lnTo>
                    <a:lnTo>
                      <a:pt x="93" y="14"/>
                    </a:ln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85" name="Freeform 51"/>
              <p:cNvSpPr>
                <a:spLocks/>
              </p:cNvSpPr>
              <p:nvPr/>
            </p:nvSpPr>
            <p:spPr bwMode="auto">
              <a:xfrm>
                <a:off x="7194550" y="4379914"/>
                <a:ext cx="115888" cy="98425"/>
              </a:xfrm>
              <a:custGeom>
                <a:avLst/>
                <a:gdLst>
                  <a:gd name="T0" fmla="*/ 6350 w 73"/>
                  <a:gd name="T1" fmla="*/ 0 h 62"/>
                  <a:gd name="T2" fmla="*/ 115888 w 73"/>
                  <a:gd name="T3" fmla="*/ 87313 h 62"/>
                  <a:gd name="T4" fmla="*/ 115888 w 73"/>
                  <a:gd name="T5" fmla="*/ 93663 h 62"/>
                  <a:gd name="T6" fmla="*/ 111125 w 73"/>
                  <a:gd name="T7" fmla="*/ 98425 h 62"/>
                  <a:gd name="T8" fmla="*/ 111125 w 73"/>
                  <a:gd name="T9" fmla="*/ 98425 h 62"/>
                  <a:gd name="T10" fmla="*/ 0 w 73"/>
                  <a:gd name="T11" fmla="*/ 11113 h 62"/>
                  <a:gd name="T12" fmla="*/ 6350 w 73"/>
                  <a:gd name="T13" fmla="*/ 0 h 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3" h="62">
                    <a:moveTo>
                      <a:pt x="4" y="0"/>
                    </a:moveTo>
                    <a:lnTo>
                      <a:pt x="73" y="55"/>
                    </a:lnTo>
                    <a:lnTo>
                      <a:pt x="73" y="59"/>
                    </a:lnTo>
                    <a:lnTo>
                      <a:pt x="70" y="62"/>
                    </a:lnTo>
                    <a:lnTo>
                      <a:pt x="0" y="7"/>
                    </a:lnTo>
                    <a:lnTo>
                      <a:pt x="4" y="0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86" name="Freeform 52"/>
              <p:cNvSpPr>
                <a:spLocks/>
              </p:cNvSpPr>
              <p:nvPr/>
            </p:nvSpPr>
            <p:spPr bwMode="auto">
              <a:xfrm>
                <a:off x="7404101" y="4576763"/>
                <a:ext cx="4763" cy="6350"/>
              </a:xfrm>
              <a:custGeom>
                <a:avLst/>
                <a:gdLst>
                  <a:gd name="T0" fmla="*/ 4763 w 3"/>
                  <a:gd name="T1" fmla="*/ 0 h 4"/>
                  <a:gd name="T2" fmla="*/ 4763 w 3"/>
                  <a:gd name="T3" fmla="*/ 0 h 4"/>
                  <a:gd name="T4" fmla="*/ 0 w 3"/>
                  <a:gd name="T5" fmla="*/ 6350 h 4"/>
                  <a:gd name="T6" fmla="*/ 0 w 3"/>
                  <a:gd name="T7" fmla="*/ 6350 h 4"/>
                  <a:gd name="T8" fmla="*/ 4763 w 3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3" y="0"/>
                    </a:moveTo>
                    <a:lnTo>
                      <a:pt x="3" y="0"/>
                    </a:lnTo>
                    <a:lnTo>
                      <a:pt x="0" y="4"/>
                    </a:lnTo>
                    <a:lnTo>
                      <a:pt x="3" y="0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87" name="Freeform 53"/>
              <p:cNvSpPr>
                <a:spLocks/>
              </p:cNvSpPr>
              <p:nvPr/>
            </p:nvSpPr>
            <p:spPr bwMode="auto">
              <a:xfrm>
                <a:off x="7305675" y="4473575"/>
                <a:ext cx="103188" cy="109538"/>
              </a:xfrm>
              <a:custGeom>
                <a:avLst/>
                <a:gdLst>
                  <a:gd name="T0" fmla="*/ 4763 w 65"/>
                  <a:gd name="T1" fmla="*/ 0 h 69"/>
                  <a:gd name="T2" fmla="*/ 0 w 65"/>
                  <a:gd name="T3" fmla="*/ 4763 h 69"/>
                  <a:gd name="T4" fmla="*/ 98425 w 65"/>
                  <a:gd name="T5" fmla="*/ 109538 h 69"/>
                  <a:gd name="T6" fmla="*/ 103188 w 65"/>
                  <a:gd name="T7" fmla="*/ 103188 h 69"/>
                  <a:gd name="T8" fmla="*/ 4763 w 65"/>
                  <a:gd name="T9" fmla="*/ 0 h 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5" h="69">
                    <a:moveTo>
                      <a:pt x="3" y="0"/>
                    </a:moveTo>
                    <a:lnTo>
                      <a:pt x="0" y="3"/>
                    </a:lnTo>
                    <a:lnTo>
                      <a:pt x="62" y="69"/>
                    </a:lnTo>
                    <a:lnTo>
                      <a:pt x="65" y="65"/>
                    </a:lnTo>
                    <a:lnTo>
                      <a:pt x="3" y="0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88" name="Rectangle 54"/>
              <p:cNvSpPr>
                <a:spLocks noChangeArrowheads="1"/>
              </p:cNvSpPr>
              <p:nvPr/>
            </p:nvSpPr>
            <p:spPr bwMode="auto">
              <a:xfrm>
                <a:off x="8899525" y="3140076"/>
                <a:ext cx="6350" cy="11113"/>
              </a:xfrm>
              <a:prstGeom prst="rect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8489" name="Freeform 55"/>
              <p:cNvSpPr>
                <a:spLocks/>
              </p:cNvSpPr>
              <p:nvPr/>
            </p:nvSpPr>
            <p:spPr bwMode="auto">
              <a:xfrm>
                <a:off x="8005763" y="3095626"/>
                <a:ext cx="893762" cy="219075"/>
              </a:xfrm>
              <a:custGeom>
                <a:avLst/>
                <a:gdLst>
                  <a:gd name="T0" fmla="*/ 893762 w 563"/>
                  <a:gd name="T1" fmla="*/ 55563 h 138"/>
                  <a:gd name="T2" fmla="*/ 723900 w 563"/>
                  <a:gd name="T3" fmla="*/ 22225 h 138"/>
                  <a:gd name="T4" fmla="*/ 723900 w 563"/>
                  <a:gd name="T5" fmla="*/ 22225 h 138"/>
                  <a:gd name="T6" fmla="*/ 723900 w 563"/>
                  <a:gd name="T7" fmla="*/ 22225 h 138"/>
                  <a:gd name="T8" fmla="*/ 565150 w 563"/>
                  <a:gd name="T9" fmla="*/ 11113 h 138"/>
                  <a:gd name="T10" fmla="*/ 565150 w 563"/>
                  <a:gd name="T11" fmla="*/ 11113 h 138"/>
                  <a:gd name="T12" fmla="*/ 565150 w 563"/>
                  <a:gd name="T13" fmla="*/ 11113 h 138"/>
                  <a:gd name="T14" fmla="*/ 411162 w 563"/>
                  <a:gd name="T15" fmla="*/ 26988 h 138"/>
                  <a:gd name="T16" fmla="*/ 411162 w 563"/>
                  <a:gd name="T17" fmla="*/ 26988 h 138"/>
                  <a:gd name="T18" fmla="*/ 411162 w 563"/>
                  <a:gd name="T19" fmla="*/ 26988 h 138"/>
                  <a:gd name="T20" fmla="*/ 269875 w 563"/>
                  <a:gd name="T21" fmla="*/ 60325 h 138"/>
                  <a:gd name="T22" fmla="*/ 274637 w 563"/>
                  <a:gd name="T23" fmla="*/ 60325 h 138"/>
                  <a:gd name="T24" fmla="*/ 274637 w 563"/>
                  <a:gd name="T25" fmla="*/ 60325 h 138"/>
                  <a:gd name="T26" fmla="*/ 138112 w 563"/>
                  <a:gd name="T27" fmla="*/ 127000 h 138"/>
                  <a:gd name="T28" fmla="*/ 138112 w 563"/>
                  <a:gd name="T29" fmla="*/ 127000 h 138"/>
                  <a:gd name="T30" fmla="*/ 138112 w 563"/>
                  <a:gd name="T31" fmla="*/ 127000 h 138"/>
                  <a:gd name="T32" fmla="*/ 6350 w 563"/>
                  <a:gd name="T33" fmla="*/ 219075 h 138"/>
                  <a:gd name="T34" fmla="*/ 6350 w 563"/>
                  <a:gd name="T35" fmla="*/ 219075 h 138"/>
                  <a:gd name="T36" fmla="*/ 0 w 563"/>
                  <a:gd name="T37" fmla="*/ 214313 h 138"/>
                  <a:gd name="T38" fmla="*/ 0 w 563"/>
                  <a:gd name="T39" fmla="*/ 207963 h 138"/>
                  <a:gd name="T40" fmla="*/ 131762 w 563"/>
                  <a:gd name="T41" fmla="*/ 115888 h 138"/>
                  <a:gd name="T42" fmla="*/ 131762 w 563"/>
                  <a:gd name="T43" fmla="*/ 115888 h 138"/>
                  <a:gd name="T44" fmla="*/ 131762 w 563"/>
                  <a:gd name="T45" fmla="*/ 115888 h 138"/>
                  <a:gd name="T46" fmla="*/ 269875 w 563"/>
                  <a:gd name="T47" fmla="*/ 49213 h 138"/>
                  <a:gd name="T48" fmla="*/ 269875 w 563"/>
                  <a:gd name="T49" fmla="*/ 49213 h 138"/>
                  <a:gd name="T50" fmla="*/ 269875 w 563"/>
                  <a:gd name="T51" fmla="*/ 49213 h 138"/>
                  <a:gd name="T52" fmla="*/ 411162 w 563"/>
                  <a:gd name="T53" fmla="*/ 15875 h 138"/>
                  <a:gd name="T54" fmla="*/ 411162 w 563"/>
                  <a:gd name="T55" fmla="*/ 15875 h 138"/>
                  <a:gd name="T56" fmla="*/ 411162 w 563"/>
                  <a:gd name="T57" fmla="*/ 15875 h 138"/>
                  <a:gd name="T58" fmla="*/ 565150 w 563"/>
                  <a:gd name="T59" fmla="*/ 0 h 138"/>
                  <a:gd name="T60" fmla="*/ 565150 w 563"/>
                  <a:gd name="T61" fmla="*/ 0 h 138"/>
                  <a:gd name="T62" fmla="*/ 565150 w 563"/>
                  <a:gd name="T63" fmla="*/ 0 h 138"/>
                  <a:gd name="T64" fmla="*/ 723900 w 563"/>
                  <a:gd name="T65" fmla="*/ 11113 h 138"/>
                  <a:gd name="T66" fmla="*/ 723900 w 563"/>
                  <a:gd name="T67" fmla="*/ 11113 h 138"/>
                  <a:gd name="T68" fmla="*/ 723900 w 563"/>
                  <a:gd name="T69" fmla="*/ 11113 h 138"/>
                  <a:gd name="T70" fmla="*/ 893762 w 563"/>
                  <a:gd name="T71" fmla="*/ 44450 h 138"/>
                  <a:gd name="T72" fmla="*/ 893762 w 563"/>
                  <a:gd name="T73" fmla="*/ 55563 h 138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563" h="138">
                    <a:moveTo>
                      <a:pt x="563" y="35"/>
                    </a:moveTo>
                    <a:lnTo>
                      <a:pt x="456" y="14"/>
                    </a:lnTo>
                    <a:lnTo>
                      <a:pt x="356" y="7"/>
                    </a:lnTo>
                    <a:lnTo>
                      <a:pt x="259" y="17"/>
                    </a:lnTo>
                    <a:lnTo>
                      <a:pt x="170" y="38"/>
                    </a:lnTo>
                    <a:lnTo>
                      <a:pt x="173" y="38"/>
                    </a:lnTo>
                    <a:lnTo>
                      <a:pt x="87" y="80"/>
                    </a:lnTo>
                    <a:lnTo>
                      <a:pt x="4" y="138"/>
                    </a:lnTo>
                    <a:lnTo>
                      <a:pt x="0" y="135"/>
                    </a:lnTo>
                    <a:lnTo>
                      <a:pt x="0" y="131"/>
                    </a:lnTo>
                    <a:lnTo>
                      <a:pt x="83" y="73"/>
                    </a:lnTo>
                    <a:lnTo>
                      <a:pt x="170" y="31"/>
                    </a:lnTo>
                    <a:lnTo>
                      <a:pt x="259" y="10"/>
                    </a:lnTo>
                    <a:lnTo>
                      <a:pt x="356" y="0"/>
                    </a:lnTo>
                    <a:lnTo>
                      <a:pt x="456" y="7"/>
                    </a:lnTo>
                    <a:lnTo>
                      <a:pt x="563" y="28"/>
                    </a:lnTo>
                    <a:lnTo>
                      <a:pt x="563" y="35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90" name="Freeform 56"/>
              <p:cNvSpPr>
                <a:spLocks/>
              </p:cNvSpPr>
              <p:nvPr/>
            </p:nvSpPr>
            <p:spPr bwMode="auto">
              <a:xfrm>
                <a:off x="7880351" y="3309938"/>
                <a:ext cx="131763" cy="120650"/>
              </a:xfrm>
              <a:custGeom>
                <a:avLst/>
                <a:gdLst>
                  <a:gd name="T0" fmla="*/ 131763 w 83"/>
                  <a:gd name="T1" fmla="*/ 4763 h 76"/>
                  <a:gd name="T2" fmla="*/ 11113 w 83"/>
                  <a:gd name="T3" fmla="*/ 120650 h 76"/>
                  <a:gd name="T4" fmla="*/ 11113 w 83"/>
                  <a:gd name="T5" fmla="*/ 120650 h 76"/>
                  <a:gd name="T6" fmla="*/ 0 w 83"/>
                  <a:gd name="T7" fmla="*/ 114300 h 76"/>
                  <a:gd name="T8" fmla="*/ 4763 w 83"/>
                  <a:gd name="T9" fmla="*/ 114300 h 76"/>
                  <a:gd name="T10" fmla="*/ 125413 w 83"/>
                  <a:gd name="T11" fmla="*/ 0 h 76"/>
                  <a:gd name="T12" fmla="*/ 131763 w 83"/>
                  <a:gd name="T13" fmla="*/ 4763 h 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3" h="76">
                    <a:moveTo>
                      <a:pt x="83" y="3"/>
                    </a:moveTo>
                    <a:lnTo>
                      <a:pt x="7" y="76"/>
                    </a:lnTo>
                    <a:lnTo>
                      <a:pt x="0" y="72"/>
                    </a:lnTo>
                    <a:lnTo>
                      <a:pt x="3" y="72"/>
                    </a:lnTo>
                    <a:lnTo>
                      <a:pt x="79" y="0"/>
                    </a:lnTo>
                    <a:lnTo>
                      <a:pt x="83" y="3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91" name="Freeform 57"/>
              <p:cNvSpPr>
                <a:spLocks/>
              </p:cNvSpPr>
              <p:nvPr/>
            </p:nvSpPr>
            <p:spPr bwMode="auto">
              <a:xfrm>
                <a:off x="7770813" y="3567113"/>
                <a:ext cx="11112" cy="11112"/>
              </a:xfrm>
              <a:custGeom>
                <a:avLst/>
                <a:gdLst>
                  <a:gd name="T0" fmla="*/ 11112 w 7"/>
                  <a:gd name="T1" fmla="*/ 6350 h 7"/>
                  <a:gd name="T2" fmla="*/ 11112 w 7"/>
                  <a:gd name="T3" fmla="*/ 11112 h 7"/>
                  <a:gd name="T4" fmla="*/ 0 w 7"/>
                  <a:gd name="T5" fmla="*/ 6350 h 7"/>
                  <a:gd name="T6" fmla="*/ 0 w 7"/>
                  <a:gd name="T7" fmla="*/ 0 h 7"/>
                  <a:gd name="T8" fmla="*/ 11112 w 7"/>
                  <a:gd name="T9" fmla="*/ 635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7" y="4"/>
                    </a:moveTo>
                    <a:lnTo>
                      <a:pt x="7" y="7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7" y="4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92" name="Freeform 58"/>
              <p:cNvSpPr>
                <a:spLocks/>
              </p:cNvSpPr>
              <p:nvPr/>
            </p:nvSpPr>
            <p:spPr bwMode="auto">
              <a:xfrm>
                <a:off x="7770813" y="3424239"/>
                <a:ext cx="120650" cy="149225"/>
              </a:xfrm>
              <a:custGeom>
                <a:avLst/>
                <a:gdLst>
                  <a:gd name="T0" fmla="*/ 120650 w 76"/>
                  <a:gd name="T1" fmla="*/ 6350 h 94"/>
                  <a:gd name="T2" fmla="*/ 109538 w 76"/>
                  <a:gd name="T3" fmla="*/ 0 h 94"/>
                  <a:gd name="T4" fmla="*/ 0 w 76"/>
                  <a:gd name="T5" fmla="*/ 142875 h 94"/>
                  <a:gd name="T6" fmla="*/ 11113 w 76"/>
                  <a:gd name="T7" fmla="*/ 149225 h 94"/>
                  <a:gd name="T8" fmla="*/ 120650 w 76"/>
                  <a:gd name="T9" fmla="*/ 6350 h 9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6" h="94">
                    <a:moveTo>
                      <a:pt x="76" y="4"/>
                    </a:moveTo>
                    <a:lnTo>
                      <a:pt x="69" y="0"/>
                    </a:lnTo>
                    <a:lnTo>
                      <a:pt x="0" y="90"/>
                    </a:lnTo>
                    <a:lnTo>
                      <a:pt x="7" y="94"/>
                    </a:lnTo>
                    <a:lnTo>
                      <a:pt x="76" y="4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93" name="Freeform 59"/>
              <p:cNvSpPr>
                <a:spLocks/>
              </p:cNvSpPr>
              <p:nvPr/>
            </p:nvSpPr>
            <p:spPr bwMode="auto">
              <a:xfrm>
                <a:off x="8526463" y="5000626"/>
                <a:ext cx="11112" cy="11113"/>
              </a:xfrm>
              <a:custGeom>
                <a:avLst/>
                <a:gdLst>
                  <a:gd name="T0" fmla="*/ 6350 w 7"/>
                  <a:gd name="T1" fmla="*/ 11113 h 7"/>
                  <a:gd name="T2" fmla="*/ 11112 w 7"/>
                  <a:gd name="T3" fmla="*/ 11113 h 7"/>
                  <a:gd name="T4" fmla="*/ 6350 w 7"/>
                  <a:gd name="T5" fmla="*/ 0 h 7"/>
                  <a:gd name="T6" fmla="*/ 0 w 7"/>
                  <a:gd name="T7" fmla="*/ 0 h 7"/>
                  <a:gd name="T8" fmla="*/ 6350 w 7"/>
                  <a:gd name="T9" fmla="*/ 11113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4" y="7"/>
                    </a:moveTo>
                    <a:lnTo>
                      <a:pt x="7" y="7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4" y="7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94" name="Freeform 60"/>
              <p:cNvSpPr>
                <a:spLocks/>
              </p:cNvSpPr>
              <p:nvPr/>
            </p:nvSpPr>
            <p:spPr bwMode="auto">
              <a:xfrm>
                <a:off x="6619875" y="4879975"/>
                <a:ext cx="1912938" cy="393700"/>
              </a:xfrm>
              <a:custGeom>
                <a:avLst/>
                <a:gdLst>
                  <a:gd name="T0" fmla="*/ 1765300 w 1205"/>
                  <a:gd name="T1" fmla="*/ 212725 h 248"/>
                  <a:gd name="T2" fmla="*/ 1765300 w 1205"/>
                  <a:gd name="T3" fmla="*/ 212725 h 248"/>
                  <a:gd name="T4" fmla="*/ 1611313 w 1205"/>
                  <a:gd name="T5" fmla="*/ 279400 h 248"/>
                  <a:gd name="T6" fmla="*/ 1463675 w 1205"/>
                  <a:gd name="T7" fmla="*/ 328613 h 248"/>
                  <a:gd name="T8" fmla="*/ 1457325 w 1205"/>
                  <a:gd name="T9" fmla="*/ 328613 h 248"/>
                  <a:gd name="T10" fmla="*/ 1309688 w 1205"/>
                  <a:gd name="T11" fmla="*/ 361950 h 248"/>
                  <a:gd name="T12" fmla="*/ 1162050 w 1205"/>
                  <a:gd name="T13" fmla="*/ 384175 h 248"/>
                  <a:gd name="T14" fmla="*/ 1162050 w 1205"/>
                  <a:gd name="T15" fmla="*/ 384175 h 248"/>
                  <a:gd name="T16" fmla="*/ 1019175 w 1205"/>
                  <a:gd name="T17" fmla="*/ 393700 h 248"/>
                  <a:gd name="T18" fmla="*/ 876300 w 1205"/>
                  <a:gd name="T19" fmla="*/ 388938 h 248"/>
                  <a:gd name="T20" fmla="*/ 876300 w 1205"/>
                  <a:gd name="T21" fmla="*/ 388938 h 248"/>
                  <a:gd name="T22" fmla="*/ 735013 w 1205"/>
                  <a:gd name="T23" fmla="*/ 366713 h 248"/>
                  <a:gd name="T24" fmla="*/ 596900 w 1205"/>
                  <a:gd name="T25" fmla="*/ 339725 h 248"/>
                  <a:gd name="T26" fmla="*/ 596900 w 1205"/>
                  <a:gd name="T27" fmla="*/ 339725 h 248"/>
                  <a:gd name="T28" fmla="*/ 465138 w 1205"/>
                  <a:gd name="T29" fmla="*/ 295275 h 248"/>
                  <a:gd name="T30" fmla="*/ 339725 w 1205"/>
                  <a:gd name="T31" fmla="*/ 241300 h 248"/>
                  <a:gd name="T32" fmla="*/ 339725 w 1205"/>
                  <a:gd name="T33" fmla="*/ 241300 h 248"/>
                  <a:gd name="T34" fmla="*/ 219075 w 1205"/>
                  <a:gd name="T35" fmla="*/ 174625 h 248"/>
                  <a:gd name="T36" fmla="*/ 109538 w 1205"/>
                  <a:gd name="T37" fmla="*/ 98425 h 248"/>
                  <a:gd name="T38" fmla="*/ 109538 w 1205"/>
                  <a:gd name="T39" fmla="*/ 98425 h 248"/>
                  <a:gd name="T40" fmla="*/ 0 w 1205"/>
                  <a:gd name="T41" fmla="*/ 9525 h 248"/>
                  <a:gd name="T42" fmla="*/ 4763 w 1205"/>
                  <a:gd name="T43" fmla="*/ 0 h 248"/>
                  <a:gd name="T44" fmla="*/ 115888 w 1205"/>
                  <a:gd name="T45" fmla="*/ 87313 h 248"/>
                  <a:gd name="T46" fmla="*/ 225425 w 1205"/>
                  <a:gd name="T47" fmla="*/ 163513 h 248"/>
                  <a:gd name="T48" fmla="*/ 225425 w 1205"/>
                  <a:gd name="T49" fmla="*/ 163513 h 248"/>
                  <a:gd name="T50" fmla="*/ 344488 w 1205"/>
                  <a:gd name="T51" fmla="*/ 230188 h 248"/>
                  <a:gd name="T52" fmla="*/ 471488 w 1205"/>
                  <a:gd name="T53" fmla="*/ 284163 h 248"/>
                  <a:gd name="T54" fmla="*/ 471488 w 1205"/>
                  <a:gd name="T55" fmla="*/ 284163 h 248"/>
                  <a:gd name="T56" fmla="*/ 603250 w 1205"/>
                  <a:gd name="T57" fmla="*/ 328613 h 248"/>
                  <a:gd name="T58" fmla="*/ 735013 w 1205"/>
                  <a:gd name="T59" fmla="*/ 355600 h 248"/>
                  <a:gd name="T60" fmla="*/ 735013 w 1205"/>
                  <a:gd name="T61" fmla="*/ 355600 h 248"/>
                  <a:gd name="T62" fmla="*/ 876300 w 1205"/>
                  <a:gd name="T63" fmla="*/ 377825 h 248"/>
                  <a:gd name="T64" fmla="*/ 1019175 w 1205"/>
                  <a:gd name="T65" fmla="*/ 384175 h 248"/>
                  <a:gd name="T66" fmla="*/ 1019175 w 1205"/>
                  <a:gd name="T67" fmla="*/ 384175 h 248"/>
                  <a:gd name="T68" fmla="*/ 1162050 w 1205"/>
                  <a:gd name="T69" fmla="*/ 373063 h 248"/>
                  <a:gd name="T70" fmla="*/ 1309688 w 1205"/>
                  <a:gd name="T71" fmla="*/ 350838 h 248"/>
                  <a:gd name="T72" fmla="*/ 1309688 w 1205"/>
                  <a:gd name="T73" fmla="*/ 350838 h 248"/>
                  <a:gd name="T74" fmla="*/ 1457325 w 1205"/>
                  <a:gd name="T75" fmla="*/ 317500 h 248"/>
                  <a:gd name="T76" fmla="*/ 1606550 w 1205"/>
                  <a:gd name="T77" fmla="*/ 268288 h 248"/>
                  <a:gd name="T78" fmla="*/ 1606550 w 1205"/>
                  <a:gd name="T79" fmla="*/ 268288 h 248"/>
                  <a:gd name="T80" fmla="*/ 1758950 w 1205"/>
                  <a:gd name="T81" fmla="*/ 201613 h 248"/>
                  <a:gd name="T82" fmla="*/ 1906588 w 1205"/>
                  <a:gd name="T83" fmla="*/ 120650 h 248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205" h="248">
                    <a:moveTo>
                      <a:pt x="1205" y="83"/>
                    </a:moveTo>
                    <a:lnTo>
                      <a:pt x="1112" y="134"/>
                    </a:lnTo>
                    <a:lnTo>
                      <a:pt x="1015" y="176"/>
                    </a:lnTo>
                    <a:lnTo>
                      <a:pt x="922" y="207"/>
                    </a:lnTo>
                    <a:lnTo>
                      <a:pt x="918" y="207"/>
                    </a:lnTo>
                    <a:lnTo>
                      <a:pt x="825" y="228"/>
                    </a:lnTo>
                    <a:lnTo>
                      <a:pt x="732" y="242"/>
                    </a:lnTo>
                    <a:lnTo>
                      <a:pt x="642" y="248"/>
                    </a:lnTo>
                    <a:lnTo>
                      <a:pt x="552" y="245"/>
                    </a:lnTo>
                    <a:lnTo>
                      <a:pt x="463" y="231"/>
                    </a:lnTo>
                    <a:lnTo>
                      <a:pt x="376" y="214"/>
                    </a:lnTo>
                    <a:lnTo>
                      <a:pt x="293" y="186"/>
                    </a:lnTo>
                    <a:lnTo>
                      <a:pt x="214" y="152"/>
                    </a:lnTo>
                    <a:lnTo>
                      <a:pt x="138" y="110"/>
                    </a:lnTo>
                    <a:lnTo>
                      <a:pt x="69" y="62"/>
                    </a:lnTo>
                    <a:lnTo>
                      <a:pt x="0" y="6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73" y="55"/>
                    </a:lnTo>
                    <a:lnTo>
                      <a:pt x="142" y="103"/>
                    </a:lnTo>
                    <a:lnTo>
                      <a:pt x="217" y="145"/>
                    </a:lnTo>
                    <a:lnTo>
                      <a:pt x="297" y="179"/>
                    </a:lnTo>
                    <a:lnTo>
                      <a:pt x="380" y="207"/>
                    </a:lnTo>
                    <a:lnTo>
                      <a:pt x="376" y="207"/>
                    </a:lnTo>
                    <a:lnTo>
                      <a:pt x="463" y="224"/>
                    </a:lnTo>
                    <a:lnTo>
                      <a:pt x="552" y="238"/>
                    </a:lnTo>
                    <a:lnTo>
                      <a:pt x="642" y="242"/>
                    </a:lnTo>
                    <a:lnTo>
                      <a:pt x="732" y="235"/>
                    </a:lnTo>
                    <a:lnTo>
                      <a:pt x="825" y="221"/>
                    </a:lnTo>
                    <a:lnTo>
                      <a:pt x="918" y="200"/>
                    </a:lnTo>
                    <a:lnTo>
                      <a:pt x="1012" y="169"/>
                    </a:lnTo>
                    <a:lnTo>
                      <a:pt x="1108" y="127"/>
                    </a:lnTo>
                    <a:lnTo>
                      <a:pt x="1201" y="76"/>
                    </a:lnTo>
                    <a:lnTo>
                      <a:pt x="1205" y="83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95" name="Freeform 61"/>
              <p:cNvSpPr>
                <a:spLocks/>
              </p:cNvSpPr>
              <p:nvPr/>
            </p:nvSpPr>
            <p:spPr bwMode="auto">
              <a:xfrm>
                <a:off x="6515100" y="4791076"/>
                <a:ext cx="109538" cy="98425"/>
              </a:xfrm>
              <a:custGeom>
                <a:avLst/>
                <a:gdLst>
                  <a:gd name="T0" fmla="*/ 104775 w 69"/>
                  <a:gd name="T1" fmla="*/ 98425 h 62"/>
                  <a:gd name="T2" fmla="*/ 6350 w 69"/>
                  <a:gd name="T3" fmla="*/ 6350 h 62"/>
                  <a:gd name="T4" fmla="*/ 0 w 69"/>
                  <a:gd name="T5" fmla="*/ 6350 h 62"/>
                  <a:gd name="T6" fmla="*/ 11113 w 69"/>
                  <a:gd name="T7" fmla="*/ 0 h 62"/>
                  <a:gd name="T8" fmla="*/ 11113 w 69"/>
                  <a:gd name="T9" fmla="*/ 0 h 62"/>
                  <a:gd name="T10" fmla="*/ 109538 w 69"/>
                  <a:gd name="T11" fmla="*/ 93663 h 62"/>
                  <a:gd name="T12" fmla="*/ 104775 w 69"/>
                  <a:gd name="T13" fmla="*/ 98425 h 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9" h="62">
                    <a:moveTo>
                      <a:pt x="66" y="62"/>
                    </a:moveTo>
                    <a:lnTo>
                      <a:pt x="4" y="4"/>
                    </a:lnTo>
                    <a:lnTo>
                      <a:pt x="0" y="4"/>
                    </a:lnTo>
                    <a:lnTo>
                      <a:pt x="7" y="0"/>
                    </a:lnTo>
                    <a:lnTo>
                      <a:pt x="69" y="59"/>
                    </a:lnTo>
                    <a:lnTo>
                      <a:pt x="66" y="62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96" name="Freeform 62"/>
              <p:cNvSpPr>
                <a:spLocks/>
              </p:cNvSpPr>
              <p:nvPr/>
            </p:nvSpPr>
            <p:spPr bwMode="auto">
              <a:xfrm>
                <a:off x="6427788" y="4676776"/>
                <a:ext cx="11112" cy="11113"/>
              </a:xfrm>
              <a:custGeom>
                <a:avLst/>
                <a:gdLst>
                  <a:gd name="T0" fmla="*/ 0 w 7"/>
                  <a:gd name="T1" fmla="*/ 11113 h 7"/>
                  <a:gd name="T2" fmla="*/ 0 w 7"/>
                  <a:gd name="T3" fmla="*/ 4763 h 7"/>
                  <a:gd name="T4" fmla="*/ 11112 w 7"/>
                  <a:gd name="T5" fmla="*/ 0 h 7"/>
                  <a:gd name="T6" fmla="*/ 11112 w 7"/>
                  <a:gd name="T7" fmla="*/ 4763 h 7"/>
                  <a:gd name="T8" fmla="*/ 0 w 7"/>
                  <a:gd name="T9" fmla="*/ 11113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0" y="3"/>
                    </a:lnTo>
                    <a:lnTo>
                      <a:pt x="7" y="0"/>
                    </a:lnTo>
                    <a:lnTo>
                      <a:pt x="7" y="3"/>
                    </a:lnTo>
                    <a:lnTo>
                      <a:pt x="0" y="7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97" name="Freeform 63"/>
              <p:cNvSpPr>
                <a:spLocks/>
              </p:cNvSpPr>
              <p:nvPr/>
            </p:nvSpPr>
            <p:spPr bwMode="auto">
              <a:xfrm>
                <a:off x="6427789" y="4681539"/>
                <a:ext cx="98425" cy="115887"/>
              </a:xfrm>
              <a:custGeom>
                <a:avLst/>
                <a:gdLst>
                  <a:gd name="T0" fmla="*/ 87313 w 62"/>
                  <a:gd name="T1" fmla="*/ 115887 h 73"/>
                  <a:gd name="T2" fmla="*/ 98425 w 62"/>
                  <a:gd name="T3" fmla="*/ 109537 h 73"/>
                  <a:gd name="T4" fmla="*/ 11113 w 62"/>
                  <a:gd name="T5" fmla="*/ 0 h 73"/>
                  <a:gd name="T6" fmla="*/ 0 w 62"/>
                  <a:gd name="T7" fmla="*/ 6350 h 73"/>
                  <a:gd name="T8" fmla="*/ 87313 w 62"/>
                  <a:gd name="T9" fmla="*/ 115887 h 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" h="73">
                    <a:moveTo>
                      <a:pt x="55" y="73"/>
                    </a:moveTo>
                    <a:lnTo>
                      <a:pt x="62" y="69"/>
                    </a:lnTo>
                    <a:lnTo>
                      <a:pt x="7" y="0"/>
                    </a:lnTo>
                    <a:lnTo>
                      <a:pt x="0" y="4"/>
                    </a:lnTo>
                    <a:lnTo>
                      <a:pt x="55" y="73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98" name="Freeform 64"/>
              <p:cNvSpPr>
                <a:spLocks/>
              </p:cNvSpPr>
              <p:nvPr/>
            </p:nvSpPr>
            <p:spPr bwMode="auto">
              <a:xfrm>
                <a:off x="6378576" y="4127501"/>
                <a:ext cx="11113" cy="11113"/>
              </a:xfrm>
              <a:custGeom>
                <a:avLst/>
                <a:gdLst>
                  <a:gd name="T0" fmla="*/ 0 w 7"/>
                  <a:gd name="T1" fmla="*/ 0 h 7"/>
                  <a:gd name="T2" fmla="*/ 0 w 7"/>
                  <a:gd name="T3" fmla="*/ 4763 h 7"/>
                  <a:gd name="T4" fmla="*/ 11113 w 7"/>
                  <a:gd name="T5" fmla="*/ 11113 h 7"/>
                  <a:gd name="T6" fmla="*/ 11113 w 7"/>
                  <a:gd name="T7" fmla="*/ 4763 h 7"/>
                  <a:gd name="T8" fmla="*/ 0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0" y="3"/>
                    </a:lnTo>
                    <a:lnTo>
                      <a:pt x="7" y="7"/>
                    </a:lnTo>
                    <a:lnTo>
                      <a:pt x="7" y="3"/>
                    </a:lnTo>
                    <a:lnTo>
                      <a:pt x="0" y="0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99" name="Freeform 65"/>
              <p:cNvSpPr>
                <a:spLocks/>
              </p:cNvSpPr>
              <p:nvPr/>
            </p:nvSpPr>
            <p:spPr bwMode="auto">
              <a:xfrm>
                <a:off x="6378576" y="2887663"/>
                <a:ext cx="2257425" cy="1244600"/>
              </a:xfrm>
              <a:custGeom>
                <a:avLst/>
                <a:gdLst>
                  <a:gd name="T0" fmla="*/ 82550 w 1422"/>
                  <a:gd name="T1" fmla="*/ 1014413 h 784"/>
                  <a:gd name="T2" fmla="*/ 82550 w 1422"/>
                  <a:gd name="T3" fmla="*/ 1014413 h 784"/>
                  <a:gd name="T4" fmla="*/ 192088 w 1422"/>
                  <a:gd name="T5" fmla="*/ 817563 h 784"/>
                  <a:gd name="T6" fmla="*/ 317500 w 1422"/>
                  <a:gd name="T7" fmla="*/ 641350 h 784"/>
                  <a:gd name="T8" fmla="*/ 323850 w 1422"/>
                  <a:gd name="T9" fmla="*/ 641350 h 784"/>
                  <a:gd name="T10" fmla="*/ 471488 w 1422"/>
                  <a:gd name="T11" fmla="*/ 476250 h 784"/>
                  <a:gd name="T12" fmla="*/ 636588 w 1422"/>
                  <a:gd name="T13" fmla="*/ 344488 h 784"/>
                  <a:gd name="T14" fmla="*/ 636588 w 1422"/>
                  <a:gd name="T15" fmla="*/ 344488 h 784"/>
                  <a:gd name="T16" fmla="*/ 806450 w 1422"/>
                  <a:gd name="T17" fmla="*/ 234950 h 784"/>
                  <a:gd name="T18" fmla="*/ 987425 w 1422"/>
                  <a:gd name="T19" fmla="*/ 147638 h 784"/>
                  <a:gd name="T20" fmla="*/ 987425 w 1422"/>
                  <a:gd name="T21" fmla="*/ 147638 h 784"/>
                  <a:gd name="T22" fmla="*/ 1177925 w 1422"/>
                  <a:gd name="T23" fmla="*/ 82550 h 784"/>
                  <a:gd name="T24" fmla="*/ 1365250 w 1422"/>
                  <a:gd name="T25" fmla="*/ 31750 h 784"/>
                  <a:gd name="T26" fmla="*/ 1365250 w 1422"/>
                  <a:gd name="T27" fmla="*/ 31750 h 784"/>
                  <a:gd name="T28" fmla="*/ 1557338 w 1422"/>
                  <a:gd name="T29" fmla="*/ 4763 h 784"/>
                  <a:gd name="T30" fmla="*/ 1743075 w 1422"/>
                  <a:gd name="T31" fmla="*/ 0 h 784"/>
                  <a:gd name="T32" fmla="*/ 1743075 w 1422"/>
                  <a:gd name="T33" fmla="*/ 0 h 784"/>
                  <a:gd name="T34" fmla="*/ 1924050 w 1422"/>
                  <a:gd name="T35" fmla="*/ 15875 h 784"/>
                  <a:gd name="T36" fmla="*/ 2093913 w 1422"/>
                  <a:gd name="T37" fmla="*/ 49213 h 784"/>
                  <a:gd name="T38" fmla="*/ 2098675 w 1422"/>
                  <a:gd name="T39" fmla="*/ 49213 h 784"/>
                  <a:gd name="T40" fmla="*/ 2257425 w 1422"/>
                  <a:gd name="T41" fmla="*/ 98425 h 784"/>
                  <a:gd name="T42" fmla="*/ 2252663 w 1422"/>
                  <a:gd name="T43" fmla="*/ 109538 h 784"/>
                  <a:gd name="T44" fmla="*/ 2093913 w 1422"/>
                  <a:gd name="T45" fmla="*/ 60325 h 784"/>
                  <a:gd name="T46" fmla="*/ 1924050 w 1422"/>
                  <a:gd name="T47" fmla="*/ 26988 h 784"/>
                  <a:gd name="T48" fmla="*/ 1924050 w 1422"/>
                  <a:gd name="T49" fmla="*/ 26988 h 784"/>
                  <a:gd name="T50" fmla="*/ 1743075 w 1422"/>
                  <a:gd name="T51" fmla="*/ 11113 h 784"/>
                  <a:gd name="T52" fmla="*/ 1557338 w 1422"/>
                  <a:gd name="T53" fmla="*/ 15875 h 784"/>
                  <a:gd name="T54" fmla="*/ 1557338 w 1422"/>
                  <a:gd name="T55" fmla="*/ 15875 h 784"/>
                  <a:gd name="T56" fmla="*/ 1365250 w 1422"/>
                  <a:gd name="T57" fmla="*/ 42863 h 784"/>
                  <a:gd name="T58" fmla="*/ 1184275 w 1422"/>
                  <a:gd name="T59" fmla="*/ 92075 h 784"/>
                  <a:gd name="T60" fmla="*/ 1184275 w 1422"/>
                  <a:gd name="T61" fmla="*/ 92075 h 784"/>
                  <a:gd name="T62" fmla="*/ 992188 w 1422"/>
                  <a:gd name="T63" fmla="*/ 158750 h 784"/>
                  <a:gd name="T64" fmla="*/ 811213 w 1422"/>
                  <a:gd name="T65" fmla="*/ 246063 h 784"/>
                  <a:gd name="T66" fmla="*/ 811213 w 1422"/>
                  <a:gd name="T67" fmla="*/ 246063 h 784"/>
                  <a:gd name="T68" fmla="*/ 641350 w 1422"/>
                  <a:gd name="T69" fmla="*/ 355600 h 784"/>
                  <a:gd name="T70" fmla="*/ 476250 w 1422"/>
                  <a:gd name="T71" fmla="*/ 487363 h 784"/>
                  <a:gd name="T72" fmla="*/ 476250 w 1422"/>
                  <a:gd name="T73" fmla="*/ 487363 h 784"/>
                  <a:gd name="T74" fmla="*/ 328613 w 1422"/>
                  <a:gd name="T75" fmla="*/ 647700 h 784"/>
                  <a:gd name="T76" fmla="*/ 203200 w 1422"/>
                  <a:gd name="T77" fmla="*/ 822325 h 784"/>
                  <a:gd name="T78" fmla="*/ 203200 w 1422"/>
                  <a:gd name="T79" fmla="*/ 822325 h 784"/>
                  <a:gd name="T80" fmla="*/ 93663 w 1422"/>
                  <a:gd name="T81" fmla="*/ 1020763 h 784"/>
                  <a:gd name="T82" fmla="*/ 11113 w 1422"/>
                  <a:gd name="T83" fmla="*/ 1244600 h 78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422" h="784">
                    <a:moveTo>
                      <a:pt x="0" y="781"/>
                    </a:moveTo>
                    <a:lnTo>
                      <a:pt x="52" y="639"/>
                    </a:lnTo>
                    <a:lnTo>
                      <a:pt x="121" y="515"/>
                    </a:lnTo>
                    <a:lnTo>
                      <a:pt x="200" y="404"/>
                    </a:lnTo>
                    <a:lnTo>
                      <a:pt x="204" y="404"/>
                    </a:lnTo>
                    <a:lnTo>
                      <a:pt x="297" y="304"/>
                    </a:lnTo>
                    <a:lnTo>
                      <a:pt x="297" y="300"/>
                    </a:lnTo>
                    <a:lnTo>
                      <a:pt x="401" y="217"/>
                    </a:lnTo>
                    <a:lnTo>
                      <a:pt x="508" y="148"/>
                    </a:lnTo>
                    <a:lnTo>
                      <a:pt x="622" y="93"/>
                    </a:lnTo>
                    <a:lnTo>
                      <a:pt x="742" y="52"/>
                    </a:lnTo>
                    <a:lnTo>
                      <a:pt x="860" y="20"/>
                    </a:lnTo>
                    <a:lnTo>
                      <a:pt x="981" y="3"/>
                    </a:lnTo>
                    <a:lnTo>
                      <a:pt x="1098" y="0"/>
                    </a:lnTo>
                    <a:lnTo>
                      <a:pt x="1212" y="10"/>
                    </a:lnTo>
                    <a:lnTo>
                      <a:pt x="1319" y="31"/>
                    </a:lnTo>
                    <a:lnTo>
                      <a:pt x="1322" y="31"/>
                    </a:lnTo>
                    <a:lnTo>
                      <a:pt x="1422" y="62"/>
                    </a:lnTo>
                    <a:lnTo>
                      <a:pt x="1419" y="69"/>
                    </a:lnTo>
                    <a:lnTo>
                      <a:pt x="1319" y="38"/>
                    </a:lnTo>
                    <a:lnTo>
                      <a:pt x="1212" y="17"/>
                    </a:lnTo>
                    <a:lnTo>
                      <a:pt x="1098" y="7"/>
                    </a:lnTo>
                    <a:lnTo>
                      <a:pt x="981" y="10"/>
                    </a:lnTo>
                    <a:lnTo>
                      <a:pt x="860" y="27"/>
                    </a:lnTo>
                    <a:lnTo>
                      <a:pt x="863" y="27"/>
                    </a:lnTo>
                    <a:lnTo>
                      <a:pt x="746" y="58"/>
                    </a:lnTo>
                    <a:lnTo>
                      <a:pt x="625" y="100"/>
                    </a:lnTo>
                    <a:lnTo>
                      <a:pt x="511" y="155"/>
                    </a:lnTo>
                    <a:lnTo>
                      <a:pt x="404" y="224"/>
                    </a:lnTo>
                    <a:lnTo>
                      <a:pt x="300" y="307"/>
                    </a:lnTo>
                    <a:lnTo>
                      <a:pt x="207" y="408"/>
                    </a:lnTo>
                    <a:lnTo>
                      <a:pt x="128" y="518"/>
                    </a:lnTo>
                    <a:lnTo>
                      <a:pt x="59" y="643"/>
                    </a:lnTo>
                    <a:lnTo>
                      <a:pt x="7" y="784"/>
                    </a:lnTo>
                    <a:lnTo>
                      <a:pt x="0" y="781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00" name="Freeform 66"/>
              <p:cNvSpPr>
                <a:spLocks/>
              </p:cNvSpPr>
              <p:nvPr/>
            </p:nvSpPr>
            <p:spPr bwMode="auto">
              <a:xfrm>
                <a:off x="8631239" y="2986088"/>
                <a:ext cx="147637" cy="82550"/>
              </a:xfrm>
              <a:custGeom>
                <a:avLst/>
                <a:gdLst>
                  <a:gd name="T0" fmla="*/ 4762 w 93"/>
                  <a:gd name="T1" fmla="*/ 0 h 52"/>
                  <a:gd name="T2" fmla="*/ 147637 w 93"/>
                  <a:gd name="T3" fmla="*/ 71438 h 52"/>
                  <a:gd name="T4" fmla="*/ 147637 w 93"/>
                  <a:gd name="T5" fmla="*/ 71438 h 52"/>
                  <a:gd name="T6" fmla="*/ 142875 w 93"/>
                  <a:gd name="T7" fmla="*/ 82550 h 52"/>
                  <a:gd name="T8" fmla="*/ 142875 w 93"/>
                  <a:gd name="T9" fmla="*/ 82550 h 52"/>
                  <a:gd name="T10" fmla="*/ 0 w 93"/>
                  <a:gd name="T11" fmla="*/ 11113 h 52"/>
                  <a:gd name="T12" fmla="*/ 4762 w 93"/>
                  <a:gd name="T13" fmla="*/ 0 h 5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3" h="52">
                    <a:moveTo>
                      <a:pt x="3" y="0"/>
                    </a:moveTo>
                    <a:lnTo>
                      <a:pt x="93" y="45"/>
                    </a:lnTo>
                    <a:lnTo>
                      <a:pt x="90" y="52"/>
                    </a:lnTo>
                    <a:lnTo>
                      <a:pt x="0" y="7"/>
                    </a:lnTo>
                    <a:lnTo>
                      <a:pt x="3" y="0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01" name="Freeform 67"/>
              <p:cNvSpPr>
                <a:spLocks/>
              </p:cNvSpPr>
              <p:nvPr/>
            </p:nvSpPr>
            <p:spPr bwMode="auto">
              <a:xfrm>
                <a:off x="8899526" y="3140076"/>
                <a:ext cx="11113" cy="11113"/>
              </a:xfrm>
              <a:custGeom>
                <a:avLst/>
                <a:gdLst>
                  <a:gd name="T0" fmla="*/ 6350 w 7"/>
                  <a:gd name="T1" fmla="*/ 0 h 7"/>
                  <a:gd name="T2" fmla="*/ 11113 w 7"/>
                  <a:gd name="T3" fmla="*/ 0 h 7"/>
                  <a:gd name="T4" fmla="*/ 6350 w 7"/>
                  <a:gd name="T5" fmla="*/ 11113 h 7"/>
                  <a:gd name="T6" fmla="*/ 0 w 7"/>
                  <a:gd name="T7" fmla="*/ 11113 h 7"/>
                  <a:gd name="T8" fmla="*/ 6350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4" y="0"/>
                    </a:moveTo>
                    <a:lnTo>
                      <a:pt x="7" y="0"/>
                    </a:lnTo>
                    <a:lnTo>
                      <a:pt x="4" y="7"/>
                    </a:lnTo>
                    <a:lnTo>
                      <a:pt x="0" y="7"/>
                    </a:lnTo>
                    <a:lnTo>
                      <a:pt x="4" y="0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02" name="Freeform 68"/>
              <p:cNvSpPr>
                <a:spLocks/>
              </p:cNvSpPr>
              <p:nvPr/>
            </p:nvSpPr>
            <p:spPr bwMode="auto">
              <a:xfrm>
                <a:off x="8774113" y="3057526"/>
                <a:ext cx="131762" cy="93663"/>
              </a:xfrm>
              <a:custGeom>
                <a:avLst/>
                <a:gdLst>
                  <a:gd name="T0" fmla="*/ 4762 w 83"/>
                  <a:gd name="T1" fmla="*/ 0 h 59"/>
                  <a:gd name="T2" fmla="*/ 0 w 83"/>
                  <a:gd name="T3" fmla="*/ 11113 h 59"/>
                  <a:gd name="T4" fmla="*/ 125412 w 83"/>
                  <a:gd name="T5" fmla="*/ 93663 h 59"/>
                  <a:gd name="T6" fmla="*/ 131762 w 83"/>
                  <a:gd name="T7" fmla="*/ 82550 h 59"/>
                  <a:gd name="T8" fmla="*/ 4762 w 83"/>
                  <a:gd name="T9" fmla="*/ 0 h 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3" h="59">
                    <a:moveTo>
                      <a:pt x="3" y="0"/>
                    </a:moveTo>
                    <a:lnTo>
                      <a:pt x="0" y="7"/>
                    </a:lnTo>
                    <a:lnTo>
                      <a:pt x="79" y="59"/>
                    </a:lnTo>
                    <a:lnTo>
                      <a:pt x="83" y="52"/>
                    </a:lnTo>
                    <a:lnTo>
                      <a:pt x="3" y="0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03" name="Freeform 69"/>
              <p:cNvSpPr>
                <a:spLocks/>
              </p:cNvSpPr>
              <p:nvPr/>
            </p:nvSpPr>
            <p:spPr bwMode="auto">
              <a:xfrm>
                <a:off x="8894763" y="3140076"/>
                <a:ext cx="11112" cy="11113"/>
              </a:xfrm>
              <a:custGeom>
                <a:avLst/>
                <a:gdLst>
                  <a:gd name="T0" fmla="*/ 11112 w 7"/>
                  <a:gd name="T1" fmla="*/ 0 h 7"/>
                  <a:gd name="T2" fmla="*/ 4762 w 7"/>
                  <a:gd name="T3" fmla="*/ 0 h 7"/>
                  <a:gd name="T4" fmla="*/ 0 w 7"/>
                  <a:gd name="T5" fmla="*/ 11113 h 7"/>
                  <a:gd name="T6" fmla="*/ 4762 w 7"/>
                  <a:gd name="T7" fmla="*/ 11113 h 7"/>
                  <a:gd name="T8" fmla="*/ 11112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7" y="0"/>
                    </a:moveTo>
                    <a:lnTo>
                      <a:pt x="3" y="0"/>
                    </a:lnTo>
                    <a:lnTo>
                      <a:pt x="0" y="7"/>
                    </a:lnTo>
                    <a:lnTo>
                      <a:pt x="3" y="7"/>
                    </a:lnTo>
                    <a:lnTo>
                      <a:pt x="7" y="0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04" name="Freeform 70"/>
              <p:cNvSpPr>
                <a:spLocks/>
              </p:cNvSpPr>
              <p:nvPr/>
            </p:nvSpPr>
            <p:spPr bwMode="auto">
              <a:xfrm>
                <a:off x="8816975" y="3140075"/>
                <a:ext cx="488950" cy="1771650"/>
              </a:xfrm>
              <a:custGeom>
                <a:avLst/>
                <a:gdLst>
                  <a:gd name="T0" fmla="*/ 198438 w 308"/>
                  <a:gd name="T1" fmla="*/ 82550 h 1116"/>
                  <a:gd name="T2" fmla="*/ 198438 w 308"/>
                  <a:gd name="T3" fmla="*/ 87313 h 1116"/>
                  <a:gd name="T4" fmla="*/ 296863 w 308"/>
                  <a:gd name="T5" fmla="*/ 185738 h 1116"/>
                  <a:gd name="T6" fmla="*/ 368300 w 308"/>
                  <a:gd name="T7" fmla="*/ 301625 h 1116"/>
                  <a:gd name="T8" fmla="*/ 368300 w 308"/>
                  <a:gd name="T9" fmla="*/ 301625 h 1116"/>
                  <a:gd name="T10" fmla="*/ 428625 w 308"/>
                  <a:gd name="T11" fmla="*/ 427038 h 1116"/>
                  <a:gd name="T12" fmla="*/ 466725 w 308"/>
                  <a:gd name="T13" fmla="*/ 569913 h 1116"/>
                  <a:gd name="T14" fmla="*/ 466725 w 308"/>
                  <a:gd name="T15" fmla="*/ 569913 h 1116"/>
                  <a:gd name="T16" fmla="*/ 488950 w 308"/>
                  <a:gd name="T17" fmla="*/ 719138 h 1116"/>
                  <a:gd name="T18" fmla="*/ 488950 w 308"/>
                  <a:gd name="T19" fmla="*/ 871538 h 1116"/>
                  <a:gd name="T20" fmla="*/ 488950 w 308"/>
                  <a:gd name="T21" fmla="*/ 871538 h 1116"/>
                  <a:gd name="T22" fmla="*/ 471488 w 308"/>
                  <a:gd name="T23" fmla="*/ 1020763 h 1116"/>
                  <a:gd name="T24" fmla="*/ 439738 w 308"/>
                  <a:gd name="T25" fmla="*/ 1173163 h 1116"/>
                  <a:gd name="T26" fmla="*/ 439738 w 308"/>
                  <a:gd name="T27" fmla="*/ 1179513 h 1116"/>
                  <a:gd name="T28" fmla="*/ 388938 w 308"/>
                  <a:gd name="T29" fmla="*/ 1322388 h 1116"/>
                  <a:gd name="T30" fmla="*/ 319088 w 308"/>
                  <a:gd name="T31" fmla="*/ 1454150 h 1116"/>
                  <a:gd name="T32" fmla="*/ 319088 w 308"/>
                  <a:gd name="T33" fmla="*/ 1454150 h 1116"/>
                  <a:gd name="T34" fmla="*/ 230188 w 308"/>
                  <a:gd name="T35" fmla="*/ 1579563 h 1116"/>
                  <a:gd name="T36" fmla="*/ 127000 w 308"/>
                  <a:gd name="T37" fmla="*/ 1684338 h 1116"/>
                  <a:gd name="T38" fmla="*/ 127000 w 308"/>
                  <a:gd name="T39" fmla="*/ 1684338 h 1116"/>
                  <a:gd name="T40" fmla="*/ 6350 w 308"/>
                  <a:gd name="T41" fmla="*/ 1771650 h 1116"/>
                  <a:gd name="T42" fmla="*/ 0 w 308"/>
                  <a:gd name="T43" fmla="*/ 1760538 h 1116"/>
                  <a:gd name="T44" fmla="*/ 120650 w 308"/>
                  <a:gd name="T45" fmla="*/ 1673225 h 1116"/>
                  <a:gd name="T46" fmla="*/ 225425 w 308"/>
                  <a:gd name="T47" fmla="*/ 1574800 h 1116"/>
                  <a:gd name="T48" fmla="*/ 219075 w 308"/>
                  <a:gd name="T49" fmla="*/ 1574800 h 1116"/>
                  <a:gd name="T50" fmla="*/ 307975 w 308"/>
                  <a:gd name="T51" fmla="*/ 1447800 h 1116"/>
                  <a:gd name="T52" fmla="*/ 379413 w 308"/>
                  <a:gd name="T53" fmla="*/ 1316038 h 1116"/>
                  <a:gd name="T54" fmla="*/ 379413 w 308"/>
                  <a:gd name="T55" fmla="*/ 1316038 h 1116"/>
                  <a:gd name="T56" fmla="*/ 428625 w 308"/>
                  <a:gd name="T57" fmla="*/ 1173163 h 1116"/>
                  <a:gd name="T58" fmla="*/ 460375 w 308"/>
                  <a:gd name="T59" fmla="*/ 1020763 h 1116"/>
                  <a:gd name="T60" fmla="*/ 460375 w 308"/>
                  <a:gd name="T61" fmla="*/ 1020763 h 1116"/>
                  <a:gd name="T62" fmla="*/ 477838 w 308"/>
                  <a:gd name="T63" fmla="*/ 871538 h 1116"/>
                  <a:gd name="T64" fmla="*/ 477838 w 308"/>
                  <a:gd name="T65" fmla="*/ 719138 h 1116"/>
                  <a:gd name="T66" fmla="*/ 477838 w 308"/>
                  <a:gd name="T67" fmla="*/ 719138 h 1116"/>
                  <a:gd name="T68" fmla="*/ 455613 w 308"/>
                  <a:gd name="T69" fmla="*/ 569913 h 1116"/>
                  <a:gd name="T70" fmla="*/ 417513 w 308"/>
                  <a:gd name="T71" fmla="*/ 433388 h 1116"/>
                  <a:gd name="T72" fmla="*/ 417513 w 308"/>
                  <a:gd name="T73" fmla="*/ 433388 h 1116"/>
                  <a:gd name="T74" fmla="*/ 357188 w 308"/>
                  <a:gd name="T75" fmla="*/ 306388 h 1116"/>
                  <a:gd name="T76" fmla="*/ 285750 w 308"/>
                  <a:gd name="T77" fmla="*/ 192088 h 1116"/>
                  <a:gd name="T78" fmla="*/ 290513 w 308"/>
                  <a:gd name="T79" fmla="*/ 192088 h 1116"/>
                  <a:gd name="T80" fmla="*/ 192088 w 308"/>
                  <a:gd name="T81" fmla="*/ 92075 h 1116"/>
                  <a:gd name="T82" fmla="*/ 82550 w 308"/>
                  <a:gd name="T83" fmla="*/ 11113 h 111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308" h="1116">
                    <a:moveTo>
                      <a:pt x="56" y="0"/>
                    </a:moveTo>
                    <a:lnTo>
                      <a:pt x="125" y="52"/>
                    </a:lnTo>
                    <a:lnTo>
                      <a:pt x="125" y="55"/>
                    </a:lnTo>
                    <a:lnTo>
                      <a:pt x="187" y="117"/>
                    </a:lnTo>
                    <a:lnTo>
                      <a:pt x="232" y="190"/>
                    </a:lnTo>
                    <a:lnTo>
                      <a:pt x="270" y="269"/>
                    </a:lnTo>
                    <a:lnTo>
                      <a:pt x="294" y="359"/>
                    </a:lnTo>
                    <a:lnTo>
                      <a:pt x="308" y="453"/>
                    </a:lnTo>
                    <a:lnTo>
                      <a:pt x="308" y="549"/>
                    </a:lnTo>
                    <a:lnTo>
                      <a:pt x="297" y="643"/>
                    </a:lnTo>
                    <a:lnTo>
                      <a:pt x="277" y="739"/>
                    </a:lnTo>
                    <a:lnTo>
                      <a:pt x="277" y="743"/>
                    </a:lnTo>
                    <a:lnTo>
                      <a:pt x="245" y="833"/>
                    </a:lnTo>
                    <a:lnTo>
                      <a:pt x="201" y="916"/>
                    </a:lnTo>
                    <a:lnTo>
                      <a:pt x="145" y="995"/>
                    </a:lnTo>
                    <a:lnTo>
                      <a:pt x="80" y="1061"/>
                    </a:lnTo>
                    <a:lnTo>
                      <a:pt x="4" y="1116"/>
                    </a:lnTo>
                    <a:lnTo>
                      <a:pt x="0" y="1109"/>
                    </a:lnTo>
                    <a:lnTo>
                      <a:pt x="76" y="1054"/>
                    </a:lnTo>
                    <a:lnTo>
                      <a:pt x="76" y="1058"/>
                    </a:lnTo>
                    <a:lnTo>
                      <a:pt x="142" y="992"/>
                    </a:lnTo>
                    <a:lnTo>
                      <a:pt x="138" y="992"/>
                    </a:lnTo>
                    <a:lnTo>
                      <a:pt x="194" y="912"/>
                    </a:lnTo>
                    <a:lnTo>
                      <a:pt x="239" y="829"/>
                    </a:lnTo>
                    <a:lnTo>
                      <a:pt x="270" y="739"/>
                    </a:lnTo>
                    <a:lnTo>
                      <a:pt x="290" y="643"/>
                    </a:lnTo>
                    <a:lnTo>
                      <a:pt x="301" y="549"/>
                    </a:lnTo>
                    <a:lnTo>
                      <a:pt x="301" y="453"/>
                    </a:lnTo>
                    <a:lnTo>
                      <a:pt x="287" y="359"/>
                    </a:lnTo>
                    <a:lnTo>
                      <a:pt x="287" y="363"/>
                    </a:lnTo>
                    <a:lnTo>
                      <a:pt x="263" y="273"/>
                    </a:lnTo>
                    <a:lnTo>
                      <a:pt x="225" y="193"/>
                    </a:lnTo>
                    <a:lnTo>
                      <a:pt x="180" y="121"/>
                    </a:lnTo>
                    <a:lnTo>
                      <a:pt x="183" y="121"/>
                    </a:lnTo>
                    <a:lnTo>
                      <a:pt x="121" y="58"/>
                    </a:lnTo>
                    <a:lnTo>
                      <a:pt x="52" y="7"/>
                    </a:lnTo>
                    <a:lnTo>
                      <a:pt x="56" y="0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05" name="Freeform 71"/>
              <p:cNvSpPr>
                <a:spLocks/>
              </p:cNvSpPr>
              <p:nvPr/>
            </p:nvSpPr>
            <p:spPr bwMode="auto">
              <a:xfrm>
                <a:off x="8680451" y="4900614"/>
                <a:ext cx="142875" cy="71437"/>
              </a:xfrm>
              <a:custGeom>
                <a:avLst/>
                <a:gdLst>
                  <a:gd name="T0" fmla="*/ 142875 w 90"/>
                  <a:gd name="T1" fmla="*/ 11112 h 45"/>
                  <a:gd name="T2" fmla="*/ 4763 w 90"/>
                  <a:gd name="T3" fmla="*/ 71437 h 45"/>
                  <a:gd name="T4" fmla="*/ 0 w 90"/>
                  <a:gd name="T5" fmla="*/ 71437 h 45"/>
                  <a:gd name="T6" fmla="*/ 0 w 90"/>
                  <a:gd name="T7" fmla="*/ 60325 h 45"/>
                  <a:gd name="T8" fmla="*/ 0 w 90"/>
                  <a:gd name="T9" fmla="*/ 60325 h 45"/>
                  <a:gd name="T10" fmla="*/ 136525 w 90"/>
                  <a:gd name="T11" fmla="*/ 0 h 45"/>
                  <a:gd name="T12" fmla="*/ 142875 w 90"/>
                  <a:gd name="T13" fmla="*/ 11112 h 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0" h="45">
                    <a:moveTo>
                      <a:pt x="90" y="7"/>
                    </a:moveTo>
                    <a:lnTo>
                      <a:pt x="3" y="45"/>
                    </a:lnTo>
                    <a:lnTo>
                      <a:pt x="0" y="45"/>
                    </a:lnTo>
                    <a:lnTo>
                      <a:pt x="0" y="38"/>
                    </a:lnTo>
                    <a:lnTo>
                      <a:pt x="86" y="0"/>
                    </a:lnTo>
                    <a:lnTo>
                      <a:pt x="90" y="7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06" name="Rectangle 72"/>
              <p:cNvSpPr>
                <a:spLocks noChangeArrowheads="1"/>
              </p:cNvSpPr>
              <p:nvPr/>
            </p:nvSpPr>
            <p:spPr bwMode="auto">
              <a:xfrm>
                <a:off x="8521701" y="5000626"/>
                <a:ext cx="4763" cy="11113"/>
              </a:xfrm>
              <a:prstGeom prst="rect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8507" name="Freeform 73"/>
              <p:cNvSpPr>
                <a:spLocks/>
              </p:cNvSpPr>
              <p:nvPr/>
            </p:nvSpPr>
            <p:spPr bwMode="auto">
              <a:xfrm>
                <a:off x="8526464" y="4960938"/>
                <a:ext cx="153987" cy="50800"/>
              </a:xfrm>
              <a:custGeom>
                <a:avLst/>
                <a:gdLst>
                  <a:gd name="T0" fmla="*/ 153987 w 97"/>
                  <a:gd name="T1" fmla="*/ 11113 h 32"/>
                  <a:gd name="T2" fmla="*/ 153987 w 97"/>
                  <a:gd name="T3" fmla="*/ 0 h 32"/>
                  <a:gd name="T4" fmla="*/ 0 w 97"/>
                  <a:gd name="T5" fmla="*/ 39688 h 32"/>
                  <a:gd name="T6" fmla="*/ 0 w 97"/>
                  <a:gd name="T7" fmla="*/ 50800 h 32"/>
                  <a:gd name="T8" fmla="*/ 153987 w 97"/>
                  <a:gd name="T9" fmla="*/ 11113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7" h="32">
                    <a:moveTo>
                      <a:pt x="97" y="7"/>
                    </a:moveTo>
                    <a:lnTo>
                      <a:pt x="97" y="0"/>
                    </a:lnTo>
                    <a:lnTo>
                      <a:pt x="0" y="25"/>
                    </a:lnTo>
                    <a:lnTo>
                      <a:pt x="0" y="32"/>
                    </a:lnTo>
                    <a:lnTo>
                      <a:pt x="97" y="7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08" name="Freeform 74"/>
              <p:cNvSpPr>
                <a:spLocks/>
              </p:cNvSpPr>
              <p:nvPr/>
            </p:nvSpPr>
            <p:spPr bwMode="auto">
              <a:xfrm>
                <a:off x="8899526" y="3140076"/>
                <a:ext cx="11113" cy="11113"/>
              </a:xfrm>
              <a:custGeom>
                <a:avLst/>
                <a:gdLst>
                  <a:gd name="T0" fmla="*/ 6350 w 7"/>
                  <a:gd name="T1" fmla="*/ 11113 h 7"/>
                  <a:gd name="T2" fmla="*/ 11113 w 7"/>
                  <a:gd name="T3" fmla="*/ 11113 h 7"/>
                  <a:gd name="T4" fmla="*/ 6350 w 7"/>
                  <a:gd name="T5" fmla="*/ 0 h 7"/>
                  <a:gd name="T6" fmla="*/ 0 w 7"/>
                  <a:gd name="T7" fmla="*/ 0 h 7"/>
                  <a:gd name="T8" fmla="*/ 6350 w 7"/>
                  <a:gd name="T9" fmla="*/ 11113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4" y="7"/>
                    </a:moveTo>
                    <a:lnTo>
                      <a:pt x="7" y="7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4" y="7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09" name="Freeform 75"/>
              <p:cNvSpPr>
                <a:spLocks/>
              </p:cNvSpPr>
              <p:nvPr/>
            </p:nvSpPr>
            <p:spPr bwMode="auto">
              <a:xfrm>
                <a:off x="8582025" y="3140075"/>
                <a:ext cx="323850" cy="433388"/>
              </a:xfrm>
              <a:custGeom>
                <a:avLst/>
                <a:gdLst>
                  <a:gd name="T0" fmla="*/ 323850 w 204"/>
                  <a:gd name="T1" fmla="*/ 11113 h 273"/>
                  <a:gd name="T2" fmla="*/ 185738 w 204"/>
                  <a:gd name="T3" fmla="*/ 125413 h 273"/>
                  <a:gd name="T4" fmla="*/ 185738 w 204"/>
                  <a:gd name="T5" fmla="*/ 125413 h 273"/>
                  <a:gd name="T6" fmla="*/ 185738 w 204"/>
                  <a:gd name="T7" fmla="*/ 125413 h 273"/>
                  <a:gd name="T8" fmla="*/ 125413 w 204"/>
                  <a:gd name="T9" fmla="*/ 192088 h 273"/>
                  <a:gd name="T10" fmla="*/ 125413 w 204"/>
                  <a:gd name="T11" fmla="*/ 192088 h 273"/>
                  <a:gd name="T12" fmla="*/ 125413 w 204"/>
                  <a:gd name="T13" fmla="*/ 192088 h 273"/>
                  <a:gd name="T14" fmla="*/ 76200 w 204"/>
                  <a:gd name="T15" fmla="*/ 268288 h 273"/>
                  <a:gd name="T16" fmla="*/ 76200 w 204"/>
                  <a:gd name="T17" fmla="*/ 268288 h 273"/>
                  <a:gd name="T18" fmla="*/ 76200 w 204"/>
                  <a:gd name="T19" fmla="*/ 268288 h 273"/>
                  <a:gd name="T20" fmla="*/ 33338 w 204"/>
                  <a:gd name="T21" fmla="*/ 350838 h 273"/>
                  <a:gd name="T22" fmla="*/ 33338 w 204"/>
                  <a:gd name="T23" fmla="*/ 344488 h 273"/>
                  <a:gd name="T24" fmla="*/ 33338 w 204"/>
                  <a:gd name="T25" fmla="*/ 344488 h 273"/>
                  <a:gd name="T26" fmla="*/ 11113 w 204"/>
                  <a:gd name="T27" fmla="*/ 433388 h 273"/>
                  <a:gd name="T28" fmla="*/ 11113 w 204"/>
                  <a:gd name="T29" fmla="*/ 433388 h 273"/>
                  <a:gd name="T30" fmla="*/ 0 w 204"/>
                  <a:gd name="T31" fmla="*/ 433388 h 273"/>
                  <a:gd name="T32" fmla="*/ 0 w 204"/>
                  <a:gd name="T33" fmla="*/ 433388 h 273"/>
                  <a:gd name="T34" fmla="*/ 22225 w 204"/>
                  <a:gd name="T35" fmla="*/ 344488 h 273"/>
                  <a:gd name="T36" fmla="*/ 22225 w 204"/>
                  <a:gd name="T37" fmla="*/ 344488 h 273"/>
                  <a:gd name="T38" fmla="*/ 22225 w 204"/>
                  <a:gd name="T39" fmla="*/ 344488 h 273"/>
                  <a:gd name="T40" fmla="*/ 65088 w 204"/>
                  <a:gd name="T41" fmla="*/ 263525 h 273"/>
                  <a:gd name="T42" fmla="*/ 65088 w 204"/>
                  <a:gd name="T43" fmla="*/ 263525 h 273"/>
                  <a:gd name="T44" fmla="*/ 65088 w 204"/>
                  <a:gd name="T45" fmla="*/ 263525 h 273"/>
                  <a:gd name="T46" fmla="*/ 114300 w 204"/>
                  <a:gd name="T47" fmla="*/ 185738 h 273"/>
                  <a:gd name="T48" fmla="*/ 114300 w 204"/>
                  <a:gd name="T49" fmla="*/ 185738 h 273"/>
                  <a:gd name="T50" fmla="*/ 120650 w 204"/>
                  <a:gd name="T51" fmla="*/ 185738 h 273"/>
                  <a:gd name="T52" fmla="*/ 180975 w 204"/>
                  <a:gd name="T53" fmla="*/ 120650 h 273"/>
                  <a:gd name="T54" fmla="*/ 180975 w 204"/>
                  <a:gd name="T55" fmla="*/ 120650 h 273"/>
                  <a:gd name="T56" fmla="*/ 180975 w 204"/>
                  <a:gd name="T57" fmla="*/ 114300 h 273"/>
                  <a:gd name="T58" fmla="*/ 317500 w 204"/>
                  <a:gd name="T59" fmla="*/ 0 h 273"/>
                  <a:gd name="T60" fmla="*/ 323850 w 204"/>
                  <a:gd name="T61" fmla="*/ 11113 h 273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204" h="273">
                    <a:moveTo>
                      <a:pt x="204" y="7"/>
                    </a:moveTo>
                    <a:lnTo>
                      <a:pt x="117" y="79"/>
                    </a:lnTo>
                    <a:lnTo>
                      <a:pt x="79" y="121"/>
                    </a:lnTo>
                    <a:lnTo>
                      <a:pt x="48" y="169"/>
                    </a:lnTo>
                    <a:lnTo>
                      <a:pt x="21" y="221"/>
                    </a:lnTo>
                    <a:lnTo>
                      <a:pt x="21" y="217"/>
                    </a:lnTo>
                    <a:lnTo>
                      <a:pt x="7" y="273"/>
                    </a:lnTo>
                    <a:lnTo>
                      <a:pt x="0" y="273"/>
                    </a:lnTo>
                    <a:lnTo>
                      <a:pt x="14" y="217"/>
                    </a:lnTo>
                    <a:lnTo>
                      <a:pt x="41" y="166"/>
                    </a:lnTo>
                    <a:lnTo>
                      <a:pt x="72" y="117"/>
                    </a:lnTo>
                    <a:lnTo>
                      <a:pt x="76" y="117"/>
                    </a:lnTo>
                    <a:lnTo>
                      <a:pt x="114" y="76"/>
                    </a:lnTo>
                    <a:lnTo>
                      <a:pt x="114" y="72"/>
                    </a:lnTo>
                    <a:lnTo>
                      <a:pt x="200" y="0"/>
                    </a:lnTo>
                    <a:lnTo>
                      <a:pt x="204" y="7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57150" cmpd="sng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10" name="Freeform 76"/>
              <p:cNvSpPr>
                <a:spLocks/>
              </p:cNvSpPr>
              <p:nvPr/>
            </p:nvSpPr>
            <p:spPr bwMode="auto">
              <a:xfrm>
                <a:off x="8570914" y="3573464"/>
                <a:ext cx="22225" cy="103187"/>
              </a:xfrm>
              <a:custGeom>
                <a:avLst/>
                <a:gdLst>
                  <a:gd name="T0" fmla="*/ 22225 w 14"/>
                  <a:gd name="T1" fmla="*/ 0 h 65"/>
                  <a:gd name="T2" fmla="*/ 11113 w 14"/>
                  <a:gd name="T3" fmla="*/ 103187 h 65"/>
                  <a:gd name="T4" fmla="*/ 11113 w 14"/>
                  <a:gd name="T5" fmla="*/ 103187 h 65"/>
                  <a:gd name="T6" fmla="*/ 0 w 14"/>
                  <a:gd name="T7" fmla="*/ 103187 h 65"/>
                  <a:gd name="T8" fmla="*/ 0 w 14"/>
                  <a:gd name="T9" fmla="*/ 103187 h 65"/>
                  <a:gd name="T10" fmla="*/ 11113 w 14"/>
                  <a:gd name="T11" fmla="*/ 0 h 65"/>
                  <a:gd name="T12" fmla="*/ 22225 w 14"/>
                  <a:gd name="T13" fmla="*/ 0 h 6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4" h="65">
                    <a:moveTo>
                      <a:pt x="14" y="0"/>
                    </a:moveTo>
                    <a:lnTo>
                      <a:pt x="7" y="65"/>
                    </a:lnTo>
                    <a:lnTo>
                      <a:pt x="0" y="65"/>
                    </a:lnTo>
                    <a:lnTo>
                      <a:pt x="7" y="0"/>
                    </a:lnTo>
                    <a:lnTo>
                      <a:pt x="14" y="0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57150" cmpd="sng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11" name="Rectangle 77"/>
              <p:cNvSpPr>
                <a:spLocks noChangeArrowheads="1"/>
              </p:cNvSpPr>
              <p:nvPr/>
            </p:nvSpPr>
            <p:spPr bwMode="auto">
              <a:xfrm>
                <a:off x="8582026" y="3787776"/>
                <a:ext cx="11113" cy="4763"/>
              </a:xfrm>
              <a:prstGeom prst="rect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8512" name="Freeform 78"/>
              <p:cNvSpPr>
                <a:spLocks/>
              </p:cNvSpPr>
              <p:nvPr/>
            </p:nvSpPr>
            <p:spPr bwMode="auto">
              <a:xfrm>
                <a:off x="8570914" y="3676651"/>
                <a:ext cx="22225" cy="111125"/>
              </a:xfrm>
              <a:custGeom>
                <a:avLst/>
                <a:gdLst>
                  <a:gd name="T0" fmla="*/ 11113 w 14"/>
                  <a:gd name="T1" fmla="*/ 0 h 70"/>
                  <a:gd name="T2" fmla="*/ 0 w 14"/>
                  <a:gd name="T3" fmla="*/ 0 h 70"/>
                  <a:gd name="T4" fmla="*/ 11113 w 14"/>
                  <a:gd name="T5" fmla="*/ 111125 h 70"/>
                  <a:gd name="T6" fmla="*/ 22225 w 14"/>
                  <a:gd name="T7" fmla="*/ 111125 h 70"/>
                  <a:gd name="T8" fmla="*/ 11113 w 14"/>
                  <a:gd name="T9" fmla="*/ 0 h 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" h="70">
                    <a:moveTo>
                      <a:pt x="7" y="0"/>
                    </a:moveTo>
                    <a:lnTo>
                      <a:pt x="0" y="0"/>
                    </a:lnTo>
                    <a:lnTo>
                      <a:pt x="7" y="70"/>
                    </a:lnTo>
                    <a:lnTo>
                      <a:pt x="14" y="70"/>
                    </a:lnTo>
                    <a:lnTo>
                      <a:pt x="7" y="0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mpd="sng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13" name="Freeform 79"/>
              <p:cNvSpPr>
                <a:spLocks/>
              </p:cNvSpPr>
              <p:nvPr/>
            </p:nvSpPr>
            <p:spPr bwMode="auto">
              <a:xfrm>
                <a:off x="8582026" y="3781426"/>
                <a:ext cx="11113" cy="11113"/>
              </a:xfrm>
              <a:custGeom>
                <a:avLst/>
                <a:gdLst>
                  <a:gd name="T0" fmla="*/ 11113 w 7"/>
                  <a:gd name="T1" fmla="*/ 6350 h 7"/>
                  <a:gd name="T2" fmla="*/ 11113 w 7"/>
                  <a:gd name="T3" fmla="*/ 0 h 7"/>
                  <a:gd name="T4" fmla="*/ 0 w 7"/>
                  <a:gd name="T5" fmla="*/ 6350 h 7"/>
                  <a:gd name="T6" fmla="*/ 0 w 7"/>
                  <a:gd name="T7" fmla="*/ 11113 h 7"/>
                  <a:gd name="T8" fmla="*/ 11113 w 7"/>
                  <a:gd name="T9" fmla="*/ 635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7" y="4"/>
                    </a:moveTo>
                    <a:lnTo>
                      <a:pt x="7" y="0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7" y="4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14" name="Freeform 80"/>
              <p:cNvSpPr>
                <a:spLocks/>
              </p:cNvSpPr>
              <p:nvPr/>
            </p:nvSpPr>
            <p:spPr bwMode="auto">
              <a:xfrm>
                <a:off x="8582026" y="3787775"/>
                <a:ext cx="93663" cy="323850"/>
              </a:xfrm>
              <a:custGeom>
                <a:avLst/>
                <a:gdLst>
                  <a:gd name="T0" fmla="*/ 11113 w 59"/>
                  <a:gd name="T1" fmla="*/ 0 h 204"/>
                  <a:gd name="T2" fmla="*/ 49213 w 59"/>
                  <a:gd name="T3" fmla="*/ 60325 h 204"/>
                  <a:gd name="T4" fmla="*/ 49213 w 59"/>
                  <a:gd name="T5" fmla="*/ 60325 h 204"/>
                  <a:gd name="T6" fmla="*/ 49213 w 59"/>
                  <a:gd name="T7" fmla="*/ 60325 h 204"/>
                  <a:gd name="T8" fmla="*/ 76200 w 59"/>
                  <a:gd name="T9" fmla="*/ 120650 h 204"/>
                  <a:gd name="T10" fmla="*/ 76200 w 59"/>
                  <a:gd name="T11" fmla="*/ 120650 h 204"/>
                  <a:gd name="T12" fmla="*/ 76200 w 59"/>
                  <a:gd name="T13" fmla="*/ 120650 h 204"/>
                  <a:gd name="T14" fmla="*/ 93663 w 59"/>
                  <a:gd name="T15" fmla="*/ 174625 h 204"/>
                  <a:gd name="T16" fmla="*/ 93663 w 59"/>
                  <a:gd name="T17" fmla="*/ 174625 h 204"/>
                  <a:gd name="T18" fmla="*/ 93663 w 59"/>
                  <a:gd name="T19" fmla="*/ 174625 h 204"/>
                  <a:gd name="T20" fmla="*/ 93663 w 59"/>
                  <a:gd name="T21" fmla="*/ 230188 h 204"/>
                  <a:gd name="T22" fmla="*/ 93663 w 59"/>
                  <a:gd name="T23" fmla="*/ 230188 h 204"/>
                  <a:gd name="T24" fmla="*/ 93663 w 59"/>
                  <a:gd name="T25" fmla="*/ 230188 h 204"/>
                  <a:gd name="T26" fmla="*/ 71438 w 59"/>
                  <a:gd name="T27" fmla="*/ 317500 h 204"/>
                  <a:gd name="T28" fmla="*/ 71438 w 59"/>
                  <a:gd name="T29" fmla="*/ 323850 h 204"/>
                  <a:gd name="T30" fmla="*/ 60325 w 59"/>
                  <a:gd name="T31" fmla="*/ 317500 h 204"/>
                  <a:gd name="T32" fmla="*/ 60325 w 59"/>
                  <a:gd name="T33" fmla="*/ 317500 h 204"/>
                  <a:gd name="T34" fmla="*/ 82550 w 59"/>
                  <a:gd name="T35" fmla="*/ 230188 h 204"/>
                  <a:gd name="T36" fmla="*/ 82550 w 59"/>
                  <a:gd name="T37" fmla="*/ 230188 h 204"/>
                  <a:gd name="T38" fmla="*/ 82550 w 59"/>
                  <a:gd name="T39" fmla="*/ 230188 h 204"/>
                  <a:gd name="T40" fmla="*/ 82550 w 59"/>
                  <a:gd name="T41" fmla="*/ 174625 h 204"/>
                  <a:gd name="T42" fmla="*/ 82550 w 59"/>
                  <a:gd name="T43" fmla="*/ 174625 h 204"/>
                  <a:gd name="T44" fmla="*/ 82550 w 59"/>
                  <a:gd name="T45" fmla="*/ 180975 h 204"/>
                  <a:gd name="T46" fmla="*/ 65088 w 59"/>
                  <a:gd name="T47" fmla="*/ 125413 h 204"/>
                  <a:gd name="T48" fmla="*/ 65088 w 59"/>
                  <a:gd name="T49" fmla="*/ 125413 h 204"/>
                  <a:gd name="T50" fmla="*/ 65088 w 59"/>
                  <a:gd name="T51" fmla="*/ 125413 h 204"/>
                  <a:gd name="T52" fmla="*/ 38100 w 59"/>
                  <a:gd name="T53" fmla="*/ 65088 h 204"/>
                  <a:gd name="T54" fmla="*/ 38100 w 59"/>
                  <a:gd name="T55" fmla="*/ 65088 h 204"/>
                  <a:gd name="T56" fmla="*/ 38100 w 59"/>
                  <a:gd name="T57" fmla="*/ 65088 h 204"/>
                  <a:gd name="T58" fmla="*/ 0 w 59"/>
                  <a:gd name="T59" fmla="*/ 4763 h 204"/>
                  <a:gd name="T60" fmla="*/ 11113 w 59"/>
                  <a:gd name="T61" fmla="*/ 0 h 204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59" h="204">
                    <a:moveTo>
                      <a:pt x="7" y="0"/>
                    </a:moveTo>
                    <a:lnTo>
                      <a:pt x="31" y="38"/>
                    </a:lnTo>
                    <a:lnTo>
                      <a:pt x="48" y="76"/>
                    </a:lnTo>
                    <a:lnTo>
                      <a:pt x="59" y="110"/>
                    </a:lnTo>
                    <a:lnTo>
                      <a:pt x="59" y="145"/>
                    </a:lnTo>
                    <a:lnTo>
                      <a:pt x="45" y="200"/>
                    </a:lnTo>
                    <a:lnTo>
                      <a:pt x="45" y="204"/>
                    </a:lnTo>
                    <a:lnTo>
                      <a:pt x="38" y="200"/>
                    </a:lnTo>
                    <a:lnTo>
                      <a:pt x="52" y="145"/>
                    </a:lnTo>
                    <a:lnTo>
                      <a:pt x="52" y="110"/>
                    </a:lnTo>
                    <a:lnTo>
                      <a:pt x="52" y="114"/>
                    </a:lnTo>
                    <a:lnTo>
                      <a:pt x="41" y="79"/>
                    </a:lnTo>
                    <a:lnTo>
                      <a:pt x="24" y="41"/>
                    </a:lnTo>
                    <a:lnTo>
                      <a:pt x="0" y="3"/>
                    </a:lnTo>
                    <a:lnTo>
                      <a:pt x="7" y="0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57150" cmpd="sng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15" name="Freeform 81"/>
              <p:cNvSpPr>
                <a:spLocks/>
              </p:cNvSpPr>
              <p:nvPr/>
            </p:nvSpPr>
            <p:spPr bwMode="auto">
              <a:xfrm>
                <a:off x="8615363" y="4105275"/>
                <a:ext cx="38100" cy="44450"/>
              </a:xfrm>
              <a:custGeom>
                <a:avLst/>
                <a:gdLst>
                  <a:gd name="T0" fmla="*/ 38100 w 24"/>
                  <a:gd name="T1" fmla="*/ 6350 h 28"/>
                  <a:gd name="T2" fmla="*/ 11113 w 24"/>
                  <a:gd name="T3" fmla="*/ 44450 h 28"/>
                  <a:gd name="T4" fmla="*/ 11113 w 24"/>
                  <a:gd name="T5" fmla="*/ 44450 h 28"/>
                  <a:gd name="T6" fmla="*/ 4763 w 24"/>
                  <a:gd name="T7" fmla="*/ 38100 h 28"/>
                  <a:gd name="T8" fmla="*/ 0 w 24"/>
                  <a:gd name="T9" fmla="*/ 38100 h 28"/>
                  <a:gd name="T10" fmla="*/ 26988 w 24"/>
                  <a:gd name="T11" fmla="*/ 0 h 28"/>
                  <a:gd name="T12" fmla="*/ 38100 w 24"/>
                  <a:gd name="T13" fmla="*/ 6350 h 2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4" h="28">
                    <a:moveTo>
                      <a:pt x="24" y="4"/>
                    </a:moveTo>
                    <a:lnTo>
                      <a:pt x="7" y="28"/>
                    </a:lnTo>
                    <a:lnTo>
                      <a:pt x="3" y="24"/>
                    </a:lnTo>
                    <a:lnTo>
                      <a:pt x="0" y="24"/>
                    </a:lnTo>
                    <a:lnTo>
                      <a:pt x="17" y="0"/>
                    </a:lnTo>
                    <a:lnTo>
                      <a:pt x="24" y="4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16" name="Freeform 82"/>
              <p:cNvSpPr>
                <a:spLocks/>
              </p:cNvSpPr>
              <p:nvPr/>
            </p:nvSpPr>
            <p:spPr bwMode="auto">
              <a:xfrm>
                <a:off x="8593138" y="4171951"/>
                <a:ext cx="4762" cy="4763"/>
              </a:xfrm>
              <a:custGeom>
                <a:avLst/>
                <a:gdLst>
                  <a:gd name="T0" fmla="*/ 4762 w 3"/>
                  <a:gd name="T1" fmla="*/ 4763 h 3"/>
                  <a:gd name="T2" fmla="*/ 4762 w 3"/>
                  <a:gd name="T3" fmla="*/ 4763 h 3"/>
                  <a:gd name="T4" fmla="*/ 0 w 3"/>
                  <a:gd name="T5" fmla="*/ 0 h 3"/>
                  <a:gd name="T6" fmla="*/ 0 w 3"/>
                  <a:gd name="T7" fmla="*/ 0 h 3"/>
                  <a:gd name="T8" fmla="*/ 4762 w 3"/>
                  <a:gd name="T9" fmla="*/ 4763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3" y="3"/>
                    </a:moveTo>
                    <a:lnTo>
                      <a:pt x="3" y="3"/>
                    </a:lnTo>
                    <a:lnTo>
                      <a:pt x="0" y="0"/>
                    </a:lnTo>
                    <a:lnTo>
                      <a:pt x="3" y="3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17" name="Freeform 83"/>
              <p:cNvSpPr>
                <a:spLocks/>
              </p:cNvSpPr>
              <p:nvPr/>
            </p:nvSpPr>
            <p:spPr bwMode="auto">
              <a:xfrm>
                <a:off x="8593139" y="4143375"/>
                <a:ext cx="33337" cy="33338"/>
              </a:xfrm>
              <a:custGeom>
                <a:avLst/>
                <a:gdLst>
                  <a:gd name="T0" fmla="*/ 33337 w 21"/>
                  <a:gd name="T1" fmla="*/ 6350 h 21"/>
                  <a:gd name="T2" fmla="*/ 26987 w 21"/>
                  <a:gd name="T3" fmla="*/ 0 h 21"/>
                  <a:gd name="T4" fmla="*/ 0 w 21"/>
                  <a:gd name="T5" fmla="*/ 28575 h 21"/>
                  <a:gd name="T6" fmla="*/ 4762 w 21"/>
                  <a:gd name="T7" fmla="*/ 33338 h 21"/>
                  <a:gd name="T8" fmla="*/ 33337 w 21"/>
                  <a:gd name="T9" fmla="*/ 635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" h="21">
                    <a:moveTo>
                      <a:pt x="21" y="4"/>
                    </a:moveTo>
                    <a:lnTo>
                      <a:pt x="17" y="0"/>
                    </a:lnTo>
                    <a:lnTo>
                      <a:pt x="0" y="18"/>
                    </a:lnTo>
                    <a:lnTo>
                      <a:pt x="3" y="21"/>
                    </a:lnTo>
                    <a:lnTo>
                      <a:pt x="21" y="4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18" name="Freeform 84"/>
              <p:cNvSpPr>
                <a:spLocks/>
              </p:cNvSpPr>
              <p:nvPr/>
            </p:nvSpPr>
            <p:spPr bwMode="auto">
              <a:xfrm>
                <a:off x="7770813" y="3562351"/>
                <a:ext cx="11112" cy="11113"/>
              </a:xfrm>
              <a:custGeom>
                <a:avLst/>
                <a:gdLst>
                  <a:gd name="T0" fmla="*/ 11112 w 7"/>
                  <a:gd name="T1" fmla="*/ 4763 h 7"/>
                  <a:gd name="T2" fmla="*/ 11112 w 7"/>
                  <a:gd name="T3" fmla="*/ 0 h 7"/>
                  <a:gd name="T4" fmla="*/ 0 w 7"/>
                  <a:gd name="T5" fmla="*/ 4763 h 7"/>
                  <a:gd name="T6" fmla="*/ 0 w 7"/>
                  <a:gd name="T7" fmla="*/ 11113 h 7"/>
                  <a:gd name="T8" fmla="*/ 11112 w 7"/>
                  <a:gd name="T9" fmla="*/ 4763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7" y="3"/>
                    </a:moveTo>
                    <a:lnTo>
                      <a:pt x="7" y="0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7" y="3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19" name="Freeform 85"/>
              <p:cNvSpPr>
                <a:spLocks/>
              </p:cNvSpPr>
              <p:nvPr/>
            </p:nvSpPr>
            <p:spPr bwMode="auto">
              <a:xfrm>
                <a:off x="7770813" y="3567114"/>
                <a:ext cx="569912" cy="549275"/>
              </a:xfrm>
              <a:custGeom>
                <a:avLst/>
                <a:gdLst>
                  <a:gd name="T0" fmla="*/ 11112 w 359"/>
                  <a:gd name="T1" fmla="*/ 0 h 346"/>
                  <a:gd name="T2" fmla="*/ 49212 w 359"/>
                  <a:gd name="T3" fmla="*/ 131763 h 346"/>
                  <a:gd name="T4" fmla="*/ 49212 w 359"/>
                  <a:gd name="T5" fmla="*/ 131763 h 346"/>
                  <a:gd name="T6" fmla="*/ 49212 w 359"/>
                  <a:gd name="T7" fmla="*/ 131763 h 346"/>
                  <a:gd name="T8" fmla="*/ 120650 w 359"/>
                  <a:gd name="T9" fmla="*/ 247650 h 346"/>
                  <a:gd name="T10" fmla="*/ 120650 w 359"/>
                  <a:gd name="T11" fmla="*/ 247650 h 346"/>
                  <a:gd name="T12" fmla="*/ 120650 w 359"/>
                  <a:gd name="T13" fmla="*/ 247650 h 346"/>
                  <a:gd name="T14" fmla="*/ 214312 w 359"/>
                  <a:gd name="T15" fmla="*/ 346075 h 346"/>
                  <a:gd name="T16" fmla="*/ 214312 w 359"/>
                  <a:gd name="T17" fmla="*/ 341313 h 346"/>
                  <a:gd name="T18" fmla="*/ 214312 w 359"/>
                  <a:gd name="T19" fmla="*/ 341313 h 346"/>
                  <a:gd name="T20" fmla="*/ 317500 w 359"/>
                  <a:gd name="T21" fmla="*/ 423863 h 346"/>
                  <a:gd name="T22" fmla="*/ 317500 w 359"/>
                  <a:gd name="T23" fmla="*/ 423863 h 346"/>
                  <a:gd name="T24" fmla="*/ 317500 w 359"/>
                  <a:gd name="T25" fmla="*/ 423863 h 346"/>
                  <a:gd name="T26" fmla="*/ 438150 w 359"/>
                  <a:gd name="T27" fmla="*/ 488950 h 346"/>
                  <a:gd name="T28" fmla="*/ 438150 w 359"/>
                  <a:gd name="T29" fmla="*/ 488950 h 346"/>
                  <a:gd name="T30" fmla="*/ 438150 w 359"/>
                  <a:gd name="T31" fmla="*/ 488950 h 346"/>
                  <a:gd name="T32" fmla="*/ 569912 w 359"/>
                  <a:gd name="T33" fmla="*/ 538163 h 346"/>
                  <a:gd name="T34" fmla="*/ 569912 w 359"/>
                  <a:gd name="T35" fmla="*/ 538163 h 346"/>
                  <a:gd name="T36" fmla="*/ 565150 w 359"/>
                  <a:gd name="T37" fmla="*/ 549275 h 346"/>
                  <a:gd name="T38" fmla="*/ 565150 w 359"/>
                  <a:gd name="T39" fmla="*/ 549275 h 346"/>
                  <a:gd name="T40" fmla="*/ 433387 w 359"/>
                  <a:gd name="T41" fmla="*/ 500063 h 346"/>
                  <a:gd name="T42" fmla="*/ 433387 w 359"/>
                  <a:gd name="T43" fmla="*/ 500063 h 346"/>
                  <a:gd name="T44" fmla="*/ 433387 w 359"/>
                  <a:gd name="T45" fmla="*/ 500063 h 346"/>
                  <a:gd name="T46" fmla="*/ 312737 w 359"/>
                  <a:gd name="T47" fmla="*/ 433388 h 346"/>
                  <a:gd name="T48" fmla="*/ 312737 w 359"/>
                  <a:gd name="T49" fmla="*/ 433388 h 346"/>
                  <a:gd name="T50" fmla="*/ 312737 w 359"/>
                  <a:gd name="T51" fmla="*/ 433388 h 346"/>
                  <a:gd name="T52" fmla="*/ 207962 w 359"/>
                  <a:gd name="T53" fmla="*/ 352425 h 346"/>
                  <a:gd name="T54" fmla="*/ 207962 w 359"/>
                  <a:gd name="T55" fmla="*/ 352425 h 346"/>
                  <a:gd name="T56" fmla="*/ 207962 w 359"/>
                  <a:gd name="T57" fmla="*/ 352425 h 346"/>
                  <a:gd name="T58" fmla="*/ 114300 w 359"/>
                  <a:gd name="T59" fmla="*/ 252413 h 346"/>
                  <a:gd name="T60" fmla="*/ 114300 w 359"/>
                  <a:gd name="T61" fmla="*/ 252413 h 346"/>
                  <a:gd name="T62" fmla="*/ 109537 w 359"/>
                  <a:gd name="T63" fmla="*/ 252413 h 346"/>
                  <a:gd name="T64" fmla="*/ 38100 w 359"/>
                  <a:gd name="T65" fmla="*/ 138113 h 346"/>
                  <a:gd name="T66" fmla="*/ 38100 w 359"/>
                  <a:gd name="T67" fmla="*/ 138113 h 346"/>
                  <a:gd name="T68" fmla="*/ 38100 w 359"/>
                  <a:gd name="T69" fmla="*/ 138113 h 346"/>
                  <a:gd name="T70" fmla="*/ 0 w 359"/>
                  <a:gd name="T71" fmla="*/ 6350 h 346"/>
                  <a:gd name="T72" fmla="*/ 11112 w 359"/>
                  <a:gd name="T73" fmla="*/ 0 h 34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359" h="346">
                    <a:moveTo>
                      <a:pt x="7" y="0"/>
                    </a:moveTo>
                    <a:lnTo>
                      <a:pt x="31" y="83"/>
                    </a:lnTo>
                    <a:lnTo>
                      <a:pt x="76" y="156"/>
                    </a:lnTo>
                    <a:lnTo>
                      <a:pt x="135" y="218"/>
                    </a:lnTo>
                    <a:lnTo>
                      <a:pt x="135" y="215"/>
                    </a:lnTo>
                    <a:lnTo>
                      <a:pt x="200" y="267"/>
                    </a:lnTo>
                    <a:lnTo>
                      <a:pt x="276" y="308"/>
                    </a:lnTo>
                    <a:lnTo>
                      <a:pt x="359" y="339"/>
                    </a:lnTo>
                    <a:lnTo>
                      <a:pt x="356" y="346"/>
                    </a:lnTo>
                    <a:lnTo>
                      <a:pt x="273" y="315"/>
                    </a:lnTo>
                    <a:lnTo>
                      <a:pt x="197" y="273"/>
                    </a:lnTo>
                    <a:lnTo>
                      <a:pt x="131" y="222"/>
                    </a:lnTo>
                    <a:lnTo>
                      <a:pt x="72" y="159"/>
                    </a:lnTo>
                    <a:lnTo>
                      <a:pt x="69" y="159"/>
                    </a:lnTo>
                    <a:lnTo>
                      <a:pt x="24" y="87"/>
                    </a:lnTo>
                    <a:lnTo>
                      <a:pt x="0" y="4"/>
                    </a:lnTo>
                    <a:lnTo>
                      <a:pt x="7" y="0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57150" cmpd="sng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20" name="Freeform 86"/>
              <p:cNvSpPr>
                <a:spLocks/>
              </p:cNvSpPr>
              <p:nvPr/>
            </p:nvSpPr>
            <p:spPr bwMode="auto">
              <a:xfrm>
                <a:off x="8335964" y="4105276"/>
                <a:ext cx="130175" cy="49213"/>
              </a:xfrm>
              <a:custGeom>
                <a:avLst/>
                <a:gdLst>
                  <a:gd name="T0" fmla="*/ 4763 w 82"/>
                  <a:gd name="T1" fmla="*/ 0 h 31"/>
                  <a:gd name="T2" fmla="*/ 130175 w 82"/>
                  <a:gd name="T3" fmla="*/ 38100 h 31"/>
                  <a:gd name="T4" fmla="*/ 125413 w 82"/>
                  <a:gd name="T5" fmla="*/ 38100 h 31"/>
                  <a:gd name="T6" fmla="*/ 125413 w 82"/>
                  <a:gd name="T7" fmla="*/ 49213 h 31"/>
                  <a:gd name="T8" fmla="*/ 125413 w 82"/>
                  <a:gd name="T9" fmla="*/ 49213 h 31"/>
                  <a:gd name="T10" fmla="*/ 0 w 82"/>
                  <a:gd name="T11" fmla="*/ 11113 h 31"/>
                  <a:gd name="T12" fmla="*/ 4763 w 82"/>
                  <a:gd name="T13" fmla="*/ 0 h 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2" h="31">
                    <a:moveTo>
                      <a:pt x="3" y="0"/>
                    </a:moveTo>
                    <a:lnTo>
                      <a:pt x="82" y="24"/>
                    </a:lnTo>
                    <a:lnTo>
                      <a:pt x="79" y="24"/>
                    </a:lnTo>
                    <a:lnTo>
                      <a:pt x="79" y="31"/>
                    </a:lnTo>
                    <a:lnTo>
                      <a:pt x="0" y="7"/>
                    </a:lnTo>
                    <a:lnTo>
                      <a:pt x="3" y="0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57150" cmpd="sng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21" name="Rectangle 87"/>
              <p:cNvSpPr>
                <a:spLocks noChangeArrowheads="1"/>
              </p:cNvSpPr>
              <p:nvPr/>
            </p:nvSpPr>
            <p:spPr bwMode="auto">
              <a:xfrm>
                <a:off x="8593138" y="4165601"/>
                <a:ext cx="4762" cy="11113"/>
              </a:xfrm>
              <a:prstGeom prst="rect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8522" name="Freeform 88"/>
              <p:cNvSpPr>
                <a:spLocks/>
              </p:cNvSpPr>
              <p:nvPr/>
            </p:nvSpPr>
            <p:spPr bwMode="auto">
              <a:xfrm>
                <a:off x="8461376" y="4143375"/>
                <a:ext cx="131763" cy="33338"/>
              </a:xfrm>
              <a:custGeom>
                <a:avLst/>
                <a:gdLst>
                  <a:gd name="T0" fmla="*/ 0 w 83"/>
                  <a:gd name="T1" fmla="*/ 0 h 21"/>
                  <a:gd name="T2" fmla="*/ 0 w 83"/>
                  <a:gd name="T3" fmla="*/ 11113 h 21"/>
                  <a:gd name="T4" fmla="*/ 131763 w 83"/>
                  <a:gd name="T5" fmla="*/ 33338 h 21"/>
                  <a:gd name="T6" fmla="*/ 131763 w 83"/>
                  <a:gd name="T7" fmla="*/ 22225 h 21"/>
                  <a:gd name="T8" fmla="*/ 0 w 83"/>
                  <a:gd name="T9" fmla="*/ 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3" h="21">
                    <a:moveTo>
                      <a:pt x="0" y="0"/>
                    </a:moveTo>
                    <a:lnTo>
                      <a:pt x="0" y="7"/>
                    </a:lnTo>
                    <a:lnTo>
                      <a:pt x="83" y="21"/>
                    </a:lnTo>
                    <a:lnTo>
                      <a:pt x="83" y="14"/>
                    </a:lnTo>
                    <a:lnTo>
                      <a:pt x="0" y="0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23" name="Freeform 89"/>
              <p:cNvSpPr>
                <a:spLocks/>
              </p:cNvSpPr>
              <p:nvPr/>
            </p:nvSpPr>
            <p:spPr bwMode="auto">
              <a:xfrm>
                <a:off x="8921751" y="3441701"/>
                <a:ext cx="11113" cy="11113"/>
              </a:xfrm>
              <a:custGeom>
                <a:avLst/>
                <a:gdLst>
                  <a:gd name="T0" fmla="*/ 0 w 7"/>
                  <a:gd name="T1" fmla="*/ 11113 h 7"/>
                  <a:gd name="T2" fmla="*/ 4763 w 7"/>
                  <a:gd name="T3" fmla="*/ 11113 h 7"/>
                  <a:gd name="T4" fmla="*/ 11113 w 7"/>
                  <a:gd name="T5" fmla="*/ 0 h 7"/>
                  <a:gd name="T6" fmla="*/ 4763 w 7"/>
                  <a:gd name="T7" fmla="*/ 0 h 7"/>
                  <a:gd name="T8" fmla="*/ 0 w 7"/>
                  <a:gd name="T9" fmla="*/ 11113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3" y="7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0" y="7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24" name="Freeform 90"/>
              <p:cNvSpPr>
                <a:spLocks/>
              </p:cNvSpPr>
              <p:nvPr/>
            </p:nvSpPr>
            <p:spPr bwMode="auto">
              <a:xfrm>
                <a:off x="7956551" y="3392488"/>
                <a:ext cx="169863" cy="87312"/>
              </a:xfrm>
              <a:custGeom>
                <a:avLst/>
                <a:gdLst>
                  <a:gd name="T0" fmla="*/ 169863 w 107"/>
                  <a:gd name="T1" fmla="*/ 11112 h 55"/>
                  <a:gd name="T2" fmla="*/ 6350 w 107"/>
                  <a:gd name="T3" fmla="*/ 87312 h 55"/>
                  <a:gd name="T4" fmla="*/ 6350 w 107"/>
                  <a:gd name="T5" fmla="*/ 87312 h 55"/>
                  <a:gd name="T6" fmla="*/ 0 w 107"/>
                  <a:gd name="T7" fmla="*/ 76200 h 55"/>
                  <a:gd name="T8" fmla="*/ 0 w 107"/>
                  <a:gd name="T9" fmla="*/ 76200 h 55"/>
                  <a:gd name="T10" fmla="*/ 165100 w 107"/>
                  <a:gd name="T11" fmla="*/ 0 h 55"/>
                  <a:gd name="T12" fmla="*/ 169863 w 107"/>
                  <a:gd name="T13" fmla="*/ 11112 h 5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7" h="55">
                    <a:moveTo>
                      <a:pt x="107" y="7"/>
                    </a:moveTo>
                    <a:lnTo>
                      <a:pt x="4" y="55"/>
                    </a:lnTo>
                    <a:lnTo>
                      <a:pt x="0" y="48"/>
                    </a:lnTo>
                    <a:lnTo>
                      <a:pt x="104" y="0"/>
                    </a:lnTo>
                    <a:lnTo>
                      <a:pt x="107" y="7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25" name="Freeform 91"/>
              <p:cNvSpPr>
                <a:spLocks/>
              </p:cNvSpPr>
              <p:nvPr/>
            </p:nvSpPr>
            <p:spPr bwMode="auto">
              <a:xfrm>
                <a:off x="7770813" y="3562351"/>
                <a:ext cx="11112" cy="11113"/>
              </a:xfrm>
              <a:custGeom>
                <a:avLst/>
                <a:gdLst>
                  <a:gd name="T0" fmla="*/ 11112 w 7"/>
                  <a:gd name="T1" fmla="*/ 11113 h 7"/>
                  <a:gd name="T2" fmla="*/ 4762 w 7"/>
                  <a:gd name="T3" fmla="*/ 11113 h 7"/>
                  <a:gd name="T4" fmla="*/ 0 w 7"/>
                  <a:gd name="T5" fmla="*/ 0 h 7"/>
                  <a:gd name="T6" fmla="*/ 4762 w 7"/>
                  <a:gd name="T7" fmla="*/ 0 h 7"/>
                  <a:gd name="T8" fmla="*/ 11112 w 7"/>
                  <a:gd name="T9" fmla="*/ 11113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7" y="7"/>
                    </a:moveTo>
                    <a:lnTo>
                      <a:pt x="3" y="7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7" y="7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26" name="Freeform 92"/>
              <p:cNvSpPr>
                <a:spLocks/>
              </p:cNvSpPr>
              <p:nvPr/>
            </p:nvSpPr>
            <p:spPr bwMode="auto">
              <a:xfrm>
                <a:off x="7775576" y="3468689"/>
                <a:ext cx="187325" cy="104775"/>
              </a:xfrm>
              <a:custGeom>
                <a:avLst/>
                <a:gdLst>
                  <a:gd name="T0" fmla="*/ 187325 w 118"/>
                  <a:gd name="T1" fmla="*/ 11113 h 66"/>
                  <a:gd name="T2" fmla="*/ 180975 w 118"/>
                  <a:gd name="T3" fmla="*/ 0 h 66"/>
                  <a:gd name="T4" fmla="*/ 0 w 118"/>
                  <a:gd name="T5" fmla="*/ 93663 h 66"/>
                  <a:gd name="T6" fmla="*/ 6350 w 118"/>
                  <a:gd name="T7" fmla="*/ 104775 h 66"/>
                  <a:gd name="T8" fmla="*/ 187325 w 118"/>
                  <a:gd name="T9" fmla="*/ 11113 h 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8" h="66">
                    <a:moveTo>
                      <a:pt x="118" y="7"/>
                    </a:moveTo>
                    <a:lnTo>
                      <a:pt x="114" y="0"/>
                    </a:lnTo>
                    <a:lnTo>
                      <a:pt x="0" y="59"/>
                    </a:lnTo>
                    <a:lnTo>
                      <a:pt x="4" y="66"/>
                    </a:lnTo>
                    <a:lnTo>
                      <a:pt x="118" y="7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27" name="Freeform 93"/>
              <p:cNvSpPr>
                <a:spLocks/>
              </p:cNvSpPr>
              <p:nvPr/>
            </p:nvSpPr>
            <p:spPr bwMode="auto">
              <a:xfrm>
                <a:off x="8586788" y="4165601"/>
                <a:ext cx="11112" cy="11113"/>
              </a:xfrm>
              <a:custGeom>
                <a:avLst/>
                <a:gdLst>
                  <a:gd name="T0" fmla="*/ 11112 w 7"/>
                  <a:gd name="T1" fmla="*/ 11113 h 7"/>
                  <a:gd name="T2" fmla="*/ 11112 w 7"/>
                  <a:gd name="T3" fmla="*/ 6350 h 7"/>
                  <a:gd name="T4" fmla="*/ 0 w 7"/>
                  <a:gd name="T5" fmla="*/ 0 h 7"/>
                  <a:gd name="T6" fmla="*/ 0 w 7"/>
                  <a:gd name="T7" fmla="*/ 6350 h 7"/>
                  <a:gd name="T8" fmla="*/ 11112 w 7"/>
                  <a:gd name="T9" fmla="*/ 11113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7" y="7"/>
                    </a:moveTo>
                    <a:lnTo>
                      <a:pt x="7" y="4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7" y="7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28" name="Freeform 94"/>
              <p:cNvSpPr>
                <a:spLocks/>
              </p:cNvSpPr>
              <p:nvPr/>
            </p:nvSpPr>
            <p:spPr bwMode="auto">
              <a:xfrm>
                <a:off x="8455026" y="4171950"/>
                <a:ext cx="142875" cy="630238"/>
              </a:xfrm>
              <a:custGeom>
                <a:avLst/>
                <a:gdLst>
                  <a:gd name="T0" fmla="*/ 142875 w 90"/>
                  <a:gd name="T1" fmla="*/ 4763 h 397"/>
                  <a:gd name="T2" fmla="*/ 88900 w 90"/>
                  <a:gd name="T3" fmla="*/ 92075 h 397"/>
                  <a:gd name="T4" fmla="*/ 88900 w 90"/>
                  <a:gd name="T5" fmla="*/ 92075 h 397"/>
                  <a:gd name="T6" fmla="*/ 88900 w 90"/>
                  <a:gd name="T7" fmla="*/ 92075 h 397"/>
                  <a:gd name="T8" fmla="*/ 50800 w 90"/>
                  <a:gd name="T9" fmla="*/ 192088 h 397"/>
                  <a:gd name="T10" fmla="*/ 50800 w 90"/>
                  <a:gd name="T11" fmla="*/ 192088 h 397"/>
                  <a:gd name="T12" fmla="*/ 50800 w 90"/>
                  <a:gd name="T13" fmla="*/ 192088 h 397"/>
                  <a:gd name="T14" fmla="*/ 22225 w 90"/>
                  <a:gd name="T15" fmla="*/ 295275 h 397"/>
                  <a:gd name="T16" fmla="*/ 22225 w 90"/>
                  <a:gd name="T17" fmla="*/ 290513 h 397"/>
                  <a:gd name="T18" fmla="*/ 22225 w 90"/>
                  <a:gd name="T19" fmla="*/ 290513 h 397"/>
                  <a:gd name="T20" fmla="*/ 11113 w 90"/>
                  <a:gd name="T21" fmla="*/ 404813 h 397"/>
                  <a:gd name="T22" fmla="*/ 11113 w 90"/>
                  <a:gd name="T23" fmla="*/ 404813 h 397"/>
                  <a:gd name="T24" fmla="*/ 11113 w 90"/>
                  <a:gd name="T25" fmla="*/ 404813 h 397"/>
                  <a:gd name="T26" fmla="*/ 11113 w 90"/>
                  <a:gd name="T27" fmla="*/ 520700 h 397"/>
                  <a:gd name="T28" fmla="*/ 11113 w 90"/>
                  <a:gd name="T29" fmla="*/ 520700 h 397"/>
                  <a:gd name="T30" fmla="*/ 11113 w 90"/>
                  <a:gd name="T31" fmla="*/ 520700 h 397"/>
                  <a:gd name="T32" fmla="*/ 22225 w 90"/>
                  <a:gd name="T33" fmla="*/ 630238 h 397"/>
                  <a:gd name="T34" fmla="*/ 22225 w 90"/>
                  <a:gd name="T35" fmla="*/ 630238 h 397"/>
                  <a:gd name="T36" fmla="*/ 11113 w 90"/>
                  <a:gd name="T37" fmla="*/ 630238 h 397"/>
                  <a:gd name="T38" fmla="*/ 11113 w 90"/>
                  <a:gd name="T39" fmla="*/ 630238 h 397"/>
                  <a:gd name="T40" fmla="*/ 0 w 90"/>
                  <a:gd name="T41" fmla="*/ 520700 h 397"/>
                  <a:gd name="T42" fmla="*/ 0 w 90"/>
                  <a:gd name="T43" fmla="*/ 520700 h 397"/>
                  <a:gd name="T44" fmla="*/ 0 w 90"/>
                  <a:gd name="T45" fmla="*/ 520700 h 397"/>
                  <a:gd name="T46" fmla="*/ 0 w 90"/>
                  <a:gd name="T47" fmla="*/ 404813 h 397"/>
                  <a:gd name="T48" fmla="*/ 0 w 90"/>
                  <a:gd name="T49" fmla="*/ 404813 h 397"/>
                  <a:gd name="T50" fmla="*/ 0 w 90"/>
                  <a:gd name="T51" fmla="*/ 404813 h 397"/>
                  <a:gd name="T52" fmla="*/ 11113 w 90"/>
                  <a:gd name="T53" fmla="*/ 290513 h 397"/>
                  <a:gd name="T54" fmla="*/ 11113 w 90"/>
                  <a:gd name="T55" fmla="*/ 290513 h 397"/>
                  <a:gd name="T56" fmla="*/ 11113 w 90"/>
                  <a:gd name="T57" fmla="*/ 290513 h 397"/>
                  <a:gd name="T58" fmla="*/ 39688 w 90"/>
                  <a:gd name="T59" fmla="*/ 185738 h 397"/>
                  <a:gd name="T60" fmla="*/ 39688 w 90"/>
                  <a:gd name="T61" fmla="*/ 185738 h 397"/>
                  <a:gd name="T62" fmla="*/ 39688 w 90"/>
                  <a:gd name="T63" fmla="*/ 185738 h 397"/>
                  <a:gd name="T64" fmla="*/ 77788 w 90"/>
                  <a:gd name="T65" fmla="*/ 87313 h 397"/>
                  <a:gd name="T66" fmla="*/ 77788 w 90"/>
                  <a:gd name="T67" fmla="*/ 87313 h 397"/>
                  <a:gd name="T68" fmla="*/ 77788 w 90"/>
                  <a:gd name="T69" fmla="*/ 87313 h 397"/>
                  <a:gd name="T70" fmla="*/ 131763 w 90"/>
                  <a:gd name="T71" fmla="*/ 0 h 397"/>
                  <a:gd name="T72" fmla="*/ 142875 w 90"/>
                  <a:gd name="T73" fmla="*/ 4763 h 397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90" h="397">
                    <a:moveTo>
                      <a:pt x="90" y="3"/>
                    </a:moveTo>
                    <a:lnTo>
                      <a:pt x="56" y="58"/>
                    </a:lnTo>
                    <a:lnTo>
                      <a:pt x="32" y="121"/>
                    </a:lnTo>
                    <a:lnTo>
                      <a:pt x="14" y="186"/>
                    </a:lnTo>
                    <a:lnTo>
                      <a:pt x="14" y="183"/>
                    </a:lnTo>
                    <a:lnTo>
                      <a:pt x="7" y="255"/>
                    </a:lnTo>
                    <a:lnTo>
                      <a:pt x="7" y="328"/>
                    </a:lnTo>
                    <a:lnTo>
                      <a:pt x="14" y="397"/>
                    </a:lnTo>
                    <a:lnTo>
                      <a:pt x="7" y="397"/>
                    </a:lnTo>
                    <a:lnTo>
                      <a:pt x="0" y="328"/>
                    </a:lnTo>
                    <a:lnTo>
                      <a:pt x="0" y="255"/>
                    </a:lnTo>
                    <a:lnTo>
                      <a:pt x="7" y="183"/>
                    </a:lnTo>
                    <a:lnTo>
                      <a:pt x="25" y="117"/>
                    </a:lnTo>
                    <a:lnTo>
                      <a:pt x="49" y="55"/>
                    </a:lnTo>
                    <a:lnTo>
                      <a:pt x="83" y="0"/>
                    </a:lnTo>
                    <a:lnTo>
                      <a:pt x="90" y="3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57150" cmpd="sng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29" name="Freeform 95"/>
              <p:cNvSpPr>
                <a:spLocks/>
              </p:cNvSpPr>
              <p:nvPr/>
            </p:nvSpPr>
            <p:spPr bwMode="auto">
              <a:xfrm>
                <a:off x="8466139" y="4802189"/>
                <a:ext cx="33337" cy="109537"/>
              </a:xfrm>
              <a:custGeom>
                <a:avLst/>
                <a:gdLst>
                  <a:gd name="T0" fmla="*/ 11112 w 21"/>
                  <a:gd name="T1" fmla="*/ 0 h 69"/>
                  <a:gd name="T2" fmla="*/ 33337 w 21"/>
                  <a:gd name="T3" fmla="*/ 104775 h 69"/>
                  <a:gd name="T4" fmla="*/ 33337 w 21"/>
                  <a:gd name="T5" fmla="*/ 104775 h 69"/>
                  <a:gd name="T6" fmla="*/ 22225 w 21"/>
                  <a:gd name="T7" fmla="*/ 109537 h 69"/>
                  <a:gd name="T8" fmla="*/ 22225 w 21"/>
                  <a:gd name="T9" fmla="*/ 104775 h 69"/>
                  <a:gd name="T10" fmla="*/ 0 w 21"/>
                  <a:gd name="T11" fmla="*/ 0 h 69"/>
                  <a:gd name="T12" fmla="*/ 11112 w 21"/>
                  <a:gd name="T13" fmla="*/ 0 h 6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" h="69">
                    <a:moveTo>
                      <a:pt x="7" y="0"/>
                    </a:moveTo>
                    <a:lnTo>
                      <a:pt x="21" y="66"/>
                    </a:lnTo>
                    <a:lnTo>
                      <a:pt x="14" y="69"/>
                    </a:lnTo>
                    <a:lnTo>
                      <a:pt x="14" y="66"/>
                    </a:lnTo>
                    <a:lnTo>
                      <a:pt x="0" y="0"/>
                    </a:lnTo>
                    <a:lnTo>
                      <a:pt x="7" y="0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57150" cmpd="sng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30" name="Freeform 96"/>
              <p:cNvSpPr>
                <a:spLocks/>
              </p:cNvSpPr>
              <p:nvPr/>
            </p:nvSpPr>
            <p:spPr bwMode="auto">
              <a:xfrm>
                <a:off x="8521701" y="5005388"/>
                <a:ext cx="11113" cy="11112"/>
              </a:xfrm>
              <a:custGeom>
                <a:avLst/>
                <a:gdLst>
                  <a:gd name="T0" fmla="*/ 11113 w 7"/>
                  <a:gd name="T1" fmla="*/ 0 h 7"/>
                  <a:gd name="T2" fmla="*/ 11113 w 7"/>
                  <a:gd name="T3" fmla="*/ 6350 h 7"/>
                  <a:gd name="T4" fmla="*/ 0 w 7"/>
                  <a:gd name="T5" fmla="*/ 11112 h 7"/>
                  <a:gd name="T6" fmla="*/ 0 w 7"/>
                  <a:gd name="T7" fmla="*/ 6350 h 7"/>
                  <a:gd name="T8" fmla="*/ 11113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7" y="0"/>
                    </a:moveTo>
                    <a:lnTo>
                      <a:pt x="7" y="4"/>
                    </a:lnTo>
                    <a:lnTo>
                      <a:pt x="0" y="7"/>
                    </a:lnTo>
                    <a:lnTo>
                      <a:pt x="0" y="4"/>
                    </a:lnTo>
                    <a:lnTo>
                      <a:pt x="7" y="0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31" name="Freeform 97"/>
              <p:cNvSpPr>
                <a:spLocks/>
              </p:cNvSpPr>
              <p:nvPr/>
            </p:nvSpPr>
            <p:spPr bwMode="auto">
              <a:xfrm>
                <a:off x="8488363" y="4906964"/>
                <a:ext cx="44450" cy="104775"/>
              </a:xfrm>
              <a:custGeom>
                <a:avLst/>
                <a:gdLst>
                  <a:gd name="T0" fmla="*/ 11113 w 28"/>
                  <a:gd name="T1" fmla="*/ 0 h 66"/>
                  <a:gd name="T2" fmla="*/ 0 w 28"/>
                  <a:gd name="T3" fmla="*/ 4763 h 66"/>
                  <a:gd name="T4" fmla="*/ 33338 w 28"/>
                  <a:gd name="T5" fmla="*/ 104775 h 66"/>
                  <a:gd name="T6" fmla="*/ 44450 w 28"/>
                  <a:gd name="T7" fmla="*/ 98425 h 66"/>
                  <a:gd name="T8" fmla="*/ 11113 w 28"/>
                  <a:gd name="T9" fmla="*/ 0 h 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" h="66">
                    <a:moveTo>
                      <a:pt x="7" y="0"/>
                    </a:moveTo>
                    <a:lnTo>
                      <a:pt x="0" y="3"/>
                    </a:lnTo>
                    <a:lnTo>
                      <a:pt x="21" y="66"/>
                    </a:lnTo>
                    <a:lnTo>
                      <a:pt x="28" y="62"/>
                    </a:lnTo>
                    <a:lnTo>
                      <a:pt x="7" y="0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32" name="Freeform 98"/>
              <p:cNvSpPr>
                <a:spLocks/>
              </p:cNvSpPr>
              <p:nvPr/>
            </p:nvSpPr>
            <p:spPr bwMode="auto">
              <a:xfrm>
                <a:off x="8428038" y="3694114"/>
                <a:ext cx="317500" cy="192087"/>
              </a:xfrm>
              <a:custGeom>
                <a:avLst/>
                <a:gdLst>
                  <a:gd name="T0" fmla="*/ 317500 w 200"/>
                  <a:gd name="T1" fmla="*/ 93662 h 121"/>
                  <a:gd name="T2" fmla="*/ 301625 w 200"/>
                  <a:gd name="T3" fmla="*/ 60325 h 121"/>
                  <a:gd name="T4" fmla="*/ 268288 w 200"/>
                  <a:gd name="T5" fmla="*/ 26987 h 121"/>
                  <a:gd name="T6" fmla="*/ 219075 w 200"/>
                  <a:gd name="T7" fmla="*/ 4762 h 121"/>
                  <a:gd name="T8" fmla="*/ 158750 w 200"/>
                  <a:gd name="T9" fmla="*/ 0 h 121"/>
                  <a:gd name="T10" fmla="*/ 98425 w 200"/>
                  <a:gd name="T11" fmla="*/ 4762 h 121"/>
                  <a:gd name="T12" fmla="*/ 44450 w 200"/>
                  <a:gd name="T13" fmla="*/ 26987 h 121"/>
                  <a:gd name="T14" fmla="*/ 11113 w 200"/>
                  <a:gd name="T15" fmla="*/ 60325 h 121"/>
                  <a:gd name="T16" fmla="*/ 0 w 200"/>
                  <a:gd name="T17" fmla="*/ 93662 h 121"/>
                  <a:gd name="T18" fmla="*/ 11113 w 200"/>
                  <a:gd name="T19" fmla="*/ 131762 h 121"/>
                  <a:gd name="T20" fmla="*/ 44450 w 200"/>
                  <a:gd name="T21" fmla="*/ 165100 h 121"/>
                  <a:gd name="T22" fmla="*/ 98425 w 200"/>
                  <a:gd name="T23" fmla="*/ 180975 h 121"/>
                  <a:gd name="T24" fmla="*/ 158750 w 200"/>
                  <a:gd name="T25" fmla="*/ 192087 h 121"/>
                  <a:gd name="T26" fmla="*/ 219075 w 200"/>
                  <a:gd name="T27" fmla="*/ 180975 h 121"/>
                  <a:gd name="T28" fmla="*/ 268288 w 200"/>
                  <a:gd name="T29" fmla="*/ 165100 h 121"/>
                  <a:gd name="T30" fmla="*/ 301625 w 200"/>
                  <a:gd name="T31" fmla="*/ 131762 h 121"/>
                  <a:gd name="T32" fmla="*/ 317500 w 200"/>
                  <a:gd name="T33" fmla="*/ 93662 h 12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00" h="121">
                    <a:moveTo>
                      <a:pt x="200" y="59"/>
                    </a:moveTo>
                    <a:lnTo>
                      <a:pt x="190" y="38"/>
                    </a:lnTo>
                    <a:lnTo>
                      <a:pt x="169" y="17"/>
                    </a:lnTo>
                    <a:lnTo>
                      <a:pt x="138" y="3"/>
                    </a:lnTo>
                    <a:lnTo>
                      <a:pt x="100" y="0"/>
                    </a:lnTo>
                    <a:lnTo>
                      <a:pt x="62" y="3"/>
                    </a:lnTo>
                    <a:lnTo>
                      <a:pt x="28" y="17"/>
                    </a:lnTo>
                    <a:lnTo>
                      <a:pt x="7" y="38"/>
                    </a:lnTo>
                    <a:lnTo>
                      <a:pt x="0" y="59"/>
                    </a:lnTo>
                    <a:lnTo>
                      <a:pt x="7" y="83"/>
                    </a:lnTo>
                    <a:lnTo>
                      <a:pt x="28" y="104"/>
                    </a:lnTo>
                    <a:lnTo>
                      <a:pt x="62" y="114"/>
                    </a:lnTo>
                    <a:lnTo>
                      <a:pt x="100" y="121"/>
                    </a:lnTo>
                    <a:lnTo>
                      <a:pt x="138" y="114"/>
                    </a:lnTo>
                    <a:lnTo>
                      <a:pt x="169" y="104"/>
                    </a:lnTo>
                    <a:lnTo>
                      <a:pt x="190" y="83"/>
                    </a:lnTo>
                    <a:lnTo>
                      <a:pt x="200" y="59"/>
                    </a:lnTo>
                    <a:close/>
                  </a:path>
                </a:pathLst>
              </a:custGeom>
              <a:blipFill dpi="0" rotWithShape="0">
                <a:blip r:embed="rId4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33" name="Freeform 99"/>
              <p:cNvSpPr>
                <a:spLocks/>
              </p:cNvSpPr>
              <p:nvPr/>
            </p:nvSpPr>
            <p:spPr bwMode="auto">
              <a:xfrm>
                <a:off x="8423276" y="3687763"/>
                <a:ext cx="328613" cy="203200"/>
              </a:xfrm>
              <a:custGeom>
                <a:avLst/>
                <a:gdLst>
                  <a:gd name="T0" fmla="*/ 301625 w 207"/>
                  <a:gd name="T1" fmla="*/ 71438 h 128"/>
                  <a:gd name="T2" fmla="*/ 306388 w 207"/>
                  <a:gd name="T3" fmla="*/ 71438 h 128"/>
                  <a:gd name="T4" fmla="*/ 273050 w 207"/>
                  <a:gd name="T5" fmla="*/ 39688 h 128"/>
                  <a:gd name="T6" fmla="*/ 223838 w 207"/>
                  <a:gd name="T7" fmla="*/ 17463 h 128"/>
                  <a:gd name="T8" fmla="*/ 223838 w 207"/>
                  <a:gd name="T9" fmla="*/ 17463 h 128"/>
                  <a:gd name="T10" fmla="*/ 163513 w 207"/>
                  <a:gd name="T11" fmla="*/ 11113 h 128"/>
                  <a:gd name="T12" fmla="*/ 103188 w 207"/>
                  <a:gd name="T13" fmla="*/ 17463 h 128"/>
                  <a:gd name="T14" fmla="*/ 109538 w 207"/>
                  <a:gd name="T15" fmla="*/ 17463 h 128"/>
                  <a:gd name="T16" fmla="*/ 53975 w 207"/>
                  <a:gd name="T17" fmla="*/ 39688 h 128"/>
                  <a:gd name="T18" fmla="*/ 22225 w 207"/>
                  <a:gd name="T19" fmla="*/ 71438 h 128"/>
                  <a:gd name="T20" fmla="*/ 22225 w 207"/>
                  <a:gd name="T21" fmla="*/ 71438 h 128"/>
                  <a:gd name="T22" fmla="*/ 11113 w 207"/>
                  <a:gd name="T23" fmla="*/ 100013 h 128"/>
                  <a:gd name="T24" fmla="*/ 22225 w 207"/>
                  <a:gd name="T25" fmla="*/ 138113 h 128"/>
                  <a:gd name="T26" fmla="*/ 22225 w 207"/>
                  <a:gd name="T27" fmla="*/ 138113 h 128"/>
                  <a:gd name="T28" fmla="*/ 53975 w 207"/>
                  <a:gd name="T29" fmla="*/ 165100 h 128"/>
                  <a:gd name="T30" fmla="*/ 109538 w 207"/>
                  <a:gd name="T31" fmla="*/ 180975 h 128"/>
                  <a:gd name="T32" fmla="*/ 103188 w 207"/>
                  <a:gd name="T33" fmla="*/ 180975 h 128"/>
                  <a:gd name="T34" fmla="*/ 163513 w 207"/>
                  <a:gd name="T35" fmla="*/ 192088 h 128"/>
                  <a:gd name="T36" fmla="*/ 223838 w 207"/>
                  <a:gd name="T37" fmla="*/ 180975 h 128"/>
                  <a:gd name="T38" fmla="*/ 223838 w 207"/>
                  <a:gd name="T39" fmla="*/ 180975 h 128"/>
                  <a:gd name="T40" fmla="*/ 273050 w 207"/>
                  <a:gd name="T41" fmla="*/ 171450 h 128"/>
                  <a:gd name="T42" fmla="*/ 306388 w 207"/>
                  <a:gd name="T43" fmla="*/ 138113 h 128"/>
                  <a:gd name="T44" fmla="*/ 301625 w 207"/>
                  <a:gd name="T45" fmla="*/ 138113 h 128"/>
                  <a:gd name="T46" fmla="*/ 317500 w 207"/>
                  <a:gd name="T47" fmla="*/ 100013 h 128"/>
                  <a:gd name="T48" fmla="*/ 328613 w 207"/>
                  <a:gd name="T49" fmla="*/ 104775 h 128"/>
                  <a:gd name="T50" fmla="*/ 312738 w 207"/>
                  <a:gd name="T51" fmla="*/ 142875 h 128"/>
                  <a:gd name="T52" fmla="*/ 279400 w 207"/>
                  <a:gd name="T53" fmla="*/ 176213 h 128"/>
                  <a:gd name="T54" fmla="*/ 279400 w 207"/>
                  <a:gd name="T55" fmla="*/ 176213 h 128"/>
                  <a:gd name="T56" fmla="*/ 230188 w 207"/>
                  <a:gd name="T57" fmla="*/ 192088 h 128"/>
                  <a:gd name="T58" fmla="*/ 163513 w 207"/>
                  <a:gd name="T59" fmla="*/ 203200 h 128"/>
                  <a:gd name="T60" fmla="*/ 163513 w 207"/>
                  <a:gd name="T61" fmla="*/ 203200 h 128"/>
                  <a:gd name="T62" fmla="*/ 103188 w 207"/>
                  <a:gd name="T63" fmla="*/ 192088 h 128"/>
                  <a:gd name="T64" fmla="*/ 49213 w 207"/>
                  <a:gd name="T65" fmla="*/ 176213 h 128"/>
                  <a:gd name="T66" fmla="*/ 49213 w 207"/>
                  <a:gd name="T67" fmla="*/ 176213 h 128"/>
                  <a:gd name="T68" fmla="*/ 15875 w 207"/>
                  <a:gd name="T69" fmla="*/ 142875 h 128"/>
                  <a:gd name="T70" fmla="*/ 0 w 207"/>
                  <a:gd name="T71" fmla="*/ 104775 h 128"/>
                  <a:gd name="T72" fmla="*/ 0 w 207"/>
                  <a:gd name="T73" fmla="*/ 100013 h 128"/>
                  <a:gd name="T74" fmla="*/ 11113 w 207"/>
                  <a:gd name="T75" fmla="*/ 66675 h 128"/>
                  <a:gd name="T76" fmla="*/ 49213 w 207"/>
                  <a:gd name="T77" fmla="*/ 33338 h 128"/>
                  <a:gd name="T78" fmla="*/ 49213 w 207"/>
                  <a:gd name="T79" fmla="*/ 28575 h 128"/>
                  <a:gd name="T80" fmla="*/ 103188 w 207"/>
                  <a:gd name="T81" fmla="*/ 6350 h 128"/>
                  <a:gd name="T82" fmla="*/ 163513 w 207"/>
                  <a:gd name="T83" fmla="*/ 0 h 128"/>
                  <a:gd name="T84" fmla="*/ 163513 w 207"/>
                  <a:gd name="T85" fmla="*/ 0 h 128"/>
                  <a:gd name="T86" fmla="*/ 223838 w 207"/>
                  <a:gd name="T87" fmla="*/ 6350 h 128"/>
                  <a:gd name="T88" fmla="*/ 279400 w 207"/>
                  <a:gd name="T89" fmla="*/ 28575 h 128"/>
                  <a:gd name="T90" fmla="*/ 279400 w 207"/>
                  <a:gd name="T91" fmla="*/ 33338 h 128"/>
                  <a:gd name="T92" fmla="*/ 312738 w 207"/>
                  <a:gd name="T93" fmla="*/ 66675 h 128"/>
                  <a:gd name="T94" fmla="*/ 328613 w 207"/>
                  <a:gd name="T95" fmla="*/ 100013 h 128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07" h="128">
                    <a:moveTo>
                      <a:pt x="200" y="66"/>
                    </a:moveTo>
                    <a:lnTo>
                      <a:pt x="190" y="45"/>
                    </a:lnTo>
                    <a:lnTo>
                      <a:pt x="193" y="45"/>
                    </a:lnTo>
                    <a:lnTo>
                      <a:pt x="172" y="25"/>
                    </a:lnTo>
                    <a:lnTo>
                      <a:pt x="141" y="11"/>
                    </a:lnTo>
                    <a:lnTo>
                      <a:pt x="103" y="7"/>
                    </a:lnTo>
                    <a:lnTo>
                      <a:pt x="65" y="11"/>
                    </a:lnTo>
                    <a:lnTo>
                      <a:pt x="69" y="11"/>
                    </a:lnTo>
                    <a:lnTo>
                      <a:pt x="34" y="25"/>
                    </a:lnTo>
                    <a:lnTo>
                      <a:pt x="14" y="45"/>
                    </a:lnTo>
                    <a:lnTo>
                      <a:pt x="7" y="66"/>
                    </a:lnTo>
                    <a:lnTo>
                      <a:pt x="7" y="63"/>
                    </a:lnTo>
                    <a:lnTo>
                      <a:pt x="14" y="87"/>
                    </a:lnTo>
                    <a:lnTo>
                      <a:pt x="34" y="108"/>
                    </a:lnTo>
                    <a:lnTo>
                      <a:pt x="34" y="104"/>
                    </a:lnTo>
                    <a:lnTo>
                      <a:pt x="69" y="114"/>
                    </a:lnTo>
                    <a:lnTo>
                      <a:pt x="65" y="114"/>
                    </a:lnTo>
                    <a:lnTo>
                      <a:pt x="103" y="121"/>
                    </a:lnTo>
                    <a:lnTo>
                      <a:pt x="141" y="114"/>
                    </a:lnTo>
                    <a:lnTo>
                      <a:pt x="172" y="104"/>
                    </a:lnTo>
                    <a:lnTo>
                      <a:pt x="172" y="108"/>
                    </a:lnTo>
                    <a:lnTo>
                      <a:pt x="193" y="87"/>
                    </a:lnTo>
                    <a:lnTo>
                      <a:pt x="190" y="87"/>
                    </a:lnTo>
                    <a:lnTo>
                      <a:pt x="200" y="63"/>
                    </a:lnTo>
                    <a:lnTo>
                      <a:pt x="207" y="66"/>
                    </a:lnTo>
                    <a:lnTo>
                      <a:pt x="197" y="90"/>
                    </a:lnTo>
                    <a:lnTo>
                      <a:pt x="176" y="111"/>
                    </a:lnTo>
                    <a:lnTo>
                      <a:pt x="145" y="121"/>
                    </a:lnTo>
                    <a:lnTo>
                      <a:pt x="141" y="121"/>
                    </a:lnTo>
                    <a:lnTo>
                      <a:pt x="103" y="128"/>
                    </a:lnTo>
                    <a:lnTo>
                      <a:pt x="65" y="121"/>
                    </a:lnTo>
                    <a:lnTo>
                      <a:pt x="31" y="111"/>
                    </a:lnTo>
                    <a:lnTo>
                      <a:pt x="10" y="90"/>
                    </a:lnTo>
                    <a:lnTo>
                      <a:pt x="7" y="90"/>
                    </a:lnTo>
                    <a:lnTo>
                      <a:pt x="0" y="66"/>
                    </a:lnTo>
                    <a:lnTo>
                      <a:pt x="0" y="63"/>
                    </a:lnTo>
                    <a:lnTo>
                      <a:pt x="7" y="42"/>
                    </a:lnTo>
                    <a:lnTo>
                      <a:pt x="10" y="42"/>
                    </a:lnTo>
                    <a:lnTo>
                      <a:pt x="31" y="21"/>
                    </a:lnTo>
                    <a:lnTo>
                      <a:pt x="31" y="18"/>
                    </a:lnTo>
                    <a:lnTo>
                      <a:pt x="65" y="4"/>
                    </a:lnTo>
                    <a:lnTo>
                      <a:pt x="103" y="0"/>
                    </a:lnTo>
                    <a:lnTo>
                      <a:pt x="141" y="4"/>
                    </a:lnTo>
                    <a:lnTo>
                      <a:pt x="145" y="4"/>
                    </a:lnTo>
                    <a:lnTo>
                      <a:pt x="176" y="18"/>
                    </a:lnTo>
                    <a:lnTo>
                      <a:pt x="176" y="21"/>
                    </a:lnTo>
                    <a:lnTo>
                      <a:pt x="197" y="42"/>
                    </a:lnTo>
                    <a:lnTo>
                      <a:pt x="207" y="63"/>
                    </a:lnTo>
                    <a:lnTo>
                      <a:pt x="200" y="66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34" name="Freeform 100"/>
              <p:cNvSpPr>
                <a:spLocks/>
              </p:cNvSpPr>
              <p:nvPr/>
            </p:nvSpPr>
            <p:spPr bwMode="auto">
              <a:xfrm>
                <a:off x="8740776" y="3787776"/>
                <a:ext cx="11113" cy="4763"/>
              </a:xfrm>
              <a:custGeom>
                <a:avLst/>
                <a:gdLst>
                  <a:gd name="T0" fmla="*/ 0 w 7"/>
                  <a:gd name="T1" fmla="*/ 0 h 3"/>
                  <a:gd name="T2" fmla="*/ 0 w 7"/>
                  <a:gd name="T3" fmla="*/ 0 h 3"/>
                  <a:gd name="T4" fmla="*/ 0 w 7"/>
                  <a:gd name="T5" fmla="*/ 4763 h 3"/>
                  <a:gd name="T6" fmla="*/ 11113 w 7"/>
                  <a:gd name="T7" fmla="*/ 0 h 3"/>
                  <a:gd name="T8" fmla="*/ 11113 w 7"/>
                  <a:gd name="T9" fmla="*/ 4763 h 3"/>
                  <a:gd name="T10" fmla="*/ 11113 w 7"/>
                  <a:gd name="T11" fmla="*/ 4763 h 3"/>
                  <a:gd name="T12" fmla="*/ 0 w 7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7" y="0"/>
                    </a:lnTo>
                    <a:lnTo>
                      <a:pt x="7" y="3"/>
                    </a:lnTo>
                    <a:lnTo>
                      <a:pt x="0" y="0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35" name="Rectangle 101"/>
              <p:cNvSpPr>
                <a:spLocks noChangeArrowheads="1"/>
              </p:cNvSpPr>
              <p:nvPr/>
            </p:nvSpPr>
            <p:spPr bwMode="auto">
              <a:xfrm>
                <a:off x="8518526" y="3732214"/>
                <a:ext cx="169863" cy="1222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lang="en-US" altLang="zh-TW" sz="800">
                    <a:solidFill>
                      <a:srgbClr val="000000"/>
                    </a:solidFill>
                    <a:latin typeface="Times" panose="02020603050405020304" pitchFamily="18" charset="0"/>
                    <a:ea typeface="新細明體" pitchFamily="18" charset="-120"/>
                  </a:rPr>
                  <a:t>JFK</a:t>
                </a:r>
                <a:endParaRPr lang="en-US" altLang="zh-TW">
                  <a:ea typeface="新細明體" pitchFamily="18" charset="-120"/>
                </a:endParaRPr>
              </a:p>
            </p:txBody>
          </p:sp>
          <p:sp>
            <p:nvSpPr>
              <p:cNvPr id="18536" name="Freeform 102"/>
              <p:cNvSpPr>
                <a:spLocks/>
              </p:cNvSpPr>
              <p:nvPr/>
            </p:nvSpPr>
            <p:spPr bwMode="auto">
              <a:xfrm>
                <a:off x="8740775" y="3051175"/>
                <a:ext cx="317500" cy="192088"/>
              </a:xfrm>
              <a:custGeom>
                <a:avLst/>
                <a:gdLst>
                  <a:gd name="T0" fmla="*/ 317500 w 200"/>
                  <a:gd name="T1" fmla="*/ 93663 h 121"/>
                  <a:gd name="T2" fmla="*/ 301625 w 200"/>
                  <a:gd name="T3" fmla="*/ 60325 h 121"/>
                  <a:gd name="T4" fmla="*/ 268288 w 200"/>
                  <a:gd name="T5" fmla="*/ 28575 h 121"/>
                  <a:gd name="T6" fmla="*/ 219075 w 200"/>
                  <a:gd name="T7" fmla="*/ 6350 h 121"/>
                  <a:gd name="T8" fmla="*/ 158750 w 200"/>
                  <a:gd name="T9" fmla="*/ 0 h 121"/>
                  <a:gd name="T10" fmla="*/ 98425 w 200"/>
                  <a:gd name="T11" fmla="*/ 6350 h 121"/>
                  <a:gd name="T12" fmla="*/ 44450 w 200"/>
                  <a:gd name="T13" fmla="*/ 28575 h 121"/>
                  <a:gd name="T14" fmla="*/ 11113 w 200"/>
                  <a:gd name="T15" fmla="*/ 60325 h 121"/>
                  <a:gd name="T16" fmla="*/ 0 w 200"/>
                  <a:gd name="T17" fmla="*/ 93663 h 121"/>
                  <a:gd name="T18" fmla="*/ 11113 w 200"/>
                  <a:gd name="T19" fmla="*/ 131763 h 121"/>
                  <a:gd name="T20" fmla="*/ 44450 w 200"/>
                  <a:gd name="T21" fmla="*/ 165100 h 121"/>
                  <a:gd name="T22" fmla="*/ 98425 w 200"/>
                  <a:gd name="T23" fmla="*/ 180975 h 121"/>
                  <a:gd name="T24" fmla="*/ 158750 w 200"/>
                  <a:gd name="T25" fmla="*/ 192088 h 121"/>
                  <a:gd name="T26" fmla="*/ 219075 w 200"/>
                  <a:gd name="T27" fmla="*/ 180975 h 121"/>
                  <a:gd name="T28" fmla="*/ 268288 w 200"/>
                  <a:gd name="T29" fmla="*/ 165100 h 121"/>
                  <a:gd name="T30" fmla="*/ 301625 w 200"/>
                  <a:gd name="T31" fmla="*/ 131763 h 121"/>
                  <a:gd name="T32" fmla="*/ 317500 w 200"/>
                  <a:gd name="T33" fmla="*/ 93663 h 12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00" h="121">
                    <a:moveTo>
                      <a:pt x="200" y="59"/>
                    </a:moveTo>
                    <a:lnTo>
                      <a:pt x="190" y="38"/>
                    </a:lnTo>
                    <a:lnTo>
                      <a:pt x="169" y="18"/>
                    </a:lnTo>
                    <a:lnTo>
                      <a:pt x="138" y="4"/>
                    </a:lnTo>
                    <a:lnTo>
                      <a:pt x="100" y="0"/>
                    </a:lnTo>
                    <a:lnTo>
                      <a:pt x="62" y="4"/>
                    </a:lnTo>
                    <a:lnTo>
                      <a:pt x="28" y="18"/>
                    </a:lnTo>
                    <a:lnTo>
                      <a:pt x="7" y="38"/>
                    </a:lnTo>
                    <a:lnTo>
                      <a:pt x="0" y="59"/>
                    </a:lnTo>
                    <a:lnTo>
                      <a:pt x="7" y="83"/>
                    </a:lnTo>
                    <a:lnTo>
                      <a:pt x="28" y="104"/>
                    </a:lnTo>
                    <a:lnTo>
                      <a:pt x="62" y="114"/>
                    </a:lnTo>
                    <a:lnTo>
                      <a:pt x="100" y="121"/>
                    </a:lnTo>
                    <a:lnTo>
                      <a:pt x="138" y="114"/>
                    </a:lnTo>
                    <a:lnTo>
                      <a:pt x="169" y="104"/>
                    </a:lnTo>
                    <a:lnTo>
                      <a:pt x="190" y="83"/>
                    </a:lnTo>
                    <a:lnTo>
                      <a:pt x="200" y="59"/>
                    </a:lnTo>
                    <a:close/>
                  </a:path>
                </a:pathLst>
              </a:custGeom>
              <a:blipFill dpi="0" rotWithShape="0">
                <a:blip r:embed="rId4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37" name="Freeform 103"/>
              <p:cNvSpPr>
                <a:spLocks/>
              </p:cNvSpPr>
              <p:nvPr/>
            </p:nvSpPr>
            <p:spPr bwMode="auto">
              <a:xfrm>
                <a:off x="8736013" y="3046413"/>
                <a:ext cx="328612" cy="203200"/>
              </a:xfrm>
              <a:custGeom>
                <a:avLst/>
                <a:gdLst>
                  <a:gd name="T0" fmla="*/ 300037 w 207"/>
                  <a:gd name="T1" fmla="*/ 71438 h 128"/>
                  <a:gd name="T2" fmla="*/ 306387 w 207"/>
                  <a:gd name="T3" fmla="*/ 71438 h 128"/>
                  <a:gd name="T4" fmla="*/ 273050 w 207"/>
                  <a:gd name="T5" fmla="*/ 38100 h 128"/>
                  <a:gd name="T6" fmla="*/ 223837 w 207"/>
                  <a:gd name="T7" fmla="*/ 15875 h 128"/>
                  <a:gd name="T8" fmla="*/ 223837 w 207"/>
                  <a:gd name="T9" fmla="*/ 15875 h 128"/>
                  <a:gd name="T10" fmla="*/ 163512 w 207"/>
                  <a:gd name="T11" fmla="*/ 11113 h 128"/>
                  <a:gd name="T12" fmla="*/ 103187 w 207"/>
                  <a:gd name="T13" fmla="*/ 15875 h 128"/>
                  <a:gd name="T14" fmla="*/ 109537 w 207"/>
                  <a:gd name="T15" fmla="*/ 15875 h 128"/>
                  <a:gd name="T16" fmla="*/ 53975 w 207"/>
                  <a:gd name="T17" fmla="*/ 38100 h 128"/>
                  <a:gd name="T18" fmla="*/ 20637 w 207"/>
                  <a:gd name="T19" fmla="*/ 71438 h 128"/>
                  <a:gd name="T20" fmla="*/ 20637 w 207"/>
                  <a:gd name="T21" fmla="*/ 71438 h 128"/>
                  <a:gd name="T22" fmla="*/ 9525 w 207"/>
                  <a:gd name="T23" fmla="*/ 98425 h 128"/>
                  <a:gd name="T24" fmla="*/ 20637 w 207"/>
                  <a:gd name="T25" fmla="*/ 136525 h 128"/>
                  <a:gd name="T26" fmla="*/ 20637 w 207"/>
                  <a:gd name="T27" fmla="*/ 136525 h 128"/>
                  <a:gd name="T28" fmla="*/ 53975 w 207"/>
                  <a:gd name="T29" fmla="*/ 165100 h 128"/>
                  <a:gd name="T30" fmla="*/ 109537 w 207"/>
                  <a:gd name="T31" fmla="*/ 180975 h 128"/>
                  <a:gd name="T32" fmla="*/ 103187 w 207"/>
                  <a:gd name="T33" fmla="*/ 180975 h 128"/>
                  <a:gd name="T34" fmla="*/ 163512 w 207"/>
                  <a:gd name="T35" fmla="*/ 192088 h 128"/>
                  <a:gd name="T36" fmla="*/ 223837 w 207"/>
                  <a:gd name="T37" fmla="*/ 180975 h 128"/>
                  <a:gd name="T38" fmla="*/ 223837 w 207"/>
                  <a:gd name="T39" fmla="*/ 180975 h 128"/>
                  <a:gd name="T40" fmla="*/ 273050 w 207"/>
                  <a:gd name="T41" fmla="*/ 169863 h 128"/>
                  <a:gd name="T42" fmla="*/ 306387 w 207"/>
                  <a:gd name="T43" fmla="*/ 136525 h 128"/>
                  <a:gd name="T44" fmla="*/ 300037 w 207"/>
                  <a:gd name="T45" fmla="*/ 136525 h 128"/>
                  <a:gd name="T46" fmla="*/ 317500 w 207"/>
                  <a:gd name="T47" fmla="*/ 98425 h 128"/>
                  <a:gd name="T48" fmla="*/ 328612 w 207"/>
                  <a:gd name="T49" fmla="*/ 104775 h 128"/>
                  <a:gd name="T50" fmla="*/ 311150 w 207"/>
                  <a:gd name="T51" fmla="*/ 142875 h 128"/>
                  <a:gd name="T52" fmla="*/ 279400 w 207"/>
                  <a:gd name="T53" fmla="*/ 176213 h 128"/>
                  <a:gd name="T54" fmla="*/ 279400 w 207"/>
                  <a:gd name="T55" fmla="*/ 176213 h 128"/>
                  <a:gd name="T56" fmla="*/ 230187 w 207"/>
                  <a:gd name="T57" fmla="*/ 192088 h 128"/>
                  <a:gd name="T58" fmla="*/ 163512 w 207"/>
                  <a:gd name="T59" fmla="*/ 203200 h 128"/>
                  <a:gd name="T60" fmla="*/ 163512 w 207"/>
                  <a:gd name="T61" fmla="*/ 203200 h 128"/>
                  <a:gd name="T62" fmla="*/ 103187 w 207"/>
                  <a:gd name="T63" fmla="*/ 192088 h 128"/>
                  <a:gd name="T64" fmla="*/ 49212 w 207"/>
                  <a:gd name="T65" fmla="*/ 176213 h 128"/>
                  <a:gd name="T66" fmla="*/ 49212 w 207"/>
                  <a:gd name="T67" fmla="*/ 176213 h 128"/>
                  <a:gd name="T68" fmla="*/ 15875 w 207"/>
                  <a:gd name="T69" fmla="*/ 142875 h 128"/>
                  <a:gd name="T70" fmla="*/ 0 w 207"/>
                  <a:gd name="T71" fmla="*/ 104775 h 128"/>
                  <a:gd name="T72" fmla="*/ 0 w 207"/>
                  <a:gd name="T73" fmla="*/ 98425 h 128"/>
                  <a:gd name="T74" fmla="*/ 9525 w 207"/>
                  <a:gd name="T75" fmla="*/ 65088 h 128"/>
                  <a:gd name="T76" fmla="*/ 49212 w 207"/>
                  <a:gd name="T77" fmla="*/ 33338 h 128"/>
                  <a:gd name="T78" fmla="*/ 49212 w 207"/>
                  <a:gd name="T79" fmla="*/ 26988 h 128"/>
                  <a:gd name="T80" fmla="*/ 103187 w 207"/>
                  <a:gd name="T81" fmla="*/ 4763 h 128"/>
                  <a:gd name="T82" fmla="*/ 163512 w 207"/>
                  <a:gd name="T83" fmla="*/ 0 h 128"/>
                  <a:gd name="T84" fmla="*/ 163512 w 207"/>
                  <a:gd name="T85" fmla="*/ 0 h 128"/>
                  <a:gd name="T86" fmla="*/ 223837 w 207"/>
                  <a:gd name="T87" fmla="*/ 4763 h 128"/>
                  <a:gd name="T88" fmla="*/ 279400 w 207"/>
                  <a:gd name="T89" fmla="*/ 26988 h 128"/>
                  <a:gd name="T90" fmla="*/ 279400 w 207"/>
                  <a:gd name="T91" fmla="*/ 33338 h 128"/>
                  <a:gd name="T92" fmla="*/ 311150 w 207"/>
                  <a:gd name="T93" fmla="*/ 65088 h 128"/>
                  <a:gd name="T94" fmla="*/ 328612 w 207"/>
                  <a:gd name="T95" fmla="*/ 98425 h 128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07" h="128">
                    <a:moveTo>
                      <a:pt x="200" y="66"/>
                    </a:moveTo>
                    <a:lnTo>
                      <a:pt x="189" y="45"/>
                    </a:lnTo>
                    <a:lnTo>
                      <a:pt x="193" y="45"/>
                    </a:lnTo>
                    <a:lnTo>
                      <a:pt x="172" y="24"/>
                    </a:lnTo>
                    <a:lnTo>
                      <a:pt x="141" y="10"/>
                    </a:lnTo>
                    <a:lnTo>
                      <a:pt x="103" y="7"/>
                    </a:lnTo>
                    <a:lnTo>
                      <a:pt x="65" y="10"/>
                    </a:lnTo>
                    <a:lnTo>
                      <a:pt x="69" y="10"/>
                    </a:lnTo>
                    <a:lnTo>
                      <a:pt x="34" y="24"/>
                    </a:lnTo>
                    <a:lnTo>
                      <a:pt x="13" y="45"/>
                    </a:lnTo>
                    <a:lnTo>
                      <a:pt x="6" y="66"/>
                    </a:lnTo>
                    <a:lnTo>
                      <a:pt x="6" y="62"/>
                    </a:lnTo>
                    <a:lnTo>
                      <a:pt x="13" y="86"/>
                    </a:lnTo>
                    <a:lnTo>
                      <a:pt x="34" y="107"/>
                    </a:lnTo>
                    <a:lnTo>
                      <a:pt x="34" y="104"/>
                    </a:lnTo>
                    <a:lnTo>
                      <a:pt x="69" y="114"/>
                    </a:lnTo>
                    <a:lnTo>
                      <a:pt x="65" y="114"/>
                    </a:lnTo>
                    <a:lnTo>
                      <a:pt x="103" y="121"/>
                    </a:lnTo>
                    <a:lnTo>
                      <a:pt x="141" y="114"/>
                    </a:lnTo>
                    <a:lnTo>
                      <a:pt x="172" y="104"/>
                    </a:lnTo>
                    <a:lnTo>
                      <a:pt x="172" y="107"/>
                    </a:lnTo>
                    <a:lnTo>
                      <a:pt x="193" y="86"/>
                    </a:lnTo>
                    <a:lnTo>
                      <a:pt x="189" y="86"/>
                    </a:lnTo>
                    <a:lnTo>
                      <a:pt x="200" y="62"/>
                    </a:lnTo>
                    <a:lnTo>
                      <a:pt x="207" y="66"/>
                    </a:lnTo>
                    <a:lnTo>
                      <a:pt x="196" y="90"/>
                    </a:lnTo>
                    <a:lnTo>
                      <a:pt x="176" y="111"/>
                    </a:lnTo>
                    <a:lnTo>
                      <a:pt x="145" y="121"/>
                    </a:lnTo>
                    <a:lnTo>
                      <a:pt x="141" y="121"/>
                    </a:lnTo>
                    <a:lnTo>
                      <a:pt x="103" y="128"/>
                    </a:lnTo>
                    <a:lnTo>
                      <a:pt x="65" y="121"/>
                    </a:lnTo>
                    <a:lnTo>
                      <a:pt x="31" y="111"/>
                    </a:lnTo>
                    <a:lnTo>
                      <a:pt x="10" y="90"/>
                    </a:lnTo>
                    <a:lnTo>
                      <a:pt x="6" y="90"/>
                    </a:lnTo>
                    <a:lnTo>
                      <a:pt x="0" y="66"/>
                    </a:lnTo>
                    <a:lnTo>
                      <a:pt x="0" y="62"/>
                    </a:lnTo>
                    <a:lnTo>
                      <a:pt x="6" y="41"/>
                    </a:lnTo>
                    <a:lnTo>
                      <a:pt x="10" y="41"/>
                    </a:lnTo>
                    <a:lnTo>
                      <a:pt x="31" y="21"/>
                    </a:lnTo>
                    <a:lnTo>
                      <a:pt x="31" y="17"/>
                    </a:lnTo>
                    <a:lnTo>
                      <a:pt x="65" y="3"/>
                    </a:lnTo>
                    <a:lnTo>
                      <a:pt x="103" y="0"/>
                    </a:lnTo>
                    <a:lnTo>
                      <a:pt x="141" y="3"/>
                    </a:lnTo>
                    <a:lnTo>
                      <a:pt x="145" y="3"/>
                    </a:lnTo>
                    <a:lnTo>
                      <a:pt x="176" y="17"/>
                    </a:lnTo>
                    <a:lnTo>
                      <a:pt x="176" y="21"/>
                    </a:lnTo>
                    <a:lnTo>
                      <a:pt x="196" y="41"/>
                    </a:lnTo>
                    <a:lnTo>
                      <a:pt x="207" y="62"/>
                    </a:lnTo>
                    <a:lnTo>
                      <a:pt x="200" y="66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38" name="Freeform 104"/>
              <p:cNvSpPr>
                <a:spLocks/>
              </p:cNvSpPr>
              <p:nvPr/>
            </p:nvSpPr>
            <p:spPr bwMode="auto">
              <a:xfrm>
                <a:off x="9053513" y="3144838"/>
                <a:ext cx="11112" cy="6350"/>
              </a:xfrm>
              <a:custGeom>
                <a:avLst/>
                <a:gdLst>
                  <a:gd name="T0" fmla="*/ 0 w 7"/>
                  <a:gd name="T1" fmla="*/ 0 h 4"/>
                  <a:gd name="T2" fmla="*/ 0 w 7"/>
                  <a:gd name="T3" fmla="*/ 0 h 4"/>
                  <a:gd name="T4" fmla="*/ 0 w 7"/>
                  <a:gd name="T5" fmla="*/ 6350 h 4"/>
                  <a:gd name="T6" fmla="*/ 11112 w 7"/>
                  <a:gd name="T7" fmla="*/ 0 h 4"/>
                  <a:gd name="T8" fmla="*/ 11112 w 7"/>
                  <a:gd name="T9" fmla="*/ 6350 h 4"/>
                  <a:gd name="T10" fmla="*/ 11112 w 7"/>
                  <a:gd name="T11" fmla="*/ 6350 h 4"/>
                  <a:gd name="T12" fmla="*/ 0 w 7"/>
                  <a:gd name="T13" fmla="*/ 0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" h="4">
                    <a:moveTo>
                      <a:pt x="0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7" y="0"/>
                    </a:lnTo>
                    <a:lnTo>
                      <a:pt x="7" y="4"/>
                    </a:lnTo>
                    <a:lnTo>
                      <a:pt x="0" y="0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39" name="Rectangle 105"/>
              <p:cNvSpPr>
                <a:spLocks noChangeArrowheads="1"/>
              </p:cNvSpPr>
              <p:nvPr/>
            </p:nvSpPr>
            <p:spPr bwMode="auto">
              <a:xfrm>
                <a:off x="8828088" y="3090864"/>
                <a:ext cx="200376" cy="123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lang="en-US" altLang="zh-TW" sz="800">
                    <a:solidFill>
                      <a:srgbClr val="000000"/>
                    </a:solidFill>
                    <a:latin typeface="Times" panose="02020603050405020304" pitchFamily="18" charset="0"/>
                    <a:ea typeface="新細明體" pitchFamily="18" charset="-120"/>
                  </a:rPr>
                  <a:t>BOS</a:t>
                </a:r>
                <a:endParaRPr lang="en-US" altLang="zh-TW">
                  <a:ea typeface="新細明體" pitchFamily="18" charset="-120"/>
                </a:endParaRPr>
              </a:p>
            </p:txBody>
          </p:sp>
          <p:sp>
            <p:nvSpPr>
              <p:cNvPr id="18540" name="Freeform 106"/>
              <p:cNvSpPr>
                <a:spLocks/>
              </p:cNvSpPr>
              <p:nvPr/>
            </p:nvSpPr>
            <p:spPr bwMode="auto">
              <a:xfrm>
                <a:off x="8367713" y="4911725"/>
                <a:ext cx="317500" cy="192088"/>
              </a:xfrm>
              <a:custGeom>
                <a:avLst/>
                <a:gdLst>
                  <a:gd name="T0" fmla="*/ 317500 w 200"/>
                  <a:gd name="T1" fmla="*/ 93663 h 121"/>
                  <a:gd name="T2" fmla="*/ 301625 w 200"/>
                  <a:gd name="T3" fmla="*/ 60325 h 121"/>
                  <a:gd name="T4" fmla="*/ 268288 w 200"/>
                  <a:gd name="T5" fmla="*/ 28575 h 121"/>
                  <a:gd name="T6" fmla="*/ 219075 w 200"/>
                  <a:gd name="T7" fmla="*/ 6350 h 121"/>
                  <a:gd name="T8" fmla="*/ 158750 w 200"/>
                  <a:gd name="T9" fmla="*/ 0 h 121"/>
                  <a:gd name="T10" fmla="*/ 98425 w 200"/>
                  <a:gd name="T11" fmla="*/ 6350 h 121"/>
                  <a:gd name="T12" fmla="*/ 44450 w 200"/>
                  <a:gd name="T13" fmla="*/ 28575 h 121"/>
                  <a:gd name="T14" fmla="*/ 11113 w 200"/>
                  <a:gd name="T15" fmla="*/ 60325 h 121"/>
                  <a:gd name="T16" fmla="*/ 0 w 200"/>
                  <a:gd name="T17" fmla="*/ 93663 h 121"/>
                  <a:gd name="T18" fmla="*/ 11113 w 200"/>
                  <a:gd name="T19" fmla="*/ 131763 h 121"/>
                  <a:gd name="T20" fmla="*/ 44450 w 200"/>
                  <a:gd name="T21" fmla="*/ 165100 h 121"/>
                  <a:gd name="T22" fmla="*/ 98425 w 200"/>
                  <a:gd name="T23" fmla="*/ 180975 h 121"/>
                  <a:gd name="T24" fmla="*/ 158750 w 200"/>
                  <a:gd name="T25" fmla="*/ 192088 h 121"/>
                  <a:gd name="T26" fmla="*/ 219075 w 200"/>
                  <a:gd name="T27" fmla="*/ 180975 h 121"/>
                  <a:gd name="T28" fmla="*/ 268288 w 200"/>
                  <a:gd name="T29" fmla="*/ 165100 h 121"/>
                  <a:gd name="T30" fmla="*/ 301625 w 200"/>
                  <a:gd name="T31" fmla="*/ 131763 h 121"/>
                  <a:gd name="T32" fmla="*/ 317500 w 200"/>
                  <a:gd name="T33" fmla="*/ 93663 h 12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00" h="121">
                    <a:moveTo>
                      <a:pt x="200" y="59"/>
                    </a:moveTo>
                    <a:lnTo>
                      <a:pt x="190" y="38"/>
                    </a:lnTo>
                    <a:lnTo>
                      <a:pt x="169" y="18"/>
                    </a:lnTo>
                    <a:lnTo>
                      <a:pt x="138" y="4"/>
                    </a:lnTo>
                    <a:lnTo>
                      <a:pt x="100" y="0"/>
                    </a:lnTo>
                    <a:lnTo>
                      <a:pt x="62" y="4"/>
                    </a:lnTo>
                    <a:lnTo>
                      <a:pt x="28" y="18"/>
                    </a:lnTo>
                    <a:lnTo>
                      <a:pt x="7" y="38"/>
                    </a:lnTo>
                    <a:lnTo>
                      <a:pt x="0" y="59"/>
                    </a:lnTo>
                    <a:lnTo>
                      <a:pt x="7" y="83"/>
                    </a:lnTo>
                    <a:lnTo>
                      <a:pt x="28" y="104"/>
                    </a:lnTo>
                    <a:lnTo>
                      <a:pt x="62" y="114"/>
                    </a:lnTo>
                    <a:lnTo>
                      <a:pt x="100" y="121"/>
                    </a:lnTo>
                    <a:lnTo>
                      <a:pt x="138" y="114"/>
                    </a:lnTo>
                    <a:lnTo>
                      <a:pt x="169" y="104"/>
                    </a:lnTo>
                    <a:lnTo>
                      <a:pt x="190" y="83"/>
                    </a:lnTo>
                    <a:lnTo>
                      <a:pt x="200" y="59"/>
                    </a:lnTo>
                    <a:close/>
                  </a:path>
                </a:pathLst>
              </a:custGeom>
              <a:blipFill dpi="0" rotWithShape="0">
                <a:blip r:embed="rId4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41" name="Freeform 107"/>
              <p:cNvSpPr>
                <a:spLocks/>
              </p:cNvSpPr>
              <p:nvPr/>
            </p:nvSpPr>
            <p:spPr bwMode="auto">
              <a:xfrm>
                <a:off x="8362951" y="4906963"/>
                <a:ext cx="328613" cy="203200"/>
              </a:xfrm>
              <a:custGeom>
                <a:avLst/>
                <a:gdLst>
                  <a:gd name="T0" fmla="*/ 301625 w 207"/>
                  <a:gd name="T1" fmla="*/ 71438 h 128"/>
                  <a:gd name="T2" fmla="*/ 306388 w 207"/>
                  <a:gd name="T3" fmla="*/ 71438 h 128"/>
                  <a:gd name="T4" fmla="*/ 273050 w 207"/>
                  <a:gd name="T5" fmla="*/ 38100 h 128"/>
                  <a:gd name="T6" fmla="*/ 223838 w 207"/>
                  <a:gd name="T7" fmla="*/ 15875 h 128"/>
                  <a:gd name="T8" fmla="*/ 223838 w 207"/>
                  <a:gd name="T9" fmla="*/ 15875 h 128"/>
                  <a:gd name="T10" fmla="*/ 163513 w 207"/>
                  <a:gd name="T11" fmla="*/ 11113 h 128"/>
                  <a:gd name="T12" fmla="*/ 103188 w 207"/>
                  <a:gd name="T13" fmla="*/ 15875 h 128"/>
                  <a:gd name="T14" fmla="*/ 109538 w 207"/>
                  <a:gd name="T15" fmla="*/ 15875 h 128"/>
                  <a:gd name="T16" fmla="*/ 53975 w 207"/>
                  <a:gd name="T17" fmla="*/ 38100 h 128"/>
                  <a:gd name="T18" fmla="*/ 22225 w 207"/>
                  <a:gd name="T19" fmla="*/ 71438 h 128"/>
                  <a:gd name="T20" fmla="*/ 22225 w 207"/>
                  <a:gd name="T21" fmla="*/ 71438 h 128"/>
                  <a:gd name="T22" fmla="*/ 11113 w 207"/>
                  <a:gd name="T23" fmla="*/ 98425 h 128"/>
                  <a:gd name="T24" fmla="*/ 22225 w 207"/>
                  <a:gd name="T25" fmla="*/ 136525 h 128"/>
                  <a:gd name="T26" fmla="*/ 22225 w 207"/>
                  <a:gd name="T27" fmla="*/ 136525 h 128"/>
                  <a:gd name="T28" fmla="*/ 53975 w 207"/>
                  <a:gd name="T29" fmla="*/ 165100 h 128"/>
                  <a:gd name="T30" fmla="*/ 109538 w 207"/>
                  <a:gd name="T31" fmla="*/ 180975 h 128"/>
                  <a:gd name="T32" fmla="*/ 103188 w 207"/>
                  <a:gd name="T33" fmla="*/ 180975 h 128"/>
                  <a:gd name="T34" fmla="*/ 163513 w 207"/>
                  <a:gd name="T35" fmla="*/ 192088 h 128"/>
                  <a:gd name="T36" fmla="*/ 223838 w 207"/>
                  <a:gd name="T37" fmla="*/ 180975 h 128"/>
                  <a:gd name="T38" fmla="*/ 223838 w 207"/>
                  <a:gd name="T39" fmla="*/ 180975 h 128"/>
                  <a:gd name="T40" fmla="*/ 273050 w 207"/>
                  <a:gd name="T41" fmla="*/ 169863 h 128"/>
                  <a:gd name="T42" fmla="*/ 306388 w 207"/>
                  <a:gd name="T43" fmla="*/ 136525 h 128"/>
                  <a:gd name="T44" fmla="*/ 301625 w 207"/>
                  <a:gd name="T45" fmla="*/ 136525 h 128"/>
                  <a:gd name="T46" fmla="*/ 317500 w 207"/>
                  <a:gd name="T47" fmla="*/ 98425 h 128"/>
                  <a:gd name="T48" fmla="*/ 328613 w 207"/>
                  <a:gd name="T49" fmla="*/ 104775 h 128"/>
                  <a:gd name="T50" fmla="*/ 312738 w 207"/>
                  <a:gd name="T51" fmla="*/ 142875 h 128"/>
                  <a:gd name="T52" fmla="*/ 279400 w 207"/>
                  <a:gd name="T53" fmla="*/ 174625 h 128"/>
                  <a:gd name="T54" fmla="*/ 279400 w 207"/>
                  <a:gd name="T55" fmla="*/ 174625 h 128"/>
                  <a:gd name="T56" fmla="*/ 230188 w 207"/>
                  <a:gd name="T57" fmla="*/ 192088 h 128"/>
                  <a:gd name="T58" fmla="*/ 163513 w 207"/>
                  <a:gd name="T59" fmla="*/ 203200 h 128"/>
                  <a:gd name="T60" fmla="*/ 163513 w 207"/>
                  <a:gd name="T61" fmla="*/ 203200 h 128"/>
                  <a:gd name="T62" fmla="*/ 103188 w 207"/>
                  <a:gd name="T63" fmla="*/ 192088 h 128"/>
                  <a:gd name="T64" fmla="*/ 49213 w 207"/>
                  <a:gd name="T65" fmla="*/ 174625 h 128"/>
                  <a:gd name="T66" fmla="*/ 49213 w 207"/>
                  <a:gd name="T67" fmla="*/ 174625 h 128"/>
                  <a:gd name="T68" fmla="*/ 15875 w 207"/>
                  <a:gd name="T69" fmla="*/ 142875 h 128"/>
                  <a:gd name="T70" fmla="*/ 0 w 207"/>
                  <a:gd name="T71" fmla="*/ 104775 h 128"/>
                  <a:gd name="T72" fmla="*/ 0 w 207"/>
                  <a:gd name="T73" fmla="*/ 98425 h 128"/>
                  <a:gd name="T74" fmla="*/ 11113 w 207"/>
                  <a:gd name="T75" fmla="*/ 65088 h 128"/>
                  <a:gd name="T76" fmla="*/ 49213 w 207"/>
                  <a:gd name="T77" fmla="*/ 33338 h 128"/>
                  <a:gd name="T78" fmla="*/ 49213 w 207"/>
                  <a:gd name="T79" fmla="*/ 26988 h 128"/>
                  <a:gd name="T80" fmla="*/ 103188 w 207"/>
                  <a:gd name="T81" fmla="*/ 4763 h 128"/>
                  <a:gd name="T82" fmla="*/ 163513 w 207"/>
                  <a:gd name="T83" fmla="*/ 0 h 128"/>
                  <a:gd name="T84" fmla="*/ 163513 w 207"/>
                  <a:gd name="T85" fmla="*/ 0 h 128"/>
                  <a:gd name="T86" fmla="*/ 223838 w 207"/>
                  <a:gd name="T87" fmla="*/ 4763 h 128"/>
                  <a:gd name="T88" fmla="*/ 279400 w 207"/>
                  <a:gd name="T89" fmla="*/ 26988 h 128"/>
                  <a:gd name="T90" fmla="*/ 279400 w 207"/>
                  <a:gd name="T91" fmla="*/ 33338 h 128"/>
                  <a:gd name="T92" fmla="*/ 312738 w 207"/>
                  <a:gd name="T93" fmla="*/ 65088 h 128"/>
                  <a:gd name="T94" fmla="*/ 328613 w 207"/>
                  <a:gd name="T95" fmla="*/ 98425 h 128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07" h="128">
                    <a:moveTo>
                      <a:pt x="200" y="66"/>
                    </a:moveTo>
                    <a:lnTo>
                      <a:pt x="190" y="45"/>
                    </a:lnTo>
                    <a:lnTo>
                      <a:pt x="193" y="45"/>
                    </a:lnTo>
                    <a:lnTo>
                      <a:pt x="172" y="24"/>
                    </a:lnTo>
                    <a:lnTo>
                      <a:pt x="141" y="10"/>
                    </a:lnTo>
                    <a:lnTo>
                      <a:pt x="103" y="7"/>
                    </a:lnTo>
                    <a:lnTo>
                      <a:pt x="65" y="10"/>
                    </a:lnTo>
                    <a:lnTo>
                      <a:pt x="69" y="10"/>
                    </a:lnTo>
                    <a:lnTo>
                      <a:pt x="34" y="24"/>
                    </a:lnTo>
                    <a:lnTo>
                      <a:pt x="14" y="45"/>
                    </a:lnTo>
                    <a:lnTo>
                      <a:pt x="7" y="66"/>
                    </a:lnTo>
                    <a:lnTo>
                      <a:pt x="7" y="62"/>
                    </a:lnTo>
                    <a:lnTo>
                      <a:pt x="14" y="86"/>
                    </a:lnTo>
                    <a:lnTo>
                      <a:pt x="34" y="107"/>
                    </a:lnTo>
                    <a:lnTo>
                      <a:pt x="34" y="104"/>
                    </a:lnTo>
                    <a:lnTo>
                      <a:pt x="69" y="114"/>
                    </a:lnTo>
                    <a:lnTo>
                      <a:pt x="65" y="114"/>
                    </a:lnTo>
                    <a:lnTo>
                      <a:pt x="103" y="121"/>
                    </a:lnTo>
                    <a:lnTo>
                      <a:pt x="141" y="114"/>
                    </a:lnTo>
                    <a:lnTo>
                      <a:pt x="172" y="104"/>
                    </a:lnTo>
                    <a:lnTo>
                      <a:pt x="172" y="107"/>
                    </a:lnTo>
                    <a:lnTo>
                      <a:pt x="193" y="86"/>
                    </a:lnTo>
                    <a:lnTo>
                      <a:pt x="190" y="86"/>
                    </a:lnTo>
                    <a:lnTo>
                      <a:pt x="200" y="62"/>
                    </a:lnTo>
                    <a:lnTo>
                      <a:pt x="207" y="66"/>
                    </a:lnTo>
                    <a:lnTo>
                      <a:pt x="197" y="90"/>
                    </a:lnTo>
                    <a:lnTo>
                      <a:pt x="176" y="110"/>
                    </a:lnTo>
                    <a:lnTo>
                      <a:pt x="145" y="121"/>
                    </a:lnTo>
                    <a:lnTo>
                      <a:pt x="141" y="121"/>
                    </a:lnTo>
                    <a:lnTo>
                      <a:pt x="103" y="128"/>
                    </a:lnTo>
                    <a:lnTo>
                      <a:pt x="65" y="121"/>
                    </a:lnTo>
                    <a:lnTo>
                      <a:pt x="31" y="110"/>
                    </a:lnTo>
                    <a:lnTo>
                      <a:pt x="10" y="90"/>
                    </a:lnTo>
                    <a:lnTo>
                      <a:pt x="7" y="90"/>
                    </a:lnTo>
                    <a:lnTo>
                      <a:pt x="0" y="66"/>
                    </a:lnTo>
                    <a:lnTo>
                      <a:pt x="0" y="62"/>
                    </a:lnTo>
                    <a:lnTo>
                      <a:pt x="7" y="41"/>
                    </a:lnTo>
                    <a:lnTo>
                      <a:pt x="10" y="41"/>
                    </a:lnTo>
                    <a:lnTo>
                      <a:pt x="31" y="21"/>
                    </a:lnTo>
                    <a:lnTo>
                      <a:pt x="31" y="17"/>
                    </a:lnTo>
                    <a:lnTo>
                      <a:pt x="65" y="3"/>
                    </a:lnTo>
                    <a:lnTo>
                      <a:pt x="103" y="0"/>
                    </a:lnTo>
                    <a:lnTo>
                      <a:pt x="141" y="3"/>
                    </a:lnTo>
                    <a:lnTo>
                      <a:pt x="145" y="3"/>
                    </a:lnTo>
                    <a:lnTo>
                      <a:pt x="176" y="17"/>
                    </a:lnTo>
                    <a:lnTo>
                      <a:pt x="176" y="21"/>
                    </a:lnTo>
                    <a:lnTo>
                      <a:pt x="197" y="41"/>
                    </a:lnTo>
                    <a:lnTo>
                      <a:pt x="207" y="62"/>
                    </a:lnTo>
                    <a:lnTo>
                      <a:pt x="200" y="66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42" name="Freeform 108"/>
              <p:cNvSpPr>
                <a:spLocks/>
              </p:cNvSpPr>
              <p:nvPr/>
            </p:nvSpPr>
            <p:spPr bwMode="auto">
              <a:xfrm>
                <a:off x="8680451" y="5005388"/>
                <a:ext cx="11113" cy="6350"/>
              </a:xfrm>
              <a:custGeom>
                <a:avLst/>
                <a:gdLst>
                  <a:gd name="T0" fmla="*/ 0 w 7"/>
                  <a:gd name="T1" fmla="*/ 0 h 4"/>
                  <a:gd name="T2" fmla="*/ 0 w 7"/>
                  <a:gd name="T3" fmla="*/ 0 h 4"/>
                  <a:gd name="T4" fmla="*/ 0 w 7"/>
                  <a:gd name="T5" fmla="*/ 6350 h 4"/>
                  <a:gd name="T6" fmla="*/ 11113 w 7"/>
                  <a:gd name="T7" fmla="*/ 0 h 4"/>
                  <a:gd name="T8" fmla="*/ 11113 w 7"/>
                  <a:gd name="T9" fmla="*/ 6350 h 4"/>
                  <a:gd name="T10" fmla="*/ 11113 w 7"/>
                  <a:gd name="T11" fmla="*/ 6350 h 4"/>
                  <a:gd name="T12" fmla="*/ 0 w 7"/>
                  <a:gd name="T13" fmla="*/ 0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" h="4">
                    <a:moveTo>
                      <a:pt x="0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7" y="0"/>
                    </a:lnTo>
                    <a:lnTo>
                      <a:pt x="7" y="4"/>
                    </a:lnTo>
                    <a:lnTo>
                      <a:pt x="0" y="0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43" name="Rectangle 109"/>
              <p:cNvSpPr>
                <a:spLocks noChangeArrowheads="1"/>
              </p:cNvSpPr>
              <p:nvPr/>
            </p:nvSpPr>
            <p:spPr bwMode="auto">
              <a:xfrm>
                <a:off x="8461375" y="4949825"/>
                <a:ext cx="196850" cy="122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lang="en-US" altLang="zh-TW" sz="800">
                    <a:solidFill>
                      <a:srgbClr val="000000"/>
                    </a:solidFill>
                    <a:latin typeface="Times" panose="02020603050405020304" pitchFamily="18" charset="0"/>
                    <a:ea typeface="新細明體" pitchFamily="18" charset="-120"/>
                  </a:rPr>
                  <a:t>MIA</a:t>
                </a:r>
                <a:endParaRPr lang="en-US" altLang="zh-TW">
                  <a:ea typeface="新細明體" pitchFamily="18" charset="-120"/>
                </a:endParaRPr>
              </a:p>
            </p:txBody>
          </p:sp>
          <p:sp>
            <p:nvSpPr>
              <p:cNvPr id="18544" name="Freeform 110"/>
              <p:cNvSpPr>
                <a:spLocks/>
              </p:cNvSpPr>
              <p:nvPr/>
            </p:nvSpPr>
            <p:spPr bwMode="auto">
              <a:xfrm>
                <a:off x="7616825" y="3475039"/>
                <a:ext cx="319088" cy="192087"/>
              </a:xfrm>
              <a:custGeom>
                <a:avLst/>
                <a:gdLst>
                  <a:gd name="T0" fmla="*/ 319088 w 201"/>
                  <a:gd name="T1" fmla="*/ 92075 h 121"/>
                  <a:gd name="T2" fmla="*/ 301625 w 201"/>
                  <a:gd name="T3" fmla="*/ 60325 h 121"/>
                  <a:gd name="T4" fmla="*/ 268288 w 201"/>
                  <a:gd name="T5" fmla="*/ 26987 h 121"/>
                  <a:gd name="T6" fmla="*/ 219075 w 201"/>
                  <a:gd name="T7" fmla="*/ 4762 h 121"/>
                  <a:gd name="T8" fmla="*/ 158750 w 201"/>
                  <a:gd name="T9" fmla="*/ 0 h 121"/>
                  <a:gd name="T10" fmla="*/ 98425 w 201"/>
                  <a:gd name="T11" fmla="*/ 4762 h 121"/>
                  <a:gd name="T12" fmla="*/ 44450 w 201"/>
                  <a:gd name="T13" fmla="*/ 26987 h 121"/>
                  <a:gd name="T14" fmla="*/ 11113 w 201"/>
                  <a:gd name="T15" fmla="*/ 60325 h 121"/>
                  <a:gd name="T16" fmla="*/ 0 w 201"/>
                  <a:gd name="T17" fmla="*/ 92075 h 121"/>
                  <a:gd name="T18" fmla="*/ 11113 w 201"/>
                  <a:gd name="T19" fmla="*/ 131762 h 121"/>
                  <a:gd name="T20" fmla="*/ 44450 w 201"/>
                  <a:gd name="T21" fmla="*/ 163512 h 121"/>
                  <a:gd name="T22" fmla="*/ 98425 w 201"/>
                  <a:gd name="T23" fmla="*/ 180975 h 121"/>
                  <a:gd name="T24" fmla="*/ 158750 w 201"/>
                  <a:gd name="T25" fmla="*/ 192087 h 121"/>
                  <a:gd name="T26" fmla="*/ 219075 w 201"/>
                  <a:gd name="T27" fmla="*/ 180975 h 121"/>
                  <a:gd name="T28" fmla="*/ 268288 w 201"/>
                  <a:gd name="T29" fmla="*/ 163512 h 121"/>
                  <a:gd name="T30" fmla="*/ 301625 w 201"/>
                  <a:gd name="T31" fmla="*/ 131762 h 121"/>
                  <a:gd name="T32" fmla="*/ 319088 w 201"/>
                  <a:gd name="T33" fmla="*/ 92075 h 12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01" h="121">
                    <a:moveTo>
                      <a:pt x="201" y="58"/>
                    </a:moveTo>
                    <a:lnTo>
                      <a:pt x="190" y="38"/>
                    </a:lnTo>
                    <a:lnTo>
                      <a:pt x="169" y="17"/>
                    </a:lnTo>
                    <a:lnTo>
                      <a:pt x="138" y="3"/>
                    </a:lnTo>
                    <a:lnTo>
                      <a:pt x="100" y="0"/>
                    </a:lnTo>
                    <a:lnTo>
                      <a:pt x="62" y="3"/>
                    </a:lnTo>
                    <a:lnTo>
                      <a:pt x="28" y="17"/>
                    </a:lnTo>
                    <a:lnTo>
                      <a:pt x="7" y="38"/>
                    </a:lnTo>
                    <a:lnTo>
                      <a:pt x="0" y="58"/>
                    </a:lnTo>
                    <a:lnTo>
                      <a:pt x="7" y="83"/>
                    </a:lnTo>
                    <a:lnTo>
                      <a:pt x="28" y="103"/>
                    </a:lnTo>
                    <a:lnTo>
                      <a:pt x="62" y="114"/>
                    </a:lnTo>
                    <a:lnTo>
                      <a:pt x="100" y="121"/>
                    </a:lnTo>
                    <a:lnTo>
                      <a:pt x="138" y="114"/>
                    </a:lnTo>
                    <a:lnTo>
                      <a:pt x="169" y="103"/>
                    </a:lnTo>
                    <a:lnTo>
                      <a:pt x="190" y="83"/>
                    </a:lnTo>
                    <a:lnTo>
                      <a:pt x="201" y="58"/>
                    </a:lnTo>
                    <a:close/>
                  </a:path>
                </a:pathLst>
              </a:custGeom>
              <a:blipFill dpi="0" rotWithShape="0">
                <a:blip r:embed="rId4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45" name="Freeform 111"/>
              <p:cNvSpPr>
                <a:spLocks/>
              </p:cNvSpPr>
              <p:nvPr/>
            </p:nvSpPr>
            <p:spPr bwMode="auto">
              <a:xfrm>
                <a:off x="7612063" y="3468688"/>
                <a:ext cx="328612" cy="203200"/>
              </a:xfrm>
              <a:custGeom>
                <a:avLst/>
                <a:gdLst>
                  <a:gd name="T0" fmla="*/ 301625 w 207"/>
                  <a:gd name="T1" fmla="*/ 71438 h 128"/>
                  <a:gd name="T2" fmla="*/ 306387 w 207"/>
                  <a:gd name="T3" fmla="*/ 71438 h 128"/>
                  <a:gd name="T4" fmla="*/ 273050 w 207"/>
                  <a:gd name="T5" fmla="*/ 38100 h 128"/>
                  <a:gd name="T6" fmla="*/ 223837 w 207"/>
                  <a:gd name="T7" fmla="*/ 15875 h 128"/>
                  <a:gd name="T8" fmla="*/ 223837 w 207"/>
                  <a:gd name="T9" fmla="*/ 15875 h 128"/>
                  <a:gd name="T10" fmla="*/ 163512 w 207"/>
                  <a:gd name="T11" fmla="*/ 11113 h 128"/>
                  <a:gd name="T12" fmla="*/ 103187 w 207"/>
                  <a:gd name="T13" fmla="*/ 15875 h 128"/>
                  <a:gd name="T14" fmla="*/ 109537 w 207"/>
                  <a:gd name="T15" fmla="*/ 15875 h 128"/>
                  <a:gd name="T16" fmla="*/ 53975 w 207"/>
                  <a:gd name="T17" fmla="*/ 38100 h 128"/>
                  <a:gd name="T18" fmla="*/ 22225 w 207"/>
                  <a:gd name="T19" fmla="*/ 71438 h 128"/>
                  <a:gd name="T20" fmla="*/ 22225 w 207"/>
                  <a:gd name="T21" fmla="*/ 71438 h 128"/>
                  <a:gd name="T22" fmla="*/ 11112 w 207"/>
                  <a:gd name="T23" fmla="*/ 98425 h 128"/>
                  <a:gd name="T24" fmla="*/ 22225 w 207"/>
                  <a:gd name="T25" fmla="*/ 138113 h 128"/>
                  <a:gd name="T26" fmla="*/ 22225 w 207"/>
                  <a:gd name="T27" fmla="*/ 138113 h 128"/>
                  <a:gd name="T28" fmla="*/ 53975 w 207"/>
                  <a:gd name="T29" fmla="*/ 165100 h 128"/>
                  <a:gd name="T30" fmla="*/ 109537 w 207"/>
                  <a:gd name="T31" fmla="*/ 180975 h 128"/>
                  <a:gd name="T32" fmla="*/ 103187 w 207"/>
                  <a:gd name="T33" fmla="*/ 180975 h 128"/>
                  <a:gd name="T34" fmla="*/ 163512 w 207"/>
                  <a:gd name="T35" fmla="*/ 192088 h 128"/>
                  <a:gd name="T36" fmla="*/ 223837 w 207"/>
                  <a:gd name="T37" fmla="*/ 180975 h 128"/>
                  <a:gd name="T38" fmla="*/ 223837 w 207"/>
                  <a:gd name="T39" fmla="*/ 180975 h 128"/>
                  <a:gd name="T40" fmla="*/ 273050 w 207"/>
                  <a:gd name="T41" fmla="*/ 169863 h 128"/>
                  <a:gd name="T42" fmla="*/ 306387 w 207"/>
                  <a:gd name="T43" fmla="*/ 138113 h 128"/>
                  <a:gd name="T44" fmla="*/ 301625 w 207"/>
                  <a:gd name="T45" fmla="*/ 138113 h 128"/>
                  <a:gd name="T46" fmla="*/ 317500 w 207"/>
                  <a:gd name="T47" fmla="*/ 98425 h 128"/>
                  <a:gd name="T48" fmla="*/ 328612 w 207"/>
                  <a:gd name="T49" fmla="*/ 104775 h 128"/>
                  <a:gd name="T50" fmla="*/ 312737 w 207"/>
                  <a:gd name="T51" fmla="*/ 142875 h 128"/>
                  <a:gd name="T52" fmla="*/ 279400 w 207"/>
                  <a:gd name="T53" fmla="*/ 176213 h 128"/>
                  <a:gd name="T54" fmla="*/ 279400 w 207"/>
                  <a:gd name="T55" fmla="*/ 176213 h 128"/>
                  <a:gd name="T56" fmla="*/ 230187 w 207"/>
                  <a:gd name="T57" fmla="*/ 192088 h 128"/>
                  <a:gd name="T58" fmla="*/ 163512 w 207"/>
                  <a:gd name="T59" fmla="*/ 203200 h 128"/>
                  <a:gd name="T60" fmla="*/ 163512 w 207"/>
                  <a:gd name="T61" fmla="*/ 203200 h 128"/>
                  <a:gd name="T62" fmla="*/ 103187 w 207"/>
                  <a:gd name="T63" fmla="*/ 192088 h 128"/>
                  <a:gd name="T64" fmla="*/ 49212 w 207"/>
                  <a:gd name="T65" fmla="*/ 176213 h 128"/>
                  <a:gd name="T66" fmla="*/ 49212 w 207"/>
                  <a:gd name="T67" fmla="*/ 176213 h 128"/>
                  <a:gd name="T68" fmla="*/ 15875 w 207"/>
                  <a:gd name="T69" fmla="*/ 142875 h 128"/>
                  <a:gd name="T70" fmla="*/ 0 w 207"/>
                  <a:gd name="T71" fmla="*/ 104775 h 128"/>
                  <a:gd name="T72" fmla="*/ 0 w 207"/>
                  <a:gd name="T73" fmla="*/ 98425 h 128"/>
                  <a:gd name="T74" fmla="*/ 11112 w 207"/>
                  <a:gd name="T75" fmla="*/ 66675 h 128"/>
                  <a:gd name="T76" fmla="*/ 49212 w 207"/>
                  <a:gd name="T77" fmla="*/ 33338 h 128"/>
                  <a:gd name="T78" fmla="*/ 49212 w 207"/>
                  <a:gd name="T79" fmla="*/ 26988 h 128"/>
                  <a:gd name="T80" fmla="*/ 103187 w 207"/>
                  <a:gd name="T81" fmla="*/ 6350 h 128"/>
                  <a:gd name="T82" fmla="*/ 163512 w 207"/>
                  <a:gd name="T83" fmla="*/ 0 h 128"/>
                  <a:gd name="T84" fmla="*/ 163512 w 207"/>
                  <a:gd name="T85" fmla="*/ 0 h 128"/>
                  <a:gd name="T86" fmla="*/ 223837 w 207"/>
                  <a:gd name="T87" fmla="*/ 6350 h 128"/>
                  <a:gd name="T88" fmla="*/ 279400 w 207"/>
                  <a:gd name="T89" fmla="*/ 26988 h 128"/>
                  <a:gd name="T90" fmla="*/ 279400 w 207"/>
                  <a:gd name="T91" fmla="*/ 33338 h 128"/>
                  <a:gd name="T92" fmla="*/ 312737 w 207"/>
                  <a:gd name="T93" fmla="*/ 66675 h 128"/>
                  <a:gd name="T94" fmla="*/ 328612 w 207"/>
                  <a:gd name="T95" fmla="*/ 98425 h 128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07" h="128">
                    <a:moveTo>
                      <a:pt x="200" y="66"/>
                    </a:moveTo>
                    <a:lnTo>
                      <a:pt x="190" y="45"/>
                    </a:lnTo>
                    <a:lnTo>
                      <a:pt x="193" y="45"/>
                    </a:lnTo>
                    <a:lnTo>
                      <a:pt x="172" y="24"/>
                    </a:lnTo>
                    <a:lnTo>
                      <a:pt x="141" y="10"/>
                    </a:lnTo>
                    <a:lnTo>
                      <a:pt x="103" y="7"/>
                    </a:lnTo>
                    <a:lnTo>
                      <a:pt x="65" y="10"/>
                    </a:lnTo>
                    <a:lnTo>
                      <a:pt x="69" y="10"/>
                    </a:lnTo>
                    <a:lnTo>
                      <a:pt x="34" y="24"/>
                    </a:lnTo>
                    <a:lnTo>
                      <a:pt x="14" y="45"/>
                    </a:lnTo>
                    <a:lnTo>
                      <a:pt x="7" y="66"/>
                    </a:lnTo>
                    <a:lnTo>
                      <a:pt x="7" y="62"/>
                    </a:lnTo>
                    <a:lnTo>
                      <a:pt x="14" y="87"/>
                    </a:lnTo>
                    <a:lnTo>
                      <a:pt x="34" y="107"/>
                    </a:lnTo>
                    <a:lnTo>
                      <a:pt x="34" y="104"/>
                    </a:lnTo>
                    <a:lnTo>
                      <a:pt x="69" y="114"/>
                    </a:lnTo>
                    <a:lnTo>
                      <a:pt x="65" y="114"/>
                    </a:lnTo>
                    <a:lnTo>
                      <a:pt x="103" y="121"/>
                    </a:lnTo>
                    <a:lnTo>
                      <a:pt x="141" y="114"/>
                    </a:lnTo>
                    <a:lnTo>
                      <a:pt x="172" y="104"/>
                    </a:lnTo>
                    <a:lnTo>
                      <a:pt x="172" y="107"/>
                    </a:lnTo>
                    <a:lnTo>
                      <a:pt x="193" y="87"/>
                    </a:lnTo>
                    <a:lnTo>
                      <a:pt x="190" y="87"/>
                    </a:lnTo>
                    <a:lnTo>
                      <a:pt x="200" y="62"/>
                    </a:lnTo>
                    <a:lnTo>
                      <a:pt x="207" y="66"/>
                    </a:lnTo>
                    <a:lnTo>
                      <a:pt x="197" y="90"/>
                    </a:lnTo>
                    <a:lnTo>
                      <a:pt x="176" y="111"/>
                    </a:lnTo>
                    <a:lnTo>
                      <a:pt x="145" y="121"/>
                    </a:lnTo>
                    <a:lnTo>
                      <a:pt x="141" y="121"/>
                    </a:lnTo>
                    <a:lnTo>
                      <a:pt x="103" y="128"/>
                    </a:lnTo>
                    <a:lnTo>
                      <a:pt x="65" y="121"/>
                    </a:lnTo>
                    <a:lnTo>
                      <a:pt x="31" y="111"/>
                    </a:lnTo>
                    <a:lnTo>
                      <a:pt x="10" y="90"/>
                    </a:lnTo>
                    <a:lnTo>
                      <a:pt x="7" y="90"/>
                    </a:lnTo>
                    <a:lnTo>
                      <a:pt x="0" y="66"/>
                    </a:lnTo>
                    <a:lnTo>
                      <a:pt x="0" y="62"/>
                    </a:lnTo>
                    <a:lnTo>
                      <a:pt x="7" y="42"/>
                    </a:lnTo>
                    <a:lnTo>
                      <a:pt x="10" y="42"/>
                    </a:lnTo>
                    <a:lnTo>
                      <a:pt x="31" y="21"/>
                    </a:lnTo>
                    <a:lnTo>
                      <a:pt x="31" y="17"/>
                    </a:lnTo>
                    <a:lnTo>
                      <a:pt x="65" y="4"/>
                    </a:lnTo>
                    <a:lnTo>
                      <a:pt x="103" y="0"/>
                    </a:lnTo>
                    <a:lnTo>
                      <a:pt x="141" y="4"/>
                    </a:lnTo>
                    <a:lnTo>
                      <a:pt x="145" y="4"/>
                    </a:lnTo>
                    <a:lnTo>
                      <a:pt x="176" y="17"/>
                    </a:lnTo>
                    <a:lnTo>
                      <a:pt x="176" y="21"/>
                    </a:lnTo>
                    <a:lnTo>
                      <a:pt x="197" y="42"/>
                    </a:lnTo>
                    <a:lnTo>
                      <a:pt x="207" y="62"/>
                    </a:lnTo>
                    <a:lnTo>
                      <a:pt x="200" y="66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46" name="Freeform 112"/>
              <p:cNvSpPr>
                <a:spLocks/>
              </p:cNvSpPr>
              <p:nvPr/>
            </p:nvSpPr>
            <p:spPr bwMode="auto">
              <a:xfrm>
                <a:off x="7929563" y="3567113"/>
                <a:ext cx="11112" cy="6350"/>
              </a:xfrm>
              <a:custGeom>
                <a:avLst/>
                <a:gdLst>
                  <a:gd name="T0" fmla="*/ 0 w 7"/>
                  <a:gd name="T1" fmla="*/ 0 h 4"/>
                  <a:gd name="T2" fmla="*/ 0 w 7"/>
                  <a:gd name="T3" fmla="*/ 0 h 4"/>
                  <a:gd name="T4" fmla="*/ 0 w 7"/>
                  <a:gd name="T5" fmla="*/ 6350 h 4"/>
                  <a:gd name="T6" fmla="*/ 11112 w 7"/>
                  <a:gd name="T7" fmla="*/ 0 h 4"/>
                  <a:gd name="T8" fmla="*/ 11112 w 7"/>
                  <a:gd name="T9" fmla="*/ 6350 h 4"/>
                  <a:gd name="T10" fmla="*/ 11112 w 7"/>
                  <a:gd name="T11" fmla="*/ 6350 h 4"/>
                  <a:gd name="T12" fmla="*/ 0 w 7"/>
                  <a:gd name="T13" fmla="*/ 0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" h="4">
                    <a:moveTo>
                      <a:pt x="0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7" y="0"/>
                    </a:lnTo>
                    <a:lnTo>
                      <a:pt x="7" y="4"/>
                    </a:lnTo>
                    <a:lnTo>
                      <a:pt x="0" y="0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47" name="Rectangle 113"/>
              <p:cNvSpPr>
                <a:spLocks noChangeArrowheads="1"/>
              </p:cNvSpPr>
              <p:nvPr/>
            </p:nvSpPr>
            <p:spPr bwMode="auto">
              <a:xfrm>
                <a:off x="7697788" y="3513139"/>
                <a:ext cx="216406" cy="123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lang="en-US" altLang="zh-TW" sz="800">
                    <a:solidFill>
                      <a:srgbClr val="000000"/>
                    </a:solidFill>
                    <a:latin typeface="Times" panose="02020603050405020304" pitchFamily="18" charset="0"/>
                    <a:ea typeface="新細明體" pitchFamily="18" charset="-120"/>
                  </a:rPr>
                  <a:t>ORD</a:t>
                </a:r>
                <a:endParaRPr lang="en-US" altLang="zh-TW">
                  <a:ea typeface="新細明體" pitchFamily="18" charset="-120"/>
                </a:endParaRPr>
              </a:p>
            </p:txBody>
          </p:sp>
          <p:sp>
            <p:nvSpPr>
              <p:cNvPr id="18548" name="Freeform 114"/>
              <p:cNvSpPr>
                <a:spLocks/>
              </p:cNvSpPr>
              <p:nvPr/>
            </p:nvSpPr>
            <p:spPr bwMode="auto">
              <a:xfrm>
                <a:off x="6275388" y="4587875"/>
                <a:ext cx="317500" cy="192088"/>
              </a:xfrm>
              <a:custGeom>
                <a:avLst/>
                <a:gdLst>
                  <a:gd name="T0" fmla="*/ 317500 w 200"/>
                  <a:gd name="T1" fmla="*/ 93663 h 121"/>
                  <a:gd name="T2" fmla="*/ 300038 w 200"/>
                  <a:gd name="T3" fmla="*/ 60325 h 121"/>
                  <a:gd name="T4" fmla="*/ 268288 w 200"/>
                  <a:gd name="T5" fmla="*/ 28575 h 121"/>
                  <a:gd name="T6" fmla="*/ 219075 w 200"/>
                  <a:gd name="T7" fmla="*/ 6350 h 121"/>
                  <a:gd name="T8" fmla="*/ 158750 w 200"/>
                  <a:gd name="T9" fmla="*/ 0 h 121"/>
                  <a:gd name="T10" fmla="*/ 98425 w 200"/>
                  <a:gd name="T11" fmla="*/ 6350 h 121"/>
                  <a:gd name="T12" fmla="*/ 42863 w 200"/>
                  <a:gd name="T13" fmla="*/ 28575 h 121"/>
                  <a:gd name="T14" fmla="*/ 9525 w 200"/>
                  <a:gd name="T15" fmla="*/ 60325 h 121"/>
                  <a:gd name="T16" fmla="*/ 0 w 200"/>
                  <a:gd name="T17" fmla="*/ 93663 h 121"/>
                  <a:gd name="T18" fmla="*/ 9525 w 200"/>
                  <a:gd name="T19" fmla="*/ 131763 h 121"/>
                  <a:gd name="T20" fmla="*/ 42863 w 200"/>
                  <a:gd name="T21" fmla="*/ 165100 h 121"/>
                  <a:gd name="T22" fmla="*/ 98425 w 200"/>
                  <a:gd name="T23" fmla="*/ 180975 h 121"/>
                  <a:gd name="T24" fmla="*/ 158750 w 200"/>
                  <a:gd name="T25" fmla="*/ 192088 h 121"/>
                  <a:gd name="T26" fmla="*/ 219075 w 200"/>
                  <a:gd name="T27" fmla="*/ 180975 h 121"/>
                  <a:gd name="T28" fmla="*/ 268288 w 200"/>
                  <a:gd name="T29" fmla="*/ 165100 h 121"/>
                  <a:gd name="T30" fmla="*/ 300038 w 200"/>
                  <a:gd name="T31" fmla="*/ 131763 h 121"/>
                  <a:gd name="T32" fmla="*/ 317500 w 200"/>
                  <a:gd name="T33" fmla="*/ 93663 h 12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00" h="121">
                    <a:moveTo>
                      <a:pt x="200" y="59"/>
                    </a:moveTo>
                    <a:lnTo>
                      <a:pt x="189" y="38"/>
                    </a:lnTo>
                    <a:lnTo>
                      <a:pt x="169" y="18"/>
                    </a:lnTo>
                    <a:lnTo>
                      <a:pt x="138" y="4"/>
                    </a:lnTo>
                    <a:lnTo>
                      <a:pt x="100" y="0"/>
                    </a:lnTo>
                    <a:lnTo>
                      <a:pt x="62" y="4"/>
                    </a:lnTo>
                    <a:lnTo>
                      <a:pt x="27" y="18"/>
                    </a:lnTo>
                    <a:lnTo>
                      <a:pt x="6" y="38"/>
                    </a:lnTo>
                    <a:lnTo>
                      <a:pt x="0" y="59"/>
                    </a:lnTo>
                    <a:lnTo>
                      <a:pt x="6" y="83"/>
                    </a:lnTo>
                    <a:lnTo>
                      <a:pt x="27" y="104"/>
                    </a:lnTo>
                    <a:lnTo>
                      <a:pt x="62" y="114"/>
                    </a:lnTo>
                    <a:lnTo>
                      <a:pt x="100" y="121"/>
                    </a:lnTo>
                    <a:lnTo>
                      <a:pt x="138" y="114"/>
                    </a:lnTo>
                    <a:lnTo>
                      <a:pt x="169" y="104"/>
                    </a:lnTo>
                    <a:lnTo>
                      <a:pt x="189" y="83"/>
                    </a:lnTo>
                    <a:lnTo>
                      <a:pt x="200" y="59"/>
                    </a:lnTo>
                    <a:close/>
                  </a:path>
                </a:pathLst>
              </a:custGeom>
              <a:blipFill dpi="0" rotWithShape="0">
                <a:blip r:embed="rId4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49" name="Freeform 115"/>
              <p:cNvSpPr>
                <a:spLocks/>
              </p:cNvSpPr>
              <p:nvPr/>
            </p:nvSpPr>
            <p:spPr bwMode="auto">
              <a:xfrm>
                <a:off x="6269038" y="4583113"/>
                <a:ext cx="328612" cy="203200"/>
              </a:xfrm>
              <a:custGeom>
                <a:avLst/>
                <a:gdLst>
                  <a:gd name="T0" fmla="*/ 301625 w 207"/>
                  <a:gd name="T1" fmla="*/ 71438 h 128"/>
                  <a:gd name="T2" fmla="*/ 306387 w 207"/>
                  <a:gd name="T3" fmla="*/ 71438 h 128"/>
                  <a:gd name="T4" fmla="*/ 274637 w 207"/>
                  <a:gd name="T5" fmla="*/ 38100 h 128"/>
                  <a:gd name="T6" fmla="*/ 225425 w 207"/>
                  <a:gd name="T7" fmla="*/ 15875 h 128"/>
                  <a:gd name="T8" fmla="*/ 225425 w 207"/>
                  <a:gd name="T9" fmla="*/ 15875 h 128"/>
                  <a:gd name="T10" fmla="*/ 165100 w 207"/>
                  <a:gd name="T11" fmla="*/ 11113 h 128"/>
                  <a:gd name="T12" fmla="*/ 104775 w 207"/>
                  <a:gd name="T13" fmla="*/ 15875 h 128"/>
                  <a:gd name="T14" fmla="*/ 109537 w 207"/>
                  <a:gd name="T15" fmla="*/ 15875 h 128"/>
                  <a:gd name="T16" fmla="*/ 55562 w 207"/>
                  <a:gd name="T17" fmla="*/ 38100 h 128"/>
                  <a:gd name="T18" fmla="*/ 22225 w 207"/>
                  <a:gd name="T19" fmla="*/ 71438 h 128"/>
                  <a:gd name="T20" fmla="*/ 22225 w 207"/>
                  <a:gd name="T21" fmla="*/ 71438 h 128"/>
                  <a:gd name="T22" fmla="*/ 11112 w 207"/>
                  <a:gd name="T23" fmla="*/ 98425 h 128"/>
                  <a:gd name="T24" fmla="*/ 22225 w 207"/>
                  <a:gd name="T25" fmla="*/ 136525 h 128"/>
                  <a:gd name="T26" fmla="*/ 22225 w 207"/>
                  <a:gd name="T27" fmla="*/ 136525 h 128"/>
                  <a:gd name="T28" fmla="*/ 55562 w 207"/>
                  <a:gd name="T29" fmla="*/ 165100 h 128"/>
                  <a:gd name="T30" fmla="*/ 109537 w 207"/>
                  <a:gd name="T31" fmla="*/ 180975 h 128"/>
                  <a:gd name="T32" fmla="*/ 104775 w 207"/>
                  <a:gd name="T33" fmla="*/ 180975 h 128"/>
                  <a:gd name="T34" fmla="*/ 165100 w 207"/>
                  <a:gd name="T35" fmla="*/ 192088 h 128"/>
                  <a:gd name="T36" fmla="*/ 225425 w 207"/>
                  <a:gd name="T37" fmla="*/ 180975 h 128"/>
                  <a:gd name="T38" fmla="*/ 225425 w 207"/>
                  <a:gd name="T39" fmla="*/ 180975 h 128"/>
                  <a:gd name="T40" fmla="*/ 274637 w 207"/>
                  <a:gd name="T41" fmla="*/ 169863 h 128"/>
                  <a:gd name="T42" fmla="*/ 306387 w 207"/>
                  <a:gd name="T43" fmla="*/ 136525 h 128"/>
                  <a:gd name="T44" fmla="*/ 301625 w 207"/>
                  <a:gd name="T45" fmla="*/ 136525 h 128"/>
                  <a:gd name="T46" fmla="*/ 317500 w 207"/>
                  <a:gd name="T47" fmla="*/ 98425 h 128"/>
                  <a:gd name="T48" fmla="*/ 328612 w 207"/>
                  <a:gd name="T49" fmla="*/ 104775 h 128"/>
                  <a:gd name="T50" fmla="*/ 312737 w 207"/>
                  <a:gd name="T51" fmla="*/ 142875 h 128"/>
                  <a:gd name="T52" fmla="*/ 279400 w 207"/>
                  <a:gd name="T53" fmla="*/ 174625 h 128"/>
                  <a:gd name="T54" fmla="*/ 279400 w 207"/>
                  <a:gd name="T55" fmla="*/ 174625 h 128"/>
                  <a:gd name="T56" fmla="*/ 230187 w 207"/>
                  <a:gd name="T57" fmla="*/ 192088 h 128"/>
                  <a:gd name="T58" fmla="*/ 165100 w 207"/>
                  <a:gd name="T59" fmla="*/ 203200 h 128"/>
                  <a:gd name="T60" fmla="*/ 165100 w 207"/>
                  <a:gd name="T61" fmla="*/ 203200 h 128"/>
                  <a:gd name="T62" fmla="*/ 104775 w 207"/>
                  <a:gd name="T63" fmla="*/ 192088 h 128"/>
                  <a:gd name="T64" fmla="*/ 49212 w 207"/>
                  <a:gd name="T65" fmla="*/ 174625 h 128"/>
                  <a:gd name="T66" fmla="*/ 49212 w 207"/>
                  <a:gd name="T67" fmla="*/ 174625 h 128"/>
                  <a:gd name="T68" fmla="*/ 15875 w 207"/>
                  <a:gd name="T69" fmla="*/ 142875 h 128"/>
                  <a:gd name="T70" fmla="*/ 0 w 207"/>
                  <a:gd name="T71" fmla="*/ 104775 h 128"/>
                  <a:gd name="T72" fmla="*/ 0 w 207"/>
                  <a:gd name="T73" fmla="*/ 98425 h 128"/>
                  <a:gd name="T74" fmla="*/ 11112 w 207"/>
                  <a:gd name="T75" fmla="*/ 65088 h 128"/>
                  <a:gd name="T76" fmla="*/ 49212 w 207"/>
                  <a:gd name="T77" fmla="*/ 33338 h 128"/>
                  <a:gd name="T78" fmla="*/ 49212 w 207"/>
                  <a:gd name="T79" fmla="*/ 26988 h 128"/>
                  <a:gd name="T80" fmla="*/ 104775 w 207"/>
                  <a:gd name="T81" fmla="*/ 4763 h 128"/>
                  <a:gd name="T82" fmla="*/ 165100 w 207"/>
                  <a:gd name="T83" fmla="*/ 0 h 128"/>
                  <a:gd name="T84" fmla="*/ 165100 w 207"/>
                  <a:gd name="T85" fmla="*/ 0 h 128"/>
                  <a:gd name="T86" fmla="*/ 225425 w 207"/>
                  <a:gd name="T87" fmla="*/ 4763 h 128"/>
                  <a:gd name="T88" fmla="*/ 279400 w 207"/>
                  <a:gd name="T89" fmla="*/ 26988 h 128"/>
                  <a:gd name="T90" fmla="*/ 279400 w 207"/>
                  <a:gd name="T91" fmla="*/ 33338 h 128"/>
                  <a:gd name="T92" fmla="*/ 312737 w 207"/>
                  <a:gd name="T93" fmla="*/ 65088 h 128"/>
                  <a:gd name="T94" fmla="*/ 328612 w 207"/>
                  <a:gd name="T95" fmla="*/ 98425 h 128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07" h="128">
                    <a:moveTo>
                      <a:pt x="200" y="66"/>
                    </a:moveTo>
                    <a:lnTo>
                      <a:pt x="190" y="45"/>
                    </a:lnTo>
                    <a:lnTo>
                      <a:pt x="193" y="45"/>
                    </a:lnTo>
                    <a:lnTo>
                      <a:pt x="173" y="24"/>
                    </a:lnTo>
                    <a:lnTo>
                      <a:pt x="142" y="10"/>
                    </a:lnTo>
                    <a:lnTo>
                      <a:pt x="104" y="7"/>
                    </a:lnTo>
                    <a:lnTo>
                      <a:pt x="66" y="10"/>
                    </a:lnTo>
                    <a:lnTo>
                      <a:pt x="69" y="10"/>
                    </a:lnTo>
                    <a:lnTo>
                      <a:pt x="35" y="24"/>
                    </a:lnTo>
                    <a:lnTo>
                      <a:pt x="14" y="45"/>
                    </a:lnTo>
                    <a:lnTo>
                      <a:pt x="7" y="66"/>
                    </a:lnTo>
                    <a:lnTo>
                      <a:pt x="7" y="62"/>
                    </a:lnTo>
                    <a:lnTo>
                      <a:pt x="14" y="86"/>
                    </a:lnTo>
                    <a:lnTo>
                      <a:pt x="35" y="107"/>
                    </a:lnTo>
                    <a:lnTo>
                      <a:pt x="35" y="104"/>
                    </a:lnTo>
                    <a:lnTo>
                      <a:pt x="69" y="114"/>
                    </a:lnTo>
                    <a:lnTo>
                      <a:pt x="66" y="114"/>
                    </a:lnTo>
                    <a:lnTo>
                      <a:pt x="104" y="121"/>
                    </a:lnTo>
                    <a:lnTo>
                      <a:pt x="142" y="114"/>
                    </a:lnTo>
                    <a:lnTo>
                      <a:pt x="173" y="104"/>
                    </a:lnTo>
                    <a:lnTo>
                      <a:pt x="173" y="107"/>
                    </a:lnTo>
                    <a:lnTo>
                      <a:pt x="193" y="86"/>
                    </a:lnTo>
                    <a:lnTo>
                      <a:pt x="190" y="86"/>
                    </a:lnTo>
                    <a:lnTo>
                      <a:pt x="200" y="62"/>
                    </a:lnTo>
                    <a:lnTo>
                      <a:pt x="207" y="66"/>
                    </a:lnTo>
                    <a:lnTo>
                      <a:pt x="197" y="90"/>
                    </a:lnTo>
                    <a:lnTo>
                      <a:pt x="176" y="110"/>
                    </a:lnTo>
                    <a:lnTo>
                      <a:pt x="145" y="121"/>
                    </a:lnTo>
                    <a:lnTo>
                      <a:pt x="142" y="121"/>
                    </a:lnTo>
                    <a:lnTo>
                      <a:pt x="104" y="128"/>
                    </a:lnTo>
                    <a:lnTo>
                      <a:pt x="66" y="121"/>
                    </a:lnTo>
                    <a:lnTo>
                      <a:pt x="31" y="110"/>
                    </a:lnTo>
                    <a:lnTo>
                      <a:pt x="10" y="90"/>
                    </a:lnTo>
                    <a:lnTo>
                      <a:pt x="7" y="90"/>
                    </a:lnTo>
                    <a:lnTo>
                      <a:pt x="0" y="66"/>
                    </a:lnTo>
                    <a:lnTo>
                      <a:pt x="0" y="62"/>
                    </a:lnTo>
                    <a:lnTo>
                      <a:pt x="7" y="41"/>
                    </a:lnTo>
                    <a:lnTo>
                      <a:pt x="10" y="41"/>
                    </a:lnTo>
                    <a:lnTo>
                      <a:pt x="31" y="21"/>
                    </a:lnTo>
                    <a:lnTo>
                      <a:pt x="31" y="17"/>
                    </a:lnTo>
                    <a:lnTo>
                      <a:pt x="66" y="3"/>
                    </a:lnTo>
                    <a:lnTo>
                      <a:pt x="104" y="0"/>
                    </a:lnTo>
                    <a:lnTo>
                      <a:pt x="142" y="3"/>
                    </a:lnTo>
                    <a:lnTo>
                      <a:pt x="145" y="3"/>
                    </a:lnTo>
                    <a:lnTo>
                      <a:pt x="176" y="17"/>
                    </a:lnTo>
                    <a:lnTo>
                      <a:pt x="176" y="21"/>
                    </a:lnTo>
                    <a:lnTo>
                      <a:pt x="197" y="41"/>
                    </a:lnTo>
                    <a:lnTo>
                      <a:pt x="207" y="62"/>
                    </a:lnTo>
                    <a:lnTo>
                      <a:pt x="200" y="66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50" name="Freeform 116"/>
              <p:cNvSpPr>
                <a:spLocks/>
              </p:cNvSpPr>
              <p:nvPr/>
            </p:nvSpPr>
            <p:spPr bwMode="auto">
              <a:xfrm>
                <a:off x="6586538" y="4681538"/>
                <a:ext cx="11112" cy="6350"/>
              </a:xfrm>
              <a:custGeom>
                <a:avLst/>
                <a:gdLst>
                  <a:gd name="T0" fmla="*/ 0 w 7"/>
                  <a:gd name="T1" fmla="*/ 0 h 4"/>
                  <a:gd name="T2" fmla="*/ 0 w 7"/>
                  <a:gd name="T3" fmla="*/ 0 h 4"/>
                  <a:gd name="T4" fmla="*/ 0 w 7"/>
                  <a:gd name="T5" fmla="*/ 6350 h 4"/>
                  <a:gd name="T6" fmla="*/ 11112 w 7"/>
                  <a:gd name="T7" fmla="*/ 0 h 4"/>
                  <a:gd name="T8" fmla="*/ 11112 w 7"/>
                  <a:gd name="T9" fmla="*/ 6350 h 4"/>
                  <a:gd name="T10" fmla="*/ 11112 w 7"/>
                  <a:gd name="T11" fmla="*/ 6350 h 4"/>
                  <a:gd name="T12" fmla="*/ 0 w 7"/>
                  <a:gd name="T13" fmla="*/ 0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" h="4">
                    <a:moveTo>
                      <a:pt x="0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7" y="0"/>
                    </a:lnTo>
                    <a:lnTo>
                      <a:pt x="7" y="4"/>
                    </a:lnTo>
                    <a:lnTo>
                      <a:pt x="0" y="0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51" name="Rectangle 117"/>
              <p:cNvSpPr>
                <a:spLocks noChangeArrowheads="1"/>
              </p:cNvSpPr>
              <p:nvPr/>
            </p:nvSpPr>
            <p:spPr bwMode="auto">
              <a:xfrm>
                <a:off x="6361113" y="4627564"/>
                <a:ext cx="209994" cy="123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lang="en-US" altLang="zh-TW" sz="800">
                    <a:solidFill>
                      <a:srgbClr val="000000"/>
                    </a:solidFill>
                    <a:latin typeface="Times" panose="02020603050405020304" pitchFamily="18" charset="0"/>
                    <a:ea typeface="新細明體" pitchFamily="18" charset="-120"/>
                  </a:rPr>
                  <a:t>LAX</a:t>
                </a:r>
                <a:endParaRPr lang="en-US" altLang="zh-TW">
                  <a:ea typeface="新細明體" pitchFamily="18" charset="-120"/>
                </a:endParaRPr>
              </a:p>
            </p:txBody>
          </p:sp>
          <p:sp>
            <p:nvSpPr>
              <p:cNvPr id="18552" name="Freeform 118"/>
              <p:cNvSpPr>
                <a:spLocks/>
              </p:cNvSpPr>
              <p:nvPr/>
            </p:nvSpPr>
            <p:spPr bwMode="auto">
              <a:xfrm>
                <a:off x="7245350" y="4484689"/>
                <a:ext cx="317500" cy="192087"/>
              </a:xfrm>
              <a:custGeom>
                <a:avLst/>
                <a:gdLst>
                  <a:gd name="T0" fmla="*/ 317500 w 200"/>
                  <a:gd name="T1" fmla="*/ 92075 h 121"/>
                  <a:gd name="T2" fmla="*/ 300038 w 200"/>
                  <a:gd name="T3" fmla="*/ 60325 h 121"/>
                  <a:gd name="T4" fmla="*/ 268288 w 200"/>
                  <a:gd name="T5" fmla="*/ 26987 h 121"/>
                  <a:gd name="T6" fmla="*/ 219075 w 200"/>
                  <a:gd name="T7" fmla="*/ 4762 h 121"/>
                  <a:gd name="T8" fmla="*/ 158750 w 200"/>
                  <a:gd name="T9" fmla="*/ 0 h 121"/>
                  <a:gd name="T10" fmla="*/ 98425 w 200"/>
                  <a:gd name="T11" fmla="*/ 4762 h 121"/>
                  <a:gd name="T12" fmla="*/ 42863 w 200"/>
                  <a:gd name="T13" fmla="*/ 26987 h 121"/>
                  <a:gd name="T14" fmla="*/ 9525 w 200"/>
                  <a:gd name="T15" fmla="*/ 60325 h 121"/>
                  <a:gd name="T16" fmla="*/ 0 w 200"/>
                  <a:gd name="T17" fmla="*/ 92075 h 121"/>
                  <a:gd name="T18" fmla="*/ 9525 w 200"/>
                  <a:gd name="T19" fmla="*/ 131762 h 121"/>
                  <a:gd name="T20" fmla="*/ 42863 w 200"/>
                  <a:gd name="T21" fmla="*/ 163512 h 121"/>
                  <a:gd name="T22" fmla="*/ 98425 w 200"/>
                  <a:gd name="T23" fmla="*/ 180975 h 121"/>
                  <a:gd name="T24" fmla="*/ 158750 w 200"/>
                  <a:gd name="T25" fmla="*/ 192087 h 121"/>
                  <a:gd name="T26" fmla="*/ 219075 w 200"/>
                  <a:gd name="T27" fmla="*/ 180975 h 121"/>
                  <a:gd name="T28" fmla="*/ 268288 w 200"/>
                  <a:gd name="T29" fmla="*/ 163512 h 121"/>
                  <a:gd name="T30" fmla="*/ 300038 w 200"/>
                  <a:gd name="T31" fmla="*/ 131762 h 121"/>
                  <a:gd name="T32" fmla="*/ 317500 w 200"/>
                  <a:gd name="T33" fmla="*/ 92075 h 12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00" h="121">
                    <a:moveTo>
                      <a:pt x="200" y="58"/>
                    </a:moveTo>
                    <a:lnTo>
                      <a:pt x="189" y="38"/>
                    </a:lnTo>
                    <a:lnTo>
                      <a:pt x="169" y="17"/>
                    </a:lnTo>
                    <a:lnTo>
                      <a:pt x="138" y="3"/>
                    </a:lnTo>
                    <a:lnTo>
                      <a:pt x="100" y="0"/>
                    </a:lnTo>
                    <a:lnTo>
                      <a:pt x="62" y="3"/>
                    </a:lnTo>
                    <a:lnTo>
                      <a:pt x="27" y="17"/>
                    </a:lnTo>
                    <a:lnTo>
                      <a:pt x="6" y="38"/>
                    </a:lnTo>
                    <a:lnTo>
                      <a:pt x="0" y="58"/>
                    </a:lnTo>
                    <a:lnTo>
                      <a:pt x="6" y="83"/>
                    </a:lnTo>
                    <a:lnTo>
                      <a:pt x="27" y="103"/>
                    </a:lnTo>
                    <a:lnTo>
                      <a:pt x="62" y="114"/>
                    </a:lnTo>
                    <a:lnTo>
                      <a:pt x="100" y="121"/>
                    </a:lnTo>
                    <a:lnTo>
                      <a:pt x="138" y="114"/>
                    </a:lnTo>
                    <a:lnTo>
                      <a:pt x="169" y="103"/>
                    </a:lnTo>
                    <a:lnTo>
                      <a:pt x="189" y="83"/>
                    </a:lnTo>
                    <a:lnTo>
                      <a:pt x="200" y="58"/>
                    </a:lnTo>
                    <a:close/>
                  </a:path>
                </a:pathLst>
              </a:custGeom>
              <a:blipFill dpi="0" rotWithShape="0">
                <a:blip r:embed="rId4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53" name="Freeform 119"/>
              <p:cNvSpPr>
                <a:spLocks/>
              </p:cNvSpPr>
              <p:nvPr/>
            </p:nvSpPr>
            <p:spPr bwMode="auto">
              <a:xfrm>
                <a:off x="7239001" y="4478338"/>
                <a:ext cx="328613" cy="203200"/>
              </a:xfrm>
              <a:custGeom>
                <a:avLst/>
                <a:gdLst>
                  <a:gd name="T0" fmla="*/ 301625 w 207"/>
                  <a:gd name="T1" fmla="*/ 71438 h 128"/>
                  <a:gd name="T2" fmla="*/ 306388 w 207"/>
                  <a:gd name="T3" fmla="*/ 71438 h 128"/>
                  <a:gd name="T4" fmla="*/ 274638 w 207"/>
                  <a:gd name="T5" fmla="*/ 38100 h 128"/>
                  <a:gd name="T6" fmla="*/ 225425 w 207"/>
                  <a:gd name="T7" fmla="*/ 17463 h 128"/>
                  <a:gd name="T8" fmla="*/ 225425 w 207"/>
                  <a:gd name="T9" fmla="*/ 17463 h 128"/>
                  <a:gd name="T10" fmla="*/ 165100 w 207"/>
                  <a:gd name="T11" fmla="*/ 11113 h 128"/>
                  <a:gd name="T12" fmla="*/ 104775 w 207"/>
                  <a:gd name="T13" fmla="*/ 17463 h 128"/>
                  <a:gd name="T14" fmla="*/ 109538 w 207"/>
                  <a:gd name="T15" fmla="*/ 17463 h 128"/>
                  <a:gd name="T16" fmla="*/ 55563 w 207"/>
                  <a:gd name="T17" fmla="*/ 38100 h 128"/>
                  <a:gd name="T18" fmla="*/ 22225 w 207"/>
                  <a:gd name="T19" fmla="*/ 71438 h 128"/>
                  <a:gd name="T20" fmla="*/ 22225 w 207"/>
                  <a:gd name="T21" fmla="*/ 71438 h 128"/>
                  <a:gd name="T22" fmla="*/ 11113 w 207"/>
                  <a:gd name="T23" fmla="*/ 98425 h 128"/>
                  <a:gd name="T24" fmla="*/ 22225 w 207"/>
                  <a:gd name="T25" fmla="*/ 138113 h 128"/>
                  <a:gd name="T26" fmla="*/ 22225 w 207"/>
                  <a:gd name="T27" fmla="*/ 138113 h 128"/>
                  <a:gd name="T28" fmla="*/ 55563 w 207"/>
                  <a:gd name="T29" fmla="*/ 165100 h 128"/>
                  <a:gd name="T30" fmla="*/ 109538 w 207"/>
                  <a:gd name="T31" fmla="*/ 180975 h 128"/>
                  <a:gd name="T32" fmla="*/ 104775 w 207"/>
                  <a:gd name="T33" fmla="*/ 180975 h 128"/>
                  <a:gd name="T34" fmla="*/ 165100 w 207"/>
                  <a:gd name="T35" fmla="*/ 192088 h 128"/>
                  <a:gd name="T36" fmla="*/ 225425 w 207"/>
                  <a:gd name="T37" fmla="*/ 180975 h 128"/>
                  <a:gd name="T38" fmla="*/ 225425 w 207"/>
                  <a:gd name="T39" fmla="*/ 180975 h 128"/>
                  <a:gd name="T40" fmla="*/ 274638 w 207"/>
                  <a:gd name="T41" fmla="*/ 169863 h 128"/>
                  <a:gd name="T42" fmla="*/ 306388 w 207"/>
                  <a:gd name="T43" fmla="*/ 138113 h 128"/>
                  <a:gd name="T44" fmla="*/ 301625 w 207"/>
                  <a:gd name="T45" fmla="*/ 138113 h 128"/>
                  <a:gd name="T46" fmla="*/ 317500 w 207"/>
                  <a:gd name="T47" fmla="*/ 98425 h 128"/>
                  <a:gd name="T48" fmla="*/ 328613 w 207"/>
                  <a:gd name="T49" fmla="*/ 104775 h 128"/>
                  <a:gd name="T50" fmla="*/ 312738 w 207"/>
                  <a:gd name="T51" fmla="*/ 142875 h 128"/>
                  <a:gd name="T52" fmla="*/ 279400 w 207"/>
                  <a:gd name="T53" fmla="*/ 176213 h 128"/>
                  <a:gd name="T54" fmla="*/ 279400 w 207"/>
                  <a:gd name="T55" fmla="*/ 176213 h 128"/>
                  <a:gd name="T56" fmla="*/ 230188 w 207"/>
                  <a:gd name="T57" fmla="*/ 192088 h 128"/>
                  <a:gd name="T58" fmla="*/ 165100 w 207"/>
                  <a:gd name="T59" fmla="*/ 203200 h 128"/>
                  <a:gd name="T60" fmla="*/ 165100 w 207"/>
                  <a:gd name="T61" fmla="*/ 203200 h 128"/>
                  <a:gd name="T62" fmla="*/ 104775 w 207"/>
                  <a:gd name="T63" fmla="*/ 192088 h 128"/>
                  <a:gd name="T64" fmla="*/ 49213 w 207"/>
                  <a:gd name="T65" fmla="*/ 176213 h 128"/>
                  <a:gd name="T66" fmla="*/ 49213 w 207"/>
                  <a:gd name="T67" fmla="*/ 176213 h 128"/>
                  <a:gd name="T68" fmla="*/ 15875 w 207"/>
                  <a:gd name="T69" fmla="*/ 142875 h 128"/>
                  <a:gd name="T70" fmla="*/ 0 w 207"/>
                  <a:gd name="T71" fmla="*/ 104775 h 128"/>
                  <a:gd name="T72" fmla="*/ 0 w 207"/>
                  <a:gd name="T73" fmla="*/ 98425 h 128"/>
                  <a:gd name="T74" fmla="*/ 11113 w 207"/>
                  <a:gd name="T75" fmla="*/ 66675 h 128"/>
                  <a:gd name="T76" fmla="*/ 49213 w 207"/>
                  <a:gd name="T77" fmla="*/ 33338 h 128"/>
                  <a:gd name="T78" fmla="*/ 49213 w 207"/>
                  <a:gd name="T79" fmla="*/ 26988 h 128"/>
                  <a:gd name="T80" fmla="*/ 104775 w 207"/>
                  <a:gd name="T81" fmla="*/ 6350 h 128"/>
                  <a:gd name="T82" fmla="*/ 165100 w 207"/>
                  <a:gd name="T83" fmla="*/ 0 h 128"/>
                  <a:gd name="T84" fmla="*/ 165100 w 207"/>
                  <a:gd name="T85" fmla="*/ 0 h 128"/>
                  <a:gd name="T86" fmla="*/ 225425 w 207"/>
                  <a:gd name="T87" fmla="*/ 6350 h 128"/>
                  <a:gd name="T88" fmla="*/ 279400 w 207"/>
                  <a:gd name="T89" fmla="*/ 26988 h 128"/>
                  <a:gd name="T90" fmla="*/ 279400 w 207"/>
                  <a:gd name="T91" fmla="*/ 33338 h 128"/>
                  <a:gd name="T92" fmla="*/ 312738 w 207"/>
                  <a:gd name="T93" fmla="*/ 66675 h 128"/>
                  <a:gd name="T94" fmla="*/ 328613 w 207"/>
                  <a:gd name="T95" fmla="*/ 98425 h 128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07" h="128">
                    <a:moveTo>
                      <a:pt x="200" y="66"/>
                    </a:moveTo>
                    <a:lnTo>
                      <a:pt x="190" y="45"/>
                    </a:lnTo>
                    <a:lnTo>
                      <a:pt x="193" y="45"/>
                    </a:lnTo>
                    <a:lnTo>
                      <a:pt x="173" y="24"/>
                    </a:lnTo>
                    <a:lnTo>
                      <a:pt x="142" y="11"/>
                    </a:lnTo>
                    <a:lnTo>
                      <a:pt x="104" y="7"/>
                    </a:lnTo>
                    <a:lnTo>
                      <a:pt x="66" y="11"/>
                    </a:lnTo>
                    <a:lnTo>
                      <a:pt x="69" y="11"/>
                    </a:lnTo>
                    <a:lnTo>
                      <a:pt x="35" y="24"/>
                    </a:lnTo>
                    <a:lnTo>
                      <a:pt x="14" y="45"/>
                    </a:lnTo>
                    <a:lnTo>
                      <a:pt x="7" y="66"/>
                    </a:lnTo>
                    <a:lnTo>
                      <a:pt x="7" y="62"/>
                    </a:lnTo>
                    <a:lnTo>
                      <a:pt x="14" y="87"/>
                    </a:lnTo>
                    <a:lnTo>
                      <a:pt x="35" y="107"/>
                    </a:lnTo>
                    <a:lnTo>
                      <a:pt x="35" y="104"/>
                    </a:lnTo>
                    <a:lnTo>
                      <a:pt x="69" y="114"/>
                    </a:lnTo>
                    <a:lnTo>
                      <a:pt x="66" y="114"/>
                    </a:lnTo>
                    <a:lnTo>
                      <a:pt x="104" y="121"/>
                    </a:lnTo>
                    <a:lnTo>
                      <a:pt x="142" y="114"/>
                    </a:lnTo>
                    <a:lnTo>
                      <a:pt x="173" y="104"/>
                    </a:lnTo>
                    <a:lnTo>
                      <a:pt x="173" y="107"/>
                    </a:lnTo>
                    <a:lnTo>
                      <a:pt x="193" y="87"/>
                    </a:lnTo>
                    <a:lnTo>
                      <a:pt x="190" y="87"/>
                    </a:lnTo>
                    <a:lnTo>
                      <a:pt x="200" y="62"/>
                    </a:lnTo>
                    <a:lnTo>
                      <a:pt x="207" y="66"/>
                    </a:lnTo>
                    <a:lnTo>
                      <a:pt x="197" y="90"/>
                    </a:lnTo>
                    <a:lnTo>
                      <a:pt x="176" y="111"/>
                    </a:lnTo>
                    <a:lnTo>
                      <a:pt x="145" y="121"/>
                    </a:lnTo>
                    <a:lnTo>
                      <a:pt x="142" y="121"/>
                    </a:lnTo>
                    <a:lnTo>
                      <a:pt x="104" y="128"/>
                    </a:lnTo>
                    <a:lnTo>
                      <a:pt x="66" y="121"/>
                    </a:lnTo>
                    <a:lnTo>
                      <a:pt x="31" y="111"/>
                    </a:lnTo>
                    <a:lnTo>
                      <a:pt x="10" y="90"/>
                    </a:lnTo>
                    <a:lnTo>
                      <a:pt x="7" y="90"/>
                    </a:lnTo>
                    <a:lnTo>
                      <a:pt x="0" y="66"/>
                    </a:lnTo>
                    <a:lnTo>
                      <a:pt x="0" y="62"/>
                    </a:lnTo>
                    <a:lnTo>
                      <a:pt x="7" y="42"/>
                    </a:lnTo>
                    <a:lnTo>
                      <a:pt x="10" y="42"/>
                    </a:lnTo>
                    <a:lnTo>
                      <a:pt x="31" y="21"/>
                    </a:lnTo>
                    <a:lnTo>
                      <a:pt x="31" y="17"/>
                    </a:lnTo>
                    <a:lnTo>
                      <a:pt x="66" y="4"/>
                    </a:lnTo>
                    <a:lnTo>
                      <a:pt x="104" y="0"/>
                    </a:lnTo>
                    <a:lnTo>
                      <a:pt x="142" y="4"/>
                    </a:lnTo>
                    <a:lnTo>
                      <a:pt x="145" y="4"/>
                    </a:lnTo>
                    <a:lnTo>
                      <a:pt x="176" y="17"/>
                    </a:lnTo>
                    <a:lnTo>
                      <a:pt x="176" y="21"/>
                    </a:lnTo>
                    <a:lnTo>
                      <a:pt x="197" y="42"/>
                    </a:lnTo>
                    <a:lnTo>
                      <a:pt x="207" y="62"/>
                    </a:lnTo>
                    <a:lnTo>
                      <a:pt x="200" y="66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54" name="Freeform 120"/>
              <p:cNvSpPr>
                <a:spLocks/>
              </p:cNvSpPr>
              <p:nvPr/>
            </p:nvSpPr>
            <p:spPr bwMode="auto">
              <a:xfrm>
                <a:off x="7556501" y="4576763"/>
                <a:ext cx="11113" cy="6350"/>
              </a:xfrm>
              <a:custGeom>
                <a:avLst/>
                <a:gdLst>
                  <a:gd name="T0" fmla="*/ 0 w 7"/>
                  <a:gd name="T1" fmla="*/ 0 h 4"/>
                  <a:gd name="T2" fmla="*/ 0 w 7"/>
                  <a:gd name="T3" fmla="*/ 0 h 4"/>
                  <a:gd name="T4" fmla="*/ 0 w 7"/>
                  <a:gd name="T5" fmla="*/ 6350 h 4"/>
                  <a:gd name="T6" fmla="*/ 11113 w 7"/>
                  <a:gd name="T7" fmla="*/ 0 h 4"/>
                  <a:gd name="T8" fmla="*/ 11113 w 7"/>
                  <a:gd name="T9" fmla="*/ 6350 h 4"/>
                  <a:gd name="T10" fmla="*/ 11113 w 7"/>
                  <a:gd name="T11" fmla="*/ 6350 h 4"/>
                  <a:gd name="T12" fmla="*/ 0 w 7"/>
                  <a:gd name="T13" fmla="*/ 0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" h="4">
                    <a:moveTo>
                      <a:pt x="0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7" y="0"/>
                    </a:lnTo>
                    <a:lnTo>
                      <a:pt x="7" y="4"/>
                    </a:lnTo>
                    <a:lnTo>
                      <a:pt x="0" y="0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55" name="Rectangle 121"/>
              <p:cNvSpPr>
                <a:spLocks noChangeArrowheads="1"/>
              </p:cNvSpPr>
              <p:nvPr/>
            </p:nvSpPr>
            <p:spPr bwMode="auto">
              <a:xfrm>
                <a:off x="7318376" y="4522789"/>
                <a:ext cx="225425" cy="1222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lang="en-US" altLang="zh-TW" sz="800">
                    <a:solidFill>
                      <a:srgbClr val="000000"/>
                    </a:solidFill>
                    <a:latin typeface="Times" panose="02020603050405020304" pitchFamily="18" charset="0"/>
                    <a:ea typeface="新細明體" pitchFamily="18" charset="-120"/>
                  </a:rPr>
                  <a:t>DFW</a:t>
                </a:r>
                <a:endParaRPr lang="en-US" altLang="zh-TW">
                  <a:ea typeface="新細明體" pitchFamily="18" charset="-120"/>
                </a:endParaRPr>
              </a:p>
            </p:txBody>
          </p:sp>
          <p:sp>
            <p:nvSpPr>
              <p:cNvPr id="18556" name="Freeform 122"/>
              <p:cNvSpPr>
                <a:spLocks/>
              </p:cNvSpPr>
              <p:nvPr/>
            </p:nvSpPr>
            <p:spPr bwMode="auto">
              <a:xfrm>
                <a:off x="6224589" y="4029075"/>
                <a:ext cx="319087" cy="192088"/>
              </a:xfrm>
              <a:custGeom>
                <a:avLst/>
                <a:gdLst>
                  <a:gd name="T0" fmla="*/ 319087 w 201"/>
                  <a:gd name="T1" fmla="*/ 92075 h 121"/>
                  <a:gd name="T2" fmla="*/ 301625 w 201"/>
                  <a:gd name="T3" fmla="*/ 60325 h 121"/>
                  <a:gd name="T4" fmla="*/ 269875 w 201"/>
                  <a:gd name="T5" fmla="*/ 26988 h 121"/>
                  <a:gd name="T6" fmla="*/ 220662 w 201"/>
                  <a:gd name="T7" fmla="*/ 4763 h 121"/>
                  <a:gd name="T8" fmla="*/ 160337 w 201"/>
                  <a:gd name="T9" fmla="*/ 0 h 121"/>
                  <a:gd name="T10" fmla="*/ 100012 w 201"/>
                  <a:gd name="T11" fmla="*/ 4763 h 121"/>
                  <a:gd name="T12" fmla="*/ 44450 w 201"/>
                  <a:gd name="T13" fmla="*/ 26988 h 121"/>
                  <a:gd name="T14" fmla="*/ 11112 w 201"/>
                  <a:gd name="T15" fmla="*/ 60325 h 121"/>
                  <a:gd name="T16" fmla="*/ 0 w 201"/>
                  <a:gd name="T17" fmla="*/ 92075 h 121"/>
                  <a:gd name="T18" fmla="*/ 11112 w 201"/>
                  <a:gd name="T19" fmla="*/ 131763 h 121"/>
                  <a:gd name="T20" fmla="*/ 44450 w 201"/>
                  <a:gd name="T21" fmla="*/ 163513 h 121"/>
                  <a:gd name="T22" fmla="*/ 100012 w 201"/>
                  <a:gd name="T23" fmla="*/ 180975 h 121"/>
                  <a:gd name="T24" fmla="*/ 160337 w 201"/>
                  <a:gd name="T25" fmla="*/ 192088 h 121"/>
                  <a:gd name="T26" fmla="*/ 220662 w 201"/>
                  <a:gd name="T27" fmla="*/ 180975 h 121"/>
                  <a:gd name="T28" fmla="*/ 269875 w 201"/>
                  <a:gd name="T29" fmla="*/ 163513 h 121"/>
                  <a:gd name="T30" fmla="*/ 301625 w 201"/>
                  <a:gd name="T31" fmla="*/ 131763 h 121"/>
                  <a:gd name="T32" fmla="*/ 319087 w 201"/>
                  <a:gd name="T33" fmla="*/ 92075 h 12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01" h="121">
                    <a:moveTo>
                      <a:pt x="201" y="58"/>
                    </a:moveTo>
                    <a:lnTo>
                      <a:pt x="190" y="38"/>
                    </a:lnTo>
                    <a:lnTo>
                      <a:pt x="170" y="17"/>
                    </a:lnTo>
                    <a:lnTo>
                      <a:pt x="139" y="3"/>
                    </a:lnTo>
                    <a:lnTo>
                      <a:pt x="101" y="0"/>
                    </a:lnTo>
                    <a:lnTo>
                      <a:pt x="63" y="3"/>
                    </a:lnTo>
                    <a:lnTo>
                      <a:pt x="28" y="17"/>
                    </a:lnTo>
                    <a:lnTo>
                      <a:pt x="7" y="38"/>
                    </a:lnTo>
                    <a:lnTo>
                      <a:pt x="0" y="58"/>
                    </a:lnTo>
                    <a:lnTo>
                      <a:pt x="7" y="83"/>
                    </a:lnTo>
                    <a:lnTo>
                      <a:pt x="28" y="103"/>
                    </a:lnTo>
                    <a:lnTo>
                      <a:pt x="63" y="114"/>
                    </a:lnTo>
                    <a:lnTo>
                      <a:pt x="101" y="121"/>
                    </a:lnTo>
                    <a:lnTo>
                      <a:pt x="139" y="114"/>
                    </a:lnTo>
                    <a:lnTo>
                      <a:pt x="170" y="103"/>
                    </a:lnTo>
                    <a:lnTo>
                      <a:pt x="190" y="83"/>
                    </a:lnTo>
                    <a:lnTo>
                      <a:pt x="201" y="58"/>
                    </a:lnTo>
                    <a:close/>
                  </a:path>
                </a:pathLst>
              </a:custGeom>
              <a:blipFill dpi="0" rotWithShape="0">
                <a:blip r:embed="rId4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57" name="Freeform 123"/>
              <p:cNvSpPr>
                <a:spLocks/>
              </p:cNvSpPr>
              <p:nvPr/>
            </p:nvSpPr>
            <p:spPr bwMode="auto">
              <a:xfrm>
                <a:off x="6219826" y="4022725"/>
                <a:ext cx="328613" cy="203200"/>
              </a:xfrm>
              <a:custGeom>
                <a:avLst/>
                <a:gdLst>
                  <a:gd name="T0" fmla="*/ 301625 w 207"/>
                  <a:gd name="T1" fmla="*/ 71438 h 128"/>
                  <a:gd name="T2" fmla="*/ 306388 w 207"/>
                  <a:gd name="T3" fmla="*/ 71438 h 128"/>
                  <a:gd name="T4" fmla="*/ 274638 w 207"/>
                  <a:gd name="T5" fmla="*/ 38100 h 128"/>
                  <a:gd name="T6" fmla="*/ 225425 w 207"/>
                  <a:gd name="T7" fmla="*/ 17463 h 128"/>
                  <a:gd name="T8" fmla="*/ 225425 w 207"/>
                  <a:gd name="T9" fmla="*/ 17463 h 128"/>
                  <a:gd name="T10" fmla="*/ 165100 w 207"/>
                  <a:gd name="T11" fmla="*/ 11113 h 128"/>
                  <a:gd name="T12" fmla="*/ 104775 w 207"/>
                  <a:gd name="T13" fmla="*/ 17463 h 128"/>
                  <a:gd name="T14" fmla="*/ 109538 w 207"/>
                  <a:gd name="T15" fmla="*/ 17463 h 128"/>
                  <a:gd name="T16" fmla="*/ 55563 w 207"/>
                  <a:gd name="T17" fmla="*/ 38100 h 128"/>
                  <a:gd name="T18" fmla="*/ 22225 w 207"/>
                  <a:gd name="T19" fmla="*/ 71438 h 128"/>
                  <a:gd name="T20" fmla="*/ 22225 w 207"/>
                  <a:gd name="T21" fmla="*/ 71438 h 128"/>
                  <a:gd name="T22" fmla="*/ 11113 w 207"/>
                  <a:gd name="T23" fmla="*/ 98425 h 128"/>
                  <a:gd name="T24" fmla="*/ 22225 w 207"/>
                  <a:gd name="T25" fmla="*/ 138113 h 128"/>
                  <a:gd name="T26" fmla="*/ 22225 w 207"/>
                  <a:gd name="T27" fmla="*/ 138113 h 128"/>
                  <a:gd name="T28" fmla="*/ 55563 w 207"/>
                  <a:gd name="T29" fmla="*/ 165100 h 128"/>
                  <a:gd name="T30" fmla="*/ 109538 w 207"/>
                  <a:gd name="T31" fmla="*/ 180975 h 128"/>
                  <a:gd name="T32" fmla="*/ 104775 w 207"/>
                  <a:gd name="T33" fmla="*/ 180975 h 128"/>
                  <a:gd name="T34" fmla="*/ 165100 w 207"/>
                  <a:gd name="T35" fmla="*/ 192088 h 128"/>
                  <a:gd name="T36" fmla="*/ 225425 w 207"/>
                  <a:gd name="T37" fmla="*/ 180975 h 128"/>
                  <a:gd name="T38" fmla="*/ 225425 w 207"/>
                  <a:gd name="T39" fmla="*/ 180975 h 128"/>
                  <a:gd name="T40" fmla="*/ 274638 w 207"/>
                  <a:gd name="T41" fmla="*/ 169863 h 128"/>
                  <a:gd name="T42" fmla="*/ 306388 w 207"/>
                  <a:gd name="T43" fmla="*/ 138113 h 128"/>
                  <a:gd name="T44" fmla="*/ 301625 w 207"/>
                  <a:gd name="T45" fmla="*/ 138113 h 128"/>
                  <a:gd name="T46" fmla="*/ 317500 w 207"/>
                  <a:gd name="T47" fmla="*/ 98425 h 128"/>
                  <a:gd name="T48" fmla="*/ 328613 w 207"/>
                  <a:gd name="T49" fmla="*/ 104775 h 128"/>
                  <a:gd name="T50" fmla="*/ 312738 w 207"/>
                  <a:gd name="T51" fmla="*/ 142875 h 128"/>
                  <a:gd name="T52" fmla="*/ 279400 w 207"/>
                  <a:gd name="T53" fmla="*/ 176213 h 128"/>
                  <a:gd name="T54" fmla="*/ 279400 w 207"/>
                  <a:gd name="T55" fmla="*/ 176213 h 128"/>
                  <a:gd name="T56" fmla="*/ 230188 w 207"/>
                  <a:gd name="T57" fmla="*/ 192088 h 128"/>
                  <a:gd name="T58" fmla="*/ 165100 w 207"/>
                  <a:gd name="T59" fmla="*/ 203200 h 128"/>
                  <a:gd name="T60" fmla="*/ 165100 w 207"/>
                  <a:gd name="T61" fmla="*/ 203200 h 128"/>
                  <a:gd name="T62" fmla="*/ 104775 w 207"/>
                  <a:gd name="T63" fmla="*/ 192088 h 128"/>
                  <a:gd name="T64" fmla="*/ 49213 w 207"/>
                  <a:gd name="T65" fmla="*/ 176213 h 128"/>
                  <a:gd name="T66" fmla="*/ 49213 w 207"/>
                  <a:gd name="T67" fmla="*/ 176213 h 128"/>
                  <a:gd name="T68" fmla="*/ 15875 w 207"/>
                  <a:gd name="T69" fmla="*/ 142875 h 128"/>
                  <a:gd name="T70" fmla="*/ 0 w 207"/>
                  <a:gd name="T71" fmla="*/ 104775 h 128"/>
                  <a:gd name="T72" fmla="*/ 0 w 207"/>
                  <a:gd name="T73" fmla="*/ 98425 h 128"/>
                  <a:gd name="T74" fmla="*/ 11113 w 207"/>
                  <a:gd name="T75" fmla="*/ 66675 h 128"/>
                  <a:gd name="T76" fmla="*/ 49213 w 207"/>
                  <a:gd name="T77" fmla="*/ 33338 h 128"/>
                  <a:gd name="T78" fmla="*/ 49213 w 207"/>
                  <a:gd name="T79" fmla="*/ 28575 h 128"/>
                  <a:gd name="T80" fmla="*/ 104775 w 207"/>
                  <a:gd name="T81" fmla="*/ 6350 h 128"/>
                  <a:gd name="T82" fmla="*/ 165100 w 207"/>
                  <a:gd name="T83" fmla="*/ 0 h 128"/>
                  <a:gd name="T84" fmla="*/ 165100 w 207"/>
                  <a:gd name="T85" fmla="*/ 0 h 128"/>
                  <a:gd name="T86" fmla="*/ 225425 w 207"/>
                  <a:gd name="T87" fmla="*/ 6350 h 128"/>
                  <a:gd name="T88" fmla="*/ 279400 w 207"/>
                  <a:gd name="T89" fmla="*/ 28575 h 128"/>
                  <a:gd name="T90" fmla="*/ 279400 w 207"/>
                  <a:gd name="T91" fmla="*/ 33338 h 128"/>
                  <a:gd name="T92" fmla="*/ 312738 w 207"/>
                  <a:gd name="T93" fmla="*/ 66675 h 128"/>
                  <a:gd name="T94" fmla="*/ 328613 w 207"/>
                  <a:gd name="T95" fmla="*/ 98425 h 128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07" h="128">
                    <a:moveTo>
                      <a:pt x="200" y="66"/>
                    </a:moveTo>
                    <a:lnTo>
                      <a:pt x="190" y="45"/>
                    </a:lnTo>
                    <a:lnTo>
                      <a:pt x="193" y="45"/>
                    </a:lnTo>
                    <a:lnTo>
                      <a:pt x="173" y="24"/>
                    </a:lnTo>
                    <a:lnTo>
                      <a:pt x="142" y="11"/>
                    </a:lnTo>
                    <a:lnTo>
                      <a:pt x="104" y="7"/>
                    </a:lnTo>
                    <a:lnTo>
                      <a:pt x="66" y="11"/>
                    </a:lnTo>
                    <a:lnTo>
                      <a:pt x="69" y="11"/>
                    </a:lnTo>
                    <a:lnTo>
                      <a:pt x="35" y="24"/>
                    </a:lnTo>
                    <a:lnTo>
                      <a:pt x="14" y="45"/>
                    </a:lnTo>
                    <a:lnTo>
                      <a:pt x="7" y="66"/>
                    </a:lnTo>
                    <a:lnTo>
                      <a:pt x="7" y="62"/>
                    </a:lnTo>
                    <a:lnTo>
                      <a:pt x="14" y="87"/>
                    </a:lnTo>
                    <a:lnTo>
                      <a:pt x="35" y="107"/>
                    </a:lnTo>
                    <a:lnTo>
                      <a:pt x="35" y="104"/>
                    </a:lnTo>
                    <a:lnTo>
                      <a:pt x="69" y="114"/>
                    </a:lnTo>
                    <a:lnTo>
                      <a:pt x="66" y="114"/>
                    </a:lnTo>
                    <a:lnTo>
                      <a:pt x="104" y="121"/>
                    </a:lnTo>
                    <a:lnTo>
                      <a:pt x="142" y="114"/>
                    </a:lnTo>
                    <a:lnTo>
                      <a:pt x="173" y="104"/>
                    </a:lnTo>
                    <a:lnTo>
                      <a:pt x="173" y="107"/>
                    </a:lnTo>
                    <a:lnTo>
                      <a:pt x="193" y="87"/>
                    </a:lnTo>
                    <a:lnTo>
                      <a:pt x="190" y="87"/>
                    </a:lnTo>
                    <a:lnTo>
                      <a:pt x="200" y="62"/>
                    </a:lnTo>
                    <a:lnTo>
                      <a:pt x="207" y="66"/>
                    </a:lnTo>
                    <a:lnTo>
                      <a:pt x="197" y="90"/>
                    </a:lnTo>
                    <a:lnTo>
                      <a:pt x="176" y="111"/>
                    </a:lnTo>
                    <a:lnTo>
                      <a:pt x="145" y="121"/>
                    </a:lnTo>
                    <a:lnTo>
                      <a:pt x="142" y="121"/>
                    </a:lnTo>
                    <a:lnTo>
                      <a:pt x="104" y="128"/>
                    </a:lnTo>
                    <a:lnTo>
                      <a:pt x="66" y="121"/>
                    </a:lnTo>
                    <a:lnTo>
                      <a:pt x="31" y="111"/>
                    </a:lnTo>
                    <a:lnTo>
                      <a:pt x="10" y="90"/>
                    </a:lnTo>
                    <a:lnTo>
                      <a:pt x="7" y="90"/>
                    </a:lnTo>
                    <a:lnTo>
                      <a:pt x="0" y="66"/>
                    </a:lnTo>
                    <a:lnTo>
                      <a:pt x="0" y="62"/>
                    </a:lnTo>
                    <a:lnTo>
                      <a:pt x="7" y="42"/>
                    </a:lnTo>
                    <a:lnTo>
                      <a:pt x="10" y="42"/>
                    </a:lnTo>
                    <a:lnTo>
                      <a:pt x="31" y="21"/>
                    </a:lnTo>
                    <a:lnTo>
                      <a:pt x="31" y="18"/>
                    </a:lnTo>
                    <a:lnTo>
                      <a:pt x="66" y="4"/>
                    </a:lnTo>
                    <a:lnTo>
                      <a:pt x="104" y="0"/>
                    </a:lnTo>
                    <a:lnTo>
                      <a:pt x="142" y="4"/>
                    </a:lnTo>
                    <a:lnTo>
                      <a:pt x="145" y="4"/>
                    </a:lnTo>
                    <a:lnTo>
                      <a:pt x="176" y="18"/>
                    </a:lnTo>
                    <a:lnTo>
                      <a:pt x="176" y="21"/>
                    </a:lnTo>
                    <a:lnTo>
                      <a:pt x="197" y="42"/>
                    </a:lnTo>
                    <a:lnTo>
                      <a:pt x="207" y="62"/>
                    </a:lnTo>
                    <a:lnTo>
                      <a:pt x="200" y="66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58" name="Freeform 124"/>
              <p:cNvSpPr>
                <a:spLocks/>
              </p:cNvSpPr>
              <p:nvPr/>
            </p:nvSpPr>
            <p:spPr bwMode="auto">
              <a:xfrm>
                <a:off x="6537326" y="4121150"/>
                <a:ext cx="11113" cy="6350"/>
              </a:xfrm>
              <a:custGeom>
                <a:avLst/>
                <a:gdLst>
                  <a:gd name="T0" fmla="*/ 0 w 7"/>
                  <a:gd name="T1" fmla="*/ 0 h 4"/>
                  <a:gd name="T2" fmla="*/ 0 w 7"/>
                  <a:gd name="T3" fmla="*/ 0 h 4"/>
                  <a:gd name="T4" fmla="*/ 0 w 7"/>
                  <a:gd name="T5" fmla="*/ 6350 h 4"/>
                  <a:gd name="T6" fmla="*/ 11113 w 7"/>
                  <a:gd name="T7" fmla="*/ 0 h 4"/>
                  <a:gd name="T8" fmla="*/ 11113 w 7"/>
                  <a:gd name="T9" fmla="*/ 6350 h 4"/>
                  <a:gd name="T10" fmla="*/ 11113 w 7"/>
                  <a:gd name="T11" fmla="*/ 6350 h 4"/>
                  <a:gd name="T12" fmla="*/ 0 w 7"/>
                  <a:gd name="T13" fmla="*/ 0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" h="4">
                    <a:moveTo>
                      <a:pt x="0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7" y="0"/>
                    </a:lnTo>
                    <a:lnTo>
                      <a:pt x="7" y="4"/>
                    </a:lnTo>
                    <a:lnTo>
                      <a:pt x="0" y="0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59" name="Rectangle 125"/>
              <p:cNvSpPr>
                <a:spLocks noChangeArrowheads="1"/>
              </p:cNvSpPr>
              <p:nvPr/>
            </p:nvSpPr>
            <p:spPr bwMode="auto">
              <a:xfrm>
                <a:off x="6318251" y="4067175"/>
                <a:ext cx="187325" cy="122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lang="en-US" altLang="zh-TW" sz="800">
                    <a:solidFill>
                      <a:srgbClr val="000000"/>
                    </a:solidFill>
                    <a:latin typeface="Times" panose="02020603050405020304" pitchFamily="18" charset="0"/>
                    <a:ea typeface="新細明體" pitchFamily="18" charset="-120"/>
                  </a:rPr>
                  <a:t>SFO</a:t>
                </a:r>
                <a:endParaRPr lang="en-US" altLang="zh-TW">
                  <a:ea typeface="新細明體" pitchFamily="18" charset="-120"/>
                </a:endParaRPr>
              </a:p>
            </p:txBody>
          </p:sp>
          <p:sp>
            <p:nvSpPr>
              <p:cNvPr id="18560" name="Freeform 126"/>
              <p:cNvSpPr>
                <a:spLocks/>
              </p:cNvSpPr>
              <p:nvPr/>
            </p:nvSpPr>
            <p:spPr bwMode="auto">
              <a:xfrm>
                <a:off x="8434388" y="4078289"/>
                <a:ext cx="317500" cy="192087"/>
              </a:xfrm>
              <a:custGeom>
                <a:avLst/>
                <a:gdLst>
                  <a:gd name="T0" fmla="*/ 317500 w 200"/>
                  <a:gd name="T1" fmla="*/ 93662 h 121"/>
                  <a:gd name="T2" fmla="*/ 301625 w 200"/>
                  <a:gd name="T3" fmla="*/ 60325 h 121"/>
                  <a:gd name="T4" fmla="*/ 268288 w 200"/>
                  <a:gd name="T5" fmla="*/ 26987 h 121"/>
                  <a:gd name="T6" fmla="*/ 219075 w 200"/>
                  <a:gd name="T7" fmla="*/ 4762 h 121"/>
                  <a:gd name="T8" fmla="*/ 158750 w 200"/>
                  <a:gd name="T9" fmla="*/ 0 h 121"/>
                  <a:gd name="T10" fmla="*/ 98425 w 200"/>
                  <a:gd name="T11" fmla="*/ 4762 h 121"/>
                  <a:gd name="T12" fmla="*/ 42863 w 200"/>
                  <a:gd name="T13" fmla="*/ 26987 h 121"/>
                  <a:gd name="T14" fmla="*/ 11113 w 200"/>
                  <a:gd name="T15" fmla="*/ 60325 h 121"/>
                  <a:gd name="T16" fmla="*/ 0 w 200"/>
                  <a:gd name="T17" fmla="*/ 93662 h 121"/>
                  <a:gd name="T18" fmla="*/ 11113 w 200"/>
                  <a:gd name="T19" fmla="*/ 131762 h 121"/>
                  <a:gd name="T20" fmla="*/ 42863 w 200"/>
                  <a:gd name="T21" fmla="*/ 165100 h 121"/>
                  <a:gd name="T22" fmla="*/ 98425 w 200"/>
                  <a:gd name="T23" fmla="*/ 180975 h 121"/>
                  <a:gd name="T24" fmla="*/ 158750 w 200"/>
                  <a:gd name="T25" fmla="*/ 192087 h 121"/>
                  <a:gd name="T26" fmla="*/ 219075 w 200"/>
                  <a:gd name="T27" fmla="*/ 180975 h 121"/>
                  <a:gd name="T28" fmla="*/ 268288 w 200"/>
                  <a:gd name="T29" fmla="*/ 165100 h 121"/>
                  <a:gd name="T30" fmla="*/ 301625 w 200"/>
                  <a:gd name="T31" fmla="*/ 131762 h 121"/>
                  <a:gd name="T32" fmla="*/ 317500 w 200"/>
                  <a:gd name="T33" fmla="*/ 93662 h 12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00" h="121">
                    <a:moveTo>
                      <a:pt x="200" y="59"/>
                    </a:moveTo>
                    <a:lnTo>
                      <a:pt x="190" y="38"/>
                    </a:lnTo>
                    <a:lnTo>
                      <a:pt x="169" y="17"/>
                    </a:lnTo>
                    <a:lnTo>
                      <a:pt x="138" y="3"/>
                    </a:lnTo>
                    <a:lnTo>
                      <a:pt x="100" y="0"/>
                    </a:lnTo>
                    <a:lnTo>
                      <a:pt x="62" y="3"/>
                    </a:lnTo>
                    <a:lnTo>
                      <a:pt x="27" y="17"/>
                    </a:lnTo>
                    <a:lnTo>
                      <a:pt x="7" y="38"/>
                    </a:lnTo>
                    <a:lnTo>
                      <a:pt x="0" y="59"/>
                    </a:lnTo>
                    <a:lnTo>
                      <a:pt x="7" y="83"/>
                    </a:lnTo>
                    <a:lnTo>
                      <a:pt x="27" y="104"/>
                    </a:lnTo>
                    <a:lnTo>
                      <a:pt x="62" y="114"/>
                    </a:lnTo>
                    <a:lnTo>
                      <a:pt x="100" y="121"/>
                    </a:lnTo>
                    <a:lnTo>
                      <a:pt x="138" y="114"/>
                    </a:lnTo>
                    <a:lnTo>
                      <a:pt x="169" y="104"/>
                    </a:lnTo>
                    <a:lnTo>
                      <a:pt x="190" y="83"/>
                    </a:lnTo>
                    <a:lnTo>
                      <a:pt x="200" y="59"/>
                    </a:lnTo>
                    <a:close/>
                  </a:path>
                </a:pathLst>
              </a:custGeom>
              <a:blipFill dpi="0" rotWithShape="0">
                <a:blip r:embed="rId4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61" name="Freeform 127"/>
              <p:cNvSpPr>
                <a:spLocks/>
              </p:cNvSpPr>
              <p:nvPr/>
            </p:nvSpPr>
            <p:spPr bwMode="auto">
              <a:xfrm>
                <a:off x="8428038" y="4071938"/>
                <a:ext cx="328612" cy="203200"/>
              </a:xfrm>
              <a:custGeom>
                <a:avLst/>
                <a:gdLst>
                  <a:gd name="T0" fmla="*/ 301625 w 207"/>
                  <a:gd name="T1" fmla="*/ 71438 h 128"/>
                  <a:gd name="T2" fmla="*/ 307975 w 207"/>
                  <a:gd name="T3" fmla="*/ 71438 h 128"/>
                  <a:gd name="T4" fmla="*/ 274637 w 207"/>
                  <a:gd name="T5" fmla="*/ 39688 h 128"/>
                  <a:gd name="T6" fmla="*/ 225425 w 207"/>
                  <a:gd name="T7" fmla="*/ 17463 h 128"/>
                  <a:gd name="T8" fmla="*/ 225425 w 207"/>
                  <a:gd name="T9" fmla="*/ 17463 h 128"/>
                  <a:gd name="T10" fmla="*/ 165100 w 207"/>
                  <a:gd name="T11" fmla="*/ 11113 h 128"/>
                  <a:gd name="T12" fmla="*/ 104775 w 207"/>
                  <a:gd name="T13" fmla="*/ 17463 h 128"/>
                  <a:gd name="T14" fmla="*/ 109537 w 207"/>
                  <a:gd name="T15" fmla="*/ 17463 h 128"/>
                  <a:gd name="T16" fmla="*/ 55562 w 207"/>
                  <a:gd name="T17" fmla="*/ 39688 h 128"/>
                  <a:gd name="T18" fmla="*/ 22225 w 207"/>
                  <a:gd name="T19" fmla="*/ 71438 h 128"/>
                  <a:gd name="T20" fmla="*/ 22225 w 207"/>
                  <a:gd name="T21" fmla="*/ 71438 h 128"/>
                  <a:gd name="T22" fmla="*/ 11112 w 207"/>
                  <a:gd name="T23" fmla="*/ 100013 h 128"/>
                  <a:gd name="T24" fmla="*/ 22225 w 207"/>
                  <a:gd name="T25" fmla="*/ 138113 h 128"/>
                  <a:gd name="T26" fmla="*/ 22225 w 207"/>
                  <a:gd name="T27" fmla="*/ 138113 h 128"/>
                  <a:gd name="T28" fmla="*/ 55562 w 207"/>
                  <a:gd name="T29" fmla="*/ 165100 h 128"/>
                  <a:gd name="T30" fmla="*/ 109537 w 207"/>
                  <a:gd name="T31" fmla="*/ 180975 h 128"/>
                  <a:gd name="T32" fmla="*/ 104775 w 207"/>
                  <a:gd name="T33" fmla="*/ 180975 h 128"/>
                  <a:gd name="T34" fmla="*/ 165100 w 207"/>
                  <a:gd name="T35" fmla="*/ 192088 h 128"/>
                  <a:gd name="T36" fmla="*/ 225425 w 207"/>
                  <a:gd name="T37" fmla="*/ 180975 h 128"/>
                  <a:gd name="T38" fmla="*/ 225425 w 207"/>
                  <a:gd name="T39" fmla="*/ 180975 h 128"/>
                  <a:gd name="T40" fmla="*/ 274637 w 207"/>
                  <a:gd name="T41" fmla="*/ 171450 h 128"/>
                  <a:gd name="T42" fmla="*/ 307975 w 207"/>
                  <a:gd name="T43" fmla="*/ 138113 h 128"/>
                  <a:gd name="T44" fmla="*/ 301625 w 207"/>
                  <a:gd name="T45" fmla="*/ 138113 h 128"/>
                  <a:gd name="T46" fmla="*/ 317500 w 207"/>
                  <a:gd name="T47" fmla="*/ 100013 h 128"/>
                  <a:gd name="T48" fmla="*/ 328612 w 207"/>
                  <a:gd name="T49" fmla="*/ 104775 h 128"/>
                  <a:gd name="T50" fmla="*/ 312737 w 207"/>
                  <a:gd name="T51" fmla="*/ 142875 h 128"/>
                  <a:gd name="T52" fmla="*/ 279400 w 207"/>
                  <a:gd name="T53" fmla="*/ 176213 h 128"/>
                  <a:gd name="T54" fmla="*/ 279400 w 207"/>
                  <a:gd name="T55" fmla="*/ 176213 h 128"/>
                  <a:gd name="T56" fmla="*/ 230187 w 207"/>
                  <a:gd name="T57" fmla="*/ 192088 h 128"/>
                  <a:gd name="T58" fmla="*/ 165100 w 207"/>
                  <a:gd name="T59" fmla="*/ 203200 h 128"/>
                  <a:gd name="T60" fmla="*/ 165100 w 207"/>
                  <a:gd name="T61" fmla="*/ 203200 h 128"/>
                  <a:gd name="T62" fmla="*/ 104775 w 207"/>
                  <a:gd name="T63" fmla="*/ 192088 h 128"/>
                  <a:gd name="T64" fmla="*/ 49212 w 207"/>
                  <a:gd name="T65" fmla="*/ 176213 h 128"/>
                  <a:gd name="T66" fmla="*/ 49212 w 207"/>
                  <a:gd name="T67" fmla="*/ 176213 h 128"/>
                  <a:gd name="T68" fmla="*/ 17462 w 207"/>
                  <a:gd name="T69" fmla="*/ 142875 h 128"/>
                  <a:gd name="T70" fmla="*/ 0 w 207"/>
                  <a:gd name="T71" fmla="*/ 104775 h 128"/>
                  <a:gd name="T72" fmla="*/ 0 w 207"/>
                  <a:gd name="T73" fmla="*/ 100013 h 128"/>
                  <a:gd name="T74" fmla="*/ 11112 w 207"/>
                  <a:gd name="T75" fmla="*/ 66675 h 128"/>
                  <a:gd name="T76" fmla="*/ 49212 w 207"/>
                  <a:gd name="T77" fmla="*/ 33338 h 128"/>
                  <a:gd name="T78" fmla="*/ 49212 w 207"/>
                  <a:gd name="T79" fmla="*/ 28575 h 128"/>
                  <a:gd name="T80" fmla="*/ 104775 w 207"/>
                  <a:gd name="T81" fmla="*/ 6350 h 128"/>
                  <a:gd name="T82" fmla="*/ 165100 w 207"/>
                  <a:gd name="T83" fmla="*/ 0 h 128"/>
                  <a:gd name="T84" fmla="*/ 165100 w 207"/>
                  <a:gd name="T85" fmla="*/ 0 h 128"/>
                  <a:gd name="T86" fmla="*/ 225425 w 207"/>
                  <a:gd name="T87" fmla="*/ 6350 h 128"/>
                  <a:gd name="T88" fmla="*/ 279400 w 207"/>
                  <a:gd name="T89" fmla="*/ 28575 h 128"/>
                  <a:gd name="T90" fmla="*/ 279400 w 207"/>
                  <a:gd name="T91" fmla="*/ 33338 h 128"/>
                  <a:gd name="T92" fmla="*/ 312737 w 207"/>
                  <a:gd name="T93" fmla="*/ 66675 h 128"/>
                  <a:gd name="T94" fmla="*/ 328612 w 207"/>
                  <a:gd name="T95" fmla="*/ 100013 h 128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07" h="128">
                    <a:moveTo>
                      <a:pt x="200" y="66"/>
                    </a:moveTo>
                    <a:lnTo>
                      <a:pt x="190" y="45"/>
                    </a:lnTo>
                    <a:lnTo>
                      <a:pt x="194" y="45"/>
                    </a:lnTo>
                    <a:lnTo>
                      <a:pt x="173" y="25"/>
                    </a:lnTo>
                    <a:lnTo>
                      <a:pt x="142" y="11"/>
                    </a:lnTo>
                    <a:lnTo>
                      <a:pt x="104" y="7"/>
                    </a:lnTo>
                    <a:lnTo>
                      <a:pt x="66" y="11"/>
                    </a:lnTo>
                    <a:lnTo>
                      <a:pt x="69" y="11"/>
                    </a:lnTo>
                    <a:lnTo>
                      <a:pt x="35" y="25"/>
                    </a:lnTo>
                    <a:lnTo>
                      <a:pt x="14" y="45"/>
                    </a:lnTo>
                    <a:lnTo>
                      <a:pt x="7" y="66"/>
                    </a:lnTo>
                    <a:lnTo>
                      <a:pt x="7" y="63"/>
                    </a:lnTo>
                    <a:lnTo>
                      <a:pt x="14" y="87"/>
                    </a:lnTo>
                    <a:lnTo>
                      <a:pt x="35" y="108"/>
                    </a:lnTo>
                    <a:lnTo>
                      <a:pt x="35" y="104"/>
                    </a:lnTo>
                    <a:lnTo>
                      <a:pt x="69" y="114"/>
                    </a:lnTo>
                    <a:lnTo>
                      <a:pt x="66" y="114"/>
                    </a:lnTo>
                    <a:lnTo>
                      <a:pt x="104" y="121"/>
                    </a:lnTo>
                    <a:lnTo>
                      <a:pt x="142" y="114"/>
                    </a:lnTo>
                    <a:lnTo>
                      <a:pt x="173" y="104"/>
                    </a:lnTo>
                    <a:lnTo>
                      <a:pt x="173" y="108"/>
                    </a:lnTo>
                    <a:lnTo>
                      <a:pt x="194" y="87"/>
                    </a:lnTo>
                    <a:lnTo>
                      <a:pt x="190" y="87"/>
                    </a:lnTo>
                    <a:lnTo>
                      <a:pt x="200" y="63"/>
                    </a:lnTo>
                    <a:lnTo>
                      <a:pt x="207" y="66"/>
                    </a:lnTo>
                    <a:lnTo>
                      <a:pt x="197" y="90"/>
                    </a:lnTo>
                    <a:lnTo>
                      <a:pt x="176" y="111"/>
                    </a:lnTo>
                    <a:lnTo>
                      <a:pt x="145" y="121"/>
                    </a:lnTo>
                    <a:lnTo>
                      <a:pt x="142" y="121"/>
                    </a:lnTo>
                    <a:lnTo>
                      <a:pt x="104" y="128"/>
                    </a:lnTo>
                    <a:lnTo>
                      <a:pt x="66" y="121"/>
                    </a:lnTo>
                    <a:lnTo>
                      <a:pt x="31" y="111"/>
                    </a:lnTo>
                    <a:lnTo>
                      <a:pt x="11" y="90"/>
                    </a:lnTo>
                    <a:lnTo>
                      <a:pt x="7" y="90"/>
                    </a:lnTo>
                    <a:lnTo>
                      <a:pt x="0" y="66"/>
                    </a:lnTo>
                    <a:lnTo>
                      <a:pt x="0" y="63"/>
                    </a:lnTo>
                    <a:lnTo>
                      <a:pt x="7" y="42"/>
                    </a:lnTo>
                    <a:lnTo>
                      <a:pt x="11" y="42"/>
                    </a:lnTo>
                    <a:lnTo>
                      <a:pt x="31" y="21"/>
                    </a:lnTo>
                    <a:lnTo>
                      <a:pt x="31" y="18"/>
                    </a:lnTo>
                    <a:lnTo>
                      <a:pt x="66" y="4"/>
                    </a:lnTo>
                    <a:lnTo>
                      <a:pt x="104" y="0"/>
                    </a:lnTo>
                    <a:lnTo>
                      <a:pt x="142" y="4"/>
                    </a:lnTo>
                    <a:lnTo>
                      <a:pt x="145" y="4"/>
                    </a:lnTo>
                    <a:lnTo>
                      <a:pt x="176" y="18"/>
                    </a:lnTo>
                    <a:lnTo>
                      <a:pt x="176" y="21"/>
                    </a:lnTo>
                    <a:lnTo>
                      <a:pt x="197" y="42"/>
                    </a:lnTo>
                    <a:lnTo>
                      <a:pt x="207" y="63"/>
                    </a:lnTo>
                    <a:lnTo>
                      <a:pt x="200" y="66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62" name="Freeform 128"/>
              <p:cNvSpPr>
                <a:spLocks/>
              </p:cNvSpPr>
              <p:nvPr/>
            </p:nvSpPr>
            <p:spPr bwMode="auto">
              <a:xfrm>
                <a:off x="8745538" y="4171951"/>
                <a:ext cx="11112" cy="4763"/>
              </a:xfrm>
              <a:custGeom>
                <a:avLst/>
                <a:gdLst>
                  <a:gd name="T0" fmla="*/ 0 w 7"/>
                  <a:gd name="T1" fmla="*/ 0 h 3"/>
                  <a:gd name="T2" fmla="*/ 0 w 7"/>
                  <a:gd name="T3" fmla="*/ 0 h 3"/>
                  <a:gd name="T4" fmla="*/ 0 w 7"/>
                  <a:gd name="T5" fmla="*/ 4763 h 3"/>
                  <a:gd name="T6" fmla="*/ 11112 w 7"/>
                  <a:gd name="T7" fmla="*/ 0 h 3"/>
                  <a:gd name="T8" fmla="*/ 11112 w 7"/>
                  <a:gd name="T9" fmla="*/ 4763 h 3"/>
                  <a:gd name="T10" fmla="*/ 11112 w 7"/>
                  <a:gd name="T11" fmla="*/ 4763 h 3"/>
                  <a:gd name="T12" fmla="*/ 0 w 7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7" y="0"/>
                    </a:lnTo>
                    <a:lnTo>
                      <a:pt x="7" y="3"/>
                    </a:lnTo>
                    <a:lnTo>
                      <a:pt x="0" y="0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63" name="Rectangle 129"/>
              <p:cNvSpPr>
                <a:spLocks noChangeArrowheads="1"/>
              </p:cNvSpPr>
              <p:nvPr/>
            </p:nvSpPr>
            <p:spPr bwMode="auto">
              <a:xfrm>
                <a:off x="8521700" y="4116389"/>
                <a:ext cx="196850" cy="1222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lang="en-US" altLang="zh-TW" sz="800" dirty="0">
                    <a:solidFill>
                      <a:srgbClr val="000000"/>
                    </a:solidFill>
                    <a:latin typeface="Times" panose="02020603050405020304" pitchFamily="18" charset="0"/>
                    <a:ea typeface="新細明體" pitchFamily="18" charset="-120"/>
                  </a:rPr>
                  <a:t>BWI</a:t>
                </a:r>
                <a:endParaRPr lang="en-US" altLang="zh-TW" dirty="0">
                  <a:ea typeface="新細明體" pitchFamily="18" charset="-120"/>
                </a:endParaRPr>
              </a:p>
            </p:txBody>
          </p:sp>
          <p:sp>
            <p:nvSpPr>
              <p:cNvPr id="18564" name="Freeform 130"/>
              <p:cNvSpPr>
                <a:spLocks/>
              </p:cNvSpPr>
              <p:nvPr/>
            </p:nvSpPr>
            <p:spPr bwMode="auto">
              <a:xfrm>
                <a:off x="8763000" y="3348039"/>
                <a:ext cx="317500" cy="192087"/>
              </a:xfrm>
              <a:custGeom>
                <a:avLst/>
                <a:gdLst>
                  <a:gd name="T0" fmla="*/ 317500 w 200"/>
                  <a:gd name="T1" fmla="*/ 93662 h 121"/>
                  <a:gd name="T2" fmla="*/ 301625 w 200"/>
                  <a:gd name="T3" fmla="*/ 60325 h 121"/>
                  <a:gd name="T4" fmla="*/ 268288 w 200"/>
                  <a:gd name="T5" fmla="*/ 26987 h 121"/>
                  <a:gd name="T6" fmla="*/ 219075 w 200"/>
                  <a:gd name="T7" fmla="*/ 6350 h 121"/>
                  <a:gd name="T8" fmla="*/ 158750 w 200"/>
                  <a:gd name="T9" fmla="*/ 0 h 121"/>
                  <a:gd name="T10" fmla="*/ 98425 w 200"/>
                  <a:gd name="T11" fmla="*/ 6350 h 121"/>
                  <a:gd name="T12" fmla="*/ 42863 w 200"/>
                  <a:gd name="T13" fmla="*/ 26987 h 121"/>
                  <a:gd name="T14" fmla="*/ 11113 w 200"/>
                  <a:gd name="T15" fmla="*/ 60325 h 121"/>
                  <a:gd name="T16" fmla="*/ 0 w 200"/>
                  <a:gd name="T17" fmla="*/ 93662 h 121"/>
                  <a:gd name="T18" fmla="*/ 11113 w 200"/>
                  <a:gd name="T19" fmla="*/ 131762 h 121"/>
                  <a:gd name="T20" fmla="*/ 42863 w 200"/>
                  <a:gd name="T21" fmla="*/ 165100 h 121"/>
                  <a:gd name="T22" fmla="*/ 98425 w 200"/>
                  <a:gd name="T23" fmla="*/ 180975 h 121"/>
                  <a:gd name="T24" fmla="*/ 158750 w 200"/>
                  <a:gd name="T25" fmla="*/ 192087 h 121"/>
                  <a:gd name="T26" fmla="*/ 219075 w 200"/>
                  <a:gd name="T27" fmla="*/ 180975 h 121"/>
                  <a:gd name="T28" fmla="*/ 268288 w 200"/>
                  <a:gd name="T29" fmla="*/ 165100 h 121"/>
                  <a:gd name="T30" fmla="*/ 301625 w 200"/>
                  <a:gd name="T31" fmla="*/ 131762 h 121"/>
                  <a:gd name="T32" fmla="*/ 317500 w 200"/>
                  <a:gd name="T33" fmla="*/ 93662 h 12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00" h="121">
                    <a:moveTo>
                      <a:pt x="200" y="59"/>
                    </a:moveTo>
                    <a:lnTo>
                      <a:pt x="190" y="38"/>
                    </a:lnTo>
                    <a:lnTo>
                      <a:pt x="169" y="17"/>
                    </a:lnTo>
                    <a:lnTo>
                      <a:pt x="138" y="4"/>
                    </a:lnTo>
                    <a:lnTo>
                      <a:pt x="100" y="0"/>
                    </a:lnTo>
                    <a:lnTo>
                      <a:pt x="62" y="4"/>
                    </a:lnTo>
                    <a:lnTo>
                      <a:pt x="27" y="17"/>
                    </a:lnTo>
                    <a:lnTo>
                      <a:pt x="7" y="38"/>
                    </a:lnTo>
                    <a:lnTo>
                      <a:pt x="0" y="59"/>
                    </a:lnTo>
                    <a:lnTo>
                      <a:pt x="7" y="83"/>
                    </a:lnTo>
                    <a:lnTo>
                      <a:pt x="27" y="104"/>
                    </a:lnTo>
                    <a:lnTo>
                      <a:pt x="62" y="114"/>
                    </a:lnTo>
                    <a:lnTo>
                      <a:pt x="100" y="121"/>
                    </a:lnTo>
                    <a:lnTo>
                      <a:pt x="138" y="114"/>
                    </a:lnTo>
                    <a:lnTo>
                      <a:pt x="169" y="104"/>
                    </a:lnTo>
                    <a:lnTo>
                      <a:pt x="190" y="83"/>
                    </a:lnTo>
                    <a:lnTo>
                      <a:pt x="200" y="59"/>
                    </a:lnTo>
                    <a:close/>
                  </a:path>
                </a:pathLst>
              </a:custGeom>
              <a:blipFill dpi="0" rotWithShape="0">
                <a:blip r:embed="rId4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65" name="Freeform 131"/>
              <p:cNvSpPr>
                <a:spLocks/>
              </p:cNvSpPr>
              <p:nvPr/>
            </p:nvSpPr>
            <p:spPr bwMode="auto">
              <a:xfrm>
                <a:off x="8756651" y="3343275"/>
                <a:ext cx="328613" cy="203200"/>
              </a:xfrm>
              <a:custGeom>
                <a:avLst/>
                <a:gdLst>
                  <a:gd name="T0" fmla="*/ 301625 w 207"/>
                  <a:gd name="T1" fmla="*/ 71438 h 128"/>
                  <a:gd name="T2" fmla="*/ 307975 w 207"/>
                  <a:gd name="T3" fmla="*/ 71438 h 128"/>
                  <a:gd name="T4" fmla="*/ 274638 w 207"/>
                  <a:gd name="T5" fmla="*/ 38100 h 128"/>
                  <a:gd name="T6" fmla="*/ 225425 w 207"/>
                  <a:gd name="T7" fmla="*/ 15875 h 128"/>
                  <a:gd name="T8" fmla="*/ 225425 w 207"/>
                  <a:gd name="T9" fmla="*/ 15875 h 128"/>
                  <a:gd name="T10" fmla="*/ 165100 w 207"/>
                  <a:gd name="T11" fmla="*/ 11113 h 128"/>
                  <a:gd name="T12" fmla="*/ 104775 w 207"/>
                  <a:gd name="T13" fmla="*/ 15875 h 128"/>
                  <a:gd name="T14" fmla="*/ 109538 w 207"/>
                  <a:gd name="T15" fmla="*/ 15875 h 128"/>
                  <a:gd name="T16" fmla="*/ 55563 w 207"/>
                  <a:gd name="T17" fmla="*/ 38100 h 128"/>
                  <a:gd name="T18" fmla="*/ 22225 w 207"/>
                  <a:gd name="T19" fmla="*/ 71438 h 128"/>
                  <a:gd name="T20" fmla="*/ 22225 w 207"/>
                  <a:gd name="T21" fmla="*/ 71438 h 128"/>
                  <a:gd name="T22" fmla="*/ 11113 w 207"/>
                  <a:gd name="T23" fmla="*/ 98425 h 128"/>
                  <a:gd name="T24" fmla="*/ 22225 w 207"/>
                  <a:gd name="T25" fmla="*/ 136525 h 128"/>
                  <a:gd name="T26" fmla="*/ 22225 w 207"/>
                  <a:gd name="T27" fmla="*/ 136525 h 128"/>
                  <a:gd name="T28" fmla="*/ 55563 w 207"/>
                  <a:gd name="T29" fmla="*/ 163513 h 128"/>
                  <a:gd name="T30" fmla="*/ 109538 w 207"/>
                  <a:gd name="T31" fmla="*/ 180975 h 128"/>
                  <a:gd name="T32" fmla="*/ 104775 w 207"/>
                  <a:gd name="T33" fmla="*/ 180975 h 128"/>
                  <a:gd name="T34" fmla="*/ 165100 w 207"/>
                  <a:gd name="T35" fmla="*/ 192088 h 128"/>
                  <a:gd name="T36" fmla="*/ 225425 w 207"/>
                  <a:gd name="T37" fmla="*/ 180975 h 128"/>
                  <a:gd name="T38" fmla="*/ 225425 w 207"/>
                  <a:gd name="T39" fmla="*/ 180975 h 128"/>
                  <a:gd name="T40" fmla="*/ 274638 w 207"/>
                  <a:gd name="T41" fmla="*/ 169863 h 128"/>
                  <a:gd name="T42" fmla="*/ 307975 w 207"/>
                  <a:gd name="T43" fmla="*/ 136525 h 128"/>
                  <a:gd name="T44" fmla="*/ 301625 w 207"/>
                  <a:gd name="T45" fmla="*/ 136525 h 128"/>
                  <a:gd name="T46" fmla="*/ 319088 w 207"/>
                  <a:gd name="T47" fmla="*/ 98425 h 128"/>
                  <a:gd name="T48" fmla="*/ 328613 w 207"/>
                  <a:gd name="T49" fmla="*/ 103188 h 128"/>
                  <a:gd name="T50" fmla="*/ 312738 w 207"/>
                  <a:gd name="T51" fmla="*/ 141288 h 128"/>
                  <a:gd name="T52" fmla="*/ 279400 w 207"/>
                  <a:gd name="T53" fmla="*/ 174625 h 128"/>
                  <a:gd name="T54" fmla="*/ 279400 w 207"/>
                  <a:gd name="T55" fmla="*/ 174625 h 128"/>
                  <a:gd name="T56" fmla="*/ 230188 w 207"/>
                  <a:gd name="T57" fmla="*/ 192088 h 128"/>
                  <a:gd name="T58" fmla="*/ 165100 w 207"/>
                  <a:gd name="T59" fmla="*/ 203200 h 128"/>
                  <a:gd name="T60" fmla="*/ 165100 w 207"/>
                  <a:gd name="T61" fmla="*/ 203200 h 128"/>
                  <a:gd name="T62" fmla="*/ 104775 w 207"/>
                  <a:gd name="T63" fmla="*/ 192088 h 128"/>
                  <a:gd name="T64" fmla="*/ 49213 w 207"/>
                  <a:gd name="T65" fmla="*/ 174625 h 128"/>
                  <a:gd name="T66" fmla="*/ 49213 w 207"/>
                  <a:gd name="T67" fmla="*/ 174625 h 128"/>
                  <a:gd name="T68" fmla="*/ 17463 w 207"/>
                  <a:gd name="T69" fmla="*/ 141288 h 128"/>
                  <a:gd name="T70" fmla="*/ 0 w 207"/>
                  <a:gd name="T71" fmla="*/ 103188 h 128"/>
                  <a:gd name="T72" fmla="*/ 0 w 207"/>
                  <a:gd name="T73" fmla="*/ 98425 h 128"/>
                  <a:gd name="T74" fmla="*/ 11113 w 207"/>
                  <a:gd name="T75" fmla="*/ 65088 h 128"/>
                  <a:gd name="T76" fmla="*/ 49213 w 207"/>
                  <a:gd name="T77" fmla="*/ 31750 h 128"/>
                  <a:gd name="T78" fmla="*/ 49213 w 207"/>
                  <a:gd name="T79" fmla="*/ 26988 h 128"/>
                  <a:gd name="T80" fmla="*/ 104775 w 207"/>
                  <a:gd name="T81" fmla="*/ 4763 h 128"/>
                  <a:gd name="T82" fmla="*/ 165100 w 207"/>
                  <a:gd name="T83" fmla="*/ 0 h 128"/>
                  <a:gd name="T84" fmla="*/ 165100 w 207"/>
                  <a:gd name="T85" fmla="*/ 0 h 128"/>
                  <a:gd name="T86" fmla="*/ 225425 w 207"/>
                  <a:gd name="T87" fmla="*/ 4763 h 128"/>
                  <a:gd name="T88" fmla="*/ 279400 w 207"/>
                  <a:gd name="T89" fmla="*/ 26988 h 128"/>
                  <a:gd name="T90" fmla="*/ 279400 w 207"/>
                  <a:gd name="T91" fmla="*/ 31750 h 128"/>
                  <a:gd name="T92" fmla="*/ 312738 w 207"/>
                  <a:gd name="T93" fmla="*/ 65088 h 128"/>
                  <a:gd name="T94" fmla="*/ 328613 w 207"/>
                  <a:gd name="T95" fmla="*/ 98425 h 128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07" h="128">
                    <a:moveTo>
                      <a:pt x="201" y="65"/>
                    </a:moveTo>
                    <a:lnTo>
                      <a:pt x="190" y="45"/>
                    </a:lnTo>
                    <a:lnTo>
                      <a:pt x="194" y="45"/>
                    </a:lnTo>
                    <a:lnTo>
                      <a:pt x="173" y="24"/>
                    </a:lnTo>
                    <a:lnTo>
                      <a:pt x="142" y="10"/>
                    </a:lnTo>
                    <a:lnTo>
                      <a:pt x="104" y="7"/>
                    </a:lnTo>
                    <a:lnTo>
                      <a:pt x="66" y="10"/>
                    </a:lnTo>
                    <a:lnTo>
                      <a:pt x="69" y="10"/>
                    </a:lnTo>
                    <a:lnTo>
                      <a:pt x="35" y="24"/>
                    </a:lnTo>
                    <a:lnTo>
                      <a:pt x="14" y="45"/>
                    </a:lnTo>
                    <a:lnTo>
                      <a:pt x="7" y="65"/>
                    </a:lnTo>
                    <a:lnTo>
                      <a:pt x="7" y="62"/>
                    </a:lnTo>
                    <a:lnTo>
                      <a:pt x="14" y="86"/>
                    </a:lnTo>
                    <a:lnTo>
                      <a:pt x="35" y="107"/>
                    </a:lnTo>
                    <a:lnTo>
                      <a:pt x="35" y="103"/>
                    </a:lnTo>
                    <a:lnTo>
                      <a:pt x="69" y="114"/>
                    </a:lnTo>
                    <a:lnTo>
                      <a:pt x="66" y="114"/>
                    </a:lnTo>
                    <a:lnTo>
                      <a:pt x="104" y="121"/>
                    </a:lnTo>
                    <a:lnTo>
                      <a:pt x="142" y="114"/>
                    </a:lnTo>
                    <a:lnTo>
                      <a:pt x="173" y="103"/>
                    </a:lnTo>
                    <a:lnTo>
                      <a:pt x="173" y="107"/>
                    </a:lnTo>
                    <a:lnTo>
                      <a:pt x="194" y="86"/>
                    </a:lnTo>
                    <a:lnTo>
                      <a:pt x="190" y="86"/>
                    </a:lnTo>
                    <a:lnTo>
                      <a:pt x="201" y="62"/>
                    </a:lnTo>
                    <a:lnTo>
                      <a:pt x="207" y="65"/>
                    </a:lnTo>
                    <a:lnTo>
                      <a:pt x="197" y="89"/>
                    </a:lnTo>
                    <a:lnTo>
                      <a:pt x="176" y="110"/>
                    </a:lnTo>
                    <a:lnTo>
                      <a:pt x="145" y="121"/>
                    </a:lnTo>
                    <a:lnTo>
                      <a:pt x="142" y="121"/>
                    </a:lnTo>
                    <a:lnTo>
                      <a:pt x="104" y="128"/>
                    </a:lnTo>
                    <a:lnTo>
                      <a:pt x="66" y="121"/>
                    </a:lnTo>
                    <a:lnTo>
                      <a:pt x="31" y="110"/>
                    </a:lnTo>
                    <a:lnTo>
                      <a:pt x="11" y="89"/>
                    </a:lnTo>
                    <a:lnTo>
                      <a:pt x="7" y="89"/>
                    </a:lnTo>
                    <a:lnTo>
                      <a:pt x="0" y="65"/>
                    </a:lnTo>
                    <a:lnTo>
                      <a:pt x="0" y="62"/>
                    </a:lnTo>
                    <a:lnTo>
                      <a:pt x="7" y="41"/>
                    </a:lnTo>
                    <a:lnTo>
                      <a:pt x="11" y="41"/>
                    </a:lnTo>
                    <a:lnTo>
                      <a:pt x="31" y="20"/>
                    </a:lnTo>
                    <a:lnTo>
                      <a:pt x="31" y="17"/>
                    </a:lnTo>
                    <a:lnTo>
                      <a:pt x="66" y="3"/>
                    </a:lnTo>
                    <a:lnTo>
                      <a:pt x="104" y="0"/>
                    </a:lnTo>
                    <a:lnTo>
                      <a:pt x="142" y="3"/>
                    </a:lnTo>
                    <a:lnTo>
                      <a:pt x="145" y="3"/>
                    </a:lnTo>
                    <a:lnTo>
                      <a:pt x="176" y="17"/>
                    </a:lnTo>
                    <a:lnTo>
                      <a:pt x="176" y="20"/>
                    </a:lnTo>
                    <a:lnTo>
                      <a:pt x="197" y="41"/>
                    </a:lnTo>
                    <a:lnTo>
                      <a:pt x="207" y="62"/>
                    </a:lnTo>
                    <a:lnTo>
                      <a:pt x="201" y="65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66" name="Freeform 132"/>
              <p:cNvSpPr>
                <a:spLocks/>
              </p:cNvSpPr>
              <p:nvPr/>
            </p:nvSpPr>
            <p:spPr bwMode="auto">
              <a:xfrm>
                <a:off x="9075739" y="3441701"/>
                <a:ext cx="9525" cy="4763"/>
              </a:xfrm>
              <a:custGeom>
                <a:avLst/>
                <a:gdLst>
                  <a:gd name="T0" fmla="*/ 0 w 6"/>
                  <a:gd name="T1" fmla="*/ 0 h 3"/>
                  <a:gd name="T2" fmla="*/ 0 w 6"/>
                  <a:gd name="T3" fmla="*/ 0 h 3"/>
                  <a:gd name="T4" fmla="*/ 0 w 6"/>
                  <a:gd name="T5" fmla="*/ 4763 h 3"/>
                  <a:gd name="T6" fmla="*/ 9525 w 6"/>
                  <a:gd name="T7" fmla="*/ 0 h 3"/>
                  <a:gd name="T8" fmla="*/ 9525 w 6"/>
                  <a:gd name="T9" fmla="*/ 4763 h 3"/>
                  <a:gd name="T10" fmla="*/ 9525 w 6"/>
                  <a:gd name="T11" fmla="*/ 4763 h 3"/>
                  <a:gd name="T12" fmla="*/ 0 w 6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6" y="0"/>
                    </a:lnTo>
                    <a:lnTo>
                      <a:pt x="6" y="3"/>
                    </a:lnTo>
                    <a:lnTo>
                      <a:pt x="0" y="0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67" name="Rectangle 133"/>
              <p:cNvSpPr>
                <a:spLocks noChangeArrowheads="1"/>
              </p:cNvSpPr>
              <p:nvPr/>
            </p:nvSpPr>
            <p:spPr bwMode="auto">
              <a:xfrm>
                <a:off x="8848725" y="3386139"/>
                <a:ext cx="203200" cy="1222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lang="en-US" altLang="zh-TW" sz="800">
                    <a:solidFill>
                      <a:srgbClr val="000000"/>
                    </a:solidFill>
                    <a:latin typeface="Times" panose="02020603050405020304" pitchFamily="18" charset="0"/>
                    <a:ea typeface="新細明體" pitchFamily="18" charset="-120"/>
                  </a:rPr>
                  <a:t>PVD</a:t>
                </a:r>
                <a:endParaRPr lang="en-US" altLang="zh-TW">
                  <a:ea typeface="新細明體" pitchFamily="18" charset="-120"/>
                </a:endParaRPr>
              </a:p>
            </p:txBody>
          </p:sp>
          <p:sp>
            <p:nvSpPr>
              <p:cNvPr id="18568" name="Rectangle 134"/>
              <p:cNvSpPr>
                <a:spLocks noChangeArrowheads="1"/>
              </p:cNvSpPr>
              <p:nvPr/>
            </p:nvSpPr>
            <p:spPr bwMode="auto">
              <a:xfrm>
                <a:off x="8412163" y="3117850"/>
                <a:ext cx="152400" cy="122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lang="en-US" altLang="zh-TW" sz="800">
                    <a:solidFill>
                      <a:srgbClr val="000000"/>
                    </a:solidFill>
                    <a:latin typeface="Times" panose="02020603050405020304" pitchFamily="18" charset="0"/>
                    <a:ea typeface="新細明體" pitchFamily="18" charset="-120"/>
                  </a:rPr>
                  <a:t>867</a:t>
                </a:r>
                <a:endParaRPr lang="en-US" altLang="zh-TW">
                  <a:ea typeface="新細明體" pitchFamily="18" charset="-120"/>
                </a:endParaRPr>
              </a:p>
            </p:txBody>
          </p:sp>
          <p:sp>
            <p:nvSpPr>
              <p:cNvPr id="18569" name="Rectangle 135"/>
              <p:cNvSpPr>
                <a:spLocks noChangeArrowheads="1"/>
              </p:cNvSpPr>
              <p:nvPr/>
            </p:nvSpPr>
            <p:spPr bwMode="auto">
              <a:xfrm>
                <a:off x="7491413" y="3024189"/>
                <a:ext cx="203200" cy="1222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lang="en-US" altLang="zh-TW" sz="800" dirty="0">
                    <a:solidFill>
                      <a:srgbClr val="000000"/>
                    </a:solidFill>
                    <a:latin typeface="Times" panose="02020603050405020304" pitchFamily="18" charset="0"/>
                    <a:ea typeface="新細明體" pitchFamily="18" charset="-120"/>
                  </a:rPr>
                  <a:t>2704</a:t>
                </a:r>
                <a:endParaRPr lang="en-US" altLang="zh-TW" dirty="0">
                  <a:ea typeface="新細明體" pitchFamily="18" charset="-120"/>
                </a:endParaRPr>
              </a:p>
            </p:txBody>
          </p:sp>
          <p:sp>
            <p:nvSpPr>
              <p:cNvPr id="18570" name="Rectangle 136"/>
              <p:cNvSpPr>
                <a:spLocks noChangeArrowheads="1"/>
              </p:cNvSpPr>
              <p:nvPr/>
            </p:nvSpPr>
            <p:spPr bwMode="auto">
              <a:xfrm>
                <a:off x="8648700" y="3517900"/>
                <a:ext cx="152400" cy="122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lang="en-US" altLang="zh-TW" sz="800">
                    <a:solidFill>
                      <a:srgbClr val="000000"/>
                    </a:solidFill>
                    <a:latin typeface="Times" panose="02020603050405020304" pitchFamily="18" charset="0"/>
                    <a:ea typeface="新細明體" pitchFamily="18" charset="-120"/>
                  </a:rPr>
                  <a:t>187</a:t>
                </a:r>
                <a:endParaRPr lang="en-US" altLang="zh-TW">
                  <a:ea typeface="新細明體" pitchFamily="18" charset="-120"/>
                </a:endParaRPr>
              </a:p>
            </p:txBody>
          </p:sp>
          <p:sp>
            <p:nvSpPr>
              <p:cNvPr id="18571" name="Rectangle 137"/>
              <p:cNvSpPr>
                <a:spLocks noChangeArrowheads="1"/>
              </p:cNvSpPr>
              <p:nvPr/>
            </p:nvSpPr>
            <p:spPr bwMode="auto">
              <a:xfrm>
                <a:off x="9085263" y="3897314"/>
                <a:ext cx="203200" cy="1222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lang="en-US" altLang="zh-TW" sz="800">
                    <a:solidFill>
                      <a:srgbClr val="000000"/>
                    </a:solidFill>
                    <a:latin typeface="Times" panose="02020603050405020304" pitchFamily="18" charset="0"/>
                    <a:ea typeface="新細明體" pitchFamily="18" charset="-120"/>
                  </a:rPr>
                  <a:t>1258</a:t>
                </a:r>
                <a:endParaRPr lang="en-US" altLang="zh-TW">
                  <a:ea typeface="新細明體" pitchFamily="18" charset="-120"/>
                </a:endParaRPr>
              </a:p>
            </p:txBody>
          </p:sp>
          <p:sp>
            <p:nvSpPr>
              <p:cNvPr id="18572" name="Rectangle 138"/>
              <p:cNvSpPr>
                <a:spLocks noChangeArrowheads="1"/>
              </p:cNvSpPr>
              <p:nvPr/>
            </p:nvSpPr>
            <p:spPr bwMode="auto">
              <a:xfrm>
                <a:off x="8313738" y="3359150"/>
                <a:ext cx="152400" cy="122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lang="en-US" altLang="zh-TW" sz="800">
                    <a:solidFill>
                      <a:srgbClr val="000000"/>
                    </a:solidFill>
                    <a:latin typeface="Times" panose="02020603050405020304" pitchFamily="18" charset="0"/>
                    <a:ea typeface="新細明體" pitchFamily="18" charset="-120"/>
                  </a:rPr>
                  <a:t>849</a:t>
                </a:r>
                <a:endParaRPr lang="en-US" altLang="zh-TW">
                  <a:ea typeface="新細明體" pitchFamily="18" charset="-120"/>
                </a:endParaRPr>
              </a:p>
            </p:txBody>
          </p:sp>
          <p:sp>
            <p:nvSpPr>
              <p:cNvPr id="18573" name="Rectangle 139"/>
              <p:cNvSpPr>
                <a:spLocks noChangeArrowheads="1"/>
              </p:cNvSpPr>
              <p:nvPr/>
            </p:nvSpPr>
            <p:spPr bwMode="auto">
              <a:xfrm>
                <a:off x="8901113" y="3644900"/>
                <a:ext cx="152400" cy="122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lang="en-US" altLang="zh-TW" sz="800">
                    <a:solidFill>
                      <a:srgbClr val="000000"/>
                    </a:solidFill>
                    <a:latin typeface="Times" panose="02020603050405020304" pitchFamily="18" charset="0"/>
                    <a:ea typeface="新細明體" pitchFamily="18" charset="-120"/>
                  </a:rPr>
                  <a:t>144</a:t>
                </a:r>
                <a:endParaRPr lang="en-US" altLang="zh-TW">
                  <a:ea typeface="新細明體" pitchFamily="18" charset="-120"/>
                </a:endParaRPr>
              </a:p>
            </p:txBody>
          </p:sp>
          <p:sp>
            <p:nvSpPr>
              <p:cNvPr id="18574" name="Rectangle 140"/>
              <p:cNvSpPr>
                <a:spLocks noChangeArrowheads="1"/>
              </p:cNvSpPr>
              <p:nvPr/>
            </p:nvSpPr>
            <p:spPr bwMode="auto">
              <a:xfrm>
                <a:off x="8154988" y="3633789"/>
                <a:ext cx="152400" cy="1222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lang="en-US" altLang="zh-TW" sz="800" dirty="0">
                    <a:solidFill>
                      <a:srgbClr val="000000"/>
                    </a:solidFill>
                    <a:latin typeface="Times" panose="02020603050405020304" pitchFamily="18" charset="0"/>
                    <a:ea typeface="新細明體" pitchFamily="18" charset="-120"/>
                  </a:rPr>
                  <a:t>740</a:t>
                </a:r>
                <a:endParaRPr lang="en-US" altLang="zh-TW" dirty="0">
                  <a:ea typeface="新細明體" pitchFamily="18" charset="-120"/>
                </a:endParaRPr>
              </a:p>
            </p:txBody>
          </p:sp>
          <p:sp>
            <p:nvSpPr>
              <p:cNvPr id="18575" name="Rectangle 141"/>
              <p:cNvSpPr>
                <a:spLocks noChangeArrowheads="1"/>
              </p:cNvSpPr>
              <p:nvPr/>
            </p:nvSpPr>
            <p:spPr bwMode="auto">
              <a:xfrm>
                <a:off x="7853363" y="4165600"/>
                <a:ext cx="203200" cy="122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lang="en-US" altLang="zh-TW" sz="800">
                    <a:solidFill>
                      <a:srgbClr val="000000"/>
                    </a:solidFill>
                    <a:latin typeface="Times" panose="02020603050405020304" pitchFamily="18" charset="0"/>
                    <a:ea typeface="新細明體" pitchFamily="18" charset="-120"/>
                  </a:rPr>
                  <a:t>1391</a:t>
                </a:r>
                <a:endParaRPr lang="en-US" altLang="zh-TW">
                  <a:ea typeface="新細明體" pitchFamily="18" charset="-120"/>
                </a:endParaRPr>
              </a:p>
            </p:txBody>
          </p:sp>
          <p:sp>
            <p:nvSpPr>
              <p:cNvPr id="18576" name="Rectangle 142"/>
              <p:cNvSpPr>
                <a:spLocks noChangeArrowheads="1"/>
              </p:cNvSpPr>
              <p:nvPr/>
            </p:nvSpPr>
            <p:spPr bwMode="auto">
              <a:xfrm>
                <a:off x="8458200" y="3919539"/>
                <a:ext cx="152400" cy="1222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lang="en-US" altLang="zh-TW" sz="800">
                    <a:solidFill>
                      <a:srgbClr val="000000"/>
                    </a:solidFill>
                    <a:latin typeface="Times" panose="02020603050405020304" pitchFamily="18" charset="0"/>
                    <a:ea typeface="新細明體" pitchFamily="18" charset="-120"/>
                  </a:rPr>
                  <a:t>184</a:t>
                </a:r>
                <a:endParaRPr lang="en-US" altLang="zh-TW">
                  <a:ea typeface="新細明體" pitchFamily="18" charset="-120"/>
                </a:endParaRPr>
              </a:p>
            </p:txBody>
          </p:sp>
          <p:sp>
            <p:nvSpPr>
              <p:cNvPr id="18577" name="Rectangle 143"/>
              <p:cNvSpPr>
                <a:spLocks noChangeArrowheads="1"/>
              </p:cNvSpPr>
              <p:nvPr/>
            </p:nvSpPr>
            <p:spPr bwMode="auto">
              <a:xfrm>
                <a:off x="8532813" y="4522789"/>
                <a:ext cx="152400" cy="1222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lang="en-US" altLang="zh-TW" sz="800">
                    <a:solidFill>
                      <a:srgbClr val="000000"/>
                    </a:solidFill>
                    <a:latin typeface="Times" panose="02020603050405020304" pitchFamily="18" charset="0"/>
                    <a:ea typeface="新細明體" pitchFamily="18" charset="-120"/>
                  </a:rPr>
                  <a:t>946</a:t>
                </a:r>
                <a:endParaRPr lang="en-US" altLang="zh-TW">
                  <a:ea typeface="新細明體" pitchFamily="18" charset="-120"/>
                </a:endParaRPr>
              </a:p>
            </p:txBody>
          </p:sp>
          <p:sp>
            <p:nvSpPr>
              <p:cNvPr id="18578" name="Rectangle 144"/>
              <p:cNvSpPr>
                <a:spLocks noChangeArrowheads="1"/>
              </p:cNvSpPr>
              <p:nvPr/>
            </p:nvSpPr>
            <p:spPr bwMode="auto">
              <a:xfrm>
                <a:off x="8707438" y="4352925"/>
                <a:ext cx="203200" cy="122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lang="en-US" altLang="zh-TW" sz="800">
                    <a:solidFill>
                      <a:srgbClr val="000000"/>
                    </a:solidFill>
                    <a:latin typeface="Times" panose="02020603050405020304" pitchFamily="18" charset="0"/>
                    <a:ea typeface="新細明體" pitchFamily="18" charset="-120"/>
                  </a:rPr>
                  <a:t>1090</a:t>
                </a:r>
                <a:endParaRPr lang="en-US" altLang="zh-TW">
                  <a:ea typeface="新細明體" pitchFamily="18" charset="-120"/>
                </a:endParaRPr>
              </a:p>
            </p:txBody>
          </p:sp>
          <p:sp>
            <p:nvSpPr>
              <p:cNvPr id="18579" name="Rectangle 145"/>
              <p:cNvSpPr>
                <a:spLocks noChangeArrowheads="1"/>
              </p:cNvSpPr>
              <p:nvPr/>
            </p:nvSpPr>
            <p:spPr bwMode="auto">
              <a:xfrm>
                <a:off x="7793038" y="4819650"/>
                <a:ext cx="203200" cy="122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lang="en-US" altLang="zh-TW" sz="800">
                    <a:solidFill>
                      <a:srgbClr val="000000"/>
                    </a:solidFill>
                    <a:latin typeface="Times" panose="02020603050405020304" pitchFamily="18" charset="0"/>
                    <a:ea typeface="新細明體" pitchFamily="18" charset="-120"/>
                  </a:rPr>
                  <a:t>1121</a:t>
                </a:r>
                <a:endParaRPr lang="en-US" altLang="zh-TW">
                  <a:ea typeface="新細明體" pitchFamily="18" charset="-120"/>
                </a:endParaRPr>
              </a:p>
            </p:txBody>
          </p:sp>
          <p:sp>
            <p:nvSpPr>
              <p:cNvPr id="18580" name="Rectangle 146"/>
              <p:cNvSpPr>
                <a:spLocks noChangeArrowheads="1"/>
              </p:cNvSpPr>
              <p:nvPr/>
            </p:nvSpPr>
            <p:spPr bwMode="auto">
              <a:xfrm>
                <a:off x="7354888" y="5092700"/>
                <a:ext cx="203200" cy="122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lang="en-US" altLang="zh-TW" sz="800">
                    <a:solidFill>
                      <a:srgbClr val="000000"/>
                    </a:solidFill>
                    <a:latin typeface="Times" panose="02020603050405020304" pitchFamily="18" charset="0"/>
                    <a:ea typeface="新細明體" pitchFamily="18" charset="-120"/>
                  </a:rPr>
                  <a:t>2342</a:t>
                </a:r>
                <a:endParaRPr lang="en-US" altLang="zh-TW">
                  <a:ea typeface="新細明體" pitchFamily="18" charset="-120"/>
                </a:endParaRPr>
              </a:p>
            </p:txBody>
          </p:sp>
          <p:sp>
            <p:nvSpPr>
              <p:cNvPr id="18581" name="Rectangle 147"/>
              <p:cNvSpPr>
                <a:spLocks noChangeArrowheads="1"/>
              </p:cNvSpPr>
              <p:nvPr/>
            </p:nvSpPr>
            <p:spPr bwMode="auto">
              <a:xfrm>
                <a:off x="7085013" y="3743325"/>
                <a:ext cx="203200" cy="122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lang="en-US" altLang="zh-TW" sz="800">
                    <a:solidFill>
                      <a:srgbClr val="000000"/>
                    </a:solidFill>
                    <a:latin typeface="Times" panose="02020603050405020304" pitchFamily="18" charset="0"/>
                    <a:ea typeface="新細明體" pitchFamily="18" charset="-120"/>
                  </a:rPr>
                  <a:t>1846</a:t>
                </a:r>
                <a:endParaRPr lang="en-US" altLang="zh-TW">
                  <a:ea typeface="新細明體" pitchFamily="18" charset="-120"/>
                </a:endParaRPr>
              </a:p>
            </p:txBody>
          </p:sp>
          <p:sp>
            <p:nvSpPr>
              <p:cNvPr id="18582" name="Rectangle 148"/>
              <p:cNvSpPr>
                <a:spLocks noChangeArrowheads="1"/>
              </p:cNvSpPr>
              <p:nvPr/>
            </p:nvSpPr>
            <p:spPr bwMode="auto">
              <a:xfrm>
                <a:off x="8012113" y="3770314"/>
                <a:ext cx="152400" cy="1222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lang="en-US" altLang="zh-TW" sz="800">
                    <a:solidFill>
                      <a:srgbClr val="000000"/>
                    </a:solidFill>
                    <a:latin typeface="Times" panose="02020603050405020304" pitchFamily="18" charset="0"/>
                    <a:ea typeface="新細明體" pitchFamily="18" charset="-120"/>
                  </a:rPr>
                  <a:t>621</a:t>
                </a:r>
                <a:endParaRPr lang="en-US" altLang="zh-TW">
                  <a:ea typeface="新細明體" pitchFamily="18" charset="-120"/>
                </a:endParaRPr>
              </a:p>
            </p:txBody>
          </p:sp>
          <p:sp>
            <p:nvSpPr>
              <p:cNvPr id="18583" name="Rectangle 149"/>
              <p:cNvSpPr>
                <a:spLocks noChangeArrowheads="1"/>
              </p:cNvSpPr>
              <p:nvPr/>
            </p:nvSpPr>
            <p:spPr bwMode="auto">
              <a:xfrm>
                <a:off x="7589838" y="3984625"/>
                <a:ext cx="152400" cy="122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lang="en-US" altLang="zh-TW" sz="800">
                    <a:solidFill>
                      <a:srgbClr val="000000"/>
                    </a:solidFill>
                    <a:latin typeface="Times" panose="02020603050405020304" pitchFamily="18" charset="0"/>
                    <a:ea typeface="新細明體" pitchFamily="18" charset="-120"/>
                  </a:rPr>
                  <a:t>802</a:t>
                </a:r>
                <a:endParaRPr lang="en-US" altLang="zh-TW">
                  <a:ea typeface="新細明體" pitchFamily="18" charset="-120"/>
                </a:endParaRPr>
              </a:p>
            </p:txBody>
          </p:sp>
          <p:sp>
            <p:nvSpPr>
              <p:cNvPr id="18584" name="Rectangle 150"/>
              <p:cNvSpPr>
                <a:spLocks noChangeArrowheads="1"/>
              </p:cNvSpPr>
              <p:nvPr/>
            </p:nvSpPr>
            <p:spPr bwMode="auto">
              <a:xfrm>
                <a:off x="6767513" y="4252914"/>
                <a:ext cx="203200" cy="1222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lang="en-US" altLang="zh-TW" sz="800">
                    <a:solidFill>
                      <a:srgbClr val="000000"/>
                    </a:solidFill>
                    <a:latin typeface="Times" panose="02020603050405020304" pitchFamily="18" charset="0"/>
                    <a:ea typeface="新細明體" pitchFamily="18" charset="-120"/>
                  </a:rPr>
                  <a:t>1464</a:t>
                </a:r>
                <a:endParaRPr lang="en-US" altLang="zh-TW">
                  <a:ea typeface="新細明體" pitchFamily="18" charset="-120"/>
                </a:endParaRPr>
              </a:p>
            </p:txBody>
          </p:sp>
          <p:sp>
            <p:nvSpPr>
              <p:cNvPr id="18585" name="Rectangle 151"/>
              <p:cNvSpPr>
                <a:spLocks noChangeArrowheads="1"/>
              </p:cNvSpPr>
              <p:nvPr/>
            </p:nvSpPr>
            <p:spPr bwMode="auto">
              <a:xfrm>
                <a:off x="6805613" y="4627564"/>
                <a:ext cx="203200" cy="1222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lang="en-US" altLang="zh-TW" sz="800">
                    <a:solidFill>
                      <a:srgbClr val="000000"/>
                    </a:solidFill>
                    <a:latin typeface="Times" panose="02020603050405020304" pitchFamily="18" charset="0"/>
                    <a:ea typeface="新細明體" pitchFamily="18" charset="-120"/>
                  </a:rPr>
                  <a:t>1235</a:t>
                </a:r>
                <a:endParaRPr lang="en-US" altLang="zh-TW">
                  <a:ea typeface="新細明體" pitchFamily="18" charset="-120"/>
                </a:endParaRPr>
              </a:p>
            </p:txBody>
          </p:sp>
          <p:sp>
            <p:nvSpPr>
              <p:cNvPr id="18586" name="Rectangle 152"/>
              <p:cNvSpPr>
                <a:spLocks noChangeArrowheads="1"/>
              </p:cNvSpPr>
              <p:nvPr/>
            </p:nvSpPr>
            <p:spPr bwMode="auto">
              <a:xfrm>
                <a:off x="6407150" y="4330700"/>
                <a:ext cx="152400" cy="122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lang="en-US" altLang="zh-TW" sz="800">
                    <a:solidFill>
                      <a:srgbClr val="000000"/>
                    </a:solidFill>
                    <a:latin typeface="Times" panose="02020603050405020304" pitchFamily="18" charset="0"/>
                    <a:ea typeface="新細明體" pitchFamily="18" charset="-120"/>
                  </a:rPr>
                  <a:t>337</a:t>
                </a:r>
                <a:endParaRPr lang="en-US" altLang="zh-TW">
                  <a:ea typeface="新細明體" pitchFamily="18" charset="-12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964434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Example</a:t>
            </a:r>
          </a:p>
        </p:txBody>
      </p:sp>
      <p:sp>
        <p:nvSpPr>
          <p:cNvPr id="77853" name="Text Box 42"/>
          <p:cNvSpPr txBox="1">
            <a:spLocks noChangeArrowheads="1"/>
          </p:cNvSpPr>
          <p:nvPr/>
        </p:nvSpPr>
        <p:spPr bwMode="auto">
          <a:xfrm>
            <a:off x="3327400" y="2925764"/>
            <a:ext cx="21923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zh-TW" sz="2400" b="0" u="sng" dirty="0">
                <a:solidFill>
                  <a:schemeClr val="accent4"/>
                </a:solidFill>
                <a:ea typeface="新細明體" charset="-120"/>
              </a:rPr>
              <a:t>discovery</a:t>
            </a:r>
            <a:r>
              <a:rPr lang="en-US" altLang="zh-TW" sz="2400" b="0" dirty="0">
                <a:solidFill>
                  <a:schemeClr val="accent4"/>
                </a:solidFill>
                <a:ea typeface="新細明體" charset="-120"/>
              </a:rPr>
              <a:t> edge</a:t>
            </a:r>
          </a:p>
        </p:txBody>
      </p:sp>
      <p:sp>
        <p:nvSpPr>
          <p:cNvPr id="77854" name="Text Box 43"/>
          <p:cNvSpPr txBox="1">
            <a:spLocks noChangeArrowheads="1"/>
          </p:cNvSpPr>
          <p:nvPr/>
        </p:nvSpPr>
        <p:spPr bwMode="auto">
          <a:xfrm>
            <a:off x="3336926" y="3352801"/>
            <a:ext cx="15589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zh-TW" sz="2400" b="0" u="sng" dirty="0">
                <a:solidFill>
                  <a:schemeClr val="accent2"/>
                </a:solidFill>
                <a:ea typeface="新細明體" charset="-120"/>
              </a:rPr>
              <a:t>back</a:t>
            </a:r>
            <a:r>
              <a:rPr lang="en-US" altLang="zh-TW" sz="2400" b="0" dirty="0">
                <a:solidFill>
                  <a:schemeClr val="accent2"/>
                </a:solidFill>
                <a:ea typeface="新細明體" charset="-120"/>
              </a:rPr>
              <a:t> edge</a:t>
            </a:r>
          </a:p>
        </p:txBody>
      </p:sp>
      <p:sp>
        <p:nvSpPr>
          <p:cNvPr id="77855" name="Oval 44"/>
          <p:cNvSpPr>
            <a:spLocks noChangeAspect="1" noChangeArrowheads="1"/>
          </p:cNvSpPr>
          <p:nvPr/>
        </p:nvSpPr>
        <p:spPr bwMode="auto">
          <a:xfrm>
            <a:off x="2525713" y="2117726"/>
            <a:ext cx="366712" cy="366713"/>
          </a:xfrm>
          <a:prstGeom prst="ellipse">
            <a:avLst/>
          </a:prstGeom>
          <a:solidFill>
            <a:schemeClr val="accent4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zh-TW" sz="1800" b="0" dirty="0">
                <a:ea typeface="新細明體" charset="-120"/>
              </a:rPr>
              <a:t>A</a:t>
            </a:r>
          </a:p>
        </p:txBody>
      </p:sp>
      <p:sp>
        <p:nvSpPr>
          <p:cNvPr id="77856" name="Text Box 45"/>
          <p:cNvSpPr txBox="1">
            <a:spLocks noChangeArrowheads="1"/>
          </p:cNvSpPr>
          <p:nvPr/>
        </p:nvSpPr>
        <p:spPr bwMode="auto">
          <a:xfrm>
            <a:off x="3336926" y="2071689"/>
            <a:ext cx="19732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zh-TW" sz="2400" b="0" u="sng" dirty="0">
                <a:solidFill>
                  <a:schemeClr val="accent4"/>
                </a:solidFill>
                <a:ea typeface="新細明體" charset="-120"/>
              </a:rPr>
              <a:t>visited</a:t>
            </a:r>
            <a:r>
              <a:rPr lang="en-US" altLang="zh-TW" sz="2400" b="0" dirty="0">
                <a:solidFill>
                  <a:schemeClr val="accent4"/>
                </a:solidFill>
                <a:ea typeface="新細明體" charset="-120"/>
              </a:rPr>
              <a:t> vertex</a:t>
            </a:r>
          </a:p>
        </p:txBody>
      </p:sp>
      <p:sp>
        <p:nvSpPr>
          <p:cNvPr id="77857" name="Oval 46"/>
          <p:cNvSpPr>
            <a:spLocks noChangeAspect="1" noChangeArrowheads="1"/>
          </p:cNvSpPr>
          <p:nvPr/>
        </p:nvSpPr>
        <p:spPr bwMode="auto">
          <a:xfrm>
            <a:off x="2525713" y="1689101"/>
            <a:ext cx="366712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zh-TW" sz="1800" b="0">
                <a:ea typeface="新細明體" charset="-120"/>
              </a:rPr>
              <a:t>A</a:t>
            </a:r>
          </a:p>
        </p:txBody>
      </p:sp>
      <p:sp>
        <p:nvSpPr>
          <p:cNvPr id="77858" name="Text Box 47"/>
          <p:cNvSpPr txBox="1">
            <a:spLocks noChangeArrowheads="1"/>
          </p:cNvSpPr>
          <p:nvPr/>
        </p:nvSpPr>
        <p:spPr bwMode="auto">
          <a:xfrm>
            <a:off x="3336926" y="1644651"/>
            <a:ext cx="26066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zh-TW" sz="2400" b="0" u="sng" dirty="0">
                <a:solidFill>
                  <a:schemeClr val="accent1"/>
                </a:solidFill>
                <a:ea typeface="新細明體" charset="-120"/>
              </a:rPr>
              <a:t>unexplored</a:t>
            </a:r>
            <a:r>
              <a:rPr lang="en-US" altLang="zh-TW" sz="2400" b="0" dirty="0">
                <a:solidFill>
                  <a:schemeClr val="accent1"/>
                </a:solidFill>
                <a:ea typeface="新細明體" charset="-120"/>
              </a:rPr>
              <a:t> vertex</a:t>
            </a:r>
          </a:p>
        </p:txBody>
      </p:sp>
      <p:sp>
        <p:nvSpPr>
          <p:cNvPr id="77859" name="Text Box 48"/>
          <p:cNvSpPr txBox="1">
            <a:spLocks noChangeArrowheads="1"/>
          </p:cNvSpPr>
          <p:nvPr/>
        </p:nvSpPr>
        <p:spPr bwMode="auto">
          <a:xfrm>
            <a:off x="3336926" y="2498726"/>
            <a:ext cx="24288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zh-TW" sz="2400" b="0" u="sng">
                <a:ea typeface="新細明體" charset="-120"/>
              </a:rPr>
              <a:t>unexplored</a:t>
            </a:r>
            <a:r>
              <a:rPr lang="en-US" altLang="zh-TW" sz="2400" b="0">
                <a:ea typeface="新細明體" charset="-120"/>
              </a:rPr>
              <a:t> edge</a:t>
            </a:r>
          </a:p>
        </p:txBody>
      </p:sp>
      <p:grpSp>
        <p:nvGrpSpPr>
          <p:cNvPr id="77860" name="Group 49"/>
          <p:cNvGrpSpPr>
            <a:grpSpLocks/>
          </p:cNvGrpSpPr>
          <p:nvPr/>
        </p:nvGrpSpPr>
        <p:grpSpPr bwMode="auto">
          <a:xfrm>
            <a:off x="2270125" y="2728914"/>
            <a:ext cx="877888" cy="852487"/>
            <a:chOff x="432" y="1691"/>
            <a:chExt cx="937" cy="537"/>
          </a:xfrm>
        </p:grpSpPr>
        <p:sp>
          <p:nvSpPr>
            <p:cNvPr id="77876" name="Line 50"/>
            <p:cNvSpPr>
              <a:spLocks noChangeShapeType="1"/>
            </p:cNvSpPr>
            <p:nvPr/>
          </p:nvSpPr>
          <p:spPr bwMode="auto">
            <a:xfrm>
              <a:off x="432" y="1959"/>
              <a:ext cx="937" cy="0"/>
            </a:xfrm>
            <a:prstGeom prst="line">
              <a:avLst/>
            </a:prstGeom>
            <a:noFill/>
            <a:ln w="38100">
              <a:solidFill>
                <a:schemeClr val="accent4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77877" name="Line 51"/>
            <p:cNvSpPr>
              <a:spLocks noChangeShapeType="1"/>
            </p:cNvSpPr>
            <p:nvPr/>
          </p:nvSpPr>
          <p:spPr bwMode="auto">
            <a:xfrm>
              <a:off x="432" y="2228"/>
              <a:ext cx="937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77878" name="Line 52"/>
            <p:cNvSpPr>
              <a:spLocks noChangeShapeType="1"/>
            </p:cNvSpPr>
            <p:nvPr/>
          </p:nvSpPr>
          <p:spPr bwMode="auto">
            <a:xfrm>
              <a:off x="432" y="1691"/>
              <a:ext cx="93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</p:grpSp>
      <p:sp>
        <p:nvSpPr>
          <p:cNvPr id="77861" name="AutoShape 53"/>
          <p:cNvSpPr>
            <a:spLocks noChangeArrowheads="1"/>
          </p:cNvSpPr>
          <p:nvPr/>
        </p:nvSpPr>
        <p:spPr bwMode="auto">
          <a:xfrm rot="5400000">
            <a:off x="8283576" y="3643313"/>
            <a:ext cx="457200" cy="333375"/>
          </a:xfrm>
          <a:prstGeom prst="rightArrow">
            <a:avLst>
              <a:gd name="adj1" fmla="val 50000"/>
              <a:gd name="adj2" fmla="val 34286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77862" name="AutoShape 54"/>
          <p:cNvSpPr>
            <a:spLocks noChangeArrowheads="1"/>
          </p:cNvSpPr>
          <p:nvPr/>
        </p:nvSpPr>
        <p:spPr bwMode="auto">
          <a:xfrm rot="8100000" flipH="1" flipV="1">
            <a:off x="5729288" y="3629026"/>
            <a:ext cx="1243012" cy="333375"/>
          </a:xfrm>
          <a:prstGeom prst="rightArrow">
            <a:avLst>
              <a:gd name="adj1" fmla="val 50000"/>
              <a:gd name="adj2" fmla="val 93214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863" name="Text Box 55"/>
              <p:cNvSpPr txBox="1">
                <a:spLocks noChangeArrowheads="1"/>
              </p:cNvSpPr>
              <p:nvPr/>
            </p:nvSpPr>
            <p:spPr bwMode="auto">
              <a:xfrm>
                <a:off x="3432175" y="3895725"/>
                <a:ext cx="2457450" cy="368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b="0" i="1" dirty="0" smtClean="0">
                          <a:latin typeface="Cambria Math" panose="02040503050406030204" pitchFamily="18" charset="0"/>
                          <a:ea typeface="新細明體" charset="-120"/>
                        </a:rPr>
                        <m:t>𝐼</m:t>
                      </m:r>
                      <m:r>
                        <a:rPr lang="en-US" altLang="zh-TW" sz="1800" b="0" i="1" dirty="0" smtClean="0">
                          <a:latin typeface="Cambria Math" panose="02040503050406030204" pitchFamily="18" charset="0"/>
                          <a:ea typeface="新細明體" charset="-120"/>
                        </a:rPr>
                        <m:t>(</m:t>
                      </m:r>
                      <m:r>
                        <a:rPr lang="en-US" altLang="zh-TW" sz="1800" b="0" i="1" dirty="0" smtClean="0">
                          <a:latin typeface="Cambria Math" panose="02040503050406030204" pitchFamily="18" charset="0"/>
                          <a:ea typeface="新細明體" charset="-120"/>
                        </a:rPr>
                        <m:t>𝐴</m:t>
                      </m:r>
                      <m:r>
                        <a:rPr lang="en-US" altLang="zh-TW" sz="1800" b="0" i="1" dirty="0" smtClean="0">
                          <a:latin typeface="Cambria Math" panose="02040503050406030204" pitchFamily="18" charset="0"/>
                          <a:ea typeface="新細明體" charset="-120"/>
                        </a:rPr>
                        <m:t>) = {</m:t>
                      </m:r>
                      <m:r>
                        <a:rPr lang="en-US" altLang="zh-TW" sz="1800" b="1" i="1" dirty="0">
                          <a:latin typeface="Cambria Math" panose="02040503050406030204" pitchFamily="18" charset="0"/>
                          <a:ea typeface="新細明體" charset="-120"/>
                        </a:rPr>
                        <m:t>𝑩</m:t>
                      </m:r>
                      <m:r>
                        <a:rPr lang="en-US" altLang="zh-TW" sz="1800" b="0" i="1" dirty="0">
                          <a:latin typeface="Cambria Math" panose="02040503050406030204" pitchFamily="18" charset="0"/>
                          <a:ea typeface="新細明體" charset="-120"/>
                        </a:rPr>
                        <m:t>, </m:t>
                      </m:r>
                      <m:r>
                        <a:rPr lang="en-US" altLang="zh-TW" sz="1800" b="0" i="1" dirty="0">
                          <a:latin typeface="Cambria Math" panose="02040503050406030204" pitchFamily="18" charset="0"/>
                          <a:ea typeface="新細明體" charset="-120"/>
                        </a:rPr>
                        <m:t>𝐶</m:t>
                      </m:r>
                      <m:r>
                        <a:rPr lang="en-US" altLang="zh-TW" sz="1800" b="0" i="1" dirty="0">
                          <a:latin typeface="Cambria Math" panose="02040503050406030204" pitchFamily="18" charset="0"/>
                          <a:ea typeface="新細明體" charset="-120"/>
                        </a:rPr>
                        <m:t>, </m:t>
                      </m:r>
                      <m:r>
                        <a:rPr lang="en-US" altLang="zh-TW" sz="1800" b="0" i="1" dirty="0">
                          <a:latin typeface="Cambria Math" panose="02040503050406030204" pitchFamily="18" charset="0"/>
                          <a:ea typeface="新細明體" charset="-120"/>
                        </a:rPr>
                        <m:t>𝐷</m:t>
                      </m:r>
                      <m:r>
                        <a:rPr lang="en-US" altLang="zh-TW" sz="1800" b="0" i="1" dirty="0">
                          <a:latin typeface="Cambria Math" panose="02040503050406030204" pitchFamily="18" charset="0"/>
                          <a:ea typeface="新細明體" charset="-120"/>
                        </a:rPr>
                        <m:t>, </m:t>
                      </m:r>
                      <m:r>
                        <a:rPr lang="en-US" altLang="zh-TW" sz="1800" b="0" i="1" dirty="0">
                          <a:latin typeface="Cambria Math" panose="02040503050406030204" pitchFamily="18" charset="0"/>
                          <a:ea typeface="新細明體" charset="-120"/>
                        </a:rPr>
                        <m:t>𝐸</m:t>
                      </m:r>
                      <m:r>
                        <a:rPr lang="en-US" altLang="zh-TW" sz="1800" b="0" i="1" dirty="0">
                          <a:latin typeface="Cambria Math" panose="02040503050406030204" pitchFamily="18" charset="0"/>
                          <a:ea typeface="新細明體" charset="-120"/>
                        </a:rPr>
                        <m:t>}</m:t>
                      </m:r>
                    </m:oMath>
                  </m:oMathPara>
                </a14:m>
                <a:endParaRPr lang="en-US" altLang="zh-TW" b="0" i="1" dirty="0"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77863" name="Text 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32175" y="3895725"/>
                <a:ext cx="2457450" cy="368300"/>
              </a:xfrm>
              <a:prstGeom prst="rect">
                <a:avLst/>
              </a:prstGeom>
              <a:blipFill rotWithShape="0">
                <a:blip r:embed="rId3"/>
                <a:stretch>
                  <a:fillRect b="-20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864" name="Text Box 56"/>
              <p:cNvSpPr txBox="1">
                <a:spLocks noChangeArrowheads="1"/>
              </p:cNvSpPr>
              <p:nvPr/>
            </p:nvSpPr>
            <p:spPr bwMode="auto">
              <a:xfrm>
                <a:off x="8170864" y="908051"/>
                <a:ext cx="2028825" cy="6445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b="0" i="1" dirty="0" smtClean="0">
                          <a:latin typeface="Cambria Math" panose="02040503050406030204" pitchFamily="18" charset="0"/>
                          <a:ea typeface="新細明體" charset="-120"/>
                        </a:rPr>
                        <m:t>𝐼</m:t>
                      </m:r>
                      <m:r>
                        <a:rPr lang="en-US" altLang="zh-TW" sz="1800" b="0" i="1" dirty="0" smtClean="0">
                          <a:latin typeface="Cambria Math" panose="02040503050406030204" pitchFamily="18" charset="0"/>
                          <a:ea typeface="新細明體" charset="-120"/>
                        </a:rPr>
                        <m:t>(</m:t>
                      </m:r>
                      <m:r>
                        <a:rPr lang="en-US" altLang="zh-TW" sz="1800" b="0" i="1" dirty="0" smtClean="0">
                          <a:latin typeface="Cambria Math" panose="02040503050406030204" pitchFamily="18" charset="0"/>
                          <a:ea typeface="新細明體" charset="-120"/>
                        </a:rPr>
                        <m:t>𝐵</m:t>
                      </m:r>
                      <m:r>
                        <a:rPr lang="en-US" altLang="zh-TW" sz="1800" b="0" i="1" dirty="0" smtClean="0">
                          <a:latin typeface="Cambria Math" panose="02040503050406030204" pitchFamily="18" charset="0"/>
                          <a:ea typeface="新細明體" charset="-120"/>
                        </a:rPr>
                        <m:t>) = {</m:t>
                      </m:r>
                      <m:r>
                        <a:rPr lang="en-US" altLang="zh-TW" sz="1800" b="1" i="1" dirty="0" smtClean="0">
                          <a:latin typeface="Cambria Math" panose="02040503050406030204" pitchFamily="18" charset="0"/>
                          <a:ea typeface="新細明體" charset="-120"/>
                        </a:rPr>
                        <m:t>𝑨</m:t>
                      </m:r>
                      <m:r>
                        <a:rPr lang="en-US" altLang="zh-TW" sz="1800" b="0" i="1" dirty="0" smtClean="0">
                          <a:latin typeface="Cambria Math" panose="02040503050406030204" pitchFamily="18" charset="0"/>
                          <a:ea typeface="新細明體" charset="-120"/>
                        </a:rPr>
                        <m:t>, </m:t>
                      </m:r>
                      <m:r>
                        <a:rPr lang="en-US" altLang="zh-TW" sz="1800" b="0" i="1" dirty="0" smtClean="0">
                          <a:latin typeface="Cambria Math" panose="02040503050406030204" pitchFamily="18" charset="0"/>
                          <a:ea typeface="新細明體" charset="-120"/>
                        </a:rPr>
                        <m:t>𝐶</m:t>
                      </m:r>
                      <m:r>
                        <a:rPr lang="en-US" altLang="zh-TW" sz="1800" b="0" i="1" dirty="0" smtClean="0">
                          <a:latin typeface="Cambria Math" panose="02040503050406030204" pitchFamily="18" charset="0"/>
                          <a:ea typeface="新細明體" charset="-120"/>
                        </a:rPr>
                        <m:t>, </m:t>
                      </m:r>
                      <m:r>
                        <a:rPr lang="en-US" altLang="zh-TW" sz="1800" b="0" i="1" dirty="0" smtClean="0">
                          <a:latin typeface="Cambria Math" panose="02040503050406030204" pitchFamily="18" charset="0"/>
                          <a:ea typeface="新細明體" charset="-120"/>
                        </a:rPr>
                        <m:t>𝐹</m:t>
                      </m:r>
                      <m:r>
                        <a:rPr lang="en-US" altLang="zh-TW" sz="1800" b="0" i="1" dirty="0" smtClean="0">
                          <a:latin typeface="Cambria Math" panose="02040503050406030204" pitchFamily="18" charset="0"/>
                          <a:ea typeface="新細明體" charset="-120"/>
                        </a:rPr>
                        <m:t>}</m:t>
                      </m:r>
                    </m:oMath>
                    <m:oMath xmlns:m="http://schemas.openxmlformats.org/officeDocument/2006/math">
                      <m:r>
                        <a:rPr lang="en-US" altLang="zh-TW" sz="1800" b="0" i="1" dirty="0" smtClean="0">
                          <a:latin typeface="Cambria Math" panose="02040503050406030204" pitchFamily="18" charset="0"/>
                          <a:ea typeface="新細明體" charset="-120"/>
                        </a:rPr>
                        <m:t>𝐼</m:t>
                      </m:r>
                      <m:r>
                        <a:rPr lang="en-US" altLang="zh-TW" sz="1800" b="0" i="1" dirty="0" smtClean="0">
                          <a:latin typeface="Cambria Math" panose="02040503050406030204" pitchFamily="18" charset="0"/>
                          <a:ea typeface="新細明體" charset="-120"/>
                        </a:rPr>
                        <m:t>(</m:t>
                      </m:r>
                      <m:r>
                        <a:rPr lang="en-US" altLang="zh-TW" sz="1800" b="0" i="1" dirty="0" smtClean="0">
                          <a:latin typeface="Cambria Math" panose="02040503050406030204" pitchFamily="18" charset="0"/>
                          <a:ea typeface="新細明體" charset="-120"/>
                        </a:rPr>
                        <m:t>𝐵</m:t>
                      </m:r>
                      <m:r>
                        <a:rPr lang="en-US" altLang="zh-TW" sz="1800" b="0" i="1" dirty="0" smtClean="0">
                          <a:latin typeface="Cambria Math" panose="02040503050406030204" pitchFamily="18" charset="0"/>
                          <a:ea typeface="新細明體" charset="-120"/>
                        </a:rPr>
                        <m:t>) = {</m:t>
                      </m:r>
                      <m:r>
                        <a:rPr lang="en-US" altLang="zh-TW" sz="1800" b="0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𝐴</m:t>
                      </m:r>
                      <m:r>
                        <a:rPr lang="en-US" altLang="zh-TW" sz="1800" b="0" i="1" dirty="0" smtClean="0">
                          <a:latin typeface="Cambria Math" panose="02040503050406030204" pitchFamily="18" charset="0"/>
                          <a:ea typeface="新細明體" charset="-120"/>
                        </a:rPr>
                        <m:t>, </m:t>
                      </m:r>
                      <m:r>
                        <a:rPr lang="en-US" altLang="zh-TW" sz="1800" b="1" i="1" dirty="0" smtClean="0">
                          <a:latin typeface="Cambria Math" panose="02040503050406030204" pitchFamily="18" charset="0"/>
                          <a:ea typeface="新細明體" charset="-120"/>
                        </a:rPr>
                        <m:t>𝑪</m:t>
                      </m:r>
                      <m:r>
                        <a:rPr lang="en-US" altLang="zh-TW" sz="1800" b="0" i="1" dirty="0" smtClean="0">
                          <a:latin typeface="Cambria Math" panose="02040503050406030204" pitchFamily="18" charset="0"/>
                          <a:ea typeface="新細明體" charset="-120"/>
                        </a:rPr>
                        <m:t>, </m:t>
                      </m:r>
                      <m:r>
                        <a:rPr lang="en-US" altLang="zh-TW" sz="1800" b="0" i="1" dirty="0" smtClean="0">
                          <a:latin typeface="Cambria Math" panose="02040503050406030204" pitchFamily="18" charset="0"/>
                          <a:ea typeface="新細明體" charset="-120"/>
                        </a:rPr>
                        <m:t>𝐹</m:t>
                      </m:r>
                      <m:r>
                        <a:rPr lang="en-US" altLang="zh-TW" sz="1800" b="0" i="1" dirty="0" smtClean="0">
                          <a:latin typeface="Cambria Math" panose="02040503050406030204" pitchFamily="18" charset="0"/>
                          <a:ea typeface="新細明體" charset="-120"/>
                        </a:rPr>
                        <m:t>}</m:t>
                      </m:r>
                    </m:oMath>
                  </m:oMathPara>
                </a14:m>
                <a:endParaRPr lang="en-US" altLang="zh-TW" sz="1800" b="0" dirty="0"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77864" name="Text 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170864" y="908051"/>
                <a:ext cx="2028825" cy="644525"/>
              </a:xfrm>
              <a:prstGeom prst="rect">
                <a:avLst/>
              </a:prstGeom>
              <a:blipFill rotWithShape="0">
                <a:blip r:embed="rId4"/>
                <a:stretch>
                  <a:fillRect b="-1037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865" name="Text Box 57"/>
              <p:cNvSpPr txBox="1">
                <a:spLocks noChangeArrowheads="1"/>
              </p:cNvSpPr>
              <p:nvPr/>
            </p:nvSpPr>
            <p:spPr bwMode="auto">
              <a:xfrm>
                <a:off x="8112125" y="4005263"/>
                <a:ext cx="2376488" cy="368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b="0" i="1" dirty="0" smtClean="0">
                          <a:latin typeface="Cambria Math" panose="02040503050406030204" pitchFamily="18" charset="0"/>
                          <a:ea typeface="新細明體" charset="-120"/>
                        </a:rPr>
                        <m:t>𝐼</m:t>
                      </m:r>
                      <m:r>
                        <a:rPr lang="en-US" altLang="zh-TW" sz="1800" b="0" i="1" dirty="0" smtClean="0">
                          <a:latin typeface="Cambria Math" panose="02040503050406030204" pitchFamily="18" charset="0"/>
                          <a:ea typeface="新細明體" charset="-120"/>
                        </a:rPr>
                        <m:t>(</m:t>
                      </m:r>
                      <m:r>
                        <a:rPr lang="en-US" altLang="zh-TW" sz="1800" b="0" i="1" dirty="0" smtClean="0">
                          <a:latin typeface="Cambria Math" panose="02040503050406030204" pitchFamily="18" charset="0"/>
                          <a:ea typeface="新細明體" charset="-120"/>
                        </a:rPr>
                        <m:t>𝐶</m:t>
                      </m:r>
                      <m:r>
                        <a:rPr lang="en-US" altLang="zh-TW" sz="1800" b="0" i="1" dirty="0" smtClean="0">
                          <a:latin typeface="Cambria Math" panose="02040503050406030204" pitchFamily="18" charset="0"/>
                          <a:ea typeface="新細明體" charset="-120"/>
                        </a:rPr>
                        <m:t>) = {</m:t>
                      </m:r>
                      <m:r>
                        <a:rPr lang="en-US" altLang="zh-TW" sz="1800" b="1" i="1" dirty="0">
                          <a:latin typeface="Cambria Math" panose="02040503050406030204" pitchFamily="18" charset="0"/>
                          <a:ea typeface="新細明體" charset="-120"/>
                        </a:rPr>
                        <m:t>𝑨</m:t>
                      </m:r>
                      <m:r>
                        <a:rPr lang="en-US" altLang="zh-TW" sz="1800" b="0" i="1" dirty="0">
                          <a:latin typeface="Cambria Math" panose="02040503050406030204" pitchFamily="18" charset="0"/>
                          <a:ea typeface="新細明體" charset="-120"/>
                        </a:rPr>
                        <m:t>, </m:t>
                      </m:r>
                      <m:r>
                        <a:rPr lang="en-US" altLang="zh-TW" sz="1800" b="0" i="1" dirty="0">
                          <a:latin typeface="Cambria Math" panose="02040503050406030204" pitchFamily="18" charset="0"/>
                          <a:ea typeface="新細明體" charset="-120"/>
                        </a:rPr>
                        <m:t>𝐵</m:t>
                      </m:r>
                      <m:r>
                        <a:rPr lang="en-US" altLang="zh-TW" sz="1800" b="0" i="1" dirty="0">
                          <a:latin typeface="Cambria Math" panose="02040503050406030204" pitchFamily="18" charset="0"/>
                          <a:ea typeface="新細明體" charset="-120"/>
                        </a:rPr>
                        <m:t>, </m:t>
                      </m:r>
                      <m:r>
                        <a:rPr lang="en-US" altLang="zh-TW" sz="1800" b="0" i="1" dirty="0">
                          <a:latin typeface="Cambria Math" panose="02040503050406030204" pitchFamily="18" charset="0"/>
                          <a:ea typeface="新細明體" charset="-120"/>
                        </a:rPr>
                        <m:t>𝐷</m:t>
                      </m:r>
                      <m:r>
                        <a:rPr lang="en-US" altLang="zh-TW" sz="1800" b="0" i="1" dirty="0">
                          <a:latin typeface="Cambria Math" panose="02040503050406030204" pitchFamily="18" charset="0"/>
                          <a:ea typeface="新細明體" charset="-120"/>
                        </a:rPr>
                        <m:t>, </m:t>
                      </m:r>
                      <m:r>
                        <a:rPr lang="en-US" altLang="zh-TW" sz="1800" b="0" i="1" dirty="0">
                          <a:latin typeface="Cambria Math" panose="02040503050406030204" pitchFamily="18" charset="0"/>
                          <a:ea typeface="新細明體" charset="-120"/>
                        </a:rPr>
                        <m:t>𝐸</m:t>
                      </m:r>
                      <m:r>
                        <a:rPr lang="en-US" altLang="zh-TW" sz="1800" b="0" i="1" dirty="0">
                          <a:latin typeface="Cambria Math" panose="02040503050406030204" pitchFamily="18" charset="0"/>
                          <a:ea typeface="新細明體" charset="-120"/>
                        </a:rPr>
                        <m:t>}</m:t>
                      </m:r>
                    </m:oMath>
                  </m:oMathPara>
                </a14:m>
                <a:endParaRPr lang="en-US" altLang="zh-TW" sz="1800" b="0" i="1" dirty="0"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77865" name="Text 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112125" y="4005263"/>
                <a:ext cx="2376488" cy="368300"/>
              </a:xfrm>
              <a:prstGeom prst="rect">
                <a:avLst/>
              </a:prstGeom>
              <a:blipFill rotWithShape="0">
                <a:blip r:embed="rId5"/>
                <a:stretch>
                  <a:fillRect b="-20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/>
          <p:cNvGrpSpPr/>
          <p:nvPr/>
        </p:nvGrpSpPr>
        <p:grpSpPr>
          <a:xfrm>
            <a:off x="2667001" y="4265613"/>
            <a:ext cx="3081338" cy="1835151"/>
            <a:chOff x="2667001" y="4265613"/>
            <a:chExt cx="3081338" cy="1835151"/>
          </a:xfrm>
        </p:grpSpPr>
        <p:sp>
          <p:nvSpPr>
            <p:cNvPr id="77828" name="Oval 4"/>
            <p:cNvSpPr>
              <a:spLocks noChangeAspect="1" noChangeArrowheads="1"/>
            </p:cNvSpPr>
            <p:nvPr/>
          </p:nvSpPr>
          <p:spPr bwMode="auto">
            <a:xfrm>
              <a:off x="4130676" y="4997451"/>
              <a:ext cx="366713" cy="366713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D</a:t>
              </a:r>
            </a:p>
          </p:txBody>
        </p:sp>
        <p:sp>
          <p:nvSpPr>
            <p:cNvPr id="77829" name="Oval 5"/>
            <p:cNvSpPr>
              <a:spLocks noChangeAspect="1" noChangeArrowheads="1"/>
            </p:cNvSpPr>
            <p:nvPr/>
          </p:nvSpPr>
          <p:spPr bwMode="auto">
            <a:xfrm>
              <a:off x="2667001" y="4997451"/>
              <a:ext cx="366713" cy="366713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B</a:t>
              </a:r>
            </a:p>
          </p:txBody>
        </p:sp>
        <p:sp>
          <p:nvSpPr>
            <p:cNvPr id="77830" name="Oval 6"/>
            <p:cNvSpPr>
              <a:spLocks noChangeAspect="1" noChangeArrowheads="1"/>
            </p:cNvSpPr>
            <p:nvPr/>
          </p:nvSpPr>
          <p:spPr bwMode="auto">
            <a:xfrm>
              <a:off x="3398838" y="4265613"/>
              <a:ext cx="366712" cy="366712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A</a:t>
              </a:r>
            </a:p>
          </p:txBody>
        </p:sp>
        <p:sp>
          <p:nvSpPr>
            <p:cNvPr id="77831" name="Oval 7"/>
            <p:cNvSpPr>
              <a:spLocks noChangeAspect="1" noChangeArrowheads="1"/>
            </p:cNvSpPr>
            <p:nvPr/>
          </p:nvSpPr>
          <p:spPr bwMode="auto">
            <a:xfrm>
              <a:off x="3398838" y="5729288"/>
              <a:ext cx="366712" cy="36671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C</a:t>
              </a:r>
            </a:p>
          </p:txBody>
        </p:sp>
        <p:cxnSp>
          <p:nvCxnSpPr>
            <p:cNvPr id="77832" name="AutoShape 8"/>
            <p:cNvCxnSpPr>
              <a:cxnSpLocks noChangeAspect="1" noChangeShapeType="1"/>
              <a:stCxn id="77830" idx="3"/>
              <a:endCxn id="77829" idx="7"/>
            </p:cNvCxnSpPr>
            <p:nvPr/>
          </p:nvCxnSpPr>
          <p:spPr bwMode="auto">
            <a:xfrm flipH="1">
              <a:off x="2979739" y="4597401"/>
              <a:ext cx="471487" cy="442913"/>
            </a:xfrm>
            <a:prstGeom prst="straightConnector1">
              <a:avLst/>
            </a:prstGeom>
            <a:noFill/>
            <a:ln w="38100">
              <a:solidFill>
                <a:schemeClr val="accent4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7833" name="AutoShape 9"/>
            <p:cNvCxnSpPr>
              <a:cxnSpLocks noChangeAspect="1" noChangeShapeType="1"/>
              <a:stCxn id="77831" idx="1"/>
              <a:endCxn id="77829" idx="5"/>
            </p:cNvCxnSpPr>
            <p:nvPr/>
          </p:nvCxnSpPr>
          <p:spPr bwMode="auto">
            <a:xfrm flipH="1" flipV="1">
              <a:off x="2978151" y="5316539"/>
              <a:ext cx="474663" cy="45878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7834" name="AutoShape 10"/>
            <p:cNvCxnSpPr>
              <a:cxnSpLocks noChangeAspect="1" noChangeShapeType="1"/>
              <a:stCxn id="77831" idx="7"/>
              <a:endCxn id="77828" idx="3"/>
            </p:cNvCxnSpPr>
            <p:nvPr/>
          </p:nvCxnSpPr>
          <p:spPr bwMode="auto">
            <a:xfrm flipV="1">
              <a:off x="3709988" y="5316539"/>
              <a:ext cx="474662" cy="45878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7835" name="AutoShape 11"/>
            <p:cNvCxnSpPr>
              <a:cxnSpLocks noChangeAspect="1" noChangeShapeType="1"/>
              <a:stCxn id="77830" idx="5"/>
              <a:endCxn id="77828" idx="1"/>
            </p:cNvCxnSpPr>
            <p:nvPr/>
          </p:nvCxnSpPr>
          <p:spPr bwMode="auto">
            <a:xfrm>
              <a:off x="3711575" y="4597401"/>
              <a:ext cx="471488" cy="44291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7836" name="AutoShape 12"/>
            <p:cNvCxnSpPr>
              <a:cxnSpLocks noChangeAspect="1" noChangeShapeType="1"/>
              <a:stCxn id="77830" idx="4"/>
              <a:endCxn id="77831" idx="0"/>
            </p:cNvCxnSpPr>
            <p:nvPr/>
          </p:nvCxnSpPr>
          <p:spPr bwMode="auto">
            <a:xfrm>
              <a:off x="3581400" y="4649789"/>
              <a:ext cx="0" cy="106838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7837" name="Oval 13"/>
            <p:cNvSpPr>
              <a:spLocks noChangeAspect="1" noChangeArrowheads="1"/>
            </p:cNvSpPr>
            <p:nvPr/>
          </p:nvSpPr>
          <p:spPr bwMode="auto">
            <a:xfrm>
              <a:off x="5381626" y="4997451"/>
              <a:ext cx="366713" cy="366713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E</a:t>
              </a:r>
            </a:p>
          </p:txBody>
        </p:sp>
        <p:cxnSp>
          <p:nvCxnSpPr>
            <p:cNvPr id="77838" name="AutoShape 14"/>
            <p:cNvCxnSpPr>
              <a:cxnSpLocks noChangeAspect="1" noChangeShapeType="1"/>
              <a:stCxn id="77831" idx="6"/>
              <a:endCxn id="77837" idx="3"/>
            </p:cNvCxnSpPr>
            <p:nvPr/>
          </p:nvCxnSpPr>
          <p:spPr bwMode="auto">
            <a:xfrm flipV="1">
              <a:off x="3773489" y="5319714"/>
              <a:ext cx="1660525" cy="5921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7839" name="AutoShape 15"/>
            <p:cNvCxnSpPr>
              <a:cxnSpLocks noChangeAspect="1" noChangeShapeType="1"/>
              <a:stCxn id="77837" idx="1"/>
              <a:endCxn id="77830" idx="6"/>
            </p:cNvCxnSpPr>
            <p:nvPr/>
          </p:nvCxnSpPr>
          <p:spPr bwMode="auto">
            <a:xfrm flipH="1" flipV="1">
              <a:off x="3783013" y="4448175"/>
              <a:ext cx="1651000" cy="5921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7866" name="AutoShape 61"/>
            <p:cNvCxnSpPr>
              <a:cxnSpLocks noChangeAspect="1" noChangeShapeType="1"/>
              <a:stCxn id="77867" idx="0"/>
              <a:endCxn id="77829" idx="4"/>
            </p:cNvCxnSpPr>
            <p:nvPr/>
          </p:nvCxnSpPr>
          <p:spPr bwMode="auto">
            <a:xfrm flipV="1">
              <a:off x="2849563" y="5373689"/>
              <a:ext cx="0" cy="3508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7867" name="Oval 62"/>
            <p:cNvSpPr>
              <a:spLocks noChangeAspect="1" noChangeArrowheads="1"/>
            </p:cNvSpPr>
            <p:nvPr/>
          </p:nvSpPr>
          <p:spPr bwMode="auto">
            <a:xfrm>
              <a:off x="2667001" y="5734051"/>
              <a:ext cx="366713" cy="366713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F</a:t>
              </a:r>
            </a:p>
          </p:txBody>
        </p:sp>
        <p:sp>
          <p:nvSpPr>
            <p:cNvPr id="77872" name="Oval 67"/>
            <p:cNvSpPr>
              <a:spLocks noChangeAspect="1" noChangeArrowheads="1"/>
            </p:cNvSpPr>
            <p:nvPr/>
          </p:nvSpPr>
          <p:spPr bwMode="auto">
            <a:xfrm>
              <a:off x="5381626" y="5734051"/>
              <a:ext cx="366713" cy="366713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G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959601" y="1600201"/>
            <a:ext cx="3094038" cy="1835149"/>
            <a:chOff x="6959601" y="1600201"/>
            <a:chExt cx="3094038" cy="1835149"/>
          </a:xfrm>
        </p:grpSpPr>
        <p:sp>
          <p:nvSpPr>
            <p:cNvPr id="77840" name="Oval 17"/>
            <p:cNvSpPr>
              <a:spLocks noChangeAspect="1" noChangeArrowheads="1"/>
            </p:cNvSpPr>
            <p:nvPr/>
          </p:nvSpPr>
          <p:spPr bwMode="auto">
            <a:xfrm>
              <a:off x="8435976" y="2332038"/>
              <a:ext cx="366713" cy="36671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D</a:t>
              </a:r>
            </a:p>
          </p:txBody>
        </p:sp>
        <p:sp>
          <p:nvSpPr>
            <p:cNvPr id="77841" name="Oval 18"/>
            <p:cNvSpPr>
              <a:spLocks noChangeAspect="1" noChangeArrowheads="1"/>
            </p:cNvSpPr>
            <p:nvPr/>
          </p:nvSpPr>
          <p:spPr bwMode="auto">
            <a:xfrm>
              <a:off x="6972301" y="2332038"/>
              <a:ext cx="366713" cy="366712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B</a:t>
              </a:r>
            </a:p>
          </p:txBody>
        </p:sp>
        <p:sp>
          <p:nvSpPr>
            <p:cNvPr id="77842" name="Oval 19"/>
            <p:cNvSpPr>
              <a:spLocks noChangeAspect="1" noChangeArrowheads="1"/>
            </p:cNvSpPr>
            <p:nvPr/>
          </p:nvSpPr>
          <p:spPr bwMode="auto">
            <a:xfrm>
              <a:off x="7704138" y="1600201"/>
              <a:ext cx="366712" cy="366713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A</a:t>
              </a:r>
            </a:p>
          </p:txBody>
        </p:sp>
        <p:sp>
          <p:nvSpPr>
            <p:cNvPr id="77843" name="Oval 20"/>
            <p:cNvSpPr>
              <a:spLocks noChangeAspect="1" noChangeArrowheads="1"/>
            </p:cNvSpPr>
            <p:nvPr/>
          </p:nvSpPr>
          <p:spPr bwMode="auto">
            <a:xfrm>
              <a:off x="7704138" y="3063876"/>
              <a:ext cx="366712" cy="366713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C</a:t>
              </a:r>
            </a:p>
          </p:txBody>
        </p:sp>
        <p:cxnSp>
          <p:nvCxnSpPr>
            <p:cNvPr id="77844" name="AutoShape 21"/>
            <p:cNvCxnSpPr>
              <a:cxnSpLocks noChangeAspect="1" noChangeShapeType="1"/>
              <a:stCxn id="77842" idx="3"/>
              <a:endCxn id="77841" idx="7"/>
            </p:cNvCxnSpPr>
            <p:nvPr/>
          </p:nvCxnSpPr>
          <p:spPr bwMode="auto">
            <a:xfrm flipH="1">
              <a:off x="7285039" y="1931989"/>
              <a:ext cx="471487" cy="433387"/>
            </a:xfrm>
            <a:prstGeom prst="straightConnector1">
              <a:avLst/>
            </a:prstGeom>
            <a:noFill/>
            <a:ln w="38100">
              <a:solidFill>
                <a:schemeClr val="accent4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7845" name="AutoShape 22"/>
            <p:cNvCxnSpPr>
              <a:cxnSpLocks noChangeAspect="1" noChangeShapeType="1"/>
              <a:stCxn id="77843" idx="1"/>
              <a:endCxn id="77841" idx="5"/>
            </p:cNvCxnSpPr>
            <p:nvPr/>
          </p:nvCxnSpPr>
          <p:spPr bwMode="auto">
            <a:xfrm flipH="1" flipV="1">
              <a:off x="7285039" y="2663826"/>
              <a:ext cx="471487" cy="442913"/>
            </a:xfrm>
            <a:prstGeom prst="straightConnector1">
              <a:avLst/>
            </a:prstGeom>
            <a:noFill/>
            <a:ln w="38100">
              <a:solidFill>
                <a:schemeClr val="accent4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7846" name="AutoShape 23"/>
            <p:cNvCxnSpPr>
              <a:cxnSpLocks noChangeAspect="1" noChangeShapeType="1"/>
              <a:stCxn id="77843" idx="7"/>
              <a:endCxn id="77840" idx="3"/>
            </p:cNvCxnSpPr>
            <p:nvPr/>
          </p:nvCxnSpPr>
          <p:spPr bwMode="auto">
            <a:xfrm flipV="1">
              <a:off x="8016875" y="2654300"/>
              <a:ext cx="471488" cy="4524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7847" name="AutoShape 24"/>
            <p:cNvCxnSpPr>
              <a:cxnSpLocks noChangeAspect="1" noChangeShapeType="1"/>
              <a:stCxn id="77842" idx="5"/>
              <a:endCxn id="77840" idx="1"/>
            </p:cNvCxnSpPr>
            <p:nvPr/>
          </p:nvCxnSpPr>
          <p:spPr bwMode="auto">
            <a:xfrm>
              <a:off x="8016875" y="1931988"/>
              <a:ext cx="471488" cy="44291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7848" name="AutoShape 25"/>
            <p:cNvCxnSpPr>
              <a:cxnSpLocks noChangeAspect="1" noChangeShapeType="1"/>
              <a:stCxn id="77842" idx="4"/>
              <a:endCxn id="77843" idx="0"/>
            </p:cNvCxnSpPr>
            <p:nvPr/>
          </p:nvCxnSpPr>
          <p:spPr bwMode="auto">
            <a:xfrm>
              <a:off x="7886700" y="1984375"/>
              <a:ext cx="0" cy="106838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7849" name="Oval 26"/>
            <p:cNvSpPr>
              <a:spLocks noChangeAspect="1" noChangeArrowheads="1"/>
            </p:cNvSpPr>
            <p:nvPr/>
          </p:nvSpPr>
          <p:spPr bwMode="auto">
            <a:xfrm>
              <a:off x="9686926" y="2332038"/>
              <a:ext cx="366713" cy="36671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E</a:t>
              </a:r>
            </a:p>
          </p:txBody>
        </p:sp>
        <p:cxnSp>
          <p:nvCxnSpPr>
            <p:cNvPr id="77850" name="AutoShape 27"/>
            <p:cNvCxnSpPr>
              <a:cxnSpLocks noChangeAspect="1" noChangeShapeType="1"/>
              <a:stCxn id="77843" idx="6"/>
              <a:endCxn id="77849" idx="3"/>
            </p:cNvCxnSpPr>
            <p:nvPr/>
          </p:nvCxnSpPr>
          <p:spPr bwMode="auto">
            <a:xfrm flipV="1">
              <a:off x="8078789" y="2654300"/>
              <a:ext cx="1660525" cy="5921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7851" name="AutoShape 28"/>
            <p:cNvCxnSpPr>
              <a:cxnSpLocks noChangeAspect="1" noChangeShapeType="1"/>
              <a:stCxn id="77849" idx="1"/>
              <a:endCxn id="77842" idx="6"/>
            </p:cNvCxnSpPr>
            <p:nvPr/>
          </p:nvCxnSpPr>
          <p:spPr bwMode="auto">
            <a:xfrm flipH="1" flipV="1">
              <a:off x="8088313" y="1782764"/>
              <a:ext cx="1651000" cy="5921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7868" name="AutoShape 63"/>
            <p:cNvCxnSpPr>
              <a:cxnSpLocks noChangeAspect="1" noChangeShapeType="1"/>
              <a:stCxn id="77869" idx="0"/>
              <a:endCxn id="77841" idx="4"/>
            </p:cNvCxnSpPr>
            <p:nvPr/>
          </p:nvCxnSpPr>
          <p:spPr bwMode="auto">
            <a:xfrm flipV="1">
              <a:off x="7142163" y="2717801"/>
              <a:ext cx="12700" cy="34131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7869" name="Oval 64"/>
            <p:cNvSpPr>
              <a:spLocks noChangeAspect="1" noChangeArrowheads="1"/>
            </p:cNvSpPr>
            <p:nvPr/>
          </p:nvSpPr>
          <p:spPr bwMode="auto">
            <a:xfrm>
              <a:off x="6959601" y="3068638"/>
              <a:ext cx="366713" cy="36671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F</a:t>
              </a:r>
            </a:p>
          </p:txBody>
        </p:sp>
        <p:sp>
          <p:nvSpPr>
            <p:cNvPr id="77873" name="Oval 68"/>
            <p:cNvSpPr>
              <a:spLocks noChangeAspect="1" noChangeArrowheads="1"/>
            </p:cNvSpPr>
            <p:nvPr/>
          </p:nvSpPr>
          <p:spPr bwMode="auto">
            <a:xfrm>
              <a:off x="9686926" y="3062288"/>
              <a:ext cx="366713" cy="36671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G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958013" y="4267200"/>
            <a:ext cx="3098801" cy="1830388"/>
            <a:chOff x="6958013" y="4267200"/>
            <a:chExt cx="3098801" cy="1830388"/>
          </a:xfrm>
        </p:grpSpPr>
        <p:grpSp>
          <p:nvGrpSpPr>
            <p:cNvPr id="77852" name="Group 29"/>
            <p:cNvGrpSpPr>
              <a:grpSpLocks/>
            </p:cNvGrpSpPr>
            <p:nvPr/>
          </p:nvGrpSpPr>
          <p:grpSpPr bwMode="auto">
            <a:xfrm>
              <a:off x="6972300" y="4267200"/>
              <a:ext cx="3081338" cy="1830388"/>
              <a:chOff x="3398" y="1075"/>
              <a:chExt cx="1941" cy="1153"/>
            </a:xfrm>
          </p:grpSpPr>
          <p:sp>
            <p:nvSpPr>
              <p:cNvPr id="77879" name="Oval 30"/>
              <p:cNvSpPr>
                <a:spLocks noChangeAspect="1" noChangeArrowheads="1"/>
              </p:cNvSpPr>
              <p:nvPr/>
            </p:nvSpPr>
            <p:spPr bwMode="auto">
              <a:xfrm>
                <a:off x="4320" y="1536"/>
                <a:ext cx="231" cy="231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en-US" altLang="zh-TW" sz="1800" b="0">
                    <a:ea typeface="新細明體" charset="-120"/>
                  </a:rPr>
                  <a:t>D</a:t>
                </a:r>
              </a:p>
            </p:txBody>
          </p:sp>
          <p:sp>
            <p:nvSpPr>
              <p:cNvPr id="77880" name="Oval 31"/>
              <p:cNvSpPr>
                <a:spLocks noChangeAspect="1" noChangeArrowheads="1"/>
              </p:cNvSpPr>
              <p:nvPr/>
            </p:nvSpPr>
            <p:spPr bwMode="auto">
              <a:xfrm>
                <a:off x="3398" y="1536"/>
                <a:ext cx="231" cy="231"/>
              </a:xfrm>
              <a:prstGeom prst="ellipse">
                <a:avLst/>
              </a:prstGeom>
              <a:solidFill>
                <a:schemeClr val="accent4"/>
              </a:solidFill>
              <a:ln w="381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en-US" altLang="zh-TW" sz="1800" b="0">
                    <a:ea typeface="新細明體" charset="-120"/>
                  </a:rPr>
                  <a:t>B</a:t>
                </a:r>
              </a:p>
            </p:txBody>
          </p:sp>
          <p:sp>
            <p:nvSpPr>
              <p:cNvPr id="77881" name="Oval 32"/>
              <p:cNvSpPr>
                <a:spLocks noChangeAspect="1" noChangeArrowheads="1"/>
              </p:cNvSpPr>
              <p:nvPr/>
            </p:nvSpPr>
            <p:spPr bwMode="auto">
              <a:xfrm>
                <a:off x="3859" y="1075"/>
                <a:ext cx="231" cy="231"/>
              </a:xfrm>
              <a:prstGeom prst="ellipse">
                <a:avLst/>
              </a:prstGeom>
              <a:solidFill>
                <a:schemeClr val="accent4"/>
              </a:solidFill>
              <a:ln w="381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en-US" altLang="zh-TW" sz="1800" b="0" dirty="0">
                    <a:ea typeface="新細明體" charset="-120"/>
                  </a:rPr>
                  <a:t>A</a:t>
                </a:r>
              </a:p>
            </p:txBody>
          </p:sp>
          <p:sp>
            <p:nvSpPr>
              <p:cNvPr id="77882" name="Oval 33"/>
              <p:cNvSpPr>
                <a:spLocks noChangeAspect="1" noChangeArrowheads="1"/>
              </p:cNvSpPr>
              <p:nvPr/>
            </p:nvSpPr>
            <p:spPr bwMode="auto">
              <a:xfrm>
                <a:off x="3859" y="1997"/>
                <a:ext cx="231" cy="231"/>
              </a:xfrm>
              <a:prstGeom prst="ellipse">
                <a:avLst/>
              </a:prstGeom>
              <a:solidFill>
                <a:schemeClr val="accent4"/>
              </a:solidFill>
              <a:ln w="381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en-US" altLang="zh-TW" sz="1800" b="0">
                    <a:ea typeface="新細明體" charset="-120"/>
                  </a:rPr>
                  <a:t>C</a:t>
                </a:r>
              </a:p>
            </p:txBody>
          </p:sp>
          <p:cxnSp>
            <p:nvCxnSpPr>
              <p:cNvPr id="77883" name="AutoShape 34"/>
              <p:cNvCxnSpPr>
                <a:cxnSpLocks noChangeAspect="1" noChangeShapeType="1"/>
                <a:stCxn id="77881" idx="3"/>
                <a:endCxn id="77880" idx="7"/>
              </p:cNvCxnSpPr>
              <p:nvPr/>
            </p:nvCxnSpPr>
            <p:spPr bwMode="auto">
              <a:xfrm flipH="1">
                <a:off x="3595" y="1284"/>
                <a:ext cx="297" cy="273"/>
              </a:xfrm>
              <a:prstGeom prst="straightConnector1">
                <a:avLst/>
              </a:prstGeom>
              <a:noFill/>
              <a:ln w="38100">
                <a:solidFill>
                  <a:schemeClr val="accent4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7884" name="AutoShape 35"/>
              <p:cNvCxnSpPr>
                <a:cxnSpLocks noChangeAspect="1" noChangeShapeType="1"/>
                <a:stCxn id="77882" idx="1"/>
                <a:endCxn id="77880" idx="5"/>
              </p:cNvCxnSpPr>
              <p:nvPr/>
            </p:nvCxnSpPr>
            <p:spPr bwMode="auto">
              <a:xfrm flipH="1" flipV="1">
                <a:off x="3595" y="1745"/>
                <a:ext cx="297" cy="273"/>
              </a:xfrm>
              <a:prstGeom prst="straightConnector1">
                <a:avLst/>
              </a:prstGeom>
              <a:noFill/>
              <a:ln w="38100">
                <a:solidFill>
                  <a:schemeClr val="accent4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7885" name="AutoShape 36"/>
              <p:cNvCxnSpPr>
                <a:cxnSpLocks noChangeAspect="1" noChangeShapeType="1"/>
                <a:stCxn id="77882" idx="7"/>
                <a:endCxn id="77879" idx="3"/>
              </p:cNvCxnSpPr>
              <p:nvPr/>
            </p:nvCxnSpPr>
            <p:spPr bwMode="auto">
              <a:xfrm flipV="1">
                <a:off x="4056" y="1739"/>
                <a:ext cx="297" cy="279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7886" name="AutoShape 37"/>
              <p:cNvCxnSpPr>
                <a:cxnSpLocks noChangeAspect="1" noChangeShapeType="1"/>
                <a:stCxn id="77881" idx="5"/>
                <a:endCxn id="77879" idx="1"/>
              </p:cNvCxnSpPr>
              <p:nvPr/>
            </p:nvCxnSpPr>
            <p:spPr bwMode="auto">
              <a:xfrm>
                <a:off x="4056" y="1284"/>
                <a:ext cx="297" cy="279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7887" name="AutoShape 38"/>
              <p:cNvCxnSpPr>
                <a:cxnSpLocks noChangeAspect="1" noChangeShapeType="1"/>
                <a:stCxn id="77881" idx="4"/>
                <a:endCxn id="77882" idx="0"/>
              </p:cNvCxnSpPr>
              <p:nvPr/>
            </p:nvCxnSpPr>
            <p:spPr bwMode="auto">
              <a:xfrm>
                <a:off x="3974" y="1317"/>
                <a:ext cx="0" cy="667"/>
              </a:xfrm>
              <a:prstGeom prst="straightConnector1">
                <a:avLst/>
              </a:prstGeom>
              <a:noFill/>
              <a:ln w="38100">
                <a:solidFill>
                  <a:schemeClr val="accent2"/>
                </a:solidFill>
                <a:prstDash val="dash"/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7888" name="Oval 39"/>
              <p:cNvSpPr>
                <a:spLocks noChangeAspect="1" noChangeArrowheads="1"/>
              </p:cNvSpPr>
              <p:nvPr/>
            </p:nvSpPr>
            <p:spPr bwMode="auto">
              <a:xfrm>
                <a:off x="5108" y="1536"/>
                <a:ext cx="231" cy="231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en-US" altLang="zh-TW" sz="1800" b="0">
                    <a:ea typeface="新細明體" charset="-120"/>
                  </a:rPr>
                  <a:t>E</a:t>
                </a:r>
              </a:p>
            </p:txBody>
          </p:sp>
          <p:cxnSp>
            <p:nvCxnSpPr>
              <p:cNvPr id="77889" name="AutoShape 40"/>
              <p:cNvCxnSpPr>
                <a:cxnSpLocks noChangeAspect="1" noChangeShapeType="1"/>
                <a:stCxn id="77882" idx="6"/>
                <a:endCxn id="77888" idx="3"/>
              </p:cNvCxnSpPr>
              <p:nvPr/>
            </p:nvCxnSpPr>
            <p:spPr bwMode="auto">
              <a:xfrm flipV="1">
                <a:off x="4101" y="1739"/>
                <a:ext cx="1040" cy="373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7890" name="AutoShape 41"/>
              <p:cNvCxnSpPr>
                <a:cxnSpLocks noChangeAspect="1" noChangeShapeType="1"/>
                <a:stCxn id="77888" idx="1"/>
                <a:endCxn id="77881" idx="6"/>
              </p:cNvCxnSpPr>
              <p:nvPr/>
            </p:nvCxnSpPr>
            <p:spPr bwMode="auto">
              <a:xfrm flipH="1" flipV="1">
                <a:off x="4101" y="1190"/>
                <a:ext cx="1040" cy="373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77870" name="AutoShape 65"/>
            <p:cNvCxnSpPr>
              <a:cxnSpLocks noChangeAspect="1" noChangeShapeType="1"/>
              <a:stCxn id="77871" idx="0"/>
              <a:endCxn id="77880" idx="4"/>
            </p:cNvCxnSpPr>
            <p:nvPr/>
          </p:nvCxnSpPr>
          <p:spPr bwMode="auto">
            <a:xfrm flipV="1">
              <a:off x="7140575" y="5384800"/>
              <a:ext cx="14288" cy="3302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7871" name="Oval 66"/>
            <p:cNvSpPr>
              <a:spLocks noChangeAspect="1" noChangeArrowheads="1"/>
            </p:cNvSpPr>
            <p:nvPr/>
          </p:nvSpPr>
          <p:spPr bwMode="auto">
            <a:xfrm>
              <a:off x="6958013" y="5724526"/>
              <a:ext cx="366712" cy="366713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F</a:t>
              </a:r>
            </a:p>
          </p:txBody>
        </p:sp>
        <p:sp>
          <p:nvSpPr>
            <p:cNvPr id="77874" name="Oval 69"/>
            <p:cNvSpPr>
              <a:spLocks noChangeAspect="1" noChangeArrowheads="1"/>
            </p:cNvSpPr>
            <p:nvPr/>
          </p:nvSpPr>
          <p:spPr bwMode="auto">
            <a:xfrm>
              <a:off x="9690101" y="5724526"/>
              <a:ext cx="366713" cy="366713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G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7875" name="Text Box 70"/>
              <p:cNvSpPr txBox="1">
                <a:spLocks noChangeArrowheads="1"/>
              </p:cNvSpPr>
              <p:nvPr/>
            </p:nvSpPr>
            <p:spPr bwMode="auto">
              <a:xfrm>
                <a:off x="7391400" y="6091239"/>
                <a:ext cx="2376488" cy="6445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b="0" i="1" dirty="0" smtClean="0">
                          <a:latin typeface="Cambria Math" panose="02040503050406030204" pitchFamily="18" charset="0"/>
                          <a:ea typeface="新細明體" charset="-120"/>
                        </a:rPr>
                        <m:t>𝐼</m:t>
                      </m:r>
                      <m:r>
                        <a:rPr lang="en-US" altLang="zh-TW" sz="1800" b="0" i="1" dirty="0" smtClean="0">
                          <a:latin typeface="Cambria Math" panose="02040503050406030204" pitchFamily="18" charset="0"/>
                          <a:ea typeface="新細明體" charset="-120"/>
                        </a:rPr>
                        <m:t>(</m:t>
                      </m:r>
                      <m:r>
                        <a:rPr lang="en-US" altLang="zh-TW" sz="1800" b="0" i="1" dirty="0" smtClean="0">
                          <a:latin typeface="Cambria Math" panose="02040503050406030204" pitchFamily="18" charset="0"/>
                          <a:ea typeface="新細明體" charset="-120"/>
                        </a:rPr>
                        <m:t>𝐶</m:t>
                      </m:r>
                      <m:r>
                        <a:rPr lang="en-US" altLang="zh-TW" sz="1800" b="0" i="1" dirty="0" smtClean="0">
                          <a:latin typeface="Cambria Math" panose="02040503050406030204" pitchFamily="18" charset="0"/>
                          <a:ea typeface="新細明體" charset="-120"/>
                        </a:rPr>
                        <m:t>) = {</m:t>
                      </m:r>
                      <m:r>
                        <a:rPr lang="en-US" altLang="zh-TW" sz="1800" b="0" i="1" dirty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𝐴</m:t>
                      </m:r>
                      <m:r>
                        <a:rPr lang="en-US" altLang="zh-TW" sz="1800" b="0" i="1" dirty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, </m:t>
                      </m:r>
                      <m:r>
                        <a:rPr lang="en-US" altLang="zh-TW" sz="1800" b="1" i="1" dirty="0">
                          <a:latin typeface="Cambria Math" panose="02040503050406030204" pitchFamily="18" charset="0"/>
                          <a:ea typeface="新細明體" charset="-120"/>
                        </a:rPr>
                        <m:t>𝑩</m:t>
                      </m:r>
                      <m:r>
                        <a:rPr lang="en-US" altLang="zh-TW" sz="1800" b="0" i="1" dirty="0">
                          <a:latin typeface="Cambria Math" panose="02040503050406030204" pitchFamily="18" charset="0"/>
                          <a:ea typeface="新細明體" charset="-120"/>
                        </a:rPr>
                        <m:t>, </m:t>
                      </m:r>
                      <m:r>
                        <a:rPr lang="en-US" altLang="zh-TW" sz="1800" b="0" i="1" dirty="0">
                          <a:latin typeface="Cambria Math" panose="02040503050406030204" pitchFamily="18" charset="0"/>
                          <a:ea typeface="新細明體" charset="-120"/>
                        </a:rPr>
                        <m:t>𝐷</m:t>
                      </m:r>
                      <m:r>
                        <a:rPr lang="en-US" altLang="zh-TW" sz="1800" b="0" i="1" dirty="0">
                          <a:latin typeface="Cambria Math" panose="02040503050406030204" pitchFamily="18" charset="0"/>
                          <a:ea typeface="新細明體" charset="-120"/>
                        </a:rPr>
                        <m:t>, </m:t>
                      </m:r>
                      <m:r>
                        <a:rPr lang="en-US" altLang="zh-TW" sz="1800" b="0" i="1" dirty="0">
                          <a:latin typeface="Cambria Math" panose="02040503050406030204" pitchFamily="18" charset="0"/>
                          <a:ea typeface="新細明體" charset="-120"/>
                        </a:rPr>
                        <m:t>𝐸</m:t>
                      </m:r>
                      <m:r>
                        <a:rPr lang="en-US" altLang="zh-TW" sz="1800" b="0" i="1" dirty="0">
                          <a:latin typeface="Cambria Math" panose="02040503050406030204" pitchFamily="18" charset="0"/>
                          <a:ea typeface="新細明體" charset="-120"/>
                        </a:rPr>
                        <m:t>}</m:t>
                      </m:r>
                    </m:oMath>
                    <m:oMath xmlns:m="http://schemas.openxmlformats.org/officeDocument/2006/math">
                      <m:r>
                        <a:rPr lang="en-US" altLang="zh-TW" sz="1800" b="0" i="1" dirty="0" smtClean="0">
                          <a:latin typeface="Cambria Math" panose="02040503050406030204" pitchFamily="18" charset="0"/>
                          <a:ea typeface="新細明體" charset="-120"/>
                        </a:rPr>
                        <m:t>𝐼</m:t>
                      </m:r>
                      <m:r>
                        <a:rPr lang="en-US" altLang="zh-TW" sz="1800" b="0" i="1" dirty="0" smtClean="0">
                          <a:latin typeface="Cambria Math" panose="02040503050406030204" pitchFamily="18" charset="0"/>
                          <a:ea typeface="新細明體" charset="-120"/>
                        </a:rPr>
                        <m:t>(</m:t>
                      </m:r>
                      <m:r>
                        <a:rPr lang="en-US" altLang="zh-TW" sz="1800" b="0" i="1" dirty="0" smtClean="0">
                          <a:latin typeface="Cambria Math" panose="02040503050406030204" pitchFamily="18" charset="0"/>
                          <a:ea typeface="新細明體" charset="-120"/>
                        </a:rPr>
                        <m:t>𝐶</m:t>
                      </m:r>
                      <m:r>
                        <a:rPr lang="en-US" altLang="zh-TW" sz="1800" b="0" i="1" dirty="0" smtClean="0">
                          <a:latin typeface="Cambria Math" panose="02040503050406030204" pitchFamily="18" charset="0"/>
                          <a:ea typeface="新細明體" charset="-120"/>
                        </a:rPr>
                        <m:t>) = {</m:t>
                      </m:r>
                      <m:r>
                        <a:rPr lang="en-US" altLang="zh-TW" sz="1800" b="0" i="1" dirty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𝐴</m:t>
                      </m:r>
                      <m:r>
                        <a:rPr lang="en-US" altLang="zh-TW" sz="1800" b="0" i="1" dirty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, </m:t>
                      </m:r>
                      <m:r>
                        <a:rPr lang="en-US" altLang="zh-TW" sz="1800" b="0" i="1" dirty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𝐵</m:t>
                      </m:r>
                      <m:r>
                        <a:rPr lang="en-US" altLang="zh-TW" sz="1800" b="0" i="1" dirty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, </m:t>
                      </m:r>
                      <m:r>
                        <a:rPr lang="en-US" altLang="zh-TW" sz="1800" b="1" i="1" dirty="0">
                          <a:latin typeface="Cambria Math" panose="02040503050406030204" pitchFamily="18" charset="0"/>
                          <a:ea typeface="新細明體" charset="-120"/>
                        </a:rPr>
                        <m:t>𝑫</m:t>
                      </m:r>
                      <m:r>
                        <a:rPr lang="en-US" altLang="zh-TW" sz="1800" b="0" i="1" dirty="0">
                          <a:latin typeface="Cambria Math" panose="02040503050406030204" pitchFamily="18" charset="0"/>
                          <a:ea typeface="新細明體" charset="-120"/>
                        </a:rPr>
                        <m:t>, </m:t>
                      </m:r>
                      <m:r>
                        <a:rPr lang="en-US" altLang="zh-TW" sz="1800" b="0" i="1" dirty="0">
                          <a:latin typeface="Cambria Math" panose="02040503050406030204" pitchFamily="18" charset="0"/>
                          <a:ea typeface="新細明體" charset="-120"/>
                        </a:rPr>
                        <m:t>𝐸</m:t>
                      </m:r>
                      <m:r>
                        <a:rPr lang="en-US" altLang="zh-TW" sz="1800" b="0" i="1" dirty="0">
                          <a:latin typeface="Cambria Math" panose="02040503050406030204" pitchFamily="18" charset="0"/>
                          <a:ea typeface="新細明體" charset="-120"/>
                        </a:rPr>
                        <m:t>}</m:t>
                      </m:r>
                    </m:oMath>
                  </m:oMathPara>
                </a14:m>
                <a:endParaRPr lang="en-US" altLang="zh-TW" sz="1800" b="0" dirty="0"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77875" name="Text 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91400" y="6091239"/>
                <a:ext cx="2376488" cy="644525"/>
              </a:xfrm>
              <a:prstGeom prst="rect">
                <a:avLst/>
              </a:prstGeom>
              <a:blipFill rotWithShape="0">
                <a:blip r:embed="rId6"/>
                <a:stretch>
                  <a:fillRect b="-1037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158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7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7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7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7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7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61" grpId="0" animBg="1"/>
      <p:bldP spid="77862" grpId="0" animBg="1"/>
      <p:bldP spid="77864" grpId="0"/>
      <p:bldP spid="77865" grpId="0"/>
      <p:bldP spid="77875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Minimum Spanning Tree</a:t>
            </a:r>
          </a:p>
        </p:txBody>
      </p:sp>
      <p:sp>
        <p:nvSpPr>
          <p:cNvPr id="2150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sz="half" idx="1"/>
          </p:nvPr>
        </p:nvSpPr>
        <p:spPr>
          <a:xfrm>
            <a:off x="1141410" y="2249485"/>
            <a:ext cx="4878389" cy="4271057"/>
          </a:xfrm>
        </p:spPr>
        <p:txBody>
          <a:bodyPr>
            <a:normAutofit/>
          </a:bodyPr>
          <a:lstStyle/>
          <a:p>
            <a:r>
              <a:rPr lang="en-US" altLang="zh-TW" dirty="0" smtClean="0">
                <a:solidFill>
                  <a:schemeClr val="accent1"/>
                </a:solidFill>
              </a:rPr>
              <a:t>Minimum spanning tree (MST)</a:t>
            </a:r>
          </a:p>
          <a:p>
            <a:pPr lvl="1"/>
            <a:r>
              <a:rPr lang="en-US" altLang="zh-TW" dirty="0" smtClean="0"/>
              <a:t>Spanning tree of a weighted graph with minimum total edge weight</a:t>
            </a:r>
          </a:p>
          <a:p>
            <a:r>
              <a:rPr lang="en-US" altLang="zh-TW" dirty="0" smtClean="0"/>
              <a:t>Applications</a:t>
            </a:r>
          </a:p>
          <a:p>
            <a:pPr lvl="1"/>
            <a:r>
              <a:rPr lang="en-US" altLang="zh-TW" dirty="0" smtClean="0"/>
              <a:t>Communications networks</a:t>
            </a:r>
          </a:p>
          <a:p>
            <a:pPr lvl="1"/>
            <a:r>
              <a:rPr lang="en-US" altLang="zh-TW" dirty="0" smtClean="0"/>
              <a:t>Transportation networks</a:t>
            </a:r>
          </a:p>
          <a:p>
            <a:pPr lvl="1"/>
            <a:endParaRPr lang="en-US" altLang="zh-TW" dirty="0"/>
          </a:p>
        </p:txBody>
      </p:sp>
      <p:grpSp>
        <p:nvGrpSpPr>
          <p:cNvPr id="6" name="Group 5"/>
          <p:cNvGrpSpPr/>
          <p:nvPr/>
        </p:nvGrpSpPr>
        <p:grpSpPr>
          <a:xfrm>
            <a:off x="6188076" y="1905000"/>
            <a:ext cx="4251325" cy="3752850"/>
            <a:chOff x="6188076" y="1905000"/>
            <a:chExt cx="4251325" cy="3752850"/>
          </a:xfrm>
        </p:grpSpPr>
        <p:sp>
          <p:nvSpPr>
            <p:cNvPr id="21510" name="Oval 4"/>
            <p:cNvSpPr>
              <a:spLocks noChangeArrowheads="1"/>
            </p:cNvSpPr>
            <p:nvPr/>
          </p:nvSpPr>
          <p:spPr bwMode="auto">
            <a:xfrm>
              <a:off x="7820026" y="1905000"/>
              <a:ext cx="936625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>
                  <a:ea typeface="新細明體" pitchFamily="18" charset="-120"/>
                </a:rPr>
                <a:t>ORD</a:t>
              </a:r>
            </a:p>
          </p:txBody>
        </p:sp>
        <p:sp>
          <p:nvSpPr>
            <p:cNvPr id="21511" name="Oval 5"/>
            <p:cNvSpPr>
              <a:spLocks noChangeArrowheads="1"/>
            </p:cNvSpPr>
            <p:nvPr/>
          </p:nvSpPr>
          <p:spPr bwMode="auto">
            <a:xfrm>
              <a:off x="9417051" y="2428875"/>
              <a:ext cx="936625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>
                  <a:ea typeface="新細明體" pitchFamily="18" charset="-120"/>
                </a:rPr>
                <a:t>PIT</a:t>
              </a:r>
            </a:p>
          </p:txBody>
        </p:sp>
        <p:sp>
          <p:nvSpPr>
            <p:cNvPr id="21512" name="Oval 6"/>
            <p:cNvSpPr>
              <a:spLocks noChangeArrowheads="1"/>
            </p:cNvSpPr>
            <p:nvPr/>
          </p:nvSpPr>
          <p:spPr bwMode="auto">
            <a:xfrm>
              <a:off x="9024939" y="5200650"/>
              <a:ext cx="936625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>
                  <a:ea typeface="新細明體" pitchFamily="18" charset="-120"/>
                </a:rPr>
                <a:t>ATL</a:t>
              </a:r>
            </a:p>
          </p:txBody>
        </p:sp>
        <p:sp>
          <p:nvSpPr>
            <p:cNvPr id="21513" name="Oval 7"/>
            <p:cNvSpPr>
              <a:spLocks noChangeArrowheads="1"/>
            </p:cNvSpPr>
            <p:nvPr/>
          </p:nvSpPr>
          <p:spPr bwMode="auto">
            <a:xfrm>
              <a:off x="7683501" y="3848100"/>
              <a:ext cx="936625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>
                  <a:ea typeface="新細明體" pitchFamily="18" charset="-120"/>
                </a:rPr>
                <a:t>STL</a:t>
              </a:r>
            </a:p>
          </p:txBody>
        </p:sp>
        <p:sp>
          <p:nvSpPr>
            <p:cNvPr id="21514" name="Oval 8"/>
            <p:cNvSpPr>
              <a:spLocks noChangeArrowheads="1"/>
            </p:cNvSpPr>
            <p:nvPr/>
          </p:nvSpPr>
          <p:spPr bwMode="auto">
            <a:xfrm>
              <a:off x="6188076" y="2895600"/>
              <a:ext cx="936625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>
                  <a:ea typeface="新細明體" pitchFamily="18" charset="-120"/>
                </a:rPr>
                <a:t>DEN</a:t>
              </a:r>
            </a:p>
          </p:txBody>
        </p:sp>
        <p:sp>
          <p:nvSpPr>
            <p:cNvPr id="21515" name="Oval 9"/>
            <p:cNvSpPr>
              <a:spLocks noChangeArrowheads="1"/>
            </p:cNvSpPr>
            <p:nvPr/>
          </p:nvSpPr>
          <p:spPr bwMode="auto">
            <a:xfrm>
              <a:off x="6324601" y="5143500"/>
              <a:ext cx="936625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>
                  <a:ea typeface="新細明體" pitchFamily="18" charset="-120"/>
                </a:rPr>
                <a:t>DFW</a:t>
              </a:r>
            </a:p>
          </p:txBody>
        </p:sp>
        <p:sp>
          <p:nvSpPr>
            <p:cNvPr id="21516" name="Oval 10"/>
            <p:cNvSpPr>
              <a:spLocks noChangeArrowheads="1"/>
            </p:cNvSpPr>
            <p:nvPr/>
          </p:nvSpPr>
          <p:spPr bwMode="auto">
            <a:xfrm>
              <a:off x="9502776" y="3571875"/>
              <a:ext cx="936625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>
                  <a:ea typeface="新細明體" pitchFamily="18" charset="-120"/>
                </a:rPr>
                <a:t>DCA</a:t>
              </a:r>
            </a:p>
          </p:txBody>
        </p:sp>
        <p:cxnSp>
          <p:nvCxnSpPr>
            <p:cNvPr id="21517" name="AutoShape 11"/>
            <p:cNvCxnSpPr>
              <a:cxnSpLocks noChangeShapeType="1"/>
              <a:stCxn id="21514" idx="7"/>
              <a:endCxn id="21510" idx="3"/>
            </p:cNvCxnSpPr>
            <p:nvPr/>
          </p:nvCxnSpPr>
          <p:spPr bwMode="auto">
            <a:xfrm flipV="1">
              <a:off x="6988176" y="2305050"/>
              <a:ext cx="968375" cy="647700"/>
            </a:xfrm>
            <a:prstGeom prst="straightConnector1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518" name="AutoShape 12"/>
            <p:cNvCxnSpPr>
              <a:cxnSpLocks noChangeShapeType="1"/>
              <a:stCxn id="21513" idx="0"/>
              <a:endCxn id="21510" idx="4"/>
            </p:cNvCxnSpPr>
            <p:nvPr/>
          </p:nvCxnSpPr>
          <p:spPr bwMode="auto">
            <a:xfrm flipV="1">
              <a:off x="8151814" y="2371725"/>
              <a:ext cx="136525" cy="1466850"/>
            </a:xfrm>
            <a:prstGeom prst="straightConnector1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519" name="AutoShape 13"/>
            <p:cNvCxnSpPr>
              <a:cxnSpLocks noChangeShapeType="1"/>
              <a:stCxn id="21513" idx="6"/>
              <a:endCxn id="21516" idx="2"/>
            </p:cNvCxnSpPr>
            <p:nvPr/>
          </p:nvCxnSpPr>
          <p:spPr bwMode="auto">
            <a:xfrm flipV="1">
              <a:off x="8629650" y="3800476"/>
              <a:ext cx="863600" cy="276225"/>
            </a:xfrm>
            <a:prstGeom prst="straightConnector1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520" name="AutoShape 14"/>
            <p:cNvCxnSpPr>
              <a:cxnSpLocks noChangeShapeType="1"/>
              <a:stCxn id="21516" idx="0"/>
              <a:endCxn id="21511" idx="4"/>
            </p:cNvCxnSpPr>
            <p:nvPr/>
          </p:nvCxnSpPr>
          <p:spPr bwMode="auto">
            <a:xfrm flipH="1" flipV="1">
              <a:off x="9885364" y="2895600"/>
              <a:ext cx="85725" cy="666750"/>
            </a:xfrm>
            <a:prstGeom prst="straightConnector1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521" name="AutoShape 15"/>
            <p:cNvCxnSpPr>
              <a:cxnSpLocks noChangeShapeType="1"/>
              <a:stCxn id="21510" idx="5"/>
              <a:endCxn id="21511" idx="1"/>
            </p:cNvCxnSpPr>
            <p:nvPr/>
          </p:nvCxnSpPr>
          <p:spPr bwMode="auto">
            <a:xfrm>
              <a:off x="8620125" y="2305051"/>
              <a:ext cx="933450" cy="18097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522" name="AutoShape 16"/>
            <p:cNvCxnSpPr>
              <a:cxnSpLocks noChangeShapeType="1"/>
              <a:stCxn id="21514" idx="4"/>
              <a:endCxn id="21515" idx="0"/>
            </p:cNvCxnSpPr>
            <p:nvPr/>
          </p:nvCxnSpPr>
          <p:spPr bwMode="auto">
            <a:xfrm>
              <a:off x="6656389" y="3362325"/>
              <a:ext cx="136525" cy="1771650"/>
            </a:xfrm>
            <a:prstGeom prst="straightConnector1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523" name="AutoShape 17"/>
            <p:cNvCxnSpPr>
              <a:cxnSpLocks noChangeShapeType="1"/>
              <a:stCxn id="21516" idx="4"/>
              <a:endCxn id="21512" idx="0"/>
            </p:cNvCxnSpPr>
            <p:nvPr/>
          </p:nvCxnSpPr>
          <p:spPr bwMode="auto">
            <a:xfrm flipH="1">
              <a:off x="9493250" y="4038601"/>
              <a:ext cx="477838" cy="1152525"/>
            </a:xfrm>
            <a:prstGeom prst="straightConnector1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524" name="AutoShape 18"/>
            <p:cNvCxnSpPr>
              <a:cxnSpLocks noChangeShapeType="1"/>
              <a:stCxn id="21512" idx="1"/>
              <a:endCxn id="21513" idx="5"/>
            </p:cNvCxnSpPr>
            <p:nvPr/>
          </p:nvCxnSpPr>
          <p:spPr bwMode="auto">
            <a:xfrm flipH="1" flipV="1">
              <a:off x="8483601" y="4248150"/>
              <a:ext cx="677863" cy="10096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525" name="AutoShape 19"/>
            <p:cNvCxnSpPr>
              <a:cxnSpLocks noChangeShapeType="1"/>
              <a:stCxn id="21515" idx="7"/>
              <a:endCxn id="21513" idx="3"/>
            </p:cNvCxnSpPr>
            <p:nvPr/>
          </p:nvCxnSpPr>
          <p:spPr bwMode="auto">
            <a:xfrm flipV="1">
              <a:off x="7124701" y="4248150"/>
              <a:ext cx="695325" cy="9525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526" name="AutoShape 20"/>
            <p:cNvCxnSpPr>
              <a:cxnSpLocks noChangeShapeType="1"/>
              <a:stCxn id="21514" idx="5"/>
              <a:endCxn id="21513" idx="1"/>
            </p:cNvCxnSpPr>
            <p:nvPr/>
          </p:nvCxnSpPr>
          <p:spPr bwMode="auto">
            <a:xfrm>
              <a:off x="6988175" y="3295650"/>
              <a:ext cx="831850" cy="6096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1527" name="Text Box 21"/>
            <p:cNvSpPr txBox="1">
              <a:spLocks noChangeArrowheads="1"/>
            </p:cNvSpPr>
            <p:nvPr/>
          </p:nvSpPr>
          <p:spPr bwMode="auto">
            <a:xfrm>
              <a:off x="8905876" y="2041526"/>
              <a:ext cx="460375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2000">
                  <a:ea typeface="新細明體" pitchFamily="18" charset="-120"/>
                </a:rPr>
                <a:t>10</a:t>
              </a:r>
            </a:p>
          </p:txBody>
        </p:sp>
        <p:sp>
          <p:nvSpPr>
            <p:cNvPr id="21528" name="Text Box 22"/>
            <p:cNvSpPr txBox="1">
              <a:spLocks noChangeArrowheads="1"/>
            </p:cNvSpPr>
            <p:nvPr/>
          </p:nvSpPr>
          <p:spPr bwMode="auto">
            <a:xfrm>
              <a:off x="7143751" y="2346326"/>
              <a:ext cx="322263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2000">
                  <a:ea typeface="新細明體" pitchFamily="18" charset="-120"/>
                </a:rPr>
                <a:t>1</a:t>
              </a:r>
            </a:p>
          </p:txBody>
        </p:sp>
        <p:sp>
          <p:nvSpPr>
            <p:cNvPr id="21529" name="Text Box 23"/>
            <p:cNvSpPr txBox="1">
              <a:spLocks noChangeArrowheads="1"/>
            </p:cNvSpPr>
            <p:nvPr/>
          </p:nvSpPr>
          <p:spPr bwMode="auto">
            <a:xfrm>
              <a:off x="7297738" y="3260726"/>
              <a:ext cx="322262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2000">
                  <a:ea typeface="新細明體" pitchFamily="18" charset="-120"/>
                </a:rPr>
                <a:t>9</a:t>
              </a:r>
            </a:p>
          </p:txBody>
        </p:sp>
        <p:sp>
          <p:nvSpPr>
            <p:cNvPr id="21530" name="Text Box 24"/>
            <p:cNvSpPr txBox="1">
              <a:spLocks noChangeArrowheads="1"/>
            </p:cNvSpPr>
            <p:nvPr/>
          </p:nvSpPr>
          <p:spPr bwMode="auto">
            <a:xfrm>
              <a:off x="7162801" y="4419601"/>
              <a:ext cx="322263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2000">
                  <a:ea typeface="新細明體" pitchFamily="18" charset="-120"/>
                </a:rPr>
                <a:t>8</a:t>
              </a:r>
            </a:p>
          </p:txBody>
        </p:sp>
        <p:sp>
          <p:nvSpPr>
            <p:cNvPr id="21531" name="Text Box 25"/>
            <p:cNvSpPr txBox="1">
              <a:spLocks noChangeArrowheads="1"/>
            </p:cNvSpPr>
            <p:nvPr/>
          </p:nvSpPr>
          <p:spPr bwMode="auto">
            <a:xfrm>
              <a:off x="8199438" y="2965451"/>
              <a:ext cx="322262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2000">
                  <a:ea typeface="新細明體" pitchFamily="18" charset="-120"/>
                </a:rPr>
                <a:t>6</a:t>
              </a:r>
            </a:p>
          </p:txBody>
        </p:sp>
        <p:sp>
          <p:nvSpPr>
            <p:cNvPr id="21532" name="Text Box 26"/>
            <p:cNvSpPr txBox="1">
              <a:spLocks noChangeArrowheads="1"/>
            </p:cNvSpPr>
            <p:nvPr/>
          </p:nvSpPr>
          <p:spPr bwMode="auto">
            <a:xfrm>
              <a:off x="8863013" y="3562351"/>
              <a:ext cx="322262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2000">
                  <a:ea typeface="新細明體" pitchFamily="18" charset="-120"/>
                </a:rPr>
                <a:t>3</a:t>
              </a:r>
            </a:p>
          </p:txBody>
        </p:sp>
        <p:sp>
          <p:nvSpPr>
            <p:cNvPr id="21533" name="Text Box 27"/>
            <p:cNvSpPr txBox="1">
              <a:spLocks noChangeArrowheads="1"/>
            </p:cNvSpPr>
            <p:nvPr/>
          </p:nvSpPr>
          <p:spPr bwMode="auto">
            <a:xfrm>
              <a:off x="9744076" y="4459288"/>
              <a:ext cx="322263" cy="398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2000">
                  <a:ea typeface="新細明體" pitchFamily="18" charset="-120"/>
                </a:rPr>
                <a:t>2</a:t>
              </a:r>
            </a:p>
          </p:txBody>
        </p:sp>
        <p:sp>
          <p:nvSpPr>
            <p:cNvPr id="21534" name="Text Box 28"/>
            <p:cNvSpPr txBox="1">
              <a:spLocks noChangeArrowheads="1"/>
            </p:cNvSpPr>
            <p:nvPr/>
          </p:nvSpPr>
          <p:spPr bwMode="auto">
            <a:xfrm>
              <a:off x="8756651" y="4413251"/>
              <a:ext cx="322263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2000">
                  <a:ea typeface="新細明體" pitchFamily="18" charset="-120"/>
                </a:rPr>
                <a:t>5</a:t>
              </a:r>
            </a:p>
          </p:txBody>
        </p:sp>
        <p:sp>
          <p:nvSpPr>
            <p:cNvPr id="21535" name="Text Box 29"/>
            <p:cNvSpPr txBox="1">
              <a:spLocks noChangeArrowheads="1"/>
            </p:cNvSpPr>
            <p:nvPr/>
          </p:nvSpPr>
          <p:spPr bwMode="auto">
            <a:xfrm>
              <a:off x="9904413" y="3032126"/>
              <a:ext cx="322262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2000">
                  <a:ea typeface="新細明體" pitchFamily="18" charset="-120"/>
                </a:rPr>
                <a:t>7</a:t>
              </a:r>
            </a:p>
          </p:txBody>
        </p:sp>
        <p:sp>
          <p:nvSpPr>
            <p:cNvPr id="21536" name="Text Box 30"/>
            <p:cNvSpPr txBox="1">
              <a:spLocks noChangeArrowheads="1"/>
            </p:cNvSpPr>
            <p:nvPr/>
          </p:nvSpPr>
          <p:spPr bwMode="auto">
            <a:xfrm>
              <a:off x="6705601" y="3959226"/>
              <a:ext cx="322263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2000">
                  <a:ea typeface="新細明體" pitchFamily="18" charset="-120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4770517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Exercise</a:t>
            </a:r>
            <a:br>
              <a:rPr lang="en-US" altLang="zh-TW" dirty="0" smtClean="0"/>
            </a:br>
            <a:r>
              <a:rPr lang="en-US" altLang="zh-TW" sz="2800" dirty="0" smtClean="0"/>
              <a:t>MST</a:t>
            </a:r>
          </a:p>
        </p:txBody>
      </p:sp>
      <p:sp>
        <p:nvSpPr>
          <p:cNvPr id="2253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Show an MST of the following graph.</a:t>
            </a:r>
            <a:endParaRPr lang="en-US" altLang="zh-TW" dirty="0"/>
          </a:p>
        </p:txBody>
      </p:sp>
      <p:grpSp>
        <p:nvGrpSpPr>
          <p:cNvPr id="4" name="Group 3"/>
          <p:cNvGrpSpPr/>
          <p:nvPr/>
        </p:nvGrpSpPr>
        <p:grpSpPr>
          <a:xfrm>
            <a:off x="2286001" y="3810001"/>
            <a:ext cx="7489825" cy="2384424"/>
            <a:chOff x="2286001" y="3810001"/>
            <a:chExt cx="7489825" cy="2384424"/>
          </a:xfrm>
        </p:grpSpPr>
        <p:sp>
          <p:nvSpPr>
            <p:cNvPr id="22534" name="Oval 4"/>
            <p:cNvSpPr>
              <a:spLocks noChangeArrowheads="1"/>
            </p:cNvSpPr>
            <p:nvPr/>
          </p:nvSpPr>
          <p:spPr bwMode="auto">
            <a:xfrm>
              <a:off x="6324601" y="3984625"/>
              <a:ext cx="936625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>
                  <a:ea typeface="新細明體" pitchFamily="18" charset="-120"/>
                </a:rPr>
                <a:t>ORD</a:t>
              </a:r>
            </a:p>
          </p:txBody>
        </p:sp>
        <p:sp>
          <p:nvSpPr>
            <p:cNvPr id="22535" name="Oval 5"/>
            <p:cNvSpPr>
              <a:spLocks noChangeArrowheads="1"/>
            </p:cNvSpPr>
            <p:nvPr/>
          </p:nvSpPr>
          <p:spPr bwMode="auto">
            <a:xfrm>
              <a:off x="8839201" y="3829050"/>
              <a:ext cx="936625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>
                  <a:ea typeface="新細明體" pitchFamily="18" charset="-120"/>
                </a:rPr>
                <a:t>PVD</a:t>
              </a:r>
            </a:p>
          </p:txBody>
        </p:sp>
        <p:sp>
          <p:nvSpPr>
            <p:cNvPr id="22536" name="Oval 6"/>
            <p:cNvSpPr>
              <a:spLocks noChangeArrowheads="1"/>
            </p:cNvSpPr>
            <p:nvPr/>
          </p:nvSpPr>
          <p:spPr bwMode="auto">
            <a:xfrm>
              <a:off x="8588376" y="5737225"/>
              <a:ext cx="936625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>
                  <a:ea typeface="新細明體" pitchFamily="18" charset="-120"/>
                </a:rPr>
                <a:t>MIA</a:t>
              </a:r>
            </a:p>
          </p:txBody>
        </p:sp>
        <p:sp>
          <p:nvSpPr>
            <p:cNvPr id="22537" name="Oval 7"/>
            <p:cNvSpPr>
              <a:spLocks noChangeArrowheads="1"/>
            </p:cNvSpPr>
            <p:nvPr/>
          </p:nvSpPr>
          <p:spPr bwMode="auto">
            <a:xfrm>
              <a:off x="6035676" y="5499100"/>
              <a:ext cx="936625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>
                  <a:ea typeface="新細明體" pitchFamily="18" charset="-120"/>
                </a:rPr>
                <a:t>DFW</a:t>
              </a:r>
            </a:p>
          </p:txBody>
        </p:sp>
        <p:sp>
          <p:nvSpPr>
            <p:cNvPr id="22538" name="Oval 8"/>
            <p:cNvSpPr>
              <a:spLocks noChangeArrowheads="1"/>
            </p:cNvSpPr>
            <p:nvPr/>
          </p:nvSpPr>
          <p:spPr bwMode="auto">
            <a:xfrm>
              <a:off x="4114801" y="4213225"/>
              <a:ext cx="936625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>
                  <a:ea typeface="新細明體" pitchFamily="18" charset="-120"/>
                </a:rPr>
                <a:t>SFO</a:t>
              </a:r>
            </a:p>
          </p:txBody>
        </p:sp>
        <p:sp>
          <p:nvSpPr>
            <p:cNvPr id="22539" name="Oval 9"/>
            <p:cNvSpPr>
              <a:spLocks noChangeArrowheads="1"/>
            </p:cNvSpPr>
            <p:nvPr/>
          </p:nvSpPr>
          <p:spPr bwMode="auto">
            <a:xfrm>
              <a:off x="4267201" y="5356225"/>
              <a:ext cx="936625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>
                  <a:ea typeface="新細明體" pitchFamily="18" charset="-120"/>
                </a:rPr>
                <a:t>LAX</a:t>
              </a:r>
            </a:p>
          </p:txBody>
        </p:sp>
        <p:sp>
          <p:nvSpPr>
            <p:cNvPr id="22540" name="Oval 10"/>
            <p:cNvSpPr>
              <a:spLocks noChangeArrowheads="1"/>
            </p:cNvSpPr>
            <p:nvPr/>
          </p:nvSpPr>
          <p:spPr bwMode="auto">
            <a:xfrm>
              <a:off x="7902576" y="4594225"/>
              <a:ext cx="936625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>
                  <a:ea typeface="新細明體" pitchFamily="18" charset="-120"/>
                </a:rPr>
                <a:t>LGA</a:t>
              </a:r>
            </a:p>
          </p:txBody>
        </p:sp>
        <p:sp>
          <p:nvSpPr>
            <p:cNvPr id="22541" name="Oval 11"/>
            <p:cNvSpPr>
              <a:spLocks noChangeArrowheads="1"/>
            </p:cNvSpPr>
            <p:nvPr/>
          </p:nvSpPr>
          <p:spPr bwMode="auto">
            <a:xfrm>
              <a:off x="2286001" y="5127625"/>
              <a:ext cx="936625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>
                  <a:ea typeface="新細明體" pitchFamily="18" charset="-120"/>
                </a:rPr>
                <a:t>HNL</a:t>
              </a:r>
            </a:p>
          </p:txBody>
        </p:sp>
        <p:cxnSp>
          <p:nvCxnSpPr>
            <p:cNvPr id="22542" name="AutoShape 12"/>
            <p:cNvCxnSpPr>
              <a:cxnSpLocks noChangeShapeType="1"/>
              <a:stCxn id="22538" idx="6"/>
              <a:endCxn id="22534" idx="2"/>
            </p:cNvCxnSpPr>
            <p:nvPr/>
          </p:nvCxnSpPr>
          <p:spPr bwMode="auto">
            <a:xfrm flipV="1">
              <a:off x="5060951" y="4213225"/>
              <a:ext cx="1254125" cy="2286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543" name="AutoShape 13"/>
            <p:cNvCxnSpPr>
              <a:cxnSpLocks noChangeShapeType="1"/>
              <a:stCxn id="22537" idx="0"/>
              <a:endCxn id="22534" idx="4"/>
            </p:cNvCxnSpPr>
            <p:nvPr/>
          </p:nvCxnSpPr>
          <p:spPr bwMode="auto">
            <a:xfrm flipV="1">
              <a:off x="6503989" y="4451351"/>
              <a:ext cx="288925" cy="103822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544" name="AutoShape 14"/>
            <p:cNvCxnSpPr>
              <a:cxnSpLocks noChangeShapeType="1"/>
              <a:stCxn id="22537" idx="7"/>
              <a:endCxn id="22540" idx="3"/>
            </p:cNvCxnSpPr>
            <p:nvPr/>
          </p:nvCxnSpPr>
          <p:spPr bwMode="auto">
            <a:xfrm flipV="1">
              <a:off x="6835776" y="4994276"/>
              <a:ext cx="1203325" cy="56197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545" name="AutoShape 15"/>
            <p:cNvCxnSpPr>
              <a:cxnSpLocks noChangeShapeType="1"/>
              <a:stCxn id="22540" idx="0"/>
              <a:endCxn id="22535" idx="3"/>
            </p:cNvCxnSpPr>
            <p:nvPr/>
          </p:nvCxnSpPr>
          <p:spPr bwMode="auto">
            <a:xfrm flipV="1">
              <a:off x="8370889" y="4229100"/>
              <a:ext cx="604837" cy="3556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546" name="AutoShape 16"/>
            <p:cNvCxnSpPr>
              <a:cxnSpLocks noChangeShapeType="1"/>
              <a:stCxn id="22534" idx="6"/>
              <a:endCxn id="22535" idx="2"/>
            </p:cNvCxnSpPr>
            <p:nvPr/>
          </p:nvCxnSpPr>
          <p:spPr bwMode="auto">
            <a:xfrm flipV="1">
              <a:off x="7270751" y="4057651"/>
              <a:ext cx="1558925" cy="15557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547" name="AutoShape 17"/>
            <p:cNvCxnSpPr>
              <a:cxnSpLocks noChangeShapeType="1"/>
              <a:stCxn id="22541" idx="6"/>
              <a:endCxn id="22539" idx="2"/>
            </p:cNvCxnSpPr>
            <p:nvPr/>
          </p:nvCxnSpPr>
          <p:spPr bwMode="auto">
            <a:xfrm>
              <a:off x="3232151" y="5356225"/>
              <a:ext cx="1025525" cy="2286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548" name="AutoShape 18"/>
            <p:cNvCxnSpPr>
              <a:cxnSpLocks noChangeShapeType="1"/>
              <a:stCxn id="22538" idx="4"/>
              <a:endCxn id="22539" idx="0"/>
            </p:cNvCxnSpPr>
            <p:nvPr/>
          </p:nvCxnSpPr>
          <p:spPr bwMode="auto">
            <a:xfrm>
              <a:off x="4583113" y="4679950"/>
              <a:ext cx="152400" cy="6667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549" name="AutoShape 19"/>
            <p:cNvCxnSpPr>
              <a:cxnSpLocks noChangeShapeType="1"/>
              <a:stCxn id="22540" idx="4"/>
              <a:endCxn id="22536" idx="0"/>
            </p:cNvCxnSpPr>
            <p:nvPr/>
          </p:nvCxnSpPr>
          <p:spPr bwMode="auto">
            <a:xfrm>
              <a:off x="8370888" y="5060950"/>
              <a:ext cx="685800" cy="6667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550" name="AutoShape 20"/>
            <p:cNvCxnSpPr>
              <a:cxnSpLocks noChangeShapeType="1"/>
              <a:endCxn id="22537" idx="6"/>
            </p:cNvCxnSpPr>
            <p:nvPr/>
          </p:nvCxnSpPr>
          <p:spPr bwMode="auto">
            <a:xfrm flipH="1" flipV="1">
              <a:off x="6981826" y="5727701"/>
              <a:ext cx="1597025" cy="23812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551" name="AutoShape 21"/>
            <p:cNvCxnSpPr>
              <a:cxnSpLocks noChangeShapeType="1"/>
              <a:stCxn id="22539" idx="6"/>
              <a:endCxn id="22537" idx="2"/>
            </p:cNvCxnSpPr>
            <p:nvPr/>
          </p:nvCxnSpPr>
          <p:spPr bwMode="auto">
            <a:xfrm>
              <a:off x="5213350" y="5584826"/>
              <a:ext cx="812800" cy="14287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552" name="AutoShape 22"/>
            <p:cNvCxnSpPr>
              <a:cxnSpLocks noChangeShapeType="1"/>
              <a:stCxn id="22539" idx="7"/>
              <a:endCxn id="22534" idx="3"/>
            </p:cNvCxnSpPr>
            <p:nvPr/>
          </p:nvCxnSpPr>
          <p:spPr bwMode="auto">
            <a:xfrm flipV="1">
              <a:off x="5067301" y="4384675"/>
              <a:ext cx="1393825" cy="10287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2553" name="Text Box 23"/>
            <p:cNvSpPr txBox="1">
              <a:spLocks noChangeArrowheads="1"/>
            </p:cNvSpPr>
            <p:nvPr/>
          </p:nvSpPr>
          <p:spPr bwMode="auto">
            <a:xfrm rot="-347285">
              <a:off x="7605714" y="3810001"/>
              <a:ext cx="598487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2000">
                  <a:ea typeface="新細明體" pitchFamily="18" charset="-120"/>
                </a:rPr>
                <a:t>849</a:t>
              </a:r>
            </a:p>
          </p:txBody>
        </p:sp>
        <p:sp>
          <p:nvSpPr>
            <p:cNvPr id="22554" name="Text Box 24"/>
            <p:cNvSpPr txBox="1">
              <a:spLocks noChangeArrowheads="1"/>
            </p:cNvSpPr>
            <p:nvPr/>
          </p:nvSpPr>
          <p:spPr bwMode="auto">
            <a:xfrm rot="-4662247">
              <a:off x="6283326" y="4540251"/>
              <a:ext cx="598487" cy="398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2000">
                  <a:ea typeface="新細明體" pitchFamily="18" charset="-120"/>
                </a:rPr>
                <a:t>802</a:t>
              </a:r>
            </a:p>
          </p:txBody>
        </p:sp>
        <p:sp>
          <p:nvSpPr>
            <p:cNvPr id="22555" name="Text Box 25"/>
            <p:cNvSpPr txBox="1">
              <a:spLocks noChangeArrowheads="1"/>
            </p:cNvSpPr>
            <p:nvPr/>
          </p:nvSpPr>
          <p:spPr bwMode="auto">
            <a:xfrm rot="-1544869">
              <a:off x="6959600" y="4959351"/>
              <a:ext cx="736600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2000">
                  <a:ea typeface="新細明體" pitchFamily="18" charset="-120"/>
                </a:rPr>
                <a:t>1387</a:t>
              </a:r>
            </a:p>
          </p:txBody>
        </p:sp>
        <p:sp>
          <p:nvSpPr>
            <p:cNvPr id="22556" name="Text Box 26"/>
            <p:cNvSpPr txBox="1">
              <a:spLocks noChangeArrowheads="1"/>
            </p:cNvSpPr>
            <p:nvPr/>
          </p:nvSpPr>
          <p:spPr bwMode="auto">
            <a:xfrm rot="-2136302">
              <a:off x="5146675" y="4721226"/>
              <a:ext cx="736600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2000">
                  <a:ea typeface="新細明體" pitchFamily="18" charset="-120"/>
                </a:rPr>
                <a:t>1743</a:t>
              </a:r>
            </a:p>
          </p:txBody>
        </p:sp>
        <p:sp>
          <p:nvSpPr>
            <p:cNvPr id="22557" name="Text Box 27"/>
            <p:cNvSpPr txBox="1">
              <a:spLocks noChangeArrowheads="1"/>
            </p:cNvSpPr>
            <p:nvPr/>
          </p:nvSpPr>
          <p:spPr bwMode="auto">
            <a:xfrm rot="-689345">
              <a:off x="5257800" y="3984626"/>
              <a:ext cx="736600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2000">
                  <a:ea typeface="新細明體" pitchFamily="18" charset="-120"/>
                </a:rPr>
                <a:t>1843</a:t>
              </a:r>
            </a:p>
          </p:txBody>
        </p:sp>
        <p:sp>
          <p:nvSpPr>
            <p:cNvPr id="22558" name="Text Box 28"/>
            <p:cNvSpPr txBox="1">
              <a:spLocks noChangeArrowheads="1"/>
            </p:cNvSpPr>
            <p:nvPr/>
          </p:nvSpPr>
          <p:spPr bwMode="auto">
            <a:xfrm rot="2626382">
              <a:off x="8555038" y="5187951"/>
              <a:ext cx="736600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2000">
                  <a:ea typeface="新細明體" pitchFamily="18" charset="-120"/>
                </a:rPr>
                <a:t>1099</a:t>
              </a:r>
            </a:p>
          </p:txBody>
        </p:sp>
        <p:sp>
          <p:nvSpPr>
            <p:cNvPr id="22559" name="Text Box 29"/>
            <p:cNvSpPr txBox="1">
              <a:spLocks noChangeArrowheads="1"/>
            </p:cNvSpPr>
            <p:nvPr/>
          </p:nvSpPr>
          <p:spPr bwMode="auto">
            <a:xfrm rot="565849">
              <a:off x="7499350" y="5492751"/>
              <a:ext cx="736600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2000">
                  <a:ea typeface="新細明體" pitchFamily="18" charset="-120"/>
                </a:rPr>
                <a:t>1120</a:t>
              </a:r>
            </a:p>
          </p:txBody>
        </p:sp>
        <p:sp>
          <p:nvSpPr>
            <p:cNvPr id="22560" name="Text Box 30"/>
            <p:cNvSpPr txBox="1">
              <a:spLocks noChangeArrowheads="1"/>
            </p:cNvSpPr>
            <p:nvPr/>
          </p:nvSpPr>
          <p:spPr bwMode="auto">
            <a:xfrm rot="695916">
              <a:off x="5299075" y="5311776"/>
              <a:ext cx="736600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2000">
                  <a:ea typeface="新細明體" pitchFamily="18" charset="-120"/>
                </a:rPr>
                <a:t>1233</a:t>
              </a:r>
            </a:p>
          </p:txBody>
        </p:sp>
        <p:sp>
          <p:nvSpPr>
            <p:cNvPr id="22561" name="Text Box 31"/>
            <p:cNvSpPr txBox="1">
              <a:spLocks noChangeArrowheads="1"/>
            </p:cNvSpPr>
            <p:nvPr/>
          </p:nvSpPr>
          <p:spPr bwMode="auto">
            <a:xfrm rot="4665015">
              <a:off x="4516439" y="4848226"/>
              <a:ext cx="598487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2000">
                  <a:ea typeface="新細明體" pitchFamily="18" charset="-120"/>
                </a:rPr>
                <a:t>337</a:t>
              </a:r>
            </a:p>
          </p:txBody>
        </p:sp>
        <p:sp>
          <p:nvSpPr>
            <p:cNvPr id="22562" name="Text Box 32"/>
            <p:cNvSpPr txBox="1">
              <a:spLocks noChangeArrowheads="1"/>
            </p:cNvSpPr>
            <p:nvPr/>
          </p:nvSpPr>
          <p:spPr bwMode="auto">
            <a:xfrm rot="832501">
              <a:off x="3451225" y="5127626"/>
              <a:ext cx="736600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2000">
                  <a:ea typeface="新細明體" pitchFamily="18" charset="-120"/>
                </a:rPr>
                <a:t>2555</a:t>
              </a:r>
            </a:p>
          </p:txBody>
        </p:sp>
        <p:sp>
          <p:nvSpPr>
            <p:cNvPr id="22563" name="Text Box 33"/>
            <p:cNvSpPr txBox="1">
              <a:spLocks noChangeArrowheads="1"/>
            </p:cNvSpPr>
            <p:nvPr/>
          </p:nvSpPr>
          <p:spPr bwMode="auto">
            <a:xfrm rot="-1891667">
              <a:off x="8307389" y="4111626"/>
              <a:ext cx="598487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2000">
                  <a:ea typeface="新細明體" pitchFamily="18" charset="-120"/>
                </a:rPr>
                <a:t>142</a:t>
              </a:r>
            </a:p>
          </p:txBody>
        </p:sp>
        <p:cxnSp>
          <p:nvCxnSpPr>
            <p:cNvPr id="22564" name="AutoShape 34"/>
            <p:cNvCxnSpPr>
              <a:cxnSpLocks noChangeShapeType="1"/>
              <a:stCxn id="22535" idx="4"/>
              <a:endCxn id="22536" idx="7"/>
            </p:cNvCxnSpPr>
            <p:nvPr/>
          </p:nvCxnSpPr>
          <p:spPr bwMode="auto">
            <a:xfrm>
              <a:off x="9307513" y="4295775"/>
              <a:ext cx="80962" cy="14986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2565" name="Text Box 35"/>
            <p:cNvSpPr txBox="1">
              <a:spLocks noChangeArrowheads="1"/>
            </p:cNvSpPr>
            <p:nvPr/>
          </p:nvSpPr>
          <p:spPr bwMode="auto">
            <a:xfrm rot="5207815">
              <a:off x="9184482" y="4695032"/>
              <a:ext cx="736600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2000">
                  <a:ea typeface="新細明體" pitchFamily="18" charset="-120"/>
                </a:rPr>
                <a:t>1205</a:t>
              </a:r>
            </a:p>
          </p:txBody>
        </p:sp>
      </p:grpSp>
      <p:pic>
        <p:nvPicPr>
          <p:cNvPr id="22566" name="Picture 36" descr="BD19857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0888" y="214314"/>
            <a:ext cx="1916112" cy="136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6651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Cycle Property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555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1141410" y="2249486"/>
                <a:ext cx="4878389" cy="4229102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altLang="zh-TW" b="1" dirty="0" smtClean="0">
                    <a:solidFill>
                      <a:schemeClr val="accent1"/>
                    </a:solidFill>
                  </a:rPr>
                  <a:t>Cycle Property:</a:t>
                </a:r>
              </a:p>
              <a:p>
                <a:pPr lvl="1"/>
                <a:r>
                  <a:rPr lang="en-US" altLang="zh-TW" dirty="0" smtClean="0"/>
                  <a:t>Let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altLang="zh-TW" dirty="0" smtClean="0"/>
                  <a:t> be a minimum spanning tree of a weighted graph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altLang="zh-TW" dirty="0" smtClean="0"/>
              </a:p>
              <a:p>
                <a:pPr lvl="1"/>
                <a:r>
                  <a:rPr lang="en-US" altLang="zh-TW" dirty="0" smtClean="0"/>
                  <a:t>Let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TW" dirty="0" smtClean="0"/>
                  <a:t>be an edge of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altLang="zh-TW" dirty="0" smtClean="0"/>
                  <a:t> that is not in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altLang="zh-TW" dirty="0" smtClean="0"/>
                  <a:t> and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TW" dirty="0" smtClean="0"/>
                  <a:t>let be the cycle formed by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altLang="zh-TW" dirty="0" smtClean="0"/>
                  <a:t> with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altLang="zh-TW" dirty="0" smtClean="0"/>
              </a:p>
              <a:p>
                <a:pPr lvl="1"/>
                <a:r>
                  <a:rPr lang="en-US" altLang="zh-TW" dirty="0" smtClean="0"/>
                  <a:t>For every edge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altLang="zh-TW" dirty="0" smtClean="0"/>
                  <a:t> of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altLang="zh-TW" dirty="0" smtClean="0"/>
                  <a:t>, </a:t>
                </a:r>
                <a:br>
                  <a:rPr lang="en-US" altLang="zh-TW" dirty="0" smtClean="0"/>
                </a:b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𝑤𝑒𝑖𝑔h𝑡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𝑤𝑒𝑖𝑔h𝑡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</m:oMath>
                </a14:m>
                <a:endParaRPr lang="en-US" altLang="zh-TW" dirty="0" smtClean="0"/>
              </a:p>
              <a:p>
                <a:r>
                  <a:rPr lang="en-US" altLang="zh-TW" dirty="0" smtClean="0"/>
                  <a:t>Proof by contradiction:</a:t>
                </a:r>
              </a:p>
              <a:p>
                <a:pPr lvl="1"/>
                <a:r>
                  <a:rPr lang="en-US" altLang="zh-TW" dirty="0" smtClean="0"/>
                  <a:t>If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𝑤𝑒𝑖𝑔h𝑡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𝑤𝑒𝑖𝑔h𝑡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TW" dirty="0" smtClean="0"/>
                  <a:t> we can get a spanning tree of smaller weight by replacing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altLang="zh-TW" dirty="0" smtClean="0"/>
                  <a:t> with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US" altLang="zh-TW" dirty="0"/>
              </a:p>
            </p:txBody>
          </p:sp>
        </mc:Choice>
        <mc:Fallback xmlns="">
          <p:sp>
            <p:nvSpPr>
              <p:cNvPr id="23555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141410" y="2249486"/>
                <a:ext cx="4878389" cy="4229102"/>
              </a:xfrm>
              <a:blipFill rotWithShape="0">
                <a:blip r:embed="rId2"/>
                <a:stretch>
                  <a:fillRect l="-2125" t="-25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558" name="Group 4"/>
          <p:cNvGrpSpPr>
            <a:grpSpLocks/>
          </p:cNvGrpSpPr>
          <p:nvPr/>
        </p:nvGrpSpPr>
        <p:grpSpPr bwMode="auto">
          <a:xfrm>
            <a:off x="6713538" y="1447800"/>
            <a:ext cx="3344862" cy="2120900"/>
            <a:chOff x="3269" y="969"/>
            <a:chExt cx="2107" cy="1336"/>
          </a:xfrm>
        </p:grpSpPr>
        <p:sp>
          <p:nvSpPr>
            <p:cNvPr id="23589" name="Oval 5"/>
            <p:cNvSpPr>
              <a:spLocks noChangeArrowheads="1"/>
            </p:cNvSpPr>
            <p:nvPr/>
          </p:nvSpPr>
          <p:spPr bwMode="auto">
            <a:xfrm>
              <a:off x="3504" y="1200"/>
              <a:ext cx="192" cy="19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590" name="Oval 6"/>
            <p:cNvSpPr>
              <a:spLocks noChangeArrowheads="1"/>
            </p:cNvSpPr>
            <p:nvPr/>
          </p:nvSpPr>
          <p:spPr bwMode="auto">
            <a:xfrm>
              <a:off x="4752" y="1008"/>
              <a:ext cx="192" cy="19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591" name="Oval 7"/>
            <p:cNvSpPr>
              <a:spLocks noChangeArrowheads="1"/>
            </p:cNvSpPr>
            <p:nvPr/>
          </p:nvSpPr>
          <p:spPr bwMode="auto">
            <a:xfrm>
              <a:off x="3936" y="1584"/>
              <a:ext cx="192" cy="19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592" name="Oval 8"/>
            <p:cNvSpPr>
              <a:spLocks noChangeArrowheads="1"/>
            </p:cNvSpPr>
            <p:nvPr/>
          </p:nvSpPr>
          <p:spPr bwMode="auto">
            <a:xfrm>
              <a:off x="3312" y="2016"/>
              <a:ext cx="192" cy="19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593" name="Oval 9"/>
            <p:cNvSpPr>
              <a:spLocks noChangeArrowheads="1"/>
            </p:cNvSpPr>
            <p:nvPr/>
          </p:nvSpPr>
          <p:spPr bwMode="auto">
            <a:xfrm>
              <a:off x="5184" y="1488"/>
              <a:ext cx="192" cy="19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594" name="Oval 10"/>
            <p:cNvSpPr>
              <a:spLocks noChangeArrowheads="1"/>
            </p:cNvSpPr>
            <p:nvPr/>
          </p:nvSpPr>
          <p:spPr bwMode="auto">
            <a:xfrm>
              <a:off x="4848" y="1920"/>
              <a:ext cx="192" cy="19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cxnSp>
          <p:nvCxnSpPr>
            <p:cNvPr id="23595" name="AutoShape 11"/>
            <p:cNvCxnSpPr>
              <a:cxnSpLocks noChangeShapeType="1"/>
              <a:stCxn id="23589" idx="5"/>
              <a:endCxn id="23591" idx="1"/>
            </p:cNvCxnSpPr>
            <p:nvPr/>
          </p:nvCxnSpPr>
          <p:spPr bwMode="auto">
            <a:xfrm>
              <a:off x="3668" y="1370"/>
              <a:ext cx="296" cy="236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96" name="AutoShape 12"/>
            <p:cNvCxnSpPr>
              <a:cxnSpLocks noChangeShapeType="1"/>
              <a:stCxn id="23591" idx="3"/>
              <a:endCxn id="23592" idx="7"/>
            </p:cNvCxnSpPr>
            <p:nvPr/>
          </p:nvCxnSpPr>
          <p:spPr bwMode="auto">
            <a:xfrm flipH="1">
              <a:off x="3476" y="1754"/>
              <a:ext cx="488" cy="284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97" name="AutoShape 13"/>
            <p:cNvCxnSpPr>
              <a:cxnSpLocks noChangeShapeType="1"/>
              <a:stCxn id="23589" idx="3"/>
              <a:endCxn id="23592" idx="0"/>
            </p:cNvCxnSpPr>
            <p:nvPr/>
          </p:nvCxnSpPr>
          <p:spPr bwMode="auto">
            <a:xfrm flipH="1">
              <a:off x="3408" y="1370"/>
              <a:ext cx="124" cy="640"/>
            </a:xfrm>
            <a:prstGeom prst="straightConnector1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98" name="AutoShape 14"/>
            <p:cNvCxnSpPr>
              <a:cxnSpLocks noChangeShapeType="1"/>
              <a:stCxn id="23591" idx="6"/>
              <a:endCxn id="23594" idx="1"/>
            </p:cNvCxnSpPr>
            <p:nvPr/>
          </p:nvCxnSpPr>
          <p:spPr bwMode="auto">
            <a:xfrm>
              <a:off x="4134" y="1680"/>
              <a:ext cx="742" cy="262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99" name="AutoShape 15"/>
            <p:cNvCxnSpPr>
              <a:cxnSpLocks noChangeShapeType="1"/>
              <a:stCxn id="23592" idx="6"/>
              <a:endCxn id="23594" idx="2"/>
            </p:cNvCxnSpPr>
            <p:nvPr/>
          </p:nvCxnSpPr>
          <p:spPr bwMode="auto">
            <a:xfrm flipV="1">
              <a:off x="3510" y="2016"/>
              <a:ext cx="1332" cy="96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600" name="AutoShape 16"/>
            <p:cNvCxnSpPr>
              <a:cxnSpLocks noChangeShapeType="1"/>
              <a:stCxn id="23589" idx="6"/>
              <a:endCxn id="23590" idx="2"/>
            </p:cNvCxnSpPr>
            <p:nvPr/>
          </p:nvCxnSpPr>
          <p:spPr bwMode="auto">
            <a:xfrm flipV="1">
              <a:off x="3702" y="1104"/>
              <a:ext cx="1044" cy="192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601" name="AutoShape 17"/>
            <p:cNvCxnSpPr>
              <a:cxnSpLocks noChangeShapeType="1"/>
              <a:stCxn id="23591" idx="7"/>
              <a:endCxn id="23590" idx="3"/>
            </p:cNvCxnSpPr>
            <p:nvPr/>
          </p:nvCxnSpPr>
          <p:spPr bwMode="auto">
            <a:xfrm flipV="1">
              <a:off x="4100" y="1178"/>
              <a:ext cx="680" cy="42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602" name="AutoShape 18"/>
            <p:cNvCxnSpPr>
              <a:cxnSpLocks noChangeShapeType="1"/>
              <a:stCxn id="23593" idx="1"/>
              <a:endCxn id="23590" idx="5"/>
            </p:cNvCxnSpPr>
            <p:nvPr/>
          </p:nvCxnSpPr>
          <p:spPr bwMode="auto">
            <a:xfrm flipH="1" flipV="1">
              <a:off x="4916" y="1178"/>
              <a:ext cx="296" cy="332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603" name="AutoShape 19"/>
            <p:cNvCxnSpPr>
              <a:cxnSpLocks noChangeShapeType="1"/>
              <a:stCxn id="23594" idx="7"/>
              <a:endCxn id="23593" idx="3"/>
            </p:cNvCxnSpPr>
            <p:nvPr/>
          </p:nvCxnSpPr>
          <p:spPr bwMode="auto">
            <a:xfrm flipV="1">
              <a:off x="5012" y="1658"/>
              <a:ext cx="200" cy="284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3604" name="Text Box 20"/>
            <p:cNvSpPr txBox="1">
              <a:spLocks noChangeArrowheads="1"/>
            </p:cNvSpPr>
            <p:nvPr/>
          </p:nvSpPr>
          <p:spPr bwMode="auto">
            <a:xfrm>
              <a:off x="4119" y="969"/>
              <a:ext cx="195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1800">
                  <a:solidFill>
                    <a:schemeClr val="accent2"/>
                  </a:solidFill>
                  <a:ea typeface="新細明體" pitchFamily="18" charset="-120"/>
                </a:rPr>
                <a:t>8</a:t>
              </a:r>
            </a:p>
          </p:txBody>
        </p:sp>
        <p:sp>
          <p:nvSpPr>
            <p:cNvPr id="23605" name="Text Box 21"/>
            <p:cNvSpPr txBox="1">
              <a:spLocks noChangeArrowheads="1"/>
            </p:cNvSpPr>
            <p:nvPr/>
          </p:nvSpPr>
          <p:spPr bwMode="auto">
            <a:xfrm>
              <a:off x="5093" y="1152"/>
              <a:ext cx="195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1800">
                  <a:solidFill>
                    <a:schemeClr val="accent2"/>
                  </a:solidFill>
                  <a:ea typeface="新細明體" pitchFamily="18" charset="-120"/>
                </a:rPr>
                <a:t>4</a:t>
              </a:r>
            </a:p>
          </p:txBody>
        </p:sp>
        <p:sp>
          <p:nvSpPr>
            <p:cNvPr id="23606" name="Text Box 22"/>
            <p:cNvSpPr txBox="1">
              <a:spLocks noChangeArrowheads="1"/>
            </p:cNvSpPr>
            <p:nvPr/>
          </p:nvSpPr>
          <p:spPr bwMode="auto">
            <a:xfrm>
              <a:off x="3269" y="1504"/>
              <a:ext cx="195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1800">
                  <a:solidFill>
                    <a:schemeClr val="accent2"/>
                  </a:solidFill>
                  <a:ea typeface="新細明體" pitchFamily="18" charset="-120"/>
                </a:rPr>
                <a:t>2</a:t>
              </a:r>
            </a:p>
          </p:txBody>
        </p:sp>
        <p:sp>
          <p:nvSpPr>
            <p:cNvPr id="23607" name="Text Box 23"/>
            <p:cNvSpPr txBox="1">
              <a:spLocks noChangeArrowheads="1"/>
            </p:cNvSpPr>
            <p:nvPr/>
          </p:nvSpPr>
          <p:spPr bwMode="auto">
            <a:xfrm>
              <a:off x="4469" y="1584"/>
              <a:ext cx="195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1800">
                  <a:solidFill>
                    <a:schemeClr val="accent2"/>
                  </a:solidFill>
                  <a:ea typeface="新細明體" pitchFamily="18" charset="-120"/>
                </a:rPr>
                <a:t>3</a:t>
              </a:r>
            </a:p>
          </p:txBody>
        </p:sp>
        <p:sp>
          <p:nvSpPr>
            <p:cNvPr id="23608" name="Text Box 24"/>
            <p:cNvSpPr txBox="1">
              <a:spLocks noChangeArrowheads="1"/>
            </p:cNvSpPr>
            <p:nvPr/>
          </p:nvSpPr>
          <p:spPr bwMode="auto">
            <a:xfrm>
              <a:off x="3639" y="1449"/>
              <a:ext cx="195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1800">
                  <a:solidFill>
                    <a:schemeClr val="accent2"/>
                  </a:solidFill>
                  <a:ea typeface="新細明體" pitchFamily="18" charset="-120"/>
                </a:rPr>
                <a:t>6</a:t>
              </a:r>
            </a:p>
          </p:txBody>
        </p:sp>
        <p:sp>
          <p:nvSpPr>
            <p:cNvPr id="23609" name="Text Box 25"/>
            <p:cNvSpPr txBox="1">
              <a:spLocks noChangeArrowheads="1"/>
            </p:cNvSpPr>
            <p:nvPr/>
          </p:nvSpPr>
          <p:spPr bwMode="auto">
            <a:xfrm>
              <a:off x="4042" y="2073"/>
              <a:ext cx="195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1800">
                  <a:ea typeface="新細明體" pitchFamily="18" charset="-120"/>
                </a:rPr>
                <a:t>7</a:t>
              </a:r>
            </a:p>
          </p:txBody>
        </p:sp>
        <p:sp>
          <p:nvSpPr>
            <p:cNvPr id="23610" name="Text Box 26"/>
            <p:cNvSpPr txBox="1">
              <a:spLocks noChangeArrowheads="1"/>
            </p:cNvSpPr>
            <p:nvPr/>
          </p:nvSpPr>
          <p:spPr bwMode="auto">
            <a:xfrm>
              <a:off x="5114" y="1734"/>
              <a:ext cx="195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1800">
                  <a:ea typeface="新細明體" pitchFamily="18" charset="-120"/>
                </a:rPr>
                <a:t>7</a:t>
              </a:r>
            </a:p>
          </p:txBody>
        </p:sp>
        <p:sp>
          <p:nvSpPr>
            <p:cNvPr id="23611" name="Text Box 27"/>
            <p:cNvSpPr txBox="1">
              <a:spLocks noChangeArrowheads="1"/>
            </p:cNvSpPr>
            <p:nvPr/>
          </p:nvSpPr>
          <p:spPr bwMode="auto">
            <a:xfrm>
              <a:off x="4469" y="1344"/>
              <a:ext cx="195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1800">
                  <a:ea typeface="新細明體" pitchFamily="18" charset="-120"/>
                </a:rPr>
                <a:t>9</a:t>
              </a:r>
            </a:p>
          </p:txBody>
        </p:sp>
        <p:sp>
          <p:nvSpPr>
            <p:cNvPr id="23612" name="Text Box 28"/>
            <p:cNvSpPr txBox="1">
              <a:spLocks noChangeArrowheads="1"/>
            </p:cNvSpPr>
            <p:nvPr/>
          </p:nvSpPr>
          <p:spPr bwMode="auto">
            <a:xfrm>
              <a:off x="3769" y="1804"/>
              <a:ext cx="195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1800">
                  <a:ea typeface="新細明體" pitchFamily="18" charset="-120"/>
                </a:rPr>
                <a:t>8</a:t>
              </a:r>
            </a:p>
          </p:txBody>
        </p:sp>
        <p:sp>
          <p:nvSpPr>
            <p:cNvPr id="23613" name="Text Box 29"/>
            <p:cNvSpPr txBox="1">
              <a:spLocks noChangeArrowheads="1"/>
            </p:cNvSpPr>
            <p:nvPr/>
          </p:nvSpPr>
          <p:spPr bwMode="auto">
            <a:xfrm>
              <a:off x="4927" y="1623"/>
              <a:ext cx="18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1800" b="1" i="1">
                  <a:latin typeface="Times New Roman" panose="02020603050405020304" pitchFamily="18" charset="0"/>
                  <a:ea typeface="新細明體" pitchFamily="18" charset="-120"/>
                </a:rPr>
                <a:t>e</a:t>
              </a:r>
            </a:p>
          </p:txBody>
        </p:sp>
        <p:sp>
          <p:nvSpPr>
            <p:cNvPr id="23614" name="Text Box 30"/>
            <p:cNvSpPr txBox="1">
              <a:spLocks noChangeArrowheads="1"/>
            </p:cNvSpPr>
            <p:nvPr/>
          </p:nvSpPr>
          <p:spPr bwMode="auto">
            <a:xfrm>
              <a:off x="3831" y="1260"/>
              <a:ext cx="26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2000" b="1" i="1">
                  <a:solidFill>
                    <a:schemeClr val="accent2"/>
                  </a:solidFill>
                  <a:latin typeface="Times New Roman" panose="02020603050405020304" pitchFamily="18" charset="0"/>
                  <a:ea typeface="新細明體" pitchFamily="18" charset="-120"/>
                </a:rPr>
                <a:t>C</a:t>
              </a:r>
              <a:endParaRPr lang="en-US" altLang="zh-TW" sz="2000" b="1" i="1" baseline="-25000">
                <a:solidFill>
                  <a:schemeClr val="accent2"/>
                </a:solidFill>
                <a:latin typeface="Times New Roman" panose="02020603050405020304" pitchFamily="18" charset="0"/>
                <a:ea typeface="新細明體" pitchFamily="18" charset="-120"/>
              </a:endParaRPr>
            </a:p>
          </p:txBody>
        </p:sp>
        <p:sp>
          <p:nvSpPr>
            <p:cNvPr id="23615" name="Text Box 31"/>
            <p:cNvSpPr txBox="1">
              <a:spLocks noChangeArrowheads="1"/>
            </p:cNvSpPr>
            <p:nvPr/>
          </p:nvSpPr>
          <p:spPr bwMode="auto">
            <a:xfrm>
              <a:off x="3854" y="1017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1800" b="1" i="1" dirty="0">
                  <a:solidFill>
                    <a:schemeClr val="accent2"/>
                  </a:solidFill>
                  <a:latin typeface="Times New Roman" panose="02020603050405020304" pitchFamily="18" charset="0"/>
                  <a:ea typeface="新細明體" pitchFamily="18" charset="-120"/>
                </a:rPr>
                <a:t>f</a:t>
              </a:r>
            </a:p>
          </p:txBody>
        </p:sp>
      </p:grpSp>
      <p:grpSp>
        <p:nvGrpSpPr>
          <p:cNvPr id="23559" name="Group 32"/>
          <p:cNvGrpSpPr>
            <a:grpSpLocks/>
          </p:cNvGrpSpPr>
          <p:nvPr/>
        </p:nvGrpSpPr>
        <p:grpSpPr bwMode="auto">
          <a:xfrm>
            <a:off x="6713538" y="4357688"/>
            <a:ext cx="3344862" cy="2120900"/>
            <a:chOff x="3269" y="2697"/>
            <a:chExt cx="2107" cy="1336"/>
          </a:xfrm>
        </p:grpSpPr>
        <p:sp>
          <p:nvSpPr>
            <p:cNvPr id="23562" name="Oval 33"/>
            <p:cNvSpPr>
              <a:spLocks noChangeArrowheads="1"/>
            </p:cNvSpPr>
            <p:nvPr/>
          </p:nvSpPr>
          <p:spPr bwMode="auto">
            <a:xfrm>
              <a:off x="3504" y="2928"/>
              <a:ext cx="192" cy="19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563" name="Oval 34"/>
            <p:cNvSpPr>
              <a:spLocks noChangeArrowheads="1"/>
            </p:cNvSpPr>
            <p:nvPr/>
          </p:nvSpPr>
          <p:spPr bwMode="auto">
            <a:xfrm>
              <a:off x="4752" y="2736"/>
              <a:ext cx="192" cy="19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564" name="Oval 35"/>
            <p:cNvSpPr>
              <a:spLocks noChangeArrowheads="1"/>
            </p:cNvSpPr>
            <p:nvPr/>
          </p:nvSpPr>
          <p:spPr bwMode="auto">
            <a:xfrm>
              <a:off x="3936" y="3312"/>
              <a:ext cx="192" cy="19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565" name="Oval 36"/>
            <p:cNvSpPr>
              <a:spLocks noChangeArrowheads="1"/>
            </p:cNvSpPr>
            <p:nvPr/>
          </p:nvSpPr>
          <p:spPr bwMode="auto">
            <a:xfrm>
              <a:off x="3312" y="3744"/>
              <a:ext cx="192" cy="19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566" name="Oval 37"/>
            <p:cNvSpPr>
              <a:spLocks noChangeArrowheads="1"/>
            </p:cNvSpPr>
            <p:nvPr/>
          </p:nvSpPr>
          <p:spPr bwMode="auto">
            <a:xfrm>
              <a:off x="5184" y="3216"/>
              <a:ext cx="192" cy="19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567" name="Oval 38"/>
            <p:cNvSpPr>
              <a:spLocks noChangeArrowheads="1"/>
            </p:cNvSpPr>
            <p:nvPr/>
          </p:nvSpPr>
          <p:spPr bwMode="auto">
            <a:xfrm>
              <a:off x="4848" y="3648"/>
              <a:ext cx="192" cy="19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cxnSp>
          <p:nvCxnSpPr>
            <p:cNvPr id="23568" name="AutoShape 39"/>
            <p:cNvCxnSpPr>
              <a:cxnSpLocks noChangeShapeType="1"/>
              <a:stCxn id="23562" idx="5"/>
              <a:endCxn id="23564" idx="1"/>
            </p:cNvCxnSpPr>
            <p:nvPr/>
          </p:nvCxnSpPr>
          <p:spPr bwMode="auto">
            <a:xfrm>
              <a:off x="3668" y="3098"/>
              <a:ext cx="296" cy="236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69" name="AutoShape 40"/>
            <p:cNvCxnSpPr>
              <a:cxnSpLocks noChangeShapeType="1"/>
              <a:stCxn id="23564" idx="3"/>
              <a:endCxn id="23565" idx="7"/>
            </p:cNvCxnSpPr>
            <p:nvPr/>
          </p:nvCxnSpPr>
          <p:spPr bwMode="auto">
            <a:xfrm flipH="1">
              <a:off x="3476" y="3482"/>
              <a:ext cx="488" cy="284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70" name="AutoShape 41"/>
            <p:cNvCxnSpPr>
              <a:cxnSpLocks noChangeShapeType="1"/>
              <a:stCxn id="23562" idx="3"/>
              <a:endCxn id="23565" idx="0"/>
            </p:cNvCxnSpPr>
            <p:nvPr/>
          </p:nvCxnSpPr>
          <p:spPr bwMode="auto">
            <a:xfrm flipH="1">
              <a:off x="3408" y="3098"/>
              <a:ext cx="124" cy="640"/>
            </a:xfrm>
            <a:prstGeom prst="straightConnector1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71" name="AutoShape 42"/>
            <p:cNvCxnSpPr>
              <a:cxnSpLocks noChangeShapeType="1"/>
              <a:stCxn id="23564" idx="6"/>
              <a:endCxn id="23567" idx="1"/>
            </p:cNvCxnSpPr>
            <p:nvPr/>
          </p:nvCxnSpPr>
          <p:spPr bwMode="auto">
            <a:xfrm>
              <a:off x="4134" y="3408"/>
              <a:ext cx="742" cy="262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72" name="AutoShape 43"/>
            <p:cNvCxnSpPr>
              <a:cxnSpLocks noChangeShapeType="1"/>
              <a:stCxn id="23565" idx="6"/>
              <a:endCxn id="23567" idx="2"/>
            </p:cNvCxnSpPr>
            <p:nvPr/>
          </p:nvCxnSpPr>
          <p:spPr bwMode="auto">
            <a:xfrm flipV="1">
              <a:off x="3510" y="3744"/>
              <a:ext cx="1332" cy="96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73" name="AutoShape 44"/>
            <p:cNvCxnSpPr>
              <a:cxnSpLocks noChangeShapeType="1"/>
              <a:stCxn id="23562" idx="6"/>
              <a:endCxn id="23563" idx="2"/>
            </p:cNvCxnSpPr>
            <p:nvPr/>
          </p:nvCxnSpPr>
          <p:spPr bwMode="auto">
            <a:xfrm flipV="1">
              <a:off x="3702" y="2832"/>
              <a:ext cx="1044" cy="192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74" name="AutoShape 45"/>
            <p:cNvCxnSpPr>
              <a:cxnSpLocks noChangeShapeType="1"/>
              <a:stCxn id="23564" idx="7"/>
              <a:endCxn id="23563" idx="3"/>
            </p:cNvCxnSpPr>
            <p:nvPr/>
          </p:nvCxnSpPr>
          <p:spPr bwMode="auto">
            <a:xfrm flipV="1">
              <a:off x="4100" y="2906"/>
              <a:ext cx="680" cy="428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75" name="AutoShape 46"/>
            <p:cNvCxnSpPr>
              <a:cxnSpLocks noChangeShapeType="1"/>
              <a:stCxn id="23566" idx="1"/>
              <a:endCxn id="23563" idx="5"/>
            </p:cNvCxnSpPr>
            <p:nvPr/>
          </p:nvCxnSpPr>
          <p:spPr bwMode="auto">
            <a:xfrm flipH="1" flipV="1">
              <a:off x="4916" y="2906"/>
              <a:ext cx="296" cy="332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76" name="AutoShape 47"/>
            <p:cNvCxnSpPr>
              <a:cxnSpLocks noChangeShapeType="1"/>
              <a:stCxn id="23567" idx="7"/>
              <a:endCxn id="23566" idx="3"/>
            </p:cNvCxnSpPr>
            <p:nvPr/>
          </p:nvCxnSpPr>
          <p:spPr bwMode="auto">
            <a:xfrm flipV="1">
              <a:off x="5012" y="3386"/>
              <a:ext cx="200" cy="284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3577" name="Text Box 48"/>
            <p:cNvSpPr txBox="1">
              <a:spLocks noChangeArrowheads="1"/>
            </p:cNvSpPr>
            <p:nvPr/>
          </p:nvSpPr>
          <p:spPr bwMode="auto">
            <a:xfrm>
              <a:off x="4119" y="2697"/>
              <a:ext cx="195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1800">
                  <a:ea typeface="新細明體" pitchFamily="18" charset="-120"/>
                </a:rPr>
                <a:t>8</a:t>
              </a:r>
            </a:p>
          </p:txBody>
        </p:sp>
        <p:sp>
          <p:nvSpPr>
            <p:cNvPr id="23578" name="Text Box 49"/>
            <p:cNvSpPr txBox="1">
              <a:spLocks noChangeArrowheads="1"/>
            </p:cNvSpPr>
            <p:nvPr/>
          </p:nvSpPr>
          <p:spPr bwMode="auto">
            <a:xfrm>
              <a:off x="5093" y="2880"/>
              <a:ext cx="195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1800">
                  <a:solidFill>
                    <a:schemeClr val="accent2"/>
                  </a:solidFill>
                  <a:ea typeface="新細明體" pitchFamily="18" charset="-120"/>
                </a:rPr>
                <a:t>4</a:t>
              </a:r>
            </a:p>
          </p:txBody>
        </p:sp>
        <p:sp>
          <p:nvSpPr>
            <p:cNvPr id="23579" name="Text Box 50"/>
            <p:cNvSpPr txBox="1">
              <a:spLocks noChangeArrowheads="1"/>
            </p:cNvSpPr>
            <p:nvPr/>
          </p:nvSpPr>
          <p:spPr bwMode="auto">
            <a:xfrm>
              <a:off x="3269" y="3232"/>
              <a:ext cx="195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1800">
                  <a:solidFill>
                    <a:schemeClr val="accent2"/>
                  </a:solidFill>
                  <a:ea typeface="新細明體" pitchFamily="18" charset="-120"/>
                </a:rPr>
                <a:t>2</a:t>
              </a:r>
            </a:p>
          </p:txBody>
        </p:sp>
        <p:sp>
          <p:nvSpPr>
            <p:cNvPr id="23580" name="Text Box 51"/>
            <p:cNvSpPr txBox="1">
              <a:spLocks noChangeArrowheads="1"/>
            </p:cNvSpPr>
            <p:nvPr/>
          </p:nvSpPr>
          <p:spPr bwMode="auto">
            <a:xfrm>
              <a:off x="4469" y="3312"/>
              <a:ext cx="195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1800">
                  <a:solidFill>
                    <a:schemeClr val="accent2"/>
                  </a:solidFill>
                  <a:ea typeface="新細明體" pitchFamily="18" charset="-120"/>
                </a:rPr>
                <a:t>3</a:t>
              </a:r>
            </a:p>
          </p:txBody>
        </p:sp>
        <p:sp>
          <p:nvSpPr>
            <p:cNvPr id="23581" name="Text Box 52"/>
            <p:cNvSpPr txBox="1">
              <a:spLocks noChangeArrowheads="1"/>
            </p:cNvSpPr>
            <p:nvPr/>
          </p:nvSpPr>
          <p:spPr bwMode="auto">
            <a:xfrm>
              <a:off x="3639" y="3177"/>
              <a:ext cx="195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1800" dirty="0">
                  <a:solidFill>
                    <a:schemeClr val="accent2"/>
                  </a:solidFill>
                  <a:ea typeface="新細明體" pitchFamily="18" charset="-120"/>
                </a:rPr>
                <a:t>6</a:t>
              </a:r>
            </a:p>
          </p:txBody>
        </p:sp>
        <p:sp>
          <p:nvSpPr>
            <p:cNvPr id="23582" name="Text Box 53"/>
            <p:cNvSpPr txBox="1">
              <a:spLocks noChangeArrowheads="1"/>
            </p:cNvSpPr>
            <p:nvPr/>
          </p:nvSpPr>
          <p:spPr bwMode="auto">
            <a:xfrm>
              <a:off x="4042" y="3801"/>
              <a:ext cx="195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1800">
                  <a:ea typeface="新細明體" pitchFamily="18" charset="-120"/>
                </a:rPr>
                <a:t>7</a:t>
              </a:r>
            </a:p>
          </p:txBody>
        </p:sp>
        <p:sp>
          <p:nvSpPr>
            <p:cNvPr id="23583" name="Text Box 54"/>
            <p:cNvSpPr txBox="1">
              <a:spLocks noChangeArrowheads="1"/>
            </p:cNvSpPr>
            <p:nvPr/>
          </p:nvSpPr>
          <p:spPr bwMode="auto">
            <a:xfrm>
              <a:off x="5114" y="3462"/>
              <a:ext cx="195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1800">
                  <a:solidFill>
                    <a:schemeClr val="accent2"/>
                  </a:solidFill>
                  <a:ea typeface="新細明體" pitchFamily="18" charset="-120"/>
                </a:rPr>
                <a:t>7</a:t>
              </a:r>
            </a:p>
          </p:txBody>
        </p:sp>
        <p:sp>
          <p:nvSpPr>
            <p:cNvPr id="23584" name="Text Box 55"/>
            <p:cNvSpPr txBox="1">
              <a:spLocks noChangeArrowheads="1"/>
            </p:cNvSpPr>
            <p:nvPr/>
          </p:nvSpPr>
          <p:spPr bwMode="auto">
            <a:xfrm>
              <a:off x="4469" y="3072"/>
              <a:ext cx="195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1800">
                  <a:ea typeface="新細明體" pitchFamily="18" charset="-120"/>
                </a:rPr>
                <a:t>9</a:t>
              </a:r>
            </a:p>
          </p:txBody>
        </p:sp>
        <p:sp>
          <p:nvSpPr>
            <p:cNvPr id="23585" name="Text Box 56"/>
            <p:cNvSpPr txBox="1">
              <a:spLocks noChangeArrowheads="1"/>
            </p:cNvSpPr>
            <p:nvPr/>
          </p:nvSpPr>
          <p:spPr bwMode="auto">
            <a:xfrm>
              <a:off x="3769" y="3532"/>
              <a:ext cx="195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1800">
                  <a:ea typeface="新細明體" pitchFamily="18" charset="-120"/>
                </a:rPr>
                <a:t>8</a:t>
              </a:r>
            </a:p>
          </p:txBody>
        </p:sp>
        <p:sp>
          <p:nvSpPr>
            <p:cNvPr id="23586" name="Text Box 57"/>
            <p:cNvSpPr txBox="1">
              <a:spLocks noChangeArrowheads="1"/>
            </p:cNvSpPr>
            <p:nvPr/>
          </p:nvSpPr>
          <p:spPr bwMode="auto">
            <a:xfrm>
              <a:off x="3792" y="2995"/>
              <a:ext cx="26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2000" b="1" i="1">
                  <a:solidFill>
                    <a:schemeClr val="accent2"/>
                  </a:solidFill>
                  <a:latin typeface="Times New Roman" panose="02020603050405020304" pitchFamily="18" charset="0"/>
                  <a:ea typeface="新細明體" pitchFamily="18" charset="-120"/>
                </a:rPr>
                <a:t>C</a:t>
              </a:r>
              <a:endParaRPr lang="en-US" altLang="zh-TW" sz="2000" b="1" i="1" baseline="-25000">
                <a:solidFill>
                  <a:schemeClr val="accent2"/>
                </a:solidFill>
                <a:latin typeface="Times New Roman" panose="02020603050405020304" pitchFamily="18" charset="0"/>
                <a:ea typeface="新細明體" pitchFamily="18" charset="-120"/>
              </a:endParaRPr>
            </a:p>
          </p:txBody>
        </p:sp>
        <p:sp>
          <p:nvSpPr>
            <p:cNvPr id="23587" name="Text Box 58"/>
            <p:cNvSpPr txBox="1">
              <a:spLocks noChangeArrowheads="1"/>
            </p:cNvSpPr>
            <p:nvPr/>
          </p:nvSpPr>
          <p:spPr bwMode="auto">
            <a:xfrm>
              <a:off x="4925" y="3357"/>
              <a:ext cx="18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1800" b="1" i="1">
                  <a:solidFill>
                    <a:schemeClr val="accent2"/>
                  </a:solidFill>
                  <a:latin typeface="Times New Roman" panose="02020603050405020304" pitchFamily="18" charset="0"/>
                  <a:ea typeface="新細明體" pitchFamily="18" charset="-120"/>
                </a:rPr>
                <a:t>e</a:t>
              </a:r>
            </a:p>
          </p:txBody>
        </p:sp>
        <p:sp>
          <p:nvSpPr>
            <p:cNvPr id="23588" name="Text Box 59"/>
            <p:cNvSpPr txBox="1">
              <a:spLocks noChangeArrowheads="1"/>
            </p:cNvSpPr>
            <p:nvPr/>
          </p:nvSpPr>
          <p:spPr bwMode="auto">
            <a:xfrm>
              <a:off x="3852" y="2751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1800" b="1" i="1" dirty="0">
                  <a:latin typeface="Times New Roman" panose="02020603050405020304" pitchFamily="18" charset="0"/>
                  <a:ea typeface="新細明體" pitchFamily="18" charset="-120"/>
                </a:rPr>
                <a:t>f</a:t>
              </a:r>
            </a:p>
          </p:txBody>
        </p:sp>
      </p:grpSp>
      <p:sp>
        <p:nvSpPr>
          <p:cNvPr id="23560" name="AutoShape 60"/>
          <p:cNvSpPr>
            <a:spLocks noChangeArrowheads="1"/>
          </p:cNvSpPr>
          <p:nvPr/>
        </p:nvSpPr>
        <p:spPr bwMode="auto">
          <a:xfrm>
            <a:off x="7296150" y="3792538"/>
            <a:ext cx="368300" cy="457200"/>
          </a:xfrm>
          <a:prstGeom prst="downArrow">
            <a:avLst>
              <a:gd name="adj1" fmla="val 50000"/>
              <a:gd name="adj2" fmla="val 31034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561" name="Text Box 61"/>
          <p:cNvSpPr txBox="1">
            <a:spLocks noChangeArrowheads="1"/>
          </p:cNvSpPr>
          <p:nvPr/>
        </p:nvSpPr>
        <p:spPr bwMode="auto">
          <a:xfrm>
            <a:off x="7762876" y="3640139"/>
            <a:ext cx="260032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zh-TW" sz="1800">
                <a:ea typeface="新細明體" pitchFamily="18" charset="-120"/>
              </a:rPr>
              <a:t>Replacing </a:t>
            </a:r>
            <a:r>
              <a:rPr lang="en-US" altLang="zh-TW" sz="1800" b="1" i="1">
                <a:latin typeface="Times New Roman" panose="02020603050405020304" pitchFamily="18" charset="0"/>
                <a:ea typeface="新細明體" pitchFamily="18" charset="-120"/>
              </a:rPr>
              <a:t>f</a:t>
            </a:r>
            <a:r>
              <a:rPr lang="en-US" altLang="zh-TW" sz="1800">
                <a:ea typeface="新細明體" pitchFamily="18" charset="-120"/>
              </a:rPr>
              <a:t> with </a:t>
            </a:r>
            <a:r>
              <a:rPr lang="en-US" altLang="zh-TW" sz="1800" b="1" i="1">
                <a:latin typeface="Times New Roman" panose="02020603050405020304" pitchFamily="18" charset="0"/>
                <a:ea typeface="新細明體" pitchFamily="18" charset="-120"/>
              </a:rPr>
              <a:t>e </a:t>
            </a:r>
            <a:r>
              <a:rPr lang="en-US" altLang="zh-TW" sz="1800">
                <a:ea typeface="新細明體" pitchFamily="18" charset="-120"/>
              </a:rPr>
              <a:t>yields</a:t>
            </a:r>
            <a:br>
              <a:rPr lang="en-US" altLang="zh-TW" sz="1800">
                <a:ea typeface="新細明體" pitchFamily="18" charset="-120"/>
              </a:rPr>
            </a:br>
            <a:r>
              <a:rPr lang="en-US" altLang="zh-TW" sz="1800">
                <a:ea typeface="新細明體" pitchFamily="18" charset="-120"/>
              </a:rPr>
              <a:t>a better spanning tree </a:t>
            </a:r>
          </a:p>
        </p:txBody>
      </p:sp>
    </p:spTree>
    <p:extLst>
      <p:ext uri="{BB962C8B-B14F-4D97-AF65-F5344CB8AC3E}">
        <p14:creationId xmlns:p14="http://schemas.microsoft.com/office/powerpoint/2010/main" val="1064176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Partition Property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579" name="Rectangle 9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1141410" y="2249485"/>
                <a:ext cx="5443540" cy="4434344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altLang="zh-TW" b="1" dirty="0" smtClean="0">
                    <a:solidFill>
                      <a:schemeClr val="accent1"/>
                    </a:solidFill>
                  </a:rPr>
                  <a:t>Partition Property:</a:t>
                </a:r>
              </a:p>
              <a:p>
                <a:pPr lvl="1"/>
                <a:r>
                  <a:rPr lang="en-US" altLang="zh-TW" dirty="0" smtClean="0"/>
                  <a:t>Consider a partition of the vertices of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altLang="zh-TW" dirty="0" smtClean="0"/>
                  <a:t> into subsets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altLang="zh-TW" dirty="0" smtClean="0"/>
                  <a:t> and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altLang="zh-TW" dirty="0" smtClean="0"/>
              </a:p>
              <a:p>
                <a:pPr lvl="1"/>
                <a:r>
                  <a:rPr lang="en-US" altLang="zh-TW" dirty="0" smtClean="0"/>
                  <a:t>Let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altLang="zh-TW" dirty="0" smtClean="0"/>
                  <a:t> be an edge of minimum weight across the partition</a:t>
                </a:r>
              </a:p>
              <a:p>
                <a:pPr lvl="1"/>
                <a:r>
                  <a:rPr lang="en-US" altLang="zh-TW" dirty="0" smtClean="0"/>
                  <a:t>There is a minimum spanning tree of G containing edge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endParaRPr lang="en-US" altLang="zh-TW" dirty="0" smtClean="0"/>
              </a:p>
              <a:p>
                <a:r>
                  <a:rPr lang="en-US" altLang="zh-TW" dirty="0" smtClean="0"/>
                  <a:t>Proof by </a:t>
                </a:r>
                <a:r>
                  <a:rPr lang="en-US" altLang="zh-TW" dirty="0" err="1" smtClean="0"/>
                  <a:t>contradition</a:t>
                </a:r>
                <a:r>
                  <a:rPr lang="en-US" altLang="zh-TW" dirty="0" smtClean="0"/>
                  <a:t>:</a:t>
                </a:r>
              </a:p>
              <a:p>
                <a:pPr lvl="1"/>
                <a:r>
                  <a:rPr lang="en-US" altLang="zh-TW" dirty="0" smtClean="0"/>
                  <a:t>Let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altLang="zh-TW" dirty="0" smtClean="0"/>
                  <a:t> be an MST of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altLang="zh-TW" dirty="0" smtClean="0"/>
              </a:p>
              <a:p>
                <a:pPr lvl="1"/>
                <a:r>
                  <a:rPr lang="en-US" altLang="zh-TW" dirty="0" smtClean="0"/>
                  <a:t>If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altLang="zh-TW" dirty="0" smtClean="0"/>
                  <a:t> does not contain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altLang="zh-TW" dirty="0" smtClean="0"/>
                  <a:t>, consider the cycle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TW" dirty="0" smtClean="0"/>
                  <a:t>formed by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altLang="zh-TW" dirty="0" smtClean="0"/>
                  <a:t> with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altLang="zh-TW" dirty="0" smtClean="0"/>
                  <a:t> and let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altLang="zh-TW" dirty="0" smtClean="0"/>
                  <a:t> be an edge of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altLang="zh-TW" dirty="0" smtClean="0"/>
                  <a:t> across the partition</a:t>
                </a:r>
              </a:p>
              <a:p>
                <a:pPr lvl="1"/>
                <a:r>
                  <a:rPr lang="en-US" altLang="zh-TW" dirty="0" smtClean="0"/>
                  <a:t>By the cycle property,</a:t>
                </a:r>
                <a:br>
                  <a:rPr lang="en-US" altLang="zh-TW" dirty="0" smtClean="0"/>
                </a:br>
                <a:r>
                  <a:rPr lang="en-US" altLang="zh-TW" dirty="0" smtClean="0"/>
                  <a:t>		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𝑤𝑒𝑖𝑔h𝑡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𝑤𝑒𝑖𝑔h𝑡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TW" dirty="0" smtClean="0"/>
              </a:p>
              <a:p>
                <a:pPr lvl="1"/>
                <a:r>
                  <a:rPr lang="en-US" altLang="zh-TW" dirty="0" smtClean="0"/>
                  <a:t>Thus,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𝑤𝑒𝑖𝑔h𝑡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𝑤𝑒𝑖𝑔h𝑡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</m:oMath>
                </a14:m>
                <a:endParaRPr lang="en-US" altLang="zh-TW" dirty="0" smtClean="0"/>
              </a:p>
              <a:p>
                <a:pPr lvl="1"/>
                <a:r>
                  <a:rPr lang="en-US" altLang="zh-TW" dirty="0" smtClean="0"/>
                  <a:t>We obtain another MST by replacing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altLang="zh-TW" dirty="0" smtClean="0"/>
                  <a:t> with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endParaRPr lang="en-US" altLang="zh-TW" dirty="0"/>
              </a:p>
            </p:txBody>
          </p:sp>
        </mc:Choice>
        <mc:Fallback xmlns="">
          <p:sp>
            <p:nvSpPr>
              <p:cNvPr id="24579" name="Rectangle 9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141410" y="2249485"/>
                <a:ext cx="5443540" cy="4434344"/>
              </a:xfrm>
              <a:blipFill rotWithShape="0">
                <a:blip r:embed="rId2"/>
                <a:stretch>
                  <a:fillRect l="-1344" t="-17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614" name="AutoShape 36"/>
          <p:cNvSpPr>
            <a:spLocks noChangeArrowheads="1"/>
          </p:cNvSpPr>
          <p:nvPr/>
        </p:nvSpPr>
        <p:spPr bwMode="auto">
          <a:xfrm>
            <a:off x="7480300" y="3657600"/>
            <a:ext cx="368300" cy="457200"/>
          </a:xfrm>
          <a:prstGeom prst="downArrow">
            <a:avLst>
              <a:gd name="adj1" fmla="val 50000"/>
              <a:gd name="adj2" fmla="val 31034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6" name="Group 5"/>
          <p:cNvGrpSpPr/>
          <p:nvPr/>
        </p:nvGrpSpPr>
        <p:grpSpPr>
          <a:xfrm>
            <a:off x="6781801" y="4191000"/>
            <a:ext cx="3584574" cy="2284413"/>
            <a:chOff x="6781801" y="4191000"/>
            <a:chExt cx="3584574" cy="2284413"/>
          </a:xfrm>
        </p:grpSpPr>
        <p:sp>
          <p:nvSpPr>
            <p:cNvPr id="24582" name="Freeform 2"/>
            <p:cNvSpPr>
              <a:spLocks/>
            </p:cNvSpPr>
            <p:nvPr/>
          </p:nvSpPr>
          <p:spPr bwMode="auto">
            <a:xfrm>
              <a:off x="9072563" y="4191000"/>
              <a:ext cx="1293812" cy="2133600"/>
            </a:xfrm>
            <a:custGeom>
              <a:avLst/>
              <a:gdLst>
                <a:gd name="T0" fmla="*/ 30241863 w 815"/>
                <a:gd name="T1" fmla="*/ 1882557513 h 1344"/>
                <a:gd name="T2" fmla="*/ 619958198 w 815"/>
                <a:gd name="T3" fmla="*/ 2147483647 h 1344"/>
                <a:gd name="T4" fmla="*/ 1496972234 w 815"/>
                <a:gd name="T5" fmla="*/ 2147483647 h 1344"/>
                <a:gd name="T6" fmla="*/ 2048885446 w 815"/>
                <a:gd name="T7" fmla="*/ 1754028750 h 1344"/>
                <a:gd name="T8" fmla="*/ 1527214097 w 815"/>
                <a:gd name="T9" fmla="*/ 657761575 h 1344"/>
                <a:gd name="T10" fmla="*/ 378023291 w 815"/>
                <a:gd name="T11" fmla="*/ 204133450 h 1344"/>
                <a:gd name="T12" fmla="*/ 30241863 w 815"/>
                <a:gd name="T13" fmla="*/ 1882557513 h 13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15"/>
                <a:gd name="T22" fmla="*/ 0 h 1344"/>
                <a:gd name="T23" fmla="*/ 815 w 815"/>
                <a:gd name="T24" fmla="*/ 1344 h 134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15" h="1344">
                  <a:moveTo>
                    <a:pt x="12" y="747"/>
                  </a:moveTo>
                  <a:cubicBezTo>
                    <a:pt x="24" y="891"/>
                    <a:pt x="149" y="1218"/>
                    <a:pt x="246" y="1281"/>
                  </a:cubicBezTo>
                  <a:cubicBezTo>
                    <a:pt x="343" y="1344"/>
                    <a:pt x="500" y="1222"/>
                    <a:pt x="594" y="1125"/>
                  </a:cubicBezTo>
                  <a:cubicBezTo>
                    <a:pt x="688" y="1028"/>
                    <a:pt x="811" y="840"/>
                    <a:pt x="813" y="696"/>
                  </a:cubicBezTo>
                  <a:cubicBezTo>
                    <a:pt x="815" y="552"/>
                    <a:pt x="716" y="363"/>
                    <a:pt x="606" y="261"/>
                  </a:cubicBezTo>
                  <a:cubicBezTo>
                    <a:pt x="496" y="159"/>
                    <a:pt x="249" y="0"/>
                    <a:pt x="150" y="81"/>
                  </a:cubicBezTo>
                  <a:cubicBezTo>
                    <a:pt x="51" y="162"/>
                    <a:pt x="0" y="603"/>
                    <a:pt x="12" y="747"/>
                  </a:cubicBezTo>
                  <a:close/>
                </a:path>
              </a:pathLst>
            </a:custGeom>
            <a:solidFill>
              <a:srgbClr val="FFFFFF">
                <a:alpha val="50196"/>
              </a:srgbClr>
            </a:solidFill>
            <a:ln>
              <a:noFill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83" name="Freeform 3"/>
            <p:cNvSpPr>
              <a:spLocks/>
            </p:cNvSpPr>
            <p:nvPr/>
          </p:nvSpPr>
          <p:spPr bwMode="auto">
            <a:xfrm>
              <a:off x="6781801" y="4564063"/>
              <a:ext cx="1685925" cy="1911350"/>
            </a:xfrm>
            <a:custGeom>
              <a:avLst/>
              <a:gdLst>
                <a:gd name="T0" fmla="*/ 83165950 w 1062"/>
                <a:gd name="T1" fmla="*/ 1343244075 h 1204"/>
                <a:gd name="T2" fmla="*/ 461189388 w 1062"/>
                <a:gd name="T3" fmla="*/ 2147483647 h 1204"/>
                <a:gd name="T4" fmla="*/ 2147483647 w 1062"/>
                <a:gd name="T5" fmla="*/ 1509574388 h 1204"/>
                <a:gd name="T6" fmla="*/ 960180325 w 1062"/>
                <a:gd name="T7" fmla="*/ 27722513 h 1204"/>
                <a:gd name="T8" fmla="*/ 83165950 w 1062"/>
                <a:gd name="T9" fmla="*/ 1343244075 h 12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62"/>
                <a:gd name="T16" fmla="*/ 0 h 1204"/>
                <a:gd name="T17" fmla="*/ 1062 w 1062"/>
                <a:gd name="T18" fmla="*/ 1204 h 12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62" h="1204">
                  <a:moveTo>
                    <a:pt x="33" y="533"/>
                  </a:moveTo>
                  <a:cubicBezTo>
                    <a:pt x="0" y="730"/>
                    <a:pt x="17" y="1182"/>
                    <a:pt x="183" y="1193"/>
                  </a:cubicBezTo>
                  <a:cubicBezTo>
                    <a:pt x="349" y="1204"/>
                    <a:pt x="996" y="796"/>
                    <a:pt x="1029" y="599"/>
                  </a:cubicBezTo>
                  <a:cubicBezTo>
                    <a:pt x="1062" y="402"/>
                    <a:pt x="547" y="22"/>
                    <a:pt x="381" y="11"/>
                  </a:cubicBezTo>
                  <a:cubicBezTo>
                    <a:pt x="215" y="0"/>
                    <a:pt x="66" y="336"/>
                    <a:pt x="33" y="533"/>
                  </a:cubicBezTo>
                  <a:close/>
                </a:path>
              </a:pathLst>
            </a:custGeom>
            <a:solidFill>
              <a:srgbClr val="FFFFFF">
                <a:alpha val="50196"/>
              </a:srgbClr>
            </a:solidFill>
            <a:ln>
              <a:noFill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84" name="Text Box 4"/>
            <p:cNvSpPr txBox="1">
              <a:spLocks noChangeArrowheads="1"/>
            </p:cNvSpPr>
            <p:nvPr/>
          </p:nvSpPr>
          <p:spPr bwMode="auto">
            <a:xfrm>
              <a:off x="7215188" y="4191001"/>
              <a:ext cx="3175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1800" b="1" i="1">
                  <a:latin typeface="Times New Roman" panose="02020603050405020304" pitchFamily="18" charset="0"/>
                  <a:ea typeface="新細明體" pitchFamily="18" charset="-120"/>
                </a:rPr>
                <a:t>U</a:t>
              </a:r>
            </a:p>
          </p:txBody>
        </p:sp>
        <p:sp>
          <p:nvSpPr>
            <p:cNvPr id="24585" name="Text Box 5"/>
            <p:cNvSpPr txBox="1">
              <a:spLocks noChangeArrowheads="1"/>
            </p:cNvSpPr>
            <p:nvPr/>
          </p:nvSpPr>
          <p:spPr bwMode="auto">
            <a:xfrm>
              <a:off x="9805988" y="4191001"/>
              <a:ext cx="3175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1800" b="1" i="1">
                  <a:latin typeface="Times New Roman" panose="02020603050405020304" pitchFamily="18" charset="0"/>
                  <a:ea typeface="新細明體" pitchFamily="18" charset="-120"/>
                </a:rPr>
                <a:t>V</a:t>
              </a:r>
            </a:p>
          </p:txBody>
        </p:sp>
        <p:sp>
          <p:nvSpPr>
            <p:cNvPr id="24615" name="Oval 37"/>
            <p:cNvSpPr>
              <a:spLocks noChangeArrowheads="1"/>
            </p:cNvSpPr>
            <p:nvPr/>
          </p:nvSpPr>
          <p:spPr bwMode="auto">
            <a:xfrm>
              <a:off x="7315200" y="4710113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616" name="Oval 38"/>
            <p:cNvSpPr>
              <a:spLocks noChangeArrowheads="1"/>
            </p:cNvSpPr>
            <p:nvPr/>
          </p:nvSpPr>
          <p:spPr bwMode="auto">
            <a:xfrm>
              <a:off x="9296400" y="4405313"/>
              <a:ext cx="304800" cy="304800"/>
            </a:xfrm>
            <a:prstGeom prst="ellipse">
              <a:avLst/>
            </a:prstGeom>
            <a:solidFill>
              <a:schemeClr val="accent4"/>
            </a:solidFill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617" name="Oval 39"/>
            <p:cNvSpPr>
              <a:spLocks noChangeArrowheads="1"/>
            </p:cNvSpPr>
            <p:nvPr/>
          </p:nvSpPr>
          <p:spPr bwMode="auto">
            <a:xfrm>
              <a:off x="8001000" y="5319713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618" name="Oval 40"/>
            <p:cNvSpPr>
              <a:spLocks noChangeArrowheads="1"/>
            </p:cNvSpPr>
            <p:nvPr/>
          </p:nvSpPr>
          <p:spPr bwMode="auto">
            <a:xfrm>
              <a:off x="7010400" y="6005513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619" name="Oval 41"/>
            <p:cNvSpPr>
              <a:spLocks noChangeArrowheads="1"/>
            </p:cNvSpPr>
            <p:nvPr/>
          </p:nvSpPr>
          <p:spPr bwMode="auto">
            <a:xfrm>
              <a:off x="9982200" y="5167313"/>
              <a:ext cx="304800" cy="304800"/>
            </a:xfrm>
            <a:prstGeom prst="ellipse">
              <a:avLst/>
            </a:prstGeom>
            <a:solidFill>
              <a:schemeClr val="accent4"/>
            </a:solidFill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620" name="Oval 42"/>
            <p:cNvSpPr>
              <a:spLocks noChangeArrowheads="1"/>
            </p:cNvSpPr>
            <p:nvPr/>
          </p:nvSpPr>
          <p:spPr bwMode="auto">
            <a:xfrm>
              <a:off x="9448800" y="5853113"/>
              <a:ext cx="304800" cy="304800"/>
            </a:xfrm>
            <a:prstGeom prst="ellipse">
              <a:avLst/>
            </a:prstGeom>
            <a:solidFill>
              <a:schemeClr val="accent4"/>
            </a:solidFill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cxnSp>
          <p:nvCxnSpPr>
            <p:cNvPr id="24621" name="AutoShape 43"/>
            <p:cNvCxnSpPr>
              <a:cxnSpLocks noChangeShapeType="1"/>
              <a:stCxn id="24615" idx="5"/>
              <a:endCxn id="24617" idx="1"/>
            </p:cNvCxnSpPr>
            <p:nvPr/>
          </p:nvCxnSpPr>
          <p:spPr bwMode="auto">
            <a:xfrm>
              <a:off x="7575550" y="4979988"/>
              <a:ext cx="469900" cy="374650"/>
            </a:xfrm>
            <a:prstGeom prst="straightConnector1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622" name="AutoShape 44"/>
            <p:cNvCxnSpPr>
              <a:cxnSpLocks noChangeShapeType="1"/>
              <a:stCxn id="24617" idx="3"/>
              <a:endCxn id="24618" idx="7"/>
            </p:cNvCxnSpPr>
            <p:nvPr/>
          </p:nvCxnSpPr>
          <p:spPr bwMode="auto">
            <a:xfrm flipH="1">
              <a:off x="7270750" y="5589588"/>
              <a:ext cx="774700" cy="4508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623" name="AutoShape 45"/>
            <p:cNvCxnSpPr>
              <a:cxnSpLocks noChangeShapeType="1"/>
              <a:stCxn id="24615" idx="3"/>
              <a:endCxn id="24618" idx="0"/>
            </p:cNvCxnSpPr>
            <p:nvPr/>
          </p:nvCxnSpPr>
          <p:spPr bwMode="auto">
            <a:xfrm flipH="1">
              <a:off x="7162800" y="4979988"/>
              <a:ext cx="196850" cy="1016000"/>
            </a:xfrm>
            <a:prstGeom prst="straightConnector1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624" name="AutoShape 46"/>
            <p:cNvCxnSpPr>
              <a:cxnSpLocks noChangeShapeType="1"/>
              <a:stCxn id="24617" idx="6"/>
              <a:endCxn id="24620" idx="1"/>
            </p:cNvCxnSpPr>
            <p:nvPr/>
          </p:nvCxnSpPr>
          <p:spPr bwMode="auto">
            <a:xfrm>
              <a:off x="8315326" y="5472114"/>
              <a:ext cx="1177925" cy="415925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625" name="AutoShape 47"/>
            <p:cNvCxnSpPr>
              <a:cxnSpLocks noChangeShapeType="1"/>
              <a:stCxn id="24618" idx="6"/>
              <a:endCxn id="24620" idx="2"/>
            </p:cNvCxnSpPr>
            <p:nvPr/>
          </p:nvCxnSpPr>
          <p:spPr bwMode="auto">
            <a:xfrm flipV="1">
              <a:off x="7324725" y="6005513"/>
              <a:ext cx="2114550" cy="152400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626" name="AutoShape 48"/>
            <p:cNvCxnSpPr>
              <a:cxnSpLocks noChangeShapeType="1"/>
              <a:stCxn id="24615" idx="6"/>
              <a:endCxn id="24616" idx="2"/>
            </p:cNvCxnSpPr>
            <p:nvPr/>
          </p:nvCxnSpPr>
          <p:spPr bwMode="auto">
            <a:xfrm flipV="1">
              <a:off x="7629525" y="4557713"/>
              <a:ext cx="1657350" cy="30480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627" name="AutoShape 49"/>
            <p:cNvCxnSpPr>
              <a:cxnSpLocks noChangeShapeType="1"/>
              <a:stCxn id="24617" idx="7"/>
              <a:endCxn id="24616" idx="3"/>
            </p:cNvCxnSpPr>
            <p:nvPr/>
          </p:nvCxnSpPr>
          <p:spPr bwMode="auto">
            <a:xfrm flipV="1">
              <a:off x="8261350" y="4675188"/>
              <a:ext cx="1079500" cy="67945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628" name="AutoShape 50"/>
            <p:cNvCxnSpPr>
              <a:cxnSpLocks noChangeShapeType="1"/>
              <a:stCxn id="24619" idx="1"/>
              <a:endCxn id="24616" idx="5"/>
            </p:cNvCxnSpPr>
            <p:nvPr/>
          </p:nvCxnSpPr>
          <p:spPr bwMode="auto">
            <a:xfrm flipH="1" flipV="1">
              <a:off x="9556750" y="4675188"/>
              <a:ext cx="469900" cy="527050"/>
            </a:xfrm>
            <a:prstGeom prst="straightConnector1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629" name="AutoShape 51"/>
            <p:cNvCxnSpPr>
              <a:cxnSpLocks noChangeShapeType="1"/>
              <a:stCxn id="24620" idx="7"/>
              <a:endCxn id="24619" idx="3"/>
            </p:cNvCxnSpPr>
            <p:nvPr/>
          </p:nvCxnSpPr>
          <p:spPr bwMode="auto">
            <a:xfrm flipV="1">
              <a:off x="9709150" y="5437188"/>
              <a:ext cx="317500" cy="450850"/>
            </a:xfrm>
            <a:prstGeom prst="straightConnector1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4630" name="Text Box 52"/>
            <p:cNvSpPr txBox="1">
              <a:spLocks noChangeArrowheads="1"/>
            </p:cNvSpPr>
            <p:nvPr/>
          </p:nvSpPr>
          <p:spPr bwMode="auto">
            <a:xfrm>
              <a:off x="8291513" y="4343400"/>
              <a:ext cx="309562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1800">
                  <a:ea typeface="新細明體" pitchFamily="18" charset="-120"/>
                </a:rPr>
                <a:t>7</a:t>
              </a:r>
            </a:p>
          </p:txBody>
        </p:sp>
        <p:sp>
          <p:nvSpPr>
            <p:cNvPr id="24631" name="Text Box 53"/>
            <p:cNvSpPr txBox="1">
              <a:spLocks noChangeArrowheads="1"/>
            </p:cNvSpPr>
            <p:nvPr/>
          </p:nvSpPr>
          <p:spPr bwMode="auto">
            <a:xfrm>
              <a:off x="9837738" y="4633913"/>
              <a:ext cx="309562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1800" dirty="0">
                  <a:solidFill>
                    <a:schemeClr val="accent2"/>
                  </a:solidFill>
                  <a:ea typeface="新細明體" pitchFamily="18" charset="-120"/>
                </a:rPr>
                <a:t>4</a:t>
              </a:r>
            </a:p>
          </p:txBody>
        </p:sp>
        <p:sp>
          <p:nvSpPr>
            <p:cNvPr id="24632" name="Text Box 54"/>
            <p:cNvSpPr txBox="1">
              <a:spLocks noChangeArrowheads="1"/>
            </p:cNvSpPr>
            <p:nvPr/>
          </p:nvSpPr>
          <p:spPr bwMode="auto">
            <a:xfrm>
              <a:off x="6942138" y="5192713"/>
              <a:ext cx="309562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1800">
                  <a:solidFill>
                    <a:schemeClr val="accent2"/>
                  </a:solidFill>
                  <a:ea typeface="新細明體" pitchFamily="18" charset="-120"/>
                </a:rPr>
                <a:t>2</a:t>
              </a:r>
            </a:p>
          </p:txBody>
        </p:sp>
        <p:sp>
          <p:nvSpPr>
            <p:cNvPr id="24633" name="Text Box 55"/>
            <p:cNvSpPr txBox="1">
              <a:spLocks noChangeArrowheads="1"/>
            </p:cNvSpPr>
            <p:nvPr/>
          </p:nvSpPr>
          <p:spPr bwMode="auto">
            <a:xfrm>
              <a:off x="8847138" y="5319713"/>
              <a:ext cx="309562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1800">
                  <a:ea typeface="新細明體" pitchFamily="18" charset="-120"/>
                </a:rPr>
                <a:t>8</a:t>
              </a:r>
            </a:p>
          </p:txBody>
        </p:sp>
        <p:sp>
          <p:nvSpPr>
            <p:cNvPr id="24634" name="Text Box 56"/>
            <p:cNvSpPr txBox="1">
              <a:spLocks noChangeArrowheads="1"/>
            </p:cNvSpPr>
            <p:nvPr/>
          </p:nvSpPr>
          <p:spPr bwMode="auto">
            <a:xfrm>
              <a:off x="7529513" y="5105400"/>
              <a:ext cx="309562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1800">
                  <a:solidFill>
                    <a:schemeClr val="accent2"/>
                  </a:solidFill>
                  <a:ea typeface="新細明體" pitchFamily="18" charset="-120"/>
                </a:rPr>
                <a:t>5</a:t>
              </a:r>
            </a:p>
          </p:txBody>
        </p:sp>
        <p:sp>
          <p:nvSpPr>
            <p:cNvPr id="24635" name="Text Box 57"/>
            <p:cNvSpPr txBox="1">
              <a:spLocks noChangeArrowheads="1"/>
            </p:cNvSpPr>
            <p:nvPr/>
          </p:nvSpPr>
          <p:spPr bwMode="auto">
            <a:xfrm>
              <a:off x="8169276" y="6096000"/>
              <a:ext cx="309563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1800">
                  <a:solidFill>
                    <a:schemeClr val="accent2"/>
                  </a:solidFill>
                  <a:ea typeface="新細明體" pitchFamily="18" charset="-120"/>
                </a:rPr>
                <a:t>7</a:t>
              </a:r>
            </a:p>
          </p:txBody>
        </p:sp>
        <p:sp>
          <p:nvSpPr>
            <p:cNvPr id="24636" name="Text Box 58"/>
            <p:cNvSpPr txBox="1">
              <a:spLocks noChangeArrowheads="1"/>
            </p:cNvSpPr>
            <p:nvPr/>
          </p:nvSpPr>
          <p:spPr bwMode="auto">
            <a:xfrm>
              <a:off x="9829801" y="5653088"/>
              <a:ext cx="309563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1800">
                  <a:solidFill>
                    <a:schemeClr val="accent2"/>
                  </a:solidFill>
                  <a:ea typeface="新細明體" pitchFamily="18" charset="-120"/>
                </a:rPr>
                <a:t>3</a:t>
              </a:r>
            </a:p>
          </p:txBody>
        </p:sp>
        <p:sp>
          <p:nvSpPr>
            <p:cNvPr id="24637" name="Text Box 59"/>
            <p:cNvSpPr txBox="1">
              <a:spLocks noChangeArrowheads="1"/>
            </p:cNvSpPr>
            <p:nvPr/>
          </p:nvSpPr>
          <p:spPr bwMode="auto">
            <a:xfrm>
              <a:off x="8847138" y="4938713"/>
              <a:ext cx="309562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1800">
                  <a:ea typeface="新細明體" pitchFamily="18" charset="-120"/>
                </a:rPr>
                <a:t>9</a:t>
              </a:r>
            </a:p>
          </p:txBody>
        </p:sp>
        <p:sp>
          <p:nvSpPr>
            <p:cNvPr id="24638" name="Text Box 60"/>
            <p:cNvSpPr txBox="1">
              <a:spLocks noChangeArrowheads="1"/>
            </p:cNvSpPr>
            <p:nvPr/>
          </p:nvSpPr>
          <p:spPr bwMode="auto">
            <a:xfrm>
              <a:off x="7735888" y="5668963"/>
              <a:ext cx="309562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1800">
                  <a:ea typeface="新細明體" pitchFamily="18" charset="-120"/>
                </a:rPr>
                <a:t>8</a:t>
              </a:r>
            </a:p>
          </p:txBody>
        </p:sp>
        <p:sp>
          <p:nvSpPr>
            <p:cNvPr id="24639" name="Text Box 61"/>
            <p:cNvSpPr txBox="1">
              <a:spLocks noChangeArrowheads="1"/>
            </p:cNvSpPr>
            <p:nvPr/>
          </p:nvSpPr>
          <p:spPr bwMode="auto">
            <a:xfrm>
              <a:off x="8601075" y="5748338"/>
              <a:ext cx="2857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1800" b="1" i="1">
                  <a:solidFill>
                    <a:schemeClr val="accent2"/>
                  </a:solidFill>
                  <a:latin typeface="Times New Roman" panose="02020603050405020304" pitchFamily="18" charset="0"/>
                  <a:ea typeface="新細明體" pitchFamily="18" charset="-120"/>
                </a:rPr>
                <a:t>e</a:t>
              </a:r>
            </a:p>
          </p:txBody>
        </p:sp>
        <p:sp>
          <p:nvSpPr>
            <p:cNvPr id="24640" name="Text Box 62"/>
            <p:cNvSpPr txBox="1">
              <a:spLocks noChangeArrowheads="1"/>
            </p:cNvSpPr>
            <p:nvPr/>
          </p:nvSpPr>
          <p:spPr bwMode="auto">
            <a:xfrm>
              <a:off x="7870825" y="4419601"/>
              <a:ext cx="2984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1800" b="1" i="1">
                  <a:latin typeface="Times New Roman" panose="02020603050405020304" pitchFamily="18" charset="0"/>
                  <a:ea typeface="新細明體" pitchFamily="18" charset="-120"/>
                </a:rPr>
                <a:t>f</a:t>
              </a:r>
            </a:p>
          </p:txBody>
        </p:sp>
      </p:grpSp>
      <p:sp>
        <p:nvSpPr>
          <p:cNvPr id="24641" name="Text Box 63"/>
          <p:cNvSpPr txBox="1">
            <a:spLocks noChangeArrowheads="1"/>
          </p:cNvSpPr>
          <p:nvPr/>
        </p:nvSpPr>
        <p:spPr bwMode="auto">
          <a:xfrm>
            <a:off x="7890669" y="3559176"/>
            <a:ext cx="260032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zh-TW" sz="1800" dirty="0">
                <a:ea typeface="新細明體" pitchFamily="18" charset="-120"/>
              </a:rPr>
              <a:t>Replacing </a:t>
            </a:r>
            <a:r>
              <a:rPr lang="en-US" altLang="zh-TW" sz="1800" b="1" i="1" dirty="0">
                <a:latin typeface="Times New Roman" panose="02020603050405020304" pitchFamily="18" charset="0"/>
                <a:ea typeface="新細明體" pitchFamily="18" charset="-120"/>
              </a:rPr>
              <a:t>f</a:t>
            </a:r>
            <a:r>
              <a:rPr lang="en-US" altLang="zh-TW" sz="1800" dirty="0">
                <a:ea typeface="新細明體" pitchFamily="18" charset="-120"/>
              </a:rPr>
              <a:t> with </a:t>
            </a:r>
            <a:r>
              <a:rPr lang="en-US" altLang="zh-TW" sz="1800" b="1" i="1" dirty="0">
                <a:latin typeface="Times New Roman" panose="02020603050405020304" pitchFamily="18" charset="0"/>
                <a:ea typeface="新細明體" pitchFamily="18" charset="-120"/>
              </a:rPr>
              <a:t>e </a:t>
            </a:r>
            <a:r>
              <a:rPr lang="en-US" altLang="zh-TW" sz="1800" dirty="0">
                <a:ea typeface="新細明體" pitchFamily="18" charset="-120"/>
              </a:rPr>
              <a:t>yields</a:t>
            </a:r>
            <a:br>
              <a:rPr lang="en-US" altLang="zh-TW" sz="1800" dirty="0">
                <a:ea typeface="新細明體" pitchFamily="18" charset="-120"/>
              </a:rPr>
            </a:br>
            <a:r>
              <a:rPr lang="en-US" altLang="zh-TW" sz="1800" dirty="0">
                <a:ea typeface="新細明體" pitchFamily="18" charset="-120"/>
              </a:rPr>
              <a:t>another MST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6805614" y="1219200"/>
            <a:ext cx="3541711" cy="2284413"/>
            <a:chOff x="6805614" y="1219200"/>
            <a:chExt cx="3541711" cy="2284413"/>
          </a:xfrm>
        </p:grpSpPr>
        <p:sp>
          <p:nvSpPr>
            <p:cNvPr id="24586" name="Freeform 6"/>
            <p:cNvSpPr>
              <a:spLocks/>
            </p:cNvSpPr>
            <p:nvPr/>
          </p:nvSpPr>
          <p:spPr bwMode="auto">
            <a:xfrm>
              <a:off x="9096375" y="1219200"/>
              <a:ext cx="1250950" cy="2133600"/>
            </a:xfrm>
            <a:custGeom>
              <a:avLst/>
              <a:gdLst>
                <a:gd name="T0" fmla="*/ 30241875 w 788"/>
                <a:gd name="T1" fmla="*/ 1882557513 h 1344"/>
                <a:gd name="T2" fmla="*/ 619958438 w 788"/>
                <a:gd name="T3" fmla="*/ 2147483647 h 1344"/>
                <a:gd name="T4" fmla="*/ 1496972813 w 788"/>
                <a:gd name="T5" fmla="*/ 2147483647 h 1344"/>
                <a:gd name="T6" fmla="*/ 1980842813 w 788"/>
                <a:gd name="T7" fmla="*/ 1602819375 h 1344"/>
                <a:gd name="T8" fmla="*/ 1527214688 w 788"/>
                <a:gd name="T9" fmla="*/ 657761575 h 1344"/>
                <a:gd name="T10" fmla="*/ 378023438 w 788"/>
                <a:gd name="T11" fmla="*/ 204133450 h 1344"/>
                <a:gd name="T12" fmla="*/ 30241875 w 788"/>
                <a:gd name="T13" fmla="*/ 1882557513 h 13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88"/>
                <a:gd name="T22" fmla="*/ 0 h 1344"/>
                <a:gd name="T23" fmla="*/ 788 w 788"/>
                <a:gd name="T24" fmla="*/ 1344 h 134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88" h="1344">
                  <a:moveTo>
                    <a:pt x="12" y="747"/>
                  </a:moveTo>
                  <a:cubicBezTo>
                    <a:pt x="24" y="891"/>
                    <a:pt x="149" y="1218"/>
                    <a:pt x="246" y="1281"/>
                  </a:cubicBezTo>
                  <a:cubicBezTo>
                    <a:pt x="343" y="1344"/>
                    <a:pt x="504" y="1232"/>
                    <a:pt x="594" y="1125"/>
                  </a:cubicBezTo>
                  <a:cubicBezTo>
                    <a:pt x="684" y="1018"/>
                    <a:pt x="784" y="780"/>
                    <a:pt x="786" y="636"/>
                  </a:cubicBezTo>
                  <a:cubicBezTo>
                    <a:pt x="788" y="492"/>
                    <a:pt x="712" y="353"/>
                    <a:pt x="606" y="261"/>
                  </a:cubicBezTo>
                  <a:cubicBezTo>
                    <a:pt x="500" y="169"/>
                    <a:pt x="249" y="0"/>
                    <a:pt x="150" y="81"/>
                  </a:cubicBezTo>
                  <a:cubicBezTo>
                    <a:pt x="51" y="162"/>
                    <a:pt x="0" y="603"/>
                    <a:pt x="12" y="747"/>
                  </a:cubicBezTo>
                  <a:close/>
                </a:path>
              </a:pathLst>
            </a:custGeom>
            <a:solidFill>
              <a:srgbClr val="FFFFFF">
                <a:alpha val="50196"/>
              </a:srgbClr>
            </a:solidFill>
            <a:ln>
              <a:noFill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87" name="Freeform 7"/>
            <p:cNvSpPr>
              <a:spLocks/>
            </p:cNvSpPr>
            <p:nvPr/>
          </p:nvSpPr>
          <p:spPr bwMode="auto">
            <a:xfrm>
              <a:off x="6805614" y="1592263"/>
              <a:ext cx="1685925" cy="1911350"/>
            </a:xfrm>
            <a:custGeom>
              <a:avLst/>
              <a:gdLst>
                <a:gd name="T0" fmla="*/ 83165950 w 1062"/>
                <a:gd name="T1" fmla="*/ 1343244075 h 1204"/>
                <a:gd name="T2" fmla="*/ 461189388 w 1062"/>
                <a:gd name="T3" fmla="*/ 2147483647 h 1204"/>
                <a:gd name="T4" fmla="*/ 2147483647 w 1062"/>
                <a:gd name="T5" fmla="*/ 1509574388 h 1204"/>
                <a:gd name="T6" fmla="*/ 960180325 w 1062"/>
                <a:gd name="T7" fmla="*/ 27722513 h 1204"/>
                <a:gd name="T8" fmla="*/ 83165950 w 1062"/>
                <a:gd name="T9" fmla="*/ 1343244075 h 12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62"/>
                <a:gd name="T16" fmla="*/ 0 h 1204"/>
                <a:gd name="T17" fmla="*/ 1062 w 1062"/>
                <a:gd name="T18" fmla="*/ 1204 h 12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62" h="1204">
                  <a:moveTo>
                    <a:pt x="33" y="533"/>
                  </a:moveTo>
                  <a:cubicBezTo>
                    <a:pt x="0" y="730"/>
                    <a:pt x="17" y="1182"/>
                    <a:pt x="183" y="1193"/>
                  </a:cubicBezTo>
                  <a:cubicBezTo>
                    <a:pt x="349" y="1204"/>
                    <a:pt x="996" y="796"/>
                    <a:pt x="1029" y="599"/>
                  </a:cubicBezTo>
                  <a:cubicBezTo>
                    <a:pt x="1062" y="402"/>
                    <a:pt x="547" y="22"/>
                    <a:pt x="381" y="11"/>
                  </a:cubicBezTo>
                  <a:cubicBezTo>
                    <a:pt x="215" y="0"/>
                    <a:pt x="66" y="336"/>
                    <a:pt x="33" y="533"/>
                  </a:cubicBezTo>
                  <a:close/>
                </a:path>
              </a:pathLst>
            </a:custGeom>
            <a:solidFill>
              <a:srgbClr val="FFFFFF">
                <a:alpha val="50196"/>
              </a:srgbClr>
            </a:solidFill>
            <a:ln>
              <a:noFill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88" name="Oval 10"/>
            <p:cNvSpPr>
              <a:spLocks noChangeArrowheads="1"/>
            </p:cNvSpPr>
            <p:nvPr/>
          </p:nvSpPr>
          <p:spPr bwMode="auto">
            <a:xfrm>
              <a:off x="7315200" y="1724025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589" name="Oval 11"/>
            <p:cNvSpPr>
              <a:spLocks noChangeArrowheads="1"/>
            </p:cNvSpPr>
            <p:nvPr/>
          </p:nvSpPr>
          <p:spPr bwMode="auto">
            <a:xfrm>
              <a:off x="9296400" y="1419225"/>
              <a:ext cx="304800" cy="304800"/>
            </a:xfrm>
            <a:prstGeom prst="ellipse">
              <a:avLst/>
            </a:prstGeom>
            <a:solidFill>
              <a:schemeClr val="accent4"/>
            </a:solidFill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590" name="Oval 12"/>
            <p:cNvSpPr>
              <a:spLocks noChangeArrowheads="1"/>
            </p:cNvSpPr>
            <p:nvPr/>
          </p:nvSpPr>
          <p:spPr bwMode="auto">
            <a:xfrm>
              <a:off x="8001000" y="2333625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591" name="Oval 13"/>
            <p:cNvSpPr>
              <a:spLocks noChangeArrowheads="1"/>
            </p:cNvSpPr>
            <p:nvPr/>
          </p:nvSpPr>
          <p:spPr bwMode="auto">
            <a:xfrm>
              <a:off x="7010400" y="3019425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592" name="Oval 14"/>
            <p:cNvSpPr>
              <a:spLocks noChangeArrowheads="1"/>
            </p:cNvSpPr>
            <p:nvPr/>
          </p:nvSpPr>
          <p:spPr bwMode="auto">
            <a:xfrm>
              <a:off x="9982200" y="2181225"/>
              <a:ext cx="304800" cy="304800"/>
            </a:xfrm>
            <a:prstGeom prst="ellipse">
              <a:avLst/>
            </a:prstGeom>
            <a:solidFill>
              <a:schemeClr val="accent4"/>
            </a:solidFill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593" name="Oval 15"/>
            <p:cNvSpPr>
              <a:spLocks noChangeArrowheads="1"/>
            </p:cNvSpPr>
            <p:nvPr/>
          </p:nvSpPr>
          <p:spPr bwMode="auto">
            <a:xfrm>
              <a:off x="9448800" y="2867025"/>
              <a:ext cx="304800" cy="304800"/>
            </a:xfrm>
            <a:prstGeom prst="ellipse">
              <a:avLst/>
            </a:prstGeom>
            <a:solidFill>
              <a:schemeClr val="accent4"/>
            </a:solidFill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cxnSp>
          <p:nvCxnSpPr>
            <p:cNvPr id="24594" name="AutoShape 16"/>
            <p:cNvCxnSpPr>
              <a:cxnSpLocks noChangeShapeType="1"/>
              <a:stCxn id="24588" idx="5"/>
              <a:endCxn id="24590" idx="1"/>
            </p:cNvCxnSpPr>
            <p:nvPr/>
          </p:nvCxnSpPr>
          <p:spPr bwMode="auto">
            <a:xfrm>
              <a:off x="7575550" y="1993900"/>
              <a:ext cx="469900" cy="374650"/>
            </a:xfrm>
            <a:prstGeom prst="straightConnector1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595" name="AutoShape 17"/>
            <p:cNvCxnSpPr>
              <a:cxnSpLocks noChangeShapeType="1"/>
              <a:stCxn id="24590" idx="3"/>
              <a:endCxn id="24591" idx="7"/>
            </p:cNvCxnSpPr>
            <p:nvPr/>
          </p:nvCxnSpPr>
          <p:spPr bwMode="auto">
            <a:xfrm flipH="1">
              <a:off x="7270750" y="2603500"/>
              <a:ext cx="774700" cy="4508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596" name="AutoShape 18"/>
            <p:cNvCxnSpPr>
              <a:cxnSpLocks noChangeShapeType="1"/>
              <a:stCxn id="24588" idx="3"/>
              <a:endCxn id="24591" idx="0"/>
            </p:cNvCxnSpPr>
            <p:nvPr/>
          </p:nvCxnSpPr>
          <p:spPr bwMode="auto">
            <a:xfrm flipH="1">
              <a:off x="7162800" y="1993900"/>
              <a:ext cx="196850" cy="1016000"/>
            </a:xfrm>
            <a:prstGeom prst="straightConnector1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597" name="AutoShape 19"/>
            <p:cNvCxnSpPr>
              <a:cxnSpLocks noChangeShapeType="1"/>
              <a:stCxn id="24590" idx="6"/>
              <a:endCxn id="24593" idx="1"/>
            </p:cNvCxnSpPr>
            <p:nvPr/>
          </p:nvCxnSpPr>
          <p:spPr bwMode="auto">
            <a:xfrm>
              <a:off x="8315326" y="2486026"/>
              <a:ext cx="1177925" cy="415925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598" name="AutoShape 20"/>
            <p:cNvCxnSpPr>
              <a:cxnSpLocks noChangeShapeType="1"/>
              <a:stCxn id="24591" idx="6"/>
              <a:endCxn id="24593" idx="2"/>
            </p:cNvCxnSpPr>
            <p:nvPr/>
          </p:nvCxnSpPr>
          <p:spPr bwMode="auto">
            <a:xfrm flipV="1">
              <a:off x="7324725" y="3019425"/>
              <a:ext cx="2114550" cy="15240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599" name="AutoShape 21"/>
            <p:cNvCxnSpPr>
              <a:cxnSpLocks noChangeShapeType="1"/>
              <a:stCxn id="24588" idx="6"/>
              <a:endCxn id="24589" idx="2"/>
            </p:cNvCxnSpPr>
            <p:nvPr/>
          </p:nvCxnSpPr>
          <p:spPr bwMode="auto">
            <a:xfrm flipV="1">
              <a:off x="7629525" y="1571625"/>
              <a:ext cx="1657350" cy="304800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600" name="AutoShape 22"/>
            <p:cNvCxnSpPr>
              <a:cxnSpLocks noChangeShapeType="1"/>
              <a:stCxn id="24590" idx="7"/>
              <a:endCxn id="24589" idx="3"/>
            </p:cNvCxnSpPr>
            <p:nvPr/>
          </p:nvCxnSpPr>
          <p:spPr bwMode="auto">
            <a:xfrm flipV="1">
              <a:off x="8261350" y="1689100"/>
              <a:ext cx="1079500" cy="67945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601" name="AutoShape 23"/>
            <p:cNvCxnSpPr>
              <a:cxnSpLocks noChangeShapeType="1"/>
              <a:stCxn id="24592" idx="1"/>
              <a:endCxn id="24589" idx="5"/>
            </p:cNvCxnSpPr>
            <p:nvPr/>
          </p:nvCxnSpPr>
          <p:spPr bwMode="auto">
            <a:xfrm flipH="1" flipV="1">
              <a:off x="9556750" y="1689100"/>
              <a:ext cx="469900" cy="527050"/>
            </a:xfrm>
            <a:prstGeom prst="straightConnector1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602" name="AutoShape 24"/>
            <p:cNvCxnSpPr>
              <a:cxnSpLocks noChangeShapeType="1"/>
              <a:stCxn id="24593" idx="7"/>
              <a:endCxn id="24592" idx="3"/>
            </p:cNvCxnSpPr>
            <p:nvPr/>
          </p:nvCxnSpPr>
          <p:spPr bwMode="auto">
            <a:xfrm flipV="1">
              <a:off x="9709150" y="2451100"/>
              <a:ext cx="317500" cy="450850"/>
            </a:xfrm>
            <a:prstGeom prst="straightConnector1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4603" name="Text Box 25"/>
            <p:cNvSpPr txBox="1">
              <a:spLocks noChangeArrowheads="1"/>
            </p:cNvSpPr>
            <p:nvPr/>
          </p:nvSpPr>
          <p:spPr bwMode="auto">
            <a:xfrm>
              <a:off x="8291513" y="1357313"/>
              <a:ext cx="309562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1800">
                  <a:solidFill>
                    <a:schemeClr val="accent2"/>
                  </a:solidFill>
                  <a:ea typeface="新細明體" pitchFamily="18" charset="-120"/>
                </a:rPr>
                <a:t>7</a:t>
              </a:r>
            </a:p>
          </p:txBody>
        </p:sp>
        <p:sp>
          <p:nvSpPr>
            <p:cNvPr id="24604" name="Text Box 26"/>
            <p:cNvSpPr txBox="1">
              <a:spLocks noChangeArrowheads="1"/>
            </p:cNvSpPr>
            <p:nvPr/>
          </p:nvSpPr>
          <p:spPr bwMode="auto">
            <a:xfrm>
              <a:off x="9837738" y="1647825"/>
              <a:ext cx="309562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1800" dirty="0">
                  <a:solidFill>
                    <a:schemeClr val="accent2"/>
                  </a:solidFill>
                  <a:ea typeface="新細明體" pitchFamily="18" charset="-120"/>
                </a:rPr>
                <a:t>4</a:t>
              </a:r>
            </a:p>
          </p:txBody>
        </p:sp>
        <p:sp>
          <p:nvSpPr>
            <p:cNvPr id="24605" name="Text Box 27"/>
            <p:cNvSpPr txBox="1">
              <a:spLocks noChangeArrowheads="1"/>
            </p:cNvSpPr>
            <p:nvPr/>
          </p:nvSpPr>
          <p:spPr bwMode="auto">
            <a:xfrm>
              <a:off x="6942138" y="2206625"/>
              <a:ext cx="309562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1800">
                  <a:solidFill>
                    <a:schemeClr val="accent2"/>
                  </a:solidFill>
                  <a:ea typeface="新細明體" pitchFamily="18" charset="-120"/>
                </a:rPr>
                <a:t>2</a:t>
              </a:r>
            </a:p>
          </p:txBody>
        </p:sp>
        <p:sp>
          <p:nvSpPr>
            <p:cNvPr id="24606" name="Text Box 28"/>
            <p:cNvSpPr txBox="1">
              <a:spLocks noChangeArrowheads="1"/>
            </p:cNvSpPr>
            <p:nvPr/>
          </p:nvSpPr>
          <p:spPr bwMode="auto">
            <a:xfrm>
              <a:off x="8847138" y="2333625"/>
              <a:ext cx="309562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1800">
                  <a:ea typeface="新細明體" pitchFamily="18" charset="-120"/>
                </a:rPr>
                <a:t>8</a:t>
              </a:r>
            </a:p>
          </p:txBody>
        </p:sp>
        <p:sp>
          <p:nvSpPr>
            <p:cNvPr id="24607" name="Text Box 29"/>
            <p:cNvSpPr txBox="1">
              <a:spLocks noChangeArrowheads="1"/>
            </p:cNvSpPr>
            <p:nvPr/>
          </p:nvSpPr>
          <p:spPr bwMode="auto">
            <a:xfrm>
              <a:off x="7529513" y="2119313"/>
              <a:ext cx="309562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1800">
                  <a:solidFill>
                    <a:schemeClr val="accent2"/>
                  </a:solidFill>
                  <a:ea typeface="新細明體" pitchFamily="18" charset="-120"/>
                </a:rPr>
                <a:t>5</a:t>
              </a:r>
            </a:p>
          </p:txBody>
        </p:sp>
        <p:sp>
          <p:nvSpPr>
            <p:cNvPr id="24608" name="Text Box 30"/>
            <p:cNvSpPr txBox="1">
              <a:spLocks noChangeArrowheads="1"/>
            </p:cNvSpPr>
            <p:nvPr/>
          </p:nvSpPr>
          <p:spPr bwMode="auto">
            <a:xfrm>
              <a:off x="8169276" y="3109913"/>
              <a:ext cx="309563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1800">
                  <a:ea typeface="新細明體" pitchFamily="18" charset="-120"/>
                </a:rPr>
                <a:t>7</a:t>
              </a:r>
            </a:p>
          </p:txBody>
        </p:sp>
        <p:sp>
          <p:nvSpPr>
            <p:cNvPr id="24609" name="Text Box 31"/>
            <p:cNvSpPr txBox="1">
              <a:spLocks noChangeArrowheads="1"/>
            </p:cNvSpPr>
            <p:nvPr/>
          </p:nvSpPr>
          <p:spPr bwMode="auto">
            <a:xfrm>
              <a:off x="9829801" y="2667000"/>
              <a:ext cx="309563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1800">
                  <a:solidFill>
                    <a:schemeClr val="accent2"/>
                  </a:solidFill>
                  <a:ea typeface="新細明體" pitchFamily="18" charset="-120"/>
                </a:rPr>
                <a:t>3</a:t>
              </a:r>
            </a:p>
          </p:txBody>
        </p:sp>
        <p:sp>
          <p:nvSpPr>
            <p:cNvPr id="24610" name="Text Box 32"/>
            <p:cNvSpPr txBox="1">
              <a:spLocks noChangeArrowheads="1"/>
            </p:cNvSpPr>
            <p:nvPr/>
          </p:nvSpPr>
          <p:spPr bwMode="auto">
            <a:xfrm>
              <a:off x="8847138" y="1952625"/>
              <a:ext cx="309562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1800">
                  <a:ea typeface="新細明體" pitchFamily="18" charset="-120"/>
                </a:rPr>
                <a:t>9</a:t>
              </a:r>
            </a:p>
          </p:txBody>
        </p:sp>
        <p:sp>
          <p:nvSpPr>
            <p:cNvPr id="24611" name="Text Box 33"/>
            <p:cNvSpPr txBox="1">
              <a:spLocks noChangeArrowheads="1"/>
            </p:cNvSpPr>
            <p:nvPr/>
          </p:nvSpPr>
          <p:spPr bwMode="auto">
            <a:xfrm>
              <a:off x="7735888" y="2682875"/>
              <a:ext cx="309562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1800">
                  <a:ea typeface="新細明體" pitchFamily="18" charset="-120"/>
                </a:rPr>
                <a:t>8</a:t>
              </a:r>
            </a:p>
          </p:txBody>
        </p:sp>
        <p:sp>
          <p:nvSpPr>
            <p:cNvPr id="24612" name="Text Box 34"/>
            <p:cNvSpPr txBox="1">
              <a:spLocks noChangeArrowheads="1"/>
            </p:cNvSpPr>
            <p:nvPr/>
          </p:nvSpPr>
          <p:spPr bwMode="auto">
            <a:xfrm>
              <a:off x="8601075" y="2762251"/>
              <a:ext cx="2857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1800" b="1" i="1">
                  <a:latin typeface="Times New Roman" panose="02020603050405020304" pitchFamily="18" charset="0"/>
                  <a:ea typeface="新細明體" pitchFamily="18" charset="-120"/>
                </a:rPr>
                <a:t>e</a:t>
              </a:r>
            </a:p>
          </p:txBody>
        </p:sp>
        <p:sp>
          <p:nvSpPr>
            <p:cNvPr id="24613" name="Text Box 35"/>
            <p:cNvSpPr txBox="1">
              <a:spLocks noChangeArrowheads="1"/>
            </p:cNvSpPr>
            <p:nvPr/>
          </p:nvSpPr>
          <p:spPr bwMode="auto">
            <a:xfrm>
              <a:off x="7870825" y="1433513"/>
              <a:ext cx="2984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1800" b="1" i="1">
                  <a:solidFill>
                    <a:schemeClr val="accent2"/>
                  </a:solidFill>
                  <a:latin typeface="Times New Roman" panose="02020603050405020304" pitchFamily="18" charset="0"/>
                  <a:ea typeface="新細明體" pitchFamily="18" charset="-120"/>
                </a:rPr>
                <a:t>f</a:t>
              </a:r>
            </a:p>
          </p:txBody>
        </p:sp>
        <p:sp>
          <p:nvSpPr>
            <p:cNvPr id="24642" name="Text Box 64"/>
            <p:cNvSpPr txBox="1">
              <a:spLocks noChangeArrowheads="1"/>
            </p:cNvSpPr>
            <p:nvPr/>
          </p:nvSpPr>
          <p:spPr bwMode="auto">
            <a:xfrm>
              <a:off x="7239000" y="1219201"/>
              <a:ext cx="3175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1800" b="1" i="1">
                  <a:latin typeface="Times New Roman" panose="02020603050405020304" pitchFamily="18" charset="0"/>
                  <a:ea typeface="新細明體" pitchFamily="18" charset="-120"/>
                </a:rPr>
                <a:t>U</a:t>
              </a:r>
            </a:p>
          </p:txBody>
        </p:sp>
        <p:sp>
          <p:nvSpPr>
            <p:cNvPr id="24643" name="Text Box 65"/>
            <p:cNvSpPr txBox="1">
              <a:spLocks noChangeArrowheads="1"/>
            </p:cNvSpPr>
            <p:nvPr/>
          </p:nvSpPr>
          <p:spPr bwMode="auto">
            <a:xfrm>
              <a:off x="9829800" y="1219201"/>
              <a:ext cx="3175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1800" b="1" i="1">
                  <a:latin typeface="Times New Roman" panose="02020603050405020304" pitchFamily="18" charset="0"/>
                  <a:ea typeface="新細明體" pitchFamily="18" charset="-120"/>
                </a:rPr>
                <a:t>V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60211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Prim-Jarnik’s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603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altLang="zh-TW" dirty="0" smtClean="0"/>
                  <a:t>We pick an arbitrary vertex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altLang="zh-TW" dirty="0" smtClean="0"/>
                  <a:t> and we grow the MST as a cloud of vertices, starting from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altLang="zh-TW" dirty="0" smtClean="0"/>
              </a:p>
              <a:p>
                <a:r>
                  <a:rPr lang="en-US" altLang="zh-TW" dirty="0" smtClean="0"/>
                  <a:t>We store with each vertex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zh-TW" dirty="0" smtClean="0"/>
                  <a:t> a label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altLang="zh-TW" dirty="0" smtClean="0"/>
                  <a:t> representing the smallest weight of an edge connecting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zh-TW" dirty="0" smtClean="0"/>
                  <a:t> to a vertex in the cloud </a:t>
                </a:r>
              </a:p>
              <a:p>
                <a:r>
                  <a:rPr lang="en-US" altLang="zh-TW" dirty="0"/>
                  <a:t> At each step:</a:t>
                </a:r>
              </a:p>
              <a:p>
                <a:pPr lvl="1"/>
                <a:r>
                  <a:rPr lang="en-US" altLang="zh-TW" dirty="0" smtClean="0"/>
                  <a:t>We </a:t>
                </a:r>
                <a:r>
                  <a:rPr lang="en-US" altLang="zh-TW" dirty="0"/>
                  <a:t>add to the cloud the vertex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altLang="zh-TW" dirty="0"/>
                  <a:t> </a:t>
                </a:r>
                <a:r>
                  <a:rPr lang="en-US" altLang="zh-TW" dirty="0" smtClean="0"/>
                  <a:t>outside </a:t>
                </a:r>
                <a:r>
                  <a:rPr lang="en-US" altLang="zh-TW" dirty="0"/>
                  <a:t>the </a:t>
                </a:r>
                <a:r>
                  <a:rPr lang="en-US" altLang="zh-TW" dirty="0" smtClean="0"/>
                  <a:t/>
                </a:r>
                <a:br>
                  <a:rPr lang="en-US" altLang="zh-TW" dirty="0" smtClean="0"/>
                </a:br>
                <a:r>
                  <a:rPr lang="en-US" altLang="zh-TW" dirty="0" smtClean="0"/>
                  <a:t>cloud </a:t>
                </a:r>
                <a:r>
                  <a:rPr lang="en-US" altLang="zh-TW" dirty="0"/>
                  <a:t>with the smallest distance label</a:t>
                </a:r>
              </a:p>
              <a:p>
                <a:pPr lvl="1"/>
                <a:r>
                  <a:rPr lang="en-US" altLang="zh-TW" dirty="0" smtClean="0"/>
                  <a:t>We </a:t>
                </a:r>
                <a:r>
                  <a:rPr lang="en-US" altLang="zh-TW" dirty="0"/>
                  <a:t>update the labels of the vertices adjacent </a:t>
                </a:r>
                <a:r>
                  <a:rPr lang="en-US" altLang="zh-TW" dirty="0" smtClean="0"/>
                  <a:t/>
                </a:r>
                <a:br>
                  <a:rPr lang="en-US" altLang="zh-TW" dirty="0" smtClean="0"/>
                </a:br>
                <a:r>
                  <a:rPr lang="en-US" altLang="zh-TW" dirty="0" smtClean="0"/>
                  <a:t>to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altLang="zh-TW" dirty="0"/>
                  <a:t> </a:t>
                </a:r>
              </a:p>
              <a:p>
                <a:endParaRPr lang="en-US" altLang="zh-TW" dirty="0"/>
              </a:p>
              <a:p>
                <a:endParaRPr lang="en-US" altLang="zh-TW" dirty="0" smtClean="0"/>
              </a:p>
            </p:txBody>
          </p:sp>
        </mc:Choice>
        <mc:Fallback xmlns="">
          <p:sp>
            <p:nvSpPr>
              <p:cNvPr id="25603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6" t="-30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60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1043" y="3733801"/>
            <a:ext cx="3695700" cy="2862263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1047906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Prim-</a:t>
            </a:r>
            <a:r>
              <a:rPr lang="en-US" altLang="zh-TW" dirty="0" err="1" smtClean="0"/>
              <a:t>Jarnik’s</a:t>
            </a:r>
            <a:r>
              <a:rPr lang="en-US" altLang="zh-TW" dirty="0" smtClean="0"/>
              <a:t>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627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sz="half" idx="1"/>
              </p:nvPr>
            </p:nvSpPr>
            <p:spPr/>
            <p:txBody>
              <a:bodyPr>
                <a:normAutofit fontScale="62500" lnSpcReduction="20000"/>
              </a:bodyPr>
              <a:lstStyle/>
              <a:p>
                <a:r>
                  <a:rPr lang="en-US" altLang="zh-TW" dirty="0" smtClean="0"/>
                  <a:t>An adaptable priority queue stores the vertices outside the cloud</a:t>
                </a:r>
              </a:p>
              <a:p>
                <a:pPr lvl="1"/>
                <a:r>
                  <a:rPr lang="en-US" altLang="zh-TW" dirty="0" smtClean="0"/>
                  <a:t>Key: distance,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altLang="zh-TW" dirty="0" smtClean="0"/>
              </a:p>
              <a:p>
                <a:pPr lvl="1"/>
                <a:r>
                  <a:rPr lang="en-US" altLang="zh-TW" dirty="0" smtClean="0"/>
                  <a:t>Element: vertex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altLang="zh-TW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𝑟𝑒𝑝𝑙𝑎𝑐𝑒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altLang="zh-TW" dirty="0" smtClean="0"/>
                  <a:t> changes the key of an item</a:t>
                </a:r>
              </a:p>
              <a:p>
                <a:r>
                  <a:rPr lang="en-US" altLang="zh-TW" dirty="0" smtClean="0"/>
                  <a:t>We store three labels with each vertex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zh-TW" dirty="0" smtClean="0"/>
                  <a:t>:</a:t>
                </a:r>
              </a:p>
              <a:p>
                <a:pPr lvl="1"/>
                <a:r>
                  <a:rPr lang="en-US" altLang="zh-TW" dirty="0" smtClean="0"/>
                  <a:t>Distance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altLang="zh-TW" dirty="0" smtClean="0"/>
              </a:p>
              <a:p>
                <a:pPr lvl="1"/>
                <a:r>
                  <a:rPr lang="en-US" altLang="zh-TW" dirty="0" smtClean="0"/>
                  <a:t>Parent edge in MST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altLang="zh-TW" dirty="0" smtClean="0"/>
              </a:p>
              <a:p>
                <a:pPr lvl="1"/>
                <a:r>
                  <a:rPr lang="en-US" altLang="zh-TW" dirty="0" smtClean="0"/>
                  <a:t>Locator in priority queue</a:t>
                </a:r>
                <a:endParaRPr lang="en-US" altLang="zh-TW" dirty="0"/>
              </a:p>
            </p:txBody>
          </p:sp>
        </mc:Choice>
        <mc:Fallback xmlns="">
          <p:sp>
            <p:nvSpPr>
              <p:cNvPr id="26627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0">
                <a:blip r:embed="rId2"/>
                <a:stretch>
                  <a:fillRect l="-875" t="-1721" r="-1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6172200" y="1955800"/>
                <a:ext cx="4875211" cy="4902200"/>
              </a:xfrm>
            </p:spPr>
            <p:txBody>
              <a:bodyPr>
                <a:normAutofit fontScale="62500" lnSpcReduction="20000"/>
              </a:bodyPr>
              <a:lstStyle/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b="1" u="sng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Algorithm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b="0" i="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PrimJarnikMST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Input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: A weighted connected 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Output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: A minimum spanning tree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Pick any vertex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𝑠</m:t>
                    </m:r>
                  </m:oMath>
                </a14:m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∅</m:t>
                    </m:r>
                  </m:oMath>
                </a14:m>
                <a:endParaRPr lang="en-US" dirty="0" smtClean="0">
                  <a:solidFill>
                    <a:schemeClr val="accent2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for each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vertex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do</a:t>
                </a: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∅</m:t>
                    </m:r>
                  </m:oMath>
                </a14:m>
                <a:endParaRPr lang="en-US" dirty="0" smtClean="0">
                  <a:solidFill>
                    <a:schemeClr val="accent2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←∅</m:t>
                    </m:r>
                  </m:oMath>
                </a14:m>
                <a:endParaRPr lang="en-US" dirty="0" smtClean="0">
                  <a:solidFill>
                    <a:schemeClr val="accent2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Priority queue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of vertices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as the key</a:t>
                </a: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while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b="0" i="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isEmpty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 )</m:t>
                    </m:r>
                  </m:oMath>
                </a14:m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do</a:t>
                </a: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b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b="0" i="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removeMin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 )</m:t>
                    </m:r>
                  </m:oMath>
                </a14:m>
                <a:endPara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Add vertex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b="1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and edge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b="1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for each</a:t>
                </a:r>
                <a:r>
                  <a:rPr lang="en-US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b="0" i="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outgoingEdges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do</a:t>
                </a: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b="0" i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opposite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</m:oMath>
                </a14:m>
                <a:endPara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b="1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</a:t>
                </a:r>
                <a:r>
                  <a:rPr lang="en-US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b="1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b="0" i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weight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 )&lt;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b="0" i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weight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 )</m:t>
                    </m:r>
                  </m:oMath>
                </a14:m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begChr m:val="["/>
                        <m:endChr m:val="]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endPara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b="0" i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replace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e>
                    </m:d>
                  </m:oMath>
                </a14:m>
                <a:endPara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172200" y="1955800"/>
                <a:ext cx="4875211" cy="4902200"/>
              </a:xfrm>
              <a:blipFill rotWithShape="0">
                <a:blip r:embed="rId3"/>
                <a:stretch>
                  <a:fillRect l="-1126" t="-1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537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ea typeface="新細明體" pitchFamily="18" charset="-120"/>
              </a:rPr>
              <a:t>Example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133600" y="1463676"/>
            <a:ext cx="3867150" cy="2522538"/>
            <a:chOff x="2133600" y="1463676"/>
            <a:chExt cx="3867150" cy="2522538"/>
          </a:xfrm>
        </p:grpSpPr>
        <p:grpSp>
          <p:nvGrpSpPr>
            <p:cNvPr id="2" name="Group 1"/>
            <p:cNvGrpSpPr/>
            <p:nvPr/>
          </p:nvGrpSpPr>
          <p:grpSpPr>
            <a:xfrm>
              <a:off x="2133600" y="1676400"/>
              <a:ext cx="3867150" cy="2309814"/>
              <a:chOff x="2133600" y="1676400"/>
              <a:chExt cx="3867150" cy="2309814"/>
            </a:xfrm>
          </p:grpSpPr>
          <p:sp>
            <p:nvSpPr>
              <p:cNvPr id="27653" name="Freeform 2"/>
              <p:cNvSpPr>
                <a:spLocks/>
              </p:cNvSpPr>
              <p:nvPr/>
            </p:nvSpPr>
            <p:spPr bwMode="auto">
              <a:xfrm>
                <a:off x="2133600" y="3124201"/>
                <a:ext cx="806450" cy="862013"/>
              </a:xfrm>
              <a:custGeom>
                <a:avLst/>
                <a:gdLst>
                  <a:gd name="T0" fmla="*/ 105846563 w 508"/>
                  <a:gd name="T1" fmla="*/ 619958797 h 543"/>
                  <a:gd name="T2" fmla="*/ 211693125 w 508"/>
                  <a:gd name="T3" fmla="*/ 1118950024 h 543"/>
                  <a:gd name="T4" fmla="*/ 846772500 w 508"/>
                  <a:gd name="T5" fmla="*/ 1270159487 h 543"/>
                  <a:gd name="T6" fmla="*/ 1255037813 w 508"/>
                  <a:gd name="T7" fmla="*/ 529233119 h 543"/>
                  <a:gd name="T8" fmla="*/ 695563125 w 508"/>
                  <a:gd name="T9" fmla="*/ 15120946 h 543"/>
                  <a:gd name="T10" fmla="*/ 105846563 w 508"/>
                  <a:gd name="T11" fmla="*/ 619958797 h 5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08"/>
                  <a:gd name="T19" fmla="*/ 0 h 543"/>
                  <a:gd name="T20" fmla="*/ 508 w 508"/>
                  <a:gd name="T21" fmla="*/ 543 h 54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08" h="543">
                    <a:moveTo>
                      <a:pt x="42" y="246"/>
                    </a:moveTo>
                    <a:cubicBezTo>
                      <a:pt x="0" y="396"/>
                      <a:pt x="35" y="401"/>
                      <a:pt x="84" y="444"/>
                    </a:cubicBezTo>
                    <a:cubicBezTo>
                      <a:pt x="133" y="487"/>
                      <a:pt x="267" y="543"/>
                      <a:pt x="336" y="504"/>
                    </a:cubicBezTo>
                    <a:cubicBezTo>
                      <a:pt x="405" y="465"/>
                      <a:pt x="508" y="293"/>
                      <a:pt x="498" y="210"/>
                    </a:cubicBezTo>
                    <a:cubicBezTo>
                      <a:pt x="488" y="127"/>
                      <a:pt x="352" y="0"/>
                      <a:pt x="276" y="6"/>
                    </a:cubicBezTo>
                    <a:cubicBezTo>
                      <a:pt x="200" y="12"/>
                      <a:pt x="84" y="96"/>
                      <a:pt x="42" y="246"/>
                    </a:cubicBezTo>
                    <a:close/>
                  </a:path>
                </a:pathLst>
              </a:custGeom>
              <a:solidFill>
                <a:srgbClr val="FFFFFF">
                  <a:alpha val="50196"/>
                </a:srgbClr>
              </a:solidFill>
              <a:ln>
                <a:noFill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27654" name="Oval 4"/>
              <p:cNvSpPr>
                <a:spLocks noChangeArrowheads="1"/>
              </p:cNvSpPr>
              <p:nvPr/>
            </p:nvSpPr>
            <p:spPr bwMode="auto">
              <a:xfrm>
                <a:off x="2724150" y="1981200"/>
                <a:ext cx="304800" cy="304800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r>
                  <a:rPr lang="en-US" altLang="zh-TW" sz="1800">
                    <a:ea typeface="新細明體" pitchFamily="18" charset="-120"/>
                  </a:rPr>
                  <a:t>B</a:t>
                </a:r>
              </a:p>
            </p:txBody>
          </p:sp>
          <p:sp>
            <p:nvSpPr>
              <p:cNvPr id="27655" name="Oval 5"/>
              <p:cNvSpPr>
                <a:spLocks noChangeArrowheads="1"/>
              </p:cNvSpPr>
              <p:nvPr/>
            </p:nvSpPr>
            <p:spPr bwMode="auto">
              <a:xfrm>
                <a:off x="4705350" y="1676400"/>
                <a:ext cx="304800" cy="304800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r>
                  <a:rPr lang="en-US" altLang="zh-TW" sz="1800">
                    <a:ea typeface="新細明體" pitchFamily="18" charset="-120"/>
                  </a:rPr>
                  <a:t>D</a:t>
                </a:r>
              </a:p>
            </p:txBody>
          </p:sp>
          <p:sp>
            <p:nvSpPr>
              <p:cNvPr id="27656" name="Oval 6"/>
              <p:cNvSpPr>
                <a:spLocks noChangeArrowheads="1"/>
              </p:cNvSpPr>
              <p:nvPr/>
            </p:nvSpPr>
            <p:spPr bwMode="auto">
              <a:xfrm>
                <a:off x="3409950" y="2590800"/>
                <a:ext cx="304800" cy="304800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r>
                  <a:rPr lang="en-US" altLang="zh-TW" sz="1800">
                    <a:ea typeface="新細明體" pitchFamily="18" charset="-120"/>
                  </a:rPr>
                  <a:t>C</a:t>
                </a:r>
              </a:p>
            </p:txBody>
          </p:sp>
          <p:sp>
            <p:nvSpPr>
              <p:cNvPr id="27657" name="Oval 7"/>
              <p:cNvSpPr>
                <a:spLocks noChangeArrowheads="1"/>
              </p:cNvSpPr>
              <p:nvPr/>
            </p:nvSpPr>
            <p:spPr bwMode="auto">
              <a:xfrm>
                <a:off x="2419350" y="3276600"/>
                <a:ext cx="304800" cy="304800"/>
              </a:xfrm>
              <a:prstGeom prst="ellipse">
                <a:avLst/>
              </a:prstGeom>
              <a:solidFill>
                <a:schemeClr val="accent4"/>
              </a:solidFill>
              <a:ln w="381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r>
                  <a:rPr lang="en-US" altLang="zh-TW" sz="1800" dirty="0">
                    <a:solidFill>
                      <a:schemeClr val="tx2"/>
                    </a:solidFill>
                    <a:ea typeface="新細明體" pitchFamily="18" charset="-120"/>
                  </a:rPr>
                  <a:t>A</a:t>
                </a:r>
              </a:p>
            </p:txBody>
          </p:sp>
          <p:sp>
            <p:nvSpPr>
              <p:cNvPr id="27658" name="Oval 8"/>
              <p:cNvSpPr>
                <a:spLocks noChangeArrowheads="1"/>
              </p:cNvSpPr>
              <p:nvPr/>
            </p:nvSpPr>
            <p:spPr bwMode="auto">
              <a:xfrm>
                <a:off x="5391150" y="2438400"/>
                <a:ext cx="304800" cy="304800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r>
                  <a:rPr lang="en-US" altLang="zh-TW" sz="1800">
                    <a:ea typeface="新細明體" pitchFamily="18" charset="-120"/>
                  </a:rPr>
                  <a:t>F</a:t>
                </a:r>
              </a:p>
            </p:txBody>
          </p:sp>
          <p:sp>
            <p:nvSpPr>
              <p:cNvPr id="27659" name="Oval 9"/>
              <p:cNvSpPr>
                <a:spLocks noChangeArrowheads="1"/>
              </p:cNvSpPr>
              <p:nvPr/>
            </p:nvSpPr>
            <p:spPr bwMode="auto">
              <a:xfrm>
                <a:off x="4857750" y="3124200"/>
                <a:ext cx="304800" cy="304800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r>
                  <a:rPr lang="en-US" altLang="zh-TW" sz="1800">
                    <a:ea typeface="新細明體" pitchFamily="18" charset="-120"/>
                  </a:rPr>
                  <a:t>E</a:t>
                </a:r>
              </a:p>
            </p:txBody>
          </p:sp>
          <p:cxnSp>
            <p:nvCxnSpPr>
              <p:cNvPr id="27660" name="AutoShape 10"/>
              <p:cNvCxnSpPr>
                <a:cxnSpLocks noChangeShapeType="1"/>
                <a:stCxn id="27654" idx="5"/>
                <a:endCxn id="27656" idx="1"/>
              </p:cNvCxnSpPr>
              <p:nvPr/>
            </p:nvCxnSpPr>
            <p:spPr bwMode="auto">
              <a:xfrm>
                <a:off x="2984500" y="2251075"/>
                <a:ext cx="469900" cy="374650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7661" name="AutoShape 11"/>
              <p:cNvCxnSpPr>
                <a:cxnSpLocks noChangeShapeType="1"/>
                <a:stCxn id="27656" idx="3"/>
                <a:endCxn id="27657" idx="7"/>
              </p:cNvCxnSpPr>
              <p:nvPr/>
            </p:nvCxnSpPr>
            <p:spPr bwMode="auto">
              <a:xfrm flipH="1">
                <a:off x="2679700" y="2860676"/>
                <a:ext cx="774700" cy="441325"/>
              </a:xfrm>
              <a:prstGeom prst="straightConnector1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7662" name="AutoShape 12"/>
              <p:cNvCxnSpPr>
                <a:cxnSpLocks noChangeShapeType="1"/>
                <a:stCxn id="27654" idx="3"/>
                <a:endCxn id="27657" idx="0"/>
              </p:cNvCxnSpPr>
              <p:nvPr/>
            </p:nvCxnSpPr>
            <p:spPr bwMode="auto">
              <a:xfrm flipH="1">
                <a:off x="2571750" y="2251076"/>
                <a:ext cx="196850" cy="1006475"/>
              </a:xfrm>
              <a:prstGeom prst="straightConnector1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7663" name="AutoShape 13"/>
              <p:cNvCxnSpPr>
                <a:cxnSpLocks noChangeShapeType="1"/>
                <a:stCxn id="27656" idx="6"/>
                <a:endCxn id="27659" idx="1"/>
              </p:cNvCxnSpPr>
              <p:nvPr/>
            </p:nvCxnSpPr>
            <p:spPr bwMode="auto">
              <a:xfrm>
                <a:off x="3724276" y="2743201"/>
                <a:ext cx="1177925" cy="415925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7664" name="AutoShape 14"/>
              <p:cNvCxnSpPr>
                <a:cxnSpLocks noChangeShapeType="1"/>
                <a:stCxn id="27657" idx="6"/>
                <a:endCxn id="27659" idx="2"/>
              </p:cNvCxnSpPr>
              <p:nvPr/>
            </p:nvCxnSpPr>
            <p:spPr bwMode="auto">
              <a:xfrm flipV="1">
                <a:off x="2743201" y="3276600"/>
                <a:ext cx="2105025" cy="152400"/>
              </a:xfrm>
              <a:prstGeom prst="straightConnector1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7665" name="AutoShape 15"/>
              <p:cNvCxnSpPr>
                <a:cxnSpLocks noChangeShapeType="1"/>
                <a:stCxn id="27654" idx="6"/>
                <a:endCxn id="27655" idx="2"/>
              </p:cNvCxnSpPr>
              <p:nvPr/>
            </p:nvCxnSpPr>
            <p:spPr bwMode="auto">
              <a:xfrm flipV="1">
                <a:off x="3038475" y="1828800"/>
                <a:ext cx="1657350" cy="304800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7666" name="AutoShape 16"/>
              <p:cNvCxnSpPr>
                <a:cxnSpLocks noChangeShapeType="1"/>
                <a:stCxn id="27656" idx="7"/>
                <a:endCxn id="27655" idx="3"/>
              </p:cNvCxnSpPr>
              <p:nvPr/>
            </p:nvCxnSpPr>
            <p:spPr bwMode="auto">
              <a:xfrm flipV="1">
                <a:off x="3670300" y="1946275"/>
                <a:ext cx="1079500" cy="679450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7667" name="AutoShape 17"/>
              <p:cNvCxnSpPr>
                <a:cxnSpLocks noChangeShapeType="1"/>
                <a:stCxn id="27658" idx="1"/>
                <a:endCxn id="27655" idx="5"/>
              </p:cNvCxnSpPr>
              <p:nvPr/>
            </p:nvCxnSpPr>
            <p:spPr bwMode="auto">
              <a:xfrm flipH="1" flipV="1">
                <a:off x="4965700" y="1946275"/>
                <a:ext cx="469900" cy="527050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7668" name="AutoShape 18"/>
              <p:cNvCxnSpPr>
                <a:cxnSpLocks noChangeShapeType="1"/>
                <a:stCxn id="27659" idx="7"/>
                <a:endCxn id="27658" idx="3"/>
              </p:cNvCxnSpPr>
              <p:nvPr/>
            </p:nvCxnSpPr>
            <p:spPr bwMode="auto">
              <a:xfrm flipV="1">
                <a:off x="5118100" y="2708275"/>
                <a:ext cx="317500" cy="450850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7669" name="Text Box 19"/>
              <p:cNvSpPr txBox="1">
                <a:spLocks noChangeArrowheads="1"/>
              </p:cNvSpPr>
              <p:nvPr/>
            </p:nvSpPr>
            <p:spPr bwMode="auto">
              <a:xfrm>
                <a:off x="3700463" y="1676400"/>
                <a:ext cx="309562" cy="368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r>
                  <a:rPr lang="en-US" altLang="zh-TW" sz="1800">
                    <a:ea typeface="新細明體" pitchFamily="18" charset="-120"/>
                  </a:rPr>
                  <a:t>7</a:t>
                </a:r>
              </a:p>
            </p:txBody>
          </p:sp>
          <p:sp>
            <p:nvSpPr>
              <p:cNvPr id="27670" name="Text Box 20"/>
              <p:cNvSpPr txBox="1">
                <a:spLocks noChangeArrowheads="1"/>
              </p:cNvSpPr>
              <p:nvPr/>
            </p:nvSpPr>
            <p:spPr bwMode="auto">
              <a:xfrm>
                <a:off x="5191126" y="1995488"/>
                <a:ext cx="309563" cy="368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r>
                  <a:rPr lang="en-US" altLang="zh-TW" sz="1800">
                    <a:ea typeface="新細明體" pitchFamily="18" charset="-120"/>
                  </a:rPr>
                  <a:t>4</a:t>
                </a:r>
              </a:p>
            </p:txBody>
          </p:sp>
          <p:sp>
            <p:nvSpPr>
              <p:cNvPr id="27671" name="Text Box 21"/>
              <p:cNvSpPr txBox="1">
                <a:spLocks noChangeArrowheads="1"/>
              </p:cNvSpPr>
              <p:nvPr/>
            </p:nvSpPr>
            <p:spPr bwMode="auto">
              <a:xfrm>
                <a:off x="2351088" y="2463800"/>
                <a:ext cx="309562" cy="368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r>
                  <a:rPr lang="en-US" altLang="zh-TW" sz="1800">
                    <a:solidFill>
                      <a:schemeClr val="accent2"/>
                    </a:solidFill>
                    <a:ea typeface="新細明體" pitchFamily="18" charset="-120"/>
                  </a:rPr>
                  <a:t>2</a:t>
                </a:r>
              </a:p>
            </p:txBody>
          </p:sp>
          <p:sp>
            <p:nvSpPr>
              <p:cNvPr id="27672" name="Text Box 22"/>
              <p:cNvSpPr txBox="1">
                <a:spLocks noChangeArrowheads="1"/>
              </p:cNvSpPr>
              <p:nvPr/>
            </p:nvSpPr>
            <p:spPr bwMode="auto">
              <a:xfrm>
                <a:off x="4319588" y="2681288"/>
                <a:ext cx="309562" cy="368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r>
                  <a:rPr lang="en-US" altLang="zh-TW" sz="1800">
                    <a:ea typeface="新細明體" pitchFamily="18" charset="-120"/>
                  </a:rPr>
                  <a:t>8</a:t>
                </a:r>
              </a:p>
            </p:txBody>
          </p:sp>
          <p:sp>
            <p:nvSpPr>
              <p:cNvPr id="27673" name="Text Box 23"/>
              <p:cNvSpPr txBox="1">
                <a:spLocks noChangeArrowheads="1"/>
              </p:cNvSpPr>
              <p:nvPr/>
            </p:nvSpPr>
            <p:spPr bwMode="auto">
              <a:xfrm>
                <a:off x="2938463" y="2376488"/>
                <a:ext cx="309562" cy="368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r>
                  <a:rPr lang="en-US" altLang="zh-TW" sz="1800">
                    <a:ea typeface="新細明體" pitchFamily="18" charset="-120"/>
                  </a:rPr>
                  <a:t>5</a:t>
                </a:r>
              </a:p>
            </p:txBody>
          </p:sp>
          <p:sp>
            <p:nvSpPr>
              <p:cNvPr id="27674" name="Text Box 24"/>
              <p:cNvSpPr txBox="1">
                <a:spLocks noChangeArrowheads="1"/>
              </p:cNvSpPr>
              <p:nvPr/>
            </p:nvSpPr>
            <p:spPr bwMode="auto">
              <a:xfrm>
                <a:off x="3578226" y="3367088"/>
                <a:ext cx="309563" cy="368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r>
                  <a:rPr lang="en-US" altLang="zh-TW" sz="1800" dirty="0">
                    <a:solidFill>
                      <a:schemeClr val="accent2"/>
                    </a:solidFill>
                    <a:ea typeface="新細明體" pitchFamily="18" charset="-120"/>
                  </a:rPr>
                  <a:t>7</a:t>
                </a:r>
              </a:p>
            </p:txBody>
          </p:sp>
          <p:sp>
            <p:nvSpPr>
              <p:cNvPr id="27675" name="Text Box 25"/>
              <p:cNvSpPr txBox="1">
                <a:spLocks noChangeArrowheads="1"/>
              </p:cNvSpPr>
              <p:nvPr/>
            </p:nvSpPr>
            <p:spPr bwMode="auto">
              <a:xfrm>
                <a:off x="5243513" y="2838450"/>
                <a:ext cx="309562" cy="368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r>
                  <a:rPr lang="en-US" altLang="zh-TW" sz="1800">
                    <a:ea typeface="新細明體" pitchFamily="18" charset="-120"/>
                  </a:rPr>
                  <a:t>3</a:t>
                </a:r>
              </a:p>
            </p:txBody>
          </p:sp>
          <p:sp>
            <p:nvSpPr>
              <p:cNvPr id="27676" name="Text Box 26"/>
              <p:cNvSpPr txBox="1">
                <a:spLocks noChangeArrowheads="1"/>
              </p:cNvSpPr>
              <p:nvPr/>
            </p:nvSpPr>
            <p:spPr bwMode="auto">
              <a:xfrm>
                <a:off x="4171951" y="2224088"/>
                <a:ext cx="309563" cy="368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r>
                  <a:rPr lang="en-US" altLang="zh-TW" sz="1800">
                    <a:ea typeface="新細明體" pitchFamily="18" charset="-120"/>
                  </a:rPr>
                  <a:t>9</a:t>
                </a:r>
              </a:p>
            </p:txBody>
          </p:sp>
          <p:sp>
            <p:nvSpPr>
              <p:cNvPr id="27677" name="Text Box 27"/>
              <p:cNvSpPr txBox="1">
                <a:spLocks noChangeArrowheads="1"/>
              </p:cNvSpPr>
              <p:nvPr/>
            </p:nvSpPr>
            <p:spPr bwMode="auto">
              <a:xfrm>
                <a:off x="3144838" y="2940050"/>
                <a:ext cx="309562" cy="368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r>
                  <a:rPr lang="en-US" altLang="zh-TW" sz="1800">
                    <a:solidFill>
                      <a:schemeClr val="accent2"/>
                    </a:solidFill>
                    <a:ea typeface="新細明體" pitchFamily="18" charset="-120"/>
                  </a:rPr>
                  <a:t>8</a:t>
                </a:r>
              </a:p>
            </p:txBody>
          </p:sp>
          <p:sp>
            <p:nvSpPr>
              <p:cNvPr id="27678" name="Text Box 28"/>
              <p:cNvSpPr txBox="1">
                <a:spLocks noChangeArrowheads="1"/>
              </p:cNvSpPr>
              <p:nvPr/>
            </p:nvSpPr>
            <p:spPr bwMode="auto">
              <a:xfrm>
                <a:off x="2190751" y="3429000"/>
                <a:ext cx="309563" cy="368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r>
                  <a:rPr lang="en-US" altLang="zh-TW" sz="1800">
                    <a:solidFill>
                      <a:schemeClr val="accent2"/>
                    </a:solidFill>
                    <a:ea typeface="新細明體" pitchFamily="18" charset="-120"/>
                  </a:rPr>
                  <a:t>0</a:t>
                </a:r>
              </a:p>
            </p:txBody>
          </p:sp>
          <p:sp>
            <p:nvSpPr>
              <p:cNvPr id="27679" name="Text Box 29"/>
              <p:cNvSpPr txBox="1">
                <a:spLocks noChangeArrowheads="1"/>
              </p:cNvSpPr>
              <p:nvPr/>
            </p:nvSpPr>
            <p:spPr bwMode="auto">
              <a:xfrm>
                <a:off x="5086351" y="3290888"/>
                <a:ext cx="309563" cy="368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r>
                  <a:rPr lang="en-US" altLang="zh-TW" sz="1800">
                    <a:solidFill>
                      <a:schemeClr val="accent2"/>
                    </a:solidFill>
                    <a:ea typeface="新細明體" pitchFamily="18" charset="-120"/>
                  </a:rPr>
                  <a:t>7</a:t>
                </a:r>
              </a:p>
            </p:txBody>
          </p:sp>
          <p:sp>
            <p:nvSpPr>
              <p:cNvPr id="27680" name="Text Box 30"/>
              <p:cNvSpPr txBox="1">
                <a:spLocks noChangeArrowheads="1"/>
              </p:cNvSpPr>
              <p:nvPr/>
            </p:nvSpPr>
            <p:spPr bwMode="auto">
              <a:xfrm>
                <a:off x="2495551" y="1766888"/>
                <a:ext cx="309563" cy="368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r>
                  <a:rPr lang="en-US" altLang="zh-TW" sz="1800">
                    <a:solidFill>
                      <a:schemeClr val="accent2"/>
                    </a:solidFill>
                    <a:ea typeface="新細明體" pitchFamily="18" charset="-120"/>
                  </a:rPr>
                  <a:t>2</a:t>
                </a:r>
              </a:p>
            </p:txBody>
          </p:sp>
          <p:sp>
            <p:nvSpPr>
              <p:cNvPr id="27681" name="Text Box 31"/>
              <p:cNvSpPr txBox="1">
                <a:spLocks noChangeArrowheads="1"/>
              </p:cNvSpPr>
              <p:nvPr/>
            </p:nvSpPr>
            <p:spPr bwMode="auto">
              <a:xfrm>
                <a:off x="3409951" y="2276475"/>
                <a:ext cx="309563" cy="368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r>
                  <a:rPr lang="en-US" altLang="zh-TW" sz="1800">
                    <a:solidFill>
                      <a:schemeClr val="accent2"/>
                    </a:solidFill>
                    <a:ea typeface="新細明體" pitchFamily="18" charset="-120"/>
                  </a:rPr>
                  <a:t>8</a:t>
                </a:r>
              </a:p>
            </p:txBody>
          </p:sp>
          <p:sp>
            <p:nvSpPr>
              <p:cNvPr id="27682" name="Text Box 32"/>
              <p:cNvSpPr txBox="1">
                <a:spLocks noChangeArrowheads="1"/>
              </p:cNvSpPr>
              <p:nvPr/>
            </p:nvSpPr>
            <p:spPr bwMode="auto">
              <a:xfrm>
                <a:off x="5653088" y="2224088"/>
                <a:ext cx="347662" cy="3667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r>
                  <a:rPr lang="zh-TW" altLang="en-US" sz="1800" b="1">
                    <a:solidFill>
                      <a:schemeClr val="accent2"/>
                    </a:solidFill>
                    <a:ea typeface="新細明體" pitchFamily="18" charset="-120"/>
                    <a:sym typeface="Symbol" panose="05050102010706020507" pitchFamily="18" charset="2"/>
                  </a:rPr>
                  <a:t></a:t>
                </a:r>
              </a:p>
            </p:txBody>
          </p:sp>
        </p:grpSp>
        <p:sp>
          <p:nvSpPr>
            <p:cNvPr id="27683" name="Text Box 33"/>
            <p:cNvSpPr txBox="1">
              <a:spLocks noChangeArrowheads="1"/>
            </p:cNvSpPr>
            <p:nvPr/>
          </p:nvSpPr>
          <p:spPr bwMode="auto">
            <a:xfrm>
              <a:off x="4914901" y="1463676"/>
              <a:ext cx="347663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zh-TW" altLang="en-US" sz="1800" b="1" dirty="0">
                  <a:solidFill>
                    <a:schemeClr val="accent2"/>
                  </a:solidFill>
                  <a:ea typeface="新細明體" pitchFamily="18" charset="-120"/>
                  <a:sym typeface="Symbol" panose="05050102010706020507" pitchFamily="18" charset="2"/>
                </a:rPr>
                <a:t></a:t>
              </a:r>
              <a:endParaRPr lang="zh-TW" altLang="en-US" sz="1800" b="1" dirty="0">
                <a:solidFill>
                  <a:schemeClr val="accent2"/>
                </a:solidFill>
                <a:ea typeface="新細明體" pitchFamily="18" charset="-12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219326" y="3900488"/>
            <a:ext cx="3857624" cy="2479675"/>
            <a:chOff x="2219326" y="3900488"/>
            <a:chExt cx="3857624" cy="2479675"/>
          </a:xfrm>
        </p:grpSpPr>
        <p:sp>
          <p:nvSpPr>
            <p:cNvPr id="27684" name="Freeform 34"/>
            <p:cNvSpPr>
              <a:spLocks/>
            </p:cNvSpPr>
            <p:nvPr/>
          </p:nvSpPr>
          <p:spPr bwMode="auto">
            <a:xfrm>
              <a:off x="2219326" y="4195763"/>
              <a:ext cx="1120775" cy="2184400"/>
            </a:xfrm>
            <a:custGeom>
              <a:avLst/>
              <a:gdLst>
                <a:gd name="T0" fmla="*/ 105846563 w 706"/>
                <a:gd name="T1" fmla="*/ 1806952825 h 1376"/>
                <a:gd name="T2" fmla="*/ 120967500 w 706"/>
                <a:gd name="T3" fmla="*/ 2147483647 h 1376"/>
                <a:gd name="T4" fmla="*/ 786288750 w 706"/>
                <a:gd name="T5" fmla="*/ 2147483647 h 1376"/>
                <a:gd name="T6" fmla="*/ 1270158750 w 706"/>
                <a:gd name="T7" fmla="*/ 2147483647 h 1376"/>
                <a:gd name="T8" fmla="*/ 1754028750 w 706"/>
                <a:gd name="T9" fmla="*/ 869454700 h 1376"/>
                <a:gd name="T10" fmla="*/ 1421368125 w 706"/>
                <a:gd name="T11" fmla="*/ 128528763 h 1376"/>
                <a:gd name="T12" fmla="*/ 423386250 w 706"/>
                <a:gd name="T13" fmla="*/ 279738138 h 1376"/>
                <a:gd name="T14" fmla="*/ 105846563 w 706"/>
                <a:gd name="T15" fmla="*/ 1806952825 h 137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06"/>
                <a:gd name="T25" fmla="*/ 0 h 1376"/>
                <a:gd name="T26" fmla="*/ 706 w 706"/>
                <a:gd name="T27" fmla="*/ 1376 h 137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06" h="1376">
                  <a:moveTo>
                    <a:pt x="42" y="717"/>
                  </a:moveTo>
                  <a:cubicBezTo>
                    <a:pt x="48" y="879"/>
                    <a:pt x="0" y="1167"/>
                    <a:pt x="48" y="1275"/>
                  </a:cubicBezTo>
                  <a:cubicBezTo>
                    <a:pt x="93" y="1376"/>
                    <a:pt x="236" y="1364"/>
                    <a:pt x="312" y="1323"/>
                  </a:cubicBezTo>
                  <a:cubicBezTo>
                    <a:pt x="388" y="1282"/>
                    <a:pt x="440" y="1192"/>
                    <a:pt x="504" y="1029"/>
                  </a:cubicBezTo>
                  <a:cubicBezTo>
                    <a:pt x="568" y="866"/>
                    <a:pt x="686" y="508"/>
                    <a:pt x="696" y="345"/>
                  </a:cubicBezTo>
                  <a:cubicBezTo>
                    <a:pt x="706" y="182"/>
                    <a:pt x="652" y="90"/>
                    <a:pt x="564" y="51"/>
                  </a:cubicBezTo>
                  <a:cubicBezTo>
                    <a:pt x="476" y="12"/>
                    <a:pt x="255" y="0"/>
                    <a:pt x="168" y="111"/>
                  </a:cubicBezTo>
                  <a:cubicBezTo>
                    <a:pt x="81" y="222"/>
                    <a:pt x="36" y="555"/>
                    <a:pt x="42" y="717"/>
                  </a:cubicBezTo>
                  <a:close/>
                </a:path>
              </a:pathLst>
            </a:custGeom>
            <a:solidFill>
              <a:srgbClr val="FFFFFF">
                <a:alpha val="50196"/>
              </a:srgbClr>
            </a:solidFill>
            <a:ln>
              <a:noFill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7685" name="Oval 35"/>
            <p:cNvSpPr>
              <a:spLocks noChangeArrowheads="1"/>
            </p:cNvSpPr>
            <p:nvPr/>
          </p:nvSpPr>
          <p:spPr bwMode="auto">
            <a:xfrm>
              <a:off x="2800350" y="4419600"/>
              <a:ext cx="304800" cy="304800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solidFill>
                    <a:schemeClr val="tx2"/>
                  </a:solidFill>
                  <a:ea typeface="新細明體" pitchFamily="18" charset="-120"/>
                </a:rPr>
                <a:t>B</a:t>
              </a:r>
            </a:p>
          </p:txBody>
        </p:sp>
        <p:sp>
          <p:nvSpPr>
            <p:cNvPr id="27686" name="Oval 36"/>
            <p:cNvSpPr>
              <a:spLocks noChangeArrowheads="1"/>
            </p:cNvSpPr>
            <p:nvPr/>
          </p:nvSpPr>
          <p:spPr bwMode="auto">
            <a:xfrm>
              <a:off x="4781550" y="41148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ea typeface="新細明體" pitchFamily="18" charset="-120"/>
                </a:rPr>
                <a:t>D</a:t>
              </a:r>
            </a:p>
          </p:txBody>
        </p:sp>
        <p:sp>
          <p:nvSpPr>
            <p:cNvPr id="27687" name="Oval 37"/>
            <p:cNvSpPr>
              <a:spLocks noChangeArrowheads="1"/>
            </p:cNvSpPr>
            <p:nvPr/>
          </p:nvSpPr>
          <p:spPr bwMode="auto">
            <a:xfrm>
              <a:off x="3486150" y="50292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ea typeface="新細明體" pitchFamily="18" charset="-120"/>
                </a:rPr>
                <a:t>C</a:t>
              </a:r>
            </a:p>
          </p:txBody>
        </p:sp>
        <p:sp>
          <p:nvSpPr>
            <p:cNvPr id="27688" name="Oval 38"/>
            <p:cNvSpPr>
              <a:spLocks noChangeArrowheads="1"/>
            </p:cNvSpPr>
            <p:nvPr/>
          </p:nvSpPr>
          <p:spPr bwMode="auto">
            <a:xfrm>
              <a:off x="2495550" y="5715000"/>
              <a:ext cx="304800" cy="304800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ea typeface="新細明體" pitchFamily="18" charset="-120"/>
                </a:rPr>
                <a:t>A</a:t>
              </a:r>
            </a:p>
          </p:txBody>
        </p:sp>
        <p:sp>
          <p:nvSpPr>
            <p:cNvPr id="27689" name="Oval 39"/>
            <p:cNvSpPr>
              <a:spLocks noChangeArrowheads="1"/>
            </p:cNvSpPr>
            <p:nvPr/>
          </p:nvSpPr>
          <p:spPr bwMode="auto">
            <a:xfrm>
              <a:off x="5467350" y="48768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ea typeface="新細明體" pitchFamily="18" charset="-120"/>
                </a:rPr>
                <a:t>F</a:t>
              </a:r>
            </a:p>
          </p:txBody>
        </p:sp>
        <p:sp>
          <p:nvSpPr>
            <p:cNvPr id="27690" name="Oval 40"/>
            <p:cNvSpPr>
              <a:spLocks noChangeArrowheads="1"/>
            </p:cNvSpPr>
            <p:nvPr/>
          </p:nvSpPr>
          <p:spPr bwMode="auto">
            <a:xfrm>
              <a:off x="4933950" y="55626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ea typeface="新細明體" pitchFamily="18" charset="-120"/>
                </a:rPr>
                <a:t>E</a:t>
              </a:r>
            </a:p>
          </p:txBody>
        </p:sp>
        <p:cxnSp>
          <p:nvCxnSpPr>
            <p:cNvPr id="27691" name="AutoShape 41"/>
            <p:cNvCxnSpPr>
              <a:cxnSpLocks noChangeShapeType="1"/>
              <a:stCxn id="27685" idx="5"/>
              <a:endCxn id="27687" idx="1"/>
            </p:cNvCxnSpPr>
            <p:nvPr/>
          </p:nvCxnSpPr>
          <p:spPr bwMode="auto">
            <a:xfrm>
              <a:off x="3060700" y="4699001"/>
              <a:ext cx="469900" cy="365125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692" name="AutoShape 42"/>
            <p:cNvCxnSpPr>
              <a:cxnSpLocks noChangeShapeType="1"/>
              <a:stCxn id="27687" idx="3"/>
              <a:endCxn id="27688" idx="7"/>
            </p:cNvCxnSpPr>
            <p:nvPr/>
          </p:nvCxnSpPr>
          <p:spPr bwMode="auto">
            <a:xfrm flipH="1">
              <a:off x="2755900" y="5299076"/>
              <a:ext cx="774700" cy="441325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693" name="AutoShape 43"/>
            <p:cNvCxnSpPr>
              <a:cxnSpLocks noChangeShapeType="1"/>
              <a:stCxn id="27685" idx="3"/>
              <a:endCxn id="27688" idx="0"/>
            </p:cNvCxnSpPr>
            <p:nvPr/>
          </p:nvCxnSpPr>
          <p:spPr bwMode="auto">
            <a:xfrm flipH="1">
              <a:off x="2647950" y="4699000"/>
              <a:ext cx="196850" cy="996950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694" name="AutoShape 44"/>
            <p:cNvCxnSpPr>
              <a:cxnSpLocks noChangeShapeType="1"/>
              <a:stCxn id="27687" idx="6"/>
              <a:endCxn id="27690" idx="1"/>
            </p:cNvCxnSpPr>
            <p:nvPr/>
          </p:nvCxnSpPr>
          <p:spPr bwMode="auto">
            <a:xfrm>
              <a:off x="3800476" y="5181601"/>
              <a:ext cx="1177925" cy="41592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695" name="AutoShape 45"/>
            <p:cNvCxnSpPr>
              <a:cxnSpLocks noChangeShapeType="1"/>
              <a:stCxn id="27688" idx="6"/>
              <a:endCxn id="27690" idx="2"/>
            </p:cNvCxnSpPr>
            <p:nvPr/>
          </p:nvCxnSpPr>
          <p:spPr bwMode="auto">
            <a:xfrm flipV="1">
              <a:off x="2819401" y="5715000"/>
              <a:ext cx="2105025" cy="152400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696" name="AutoShape 46"/>
            <p:cNvCxnSpPr>
              <a:cxnSpLocks noChangeShapeType="1"/>
              <a:stCxn id="27685" idx="6"/>
              <a:endCxn id="27686" idx="2"/>
            </p:cNvCxnSpPr>
            <p:nvPr/>
          </p:nvCxnSpPr>
          <p:spPr bwMode="auto">
            <a:xfrm flipV="1">
              <a:off x="3124201" y="4267200"/>
              <a:ext cx="1647825" cy="304800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697" name="AutoShape 47"/>
            <p:cNvCxnSpPr>
              <a:cxnSpLocks noChangeShapeType="1"/>
              <a:stCxn id="27687" idx="7"/>
              <a:endCxn id="27686" idx="3"/>
            </p:cNvCxnSpPr>
            <p:nvPr/>
          </p:nvCxnSpPr>
          <p:spPr bwMode="auto">
            <a:xfrm flipV="1">
              <a:off x="3746500" y="4384675"/>
              <a:ext cx="1079500" cy="6794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698" name="AutoShape 48"/>
            <p:cNvCxnSpPr>
              <a:cxnSpLocks noChangeShapeType="1"/>
              <a:stCxn id="27689" idx="1"/>
              <a:endCxn id="27686" idx="5"/>
            </p:cNvCxnSpPr>
            <p:nvPr/>
          </p:nvCxnSpPr>
          <p:spPr bwMode="auto">
            <a:xfrm flipH="1" flipV="1">
              <a:off x="5041900" y="4384675"/>
              <a:ext cx="469900" cy="5270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699" name="AutoShape 49"/>
            <p:cNvCxnSpPr>
              <a:cxnSpLocks noChangeShapeType="1"/>
              <a:stCxn id="27690" idx="7"/>
              <a:endCxn id="27689" idx="3"/>
            </p:cNvCxnSpPr>
            <p:nvPr/>
          </p:nvCxnSpPr>
          <p:spPr bwMode="auto">
            <a:xfrm flipV="1">
              <a:off x="5194300" y="5146675"/>
              <a:ext cx="317500" cy="4508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7700" name="Text Box 50"/>
            <p:cNvSpPr txBox="1">
              <a:spLocks noChangeArrowheads="1"/>
            </p:cNvSpPr>
            <p:nvPr/>
          </p:nvSpPr>
          <p:spPr bwMode="auto">
            <a:xfrm>
              <a:off x="3776663" y="4114800"/>
              <a:ext cx="309562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solidFill>
                    <a:schemeClr val="accent2"/>
                  </a:solidFill>
                  <a:ea typeface="新細明體" pitchFamily="18" charset="-120"/>
                </a:rPr>
                <a:t>7</a:t>
              </a:r>
            </a:p>
          </p:txBody>
        </p:sp>
        <p:sp>
          <p:nvSpPr>
            <p:cNvPr id="27701" name="Text Box 51"/>
            <p:cNvSpPr txBox="1">
              <a:spLocks noChangeArrowheads="1"/>
            </p:cNvSpPr>
            <p:nvPr/>
          </p:nvSpPr>
          <p:spPr bwMode="auto">
            <a:xfrm>
              <a:off x="5267326" y="4433888"/>
              <a:ext cx="309563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ea typeface="新細明體" pitchFamily="18" charset="-120"/>
                </a:rPr>
                <a:t>4</a:t>
              </a:r>
            </a:p>
          </p:txBody>
        </p:sp>
        <p:sp>
          <p:nvSpPr>
            <p:cNvPr id="27702" name="Text Box 52"/>
            <p:cNvSpPr txBox="1">
              <a:spLocks noChangeArrowheads="1"/>
            </p:cNvSpPr>
            <p:nvPr/>
          </p:nvSpPr>
          <p:spPr bwMode="auto">
            <a:xfrm>
              <a:off x="2427288" y="4902200"/>
              <a:ext cx="309562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 dirty="0">
                  <a:solidFill>
                    <a:schemeClr val="accent2"/>
                  </a:solidFill>
                  <a:ea typeface="新細明體" pitchFamily="18" charset="-120"/>
                </a:rPr>
                <a:t>2</a:t>
              </a:r>
            </a:p>
          </p:txBody>
        </p:sp>
        <p:sp>
          <p:nvSpPr>
            <p:cNvPr id="27703" name="Text Box 53"/>
            <p:cNvSpPr txBox="1">
              <a:spLocks noChangeArrowheads="1"/>
            </p:cNvSpPr>
            <p:nvPr/>
          </p:nvSpPr>
          <p:spPr bwMode="auto">
            <a:xfrm>
              <a:off x="4395788" y="5119688"/>
              <a:ext cx="309562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ea typeface="新細明體" pitchFamily="18" charset="-120"/>
                </a:rPr>
                <a:t>8</a:t>
              </a:r>
            </a:p>
          </p:txBody>
        </p:sp>
        <p:sp>
          <p:nvSpPr>
            <p:cNvPr id="27704" name="Text Box 54"/>
            <p:cNvSpPr txBox="1">
              <a:spLocks noChangeArrowheads="1"/>
            </p:cNvSpPr>
            <p:nvPr/>
          </p:nvSpPr>
          <p:spPr bwMode="auto">
            <a:xfrm>
              <a:off x="3014663" y="4814888"/>
              <a:ext cx="309562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solidFill>
                    <a:schemeClr val="accent2"/>
                  </a:solidFill>
                  <a:ea typeface="新細明體" pitchFamily="18" charset="-120"/>
                </a:rPr>
                <a:t>5</a:t>
              </a:r>
            </a:p>
          </p:txBody>
        </p:sp>
        <p:sp>
          <p:nvSpPr>
            <p:cNvPr id="27705" name="Text Box 55"/>
            <p:cNvSpPr txBox="1">
              <a:spLocks noChangeArrowheads="1"/>
            </p:cNvSpPr>
            <p:nvPr/>
          </p:nvSpPr>
          <p:spPr bwMode="auto">
            <a:xfrm>
              <a:off x="3654426" y="5805488"/>
              <a:ext cx="309563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solidFill>
                    <a:schemeClr val="accent2"/>
                  </a:solidFill>
                  <a:ea typeface="新細明體" pitchFamily="18" charset="-120"/>
                </a:rPr>
                <a:t>7</a:t>
              </a:r>
            </a:p>
          </p:txBody>
        </p:sp>
        <p:sp>
          <p:nvSpPr>
            <p:cNvPr id="27706" name="Text Box 56"/>
            <p:cNvSpPr txBox="1">
              <a:spLocks noChangeArrowheads="1"/>
            </p:cNvSpPr>
            <p:nvPr/>
          </p:nvSpPr>
          <p:spPr bwMode="auto">
            <a:xfrm>
              <a:off x="5319713" y="5276850"/>
              <a:ext cx="309562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ea typeface="新細明體" pitchFamily="18" charset="-120"/>
                </a:rPr>
                <a:t>3</a:t>
              </a:r>
            </a:p>
          </p:txBody>
        </p:sp>
        <p:sp>
          <p:nvSpPr>
            <p:cNvPr id="27707" name="Text Box 57"/>
            <p:cNvSpPr txBox="1">
              <a:spLocks noChangeArrowheads="1"/>
            </p:cNvSpPr>
            <p:nvPr/>
          </p:nvSpPr>
          <p:spPr bwMode="auto">
            <a:xfrm>
              <a:off x="4248151" y="4662488"/>
              <a:ext cx="309563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ea typeface="新細明體" pitchFamily="18" charset="-120"/>
                </a:rPr>
                <a:t>9</a:t>
              </a:r>
            </a:p>
          </p:txBody>
        </p:sp>
        <p:sp>
          <p:nvSpPr>
            <p:cNvPr id="27708" name="Text Box 58"/>
            <p:cNvSpPr txBox="1">
              <a:spLocks noChangeArrowheads="1"/>
            </p:cNvSpPr>
            <p:nvPr/>
          </p:nvSpPr>
          <p:spPr bwMode="auto">
            <a:xfrm>
              <a:off x="3221038" y="5378450"/>
              <a:ext cx="309562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ea typeface="新細明體" pitchFamily="18" charset="-120"/>
                </a:rPr>
                <a:t>8</a:t>
              </a:r>
            </a:p>
          </p:txBody>
        </p:sp>
        <p:sp>
          <p:nvSpPr>
            <p:cNvPr id="27709" name="Text Box 59"/>
            <p:cNvSpPr txBox="1">
              <a:spLocks noChangeArrowheads="1"/>
            </p:cNvSpPr>
            <p:nvPr/>
          </p:nvSpPr>
          <p:spPr bwMode="auto">
            <a:xfrm>
              <a:off x="2266951" y="5867400"/>
              <a:ext cx="309563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solidFill>
                    <a:schemeClr val="accent2"/>
                  </a:solidFill>
                  <a:ea typeface="新細明體" pitchFamily="18" charset="-120"/>
                </a:rPr>
                <a:t>0</a:t>
              </a:r>
            </a:p>
          </p:txBody>
        </p:sp>
        <p:sp>
          <p:nvSpPr>
            <p:cNvPr id="27710" name="Text Box 60"/>
            <p:cNvSpPr txBox="1">
              <a:spLocks noChangeArrowheads="1"/>
            </p:cNvSpPr>
            <p:nvPr/>
          </p:nvSpPr>
          <p:spPr bwMode="auto">
            <a:xfrm>
              <a:off x="5162551" y="5729288"/>
              <a:ext cx="309563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solidFill>
                    <a:schemeClr val="accent2"/>
                  </a:solidFill>
                  <a:ea typeface="新細明體" pitchFamily="18" charset="-120"/>
                </a:rPr>
                <a:t>7</a:t>
              </a:r>
            </a:p>
          </p:txBody>
        </p:sp>
        <p:sp>
          <p:nvSpPr>
            <p:cNvPr id="27711" name="Text Box 61"/>
            <p:cNvSpPr txBox="1">
              <a:spLocks noChangeArrowheads="1"/>
            </p:cNvSpPr>
            <p:nvPr/>
          </p:nvSpPr>
          <p:spPr bwMode="auto">
            <a:xfrm>
              <a:off x="2571751" y="4205288"/>
              <a:ext cx="309563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 dirty="0">
                  <a:solidFill>
                    <a:schemeClr val="accent2"/>
                  </a:solidFill>
                  <a:ea typeface="新細明體" pitchFamily="18" charset="-120"/>
                </a:rPr>
                <a:t>2</a:t>
              </a:r>
            </a:p>
          </p:txBody>
        </p:sp>
        <p:sp>
          <p:nvSpPr>
            <p:cNvPr id="27712" name="Text Box 62"/>
            <p:cNvSpPr txBox="1">
              <a:spLocks noChangeArrowheads="1"/>
            </p:cNvSpPr>
            <p:nvPr/>
          </p:nvSpPr>
          <p:spPr bwMode="auto">
            <a:xfrm>
              <a:off x="3486151" y="4714875"/>
              <a:ext cx="309563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 dirty="0">
                  <a:solidFill>
                    <a:schemeClr val="accent2"/>
                  </a:solidFill>
                  <a:ea typeface="新細明體" pitchFamily="18" charset="-120"/>
                </a:rPr>
                <a:t>5</a:t>
              </a:r>
            </a:p>
          </p:txBody>
        </p:sp>
        <p:sp>
          <p:nvSpPr>
            <p:cNvPr id="27713" name="Text Box 63"/>
            <p:cNvSpPr txBox="1">
              <a:spLocks noChangeArrowheads="1"/>
            </p:cNvSpPr>
            <p:nvPr/>
          </p:nvSpPr>
          <p:spPr bwMode="auto">
            <a:xfrm>
              <a:off x="5729288" y="4662488"/>
              <a:ext cx="347662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zh-TW" altLang="en-US" sz="1800" b="1">
                  <a:solidFill>
                    <a:schemeClr val="accent2"/>
                  </a:solidFill>
                  <a:ea typeface="新細明體" pitchFamily="18" charset="-120"/>
                  <a:sym typeface="Symbol" panose="05050102010706020507" pitchFamily="18" charset="2"/>
                </a:rPr>
                <a:t></a:t>
              </a:r>
            </a:p>
          </p:txBody>
        </p:sp>
        <p:sp>
          <p:nvSpPr>
            <p:cNvPr id="27714" name="Text Box 64"/>
            <p:cNvSpPr txBox="1">
              <a:spLocks noChangeArrowheads="1"/>
            </p:cNvSpPr>
            <p:nvPr/>
          </p:nvSpPr>
          <p:spPr bwMode="auto">
            <a:xfrm>
              <a:off x="5008563" y="3900488"/>
              <a:ext cx="309562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solidFill>
                    <a:schemeClr val="accent2"/>
                  </a:solidFill>
                  <a:ea typeface="新細明體" pitchFamily="18" charset="-120"/>
                  <a:sym typeface="Symbol" panose="05050102010706020507" pitchFamily="18" charset="2"/>
                </a:rPr>
                <a:t>7</a:t>
              </a:r>
              <a:endParaRPr lang="en-US" altLang="zh-TW" sz="1800">
                <a:solidFill>
                  <a:schemeClr val="accent2"/>
                </a:solidFill>
                <a:ea typeface="新細明體" pitchFamily="18" charset="-12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581775" y="1462088"/>
            <a:ext cx="3857625" cy="2479676"/>
            <a:chOff x="6581775" y="1462088"/>
            <a:chExt cx="3857625" cy="2479676"/>
          </a:xfrm>
        </p:grpSpPr>
        <p:sp>
          <p:nvSpPr>
            <p:cNvPr id="27715" name="Freeform 65"/>
            <p:cNvSpPr>
              <a:spLocks/>
            </p:cNvSpPr>
            <p:nvPr/>
          </p:nvSpPr>
          <p:spPr bwMode="auto">
            <a:xfrm>
              <a:off x="6581775" y="1760539"/>
              <a:ext cx="1841500" cy="2181225"/>
            </a:xfrm>
            <a:custGeom>
              <a:avLst/>
              <a:gdLst>
                <a:gd name="T0" fmla="*/ 105846563 w 1160"/>
                <a:gd name="T1" fmla="*/ 1801912513 h 1374"/>
                <a:gd name="T2" fmla="*/ 120967500 w 1160"/>
                <a:gd name="T3" fmla="*/ 2147483647 h 1374"/>
                <a:gd name="T4" fmla="*/ 786288750 w 1160"/>
                <a:gd name="T5" fmla="*/ 2147483647 h 1374"/>
                <a:gd name="T6" fmla="*/ 1723786875 w 1160"/>
                <a:gd name="T7" fmla="*/ 2147483647 h 1374"/>
                <a:gd name="T8" fmla="*/ 2147483647 w 1160"/>
                <a:gd name="T9" fmla="*/ 1378526263 h 1374"/>
                <a:gd name="T10" fmla="*/ 1602819375 w 1160"/>
                <a:gd name="T11" fmla="*/ 183972200 h 1374"/>
                <a:gd name="T12" fmla="*/ 423386250 w 1160"/>
                <a:gd name="T13" fmla="*/ 274697825 h 1374"/>
                <a:gd name="T14" fmla="*/ 105846563 w 1160"/>
                <a:gd name="T15" fmla="*/ 1801912513 h 137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60"/>
                <a:gd name="T25" fmla="*/ 0 h 1374"/>
                <a:gd name="T26" fmla="*/ 1160 w 1160"/>
                <a:gd name="T27" fmla="*/ 1374 h 137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60" h="1374">
                  <a:moveTo>
                    <a:pt x="42" y="715"/>
                  </a:moveTo>
                  <a:cubicBezTo>
                    <a:pt x="48" y="877"/>
                    <a:pt x="0" y="1165"/>
                    <a:pt x="48" y="1273"/>
                  </a:cubicBezTo>
                  <a:cubicBezTo>
                    <a:pt x="93" y="1374"/>
                    <a:pt x="206" y="1346"/>
                    <a:pt x="312" y="1321"/>
                  </a:cubicBezTo>
                  <a:cubicBezTo>
                    <a:pt x="418" y="1296"/>
                    <a:pt x="544" y="1252"/>
                    <a:pt x="684" y="1123"/>
                  </a:cubicBezTo>
                  <a:cubicBezTo>
                    <a:pt x="824" y="994"/>
                    <a:pt x="1160" y="722"/>
                    <a:pt x="1152" y="547"/>
                  </a:cubicBezTo>
                  <a:cubicBezTo>
                    <a:pt x="1144" y="372"/>
                    <a:pt x="800" y="146"/>
                    <a:pt x="636" y="73"/>
                  </a:cubicBezTo>
                  <a:cubicBezTo>
                    <a:pt x="472" y="0"/>
                    <a:pt x="267" y="2"/>
                    <a:pt x="168" y="109"/>
                  </a:cubicBezTo>
                  <a:cubicBezTo>
                    <a:pt x="69" y="216"/>
                    <a:pt x="36" y="553"/>
                    <a:pt x="42" y="715"/>
                  </a:cubicBezTo>
                  <a:close/>
                </a:path>
              </a:pathLst>
            </a:custGeom>
            <a:solidFill>
              <a:srgbClr val="FFFFFF">
                <a:alpha val="50196"/>
              </a:srgbClr>
            </a:solidFill>
            <a:ln>
              <a:noFill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7716" name="Oval 66"/>
            <p:cNvSpPr>
              <a:spLocks noChangeArrowheads="1"/>
            </p:cNvSpPr>
            <p:nvPr/>
          </p:nvSpPr>
          <p:spPr bwMode="auto">
            <a:xfrm>
              <a:off x="7162800" y="1981200"/>
              <a:ext cx="304800" cy="304800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solidFill>
                    <a:schemeClr val="tx2"/>
                  </a:solidFill>
                  <a:ea typeface="新細明體" pitchFamily="18" charset="-120"/>
                </a:rPr>
                <a:t>B</a:t>
              </a:r>
            </a:p>
          </p:txBody>
        </p:sp>
        <p:sp>
          <p:nvSpPr>
            <p:cNvPr id="27717" name="Oval 67"/>
            <p:cNvSpPr>
              <a:spLocks noChangeArrowheads="1"/>
            </p:cNvSpPr>
            <p:nvPr/>
          </p:nvSpPr>
          <p:spPr bwMode="auto">
            <a:xfrm>
              <a:off x="9144000" y="16764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ea typeface="新細明體" pitchFamily="18" charset="-120"/>
                </a:rPr>
                <a:t>D</a:t>
              </a:r>
            </a:p>
          </p:txBody>
        </p:sp>
        <p:sp>
          <p:nvSpPr>
            <p:cNvPr id="27718" name="Oval 68"/>
            <p:cNvSpPr>
              <a:spLocks noChangeArrowheads="1"/>
            </p:cNvSpPr>
            <p:nvPr/>
          </p:nvSpPr>
          <p:spPr bwMode="auto">
            <a:xfrm>
              <a:off x="7848600" y="2590800"/>
              <a:ext cx="304800" cy="304800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solidFill>
                    <a:schemeClr val="tx2"/>
                  </a:solidFill>
                  <a:ea typeface="新細明體" pitchFamily="18" charset="-120"/>
                </a:rPr>
                <a:t>C</a:t>
              </a:r>
            </a:p>
          </p:txBody>
        </p:sp>
        <p:sp>
          <p:nvSpPr>
            <p:cNvPr id="27719" name="Oval 69"/>
            <p:cNvSpPr>
              <a:spLocks noChangeArrowheads="1"/>
            </p:cNvSpPr>
            <p:nvPr/>
          </p:nvSpPr>
          <p:spPr bwMode="auto">
            <a:xfrm>
              <a:off x="6858000" y="3276600"/>
              <a:ext cx="304800" cy="304800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 dirty="0">
                  <a:solidFill>
                    <a:schemeClr val="tx2"/>
                  </a:solidFill>
                  <a:ea typeface="新細明體" pitchFamily="18" charset="-120"/>
                </a:rPr>
                <a:t>A</a:t>
              </a:r>
            </a:p>
          </p:txBody>
        </p:sp>
        <p:sp>
          <p:nvSpPr>
            <p:cNvPr id="27720" name="Oval 70"/>
            <p:cNvSpPr>
              <a:spLocks noChangeArrowheads="1"/>
            </p:cNvSpPr>
            <p:nvPr/>
          </p:nvSpPr>
          <p:spPr bwMode="auto">
            <a:xfrm>
              <a:off x="9829800" y="24384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ea typeface="新細明體" pitchFamily="18" charset="-120"/>
                </a:rPr>
                <a:t>F</a:t>
              </a:r>
            </a:p>
          </p:txBody>
        </p:sp>
        <p:sp>
          <p:nvSpPr>
            <p:cNvPr id="27721" name="Oval 71"/>
            <p:cNvSpPr>
              <a:spLocks noChangeArrowheads="1"/>
            </p:cNvSpPr>
            <p:nvPr/>
          </p:nvSpPr>
          <p:spPr bwMode="auto">
            <a:xfrm>
              <a:off x="9296400" y="31242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ea typeface="新細明體" pitchFamily="18" charset="-120"/>
                </a:rPr>
                <a:t>E</a:t>
              </a:r>
            </a:p>
          </p:txBody>
        </p:sp>
        <p:cxnSp>
          <p:nvCxnSpPr>
            <p:cNvPr id="27722" name="AutoShape 72"/>
            <p:cNvCxnSpPr>
              <a:cxnSpLocks noChangeShapeType="1"/>
              <a:stCxn id="27716" idx="5"/>
              <a:endCxn id="27718" idx="1"/>
            </p:cNvCxnSpPr>
            <p:nvPr/>
          </p:nvCxnSpPr>
          <p:spPr bwMode="auto">
            <a:xfrm>
              <a:off x="7423150" y="2260600"/>
              <a:ext cx="469900" cy="355600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723" name="AutoShape 73"/>
            <p:cNvCxnSpPr>
              <a:cxnSpLocks noChangeShapeType="1"/>
              <a:stCxn id="27718" idx="3"/>
              <a:endCxn id="27719" idx="7"/>
            </p:cNvCxnSpPr>
            <p:nvPr/>
          </p:nvCxnSpPr>
          <p:spPr bwMode="auto">
            <a:xfrm flipH="1">
              <a:off x="7118350" y="2870200"/>
              <a:ext cx="774700" cy="43180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724" name="AutoShape 74"/>
            <p:cNvCxnSpPr>
              <a:cxnSpLocks noChangeShapeType="1"/>
              <a:stCxn id="27716" idx="3"/>
              <a:endCxn id="27719" idx="0"/>
            </p:cNvCxnSpPr>
            <p:nvPr/>
          </p:nvCxnSpPr>
          <p:spPr bwMode="auto">
            <a:xfrm flipH="1">
              <a:off x="7010400" y="2260600"/>
              <a:ext cx="196850" cy="996950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725" name="AutoShape 75"/>
            <p:cNvCxnSpPr>
              <a:cxnSpLocks noChangeShapeType="1"/>
              <a:stCxn id="27718" idx="6"/>
              <a:endCxn id="27721" idx="1"/>
            </p:cNvCxnSpPr>
            <p:nvPr/>
          </p:nvCxnSpPr>
          <p:spPr bwMode="auto">
            <a:xfrm>
              <a:off x="8172450" y="2743201"/>
              <a:ext cx="1168400" cy="415925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726" name="AutoShape 76"/>
            <p:cNvCxnSpPr>
              <a:cxnSpLocks noChangeShapeType="1"/>
              <a:stCxn id="27719" idx="6"/>
              <a:endCxn id="27721" idx="2"/>
            </p:cNvCxnSpPr>
            <p:nvPr/>
          </p:nvCxnSpPr>
          <p:spPr bwMode="auto">
            <a:xfrm flipV="1">
              <a:off x="7181851" y="3276600"/>
              <a:ext cx="2105025" cy="152400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727" name="AutoShape 77"/>
            <p:cNvCxnSpPr>
              <a:cxnSpLocks noChangeShapeType="1"/>
              <a:stCxn id="27716" idx="6"/>
              <a:endCxn id="27717" idx="2"/>
            </p:cNvCxnSpPr>
            <p:nvPr/>
          </p:nvCxnSpPr>
          <p:spPr bwMode="auto">
            <a:xfrm flipV="1">
              <a:off x="7486651" y="1828800"/>
              <a:ext cx="1647825" cy="304800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728" name="AutoShape 78"/>
            <p:cNvCxnSpPr>
              <a:cxnSpLocks noChangeShapeType="1"/>
              <a:stCxn id="27718" idx="7"/>
              <a:endCxn id="27717" idx="3"/>
            </p:cNvCxnSpPr>
            <p:nvPr/>
          </p:nvCxnSpPr>
          <p:spPr bwMode="auto">
            <a:xfrm flipV="1">
              <a:off x="8108950" y="1946276"/>
              <a:ext cx="1079500" cy="669925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729" name="AutoShape 79"/>
            <p:cNvCxnSpPr>
              <a:cxnSpLocks noChangeShapeType="1"/>
              <a:stCxn id="27720" idx="1"/>
              <a:endCxn id="27717" idx="5"/>
            </p:cNvCxnSpPr>
            <p:nvPr/>
          </p:nvCxnSpPr>
          <p:spPr bwMode="auto">
            <a:xfrm flipH="1" flipV="1">
              <a:off x="9404350" y="1946275"/>
              <a:ext cx="469900" cy="5270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730" name="AutoShape 80"/>
            <p:cNvCxnSpPr>
              <a:cxnSpLocks noChangeShapeType="1"/>
              <a:stCxn id="27721" idx="7"/>
              <a:endCxn id="27720" idx="3"/>
            </p:cNvCxnSpPr>
            <p:nvPr/>
          </p:nvCxnSpPr>
          <p:spPr bwMode="auto">
            <a:xfrm flipV="1">
              <a:off x="9556750" y="2708275"/>
              <a:ext cx="317500" cy="4508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7731" name="Text Box 81"/>
            <p:cNvSpPr txBox="1">
              <a:spLocks noChangeArrowheads="1"/>
            </p:cNvSpPr>
            <p:nvPr/>
          </p:nvSpPr>
          <p:spPr bwMode="auto">
            <a:xfrm>
              <a:off x="8139113" y="1676400"/>
              <a:ext cx="309562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solidFill>
                    <a:schemeClr val="accent2"/>
                  </a:solidFill>
                  <a:ea typeface="新細明體" pitchFamily="18" charset="-120"/>
                </a:rPr>
                <a:t>7</a:t>
              </a:r>
            </a:p>
          </p:txBody>
        </p:sp>
        <p:sp>
          <p:nvSpPr>
            <p:cNvPr id="27732" name="Text Box 82"/>
            <p:cNvSpPr txBox="1">
              <a:spLocks noChangeArrowheads="1"/>
            </p:cNvSpPr>
            <p:nvPr/>
          </p:nvSpPr>
          <p:spPr bwMode="auto">
            <a:xfrm>
              <a:off x="9629776" y="1995488"/>
              <a:ext cx="309563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ea typeface="新細明體" pitchFamily="18" charset="-120"/>
                </a:rPr>
                <a:t>4</a:t>
              </a:r>
            </a:p>
          </p:txBody>
        </p:sp>
        <p:sp>
          <p:nvSpPr>
            <p:cNvPr id="27733" name="Text Box 83"/>
            <p:cNvSpPr txBox="1">
              <a:spLocks noChangeArrowheads="1"/>
            </p:cNvSpPr>
            <p:nvPr/>
          </p:nvSpPr>
          <p:spPr bwMode="auto">
            <a:xfrm>
              <a:off x="6789738" y="2463800"/>
              <a:ext cx="309562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solidFill>
                    <a:schemeClr val="accent2"/>
                  </a:solidFill>
                  <a:ea typeface="新細明體" pitchFamily="18" charset="-120"/>
                </a:rPr>
                <a:t>2</a:t>
              </a:r>
            </a:p>
          </p:txBody>
        </p:sp>
        <p:sp>
          <p:nvSpPr>
            <p:cNvPr id="27734" name="Text Box 84"/>
            <p:cNvSpPr txBox="1">
              <a:spLocks noChangeArrowheads="1"/>
            </p:cNvSpPr>
            <p:nvPr/>
          </p:nvSpPr>
          <p:spPr bwMode="auto">
            <a:xfrm>
              <a:off x="8758238" y="2681288"/>
              <a:ext cx="309562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ea typeface="新細明體" pitchFamily="18" charset="-120"/>
                </a:rPr>
                <a:t>8</a:t>
              </a:r>
            </a:p>
          </p:txBody>
        </p:sp>
        <p:sp>
          <p:nvSpPr>
            <p:cNvPr id="27735" name="Text Box 85"/>
            <p:cNvSpPr txBox="1">
              <a:spLocks noChangeArrowheads="1"/>
            </p:cNvSpPr>
            <p:nvPr/>
          </p:nvSpPr>
          <p:spPr bwMode="auto">
            <a:xfrm>
              <a:off x="7377113" y="2376488"/>
              <a:ext cx="309562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solidFill>
                    <a:schemeClr val="accent2"/>
                  </a:solidFill>
                  <a:ea typeface="新細明體" pitchFamily="18" charset="-120"/>
                </a:rPr>
                <a:t>5</a:t>
              </a:r>
            </a:p>
          </p:txBody>
        </p:sp>
        <p:sp>
          <p:nvSpPr>
            <p:cNvPr id="27736" name="Text Box 86"/>
            <p:cNvSpPr txBox="1">
              <a:spLocks noChangeArrowheads="1"/>
            </p:cNvSpPr>
            <p:nvPr/>
          </p:nvSpPr>
          <p:spPr bwMode="auto">
            <a:xfrm>
              <a:off x="8016876" y="3367088"/>
              <a:ext cx="309563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solidFill>
                    <a:schemeClr val="accent2"/>
                  </a:solidFill>
                  <a:ea typeface="新細明體" pitchFamily="18" charset="-120"/>
                </a:rPr>
                <a:t>7</a:t>
              </a:r>
            </a:p>
          </p:txBody>
        </p:sp>
        <p:sp>
          <p:nvSpPr>
            <p:cNvPr id="27737" name="Text Box 87"/>
            <p:cNvSpPr txBox="1">
              <a:spLocks noChangeArrowheads="1"/>
            </p:cNvSpPr>
            <p:nvPr/>
          </p:nvSpPr>
          <p:spPr bwMode="auto">
            <a:xfrm>
              <a:off x="9682163" y="2838450"/>
              <a:ext cx="309562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ea typeface="新細明體" pitchFamily="18" charset="-120"/>
                </a:rPr>
                <a:t>3</a:t>
              </a:r>
            </a:p>
          </p:txBody>
        </p:sp>
        <p:sp>
          <p:nvSpPr>
            <p:cNvPr id="27738" name="Text Box 88"/>
            <p:cNvSpPr txBox="1">
              <a:spLocks noChangeArrowheads="1"/>
            </p:cNvSpPr>
            <p:nvPr/>
          </p:nvSpPr>
          <p:spPr bwMode="auto">
            <a:xfrm>
              <a:off x="8610601" y="2224088"/>
              <a:ext cx="309563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ea typeface="新細明體" pitchFamily="18" charset="-120"/>
                </a:rPr>
                <a:t>9</a:t>
              </a:r>
            </a:p>
          </p:txBody>
        </p:sp>
        <p:sp>
          <p:nvSpPr>
            <p:cNvPr id="27739" name="Text Box 89"/>
            <p:cNvSpPr txBox="1">
              <a:spLocks noChangeArrowheads="1"/>
            </p:cNvSpPr>
            <p:nvPr/>
          </p:nvSpPr>
          <p:spPr bwMode="auto">
            <a:xfrm>
              <a:off x="7583488" y="2940050"/>
              <a:ext cx="309562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ea typeface="新細明體" pitchFamily="18" charset="-120"/>
                </a:rPr>
                <a:t>8</a:t>
              </a:r>
            </a:p>
          </p:txBody>
        </p:sp>
        <p:sp>
          <p:nvSpPr>
            <p:cNvPr id="27740" name="Text Box 90"/>
            <p:cNvSpPr txBox="1">
              <a:spLocks noChangeArrowheads="1"/>
            </p:cNvSpPr>
            <p:nvPr/>
          </p:nvSpPr>
          <p:spPr bwMode="auto">
            <a:xfrm>
              <a:off x="6629401" y="3429000"/>
              <a:ext cx="309563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 dirty="0">
                  <a:solidFill>
                    <a:schemeClr val="accent2"/>
                  </a:solidFill>
                  <a:ea typeface="新細明體" pitchFamily="18" charset="-120"/>
                </a:rPr>
                <a:t>0</a:t>
              </a:r>
            </a:p>
          </p:txBody>
        </p:sp>
        <p:sp>
          <p:nvSpPr>
            <p:cNvPr id="27741" name="Text Box 91"/>
            <p:cNvSpPr txBox="1">
              <a:spLocks noChangeArrowheads="1"/>
            </p:cNvSpPr>
            <p:nvPr/>
          </p:nvSpPr>
          <p:spPr bwMode="auto">
            <a:xfrm>
              <a:off x="9525001" y="3290888"/>
              <a:ext cx="309563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solidFill>
                    <a:schemeClr val="accent2"/>
                  </a:solidFill>
                  <a:ea typeface="新細明體" pitchFamily="18" charset="-120"/>
                </a:rPr>
                <a:t>7</a:t>
              </a:r>
            </a:p>
          </p:txBody>
        </p:sp>
        <p:sp>
          <p:nvSpPr>
            <p:cNvPr id="27742" name="Text Box 92"/>
            <p:cNvSpPr txBox="1">
              <a:spLocks noChangeArrowheads="1"/>
            </p:cNvSpPr>
            <p:nvPr/>
          </p:nvSpPr>
          <p:spPr bwMode="auto">
            <a:xfrm>
              <a:off x="6934201" y="1766888"/>
              <a:ext cx="309563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solidFill>
                    <a:schemeClr val="accent2"/>
                  </a:solidFill>
                  <a:ea typeface="新細明體" pitchFamily="18" charset="-120"/>
                </a:rPr>
                <a:t>2</a:t>
              </a:r>
            </a:p>
          </p:txBody>
        </p:sp>
        <p:sp>
          <p:nvSpPr>
            <p:cNvPr id="27743" name="Text Box 93"/>
            <p:cNvSpPr txBox="1">
              <a:spLocks noChangeArrowheads="1"/>
            </p:cNvSpPr>
            <p:nvPr/>
          </p:nvSpPr>
          <p:spPr bwMode="auto">
            <a:xfrm>
              <a:off x="7848601" y="2276475"/>
              <a:ext cx="309563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solidFill>
                    <a:schemeClr val="tx2"/>
                  </a:solidFill>
                  <a:ea typeface="新細明體" pitchFamily="18" charset="-120"/>
                </a:rPr>
                <a:t>5</a:t>
              </a:r>
            </a:p>
          </p:txBody>
        </p:sp>
        <p:sp>
          <p:nvSpPr>
            <p:cNvPr id="27744" name="Text Box 94"/>
            <p:cNvSpPr txBox="1">
              <a:spLocks noChangeArrowheads="1"/>
            </p:cNvSpPr>
            <p:nvPr/>
          </p:nvSpPr>
          <p:spPr bwMode="auto">
            <a:xfrm>
              <a:off x="10091738" y="2224088"/>
              <a:ext cx="347662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zh-TW" altLang="en-US" sz="1800" b="1">
                  <a:solidFill>
                    <a:schemeClr val="accent2"/>
                  </a:solidFill>
                  <a:ea typeface="新細明體" pitchFamily="18" charset="-120"/>
                  <a:sym typeface="Symbol" panose="05050102010706020507" pitchFamily="18" charset="2"/>
                </a:rPr>
                <a:t></a:t>
              </a:r>
            </a:p>
          </p:txBody>
        </p:sp>
        <p:sp>
          <p:nvSpPr>
            <p:cNvPr id="27745" name="Text Box 95"/>
            <p:cNvSpPr txBox="1">
              <a:spLocks noChangeArrowheads="1"/>
            </p:cNvSpPr>
            <p:nvPr/>
          </p:nvSpPr>
          <p:spPr bwMode="auto">
            <a:xfrm>
              <a:off x="9371013" y="1462088"/>
              <a:ext cx="309562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solidFill>
                    <a:schemeClr val="accent2"/>
                  </a:solidFill>
                  <a:ea typeface="新細明體" pitchFamily="18" charset="-120"/>
                  <a:sym typeface="Symbol" panose="05050102010706020507" pitchFamily="18" charset="2"/>
                </a:rPr>
                <a:t>7</a:t>
              </a:r>
              <a:endParaRPr lang="en-US" altLang="zh-TW" sz="1800">
                <a:solidFill>
                  <a:schemeClr val="accent2"/>
                </a:solidFill>
                <a:ea typeface="新細明體" pitchFamily="18" charset="-12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553201" y="3889376"/>
            <a:ext cx="3900488" cy="2511425"/>
            <a:chOff x="6553201" y="3889376"/>
            <a:chExt cx="3900488" cy="2511425"/>
          </a:xfrm>
        </p:grpSpPr>
        <p:sp>
          <p:nvSpPr>
            <p:cNvPr id="27746" name="Freeform 96"/>
            <p:cNvSpPr>
              <a:spLocks/>
            </p:cNvSpPr>
            <p:nvPr/>
          </p:nvSpPr>
          <p:spPr bwMode="auto">
            <a:xfrm>
              <a:off x="6553201" y="3889376"/>
              <a:ext cx="3336925" cy="2511425"/>
            </a:xfrm>
            <a:custGeom>
              <a:avLst/>
              <a:gdLst>
                <a:gd name="T0" fmla="*/ 206652813 w 2102"/>
                <a:gd name="T1" fmla="*/ 2147483647 h 1582"/>
                <a:gd name="T2" fmla="*/ 176410938 w 2102"/>
                <a:gd name="T3" fmla="*/ 2147483647 h 1582"/>
                <a:gd name="T4" fmla="*/ 1265118438 w 2102"/>
                <a:gd name="T5" fmla="*/ 2147483647 h 1582"/>
                <a:gd name="T6" fmla="*/ 2147483647 w 2102"/>
                <a:gd name="T7" fmla="*/ 2147483647 h 1582"/>
                <a:gd name="T8" fmla="*/ 2147483647 w 2102"/>
                <a:gd name="T9" fmla="*/ 814011263 h 1582"/>
                <a:gd name="T10" fmla="*/ 2147483647 w 2102"/>
                <a:gd name="T11" fmla="*/ 57964388 h 1582"/>
                <a:gd name="T12" fmla="*/ 2147483647 w 2102"/>
                <a:gd name="T13" fmla="*/ 466229700 h 1582"/>
                <a:gd name="T14" fmla="*/ 524192500 w 2102"/>
                <a:gd name="T15" fmla="*/ 919857825 h 1582"/>
                <a:gd name="T16" fmla="*/ 206652813 w 2102"/>
                <a:gd name="T17" fmla="*/ 2147483647 h 15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02"/>
                <a:gd name="T28" fmla="*/ 0 h 1582"/>
                <a:gd name="T29" fmla="*/ 2102 w 2102"/>
                <a:gd name="T30" fmla="*/ 1582 h 15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02" h="1582">
                  <a:moveTo>
                    <a:pt x="82" y="971"/>
                  </a:moveTo>
                  <a:cubicBezTo>
                    <a:pt x="88" y="1133"/>
                    <a:pt x="0" y="1416"/>
                    <a:pt x="70" y="1499"/>
                  </a:cubicBezTo>
                  <a:cubicBezTo>
                    <a:pt x="140" y="1582"/>
                    <a:pt x="297" y="1572"/>
                    <a:pt x="502" y="1469"/>
                  </a:cubicBezTo>
                  <a:cubicBezTo>
                    <a:pt x="707" y="1366"/>
                    <a:pt x="1046" y="1072"/>
                    <a:pt x="1300" y="881"/>
                  </a:cubicBezTo>
                  <a:cubicBezTo>
                    <a:pt x="1554" y="690"/>
                    <a:pt x="1950" y="466"/>
                    <a:pt x="2026" y="323"/>
                  </a:cubicBezTo>
                  <a:cubicBezTo>
                    <a:pt x="2102" y="180"/>
                    <a:pt x="1933" y="46"/>
                    <a:pt x="1756" y="23"/>
                  </a:cubicBezTo>
                  <a:cubicBezTo>
                    <a:pt x="1579" y="0"/>
                    <a:pt x="1222" y="128"/>
                    <a:pt x="964" y="185"/>
                  </a:cubicBezTo>
                  <a:cubicBezTo>
                    <a:pt x="706" y="242"/>
                    <a:pt x="355" y="234"/>
                    <a:pt x="208" y="365"/>
                  </a:cubicBezTo>
                  <a:cubicBezTo>
                    <a:pt x="61" y="496"/>
                    <a:pt x="76" y="809"/>
                    <a:pt x="82" y="971"/>
                  </a:cubicBezTo>
                  <a:close/>
                </a:path>
              </a:pathLst>
            </a:custGeom>
            <a:solidFill>
              <a:srgbClr val="FFFFFF">
                <a:alpha val="50196"/>
              </a:srgbClr>
            </a:solidFill>
            <a:ln>
              <a:noFill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7747" name="Oval 97"/>
            <p:cNvSpPr>
              <a:spLocks noChangeArrowheads="1"/>
            </p:cNvSpPr>
            <p:nvPr/>
          </p:nvSpPr>
          <p:spPr bwMode="auto">
            <a:xfrm>
              <a:off x="7197725" y="4516438"/>
              <a:ext cx="304800" cy="304800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solidFill>
                    <a:schemeClr val="tx2"/>
                  </a:solidFill>
                  <a:ea typeface="新細明體" pitchFamily="18" charset="-120"/>
                </a:rPr>
                <a:t>B</a:t>
              </a:r>
            </a:p>
          </p:txBody>
        </p:sp>
        <p:sp>
          <p:nvSpPr>
            <p:cNvPr id="27748" name="Oval 98"/>
            <p:cNvSpPr>
              <a:spLocks noChangeArrowheads="1"/>
            </p:cNvSpPr>
            <p:nvPr/>
          </p:nvSpPr>
          <p:spPr bwMode="auto">
            <a:xfrm>
              <a:off x="9178925" y="4211638"/>
              <a:ext cx="304800" cy="304800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 dirty="0">
                  <a:solidFill>
                    <a:schemeClr val="tx2"/>
                  </a:solidFill>
                  <a:ea typeface="新細明體" pitchFamily="18" charset="-120"/>
                </a:rPr>
                <a:t>D</a:t>
              </a:r>
            </a:p>
          </p:txBody>
        </p:sp>
        <p:sp>
          <p:nvSpPr>
            <p:cNvPr id="27749" name="Oval 99"/>
            <p:cNvSpPr>
              <a:spLocks noChangeArrowheads="1"/>
            </p:cNvSpPr>
            <p:nvPr/>
          </p:nvSpPr>
          <p:spPr bwMode="auto">
            <a:xfrm>
              <a:off x="7883525" y="5126038"/>
              <a:ext cx="304800" cy="304800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solidFill>
                    <a:schemeClr val="tx2"/>
                  </a:solidFill>
                  <a:ea typeface="新細明體" pitchFamily="18" charset="-120"/>
                </a:rPr>
                <a:t>C</a:t>
              </a:r>
            </a:p>
          </p:txBody>
        </p:sp>
        <p:sp>
          <p:nvSpPr>
            <p:cNvPr id="27750" name="Oval 100"/>
            <p:cNvSpPr>
              <a:spLocks noChangeArrowheads="1"/>
            </p:cNvSpPr>
            <p:nvPr/>
          </p:nvSpPr>
          <p:spPr bwMode="auto">
            <a:xfrm>
              <a:off x="6892925" y="5811838"/>
              <a:ext cx="304800" cy="304800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solidFill>
                    <a:schemeClr val="tx2"/>
                  </a:solidFill>
                  <a:ea typeface="新細明體" pitchFamily="18" charset="-120"/>
                </a:rPr>
                <a:t>A</a:t>
              </a:r>
            </a:p>
          </p:txBody>
        </p:sp>
        <p:sp>
          <p:nvSpPr>
            <p:cNvPr id="27751" name="Oval 101"/>
            <p:cNvSpPr>
              <a:spLocks noChangeArrowheads="1"/>
            </p:cNvSpPr>
            <p:nvPr/>
          </p:nvSpPr>
          <p:spPr bwMode="auto">
            <a:xfrm>
              <a:off x="9864725" y="4973638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ea typeface="新細明體" pitchFamily="18" charset="-120"/>
                </a:rPr>
                <a:t>F</a:t>
              </a:r>
            </a:p>
          </p:txBody>
        </p:sp>
        <p:sp>
          <p:nvSpPr>
            <p:cNvPr id="27752" name="Oval 102"/>
            <p:cNvSpPr>
              <a:spLocks noChangeArrowheads="1"/>
            </p:cNvSpPr>
            <p:nvPr/>
          </p:nvSpPr>
          <p:spPr bwMode="auto">
            <a:xfrm>
              <a:off x="9331325" y="5659438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ea typeface="新細明體" pitchFamily="18" charset="-120"/>
                </a:rPr>
                <a:t>E</a:t>
              </a:r>
            </a:p>
          </p:txBody>
        </p:sp>
        <p:cxnSp>
          <p:nvCxnSpPr>
            <p:cNvPr id="27753" name="AutoShape 103"/>
            <p:cNvCxnSpPr>
              <a:cxnSpLocks noChangeShapeType="1"/>
              <a:stCxn id="27747" idx="5"/>
              <a:endCxn id="27749" idx="1"/>
            </p:cNvCxnSpPr>
            <p:nvPr/>
          </p:nvCxnSpPr>
          <p:spPr bwMode="auto">
            <a:xfrm>
              <a:off x="7458075" y="4795838"/>
              <a:ext cx="469900" cy="355600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754" name="AutoShape 104"/>
            <p:cNvCxnSpPr>
              <a:cxnSpLocks noChangeShapeType="1"/>
              <a:stCxn id="27749" idx="3"/>
              <a:endCxn id="27750" idx="7"/>
            </p:cNvCxnSpPr>
            <p:nvPr/>
          </p:nvCxnSpPr>
          <p:spPr bwMode="auto">
            <a:xfrm flipH="1">
              <a:off x="7153275" y="5405438"/>
              <a:ext cx="774700" cy="43180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755" name="AutoShape 105"/>
            <p:cNvCxnSpPr>
              <a:cxnSpLocks noChangeShapeType="1"/>
              <a:stCxn id="27747" idx="3"/>
              <a:endCxn id="27750" idx="0"/>
            </p:cNvCxnSpPr>
            <p:nvPr/>
          </p:nvCxnSpPr>
          <p:spPr bwMode="auto">
            <a:xfrm flipH="1">
              <a:off x="7045325" y="4795838"/>
              <a:ext cx="196850" cy="996950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756" name="AutoShape 106"/>
            <p:cNvCxnSpPr>
              <a:cxnSpLocks noChangeShapeType="1"/>
              <a:stCxn id="27749" idx="6"/>
              <a:endCxn id="27752" idx="1"/>
            </p:cNvCxnSpPr>
            <p:nvPr/>
          </p:nvCxnSpPr>
          <p:spPr bwMode="auto">
            <a:xfrm>
              <a:off x="8207375" y="5278439"/>
              <a:ext cx="1168400" cy="415925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757" name="AutoShape 107"/>
            <p:cNvCxnSpPr>
              <a:cxnSpLocks noChangeShapeType="1"/>
              <a:stCxn id="27750" idx="6"/>
              <a:endCxn id="27752" idx="2"/>
            </p:cNvCxnSpPr>
            <p:nvPr/>
          </p:nvCxnSpPr>
          <p:spPr bwMode="auto">
            <a:xfrm flipV="1">
              <a:off x="7216776" y="5811838"/>
              <a:ext cx="2105025" cy="152400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758" name="AutoShape 108"/>
            <p:cNvCxnSpPr>
              <a:cxnSpLocks noChangeShapeType="1"/>
              <a:stCxn id="27747" idx="6"/>
              <a:endCxn id="27748" idx="2"/>
            </p:cNvCxnSpPr>
            <p:nvPr/>
          </p:nvCxnSpPr>
          <p:spPr bwMode="auto">
            <a:xfrm flipV="1">
              <a:off x="7521575" y="4364038"/>
              <a:ext cx="1638300" cy="304800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759" name="AutoShape 109"/>
            <p:cNvCxnSpPr>
              <a:cxnSpLocks noChangeShapeType="1"/>
              <a:stCxn id="27749" idx="7"/>
              <a:endCxn id="27748" idx="3"/>
            </p:cNvCxnSpPr>
            <p:nvPr/>
          </p:nvCxnSpPr>
          <p:spPr bwMode="auto">
            <a:xfrm flipV="1">
              <a:off x="8143875" y="4491038"/>
              <a:ext cx="1079500" cy="66040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760" name="AutoShape 110"/>
            <p:cNvCxnSpPr>
              <a:cxnSpLocks noChangeShapeType="1"/>
              <a:stCxn id="27751" idx="1"/>
              <a:endCxn id="27748" idx="5"/>
            </p:cNvCxnSpPr>
            <p:nvPr/>
          </p:nvCxnSpPr>
          <p:spPr bwMode="auto">
            <a:xfrm flipH="1" flipV="1">
              <a:off x="9439275" y="4491039"/>
              <a:ext cx="469900" cy="517525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761" name="AutoShape 111"/>
            <p:cNvCxnSpPr>
              <a:cxnSpLocks noChangeShapeType="1"/>
              <a:stCxn id="27752" idx="7"/>
              <a:endCxn id="27751" idx="3"/>
            </p:cNvCxnSpPr>
            <p:nvPr/>
          </p:nvCxnSpPr>
          <p:spPr bwMode="auto">
            <a:xfrm flipV="1">
              <a:off x="9591675" y="5243513"/>
              <a:ext cx="317500" cy="4508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7762" name="Text Box 112"/>
            <p:cNvSpPr txBox="1">
              <a:spLocks noChangeArrowheads="1"/>
            </p:cNvSpPr>
            <p:nvPr/>
          </p:nvSpPr>
          <p:spPr bwMode="auto">
            <a:xfrm>
              <a:off x="8174038" y="4211638"/>
              <a:ext cx="309562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solidFill>
                    <a:schemeClr val="accent2"/>
                  </a:solidFill>
                  <a:ea typeface="新細明體" pitchFamily="18" charset="-120"/>
                </a:rPr>
                <a:t>7</a:t>
              </a:r>
            </a:p>
          </p:txBody>
        </p:sp>
        <p:sp>
          <p:nvSpPr>
            <p:cNvPr id="27763" name="Text Box 113"/>
            <p:cNvSpPr txBox="1">
              <a:spLocks noChangeArrowheads="1"/>
            </p:cNvSpPr>
            <p:nvPr/>
          </p:nvSpPr>
          <p:spPr bwMode="auto">
            <a:xfrm>
              <a:off x="9664701" y="4530725"/>
              <a:ext cx="309563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solidFill>
                    <a:schemeClr val="accent2"/>
                  </a:solidFill>
                  <a:ea typeface="新細明體" pitchFamily="18" charset="-120"/>
                </a:rPr>
                <a:t>4</a:t>
              </a:r>
            </a:p>
          </p:txBody>
        </p:sp>
        <p:sp>
          <p:nvSpPr>
            <p:cNvPr id="27764" name="Text Box 114"/>
            <p:cNvSpPr txBox="1">
              <a:spLocks noChangeArrowheads="1"/>
            </p:cNvSpPr>
            <p:nvPr/>
          </p:nvSpPr>
          <p:spPr bwMode="auto">
            <a:xfrm>
              <a:off x="6824663" y="4999038"/>
              <a:ext cx="309562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solidFill>
                    <a:schemeClr val="accent2"/>
                  </a:solidFill>
                  <a:ea typeface="新細明體" pitchFamily="18" charset="-120"/>
                </a:rPr>
                <a:t>2</a:t>
              </a:r>
            </a:p>
          </p:txBody>
        </p:sp>
        <p:sp>
          <p:nvSpPr>
            <p:cNvPr id="27765" name="Text Box 115"/>
            <p:cNvSpPr txBox="1">
              <a:spLocks noChangeArrowheads="1"/>
            </p:cNvSpPr>
            <p:nvPr/>
          </p:nvSpPr>
          <p:spPr bwMode="auto">
            <a:xfrm>
              <a:off x="8793163" y="5216525"/>
              <a:ext cx="309562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ea typeface="新細明體" pitchFamily="18" charset="-120"/>
                </a:rPr>
                <a:t>8</a:t>
              </a:r>
            </a:p>
          </p:txBody>
        </p:sp>
        <p:sp>
          <p:nvSpPr>
            <p:cNvPr id="27766" name="Text Box 116"/>
            <p:cNvSpPr txBox="1">
              <a:spLocks noChangeArrowheads="1"/>
            </p:cNvSpPr>
            <p:nvPr/>
          </p:nvSpPr>
          <p:spPr bwMode="auto">
            <a:xfrm>
              <a:off x="7412038" y="4911725"/>
              <a:ext cx="309562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solidFill>
                    <a:schemeClr val="accent2"/>
                  </a:solidFill>
                  <a:ea typeface="新細明體" pitchFamily="18" charset="-120"/>
                </a:rPr>
                <a:t>5</a:t>
              </a:r>
            </a:p>
          </p:txBody>
        </p:sp>
        <p:sp>
          <p:nvSpPr>
            <p:cNvPr id="27767" name="Text Box 117"/>
            <p:cNvSpPr txBox="1">
              <a:spLocks noChangeArrowheads="1"/>
            </p:cNvSpPr>
            <p:nvPr/>
          </p:nvSpPr>
          <p:spPr bwMode="auto">
            <a:xfrm>
              <a:off x="8051801" y="5902325"/>
              <a:ext cx="309563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solidFill>
                    <a:schemeClr val="accent2"/>
                  </a:solidFill>
                  <a:ea typeface="新細明體" pitchFamily="18" charset="-120"/>
                </a:rPr>
                <a:t>7</a:t>
              </a:r>
            </a:p>
          </p:txBody>
        </p:sp>
        <p:sp>
          <p:nvSpPr>
            <p:cNvPr id="27768" name="Text Box 118"/>
            <p:cNvSpPr txBox="1">
              <a:spLocks noChangeArrowheads="1"/>
            </p:cNvSpPr>
            <p:nvPr/>
          </p:nvSpPr>
          <p:spPr bwMode="auto">
            <a:xfrm>
              <a:off x="9717088" y="5373688"/>
              <a:ext cx="309562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ea typeface="新細明體" pitchFamily="18" charset="-120"/>
                </a:rPr>
                <a:t>3</a:t>
              </a:r>
            </a:p>
          </p:txBody>
        </p:sp>
        <p:sp>
          <p:nvSpPr>
            <p:cNvPr id="27769" name="Text Box 119"/>
            <p:cNvSpPr txBox="1">
              <a:spLocks noChangeArrowheads="1"/>
            </p:cNvSpPr>
            <p:nvPr/>
          </p:nvSpPr>
          <p:spPr bwMode="auto">
            <a:xfrm>
              <a:off x="8645526" y="4759325"/>
              <a:ext cx="309563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ea typeface="新細明體" pitchFamily="18" charset="-120"/>
                </a:rPr>
                <a:t>9</a:t>
              </a:r>
            </a:p>
          </p:txBody>
        </p:sp>
        <p:sp>
          <p:nvSpPr>
            <p:cNvPr id="27770" name="Text Box 120"/>
            <p:cNvSpPr txBox="1">
              <a:spLocks noChangeArrowheads="1"/>
            </p:cNvSpPr>
            <p:nvPr/>
          </p:nvSpPr>
          <p:spPr bwMode="auto">
            <a:xfrm>
              <a:off x="7618413" y="5475288"/>
              <a:ext cx="309562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ea typeface="新細明體" pitchFamily="18" charset="-120"/>
                </a:rPr>
                <a:t>8</a:t>
              </a:r>
            </a:p>
          </p:txBody>
        </p:sp>
        <p:sp>
          <p:nvSpPr>
            <p:cNvPr id="27771" name="Text Box 121"/>
            <p:cNvSpPr txBox="1">
              <a:spLocks noChangeArrowheads="1"/>
            </p:cNvSpPr>
            <p:nvPr/>
          </p:nvSpPr>
          <p:spPr bwMode="auto">
            <a:xfrm>
              <a:off x="6664326" y="5964238"/>
              <a:ext cx="309563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solidFill>
                    <a:schemeClr val="accent2"/>
                  </a:solidFill>
                  <a:ea typeface="新細明體" pitchFamily="18" charset="-120"/>
                </a:rPr>
                <a:t>0</a:t>
              </a:r>
            </a:p>
          </p:txBody>
        </p:sp>
        <p:sp>
          <p:nvSpPr>
            <p:cNvPr id="27772" name="Text Box 122"/>
            <p:cNvSpPr txBox="1">
              <a:spLocks noChangeArrowheads="1"/>
            </p:cNvSpPr>
            <p:nvPr/>
          </p:nvSpPr>
          <p:spPr bwMode="auto">
            <a:xfrm>
              <a:off x="9559926" y="5826125"/>
              <a:ext cx="309563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solidFill>
                    <a:schemeClr val="accent2"/>
                  </a:solidFill>
                  <a:ea typeface="新細明體" pitchFamily="18" charset="-120"/>
                </a:rPr>
                <a:t>7</a:t>
              </a:r>
            </a:p>
          </p:txBody>
        </p:sp>
        <p:sp>
          <p:nvSpPr>
            <p:cNvPr id="27773" name="Text Box 123"/>
            <p:cNvSpPr txBox="1">
              <a:spLocks noChangeArrowheads="1"/>
            </p:cNvSpPr>
            <p:nvPr/>
          </p:nvSpPr>
          <p:spPr bwMode="auto">
            <a:xfrm>
              <a:off x="6969126" y="4302125"/>
              <a:ext cx="309563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solidFill>
                    <a:schemeClr val="accent2"/>
                  </a:solidFill>
                  <a:ea typeface="新細明體" pitchFamily="18" charset="-120"/>
                </a:rPr>
                <a:t>2</a:t>
              </a:r>
            </a:p>
          </p:txBody>
        </p:sp>
        <p:sp>
          <p:nvSpPr>
            <p:cNvPr id="27774" name="Text Box 124"/>
            <p:cNvSpPr txBox="1">
              <a:spLocks noChangeArrowheads="1"/>
            </p:cNvSpPr>
            <p:nvPr/>
          </p:nvSpPr>
          <p:spPr bwMode="auto">
            <a:xfrm>
              <a:off x="7883526" y="4811713"/>
              <a:ext cx="309563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 dirty="0">
                  <a:solidFill>
                    <a:schemeClr val="accent2"/>
                  </a:solidFill>
                  <a:ea typeface="新細明體" pitchFamily="18" charset="-120"/>
                </a:rPr>
                <a:t>5</a:t>
              </a:r>
            </a:p>
          </p:txBody>
        </p:sp>
        <p:sp>
          <p:nvSpPr>
            <p:cNvPr id="27775" name="Text Box 125"/>
            <p:cNvSpPr txBox="1">
              <a:spLocks noChangeArrowheads="1"/>
            </p:cNvSpPr>
            <p:nvPr/>
          </p:nvSpPr>
          <p:spPr bwMode="auto">
            <a:xfrm>
              <a:off x="10144126" y="4757738"/>
              <a:ext cx="309563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solidFill>
                    <a:schemeClr val="accent2"/>
                  </a:solidFill>
                  <a:ea typeface="新細明體" pitchFamily="18" charset="-120"/>
                  <a:sym typeface="Symbol" panose="05050102010706020507" pitchFamily="18" charset="2"/>
                </a:rPr>
                <a:t>4</a:t>
              </a:r>
            </a:p>
          </p:txBody>
        </p:sp>
        <p:sp>
          <p:nvSpPr>
            <p:cNvPr id="27776" name="Text Box 126"/>
            <p:cNvSpPr txBox="1">
              <a:spLocks noChangeArrowheads="1"/>
            </p:cNvSpPr>
            <p:nvPr/>
          </p:nvSpPr>
          <p:spPr bwMode="auto">
            <a:xfrm>
              <a:off x="9405938" y="3997325"/>
              <a:ext cx="309562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solidFill>
                    <a:schemeClr val="accent2"/>
                  </a:solidFill>
                  <a:ea typeface="新細明體" pitchFamily="18" charset="-120"/>
                  <a:sym typeface="Symbol" panose="05050102010706020507" pitchFamily="18" charset="2"/>
                </a:rPr>
                <a:t>7</a:t>
              </a:r>
              <a:endParaRPr lang="en-US" altLang="zh-TW" sz="1800">
                <a:solidFill>
                  <a:schemeClr val="accent2"/>
                </a:solidFill>
                <a:ea typeface="新細明體" pitchFamily="18" charset="-120"/>
              </a:endParaRPr>
            </a:p>
          </p:txBody>
        </p:sp>
      </p:grpSp>
      <p:sp>
        <p:nvSpPr>
          <p:cNvPr id="27777" name="AutoShape 127"/>
          <p:cNvSpPr>
            <a:spLocks noChangeArrowheads="1"/>
          </p:cNvSpPr>
          <p:nvPr/>
        </p:nvSpPr>
        <p:spPr bwMode="auto">
          <a:xfrm rot="5400000">
            <a:off x="8234363" y="3643313"/>
            <a:ext cx="457200" cy="333375"/>
          </a:xfrm>
          <a:prstGeom prst="rightArrow">
            <a:avLst>
              <a:gd name="adj1" fmla="val 50000"/>
              <a:gd name="adj2" fmla="val 34286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7778" name="AutoShape 128"/>
          <p:cNvSpPr>
            <a:spLocks noChangeArrowheads="1"/>
          </p:cNvSpPr>
          <p:nvPr/>
        </p:nvSpPr>
        <p:spPr bwMode="auto">
          <a:xfrm rot="8100000" flipH="1" flipV="1">
            <a:off x="5764214" y="3797301"/>
            <a:ext cx="738187" cy="333375"/>
          </a:xfrm>
          <a:prstGeom prst="rightArrow">
            <a:avLst>
              <a:gd name="adj1" fmla="val 50000"/>
              <a:gd name="adj2" fmla="val 55357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7779" name="AutoShape 129"/>
          <p:cNvSpPr>
            <a:spLocks noChangeArrowheads="1"/>
          </p:cNvSpPr>
          <p:nvPr/>
        </p:nvSpPr>
        <p:spPr bwMode="auto">
          <a:xfrm rot="5400000">
            <a:off x="3814763" y="3643313"/>
            <a:ext cx="457200" cy="333375"/>
          </a:xfrm>
          <a:prstGeom prst="rightArrow">
            <a:avLst>
              <a:gd name="adj1" fmla="val 50000"/>
              <a:gd name="adj2" fmla="val 34286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5288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777" grpId="0" animBg="1"/>
      <p:bldP spid="27778" grpId="0" animBg="1"/>
      <p:bldP spid="27779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ea typeface="新細明體" pitchFamily="18" charset="-120"/>
              </a:rPr>
              <a:t>Example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286001" y="1630363"/>
            <a:ext cx="4037013" cy="2557462"/>
            <a:chOff x="2286001" y="1630363"/>
            <a:chExt cx="4037013" cy="2557462"/>
          </a:xfrm>
        </p:grpSpPr>
        <p:sp>
          <p:nvSpPr>
            <p:cNvPr id="28677" name="Freeform 3"/>
            <p:cNvSpPr>
              <a:spLocks/>
            </p:cNvSpPr>
            <p:nvPr/>
          </p:nvSpPr>
          <p:spPr bwMode="auto">
            <a:xfrm>
              <a:off x="2286001" y="1630363"/>
              <a:ext cx="4037013" cy="2557462"/>
            </a:xfrm>
            <a:custGeom>
              <a:avLst/>
              <a:gdLst>
                <a:gd name="T0" fmla="*/ 206652838 w 2543"/>
                <a:gd name="T1" fmla="*/ 2147483647 h 1611"/>
                <a:gd name="T2" fmla="*/ 176410959 w 2543"/>
                <a:gd name="T3" fmla="*/ 2147483647 h 1611"/>
                <a:gd name="T4" fmla="*/ 1265118594 w 2543"/>
                <a:gd name="T5" fmla="*/ 2147483647 h 1611"/>
                <a:gd name="T6" fmla="*/ 2147483647 w 2543"/>
                <a:gd name="T7" fmla="*/ 2147483647 h 1611"/>
                <a:gd name="T8" fmla="*/ 2147483647 w 2543"/>
                <a:gd name="T9" fmla="*/ 1509572505 h 1611"/>
                <a:gd name="T10" fmla="*/ 2147483647 w 2543"/>
                <a:gd name="T11" fmla="*/ 2147483647 h 1611"/>
                <a:gd name="T12" fmla="*/ 2147483647 w 2543"/>
                <a:gd name="T13" fmla="*/ 2147483647 h 1611"/>
                <a:gd name="T14" fmla="*/ 2147483647 w 2543"/>
                <a:gd name="T15" fmla="*/ 1328121290 h 1611"/>
                <a:gd name="T16" fmla="*/ 2147483647 w 2543"/>
                <a:gd name="T17" fmla="*/ 131048099 h 1611"/>
                <a:gd name="T18" fmla="*/ 2147483647 w 2543"/>
                <a:gd name="T19" fmla="*/ 539313332 h 1611"/>
                <a:gd name="T20" fmla="*/ 524192565 w 2543"/>
                <a:gd name="T21" fmla="*/ 992941368 h 1611"/>
                <a:gd name="T22" fmla="*/ 206652838 w 2543"/>
                <a:gd name="T23" fmla="*/ 2147483647 h 161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543"/>
                <a:gd name="T37" fmla="*/ 0 h 1611"/>
                <a:gd name="T38" fmla="*/ 2543 w 2543"/>
                <a:gd name="T39" fmla="*/ 1611 h 161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543" h="1611">
                  <a:moveTo>
                    <a:pt x="82" y="1000"/>
                  </a:moveTo>
                  <a:cubicBezTo>
                    <a:pt x="88" y="1162"/>
                    <a:pt x="0" y="1445"/>
                    <a:pt x="70" y="1528"/>
                  </a:cubicBezTo>
                  <a:cubicBezTo>
                    <a:pt x="140" y="1611"/>
                    <a:pt x="297" y="1601"/>
                    <a:pt x="502" y="1498"/>
                  </a:cubicBezTo>
                  <a:cubicBezTo>
                    <a:pt x="707" y="1395"/>
                    <a:pt x="1096" y="1060"/>
                    <a:pt x="1300" y="910"/>
                  </a:cubicBezTo>
                  <a:cubicBezTo>
                    <a:pt x="1504" y="760"/>
                    <a:pt x="1618" y="602"/>
                    <a:pt x="1728" y="599"/>
                  </a:cubicBezTo>
                  <a:cubicBezTo>
                    <a:pt x="1838" y="596"/>
                    <a:pt x="1844" y="833"/>
                    <a:pt x="1962" y="893"/>
                  </a:cubicBezTo>
                  <a:cubicBezTo>
                    <a:pt x="2080" y="953"/>
                    <a:pt x="2358" y="1020"/>
                    <a:pt x="2436" y="959"/>
                  </a:cubicBezTo>
                  <a:cubicBezTo>
                    <a:pt x="2514" y="898"/>
                    <a:pt x="2543" y="678"/>
                    <a:pt x="2430" y="527"/>
                  </a:cubicBezTo>
                  <a:cubicBezTo>
                    <a:pt x="2317" y="376"/>
                    <a:pt x="2000" y="104"/>
                    <a:pt x="1756" y="52"/>
                  </a:cubicBezTo>
                  <a:cubicBezTo>
                    <a:pt x="1512" y="0"/>
                    <a:pt x="1222" y="157"/>
                    <a:pt x="964" y="214"/>
                  </a:cubicBezTo>
                  <a:cubicBezTo>
                    <a:pt x="706" y="271"/>
                    <a:pt x="355" y="263"/>
                    <a:pt x="208" y="394"/>
                  </a:cubicBezTo>
                  <a:cubicBezTo>
                    <a:pt x="61" y="525"/>
                    <a:pt x="76" y="838"/>
                    <a:pt x="82" y="1000"/>
                  </a:cubicBezTo>
                  <a:close/>
                </a:path>
              </a:pathLst>
            </a:custGeom>
            <a:solidFill>
              <a:srgbClr val="FFFFFF">
                <a:alpha val="50196"/>
              </a:srgbClr>
            </a:solidFill>
            <a:ln>
              <a:noFill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8678" name="Oval 4"/>
            <p:cNvSpPr>
              <a:spLocks noChangeArrowheads="1"/>
            </p:cNvSpPr>
            <p:nvPr/>
          </p:nvSpPr>
          <p:spPr bwMode="auto">
            <a:xfrm>
              <a:off x="2930525" y="2303463"/>
              <a:ext cx="304800" cy="304800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solidFill>
                    <a:schemeClr val="tx2"/>
                  </a:solidFill>
                  <a:ea typeface="新細明體" pitchFamily="18" charset="-120"/>
                </a:rPr>
                <a:t>B</a:t>
              </a:r>
            </a:p>
          </p:txBody>
        </p:sp>
        <p:sp>
          <p:nvSpPr>
            <p:cNvPr id="28679" name="Oval 5"/>
            <p:cNvSpPr>
              <a:spLocks noChangeArrowheads="1"/>
            </p:cNvSpPr>
            <p:nvPr/>
          </p:nvSpPr>
          <p:spPr bwMode="auto">
            <a:xfrm>
              <a:off x="4911725" y="1998663"/>
              <a:ext cx="304800" cy="304800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solidFill>
                    <a:schemeClr val="tx2"/>
                  </a:solidFill>
                  <a:ea typeface="新細明體" pitchFamily="18" charset="-120"/>
                </a:rPr>
                <a:t>D</a:t>
              </a:r>
            </a:p>
          </p:txBody>
        </p:sp>
        <p:sp>
          <p:nvSpPr>
            <p:cNvPr id="28680" name="Oval 6"/>
            <p:cNvSpPr>
              <a:spLocks noChangeArrowheads="1"/>
            </p:cNvSpPr>
            <p:nvPr/>
          </p:nvSpPr>
          <p:spPr bwMode="auto">
            <a:xfrm>
              <a:off x="3616325" y="2913063"/>
              <a:ext cx="304800" cy="304800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solidFill>
                    <a:schemeClr val="tx2"/>
                  </a:solidFill>
                  <a:ea typeface="新細明體" pitchFamily="18" charset="-120"/>
                </a:rPr>
                <a:t>C</a:t>
              </a:r>
            </a:p>
          </p:txBody>
        </p:sp>
        <p:sp>
          <p:nvSpPr>
            <p:cNvPr id="28681" name="Oval 7"/>
            <p:cNvSpPr>
              <a:spLocks noChangeArrowheads="1"/>
            </p:cNvSpPr>
            <p:nvPr/>
          </p:nvSpPr>
          <p:spPr bwMode="auto">
            <a:xfrm>
              <a:off x="2625725" y="3598863"/>
              <a:ext cx="304800" cy="304800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 dirty="0">
                  <a:solidFill>
                    <a:schemeClr val="tx2"/>
                  </a:solidFill>
                  <a:ea typeface="新細明體" pitchFamily="18" charset="-120"/>
                </a:rPr>
                <a:t>A</a:t>
              </a:r>
            </a:p>
          </p:txBody>
        </p:sp>
        <p:sp>
          <p:nvSpPr>
            <p:cNvPr id="28682" name="Oval 8"/>
            <p:cNvSpPr>
              <a:spLocks noChangeArrowheads="1"/>
            </p:cNvSpPr>
            <p:nvPr/>
          </p:nvSpPr>
          <p:spPr bwMode="auto">
            <a:xfrm>
              <a:off x="5597525" y="2760663"/>
              <a:ext cx="304800" cy="304800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solidFill>
                    <a:schemeClr val="tx2"/>
                  </a:solidFill>
                  <a:ea typeface="新細明體" pitchFamily="18" charset="-120"/>
                </a:rPr>
                <a:t>F</a:t>
              </a:r>
            </a:p>
          </p:txBody>
        </p:sp>
        <p:sp>
          <p:nvSpPr>
            <p:cNvPr id="28683" name="Oval 9"/>
            <p:cNvSpPr>
              <a:spLocks noChangeArrowheads="1"/>
            </p:cNvSpPr>
            <p:nvPr/>
          </p:nvSpPr>
          <p:spPr bwMode="auto">
            <a:xfrm>
              <a:off x="5064125" y="3446463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ea typeface="新細明體" pitchFamily="18" charset="-120"/>
                </a:rPr>
                <a:t>E</a:t>
              </a:r>
            </a:p>
          </p:txBody>
        </p:sp>
        <p:cxnSp>
          <p:nvCxnSpPr>
            <p:cNvPr id="28684" name="AutoShape 10"/>
            <p:cNvCxnSpPr>
              <a:cxnSpLocks noChangeShapeType="1"/>
              <a:stCxn id="28678" idx="5"/>
              <a:endCxn id="28680" idx="1"/>
            </p:cNvCxnSpPr>
            <p:nvPr/>
          </p:nvCxnSpPr>
          <p:spPr bwMode="auto">
            <a:xfrm>
              <a:off x="3190875" y="2582863"/>
              <a:ext cx="469900" cy="355600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685" name="AutoShape 11"/>
            <p:cNvCxnSpPr>
              <a:cxnSpLocks noChangeShapeType="1"/>
              <a:stCxn id="28680" idx="3"/>
              <a:endCxn id="28681" idx="7"/>
            </p:cNvCxnSpPr>
            <p:nvPr/>
          </p:nvCxnSpPr>
          <p:spPr bwMode="auto">
            <a:xfrm flipH="1">
              <a:off x="2886075" y="3192463"/>
              <a:ext cx="774700" cy="43180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686" name="AutoShape 12"/>
            <p:cNvCxnSpPr>
              <a:cxnSpLocks noChangeShapeType="1"/>
              <a:stCxn id="28678" idx="3"/>
              <a:endCxn id="28681" idx="0"/>
            </p:cNvCxnSpPr>
            <p:nvPr/>
          </p:nvCxnSpPr>
          <p:spPr bwMode="auto">
            <a:xfrm flipH="1">
              <a:off x="2778125" y="2582863"/>
              <a:ext cx="196850" cy="996950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687" name="AutoShape 13"/>
            <p:cNvCxnSpPr>
              <a:cxnSpLocks noChangeShapeType="1"/>
              <a:stCxn id="28680" idx="6"/>
              <a:endCxn id="28683" idx="1"/>
            </p:cNvCxnSpPr>
            <p:nvPr/>
          </p:nvCxnSpPr>
          <p:spPr bwMode="auto">
            <a:xfrm>
              <a:off x="3940175" y="3065464"/>
              <a:ext cx="1168400" cy="415925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688" name="AutoShape 14"/>
            <p:cNvCxnSpPr>
              <a:cxnSpLocks noChangeShapeType="1"/>
              <a:stCxn id="28681" idx="6"/>
              <a:endCxn id="28683" idx="2"/>
            </p:cNvCxnSpPr>
            <p:nvPr/>
          </p:nvCxnSpPr>
          <p:spPr bwMode="auto">
            <a:xfrm flipV="1">
              <a:off x="2949576" y="3598863"/>
              <a:ext cx="2105025" cy="15240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689" name="AutoShape 15"/>
            <p:cNvCxnSpPr>
              <a:cxnSpLocks noChangeShapeType="1"/>
              <a:stCxn id="28678" idx="6"/>
              <a:endCxn id="28679" idx="2"/>
            </p:cNvCxnSpPr>
            <p:nvPr/>
          </p:nvCxnSpPr>
          <p:spPr bwMode="auto">
            <a:xfrm flipV="1">
              <a:off x="3254375" y="2151063"/>
              <a:ext cx="1638300" cy="304800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690" name="AutoShape 16"/>
            <p:cNvCxnSpPr>
              <a:cxnSpLocks noChangeShapeType="1"/>
              <a:stCxn id="28680" idx="7"/>
              <a:endCxn id="28679" idx="3"/>
            </p:cNvCxnSpPr>
            <p:nvPr/>
          </p:nvCxnSpPr>
          <p:spPr bwMode="auto">
            <a:xfrm flipV="1">
              <a:off x="3876675" y="2278063"/>
              <a:ext cx="1079500" cy="66040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691" name="AutoShape 17"/>
            <p:cNvCxnSpPr>
              <a:cxnSpLocks noChangeShapeType="1"/>
              <a:stCxn id="28682" idx="1"/>
              <a:endCxn id="28679" idx="5"/>
            </p:cNvCxnSpPr>
            <p:nvPr/>
          </p:nvCxnSpPr>
          <p:spPr bwMode="auto">
            <a:xfrm flipH="1" flipV="1">
              <a:off x="5172075" y="2278063"/>
              <a:ext cx="469900" cy="508000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692" name="AutoShape 18"/>
            <p:cNvCxnSpPr>
              <a:cxnSpLocks noChangeShapeType="1"/>
              <a:stCxn id="28683" idx="7"/>
              <a:endCxn id="28682" idx="3"/>
            </p:cNvCxnSpPr>
            <p:nvPr/>
          </p:nvCxnSpPr>
          <p:spPr bwMode="auto">
            <a:xfrm flipV="1">
              <a:off x="5324475" y="3040064"/>
              <a:ext cx="317500" cy="441325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8693" name="Text Box 19"/>
            <p:cNvSpPr txBox="1">
              <a:spLocks noChangeArrowheads="1"/>
            </p:cNvSpPr>
            <p:nvPr/>
          </p:nvSpPr>
          <p:spPr bwMode="auto">
            <a:xfrm>
              <a:off x="3906838" y="1998663"/>
              <a:ext cx="309562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solidFill>
                    <a:schemeClr val="accent2"/>
                  </a:solidFill>
                  <a:ea typeface="新細明體" pitchFamily="18" charset="-120"/>
                </a:rPr>
                <a:t>7</a:t>
              </a:r>
            </a:p>
          </p:txBody>
        </p:sp>
        <p:sp>
          <p:nvSpPr>
            <p:cNvPr id="28694" name="Text Box 20"/>
            <p:cNvSpPr txBox="1">
              <a:spLocks noChangeArrowheads="1"/>
            </p:cNvSpPr>
            <p:nvPr/>
          </p:nvSpPr>
          <p:spPr bwMode="auto">
            <a:xfrm>
              <a:off x="5397501" y="2317750"/>
              <a:ext cx="309563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solidFill>
                    <a:schemeClr val="accent2"/>
                  </a:solidFill>
                  <a:ea typeface="新細明體" pitchFamily="18" charset="-120"/>
                </a:rPr>
                <a:t>4</a:t>
              </a:r>
            </a:p>
          </p:txBody>
        </p:sp>
        <p:sp>
          <p:nvSpPr>
            <p:cNvPr id="28695" name="Text Box 21"/>
            <p:cNvSpPr txBox="1">
              <a:spLocks noChangeArrowheads="1"/>
            </p:cNvSpPr>
            <p:nvPr/>
          </p:nvSpPr>
          <p:spPr bwMode="auto">
            <a:xfrm>
              <a:off x="2557463" y="2786063"/>
              <a:ext cx="309562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solidFill>
                    <a:schemeClr val="accent2"/>
                  </a:solidFill>
                  <a:ea typeface="新細明體" pitchFamily="18" charset="-120"/>
                </a:rPr>
                <a:t>2</a:t>
              </a:r>
            </a:p>
          </p:txBody>
        </p:sp>
        <p:sp>
          <p:nvSpPr>
            <p:cNvPr id="28696" name="Text Box 22"/>
            <p:cNvSpPr txBox="1">
              <a:spLocks noChangeArrowheads="1"/>
            </p:cNvSpPr>
            <p:nvPr/>
          </p:nvSpPr>
          <p:spPr bwMode="auto">
            <a:xfrm>
              <a:off x="4525963" y="3003550"/>
              <a:ext cx="309562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ea typeface="新細明體" pitchFamily="18" charset="-120"/>
                </a:rPr>
                <a:t>8</a:t>
              </a:r>
            </a:p>
          </p:txBody>
        </p:sp>
        <p:sp>
          <p:nvSpPr>
            <p:cNvPr id="28697" name="Text Box 23"/>
            <p:cNvSpPr txBox="1">
              <a:spLocks noChangeArrowheads="1"/>
            </p:cNvSpPr>
            <p:nvPr/>
          </p:nvSpPr>
          <p:spPr bwMode="auto">
            <a:xfrm>
              <a:off x="3144838" y="2698750"/>
              <a:ext cx="309562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solidFill>
                    <a:schemeClr val="accent2"/>
                  </a:solidFill>
                  <a:ea typeface="新細明體" pitchFamily="18" charset="-120"/>
                </a:rPr>
                <a:t>5</a:t>
              </a:r>
            </a:p>
          </p:txBody>
        </p:sp>
        <p:sp>
          <p:nvSpPr>
            <p:cNvPr id="28698" name="Text Box 24"/>
            <p:cNvSpPr txBox="1">
              <a:spLocks noChangeArrowheads="1"/>
            </p:cNvSpPr>
            <p:nvPr/>
          </p:nvSpPr>
          <p:spPr bwMode="auto">
            <a:xfrm>
              <a:off x="3784601" y="3689350"/>
              <a:ext cx="309563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ea typeface="新細明體" pitchFamily="18" charset="-120"/>
                </a:rPr>
                <a:t>7</a:t>
              </a:r>
            </a:p>
          </p:txBody>
        </p:sp>
        <p:sp>
          <p:nvSpPr>
            <p:cNvPr id="28699" name="Text Box 25"/>
            <p:cNvSpPr txBox="1">
              <a:spLocks noChangeArrowheads="1"/>
            </p:cNvSpPr>
            <p:nvPr/>
          </p:nvSpPr>
          <p:spPr bwMode="auto">
            <a:xfrm>
              <a:off x="5449888" y="3160713"/>
              <a:ext cx="309562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solidFill>
                    <a:schemeClr val="accent2"/>
                  </a:solidFill>
                  <a:ea typeface="新細明體" pitchFamily="18" charset="-120"/>
                </a:rPr>
                <a:t>3</a:t>
              </a:r>
            </a:p>
          </p:txBody>
        </p:sp>
        <p:sp>
          <p:nvSpPr>
            <p:cNvPr id="28700" name="Text Box 26"/>
            <p:cNvSpPr txBox="1">
              <a:spLocks noChangeArrowheads="1"/>
            </p:cNvSpPr>
            <p:nvPr/>
          </p:nvSpPr>
          <p:spPr bwMode="auto">
            <a:xfrm>
              <a:off x="4378326" y="2546350"/>
              <a:ext cx="309563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ea typeface="新細明體" pitchFamily="18" charset="-120"/>
                </a:rPr>
                <a:t>9</a:t>
              </a:r>
            </a:p>
          </p:txBody>
        </p:sp>
        <p:sp>
          <p:nvSpPr>
            <p:cNvPr id="28701" name="Text Box 27"/>
            <p:cNvSpPr txBox="1">
              <a:spLocks noChangeArrowheads="1"/>
            </p:cNvSpPr>
            <p:nvPr/>
          </p:nvSpPr>
          <p:spPr bwMode="auto">
            <a:xfrm>
              <a:off x="3351213" y="3262313"/>
              <a:ext cx="309562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ea typeface="新細明體" pitchFamily="18" charset="-120"/>
                </a:rPr>
                <a:t>8</a:t>
              </a:r>
            </a:p>
          </p:txBody>
        </p:sp>
        <p:sp>
          <p:nvSpPr>
            <p:cNvPr id="28702" name="Text Box 28"/>
            <p:cNvSpPr txBox="1">
              <a:spLocks noChangeArrowheads="1"/>
            </p:cNvSpPr>
            <p:nvPr/>
          </p:nvSpPr>
          <p:spPr bwMode="auto">
            <a:xfrm>
              <a:off x="2397126" y="3751263"/>
              <a:ext cx="309563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solidFill>
                    <a:schemeClr val="accent2"/>
                  </a:solidFill>
                  <a:ea typeface="新細明體" pitchFamily="18" charset="-120"/>
                </a:rPr>
                <a:t>0</a:t>
              </a:r>
            </a:p>
          </p:txBody>
        </p:sp>
        <p:sp>
          <p:nvSpPr>
            <p:cNvPr id="28703" name="Text Box 29"/>
            <p:cNvSpPr txBox="1">
              <a:spLocks noChangeArrowheads="1"/>
            </p:cNvSpPr>
            <p:nvPr/>
          </p:nvSpPr>
          <p:spPr bwMode="auto">
            <a:xfrm>
              <a:off x="5292726" y="3613150"/>
              <a:ext cx="309563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solidFill>
                    <a:schemeClr val="accent2"/>
                  </a:solidFill>
                  <a:ea typeface="新細明體" pitchFamily="18" charset="-120"/>
                </a:rPr>
                <a:t>3</a:t>
              </a:r>
            </a:p>
          </p:txBody>
        </p:sp>
        <p:sp>
          <p:nvSpPr>
            <p:cNvPr id="28704" name="Text Box 30"/>
            <p:cNvSpPr txBox="1">
              <a:spLocks noChangeArrowheads="1"/>
            </p:cNvSpPr>
            <p:nvPr/>
          </p:nvSpPr>
          <p:spPr bwMode="auto">
            <a:xfrm>
              <a:off x="2701926" y="2089150"/>
              <a:ext cx="309563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 dirty="0">
                  <a:solidFill>
                    <a:schemeClr val="accent2"/>
                  </a:solidFill>
                  <a:ea typeface="新細明體" pitchFamily="18" charset="-120"/>
                </a:rPr>
                <a:t>2</a:t>
              </a:r>
            </a:p>
          </p:txBody>
        </p:sp>
        <p:sp>
          <p:nvSpPr>
            <p:cNvPr id="28705" name="Text Box 31"/>
            <p:cNvSpPr txBox="1">
              <a:spLocks noChangeArrowheads="1"/>
            </p:cNvSpPr>
            <p:nvPr/>
          </p:nvSpPr>
          <p:spPr bwMode="auto">
            <a:xfrm>
              <a:off x="3616326" y="2598738"/>
              <a:ext cx="309563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solidFill>
                    <a:schemeClr val="accent2"/>
                  </a:solidFill>
                  <a:ea typeface="新細明體" pitchFamily="18" charset="-120"/>
                </a:rPr>
                <a:t>5</a:t>
              </a:r>
            </a:p>
          </p:txBody>
        </p:sp>
        <p:sp>
          <p:nvSpPr>
            <p:cNvPr id="28706" name="Text Box 32"/>
            <p:cNvSpPr txBox="1">
              <a:spLocks noChangeArrowheads="1"/>
            </p:cNvSpPr>
            <p:nvPr/>
          </p:nvSpPr>
          <p:spPr bwMode="auto">
            <a:xfrm>
              <a:off x="5876926" y="2544763"/>
              <a:ext cx="309563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solidFill>
                    <a:schemeClr val="accent2"/>
                  </a:solidFill>
                  <a:ea typeface="新細明體" pitchFamily="18" charset="-120"/>
                  <a:sym typeface="Symbol" panose="05050102010706020507" pitchFamily="18" charset="2"/>
                </a:rPr>
                <a:t>4</a:t>
              </a:r>
            </a:p>
          </p:txBody>
        </p:sp>
        <p:sp>
          <p:nvSpPr>
            <p:cNvPr id="28707" name="Text Box 33"/>
            <p:cNvSpPr txBox="1">
              <a:spLocks noChangeArrowheads="1"/>
            </p:cNvSpPr>
            <p:nvPr/>
          </p:nvSpPr>
          <p:spPr bwMode="auto">
            <a:xfrm>
              <a:off x="5138738" y="1784350"/>
              <a:ext cx="309562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solidFill>
                    <a:schemeClr val="accent2"/>
                  </a:solidFill>
                  <a:ea typeface="新細明體" pitchFamily="18" charset="-120"/>
                  <a:sym typeface="Symbol" panose="05050102010706020507" pitchFamily="18" charset="2"/>
                </a:rPr>
                <a:t>7</a:t>
              </a:r>
              <a:endParaRPr lang="en-US" altLang="zh-TW" sz="1800">
                <a:solidFill>
                  <a:schemeClr val="accent2"/>
                </a:solidFill>
                <a:ea typeface="新細明體" pitchFamily="18" charset="-12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257926" y="3467101"/>
            <a:ext cx="4037013" cy="2582863"/>
            <a:chOff x="6257926" y="3467101"/>
            <a:chExt cx="4037013" cy="2582863"/>
          </a:xfrm>
        </p:grpSpPr>
        <p:sp>
          <p:nvSpPr>
            <p:cNvPr id="28708" name="Freeform 34"/>
            <p:cNvSpPr>
              <a:spLocks/>
            </p:cNvSpPr>
            <p:nvPr/>
          </p:nvSpPr>
          <p:spPr bwMode="auto">
            <a:xfrm>
              <a:off x="6257926" y="3467101"/>
              <a:ext cx="4037013" cy="2582863"/>
            </a:xfrm>
            <a:custGeom>
              <a:avLst/>
              <a:gdLst>
                <a:gd name="T0" fmla="*/ 206652838 w 2543"/>
                <a:gd name="T1" fmla="*/ 2147483647 h 1627"/>
                <a:gd name="T2" fmla="*/ 176410959 w 2543"/>
                <a:gd name="T3" fmla="*/ 2147483647 h 1627"/>
                <a:gd name="T4" fmla="*/ 2147483647 w 2543"/>
                <a:gd name="T5" fmla="*/ 2147483647 h 1627"/>
                <a:gd name="T6" fmla="*/ 2147483647 w 2543"/>
                <a:gd name="T7" fmla="*/ 2147483647 h 1627"/>
                <a:gd name="T8" fmla="*/ 2147483647 w 2543"/>
                <a:gd name="T9" fmla="*/ 2147483647 h 1627"/>
                <a:gd name="T10" fmla="*/ 2147483647 w 2543"/>
                <a:gd name="T11" fmla="*/ 1328123395 h 1627"/>
                <a:gd name="T12" fmla="*/ 2147483647 w 2543"/>
                <a:gd name="T13" fmla="*/ 131048150 h 1627"/>
                <a:gd name="T14" fmla="*/ 2147483647 w 2543"/>
                <a:gd name="T15" fmla="*/ 539313542 h 1627"/>
                <a:gd name="T16" fmla="*/ 524192565 w 2543"/>
                <a:gd name="T17" fmla="*/ 992941755 h 1627"/>
                <a:gd name="T18" fmla="*/ 206652838 w 2543"/>
                <a:gd name="T19" fmla="*/ 2147483647 h 162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543"/>
                <a:gd name="T31" fmla="*/ 0 h 1627"/>
                <a:gd name="T32" fmla="*/ 2543 w 2543"/>
                <a:gd name="T33" fmla="*/ 1627 h 162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543" h="1627">
                  <a:moveTo>
                    <a:pt x="82" y="1000"/>
                  </a:moveTo>
                  <a:cubicBezTo>
                    <a:pt x="88" y="1162"/>
                    <a:pt x="0" y="1445"/>
                    <a:pt x="70" y="1528"/>
                  </a:cubicBezTo>
                  <a:cubicBezTo>
                    <a:pt x="260" y="1627"/>
                    <a:pt x="892" y="1604"/>
                    <a:pt x="1224" y="1596"/>
                  </a:cubicBezTo>
                  <a:cubicBezTo>
                    <a:pt x="1556" y="1588"/>
                    <a:pt x="1862" y="1588"/>
                    <a:pt x="2064" y="1482"/>
                  </a:cubicBezTo>
                  <a:cubicBezTo>
                    <a:pt x="2266" y="1376"/>
                    <a:pt x="2375" y="1118"/>
                    <a:pt x="2436" y="959"/>
                  </a:cubicBezTo>
                  <a:cubicBezTo>
                    <a:pt x="2497" y="800"/>
                    <a:pt x="2543" y="678"/>
                    <a:pt x="2430" y="527"/>
                  </a:cubicBezTo>
                  <a:cubicBezTo>
                    <a:pt x="2317" y="376"/>
                    <a:pt x="2000" y="104"/>
                    <a:pt x="1756" y="52"/>
                  </a:cubicBezTo>
                  <a:cubicBezTo>
                    <a:pt x="1512" y="0"/>
                    <a:pt x="1222" y="157"/>
                    <a:pt x="964" y="214"/>
                  </a:cubicBezTo>
                  <a:cubicBezTo>
                    <a:pt x="706" y="271"/>
                    <a:pt x="355" y="263"/>
                    <a:pt x="208" y="394"/>
                  </a:cubicBezTo>
                  <a:cubicBezTo>
                    <a:pt x="61" y="525"/>
                    <a:pt x="76" y="838"/>
                    <a:pt x="82" y="1000"/>
                  </a:cubicBezTo>
                  <a:close/>
                </a:path>
              </a:pathLst>
            </a:custGeom>
            <a:solidFill>
              <a:srgbClr val="FFFFFF">
                <a:alpha val="50196"/>
              </a:srgbClr>
            </a:solidFill>
            <a:ln>
              <a:noFill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8709" name="Oval 35"/>
            <p:cNvSpPr>
              <a:spLocks noChangeArrowheads="1"/>
            </p:cNvSpPr>
            <p:nvPr/>
          </p:nvSpPr>
          <p:spPr bwMode="auto">
            <a:xfrm>
              <a:off x="6902450" y="4140200"/>
              <a:ext cx="304800" cy="304800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solidFill>
                    <a:schemeClr val="tx2"/>
                  </a:solidFill>
                  <a:ea typeface="新細明體" pitchFamily="18" charset="-120"/>
                </a:rPr>
                <a:t>B</a:t>
              </a:r>
            </a:p>
          </p:txBody>
        </p:sp>
        <p:sp>
          <p:nvSpPr>
            <p:cNvPr id="28710" name="Oval 36"/>
            <p:cNvSpPr>
              <a:spLocks noChangeArrowheads="1"/>
            </p:cNvSpPr>
            <p:nvPr/>
          </p:nvSpPr>
          <p:spPr bwMode="auto">
            <a:xfrm>
              <a:off x="8883650" y="3835400"/>
              <a:ext cx="304800" cy="304800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solidFill>
                    <a:schemeClr val="tx2"/>
                  </a:solidFill>
                  <a:ea typeface="新細明體" pitchFamily="18" charset="-120"/>
                </a:rPr>
                <a:t>D</a:t>
              </a:r>
            </a:p>
          </p:txBody>
        </p:sp>
        <p:sp>
          <p:nvSpPr>
            <p:cNvPr id="28711" name="Oval 37"/>
            <p:cNvSpPr>
              <a:spLocks noChangeArrowheads="1"/>
            </p:cNvSpPr>
            <p:nvPr/>
          </p:nvSpPr>
          <p:spPr bwMode="auto">
            <a:xfrm>
              <a:off x="7588250" y="4749800"/>
              <a:ext cx="304800" cy="304800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solidFill>
                    <a:schemeClr val="tx2"/>
                  </a:solidFill>
                  <a:ea typeface="新細明體" pitchFamily="18" charset="-120"/>
                </a:rPr>
                <a:t>C</a:t>
              </a:r>
            </a:p>
          </p:txBody>
        </p:sp>
        <p:sp>
          <p:nvSpPr>
            <p:cNvPr id="28712" name="Oval 38"/>
            <p:cNvSpPr>
              <a:spLocks noChangeArrowheads="1"/>
            </p:cNvSpPr>
            <p:nvPr/>
          </p:nvSpPr>
          <p:spPr bwMode="auto">
            <a:xfrm>
              <a:off x="6597650" y="5435600"/>
              <a:ext cx="304800" cy="304800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solidFill>
                    <a:schemeClr val="tx2"/>
                  </a:solidFill>
                  <a:ea typeface="新細明體" pitchFamily="18" charset="-120"/>
                </a:rPr>
                <a:t>A</a:t>
              </a:r>
            </a:p>
          </p:txBody>
        </p:sp>
        <p:sp>
          <p:nvSpPr>
            <p:cNvPr id="28713" name="Oval 39"/>
            <p:cNvSpPr>
              <a:spLocks noChangeArrowheads="1"/>
            </p:cNvSpPr>
            <p:nvPr/>
          </p:nvSpPr>
          <p:spPr bwMode="auto">
            <a:xfrm>
              <a:off x="9569450" y="4597400"/>
              <a:ext cx="304800" cy="304800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solidFill>
                    <a:schemeClr val="tx2"/>
                  </a:solidFill>
                  <a:ea typeface="新細明體" pitchFamily="18" charset="-120"/>
                </a:rPr>
                <a:t>F</a:t>
              </a:r>
            </a:p>
          </p:txBody>
        </p:sp>
        <p:sp>
          <p:nvSpPr>
            <p:cNvPr id="28714" name="Oval 40"/>
            <p:cNvSpPr>
              <a:spLocks noChangeArrowheads="1"/>
            </p:cNvSpPr>
            <p:nvPr/>
          </p:nvSpPr>
          <p:spPr bwMode="auto">
            <a:xfrm>
              <a:off x="9036050" y="5283200"/>
              <a:ext cx="304800" cy="304800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solidFill>
                    <a:schemeClr val="tx2"/>
                  </a:solidFill>
                  <a:ea typeface="新細明體" pitchFamily="18" charset="-120"/>
                </a:rPr>
                <a:t>E</a:t>
              </a:r>
            </a:p>
          </p:txBody>
        </p:sp>
        <p:cxnSp>
          <p:nvCxnSpPr>
            <p:cNvPr id="28715" name="AutoShape 41"/>
            <p:cNvCxnSpPr>
              <a:cxnSpLocks noChangeShapeType="1"/>
              <a:stCxn id="28709" idx="5"/>
              <a:endCxn id="28711" idx="1"/>
            </p:cNvCxnSpPr>
            <p:nvPr/>
          </p:nvCxnSpPr>
          <p:spPr bwMode="auto">
            <a:xfrm>
              <a:off x="7162800" y="4419600"/>
              <a:ext cx="469900" cy="355600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16" name="AutoShape 42"/>
            <p:cNvCxnSpPr>
              <a:cxnSpLocks noChangeShapeType="1"/>
              <a:stCxn id="28711" idx="3"/>
              <a:endCxn id="28712" idx="7"/>
            </p:cNvCxnSpPr>
            <p:nvPr/>
          </p:nvCxnSpPr>
          <p:spPr bwMode="auto">
            <a:xfrm flipH="1">
              <a:off x="6858000" y="5029200"/>
              <a:ext cx="774700" cy="43180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17" name="AutoShape 43"/>
            <p:cNvCxnSpPr>
              <a:cxnSpLocks noChangeShapeType="1"/>
              <a:stCxn id="28709" idx="3"/>
              <a:endCxn id="28712" idx="0"/>
            </p:cNvCxnSpPr>
            <p:nvPr/>
          </p:nvCxnSpPr>
          <p:spPr bwMode="auto">
            <a:xfrm flipH="1">
              <a:off x="6750050" y="4419600"/>
              <a:ext cx="196850" cy="996950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18" name="AutoShape 44"/>
            <p:cNvCxnSpPr>
              <a:cxnSpLocks noChangeShapeType="1"/>
              <a:stCxn id="28711" idx="6"/>
              <a:endCxn id="28714" idx="1"/>
            </p:cNvCxnSpPr>
            <p:nvPr/>
          </p:nvCxnSpPr>
          <p:spPr bwMode="auto">
            <a:xfrm>
              <a:off x="7912100" y="4902200"/>
              <a:ext cx="1168400" cy="40640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19" name="AutoShape 45"/>
            <p:cNvCxnSpPr>
              <a:cxnSpLocks noChangeShapeType="1"/>
              <a:stCxn id="28712" idx="6"/>
              <a:endCxn id="28714" idx="2"/>
            </p:cNvCxnSpPr>
            <p:nvPr/>
          </p:nvCxnSpPr>
          <p:spPr bwMode="auto">
            <a:xfrm flipV="1">
              <a:off x="6921500" y="5435600"/>
              <a:ext cx="2095500" cy="15240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20" name="AutoShape 46"/>
            <p:cNvCxnSpPr>
              <a:cxnSpLocks noChangeShapeType="1"/>
              <a:stCxn id="28709" idx="6"/>
              <a:endCxn id="28710" idx="2"/>
            </p:cNvCxnSpPr>
            <p:nvPr/>
          </p:nvCxnSpPr>
          <p:spPr bwMode="auto">
            <a:xfrm flipV="1">
              <a:off x="7226300" y="3987800"/>
              <a:ext cx="1638300" cy="304800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21" name="AutoShape 47"/>
            <p:cNvCxnSpPr>
              <a:cxnSpLocks noChangeShapeType="1"/>
              <a:stCxn id="28711" idx="7"/>
              <a:endCxn id="28710" idx="3"/>
            </p:cNvCxnSpPr>
            <p:nvPr/>
          </p:nvCxnSpPr>
          <p:spPr bwMode="auto">
            <a:xfrm flipV="1">
              <a:off x="7848600" y="4114800"/>
              <a:ext cx="1079500" cy="66040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22" name="AutoShape 48"/>
            <p:cNvCxnSpPr>
              <a:cxnSpLocks noChangeShapeType="1"/>
              <a:stCxn id="28713" idx="1"/>
              <a:endCxn id="28710" idx="5"/>
            </p:cNvCxnSpPr>
            <p:nvPr/>
          </p:nvCxnSpPr>
          <p:spPr bwMode="auto">
            <a:xfrm flipH="1" flipV="1">
              <a:off x="9144000" y="4114800"/>
              <a:ext cx="469900" cy="508000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23" name="AutoShape 49"/>
            <p:cNvCxnSpPr>
              <a:cxnSpLocks noChangeShapeType="1"/>
              <a:stCxn id="28714" idx="7"/>
              <a:endCxn id="28713" idx="3"/>
            </p:cNvCxnSpPr>
            <p:nvPr/>
          </p:nvCxnSpPr>
          <p:spPr bwMode="auto">
            <a:xfrm flipV="1">
              <a:off x="9296400" y="4876800"/>
              <a:ext cx="317500" cy="431800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8724" name="Text Box 50"/>
            <p:cNvSpPr txBox="1">
              <a:spLocks noChangeArrowheads="1"/>
            </p:cNvSpPr>
            <p:nvPr/>
          </p:nvSpPr>
          <p:spPr bwMode="auto">
            <a:xfrm>
              <a:off x="7878763" y="3835400"/>
              <a:ext cx="309562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solidFill>
                    <a:schemeClr val="accent2"/>
                  </a:solidFill>
                  <a:ea typeface="新細明體" pitchFamily="18" charset="-120"/>
                </a:rPr>
                <a:t>7</a:t>
              </a:r>
            </a:p>
          </p:txBody>
        </p:sp>
        <p:sp>
          <p:nvSpPr>
            <p:cNvPr id="28725" name="Text Box 51"/>
            <p:cNvSpPr txBox="1">
              <a:spLocks noChangeArrowheads="1"/>
            </p:cNvSpPr>
            <p:nvPr/>
          </p:nvSpPr>
          <p:spPr bwMode="auto">
            <a:xfrm>
              <a:off x="9369426" y="4154488"/>
              <a:ext cx="309563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solidFill>
                    <a:schemeClr val="accent2"/>
                  </a:solidFill>
                  <a:ea typeface="新細明體" pitchFamily="18" charset="-120"/>
                </a:rPr>
                <a:t>4</a:t>
              </a:r>
            </a:p>
          </p:txBody>
        </p:sp>
        <p:sp>
          <p:nvSpPr>
            <p:cNvPr id="28726" name="Text Box 52"/>
            <p:cNvSpPr txBox="1">
              <a:spLocks noChangeArrowheads="1"/>
            </p:cNvSpPr>
            <p:nvPr/>
          </p:nvSpPr>
          <p:spPr bwMode="auto">
            <a:xfrm>
              <a:off x="6529388" y="4622800"/>
              <a:ext cx="309562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solidFill>
                    <a:schemeClr val="accent2"/>
                  </a:solidFill>
                  <a:ea typeface="新細明體" pitchFamily="18" charset="-120"/>
                </a:rPr>
                <a:t>2</a:t>
              </a:r>
            </a:p>
          </p:txBody>
        </p:sp>
        <p:sp>
          <p:nvSpPr>
            <p:cNvPr id="28727" name="Text Box 53"/>
            <p:cNvSpPr txBox="1">
              <a:spLocks noChangeArrowheads="1"/>
            </p:cNvSpPr>
            <p:nvPr/>
          </p:nvSpPr>
          <p:spPr bwMode="auto">
            <a:xfrm>
              <a:off x="8497888" y="4840288"/>
              <a:ext cx="309562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ea typeface="新細明體" pitchFamily="18" charset="-120"/>
                </a:rPr>
                <a:t>8</a:t>
              </a:r>
            </a:p>
          </p:txBody>
        </p:sp>
        <p:sp>
          <p:nvSpPr>
            <p:cNvPr id="28728" name="Text Box 54"/>
            <p:cNvSpPr txBox="1">
              <a:spLocks noChangeArrowheads="1"/>
            </p:cNvSpPr>
            <p:nvPr/>
          </p:nvSpPr>
          <p:spPr bwMode="auto">
            <a:xfrm>
              <a:off x="7116763" y="4535488"/>
              <a:ext cx="309562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solidFill>
                    <a:schemeClr val="accent2"/>
                  </a:solidFill>
                  <a:ea typeface="新細明體" pitchFamily="18" charset="-120"/>
                </a:rPr>
                <a:t>5</a:t>
              </a:r>
            </a:p>
          </p:txBody>
        </p:sp>
        <p:sp>
          <p:nvSpPr>
            <p:cNvPr id="28729" name="Text Box 55"/>
            <p:cNvSpPr txBox="1">
              <a:spLocks noChangeArrowheads="1"/>
            </p:cNvSpPr>
            <p:nvPr/>
          </p:nvSpPr>
          <p:spPr bwMode="auto">
            <a:xfrm>
              <a:off x="7756526" y="5526088"/>
              <a:ext cx="309563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ea typeface="新細明體" pitchFamily="18" charset="-120"/>
                </a:rPr>
                <a:t>7</a:t>
              </a:r>
            </a:p>
          </p:txBody>
        </p:sp>
        <p:sp>
          <p:nvSpPr>
            <p:cNvPr id="28730" name="Text Box 56"/>
            <p:cNvSpPr txBox="1">
              <a:spLocks noChangeArrowheads="1"/>
            </p:cNvSpPr>
            <p:nvPr/>
          </p:nvSpPr>
          <p:spPr bwMode="auto">
            <a:xfrm>
              <a:off x="9421813" y="4997450"/>
              <a:ext cx="309562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solidFill>
                    <a:schemeClr val="accent2"/>
                  </a:solidFill>
                  <a:ea typeface="新細明體" pitchFamily="18" charset="-120"/>
                </a:rPr>
                <a:t>3</a:t>
              </a:r>
            </a:p>
          </p:txBody>
        </p:sp>
        <p:sp>
          <p:nvSpPr>
            <p:cNvPr id="28731" name="Text Box 57"/>
            <p:cNvSpPr txBox="1">
              <a:spLocks noChangeArrowheads="1"/>
            </p:cNvSpPr>
            <p:nvPr/>
          </p:nvSpPr>
          <p:spPr bwMode="auto">
            <a:xfrm>
              <a:off x="8350251" y="4383088"/>
              <a:ext cx="309563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ea typeface="新細明體" pitchFamily="18" charset="-120"/>
                </a:rPr>
                <a:t>9</a:t>
              </a:r>
            </a:p>
          </p:txBody>
        </p:sp>
        <p:sp>
          <p:nvSpPr>
            <p:cNvPr id="28732" name="Text Box 58"/>
            <p:cNvSpPr txBox="1">
              <a:spLocks noChangeArrowheads="1"/>
            </p:cNvSpPr>
            <p:nvPr/>
          </p:nvSpPr>
          <p:spPr bwMode="auto">
            <a:xfrm>
              <a:off x="7323138" y="5099050"/>
              <a:ext cx="309562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ea typeface="新細明體" pitchFamily="18" charset="-120"/>
                </a:rPr>
                <a:t>8</a:t>
              </a:r>
            </a:p>
          </p:txBody>
        </p:sp>
        <p:sp>
          <p:nvSpPr>
            <p:cNvPr id="28733" name="Text Box 59"/>
            <p:cNvSpPr txBox="1">
              <a:spLocks noChangeArrowheads="1"/>
            </p:cNvSpPr>
            <p:nvPr/>
          </p:nvSpPr>
          <p:spPr bwMode="auto">
            <a:xfrm>
              <a:off x="6369051" y="5588000"/>
              <a:ext cx="309563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solidFill>
                    <a:schemeClr val="accent2"/>
                  </a:solidFill>
                  <a:ea typeface="新細明體" pitchFamily="18" charset="-120"/>
                </a:rPr>
                <a:t>0</a:t>
              </a:r>
            </a:p>
          </p:txBody>
        </p:sp>
        <p:sp>
          <p:nvSpPr>
            <p:cNvPr id="28734" name="Text Box 60"/>
            <p:cNvSpPr txBox="1">
              <a:spLocks noChangeArrowheads="1"/>
            </p:cNvSpPr>
            <p:nvPr/>
          </p:nvSpPr>
          <p:spPr bwMode="auto">
            <a:xfrm>
              <a:off x="9264651" y="5449888"/>
              <a:ext cx="309563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solidFill>
                    <a:schemeClr val="accent2"/>
                  </a:solidFill>
                  <a:ea typeface="新細明體" pitchFamily="18" charset="-120"/>
                </a:rPr>
                <a:t>3</a:t>
              </a:r>
            </a:p>
          </p:txBody>
        </p:sp>
        <p:sp>
          <p:nvSpPr>
            <p:cNvPr id="28735" name="Text Box 61"/>
            <p:cNvSpPr txBox="1">
              <a:spLocks noChangeArrowheads="1"/>
            </p:cNvSpPr>
            <p:nvPr/>
          </p:nvSpPr>
          <p:spPr bwMode="auto">
            <a:xfrm>
              <a:off x="6673851" y="3925888"/>
              <a:ext cx="309563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solidFill>
                    <a:schemeClr val="accent2"/>
                  </a:solidFill>
                  <a:ea typeface="新細明體" pitchFamily="18" charset="-120"/>
                </a:rPr>
                <a:t>2</a:t>
              </a:r>
            </a:p>
          </p:txBody>
        </p:sp>
        <p:sp>
          <p:nvSpPr>
            <p:cNvPr id="28736" name="Text Box 62"/>
            <p:cNvSpPr txBox="1">
              <a:spLocks noChangeArrowheads="1"/>
            </p:cNvSpPr>
            <p:nvPr/>
          </p:nvSpPr>
          <p:spPr bwMode="auto">
            <a:xfrm>
              <a:off x="7588251" y="4435475"/>
              <a:ext cx="309563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solidFill>
                    <a:schemeClr val="accent2"/>
                  </a:solidFill>
                  <a:ea typeface="新細明體" pitchFamily="18" charset="-120"/>
                </a:rPr>
                <a:t>5</a:t>
              </a:r>
            </a:p>
          </p:txBody>
        </p:sp>
        <p:sp>
          <p:nvSpPr>
            <p:cNvPr id="28737" name="Text Box 63"/>
            <p:cNvSpPr txBox="1">
              <a:spLocks noChangeArrowheads="1"/>
            </p:cNvSpPr>
            <p:nvPr/>
          </p:nvSpPr>
          <p:spPr bwMode="auto">
            <a:xfrm>
              <a:off x="9848851" y="4381500"/>
              <a:ext cx="309563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solidFill>
                    <a:schemeClr val="accent2"/>
                  </a:solidFill>
                  <a:ea typeface="新細明體" pitchFamily="18" charset="-120"/>
                  <a:sym typeface="Symbol" panose="05050102010706020507" pitchFamily="18" charset="2"/>
                </a:rPr>
                <a:t>4</a:t>
              </a:r>
            </a:p>
          </p:txBody>
        </p:sp>
        <p:sp>
          <p:nvSpPr>
            <p:cNvPr id="28738" name="Text Box 64"/>
            <p:cNvSpPr txBox="1">
              <a:spLocks noChangeArrowheads="1"/>
            </p:cNvSpPr>
            <p:nvPr/>
          </p:nvSpPr>
          <p:spPr bwMode="auto">
            <a:xfrm>
              <a:off x="9110663" y="3621088"/>
              <a:ext cx="309562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 dirty="0">
                  <a:solidFill>
                    <a:schemeClr val="accent2"/>
                  </a:solidFill>
                  <a:ea typeface="新細明體" pitchFamily="18" charset="-120"/>
                  <a:sym typeface="Symbol" panose="05050102010706020507" pitchFamily="18" charset="2"/>
                </a:rPr>
                <a:t>7</a:t>
              </a:r>
              <a:endParaRPr lang="en-US" altLang="zh-TW" sz="1800" dirty="0">
                <a:solidFill>
                  <a:schemeClr val="accent2"/>
                </a:solidFill>
                <a:ea typeface="新細明體" pitchFamily="18" charset="-120"/>
              </a:endParaRPr>
            </a:p>
          </p:txBody>
        </p:sp>
      </p:grpSp>
      <p:sp>
        <p:nvSpPr>
          <p:cNvPr id="28739" name="AutoShape 65"/>
          <p:cNvSpPr>
            <a:spLocks noChangeArrowheads="1"/>
          </p:cNvSpPr>
          <p:nvPr/>
        </p:nvSpPr>
        <p:spPr bwMode="auto">
          <a:xfrm rot="-8100000" flipH="1" flipV="1">
            <a:off x="5765007" y="3796507"/>
            <a:ext cx="738188" cy="333375"/>
          </a:xfrm>
          <a:prstGeom prst="rightArrow">
            <a:avLst>
              <a:gd name="adj1" fmla="val 50000"/>
              <a:gd name="adj2" fmla="val 55357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6815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39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Exercise</a:t>
            </a:r>
            <a:br>
              <a:rPr lang="en-US" altLang="zh-TW" dirty="0" smtClean="0"/>
            </a:br>
            <a:r>
              <a:rPr lang="en-US" altLang="zh-TW" sz="2800" dirty="0" smtClean="0"/>
              <a:t>Prim’s MST algorithm</a:t>
            </a:r>
            <a:endParaRPr lang="en-US" altLang="zh-TW" dirty="0" smtClean="0"/>
          </a:p>
        </p:txBody>
      </p:sp>
      <p:sp>
        <p:nvSpPr>
          <p:cNvPr id="2969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Show how Prim’s MST algorithm works on the following graph, assuming you start with SFO</a:t>
            </a:r>
          </a:p>
          <a:p>
            <a:pPr lvl="1"/>
            <a:r>
              <a:rPr lang="en-US" altLang="zh-TW" dirty="0" smtClean="0"/>
              <a:t>Show how the MST evolves in each iteration.</a:t>
            </a:r>
            <a:endParaRPr lang="en-US" altLang="zh-TW" dirty="0"/>
          </a:p>
        </p:txBody>
      </p:sp>
      <p:grpSp>
        <p:nvGrpSpPr>
          <p:cNvPr id="4" name="Group 3"/>
          <p:cNvGrpSpPr/>
          <p:nvPr/>
        </p:nvGrpSpPr>
        <p:grpSpPr>
          <a:xfrm>
            <a:off x="2349498" y="4140201"/>
            <a:ext cx="7489825" cy="2384424"/>
            <a:chOff x="2286001" y="3810001"/>
            <a:chExt cx="7489825" cy="2384424"/>
          </a:xfrm>
        </p:grpSpPr>
        <p:sp>
          <p:nvSpPr>
            <p:cNvPr id="29702" name="Oval 4"/>
            <p:cNvSpPr>
              <a:spLocks noChangeArrowheads="1"/>
            </p:cNvSpPr>
            <p:nvPr/>
          </p:nvSpPr>
          <p:spPr bwMode="auto">
            <a:xfrm>
              <a:off x="6324601" y="3984625"/>
              <a:ext cx="936625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>
                  <a:ea typeface="新細明體" pitchFamily="18" charset="-120"/>
                </a:rPr>
                <a:t>ORD</a:t>
              </a:r>
            </a:p>
          </p:txBody>
        </p:sp>
        <p:sp>
          <p:nvSpPr>
            <p:cNvPr id="29703" name="Oval 5"/>
            <p:cNvSpPr>
              <a:spLocks noChangeArrowheads="1"/>
            </p:cNvSpPr>
            <p:nvPr/>
          </p:nvSpPr>
          <p:spPr bwMode="auto">
            <a:xfrm>
              <a:off x="8839201" y="3829050"/>
              <a:ext cx="936625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>
                  <a:ea typeface="新細明體" pitchFamily="18" charset="-120"/>
                </a:rPr>
                <a:t>PVD</a:t>
              </a:r>
            </a:p>
          </p:txBody>
        </p:sp>
        <p:sp>
          <p:nvSpPr>
            <p:cNvPr id="29704" name="Oval 6"/>
            <p:cNvSpPr>
              <a:spLocks noChangeArrowheads="1"/>
            </p:cNvSpPr>
            <p:nvPr/>
          </p:nvSpPr>
          <p:spPr bwMode="auto">
            <a:xfrm>
              <a:off x="8588376" y="5737225"/>
              <a:ext cx="936625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>
                  <a:ea typeface="新細明體" pitchFamily="18" charset="-120"/>
                </a:rPr>
                <a:t>MIA</a:t>
              </a:r>
            </a:p>
          </p:txBody>
        </p:sp>
        <p:sp>
          <p:nvSpPr>
            <p:cNvPr id="29705" name="Oval 7"/>
            <p:cNvSpPr>
              <a:spLocks noChangeArrowheads="1"/>
            </p:cNvSpPr>
            <p:nvPr/>
          </p:nvSpPr>
          <p:spPr bwMode="auto">
            <a:xfrm>
              <a:off x="6035676" y="5499100"/>
              <a:ext cx="936625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>
                  <a:ea typeface="新細明體" pitchFamily="18" charset="-120"/>
                </a:rPr>
                <a:t>DFW</a:t>
              </a:r>
            </a:p>
          </p:txBody>
        </p:sp>
        <p:sp>
          <p:nvSpPr>
            <p:cNvPr id="29706" name="Oval 8"/>
            <p:cNvSpPr>
              <a:spLocks noChangeArrowheads="1"/>
            </p:cNvSpPr>
            <p:nvPr/>
          </p:nvSpPr>
          <p:spPr bwMode="auto">
            <a:xfrm>
              <a:off x="4114801" y="4213225"/>
              <a:ext cx="936625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>
                  <a:ea typeface="新細明體" pitchFamily="18" charset="-120"/>
                </a:rPr>
                <a:t>SFO</a:t>
              </a:r>
            </a:p>
          </p:txBody>
        </p:sp>
        <p:sp>
          <p:nvSpPr>
            <p:cNvPr id="29707" name="Oval 9"/>
            <p:cNvSpPr>
              <a:spLocks noChangeArrowheads="1"/>
            </p:cNvSpPr>
            <p:nvPr/>
          </p:nvSpPr>
          <p:spPr bwMode="auto">
            <a:xfrm>
              <a:off x="4267201" y="5356225"/>
              <a:ext cx="936625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>
                  <a:ea typeface="新細明體" pitchFamily="18" charset="-120"/>
                </a:rPr>
                <a:t>LAX</a:t>
              </a:r>
            </a:p>
          </p:txBody>
        </p:sp>
        <p:sp>
          <p:nvSpPr>
            <p:cNvPr id="29708" name="Oval 10"/>
            <p:cNvSpPr>
              <a:spLocks noChangeArrowheads="1"/>
            </p:cNvSpPr>
            <p:nvPr/>
          </p:nvSpPr>
          <p:spPr bwMode="auto">
            <a:xfrm>
              <a:off x="7902576" y="4594225"/>
              <a:ext cx="936625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>
                  <a:ea typeface="新細明體" pitchFamily="18" charset="-120"/>
                </a:rPr>
                <a:t>LGA</a:t>
              </a:r>
            </a:p>
          </p:txBody>
        </p:sp>
        <p:sp>
          <p:nvSpPr>
            <p:cNvPr id="29709" name="Oval 11"/>
            <p:cNvSpPr>
              <a:spLocks noChangeArrowheads="1"/>
            </p:cNvSpPr>
            <p:nvPr/>
          </p:nvSpPr>
          <p:spPr bwMode="auto">
            <a:xfrm>
              <a:off x="2286001" y="5127625"/>
              <a:ext cx="936625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>
                  <a:ea typeface="新細明體" pitchFamily="18" charset="-120"/>
                </a:rPr>
                <a:t>HNL</a:t>
              </a:r>
            </a:p>
          </p:txBody>
        </p:sp>
        <p:cxnSp>
          <p:nvCxnSpPr>
            <p:cNvPr id="29710" name="AutoShape 12"/>
            <p:cNvCxnSpPr>
              <a:cxnSpLocks noChangeShapeType="1"/>
              <a:stCxn id="29706" idx="6"/>
              <a:endCxn id="29702" idx="2"/>
            </p:cNvCxnSpPr>
            <p:nvPr/>
          </p:nvCxnSpPr>
          <p:spPr bwMode="auto">
            <a:xfrm flipV="1">
              <a:off x="5060951" y="4213225"/>
              <a:ext cx="1254125" cy="2286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11" name="AutoShape 13"/>
            <p:cNvCxnSpPr>
              <a:cxnSpLocks noChangeShapeType="1"/>
              <a:stCxn id="29705" idx="0"/>
              <a:endCxn id="29702" idx="4"/>
            </p:cNvCxnSpPr>
            <p:nvPr/>
          </p:nvCxnSpPr>
          <p:spPr bwMode="auto">
            <a:xfrm flipV="1">
              <a:off x="6503989" y="4451351"/>
              <a:ext cx="288925" cy="103822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12" name="AutoShape 14"/>
            <p:cNvCxnSpPr>
              <a:cxnSpLocks noChangeShapeType="1"/>
              <a:stCxn id="29705" idx="7"/>
              <a:endCxn id="29708" idx="3"/>
            </p:cNvCxnSpPr>
            <p:nvPr/>
          </p:nvCxnSpPr>
          <p:spPr bwMode="auto">
            <a:xfrm flipV="1">
              <a:off x="6835776" y="4994276"/>
              <a:ext cx="1203325" cy="56197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13" name="AutoShape 15"/>
            <p:cNvCxnSpPr>
              <a:cxnSpLocks noChangeShapeType="1"/>
              <a:stCxn id="29708" idx="0"/>
              <a:endCxn id="29703" idx="3"/>
            </p:cNvCxnSpPr>
            <p:nvPr/>
          </p:nvCxnSpPr>
          <p:spPr bwMode="auto">
            <a:xfrm flipV="1">
              <a:off x="8370889" y="4229100"/>
              <a:ext cx="604837" cy="3556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14" name="AutoShape 16"/>
            <p:cNvCxnSpPr>
              <a:cxnSpLocks noChangeShapeType="1"/>
              <a:stCxn id="29702" idx="6"/>
              <a:endCxn id="29703" idx="2"/>
            </p:cNvCxnSpPr>
            <p:nvPr/>
          </p:nvCxnSpPr>
          <p:spPr bwMode="auto">
            <a:xfrm flipV="1">
              <a:off x="7270751" y="4057651"/>
              <a:ext cx="1558925" cy="15557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15" name="AutoShape 17"/>
            <p:cNvCxnSpPr>
              <a:cxnSpLocks noChangeShapeType="1"/>
              <a:stCxn id="29709" idx="6"/>
              <a:endCxn id="29707" idx="2"/>
            </p:cNvCxnSpPr>
            <p:nvPr/>
          </p:nvCxnSpPr>
          <p:spPr bwMode="auto">
            <a:xfrm>
              <a:off x="3232151" y="5356225"/>
              <a:ext cx="1025525" cy="2286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16" name="AutoShape 18"/>
            <p:cNvCxnSpPr>
              <a:cxnSpLocks noChangeShapeType="1"/>
              <a:stCxn id="29706" idx="4"/>
              <a:endCxn id="29707" idx="0"/>
            </p:cNvCxnSpPr>
            <p:nvPr/>
          </p:nvCxnSpPr>
          <p:spPr bwMode="auto">
            <a:xfrm>
              <a:off x="4583113" y="4679950"/>
              <a:ext cx="152400" cy="6667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17" name="AutoShape 19"/>
            <p:cNvCxnSpPr>
              <a:cxnSpLocks noChangeShapeType="1"/>
              <a:stCxn id="29708" idx="4"/>
              <a:endCxn id="29704" idx="0"/>
            </p:cNvCxnSpPr>
            <p:nvPr/>
          </p:nvCxnSpPr>
          <p:spPr bwMode="auto">
            <a:xfrm>
              <a:off x="8370888" y="5060950"/>
              <a:ext cx="685800" cy="6667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18" name="AutoShape 20"/>
            <p:cNvCxnSpPr>
              <a:cxnSpLocks noChangeShapeType="1"/>
              <a:endCxn id="29705" idx="6"/>
            </p:cNvCxnSpPr>
            <p:nvPr/>
          </p:nvCxnSpPr>
          <p:spPr bwMode="auto">
            <a:xfrm flipH="1" flipV="1">
              <a:off x="6981826" y="5727701"/>
              <a:ext cx="1597025" cy="23812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19" name="AutoShape 21"/>
            <p:cNvCxnSpPr>
              <a:cxnSpLocks noChangeShapeType="1"/>
              <a:stCxn id="29707" idx="6"/>
              <a:endCxn id="29705" idx="2"/>
            </p:cNvCxnSpPr>
            <p:nvPr/>
          </p:nvCxnSpPr>
          <p:spPr bwMode="auto">
            <a:xfrm>
              <a:off x="5213350" y="5584826"/>
              <a:ext cx="812800" cy="14287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20" name="AutoShape 22"/>
            <p:cNvCxnSpPr>
              <a:cxnSpLocks noChangeShapeType="1"/>
              <a:stCxn id="29707" idx="7"/>
              <a:endCxn id="29702" idx="3"/>
            </p:cNvCxnSpPr>
            <p:nvPr/>
          </p:nvCxnSpPr>
          <p:spPr bwMode="auto">
            <a:xfrm flipV="1">
              <a:off x="5067301" y="4384675"/>
              <a:ext cx="1393825" cy="10287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9721" name="Text Box 23"/>
            <p:cNvSpPr txBox="1">
              <a:spLocks noChangeArrowheads="1"/>
            </p:cNvSpPr>
            <p:nvPr/>
          </p:nvSpPr>
          <p:spPr bwMode="auto">
            <a:xfrm rot="-347285">
              <a:off x="7605714" y="3810001"/>
              <a:ext cx="598487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2000">
                  <a:ea typeface="新細明體" pitchFamily="18" charset="-120"/>
                </a:rPr>
                <a:t>849</a:t>
              </a:r>
            </a:p>
          </p:txBody>
        </p:sp>
        <p:sp>
          <p:nvSpPr>
            <p:cNvPr id="29722" name="Text Box 24"/>
            <p:cNvSpPr txBox="1">
              <a:spLocks noChangeArrowheads="1"/>
            </p:cNvSpPr>
            <p:nvPr/>
          </p:nvSpPr>
          <p:spPr bwMode="auto">
            <a:xfrm rot="-4662247">
              <a:off x="6283326" y="4540251"/>
              <a:ext cx="598487" cy="398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2000">
                  <a:ea typeface="新細明體" pitchFamily="18" charset="-120"/>
                </a:rPr>
                <a:t>802</a:t>
              </a:r>
            </a:p>
          </p:txBody>
        </p:sp>
        <p:sp>
          <p:nvSpPr>
            <p:cNvPr id="29723" name="Text Box 25"/>
            <p:cNvSpPr txBox="1">
              <a:spLocks noChangeArrowheads="1"/>
            </p:cNvSpPr>
            <p:nvPr/>
          </p:nvSpPr>
          <p:spPr bwMode="auto">
            <a:xfrm rot="-1544869">
              <a:off x="6959600" y="4959351"/>
              <a:ext cx="736600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2000">
                  <a:ea typeface="新細明體" pitchFamily="18" charset="-120"/>
                </a:rPr>
                <a:t>1387</a:t>
              </a:r>
            </a:p>
          </p:txBody>
        </p:sp>
        <p:sp>
          <p:nvSpPr>
            <p:cNvPr id="29724" name="Text Box 26"/>
            <p:cNvSpPr txBox="1">
              <a:spLocks noChangeArrowheads="1"/>
            </p:cNvSpPr>
            <p:nvPr/>
          </p:nvSpPr>
          <p:spPr bwMode="auto">
            <a:xfrm rot="-2136302">
              <a:off x="5146675" y="4721226"/>
              <a:ext cx="736600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2000">
                  <a:ea typeface="新細明體" pitchFamily="18" charset="-120"/>
                </a:rPr>
                <a:t>1743</a:t>
              </a:r>
            </a:p>
          </p:txBody>
        </p:sp>
        <p:sp>
          <p:nvSpPr>
            <p:cNvPr id="29725" name="Text Box 27"/>
            <p:cNvSpPr txBox="1">
              <a:spLocks noChangeArrowheads="1"/>
            </p:cNvSpPr>
            <p:nvPr/>
          </p:nvSpPr>
          <p:spPr bwMode="auto">
            <a:xfrm rot="-689345">
              <a:off x="5257800" y="3984626"/>
              <a:ext cx="736600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2000">
                  <a:ea typeface="新細明體" pitchFamily="18" charset="-120"/>
                </a:rPr>
                <a:t>1843</a:t>
              </a:r>
            </a:p>
          </p:txBody>
        </p:sp>
        <p:sp>
          <p:nvSpPr>
            <p:cNvPr id="29726" name="Text Box 28"/>
            <p:cNvSpPr txBox="1">
              <a:spLocks noChangeArrowheads="1"/>
            </p:cNvSpPr>
            <p:nvPr/>
          </p:nvSpPr>
          <p:spPr bwMode="auto">
            <a:xfrm rot="2626382">
              <a:off x="8555038" y="5187951"/>
              <a:ext cx="736600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2000">
                  <a:ea typeface="新細明體" pitchFamily="18" charset="-120"/>
                </a:rPr>
                <a:t>1099</a:t>
              </a:r>
            </a:p>
          </p:txBody>
        </p:sp>
        <p:sp>
          <p:nvSpPr>
            <p:cNvPr id="29727" name="Text Box 29"/>
            <p:cNvSpPr txBox="1">
              <a:spLocks noChangeArrowheads="1"/>
            </p:cNvSpPr>
            <p:nvPr/>
          </p:nvSpPr>
          <p:spPr bwMode="auto">
            <a:xfrm rot="565849">
              <a:off x="7499350" y="5492751"/>
              <a:ext cx="736600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2000">
                  <a:ea typeface="新細明體" pitchFamily="18" charset="-120"/>
                </a:rPr>
                <a:t>1120</a:t>
              </a:r>
            </a:p>
          </p:txBody>
        </p:sp>
        <p:sp>
          <p:nvSpPr>
            <p:cNvPr id="29728" name="Text Box 30"/>
            <p:cNvSpPr txBox="1">
              <a:spLocks noChangeArrowheads="1"/>
            </p:cNvSpPr>
            <p:nvPr/>
          </p:nvSpPr>
          <p:spPr bwMode="auto">
            <a:xfrm rot="695916">
              <a:off x="5299075" y="5311776"/>
              <a:ext cx="736600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2000">
                  <a:ea typeface="新細明體" pitchFamily="18" charset="-120"/>
                </a:rPr>
                <a:t>1233</a:t>
              </a:r>
            </a:p>
          </p:txBody>
        </p:sp>
        <p:sp>
          <p:nvSpPr>
            <p:cNvPr id="29729" name="Text Box 31"/>
            <p:cNvSpPr txBox="1">
              <a:spLocks noChangeArrowheads="1"/>
            </p:cNvSpPr>
            <p:nvPr/>
          </p:nvSpPr>
          <p:spPr bwMode="auto">
            <a:xfrm rot="4665015">
              <a:off x="4516439" y="4848226"/>
              <a:ext cx="598487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2000">
                  <a:ea typeface="新細明體" pitchFamily="18" charset="-120"/>
                </a:rPr>
                <a:t>337</a:t>
              </a:r>
            </a:p>
          </p:txBody>
        </p:sp>
        <p:sp>
          <p:nvSpPr>
            <p:cNvPr id="29730" name="Text Box 32"/>
            <p:cNvSpPr txBox="1">
              <a:spLocks noChangeArrowheads="1"/>
            </p:cNvSpPr>
            <p:nvPr/>
          </p:nvSpPr>
          <p:spPr bwMode="auto">
            <a:xfrm rot="832501">
              <a:off x="3451225" y="5127626"/>
              <a:ext cx="736600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2000">
                  <a:ea typeface="新細明體" pitchFamily="18" charset="-120"/>
                </a:rPr>
                <a:t>2555</a:t>
              </a:r>
            </a:p>
          </p:txBody>
        </p:sp>
        <p:sp>
          <p:nvSpPr>
            <p:cNvPr id="29731" name="Text Box 33"/>
            <p:cNvSpPr txBox="1">
              <a:spLocks noChangeArrowheads="1"/>
            </p:cNvSpPr>
            <p:nvPr/>
          </p:nvSpPr>
          <p:spPr bwMode="auto">
            <a:xfrm rot="-1891667">
              <a:off x="8307389" y="4111626"/>
              <a:ext cx="598487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2000">
                  <a:ea typeface="新細明體" pitchFamily="18" charset="-120"/>
                </a:rPr>
                <a:t>142</a:t>
              </a:r>
            </a:p>
          </p:txBody>
        </p:sp>
        <p:cxnSp>
          <p:nvCxnSpPr>
            <p:cNvPr id="29732" name="AutoShape 34"/>
            <p:cNvCxnSpPr>
              <a:cxnSpLocks noChangeShapeType="1"/>
              <a:stCxn id="29703" idx="4"/>
              <a:endCxn id="29704" idx="7"/>
            </p:cNvCxnSpPr>
            <p:nvPr/>
          </p:nvCxnSpPr>
          <p:spPr bwMode="auto">
            <a:xfrm>
              <a:off x="9307513" y="4295775"/>
              <a:ext cx="80962" cy="14986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9733" name="Text Box 35"/>
            <p:cNvSpPr txBox="1">
              <a:spLocks noChangeArrowheads="1"/>
            </p:cNvSpPr>
            <p:nvPr/>
          </p:nvSpPr>
          <p:spPr bwMode="auto">
            <a:xfrm rot="5207815">
              <a:off x="9184482" y="4695032"/>
              <a:ext cx="736600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2000">
                  <a:ea typeface="新細明體" pitchFamily="18" charset="-120"/>
                </a:rPr>
                <a:t>1205</a:t>
              </a:r>
            </a:p>
          </p:txBody>
        </p:sp>
      </p:grpSp>
      <p:pic>
        <p:nvPicPr>
          <p:cNvPr id="29734" name="Picture 36" descr="BD19857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0888" y="214314"/>
            <a:ext cx="1916112" cy="136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0500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723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141412" y="1803400"/>
                <a:ext cx="9905999" cy="5054600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altLang="zh-TW" dirty="0" smtClean="0"/>
                  <a:t>Graph operations</a:t>
                </a:r>
              </a:p>
              <a:p>
                <a:pPr lvl="1"/>
                <a:r>
                  <a:rPr lang="en-US" altLang="zh-TW" dirty="0" smtClean="0"/>
                  <a:t>Method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i="0" dirty="0" smtClean="0">
                        <a:latin typeface="Cambria Math" panose="02040503050406030204" pitchFamily="18" charset="0"/>
                      </a:rPr>
                      <m:t>incidentEdges</m:t>
                    </m:r>
                  </m:oMath>
                </a14:m>
                <a:r>
                  <a:rPr lang="en-US" altLang="zh-TW" dirty="0" smtClean="0"/>
                  <a:t> is called once for each vertex</a:t>
                </a:r>
              </a:p>
              <a:p>
                <a:r>
                  <a:rPr lang="en-US" altLang="zh-TW" dirty="0" smtClean="0"/>
                  <a:t>Label operations</a:t>
                </a:r>
              </a:p>
              <a:p>
                <a:pPr lvl="1"/>
                <a:r>
                  <a:rPr lang="en-US" altLang="zh-TW" dirty="0" smtClean="0"/>
                  <a:t>We set/get the distance, parent and locator labels of vertex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altLang="zh-TW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TW" b="0" i="1" dirty="0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altLang="zh-TW" b="0" i="1" dirty="0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TW" b="0" i="0" dirty="0" smtClean="0">
                                <a:latin typeface="Cambria Math" panose="02040503050406030204" pitchFamily="18" charset="0"/>
                              </a:rPr>
                              <m:t>deg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altLang="zh-TW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b="0" i="1" dirty="0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d>
                          </m:e>
                        </m:func>
                      </m:e>
                    </m:d>
                  </m:oMath>
                </a14:m>
                <a:r>
                  <a:rPr lang="en-US" altLang="zh-TW" dirty="0" smtClean="0"/>
                  <a:t> times</a:t>
                </a:r>
              </a:p>
              <a:p>
                <a:pPr lvl="1"/>
                <a:r>
                  <a:rPr lang="en-US" altLang="zh-TW" dirty="0" smtClean="0"/>
                  <a:t>Setting/getting a label takes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altLang="zh-TW" dirty="0" smtClean="0"/>
                  <a:t> time</a:t>
                </a:r>
              </a:p>
              <a:p>
                <a:r>
                  <a:rPr lang="en-US" altLang="zh-TW" dirty="0" smtClean="0"/>
                  <a:t>Priority queue operations</a:t>
                </a:r>
              </a:p>
              <a:p>
                <a:pPr lvl="1"/>
                <a:r>
                  <a:rPr lang="en-US" altLang="zh-TW" dirty="0" smtClean="0"/>
                  <a:t>Each vertex is inserted once into and removed once from the priority queue, where each insertion or removal takes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TW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altLang="zh-TW" dirty="0" smtClean="0"/>
                  <a:t> time</a:t>
                </a:r>
              </a:p>
              <a:p>
                <a:pPr lvl="1"/>
                <a:r>
                  <a:rPr lang="en-US" altLang="zh-TW" dirty="0" smtClean="0"/>
                  <a:t>The key of a vertex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altLang="zh-TW" dirty="0" smtClean="0"/>
                  <a:t> in the priority queue is modified at most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 b="0" i="0" smtClean="0">
                            <a:latin typeface="Cambria Math" panose="02040503050406030204" pitchFamily="18" charset="0"/>
                          </a:rPr>
                          <m:t>deg</m:t>
                        </m:r>
                      </m:fName>
                      <m:e>
                        <m:d>
                          <m:d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d>
                      </m:e>
                    </m:func>
                  </m:oMath>
                </a14:m>
                <a:r>
                  <a:rPr lang="en-US" altLang="zh-TW" dirty="0" smtClean="0"/>
                  <a:t> times, where each key change takes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TW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altLang="zh-TW" dirty="0" smtClean="0"/>
                  <a:t> time </a:t>
                </a:r>
              </a:p>
              <a:p>
                <a:r>
                  <a:rPr lang="en-US" altLang="zh-TW" dirty="0" smtClean="0"/>
                  <a:t>Prim-</a:t>
                </a:r>
                <a:r>
                  <a:rPr lang="en-US" altLang="zh-TW" dirty="0" err="1" smtClean="0"/>
                  <a:t>Jarnik’s</a:t>
                </a:r>
                <a:r>
                  <a:rPr lang="en-US" altLang="zh-TW" dirty="0" smtClean="0"/>
                  <a:t> algorithm runs in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zh-TW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altLang="zh-TW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altLang="zh-TW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zh-TW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  <m:func>
                          <m:funcPr>
                            <m:ctrlPr>
                              <a:rPr lang="en-US" altLang="zh-TW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TW" b="0" i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altLang="zh-TW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altLang="zh-TW" dirty="0" smtClean="0">
                    <a:solidFill>
                      <a:schemeClr val="accent1"/>
                    </a:solidFill>
                  </a:rPr>
                  <a:t> time </a:t>
                </a:r>
                <a:r>
                  <a:rPr lang="en-US" altLang="zh-TW" dirty="0" smtClean="0"/>
                  <a:t>provided the graph is represented by the adjacency list structure</a:t>
                </a:r>
              </a:p>
              <a:p>
                <a:pPr lvl="1"/>
                <a:r>
                  <a:rPr lang="en-US" altLang="zh-TW" dirty="0" smtClean="0"/>
                  <a:t>Recall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TW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func>
                      <m:func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 b="0" i="0" smtClean="0">
                            <a:latin typeface="Cambria Math" panose="02040503050406030204" pitchFamily="18" charset="0"/>
                          </a:rPr>
                          <m:t>deg</m:t>
                        </m:r>
                      </m:fName>
                      <m:e>
                        <m:d>
                          <m:d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e>
                    </m:func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altLang="zh-TW" dirty="0" smtClean="0"/>
              </a:p>
              <a:p>
                <a:r>
                  <a:rPr lang="en-US" altLang="zh-TW" dirty="0" smtClean="0"/>
                  <a:t>If the graph is connected the running time is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func>
                          <m:func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TW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endParaRPr lang="en-US" altLang="zh-TW" dirty="0"/>
              </a:p>
            </p:txBody>
          </p:sp>
        </mc:Choice>
        <mc:Fallback xmlns="">
          <p:sp>
            <p:nvSpPr>
              <p:cNvPr id="30723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1412" y="1803400"/>
                <a:ext cx="9905999" cy="5054600"/>
              </a:xfrm>
              <a:blipFill rotWithShape="0">
                <a:blip r:embed="rId2"/>
                <a:stretch>
                  <a:fillRect l="-862" t="-1930" b="-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492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7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7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ea typeface="新細明體" charset="-120"/>
              </a:rPr>
              <a:t>Example</a:t>
            </a:r>
          </a:p>
        </p:txBody>
      </p:sp>
      <p:sp>
        <p:nvSpPr>
          <p:cNvPr id="79880" name="AutoShape 55"/>
          <p:cNvSpPr>
            <a:spLocks noChangeArrowheads="1"/>
          </p:cNvSpPr>
          <p:nvPr/>
        </p:nvSpPr>
        <p:spPr bwMode="auto">
          <a:xfrm rot="5400000">
            <a:off x="8364538" y="3757613"/>
            <a:ext cx="457200" cy="333375"/>
          </a:xfrm>
          <a:prstGeom prst="rightArrow">
            <a:avLst>
              <a:gd name="adj1" fmla="val 50000"/>
              <a:gd name="adj2" fmla="val 34286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79881" name="AutoShape 56"/>
          <p:cNvSpPr>
            <a:spLocks noChangeArrowheads="1"/>
          </p:cNvSpPr>
          <p:nvPr/>
        </p:nvSpPr>
        <p:spPr bwMode="auto">
          <a:xfrm rot="8100000" flipH="1" flipV="1">
            <a:off x="5691188" y="3733801"/>
            <a:ext cx="1243012" cy="333375"/>
          </a:xfrm>
          <a:prstGeom prst="rightArrow">
            <a:avLst>
              <a:gd name="adj1" fmla="val 50000"/>
              <a:gd name="adj2" fmla="val 93214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79882" name="AutoShape 57"/>
          <p:cNvSpPr>
            <a:spLocks noChangeArrowheads="1"/>
          </p:cNvSpPr>
          <p:nvPr/>
        </p:nvSpPr>
        <p:spPr bwMode="auto">
          <a:xfrm rot="5400000">
            <a:off x="3727451" y="3757613"/>
            <a:ext cx="457200" cy="333375"/>
          </a:xfrm>
          <a:prstGeom prst="rightArrow">
            <a:avLst>
              <a:gd name="adj1" fmla="val 50000"/>
              <a:gd name="adj2" fmla="val 34286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883" name="Text Box 59"/>
              <p:cNvSpPr txBox="1">
                <a:spLocks noChangeArrowheads="1"/>
              </p:cNvSpPr>
              <p:nvPr/>
            </p:nvSpPr>
            <p:spPr bwMode="auto">
              <a:xfrm>
                <a:off x="3429000" y="4184651"/>
                <a:ext cx="2738438" cy="3984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dirty="0" smtClean="0">
                          <a:latin typeface="Cambria Math" panose="02040503050406030204" pitchFamily="18" charset="0"/>
                          <a:ea typeface="新細明體" charset="-120"/>
                        </a:rPr>
                        <m:t>𝐼</m:t>
                      </m:r>
                      <m:r>
                        <a:rPr lang="en-US" altLang="zh-TW" b="0" i="1" dirty="0" smtClean="0">
                          <a:latin typeface="Cambria Math" panose="02040503050406030204" pitchFamily="18" charset="0"/>
                          <a:ea typeface="新細明體" charset="-120"/>
                        </a:rPr>
                        <m:t>(</m:t>
                      </m:r>
                      <m:r>
                        <a:rPr lang="en-US" altLang="zh-TW" b="0" i="1" dirty="0" smtClean="0">
                          <a:latin typeface="Cambria Math" panose="02040503050406030204" pitchFamily="18" charset="0"/>
                          <a:ea typeface="新細明體" charset="-120"/>
                        </a:rPr>
                        <m:t>𝐷</m:t>
                      </m:r>
                      <m:r>
                        <a:rPr lang="en-US" altLang="zh-TW" b="0" i="1" dirty="0" smtClean="0">
                          <a:latin typeface="Cambria Math" panose="02040503050406030204" pitchFamily="18" charset="0"/>
                          <a:ea typeface="新細明體" charset="-120"/>
                        </a:rPr>
                        <m:t>) = {</m:t>
                      </m:r>
                      <m:r>
                        <a:rPr lang="en-US" altLang="zh-TW" b="1" i="1" dirty="0">
                          <a:latin typeface="Cambria Math" panose="02040503050406030204" pitchFamily="18" charset="0"/>
                          <a:ea typeface="新細明體" charset="-120"/>
                        </a:rPr>
                        <m:t>𝑨</m:t>
                      </m:r>
                      <m:r>
                        <a:rPr lang="en-US" altLang="zh-TW" b="0" i="1" dirty="0">
                          <a:latin typeface="Cambria Math" panose="02040503050406030204" pitchFamily="18" charset="0"/>
                          <a:ea typeface="新細明體" charset="-120"/>
                        </a:rPr>
                        <m:t>, </m:t>
                      </m:r>
                      <m:r>
                        <a:rPr lang="en-US" altLang="zh-TW" b="0" i="1" dirty="0">
                          <a:latin typeface="Cambria Math" panose="02040503050406030204" pitchFamily="18" charset="0"/>
                          <a:ea typeface="新細明體" charset="-120"/>
                        </a:rPr>
                        <m:t>𝐶</m:t>
                      </m:r>
                      <m:r>
                        <a:rPr lang="en-US" altLang="zh-TW" b="0" i="1" dirty="0">
                          <a:latin typeface="Cambria Math" panose="02040503050406030204" pitchFamily="18" charset="0"/>
                          <a:ea typeface="新細明體" charset="-120"/>
                        </a:rPr>
                        <m:t>}</m:t>
                      </m:r>
                    </m:oMath>
                  </m:oMathPara>
                </a14:m>
                <a:endParaRPr lang="en-US" altLang="zh-TW" b="0" i="1" dirty="0"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79883" name="Text 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29000" y="4184651"/>
                <a:ext cx="2738438" cy="398463"/>
              </a:xfrm>
              <a:prstGeom prst="rect">
                <a:avLst/>
              </a:prstGeom>
              <a:blipFill rotWithShape="0">
                <a:blip r:embed="rId2"/>
                <a:stretch>
                  <a:fillRect b="-1818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884" name="Text Box 61"/>
              <p:cNvSpPr txBox="1">
                <a:spLocks noChangeArrowheads="1"/>
              </p:cNvSpPr>
              <p:nvPr/>
            </p:nvSpPr>
            <p:spPr bwMode="auto">
              <a:xfrm>
                <a:off x="7751764" y="4184651"/>
                <a:ext cx="2738437" cy="3984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dirty="0" smtClean="0">
                          <a:latin typeface="Cambria Math" panose="02040503050406030204" pitchFamily="18" charset="0"/>
                          <a:ea typeface="新細明體" charset="-120"/>
                        </a:rPr>
                        <m:t>𝐼</m:t>
                      </m:r>
                      <m:r>
                        <a:rPr lang="en-US" altLang="zh-TW" b="0" i="1" dirty="0" smtClean="0">
                          <a:latin typeface="Cambria Math" panose="02040503050406030204" pitchFamily="18" charset="0"/>
                          <a:ea typeface="新細明體" charset="-120"/>
                        </a:rPr>
                        <m:t>(</m:t>
                      </m:r>
                      <m:r>
                        <a:rPr lang="en-US" altLang="zh-TW" b="0" i="1" dirty="0" smtClean="0">
                          <a:latin typeface="Cambria Math" panose="02040503050406030204" pitchFamily="18" charset="0"/>
                          <a:ea typeface="新細明體" charset="-120"/>
                        </a:rPr>
                        <m:t>𝐸</m:t>
                      </m:r>
                      <m:r>
                        <a:rPr lang="en-US" altLang="zh-TW" b="0" i="1" dirty="0" smtClean="0">
                          <a:latin typeface="Cambria Math" panose="02040503050406030204" pitchFamily="18" charset="0"/>
                          <a:ea typeface="新細明體" charset="-120"/>
                        </a:rPr>
                        <m:t>) = {</m:t>
                      </m:r>
                      <m:r>
                        <a:rPr lang="en-US" altLang="zh-TW" b="1" i="1" dirty="0">
                          <a:latin typeface="Cambria Math" panose="02040503050406030204" pitchFamily="18" charset="0"/>
                          <a:ea typeface="新細明體" charset="-120"/>
                        </a:rPr>
                        <m:t>𝑨</m:t>
                      </m:r>
                      <m:r>
                        <a:rPr lang="en-US" altLang="zh-TW" b="0" i="1" dirty="0">
                          <a:latin typeface="Cambria Math" panose="02040503050406030204" pitchFamily="18" charset="0"/>
                          <a:ea typeface="新細明體" charset="-120"/>
                        </a:rPr>
                        <m:t>, </m:t>
                      </m:r>
                      <m:r>
                        <a:rPr lang="en-US" altLang="zh-TW" b="0" i="1" dirty="0">
                          <a:latin typeface="Cambria Math" panose="02040503050406030204" pitchFamily="18" charset="0"/>
                          <a:ea typeface="新細明體" charset="-120"/>
                        </a:rPr>
                        <m:t>𝐶</m:t>
                      </m:r>
                      <m:r>
                        <a:rPr lang="en-US" altLang="zh-TW" b="0" i="1" dirty="0">
                          <a:latin typeface="Cambria Math" panose="02040503050406030204" pitchFamily="18" charset="0"/>
                          <a:ea typeface="新細明體" charset="-120"/>
                        </a:rPr>
                        <m:t>}</m:t>
                      </m:r>
                    </m:oMath>
                  </m:oMathPara>
                </a14:m>
                <a:endParaRPr lang="en-US" altLang="zh-TW" b="0" i="1" dirty="0"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79884" name="Text 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751764" y="4184651"/>
                <a:ext cx="2738437" cy="398463"/>
              </a:xfrm>
              <a:prstGeom prst="rect">
                <a:avLst/>
              </a:prstGeom>
              <a:blipFill rotWithShape="0">
                <a:blip r:embed="rId3"/>
                <a:stretch>
                  <a:fillRect b="-1818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893" name="Text Box 70"/>
              <p:cNvSpPr txBox="1">
                <a:spLocks noChangeArrowheads="1"/>
              </p:cNvSpPr>
              <p:nvPr/>
            </p:nvSpPr>
            <p:spPr bwMode="auto">
              <a:xfrm>
                <a:off x="8181976" y="1412876"/>
                <a:ext cx="2378075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dirty="0" smtClean="0">
                          <a:latin typeface="Cambria Math" panose="02040503050406030204" pitchFamily="18" charset="0"/>
                          <a:ea typeface="新細明體" charset="-120"/>
                        </a:rPr>
                        <m:t>𝐼</m:t>
                      </m:r>
                      <m:r>
                        <a:rPr lang="en-US" altLang="zh-TW" b="0" i="1" dirty="0" smtClean="0">
                          <a:latin typeface="Cambria Math" panose="02040503050406030204" pitchFamily="18" charset="0"/>
                          <a:ea typeface="新細明體" charset="-120"/>
                        </a:rPr>
                        <m:t>(</m:t>
                      </m:r>
                      <m:r>
                        <a:rPr lang="en-US" altLang="zh-TW" b="0" i="1" dirty="0" smtClean="0">
                          <a:latin typeface="Cambria Math" panose="02040503050406030204" pitchFamily="18" charset="0"/>
                          <a:ea typeface="新細明體" charset="-120"/>
                        </a:rPr>
                        <m:t>𝐶</m:t>
                      </m:r>
                      <m:r>
                        <a:rPr lang="en-US" altLang="zh-TW" b="0" i="1" dirty="0" smtClean="0">
                          <a:latin typeface="Cambria Math" panose="02040503050406030204" pitchFamily="18" charset="0"/>
                          <a:ea typeface="新細明體" charset="-120"/>
                        </a:rPr>
                        <m:t>) = {</m:t>
                      </m:r>
                      <m:r>
                        <a:rPr lang="en-US" altLang="zh-TW" b="0" i="1" dirty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𝐴</m:t>
                      </m:r>
                      <m:r>
                        <a:rPr lang="en-US" altLang="zh-TW" b="0" i="1" dirty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, </m:t>
                      </m:r>
                      <m:r>
                        <a:rPr lang="en-US" altLang="zh-TW" b="0" i="1" dirty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𝐵</m:t>
                      </m:r>
                      <m:r>
                        <a:rPr lang="en-US" altLang="zh-TW" b="0" i="1" dirty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, </m:t>
                      </m:r>
                      <m:r>
                        <a:rPr lang="en-US" altLang="zh-TW" b="0" i="1" dirty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𝐷</m:t>
                      </m:r>
                      <m:r>
                        <a:rPr lang="en-US" altLang="zh-TW" b="0" i="1" dirty="0">
                          <a:latin typeface="Cambria Math" panose="02040503050406030204" pitchFamily="18" charset="0"/>
                          <a:ea typeface="新細明體" charset="-120"/>
                        </a:rPr>
                        <m:t>, </m:t>
                      </m:r>
                      <m:r>
                        <a:rPr lang="en-US" altLang="zh-TW" b="1" i="1" dirty="0" smtClean="0">
                          <a:latin typeface="Cambria Math" panose="02040503050406030204" pitchFamily="18" charset="0"/>
                          <a:ea typeface="新細明體" charset="-120"/>
                        </a:rPr>
                        <m:t>𝑬</m:t>
                      </m:r>
                      <m:r>
                        <a:rPr lang="en-US" altLang="zh-TW" b="0" i="1" dirty="0">
                          <a:latin typeface="Cambria Math" panose="02040503050406030204" pitchFamily="18" charset="0"/>
                          <a:ea typeface="新細明體" charset="-120"/>
                        </a:rPr>
                        <m:t>}</m:t>
                      </m:r>
                    </m:oMath>
                  </m:oMathPara>
                </a14:m>
                <a:endParaRPr lang="en-US" altLang="zh-TW" b="0" dirty="0"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79893" name="Text 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181976" y="1412876"/>
                <a:ext cx="2378075" cy="400110"/>
              </a:xfrm>
              <a:prstGeom prst="rect">
                <a:avLst/>
              </a:prstGeom>
              <a:blipFill rotWithShape="0">
                <a:blip r:embed="rId4"/>
                <a:stretch>
                  <a:fillRect b="-1846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894" name="Text Box 72"/>
              <p:cNvSpPr txBox="1">
                <a:spLocks noChangeArrowheads="1"/>
              </p:cNvSpPr>
              <p:nvPr/>
            </p:nvSpPr>
            <p:spPr bwMode="auto">
              <a:xfrm>
                <a:off x="4446589" y="1431926"/>
                <a:ext cx="2606675" cy="3984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dirty="0" smtClean="0">
                          <a:latin typeface="Cambria Math" panose="02040503050406030204" pitchFamily="18" charset="0"/>
                          <a:ea typeface="新細明體" charset="-120"/>
                        </a:rPr>
                        <m:t>𝐼</m:t>
                      </m:r>
                      <m:r>
                        <a:rPr lang="en-US" altLang="zh-TW" b="0" i="1" dirty="0" smtClean="0">
                          <a:latin typeface="Cambria Math" panose="02040503050406030204" pitchFamily="18" charset="0"/>
                          <a:ea typeface="新細明體" charset="-120"/>
                        </a:rPr>
                        <m:t>(</m:t>
                      </m:r>
                      <m:r>
                        <a:rPr lang="en-US" altLang="zh-TW" b="0" i="1" dirty="0" smtClean="0">
                          <a:latin typeface="Cambria Math" panose="02040503050406030204" pitchFamily="18" charset="0"/>
                          <a:ea typeface="新細明體" charset="-120"/>
                        </a:rPr>
                        <m:t>𝐶</m:t>
                      </m:r>
                      <m:r>
                        <a:rPr lang="en-US" altLang="zh-TW" b="0" i="1" dirty="0" smtClean="0">
                          <a:latin typeface="Cambria Math" panose="02040503050406030204" pitchFamily="18" charset="0"/>
                          <a:ea typeface="新細明體" charset="-120"/>
                        </a:rPr>
                        <m:t>) = {</m:t>
                      </m:r>
                      <m:r>
                        <a:rPr lang="en-US" altLang="zh-TW" b="0" i="1" dirty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𝐴</m:t>
                      </m:r>
                      <m:r>
                        <a:rPr lang="en-US" altLang="zh-TW" b="0" i="1" dirty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, </m:t>
                      </m:r>
                      <m:r>
                        <a:rPr lang="en-US" altLang="zh-TW" b="0" i="1" dirty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𝐵</m:t>
                      </m:r>
                      <m:r>
                        <a:rPr lang="en-US" altLang="zh-TW" b="0" i="1" dirty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, </m:t>
                      </m:r>
                      <m:r>
                        <a:rPr lang="en-US" altLang="zh-TW" b="1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𝑫</m:t>
                      </m:r>
                      <m:r>
                        <a:rPr lang="en-US" altLang="zh-TW" b="0" i="1" dirty="0">
                          <a:latin typeface="Cambria Math" panose="02040503050406030204" pitchFamily="18" charset="0"/>
                          <a:ea typeface="新細明體" charset="-120"/>
                        </a:rPr>
                        <m:t>, </m:t>
                      </m:r>
                      <m:r>
                        <a:rPr lang="en-US" altLang="zh-TW" b="0" i="1" dirty="0">
                          <a:latin typeface="Cambria Math" panose="02040503050406030204" pitchFamily="18" charset="0"/>
                          <a:ea typeface="新細明體" charset="-120"/>
                        </a:rPr>
                        <m:t>𝐸</m:t>
                      </m:r>
                      <m:r>
                        <a:rPr lang="en-US" altLang="zh-TW" b="0" i="1" dirty="0">
                          <a:latin typeface="Cambria Math" panose="02040503050406030204" pitchFamily="18" charset="0"/>
                          <a:ea typeface="新細明體" charset="-120"/>
                        </a:rPr>
                        <m:t>}</m:t>
                      </m:r>
                    </m:oMath>
                  </m:oMathPara>
                </a14:m>
                <a:endParaRPr lang="en-US" altLang="zh-TW" b="0" dirty="0"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79894" name="Text 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46589" y="1431926"/>
                <a:ext cx="2606675" cy="398463"/>
              </a:xfrm>
              <a:prstGeom prst="rect">
                <a:avLst/>
              </a:prstGeom>
              <a:blipFill rotWithShape="0">
                <a:blip r:embed="rId5"/>
                <a:stretch>
                  <a:fillRect b="-1846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895" name="Text Box 73"/>
              <p:cNvSpPr txBox="1">
                <a:spLocks noChangeArrowheads="1"/>
              </p:cNvSpPr>
              <p:nvPr/>
            </p:nvSpPr>
            <p:spPr bwMode="auto">
              <a:xfrm>
                <a:off x="3432175" y="6056313"/>
                <a:ext cx="2738438" cy="704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dirty="0" smtClean="0">
                          <a:latin typeface="Cambria Math" panose="02040503050406030204" pitchFamily="18" charset="0"/>
                          <a:ea typeface="新細明體" charset="-120"/>
                        </a:rPr>
                        <m:t>𝐼</m:t>
                      </m:r>
                      <m:r>
                        <a:rPr lang="en-US" altLang="zh-TW" b="0" i="1" dirty="0" smtClean="0">
                          <a:latin typeface="Cambria Math" panose="02040503050406030204" pitchFamily="18" charset="0"/>
                          <a:ea typeface="新細明體" charset="-120"/>
                        </a:rPr>
                        <m:t>(</m:t>
                      </m:r>
                      <m:r>
                        <a:rPr lang="en-US" altLang="zh-TW" b="0" i="1" dirty="0" smtClean="0">
                          <a:latin typeface="Cambria Math" panose="02040503050406030204" pitchFamily="18" charset="0"/>
                          <a:ea typeface="新細明體" charset="-120"/>
                        </a:rPr>
                        <m:t>𝐷</m:t>
                      </m:r>
                      <m:r>
                        <a:rPr lang="en-US" altLang="zh-TW" b="0" i="1" dirty="0" smtClean="0">
                          <a:latin typeface="Cambria Math" panose="02040503050406030204" pitchFamily="18" charset="0"/>
                          <a:ea typeface="新細明體" charset="-120"/>
                        </a:rPr>
                        <m:t>) = {</m:t>
                      </m:r>
                      <m:r>
                        <a:rPr lang="en-US" altLang="zh-TW" b="0" i="1" dirty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𝐴</m:t>
                      </m:r>
                      <m:r>
                        <a:rPr lang="en-US" altLang="zh-TW" b="0" i="1" dirty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, </m:t>
                      </m:r>
                      <m:r>
                        <a:rPr lang="en-US" altLang="zh-TW" b="1" i="1" dirty="0">
                          <a:latin typeface="Cambria Math" panose="02040503050406030204" pitchFamily="18" charset="0"/>
                          <a:ea typeface="新細明體" charset="-120"/>
                        </a:rPr>
                        <m:t>𝑪</m:t>
                      </m:r>
                      <m:r>
                        <a:rPr lang="en-US" altLang="zh-TW" b="0" i="1" dirty="0">
                          <a:latin typeface="Cambria Math" panose="02040503050406030204" pitchFamily="18" charset="0"/>
                          <a:ea typeface="新細明體" charset="-120"/>
                        </a:rPr>
                        <m:t>}</m:t>
                      </m:r>
                    </m:oMath>
                    <m:oMath xmlns:m="http://schemas.openxmlformats.org/officeDocument/2006/math">
                      <m:r>
                        <a:rPr lang="en-US" altLang="zh-TW" b="0" i="1" dirty="0" smtClean="0">
                          <a:latin typeface="Cambria Math" panose="02040503050406030204" pitchFamily="18" charset="0"/>
                          <a:ea typeface="新細明體" charset="-120"/>
                        </a:rPr>
                        <m:t>𝐼</m:t>
                      </m:r>
                      <m:r>
                        <a:rPr lang="en-US" altLang="zh-TW" b="0" i="1" dirty="0" smtClean="0">
                          <a:latin typeface="Cambria Math" panose="02040503050406030204" pitchFamily="18" charset="0"/>
                          <a:ea typeface="新細明體" charset="-120"/>
                        </a:rPr>
                        <m:t>(</m:t>
                      </m:r>
                      <m:r>
                        <a:rPr lang="en-US" altLang="zh-TW" b="0" i="1" dirty="0" smtClean="0">
                          <a:latin typeface="Cambria Math" panose="02040503050406030204" pitchFamily="18" charset="0"/>
                          <a:ea typeface="新細明體" charset="-120"/>
                        </a:rPr>
                        <m:t>𝐷</m:t>
                      </m:r>
                      <m:r>
                        <a:rPr lang="en-US" altLang="zh-TW" b="0" i="1" dirty="0" smtClean="0">
                          <a:latin typeface="Cambria Math" panose="02040503050406030204" pitchFamily="18" charset="0"/>
                          <a:ea typeface="新細明體" charset="-120"/>
                        </a:rPr>
                        <m:t>) = {</m:t>
                      </m:r>
                      <m:r>
                        <a:rPr lang="en-US" altLang="zh-TW" b="0" i="1" dirty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𝐴</m:t>
                      </m:r>
                      <m:r>
                        <a:rPr lang="en-US" altLang="zh-TW" b="0" i="1" dirty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, </m:t>
                      </m:r>
                      <m:r>
                        <a:rPr lang="en-US" altLang="zh-TW" b="0" i="1" dirty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𝐶</m:t>
                      </m:r>
                      <m:r>
                        <a:rPr lang="en-US" altLang="zh-TW" b="0" i="1" dirty="0">
                          <a:latin typeface="Cambria Math" panose="02040503050406030204" pitchFamily="18" charset="0"/>
                          <a:ea typeface="新細明體" charset="-120"/>
                        </a:rPr>
                        <m:t>}</m:t>
                      </m:r>
                    </m:oMath>
                  </m:oMathPara>
                </a14:m>
                <a:endParaRPr lang="en-US" altLang="zh-TW" b="0" dirty="0"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79895" name="Text 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32175" y="6056313"/>
                <a:ext cx="2738438" cy="704850"/>
              </a:xfrm>
              <a:prstGeom prst="rect">
                <a:avLst/>
              </a:prstGeom>
              <a:blipFill rotWithShape="0">
                <a:blip r:embed="rId6"/>
                <a:stretch>
                  <a:fillRect b="-1034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896" name="Text Box 74"/>
              <p:cNvSpPr txBox="1">
                <a:spLocks noChangeArrowheads="1"/>
              </p:cNvSpPr>
              <p:nvPr/>
            </p:nvSpPr>
            <p:spPr bwMode="auto">
              <a:xfrm>
                <a:off x="7535864" y="6056313"/>
                <a:ext cx="2738437" cy="704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dirty="0" smtClean="0">
                          <a:latin typeface="Cambria Math" panose="02040503050406030204" pitchFamily="18" charset="0"/>
                          <a:ea typeface="新細明體" charset="-120"/>
                        </a:rPr>
                        <m:t>𝐼</m:t>
                      </m:r>
                      <m:r>
                        <a:rPr lang="en-US" altLang="zh-TW" b="0" i="1" dirty="0" smtClean="0">
                          <a:latin typeface="Cambria Math" panose="02040503050406030204" pitchFamily="18" charset="0"/>
                          <a:ea typeface="新細明體" charset="-120"/>
                        </a:rPr>
                        <m:t>(</m:t>
                      </m:r>
                      <m:r>
                        <a:rPr lang="en-US" altLang="zh-TW" b="0" i="1" dirty="0" smtClean="0">
                          <a:latin typeface="Cambria Math" panose="02040503050406030204" pitchFamily="18" charset="0"/>
                          <a:ea typeface="新細明體" charset="-120"/>
                        </a:rPr>
                        <m:t>𝐸</m:t>
                      </m:r>
                      <m:r>
                        <a:rPr lang="en-US" altLang="zh-TW" b="0" i="1" dirty="0" smtClean="0">
                          <a:latin typeface="Cambria Math" panose="02040503050406030204" pitchFamily="18" charset="0"/>
                          <a:ea typeface="新細明體" charset="-120"/>
                        </a:rPr>
                        <m:t>) = {</m:t>
                      </m:r>
                      <m:r>
                        <a:rPr lang="en-US" altLang="zh-TW" b="0" i="1" dirty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𝐴</m:t>
                      </m:r>
                      <m:r>
                        <a:rPr lang="en-US" altLang="zh-TW" b="0" i="1" dirty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, </m:t>
                      </m:r>
                      <m:r>
                        <a:rPr lang="en-US" altLang="zh-TW" b="1" i="1" dirty="0">
                          <a:latin typeface="Cambria Math" panose="02040503050406030204" pitchFamily="18" charset="0"/>
                          <a:ea typeface="新細明體" charset="-120"/>
                        </a:rPr>
                        <m:t>𝑪</m:t>
                      </m:r>
                      <m:r>
                        <a:rPr lang="en-US" altLang="zh-TW" b="0" i="1" dirty="0">
                          <a:latin typeface="Cambria Math" panose="02040503050406030204" pitchFamily="18" charset="0"/>
                          <a:ea typeface="新細明體" charset="-120"/>
                        </a:rPr>
                        <m:t>}</m:t>
                      </m:r>
                    </m:oMath>
                    <m:oMath xmlns:m="http://schemas.openxmlformats.org/officeDocument/2006/math">
                      <m:r>
                        <a:rPr lang="en-US" altLang="zh-TW" b="0" i="1" dirty="0" smtClean="0">
                          <a:latin typeface="Cambria Math" panose="02040503050406030204" pitchFamily="18" charset="0"/>
                          <a:ea typeface="新細明體" charset="-120"/>
                        </a:rPr>
                        <m:t>𝐼</m:t>
                      </m:r>
                      <m:r>
                        <a:rPr lang="en-US" altLang="zh-TW" b="0" i="1" dirty="0" smtClean="0">
                          <a:latin typeface="Cambria Math" panose="02040503050406030204" pitchFamily="18" charset="0"/>
                          <a:ea typeface="新細明體" charset="-120"/>
                        </a:rPr>
                        <m:t>(</m:t>
                      </m:r>
                      <m:r>
                        <a:rPr lang="en-US" altLang="zh-TW" b="0" i="1" dirty="0" smtClean="0">
                          <a:latin typeface="Cambria Math" panose="02040503050406030204" pitchFamily="18" charset="0"/>
                          <a:ea typeface="新細明體" charset="-120"/>
                        </a:rPr>
                        <m:t>𝐸</m:t>
                      </m:r>
                      <m:r>
                        <a:rPr lang="en-US" altLang="zh-TW" b="0" i="1" dirty="0" smtClean="0">
                          <a:latin typeface="Cambria Math" panose="02040503050406030204" pitchFamily="18" charset="0"/>
                          <a:ea typeface="新細明體" charset="-120"/>
                        </a:rPr>
                        <m:t>) = {</m:t>
                      </m:r>
                      <m:r>
                        <a:rPr lang="en-US" altLang="zh-TW" b="0" i="1" dirty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𝐴</m:t>
                      </m:r>
                      <m:r>
                        <a:rPr lang="en-US" altLang="zh-TW" b="0" i="1" dirty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, </m:t>
                      </m:r>
                      <m:r>
                        <a:rPr lang="en-US" altLang="zh-TW" b="0" i="1" dirty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𝐶</m:t>
                      </m:r>
                      <m:r>
                        <a:rPr lang="en-US" altLang="zh-TW" b="0" i="1" dirty="0">
                          <a:latin typeface="Cambria Math" panose="02040503050406030204" pitchFamily="18" charset="0"/>
                          <a:ea typeface="新細明體" charset="-120"/>
                        </a:rPr>
                        <m:t>}</m:t>
                      </m:r>
                    </m:oMath>
                  </m:oMathPara>
                </a14:m>
                <a:endParaRPr lang="en-US" altLang="zh-TW" b="0" dirty="0"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79896" name="Text 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35864" y="6056313"/>
                <a:ext cx="2738437" cy="704850"/>
              </a:xfrm>
              <a:prstGeom prst="rect">
                <a:avLst/>
              </a:prstGeom>
              <a:blipFill rotWithShape="0">
                <a:blip r:embed="rId7"/>
                <a:stretch>
                  <a:fillRect b="-1034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2416175" y="4341814"/>
            <a:ext cx="3109914" cy="1830387"/>
            <a:chOff x="2416175" y="4341814"/>
            <a:chExt cx="3109914" cy="1830387"/>
          </a:xfrm>
        </p:grpSpPr>
        <p:grpSp>
          <p:nvGrpSpPr>
            <p:cNvPr id="79876" name="Group 3"/>
            <p:cNvGrpSpPr>
              <a:grpSpLocks/>
            </p:cNvGrpSpPr>
            <p:nvPr/>
          </p:nvGrpSpPr>
          <p:grpSpPr bwMode="auto">
            <a:xfrm>
              <a:off x="2416175" y="4341814"/>
              <a:ext cx="3081338" cy="1830387"/>
              <a:chOff x="689" y="1181"/>
              <a:chExt cx="1941" cy="1153"/>
            </a:xfrm>
          </p:grpSpPr>
          <p:sp>
            <p:nvSpPr>
              <p:cNvPr id="79937" name="Oval 4"/>
              <p:cNvSpPr>
                <a:spLocks noChangeAspect="1" noChangeArrowheads="1"/>
              </p:cNvSpPr>
              <p:nvPr/>
            </p:nvSpPr>
            <p:spPr bwMode="auto">
              <a:xfrm>
                <a:off x="1611" y="1642"/>
                <a:ext cx="231" cy="231"/>
              </a:xfrm>
              <a:prstGeom prst="ellipse">
                <a:avLst/>
              </a:prstGeom>
              <a:solidFill>
                <a:schemeClr val="accent4"/>
              </a:solidFill>
              <a:ln w="381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en-US" altLang="zh-TW" sz="1800" b="0">
                    <a:ea typeface="新細明體" charset="-120"/>
                  </a:rPr>
                  <a:t>D</a:t>
                </a:r>
              </a:p>
            </p:txBody>
          </p:sp>
          <p:sp>
            <p:nvSpPr>
              <p:cNvPr id="79938" name="Oval 5"/>
              <p:cNvSpPr>
                <a:spLocks noChangeAspect="1" noChangeArrowheads="1"/>
              </p:cNvSpPr>
              <p:nvPr/>
            </p:nvSpPr>
            <p:spPr bwMode="auto">
              <a:xfrm>
                <a:off x="689" y="1642"/>
                <a:ext cx="231" cy="231"/>
              </a:xfrm>
              <a:prstGeom prst="ellipse">
                <a:avLst/>
              </a:prstGeom>
              <a:solidFill>
                <a:schemeClr val="accent4"/>
              </a:solidFill>
              <a:ln w="381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en-US" altLang="zh-TW" sz="1800" b="0">
                    <a:ea typeface="新細明體" charset="-120"/>
                  </a:rPr>
                  <a:t>B</a:t>
                </a:r>
              </a:p>
            </p:txBody>
          </p:sp>
          <p:sp>
            <p:nvSpPr>
              <p:cNvPr id="79939" name="Oval 6"/>
              <p:cNvSpPr>
                <a:spLocks noChangeAspect="1" noChangeArrowheads="1"/>
              </p:cNvSpPr>
              <p:nvPr/>
            </p:nvSpPr>
            <p:spPr bwMode="auto">
              <a:xfrm>
                <a:off x="1150" y="1181"/>
                <a:ext cx="231" cy="231"/>
              </a:xfrm>
              <a:prstGeom prst="ellipse">
                <a:avLst/>
              </a:prstGeom>
              <a:solidFill>
                <a:schemeClr val="accent4"/>
              </a:solidFill>
              <a:ln w="381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en-US" altLang="zh-TW" sz="1800" b="0" dirty="0">
                    <a:ea typeface="新細明體" charset="-120"/>
                  </a:rPr>
                  <a:t>A</a:t>
                </a:r>
              </a:p>
            </p:txBody>
          </p:sp>
          <p:sp>
            <p:nvSpPr>
              <p:cNvPr id="79940" name="Oval 7"/>
              <p:cNvSpPr>
                <a:spLocks noChangeAspect="1" noChangeArrowheads="1"/>
              </p:cNvSpPr>
              <p:nvPr/>
            </p:nvSpPr>
            <p:spPr bwMode="auto">
              <a:xfrm>
                <a:off x="1150" y="2103"/>
                <a:ext cx="231" cy="231"/>
              </a:xfrm>
              <a:prstGeom prst="ellipse">
                <a:avLst/>
              </a:prstGeom>
              <a:solidFill>
                <a:schemeClr val="accent4"/>
              </a:solidFill>
              <a:ln w="381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en-US" altLang="zh-TW" sz="1800" b="0">
                    <a:ea typeface="新細明體" charset="-120"/>
                  </a:rPr>
                  <a:t>C</a:t>
                </a:r>
              </a:p>
            </p:txBody>
          </p:sp>
          <p:cxnSp>
            <p:nvCxnSpPr>
              <p:cNvPr id="79941" name="AutoShape 8"/>
              <p:cNvCxnSpPr>
                <a:cxnSpLocks noChangeAspect="1" noChangeShapeType="1"/>
                <a:stCxn id="79939" idx="3"/>
                <a:endCxn id="79938" idx="7"/>
              </p:cNvCxnSpPr>
              <p:nvPr/>
            </p:nvCxnSpPr>
            <p:spPr bwMode="auto">
              <a:xfrm flipH="1">
                <a:off x="886" y="1390"/>
                <a:ext cx="297" cy="273"/>
              </a:xfrm>
              <a:prstGeom prst="straightConnector1">
                <a:avLst/>
              </a:prstGeom>
              <a:noFill/>
              <a:ln w="38100">
                <a:solidFill>
                  <a:schemeClr val="accent4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9942" name="AutoShape 9"/>
              <p:cNvCxnSpPr>
                <a:cxnSpLocks noChangeAspect="1" noChangeShapeType="1"/>
                <a:stCxn id="79940" idx="1"/>
                <a:endCxn id="79938" idx="5"/>
              </p:cNvCxnSpPr>
              <p:nvPr/>
            </p:nvCxnSpPr>
            <p:spPr bwMode="auto">
              <a:xfrm flipH="1" flipV="1">
                <a:off x="886" y="1851"/>
                <a:ext cx="297" cy="273"/>
              </a:xfrm>
              <a:prstGeom prst="straightConnector1">
                <a:avLst/>
              </a:prstGeom>
              <a:noFill/>
              <a:ln w="38100">
                <a:solidFill>
                  <a:schemeClr val="accent4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9943" name="AutoShape 10"/>
              <p:cNvCxnSpPr>
                <a:cxnSpLocks noChangeAspect="1" noChangeShapeType="1"/>
                <a:stCxn id="79940" idx="7"/>
                <a:endCxn id="79937" idx="3"/>
              </p:cNvCxnSpPr>
              <p:nvPr/>
            </p:nvCxnSpPr>
            <p:spPr bwMode="auto">
              <a:xfrm flipV="1">
                <a:off x="1347" y="1851"/>
                <a:ext cx="297" cy="273"/>
              </a:xfrm>
              <a:prstGeom prst="straightConnector1">
                <a:avLst/>
              </a:prstGeom>
              <a:noFill/>
              <a:ln w="38100">
                <a:solidFill>
                  <a:schemeClr val="accent4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9944" name="AutoShape 11"/>
              <p:cNvCxnSpPr>
                <a:cxnSpLocks noChangeAspect="1" noChangeShapeType="1"/>
                <a:stCxn id="79939" idx="5"/>
                <a:endCxn id="79937" idx="1"/>
              </p:cNvCxnSpPr>
              <p:nvPr/>
            </p:nvCxnSpPr>
            <p:spPr bwMode="auto">
              <a:xfrm>
                <a:off x="1347" y="1390"/>
                <a:ext cx="297" cy="273"/>
              </a:xfrm>
              <a:prstGeom prst="straightConnector1">
                <a:avLst/>
              </a:prstGeom>
              <a:noFill/>
              <a:ln w="38100">
                <a:solidFill>
                  <a:schemeClr val="accent2"/>
                </a:solidFill>
                <a:prstDash val="dash"/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9945" name="AutoShape 12"/>
              <p:cNvCxnSpPr>
                <a:cxnSpLocks noChangeAspect="1" noChangeShapeType="1"/>
                <a:stCxn id="79939" idx="4"/>
                <a:endCxn id="79940" idx="0"/>
              </p:cNvCxnSpPr>
              <p:nvPr/>
            </p:nvCxnSpPr>
            <p:spPr bwMode="auto">
              <a:xfrm>
                <a:off x="1265" y="1423"/>
                <a:ext cx="0" cy="667"/>
              </a:xfrm>
              <a:prstGeom prst="straightConnector1">
                <a:avLst/>
              </a:prstGeom>
              <a:noFill/>
              <a:ln w="38100">
                <a:solidFill>
                  <a:schemeClr val="accent2"/>
                </a:solidFill>
                <a:prstDash val="dash"/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9946" name="Oval 13"/>
              <p:cNvSpPr>
                <a:spLocks noChangeAspect="1" noChangeArrowheads="1"/>
              </p:cNvSpPr>
              <p:nvPr/>
            </p:nvSpPr>
            <p:spPr bwMode="auto">
              <a:xfrm>
                <a:off x="2399" y="1642"/>
                <a:ext cx="231" cy="231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en-US" altLang="zh-TW" sz="1800" b="0">
                    <a:ea typeface="新細明體" charset="-120"/>
                  </a:rPr>
                  <a:t>E</a:t>
                </a:r>
              </a:p>
            </p:txBody>
          </p:sp>
          <p:cxnSp>
            <p:nvCxnSpPr>
              <p:cNvPr id="79947" name="AutoShape 14"/>
              <p:cNvCxnSpPr>
                <a:cxnSpLocks noChangeAspect="1" noChangeShapeType="1"/>
                <a:stCxn id="79940" idx="6"/>
                <a:endCxn id="79946" idx="3"/>
              </p:cNvCxnSpPr>
              <p:nvPr/>
            </p:nvCxnSpPr>
            <p:spPr bwMode="auto">
              <a:xfrm flipV="1">
                <a:off x="1392" y="1845"/>
                <a:ext cx="1040" cy="373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9948" name="AutoShape 15"/>
              <p:cNvCxnSpPr>
                <a:cxnSpLocks noChangeAspect="1" noChangeShapeType="1"/>
                <a:stCxn id="79946" idx="1"/>
                <a:endCxn id="79939" idx="6"/>
              </p:cNvCxnSpPr>
              <p:nvPr/>
            </p:nvCxnSpPr>
            <p:spPr bwMode="auto">
              <a:xfrm flipH="1" flipV="1">
                <a:off x="1392" y="1296"/>
                <a:ext cx="1040" cy="373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79889" name="AutoShape 66"/>
            <p:cNvCxnSpPr>
              <a:cxnSpLocks noChangeAspect="1" noChangeShapeType="1"/>
              <a:stCxn id="79890" idx="0"/>
              <a:endCxn id="79938" idx="4"/>
            </p:cNvCxnSpPr>
            <p:nvPr/>
          </p:nvCxnSpPr>
          <p:spPr bwMode="auto">
            <a:xfrm flipV="1">
              <a:off x="2598738" y="5459413"/>
              <a:ext cx="0" cy="31591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9890" name="Oval 67"/>
            <p:cNvSpPr>
              <a:spLocks noChangeAspect="1" noChangeArrowheads="1"/>
            </p:cNvSpPr>
            <p:nvPr/>
          </p:nvSpPr>
          <p:spPr bwMode="auto">
            <a:xfrm>
              <a:off x="2416176" y="5784851"/>
              <a:ext cx="366713" cy="366713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F</a:t>
              </a:r>
            </a:p>
          </p:txBody>
        </p:sp>
        <p:sp>
          <p:nvSpPr>
            <p:cNvPr id="79897" name="Oval 76"/>
            <p:cNvSpPr>
              <a:spLocks noChangeAspect="1" noChangeArrowheads="1"/>
            </p:cNvSpPr>
            <p:nvPr/>
          </p:nvSpPr>
          <p:spPr bwMode="auto">
            <a:xfrm>
              <a:off x="5159376" y="5734051"/>
              <a:ext cx="366713" cy="366713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G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7053263" y="1676400"/>
            <a:ext cx="3081338" cy="1831975"/>
            <a:chOff x="7053263" y="1676400"/>
            <a:chExt cx="3081338" cy="1831975"/>
          </a:xfrm>
        </p:grpSpPr>
        <p:grpSp>
          <p:nvGrpSpPr>
            <p:cNvPr id="79877" name="Group 16"/>
            <p:cNvGrpSpPr>
              <a:grpSpLocks/>
            </p:cNvGrpSpPr>
            <p:nvPr/>
          </p:nvGrpSpPr>
          <p:grpSpPr bwMode="auto">
            <a:xfrm>
              <a:off x="7053264" y="1676400"/>
              <a:ext cx="3081337" cy="1830388"/>
              <a:chOff x="593" y="2600"/>
              <a:chExt cx="1941" cy="1153"/>
            </a:xfrm>
          </p:grpSpPr>
          <p:sp>
            <p:nvSpPr>
              <p:cNvPr id="79925" name="Oval 17"/>
              <p:cNvSpPr>
                <a:spLocks noChangeAspect="1" noChangeArrowheads="1"/>
              </p:cNvSpPr>
              <p:nvPr/>
            </p:nvSpPr>
            <p:spPr bwMode="auto">
              <a:xfrm>
                <a:off x="1515" y="3061"/>
                <a:ext cx="231" cy="231"/>
              </a:xfrm>
              <a:prstGeom prst="ellipse">
                <a:avLst/>
              </a:prstGeom>
              <a:solidFill>
                <a:schemeClr val="accent4"/>
              </a:solidFill>
              <a:ln w="381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en-US" altLang="zh-TW" sz="1800" b="0">
                    <a:ea typeface="新細明體" charset="-120"/>
                  </a:rPr>
                  <a:t>D</a:t>
                </a:r>
              </a:p>
            </p:txBody>
          </p:sp>
          <p:sp>
            <p:nvSpPr>
              <p:cNvPr id="79926" name="Oval 18"/>
              <p:cNvSpPr>
                <a:spLocks noChangeAspect="1" noChangeArrowheads="1"/>
              </p:cNvSpPr>
              <p:nvPr/>
            </p:nvSpPr>
            <p:spPr bwMode="auto">
              <a:xfrm>
                <a:off x="593" y="3061"/>
                <a:ext cx="231" cy="231"/>
              </a:xfrm>
              <a:prstGeom prst="ellipse">
                <a:avLst/>
              </a:prstGeom>
              <a:solidFill>
                <a:schemeClr val="accent4"/>
              </a:solidFill>
              <a:ln w="381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en-US" altLang="zh-TW" sz="1800" b="0">
                    <a:ea typeface="新細明體" charset="-120"/>
                  </a:rPr>
                  <a:t>B</a:t>
                </a:r>
              </a:p>
            </p:txBody>
          </p:sp>
          <p:sp>
            <p:nvSpPr>
              <p:cNvPr id="79927" name="Oval 19"/>
              <p:cNvSpPr>
                <a:spLocks noChangeAspect="1" noChangeArrowheads="1"/>
              </p:cNvSpPr>
              <p:nvPr/>
            </p:nvSpPr>
            <p:spPr bwMode="auto">
              <a:xfrm>
                <a:off x="1054" y="2600"/>
                <a:ext cx="231" cy="231"/>
              </a:xfrm>
              <a:prstGeom prst="ellipse">
                <a:avLst/>
              </a:prstGeom>
              <a:solidFill>
                <a:schemeClr val="accent4"/>
              </a:solidFill>
              <a:ln w="381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en-US" altLang="zh-TW" sz="1800" b="0" dirty="0">
                    <a:ea typeface="新細明體" charset="-120"/>
                  </a:rPr>
                  <a:t>A</a:t>
                </a:r>
              </a:p>
            </p:txBody>
          </p:sp>
          <p:sp>
            <p:nvSpPr>
              <p:cNvPr id="79928" name="Oval 20"/>
              <p:cNvSpPr>
                <a:spLocks noChangeAspect="1" noChangeArrowheads="1"/>
              </p:cNvSpPr>
              <p:nvPr/>
            </p:nvSpPr>
            <p:spPr bwMode="auto">
              <a:xfrm>
                <a:off x="1054" y="3522"/>
                <a:ext cx="231" cy="231"/>
              </a:xfrm>
              <a:prstGeom prst="ellipse">
                <a:avLst/>
              </a:prstGeom>
              <a:solidFill>
                <a:schemeClr val="accent4"/>
              </a:solidFill>
              <a:ln w="381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en-US" altLang="zh-TW" sz="1800" b="0">
                    <a:ea typeface="新細明體" charset="-120"/>
                  </a:rPr>
                  <a:t>C</a:t>
                </a:r>
              </a:p>
            </p:txBody>
          </p:sp>
          <p:cxnSp>
            <p:nvCxnSpPr>
              <p:cNvPr id="79929" name="AutoShape 21"/>
              <p:cNvCxnSpPr>
                <a:cxnSpLocks noChangeAspect="1" noChangeShapeType="1"/>
                <a:stCxn id="79927" idx="3"/>
                <a:endCxn id="79926" idx="7"/>
              </p:cNvCxnSpPr>
              <p:nvPr/>
            </p:nvCxnSpPr>
            <p:spPr bwMode="auto">
              <a:xfrm flipH="1">
                <a:off x="790" y="2809"/>
                <a:ext cx="297" cy="273"/>
              </a:xfrm>
              <a:prstGeom prst="straightConnector1">
                <a:avLst/>
              </a:prstGeom>
              <a:noFill/>
              <a:ln w="38100">
                <a:solidFill>
                  <a:schemeClr val="accent4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9930" name="AutoShape 22"/>
              <p:cNvCxnSpPr>
                <a:cxnSpLocks noChangeAspect="1" noChangeShapeType="1"/>
                <a:stCxn id="79928" idx="1"/>
                <a:endCxn id="79926" idx="5"/>
              </p:cNvCxnSpPr>
              <p:nvPr/>
            </p:nvCxnSpPr>
            <p:spPr bwMode="auto">
              <a:xfrm flipH="1" flipV="1">
                <a:off x="790" y="3270"/>
                <a:ext cx="297" cy="273"/>
              </a:xfrm>
              <a:prstGeom prst="straightConnector1">
                <a:avLst/>
              </a:prstGeom>
              <a:noFill/>
              <a:ln w="38100">
                <a:solidFill>
                  <a:schemeClr val="accent4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9931" name="AutoShape 23"/>
              <p:cNvCxnSpPr>
                <a:cxnSpLocks noChangeAspect="1" noChangeShapeType="1"/>
                <a:stCxn id="79928" idx="7"/>
                <a:endCxn id="79925" idx="3"/>
              </p:cNvCxnSpPr>
              <p:nvPr/>
            </p:nvCxnSpPr>
            <p:spPr bwMode="auto">
              <a:xfrm flipV="1">
                <a:off x="1251" y="3270"/>
                <a:ext cx="297" cy="273"/>
              </a:xfrm>
              <a:prstGeom prst="straightConnector1">
                <a:avLst/>
              </a:prstGeom>
              <a:noFill/>
              <a:ln w="38100">
                <a:solidFill>
                  <a:schemeClr val="accent4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9932" name="AutoShape 24"/>
              <p:cNvCxnSpPr>
                <a:cxnSpLocks noChangeAspect="1" noChangeShapeType="1"/>
                <a:stCxn id="79927" idx="5"/>
                <a:endCxn id="79925" idx="1"/>
              </p:cNvCxnSpPr>
              <p:nvPr/>
            </p:nvCxnSpPr>
            <p:spPr bwMode="auto">
              <a:xfrm>
                <a:off x="1251" y="2809"/>
                <a:ext cx="297" cy="273"/>
              </a:xfrm>
              <a:prstGeom prst="straightConnector1">
                <a:avLst/>
              </a:prstGeom>
              <a:noFill/>
              <a:ln w="38100">
                <a:solidFill>
                  <a:schemeClr val="accent2"/>
                </a:solidFill>
                <a:prstDash val="dash"/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9933" name="AutoShape 25"/>
              <p:cNvCxnSpPr>
                <a:cxnSpLocks noChangeAspect="1" noChangeShapeType="1"/>
                <a:stCxn id="79927" idx="4"/>
                <a:endCxn id="79928" idx="0"/>
              </p:cNvCxnSpPr>
              <p:nvPr/>
            </p:nvCxnSpPr>
            <p:spPr bwMode="auto">
              <a:xfrm>
                <a:off x="1169" y="2842"/>
                <a:ext cx="0" cy="667"/>
              </a:xfrm>
              <a:prstGeom prst="straightConnector1">
                <a:avLst/>
              </a:prstGeom>
              <a:noFill/>
              <a:ln w="38100">
                <a:solidFill>
                  <a:schemeClr val="accent2"/>
                </a:solidFill>
                <a:prstDash val="dash"/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9934" name="Oval 26"/>
              <p:cNvSpPr>
                <a:spLocks noChangeAspect="1" noChangeArrowheads="1"/>
              </p:cNvSpPr>
              <p:nvPr/>
            </p:nvSpPr>
            <p:spPr bwMode="auto">
              <a:xfrm>
                <a:off x="2303" y="3061"/>
                <a:ext cx="231" cy="231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en-US" altLang="zh-TW" sz="1800" b="0">
                    <a:ea typeface="新細明體" charset="-120"/>
                  </a:rPr>
                  <a:t>E</a:t>
                </a:r>
              </a:p>
            </p:txBody>
          </p:sp>
          <p:cxnSp>
            <p:nvCxnSpPr>
              <p:cNvPr id="79935" name="AutoShape 27"/>
              <p:cNvCxnSpPr>
                <a:cxnSpLocks noChangeAspect="1" noChangeShapeType="1"/>
                <a:stCxn id="79928" idx="6"/>
                <a:endCxn id="79934" idx="3"/>
              </p:cNvCxnSpPr>
              <p:nvPr/>
            </p:nvCxnSpPr>
            <p:spPr bwMode="auto">
              <a:xfrm flipV="1">
                <a:off x="1296" y="3264"/>
                <a:ext cx="1040" cy="373"/>
              </a:xfrm>
              <a:prstGeom prst="straightConnector1">
                <a:avLst/>
              </a:prstGeom>
              <a:noFill/>
              <a:ln w="38100">
                <a:solidFill>
                  <a:schemeClr val="accent4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9936" name="AutoShape 28"/>
              <p:cNvCxnSpPr>
                <a:cxnSpLocks noChangeAspect="1" noChangeShapeType="1"/>
                <a:stCxn id="79934" idx="1"/>
                <a:endCxn id="79927" idx="6"/>
              </p:cNvCxnSpPr>
              <p:nvPr/>
            </p:nvCxnSpPr>
            <p:spPr bwMode="auto">
              <a:xfrm flipH="1" flipV="1">
                <a:off x="1296" y="2715"/>
                <a:ext cx="1040" cy="373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79887" name="AutoShape 64"/>
            <p:cNvCxnSpPr>
              <a:cxnSpLocks noChangeAspect="1" noChangeShapeType="1"/>
              <a:stCxn id="79888" idx="0"/>
              <a:endCxn id="79926" idx="4"/>
            </p:cNvCxnSpPr>
            <p:nvPr/>
          </p:nvCxnSpPr>
          <p:spPr bwMode="auto">
            <a:xfrm flipV="1">
              <a:off x="7235825" y="2794000"/>
              <a:ext cx="0" cy="3381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9888" name="Oval 65"/>
            <p:cNvSpPr>
              <a:spLocks noChangeAspect="1" noChangeArrowheads="1"/>
            </p:cNvSpPr>
            <p:nvPr/>
          </p:nvSpPr>
          <p:spPr bwMode="auto">
            <a:xfrm>
              <a:off x="7053263" y="3141663"/>
              <a:ext cx="366712" cy="36671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F</a:t>
              </a:r>
            </a:p>
          </p:txBody>
        </p:sp>
        <p:sp>
          <p:nvSpPr>
            <p:cNvPr id="79898" name="Oval 77"/>
            <p:cNvSpPr>
              <a:spLocks noChangeAspect="1" noChangeArrowheads="1"/>
            </p:cNvSpPr>
            <p:nvPr/>
          </p:nvSpPr>
          <p:spPr bwMode="auto">
            <a:xfrm>
              <a:off x="9761538" y="3062288"/>
              <a:ext cx="366712" cy="36671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G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7053263" y="4341814"/>
            <a:ext cx="3081338" cy="1830387"/>
            <a:chOff x="7053263" y="4341814"/>
            <a:chExt cx="3081338" cy="1830387"/>
          </a:xfrm>
        </p:grpSpPr>
        <p:grpSp>
          <p:nvGrpSpPr>
            <p:cNvPr id="79878" name="Group 29"/>
            <p:cNvGrpSpPr>
              <a:grpSpLocks/>
            </p:cNvGrpSpPr>
            <p:nvPr/>
          </p:nvGrpSpPr>
          <p:grpSpPr bwMode="auto">
            <a:xfrm>
              <a:off x="7053264" y="4341814"/>
              <a:ext cx="3081337" cy="1830387"/>
              <a:chOff x="3377" y="1085"/>
              <a:chExt cx="1941" cy="1153"/>
            </a:xfrm>
          </p:grpSpPr>
          <p:sp>
            <p:nvSpPr>
              <p:cNvPr id="79913" name="Oval 30"/>
              <p:cNvSpPr>
                <a:spLocks noChangeAspect="1" noChangeArrowheads="1"/>
              </p:cNvSpPr>
              <p:nvPr/>
            </p:nvSpPr>
            <p:spPr bwMode="auto">
              <a:xfrm>
                <a:off x="4299" y="1546"/>
                <a:ext cx="231" cy="231"/>
              </a:xfrm>
              <a:prstGeom prst="ellipse">
                <a:avLst/>
              </a:prstGeom>
              <a:solidFill>
                <a:schemeClr val="accent4"/>
              </a:solidFill>
              <a:ln w="381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en-US" altLang="zh-TW" sz="1800" b="0">
                    <a:ea typeface="新細明體" charset="-120"/>
                  </a:rPr>
                  <a:t>D</a:t>
                </a:r>
              </a:p>
            </p:txBody>
          </p:sp>
          <p:sp>
            <p:nvSpPr>
              <p:cNvPr id="79914" name="Oval 31"/>
              <p:cNvSpPr>
                <a:spLocks noChangeAspect="1" noChangeArrowheads="1"/>
              </p:cNvSpPr>
              <p:nvPr/>
            </p:nvSpPr>
            <p:spPr bwMode="auto">
              <a:xfrm>
                <a:off x="3377" y="1546"/>
                <a:ext cx="231" cy="231"/>
              </a:xfrm>
              <a:prstGeom prst="ellipse">
                <a:avLst/>
              </a:prstGeom>
              <a:solidFill>
                <a:schemeClr val="accent4"/>
              </a:solidFill>
              <a:ln w="381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en-US" altLang="zh-TW" sz="1800" b="0" dirty="0">
                    <a:ea typeface="新細明體" charset="-120"/>
                  </a:rPr>
                  <a:t>B</a:t>
                </a:r>
              </a:p>
            </p:txBody>
          </p:sp>
          <p:sp>
            <p:nvSpPr>
              <p:cNvPr id="79915" name="Oval 32"/>
              <p:cNvSpPr>
                <a:spLocks noChangeAspect="1" noChangeArrowheads="1"/>
              </p:cNvSpPr>
              <p:nvPr/>
            </p:nvSpPr>
            <p:spPr bwMode="auto">
              <a:xfrm>
                <a:off x="3838" y="1085"/>
                <a:ext cx="231" cy="231"/>
              </a:xfrm>
              <a:prstGeom prst="ellipse">
                <a:avLst/>
              </a:prstGeom>
              <a:solidFill>
                <a:schemeClr val="accent4"/>
              </a:solidFill>
              <a:ln w="381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en-US" altLang="zh-TW" sz="1800" b="0">
                    <a:ea typeface="新細明體" charset="-120"/>
                  </a:rPr>
                  <a:t>A</a:t>
                </a:r>
              </a:p>
            </p:txBody>
          </p:sp>
          <p:sp>
            <p:nvSpPr>
              <p:cNvPr id="79916" name="Oval 33"/>
              <p:cNvSpPr>
                <a:spLocks noChangeAspect="1" noChangeArrowheads="1"/>
              </p:cNvSpPr>
              <p:nvPr/>
            </p:nvSpPr>
            <p:spPr bwMode="auto">
              <a:xfrm>
                <a:off x="3838" y="2007"/>
                <a:ext cx="231" cy="231"/>
              </a:xfrm>
              <a:prstGeom prst="ellipse">
                <a:avLst/>
              </a:prstGeom>
              <a:solidFill>
                <a:schemeClr val="accent4"/>
              </a:solidFill>
              <a:ln w="381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en-US" altLang="zh-TW" sz="1800" b="0">
                    <a:ea typeface="新細明體" charset="-120"/>
                  </a:rPr>
                  <a:t>C</a:t>
                </a:r>
              </a:p>
            </p:txBody>
          </p:sp>
          <p:cxnSp>
            <p:nvCxnSpPr>
              <p:cNvPr id="79917" name="AutoShape 34"/>
              <p:cNvCxnSpPr>
                <a:cxnSpLocks noChangeAspect="1" noChangeShapeType="1"/>
                <a:stCxn id="79915" idx="3"/>
                <a:endCxn id="79914" idx="7"/>
              </p:cNvCxnSpPr>
              <p:nvPr/>
            </p:nvCxnSpPr>
            <p:spPr bwMode="auto">
              <a:xfrm flipH="1">
                <a:off x="3574" y="1294"/>
                <a:ext cx="297" cy="273"/>
              </a:xfrm>
              <a:prstGeom prst="straightConnector1">
                <a:avLst/>
              </a:prstGeom>
              <a:noFill/>
              <a:ln w="38100">
                <a:solidFill>
                  <a:schemeClr val="accent4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9918" name="AutoShape 35"/>
              <p:cNvCxnSpPr>
                <a:cxnSpLocks noChangeAspect="1" noChangeShapeType="1"/>
                <a:stCxn id="79916" idx="1"/>
                <a:endCxn id="79914" idx="5"/>
              </p:cNvCxnSpPr>
              <p:nvPr/>
            </p:nvCxnSpPr>
            <p:spPr bwMode="auto">
              <a:xfrm flipH="1" flipV="1">
                <a:off x="3574" y="1755"/>
                <a:ext cx="297" cy="273"/>
              </a:xfrm>
              <a:prstGeom prst="straightConnector1">
                <a:avLst/>
              </a:prstGeom>
              <a:noFill/>
              <a:ln w="38100">
                <a:solidFill>
                  <a:schemeClr val="accent4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9919" name="AutoShape 36"/>
              <p:cNvCxnSpPr>
                <a:cxnSpLocks noChangeAspect="1" noChangeShapeType="1"/>
                <a:stCxn id="79916" idx="7"/>
                <a:endCxn id="79913" idx="3"/>
              </p:cNvCxnSpPr>
              <p:nvPr/>
            </p:nvCxnSpPr>
            <p:spPr bwMode="auto">
              <a:xfrm flipV="1">
                <a:off x="4035" y="1755"/>
                <a:ext cx="297" cy="273"/>
              </a:xfrm>
              <a:prstGeom prst="straightConnector1">
                <a:avLst/>
              </a:prstGeom>
              <a:noFill/>
              <a:ln w="38100">
                <a:solidFill>
                  <a:schemeClr val="accent4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9920" name="AutoShape 37"/>
              <p:cNvCxnSpPr>
                <a:cxnSpLocks noChangeAspect="1" noChangeShapeType="1"/>
                <a:stCxn id="79915" idx="5"/>
                <a:endCxn id="79913" idx="1"/>
              </p:cNvCxnSpPr>
              <p:nvPr/>
            </p:nvCxnSpPr>
            <p:spPr bwMode="auto">
              <a:xfrm>
                <a:off x="4035" y="1294"/>
                <a:ext cx="297" cy="273"/>
              </a:xfrm>
              <a:prstGeom prst="straightConnector1">
                <a:avLst/>
              </a:prstGeom>
              <a:noFill/>
              <a:ln w="38100">
                <a:solidFill>
                  <a:schemeClr val="accent2"/>
                </a:solidFill>
                <a:prstDash val="dash"/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9921" name="AutoShape 38"/>
              <p:cNvCxnSpPr>
                <a:cxnSpLocks noChangeAspect="1" noChangeShapeType="1"/>
                <a:stCxn id="79915" idx="4"/>
                <a:endCxn id="79916" idx="0"/>
              </p:cNvCxnSpPr>
              <p:nvPr/>
            </p:nvCxnSpPr>
            <p:spPr bwMode="auto">
              <a:xfrm>
                <a:off x="3953" y="1327"/>
                <a:ext cx="0" cy="667"/>
              </a:xfrm>
              <a:prstGeom prst="straightConnector1">
                <a:avLst/>
              </a:prstGeom>
              <a:noFill/>
              <a:ln w="38100">
                <a:solidFill>
                  <a:schemeClr val="accent2"/>
                </a:solidFill>
                <a:prstDash val="dash"/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9922" name="Oval 39"/>
              <p:cNvSpPr>
                <a:spLocks noChangeAspect="1" noChangeArrowheads="1"/>
              </p:cNvSpPr>
              <p:nvPr/>
            </p:nvSpPr>
            <p:spPr bwMode="auto">
              <a:xfrm>
                <a:off x="5087" y="1546"/>
                <a:ext cx="231" cy="231"/>
              </a:xfrm>
              <a:prstGeom prst="ellipse">
                <a:avLst/>
              </a:prstGeom>
              <a:solidFill>
                <a:schemeClr val="accent4"/>
              </a:solidFill>
              <a:ln w="381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en-US" altLang="zh-TW" sz="1800" b="0">
                    <a:ea typeface="新細明體" charset="-120"/>
                  </a:rPr>
                  <a:t>E</a:t>
                </a:r>
              </a:p>
            </p:txBody>
          </p:sp>
          <p:cxnSp>
            <p:nvCxnSpPr>
              <p:cNvPr id="79923" name="AutoShape 40"/>
              <p:cNvCxnSpPr>
                <a:cxnSpLocks noChangeAspect="1" noChangeShapeType="1"/>
                <a:stCxn id="79916" idx="6"/>
                <a:endCxn id="79922" idx="3"/>
              </p:cNvCxnSpPr>
              <p:nvPr/>
            </p:nvCxnSpPr>
            <p:spPr bwMode="auto">
              <a:xfrm flipV="1">
                <a:off x="4080" y="1755"/>
                <a:ext cx="1040" cy="367"/>
              </a:xfrm>
              <a:prstGeom prst="straightConnector1">
                <a:avLst/>
              </a:prstGeom>
              <a:noFill/>
              <a:ln w="38100">
                <a:solidFill>
                  <a:schemeClr val="accent4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9924" name="AutoShape 41"/>
              <p:cNvCxnSpPr>
                <a:cxnSpLocks noChangeAspect="1" noChangeShapeType="1"/>
                <a:stCxn id="79922" idx="1"/>
                <a:endCxn id="79915" idx="6"/>
              </p:cNvCxnSpPr>
              <p:nvPr/>
            </p:nvCxnSpPr>
            <p:spPr bwMode="auto">
              <a:xfrm flipH="1" flipV="1">
                <a:off x="4080" y="1200"/>
                <a:ext cx="1040" cy="367"/>
              </a:xfrm>
              <a:prstGeom prst="straightConnector1">
                <a:avLst/>
              </a:prstGeom>
              <a:noFill/>
              <a:ln w="38100">
                <a:solidFill>
                  <a:schemeClr val="accent2"/>
                </a:solidFill>
                <a:prstDash val="dash"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79891" name="AutoShape 68"/>
            <p:cNvCxnSpPr>
              <a:cxnSpLocks noChangeAspect="1" noChangeShapeType="1"/>
              <a:stCxn id="79892" idx="0"/>
              <a:endCxn id="79914" idx="4"/>
            </p:cNvCxnSpPr>
            <p:nvPr/>
          </p:nvCxnSpPr>
          <p:spPr bwMode="auto">
            <a:xfrm flipV="1">
              <a:off x="7235825" y="5459414"/>
              <a:ext cx="0" cy="30162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9892" name="Oval 69"/>
            <p:cNvSpPr>
              <a:spLocks noChangeAspect="1" noChangeArrowheads="1"/>
            </p:cNvSpPr>
            <p:nvPr/>
          </p:nvSpPr>
          <p:spPr bwMode="auto">
            <a:xfrm>
              <a:off x="7053263" y="5770563"/>
              <a:ext cx="366712" cy="36671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F</a:t>
              </a:r>
            </a:p>
          </p:txBody>
        </p:sp>
        <p:sp>
          <p:nvSpPr>
            <p:cNvPr id="79899" name="Oval 78"/>
            <p:cNvSpPr>
              <a:spLocks noChangeAspect="1" noChangeArrowheads="1"/>
            </p:cNvSpPr>
            <p:nvPr/>
          </p:nvSpPr>
          <p:spPr bwMode="auto">
            <a:xfrm>
              <a:off x="9767888" y="5724526"/>
              <a:ext cx="366712" cy="366713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G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414588" y="1676400"/>
            <a:ext cx="3081338" cy="1831975"/>
            <a:chOff x="2414588" y="1676400"/>
            <a:chExt cx="3081338" cy="1831975"/>
          </a:xfrm>
        </p:grpSpPr>
        <p:grpSp>
          <p:nvGrpSpPr>
            <p:cNvPr id="79879" name="Group 42"/>
            <p:cNvGrpSpPr>
              <a:grpSpLocks/>
            </p:cNvGrpSpPr>
            <p:nvPr/>
          </p:nvGrpSpPr>
          <p:grpSpPr bwMode="auto">
            <a:xfrm>
              <a:off x="2414589" y="1676400"/>
              <a:ext cx="3081337" cy="1830388"/>
              <a:chOff x="499" y="1056"/>
              <a:chExt cx="1941" cy="1153"/>
            </a:xfrm>
          </p:grpSpPr>
          <p:sp>
            <p:nvSpPr>
              <p:cNvPr id="79901" name="Oval 43"/>
              <p:cNvSpPr>
                <a:spLocks noChangeAspect="1" noChangeArrowheads="1"/>
              </p:cNvSpPr>
              <p:nvPr/>
            </p:nvSpPr>
            <p:spPr bwMode="auto">
              <a:xfrm>
                <a:off x="1421" y="1517"/>
                <a:ext cx="231" cy="231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en-US" altLang="zh-TW" sz="1800" b="0">
                    <a:ea typeface="新細明體" charset="-120"/>
                  </a:rPr>
                  <a:t>D</a:t>
                </a:r>
              </a:p>
            </p:txBody>
          </p:sp>
          <p:sp>
            <p:nvSpPr>
              <p:cNvPr id="79902" name="Oval 44"/>
              <p:cNvSpPr>
                <a:spLocks noChangeAspect="1" noChangeArrowheads="1"/>
              </p:cNvSpPr>
              <p:nvPr/>
            </p:nvSpPr>
            <p:spPr bwMode="auto">
              <a:xfrm>
                <a:off x="499" y="1517"/>
                <a:ext cx="231" cy="231"/>
              </a:xfrm>
              <a:prstGeom prst="ellipse">
                <a:avLst/>
              </a:prstGeom>
              <a:solidFill>
                <a:schemeClr val="accent4"/>
              </a:solidFill>
              <a:ln w="381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en-US" altLang="zh-TW" sz="1800" b="0">
                    <a:ea typeface="新細明體" charset="-120"/>
                  </a:rPr>
                  <a:t>B</a:t>
                </a:r>
              </a:p>
            </p:txBody>
          </p:sp>
          <p:sp>
            <p:nvSpPr>
              <p:cNvPr id="79903" name="Oval 45"/>
              <p:cNvSpPr>
                <a:spLocks noChangeAspect="1" noChangeArrowheads="1"/>
              </p:cNvSpPr>
              <p:nvPr/>
            </p:nvSpPr>
            <p:spPr bwMode="auto">
              <a:xfrm>
                <a:off x="960" y="1056"/>
                <a:ext cx="231" cy="231"/>
              </a:xfrm>
              <a:prstGeom prst="ellipse">
                <a:avLst/>
              </a:prstGeom>
              <a:solidFill>
                <a:schemeClr val="accent4"/>
              </a:solidFill>
              <a:ln w="381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en-US" altLang="zh-TW" sz="1800" b="0">
                    <a:ea typeface="新細明體" charset="-120"/>
                  </a:rPr>
                  <a:t>A</a:t>
                </a:r>
              </a:p>
            </p:txBody>
          </p:sp>
          <p:sp>
            <p:nvSpPr>
              <p:cNvPr id="79904" name="Oval 46"/>
              <p:cNvSpPr>
                <a:spLocks noChangeAspect="1" noChangeArrowheads="1"/>
              </p:cNvSpPr>
              <p:nvPr/>
            </p:nvSpPr>
            <p:spPr bwMode="auto">
              <a:xfrm>
                <a:off x="960" y="1978"/>
                <a:ext cx="231" cy="231"/>
              </a:xfrm>
              <a:prstGeom prst="ellipse">
                <a:avLst/>
              </a:prstGeom>
              <a:solidFill>
                <a:schemeClr val="accent4"/>
              </a:solidFill>
              <a:ln w="381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en-US" altLang="zh-TW" sz="1800" b="0">
                    <a:ea typeface="新細明體" charset="-120"/>
                  </a:rPr>
                  <a:t>C</a:t>
                </a:r>
              </a:p>
            </p:txBody>
          </p:sp>
          <p:cxnSp>
            <p:nvCxnSpPr>
              <p:cNvPr id="79905" name="AutoShape 47"/>
              <p:cNvCxnSpPr>
                <a:cxnSpLocks noChangeAspect="1" noChangeShapeType="1"/>
                <a:stCxn id="79903" idx="3"/>
                <a:endCxn id="79902" idx="7"/>
              </p:cNvCxnSpPr>
              <p:nvPr/>
            </p:nvCxnSpPr>
            <p:spPr bwMode="auto">
              <a:xfrm flipH="1">
                <a:off x="696" y="1265"/>
                <a:ext cx="297" cy="273"/>
              </a:xfrm>
              <a:prstGeom prst="straightConnector1">
                <a:avLst/>
              </a:prstGeom>
              <a:noFill/>
              <a:ln w="38100">
                <a:solidFill>
                  <a:schemeClr val="accent4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9906" name="AutoShape 48"/>
              <p:cNvCxnSpPr>
                <a:cxnSpLocks noChangeAspect="1" noChangeShapeType="1"/>
                <a:stCxn id="79904" idx="1"/>
                <a:endCxn id="79902" idx="5"/>
              </p:cNvCxnSpPr>
              <p:nvPr/>
            </p:nvCxnSpPr>
            <p:spPr bwMode="auto">
              <a:xfrm flipH="1" flipV="1">
                <a:off x="696" y="1726"/>
                <a:ext cx="297" cy="273"/>
              </a:xfrm>
              <a:prstGeom prst="straightConnector1">
                <a:avLst/>
              </a:prstGeom>
              <a:noFill/>
              <a:ln w="38100">
                <a:solidFill>
                  <a:schemeClr val="accent4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9907" name="AutoShape 49"/>
              <p:cNvCxnSpPr>
                <a:cxnSpLocks noChangeAspect="1" noChangeShapeType="1"/>
                <a:stCxn id="79904" idx="7"/>
                <a:endCxn id="79901" idx="3"/>
              </p:cNvCxnSpPr>
              <p:nvPr/>
            </p:nvCxnSpPr>
            <p:spPr bwMode="auto">
              <a:xfrm flipV="1">
                <a:off x="1157" y="1720"/>
                <a:ext cx="297" cy="279"/>
              </a:xfrm>
              <a:prstGeom prst="straightConnector1">
                <a:avLst/>
              </a:prstGeom>
              <a:noFill/>
              <a:ln w="38100">
                <a:solidFill>
                  <a:schemeClr val="accent4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9908" name="AutoShape 50"/>
              <p:cNvCxnSpPr>
                <a:cxnSpLocks noChangeAspect="1" noChangeShapeType="1"/>
                <a:stCxn id="79903" idx="5"/>
                <a:endCxn id="79901" idx="1"/>
              </p:cNvCxnSpPr>
              <p:nvPr/>
            </p:nvCxnSpPr>
            <p:spPr bwMode="auto">
              <a:xfrm>
                <a:off x="1157" y="1265"/>
                <a:ext cx="297" cy="279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9909" name="AutoShape 51"/>
              <p:cNvCxnSpPr>
                <a:cxnSpLocks noChangeAspect="1" noChangeShapeType="1"/>
                <a:stCxn id="79903" idx="4"/>
                <a:endCxn id="79904" idx="0"/>
              </p:cNvCxnSpPr>
              <p:nvPr/>
            </p:nvCxnSpPr>
            <p:spPr bwMode="auto">
              <a:xfrm>
                <a:off x="1075" y="1298"/>
                <a:ext cx="0" cy="667"/>
              </a:xfrm>
              <a:prstGeom prst="straightConnector1">
                <a:avLst/>
              </a:prstGeom>
              <a:noFill/>
              <a:ln w="38100">
                <a:solidFill>
                  <a:schemeClr val="accent2"/>
                </a:solidFill>
                <a:prstDash val="dash"/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9910" name="Oval 52"/>
              <p:cNvSpPr>
                <a:spLocks noChangeAspect="1" noChangeArrowheads="1"/>
              </p:cNvSpPr>
              <p:nvPr/>
            </p:nvSpPr>
            <p:spPr bwMode="auto">
              <a:xfrm>
                <a:off x="2209" y="1517"/>
                <a:ext cx="231" cy="231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en-US" altLang="zh-TW" sz="1800" b="0">
                    <a:ea typeface="新細明體" charset="-120"/>
                  </a:rPr>
                  <a:t>E</a:t>
                </a:r>
              </a:p>
            </p:txBody>
          </p:sp>
          <p:cxnSp>
            <p:nvCxnSpPr>
              <p:cNvPr id="79911" name="AutoShape 53"/>
              <p:cNvCxnSpPr>
                <a:cxnSpLocks noChangeAspect="1" noChangeShapeType="1"/>
                <a:stCxn id="79904" idx="6"/>
                <a:endCxn id="79910" idx="3"/>
              </p:cNvCxnSpPr>
              <p:nvPr/>
            </p:nvCxnSpPr>
            <p:spPr bwMode="auto">
              <a:xfrm flipV="1">
                <a:off x="1202" y="1720"/>
                <a:ext cx="1040" cy="373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9912" name="AutoShape 54"/>
              <p:cNvCxnSpPr>
                <a:cxnSpLocks noChangeAspect="1" noChangeShapeType="1"/>
                <a:stCxn id="79910" idx="1"/>
                <a:endCxn id="79903" idx="6"/>
              </p:cNvCxnSpPr>
              <p:nvPr/>
            </p:nvCxnSpPr>
            <p:spPr bwMode="auto">
              <a:xfrm flipH="1" flipV="1">
                <a:off x="1202" y="1171"/>
                <a:ext cx="1040" cy="373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79885" name="AutoShape 62"/>
            <p:cNvCxnSpPr>
              <a:cxnSpLocks noChangeAspect="1" noChangeShapeType="1"/>
              <a:stCxn id="79886" idx="0"/>
              <a:endCxn id="79902" idx="4"/>
            </p:cNvCxnSpPr>
            <p:nvPr/>
          </p:nvCxnSpPr>
          <p:spPr bwMode="auto">
            <a:xfrm flipV="1">
              <a:off x="2597150" y="2794000"/>
              <a:ext cx="0" cy="3302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9886" name="Oval 63"/>
            <p:cNvSpPr>
              <a:spLocks noChangeAspect="1" noChangeArrowheads="1"/>
            </p:cNvSpPr>
            <p:nvPr/>
          </p:nvSpPr>
          <p:spPr bwMode="auto">
            <a:xfrm>
              <a:off x="2414588" y="3133726"/>
              <a:ext cx="366712" cy="366713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F</a:t>
              </a:r>
            </a:p>
          </p:txBody>
        </p:sp>
        <p:sp>
          <p:nvSpPr>
            <p:cNvPr id="79900" name="Oval 79"/>
            <p:cNvSpPr>
              <a:spLocks noChangeAspect="1" noChangeArrowheads="1"/>
            </p:cNvSpPr>
            <p:nvPr/>
          </p:nvSpPr>
          <p:spPr bwMode="auto">
            <a:xfrm>
              <a:off x="5129213" y="3141663"/>
              <a:ext cx="366712" cy="36671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90091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9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9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9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9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9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9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9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9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80" grpId="0" animBg="1"/>
      <p:bldP spid="79881" grpId="0" animBg="1"/>
      <p:bldP spid="79882" grpId="0" animBg="1"/>
      <p:bldP spid="79883" grpId="0"/>
      <p:bldP spid="79884" grpId="0"/>
      <p:bldP spid="79893" grpId="0"/>
      <p:bldP spid="79895" grpId="0"/>
      <p:bldP spid="79896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 </a:t>
            </a:r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2249486"/>
            <a:ext cx="9905999" cy="460851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Hack sheet – you can have a single 8 ½" x 11" paper with handwritten notes on both sides with you during the exam. You can put anything on it, but summary slides and the generic tree traversal algorithms make great candidates.</a:t>
            </a:r>
          </a:p>
          <a:p>
            <a:r>
              <a:rPr lang="en-US" dirty="0" smtClean="0"/>
              <a:t>No Java language/programming questions. Lecture material only.</a:t>
            </a:r>
          </a:p>
          <a:p>
            <a:r>
              <a:rPr lang="en-US" dirty="0" smtClean="0"/>
              <a:t>Format – 5 questions and a bonus</a:t>
            </a:r>
          </a:p>
          <a:p>
            <a:pPr lvl="1"/>
            <a:r>
              <a:rPr lang="en-US" dirty="0" smtClean="0"/>
              <a:t>Q1 – Fill-in-the-blank questions (similar to quizzes)</a:t>
            </a:r>
          </a:p>
          <a:p>
            <a:pPr lvl="1"/>
            <a:r>
              <a:rPr lang="en-US" dirty="0" smtClean="0"/>
              <a:t>Q2 – </a:t>
            </a:r>
            <a:r>
              <a:rPr lang="en-US" dirty="0" smtClean="0"/>
              <a:t>Short answer with cumulative material</a:t>
            </a:r>
            <a:endParaRPr lang="en-US" dirty="0" smtClean="0"/>
          </a:p>
          <a:p>
            <a:pPr lvl="1"/>
            <a:r>
              <a:rPr lang="en-US" dirty="0" smtClean="0"/>
              <a:t>Q3 – </a:t>
            </a:r>
            <a:r>
              <a:rPr lang="en-US" dirty="0" smtClean="0"/>
              <a:t>Sorting and divide-and-conquer (similar to homework)</a:t>
            </a:r>
            <a:endParaRPr lang="en-US" dirty="0" smtClean="0"/>
          </a:p>
          <a:p>
            <a:pPr lvl="1"/>
            <a:r>
              <a:rPr lang="en-US" dirty="0" smtClean="0"/>
              <a:t>Q4 – Write and/or analyze algorithm </a:t>
            </a:r>
            <a:r>
              <a:rPr lang="en-US" dirty="0" smtClean="0"/>
              <a:t>using Graph ADT (similar to homework)</a:t>
            </a:r>
            <a:endParaRPr lang="en-US" dirty="0" smtClean="0"/>
          </a:p>
          <a:p>
            <a:pPr lvl="1"/>
            <a:r>
              <a:rPr lang="en-US" dirty="0" smtClean="0"/>
              <a:t>Q5 – Write and/or analyze algorithm using </a:t>
            </a:r>
            <a:r>
              <a:rPr lang="en-US" dirty="0" smtClean="0"/>
              <a:t>Graph ADT (similar </a:t>
            </a:r>
            <a:r>
              <a:rPr lang="en-US" smtClean="0"/>
              <a:t>to homework)</a:t>
            </a:r>
            <a:endParaRPr lang="en-US" dirty="0" smtClean="0"/>
          </a:p>
          <a:p>
            <a:pPr lvl="1"/>
            <a:r>
              <a:rPr lang="en-US" dirty="0" smtClean="0"/>
              <a:t>Bonus – 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4999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ea typeface="新細明體" charset="-120"/>
              </a:rPr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903" name="Text Box 87"/>
              <p:cNvSpPr txBox="1">
                <a:spLocks noChangeArrowheads="1"/>
              </p:cNvSpPr>
              <p:nvPr/>
            </p:nvSpPr>
            <p:spPr bwMode="auto">
              <a:xfrm>
                <a:off x="3633789" y="1341438"/>
                <a:ext cx="2606675" cy="704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dirty="0" smtClean="0">
                          <a:latin typeface="Cambria Math" panose="02040503050406030204" pitchFamily="18" charset="0"/>
                          <a:ea typeface="新細明體" charset="-120"/>
                        </a:rPr>
                        <m:t>𝐼</m:t>
                      </m:r>
                      <m:r>
                        <a:rPr lang="en-US" altLang="zh-TW" b="0" i="1" dirty="0" smtClean="0">
                          <a:latin typeface="Cambria Math" panose="02040503050406030204" pitchFamily="18" charset="0"/>
                          <a:ea typeface="新細明體" charset="-120"/>
                        </a:rPr>
                        <m:t>(</m:t>
                      </m:r>
                      <m:r>
                        <a:rPr lang="en-US" altLang="zh-TW" b="0" i="1" dirty="0" smtClean="0">
                          <a:latin typeface="Cambria Math" panose="02040503050406030204" pitchFamily="18" charset="0"/>
                          <a:ea typeface="新細明體" charset="-120"/>
                        </a:rPr>
                        <m:t>𝐶</m:t>
                      </m:r>
                      <m:r>
                        <a:rPr lang="en-US" altLang="zh-TW" b="0" i="1" dirty="0" smtClean="0">
                          <a:latin typeface="Cambria Math" panose="02040503050406030204" pitchFamily="18" charset="0"/>
                          <a:ea typeface="新細明體" charset="-120"/>
                        </a:rPr>
                        <m:t>) = {</m:t>
                      </m:r>
                      <m:r>
                        <a:rPr lang="en-US" altLang="zh-TW" b="0" i="1" dirty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𝐴</m:t>
                      </m:r>
                      <m:r>
                        <a:rPr lang="en-US" altLang="zh-TW" b="0" i="1" dirty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, </m:t>
                      </m:r>
                      <m:r>
                        <a:rPr lang="en-US" altLang="zh-TW" b="0" i="1" dirty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𝐵</m:t>
                      </m:r>
                      <m:r>
                        <a:rPr lang="en-US" altLang="zh-TW" b="0" i="1" dirty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, </m:t>
                      </m:r>
                      <m:r>
                        <a:rPr lang="en-US" altLang="zh-TW" b="0" i="1" dirty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𝐷</m:t>
                      </m:r>
                      <m:r>
                        <a:rPr lang="en-US" altLang="zh-TW" b="0" i="1" dirty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, </m:t>
                      </m:r>
                      <m:r>
                        <a:rPr lang="en-US" altLang="zh-TW" b="0" i="1" dirty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𝐸</m:t>
                      </m:r>
                      <m:r>
                        <a:rPr lang="en-US" altLang="zh-TW" b="0" i="1" dirty="0">
                          <a:latin typeface="Cambria Math" panose="02040503050406030204" pitchFamily="18" charset="0"/>
                          <a:ea typeface="新細明體" charset="-120"/>
                        </a:rPr>
                        <m:t>}</m:t>
                      </m:r>
                    </m:oMath>
                    <m:oMath xmlns:m="http://schemas.openxmlformats.org/officeDocument/2006/math">
                      <m:r>
                        <a:rPr lang="en-US" altLang="zh-TW" b="0" i="1" dirty="0" smtClean="0">
                          <a:latin typeface="Cambria Math" panose="02040503050406030204" pitchFamily="18" charset="0"/>
                          <a:ea typeface="新細明體" charset="-120"/>
                        </a:rPr>
                        <m:t>𝐼</m:t>
                      </m:r>
                      <m:r>
                        <a:rPr lang="en-US" altLang="zh-TW" b="0" i="1" dirty="0" smtClean="0">
                          <a:latin typeface="Cambria Math" panose="02040503050406030204" pitchFamily="18" charset="0"/>
                          <a:ea typeface="新細明體" charset="-120"/>
                        </a:rPr>
                        <m:t>(</m:t>
                      </m:r>
                      <m:r>
                        <a:rPr lang="en-US" altLang="zh-TW" b="0" i="1" dirty="0" smtClean="0">
                          <a:latin typeface="Cambria Math" panose="02040503050406030204" pitchFamily="18" charset="0"/>
                          <a:ea typeface="新細明體" charset="-120"/>
                        </a:rPr>
                        <m:t>𝐵</m:t>
                      </m:r>
                      <m:r>
                        <a:rPr lang="en-US" altLang="zh-TW" b="0" i="1" dirty="0" smtClean="0">
                          <a:latin typeface="Cambria Math" panose="02040503050406030204" pitchFamily="18" charset="0"/>
                          <a:ea typeface="新細明體" charset="-120"/>
                        </a:rPr>
                        <m:t>) = {</m:t>
                      </m:r>
                      <m:r>
                        <a:rPr lang="en-US" altLang="zh-TW" b="0" i="1" dirty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𝐴</m:t>
                      </m:r>
                      <m:r>
                        <a:rPr lang="en-US" altLang="zh-TW" b="0" i="1" dirty="0">
                          <a:latin typeface="Cambria Math" panose="02040503050406030204" pitchFamily="18" charset="0"/>
                          <a:ea typeface="新細明體" charset="-120"/>
                        </a:rPr>
                        <m:t>, </m:t>
                      </m:r>
                      <m:r>
                        <a:rPr lang="en-US" altLang="zh-TW" b="0" i="1" dirty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𝐶</m:t>
                      </m:r>
                      <m:r>
                        <a:rPr lang="en-US" altLang="zh-TW" b="0" i="1" dirty="0">
                          <a:latin typeface="Cambria Math" panose="02040503050406030204" pitchFamily="18" charset="0"/>
                          <a:ea typeface="新細明體" charset="-120"/>
                        </a:rPr>
                        <m:t>, </m:t>
                      </m:r>
                      <m:r>
                        <a:rPr lang="en-US" altLang="zh-TW" b="1" i="1" dirty="0">
                          <a:latin typeface="Cambria Math" panose="02040503050406030204" pitchFamily="18" charset="0"/>
                          <a:ea typeface="新細明體" charset="-120"/>
                        </a:rPr>
                        <m:t>𝑭</m:t>
                      </m:r>
                      <m:r>
                        <a:rPr lang="en-US" altLang="zh-TW" b="0" i="1" dirty="0">
                          <a:latin typeface="Cambria Math" panose="02040503050406030204" pitchFamily="18" charset="0"/>
                          <a:ea typeface="新細明體" charset="-120"/>
                        </a:rPr>
                        <m:t>}</m:t>
                      </m:r>
                    </m:oMath>
                  </m:oMathPara>
                </a14:m>
                <a:endParaRPr lang="en-US" altLang="zh-TW" b="0" dirty="0"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80903" name="Text 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33789" y="1341438"/>
                <a:ext cx="2606675" cy="704850"/>
              </a:xfrm>
              <a:prstGeom prst="rect">
                <a:avLst/>
              </a:prstGeom>
              <a:blipFill rotWithShape="0">
                <a:blip r:embed="rId2"/>
                <a:stretch>
                  <a:fillRect b="-1034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/>
          <p:cNvGrpSpPr/>
          <p:nvPr/>
        </p:nvGrpSpPr>
        <p:grpSpPr>
          <a:xfrm>
            <a:off x="2373313" y="1916114"/>
            <a:ext cx="3081338" cy="1830387"/>
            <a:chOff x="2373313" y="1916114"/>
            <a:chExt cx="3081338" cy="1830387"/>
          </a:xfrm>
        </p:grpSpPr>
        <p:grpSp>
          <p:nvGrpSpPr>
            <p:cNvPr id="80900" name="Group 70"/>
            <p:cNvGrpSpPr>
              <a:grpSpLocks/>
            </p:cNvGrpSpPr>
            <p:nvPr/>
          </p:nvGrpSpPr>
          <p:grpSpPr bwMode="auto">
            <a:xfrm>
              <a:off x="2373314" y="1916114"/>
              <a:ext cx="3081337" cy="1830387"/>
              <a:chOff x="3377" y="1085"/>
              <a:chExt cx="1941" cy="1153"/>
            </a:xfrm>
          </p:grpSpPr>
          <p:sp>
            <p:nvSpPr>
              <p:cNvPr id="80942" name="Oval 71"/>
              <p:cNvSpPr>
                <a:spLocks noChangeAspect="1" noChangeArrowheads="1"/>
              </p:cNvSpPr>
              <p:nvPr/>
            </p:nvSpPr>
            <p:spPr bwMode="auto">
              <a:xfrm>
                <a:off x="4299" y="1546"/>
                <a:ext cx="231" cy="231"/>
              </a:xfrm>
              <a:prstGeom prst="ellipse">
                <a:avLst/>
              </a:prstGeom>
              <a:solidFill>
                <a:schemeClr val="accent4"/>
              </a:solidFill>
              <a:ln w="381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en-US" altLang="zh-TW" sz="1800" b="0">
                    <a:ea typeface="新細明體" charset="-120"/>
                  </a:rPr>
                  <a:t>D</a:t>
                </a:r>
              </a:p>
            </p:txBody>
          </p:sp>
          <p:sp>
            <p:nvSpPr>
              <p:cNvPr id="80943" name="Oval 72"/>
              <p:cNvSpPr>
                <a:spLocks noChangeAspect="1" noChangeArrowheads="1"/>
              </p:cNvSpPr>
              <p:nvPr/>
            </p:nvSpPr>
            <p:spPr bwMode="auto">
              <a:xfrm>
                <a:off x="3377" y="1546"/>
                <a:ext cx="231" cy="231"/>
              </a:xfrm>
              <a:prstGeom prst="ellipse">
                <a:avLst/>
              </a:prstGeom>
              <a:solidFill>
                <a:schemeClr val="accent4"/>
              </a:solidFill>
              <a:ln w="381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en-US" altLang="zh-TW" sz="1800" b="0">
                    <a:ea typeface="新細明體" charset="-120"/>
                  </a:rPr>
                  <a:t>B</a:t>
                </a:r>
              </a:p>
            </p:txBody>
          </p:sp>
          <p:sp>
            <p:nvSpPr>
              <p:cNvPr id="80944" name="Oval 73"/>
              <p:cNvSpPr>
                <a:spLocks noChangeAspect="1" noChangeArrowheads="1"/>
              </p:cNvSpPr>
              <p:nvPr/>
            </p:nvSpPr>
            <p:spPr bwMode="auto">
              <a:xfrm>
                <a:off x="3838" y="1085"/>
                <a:ext cx="231" cy="231"/>
              </a:xfrm>
              <a:prstGeom prst="ellipse">
                <a:avLst/>
              </a:prstGeom>
              <a:solidFill>
                <a:schemeClr val="accent4"/>
              </a:solidFill>
              <a:ln w="381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en-US" altLang="zh-TW" sz="1800" b="0" dirty="0">
                    <a:ea typeface="新細明體" charset="-120"/>
                  </a:rPr>
                  <a:t>A</a:t>
                </a:r>
              </a:p>
            </p:txBody>
          </p:sp>
          <p:sp>
            <p:nvSpPr>
              <p:cNvPr id="80945" name="Oval 74"/>
              <p:cNvSpPr>
                <a:spLocks noChangeAspect="1" noChangeArrowheads="1"/>
              </p:cNvSpPr>
              <p:nvPr/>
            </p:nvSpPr>
            <p:spPr bwMode="auto">
              <a:xfrm>
                <a:off x="3838" y="2007"/>
                <a:ext cx="231" cy="231"/>
              </a:xfrm>
              <a:prstGeom prst="ellipse">
                <a:avLst/>
              </a:prstGeom>
              <a:solidFill>
                <a:schemeClr val="accent4"/>
              </a:solidFill>
              <a:ln w="381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en-US" altLang="zh-TW" sz="1800" b="0">
                    <a:ea typeface="新細明體" charset="-120"/>
                  </a:rPr>
                  <a:t>C</a:t>
                </a:r>
              </a:p>
            </p:txBody>
          </p:sp>
          <p:cxnSp>
            <p:nvCxnSpPr>
              <p:cNvPr id="80946" name="AutoShape 75"/>
              <p:cNvCxnSpPr>
                <a:cxnSpLocks noChangeAspect="1" noChangeShapeType="1"/>
                <a:stCxn id="80944" idx="3"/>
                <a:endCxn id="80943" idx="7"/>
              </p:cNvCxnSpPr>
              <p:nvPr/>
            </p:nvCxnSpPr>
            <p:spPr bwMode="auto">
              <a:xfrm flipH="1">
                <a:off x="3574" y="1294"/>
                <a:ext cx="297" cy="273"/>
              </a:xfrm>
              <a:prstGeom prst="straightConnector1">
                <a:avLst/>
              </a:prstGeom>
              <a:noFill/>
              <a:ln w="38100">
                <a:solidFill>
                  <a:schemeClr val="accent4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0947" name="AutoShape 76"/>
              <p:cNvCxnSpPr>
                <a:cxnSpLocks noChangeAspect="1" noChangeShapeType="1"/>
                <a:stCxn id="80945" idx="1"/>
                <a:endCxn id="80943" idx="5"/>
              </p:cNvCxnSpPr>
              <p:nvPr/>
            </p:nvCxnSpPr>
            <p:spPr bwMode="auto">
              <a:xfrm flipH="1" flipV="1">
                <a:off x="3574" y="1755"/>
                <a:ext cx="297" cy="273"/>
              </a:xfrm>
              <a:prstGeom prst="straightConnector1">
                <a:avLst/>
              </a:prstGeom>
              <a:noFill/>
              <a:ln w="38100">
                <a:solidFill>
                  <a:schemeClr val="accent4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0948" name="AutoShape 77"/>
              <p:cNvCxnSpPr>
                <a:cxnSpLocks noChangeAspect="1" noChangeShapeType="1"/>
                <a:stCxn id="80945" idx="7"/>
                <a:endCxn id="80942" idx="3"/>
              </p:cNvCxnSpPr>
              <p:nvPr/>
            </p:nvCxnSpPr>
            <p:spPr bwMode="auto">
              <a:xfrm flipV="1">
                <a:off x="4035" y="1755"/>
                <a:ext cx="297" cy="273"/>
              </a:xfrm>
              <a:prstGeom prst="straightConnector1">
                <a:avLst/>
              </a:prstGeom>
              <a:noFill/>
              <a:ln w="38100">
                <a:solidFill>
                  <a:schemeClr val="accent4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0949" name="AutoShape 78"/>
              <p:cNvCxnSpPr>
                <a:cxnSpLocks noChangeAspect="1" noChangeShapeType="1"/>
                <a:stCxn id="80944" idx="5"/>
                <a:endCxn id="80942" idx="1"/>
              </p:cNvCxnSpPr>
              <p:nvPr/>
            </p:nvCxnSpPr>
            <p:spPr bwMode="auto">
              <a:xfrm>
                <a:off x="4035" y="1294"/>
                <a:ext cx="297" cy="273"/>
              </a:xfrm>
              <a:prstGeom prst="straightConnector1">
                <a:avLst/>
              </a:prstGeom>
              <a:noFill/>
              <a:ln w="38100">
                <a:solidFill>
                  <a:schemeClr val="accent2"/>
                </a:solidFill>
                <a:prstDash val="dash"/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0950" name="AutoShape 79"/>
              <p:cNvCxnSpPr>
                <a:cxnSpLocks noChangeAspect="1" noChangeShapeType="1"/>
                <a:stCxn id="80944" idx="4"/>
                <a:endCxn id="80945" idx="0"/>
              </p:cNvCxnSpPr>
              <p:nvPr/>
            </p:nvCxnSpPr>
            <p:spPr bwMode="auto">
              <a:xfrm>
                <a:off x="3953" y="1327"/>
                <a:ext cx="0" cy="667"/>
              </a:xfrm>
              <a:prstGeom prst="straightConnector1">
                <a:avLst/>
              </a:prstGeom>
              <a:noFill/>
              <a:ln w="38100">
                <a:solidFill>
                  <a:schemeClr val="accent2"/>
                </a:solidFill>
                <a:prstDash val="dash"/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80951" name="Oval 80"/>
              <p:cNvSpPr>
                <a:spLocks noChangeAspect="1" noChangeArrowheads="1"/>
              </p:cNvSpPr>
              <p:nvPr/>
            </p:nvSpPr>
            <p:spPr bwMode="auto">
              <a:xfrm>
                <a:off x="5087" y="1546"/>
                <a:ext cx="231" cy="231"/>
              </a:xfrm>
              <a:prstGeom prst="ellipse">
                <a:avLst/>
              </a:prstGeom>
              <a:solidFill>
                <a:schemeClr val="accent4"/>
              </a:solidFill>
              <a:ln w="381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en-US" altLang="zh-TW" sz="1800" b="0">
                    <a:ea typeface="新細明體" charset="-120"/>
                  </a:rPr>
                  <a:t>E</a:t>
                </a:r>
              </a:p>
            </p:txBody>
          </p:sp>
          <p:cxnSp>
            <p:nvCxnSpPr>
              <p:cNvPr id="80952" name="AutoShape 81"/>
              <p:cNvCxnSpPr>
                <a:cxnSpLocks noChangeAspect="1" noChangeShapeType="1"/>
                <a:stCxn id="80945" idx="6"/>
                <a:endCxn id="80951" idx="3"/>
              </p:cNvCxnSpPr>
              <p:nvPr/>
            </p:nvCxnSpPr>
            <p:spPr bwMode="auto">
              <a:xfrm flipV="1">
                <a:off x="4080" y="1755"/>
                <a:ext cx="1040" cy="367"/>
              </a:xfrm>
              <a:prstGeom prst="straightConnector1">
                <a:avLst/>
              </a:prstGeom>
              <a:noFill/>
              <a:ln w="38100">
                <a:solidFill>
                  <a:schemeClr val="accent4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0953" name="AutoShape 82"/>
              <p:cNvCxnSpPr>
                <a:cxnSpLocks noChangeAspect="1" noChangeShapeType="1"/>
                <a:stCxn id="80951" idx="1"/>
                <a:endCxn id="80944" idx="6"/>
              </p:cNvCxnSpPr>
              <p:nvPr/>
            </p:nvCxnSpPr>
            <p:spPr bwMode="auto">
              <a:xfrm flipH="1" flipV="1">
                <a:off x="4080" y="1200"/>
                <a:ext cx="1040" cy="367"/>
              </a:xfrm>
              <a:prstGeom prst="straightConnector1">
                <a:avLst/>
              </a:prstGeom>
              <a:noFill/>
              <a:ln w="38100">
                <a:solidFill>
                  <a:schemeClr val="accent2"/>
                </a:solidFill>
                <a:prstDash val="dash"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80901" name="AutoShape 84"/>
            <p:cNvCxnSpPr>
              <a:cxnSpLocks noChangeAspect="1" noChangeShapeType="1"/>
              <a:stCxn id="80902" idx="0"/>
              <a:endCxn id="80943" idx="4"/>
            </p:cNvCxnSpPr>
            <p:nvPr/>
          </p:nvCxnSpPr>
          <p:spPr bwMode="auto">
            <a:xfrm flipV="1">
              <a:off x="2555875" y="3033714"/>
              <a:ext cx="0" cy="30162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0902" name="Oval 85"/>
            <p:cNvSpPr>
              <a:spLocks noChangeAspect="1" noChangeArrowheads="1"/>
            </p:cNvSpPr>
            <p:nvPr/>
          </p:nvSpPr>
          <p:spPr bwMode="auto">
            <a:xfrm>
              <a:off x="2373313" y="3344863"/>
              <a:ext cx="366712" cy="36671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F</a:t>
              </a:r>
            </a:p>
          </p:txBody>
        </p:sp>
        <p:sp>
          <p:nvSpPr>
            <p:cNvPr id="80904" name="Oval 108"/>
            <p:cNvSpPr>
              <a:spLocks noChangeAspect="1" noChangeArrowheads="1"/>
            </p:cNvSpPr>
            <p:nvPr/>
          </p:nvSpPr>
          <p:spPr bwMode="auto">
            <a:xfrm>
              <a:off x="5087938" y="3376613"/>
              <a:ext cx="366712" cy="36671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G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897688" y="1958975"/>
            <a:ext cx="3081338" cy="1830388"/>
            <a:chOff x="6897688" y="1958975"/>
            <a:chExt cx="3081338" cy="1830388"/>
          </a:xfrm>
        </p:grpSpPr>
        <p:grpSp>
          <p:nvGrpSpPr>
            <p:cNvPr id="80905" name="Group 110"/>
            <p:cNvGrpSpPr>
              <a:grpSpLocks/>
            </p:cNvGrpSpPr>
            <p:nvPr/>
          </p:nvGrpSpPr>
          <p:grpSpPr bwMode="auto">
            <a:xfrm>
              <a:off x="6897689" y="1958975"/>
              <a:ext cx="3081337" cy="1830388"/>
              <a:chOff x="3377" y="1085"/>
              <a:chExt cx="1941" cy="1153"/>
            </a:xfrm>
          </p:grpSpPr>
          <p:sp>
            <p:nvSpPr>
              <p:cNvPr id="80930" name="Oval 111"/>
              <p:cNvSpPr>
                <a:spLocks noChangeAspect="1" noChangeArrowheads="1"/>
              </p:cNvSpPr>
              <p:nvPr/>
            </p:nvSpPr>
            <p:spPr bwMode="auto">
              <a:xfrm>
                <a:off x="4299" y="1546"/>
                <a:ext cx="231" cy="231"/>
              </a:xfrm>
              <a:prstGeom prst="ellipse">
                <a:avLst/>
              </a:prstGeom>
              <a:solidFill>
                <a:schemeClr val="accent4"/>
              </a:solidFill>
              <a:ln w="381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en-US" altLang="zh-TW" sz="1800" b="0">
                    <a:ea typeface="新細明體" charset="-120"/>
                  </a:rPr>
                  <a:t>D</a:t>
                </a:r>
              </a:p>
            </p:txBody>
          </p:sp>
          <p:sp>
            <p:nvSpPr>
              <p:cNvPr id="80931" name="Oval 112"/>
              <p:cNvSpPr>
                <a:spLocks noChangeAspect="1" noChangeArrowheads="1"/>
              </p:cNvSpPr>
              <p:nvPr/>
            </p:nvSpPr>
            <p:spPr bwMode="auto">
              <a:xfrm>
                <a:off x="3377" y="1546"/>
                <a:ext cx="231" cy="231"/>
              </a:xfrm>
              <a:prstGeom prst="ellipse">
                <a:avLst/>
              </a:prstGeom>
              <a:solidFill>
                <a:schemeClr val="accent4"/>
              </a:solidFill>
              <a:ln w="381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en-US" altLang="zh-TW" sz="1800" b="0">
                    <a:ea typeface="新細明體" charset="-120"/>
                  </a:rPr>
                  <a:t>B</a:t>
                </a:r>
              </a:p>
            </p:txBody>
          </p:sp>
          <p:sp>
            <p:nvSpPr>
              <p:cNvPr id="80932" name="Oval 113"/>
              <p:cNvSpPr>
                <a:spLocks noChangeAspect="1" noChangeArrowheads="1"/>
              </p:cNvSpPr>
              <p:nvPr/>
            </p:nvSpPr>
            <p:spPr bwMode="auto">
              <a:xfrm>
                <a:off x="3838" y="1085"/>
                <a:ext cx="231" cy="231"/>
              </a:xfrm>
              <a:prstGeom prst="ellipse">
                <a:avLst/>
              </a:prstGeom>
              <a:solidFill>
                <a:schemeClr val="accent4"/>
              </a:solidFill>
              <a:ln w="381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en-US" altLang="zh-TW" sz="1800" b="0">
                    <a:ea typeface="新細明體" charset="-120"/>
                  </a:rPr>
                  <a:t>A</a:t>
                </a:r>
              </a:p>
            </p:txBody>
          </p:sp>
          <p:sp>
            <p:nvSpPr>
              <p:cNvPr id="80933" name="Oval 114"/>
              <p:cNvSpPr>
                <a:spLocks noChangeAspect="1" noChangeArrowheads="1"/>
              </p:cNvSpPr>
              <p:nvPr/>
            </p:nvSpPr>
            <p:spPr bwMode="auto">
              <a:xfrm>
                <a:off x="3838" y="2007"/>
                <a:ext cx="231" cy="231"/>
              </a:xfrm>
              <a:prstGeom prst="ellipse">
                <a:avLst/>
              </a:prstGeom>
              <a:solidFill>
                <a:schemeClr val="accent4"/>
              </a:solidFill>
              <a:ln w="381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en-US" altLang="zh-TW" sz="1800" b="0" dirty="0">
                    <a:ea typeface="新細明體" charset="-120"/>
                  </a:rPr>
                  <a:t>C</a:t>
                </a:r>
              </a:p>
            </p:txBody>
          </p:sp>
          <p:cxnSp>
            <p:nvCxnSpPr>
              <p:cNvPr id="80934" name="AutoShape 115"/>
              <p:cNvCxnSpPr>
                <a:cxnSpLocks noChangeAspect="1" noChangeShapeType="1"/>
                <a:stCxn id="80932" idx="3"/>
                <a:endCxn id="80931" idx="7"/>
              </p:cNvCxnSpPr>
              <p:nvPr/>
            </p:nvCxnSpPr>
            <p:spPr bwMode="auto">
              <a:xfrm flipH="1">
                <a:off x="3574" y="1294"/>
                <a:ext cx="297" cy="273"/>
              </a:xfrm>
              <a:prstGeom prst="straightConnector1">
                <a:avLst/>
              </a:prstGeom>
              <a:noFill/>
              <a:ln w="38100">
                <a:solidFill>
                  <a:schemeClr val="accent4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0935" name="AutoShape 116"/>
              <p:cNvCxnSpPr>
                <a:cxnSpLocks noChangeAspect="1" noChangeShapeType="1"/>
                <a:stCxn id="80933" idx="1"/>
                <a:endCxn id="80931" idx="5"/>
              </p:cNvCxnSpPr>
              <p:nvPr/>
            </p:nvCxnSpPr>
            <p:spPr bwMode="auto">
              <a:xfrm flipH="1" flipV="1">
                <a:off x="3574" y="1755"/>
                <a:ext cx="297" cy="273"/>
              </a:xfrm>
              <a:prstGeom prst="straightConnector1">
                <a:avLst/>
              </a:prstGeom>
              <a:noFill/>
              <a:ln w="38100">
                <a:solidFill>
                  <a:schemeClr val="accent4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0936" name="AutoShape 117"/>
              <p:cNvCxnSpPr>
                <a:cxnSpLocks noChangeAspect="1" noChangeShapeType="1"/>
                <a:stCxn id="80933" idx="7"/>
                <a:endCxn id="80930" idx="3"/>
              </p:cNvCxnSpPr>
              <p:nvPr/>
            </p:nvCxnSpPr>
            <p:spPr bwMode="auto">
              <a:xfrm flipV="1">
                <a:off x="4035" y="1755"/>
                <a:ext cx="297" cy="273"/>
              </a:xfrm>
              <a:prstGeom prst="straightConnector1">
                <a:avLst/>
              </a:prstGeom>
              <a:noFill/>
              <a:ln w="38100">
                <a:solidFill>
                  <a:schemeClr val="accent4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0937" name="AutoShape 118"/>
              <p:cNvCxnSpPr>
                <a:cxnSpLocks noChangeAspect="1" noChangeShapeType="1"/>
                <a:stCxn id="80932" idx="5"/>
                <a:endCxn id="80930" idx="1"/>
              </p:cNvCxnSpPr>
              <p:nvPr/>
            </p:nvCxnSpPr>
            <p:spPr bwMode="auto">
              <a:xfrm>
                <a:off x="4035" y="1294"/>
                <a:ext cx="297" cy="273"/>
              </a:xfrm>
              <a:prstGeom prst="straightConnector1">
                <a:avLst/>
              </a:prstGeom>
              <a:noFill/>
              <a:ln w="38100">
                <a:solidFill>
                  <a:schemeClr val="accent2"/>
                </a:solidFill>
                <a:prstDash val="dash"/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0938" name="AutoShape 119"/>
              <p:cNvCxnSpPr>
                <a:cxnSpLocks noChangeAspect="1" noChangeShapeType="1"/>
                <a:stCxn id="80932" idx="4"/>
                <a:endCxn id="80933" idx="0"/>
              </p:cNvCxnSpPr>
              <p:nvPr/>
            </p:nvCxnSpPr>
            <p:spPr bwMode="auto">
              <a:xfrm>
                <a:off x="3953" y="1327"/>
                <a:ext cx="0" cy="667"/>
              </a:xfrm>
              <a:prstGeom prst="straightConnector1">
                <a:avLst/>
              </a:prstGeom>
              <a:noFill/>
              <a:ln w="38100">
                <a:solidFill>
                  <a:schemeClr val="accent2"/>
                </a:solidFill>
                <a:prstDash val="dash"/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80939" name="Oval 120"/>
              <p:cNvSpPr>
                <a:spLocks noChangeAspect="1" noChangeArrowheads="1"/>
              </p:cNvSpPr>
              <p:nvPr/>
            </p:nvSpPr>
            <p:spPr bwMode="auto">
              <a:xfrm>
                <a:off x="5087" y="1546"/>
                <a:ext cx="231" cy="231"/>
              </a:xfrm>
              <a:prstGeom prst="ellipse">
                <a:avLst/>
              </a:prstGeom>
              <a:solidFill>
                <a:schemeClr val="accent4"/>
              </a:solidFill>
              <a:ln w="381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en-US" altLang="zh-TW" sz="1800" b="0">
                    <a:ea typeface="新細明體" charset="-120"/>
                  </a:rPr>
                  <a:t>E</a:t>
                </a:r>
              </a:p>
            </p:txBody>
          </p:sp>
          <p:cxnSp>
            <p:nvCxnSpPr>
              <p:cNvPr id="80940" name="AutoShape 121"/>
              <p:cNvCxnSpPr>
                <a:cxnSpLocks noChangeAspect="1" noChangeShapeType="1"/>
                <a:stCxn id="80933" idx="6"/>
                <a:endCxn id="80939" idx="3"/>
              </p:cNvCxnSpPr>
              <p:nvPr/>
            </p:nvCxnSpPr>
            <p:spPr bwMode="auto">
              <a:xfrm flipV="1">
                <a:off x="4080" y="1755"/>
                <a:ext cx="1040" cy="367"/>
              </a:xfrm>
              <a:prstGeom prst="straightConnector1">
                <a:avLst/>
              </a:prstGeom>
              <a:noFill/>
              <a:ln w="38100">
                <a:solidFill>
                  <a:schemeClr val="accent4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0941" name="AutoShape 122"/>
              <p:cNvCxnSpPr>
                <a:cxnSpLocks noChangeAspect="1" noChangeShapeType="1"/>
                <a:stCxn id="80939" idx="1"/>
                <a:endCxn id="80932" idx="6"/>
              </p:cNvCxnSpPr>
              <p:nvPr/>
            </p:nvCxnSpPr>
            <p:spPr bwMode="auto">
              <a:xfrm flipH="1" flipV="1">
                <a:off x="4080" y="1200"/>
                <a:ext cx="1040" cy="367"/>
              </a:xfrm>
              <a:prstGeom prst="straightConnector1">
                <a:avLst/>
              </a:prstGeom>
              <a:noFill/>
              <a:ln w="38100">
                <a:solidFill>
                  <a:schemeClr val="accent2"/>
                </a:solidFill>
                <a:prstDash val="dash"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80906" name="AutoShape 123"/>
            <p:cNvCxnSpPr>
              <a:cxnSpLocks noChangeAspect="1" noChangeShapeType="1"/>
              <a:stCxn id="80907" idx="0"/>
              <a:endCxn id="80931" idx="4"/>
            </p:cNvCxnSpPr>
            <p:nvPr/>
          </p:nvCxnSpPr>
          <p:spPr bwMode="auto">
            <a:xfrm flipV="1">
              <a:off x="7080250" y="3076575"/>
              <a:ext cx="0" cy="292100"/>
            </a:xfrm>
            <a:prstGeom prst="straightConnector1">
              <a:avLst/>
            </a:prstGeom>
            <a:noFill/>
            <a:ln w="38100">
              <a:solidFill>
                <a:schemeClr val="accent4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0907" name="Oval 124"/>
            <p:cNvSpPr>
              <a:spLocks noChangeAspect="1" noChangeArrowheads="1"/>
            </p:cNvSpPr>
            <p:nvPr/>
          </p:nvSpPr>
          <p:spPr bwMode="auto">
            <a:xfrm>
              <a:off x="6897688" y="3387726"/>
              <a:ext cx="366712" cy="366713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 dirty="0">
                  <a:ea typeface="新細明體" charset="-120"/>
                </a:rPr>
                <a:t>F</a:t>
              </a:r>
            </a:p>
          </p:txBody>
        </p:sp>
        <p:sp>
          <p:nvSpPr>
            <p:cNvPr id="80908" name="Oval 125"/>
            <p:cNvSpPr>
              <a:spLocks noChangeAspect="1" noChangeArrowheads="1"/>
            </p:cNvSpPr>
            <p:nvPr/>
          </p:nvSpPr>
          <p:spPr bwMode="auto">
            <a:xfrm>
              <a:off x="9612313" y="3419476"/>
              <a:ext cx="366712" cy="366713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G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0909" name="Text Box 126"/>
              <p:cNvSpPr txBox="1">
                <a:spLocks noChangeArrowheads="1"/>
              </p:cNvSpPr>
              <p:nvPr/>
            </p:nvSpPr>
            <p:spPr bwMode="auto">
              <a:xfrm>
                <a:off x="8459789" y="1849438"/>
                <a:ext cx="2028825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dirty="0" smtClean="0">
                          <a:latin typeface="Cambria Math" panose="02040503050406030204" pitchFamily="18" charset="0"/>
                          <a:ea typeface="新細明體" charset="-120"/>
                        </a:rPr>
                        <m:t>𝐼</m:t>
                      </m:r>
                      <m:r>
                        <a:rPr lang="en-US" altLang="zh-TW" b="0" i="1" dirty="0" smtClean="0">
                          <a:latin typeface="Cambria Math" panose="02040503050406030204" pitchFamily="18" charset="0"/>
                          <a:ea typeface="新細明體" charset="-120"/>
                        </a:rPr>
                        <m:t>(</m:t>
                      </m:r>
                      <m:r>
                        <a:rPr lang="en-US" altLang="zh-TW" b="0" i="1" dirty="0" smtClean="0">
                          <a:latin typeface="Cambria Math" panose="02040503050406030204" pitchFamily="18" charset="0"/>
                          <a:ea typeface="新細明體" charset="-120"/>
                        </a:rPr>
                        <m:t>𝐺</m:t>
                      </m:r>
                      <m:r>
                        <a:rPr lang="en-US" altLang="zh-TW" b="0" i="1" dirty="0" smtClean="0">
                          <a:latin typeface="Cambria Math" panose="02040503050406030204" pitchFamily="18" charset="0"/>
                          <a:ea typeface="新細明體" charset="-120"/>
                        </a:rPr>
                        <m:t>) =∅</m:t>
                      </m:r>
                    </m:oMath>
                  </m:oMathPara>
                </a14:m>
                <a:endParaRPr lang="el-GR" altLang="zh-TW" b="0" i="1" dirty="0"/>
              </a:p>
            </p:txBody>
          </p:sp>
        </mc:Choice>
        <mc:Fallback xmlns="">
          <p:sp>
            <p:nvSpPr>
              <p:cNvPr id="80909" name="Text Box 1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459789" y="1849438"/>
                <a:ext cx="2028825" cy="400110"/>
              </a:xfrm>
              <a:prstGeom prst="rect">
                <a:avLst/>
              </a:prstGeom>
              <a:blipFill rotWithShape="0">
                <a:blip r:embed="rId3"/>
                <a:stretch>
                  <a:fillRect b="-1818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913" name="Text Box 142"/>
              <p:cNvSpPr txBox="1">
                <a:spLocks noChangeArrowheads="1"/>
              </p:cNvSpPr>
              <p:nvPr/>
            </p:nvSpPr>
            <p:spPr bwMode="auto">
              <a:xfrm>
                <a:off x="3287714" y="4111626"/>
                <a:ext cx="2028825" cy="3984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dirty="0" smtClean="0">
                          <a:latin typeface="Cambria Math" panose="02040503050406030204" pitchFamily="18" charset="0"/>
                          <a:ea typeface="新細明體" charset="-120"/>
                        </a:rPr>
                        <m:t>𝐼</m:t>
                      </m:r>
                      <m:r>
                        <a:rPr lang="en-US" altLang="zh-TW" b="0" i="1" dirty="0" smtClean="0">
                          <a:latin typeface="Cambria Math" panose="02040503050406030204" pitchFamily="18" charset="0"/>
                          <a:ea typeface="新細明體" charset="-120"/>
                        </a:rPr>
                        <m:t>(</m:t>
                      </m:r>
                      <m:r>
                        <a:rPr lang="en-US" altLang="zh-TW" b="0" i="1" dirty="0" smtClean="0">
                          <a:latin typeface="Cambria Math" panose="02040503050406030204" pitchFamily="18" charset="0"/>
                          <a:ea typeface="新細明體" charset="-120"/>
                        </a:rPr>
                        <m:t>𝐹</m:t>
                      </m:r>
                      <m:r>
                        <a:rPr lang="en-US" altLang="zh-TW" b="0" i="1" dirty="0" smtClean="0">
                          <a:latin typeface="Cambria Math" panose="02040503050406030204" pitchFamily="18" charset="0"/>
                          <a:ea typeface="新細明體" charset="-120"/>
                        </a:rPr>
                        <m:t>) = {</m:t>
                      </m:r>
                      <m:r>
                        <a:rPr lang="en-US" altLang="zh-TW" b="0" i="1" dirty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𝐵</m:t>
                      </m:r>
                      <m:r>
                        <a:rPr lang="en-US" altLang="zh-TW" b="0" i="1" dirty="0">
                          <a:latin typeface="Cambria Math" panose="02040503050406030204" pitchFamily="18" charset="0"/>
                          <a:ea typeface="新細明體" charset="-120"/>
                        </a:rPr>
                        <m:t>}</m:t>
                      </m:r>
                    </m:oMath>
                  </m:oMathPara>
                </a14:m>
                <a:endParaRPr lang="en-US" altLang="zh-TW" b="0" i="1" dirty="0"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80913" name="Text Box 1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87714" y="4111626"/>
                <a:ext cx="2028825" cy="398463"/>
              </a:xfrm>
              <a:prstGeom prst="rect">
                <a:avLst/>
              </a:prstGeom>
              <a:blipFill rotWithShape="0">
                <a:blip r:embed="rId4"/>
                <a:stretch>
                  <a:fillRect b="-1818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914" name="Text Box 143"/>
              <p:cNvSpPr txBox="1">
                <a:spLocks noChangeArrowheads="1"/>
              </p:cNvSpPr>
              <p:nvPr/>
            </p:nvSpPr>
            <p:spPr bwMode="auto">
              <a:xfrm>
                <a:off x="3568700" y="5986463"/>
                <a:ext cx="2598738" cy="704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dirty="0" smtClean="0">
                          <a:latin typeface="Cambria Math" panose="02040503050406030204" pitchFamily="18" charset="0"/>
                          <a:ea typeface="新細明體" charset="-120"/>
                        </a:rPr>
                        <m:t>𝐼</m:t>
                      </m:r>
                      <m:r>
                        <a:rPr lang="en-US" altLang="zh-TW" b="0" i="1" dirty="0" smtClean="0">
                          <a:latin typeface="Cambria Math" panose="02040503050406030204" pitchFamily="18" charset="0"/>
                          <a:ea typeface="新細明體" charset="-120"/>
                        </a:rPr>
                        <m:t>(</m:t>
                      </m:r>
                      <m:r>
                        <a:rPr lang="en-US" altLang="zh-TW" b="0" i="1" dirty="0" smtClean="0">
                          <a:latin typeface="Cambria Math" panose="02040503050406030204" pitchFamily="18" charset="0"/>
                          <a:ea typeface="新細明體" charset="-120"/>
                        </a:rPr>
                        <m:t>𝐵</m:t>
                      </m:r>
                      <m:r>
                        <a:rPr lang="en-US" altLang="zh-TW" b="0" i="1" dirty="0" smtClean="0">
                          <a:latin typeface="Cambria Math" panose="02040503050406030204" pitchFamily="18" charset="0"/>
                          <a:ea typeface="新細明體" charset="-120"/>
                        </a:rPr>
                        <m:t>) = {</m:t>
                      </m:r>
                      <m:r>
                        <a:rPr lang="en-US" altLang="zh-TW" b="0" i="1" dirty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𝐴</m:t>
                      </m:r>
                      <m:r>
                        <a:rPr lang="en-US" altLang="zh-TW" b="0" i="1" dirty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, </m:t>
                      </m:r>
                      <m:r>
                        <a:rPr lang="en-US" altLang="zh-TW" b="0" i="1" dirty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𝐶</m:t>
                      </m:r>
                      <m:r>
                        <a:rPr lang="en-US" altLang="zh-TW" b="0" i="1" dirty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, </m:t>
                      </m:r>
                      <m:r>
                        <a:rPr lang="en-US" altLang="zh-TW" b="0" i="1" dirty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𝐹</m:t>
                      </m:r>
                      <m:r>
                        <a:rPr lang="en-US" altLang="zh-TW" b="0" i="1" dirty="0">
                          <a:latin typeface="Cambria Math" panose="02040503050406030204" pitchFamily="18" charset="0"/>
                          <a:ea typeface="新細明體" charset="-120"/>
                        </a:rPr>
                        <m:t>}</m:t>
                      </m:r>
                    </m:oMath>
                    <m:oMath xmlns:m="http://schemas.openxmlformats.org/officeDocument/2006/math">
                      <m:r>
                        <a:rPr lang="en-US" altLang="zh-TW" b="0" i="1" dirty="0" smtClean="0">
                          <a:latin typeface="Cambria Math" panose="02040503050406030204" pitchFamily="18" charset="0"/>
                          <a:ea typeface="新細明體" charset="-120"/>
                        </a:rPr>
                        <m:t>𝐼</m:t>
                      </m:r>
                      <m:r>
                        <a:rPr lang="en-US" altLang="zh-TW" b="0" i="1" dirty="0" smtClean="0">
                          <a:latin typeface="Cambria Math" panose="02040503050406030204" pitchFamily="18" charset="0"/>
                          <a:ea typeface="新細明體" charset="-120"/>
                        </a:rPr>
                        <m:t>(</m:t>
                      </m:r>
                      <m:r>
                        <a:rPr lang="en-US" altLang="zh-TW" b="0" i="1" dirty="0" smtClean="0">
                          <a:latin typeface="Cambria Math" panose="02040503050406030204" pitchFamily="18" charset="0"/>
                          <a:ea typeface="新細明體" charset="-120"/>
                        </a:rPr>
                        <m:t>𝐴</m:t>
                      </m:r>
                      <m:r>
                        <a:rPr lang="en-US" altLang="zh-TW" b="0" i="1" dirty="0" smtClean="0">
                          <a:latin typeface="Cambria Math" panose="02040503050406030204" pitchFamily="18" charset="0"/>
                          <a:ea typeface="新細明體" charset="-120"/>
                        </a:rPr>
                        <m:t>) = {</m:t>
                      </m:r>
                      <m:r>
                        <a:rPr lang="en-US" altLang="zh-TW" b="0" i="1" dirty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𝐴</m:t>
                      </m:r>
                      <m:r>
                        <a:rPr lang="en-US" altLang="zh-TW" b="0" i="1" dirty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, </m:t>
                      </m:r>
                      <m:r>
                        <a:rPr lang="en-US" altLang="zh-TW" b="0" i="1" dirty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𝐵</m:t>
                      </m:r>
                      <m:r>
                        <a:rPr lang="en-US" altLang="zh-TW" b="0" i="1" dirty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, </m:t>
                      </m:r>
                      <m:r>
                        <a:rPr lang="en-US" altLang="zh-TW" b="0" i="1" dirty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𝐶</m:t>
                      </m:r>
                      <m:r>
                        <a:rPr lang="en-US" altLang="zh-TW" b="0" i="1" dirty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, </m:t>
                      </m:r>
                      <m:r>
                        <a:rPr lang="en-US" altLang="zh-TW" b="0" i="1" dirty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𝐷</m:t>
                      </m:r>
                      <m:r>
                        <a:rPr lang="en-US" altLang="zh-TW" b="0" i="1" dirty="0">
                          <a:latin typeface="Cambria Math" panose="02040503050406030204" pitchFamily="18" charset="0"/>
                          <a:ea typeface="新細明體" charset="-120"/>
                        </a:rPr>
                        <m:t>}</m:t>
                      </m:r>
                    </m:oMath>
                  </m:oMathPara>
                </a14:m>
                <a:endParaRPr lang="en-US" altLang="zh-TW" b="0" dirty="0"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80914" name="Text Box 1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68700" y="5986463"/>
                <a:ext cx="2598738" cy="704850"/>
              </a:xfrm>
              <a:prstGeom prst="rect">
                <a:avLst/>
              </a:prstGeom>
              <a:blipFill rotWithShape="0">
                <a:blip r:embed="rId5"/>
                <a:stretch>
                  <a:fillRect b="-1034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2144713" y="4262439"/>
            <a:ext cx="3081338" cy="1830387"/>
            <a:chOff x="2144713" y="4262439"/>
            <a:chExt cx="3081338" cy="1830387"/>
          </a:xfrm>
        </p:grpSpPr>
        <p:grpSp>
          <p:nvGrpSpPr>
            <p:cNvPr id="80910" name="Group 127"/>
            <p:cNvGrpSpPr>
              <a:grpSpLocks/>
            </p:cNvGrpSpPr>
            <p:nvPr/>
          </p:nvGrpSpPr>
          <p:grpSpPr bwMode="auto">
            <a:xfrm>
              <a:off x="2144714" y="4262439"/>
              <a:ext cx="3081337" cy="1830387"/>
              <a:chOff x="3377" y="1085"/>
              <a:chExt cx="1941" cy="1153"/>
            </a:xfrm>
          </p:grpSpPr>
          <p:sp>
            <p:nvSpPr>
              <p:cNvPr id="80918" name="Oval 128"/>
              <p:cNvSpPr>
                <a:spLocks noChangeAspect="1" noChangeArrowheads="1"/>
              </p:cNvSpPr>
              <p:nvPr/>
            </p:nvSpPr>
            <p:spPr bwMode="auto">
              <a:xfrm>
                <a:off x="4299" y="1546"/>
                <a:ext cx="231" cy="231"/>
              </a:xfrm>
              <a:prstGeom prst="ellipse">
                <a:avLst/>
              </a:prstGeom>
              <a:solidFill>
                <a:schemeClr val="accent4"/>
              </a:solidFill>
              <a:ln w="381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en-US" altLang="zh-TW" sz="1800" b="0">
                    <a:ea typeface="新細明體" charset="-120"/>
                  </a:rPr>
                  <a:t>D</a:t>
                </a:r>
              </a:p>
            </p:txBody>
          </p:sp>
          <p:sp>
            <p:nvSpPr>
              <p:cNvPr id="80919" name="Oval 129"/>
              <p:cNvSpPr>
                <a:spLocks noChangeAspect="1" noChangeArrowheads="1"/>
              </p:cNvSpPr>
              <p:nvPr/>
            </p:nvSpPr>
            <p:spPr bwMode="auto">
              <a:xfrm>
                <a:off x="3377" y="1546"/>
                <a:ext cx="231" cy="231"/>
              </a:xfrm>
              <a:prstGeom prst="ellipse">
                <a:avLst/>
              </a:prstGeom>
              <a:solidFill>
                <a:schemeClr val="accent4"/>
              </a:solidFill>
              <a:ln w="381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en-US" altLang="zh-TW" sz="1800" b="0">
                    <a:ea typeface="新細明體" charset="-120"/>
                  </a:rPr>
                  <a:t>B</a:t>
                </a:r>
              </a:p>
            </p:txBody>
          </p:sp>
          <p:sp>
            <p:nvSpPr>
              <p:cNvPr id="80920" name="Oval 130"/>
              <p:cNvSpPr>
                <a:spLocks noChangeAspect="1" noChangeArrowheads="1"/>
              </p:cNvSpPr>
              <p:nvPr/>
            </p:nvSpPr>
            <p:spPr bwMode="auto">
              <a:xfrm>
                <a:off x="3838" y="1085"/>
                <a:ext cx="231" cy="231"/>
              </a:xfrm>
              <a:prstGeom prst="ellipse">
                <a:avLst/>
              </a:prstGeom>
              <a:solidFill>
                <a:schemeClr val="accent4"/>
              </a:solidFill>
              <a:ln w="381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en-US" altLang="zh-TW" sz="1800" b="0" dirty="0">
                    <a:ea typeface="新細明體" charset="-120"/>
                  </a:rPr>
                  <a:t>A</a:t>
                </a:r>
              </a:p>
            </p:txBody>
          </p:sp>
          <p:sp>
            <p:nvSpPr>
              <p:cNvPr id="80921" name="Oval 131"/>
              <p:cNvSpPr>
                <a:spLocks noChangeAspect="1" noChangeArrowheads="1"/>
              </p:cNvSpPr>
              <p:nvPr/>
            </p:nvSpPr>
            <p:spPr bwMode="auto">
              <a:xfrm>
                <a:off x="3838" y="2007"/>
                <a:ext cx="231" cy="231"/>
              </a:xfrm>
              <a:prstGeom prst="ellipse">
                <a:avLst/>
              </a:prstGeom>
              <a:solidFill>
                <a:schemeClr val="accent4"/>
              </a:solidFill>
              <a:ln w="381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en-US" altLang="zh-TW" sz="1800" b="0">
                    <a:ea typeface="新細明體" charset="-120"/>
                  </a:rPr>
                  <a:t>C</a:t>
                </a:r>
              </a:p>
            </p:txBody>
          </p:sp>
          <p:cxnSp>
            <p:nvCxnSpPr>
              <p:cNvPr id="80922" name="AutoShape 132"/>
              <p:cNvCxnSpPr>
                <a:cxnSpLocks noChangeAspect="1" noChangeShapeType="1"/>
                <a:stCxn id="80920" idx="3"/>
                <a:endCxn id="80919" idx="7"/>
              </p:cNvCxnSpPr>
              <p:nvPr/>
            </p:nvCxnSpPr>
            <p:spPr bwMode="auto">
              <a:xfrm flipH="1">
                <a:off x="3574" y="1294"/>
                <a:ext cx="297" cy="273"/>
              </a:xfrm>
              <a:prstGeom prst="straightConnector1">
                <a:avLst/>
              </a:prstGeom>
              <a:noFill/>
              <a:ln w="38100">
                <a:solidFill>
                  <a:schemeClr val="accent4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0923" name="AutoShape 133"/>
              <p:cNvCxnSpPr>
                <a:cxnSpLocks noChangeAspect="1" noChangeShapeType="1"/>
                <a:stCxn id="80921" idx="1"/>
                <a:endCxn id="80919" idx="5"/>
              </p:cNvCxnSpPr>
              <p:nvPr/>
            </p:nvCxnSpPr>
            <p:spPr bwMode="auto">
              <a:xfrm flipH="1" flipV="1">
                <a:off x="3574" y="1755"/>
                <a:ext cx="297" cy="273"/>
              </a:xfrm>
              <a:prstGeom prst="straightConnector1">
                <a:avLst/>
              </a:prstGeom>
              <a:noFill/>
              <a:ln w="38100">
                <a:solidFill>
                  <a:schemeClr val="accent4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0924" name="AutoShape 134"/>
              <p:cNvCxnSpPr>
                <a:cxnSpLocks noChangeAspect="1" noChangeShapeType="1"/>
                <a:stCxn id="80921" idx="7"/>
                <a:endCxn id="80918" idx="3"/>
              </p:cNvCxnSpPr>
              <p:nvPr/>
            </p:nvCxnSpPr>
            <p:spPr bwMode="auto">
              <a:xfrm flipV="1">
                <a:off x="4035" y="1755"/>
                <a:ext cx="297" cy="273"/>
              </a:xfrm>
              <a:prstGeom prst="straightConnector1">
                <a:avLst/>
              </a:prstGeom>
              <a:noFill/>
              <a:ln w="38100">
                <a:solidFill>
                  <a:schemeClr val="accent4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0925" name="AutoShape 135"/>
              <p:cNvCxnSpPr>
                <a:cxnSpLocks noChangeAspect="1" noChangeShapeType="1"/>
                <a:stCxn id="80920" idx="5"/>
                <a:endCxn id="80918" idx="1"/>
              </p:cNvCxnSpPr>
              <p:nvPr/>
            </p:nvCxnSpPr>
            <p:spPr bwMode="auto">
              <a:xfrm>
                <a:off x="4035" y="1294"/>
                <a:ext cx="297" cy="273"/>
              </a:xfrm>
              <a:prstGeom prst="straightConnector1">
                <a:avLst/>
              </a:prstGeom>
              <a:noFill/>
              <a:ln w="38100">
                <a:solidFill>
                  <a:schemeClr val="accent2"/>
                </a:solidFill>
                <a:prstDash val="dash"/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0926" name="AutoShape 136"/>
              <p:cNvCxnSpPr>
                <a:cxnSpLocks noChangeAspect="1" noChangeShapeType="1"/>
                <a:stCxn id="80920" idx="4"/>
                <a:endCxn id="80921" idx="0"/>
              </p:cNvCxnSpPr>
              <p:nvPr/>
            </p:nvCxnSpPr>
            <p:spPr bwMode="auto">
              <a:xfrm>
                <a:off x="3953" y="1327"/>
                <a:ext cx="0" cy="667"/>
              </a:xfrm>
              <a:prstGeom prst="straightConnector1">
                <a:avLst/>
              </a:prstGeom>
              <a:noFill/>
              <a:ln w="38100">
                <a:solidFill>
                  <a:schemeClr val="accent2"/>
                </a:solidFill>
                <a:prstDash val="dash"/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80927" name="Oval 137"/>
              <p:cNvSpPr>
                <a:spLocks noChangeAspect="1" noChangeArrowheads="1"/>
              </p:cNvSpPr>
              <p:nvPr/>
            </p:nvSpPr>
            <p:spPr bwMode="auto">
              <a:xfrm>
                <a:off x="5087" y="1546"/>
                <a:ext cx="231" cy="231"/>
              </a:xfrm>
              <a:prstGeom prst="ellipse">
                <a:avLst/>
              </a:prstGeom>
              <a:solidFill>
                <a:schemeClr val="accent4"/>
              </a:solidFill>
              <a:ln w="381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en-US" altLang="zh-TW" sz="1800" b="0">
                    <a:ea typeface="新細明體" charset="-120"/>
                  </a:rPr>
                  <a:t>E</a:t>
                </a:r>
              </a:p>
            </p:txBody>
          </p:sp>
          <p:cxnSp>
            <p:nvCxnSpPr>
              <p:cNvPr id="80928" name="AutoShape 138"/>
              <p:cNvCxnSpPr>
                <a:cxnSpLocks noChangeAspect="1" noChangeShapeType="1"/>
                <a:stCxn id="80921" idx="6"/>
                <a:endCxn id="80927" idx="3"/>
              </p:cNvCxnSpPr>
              <p:nvPr/>
            </p:nvCxnSpPr>
            <p:spPr bwMode="auto">
              <a:xfrm flipV="1">
                <a:off x="4080" y="1755"/>
                <a:ext cx="1040" cy="367"/>
              </a:xfrm>
              <a:prstGeom prst="straightConnector1">
                <a:avLst/>
              </a:prstGeom>
              <a:noFill/>
              <a:ln w="38100">
                <a:solidFill>
                  <a:schemeClr val="accent4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0929" name="AutoShape 139"/>
              <p:cNvCxnSpPr>
                <a:cxnSpLocks noChangeAspect="1" noChangeShapeType="1"/>
                <a:stCxn id="80927" idx="1"/>
                <a:endCxn id="80920" idx="6"/>
              </p:cNvCxnSpPr>
              <p:nvPr/>
            </p:nvCxnSpPr>
            <p:spPr bwMode="auto">
              <a:xfrm flipH="1" flipV="1">
                <a:off x="4080" y="1200"/>
                <a:ext cx="1040" cy="367"/>
              </a:xfrm>
              <a:prstGeom prst="straightConnector1">
                <a:avLst/>
              </a:prstGeom>
              <a:noFill/>
              <a:ln w="38100">
                <a:solidFill>
                  <a:schemeClr val="accent2"/>
                </a:solidFill>
                <a:prstDash val="dash"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80911" name="AutoShape 140"/>
            <p:cNvCxnSpPr>
              <a:cxnSpLocks noChangeAspect="1" noChangeShapeType="1"/>
              <a:stCxn id="80912" idx="0"/>
              <a:endCxn id="80919" idx="4"/>
            </p:cNvCxnSpPr>
            <p:nvPr/>
          </p:nvCxnSpPr>
          <p:spPr bwMode="auto">
            <a:xfrm flipV="1">
              <a:off x="2327275" y="5380038"/>
              <a:ext cx="0" cy="292100"/>
            </a:xfrm>
            <a:prstGeom prst="straightConnector1">
              <a:avLst/>
            </a:prstGeom>
            <a:noFill/>
            <a:ln w="38100">
              <a:solidFill>
                <a:schemeClr val="accent4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0912" name="Oval 141"/>
            <p:cNvSpPr>
              <a:spLocks noChangeAspect="1" noChangeArrowheads="1"/>
            </p:cNvSpPr>
            <p:nvPr/>
          </p:nvSpPr>
          <p:spPr bwMode="auto">
            <a:xfrm>
              <a:off x="2144713" y="5691188"/>
              <a:ext cx="366712" cy="366712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F</a:t>
              </a:r>
            </a:p>
          </p:txBody>
        </p:sp>
        <p:sp>
          <p:nvSpPr>
            <p:cNvPr id="80915" name="Oval 144"/>
            <p:cNvSpPr>
              <a:spLocks noChangeAspect="1" noChangeArrowheads="1"/>
            </p:cNvSpPr>
            <p:nvPr/>
          </p:nvSpPr>
          <p:spPr bwMode="auto">
            <a:xfrm>
              <a:off x="4859338" y="5722938"/>
              <a:ext cx="366712" cy="36671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G</a:t>
              </a:r>
            </a:p>
          </p:txBody>
        </p:sp>
      </p:grpSp>
      <p:sp>
        <p:nvSpPr>
          <p:cNvPr id="80916" name="AutoShape 145"/>
          <p:cNvSpPr>
            <a:spLocks noChangeArrowheads="1"/>
          </p:cNvSpPr>
          <p:nvPr/>
        </p:nvSpPr>
        <p:spPr bwMode="auto">
          <a:xfrm rot="8100000" flipH="1" flipV="1">
            <a:off x="5691188" y="3733801"/>
            <a:ext cx="1243012" cy="333375"/>
          </a:xfrm>
          <a:prstGeom prst="rightArrow">
            <a:avLst>
              <a:gd name="adj1" fmla="val 50000"/>
              <a:gd name="adj2" fmla="val 93214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80917" name="AutoShape 146"/>
          <p:cNvSpPr>
            <a:spLocks noChangeArrowheads="1"/>
          </p:cNvSpPr>
          <p:nvPr/>
        </p:nvSpPr>
        <p:spPr bwMode="auto">
          <a:xfrm rot="5400000">
            <a:off x="3727451" y="3757613"/>
            <a:ext cx="457200" cy="333375"/>
          </a:xfrm>
          <a:prstGeom prst="rightArrow">
            <a:avLst>
              <a:gd name="adj1" fmla="val 50000"/>
              <a:gd name="adj2" fmla="val 34286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4513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0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0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0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0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0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9" grpId="0"/>
      <p:bldP spid="80913" grpId="0"/>
      <p:bldP spid="80914" grpId="0"/>
      <p:bldP spid="80916" grpId="0" animBg="1"/>
      <p:bldP spid="809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Exercise</a:t>
            </a:r>
            <a:br>
              <a:rPr lang="en-US" altLang="zh-TW" dirty="0" smtClean="0"/>
            </a:br>
            <a:r>
              <a:rPr lang="en-US" altLang="zh-TW" sz="2800" dirty="0" smtClean="0"/>
              <a:t>DFS Algorithm</a:t>
            </a:r>
          </a:p>
        </p:txBody>
      </p:sp>
      <p:sp>
        <p:nvSpPr>
          <p:cNvPr id="8601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Perform DFS of the following graph, start from vertex A</a:t>
            </a:r>
          </a:p>
          <a:p>
            <a:pPr lvl="1"/>
            <a:r>
              <a:rPr lang="en-US" altLang="zh-TW" dirty="0" smtClean="0"/>
              <a:t>Assume adjacent edges are processed in alphabetical order</a:t>
            </a:r>
          </a:p>
          <a:p>
            <a:pPr lvl="1"/>
            <a:r>
              <a:rPr lang="en-US" altLang="zh-TW" dirty="0" smtClean="0"/>
              <a:t>Number vertices in the order they are visited</a:t>
            </a:r>
          </a:p>
          <a:p>
            <a:pPr lvl="1"/>
            <a:r>
              <a:rPr lang="en-US" altLang="zh-TW" dirty="0" smtClean="0"/>
              <a:t>Label edges as discovery or back edges</a:t>
            </a:r>
          </a:p>
          <a:p>
            <a:pPr lvl="1"/>
            <a:endParaRPr lang="zh-TW" altLang="en-US" dirty="0" smtClean="0"/>
          </a:p>
        </p:txBody>
      </p:sp>
      <p:grpSp>
        <p:nvGrpSpPr>
          <p:cNvPr id="6" name="Group 5"/>
          <p:cNvGrpSpPr/>
          <p:nvPr/>
        </p:nvGrpSpPr>
        <p:grpSpPr>
          <a:xfrm>
            <a:off x="4689474" y="4412438"/>
            <a:ext cx="2809874" cy="1830387"/>
            <a:chOff x="2667001" y="3732213"/>
            <a:chExt cx="2809874" cy="1830387"/>
          </a:xfrm>
        </p:grpSpPr>
        <p:sp>
          <p:nvSpPr>
            <p:cNvPr id="86021" name="Oval 4"/>
            <p:cNvSpPr>
              <a:spLocks noChangeAspect="1" noChangeArrowheads="1"/>
            </p:cNvSpPr>
            <p:nvPr/>
          </p:nvSpPr>
          <p:spPr bwMode="auto">
            <a:xfrm>
              <a:off x="3887788" y="4464051"/>
              <a:ext cx="366712" cy="366713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 dirty="0">
                  <a:ea typeface="新細明體" charset="-120"/>
                </a:rPr>
                <a:t>C</a:t>
              </a:r>
            </a:p>
          </p:txBody>
        </p:sp>
        <p:sp>
          <p:nvSpPr>
            <p:cNvPr id="86022" name="Oval 5"/>
            <p:cNvSpPr>
              <a:spLocks noChangeAspect="1" noChangeArrowheads="1"/>
            </p:cNvSpPr>
            <p:nvPr/>
          </p:nvSpPr>
          <p:spPr bwMode="auto">
            <a:xfrm>
              <a:off x="2667001" y="4464051"/>
              <a:ext cx="366713" cy="366713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B</a:t>
              </a:r>
            </a:p>
          </p:txBody>
        </p:sp>
        <p:sp>
          <p:nvSpPr>
            <p:cNvPr id="86023" name="Oval 6"/>
            <p:cNvSpPr>
              <a:spLocks noChangeAspect="1" noChangeArrowheads="1"/>
            </p:cNvSpPr>
            <p:nvPr/>
          </p:nvSpPr>
          <p:spPr bwMode="auto">
            <a:xfrm>
              <a:off x="3295651" y="3732213"/>
              <a:ext cx="366713" cy="36671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A</a:t>
              </a:r>
            </a:p>
          </p:txBody>
        </p:sp>
        <p:sp>
          <p:nvSpPr>
            <p:cNvPr id="86024" name="Oval 7"/>
            <p:cNvSpPr>
              <a:spLocks noChangeAspect="1" noChangeArrowheads="1"/>
            </p:cNvSpPr>
            <p:nvPr/>
          </p:nvSpPr>
          <p:spPr bwMode="auto">
            <a:xfrm>
              <a:off x="3276601" y="5195888"/>
              <a:ext cx="366713" cy="36671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E</a:t>
              </a:r>
            </a:p>
          </p:txBody>
        </p:sp>
        <p:cxnSp>
          <p:nvCxnSpPr>
            <p:cNvPr id="86025" name="AutoShape 8"/>
            <p:cNvCxnSpPr>
              <a:cxnSpLocks noChangeAspect="1" noChangeShapeType="1"/>
              <a:stCxn id="86023" idx="3"/>
              <a:endCxn id="86022" idx="7"/>
            </p:cNvCxnSpPr>
            <p:nvPr/>
          </p:nvCxnSpPr>
          <p:spPr bwMode="auto">
            <a:xfrm flipH="1">
              <a:off x="2979738" y="4054475"/>
              <a:ext cx="368300" cy="4524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6026" name="AutoShape 9"/>
            <p:cNvCxnSpPr>
              <a:cxnSpLocks noChangeAspect="1" noChangeShapeType="1"/>
              <a:stCxn id="86024" idx="1"/>
              <a:endCxn id="86022" idx="5"/>
            </p:cNvCxnSpPr>
            <p:nvPr/>
          </p:nvCxnSpPr>
          <p:spPr bwMode="auto">
            <a:xfrm flipH="1" flipV="1">
              <a:off x="2979738" y="4786314"/>
              <a:ext cx="349250" cy="4524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6027" name="AutoShape 10"/>
            <p:cNvCxnSpPr>
              <a:cxnSpLocks noChangeAspect="1" noChangeShapeType="1"/>
              <a:stCxn id="86024" idx="7"/>
              <a:endCxn id="86021" idx="3"/>
            </p:cNvCxnSpPr>
            <p:nvPr/>
          </p:nvCxnSpPr>
          <p:spPr bwMode="auto">
            <a:xfrm flipV="1">
              <a:off x="3589339" y="4786314"/>
              <a:ext cx="350837" cy="4524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6028" name="AutoShape 11"/>
            <p:cNvCxnSpPr>
              <a:cxnSpLocks noChangeAspect="1" noChangeShapeType="1"/>
              <a:stCxn id="86023" idx="5"/>
              <a:endCxn id="86021" idx="1"/>
            </p:cNvCxnSpPr>
            <p:nvPr/>
          </p:nvCxnSpPr>
          <p:spPr bwMode="auto">
            <a:xfrm>
              <a:off x="3608389" y="4054475"/>
              <a:ext cx="331787" cy="4524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6029" name="AutoShape 12"/>
            <p:cNvCxnSpPr>
              <a:cxnSpLocks noChangeAspect="1" noChangeShapeType="1"/>
              <a:stCxn id="86022" idx="6"/>
              <a:endCxn id="86021" idx="2"/>
            </p:cNvCxnSpPr>
            <p:nvPr/>
          </p:nvCxnSpPr>
          <p:spPr bwMode="auto">
            <a:xfrm>
              <a:off x="3041651" y="4646613"/>
              <a:ext cx="835025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6030" name="Oval 13"/>
            <p:cNvSpPr>
              <a:spLocks noChangeAspect="1" noChangeArrowheads="1"/>
            </p:cNvSpPr>
            <p:nvPr/>
          </p:nvSpPr>
          <p:spPr bwMode="auto">
            <a:xfrm>
              <a:off x="5110163" y="4464051"/>
              <a:ext cx="366712" cy="366713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D</a:t>
              </a:r>
            </a:p>
          </p:txBody>
        </p:sp>
        <p:cxnSp>
          <p:nvCxnSpPr>
            <p:cNvPr id="86031" name="AutoShape 14"/>
            <p:cNvCxnSpPr>
              <a:cxnSpLocks noChangeAspect="1" noChangeShapeType="1"/>
              <a:stCxn id="86034" idx="7"/>
              <a:endCxn id="86030" idx="3"/>
            </p:cNvCxnSpPr>
            <p:nvPr/>
          </p:nvCxnSpPr>
          <p:spPr bwMode="auto">
            <a:xfrm flipV="1">
              <a:off x="4811714" y="4786314"/>
              <a:ext cx="350837" cy="4524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6032" name="AutoShape 15"/>
            <p:cNvCxnSpPr>
              <a:cxnSpLocks noChangeAspect="1" noChangeShapeType="1"/>
              <a:stCxn id="86030" idx="1"/>
              <a:endCxn id="86023" idx="6"/>
            </p:cNvCxnSpPr>
            <p:nvPr/>
          </p:nvCxnSpPr>
          <p:spPr bwMode="auto">
            <a:xfrm flipH="1" flipV="1">
              <a:off x="3670300" y="3914775"/>
              <a:ext cx="1492250" cy="5921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6033" name="AutoShape 16"/>
            <p:cNvCxnSpPr>
              <a:cxnSpLocks noChangeAspect="1" noChangeShapeType="1"/>
              <a:stCxn id="86021" idx="6"/>
              <a:endCxn id="86030" idx="2"/>
            </p:cNvCxnSpPr>
            <p:nvPr/>
          </p:nvCxnSpPr>
          <p:spPr bwMode="auto">
            <a:xfrm>
              <a:off x="4262438" y="4646613"/>
              <a:ext cx="836612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6034" name="Oval 17"/>
            <p:cNvSpPr>
              <a:spLocks noChangeAspect="1" noChangeArrowheads="1"/>
            </p:cNvSpPr>
            <p:nvPr/>
          </p:nvSpPr>
          <p:spPr bwMode="auto">
            <a:xfrm>
              <a:off x="4498976" y="5195888"/>
              <a:ext cx="366713" cy="36671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F</a:t>
              </a:r>
            </a:p>
          </p:txBody>
        </p:sp>
        <p:cxnSp>
          <p:nvCxnSpPr>
            <p:cNvPr id="86035" name="AutoShape 18"/>
            <p:cNvCxnSpPr>
              <a:cxnSpLocks noChangeAspect="1" noChangeShapeType="1"/>
              <a:stCxn id="86021" idx="5"/>
              <a:endCxn id="86034" idx="1"/>
            </p:cNvCxnSpPr>
            <p:nvPr/>
          </p:nvCxnSpPr>
          <p:spPr bwMode="auto">
            <a:xfrm>
              <a:off x="4200525" y="4786314"/>
              <a:ext cx="350838" cy="4524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4170960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DFS and Maze Traversal </a:t>
            </a:r>
          </a:p>
        </p:txBody>
      </p:sp>
      <p:sp>
        <p:nvSpPr>
          <p:cNvPr id="8192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altLang="zh-TW" dirty="0" smtClean="0"/>
              <a:t>The DFS algorithm is similar to a classic strategy for exploring a maze</a:t>
            </a:r>
          </a:p>
          <a:p>
            <a:pPr lvl="1"/>
            <a:r>
              <a:rPr lang="en-US" altLang="zh-TW" dirty="0" smtClean="0"/>
              <a:t>We mark each intersection, corner and dead end (vertex) visited</a:t>
            </a:r>
          </a:p>
          <a:p>
            <a:pPr lvl="1"/>
            <a:r>
              <a:rPr lang="en-US" altLang="zh-TW" dirty="0" smtClean="0"/>
              <a:t>We mark each corridor (edge) traversed</a:t>
            </a:r>
          </a:p>
          <a:p>
            <a:pPr lvl="1"/>
            <a:r>
              <a:rPr lang="en-US" altLang="zh-TW" dirty="0" smtClean="0"/>
              <a:t>We keep track of the path back to the entrance (start vertex) by means of a rope (recursion stack)</a:t>
            </a:r>
            <a:endParaRPr lang="en-US" altLang="zh-TW" dirty="0"/>
          </a:p>
        </p:txBody>
      </p:sp>
      <p:sp>
        <p:nvSpPr>
          <p:cNvPr id="81925" name="Rectangle 4"/>
          <p:cNvSpPr>
            <a:spLocks noChangeArrowheads="1"/>
          </p:cNvSpPr>
          <p:nvPr/>
        </p:nvSpPr>
        <p:spPr bwMode="auto">
          <a:xfrm>
            <a:off x="6029326" y="2282826"/>
            <a:ext cx="4181475" cy="3584575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1926" name="Line 5"/>
          <p:cNvSpPr>
            <a:spLocks noChangeShapeType="1"/>
          </p:cNvSpPr>
          <p:nvPr/>
        </p:nvSpPr>
        <p:spPr bwMode="auto">
          <a:xfrm>
            <a:off x="6029325" y="2262189"/>
            <a:ext cx="0" cy="35845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27" name="Line 6"/>
          <p:cNvSpPr>
            <a:spLocks noChangeShapeType="1"/>
          </p:cNvSpPr>
          <p:nvPr/>
        </p:nvSpPr>
        <p:spPr bwMode="auto">
          <a:xfrm>
            <a:off x="10210800" y="2262189"/>
            <a:ext cx="0" cy="35845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28" name="Line 7"/>
          <p:cNvSpPr>
            <a:spLocks noChangeShapeType="1"/>
          </p:cNvSpPr>
          <p:nvPr/>
        </p:nvSpPr>
        <p:spPr bwMode="auto">
          <a:xfrm flipV="1">
            <a:off x="6626226" y="2262188"/>
            <a:ext cx="35845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29" name="Line 8"/>
          <p:cNvSpPr>
            <a:spLocks noChangeShapeType="1"/>
          </p:cNvSpPr>
          <p:nvPr/>
        </p:nvSpPr>
        <p:spPr bwMode="auto">
          <a:xfrm flipV="1">
            <a:off x="6029326" y="5846763"/>
            <a:ext cx="35845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30" name="Line 9"/>
          <p:cNvSpPr>
            <a:spLocks noChangeShapeType="1"/>
          </p:cNvSpPr>
          <p:nvPr/>
        </p:nvSpPr>
        <p:spPr bwMode="auto">
          <a:xfrm>
            <a:off x="6626225" y="2859089"/>
            <a:ext cx="0" cy="5984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31" name="Line 10"/>
          <p:cNvSpPr>
            <a:spLocks noChangeShapeType="1"/>
          </p:cNvSpPr>
          <p:nvPr/>
        </p:nvSpPr>
        <p:spPr bwMode="auto">
          <a:xfrm>
            <a:off x="7821613" y="3457575"/>
            <a:ext cx="0" cy="596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32" name="Line 11"/>
          <p:cNvSpPr>
            <a:spLocks noChangeShapeType="1"/>
          </p:cNvSpPr>
          <p:nvPr/>
        </p:nvSpPr>
        <p:spPr bwMode="auto">
          <a:xfrm>
            <a:off x="7224713" y="3457575"/>
            <a:ext cx="0" cy="596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33" name="Line 12"/>
          <p:cNvSpPr>
            <a:spLocks noChangeShapeType="1"/>
          </p:cNvSpPr>
          <p:nvPr/>
        </p:nvSpPr>
        <p:spPr bwMode="auto">
          <a:xfrm flipH="1">
            <a:off x="6626225" y="4054475"/>
            <a:ext cx="5984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34" name="Line 13"/>
          <p:cNvSpPr>
            <a:spLocks noChangeShapeType="1"/>
          </p:cNvSpPr>
          <p:nvPr/>
        </p:nvSpPr>
        <p:spPr bwMode="auto">
          <a:xfrm flipH="1">
            <a:off x="9015414" y="2859088"/>
            <a:ext cx="5984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35" name="Line 14"/>
          <p:cNvSpPr>
            <a:spLocks noChangeShapeType="1"/>
          </p:cNvSpPr>
          <p:nvPr/>
        </p:nvSpPr>
        <p:spPr bwMode="auto">
          <a:xfrm>
            <a:off x="7821613" y="4651375"/>
            <a:ext cx="0" cy="11953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36" name="Line 15"/>
          <p:cNvSpPr>
            <a:spLocks noChangeShapeType="1"/>
          </p:cNvSpPr>
          <p:nvPr/>
        </p:nvSpPr>
        <p:spPr bwMode="auto">
          <a:xfrm>
            <a:off x="8418513" y="2262189"/>
            <a:ext cx="0" cy="17732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37" name="Line 16"/>
          <p:cNvSpPr>
            <a:spLocks noChangeShapeType="1"/>
          </p:cNvSpPr>
          <p:nvPr/>
        </p:nvSpPr>
        <p:spPr bwMode="auto">
          <a:xfrm>
            <a:off x="9015413" y="3475039"/>
            <a:ext cx="0" cy="23717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38" name="Line 17"/>
          <p:cNvSpPr>
            <a:spLocks noChangeShapeType="1"/>
          </p:cNvSpPr>
          <p:nvPr/>
        </p:nvSpPr>
        <p:spPr bwMode="auto">
          <a:xfrm flipH="1">
            <a:off x="9613900" y="4670425"/>
            <a:ext cx="5969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39" name="Line 18"/>
          <p:cNvSpPr>
            <a:spLocks noChangeShapeType="1"/>
          </p:cNvSpPr>
          <p:nvPr/>
        </p:nvSpPr>
        <p:spPr bwMode="auto">
          <a:xfrm>
            <a:off x="9613900" y="4651375"/>
            <a:ext cx="0" cy="5984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40" name="Line 19"/>
          <p:cNvSpPr>
            <a:spLocks noChangeShapeType="1"/>
          </p:cNvSpPr>
          <p:nvPr/>
        </p:nvSpPr>
        <p:spPr bwMode="auto">
          <a:xfrm flipH="1">
            <a:off x="7821613" y="4035425"/>
            <a:ext cx="5969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41" name="Line 20"/>
          <p:cNvSpPr>
            <a:spLocks noChangeShapeType="1"/>
          </p:cNvSpPr>
          <p:nvPr/>
        </p:nvSpPr>
        <p:spPr bwMode="auto">
          <a:xfrm flipH="1">
            <a:off x="6635750" y="2868613"/>
            <a:ext cx="5969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42" name="Line 21"/>
          <p:cNvSpPr>
            <a:spLocks noChangeShapeType="1"/>
          </p:cNvSpPr>
          <p:nvPr/>
        </p:nvSpPr>
        <p:spPr bwMode="auto">
          <a:xfrm>
            <a:off x="8418513" y="4651375"/>
            <a:ext cx="0" cy="5984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43" name="Line 22"/>
          <p:cNvSpPr>
            <a:spLocks noChangeShapeType="1"/>
          </p:cNvSpPr>
          <p:nvPr/>
        </p:nvSpPr>
        <p:spPr bwMode="auto">
          <a:xfrm flipH="1">
            <a:off x="8418513" y="4651375"/>
            <a:ext cx="5969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44" name="Line 23"/>
          <p:cNvSpPr>
            <a:spLocks noChangeShapeType="1"/>
          </p:cNvSpPr>
          <p:nvPr/>
        </p:nvSpPr>
        <p:spPr bwMode="auto">
          <a:xfrm>
            <a:off x="7224713" y="4073525"/>
            <a:ext cx="0" cy="11763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45" name="Line 24"/>
          <p:cNvSpPr>
            <a:spLocks noChangeShapeType="1"/>
          </p:cNvSpPr>
          <p:nvPr/>
        </p:nvSpPr>
        <p:spPr bwMode="auto">
          <a:xfrm flipH="1">
            <a:off x="6048375" y="4670425"/>
            <a:ext cx="5969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46" name="Line 25"/>
          <p:cNvSpPr>
            <a:spLocks noChangeShapeType="1"/>
          </p:cNvSpPr>
          <p:nvPr/>
        </p:nvSpPr>
        <p:spPr bwMode="auto">
          <a:xfrm>
            <a:off x="6645275" y="4670425"/>
            <a:ext cx="0" cy="5794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47" name="Line 26"/>
          <p:cNvSpPr>
            <a:spLocks noChangeShapeType="1"/>
          </p:cNvSpPr>
          <p:nvPr/>
        </p:nvSpPr>
        <p:spPr bwMode="auto">
          <a:xfrm>
            <a:off x="7821613" y="2262188"/>
            <a:ext cx="0" cy="596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48" name="Line 27"/>
          <p:cNvSpPr>
            <a:spLocks noChangeShapeType="1"/>
          </p:cNvSpPr>
          <p:nvPr/>
        </p:nvSpPr>
        <p:spPr bwMode="auto">
          <a:xfrm flipH="1" flipV="1">
            <a:off x="6477001" y="2560638"/>
            <a:ext cx="1046163" cy="0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49" name="Line 28"/>
          <p:cNvSpPr>
            <a:spLocks noChangeShapeType="1"/>
          </p:cNvSpPr>
          <p:nvPr/>
        </p:nvSpPr>
        <p:spPr bwMode="auto">
          <a:xfrm flipH="1">
            <a:off x="6372225" y="2187575"/>
            <a:ext cx="0" cy="1568450"/>
          </a:xfrm>
          <a:prstGeom prst="line">
            <a:avLst/>
          </a:prstGeom>
          <a:noFill/>
          <a:ln w="38100">
            <a:solidFill>
              <a:schemeClr val="accent4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50" name="Line 29"/>
          <p:cNvSpPr>
            <a:spLocks noChangeShapeType="1"/>
          </p:cNvSpPr>
          <p:nvPr/>
        </p:nvSpPr>
        <p:spPr bwMode="auto">
          <a:xfrm rot="16200000" flipH="1">
            <a:off x="6648450" y="3479800"/>
            <a:ext cx="0" cy="552450"/>
          </a:xfrm>
          <a:prstGeom prst="line">
            <a:avLst/>
          </a:prstGeom>
          <a:noFill/>
          <a:ln w="38100">
            <a:solidFill>
              <a:schemeClr val="accent4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51" name="Line 30"/>
          <p:cNvSpPr>
            <a:spLocks noChangeShapeType="1"/>
          </p:cNvSpPr>
          <p:nvPr/>
        </p:nvSpPr>
        <p:spPr bwMode="auto">
          <a:xfrm rot="5400000" flipH="1" flipV="1">
            <a:off x="6616700" y="3438525"/>
            <a:ext cx="615950" cy="0"/>
          </a:xfrm>
          <a:prstGeom prst="line">
            <a:avLst/>
          </a:prstGeom>
          <a:noFill/>
          <a:ln w="38100">
            <a:solidFill>
              <a:schemeClr val="accent4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52" name="Line 31"/>
          <p:cNvSpPr>
            <a:spLocks noChangeShapeType="1"/>
          </p:cNvSpPr>
          <p:nvPr/>
        </p:nvSpPr>
        <p:spPr bwMode="auto">
          <a:xfrm rot="5400000" flipH="1" flipV="1">
            <a:off x="7238207" y="2845594"/>
            <a:ext cx="569912" cy="0"/>
          </a:xfrm>
          <a:prstGeom prst="line">
            <a:avLst/>
          </a:prstGeom>
          <a:noFill/>
          <a:ln w="38100">
            <a:solidFill>
              <a:schemeClr val="accent4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53" name="Line 32"/>
          <p:cNvSpPr>
            <a:spLocks noChangeShapeType="1"/>
          </p:cNvSpPr>
          <p:nvPr/>
        </p:nvSpPr>
        <p:spPr bwMode="auto">
          <a:xfrm rot="16200000" flipH="1">
            <a:off x="7223919" y="2831306"/>
            <a:ext cx="0" cy="598488"/>
          </a:xfrm>
          <a:prstGeom prst="line">
            <a:avLst/>
          </a:prstGeom>
          <a:noFill/>
          <a:ln w="38100">
            <a:solidFill>
              <a:schemeClr val="accent4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54" name="Line 33"/>
          <p:cNvSpPr>
            <a:spLocks noChangeShapeType="1"/>
          </p:cNvSpPr>
          <p:nvPr/>
        </p:nvSpPr>
        <p:spPr bwMode="auto">
          <a:xfrm rot="16200000" flipH="1">
            <a:off x="7816057" y="2855119"/>
            <a:ext cx="0" cy="550863"/>
          </a:xfrm>
          <a:prstGeom prst="line">
            <a:avLst/>
          </a:prstGeom>
          <a:noFill/>
          <a:ln w="38100">
            <a:solidFill>
              <a:schemeClr val="accent4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55" name="Line 34"/>
          <p:cNvSpPr>
            <a:spLocks noChangeShapeType="1"/>
          </p:cNvSpPr>
          <p:nvPr/>
        </p:nvSpPr>
        <p:spPr bwMode="auto">
          <a:xfrm rot="5400000" flipH="1" flipV="1">
            <a:off x="7822407" y="2848769"/>
            <a:ext cx="569912" cy="0"/>
          </a:xfrm>
          <a:prstGeom prst="line">
            <a:avLst/>
          </a:prstGeom>
          <a:noFill/>
          <a:ln w="38100">
            <a:solidFill>
              <a:schemeClr val="accent4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56" name="Line 35"/>
          <p:cNvSpPr>
            <a:spLocks noChangeShapeType="1"/>
          </p:cNvSpPr>
          <p:nvPr/>
        </p:nvSpPr>
        <p:spPr bwMode="auto">
          <a:xfrm rot="5400000" flipH="1" flipV="1">
            <a:off x="7797800" y="3438525"/>
            <a:ext cx="615950" cy="0"/>
          </a:xfrm>
          <a:prstGeom prst="line">
            <a:avLst/>
          </a:prstGeom>
          <a:noFill/>
          <a:ln w="38100">
            <a:solidFill>
              <a:schemeClr val="accent4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57" name="Line 36"/>
          <p:cNvSpPr>
            <a:spLocks noChangeShapeType="1"/>
          </p:cNvSpPr>
          <p:nvPr/>
        </p:nvSpPr>
        <p:spPr bwMode="auto">
          <a:xfrm rot="5400000" flipH="1" flipV="1">
            <a:off x="6878638" y="3775075"/>
            <a:ext cx="1289050" cy="0"/>
          </a:xfrm>
          <a:prstGeom prst="line">
            <a:avLst/>
          </a:prstGeom>
          <a:noFill/>
          <a:ln w="38100">
            <a:solidFill>
              <a:schemeClr val="accent4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58" name="Line 37"/>
          <p:cNvSpPr>
            <a:spLocks noChangeShapeType="1"/>
          </p:cNvSpPr>
          <p:nvPr/>
        </p:nvSpPr>
        <p:spPr bwMode="auto">
          <a:xfrm>
            <a:off x="9613900" y="2859089"/>
            <a:ext cx="0" cy="11763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1959" name="Picture 38" descr="j015698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152401"/>
            <a:ext cx="1754188" cy="177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3578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SCE 221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</Template>
  <TotalTime>3025</TotalTime>
  <Words>2755</Words>
  <Application>Microsoft Office PowerPoint</Application>
  <PresentationFormat>Widescreen</PresentationFormat>
  <Paragraphs>1162</Paragraphs>
  <Slides>60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74" baseType="lpstr">
      <vt:lpstr>ＭＳ Ｐゴシック</vt:lpstr>
      <vt:lpstr>Arial</vt:lpstr>
      <vt:lpstr>Calibri</vt:lpstr>
      <vt:lpstr>Cambria Math</vt:lpstr>
      <vt:lpstr>Courier New</vt:lpstr>
      <vt:lpstr>新細明體</vt:lpstr>
      <vt:lpstr>Symbol</vt:lpstr>
      <vt:lpstr>Tahoma</vt:lpstr>
      <vt:lpstr>Times</vt:lpstr>
      <vt:lpstr>Times New Roman</vt:lpstr>
      <vt:lpstr>Trebuchet MS</vt:lpstr>
      <vt:lpstr>Tw Cen MT</vt:lpstr>
      <vt:lpstr>Wingdings</vt:lpstr>
      <vt:lpstr>Circuit</vt:lpstr>
      <vt:lpstr>Chapter 14 Graph Algorithms</vt:lpstr>
      <vt:lpstr>Depth-First Search</vt:lpstr>
      <vt:lpstr>Depth-First Search</vt:lpstr>
      <vt:lpstr>DFS Algorithm from a vertex</vt:lpstr>
      <vt:lpstr>Example</vt:lpstr>
      <vt:lpstr>Example</vt:lpstr>
      <vt:lpstr>Example</vt:lpstr>
      <vt:lpstr>Exercise DFS Algorithm</vt:lpstr>
      <vt:lpstr>DFS and Maze Traversal </vt:lpstr>
      <vt:lpstr>DFS Algorithm</vt:lpstr>
      <vt:lpstr>Properties of DFS</vt:lpstr>
      <vt:lpstr>Analysis of DFS</vt:lpstr>
      <vt:lpstr>Application Path Finding</vt:lpstr>
      <vt:lpstr>Application Cycle Finding</vt:lpstr>
      <vt:lpstr>Directed DFS</vt:lpstr>
      <vt:lpstr>Reachability</vt:lpstr>
      <vt:lpstr>Strong Connectivity</vt:lpstr>
      <vt:lpstr>Strong Connectivity Algorithm</vt:lpstr>
      <vt:lpstr>Strongly Connected Components</vt:lpstr>
      <vt:lpstr>Breadth-First Search</vt:lpstr>
      <vt:lpstr>Breadth-First Search</vt:lpstr>
      <vt:lpstr>BFS Algorithm</vt:lpstr>
      <vt:lpstr>Example</vt:lpstr>
      <vt:lpstr>Example</vt:lpstr>
      <vt:lpstr>Example</vt:lpstr>
      <vt:lpstr>Exercise BFS Algorithm</vt:lpstr>
      <vt:lpstr>Properties</vt:lpstr>
      <vt:lpstr>Analysis</vt:lpstr>
      <vt:lpstr>Applications</vt:lpstr>
      <vt:lpstr>DFS vs. BFS</vt:lpstr>
      <vt:lpstr>DFS vs. BFS</vt:lpstr>
      <vt:lpstr>Topological Ordering</vt:lpstr>
      <vt:lpstr>DAGs and Topological Ordering</vt:lpstr>
      <vt:lpstr>Application</vt:lpstr>
      <vt:lpstr>Exercise Topological Sorting</vt:lpstr>
      <vt:lpstr>Exercise Topological Sorting</vt:lpstr>
      <vt:lpstr>Algorithm for Topological Sorting</vt:lpstr>
      <vt:lpstr>Implementation with DFS</vt:lpstr>
      <vt:lpstr>Topological Sorting Example </vt:lpstr>
      <vt:lpstr>Topological Sorting Example </vt:lpstr>
      <vt:lpstr>Topological Sorting Example </vt:lpstr>
      <vt:lpstr>Topological Sorting Example </vt:lpstr>
      <vt:lpstr>Topological Sorting Example </vt:lpstr>
      <vt:lpstr>Topological Sorting Example </vt:lpstr>
      <vt:lpstr>Topological Sorting Example </vt:lpstr>
      <vt:lpstr>Topological Sorting Example </vt:lpstr>
      <vt:lpstr>Topological Sorting Example </vt:lpstr>
      <vt:lpstr>Topological Sorting Example </vt:lpstr>
      <vt:lpstr>Minimum Spanning Trees</vt:lpstr>
      <vt:lpstr>Minimum Spanning Tree</vt:lpstr>
      <vt:lpstr>Exercise MST</vt:lpstr>
      <vt:lpstr>Cycle Property</vt:lpstr>
      <vt:lpstr>Partition Property</vt:lpstr>
      <vt:lpstr>Prim-Jarnik’s Algorithm</vt:lpstr>
      <vt:lpstr>Prim-Jarnik’s Algorithm</vt:lpstr>
      <vt:lpstr>Example</vt:lpstr>
      <vt:lpstr>Example</vt:lpstr>
      <vt:lpstr>Exercise Prim’s MST algorithm</vt:lpstr>
      <vt:lpstr>Analysis</vt:lpstr>
      <vt:lpstr>Exam 3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CSCE 221 - Lab</dc:title>
  <dc:creator>Jory Denny</dc:creator>
  <cp:lastModifiedBy>Jory Denny</cp:lastModifiedBy>
  <cp:revision>392</cp:revision>
  <dcterms:created xsi:type="dcterms:W3CDTF">2015-08-27T15:17:35Z</dcterms:created>
  <dcterms:modified xsi:type="dcterms:W3CDTF">2018-12-03T16:02:01Z</dcterms:modified>
</cp:coreProperties>
</file>