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5"/>
  </p:notesMasterIdLst>
  <p:sldIdLst>
    <p:sldId id="426" r:id="rId2"/>
    <p:sldId id="427" r:id="rId3"/>
    <p:sldId id="429" r:id="rId4"/>
    <p:sldId id="428" r:id="rId5"/>
    <p:sldId id="430" r:id="rId6"/>
    <p:sldId id="431" r:id="rId7"/>
    <p:sldId id="432" r:id="rId8"/>
    <p:sldId id="433" r:id="rId9"/>
    <p:sldId id="434" r:id="rId10"/>
    <p:sldId id="435" r:id="rId11"/>
    <p:sldId id="436" r:id="rId12"/>
    <p:sldId id="437" r:id="rId13"/>
    <p:sldId id="438" r:id="rId14"/>
    <p:sldId id="440" r:id="rId15"/>
    <p:sldId id="439" r:id="rId16"/>
    <p:sldId id="441" r:id="rId17"/>
    <p:sldId id="442" r:id="rId18"/>
    <p:sldId id="443" r:id="rId19"/>
    <p:sldId id="444" r:id="rId20"/>
    <p:sldId id="445" r:id="rId21"/>
    <p:sldId id="446" r:id="rId22"/>
    <p:sldId id="448" r:id="rId23"/>
    <p:sldId id="490" r:id="rId24"/>
    <p:sldId id="450" r:id="rId25"/>
    <p:sldId id="451" r:id="rId26"/>
    <p:sldId id="492" r:id="rId27"/>
    <p:sldId id="496" r:id="rId28"/>
    <p:sldId id="493" r:id="rId29"/>
    <p:sldId id="455" r:id="rId30"/>
    <p:sldId id="456" r:id="rId31"/>
    <p:sldId id="494" r:id="rId32"/>
    <p:sldId id="495" r:id="rId33"/>
    <p:sldId id="463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63" autoAdjust="0"/>
    <p:restoredTop sz="94109" autoAdjust="0"/>
  </p:normalViewPr>
  <p:slideViewPr>
    <p:cSldViewPr snapToGrid="0">
      <p:cViewPr varScale="1">
        <p:scale>
          <a:sx n="66" d="100"/>
          <a:sy n="66" d="100"/>
        </p:scale>
        <p:origin x="6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59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F84750-3B36-4A20-B2AE-EC4E53A62273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5CB4A-9C59-44B7-9054-1BA6252E1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91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39FFB2F5-BD70-45FA-8B5A-43BC32C229E5}" type="slidenum">
              <a:rPr lang="en-GB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</a:t>
            </a:fld>
            <a:endParaRPr lang="en-GB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5" name="Text Box 1"/>
          <p:cNvSpPr txBox="1">
            <a:spLocks noChangeArrowheads="1"/>
          </p:cNvSpPr>
          <p:nvPr/>
        </p:nvSpPr>
        <p:spPr bwMode="auto">
          <a:xfrm>
            <a:off x="3965575" y="8820150"/>
            <a:ext cx="3030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880" tIns="46440" rIns="92880" bIns="464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r" eaLnBrk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</a:pPr>
            <a:fld id="{AA0077E5-5257-4B25-B3C7-26242A552327}" type="slidenum">
              <a:rPr lang="en-GB" altLang="en-US" sz="1200" b="1" i="1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</a:pPr>
              <a:t>1</a:t>
            </a:fld>
            <a:endParaRPr lang="en-GB" altLang="en-US" sz="1200" b="1" i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6" name="Text Box 2"/>
          <p:cNvSpPr txBox="1">
            <a:spLocks noChangeArrowheads="1"/>
          </p:cNvSpPr>
          <p:nvPr/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880" tIns="46440" rIns="92880" bIns="464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</a:pPr>
            <a:fld id="{D8380600-67AA-4778-9505-0E6C0FDC6887}" type="slidenum">
              <a:rPr lang="en-GB" altLang="en-US" sz="1200" b="1" i="1">
                <a:solidFill>
                  <a:srgbClr val="000000"/>
                </a:solidFill>
              </a:rPr>
              <a:pPr algn="r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</a:pPr>
              <a:t>1</a:t>
            </a:fld>
            <a:endParaRPr lang="en-GB" altLang="en-US" sz="1200" b="1" i="1">
              <a:solidFill>
                <a:srgbClr val="000000"/>
              </a:solidFill>
            </a:endParaRPr>
          </a:p>
        </p:txBody>
      </p:sp>
      <p:sp>
        <p:nvSpPr>
          <p:cNvPr id="28677" name="Text Box 3"/>
          <p:cNvSpPr txBox="1">
            <a:spLocks noChangeArrowheads="1"/>
          </p:cNvSpPr>
          <p:nvPr/>
        </p:nvSpPr>
        <p:spPr bwMode="auto">
          <a:xfrm>
            <a:off x="1177925" y="695325"/>
            <a:ext cx="4641850" cy="34813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8678" name="Text Box 4"/>
          <p:cNvSpPr>
            <a:spLocks noGrp="1" noChangeArrowheads="1"/>
          </p:cNvSpPr>
          <p:nvPr>
            <p:ph type="body"/>
          </p:nvPr>
        </p:nvSpPr>
        <p:spPr>
          <a:xfrm>
            <a:off x="933450" y="4410075"/>
            <a:ext cx="5129213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5670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zh-TW" altLang="en-US" sz="1300" b="0">
                <a:ea typeface="新細明體" charset="-120"/>
              </a:rPr>
              <a:t>Graphs</a:t>
            </a:r>
            <a:endParaRPr lang="en-US" altLang="zh-TW" sz="1300" b="0">
              <a:ea typeface="新細明體" charset="-120"/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fld id="{EB00F609-B51C-4D6C-B521-0F935CFE099A}" type="datetime8">
              <a:rPr lang="zh-TW" altLang="en-US" sz="1300" b="0">
                <a:ea typeface="新細明體" charset="-120"/>
              </a:rPr>
              <a:pPr eaLnBrk="1" hangingPunct="1"/>
              <a:t>二○一八年四月十九日</a:t>
            </a:fld>
            <a:endParaRPr lang="en-US" altLang="zh-TW" sz="1300" b="0">
              <a:ea typeface="新細明體" charset="-120"/>
            </a:endParaRPr>
          </a:p>
        </p:txBody>
      </p:sp>
      <p:sp>
        <p:nvSpPr>
          <p:cNvPr id="7270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fld id="{1552525A-55DD-460D-BADB-792A0EDC4622}" type="slidenum">
              <a:rPr lang="zh-TW" altLang="en-US" sz="1300" b="0">
                <a:ea typeface="新細明體" charset="-120"/>
              </a:rPr>
              <a:pPr eaLnBrk="1" hangingPunct="1"/>
              <a:t>33</a:t>
            </a:fld>
            <a:endParaRPr lang="en-US" altLang="zh-TW" sz="1300" b="0">
              <a:ea typeface="新細明體" charset="-120"/>
            </a:endParaRPr>
          </a:p>
        </p:txBody>
      </p:sp>
      <p:sp>
        <p:nvSpPr>
          <p:cNvPr id="727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smtClean="0">
                <a:latin typeface="Times New Roman" panose="02020603050405020304" pitchFamily="18" charset="0"/>
                <a:ea typeface="新細明體" charset="-120"/>
              </a:rPr>
              <a:t>Weight of an edge</a:t>
            </a:r>
          </a:p>
        </p:txBody>
      </p:sp>
    </p:spTree>
    <p:extLst>
      <p:ext uri="{BB962C8B-B14F-4D97-AF65-F5344CB8AC3E}">
        <p14:creationId xmlns:p14="http://schemas.microsoft.com/office/powerpoint/2010/main" val="4211373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zh-TW" altLang="en-US" sz="1300" b="0">
                <a:ea typeface="新細明體" charset="-120"/>
              </a:rPr>
              <a:t>Graphs</a:t>
            </a:r>
            <a:endParaRPr lang="en-US" altLang="zh-TW" sz="1300" b="0">
              <a:ea typeface="新細明體" charset="-12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fld id="{08758C48-ED20-413B-A9CB-4A4200E9E8EE}" type="datetime8">
              <a:rPr lang="zh-TW" altLang="en-US" sz="1300" b="0">
                <a:ea typeface="新細明體" charset="-120"/>
              </a:rPr>
              <a:pPr eaLnBrk="1" hangingPunct="1"/>
              <a:t>二○一八年四月十九日</a:t>
            </a:fld>
            <a:endParaRPr lang="en-US" altLang="zh-TW" sz="1300" b="0">
              <a:ea typeface="新細明體" charset="-120"/>
            </a:endParaRPr>
          </a:p>
        </p:txBody>
      </p:sp>
      <p:sp>
        <p:nvSpPr>
          <p:cNvPr id="3379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fld id="{83E5AF38-9D92-4212-B1C9-5E5D1641665C}" type="slidenum">
              <a:rPr lang="zh-TW" altLang="en-US" sz="1300" b="0">
                <a:ea typeface="新細明體" charset="-120"/>
              </a:rPr>
              <a:pPr eaLnBrk="1" hangingPunct="1"/>
              <a:t>2</a:t>
            </a:fld>
            <a:endParaRPr lang="en-US" altLang="zh-TW" sz="1300" b="0">
              <a:ea typeface="新細明體" charset="-120"/>
            </a:endParaRPr>
          </a:p>
        </p:txBody>
      </p:sp>
      <p:sp>
        <p:nvSpPr>
          <p:cNvPr id="337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smtClean="0">
                <a:latin typeface="Times New Roman" panose="02020603050405020304" pitchFamily="18" charset="0"/>
                <a:ea typeface="新細明體" charset="-120"/>
              </a:rPr>
              <a:t>Represent connectivity information between objects</a:t>
            </a:r>
          </a:p>
          <a:p>
            <a:pPr eaLnBrk="1" hangingPunct="1"/>
            <a:endParaRPr lang="en-US" altLang="zh-TW" smtClean="0">
              <a:latin typeface="Times New Roman" panose="02020603050405020304" pitchFamily="18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90413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5CB4A-9C59-44B7-9054-1BA6252E19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451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zh-TW" altLang="en-US" sz="1300" b="0">
                <a:ea typeface="新細明體" charset="-120"/>
              </a:rPr>
              <a:t>Graphs</a:t>
            </a:r>
            <a:endParaRPr lang="en-US" altLang="zh-TW" sz="1300" b="0">
              <a:ea typeface="新細明體" charset="-12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fld id="{0B7807A8-17FC-4072-A456-DDEC7882C4C1}" type="datetime8">
              <a:rPr lang="zh-TW" altLang="en-US" sz="1300" b="0">
                <a:ea typeface="新細明體" charset="-120"/>
              </a:rPr>
              <a:pPr eaLnBrk="1" hangingPunct="1"/>
              <a:t>二○一八年四月十九日</a:t>
            </a:fld>
            <a:endParaRPr lang="en-US" altLang="zh-TW" sz="1300" b="0">
              <a:ea typeface="新細明體" charset="-120"/>
            </a:endParaRPr>
          </a:p>
        </p:txBody>
      </p:sp>
      <p:sp>
        <p:nvSpPr>
          <p:cNvPr id="4198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fld id="{F6D1DB54-DF47-4BC3-80D3-E2EEE936BBC7}" type="slidenum">
              <a:rPr lang="zh-TW" altLang="en-US" sz="1300" b="0">
                <a:ea typeface="新細明體" charset="-120"/>
              </a:rPr>
              <a:pPr eaLnBrk="1" hangingPunct="1"/>
              <a:t>9</a:t>
            </a:fld>
            <a:endParaRPr lang="en-US" altLang="zh-TW" sz="1300" b="0">
              <a:ea typeface="新細明體" charset="-120"/>
            </a:endParaRPr>
          </a:p>
        </p:txBody>
      </p:sp>
      <p:sp>
        <p:nvSpPr>
          <p:cNvPr id="419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smtClean="0">
                <a:latin typeface="Times New Roman" panose="02020603050405020304" pitchFamily="18" charset="0"/>
                <a:ea typeface="新細明體" charset="-120"/>
              </a:rPr>
              <a:t>Represent connectivity information between objects</a:t>
            </a:r>
          </a:p>
          <a:p>
            <a:pPr eaLnBrk="1" hangingPunct="1"/>
            <a:endParaRPr lang="en-US" altLang="zh-TW" smtClean="0">
              <a:latin typeface="Times New Roman" panose="02020603050405020304" pitchFamily="18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47275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5CB4A-9C59-44B7-9054-1BA6252E196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3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5CB4A-9C59-44B7-9054-1BA6252E196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680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46084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zh-TW" altLang="en-US" sz="1300" b="0">
                <a:ea typeface="新細明體" charset="-120"/>
              </a:rPr>
              <a:t>Graphs</a:t>
            </a:r>
            <a:endParaRPr lang="en-US" altLang="zh-TW" sz="1300" b="0">
              <a:ea typeface="新細明體" charset="-120"/>
            </a:endParaRPr>
          </a:p>
        </p:txBody>
      </p:sp>
      <p:sp>
        <p:nvSpPr>
          <p:cNvPr id="46085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fld id="{B6076A9A-389D-4DDB-9B4E-80F84A18E0C8}" type="datetime1">
              <a:rPr lang="zh-TW" altLang="en-US" sz="1300" b="0">
                <a:ea typeface="新細明體" charset="-120"/>
              </a:rPr>
              <a:pPr eaLnBrk="1" hangingPunct="1"/>
              <a:t>2018/4/19</a:t>
            </a:fld>
            <a:endParaRPr lang="en-US" altLang="zh-TW" sz="1300" b="0">
              <a:ea typeface="新細明體" charset="-120"/>
            </a:endParaRPr>
          </a:p>
        </p:txBody>
      </p:sp>
      <p:sp>
        <p:nvSpPr>
          <p:cNvPr id="46086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fld id="{97B84607-0B0B-418C-A5A4-8B54099EDF9E}" type="slidenum">
              <a:rPr lang="zh-TW" altLang="en-US" sz="1300" b="0">
                <a:ea typeface="新細明體" charset="-120"/>
              </a:rPr>
              <a:pPr eaLnBrk="1" hangingPunct="1"/>
              <a:t>12</a:t>
            </a:fld>
            <a:endParaRPr lang="en-US" altLang="zh-TW" sz="1300" b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706960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46084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zh-TW" altLang="en-US" sz="1300" b="0">
                <a:ea typeface="新細明體" charset="-120"/>
              </a:rPr>
              <a:t>Graphs</a:t>
            </a:r>
            <a:endParaRPr lang="en-US" altLang="zh-TW" sz="1300" b="0">
              <a:ea typeface="新細明體" charset="-120"/>
            </a:endParaRPr>
          </a:p>
        </p:txBody>
      </p:sp>
      <p:sp>
        <p:nvSpPr>
          <p:cNvPr id="46085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fld id="{B6076A9A-389D-4DDB-9B4E-80F84A18E0C8}" type="datetime1">
              <a:rPr lang="zh-TW" altLang="en-US" sz="1300" b="0">
                <a:ea typeface="新細明體" charset="-120"/>
              </a:rPr>
              <a:pPr eaLnBrk="1" hangingPunct="1"/>
              <a:t>2018/4/19</a:t>
            </a:fld>
            <a:endParaRPr lang="en-US" altLang="zh-TW" sz="1300" b="0">
              <a:ea typeface="新細明體" charset="-120"/>
            </a:endParaRPr>
          </a:p>
        </p:txBody>
      </p:sp>
      <p:sp>
        <p:nvSpPr>
          <p:cNvPr id="46086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fld id="{97B84607-0B0B-418C-A5A4-8B54099EDF9E}" type="slidenum">
              <a:rPr lang="zh-TW" altLang="en-US" sz="1300" b="0">
                <a:ea typeface="新細明體" charset="-120"/>
              </a:rPr>
              <a:pPr eaLnBrk="1" hangingPunct="1"/>
              <a:t>13</a:t>
            </a:fld>
            <a:endParaRPr lang="en-US" altLang="zh-TW" sz="1300" b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16242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zh-TW" altLang="en-US" sz="1300" b="0">
                <a:ea typeface="新細明體" charset="-120"/>
              </a:rPr>
              <a:t>Graphs</a:t>
            </a:r>
            <a:endParaRPr lang="en-US" altLang="zh-TW" sz="1300" b="0">
              <a:ea typeface="新細明體" charset="-12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fld id="{6538D26C-D374-446D-B144-8015311798C3}" type="datetime8">
              <a:rPr lang="zh-TW" altLang="en-US" sz="1300" b="0">
                <a:ea typeface="新細明體" charset="-120"/>
              </a:rPr>
              <a:pPr eaLnBrk="1" hangingPunct="1"/>
              <a:t>二○一八年四月十九日</a:t>
            </a:fld>
            <a:endParaRPr lang="en-US" altLang="zh-TW" sz="1300" b="0">
              <a:ea typeface="新細明體" charset="-120"/>
            </a:endParaRPr>
          </a:p>
        </p:txBody>
      </p:sp>
      <p:sp>
        <p:nvSpPr>
          <p:cNvPr id="5427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fld id="{909C0289-E489-4903-9A3F-4992C042CA57}" type="slidenum">
              <a:rPr lang="zh-TW" altLang="en-US" sz="1300" b="0">
                <a:ea typeface="新細明體" charset="-120"/>
              </a:rPr>
              <a:pPr eaLnBrk="1" hangingPunct="1"/>
              <a:t>19</a:t>
            </a:fld>
            <a:endParaRPr lang="en-US" altLang="zh-TW" sz="1300" b="0">
              <a:ea typeface="新細明體" charset="-120"/>
            </a:endParaRPr>
          </a:p>
        </p:txBody>
      </p:sp>
      <p:sp>
        <p:nvSpPr>
          <p:cNvPr id="542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smtClean="0">
                <a:latin typeface="Times New Roman" panose="02020603050405020304" pitchFamily="18" charset="0"/>
                <a:ea typeface="新細明體" charset="-120"/>
              </a:rPr>
              <a:t>Represent connectivity information between objects</a:t>
            </a:r>
          </a:p>
          <a:p>
            <a:pPr eaLnBrk="1" hangingPunct="1"/>
            <a:endParaRPr lang="en-US" altLang="zh-TW" smtClean="0">
              <a:latin typeface="Times New Roman" panose="02020603050405020304" pitchFamily="18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25222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3048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17600" y="19050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400800" y="1905000"/>
            <a:ext cx="508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 altLang="en-US" smtClean="0"/>
              <a:t>© 2010 Goodrich, Tamassia</a:t>
            </a:r>
            <a:endParaRPr lang="en-US" altLang="en-US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 altLang="en-US" smtClean="0"/>
              <a:t>Hash Tables</a:t>
            </a:r>
            <a:endParaRPr lang="en-US" alt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393426-548F-457E-8C96-A5425AC078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7529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14</a:t>
            </a:r>
            <a:br>
              <a:rPr lang="en-US" dirty="0" smtClean="0"/>
            </a:br>
            <a:r>
              <a:rPr lang="en-US" sz="4000" dirty="0" smtClean="0"/>
              <a:t>Graph Algorithms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Acknowledgement: These slides are adapted from slides provided with Data Structures and Algorithms in Java, Goodrich, </a:t>
            </a:r>
            <a:r>
              <a:rPr lang="en-US" dirty="0" err="1"/>
              <a:t>Tamassia</a:t>
            </a:r>
            <a:r>
              <a:rPr lang="en-US" dirty="0"/>
              <a:t> and </a:t>
            </a:r>
            <a:r>
              <a:rPr lang="en-US" dirty="0" err="1"/>
              <a:t>Goldwasser</a:t>
            </a:r>
            <a:r>
              <a:rPr lang="en-US"/>
              <a:t> (Wiley 2016)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072042" y="1120451"/>
            <a:ext cx="3146425" cy="1971675"/>
            <a:chOff x="7072042" y="1120451"/>
            <a:chExt cx="3146425" cy="1971675"/>
          </a:xfrm>
        </p:grpSpPr>
        <p:sp>
          <p:nvSpPr>
            <p:cNvPr id="5" name="Oval 567"/>
            <p:cNvSpPr>
              <a:spLocks noChangeArrowheads="1"/>
            </p:cNvSpPr>
            <p:nvPr/>
          </p:nvSpPr>
          <p:spPr bwMode="auto">
            <a:xfrm>
              <a:off x="9281842" y="1120451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ORD</a:t>
              </a:r>
            </a:p>
          </p:txBody>
        </p:sp>
        <p:sp>
          <p:nvSpPr>
            <p:cNvPr id="6" name="Oval 568"/>
            <p:cNvSpPr>
              <a:spLocks noChangeArrowheads="1"/>
            </p:cNvSpPr>
            <p:nvPr/>
          </p:nvSpPr>
          <p:spPr bwMode="auto">
            <a:xfrm>
              <a:off x="8992917" y="2634926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DFW</a:t>
              </a:r>
            </a:p>
          </p:txBody>
        </p:sp>
        <p:sp>
          <p:nvSpPr>
            <p:cNvPr id="7" name="Oval 569"/>
            <p:cNvSpPr>
              <a:spLocks noChangeArrowheads="1"/>
            </p:cNvSpPr>
            <p:nvPr/>
          </p:nvSpPr>
          <p:spPr bwMode="auto">
            <a:xfrm>
              <a:off x="7072042" y="1349051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SFO</a:t>
              </a:r>
            </a:p>
          </p:txBody>
        </p:sp>
        <p:sp>
          <p:nvSpPr>
            <p:cNvPr id="8" name="Oval 570"/>
            <p:cNvSpPr>
              <a:spLocks noChangeArrowheads="1"/>
            </p:cNvSpPr>
            <p:nvPr/>
          </p:nvSpPr>
          <p:spPr bwMode="auto">
            <a:xfrm>
              <a:off x="7224442" y="2492051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LAX</a:t>
              </a:r>
            </a:p>
          </p:txBody>
        </p:sp>
        <p:cxnSp>
          <p:nvCxnSpPr>
            <p:cNvPr id="9" name="AutoShape 571"/>
            <p:cNvCxnSpPr>
              <a:cxnSpLocks noChangeShapeType="1"/>
              <a:stCxn id="7" idx="6"/>
              <a:endCxn id="5" idx="2"/>
            </p:cNvCxnSpPr>
            <p:nvPr/>
          </p:nvCxnSpPr>
          <p:spPr bwMode="auto">
            <a:xfrm flipV="1">
              <a:off x="8018192" y="1349051"/>
              <a:ext cx="1254125" cy="2286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AutoShape 572"/>
            <p:cNvCxnSpPr>
              <a:cxnSpLocks noChangeShapeType="1"/>
              <a:stCxn id="6" idx="0"/>
              <a:endCxn id="5" idx="4"/>
            </p:cNvCxnSpPr>
            <p:nvPr/>
          </p:nvCxnSpPr>
          <p:spPr bwMode="auto">
            <a:xfrm flipV="1">
              <a:off x="9461230" y="1587176"/>
              <a:ext cx="288925" cy="10382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AutoShape 573"/>
            <p:cNvCxnSpPr>
              <a:cxnSpLocks noChangeShapeType="1"/>
              <a:stCxn id="7" idx="4"/>
              <a:endCxn id="8" idx="0"/>
            </p:cNvCxnSpPr>
            <p:nvPr/>
          </p:nvCxnSpPr>
          <p:spPr bwMode="auto">
            <a:xfrm>
              <a:off x="7540355" y="1815776"/>
              <a:ext cx="152400" cy="6667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AutoShape 574"/>
            <p:cNvCxnSpPr>
              <a:cxnSpLocks noChangeShapeType="1"/>
              <a:stCxn id="8" idx="6"/>
              <a:endCxn id="6" idx="2"/>
            </p:cNvCxnSpPr>
            <p:nvPr/>
          </p:nvCxnSpPr>
          <p:spPr bwMode="auto">
            <a:xfrm>
              <a:off x="8170592" y="2720651"/>
              <a:ext cx="812800" cy="1428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AutoShape 575"/>
            <p:cNvCxnSpPr>
              <a:cxnSpLocks noChangeShapeType="1"/>
              <a:stCxn id="8" idx="7"/>
              <a:endCxn id="5" idx="3"/>
            </p:cNvCxnSpPr>
            <p:nvPr/>
          </p:nvCxnSpPr>
          <p:spPr bwMode="auto">
            <a:xfrm flipV="1">
              <a:off x="8024542" y="1520501"/>
              <a:ext cx="1393825" cy="10287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Text Box 576"/>
            <p:cNvSpPr txBox="1">
              <a:spLocks noChangeArrowheads="1"/>
            </p:cNvSpPr>
            <p:nvPr/>
          </p:nvSpPr>
          <p:spPr bwMode="auto">
            <a:xfrm rot="16937753">
              <a:off x="9239773" y="1675283"/>
              <a:ext cx="600075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802</a:t>
              </a:r>
            </a:p>
          </p:txBody>
        </p:sp>
        <p:sp>
          <p:nvSpPr>
            <p:cNvPr id="15" name="Text Box 577"/>
            <p:cNvSpPr txBox="1">
              <a:spLocks noChangeArrowheads="1"/>
            </p:cNvSpPr>
            <p:nvPr/>
          </p:nvSpPr>
          <p:spPr bwMode="auto">
            <a:xfrm rot="19463698">
              <a:off x="8103917" y="1857051"/>
              <a:ext cx="738188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 dirty="0">
                  <a:ea typeface="新細明體" charset="-120"/>
                </a:rPr>
                <a:t>1743</a:t>
              </a:r>
            </a:p>
          </p:txBody>
        </p:sp>
        <p:sp>
          <p:nvSpPr>
            <p:cNvPr id="16" name="Text Box 578"/>
            <p:cNvSpPr txBox="1">
              <a:spLocks noChangeArrowheads="1"/>
            </p:cNvSpPr>
            <p:nvPr/>
          </p:nvSpPr>
          <p:spPr bwMode="auto">
            <a:xfrm rot="20910655">
              <a:off x="8215042" y="1120451"/>
              <a:ext cx="738188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1843</a:t>
              </a:r>
            </a:p>
          </p:txBody>
        </p:sp>
        <p:sp>
          <p:nvSpPr>
            <p:cNvPr id="17" name="Text Box 579"/>
            <p:cNvSpPr txBox="1">
              <a:spLocks noChangeArrowheads="1"/>
            </p:cNvSpPr>
            <p:nvPr/>
          </p:nvSpPr>
          <p:spPr bwMode="auto">
            <a:xfrm rot="695916">
              <a:off x="8256317" y="2447601"/>
              <a:ext cx="738188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1233</a:t>
              </a:r>
            </a:p>
          </p:txBody>
        </p:sp>
        <p:sp>
          <p:nvSpPr>
            <p:cNvPr id="18" name="Text Box 580"/>
            <p:cNvSpPr txBox="1">
              <a:spLocks noChangeArrowheads="1"/>
            </p:cNvSpPr>
            <p:nvPr/>
          </p:nvSpPr>
          <p:spPr bwMode="auto">
            <a:xfrm rot="4665015">
              <a:off x="7472886" y="1984845"/>
              <a:ext cx="600075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337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09907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Exercise</a:t>
            </a:r>
            <a:br>
              <a:rPr lang="en-US" altLang="zh-TW" dirty="0" smtClean="0"/>
            </a:br>
            <a:r>
              <a:rPr lang="en-US" altLang="zh-TW" sz="2800" dirty="0" smtClean="0"/>
              <a:t>Properties of Undirected Graphs</a:t>
            </a:r>
            <a:endParaRPr lang="en-US" altLang="zh-TW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012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Property 1 – Total degree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altLang="zh-TW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altLang="zh-TW" smtClean="0">
                          <a:latin typeface="Cambria Math" panose="02040503050406030204" pitchFamily="18" charset="0"/>
                        </a:rPr>
                        <m:t>𝑑𝑒𝑔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altLang="zh-TW" smtClean="0"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en-US" altLang="zh-TW" dirty="0"/>
              </a:p>
              <a:p>
                <a:r>
                  <a:rPr lang="en-US" altLang="zh-TW" dirty="0"/>
                  <a:t>Property 2 – Total number of edges</a:t>
                </a:r>
              </a:p>
              <a:p>
                <a:pPr lvl="1"/>
                <a:r>
                  <a:rPr lang="en-US" altLang="zh-TW" dirty="0"/>
                  <a:t>In an undirected graph with no self-loops and no multiple </a:t>
                </a:r>
                <a:r>
                  <a:rPr lang="en-US" altLang="zh-TW" dirty="0" smtClean="0"/>
                  <a:t>edges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zh-TW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altLang="zh-TW" smtClean="0">
                          <a:latin typeface="Cambria Math" panose="02040503050406030204" pitchFamily="18" charset="0"/>
                        </a:rPr>
                        <m:t>𝑈𝑝𝑝𝑒𝑟</m:t>
                      </m:r>
                      <m:r>
                        <a:rPr lang="en-US" altLang="zh-TW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mtClean="0">
                          <a:latin typeface="Cambria Math" panose="02040503050406030204" pitchFamily="18" charset="0"/>
                        </a:rPr>
                        <m:t>𝐵𝑜𝑢𝑛𝑑</m:t>
                      </m:r>
                      <m:r>
                        <a:rPr lang="en-US" altLang="zh-TW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  <m:oMath xmlns:m="http://schemas.openxmlformats.org/officeDocument/2006/math">
                      <m:r>
                        <a:rPr lang="en-US" altLang="zh-TW" smtClean="0">
                          <a:latin typeface="Cambria Math" panose="02040503050406030204" pitchFamily="18" charset="0"/>
                        </a:rPr>
                        <m:t>𝐿𝑜𝑤𝑒𝑟</m:t>
                      </m:r>
                      <m:r>
                        <a:rPr lang="en-US" altLang="zh-TW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mtClean="0">
                          <a:latin typeface="Cambria Math" panose="02040503050406030204" pitchFamily="18" charset="0"/>
                        </a:rPr>
                        <m:t>𝐵𝑜𝑢𝑛𝑑</m:t>
                      </m:r>
                      <m:r>
                        <a:rPr lang="en-US" altLang="zh-TW" smtClean="0">
                          <a:latin typeface="Cambria Math" panose="02040503050406030204" pitchFamily="18" charset="0"/>
                        </a:rPr>
                        <m:t>?≤</m:t>
                      </m:r>
                      <m:r>
                        <a:rPr lang="en-US" altLang="zh-TW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altLang="zh-TW" dirty="0"/>
              </a:p>
              <a:p>
                <a:endParaRPr lang="en-US" altLang="zh-TW" dirty="0"/>
              </a:p>
            </p:txBody>
          </p:sp>
        </mc:Choice>
        <mc:Fallback xmlns="">
          <p:sp>
            <p:nvSpPr>
              <p:cNvPr id="43012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3"/>
                <a:stretch>
                  <a:fillRect l="-2500" t="-2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013" name="Rectangle 4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Notation</a:t>
                </a:r>
              </a:p>
              <a:p>
                <a:pPr lvl="1"/>
                <a:r>
                  <a:rPr lang="en-US" altLang="zh-TW" dirty="0"/>
                  <a:t>   </a:t>
                </a:r>
                <a14:m>
                  <m:oMath xmlns:m="http://schemas.openxmlformats.org/officeDocument/2006/math">
                    <m:r>
                      <a:rPr lang="en-US" altLang="zh-TW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TW" dirty="0"/>
                  <a:t>	number of vertices</a:t>
                </a:r>
              </a:p>
              <a:p>
                <a:pPr lvl="1"/>
                <a:r>
                  <a:rPr lang="en-US" altLang="zh-TW" dirty="0"/>
                  <a:t>  </a:t>
                </a:r>
                <a14:m>
                  <m:oMath xmlns:m="http://schemas.openxmlformats.org/officeDocument/2006/math">
                    <m:r>
                      <a:rPr lang="en-US" altLang="zh-TW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zh-TW" dirty="0"/>
                  <a:t>	number of edges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dirty="0" smtClean="0">
                        <a:latin typeface="Cambria Math" panose="02040503050406030204" pitchFamily="18" charset="0"/>
                      </a:rPr>
                      <m:t>deg</m:t>
                    </m:r>
                    <m:r>
                      <a:rPr lang="en-US" altLang="zh-TW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TW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dirty="0"/>
                  <a:t>	degree of vertex </a:t>
                </a:r>
                <a:r>
                  <a:rPr lang="en-US" altLang="zh-TW" dirty="0" smtClean="0"/>
                  <a:t>v</a:t>
                </a:r>
                <a:endParaRPr lang="en-US" altLang="zh-TW" dirty="0"/>
              </a:p>
            </p:txBody>
          </p:sp>
        </mc:Choice>
        <mc:Fallback xmlns="">
          <p:sp>
            <p:nvSpPr>
              <p:cNvPr id="43013" name="Rectangle 4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4"/>
                <a:stretch>
                  <a:fillRect l="-2628" t="-2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5684843" y="4371182"/>
            <a:ext cx="2133600" cy="2209800"/>
            <a:chOff x="5791200" y="3540125"/>
            <a:chExt cx="2133600" cy="2209800"/>
          </a:xfrm>
        </p:grpSpPr>
        <p:sp>
          <p:nvSpPr>
            <p:cNvPr id="43014" name="Oval 5"/>
            <p:cNvSpPr>
              <a:spLocks noChangeArrowheads="1"/>
            </p:cNvSpPr>
            <p:nvPr/>
          </p:nvSpPr>
          <p:spPr bwMode="auto">
            <a:xfrm>
              <a:off x="5791200" y="4454525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015" name="Oval 6"/>
            <p:cNvSpPr>
              <a:spLocks noChangeArrowheads="1"/>
            </p:cNvSpPr>
            <p:nvPr/>
          </p:nvSpPr>
          <p:spPr bwMode="auto">
            <a:xfrm>
              <a:off x="6705600" y="3540125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016" name="Oval 7"/>
            <p:cNvSpPr>
              <a:spLocks noChangeArrowheads="1"/>
            </p:cNvSpPr>
            <p:nvPr/>
          </p:nvSpPr>
          <p:spPr bwMode="auto">
            <a:xfrm>
              <a:off x="6705600" y="5445125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017" name="Oval 8"/>
            <p:cNvSpPr>
              <a:spLocks noChangeArrowheads="1"/>
            </p:cNvSpPr>
            <p:nvPr/>
          </p:nvSpPr>
          <p:spPr bwMode="auto">
            <a:xfrm>
              <a:off x="7620000" y="4454525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43018" name="AutoShape 9"/>
            <p:cNvCxnSpPr>
              <a:cxnSpLocks noChangeShapeType="1"/>
              <a:stCxn id="43015" idx="5"/>
              <a:endCxn id="43017" idx="1"/>
            </p:cNvCxnSpPr>
            <p:nvPr/>
          </p:nvCxnSpPr>
          <p:spPr bwMode="auto">
            <a:xfrm>
              <a:off x="6965950" y="3810000"/>
              <a:ext cx="698500" cy="6794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019" name="AutoShape 10"/>
            <p:cNvCxnSpPr>
              <a:cxnSpLocks noChangeShapeType="1"/>
              <a:stCxn id="43015" idx="3"/>
              <a:endCxn id="43014" idx="7"/>
            </p:cNvCxnSpPr>
            <p:nvPr/>
          </p:nvCxnSpPr>
          <p:spPr bwMode="auto">
            <a:xfrm flipH="1">
              <a:off x="6051550" y="3810000"/>
              <a:ext cx="698500" cy="6794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020" name="AutoShape 11"/>
            <p:cNvCxnSpPr>
              <a:cxnSpLocks noChangeShapeType="1"/>
              <a:stCxn id="43016" idx="1"/>
              <a:endCxn id="43014" idx="5"/>
            </p:cNvCxnSpPr>
            <p:nvPr/>
          </p:nvCxnSpPr>
          <p:spPr bwMode="auto">
            <a:xfrm flipH="1" flipV="1">
              <a:off x="6051550" y="4724400"/>
              <a:ext cx="698500" cy="7556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021" name="AutoShape 12"/>
            <p:cNvCxnSpPr>
              <a:cxnSpLocks noChangeShapeType="1"/>
              <a:stCxn id="43017" idx="3"/>
              <a:endCxn id="43016" idx="7"/>
            </p:cNvCxnSpPr>
            <p:nvPr/>
          </p:nvCxnSpPr>
          <p:spPr bwMode="auto">
            <a:xfrm flipH="1">
              <a:off x="6965950" y="4724400"/>
              <a:ext cx="698500" cy="7556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022" name="AutoShape 13"/>
            <p:cNvCxnSpPr>
              <a:cxnSpLocks noChangeShapeType="1"/>
              <a:stCxn id="43017" idx="2"/>
              <a:endCxn id="43014" idx="6"/>
            </p:cNvCxnSpPr>
            <p:nvPr/>
          </p:nvCxnSpPr>
          <p:spPr bwMode="auto">
            <a:xfrm flipH="1">
              <a:off x="6105525" y="4606925"/>
              <a:ext cx="1504950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023" name="AutoShape 14"/>
            <p:cNvCxnSpPr>
              <a:cxnSpLocks noChangeShapeType="1"/>
              <a:stCxn id="43016" idx="0"/>
              <a:endCxn id="43015" idx="4"/>
            </p:cNvCxnSpPr>
            <p:nvPr/>
          </p:nvCxnSpPr>
          <p:spPr bwMode="auto">
            <a:xfrm flipV="1">
              <a:off x="6858000" y="3854450"/>
              <a:ext cx="0" cy="15811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3026" name="Text Box 19"/>
          <p:cNvSpPr txBox="1">
            <a:spLocks noChangeArrowheads="1"/>
          </p:cNvSpPr>
          <p:nvPr/>
        </p:nvSpPr>
        <p:spPr bwMode="auto">
          <a:xfrm>
            <a:off x="7456486" y="5846763"/>
            <a:ext cx="3590925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zh-TW" b="0" dirty="0">
                <a:ea typeface="新細明體" charset="-120"/>
              </a:rPr>
              <a:t>A graph with given number of vertices (4) and maximum number of edges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15" descr="Rectangle: Click to edit Master text styles&#10;Second level&#10;Third level&#10;Fourth level&#10;Fifth level"/>
              <p:cNvSpPr>
                <a:spLocks noChangeArrowheads="1"/>
              </p:cNvSpPr>
              <p:nvPr/>
            </p:nvSpPr>
            <p:spPr bwMode="auto">
              <a:xfrm>
                <a:off x="7773993" y="4406107"/>
                <a:ext cx="2069919" cy="1828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l" eaLnBrk="1" hangingPunct="1"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None/>
                </a:pPr>
                <a:r>
                  <a:rPr lang="en-US" altLang="zh-TW" sz="1800" b="0" dirty="0" smtClean="0">
                    <a:ea typeface="新細明體" charset="-120"/>
                  </a:rPr>
                  <a:t>Example</a:t>
                </a:r>
              </a:p>
              <a:p>
                <a:pPr lvl="1" algn="l" eaLnBrk="1" hangingPunct="1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</a:pPr>
                <a14:m>
                  <m:oMath xmlns:m="http://schemas.openxmlformats.org/officeDocument/2006/math">
                    <m:r>
                      <a:rPr lang="en-US" altLang="zh-TW" sz="1800" b="0" i="1" dirty="0" smtClean="0">
                        <a:latin typeface="Cambria Math" panose="02040503050406030204" pitchFamily="18" charset="0"/>
                        <a:ea typeface="新細明體" charset="-120"/>
                      </a:rPr>
                      <m:t>𝑛</m:t>
                    </m:r>
                    <m:r>
                      <a:rPr lang="en-US" altLang="zh-TW" sz="1800" b="0" i="1" dirty="0" smtClean="0">
                        <a:latin typeface="Cambria Math" panose="02040503050406030204" pitchFamily="18" charset="0"/>
                        <a:ea typeface="新細明體" charset="-120"/>
                      </a:rPr>
                      <m:t>=?</m:t>
                    </m:r>
                  </m:oMath>
                </a14:m>
                <a:endParaRPr lang="en-US" altLang="zh-TW" sz="1800" b="0" dirty="0">
                  <a:latin typeface="Times New Roman" panose="02020603050405020304" pitchFamily="18" charset="0"/>
                  <a:ea typeface="新細明體" charset="-120"/>
                </a:endParaRPr>
              </a:p>
              <a:p>
                <a:pPr lvl="1" algn="l" eaLnBrk="1" hangingPunct="1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</a:pPr>
                <a14:m>
                  <m:oMath xmlns:m="http://schemas.openxmlformats.org/officeDocument/2006/math">
                    <m:r>
                      <a:rPr lang="en-US" altLang="zh-TW" sz="1800" b="0" i="1" dirty="0" smtClean="0">
                        <a:latin typeface="Cambria Math" panose="02040503050406030204" pitchFamily="18" charset="0"/>
                        <a:ea typeface="新細明體" charset="-120"/>
                      </a:rPr>
                      <m:t>𝑚</m:t>
                    </m:r>
                    <m:r>
                      <a:rPr lang="en-US" altLang="zh-TW" sz="1800" b="0" i="1" dirty="0" smtClean="0">
                        <a:latin typeface="Cambria Math" panose="02040503050406030204" pitchFamily="18" charset="0"/>
                        <a:ea typeface="新細明體" charset="-120"/>
                      </a:rPr>
                      <m:t>=?</m:t>
                    </m:r>
                  </m:oMath>
                </a14:m>
                <a:endParaRPr lang="en-US" altLang="zh-TW" sz="1800" b="0" dirty="0">
                  <a:latin typeface="Times New Roman" panose="02020603050405020304" pitchFamily="18" charset="0"/>
                  <a:ea typeface="新細明體" charset="-120"/>
                </a:endParaRPr>
              </a:p>
              <a:p>
                <a:pPr lvl="1" algn="l" eaLnBrk="1" hangingPunct="1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sz="18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1800" b="0" i="0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altLang="zh-TW" sz="1800" b="0" i="1" dirty="0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dPr>
                          <m:e>
                            <m:r>
                              <a:rPr lang="en-US" altLang="zh-TW" sz="1800" b="0" i="1" dirty="0">
                                <a:latin typeface="Cambria Math" panose="02040503050406030204" pitchFamily="18" charset="0"/>
                                <a:ea typeface="新細明體" charset="-120"/>
                              </a:rPr>
                              <m:t>𝑣</m:t>
                            </m:r>
                          </m:e>
                        </m:d>
                      </m:e>
                    </m:func>
                    <m:r>
                      <a:rPr lang="en-US" altLang="zh-TW" sz="1800" b="0" i="1" dirty="0" smtClean="0">
                        <a:latin typeface="Cambria Math" panose="02040503050406030204" pitchFamily="18" charset="0"/>
                        <a:ea typeface="新細明體" charset="-120"/>
                      </a:rPr>
                      <m:t>=?</m:t>
                    </m:r>
                  </m:oMath>
                </a14:m>
                <a:endParaRPr lang="en-US" altLang="zh-TW" sz="1800" b="0" dirty="0">
                  <a:latin typeface="Times New Roman" panose="02020603050405020304" pitchFamily="18" charset="0"/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24" name="Rectangle 15" descr="Rectangle: Click to edit Master text styles&#10;Second level&#10;Third level&#10;Fourth level&#10;Fifth level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73993" y="4406107"/>
                <a:ext cx="2069919" cy="1828800"/>
              </a:xfrm>
              <a:prstGeom prst="rect">
                <a:avLst/>
              </a:prstGeom>
              <a:blipFill rotWithShape="0">
                <a:blip r:embed="rId5"/>
                <a:stretch>
                  <a:fillRect l="-2353" t="-2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138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Exercise</a:t>
            </a:r>
            <a:br>
              <a:rPr lang="en-US" altLang="zh-TW" dirty="0" smtClean="0"/>
            </a:br>
            <a:r>
              <a:rPr lang="en-US" altLang="zh-TW" sz="2800" dirty="0" smtClean="0"/>
              <a:t>Properties of Undirected Graphs</a:t>
            </a:r>
            <a:endParaRPr lang="en-US" altLang="zh-TW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012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altLang="zh-TW" dirty="0" smtClean="0"/>
                  <a:t>Property 1 – Total degree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altLang="zh-TW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altLang="zh-TW" smtClean="0">
                          <a:latin typeface="Cambria Math" panose="02040503050406030204" pitchFamily="18" charset="0"/>
                        </a:rPr>
                        <m:t>𝑑𝑒𝑔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altLang="zh-TW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altLang="zh-TW" i="1" dirty="0"/>
              </a:p>
              <a:p>
                <a:r>
                  <a:rPr lang="en-US" altLang="zh-TW" dirty="0"/>
                  <a:t>Property 2 – Total number of edges</a:t>
                </a:r>
              </a:p>
              <a:p>
                <a:pPr lvl="1"/>
                <a:r>
                  <a:rPr lang="en-US" altLang="zh-TW" dirty="0"/>
                  <a:t>In an undirected graph with no self-loops and no multiple </a:t>
                </a:r>
                <a:r>
                  <a:rPr lang="en-US" altLang="zh-TW" dirty="0" smtClean="0"/>
                  <a:t>edges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zh-TW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−1)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US" altLang="zh-TW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zh-TW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altLang="zh-TW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r>
                  <a:rPr lang="en-US" altLang="zh-TW" dirty="0" smtClean="0"/>
                  <a:t/>
                </a:r>
                <a:br>
                  <a:rPr lang="en-US" altLang="zh-TW" dirty="0" smtClean="0"/>
                </a:br>
                <a:r>
                  <a:rPr lang="en-US" altLang="zh-TW" dirty="0" smtClean="0"/>
                  <a:t>Proof: Each vertex can have degree at most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altLang="zh-TW" dirty="0"/>
              </a:p>
              <a:p>
                <a:endParaRPr lang="en-US" altLang="zh-TW" dirty="0"/>
              </a:p>
            </p:txBody>
          </p:sp>
        </mc:Choice>
        <mc:Fallback xmlns="">
          <p:sp>
            <p:nvSpPr>
              <p:cNvPr id="43012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3"/>
                <a:stretch>
                  <a:fillRect l="-1750" t="-2238" r="-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013" name="Rectangle 4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2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altLang="zh-TW" dirty="0" smtClean="0"/>
                  <a:t>Notation</a:t>
                </a:r>
              </a:p>
              <a:p>
                <a:pPr lvl="1"/>
                <a:r>
                  <a:rPr lang="en-US" altLang="zh-TW" dirty="0"/>
                  <a:t>   </a:t>
                </a:r>
                <a14:m>
                  <m:oMath xmlns:m="http://schemas.openxmlformats.org/officeDocument/2006/math">
                    <m:r>
                      <a:rPr lang="en-US" altLang="zh-TW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TW" dirty="0"/>
                  <a:t>	number of vertices</a:t>
                </a:r>
              </a:p>
              <a:p>
                <a:pPr lvl="1"/>
                <a:r>
                  <a:rPr lang="en-US" altLang="zh-TW" dirty="0"/>
                  <a:t>  </a:t>
                </a:r>
                <a14:m>
                  <m:oMath xmlns:m="http://schemas.openxmlformats.org/officeDocument/2006/math">
                    <m:r>
                      <a:rPr lang="en-US" altLang="zh-TW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zh-TW" dirty="0"/>
                  <a:t>	number of edges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dirty="0" smtClean="0">
                        <a:latin typeface="Cambria Math" panose="02040503050406030204" pitchFamily="18" charset="0"/>
                      </a:rPr>
                      <m:t>deg</m:t>
                    </m:r>
                    <m:r>
                      <a:rPr lang="en-US" altLang="zh-TW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TW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dirty="0"/>
                  <a:t>	degree of vertex </a:t>
                </a:r>
                <a:r>
                  <a:rPr lang="en-US" altLang="zh-TW" dirty="0" smtClean="0"/>
                  <a:t>v</a:t>
                </a:r>
                <a:endParaRPr lang="en-US" altLang="zh-TW" dirty="0"/>
              </a:p>
            </p:txBody>
          </p:sp>
        </mc:Choice>
        <mc:Fallback xmlns="">
          <p:sp>
            <p:nvSpPr>
              <p:cNvPr id="43013" name="Rectangle 4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4"/>
                <a:stretch>
                  <a:fillRect l="-1877" t="-2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5684843" y="4371182"/>
            <a:ext cx="2133600" cy="2209800"/>
            <a:chOff x="5791200" y="3540125"/>
            <a:chExt cx="2133600" cy="2209800"/>
          </a:xfrm>
        </p:grpSpPr>
        <p:sp>
          <p:nvSpPr>
            <p:cNvPr id="43014" name="Oval 5"/>
            <p:cNvSpPr>
              <a:spLocks noChangeArrowheads="1"/>
            </p:cNvSpPr>
            <p:nvPr/>
          </p:nvSpPr>
          <p:spPr bwMode="auto">
            <a:xfrm>
              <a:off x="5791200" y="4454525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015" name="Oval 6"/>
            <p:cNvSpPr>
              <a:spLocks noChangeArrowheads="1"/>
            </p:cNvSpPr>
            <p:nvPr/>
          </p:nvSpPr>
          <p:spPr bwMode="auto">
            <a:xfrm>
              <a:off x="6705600" y="3540125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016" name="Oval 7"/>
            <p:cNvSpPr>
              <a:spLocks noChangeArrowheads="1"/>
            </p:cNvSpPr>
            <p:nvPr/>
          </p:nvSpPr>
          <p:spPr bwMode="auto">
            <a:xfrm>
              <a:off x="6705600" y="5445125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017" name="Oval 8"/>
            <p:cNvSpPr>
              <a:spLocks noChangeArrowheads="1"/>
            </p:cNvSpPr>
            <p:nvPr/>
          </p:nvSpPr>
          <p:spPr bwMode="auto">
            <a:xfrm>
              <a:off x="7620000" y="4454525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43018" name="AutoShape 9"/>
            <p:cNvCxnSpPr>
              <a:cxnSpLocks noChangeShapeType="1"/>
              <a:stCxn id="43015" idx="5"/>
              <a:endCxn id="43017" idx="1"/>
            </p:cNvCxnSpPr>
            <p:nvPr/>
          </p:nvCxnSpPr>
          <p:spPr bwMode="auto">
            <a:xfrm>
              <a:off x="6965950" y="3810000"/>
              <a:ext cx="698500" cy="6794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019" name="AutoShape 10"/>
            <p:cNvCxnSpPr>
              <a:cxnSpLocks noChangeShapeType="1"/>
              <a:stCxn id="43015" idx="3"/>
              <a:endCxn id="43014" idx="7"/>
            </p:cNvCxnSpPr>
            <p:nvPr/>
          </p:nvCxnSpPr>
          <p:spPr bwMode="auto">
            <a:xfrm flipH="1">
              <a:off x="6051550" y="3810000"/>
              <a:ext cx="698500" cy="6794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020" name="AutoShape 11"/>
            <p:cNvCxnSpPr>
              <a:cxnSpLocks noChangeShapeType="1"/>
              <a:stCxn id="43016" idx="1"/>
              <a:endCxn id="43014" idx="5"/>
            </p:cNvCxnSpPr>
            <p:nvPr/>
          </p:nvCxnSpPr>
          <p:spPr bwMode="auto">
            <a:xfrm flipH="1" flipV="1">
              <a:off x="6051550" y="4724400"/>
              <a:ext cx="698500" cy="7556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021" name="AutoShape 12"/>
            <p:cNvCxnSpPr>
              <a:cxnSpLocks noChangeShapeType="1"/>
              <a:stCxn id="43017" idx="3"/>
              <a:endCxn id="43016" idx="7"/>
            </p:cNvCxnSpPr>
            <p:nvPr/>
          </p:nvCxnSpPr>
          <p:spPr bwMode="auto">
            <a:xfrm flipH="1">
              <a:off x="6965950" y="4724400"/>
              <a:ext cx="698500" cy="7556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022" name="AutoShape 13"/>
            <p:cNvCxnSpPr>
              <a:cxnSpLocks noChangeShapeType="1"/>
              <a:stCxn id="43017" idx="2"/>
              <a:endCxn id="43014" idx="6"/>
            </p:cNvCxnSpPr>
            <p:nvPr/>
          </p:nvCxnSpPr>
          <p:spPr bwMode="auto">
            <a:xfrm flipH="1">
              <a:off x="6105525" y="4606925"/>
              <a:ext cx="1504950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023" name="AutoShape 14"/>
            <p:cNvCxnSpPr>
              <a:cxnSpLocks noChangeShapeType="1"/>
              <a:stCxn id="43016" idx="0"/>
              <a:endCxn id="43015" idx="4"/>
            </p:cNvCxnSpPr>
            <p:nvPr/>
          </p:nvCxnSpPr>
          <p:spPr bwMode="auto">
            <a:xfrm flipV="1">
              <a:off x="6858000" y="3854450"/>
              <a:ext cx="0" cy="15811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024" name="Rectangle 15" descr="Rectangle: Click to edit Master text styles&#10;Second level&#10;Third level&#10;Fourth level&#10;Fifth level"/>
              <p:cNvSpPr>
                <a:spLocks noChangeArrowheads="1"/>
              </p:cNvSpPr>
              <p:nvPr/>
            </p:nvSpPr>
            <p:spPr bwMode="auto">
              <a:xfrm>
                <a:off x="7773993" y="4406107"/>
                <a:ext cx="2069919" cy="1828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l" eaLnBrk="1" hangingPunct="1"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None/>
                </a:pPr>
                <a:r>
                  <a:rPr lang="en-US" altLang="zh-TW" sz="1800" b="0" dirty="0" smtClean="0">
                    <a:ea typeface="新細明體" charset="-120"/>
                  </a:rPr>
                  <a:t>Example</a:t>
                </a:r>
              </a:p>
              <a:p>
                <a:pPr lvl="1" algn="l" eaLnBrk="1" hangingPunct="1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</a:pPr>
                <a14:m>
                  <m:oMath xmlns:m="http://schemas.openxmlformats.org/officeDocument/2006/math">
                    <m:r>
                      <a:rPr lang="en-US" altLang="zh-TW" sz="1800" b="0" i="1" dirty="0" smtClean="0">
                        <a:latin typeface="Cambria Math" panose="02040503050406030204" pitchFamily="18" charset="0"/>
                        <a:ea typeface="新細明體" charset="-120"/>
                      </a:rPr>
                      <m:t>𝑛</m:t>
                    </m:r>
                    <m:r>
                      <a:rPr lang="en-US" altLang="zh-TW" sz="1800" b="0" i="1" dirty="0" smtClean="0">
                        <a:latin typeface="Cambria Math" panose="02040503050406030204" pitchFamily="18" charset="0"/>
                        <a:ea typeface="新細明體" charset="-120"/>
                      </a:rPr>
                      <m:t>=4</m:t>
                    </m:r>
                  </m:oMath>
                </a14:m>
                <a:endParaRPr lang="en-US" altLang="zh-TW" sz="1800" b="0" dirty="0">
                  <a:latin typeface="Times New Roman" panose="02020603050405020304" pitchFamily="18" charset="0"/>
                  <a:ea typeface="新細明體" charset="-120"/>
                </a:endParaRPr>
              </a:p>
              <a:p>
                <a:pPr lvl="1" algn="l" eaLnBrk="1" hangingPunct="1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</a:pPr>
                <a14:m>
                  <m:oMath xmlns:m="http://schemas.openxmlformats.org/officeDocument/2006/math">
                    <m:r>
                      <a:rPr lang="en-US" altLang="zh-TW" sz="1800" b="0" i="1" dirty="0" smtClean="0">
                        <a:latin typeface="Cambria Math" panose="02040503050406030204" pitchFamily="18" charset="0"/>
                        <a:ea typeface="新細明體" charset="-120"/>
                      </a:rPr>
                      <m:t>𝑚</m:t>
                    </m:r>
                    <m:r>
                      <a:rPr lang="en-US" altLang="zh-TW" sz="1800" b="0" i="1" dirty="0" smtClean="0">
                        <a:latin typeface="Cambria Math" panose="02040503050406030204" pitchFamily="18" charset="0"/>
                        <a:ea typeface="新細明體" charset="-120"/>
                      </a:rPr>
                      <m:t>=6</m:t>
                    </m:r>
                  </m:oMath>
                </a14:m>
                <a:endParaRPr lang="en-US" altLang="zh-TW" sz="1800" b="0" dirty="0">
                  <a:latin typeface="Times New Roman" panose="02020603050405020304" pitchFamily="18" charset="0"/>
                  <a:ea typeface="新細明體" charset="-120"/>
                </a:endParaRPr>
              </a:p>
              <a:p>
                <a:pPr lvl="1" algn="l" eaLnBrk="1" hangingPunct="1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sz="18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1800" b="0" i="0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altLang="zh-TW" sz="1800" b="0" i="1" dirty="0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dPr>
                          <m:e>
                            <m:r>
                              <a:rPr lang="en-US" altLang="zh-TW" sz="1800" b="0" i="1" dirty="0">
                                <a:latin typeface="Cambria Math" panose="02040503050406030204" pitchFamily="18" charset="0"/>
                                <a:ea typeface="新細明體" charset="-120"/>
                              </a:rPr>
                              <m:t>𝑣</m:t>
                            </m:r>
                          </m:e>
                        </m:d>
                      </m:e>
                    </m:func>
                    <m:r>
                      <a:rPr lang="en-US" altLang="zh-TW" sz="1800" b="0" i="1" dirty="0" smtClean="0">
                        <a:latin typeface="Cambria Math" panose="02040503050406030204" pitchFamily="18" charset="0"/>
                        <a:ea typeface="新細明體" charset="-120"/>
                      </a:rPr>
                      <m:t>=3</m:t>
                    </m:r>
                  </m:oMath>
                </a14:m>
                <a:endParaRPr lang="en-US" altLang="zh-TW" sz="1800" b="0" dirty="0">
                  <a:latin typeface="Times New Roman" panose="02020603050405020304" pitchFamily="18" charset="0"/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43024" name="Rectangle 15" descr="Rectangle: Click to edit Master text styles&#10;Second level&#10;Third level&#10;Fourth level&#10;Fifth level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73993" y="4406107"/>
                <a:ext cx="2069919" cy="1828800"/>
              </a:xfrm>
              <a:prstGeom prst="rect">
                <a:avLst/>
              </a:prstGeom>
              <a:blipFill rotWithShape="0">
                <a:blip r:embed="rId5"/>
                <a:stretch>
                  <a:fillRect l="-2353" t="-2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026" name="Text Box 19"/>
          <p:cNvSpPr txBox="1">
            <a:spLocks noChangeArrowheads="1"/>
          </p:cNvSpPr>
          <p:nvPr/>
        </p:nvSpPr>
        <p:spPr bwMode="auto">
          <a:xfrm>
            <a:off x="7456486" y="5846763"/>
            <a:ext cx="3590925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zh-TW" b="0" dirty="0">
                <a:ea typeface="新細明體" charset="-120"/>
              </a:rPr>
              <a:t>A graph with given number of vertices (4) and maximum number of edges</a:t>
            </a:r>
          </a:p>
        </p:txBody>
      </p:sp>
    </p:spTree>
    <p:extLst>
      <p:ext uri="{BB962C8B-B14F-4D97-AF65-F5344CB8AC3E}">
        <p14:creationId xmlns:p14="http://schemas.microsoft.com/office/powerpoint/2010/main" val="202760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Exercise</a:t>
            </a:r>
            <a:br>
              <a:rPr lang="en-US" altLang="zh-TW" dirty="0" smtClean="0"/>
            </a:br>
            <a:r>
              <a:rPr lang="en-US" altLang="zh-TW" sz="2800" dirty="0" smtClean="0"/>
              <a:t>Properties of Directed Graphs</a:t>
            </a:r>
            <a:endParaRPr lang="en-US" altLang="zh-TW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altLang="zh-TW" dirty="0" smtClean="0"/>
                  <a:t>Property 1 – Total in-degree and out-degree</a:t>
                </a:r>
                <a:br>
                  <a:rPr lang="en-US" altLang="zh-TW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𝑖𝑛</m:t>
                    </m:r>
                    <m:r>
                      <m:rPr>
                        <m:lit/>
                      </m:rPr>
                      <a:rPr lang="en-US" altLang="zh-TW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deg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)=?</m:t>
                    </m:r>
                  </m:oMath>
                </a14:m>
                <a:r>
                  <a:rPr lang="en-US" altLang="zh-TW" dirty="0" smtClean="0"/>
                  <a:t/>
                </a:r>
                <a:br>
                  <a:rPr lang="en-US" altLang="zh-TW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𝑜𝑢𝑡</m:t>
                    </m:r>
                    <m:r>
                      <m:rPr>
                        <m:lit/>
                      </m:rPr>
                      <a:rPr lang="en-US" altLang="zh-TW" b="0" i="1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func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=?</m:t>
                    </m:r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Property 2 – Total number of edges</a:t>
                </a:r>
              </a:p>
              <a:p>
                <a:pPr lvl="1"/>
                <a:r>
                  <a:rPr lang="en-US" altLang="zh-TW" dirty="0" smtClean="0"/>
                  <a:t>In an directed graph with no self-loops and no multiple edges</a:t>
                </a:r>
                <a:br>
                  <a:rPr lang="en-US" altLang="zh-TW" dirty="0" smtClean="0"/>
                </a:b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𝑈𝑝𝑝𝑒𝑟𝐵𝑜𝑢𝑛𝑑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altLang="zh-TW" b="0" dirty="0" smtClean="0"/>
                  <a:t/>
                </a:r>
                <a:br>
                  <a:rPr lang="en-US" altLang="zh-TW" b="0" dirty="0" smtClean="0"/>
                </a:b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𝐿𝑜𝑤𝑒𝑟𝐵𝑜𝑢𝑛𝑑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?≤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altLang="zh-TW" dirty="0" smtClean="0"/>
              </a:p>
              <a:p>
                <a:pPr lvl="1"/>
                <a:endParaRPr lang="en-US" altLang="zh-TW" dirty="0"/>
              </a:p>
            </p:txBody>
          </p:sp>
        </mc:Choice>
        <mc:Fallback xmlns="">
          <p:sp>
            <p:nvSpPr>
              <p:cNvPr id="45059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3"/>
                <a:stretch>
                  <a:fillRect l="-2125" t="-2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060" name="Rectangle 4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2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altLang="zh-TW" dirty="0" smtClean="0"/>
                  <a:t>Notation</a:t>
                </a:r>
              </a:p>
              <a:p>
                <a:pPr lvl="1"/>
                <a:r>
                  <a:rPr lang="en-US" altLang="zh-TW" dirty="0" smtClean="0"/>
                  <a:t>  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TW" dirty="0" smtClean="0"/>
                  <a:t>	number of vertices</a:t>
                </a:r>
              </a:p>
              <a:p>
                <a:pPr lvl="1"/>
                <a:r>
                  <a:rPr lang="en-US" altLang="zh-TW" dirty="0" smtClean="0"/>
                  <a:t>  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zh-TW" dirty="0" smtClean="0"/>
                  <a:t>	number of edges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i="1" dirty="0" smtClean="0">
                        <a:latin typeface="Cambria Math" panose="02040503050406030204" pitchFamily="18" charset="0"/>
                      </a:rPr>
                      <m:t>deg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dirty="0" smtClean="0"/>
                  <a:t>	degree of vertex v</a:t>
                </a:r>
              </a:p>
              <a:p>
                <a:pPr lvl="1"/>
                <a:endParaRPr lang="en-US" altLang="zh-TW" dirty="0"/>
              </a:p>
            </p:txBody>
          </p:sp>
        </mc:Choice>
        <mc:Fallback xmlns="">
          <p:sp>
            <p:nvSpPr>
              <p:cNvPr id="45060" name="Rectangle 4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4"/>
                <a:stretch>
                  <a:fillRect l="-2253" t="-2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072" name="Rectangle 15" descr="Rectangle: Click to edit Master text styles&#10;Second level&#10;Third level&#10;Fourth level&#10;Fifth level"/>
              <p:cNvSpPr>
                <a:spLocks noChangeArrowheads="1"/>
              </p:cNvSpPr>
              <p:nvPr/>
            </p:nvSpPr>
            <p:spPr bwMode="auto">
              <a:xfrm>
                <a:off x="8001000" y="4468019"/>
                <a:ext cx="2286000" cy="1323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l" eaLnBrk="1" hangingPunct="1"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None/>
                </a:pPr>
                <a:r>
                  <a:rPr lang="en-US" altLang="zh-TW" sz="1800" b="0" dirty="0" smtClean="0">
                    <a:ea typeface="新細明體" charset="-120"/>
                  </a:rPr>
                  <a:t>Example</a:t>
                </a:r>
              </a:p>
              <a:p>
                <a:pPr lvl="1" algn="l" eaLnBrk="1" hangingPunct="1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</a:pP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新細明體" charset="-120"/>
                      </a:rPr>
                      <m:t>𝑛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新細明體" charset="-120"/>
                      </a:rPr>
                      <m:t>=?</m:t>
                    </m:r>
                  </m:oMath>
                </a14:m>
                <a:endParaRPr lang="en-US" altLang="zh-TW" sz="1800" b="0" dirty="0">
                  <a:latin typeface="Times New Roman" panose="02020603050405020304" pitchFamily="18" charset="0"/>
                  <a:ea typeface="新細明體" charset="-120"/>
                </a:endParaRPr>
              </a:p>
              <a:p>
                <a:pPr lvl="1" algn="l" eaLnBrk="1" hangingPunct="1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</a:pP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新細明體" charset="-120"/>
                      </a:rPr>
                      <m:t>𝑚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新細明體" charset="-120"/>
                      </a:rPr>
                      <m:t>=?</m:t>
                    </m:r>
                  </m:oMath>
                </a14:m>
                <a:endParaRPr lang="en-US" altLang="zh-TW" sz="1800" b="0" dirty="0">
                  <a:latin typeface="Times New Roman" panose="02020603050405020304" pitchFamily="18" charset="0"/>
                  <a:ea typeface="新細明體" charset="-120"/>
                </a:endParaRPr>
              </a:p>
              <a:p>
                <a:pPr lvl="1" algn="l" eaLnBrk="1" hangingPunct="1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sz="18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1800" b="0" i="0" smtClean="0">
                            <a:latin typeface="Cambria Math" panose="02040503050406030204" pitchFamily="18" charset="0"/>
                            <a:ea typeface="新細明體" charset="-12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altLang="zh-TW" sz="1800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dPr>
                          <m:e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  <m:t>𝑣</m:t>
                            </m:r>
                          </m:e>
                        </m:d>
                      </m:e>
                    </m:func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新細明體" charset="-120"/>
                      </a:rPr>
                      <m:t>=?</m:t>
                    </m:r>
                  </m:oMath>
                </a14:m>
                <a:endParaRPr lang="en-US" altLang="zh-TW" sz="1800" b="0" dirty="0">
                  <a:latin typeface="Times New Roman" panose="02020603050405020304" pitchFamily="18" charset="0"/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45072" name="Rectangle 15" descr="Rectangle: Click to edit Master text styles&#10;Second level&#10;Third level&#10;Fourth level&#10;Fifth level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01000" y="4468019"/>
                <a:ext cx="2286000" cy="1323181"/>
              </a:xfrm>
              <a:prstGeom prst="rect">
                <a:avLst/>
              </a:prstGeom>
              <a:blipFill rotWithShape="0">
                <a:blip r:embed="rId5"/>
                <a:stretch>
                  <a:fillRect l="-2400" t="-2765" b="-645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5867400" y="4419600"/>
            <a:ext cx="2133600" cy="2209800"/>
            <a:chOff x="5978525" y="3429000"/>
            <a:chExt cx="2133600" cy="2209800"/>
          </a:xfrm>
        </p:grpSpPr>
        <p:sp>
          <p:nvSpPr>
            <p:cNvPr id="45062" name="Oval 5"/>
            <p:cNvSpPr>
              <a:spLocks noChangeArrowheads="1"/>
            </p:cNvSpPr>
            <p:nvPr/>
          </p:nvSpPr>
          <p:spPr bwMode="auto">
            <a:xfrm>
              <a:off x="5978525" y="43434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5063" name="Oval 6"/>
            <p:cNvSpPr>
              <a:spLocks noChangeArrowheads="1"/>
            </p:cNvSpPr>
            <p:nvPr/>
          </p:nvSpPr>
          <p:spPr bwMode="auto">
            <a:xfrm>
              <a:off x="6892925" y="34290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5064" name="Oval 7"/>
            <p:cNvSpPr>
              <a:spLocks noChangeArrowheads="1"/>
            </p:cNvSpPr>
            <p:nvPr/>
          </p:nvSpPr>
          <p:spPr bwMode="auto">
            <a:xfrm>
              <a:off x="6892925" y="53340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5065" name="Oval 8"/>
            <p:cNvSpPr>
              <a:spLocks noChangeArrowheads="1"/>
            </p:cNvSpPr>
            <p:nvPr/>
          </p:nvSpPr>
          <p:spPr bwMode="auto">
            <a:xfrm>
              <a:off x="7807325" y="43434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45066" name="AutoShape 9"/>
            <p:cNvCxnSpPr>
              <a:cxnSpLocks noChangeShapeType="1"/>
            </p:cNvCxnSpPr>
            <p:nvPr/>
          </p:nvCxnSpPr>
          <p:spPr bwMode="auto">
            <a:xfrm>
              <a:off x="7153275" y="3678238"/>
              <a:ext cx="698500" cy="6794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triangl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67" name="AutoShape 10"/>
            <p:cNvCxnSpPr>
              <a:cxnSpLocks noChangeShapeType="1"/>
              <a:stCxn id="45063" idx="3"/>
              <a:endCxn id="45062" idx="7"/>
            </p:cNvCxnSpPr>
            <p:nvPr/>
          </p:nvCxnSpPr>
          <p:spPr bwMode="auto">
            <a:xfrm flipH="1">
              <a:off x="6238875" y="3698875"/>
              <a:ext cx="698500" cy="6794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triangl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68" name="AutoShape 11"/>
            <p:cNvCxnSpPr>
              <a:cxnSpLocks noChangeShapeType="1"/>
            </p:cNvCxnSpPr>
            <p:nvPr/>
          </p:nvCxnSpPr>
          <p:spPr bwMode="auto">
            <a:xfrm flipH="1" flipV="1">
              <a:off x="6238875" y="4541838"/>
              <a:ext cx="698500" cy="7556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triangl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69" name="AutoShape 12"/>
            <p:cNvCxnSpPr>
              <a:cxnSpLocks noChangeShapeType="1"/>
              <a:stCxn id="45065" idx="3"/>
              <a:endCxn id="45064" idx="7"/>
            </p:cNvCxnSpPr>
            <p:nvPr/>
          </p:nvCxnSpPr>
          <p:spPr bwMode="auto">
            <a:xfrm flipH="1">
              <a:off x="7153275" y="4613275"/>
              <a:ext cx="698500" cy="7556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triangl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70" name="AutoShape 13"/>
            <p:cNvCxnSpPr>
              <a:cxnSpLocks noChangeShapeType="1"/>
            </p:cNvCxnSpPr>
            <p:nvPr/>
          </p:nvCxnSpPr>
          <p:spPr bwMode="auto">
            <a:xfrm flipH="1">
              <a:off x="6292850" y="4541838"/>
              <a:ext cx="1504950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71" name="AutoShape 14"/>
            <p:cNvCxnSpPr>
              <a:cxnSpLocks noChangeShapeType="1"/>
            </p:cNvCxnSpPr>
            <p:nvPr/>
          </p:nvCxnSpPr>
          <p:spPr bwMode="auto">
            <a:xfrm flipV="1">
              <a:off x="7075488" y="3743325"/>
              <a:ext cx="0" cy="15811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73" name="AutoShape 16"/>
            <p:cNvCxnSpPr>
              <a:cxnSpLocks noChangeShapeType="1"/>
            </p:cNvCxnSpPr>
            <p:nvPr/>
          </p:nvCxnSpPr>
          <p:spPr bwMode="auto">
            <a:xfrm flipV="1">
              <a:off x="7004050" y="3749675"/>
              <a:ext cx="0" cy="15811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triangl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74" name="AutoShape 17"/>
            <p:cNvCxnSpPr>
              <a:cxnSpLocks noChangeShapeType="1"/>
              <a:endCxn id="45065" idx="0"/>
            </p:cNvCxnSpPr>
            <p:nvPr/>
          </p:nvCxnSpPr>
          <p:spPr bwMode="auto">
            <a:xfrm>
              <a:off x="7219951" y="3605213"/>
              <a:ext cx="739775" cy="7286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75" name="AutoShape 18"/>
            <p:cNvCxnSpPr>
              <a:cxnSpLocks noChangeShapeType="1"/>
            </p:cNvCxnSpPr>
            <p:nvPr/>
          </p:nvCxnSpPr>
          <p:spPr bwMode="auto">
            <a:xfrm flipH="1">
              <a:off x="7219950" y="4686300"/>
              <a:ext cx="698500" cy="7556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76" name="AutoShape 19"/>
            <p:cNvCxnSpPr>
              <a:cxnSpLocks noChangeShapeType="1"/>
            </p:cNvCxnSpPr>
            <p:nvPr/>
          </p:nvCxnSpPr>
          <p:spPr bwMode="auto">
            <a:xfrm flipH="1">
              <a:off x="6283325" y="4470400"/>
              <a:ext cx="1504950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triangl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77" name="AutoShape 20"/>
            <p:cNvCxnSpPr>
              <a:cxnSpLocks noChangeShapeType="1"/>
            </p:cNvCxnSpPr>
            <p:nvPr/>
          </p:nvCxnSpPr>
          <p:spPr bwMode="auto">
            <a:xfrm flipH="1">
              <a:off x="6161088" y="3646488"/>
              <a:ext cx="698500" cy="6794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78" name="AutoShape 21"/>
            <p:cNvCxnSpPr>
              <a:cxnSpLocks noChangeShapeType="1"/>
            </p:cNvCxnSpPr>
            <p:nvPr/>
          </p:nvCxnSpPr>
          <p:spPr bwMode="auto">
            <a:xfrm flipH="1" flipV="1">
              <a:off x="6232525" y="4649788"/>
              <a:ext cx="698500" cy="7556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5079" name="Text Box 22"/>
          <p:cNvSpPr txBox="1">
            <a:spLocks noChangeArrowheads="1"/>
          </p:cNvSpPr>
          <p:nvPr/>
        </p:nvSpPr>
        <p:spPr bwMode="auto">
          <a:xfrm>
            <a:off x="8112125" y="5800725"/>
            <a:ext cx="3590925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zh-TW" b="0" dirty="0">
                <a:ea typeface="新細明體" charset="-120"/>
              </a:rPr>
              <a:t>A graph with given number of vertices (4) and maximum number of edges</a:t>
            </a:r>
          </a:p>
        </p:txBody>
      </p:sp>
    </p:spTree>
    <p:extLst>
      <p:ext uri="{BB962C8B-B14F-4D97-AF65-F5344CB8AC3E}">
        <p14:creationId xmlns:p14="http://schemas.microsoft.com/office/powerpoint/2010/main" val="155282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Exercise</a:t>
            </a:r>
            <a:br>
              <a:rPr lang="en-US" altLang="zh-TW" dirty="0" smtClean="0"/>
            </a:br>
            <a:r>
              <a:rPr lang="en-US" altLang="zh-TW" sz="2800" dirty="0" smtClean="0"/>
              <a:t>Properties of Directed Graphs</a:t>
            </a:r>
            <a:endParaRPr lang="en-US" altLang="zh-TW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altLang="zh-TW" dirty="0" smtClean="0"/>
                  <a:t>Property 1 – Total in-degree and out-degree</a:t>
                </a:r>
                <a:br>
                  <a:rPr lang="en-US" altLang="zh-TW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𝑖𝑛</m:t>
                    </m:r>
                    <m:r>
                      <m:rPr>
                        <m:lit/>
                      </m:rPr>
                      <a:rPr lang="en-US" altLang="zh-TW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deg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zh-TW" dirty="0" smtClean="0"/>
                  <a:t/>
                </a:r>
                <a:br>
                  <a:rPr lang="en-US" altLang="zh-TW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𝑜𝑢𝑡</m:t>
                    </m:r>
                    <m:r>
                      <m:rPr>
                        <m:lit/>
                      </m:rPr>
                      <a:rPr lang="en-US" altLang="zh-TW" b="0" i="1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func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Property 2 – Total number of edges</a:t>
                </a:r>
              </a:p>
              <a:p>
                <a:pPr lvl="1"/>
                <a:r>
                  <a:rPr lang="en-US" altLang="zh-TW" dirty="0" smtClean="0"/>
                  <a:t>In an directed graph with no self-loops and no multiple edges</a:t>
                </a:r>
                <a:br>
                  <a:rPr lang="en-US" altLang="zh-TW" dirty="0" smtClean="0"/>
                </a:b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altLang="zh-TW" b="0" dirty="0" smtClean="0"/>
                  <a:t/>
                </a:r>
                <a:br>
                  <a:rPr lang="en-US" altLang="zh-TW" b="0" dirty="0" smtClean="0"/>
                </a:br>
                <a14:m>
                  <m:oMath xmlns:m="http://schemas.openxmlformats.org/officeDocument/2006/math">
                    <m:r>
                      <a:rPr lang="en-US" altLang="zh-TW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altLang="zh-TW" dirty="0" smtClean="0"/>
              </a:p>
              <a:p>
                <a:pPr lvl="1"/>
                <a:endParaRPr lang="en-US" altLang="zh-TW" dirty="0"/>
              </a:p>
            </p:txBody>
          </p:sp>
        </mc:Choice>
        <mc:Fallback xmlns="">
          <p:sp>
            <p:nvSpPr>
              <p:cNvPr id="45059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3"/>
                <a:stretch>
                  <a:fillRect l="-2125" t="-2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060" name="Rectangle 4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2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altLang="zh-TW" dirty="0" smtClean="0"/>
                  <a:t>Notation</a:t>
                </a:r>
              </a:p>
              <a:p>
                <a:pPr lvl="1"/>
                <a:r>
                  <a:rPr lang="en-US" altLang="zh-TW" dirty="0" smtClean="0"/>
                  <a:t>  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TW" dirty="0" smtClean="0"/>
                  <a:t>	number of vertices</a:t>
                </a:r>
              </a:p>
              <a:p>
                <a:pPr lvl="1"/>
                <a:r>
                  <a:rPr lang="en-US" altLang="zh-TW" dirty="0" smtClean="0"/>
                  <a:t>  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zh-TW" dirty="0" smtClean="0"/>
                  <a:t>	number of edges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i="1" dirty="0" smtClean="0">
                        <a:latin typeface="Cambria Math" panose="02040503050406030204" pitchFamily="18" charset="0"/>
                      </a:rPr>
                      <m:t>deg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dirty="0" smtClean="0"/>
                  <a:t>	degree of vertex v</a:t>
                </a:r>
              </a:p>
              <a:p>
                <a:pPr lvl="1"/>
                <a:endParaRPr lang="en-US" altLang="zh-TW" dirty="0"/>
              </a:p>
            </p:txBody>
          </p:sp>
        </mc:Choice>
        <mc:Fallback xmlns="">
          <p:sp>
            <p:nvSpPr>
              <p:cNvPr id="45060" name="Rectangle 4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4"/>
                <a:stretch>
                  <a:fillRect l="-2253" t="-2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072" name="Rectangle 15" descr="Rectangle: Click to edit Master text styles&#10;Second level&#10;Third level&#10;Fourth level&#10;Fifth level"/>
              <p:cNvSpPr>
                <a:spLocks noChangeArrowheads="1"/>
              </p:cNvSpPr>
              <p:nvPr/>
            </p:nvSpPr>
            <p:spPr bwMode="auto">
              <a:xfrm>
                <a:off x="8001000" y="4468019"/>
                <a:ext cx="2286000" cy="1323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l" eaLnBrk="1" hangingPunct="1"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None/>
                </a:pPr>
                <a:r>
                  <a:rPr lang="en-US" altLang="zh-TW" sz="1800" b="0" dirty="0" smtClean="0">
                    <a:ea typeface="新細明體" charset="-120"/>
                  </a:rPr>
                  <a:t>Example</a:t>
                </a:r>
              </a:p>
              <a:p>
                <a:pPr lvl="1" algn="l" eaLnBrk="1" hangingPunct="1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</a:pP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新細明體" charset="-120"/>
                      </a:rPr>
                      <m:t>𝑛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新細明體" charset="-120"/>
                      </a:rPr>
                      <m:t>=4</m:t>
                    </m:r>
                  </m:oMath>
                </a14:m>
                <a:endParaRPr lang="en-US" altLang="zh-TW" sz="1800" b="0" dirty="0">
                  <a:latin typeface="Times New Roman" panose="02020603050405020304" pitchFamily="18" charset="0"/>
                  <a:ea typeface="新細明體" charset="-120"/>
                </a:endParaRPr>
              </a:p>
              <a:p>
                <a:pPr lvl="1" algn="l" eaLnBrk="1" hangingPunct="1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</a:pP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新細明體" charset="-120"/>
                      </a:rPr>
                      <m:t>𝑚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新細明體" charset="-120"/>
                      </a:rPr>
                      <m:t>=12</m:t>
                    </m:r>
                  </m:oMath>
                </a14:m>
                <a:endParaRPr lang="en-US" altLang="zh-TW" sz="1800" b="0" dirty="0">
                  <a:latin typeface="Times New Roman" panose="02020603050405020304" pitchFamily="18" charset="0"/>
                  <a:ea typeface="新細明體" charset="-120"/>
                </a:endParaRPr>
              </a:p>
              <a:p>
                <a:pPr lvl="1" algn="l" eaLnBrk="1" hangingPunct="1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sz="18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1800" b="0" i="0" smtClean="0">
                            <a:latin typeface="Cambria Math" panose="02040503050406030204" pitchFamily="18" charset="0"/>
                            <a:ea typeface="新細明體" charset="-12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altLang="zh-TW" sz="1800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dPr>
                          <m:e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  <m:t>𝑣</m:t>
                            </m:r>
                          </m:e>
                        </m:d>
                      </m:e>
                    </m:func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新細明體" charset="-120"/>
                      </a:rPr>
                      <m:t>=6</m:t>
                    </m:r>
                  </m:oMath>
                </a14:m>
                <a:endParaRPr lang="en-US" altLang="zh-TW" sz="1800" b="0" dirty="0">
                  <a:latin typeface="Times New Roman" panose="02020603050405020304" pitchFamily="18" charset="0"/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45072" name="Rectangle 15" descr="Rectangle: Click to edit Master text styles&#10;Second level&#10;Third level&#10;Fourth level&#10;Fifth level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01000" y="4468019"/>
                <a:ext cx="2286000" cy="1323181"/>
              </a:xfrm>
              <a:prstGeom prst="rect">
                <a:avLst/>
              </a:prstGeom>
              <a:blipFill rotWithShape="0">
                <a:blip r:embed="rId5"/>
                <a:stretch>
                  <a:fillRect l="-2400" t="-2765" b="-645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5867400" y="4419600"/>
            <a:ext cx="2133600" cy="2209800"/>
            <a:chOff x="5978525" y="3429000"/>
            <a:chExt cx="2133600" cy="2209800"/>
          </a:xfrm>
        </p:grpSpPr>
        <p:sp>
          <p:nvSpPr>
            <p:cNvPr id="45062" name="Oval 5"/>
            <p:cNvSpPr>
              <a:spLocks noChangeArrowheads="1"/>
            </p:cNvSpPr>
            <p:nvPr/>
          </p:nvSpPr>
          <p:spPr bwMode="auto">
            <a:xfrm>
              <a:off x="5978525" y="43434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5063" name="Oval 6"/>
            <p:cNvSpPr>
              <a:spLocks noChangeArrowheads="1"/>
            </p:cNvSpPr>
            <p:nvPr/>
          </p:nvSpPr>
          <p:spPr bwMode="auto">
            <a:xfrm>
              <a:off x="6892925" y="34290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5064" name="Oval 7"/>
            <p:cNvSpPr>
              <a:spLocks noChangeArrowheads="1"/>
            </p:cNvSpPr>
            <p:nvPr/>
          </p:nvSpPr>
          <p:spPr bwMode="auto">
            <a:xfrm>
              <a:off x="6892925" y="53340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5065" name="Oval 8"/>
            <p:cNvSpPr>
              <a:spLocks noChangeArrowheads="1"/>
            </p:cNvSpPr>
            <p:nvPr/>
          </p:nvSpPr>
          <p:spPr bwMode="auto">
            <a:xfrm>
              <a:off x="7807325" y="43434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45066" name="AutoShape 9"/>
            <p:cNvCxnSpPr>
              <a:cxnSpLocks noChangeShapeType="1"/>
            </p:cNvCxnSpPr>
            <p:nvPr/>
          </p:nvCxnSpPr>
          <p:spPr bwMode="auto">
            <a:xfrm>
              <a:off x="7153275" y="3678238"/>
              <a:ext cx="698500" cy="6794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triangl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67" name="AutoShape 10"/>
            <p:cNvCxnSpPr>
              <a:cxnSpLocks noChangeShapeType="1"/>
              <a:stCxn id="45063" idx="3"/>
              <a:endCxn id="45062" idx="7"/>
            </p:cNvCxnSpPr>
            <p:nvPr/>
          </p:nvCxnSpPr>
          <p:spPr bwMode="auto">
            <a:xfrm flipH="1">
              <a:off x="6238875" y="3698875"/>
              <a:ext cx="698500" cy="6794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triangl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68" name="AutoShape 11"/>
            <p:cNvCxnSpPr>
              <a:cxnSpLocks noChangeShapeType="1"/>
            </p:cNvCxnSpPr>
            <p:nvPr/>
          </p:nvCxnSpPr>
          <p:spPr bwMode="auto">
            <a:xfrm flipH="1" flipV="1">
              <a:off x="6238875" y="4541838"/>
              <a:ext cx="698500" cy="7556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triangl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69" name="AutoShape 12"/>
            <p:cNvCxnSpPr>
              <a:cxnSpLocks noChangeShapeType="1"/>
              <a:stCxn id="45065" idx="3"/>
              <a:endCxn id="45064" idx="7"/>
            </p:cNvCxnSpPr>
            <p:nvPr/>
          </p:nvCxnSpPr>
          <p:spPr bwMode="auto">
            <a:xfrm flipH="1">
              <a:off x="7153275" y="4613275"/>
              <a:ext cx="698500" cy="7556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triangl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70" name="AutoShape 13"/>
            <p:cNvCxnSpPr>
              <a:cxnSpLocks noChangeShapeType="1"/>
            </p:cNvCxnSpPr>
            <p:nvPr/>
          </p:nvCxnSpPr>
          <p:spPr bwMode="auto">
            <a:xfrm flipH="1">
              <a:off x="6292850" y="4541838"/>
              <a:ext cx="1504950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71" name="AutoShape 14"/>
            <p:cNvCxnSpPr>
              <a:cxnSpLocks noChangeShapeType="1"/>
            </p:cNvCxnSpPr>
            <p:nvPr/>
          </p:nvCxnSpPr>
          <p:spPr bwMode="auto">
            <a:xfrm flipV="1">
              <a:off x="7075488" y="3743325"/>
              <a:ext cx="0" cy="15811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73" name="AutoShape 16"/>
            <p:cNvCxnSpPr>
              <a:cxnSpLocks noChangeShapeType="1"/>
            </p:cNvCxnSpPr>
            <p:nvPr/>
          </p:nvCxnSpPr>
          <p:spPr bwMode="auto">
            <a:xfrm flipV="1">
              <a:off x="7004050" y="3749675"/>
              <a:ext cx="0" cy="15811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triangl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74" name="AutoShape 17"/>
            <p:cNvCxnSpPr>
              <a:cxnSpLocks noChangeShapeType="1"/>
              <a:endCxn id="45065" idx="0"/>
            </p:cNvCxnSpPr>
            <p:nvPr/>
          </p:nvCxnSpPr>
          <p:spPr bwMode="auto">
            <a:xfrm>
              <a:off x="7219951" y="3605213"/>
              <a:ext cx="739775" cy="7286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75" name="AutoShape 18"/>
            <p:cNvCxnSpPr>
              <a:cxnSpLocks noChangeShapeType="1"/>
            </p:cNvCxnSpPr>
            <p:nvPr/>
          </p:nvCxnSpPr>
          <p:spPr bwMode="auto">
            <a:xfrm flipH="1">
              <a:off x="7219950" y="4686300"/>
              <a:ext cx="698500" cy="7556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76" name="AutoShape 19"/>
            <p:cNvCxnSpPr>
              <a:cxnSpLocks noChangeShapeType="1"/>
            </p:cNvCxnSpPr>
            <p:nvPr/>
          </p:nvCxnSpPr>
          <p:spPr bwMode="auto">
            <a:xfrm flipH="1">
              <a:off x="6283325" y="4470400"/>
              <a:ext cx="1504950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triangl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77" name="AutoShape 20"/>
            <p:cNvCxnSpPr>
              <a:cxnSpLocks noChangeShapeType="1"/>
            </p:cNvCxnSpPr>
            <p:nvPr/>
          </p:nvCxnSpPr>
          <p:spPr bwMode="auto">
            <a:xfrm flipH="1">
              <a:off x="6161088" y="3646488"/>
              <a:ext cx="698500" cy="6794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78" name="AutoShape 21"/>
            <p:cNvCxnSpPr>
              <a:cxnSpLocks noChangeShapeType="1"/>
            </p:cNvCxnSpPr>
            <p:nvPr/>
          </p:nvCxnSpPr>
          <p:spPr bwMode="auto">
            <a:xfrm flipH="1" flipV="1">
              <a:off x="6232525" y="4649788"/>
              <a:ext cx="698500" cy="7556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5079" name="Text Box 22"/>
          <p:cNvSpPr txBox="1">
            <a:spLocks noChangeArrowheads="1"/>
          </p:cNvSpPr>
          <p:nvPr/>
        </p:nvSpPr>
        <p:spPr bwMode="auto">
          <a:xfrm>
            <a:off x="8112125" y="5800725"/>
            <a:ext cx="3590925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zh-TW" b="0" dirty="0">
                <a:ea typeface="新細明體" charset="-120"/>
              </a:rPr>
              <a:t>A graph with given number of vertices (4) and maximum number of edges</a:t>
            </a:r>
          </a:p>
        </p:txBody>
      </p:sp>
    </p:spTree>
    <p:extLst>
      <p:ext uri="{BB962C8B-B14F-4D97-AF65-F5344CB8AC3E}">
        <p14:creationId xmlns:p14="http://schemas.microsoft.com/office/powerpoint/2010/main" val="419646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Terminology</a:t>
            </a:r>
            <a:br>
              <a:rPr lang="en-US" altLang="zh-TW" dirty="0" smtClean="0"/>
            </a:br>
            <a:r>
              <a:rPr lang="en-US" altLang="zh-TW" sz="2800" dirty="0" smtClean="0"/>
              <a:t>Connectivity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155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141413" y="2249487"/>
                <a:ext cx="5424488" cy="4440680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dirty="0" smtClean="0"/>
                  <a:t>Given two vertices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zh-TW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TW" dirty="0" smtClean="0"/>
                  <a:t>, we say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b="1" dirty="0" smtClean="0">
                    <a:solidFill>
                      <a:schemeClr val="accent1"/>
                    </a:solidFill>
                  </a:rPr>
                  <a:t>reaches</a:t>
                </a:r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TW" dirty="0" smtClean="0"/>
                  <a:t>, and that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TW" dirty="0" smtClean="0"/>
                  <a:t> is </a:t>
                </a:r>
                <a:r>
                  <a:rPr lang="en-US" altLang="zh-TW" b="1" dirty="0" smtClean="0">
                    <a:solidFill>
                      <a:schemeClr val="accent1"/>
                    </a:solidFill>
                  </a:rPr>
                  <a:t>reachable</a:t>
                </a:r>
                <a:r>
                  <a:rPr lang="en-US" altLang="zh-TW" dirty="0" smtClean="0"/>
                  <a:t> from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zh-TW" dirty="0" smtClean="0"/>
                  <a:t>, if there exists a path from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zh-TW" dirty="0" smtClean="0"/>
                  <a:t> to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TW" dirty="0" smtClean="0"/>
                  <a:t>. In an undirected graph </a:t>
                </a:r>
                <a:r>
                  <a:rPr lang="en-US" altLang="zh-TW" b="1" dirty="0" smtClean="0">
                    <a:solidFill>
                      <a:schemeClr val="accent1"/>
                    </a:solidFill>
                  </a:rPr>
                  <a:t>reachability</a:t>
                </a:r>
                <a:r>
                  <a:rPr lang="en-US" altLang="zh-TW" dirty="0" smtClean="0"/>
                  <a:t> is symmetric</a:t>
                </a:r>
              </a:p>
              <a:p>
                <a:r>
                  <a:rPr lang="en-US" altLang="zh-TW" dirty="0" smtClean="0"/>
                  <a:t>A graph is </a:t>
                </a:r>
                <a:r>
                  <a:rPr lang="en-US" altLang="zh-TW" b="1" dirty="0" smtClean="0">
                    <a:solidFill>
                      <a:schemeClr val="accent1"/>
                    </a:solidFill>
                  </a:rPr>
                  <a:t>connected</a:t>
                </a:r>
                <a:r>
                  <a:rPr lang="en-US" altLang="zh-TW" dirty="0" smtClean="0"/>
                  <a:t> if there is a path between every pair of vertices</a:t>
                </a:r>
              </a:p>
              <a:p>
                <a:r>
                  <a:rPr lang="en-US" altLang="zh-TW" dirty="0" smtClean="0"/>
                  <a:t>A digraph is </a:t>
                </a:r>
                <a:r>
                  <a:rPr lang="en-US" altLang="zh-TW" b="1" dirty="0" smtClean="0">
                    <a:solidFill>
                      <a:schemeClr val="accent1"/>
                    </a:solidFill>
                  </a:rPr>
                  <a:t>strongly connected </a:t>
                </a:r>
                <a:r>
                  <a:rPr lang="en-US" altLang="zh-TW" dirty="0" smtClean="0"/>
                  <a:t>if there every pair of vertices is reachable</a:t>
                </a:r>
              </a:p>
            </p:txBody>
          </p:sp>
        </mc:Choice>
        <mc:Fallback xmlns="">
          <p:sp>
            <p:nvSpPr>
              <p:cNvPr id="49155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3" y="2249487"/>
                <a:ext cx="5424488" cy="4440680"/>
              </a:xfrm>
              <a:blipFill rotWithShape="0">
                <a:blip r:embed="rId2"/>
                <a:stretch>
                  <a:fillRect l="-2247" t="-1786" r="-1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6848475" y="1219200"/>
            <a:ext cx="3081338" cy="2536687"/>
            <a:chOff x="6848475" y="1219200"/>
            <a:chExt cx="3081338" cy="2536687"/>
          </a:xfrm>
        </p:grpSpPr>
        <p:grpSp>
          <p:nvGrpSpPr>
            <p:cNvPr id="49157" name="Group 4"/>
            <p:cNvGrpSpPr>
              <a:grpSpLocks noChangeAspect="1"/>
            </p:cNvGrpSpPr>
            <p:nvPr/>
          </p:nvGrpSpPr>
          <p:grpSpPr bwMode="auto">
            <a:xfrm>
              <a:off x="6848475" y="1219200"/>
              <a:ext cx="3081338" cy="1830388"/>
              <a:chOff x="2855" y="994"/>
              <a:chExt cx="2425" cy="1440"/>
            </a:xfrm>
          </p:grpSpPr>
          <p:sp>
            <p:nvSpPr>
              <p:cNvPr id="49170" name="Oval 5"/>
              <p:cNvSpPr>
                <a:spLocks noChangeAspect="1" noChangeArrowheads="1"/>
              </p:cNvSpPr>
              <p:nvPr/>
            </p:nvSpPr>
            <p:spPr bwMode="auto">
              <a:xfrm>
                <a:off x="4007" y="1570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zh-TW" altLang="en-US" sz="2400" b="0">
                  <a:ea typeface="新細明體" charset="-12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171" name="Oval 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55" y="1570"/>
                    <a:ext cx="288" cy="28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ＭＳ Ｐゴシック" charset="-128"/>
                      </a:defRPr>
                    </a:lvl1pPr>
                    <a:lvl2pPr marL="37931725" indent="-37474525" eaLnBrk="0" hangingPunct="0">
                      <a:defRPr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ＭＳ Ｐゴシック" charset="-128"/>
                      </a:defRPr>
                    </a:lvl2pPr>
                    <a:lvl3pPr eaLnBrk="0" hangingPunct="0">
                      <a:defRPr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ＭＳ Ｐゴシック" charset="-128"/>
                      </a:defRPr>
                    </a:lvl3pPr>
                    <a:lvl4pPr eaLnBrk="0" hangingPunct="0">
                      <a:defRPr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ＭＳ Ｐゴシック" charset="-128"/>
                      </a:defRPr>
                    </a:lvl4pPr>
                    <a:lvl5pPr eaLnBrk="0" hangingPunct="0">
                      <a:defRPr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ＭＳ Ｐゴシック" charset="-128"/>
                      </a:defRPr>
                    </a:lvl5pPr>
                    <a:lvl6pPr marL="4572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ＭＳ Ｐゴシック" charset="-128"/>
                      </a:defRPr>
                    </a:lvl6pPr>
                    <a:lvl7pPr marL="9144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ＭＳ Ｐゴシック" charset="-128"/>
                      </a:defRPr>
                    </a:lvl7pPr>
                    <a:lvl8pPr marL="1371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ＭＳ Ｐゴシック" charset="-128"/>
                      </a:defRPr>
                    </a:lvl8pPr>
                    <a:lvl9pPr marL="18288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ＭＳ Ｐゴシック" charset="-128"/>
                      </a:defRPr>
                    </a:lvl9pPr>
                  </a:lstStyle>
                  <a:p>
                    <a:pPr algn="just" eaLnBrk="1" hangingPunct="1">
                      <a:spcBef>
                        <a:spcPct val="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新細明體" charset="-120"/>
                            </a:rPr>
                            <m:t>𝑢</m:t>
                          </m:r>
                        </m:oMath>
                      </m:oMathPara>
                    </a14:m>
                    <a:endParaRPr lang="zh-TW" altLang="en-US" sz="2400" b="0" dirty="0">
                      <a:ea typeface="新細明體" charset="-120"/>
                    </a:endParaRPr>
                  </a:p>
                </p:txBody>
              </p:sp>
            </mc:Choice>
            <mc:Fallback xmlns="">
              <p:sp>
                <p:nvSpPr>
                  <p:cNvPr id="49171" name="Oval 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855" y="1570"/>
                    <a:ext cx="288" cy="288"/>
                  </a:xfrm>
                  <a:prstGeom prst="ellipse">
                    <a:avLst/>
                  </a:prstGeom>
                  <a:blipFill rotWithShape="0">
                    <a:blip r:embed="rId3"/>
                    <a:stretch>
                      <a:fillRect r="-6349"/>
                    </a:stretch>
                  </a:blip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9172" name="Oval 7"/>
              <p:cNvSpPr>
                <a:spLocks noChangeAspect="1" noChangeArrowheads="1"/>
              </p:cNvSpPr>
              <p:nvPr/>
            </p:nvSpPr>
            <p:spPr bwMode="auto">
              <a:xfrm>
                <a:off x="3431" y="994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zh-TW" altLang="en-US" sz="2400" b="0">
                  <a:ea typeface="新細明體" charset="-120"/>
                </a:endParaRPr>
              </a:p>
            </p:txBody>
          </p:sp>
          <p:sp>
            <p:nvSpPr>
              <p:cNvPr id="49173" name="Oval 8"/>
              <p:cNvSpPr>
                <a:spLocks noChangeAspect="1" noChangeArrowheads="1"/>
              </p:cNvSpPr>
              <p:nvPr/>
            </p:nvSpPr>
            <p:spPr bwMode="auto">
              <a:xfrm>
                <a:off x="3431" y="2146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zh-TW" altLang="en-US" sz="2400" b="0">
                  <a:ea typeface="新細明體" charset="-120"/>
                </a:endParaRPr>
              </a:p>
            </p:txBody>
          </p:sp>
          <p:cxnSp>
            <p:nvCxnSpPr>
              <p:cNvPr id="49174" name="AutoShape 9"/>
              <p:cNvCxnSpPr>
                <a:cxnSpLocks noChangeAspect="1" noChangeShapeType="1"/>
                <a:stCxn id="49172" idx="3"/>
                <a:endCxn id="49171" idx="7"/>
              </p:cNvCxnSpPr>
              <p:nvPr/>
            </p:nvCxnSpPr>
            <p:spPr bwMode="auto">
              <a:xfrm flipH="1">
                <a:off x="3100" y="1245"/>
                <a:ext cx="373" cy="361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9175" name="AutoShape 10"/>
              <p:cNvCxnSpPr>
                <a:cxnSpLocks noChangeAspect="1" noChangeShapeType="1"/>
                <a:stCxn id="49173" idx="1"/>
                <a:endCxn id="49171" idx="5"/>
              </p:cNvCxnSpPr>
              <p:nvPr/>
            </p:nvCxnSpPr>
            <p:spPr bwMode="auto">
              <a:xfrm flipH="1" flipV="1">
                <a:off x="3100" y="1821"/>
                <a:ext cx="373" cy="361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9176" name="AutoShape 11"/>
              <p:cNvCxnSpPr>
                <a:cxnSpLocks noChangeAspect="1" noChangeShapeType="1"/>
                <a:stCxn id="49173" idx="7"/>
                <a:endCxn id="49170" idx="3"/>
              </p:cNvCxnSpPr>
              <p:nvPr/>
            </p:nvCxnSpPr>
            <p:spPr bwMode="auto">
              <a:xfrm flipV="1">
                <a:off x="3676" y="1821"/>
                <a:ext cx="373" cy="361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9177" name="AutoShape 12"/>
              <p:cNvCxnSpPr>
                <a:cxnSpLocks noChangeAspect="1" noChangeShapeType="1"/>
                <a:stCxn id="49172" idx="5"/>
                <a:endCxn id="49170" idx="1"/>
              </p:cNvCxnSpPr>
              <p:nvPr/>
            </p:nvCxnSpPr>
            <p:spPr bwMode="auto">
              <a:xfrm>
                <a:off x="3676" y="1245"/>
                <a:ext cx="373" cy="361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9178" name="AutoShape 13"/>
              <p:cNvCxnSpPr>
                <a:cxnSpLocks noChangeAspect="1" noChangeShapeType="1"/>
                <a:stCxn id="49172" idx="4"/>
                <a:endCxn id="49173" idx="0"/>
              </p:cNvCxnSpPr>
              <p:nvPr/>
            </p:nvCxnSpPr>
            <p:spPr bwMode="auto">
              <a:xfrm>
                <a:off x="3574" y="1287"/>
                <a:ext cx="0" cy="852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179" name="Oval 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992" y="1570"/>
                    <a:ext cx="288" cy="28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ＭＳ Ｐゴシック" charset="-128"/>
                      </a:defRPr>
                    </a:lvl1pPr>
                    <a:lvl2pPr marL="37931725" indent="-37474525" eaLnBrk="0" hangingPunct="0">
                      <a:defRPr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ＭＳ Ｐゴシック" charset="-128"/>
                      </a:defRPr>
                    </a:lvl2pPr>
                    <a:lvl3pPr eaLnBrk="0" hangingPunct="0">
                      <a:defRPr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ＭＳ Ｐゴシック" charset="-128"/>
                      </a:defRPr>
                    </a:lvl3pPr>
                    <a:lvl4pPr eaLnBrk="0" hangingPunct="0">
                      <a:defRPr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ＭＳ Ｐゴシック" charset="-128"/>
                      </a:defRPr>
                    </a:lvl4pPr>
                    <a:lvl5pPr eaLnBrk="0" hangingPunct="0">
                      <a:defRPr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ＭＳ Ｐゴシック" charset="-128"/>
                      </a:defRPr>
                    </a:lvl5pPr>
                    <a:lvl6pPr marL="4572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ＭＳ Ｐゴシック" charset="-128"/>
                      </a:defRPr>
                    </a:lvl6pPr>
                    <a:lvl7pPr marL="9144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ＭＳ Ｐゴシック" charset="-128"/>
                      </a:defRPr>
                    </a:lvl7pPr>
                    <a:lvl8pPr marL="1371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ＭＳ Ｐゴシック" charset="-128"/>
                      </a:defRPr>
                    </a:lvl8pPr>
                    <a:lvl9pPr marL="18288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ＭＳ Ｐゴシック" charset="-128"/>
                      </a:defRPr>
                    </a:lvl9pPr>
                  </a:lstStyle>
                  <a:p>
                    <a:pPr algn="just" eaLnBrk="1" hangingPunct="1">
                      <a:spcBef>
                        <a:spcPct val="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新細明體" charset="-120"/>
                            </a:rPr>
                            <m:t>𝑣</m:t>
                          </m:r>
                        </m:oMath>
                      </m:oMathPara>
                    </a14:m>
                    <a:endParaRPr lang="zh-TW" altLang="en-US" sz="2400" b="0" dirty="0">
                      <a:ea typeface="新細明體" charset="-120"/>
                    </a:endParaRPr>
                  </a:p>
                </p:txBody>
              </p:sp>
            </mc:Choice>
            <mc:Fallback xmlns="">
              <p:sp>
                <p:nvSpPr>
                  <p:cNvPr id="49179" name="Oval 1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992" y="1570"/>
                    <a:ext cx="288" cy="288"/>
                  </a:xfrm>
                  <a:prstGeom prst="ellipse">
                    <a:avLst/>
                  </a:prstGeom>
                  <a:blipFill rotWithShape="0">
                    <a:blip r:embed="rId4"/>
                    <a:stretch>
                      <a:fillRect r="-3175" b="-1587"/>
                    </a:stretch>
                  </a:blip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9180" name="AutoShape 15"/>
              <p:cNvCxnSpPr>
                <a:cxnSpLocks noChangeAspect="1" noChangeShapeType="1"/>
                <a:stCxn id="49170" idx="6"/>
                <a:endCxn id="49179" idx="2"/>
              </p:cNvCxnSpPr>
              <p:nvPr/>
            </p:nvCxnSpPr>
            <p:spPr bwMode="auto">
              <a:xfrm>
                <a:off x="4300" y="1713"/>
                <a:ext cx="685" cy="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158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6959600" y="3048001"/>
                  <a:ext cx="2857500" cy="7078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1pPr>
                  <a:lvl2pPr marL="37931725" indent="-37474525" eaLnBrk="0" hangingPunct="0"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2pPr>
                  <a:lvl3pPr eaLnBrk="0" hangingPunct="0"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3pPr>
                  <a:lvl4pPr eaLnBrk="0" hangingPunct="0"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4pPr>
                  <a:lvl5pPr eaLnBrk="0" hangingPunct="0"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</a:pPr>
                  <a:r>
                    <a:rPr lang="en-US" altLang="zh-TW" b="0" dirty="0" smtClean="0">
                      <a:ea typeface="新細明體" charset="-120"/>
                    </a:rPr>
                    <a:t>Connected graph</a:t>
                  </a:r>
                </a:p>
                <a:p>
                  <a:pPr algn="ctr" eaLnBrk="1" hangingPunct="1">
                    <a:spcBef>
                      <a:spcPct val="0"/>
                    </a:spcBef>
                  </a:pPr>
                  <a14:m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新細明體" charset="-120"/>
                        </a:rPr>
                        <m:t>𝑢</m:t>
                      </m:r>
                    </m:oMath>
                  </a14:m>
                  <a:r>
                    <a:rPr lang="en-US" altLang="zh-TW" b="0" dirty="0" smtClean="0">
                      <a:ea typeface="新細明體" charset="-12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新細明體" charset="-120"/>
                        </a:rPr>
                        <m:t>𝑣</m:t>
                      </m:r>
                    </m:oMath>
                  </a14:m>
                  <a:r>
                    <a:rPr lang="en-US" altLang="zh-TW" b="0" dirty="0" smtClean="0">
                      <a:ea typeface="新細明體" charset="-120"/>
                    </a:rPr>
                    <a:t> are reachable</a:t>
                  </a:r>
                  <a:endParaRPr lang="en-US" altLang="zh-TW" b="0" dirty="0">
                    <a:ea typeface="新細明體" charset="-120"/>
                  </a:endParaRPr>
                </a:p>
              </p:txBody>
            </p:sp>
          </mc:Choice>
          <mc:Fallback xmlns="">
            <p:sp>
              <p:nvSpPr>
                <p:cNvPr id="49158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959600" y="3048001"/>
                  <a:ext cx="2857500" cy="707886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4310" b="-14655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5" name="Group 54"/>
          <p:cNvGrpSpPr/>
          <p:nvPr/>
        </p:nvGrpSpPr>
        <p:grpSpPr>
          <a:xfrm>
            <a:off x="6094412" y="4007450"/>
            <a:ext cx="4802640" cy="2576656"/>
            <a:chOff x="6117919" y="1219200"/>
            <a:chExt cx="4802640" cy="2576656"/>
          </a:xfrm>
        </p:grpSpPr>
        <p:grpSp>
          <p:nvGrpSpPr>
            <p:cNvPr id="56" name="Group 4"/>
            <p:cNvGrpSpPr>
              <a:grpSpLocks noChangeAspect="1"/>
            </p:cNvGrpSpPr>
            <p:nvPr/>
          </p:nvGrpSpPr>
          <p:grpSpPr bwMode="auto">
            <a:xfrm>
              <a:off x="6848475" y="1219200"/>
              <a:ext cx="3081338" cy="1830388"/>
              <a:chOff x="2855" y="994"/>
              <a:chExt cx="2425" cy="1440"/>
            </a:xfrm>
          </p:grpSpPr>
          <p:sp>
            <p:nvSpPr>
              <p:cNvPr id="58" name="Oval 5"/>
              <p:cNvSpPr>
                <a:spLocks noChangeAspect="1" noChangeArrowheads="1"/>
              </p:cNvSpPr>
              <p:nvPr/>
            </p:nvSpPr>
            <p:spPr bwMode="auto">
              <a:xfrm>
                <a:off x="4007" y="1570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zh-TW" altLang="en-US" sz="2400" b="0">
                  <a:ea typeface="新細明體" charset="-12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Oval 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55" y="1570"/>
                    <a:ext cx="288" cy="28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ＭＳ Ｐゴシック" charset="-128"/>
                      </a:defRPr>
                    </a:lvl1pPr>
                    <a:lvl2pPr marL="37931725" indent="-37474525" eaLnBrk="0" hangingPunct="0">
                      <a:defRPr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ＭＳ Ｐゴシック" charset="-128"/>
                      </a:defRPr>
                    </a:lvl2pPr>
                    <a:lvl3pPr eaLnBrk="0" hangingPunct="0">
                      <a:defRPr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ＭＳ Ｐゴシック" charset="-128"/>
                      </a:defRPr>
                    </a:lvl3pPr>
                    <a:lvl4pPr eaLnBrk="0" hangingPunct="0">
                      <a:defRPr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ＭＳ Ｐゴシック" charset="-128"/>
                      </a:defRPr>
                    </a:lvl4pPr>
                    <a:lvl5pPr eaLnBrk="0" hangingPunct="0">
                      <a:defRPr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ＭＳ Ｐゴシック" charset="-128"/>
                      </a:defRPr>
                    </a:lvl5pPr>
                    <a:lvl6pPr marL="4572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ＭＳ Ｐゴシック" charset="-128"/>
                      </a:defRPr>
                    </a:lvl6pPr>
                    <a:lvl7pPr marL="9144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ＭＳ Ｐゴシック" charset="-128"/>
                      </a:defRPr>
                    </a:lvl7pPr>
                    <a:lvl8pPr marL="1371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ＭＳ Ｐゴシック" charset="-128"/>
                      </a:defRPr>
                    </a:lvl8pPr>
                    <a:lvl9pPr marL="18288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ＭＳ Ｐゴシック" charset="-128"/>
                      </a:defRPr>
                    </a:lvl9pPr>
                  </a:lstStyle>
                  <a:p>
                    <a:pPr algn="just" eaLnBrk="1" hangingPunct="1">
                      <a:spcBef>
                        <a:spcPct val="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新細明體" charset="-120"/>
                            </a:rPr>
                            <m:t>𝑢</m:t>
                          </m:r>
                        </m:oMath>
                      </m:oMathPara>
                    </a14:m>
                    <a:endParaRPr lang="zh-TW" altLang="en-US" sz="2400" b="0" dirty="0">
                      <a:ea typeface="新細明體" charset="-120"/>
                    </a:endParaRPr>
                  </a:p>
                </p:txBody>
              </p:sp>
            </mc:Choice>
            <mc:Fallback xmlns="">
              <p:sp>
                <p:nvSpPr>
                  <p:cNvPr id="59" name="Oval 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855" y="1570"/>
                    <a:ext cx="288" cy="288"/>
                  </a:xfrm>
                  <a:prstGeom prst="ellipse">
                    <a:avLst/>
                  </a:prstGeom>
                  <a:blipFill rotWithShape="0">
                    <a:blip r:embed="rId6"/>
                    <a:stretch>
                      <a:fillRect r="-4762"/>
                    </a:stretch>
                  </a:blip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0" name="Oval 7"/>
              <p:cNvSpPr>
                <a:spLocks noChangeAspect="1" noChangeArrowheads="1"/>
              </p:cNvSpPr>
              <p:nvPr/>
            </p:nvSpPr>
            <p:spPr bwMode="auto">
              <a:xfrm>
                <a:off x="3431" y="994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zh-TW" altLang="en-US" sz="2400" b="0">
                  <a:ea typeface="新細明體" charset="-120"/>
                </a:endParaRPr>
              </a:p>
            </p:txBody>
          </p:sp>
          <p:sp>
            <p:nvSpPr>
              <p:cNvPr id="61" name="Oval 8"/>
              <p:cNvSpPr>
                <a:spLocks noChangeAspect="1" noChangeArrowheads="1"/>
              </p:cNvSpPr>
              <p:nvPr/>
            </p:nvSpPr>
            <p:spPr bwMode="auto">
              <a:xfrm>
                <a:off x="3431" y="2146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zh-TW" altLang="en-US" sz="2400" b="0">
                  <a:ea typeface="新細明體" charset="-120"/>
                </a:endParaRPr>
              </a:p>
            </p:txBody>
          </p:sp>
          <p:cxnSp>
            <p:nvCxnSpPr>
              <p:cNvPr id="62" name="AutoShape 9"/>
              <p:cNvCxnSpPr>
                <a:cxnSpLocks noChangeAspect="1" noChangeShapeType="1"/>
                <a:stCxn id="60" idx="3"/>
                <a:endCxn id="59" idx="7"/>
              </p:cNvCxnSpPr>
              <p:nvPr/>
            </p:nvCxnSpPr>
            <p:spPr bwMode="auto">
              <a:xfrm flipH="1">
                <a:off x="3100" y="1245"/>
                <a:ext cx="373" cy="361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 type="triangle" w="lg" len="lg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3" name="AutoShape 10"/>
              <p:cNvCxnSpPr>
                <a:cxnSpLocks noChangeAspect="1" noChangeShapeType="1"/>
                <a:stCxn id="61" idx="1"/>
                <a:endCxn id="59" idx="5"/>
              </p:cNvCxnSpPr>
              <p:nvPr/>
            </p:nvCxnSpPr>
            <p:spPr bwMode="auto">
              <a:xfrm flipH="1" flipV="1">
                <a:off x="3100" y="1821"/>
                <a:ext cx="373" cy="361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 type="triangle" w="lg" len="lg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4" name="AutoShape 11"/>
              <p:cNvCxnSpPr>
                <a:cxnSpLocks noChangeAspect="1" noChangeShapeType="1"/>
                <a:stCxn id="61" idx="7"/>
                <a:endCxn id="58" idx="3"/>
              </p:cNvCxnSpPr>
              <p:nvPr/>
            </p:nvCxnSpPr>
            <p:spPr bwMode="auto">
              <a:xfrm flipV="1">
                <a:off x="3676" y="1821"/>
                <a:ext cx="373" cy="361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lg" len="lg"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5" name="AutoShape 12"/>
              <p:cNvCxnSpPr>
                <a:cxnSpLocks noChangeAspect="1" noChangeShapeType="1"/>
                <a:stCxn id="60" idx="5"/>
                <a:endCxn id="58" idx="1"/>
              </p:cNvCxnSpPr>
              <p:nvPr/>
            </p:nvCxnSpPr>
            <p:spPr bwMode="auto">
              <a:xfrm>
                <a:off x="3676" y="1245"/>
                <a:ext cx="373" cy="361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lg" len="lg"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6" name="AutoShape 13"/>
              <p:cNvCxnSpPr>
                <a:cxnSpLocks noChangeAspect="1" noChangeShapeType="1"/>
                <a:stCxn id="60" idx="4"/>
                <a:endCxn id="61" idx="0"/>
              </p:cNvCxnSpPr>
              <p:nvPr/>
            </p:nvCxnSpPr>
            <p:spPr bwMode="auto">
              <a:xfrm>
                <a:off x="3574" y="1287"/>
                <a:ext cx="0" cy="852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 type="triangle" w="lg" len="lg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Oval 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992" y="1570"/>
                    <a:ext cx="288" cy="28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ＭＳ Ｐゴシック" charset="-128"/>
                      </a:defRPr>
                    </a:lvl1pPr>
                    <a:lvl2pPr marL="37931725" indent="-37474525" eaLnBrk="0" hangingPunct="0">
                      <a:defRPr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ＭＳ Ｐゴシック" charset="-128"/>
                      </a:defRPr>
                    </a:lvl2pPr>
                    <a:lvl3pPr eaLnBrk="0" hangingPunct="0">
                      <a:defRPr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ＭＳ Ｐゴシック" charset="-128"/>
                      </a:defRPr>
                    </a:lvl3pPr>
                    <a:lvl4pPr eaLnBrk="0" hangingPunct="0">
                      <a:defRPr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ＭＳ Ｐゴシック" charset="-128"/>
                      </a:defRPr>
                    </a:lvl4pPr>
                    <a:lvl5pPr eaLnBrk="0" hangingPunct="0">
                      <a:defRPr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ＭＳ Ｐゴシック" charset="-128"/>
                      </a:defRPr>
                    </a:lvl5pPr>
                    <a:lvl6pPr marL="4572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ＭＳ Ｐゴシック" charset="-128"/>
                      </a:defRPr>
                    </a:lvl6pPr>
                    <a:lvl7pPr marL="9144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ＭＳ Ｐゴシック" charset="-128"/>
                      </a:defRPr>
                    </a:lvl7pPr>
                    <a:lvl8pPr marL="1371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ＭＳ Ｐゴシック" charset="-128"/>
                      </a:defRPr>
                    </a:lvl8pPr>
                    <a:lvl9pPr marL="18288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ＭＳ Ｐゴシック" charset="-128"/>
                      </a:defRPr>
                    </a:lvl9pPr>
                  </a:lstStyle>
                  <a:p>
                    <a:pPr algn="just" eaLnBrk="1" hangingPunct="1">
                      <a:spcBef>
                        <a:spcPct val="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新細明體" charset="-120"/>
                            </a:rPr>
                            <m:t>𝑣</m:t>
                          </m:r>
                        </m:oMath>
                      </m:oMathPara>
                    </a14:m>
                    <a:endParaRPr lang="zh-TW" altLang="en-US" sz="2400" b="0" dirty="0">
                      <a:ea typeface="新細明體" charset="-120"/>
                    </a:endParaRPr>
                  </a:p>
                </p:txBody>
              </p:sp>
            </mc:Choice>
            <mc:Fallback xmlns="">
              <p:sp>
                <p:nvSpPr>
                  <p:cNvPr id="67" name="Oval 1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992" y="1570"/>
                    <a:ext cx="288" cy="288"/>
                  </a:xfrm>
                  <a:prstGeom prst="ellipse">
                    <a:avLst/>
                  </a:prstGeom>
                  <a:blipFill rotWithShape="0">
                    <a:blip r:embed="rId7"/>
                    <a:stretch>
                      <a:fillRect r="-3175" b="-1563"/>
                    </a:stretch>
                  </a:blip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8" name="AutoShape 15"/>
              <p:cNvCxnSpPr>
                <a:cxnSpLocks noChangeAspect="1" noChangeShapeType="1"/>
                <a:stCxn id="58" idx="6"/>
                <a:endCxn id="67" idx="2"/>
              </p:cNvCxnSpPr>
              <p:nvPr/>
            </p:nvCxnSpPr>
            <p:spPr bwMode="auto">
              <a:xfrm>
                <a:off x="4300" y="1713"/>
                <a:ext cx="685" cy="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lg" len="lg"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6117919" y="3087970"/>
                  <a:ext cx="4802640" cy="7078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1pPr>
                  <a:lvl2pPr marL="37931725" indent="-37474525" eaLnBrk="0" hangingPunct="0"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2pPr>
                  <a:lvl3pPr eaLnBrk="0" hangingPunct="0"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3pPr>
                  <a:lvl4pPr eaLnBrk="0" hangingPunct="0"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4pPr>
                  <a:lvl5pPr eaLnBrk="0" hangingPunct="0"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</a:pPr>
                  <a:r>
                    <a:rPr lang="en-US" altLang="zh-TW" b="0" dirty="0" smtClean="0">
                      <a:ea typeface="新細明體" charset="-120"/>
                    </a:rPr>
                    <a:t>Connected digraph</a:t>
                  </a:r>
                </a:p>
                <a:p>
                  <a:pPr algn="ctr" eaLnBrk="1" hangingPunct="1">
                    <a:spcBef>
                      <a:spcPct val="0"/>
                    </a:spcBef>
                  </a:pPr>
                  <a14:m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新細明體" charset="-120"/>
                        </a:rPr>
                        <m:t>𝑢</m:t>
                      </m:r>
                    </m:oMath>
                  </a14:m>
                  <a:r>
                    <a:rPr lang="en-US" altLang="zh-TW" b="0" dirty="0" smtClean="0">
                      <a:ea typeface="新細明體" charset="-12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新細明體" charset="-120"/>
                        </a:rPr>
                        <m:t>𝑣</m:t>
                      </m:r>
                    </m:oMath>
                  </a14:m>
                  <a:r>
                    <a:rPr lang="en-US" altLang="zh-TW" b="0" dirty="0" smtClean="0">
                      <a:ea typeface="新細明體" charset="-120"/>
                    </a:rPr>
                    <a:t> are not mutually reachable</a:t>
                  </a:r>
                  <a:endParaRPr lang="en-US" altLang="zh-TW" b="0" dirty="0">
                    <a:ea typeface="新細明體" charset="-120"/>
                  </a:endParaRPr>
                </a:p>
              </p:txBody>
            </p:sp>
          </mc:Choice>
          <mc:Fallback xmlns="">
            <p:sp>
              <p:nvSpPr>
                <p:cNvPr id="57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117919" y="3087970"/>
                  <a:ext cx="4802640" cy="707886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t="-5172" b="-14655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372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Terminology</a:t>
            </a:r>
            <a:br>
              <a:rPr lang="en-US" altLang="zh-TW" dirty="0" smtClean="0"/>
            </a:br>
            <a:r>
              <a:rPr lang="en-US" altLang="zh-TW" sz="2800" dirty="0" smtClean="0"/>
              <a:t>Subgraphs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131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141413" y="2249486"/>
                <a:ext cx="5624512" cy="4417531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dirty="0" smtClean="0"/>
                  <a:t>A </a:t>
                </a:r>
                <a:r>
                  <a:rPr lang="en-US" altLang="zh-TW" b="1" dirty="0" smtClean="0">
                    <a:solidFill>
                      <a:schemeClr val="accent1"/>
                    </a:solidFill>
                  </a:rPr>
                  <a:t>subgraph</a:t>
                </a:r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altLang="zh-TW" dirty="0" smtClean="0"/>
                  <a:t> of a graph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zh-TW" dirty="0" smtClean="0"/>
                  <a:t> is a graph whose vertices and edges are subsets of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zh-TW" dirty="0" smtClean="0"/>
                  <a:t>, respectively</a:t>
                </a:r>
              </a:p>
              <a:p>
                <a:r>
                  <a:rPr lang="en-US" altLang="zh-TW" dirty="0" smtClean="0"/>
                  <a:t>A </a:t>
                </a:r>
                <a:r>
                  <a:rPr lang="en-US" altLang="zh-TW" b="1" dirty="0" smtClean="0">
                    <a:solidFill>
                      <a:schemeClr val="accent1"/>
                    </a:solidFill>
                  </a:rPr>
                  <a:t>spanning subgraph </a:t>
                </a:r>
                <a:r>
                  <a:rPr lang="en-US" altLang="zh-TW" dirty="0" smtClean="0"/>
                  <a:t>of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zh-TW" dirty="0" smtClean="0"/>
                  <a:t> is a subgraph that contains all the vertices of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altLang="zh-TW" dirty="0" smtClean="0"/>
              </a:p>
              <a:p>
                <a:r>
                  <a:rPr lang="en-US" altLang="zh-TW" dirty="0"/>
                  <a:t>A </a:t>
                </a:r>
                <a:r>
                  <a:rPr lang="en-US" altLang="zh-TW" b="1" dirty="0">
                    <a:solidFill>
                      <a:schemeClr val="accent1"/>
                    </a:solidFill>
                  </a:rPr>
                  <a:t>connected component </a:t>
                </a:r>
                <a:r>
                  <a:rPr lang="en-US" altLang="zh-TW" dirty="0"/>
                  <a:t>of a graph 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zh-TW" dirty="0"/>
                  <a:t> is a maximal connected subgraph of 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altLang="zh-TW" dirty="0"/>
              </a:p>
              <a:p>
                <a:endParaRPr lang="en-US" altLang="zh-TW" dirty="0" smtClean="0"/>
              </a:p>
            </p:txBody>
          </p:sp>
        </mc:Choice>
        <mc:Fallback xmlns="">
          <p:sp>
            <p:nvSpPr>
              <p:cNvPr id="48131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3" y="2249486"/>
                <a:ext cx="5624512" cy="4417531"/>
              </a:xfrm>
              <a:blipFill rotWithShape="0">
                <a:blip r:embed="rId2"/>
                <a:stretch>
                  <a:fillRect l="-2167" t="-1793" r="-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6831406" y="188018"/>
            <a:ext cx="3081338" cy="2299493"/>
            <a:chOff x="6848476" y="1219201"/>
            <a:chExt cx="3081338" cy="2299493"/>
          </a:xfrm>
        </p:grpSpPr>
        <p:sp>
          <p:nvSpPr>
            <p:cNvPr id="48133" name="Text Box 4"/>
            <p:cNvSpPr txBox="1">
              <a:spLocks noChangeArrowheads="1"/>
            </p:cNvSpPr>
            <p:nvPr/>
          </p:nvSpPr>
          <p:spPr bwMode="auto">
            <a:xfrm>
              <a:off x="6959600" y="3120231"/>
              <a:ext cx="28575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b="0" dirty="0">
                  <a:ea typeface="新細明體" charset="-120"/>
                </a:rPr>
                <a:t>Subgraph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6848476" y="1219201"/>
              <a:ext cx="3081338" cy="1830388"/>
              <a:chOff x="6848476" y="1219201"/>
              <a:chExt cx="3081338" cy="1830388"/>
            </a:xfrm>
          </p:grpSpPr>
          <p:sp>
            <p:nvSpPr>
              <p:cNvPr id="48135" name="Oval 6"/>
              <p:cNvSpPr>
                <a:spLocks noChangeAspect="1" noChangeArrowheads="1"/>
              </p:cNvSpPr>
              <p:nvPr/>
            </p:nvSpPr>
            <p:spPr bwMode="auto">
              <a:xfrm>
                <a:off x="8312151" y="1951038"/>
                <a:ext cx="366713" cy="366712"/>
              </a:xfrm>
              <a:prstGeom prst="ellipse">
                <a:avLst/>
              </a:prstGeom>
              <a:solidFill>
                <a:schemeClr val="accent4"/>
              </a:solidFill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zh-TW" altLang="en-US" sz="2400" b="0">
                  <a:ea typeface="新細明體" charset="-120"/>
                </a:endParaRPr>
              </a:p>
            </p:txBody>
          </p:sp>
          <p:sp>
            <p:nvSpPr>
              <p:cNvPr id="48136" name="Oval 7"/>
              <p:cNvSpPr>
                <a:spLocks noChangeAspect="1" noChangeArrowheads="1"/>
              </p:cNvSpPr>
              <p:nvPr/>
            </p:nvSpPr>
            <p:spPr bwMode="auto">
              <a:xfrm>
                <a:off x="6848476" y="1951038"/>
                <a:ext cx="366713" cy="366712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zh-TW" altLang="en-US" sz="2400" b="0">
                  <a:ea typeface="新細明體" charset="-120"/>
                </a:endParaRPr>
              </a:p>
            </p:txBody>
          </p:sp>
          <p:sp>
            <p:nvSpPr>
              <p:cNvPr id="48137" name="Oval 8"/>
              <p:cNvSpPr>
                <a:spLocks noChangeAspect="1" noChangeArrowheads="1"/>
              </p:cNvSpPr>
              <p:nvPr/>
            </p:nvSpPr>
            <p:spPr bwMode="auto">
              <a:xfrm>
                <a:off x="7580313" y="1219201"/>
                <a:ext cx="366712" cy="366713"/>
              </a:xfrm>
              <a:prstGeom prst="ellipse">
                <a:avLst/>
              </a:prstGeom>
              <a:solidFill>
                <a:schemeClr val="accent4"/>
              </a:solidFill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zh-TW" altLang="en-US" sz="2400" b="0">
                  <a:ea typeface="新細明體" charset="-120"/>
                </a:endParaRPr>
              </a:p>
            </p:txBody>
          </p:sp>
          <p:sp>
            <p:nvSpPr>
              <p:cNvPr id="48138" name="Oval 9"/>
              <p:cNvSpPr>
                <a:spLocks noChangeAspect="1" noChangeArrowheads="1"/>
              </p:cNvSpPr>
              <p:nvPr/>
            </p:nvSpPr>
            <p:spPr bwMode="auto">
              <a:xfrm>
                <a:off x="7580313" y="2682876"/>
                <a:ext cx="366712" cy="366713"/>
              </a:xfrm>
              <a:prstGeom prst="ellipse">
                <a:avLst/>
              </a:prstGeom>
              <a:solidFill>
                <a:schemeClr val="accent4"/>
              </a:solidFill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zh-TW" altLang="en-US" sz="2400" b="0">
                  <a:ea typeface="新細明體" charset="-120"/>
                </a:endParaRPr>
              </a:p>
            </p:txBody>
          </p:sp>
          <p:cxnSp>
            <p:nvCxnSpPr>
              <p:cNvPr id="48139" name="AutoShape 10"/>
              <p:cNvCxnSpPr>
                <a:cxnSpLocks noChangeAspect="1" noChangeShapeType="1"/>
                <a:stCxn id="48137" idx="3"/>
                <a:endCxn id="48136" idx="7"/>
              </p:cNvCxnSpPr>
              <p:nvPr/>
            </p:nvCxnSpPr>
            <p:spPr bwMode="auto">
              <a:xfrm flipH="1">
                <a:off x="7159626" y="1538289"/>
                <a:ext cx="474663" cy="458787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8140" name="AutoShape 11"/>
              <p:cNvCxnSpPr>
                <a:cxnSpLocks noChangeAspect="1" noChangeShapeType="1"/>
                <a:stCxn id="48138" idx="1"/>
                <a:endCxn id="48136" idx="5"/>
              </p:cNvCxnSpPr>
              <p:nvPr/>
            </p:nvCxnSpPr>
            <p:spPr bwMode="auto">
              <a:xfrm flipH="1" flipV="1">
                <a:off x="7159626" y="2270125"/>
                <a:ext cx="474663" cy="45878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8141" name="AutoShape 12"/>
              <p:cNvCxnSpPr>
                <a:cxnSpLocks noChangeAspect="1" noChangeShapeType="1"/>
                <a:stCxn id="48138" idx="7"/>
                <a:endCxn id="48135" idx="3"/>
              </p:cNvCxnSpPr>
              <p:nvPr/>
            </p:nvCxnSpPr>
            <p:spPr bwMode="auto">
              <a:xfrm flipV="1">
                <a:off x="7891463" y="2270125"/>
                <a:ext cx="474662" cy="458788"/>
              </a:xfrm>
              <a:prstGeom prst="straightConnector1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8142" name="AutoShape 13"/>
              <p:cNvCxnSpPr>
                <a:cxnSpLocks noChangeAspect="1" noChangeShapeType="1"/>
                <a:stCxn id="48137" idx="5"/>
                <a:endCxn id="48135" idx="1"/>
              </p:cNvCxnSpPr>
              <p:nvPr/>
            </p:nvCxnSpPr>
            <p:spPr bwMode="auto">
              <a:xfrm>
                <a:off x="7891463" y="1538289"/>
                <a:ext cx="474662" cy="458787"/>
              </a:xfrm>
              <a:prstGeom prst="straightConnector1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8143" name="AutoShape 14"/>
              <p:cNvCxnSpPr>
                <a:cxnSpLocks noChangeAspect="1" noChangeShapeType="1"/>
                <a:stCxn id="48137" idx="4"/>
                <a:endCxn id="48138" idx="0"/>
              </p:cNvCxnSpPr>
              <p:nvPr/>
            </p:nvCxnSpPr>
            <p:spPr bwMode="auto">
              <a:xfrm>
                <a:off x="7761288" y="1592264"/>
                <a:ext cx="0" cy="1082675"/>
              </a:xfrm>
              <a:prstGeom prst="straightConnector1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8144" name="Oval 15"/>
              <p:cNvSpPr>
                <a:spLocks noChangeAspect="1" noChangeArrowheads="1"/>
              </p:cNvSpPr>
              <p:nvPr/>
            </p:nvSpPr>
            <p:spPr bwMode="auto">
              <a:xfrm>
                <a:off x="9563101" y="1951038"/>
                <a:ext cx="366713" cy="366712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zh-TW" altLang="en-US" sz="2400" b="0">
                  <a:ea typeface="新細明體" charset="-120"/>
                </a:endParaRPr>
              </a:p>
            </p:txBody>
          </p:sp>
          <p:cxnSp>
            <p:nvCxnSpPr>
              <p:cNvPr id="48145" name="AutoShape 16"/>
              <p:cNvCxnSpPr>
                <a:cxnSpLocks noChangeAspect="1" noChangeShapeType="1"/>
                <a:stCxn id="48135" idx="6"/>
                <a:endCxn id="48144" idx="2"/>
              </p:cNvCxnSpPr>
              <p:nvPr/>
            </p:nvCxnSpPr>
            <p:spPr bwMode="auto">
              <a:xfrm>
                <a:off x="8685213" y="2133600"/>
                <a:ext cx="869950" cy="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8146" name="AutoShape 17"/>
              <p:cNvCxnSpPr>
                <a:cxnSpLocks noChangeAspect="1" noChangeShapeType="1"/>
                <a:stCxn id="48138" idx="6"/>
                <a:endCxn id="48144" idx="3"/>
              </p:cNvCxnSpPr>
              <p:nvPr/>
            </p:nvCxnSpPr>
            <p:spPr bwMode="auto">
              <a:xfrm flipV="1">
                <a:off x="7954964" y="2273300"/>
                <a:ext cx="1660525" cy="5921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8147" name="AutoShape 18"/>
              <p:cNvCxnSpPr>
                <a:cxnSpLocks noChangeAspect="1" noChangeShapeType="1"/>
                <a:stCxn id="48144" idx="1"/>
                <a:endCxn id="48137" idx="6"/>
              </p:cNvCxnSpPr>
              <p:nvPr/>
            </p:nvCxnSpPr>
            <p:spPr bwMode="auto">
              <a:xfrm flipH="1" flipV="1">
                <a:off x="7954964" y="1401764"/>
                <a:ext cx="1660525" cy="592137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5" name="Group 4"/>
          <p:cNvGrpSpPr/>
          <p:nvPr/>
        </p:nvGrpSpPr>
        <p:grpSpPr>
          <a:xfrm>
            <a:off x="8588768" y="1968040"/>
            <a:ext cx="3644900" cy="2297113"/>
            <a:chOff x="6565900" y="3800476"/>
            <a:chExt cx="3644900" cy="2297113"/>
          </a:xfrm>
        </p:grpSpPr>
        <p:sp>
          <p:nvSpPr>
            <p:cNvPr id="48134" name="Text Box 5"/>
            <p:cNvSpPr txBox="1">
              <a:spLocks noChangeArrowheads="1"/>
            </p:cNvSpPr>
            <p:nvPr/>
          </p:nvSpPr>
          <p:spPr bwMode="auto">
            <a:xfrm>
              <a:off x="6565900" y="5699126"/>
              <a:ext cx="36449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b="0" dirty="0">
                  <a:ea typeface="新細明體" charset="-120"/>
                </a:rPr>
                <a:t>Spanning subgraph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6846888" y="3800476"/>
              <a:ext cx="3081337" cy="1830388"/>
              <a:chOff x="6846888" y="3800476"/>
              <a:chExt cx="3081337" cy="1830388"/>
            </a:xfrm>
          </p:grpSpPr>
          <p:sp>
            <p:nvSpPr>
              <p:cNvPr id="48148" name="Oval 19"/>
              <p:cNvSpPr>
                <a:spLocks noChangeAspect="1" noChangeArrowheads="1"/>
              </p:cNvSpPr>
              <p:nvPr/>
            </p:nvSpPr>
            <p:spPr bwMode="auto">
              <a:xfrm>
                <a:off x="8310563" y="4532313"/>
                <a:ext cx="366712" cy="366712"/>
              </a:xfrm>
              <a:prstGeom prst="ellipse">
                <a:avLst/>
              </a:prstGeom>
              <a:solidFill>
                <a:schemeClr val="accent4"/>
              </a:solidFill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zh-TW" altLang="en-US" sz="2400" b="0">
                  <a:ea typeface="新細明體" charset="-120"/>
                </a:endParaRPr>
              </a:p>
            </p:txBody>
          </p:sp>
          <p:sp>
            <p:nvSpPr>
              <p:cNvPr id="48149" name="Oval 20"/>
              <p:cNvSpPr>
                <a:spLocks noChangeAspect="1" noChangeArrowheads="1"/>
              </p:cNvSpPr>
              <p:nvPr/>
            </p:nvSpPr>
            <p:spPr bwMode="auto">
              <a:xfrm>
                <a:off x="6846888" y="4532313"/>
                <a:ext cx="366712" cy="366712"/>
              </a:xfrm>
              <a:prstGeom prst="ellipse">
                <a:avLst/>
              </a:prstGeom>
              <a:solidFill>
                <a:schemeClr val="accent4"/>
              </a:solidFill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zh-TW" altLang="en-US" sz="2400" b="0">
                  <a:ea typeface="新細明體" charset="-120"/>
                </a:endParaRPr>
              </a:p>
            </p:txBody>
          </p:sp>
          <p:sp>
            <p:nvSpPr>
              <p:cNvPr id="48150" name="Oval 21"/>
              <p:cNvSpPr>
                <a:spLocks noChangeAspect="1" noChangeArrowheads="1"/>
              </p:cNvSpPr>
              <p:nvPr/>
            </p:nvSpPr>
            <p:spPr bwMode="auto">
              <a:xfrm>
                <a:off x="7578726" y="3800476"/>
                <a:ext cx="366713" cy="366713"/>
              </a:xfrm>
              <a:prstGeom prst="ellipse">
                <a:avLst/>
              </a:prstGeom>
              <a:solidFill>
                <a:schemeClr val="accent4"/>
              </a:solidFill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zh-TW" altLang="en-US" sz="2400" b="0">
                  <a:ea typeface="新細明體" charset="-120"/>
                </a:endParaRPr>
              </a:p>
            </p:txBody>
          </p:sp>
          <p:sp>
            <p:nvSpPr>
              <p:cNvPr id="48151" name="Oval 22"/>
              <p:cNvSpPr>
                <a:spLocks noChangeAspect="1" noChangeArrowheads="1"/>
              </p:cNvSpPr>
              <p:nvPr/>
            </p:nvSpPr>
            <p:spPr bwMode="auto">
              <a:xfrm>
                <a:off x="7578726" y="5264151"/>
                <a:ext cx="366713" cy="366713"/>
              </a:xfrm>
              <a:prstGeom prst="ellipse">
                <a:avLst/>
              </a:prstGeom>
              <a:solidFill>
                <a:schemeClr val="accent4"/>
              </a:solidFill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zh-TW" altLang="en-US" sz="2400" b="0">
                  <a:ea typeface="新細明體" charset="-120"/>
                </a:endParaRPr>
              </a:p>
            </p:txBody>
          </p:sp>
          <p:cxnSp>
            <p:nvCxnSpPr>
              <p:cNvPr id="48152" name="AutoShape 23"/>
              <p:cNvCxnSpPr>
                <a:cxnSpLocks noChangeAspect="1" noChangeShapeType="1"/>
                <a:stCxn id="48150" idx="3"/>
                <a:endCxn id="48149" idx="7"/>
              </p:cNvCxnSpPr>
              <p:nvPr/>
            </p:nvCxnSpPr>
            <p:spPr bwMode="auto">
              <a:xfrm flipH="1">
                <a:off x="7158038" y="4119564"/>
                <a:ext cx="474662" cy="458787"/>
              </a:xfrm>
              <a:prstGeom prst="straightConnector1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8153" name="AutoShape 24"/>
              <p:cNvCxnSpPr>
                <a:cxnSpLocks noChangeAspect="1" noChangeShapeType="1"/>
                <a:stCxn id="48151" idx="1"/>
                <a:endCxn id="48149" idx="5"/>
              </p:cNvCxnSpPr>
              <p:nvPr/>
            </p:nvCxnSpPr>
            <p:spPr bwMode="auto">
              <a:xfrm flipH="1" flipV="1">
                <a:off x="7158038" y="4851400"/>
                <a:ext cx="474662" cy="45878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8154" name="AutoShape 25"/>
              <p:cNvCxnSpPr>
                <a:cxnSpLocks noChangeAspect="1" noChangeShapeType="1"/>
                <a:stCxn id="48151" idx="7"/>
                <a:endCxn id="48148" idx="3"/>
              </p:cNvCxnSpPr>
              <p:nvPr/>
            </p:nvCxnSpPr>
            <p:spPr bwMode="auto">
              <a:xfrm flipV="1">
                <a:off x="7889876" y="4851400"/>
                <a:ext cx="474663" cy="458788"/>
              </a:xfrm>
              <a:prstGeom prst="straightConnector1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8155" name="AutoShape 26"/>
              <p:cNvCxnSpPr>
                <a:cxnSpLocks noChangeAspect="1" noChangeShapeType="1"/>
                <a:stCxn id="48150" idx="5"/>
                <a:endCxn id="48148" idx="1"/>
              </p:cNvCxnSpPr>
              <p:nvPr/>
            </p:nvCxnSpPr>
            <p:spPr bwMode="auto">
              <a:xfrm>
                <a:off x="7889876" y="4119564"/>
                <a:ext cx="474663" cy="458787"/>
              </a:xfrm>
              <a:prstGeom prst="straightConnector1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8156" name="AutoShape 27"/>
              <p:cNvCxnSpPr>
                <a:cxnSpLocks noChangeAspect="1" noChangeShapeType="1"/>
                <a:stCxn id="48150" idx="4"/>
                <a:endCxn id="48151" idx="0"/>
              </p:cNvCxnSpPr>
              <p:nvPr/>
            </p:nvCxnSpPr>
            <p:spPr bwMode="auto">
              <a:xfrm>
                <a:off x="7759700" y="4173539"/>
                <a:ext cx="0" cy="1082675"/>
              </a:xfrm>
              <a:prstGeom prst="straightConnector1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8157" name="Oval 28"/>
              <p:cNvSpPr>
                <a:spLocks noChangeAspect="1" noChangeArrowheads="1"/>
              </p:cNvSpPr>
              <p:nvPr/>
            </p:nvSpPr>
            <p:spPr bwMode="auto">
              <a:xfrm>
                <a:off x="9561513" y="4532313"/>
                <a:ext cx="366712" cy="366712"/>
              </a:xfrm>
              <a:prstGeom prst="ellipse">
                <a:avLst/>
              </a:prstGeom>
              <a:solidFill>
                <a:schemeClr val="accent4"/>
              </a:solidFill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zh-TW" altLang="en-US" sz="2400" b="0">
                  <a:ea typeface="新細明體" charset="-120"/>
                </a:endParaRPr>
              </a:p>
            </p:txBody>
          </p:sp>
          <p:cxnSp>
            <p:nvCxnSpPr>
              <p:cNvPr id="48158" name="AutoShape 29"/>
              <p:cNvCxnSpPr>
                <a:cxnSpLocks noChangeAspect="1" noChangeShapeType="1"/>
                <a:stCxn id="48148" idx="6"/>
                <a:endCxn id="48157" idx="2"/>
              </p:cNvCxnSpPr>
              <p:nvPr/>
            </p:nvCxnSpPr>
            <p:spPr bwMode="auto">
              <a:xfrm>
                <a:off x="8683625" y="4714875"/>
                <a:ext cx="869950" cy="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8159" name="AutoShape 30"/>
              <p:cNvCxnSpPr>
                <a:cxnSpLocks noChangeAspect="1" noChangeShapeType="1"/>
                <a:stCxn id="48151" idx="6"/>
                <a:endCxn id="48157" idx="3"/>
              </p:cNvCxnSpPr>
              <p:nvPr/>
            </p:nvCxnSpPr>
            <p:spPr bwMode="auto">
              <a:xfrm flipV="1">
                <a:off x="7953376" y="4854575"/>
                <a:ext cx="1660525" cy="5921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8160" name="AutoShape 31"/>
              <p:cNvCxnSpPr>
                <a:cxnSpLocks noChangeAspect="1" noChangeShapeType="1"/>
                <a:stCxn id="48157" idx="1"/>
                <a:endCxn id="48150" idx="6"/>
              </p:cNvCxnSpPr>
              <p:nvPr/>
            </p:nvCxnSpPr>
            <p:spPr bwMode="auto">
              <a:xfrm flipH="1" flipV="1">
                <a:off x="7953376" y="3983039"/>
                <a:ext cx="1660525" cy="592137"/>
              </a:xfrm>
              <a:prstGeom prst="straightConnector1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6" name="Group 5"/>
          <p:cNvGrpSpPr/>
          <p:nvPr/>
        </p:nvGrpSpPr>
        <p:grpSpPr>
          <a:xfrm>
            <a:off x="6828344" y="4065921"/>
            <a:ext cx="3644900" cy="2535238"/>
            <a:chOff x="7714056" y="4265075"/>
            <a:chExt cx="3644900" cy="2535238"/>
          </a:xfrm>
        </p:grpSpPr>
        <p:grpSp>
          <p:nvGrpSpPr>
            <p:cNvPr id="36" name="Group 17"/>
            <p:cNvGrpSpPr>
              <a:grpSpLocks/>
            </p:cNvGrpSpPr>
            <p:nvPr/>
          </p:nvGrpSpPr>
          <p:grpSpPr bwMode="auto">
            <a:xfrm>
              <a:off x="7996631" y="4265075"/>
              <a:ext cx="3081338" cy="1830388"/>
              <a:chOff x="3353" y="2543"/>
              <a:chExt cx="1941" cy="1153"/>
            </a:xfrm>
          </p:grpSpPr>
          <p:sp>
            <p:nvSpPr>
              <p:cNvPr id="37" name="Oval 18"/>
              <p:cNvSpPr>
                <a:spLocks noChangeAspect="1" noChangeArrowheads="1"/>
              </p:cNvSpPr>
              <p:nvPr/>
            </p:nvSpPr>
            <p:spPr bwMode="auto">
              <a:xfrm>
                <a:off x="4275" y="3004"/>
                <a:ext cx="231" cy="231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zh-TW" altLang="en-US" sz="2400" b="0">
                  <a:ea typeface="新細明體" charset="-120"/>
                </a:endParaRPr>
              </a:p>
            </p:txBody>
          </p:sp>
          <p:sp>
            <p:nvSpPr>
              <p:cNvPr id="38" name="Oval 19"/>
              <p:cNvSpPr>
                <a:spLocks noChangeAspect="1" noChangeArrowheads="1"/>
              </p:cNvSpPr>
              <p:nvPr/>
            </p:nvSpPr>
            <p:spPr bwMode="auto">
              <a:xfrm>
                <a:off x="3353" y="3004"/>
                <a:ext cx="231" cy="231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zh-TW" altLang="en-US" sz="2400" b="0">
                  <a:ea typeface="新細明體" charset="-120"/>
                </a:endParaRPr>
              </a:p>
            </p:txBody>
          </p:sp>
          <p:sp>
            <p:nvSpPr>
              <p:cNvPr id="39" name="Oval 20"/>
              <p:cNvSpPr>
                <a:spLocks noChangeAspect="1" noChangeArrowheads="1"/>
              </p:cNvSpPr>
              <p:nvPr/>
            </p:nvSpPr>
            <p:spPr bwMode="auto">
              <a:xfrm>
                <a:off x="3814" y="2543"/>
                <a:ext cx="231" cy="231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zh-TW" altLang="en-US" sz="2400" b="0">
                  <a:ea typeface="新細明體" charset="-120"/>
                </a:endParaRPr>
              </a:p>
            </p:txBody>
          </p:sp>
          <p:sp>
            <p:nvSpPr>
              <p:cNvPr id="40" name="Oval 21"/>
              <p:cNvSpPr>
                <a:spLocks noChangeAspect="1" noChangeArrowheads="1"/>
              </p:cNvSpPr>
              <p:nvPr/>
            </p:nvSpPr>
            <p:spPr bwMode="auto">
              <a:xfrm>
                <a:off x="3814" y="3465"/>
                <a:ext cx="231" cy="231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zh-TW" altLang="en-US" sz="2400" b="0">
                  <a:ea typeface="新細明體" charset="-120"/>
                </a:endParaRPr>
              </a:p>
            </p:txBody>
          </p:sp>
          <p:cxnSp>
            <p:nvCxnSpPr>
              <p:cNvPr id="41" name="AutoShape 22"/>
              <p:cNvCxnSpPr>
                <a:cxnSpLocks noChangeAspect="1" noChangeShapeType="1"/>
                <a:stCxn id="39" idx="3"/>
                <a:endCxn id="38" idx="7"/>
              </p:cNvCxnSpPr>
              <p:nvPr/>
            </p:nvCxnSpPr>
            <p:spPr bwMode="auto">
              <a:xfrm flipH="1">
                <a:off x="3549" y="2744"/>
                <a:ext cx="299" cy="289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2" name="AutoShape 23"/>
              <p:cNvCxnSpPr>
                <a:cxnSpLocks noChangeAspect="1" noChangeShapeType="1"/>
                <a:stCxn id="40" idx="1"/>
                <a:endCxn id="38" idx="5"/>
              </p:cNvCxnSpPr>
              <p:nvPr/>
            </p:nvCxnSpPr>
            <p:spPr bwMode="auto">
              <a:xfrm flipH="1" flipV="1">
                <a:off x="3549" y="3205"/>
                <a:ext cx="299" cy="289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3" name="AutoShape 24"/>
              <p:cNvCxnSpPr>
                <a:cxnSpLocks noChangeAspect="1" noChangeShapeType="1"/>
                <a:stCxn id="39" idx="4"/>
                <a:endCxn id="40" idx="0"/>
              </p:cNvCxnSpPr>
              <p:nvPr/>
            </p:nvCxnSpPr>
            <p:spPr bwMode="auto">
              <a:xfrm>
                <a:off x="3928" y="2778"/>
                <a:ext cx="0" cy="682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4" name="Oval 25"/>
              <p:cNvSpPr>
                <a:spLocks noChangeAspect="1" noChangeArrowheads="1"/>
              </p:cNvSpPr>
              <p:nvPr/>
            </p:nvSpPr>
            <p:spPr bwMode="auto">
              <a:xfrm>
                <a:off x="5063" y="3004"/>
                <a:ext cx="231" cy="231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zh-TW" altLang="en-US" sz="2400" b="0">
                  <a:ea typeface="新細明體" charset="-120"/>
                </a:endParaRPr>
              </a:p>
            </p:txBody>
          </p:sp>
          <p:cxnSp>
            <p:nvCxnSpPr>
              <p:cNvPr id="45" name="AutoShape 26"/>
              <p:cNvCxnSpPr>
                <a:cxnSpLocks noChangeAspect="1" noChangeShapeType="1"/>
                <a:stCxn id="37" idx="6"/>
                <a:endCxn id="44" idx="2"/>
              </p:cNvCxnSpPr>
              <p:nvPr/>
            </p:nvCxnSpPr>
            <p:spPr bwMode="auto">
              <a:xfrm>
                <a:off x="4510" y="3119"/>
                <a:ext cx="548" cy="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6" name="Text Box 27"/>
            <p:cNvSpPr txBox="1">
              <a:spLocks noChangeArrowheads="1"/>
            </p:cNvSpPr>
            <p:nvPr/>
          </p:nvSpPr>
          <p:spPr bwMode="auto">
            <a:xfrm>
              <a:off x="7714056" y="6095463"/>
              <a:ext cx="3644900" cy="70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b="0" dirty="0">
                  <a:ea typeface="新細明體" charset="-120"/>
                </a:rPr>
                <a:t>Non connected graph with two connected components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291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Terminology</a:t>
            </a:r>
            <a:br>
              <a:rPr lang="en-US" altLang="zh-TW" dirty="0" smtClean="0"/>
            </a:br>
            <a:r>
              <a:rPr lang="en-US" altLang="zh-TW" sz="2800" dirty="0" smtClean="0"/>
              <a:t>Trees and Forests</a:t>
            </a:r>
            <a:endParaRPr lang="en-US" altLang="zh-TW" dirty="0" smtClean="0"/>
          </a:p>
        </p:txBody>
      </p:sp>
      <p:sp>
        <p:nvSpPr>
          <p:cNvPr id="501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A </a:t>
            </a:r>
            <a:r>
              <a:rPr lang="en-US" altLang="zh-TW" b="1" dirty="0">
                <a:solidFill>
                  <a:schemeClr val="accent1"/>
                </a:solidFill>
              </a:rPr>
              <a:t>forest</a:t>
            </a:r>
            <a:r>
              <a:rPr lang="en-US" altLang="zh-TW" dirty="0"/>
              <a:t> is </a:t>
            </a:r>
            <a:r>
              <a:rPr lang="en-US" altLang="zh-TW" dirty="0" smtClean="0"/>
              <a:t>a graph </a:t>
            </a:r>
            <a:r>
              <a:rPr lang="en-US" altLang="zh-TW" dirty="0"/>
              <a:t>without cycles</a:t>
            </a:r>
          </a:p>
          <a:p>
            <a:r>
              <a:rPr lang="en-US" altLang="zh-TW" dirty="0" smtClean="0"/>
              <a:t>A </a:t>
            </a:r>
            <a:r>
              <a:rPr lang="en-US" altLang="zh-TW" b="1" dirty="0" smtClean="0">
                <a:solidFill>
                  <a:schemeClr val="accent1"/>
                </a:solidFill>
              </a:rPr>
              <a:t>(free) tree </a:t>
            </a:r>
            <a:r>
              <a:rPr lang="en-US" altLang="zh-TW" dirty="0" smtClean="0"/>
              <a:t>is connected forest</a:t>
            </a:r>
          </a:p>
          <a:p>
            <a:pPr lvl="1"/>
            <a:r>
              <a:rPr lang="en-US" altLang="zh-TW" dirty="0" smtClean="0"/>
              <a:t>This definition of tree is different from the one of a rooted tree</a:t>
            </a:r>
          </a:p>
          <a:p>
            <a:r>
              <a:rPr lang="en-US" altLang="zh-TW" dirty="0" smtClean="0"/>
              <a:t>The connected components of a forest are trees</a:t>
            </a:r>
          </a:p>
        </p:txBody>
      </p:sp>
      <p:sp>
        <p:nvSpPr>
          <p:cNvPr id="50181" name="Text Box 4"/>
          <p:cNvSpPr txBox="1">
            <a:spLocks noChangeArrowheads="1"/>
          </p:cNvSpPr>
          <p:nvPr/>
        </p:nvSpPr>
        <p:spPr bwMode="auto">
          <a:xfrm>
            <a:off x="6953250" y="3117851"/>
            <a:ext cx="285750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TW" b="0" dirty="0">
                <a:ea typeface="新細明體" charset="-120"/>
              </a:rPr>
              <a:t>Tree</a:t>
            </a:r>
          </a:p>
        </p:txBody>
      </p:sp>
      <p:sp>
        <p:nvSpPr>
          <p:cNvPr id="50182" name="Text Box 5"/>
          <p:cNvSpPr txBox="1">
            <a:spLocks noChangeArrowheads="1"/>
          </p:cNvSpPr>
          <p:nvPr/>
        </p:nvSpPr>
        <p:spPr bwMode="auto">
          <a:xfrm>
            <a:off x="6565900" y="5699126"/>
            <a:ext cx="364490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TW" b="0">
                <a:ea typeface="新細明體" charset="-120"/>
              </a:rPr>
              <a:t>Forest</a:t>
            </a:r>
          </a:p>
        </p:txBody>
      </p:sp>
      <p:sp>
        <p:nvSpPr>
          <p:cNvPr id="50183" name="Oval 6"/>
          <p:cNvSpPr>
            <a:spLocks noChangeAspect="1" noChangeArrowheads="1"/>
          </p:cNvSpPr>
          <p:nvPr/>
        </p:nvSpPr>
        <p:spPr bwMode="auto">
          <a:xfrm>
            <a:off x="9093201" y="1951038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zh-TW" altLang="en-US" sz="2400" b="0">
              <a:ea typeface="新細明體" charset="-120"/>
            </a:endParaRPr>
          </a:p>
        </p:txBody>
      </p:sp>
      <p:sp>
        <p:nvSpPr>
          <p:cNvPr id="50184" name="Oval 7"/>
          <p:cNvSpPr>
            <a:spLocks noChangeAspect="1" noChangeArrowheads="1"/>
          </p:cNvSpPr>
          <p:nvPr/>
        </p:nvSpPr>
        <p:spPr bwMode="auto">
          <a:xfrm>
            <a:off x="8183563" y="1952626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zh-TW" altLang="en-US" sz="2400" b="0">
              <a:ea typeface="新細明體" charset="-120"/>
            </a:endParaRPr>
          </a:p>
        </p:txBody>
      </p:sp>
      <p:sp>
        <p:nvSpPr>
          <p:cNvPr id="50185" name="Oval 8"/>
          <p:cNvSpPr>
            <a:spLocks noChangeAspect="1" noChangeArrowheads="1"/>
          </p:cNvSpPr>
          <p:nvPr/>
        </p:nvSpPr>
        <p:spPr bwMode="auto">
          <a:xfrm>
            <a:off x="7304088" y="1946276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zh-TW" altLang="en-US" sz="2400" b="0">
              <a:ea typeface="新細明體" charset="-120"/>
            </a:endParaRPr>
          </a:p>
        </p:txBody>
      </p:sp>
      <p:sp>
        <p:nvSpPr>
          <p:cNvPr id="50186" name="Oval 9"/>
          <p:cNvSpPr>
            <a:spLocks noChangeAspect="1" noChangeArrowheads="1"/>
          </p:cNvSpPr>
          <p:nvPr/>
        </p:nvSpPr>
        <p:spPr bwMode="auto">
          <a:xfrm>
            <a:off x="8188326" y="2682876"/>
            <a:ext cx="366713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zh-TW" altLang="en-US" sz="2400" b="0">
              <a:ea typeface="新細明體" charset="-120"/>
            </a:endParaRPr>
          </a:p>
        </p:txBody>
      </p:sp>
      <p:cxnSp>
        <p:nvCxnSpPr>
          <p:cNvPr id="50187" name="AutoShape 10"/>
          <p:cNvCxnSpPr>
            <a:cxnSpLocks noChangeAspect="1" noChangeShapeType="1"/>
            <a:stCxn id="50185" idx="6"/>
            <a:endCxn id="50184" idx="2"/>
          </p:cNvCxnSpPr>
          <p:nvPr/>
        </p:nvCxnSpPr>
        <p:spPr bwMode="auto">
          <a:xfrm>
            <a:off x="7678738" y="2128838"/>
            <a:ext cx="493712" cy="63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188" name="AutoShape 11"/>
          <p:cNvCxnSpPr>
            <a:cxnSpLocks noChangeAspect="1" noChangeShapeType="1"/>
            <a:stCxn id="50186" idx="0"/>
            <a:endCxn id="50184" idx="4"/>
          </p:cNvCxnSpPr>
          <p:nvPr/>
        </p:nvCxnSpPr>
        <p:spPr bwMode="auto">
          <a:xfrm flipH="1" flipV="1">
            <a:off x="8366126" y="2327275"/>
            <a:ext cx="4763" cy="3444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189" name="Oval 12"/>
          <p:cNvSpPr>
            <a:spLocks noChangeAspect="1" noChangeArrowheads="1"/>
          </p:cNvSpPr>
          <p:nvPr/>
        </p:nvSpPr>
        <p:spPr bwMode="auto">
          <a:xfrm>
            <a:off x="9093201" y="2681288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zh-TW" altLang="en-US" sz="2400" b="0">
              <a:ea typeface="新細明體" charset="-120"/>
            </a:endParaRPr>
          </a:p>
        </p:txBody>
      </p:sp>
      <p:cxnSp>
        <p:nvCxnSpPr>
          <p:cNvPr id="50190" name="AutoShape 13"/>
          <p:cNvCxnSpPr>
            <a:cxnSpLocks noChangeAspect="1" noChangeShapeType="1"/>
            <a:stCxn id="50183" idx="2"/>
            <a:endCxn id="50184" idx="6"/>
          </p:cNvCxnSpPr>
          <p:nvPr/>
        </p:nvCxnSpPr>
        <p:spPr bwMode="auto">
          <a:xfrm flipH="1">
            <a:off x="8558214" y="2133600"/>
            <a:ext cx="523875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191" name="AutoShape 14"/>
          <p:cNvCxnSpPr>
            <a:cxnSpLocks noChangeAspect="1" noChangeShapeType="1"/>
            <a:stCxn id="50186" idx="6"/>
            <a:endCxn id="50189" idx="2"/>
          </p:cNvCxnSpPr>
          <p:nvPr/>
        </p:nvCxnSpPr>
        <p:spPr bwMode="auto">
          <a:xfrm flipV="1">
            <a:off x="8562976" y="2863850"/>
            <a:ext cx="519113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0192" name="Group 15"/>
          <p:cNvGrpSpPr>
            <a:grpSpLocks/>
          </p:cNvGrpSpPr>
          <p:nvPr/>
        </p:nvGrpSpPr>
        <p:grpSpPr bwMode="auto">
          <a:xfrm>
            <a:off x="6553200" y="4368800"/>
            <a:ext cx="3657600" cy="1098550"/>
            <a:chOff x="3168" y="2752"/>
            <a:chExt cx="2304" cy="692"/>
          </a:xfrm>
        </p:grpSpPr>
        <p:sp>
          <p:nvSpPr>
            <p:cNvPr id="50193" name="Oval 16"/>
            <p:cNvSpPr>
              <a:spLocks noChangeAspect="1" noChangeArrowheads="1"/>
            </p:cNvSpPr>
            <p:nvPr/>
          </p:nvSpPr>
          <p:spPr bwMode="auto">
            <a:xfrm>
              <a:off x="3168" y="2982"/>
              <a:ext cx="231" cy="23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zh-TW" altLang="en-US" sz="2400" b="0">
                <a:ea typeface="新細明體" charset="-120"/>
              </a:endParaRPr>
            </a:p>
          </p:txBody>
        </p:sp>
        <p:grpSp>
          <p:nvGrpSpPr>
            <p:cNvPr id="50194" name="Group 17"/>
            <p:cNvGrpSpPr>
              <a:grpSpLocks/>
            </p:cNvGrpSpPr>
            <p:nvPr/>
          </p:nvGrpSpPr>
          <p:grpSpPr bwMode="auto">
            <a:xfrm>
              <a:off x="3691" y="2752"/>
              <a:ext cx="685" cy="692"/>
              <a:chOff x="3722" y="2755"/>
              <a:chExt cx="685" cy="692"/>
            </a:xfrm>
          </p:grpSpPr>
          <p:sp>
            <p:nvSpPr>
              <p:cNvPr id="50203" name="Oval 18"/>
              <p:cNvSpPr>
                <a:spLocks noChangeAspect="1" noChangeArrowheads="1"/>
              </p:cNvSpPr>
              <p:nvPr/>
            </p:nvSpPr>
            <p:spPr bwMode="auto">
              <a:xfrm>
                <a:off x="4176" y="2755"/>
                <a:ext cx="231" cy="231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zh-TW" altLang="en-US" sz="2400" b="0">
                  <a:ea typeface="新細明體" charset="-120"/>
                </a:endParaRPr>
              </a:p>
            </p:txBody>
          </p:sp>
          <p:sp>
            <p:nvSpPr>
              <p:cNvPr id="50204" name="Oval 19"/>
              <p:cNvSpPr>
                <a:spLocks noChangeAspect="1" noChangeArrowheads="1"/>
              </p:cNvSpPr>
              <p:nvPr/>
            </p:nvSpPr>
            <p:spPr bwMode="auto">
              <a:xfrm>
                <a:off x="3722" y="2756"/>
                <a:ext cx="231" cy="231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zh-TW" altLang="en-US" sz="2400" b="0">
                  <a:ea typeface="新細明體" charset="-120"/>
                </a:endParaRPr>
              </a:p>
            </p:txBody>
          </p:sp>
          <p:sp>
            <p:nvSpPr>
              <p:cNvPr id="50205" name="Oval 20"/>
              <p:cNvSpPr>
                <a:spLocks noChangeAspect="1" noChangeArrowheads="1"/>
              </p:cNvSpPr>
              <p:nvPr/>
            </p:nvSpPr>
            <p:spPr bwMode="auto">
              <a:xfrm>
                <a:off x="3725" y="3216"/>
                <a:ext cx="231" cy="231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zh-TW" altLang="en-US" sz="2400" b="0">
                  <a:ea typeface="新細明體" charset="-120"/>
                </a:endParaRPr>
              </a:p>
            </p:txBody>
          </p:sp>
          <p:cxnSp>
            <p:nvCxnSpPr>
              <p:cNvPr id="50206" name="AutoShape 21"/>
              <p:cNvCxnSpPr>
                <a:cxnSpLocks noChangeAspect="1" noChangeShapeType="1"/>
                <a:stCxn id="50205" idx="0"/>
                <a:endCxn id="50204" idx="4"/>
              </p:cNvCxnSpPr>
              <p:nvPr/>
            </p:nvCxnSpPr>
            <p:spPr bwMode="auto">
              <a:xfrm flipH="1" flipV="1">
                <a:off x="3837" y="2992"/>
                <a:ext cx="3" cy="217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0207" name="Oval 22"/>
              <p:cNvSpPr>
                <a:spLocks noChangeAspect="1" noChangeArrowheads="1"/>
              </p:cNvSpPr>
              <p:nvPr/>
            </p:nvSpPr>
            <p:spPr bwMode="auto">
              <a:xfrm>
                <a:off x="4176" y="3215"/>
                <a:ext cx="231" cy="231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zh-TW" altLang="en-US" sz="2400" b="0">
                  <a:ea typeface="新細明體" charset="-120"/>
                </a:endParaRPr>
              </a:p>
            </p:txBody>
          </p:sp>
          <p:cxnSp>
            <p:nvCxnSpPr>
              <p:cNvPr id="50208" name="AutoShape 23"/>
              <p:cNvCxnSpPr>
                <a:cxnSpLocks noChangeAspect="1" noChangeShapeType="1"/>
                <a:stCxn id="50203" idx="2"/>
                <a:endCxn id="50204" idx="6"/>
              </p:cNvCxnSpPr>
              <p:nvPr/>
            </p:nvCxnSpPr>
            <p:spPr bwMode="auto">
              <a:xfrm flipH="1">
                <a:off x="3958" y="2870"/>
                <a:ext cx="211" cy="1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0209" name="AutoShape 24"/>
              <p:cNvCxnSpPr>
                <a:cxnSpLocks noChangeAspect="1" noChangeShapeType="1"/>
                <a:stCxn id="50205" idx="6"/>
                <a:endCxn id="50207" idx="2"/>
              </p:cNvCxnSpPr>
              <p:nvPr/>
            </p:nvCxnSpPr>
            <p:spPr bwMode="auto">
              <a:xfrm flipV="1">
                <a:off x="3961" y="3330"/>
                <a:ext cx="208" cy="1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0195" name="Group 25"/>
            <p:cNvGrpSpPr>
              <a:grpSpLocks/>
            </p:cNvGrpSpPr>
            <p:nvPr/>
          </p:nvGrpSpPr>
          <p:grpSpPr bwMode="auto">
            <a:xfrm flipH="1">
              <a:off x="4668" y="2752"/>
              <a:ext cx="804" cy="692"/>
              <a:chOff x="4668" y="2755"/>
              <a:chExt cx="804" cy="692"/>
            </a:xfrm>
          </p:grpSpPr>
          <p:sp>
            <p:nvSpPr>
              <p:cNvPr id="50196" name="Oval 26"/>
              <p:cNvSpPr>
                <a:spLocks noChangeAspect="1" noChangeArrowheads="1"/>
              </p:cNvSpPr>
              <p:nvPr/>
            </p:nvSpPr>
            <p:spPr bwMode="auto">
              <a:xfrm>
                <a:off x="5241" y="2755"/>
                <a:ext cx="231" cy="231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zh-TW" altLang="en-US" sz="2400" b="0">
                  <a:ea typeface="新細明體" charset="-120"/>
                </a:endParaRPr>
              </a:p>
            </p:txBody>
          </p:sp>
          <p:sp>
            <p:nvSpPr>
              <p:cNvPr id="50197" name="Oval 27"/>
              <p:cNvSpPr>
                <a:spLocks noChangeAspect="1" noChangeArrowheads="1"/>
              </p:cNvSpPr>
              <p:nvPr/>
            </p:nvSpPr>
            <p:spPr bwMode="auto">
              <a:xfrm>
                <a:off x="4668" y="2756"/>
                <a:ext cx="231" cy="231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zh-TW" altLang="en-US" sz="2400" b="0">
                  <a:ea typeface="新細明體" charset="-120"/>
                </a:endParaRPr>
              </a:p>
            </p:txBody>
          </p:sp>
          <p:sp>
            <p:nvSpPr>
              <p:cNvPr id="50198" name="Oval 28"/>
              <p:cNvSpPr>
                <a:spLocks noChangeAspect="1" noChangeArrowheads="1"/>
              </p:cNvSpPr>
              <p:nvPr/>
            </p:nvSpPr>
            <p:spPr bwMode="auto">
              <a:xfrm>
                <a:off x="4671" y="3216"/>
                <a:ext cx="231" cy="231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zh-TW" altLang="en-US" sz="2400" b="0">
                  <a:ea typeface="新細明體" charset="-120"/>
                </a:endParaRPr>
              </a:p>
            </p:txBody>
          </p:sp>
          <p:sp>
            <p:nvSpPr>
              <p:cNvPr id="50199" name="Oval 29"/>
              <p:cNvSpPr>
                <a:spLocks noChangeAspect="1" noChangeArrowheads="1"/>
              </p:cNvSpPr>
              <p:nvPr/>
            </p:nvSpPr>
            <p:spPr bwMode="auto">
              <a:xfrm>
                <a:off x="4956" y="3024"/>
                <a:ext cx="231" cy="231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zh-TW" altLang="en-US" sz="2400" b="0">
                  <a:ea typeface="新細明體" charset="-120"/>
                </a:endParaRPr>
              </a:p>
            </p:txBody>
          </p:sp>
          <p:cxnSp>
            <p:nvCxnSpPr>
              <p:cNvPr id="50200" name="AutoShape 30"/>
              <p:cNvCxnSpPr>
                <a:cxnSpLocks noChangeAspect="1" noChangeShapeType="1"/>
                <a:stCxn id="50199" idx="1"/>
                <a:endCxn id="50197" idx="5"/>
              </p:cNvCxnSpPr>
              <p:nvPr/>
            </p:nvCxnSpPr>
            <p:spPr bwMode="auto">
              <a:xfrm flipH="1" flipV="1">
                <a:off x="4865" y="2959"/>
                <a:ext cx="124" cy="92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0201" name="AutoShape 31"/>
              <p:cNvCxnSpPr>
                <a:cxnSpLocks noChangeAspect="1" noChangeShapeType="1"/>
                <a:stCxn id="50198" idx="0"/>
                <a:endCxn id="50197" idx="4"/>
              </p:cNvCxnSpPr>
              <p:nvPr/>
            </p:nvCxnSpPr>
            <p:spPr bwMode="auto">
              <a:xfrm flipH="1" flipV="1">
                <a:off x="4783" y="2992"/>
                <a:ext cx="3" cy="217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0202" name="AutoShape 32"/>
              <p:cNvCxnSpPr>
                <a:cxnSpLocks noChangeAspect="1" noChangeShapeType="1"/>
                <a:stCxn id="50196" idx="2"/>
                <a:endCxn id="50197" idx="6"/>
              </p:cNvCxnSpPr>
              <p:nvPr/>
            </p:nvCxnSpPr>
            <p:spPr bwMode="auto">
              <a:xfrm flipH="1">
                <a:off x="4904" y="2870"/>
                <a:ext cx="330" cy="1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409096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Spanning Trees and Forests</a:t>
            </a:r>
          </a:p>
        </p:txBody>
      </p:sp>
      <p:sp>
        <p:nvSpPr>
          <p:cNvPr id="5120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TW" dirty="0" smtClean="0"/>
              <a:t>A </a:t>
            </a:r>
            <a:r>
              <a:rPr lang="en-US" altLang="zh-TW" b="1" dirty="0" smtClean="0">
                <a:solidFill>
                  <a:schemeClr val="accent1"/>
                </a:solidFill>
              </a:rPr>
              <a:t>spanning tree </a:t>
            </a:r>
            <a:r>
              <a:rPr lang="en-US" altLang="zh-TW" dirty="0" smtClean="0"/>
              <a:t>of a connected graph is a spanning subgraph that is a tree</a:t>
            </a:r>
          </a:p>
          <a:p>
            <a:r>
              <a:rPr lang="en-US" altLang="zh-TW" dirty="0" smtClean="0"/>
              <a:t>A spanning tree is not unique unless the graph is a tree</a:t>
            </a:r>
          </a:p>
          <a:p>
            <a:r>
              <a:rPr lang="en-US" altLang="zh-TW" dirty="0" smtClean="0"/>
              <a:t>Spanning trees have applications to the design of communication networks</a:t>
            </a:r>
          </a:p>
        </p:txBody>
      </p:sp>
      <p:sp>
        <p:nvSpPr>
          <p:cNvPr id="51205" name="Text Box 4"/>
          <p:cNvSpPr txBox="1">
            <a:spLocks noChangeArrowheads="1"/>
          </p:cNvSpPr>
          <p:nvPr/>
        </p:nvSpPr>
        <p:spPr bwMode="auto">
          <a:xfrm>
            <a:off x="6959600" y="3355976"/>
            <a:ext cx="285750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TW" b="0">
                <a:ea typeface="新細明體" charset="-120"/>
              </a:rPr>
              <a:t>Graph</a:t>
            </a:r>
          </a:p>
        </p:txBody>
      </p:sp>
      <p:sp>
        <p:nvSpPr>
          <p:cNvPr id="51206" name="Text Box 5"/>
          <p:cNvSpPr txBox="1">
            <a:spLocks noChangeArrowheads="1"/>
          </p:cNvSpPr>
          <p:nvPr/>
        </p:nvSpPr>
        <p:spPr bwMode="auto">
          <a:xfrm>
            <a:off x="6565900" y="5937251"/>
            <a:ext cx="364490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TW" b="0">
                <a:ea typeface="新細明體" charset="-120"/>
              </a:rPr>
              <a:t>Spanning tree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848476" y="1457326"/>
            <a:ext cx="3081338" cy="1830388"/>
            <a:chOff x="6848476" y="1457326"/>
            <a:chExt cx="3081338" cy="1830388"/>
          </a:xfrm>
        </p:grpSpPr>
        <p:sp>
          <p:nvSpPr>
            <p:cNvPr id="51207" name="Oval 6"/>
            <p:cNvSpPr>
              <a:spLocks noChangeAspect="1" noChangeArrowheads="1"/>
            </p:cNvSpPr>
            <p:nvPr/>
          </p:nvSpPr>
          <p:spPr bwMode="auto">
            <a:xfrm>
              <a:off x="8312151" y="2189163"/>
              <a:ext cx="366713" cy="3667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zh-TW" altLang="en-US" sz="2400" b="0">
                <a:ea typeface="新細明體" charset="-120"/>
              </a:endParaRPr>
            </a:p>
          </p:txBody>
        </p:sp>
        <p:sp>
          <p:nvSpPr>
            <p:cNvPr id="51208" name="Oval 7"/>
            <p:cNvSpPr>
              <a:spLocks noChangeAspect="1" noChangeArrowheads="1"/>
            </p:cNvSpPr>
            <p:nvPr/>
          </p:nvSpPr>
          <p:spPr bwMode="auto">
            <a:xfrm>
              <a:off x="6848476" y="2189163"/>
              <a:ext cx="366713" cy="3667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zh-TW" altLang="en-US" sz="2400" b="0">
                <a:ea typeface="新細明體" charset="-120"/>
              </a:endParaRPr>
            </a:p>
          </p:txBody>
        </p:sp>
        <p:sp>
          <p:nvSpPr>
            <p:cNvPr id="51209" name="Oval 8"/>
            <p:cNvSpPr>
              <a:spLocks noChangeAspect="1" noChangeArrowheads="1"/>
            </p:cNvSpPr>
            <p:nvPr/>
          </p:nvSpPr>
          <p:spPr bwMode="auto">
            <a:xfrm>
              <a:off x="7580313" y="1457326"/>
              <a:ext cx="366712" cy="3667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zh-TW" altLang="en-US" sz="2400" b="0">
                <a:ea typeface="新細明體" charset="-120"/>
              </a:endParaRPr>
            </a:p>
          </p:txBody>
        </p:sp>
        <p:sp>
          <p:nvSpPr>
            <p:cNvPr id="51210" name="Oval 9"/>
            <p:cNvSpPr>
              <a:spLocks noChangeAspect="1" noChangeArrowheads="1"/>
            </p:cNvSpPr>
            <p:nvPr/>
          </p:nvSpPr>
          <p:spPr bwMode="auto">
            <a:xfrm>
              <a:off x="7580313" y="2921001"/>
              <a:ext cx="366712" cy="3667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zh-TW" altLang="en-US" sz="2400" b="0">
                <a:ea typeface="新細明體" charset="-120"/>
              </a:endParaRPr>
            </a:p>
          </p:txBody>
        </p:sp>
        <p:cxnSp>
          <p:nvCxnSpPr>
            <p:cNvPr id="51211" name="AutoShape 10"/>
            <p:cNvCxnSpPr>
              <a:cxnSpLocks noChangeAspect="1" noChangeShapeType="1"/>
              <a:stCxn id="51209" idx="3"/>
              <a:endCxn id="51208" idx="7"/>
            </p:cNvCxnSpPr>
            <p:nvPr/>
          </p:nvCxnSpPr>
          <p:spPr bwMode="auto">
            <a:xfrm flipH="1">
              <a:off x="7159626" y="1776414"/>
              <a:ext cx="474663" cy="45878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12" name="AutoShape 11"/>
            <p:cNvCxnSpPr>
              <a:cxnSpLocks noChangeAspect="1" noChangeShapeType="1"/>
              <a:stCxn id="51210" idx="1"/>
              <a:endCxn id="51208" idx="5"/>
            </p:cNvCxnSpPr>
            <p:nvPr/>
          </p:nvCxnSpPr>
          <p:spPr bwMode="auto">
            <a:xfrm flipH="1" flipV="1">
              <a:off x="7159626" y="2508250"/>
              <a:ext cx="474663" cy="4587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13" name="AutoShape 12"/>
            <p:cNvCxnSpPr>
              <a:cxnSpLocks noChangeAspect="1" noChangeShapeType="1"/>
              <a:stCxn id="51210" idx="7"/>
              <a:endCxn id="51207" idx="3"/>
            </p:cNvCxnSpPr>
            <p:nvPr/>
          </p:nvCxnSpPr>
          <p:spPr bwMode="auto">
            <a:xfrm flipV="1">
              <a:off x="7891463" y="2508250"/>
              <a:ext cx="474662" cy="4587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14" name="AutoShape 13"/>
            <p:cNvCxnSpPr>
              <a:cxnSpLocks noChangeAspect="1" noChangeShapeType="1"/>
              <a:stCxn id="51209" idx="5"/>
              <a:endCxn id="51207" idx="1"/>
            </p:cNvCxnSpPr>
            <p:nvPr/>
          </p:nvCxnSpPr>
          <p:spPr bwMode="auto">
            <a:xfrm>
              <a:off x="7891463" y="1776414"/>
              <a:ext cx="474662" cy="45878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15" name="AutoShape 14"/>
            <p:cNvCxnSpPr>
              <a:cxnSpLocks noChangeAspect="1" noChangeShapeType="1"/>
              <a:stCxn id="51209" idx="4"/>
              <a:endCxn id="51210" idx="0"/>
            </p:cNvCxnSpPr>
            <p:nvPr/>
          </p:nvCxnSpPr>
          <p:spPr bwMode="auto">
            <a:xfrm>
              <a:off x="7761288" y="1830389"/>
              <a:ext cx="0" cy="10826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1216" name="Oval 15"/>
            <p:cNvSpPr>
              <a:spLocks noChangeAspect="1" noChangeArrowheads="1"/>
            </p:cNvSpPr>
            <p:nvPr/>
          </p:nvSpPr>
          <p:spPr bwMode="auto">
            <a:xfrm>
              <a:off x="9563101" y="2189163"/>
              <a:ext cx="366713" cy="3667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zh-TW" altLang="en-US" sz="2400" b="0">
                <a:ea typeface="新細明體" charset="-120"/>
              </a:endParaRPr>
            </a:p>
          </p:txBody>
        </p:sp>
        <p:cxnSp>
          <p:nvCxnSpPr>
            <p:cNvPr id="51217" name="AutoShape 16"/>
            <p:cNvCxnSpPr>
              <a:cxnSpLocks noChangeAspect="1" noChangeShapeType="1"/>
              <a:stCxn id="51207" idx="6"/>
              <a:endCxn id="51216" idx="2"/>
            </p:cNvCxnSpPr>
            <p:nvPr/>
          </p:nvCxnSpPr>
          <p:spPr bwMode="auto">
            <a:xfrm>
              <a:off x="8685213" y="2371725"/>
              <a:ext cx="869950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18" name="AutoShape 17"/>
            <p:cNvCxnSpPr>
              <a:cxnSpLocks noChangeAspect="1" noChangeShapeType="1"/>
              <a:stCxn id="51210" idx="6"/>
              <a:endCxn id="51216" idx="3"/>
            </p:cNvCxnSpPr>
            <p:nvPr/>
          </p:nvCxnSpPr>
          <p:spPr bwMode="auto">
            <a:xfrm flipV="1">
              <a:off x="7954964" y="2511425"/>
              <a:ext cx="1660525" cy="5921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19" name="AutoShape 18"/>
            <p:cNvCxnSpPr>
              <a:cxnSpLocks noChangeAspect="1" noChangeShapeType="1"/>
              <a:stCxn id="51216" idx="1"/>
              <a:endCxn id="51209" idx="6"/>
            </p:cNvCxnSpPr>
            <p:nvPr/>
          </p:nvCxnSpPr>
          <p:spPr bwMode="auto">
            <a:xfrm flipH="1" flipV="1">
              <a:off x="7954964" y="1639889"/>
              <a:ext cx="1660525" cy="5921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" name="Group 1"/>
          <p:cNvGrpSpPr/>
          <p:nvPr/>
        </p:nvGrpSpPr>
        <p:grpSpPr>
          <a:xfrm>
            <a:off x="6846888" y="4038601"/>
            <a:ext cx="3081337" cy="1830388"/>
            <a:chOff x="6846888" y="4038601"/>
            <a:chExt cx="3081337" cy="1830388"/>
          </a:xfrm>
        </p:grpSpPr>
        <p:sp>
          <p:nvSpPr>
            <p:cNvPr id="51220" name="Oval 19"/>
            <p:cNvSpPr>
              <a:spLocks noChangeAspect="1" noChangeArrowheads="1"/>
            </p:cNvSpPr>
            <p:nvPr/>
          </p:nvSpPr>
          <p:spPr bwMode="auto">
            <a:xfrm>
              <a:off x="8310563" y="4770438"/>
              <a:ext cx="366712" cy="3667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zh-TW" altLang="en-US" sz="2400" b="0">
                <a:ea typeface="新細明體" charset="-120"/>
              </a:endParaRPr>
            </a:p>
          </p:txBody>
        </p:sp>
        <p:sp>
          <p:nvSpPr>
            <p:cNvPr id="51221" name="Oval 20"/>
            <p:cNvSpPr>
              <a:spLocks noChangeAspect="1" noChangeArrowheads="1"/>
            </p:cNvSpPr>
            <p:nvPr/>
          </p:nvSpPr>
          <p:spPr bwMode="auto">
            <a:xfrm>
              <a:off x="6846888" y="4770438"/>
              <a:ext cx="366712" cy="3667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zh-TW" altLang="en-US" sz="2400" b="0">
                <a:ea typeface="新細明體" charset="-120"/>
              </a:endParaRPr>
            </a:p>
          </p:txBody>
        </p:sp>
        <p:sp>
          <p:nvSpPr>
            <p:cNvPr id="51222" name="Oval 21"/>
            <p:cNvSpPr>
              <a:spLocks noChangeAspect="1" noChangeArrowheads="1"/>
            </p:cNvSpPr>
            <p:nvPr/>
          </p:nvSpPr>
          <p:spPr bwMode="auto">
            <a:xfrm>
              <a:off x="7578726" y="4038601"/>
              <a:ext cx="366713" cy="3667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zh-TW" altLang="en-US" sz="2400" b="0">
                <a:ea typeface="新細明體" charset="-120"/>
              </a:endParaRPr>
            </a:p>
          </p:txBody>
        </p:sp>
        <p:sp>
          <p:nvSpPr>
            <p:cNvPr id="51223" name="Oval 22"/>
            <p:cNvSpPr>
              <a:spLocks noChangeAspect="1" noChangeArrowheads="1"/>
            </p:cNvSpPr>
            <p:nvPr/>
          </p:nvSpPr>
          <p:spPr bwMode="auto">
            <a:xfrm>
              <a:off x="7578726" y="5502276"/>
              <a:ext cx="366713" cy="3667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zh-TW" altLang="en-US" sz="2400" b="0">
                <a:ea typeface="新細明體" charset="-120"/>
              </a:endParaRPr>
            </a:p>
          </p:txBody>
        </p:sp>
        <p:cxnSp>
          <p:nvCxnSpPr>
            <p:cNvPr id="51224" name="AutoShape 23"/>
            <p:cNvCxnSpPr>
              <a:cxnSpLocks noChangeAspect="1" noChangeShapeType="1"/>
              <a:stCxn id="51222" idx="3"/>
              <a:endCxn id="51221" idx="7"/>
            </p:cNvCxnSpPr>
            <p:nvPr/>
          </p:nvCxnSpPr>
          <p:spPr bwMode="auto">
            <a:xfrm flipH="1">
              <a:off x="7158038" y="4357689"/>
              <a:ext cx="474662" cy="458787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25" name="AutoShape 24"/>
            <p:cNvCxnSpPr>
              <a:cxnSpLocks noChangeAspect="1" noChangeShapeType="1"/>
              <a:stCxn id="51223" idx="1"/>
              <a:endCxn id="51221" idx="5"/>
            </p:cNvCxnSpPr>
            <p:nvPr/>
          </p:nvCxnSpPr>
          <p:spPr bwMode="auto">
            <a:xfrm flipH="1" flipV="1">
              <a:off x="7158038" y="5089525"/>
              <a:ext cx="474662" cy="4587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26" name="AutoShape 25"/>
            <p:cNvCxnSpPr>
              <a:cxnSpLocks noChangeAspect="1" noChangeShapeType="1"/>
              <a:stCxn id="51223" idx="7"/>
              <a:endCxn id="51220" idx="3"/>
            </p:cNvCxnSpPr>
            <p:nvPr/>
          </p:nvCxnSpPr>
          <p:spPr bwMode="auto">
            <a:xfrm flipV="1">
              <a:off x="7889876" y="5089525"/>
              <a:ext cx="474663" cy="458788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27" name="AutoShape 26"/>
            <p:cNvCxnSpPr>
              <a:cxnSpLocks noChangeAspect="1" noChangeShapeType="1"/>
              <a:stCxn id="51222" idx="5"/>
              <a:endCxn id="51220" idx="1"/>
            </p:cNvCxnSpPr>
            <p:nvPr/>
          </p:nvCxnSpPr>
          <p:spPr bwMode="auto">
            <a:xfrm>
              <a:off x="7889876" y="4357689"/>
              <a:ext cx="474663" cy="458787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28" name="AutoShape 27"/>
            <p:cNvCxnSpPr>
              <a:cxnSpLocks noChangeAspect="1" noChangeShapeType="1"/>
              <a:stCxn id="51222" idx="4"/>
              <a:endCxn id="51223" idx="0"/>
            </p:cNvCxnSpPr>
            <p:nvPr/>
          </p:nvCxnSpPr>
          <p:spPr bwMode="auto">
            <a:xfrm>
              <a:off x="7759700" y="4411664"/>
              <a:ext cx="0" cy="10826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1229" name="Oval 28"/>
            <p:cNvSpPr>
              <a:spLocks noChangeAspect="1" noChangeArrowheads="1"/>
            </p:cNvSpPr>
            <p:nvPr/>
          </p:nvSpPr>
          <p:spPr bwMode="auto">
            <a:xfrm>
              <a:off x="9561513" y="4770438"/>
              <a:ext cx="366712" cy="3667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zh-TW" altLang="en-US" sz="2400" b="0">
                <a:ea typeface="新細明體" charset="-120"/>
              </a:endParaRPr>
            </a:p>
          </p:txBody>
        </p:sp>
        <p:cxnSp>
          <p:nvCxnSpPr>
            <p:cNvPr id="51230" name="AutoShape 29"/>
            <p:cNvCxnSpPr>
              <a:cxnSpLocks noChangeAspect="1" noChangeShapeType="1"/>
              <a:stCxn id="51220" idx="6"/>
              <a:endCxn id="51229" idx="2"/>
            </p:cNvCxnSpPr>
            <p:nvPr/>
          </p:nvCxnSpPr>
          <p:spPr bwMode="auto">
            <a:xfrm>
              <a:off x="8683625" y="4953000"/>
              <a:ext cx="869950" cy="0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31" name="AutoShape 30"/>
            <p:cNvCxnSpPr>
              <a:cxnSpLocks noChangeAspect="1" noChangeShapeType="1"/>
              <a:stCxn id="51223" idx="6"/>
              <a:endCxn id="51229" idx="3"/>
            </p:cNvCxnSpPr>
            <p:nvPr/>
          </p:nvCxnSpPr>
          <p:spPr bwMode="auto">
            <a:xfrm flipV="1">
              <a:off x="7953376" y="5092700"/>
              <a:ext cx="1660525" cy="5921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32" name="AutoShape 31"/>
            <p:cNvCxnSpPr>
              <a:cxnSpLocks noChangeAspect="1" noChangeShapeType="1"/>
              <a:stCxn id="51229" idx="1"/>
              <a:endCxn id="51222" idx="6"/>
            </p:cNvCxnSpPr>
            <p:nvPr/>
          </p:nvCxnSpPr>
          <p:spPr bwMode="auto">
            <a:xfrm flipH="1" flipV="1">
              <a:off x="7953376" y="4221164"/>
              <a:ext cx="1660525" cy="5921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70009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Graph ADT</a:t>
            </a:r>
            <a:endParaRPr lang="en-US" altLang="zh-TW" dirty="0" smtClean="0"/>
          </a:p>
        </p:txBody>
      </p:sp>
      <p:sp>
        <p:nvSpPr>
          <p:cNvPr id="5222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half" idx="1"/>
          </p:nvPr>
        </p:nvSpPr>
        <p:spPr>
          <a:xfrm>
            <a:off x="1141411" y="2249486"/>
            <a:ext cx="3849862" cy="3541714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/>
              <a:t>Vertices and edges are lightweight objects and store elements</a:t>
            </a:r>
          </a:p>
          <a:p>
            <a:r>
              <a:rPr lang="en-US" altLang="zh-TW" dirty="0" smtClean="0"/>
              <a:t>Although the ADT is specified from the graph object, we often have similar functions in the Vertex and Edge objects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91272" y="1"/>
            <a:ext cx="63634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48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Exercise on ADT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251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marL="342900" indent="-342900">
                  <a:lnSpc>
                    <a:spcPct val="80000"/>
                  </a:lnSpc>
                  <a:buFont typeface="Arial" panose="020B0604020202020204" pitchFamily="34" charset="0"/>
                  <a:buAutoNum type="arabicPeriod"/>
                </a:pPr>
                <a:r>
                  <a:rPr lang="en-US" altLang="zh-TW" sz="1800" b="0" i="0" dirty="0" err="1" smtClean="0">
                    <a:solidFill>
                      <a:schemeClr val="tx2"/>
                    </a:solidFill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outgoingEdges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(</m:t>
                    </m:r>
                    <m:r>
                      <a:rPr lang="en-US" altLang="zh-TW" sz="1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𝑜𝑟𝑑</m:t>
                    </m:r>
                    <m:r>
                      <a:rPr lang="en-US" altLang="zh-TW" sz="1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)</m:t>
                    </m:r>
                  </m:oMath>
                </a14:m>
                <a:endParaRPr lang="en-US" altLang="zh-TW" sz="1800" dirty="0">
                  <a:latin typeface="Courier New" panose="02070309020205020404" pitchFamily="49" charset="0"/>
                  <a:ea typeface="新細明體" charset="-120"/>
                  <a:cs typeface="Courier New" panose="02070309020205020404" pitchFamily="49" charset="0"/>
                </a:endParaRPr>
              </a:p>
              <a:p>
                <a:pPr marL="342900" indent="-342900">
                  <a:lnSpc>
                    <a:spcPct val="80000"/>
                  </a:lnSpc>
                  <a:buFont typeface="Arial" panose="020B0604020202020204" pitchFamily="34" charset="0"/>
                  <a:buAutoNum type="arabicPeriod"/>
                </a:pPr>
                <a:r>
                  <a:rPr lang="en-US" altLang="zh-TW" sz="1800" b="0" i="0" dirty="0" err="1" smtClean="0">
                    <a:solidFill>
                      <a:schemeClr val="tx2"/>
                    </a:solidFill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incomingEdges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(</m:t>
                    </m:r>
                    <m:r>
                      <a:rPr lang="en-US" altLang="zh-TW" sz="1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𝑜𝑟𝑑</m:t>
                    </m:r>
                    <m:r>
                      <a:rPr lang="en-US" altLang="zh-TW" sz="1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)</m:t>
                    </m:r>
                  </m:oMath>
                </a14:m>
                <a:endParaRPr lang="en-US" altLang="zh-TW" sz="1800" dirty="0">
                  <a:latin typeface="Courier New" panose="02070309020205020404" pitchFamily="49" charset="0"/>
                  <a:ea typeface="新細明體" charset="-120"/>
                  <a:cs typeface="Courier New" panose="02070309020205020404" pitchFamily="49" charset="0"/>
                </a:endParaRPr>
              </a:p>
              <a:p>
                <a:pPr marL="342900" indent="-342900">
                  <a:lnSpc>
                    <a:spcPct val="80000"/>
                  </a:lnSpc>
                  <a:buFont typeface="Arial" panose="020B0604020202020204" pitchFamily="34" charset="0"/>
                  <a:buAutoNum type="arabicPeriod"/>
                </a:pPr>
                <a:r>
                  <a:rPr lang="en-US" altLang="zh-TW" sz="1800" b="0" i="0" dirty="0" err="1" smtClean="0">
                    <a:solidFill>
                      <a:schemeClr val="tx2"/>
                    </a:solidFill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outDegree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(</m:t>
                    </m:r>
                    <m:r>
                      <a:rPr lang="en-US" altLang="zh-TW" sz="1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𝑜𝑟𝑑</m:t>
                    </m:r>
                    <m:r>
                      <a:rPr lang="en-US" altLang="zh-TW" sz="1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)</m:t>
                    </m:r>
                  </m:oMath>
                </a14:m>
                <a:endParaRPr lang="en-US" altLang="zh-TW" sz="1800" dirty="0">
                  <a:latin typeface="Courier New" panose="02070309020205020404" pitchFamily="49" charset="0"/>
                  <a:ea typeface="新細明體" charset="-120"/>
                  <a:cs typeface="Courier New" panose="02070309020205020404" pitchFamily="49" charset="0"/>
                </a:endParaRPr>
              </a:p>
              <a:p>
                <a:pPr marL="342900" indent="-342900">
                  <a:lnSpc>
                    <a:spcPct val="80000"/>
                  </a:lnSpc>
                  <a:buFont typeface="Arial" panose="020B0604020202020204" pitchFamily="34" charset="0"/>
                  <a:buAutoNum type="arabicPeriod"/>
                </a:pPr>
                <a:r>
                  <a:rPr lang="en-US" altLang="zh-TW" sz="1800" b="0" i="0" dirty="0" err="1" smtClean="0">
                    <a:solidFill>
                      <a:schemeClr val="tx2"/>
                    </a:solidFill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endVertices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(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1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TW" sz="1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  <m:t>𝑙𝑔𝑎</m:t>
                        </m:r>
                        <m:r>
                          <a:rPr lang="en-US" altLang="zh-TW" sz="1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  <m:t>, </m:t>
                        </m:r>
                        <m:r>
                          <a:rPr lang="en-US" altLang="zh-TW" sz="1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  <m:t>𝑚𝑖𝑎</m:t>
                        </m:r>
                      </m:e>
                    </m:d>
                    <m:r>
                      <a:rPr lang="en-US" altLang="zh-TW" sz="1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)</m:t>
                    </m:r>
                  </m:oMath>
                </a14:m>
                <a:endParaRPr lang="en-US" altLang="zh-TW" sz="1800" dirty="0">
                  <a:latin typeface="Courier New" panose="02070309020205020404" pitchFamily="49" charset="0"/>
                  <a:ea typeface="新細明體" charset="-120"/>
                  <a:cs typeface="Courier New" panose="02070309020205020404" pitchFamily="49" charset="0"/>
                </a:endParaRPr>
              </a:p>
              <a:p>
                <a:pPr marL="342900" indent="-342900">
                  <a:lnSpc>
                    <a:spcPct val="80000"/>
                  </a:lnSpc>
                  <a:buFont typeface="Arial" panose="020B0604020202020204" pitchFamily="34" charset="0"/>
                  <a:buAutoNum type="arabicPeriod"/>
                </a:pPr>
                <a:r>
                  <a:rPr lang="en-US" altLang="zh-TW" sz="1800" b="0" i="0" dirty="0" smtClean="0">
                    <a:solidFill>
                      <a:schemeClr val="tx2"/>
                    </a:solidFill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opposite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(</m:t>
                    </m:r>
                    <m:r>
                      <a:rPr lang="en-US" altLang="zh-TW" sz="1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𝑑𝑓𝑤</m:t>
                    </m:r>
                    <m:r>
                      <a:rPr lang="en-US" altLang="zh-TW" sz="1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1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TW" sz="1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  <m:t>𝑑𝑓𝑤</m:t>
                        </m:r>
                        <m:r>
                          <a:rPr lang="en-US" altLang="zh-TW" sz="1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  <m:t>, </m:t>
                        </m:r>
                        <m:r>
                          <a:rPr lang="en-US" altLang="zh-TW" sz="1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  <m:t>𝑙𝑔𝑎</m:t>
                        </m:r>
                      </m:e>
                    </m:d>
                    <m:r>
                      <a:rPr lang="en-US" altLang="zh-TW" sz="1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)</m:t>
                    </m:r>
                  </m:oMath>
                </a14:m>
                <a:endParaRPr lang="en-US" altLang="zh-TW" sz="1800" dirty="0">
                  <a:latin typeface="Courier New" panose="02070309020205020404" pitchFamily="49" charset="0"/>
                  <a:ea typeface="新細明體" charset="-12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53251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3"/>
                <a:stretch>
                  <a:fillRect l="-1500" t="-3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252" name="Rectangle 34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2"/>
              </p:nvPr>
            </p:nvSpPr>
            <p:spPr>
              <a:xfrm>
                <a:off x="6172200" y="1413603"/>
                <a:ext cx="4875211" cy="3541714"/>
              </a:xfrm>
            </p:spPr>
            <p:txBody>
              <a:bodyPr/>
              <a:lstStyle/>
              <a:p>
                <a:pPr marL="342900" indent="-342900">
                  <a:lnSpc>
                    <a:spcPct val="80000"/>
                  </a:lnSpc>
                  <a:buFont typeface="+mj-lt"/>
                  <a:buAutoNum type="arabicPeriod" startAt="6"/>
                </a:pPr>
                <a:r>
                  <a:rPr lang="en-US" altLang="zh-TW" sz="1800" b="0" i="0" dirty="0" err="1" smtClean="0"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insertVertex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新細明體" charset="-120"/>
                      </a:rPr>
                      <m:t>(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新細明體" charset="-120"/>
                      </a:rPr>
                      <m:t>𝑖𝑎h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新細明體" charset="-120"/>
                      </a:rPr>
                      <m:t>)</m:t>
                    </m:r>
                  </m:oMath>
                </a14:m>
                <a:endParaRPr lang="en-US" altLang="zh-TW" sz="1800" dirty="0">
                  <a:ea typeface="新細明體" charset="-120"/>
                </a:endParaRPr>
              </a:p>
              <a:p>
                <a:pPr marL="342900" indent="-342900">
                  <a:lnSpc>
                    <a:spcPct val="80000"/>
                  </a:lnSpc>
                  <a:buFont typeface="Arial" panose="020B0604020202020204" pitchFamily="34" charset="0"/>
                  <a:buAutoNum type="arabicPeriod" startAt="6"/>
                </a:pPr>
                <a:r>
                  <a:rPr lang="en-US" altLang="zh-TW" sz="1800" b="0" i="0" dirty="0" err="1" smtClean="0"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insertEdge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新細明體" charset="-120"/>
                      </a:rPr>
                      <m:t>(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新細明體" charset="-120"/>
                      </a:rPr>
                      <m:t>𝑚𝑖𝑎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新細明體" charset="-120"/>
                      </a:rPr>
                      <m:t>,  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新細明體" charset="-120"/>
                      </a:rPr>
                      <m:t>𝑝𝑣𝑑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新細明體" charset="-120"/>
                      </a:rPr>
                      <m:t>,  1200)</m:t>
                    </m:r>
                  </m:oMath>
                </a14:m>
                <a:endParaRPr lang="en-US" altLang="zh-TW" sz="1800" dirty="0">
                  <a:ea typeface="新細明體" charset="-120"/>
                </a:endParaRPr>
              </a:p>
              <a:p>
                <a:pPr marL="342900" indent="-342900">
                  <a:lnSpc>
                    <a:spcPct val="80000"/>
                  </a:lnSpc>
                  <a:buFont typeface="Arial" panose="020B0604020202020204" pitchFamily="34" charset="0"/>
                  <a:buAutoNum type="arabicPeriod" startAt="6"/>
                </a:pPr>
                <a:r>
                  <a:rPr lang="en-US" altLang="zh-TW" sz="1800" b="0" i="0" dirty="0" err="1" smtClean="0"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removeVertex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新細明體" charset="-120"/>
                      </a:rPr>
                      <m:t>(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新細明體" charset="-120"/>
                      </a:rPr>
                      <m:t>𝑜𝑟𝑑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新細明體" charset="-120"/>
                      </a:rPr>
                      <m:t>)</m:t>
                    </m:r>
                  </m:oMath>
                </a14:m>
                <a:endParaRPr lang="en-US" altLang="zh-TW" sz="1800" dirty="0">
                  <a:ea typeface="新細明體" charset="-120"/>
                </a:endParaRPr>
              </a:p>
              <a:p>
                <a:pPr marL="342900" indent="-342900">
                  <a:lnSpc>
                    <a:spcPct val="80000"/>
                  </a:lnSpc>
                  <a:buFont typeface="Arial" panose="020B0604020202020204" pitchFamily="34" charset="0"/>
                  <a:buAutoNum type="arabicPeriod" startAt="6"/>
                </a:pPr>
                <a:r>
                  <a:rPr lang="en-US" altLang="zh-TW" sz="1800" i="0" dirty="0" err="1" smtClean="0"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r</a:t>
                </a:r>
                <a:r>
                  <a:rPr lang="en-US" altLang="zh-TW" sz="1800" b="0" i="0" dirty="0" err="1" smtClean="0"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emoveEdge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新細明體" charset="-120"/>
                      </a:rPr>
                      <m:t>(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18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TW" sz="18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  <m:t>𝑑𝑓𝑤</m:t>
                        </m:r>
                        <m:r>
                          <a:rPr lang="en-US" altLang="zh-TW" sz="18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  <m:t>, </m:t>
                        </m:r>
                        <m:r>
                          <a:rPr lang="en-US" altLang="zh-TW" sz="18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  <m:t>𝑜𝑟𝑑</m:t>
                        </m:r>
                      </m:e>
                    </m:d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新細明體" charset="-120"/>
                      </a:rPr>
                      <m:t>)</m:t>
                    </m:r>
                  </m:oMath>
                </a14:m>
                <a:endParaRPr lang="en-US" altLang="zh-TW" sz="1800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53252" name="Rectangle 34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200" y="1413603"/>
                <a:ext cx="4875211" cy="3541714"/>
              </a:xfrm>
              <a:blipFill rotWithShape="0">
                <a:blip r:embed="rId4"/>
                <a:stretch>
                  <a:fillRect l="-1502" t="-3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2286001" y="4284663"/>
            <a:ext cx="7489825" cy="2384425"/>
            <a:chOff x="2286001" y="4284663"/>
            <a:chExt cx="7489825" cy="2384425"/>
          </a:xfrm>
        </p:grpSpPr>
        <p:sp>
          <p:nvSpPr>
            <p:cNvPr id="53254" name="Oval 4"/>
            <p:cNvSpPr>
              <a:spLocks noChangeArrowheads="1"/>
            </p:cNvSpPr>
            <p:nvPr/>
          </p:nvSpPr>
          <p:spPr bwMode="auto">
            <a:xfrm>
              <a:off x="6324601" y="4459288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ORD</a:t>
              </a:r>
            </a:p>
          </p:txBody>
        </p:sp>
        <p:sp>
          <p:nvSpPr>
            <p:cNvPr id="53255" name="Oval 5"/>
            <p:cNvSpPr>
              <a:spLocks noChangeArrowheads="1"/>
            </p:cNvSpPr>
            <p:nvPr/>
          </p:nvSpPr>
          <p:spPr bwMode="auto">
            <a:xfrm>
              <a:off x="8839201" y="4303713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PVD</a:t>
              </a:r>
            </a:p>
          </p:txBody>
        </p:sp>
        <p:sp>
          <p:nvSpPr>
            <p:cNvPr id="53256" name="Oval 6"/>
            <p:cNvSpPr>
              <a:spLocks noChangeArrowheads="1"/>
            </p:cNvSpPr>
            <p:nvPr/>
          </p:nvSpPr>
          <p:spPr bwMode="auto">
            <a:xfrm>
              <a:off x="8588376" y="6211888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MIA</a:t>
              </a:r>
            </a:p>
          </p:txBody>
        </p:sp>
        <p:sp>
          <p:nvSpPr>
            <p:cNvPr id="53257" name="Oval 7"/>
            <p:cNvSpPr>
              <a:spLocks noChangeArrowheads="1"/>
            </p:cNvSpPr>
            <p:nvPr/>
          </p:nvSpPr>
          <p:spPr bwMode="auto">
            <a:xfrm>
              <a:off x="6035676" y="5973763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DFW</a:t>
              </a:r>
            </a:p>
          </p:txBody>
        </p:sp>
        <p:sp>
          <p:nvSpPr>
            <p:cNvPr id="53258" name="Oval 8"/>
            <p:cNvSpPr>
              <a:spLocks noChangeArrowheads="1"/>
            </p:cNvSpPr>
            <p:nvPr/>
          </p:nvSpPr>
          <p:spPr bwMode="auto">
            <a:xfrm>
              <a:off x="4114801" y="4687888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SFO</a:t>
              </a:r>
            </a:p>
          </p:txBody>
        </p:sp>
        <p:sp>
          <p:nvSpPr>
            <p:cNvPr id="53259" name="Oval 9"/>
            <p:cNvSpPr>
              <a:spLocks noChangeArrowheads="1"/>
            </p:cNvSpPr>
            <p:nvPr/>
          </p:nvSpPr>
          <p:spPr bwMode="auto">
            <a:xfrm>
              <a:off x="4267201" y="5830888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LAX</a:t>
              </a:r>
            </a:p>
          </p:txBody>
        </p:sp>
        <p:sp>
          <p:nvSpPr>
            <p:cNvPr id="53260" name="Oval 10"/>
            <p:cNvSpPr>
              <a:spLocks noChangeArrowheads="1"/>
            </p:cNvSpPr>
            <p:nvPr/>
          </p:nvSpPr>
          <p:spPr bwMode="auto">
            <a:xfrm>
              <a:off x="7902576" y="5068888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LGA</a:t>
              </a:r>
            </a:p>
          </p:txBody>
        </p:sp>
        <p:sp>
          <p:nvSpPr>
            <p:cNvPr id="53261" name="Oval 11"/>
            <p:cNvSpPr>
              <a:spLocks noChangeArrowheads="1"/>
            </p:cNvSpPr>
            <p:nvPr/>
          </p:nvSpPr>
          <p:spPr bwMode="auto">
            <a:xfrm>
              <a:off x="2286001" y="5602288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HNL</a:t>
              </a:r>
            </a:p>
          </p:txBody>
        </p:sp>
        <p:cxnSp>
          <p:nvCxnSpPr>
            <p:cNvPr id="53262" name="AutoShape 12"/>
            <p:cNvCxnSpPr>
              <a:cxnSpLocks noChangeShapeType="1"/>
              <a:stCxn id="53258" idx="6"/>
              <a:endCxn id="53254" idx="2"/>
            </p:cNvCxnSpPr>
            <p:nvPr/>
          </p:nvCxnSpPr>
          <p:spPr bwMode="auto">
            <a:xfrm flipV="1">
              <a:off x="5060951" y="4687888"/>
              <a:ext cx="1254125" cy="2286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263" name="AutoShape 13"/>
            <p:cNvCxnSpPr>
              <a:cxnSpLocks noChangeShapeType="1"/>
              <a:stCxn id="53257" idx="0"/>
              <a:endCxn id="53254" idx="4"/>
            </p:cNvCxnSpPr>
            <p:nvPr/>
          </p:nvCxnSpPr>
          <p:spPr bwMode="auto">
            <a:xfrm flipV="1">
              <a:off x="6503989" y="4926014"/>
              <a:ext cx="288925" cy="10382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264" name="AutoShape 14"/>
            <p:cNvCxnSpPr>
              <a:cxnSpLocks noChangeShapeType="1"/>
              <a:stCxn id="53257" idx="7"/>
              <a:endCxn id="53260" idx="3"/>
            </p:cNvCxnSpPr>
            <p:nvPr/>
          </p:nvCxnSpPr>
          <p:spPr bwMode="auto">
            <a:xfrm flipV="1">
              <a:off x="6835776" y="5468939"/>
              <a:ext cx="1203325" cy="5619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265" name="AutoShape 15"/>
            <p:cNvCxnSpPr>
              <a:cxnSpLocks noChangeShapeType="1"/>
              <a:stCxn id="53260" idx="0"/>
              <a:endCxn id="53255" idx="3"/>
            </p:cNvCxnSpPr>
            <p:nvPr/>
          </p:nvCxnSpPr>
          <p:spPr bwMode="auto">
            <a:xfrm flipV="1">
              <a:off x="8370889" y="4703763"/>
              <a:ext cx="604837" cy="3556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266" name="AutoShape 16"/>
            <p:cNvCxnSpPr>
              <a:cxnSpLocks noChangeShapeType="1"/>
              <a:stCxn id="53254" idx="6"/>
              <a:endCxn id="53255" idx="2"/>
            </p:cNvCxnSpPr>
            <p:nvPr/>
          </p:nvCxnSpPr>
          <p:spPr bwMode="auto">
            <a:xfrm flipV="1">
              <a:off x="7270751" y="4532314"/>
              <a:ext cx="1558925" cy="1555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267" name="AutoShape 17"/>
            <p:cNvCxnSpPr>
              <a:cxnSpLocks noChangeShapeType="1"/>
              <a:stCxn id="53261" idx="6"/>
              <a:endCxn id="53259" idx="2"/>
            </p:cNvCxnSpPr>
            <p:nvPr/>
          </p:nvCxnSpPr>
          <p:spPr bwMode="auto">
            <a:xfrm>
              <a:off x="3232151" y="5830888"/>
              <a:ext cx="1025525" cy="2286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268" name="AutoShape 18"/>
            <p:cNvCxnSpPr>
              <a:cxnSpLocks noChangeShapeType="1"/>
              <a:stCxn id="53258" idx="4"/>
              <a:endCxn id="53259" idx="0"/>
            </p:cNvCxnSpPr>
            <p:nvPr/>
          </p:nvCxnSpPr>
          <p:spPr bwMode="auto">
            <a:xfrm>
              <a:off x="4583113" y="5154613"/>
              <a:ext cx="152400" cy="6667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269" name="AutoShape 19"/>
            <p:cNvCxnSpPr>
              <a:cxnSpLocks noChangeShapeType="1"/>
              <a:stCxn id="53260" idx="4"/>
              <a:endCxn id="53256" idx="0"/>
            </p:cNvCxnSpPr>
            <p:nvPr/>
          </p:nvCxnSpPr>
          <p:spPr bwMode="auto">
            <a:xfrm>
              <a:off x="8370888" y="5535613"/>
              <a:ext cx="685800" cy="6667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270" name="AutoShape 20"/>
            <p:cNvCxnSpPr>
              <a:cxnSpLocks noChangeShapeType="1"/>
              <a:endCxn id="53257" idx="6"/>
            </p:cNvCxnSpPr>
            <p:nvPr/>
          </p:nvCxnSpPr>
          <p:spPr bwMode="auto">
            <a:xfrm flipH="1" flipV="1">
              <a:off x="6981826" y="6202364"/>
              <a:ext cx="1597025" cy="2381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271" name="AutoShape 21"/>
            <p:cNvCxnSpPr>
              <a:cxnSpLocks noChangeShapeType="1"/>
              <a:stCxn id="53259" idx="6"/>
              <a:endCxn id="53257" idx="2"/>
            </p:cNvCxnSpPr>
            <p:nvPr/>
          </p:nvCxnSpPr>
          <p:spPr bwMode="auto">
            <a:xfrm>
              <a:off x="5213350" y="6059489"/>
              <a:ext cx="812800" cy="1428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272" name="AutoShape 22"/>
            <p:cNvCxnSpPr>
              <a:cxnSpLocks noChangeShapeType="1"/>
              <a:stCxn id="53259" idx="7"/>
              <a:endCxn id="53254" idx="3"/>
            </p:cNvCxnSpPr>
            <p:nvPr/>
          </p:nvCxnSpPr>
          <p:spPr bwMode="auto">
            <a:xfrm flipV="1">
              <a:off x="5067301" y="4859338"/>
              <a:ext cx="1393825" cy="10287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3273" name="Text Box 23"/>
            <p:cNvSpPr txBox="1">
              <a:spLocks noChangeArrowheads="1"/>
            </p:cNvSpPr>
            <p:nvPr/>
          </p:nvSpPr>
          <p:spPr bwMode="auto">
            <a:xfrm rot="-347285">
              <a:off x="7605714" y="4284663"/>
              <a:ext cx="600075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849</a:t>
              </a:r>
            </a:p>
          </p:txBody>
        </p:sp>
        <p:sp>
          <p:nvSpPr>
            <p:cNvPr id="53274" name="Text Box 24"/>
            <p:cNvSpPr txBox="1">
              <a:spLocks noChangeArrowheads="1"/>
            </p:cNvSpPr>
            <p:nvPr/>
          </p:nvSpPr>
          <p:spPr bwMode="auto">
            <a:xfrm rot="-4662247">
              <a:off x="6282532" y="5014120"/>
              <a:ext cx="600075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802</a:t>
              </a:r>
            </a:p>
          </p:txBody>
        </p:sp>
        <p:sp>
          <p:nvSpPr>
            <p:cNvPr id="53275" name="Text Box 25"/>
            <p:cNvSpPr txBox="1">
              <a:spLocks noChangeArrowheads="1"/>
            </p:cNvSpPr>
            <p:nvPr/>
          </p:nvSpPr>
          <p:spPr bwMode="auto">
            <a:xfrm rot="-1544869">
              <a:off x="6959600" y="5434013"/>
              <a:ext cx="738188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1387</a:t>
              </a:r>
            </a:p>
          </p:txBody>
        </p:sp>
        <p:sp>
          <p:nvSpPr>
            <p:cNvPr id="53276" name="Text Box 26"/>
            <p:cNvSpPr txBox="1">
              <a:spLocks noChangeArrowheads="1"/>
            </p:cNvSpPr>
            <p:nvPr/>
          </p:nvSpPr>
          <p:spPr bwMode="auto">
            <a:xfrm rot="-2136302">
              <a:off x="5146675" y="5195888"/>
              <a:ext cx="738188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1743</a:t>
              </a:r>
            </a:p>
          </p:txBody>
        </p:sp>
        <p:sp>
          <p:nvSpPr>
            <p:cNvPr id="53277" name="Text Box 27"/>
            <p:cNvSpPr txBox="1">
              <a:spLocks noChangeArrowheads="1"/>
            </p:cNvSpPr>
            <p:nvPr/>
          </p:nvSpPr>
          <p:spPr bwMode="auto">
            <a:xfrm rot="-689345">
              <a:off x="5257800" y="4459288"/>
              <a:ext cx="738188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1843</a:t>
              </a:r>
            </a:p>
          </p:txBody>
        </p:sp>
        <p:sp>
          <p:nvSpPr>
            <p:cNvPr id="53278" name="Text Box 28"/>
            <p:cNvSpPr txBox="1">
              <a:spLocks noChangeArrowheads="1"/>
            </p:cNvSpPr>
            <p:nvPr/>
          </p:nvSpPr>
          <p:spPr bwMode="auto">
            <a:xfrm rot="2626382">
              <a:off x="8555039" y="5662613"/>
              <a:ext cx="738187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1099</a:t>
              </a:r>
            </a:p>
          </p:txBody>
        </p:sp>
        <p:sp>
          <p:nvSpPr>
            <p:cNvPr id="53279" name="Text Box 29"/>
            <p:cNvSpPr txBox="1">
              <a:spLocks noChangeArrowheads="1"/>
            </p:cNvSpPr>
            <p:nvPr/>
          </p:nvSpPr>
          <p:spPr bwMode="auto">
            <a:xfrm rot="565849">
              <a:off x="7499350" y="5967413"/>
              <a:ext cx="738188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1120</a:t>
              </a:r>
            </a:p>
          </p:txBody>
        </p:sp>
        <p:sp>
          <p:nvSpPr>
            <p:cNvPr id="53280" name="Text Box 30"/>
            <p:cNvSpPr txBox="1">
              <a:spLocks noChangeArrowheads="1"/>
            </p:cNvSpPr>
            <p:nvPr/>
          </p:nvSpPr>
          <p:spPr bwMode="auto">
            <a:xfrm rot="695916">
              <a:off x="5299075" y="5786438"/>
              <a:ext cx="738188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1233</a:t>
              </a:r>
            </a:p>
          </p:txBody>
        </p:sp>
        <p:sp>
          <p:nvSpPr>
            <p:cNvPr id="53281" name="Text Box 31"/>
            <p:cNvSpPr txBox="1">
              <a:spLocks noChangeArrowheads="1"/>
            </p:cNvSpPr>
            <p:nvPr/>
          </p:nvSpPr>
          <p:spPr bwMode="auto">
            <a:xfrm rot="4665015">
              <a:off x="4515645" y="5323682"/>
              <a:ext cx="600075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337</a:t>
              </a:r>
            </a:p>
          </p:txBody>
        </p:sp>
        <p:sp>
          <p:nvSpPr>
            <p:cNvPr id="53282" name="Text Box 32"/>
            <p:cNvSpPr txBox="1">
              <a:spLocks noChangeArrowheads="1"/>
            </p:cNvSpPr>
            <p:nvPr/>
          </p:nvSpPr>
          <p:spPr bwMode="auto">
            <a:xfrm rot="832501">
              <a:off x="3451225" y="5602288"/>
              <a:ext cx="738188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2555</a:t>
              </a:r>
            </a:p>
          </p:txBody>
        </p:sp>
        <p:sp>
          <p:nvSpPr>
            <p:cNvPr id="53283" name="Text Box 33"/>
            <p:cNvSpPr txBox="1">
              <a:spLocks noChangeArrowheads="1"/>
            </p:cNvSpPr>
            <p:nvPr/>
          </p:nvSpPr>
          <p:spPr bwMode="auto">
            <a:xfrm rot="-1891667">
              <a:off x="8307389" y="4594226"/>
              <a:ext cx="600075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142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502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771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altLang="zh-TW" sz="2000" dirty="0" smtClean="0">
                    <a:ea typeface="新細明體" charset="-120"/>
                  </a:rPr>
                  <a:t>A </a:t>
                </a:r>
                <a:r>
                  <a:rPr lang="en-US" altLang="zh-TW" sz="2000" b="1" dirty="0" smtClean="0">
                    <a:solidFill>
                      <a:schemeClr val="accent1"/>
                    </a:solidFill>
                    <a:ea typeface="新細明體" charset="-120"/>
                  </a:rPr>
                  <a:t>graph</a:t>
                </a:r>
                <a:r>
                  <a:rPr lang="en-US" altLang="zh-TW" sz="2000" dirty="0" smtClean="0">
                    <a:ea typeface="新細明體" charset="-120"/>
                  </a:rPr>
                  <a:t> is a pair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新細明體" charset="-120"/>
                      </a:rPr>
                      <m:t>𝐺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新細明體" charset="-120"/>
                      </a:rPr>
                      <m:t>=(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新細明體" charset="-120"/>
                      </a:rPr>
                      <m:t>𝑉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新細明體" charset="-120"/>
                      </a:rPr>
                      <m:t>, 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新細明體" charset="-120"/>
                      </a:rPr>
                      <m:t>𝐸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TW" sz="2000" dirty="0" smtClean="0">
                    <a:ea typeface="新細明體" charset="-120"/>
                  </a:rPr>
                  <a:t>, where</a:t>
                </a:r>
              </a:p>
              <a:p>
                <a:pPr lvl="1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新細明體" charset="-120"/>
                      </a:rPr>
                      <m:t>𝑉</m:t>
                    </m:r>
                  </m:oMath>
                </a14:m>
                <a:r>
                  <a:rPr lang="en-US" altLang="zh-TW" sz="1800" dirty="0" smtClean="0">
                    <a:ea typeface="新細明體" charset="-120"/>
                  </a:rPr>
                  <a:t> is a set of nodes, called </a:t>
                </a:r>
                <a:r>
                  <a:rPr lang="en-US" altLang="zh-TW" sz="1800" b="1" dirty="0" smtClean="0">
                    <a:solidFill>
                      <a:schemeClr val="accent1"/>
                    </a:solidFill>
                    <a:ea typeface="新細明體" charset="-120"/>
                  </a:rPr>
                  <a:t>vertices</a:t>
                </a:r>
              </a:p>
              <a:p>
                <a:pPr lvl="1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新細明體" charset="-120"/>
                      </a:rPr>
                      <m:t>𝐸</m:t>
                    </m:r>
                  </m:oMath>
                </a14:m>
                <a:r>
                  <a:rPr lang="en-US" altLang="zh-TW" sz="1800" dirty="0" smtClean="0">
                    <a:ea typeface="新細明體" charset="-120"/>
                  </a:rPr>
                  <a:t> is a collection of pairs of vertices, called </a:t>
                </a:r>
                <a:r>
                  <a:rPr lang="en-US" altLang="zh-TW" sz="1800" b="1" dirty="0" smtClean="0">
                    <a:solidFill>
                      <a:schemeClr val="accent1"/>
                    </a:solidFill>
                    <a:ea typeface="新細明體" charset="-120"/>
                  </a:rPr>
                  <a:t>edges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altLang="zh-TW" sz="1800" dirty="0" smtClean="0">
                    <a:ea typeface="新細明體" charset="-120"/>
                  </a:rPr>
                  <a:t>Vertices and edges can store arbitrary elements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altLang="zh-TW" sz="2000" dirty="0" smtClean="0">
                    <a:ea typeface="新細明體" charset="-120"/>
                  </a:rPr>
                  <a:t>Example: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altLang="zh-TW" sz="1800" dirty="0" smtClean="0">
                    <a:ea typeface="新細明體" charset="-120"/>
                  </a:rPr>
                  <a:t>A vertex represents an airport and stores the three-letter airport code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altLang="zh-TW" sz="1800" dirty="0" smtClean="0">
                    <a:ea typeface="新細明體" charset="-120"/>
                  </a:rPr>
                  <a:t>An edge represents a flight route between two airports and stores the mileage of the route</a:t>
                </a:r>
                <a:endParaRPr lang="en-US" altLang="zh-TW" sz="1800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32771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862" t="-4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2349498" y="4330469"/>
            <a:ext cx="7489825" cy="2384424"/>
            <a:chOff x="2286001" y="3940176"/>
            <a:chExt cx="7489825" cy="2384424"/>
          </a:xfrm>
        </p:grpSpPr>
        <p:sp>
          <p:nvSpPr>
            <p:cNvPr id="32773" name="Oval 12"/>
            <p:cNvSpPr>
              <a:spLocks noChangeArrowheads="1"/>
            </p:cNvSpPr>
            <p:nvPr/>
          </p:nvSpPr>
          <p:spPr bwMode="auto">
            <a:xfrm>
              <a:off x="6324601" y="4114800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ORD</a:t>
              </a:r>
            </a:p>
          </p:txBody>
        </p:sp>
        <p:sp>
          <p:nvSpPr>
            <p:cNvPr id="32774" name="Oval 99"/>
            <p:cNvSpPr>
              <a:spLocks noChangeArrowheads="1"/>
            </p:cNvSpPr>
            <p:nvPr/>
          </p:nvSpPr>
          <p:spPr bwMode="auto">
            <a:xfrm>
              <a:off x="8839201" y="395922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PVD</a:t>
              </a:r>
            </a:p>
          </p:txBody>
        </p:sp>
        <p:sp>
          <p:nvSpPr>
            <p:cNvPr id="32775" name="Oval 100"/>
            <p:cNvSpPr>
              <a:spLocks noChangeArrowheads="1"/>
            </p:cNvSpPr>
            <p:nvPr/>
          </p:nvSpPr>
          <p:spPr bwMode="auto">
            <a:xfrm>
              <a:off x="8588376" y="5867400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MIA</a:t>
              </a:r>
            </a:p>
          </p:txBody>
        </p:sp>
        <p:sp>
          <p:nvSpPr>
            <p:cNvPr id="32776" name="Oval 101"/>
            <p:cNvSpPr>
              <a:spLocks noChangeArrowheads="1"/>
            </p:cNvSpPr>
            <p:nvPr/>
          </p:nvSpPr>
          <p:spPr bwMode="auto">
            <a:xfrm>
              <a:off x="6035676" y="562927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DFW</a:t>
              </a:r>
            </a:p>
          </p:txBody>
        </p:sp>
        <p:sp>
          <p:nvSpPr>
            <p:cNvPr id="32777" name="Oval 102"/>
            <p:cNvSpPr>
              <a:spLocks noChangeArrowheads="1"/>
            </p:cNvSpPr>
            <p:nvPr/>
          </p:nvSpPr>
          <p:spPr bwMode="auto">
            <a:xfrm>
              <a:off x="4114801" y="4343400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SFO</a:t>
              </a:r>
            </a:p>
          </p:txBody>
        </p:sp>
        <p:sp>
          <p:nvSpPr>
            <p:cNvPr id="32778" name="Oval 103"/>
            <p:cNvSpPr>
              <a:spLocks noChangeArrowheads="1"/>
            </p:cNvSpPr>
            <p:nvPr/>
          </p:nvSpPr>
          <p:spPr bwMode="auto">
            <a:xfrm>
              <a:off x="4267201" y="5486400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LAX</a:t>
              </a:r>
            </a:p>
          </p:txBody>
        </p:sp>
        <p:sp>
          <p:nvSpPr>
            <p:cNvPr id="32779" name="Oval 104"/>
            <p:cNvSpPr>
              <a:spLocks noChangeArrowheads="1"/>
            </p:cNvSpPr>
            <p:nvPr/>
          </p:nvSpPr>
          <p:spPr bwMode="auto">
            <a:xfrm>
              <a:off x="7902576" y="4724400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LGA</a:t>
              </a:r>
            </a:p>
          </p:txBody>
        </p:sp>
        <p:sp>
          <p:nvSpPr>
            <p:cNvPr id="32780" name="Oval 105"/>
            <p:cNvSpPr>
              <a:spLocks noChangeArrowheads="1"/>
            </p:cNvSpPr>
            <p:nvPr/>
          </p:nvSpPr>
          <p:spPr bwMode="auto">
            <a:xfrm>
              <a:off x="2286001" y="5257800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HNL</a:t>
              </a:r>
            </a:p>
          </p:txBody>
        </p:sp>
        <p:cxnSp>
          <p:nvCxnSpPr>
            <p:cNvPr id="32781" name="AutoShape 106"/>
            <p:cNvCxnSpPr>
              <a:cxnSpLocks noChangeShapeType="1"/>
              <a:stCxn id="32777" idx="6"/>
              <a:endCxn id="32773" idx="2"/>
            </p:cNvCxnSpPr>
            <p:nvPr/>
          </p:nvCxnSpPr>
          <p:spPr bwMode="auto">
            <a:xfrm flipV="1">
              <a:off x="5060951" y="4343400"/>
              <a:ext cx="1254125" cy="2286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82" name="AutoShape 107"/>
            <p:cNvCxnSpPr>
              <a:cxnSpLocks noChangeShapeType="1"/>
              <a:stCxn id="32776" idx="0"/>
              <a:endCxn id="32773" idx="4"/>
            </p:cNvCxnSpPr>
            <p:nvPr/>
          </p:nvCxnSpPr>
          <p:spPr bwMode="auto">
            <a:xfrm flipV="1">
              <a:off x="6503989" y="4581526"/>
              <a:ext cx="288925" cy="10382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83" name="AutoShape 108"/>
            <p:cNvCxnSpPr>
              <a:cxnSpLocks noChangeShapeType="1"/>
              <a:stCxn id="32776" idx="7"/>
              <a:endCxn id="32779" idx="3"/>
            </p:cNvCxnSpPr>
            <p:nvPr/>
          </p:nvCxnSpPr>
          <p:spPr bwMode="auto">
            <a:xfrm flipV="1">
              <a:off x="6835776" y="5124451"/>
              <a:ext cx="1203325" cy="5619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84" name="AutoShape 109"/>
            <p:cNvCxnSpPr>
              <a:cxnSpLocks noChangeShapeType="1"/>
              <a:stCxn id="32779" idx="0"/>
              <a:endCxn id="32774" idx="3"/>
            </p:cNvCxnSpPr>
            <p:nvPr/>
          </p:nvCxnSpPr>
          <p:spPr bwMode="auto">
            <a:xfrm flipV="1">
              <a:off x="8370889" y="4359275"/>
              <a:ext cx="604837" cy="3556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85" name="AutoShape 110"/>
            <p:cNvCxnSpPr>
              <a:cxnSpLocks noChangeShapeType="1"/>
              <a:stCxn id="32773" idx="6"/>
              <a:endCxn id="32774" idx="2"/>
            </p:cNvCxnSpPr>
            <p:nvPr/>
          </p:nvCxnSpPr>
          <p:spPr bwMode="auto">
            <a:xfrm flipV="1">
              <a:off x="7270751" y="4187826"/>
              <a:ext cx="1558925" cy="1555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86" name="AutoShape 111"/>
            <p:cNvCxnSpPr>
              <a:cxnSpLocks noChangeShapeType="1"/>
              <a:stCxn id="32780" idx="6"/>
              <a:endCxn id="32778" idx="2"/>
            </p:cNvCxnSpPr>
            <p:nvPr/>
          </p:nvCxnSpPr>
          <p:spPr bwMode="auto">
            <a:xfrm>
              <a:off x="3232151" y="5486400"/>
              <a:ext cx="1025525" cy="2286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87" name="AutoShape 112"/>
            <p:cNvCxnSpPr>
              <a:cxnSpLocks noChangeShapeType="1"/>
              <a:stCxn id="32777" idx="4"/>
              <a:endCxn id="32778" idx="0"/>
            </p:cNvCxnSpPr>
            <p:nvPr/>
          </p:nvCxnSpPr>
          <p:spPr bwMode="auto">
            <a:xfrm>
              <a:off x="4583113" y="4810125"/>
              <a:ext cx="152400" cy="6667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88" name="AutoShape 113"/>
            <p:cNvCxnSpPr>
              <a:cxnSpLocks noChangeShapeType="1"/>
              <a:stCxn id="32779" idx="4"/>
              <a:endCxn id="32775" idx="0"/>
            </p:cNvCxnSpPr>
            <p:nvPr/>
          </p:nvCxnSpPr>
          <p:spPr bwMode="auto">
            <a:xfrm>
              <a:off x="8370888" y="5191125"/>
              <a:ext cx="685800" cy="6667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89" name="AutoShape 114"/>
            <p:cNvCxnSpPr>
              <a:cxnSpLocks noChangeShapeType="1"/>
              <a:endCxn id="32776" idx="6"/>
            </p:cNvCxnSpPr>
            <p:nvPr/>
          </p:nvCxnSpPr>
          <p:spPr bwMode="auto">
            <a:xfrm flipH="1" flipV="1">
              <a:off x="6981826" y="5857876"/>
              <a:ext cx="1597025" cy="2381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90" name="AutoShape 115"/>
            <p:cNvCxnSpPr>
              <a:cxnSpLocks noChangeShapeType="1"/>
              <a:stCxn id="32778" idx="6"/>
              <a:endCxn id="32776" idx="2"/>
            </p:cNvCxnSpPr>
            <p:nvPr/>
          </p:nvCxnSpPr>
          <p:spPr bwMode="auto">
            <a:xfrm>
              <a:off x="5213350" y="5715001"/>
              <a:ext cx="812800" cy="1428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91" name="AutoShape 116"/>
            <p:cNvCxnSpPr>
              <a:cxnSpLocks noChangeShapeType="1"/>
              <a:stCxn id="32778" idx="7"/>
              <a:endCxn id="32773" idx="3"/>
            </p:cNvCxnSpPr>
            <p:nvPr/>
          </p:nvCxnSpPr>
          <p:spPr bwMode="auto">
            <a:xfrm flipV="1">
              <a:off x="5067301" y="4514850"/>
              <a:ext cx="1393825" cy="10287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792" name="Text Box 118"/>
            <p:cNvSpPr txBox="1">
              <a:spLocks noChangeArrowheads="1"/>
            </p:cNvSpPr>
            <p:nvPr/>
          </p:nvSpPr>
          <p:spPr bwMode="auto">
            <a:xfrm rot="-347285">
              <a:off x="7605714" y="3940176"/>
              <a:ext cx="598487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849</a:t>
              </a:r>
            </a:p>
          </p:txBody>
        </p:sp>
        <p:sp>
          <p:nvSpPr>
            <p:cNvPr id="32793" name="Text Box 119"/>
            <p:cNvSpPr txBox="1">
              <a:spLocks noChangeArrowheads="1"/>
            </p:cNvSpPr>
            <p:nvPr/>
          </p:nvSpPr>
          <p:spPr bwMode="auto">
            <a:xfrm rot="-4662247">
              <a:off x="6284119" y="4672807"/>
              <a:ext cx="59848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802</a:t>
              </a:r>
            </a:p>
          </p:txBody>
        </p:sp>
        <p:sp>
          <p:nvSpPr>
            <p:cNvPr id="32794" name="Text Box 120"/>
            <p:cNvSpPr txBox="1">
              <a:spLocks noChangeArrowheads="1"/>
            </p:cNvSpPr>
            <p:nvPr/>
          </p:nvSpPr>
          <p:spPr bwMode="auto">
            <a:xfrm rot="-1544869">
              <a:off x="6959600" y="5089526"/>
              <a:ext cx="7366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1387</a:t>
              </a:r>
            </a:p>
          </p:txBody>
        </p:sp>
        <p:sp>
          <p:nvSpPr>
            <p:cNvPr id="32795" name="Text Box 121"/>
            <p:cNvSpPr txBox="1">
              <a:spLocks noChangeArrowheads="1"/>
            </p:cNvSpPr>
            <p:nvPr/>
          </p:nvSpPr>
          <p:spPr bwMode="auto">
            <a:xfrm rot="-2136302">
              <a:off x="5146675" y="4851401"/>
              <a:ext cx="7366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1743</a:t>
              </a:r>
            </a:p>
          </p:txBody>
        </p:sp>
        <p:sp>
          <p:nvSpPr>
            <p:cNvPr id="32796" name="Text Box 122"/>
            <p:cNvSpPr txBox="1">
              <a:spLocks noChangeArrowheads="1"/>
            </p:cNvSpPr>
            <p:nvPr/>
          </p:nvSpPr>
          <p:spPr bwMode="auto">
            <a:xfrm rot="-689345">
              <a:off x="5257800" y="4114801"/>
              <a:ext cx="7366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1843</a:t>
              </a:r>
            </a:p>
          </p:txBody>
        </p:sp>
        <p:sp>
          <p:nvSpPr>
            <p:cNvPr id="32797" name="Text Box 123"/>
            <p:cNvSpPr txBox="1">
              <a:spLocks noChangeArrowheads="1"/>
            </p:cNvSpPr>
            <p:nvPr/>
          </p:nvSpPr>
          <p:spPr bwMode="auto">
            <a:xfrm rot="2626382">
              <a:off x="8555038" y="5318126"/>
              <a:ext cx="7366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1099</a:t>
              </a:r>
            </a:p>
          </p:txBody>
        </p:sp>
        <p:sp>
          <p:nvSpPr>
            <p:cNvPr id="32798" name="Text Box 124"/>
            <p:cNvSpPr txBox="1">
              <a:spLocks noChangeArrowheads="1"/>
            </p:cNvSpPr>
            <p:nvPr/>
          </p:nvSpPr>
          <p:spPr bwMode="auto">
            <a:xfrm rot="565849">
              <a:off x="7499350" y="5622926"/>
              <a:ext cx="7366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1120</a:t>
              </a:r>
            </a:p>
          </p:txBody>
        </p:sp>
        <p:sp>
          <p:nvSpPr>
            <p:cNvPr id="32799" name="Text Box 125"/>
            <p:cNvSpPr txBox="1">
              <a:spLocks noChangeArrowheads="1"/>
            </p:cNvSpPr>
            <p:nvPr/>
          </p:nvSpPr>
          <p:spPr bwMode="auto">
            <a:xfrm rot="695916">
              <a:off x="5299075" y="5441951"/>
              <a:ext cx="7366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1233</a:t>
              </a:r>
            </a:p>
          </p:txBody>
        </p:sp>
        <p:sp>
          <p:nvSpPr>
            <p:cNvPr id="32800" name="Text Box 126"/>
            <p:cNvSpPr txBox="1">
              <a:spLocks noChangeArrowheads="1"/>
            </p:cNvSpPr>
            <p:nvPr/>
          </p:nvSpPr>
          <p:spPr bwMode="auto">
            <a:xfrm rot="4665015">
              <a:off x="4518820" y="4979195"/>
              <a:ext cx="598487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337</a:t>
              </a:r>
            </a:p>
          </p:txBody>
        </p:sp>
        <p:sp>
          <p:nvSpPr>
            <p:cNvPr id="32801" name="Text Box 127"/>
            <p:cNvSpPr txBox="1">
              <a:spLocks noChangeArrowheads="1"/>
            </p:cNvSpPr>
            <p:nvPr/>
          </p:nvSpPr>
          <p:spPr bwMode="auto">
            <a:xfrm rot="832501">
              <a:off x="3451225" y="5257801"/>
              <a:ext cx="7366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2555</a:t>
              </a:r>
            </a:p>
          </p:txBody>
        </p:sp>
        <p:sp>
          <p:nvSpPr>
            <p:cNvPr id="32802" name="Text Box 128"/>
            <p:cNvSpPr txBox="1">
              <a:spLocks noChangeArrowheads="1"/>
            </p:cNvSpPr>
            <p:nvPr/>
          </p:nvSpPr>
          <p:spPr bwMode="auto">
            <a:xfrm rot="-1891667">
              <a:off x="8307389" y="4251326"/>
              <a:ext cx="598487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142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055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Edge List Structure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7209936" y="2918805"/>
            <a:ext cx="4722056" cy="3667704"/>
          </a:xfrm>
        </p:spPr>
        <p:txBody>
          <a:bodyPr>
            <a:normAutofit fontScale="85000" lnSpcReduction="20000"/>
          </a:bodyPr>
          <a:lstStyle/>
          <a:p>
            <a:r>
              <a:rPr lang="en-US" altLang="zh-TW" dirty="0" smtClean="0">
                <a:ea typeface="新細明體" charset="-120"/>
              </a:rPr>
              <a:t>An </a:t>
            </a:r>
            <a:r>
              <a:rPr lang="en-US" altLang="zh-TW" b="1" dirty="0">
                <a:solidFill>
                  <a:schemeClr val="accent1"/>
                </a:solidFill>
                <a:ea typeface="新細明體" charset="-120"/>
              </a:rPr>
              <a:t>edge list </a:t>
            </a:r>
            <a:r>
              <a:rPr lang="en-US" altLang="zh-TW" dirty="0">
                <a:ea typeface="新細明體" charset="-120"/>
              </a:rPr>
              <a:t>can be stored in </a:t>
            </a:r>
            <a:r>
              <a:rPr lang="en-US" altLang="zh-TW" dirty="0" smtClean="0">
                <a:ea typeface="新細明體" charset="-120"/>
              </a:rPr>
              <a:t>a list </a:t>
            </a:r>
            <a:r>
              <a:rPr lang="en-US" altLang="zh-TW" dirty="0">
                <a:ea typeface="新細明體" charset="-120"/>
              </a:rPr>
              <a:t>or a </a:t>
            </a:r>
            <a:r>
              <a:rPr lang="en-US" altLang="zh-TW" dirty="0" smtClean="0">
                <a:ea typeface="新細明體" charset="-120"/>
              </a:rPr>
              <a:t>map/dictionary (e.g. </a:t>
            </a:r>
            <a:r>
              <a:rPr lang="en-US" altLang="zh-TW" dirty="0">
                <a:ea typeface="新細明體" charset="-120"/>
              </a:rPr>
              <a:t>hash </a:t>
            </a:r>
            <a:r>
              <a:rPr lang="en-US" altLang="zh-TW" dirty="0" smtClean="0">
                <a:ea typeface="新細明體" charset="-120"/>
              </a:rPr>
              <a:t>table)</a:t>
            </a:r>
          </a:p>
          <a:p>
            <a:r>
              <a:rPr lang="en-US" altLang="zh-TW" dirty="0"/>
              <a:t>Vertex object</a:t>
            </a:r>
          </a:p>
          <a:p>
            <a:pPr lvl="1"/>
            <a:r>
              <a:rPr lang="en-US" altLang="zh-TW" dirty="0"/>
              <a:t>element</a:t>
            </a:r>
          </a:p>
          <a:p>
            <a:pPr lvl="1"/>
            <a:r>
              <a:rPr lang="en-US" altLang="zh-TW" dirty="0"/>
              <a:t>reference to position in vertex sequence</a:t>
            </a:r>
          </a:p>
          <a:p>
            <a:r>
              <a:rPr lang="en-US" altLang="zh-TW" dirty="0"/>
              <a:t>Edge object</a:t>
            </a:r>
          </a:p>
          <a:p>
            <a:pPr lvl="1"/>
            <a:r>
              <a:rPr lang="en-US" altLang="zh-TW" dirty="0"/>
              <a:t>element</a:t>
            </a:r>
          </a:p>
          <a:p>
            <a:pPr lvl="1"/>
            <a:r>
              <a:rPr lang="en-US" altLang="zh-TW" dirty="0"/>
              <a:t>origin vertex object</a:t>
            </a:r>
          </a:p>
          <a:p>
            <a:pPr lvl="1"/>
            <a:r>
              <a:rPr lang="en-US" altLang="zh-TW" dirty="0"/>
              <a:t>destination vertex object</a:t>
            </a:r>
          </a:p>
          <a:p>
            <a:pPr lvl="1"/>
            <a:r>
              <a:rPr lang="en-US" altLang="zh-TW" dirty="0"/>
              <a:t>reference to position in edge sequence</a:t>
            </a:r>
          </a:p>
          <a:p>
            <a:endParaRPr lang="en-US" altLang="zh-TW" dirty="0">
              <a:ea typeface="新細明體" charset="-120"/>
            </a:endParaRPr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7641215" y="322483"/>
            <a:ext cx="3740150" cy="2384424"/>
            <a:chOff x="6819901" y="3635376"/>
            <a:chExt cx="3740150" cy="2384424"/>
          </a:xfrm>
        </p:grpSpPr>
        <p:sp>
          <p:nvSpPr>
            <p:cNvPr id="55301" name="Oval 4"/>
            <p:cNvSpPr>
              <a:spLocks noChangeArrowheads="1"/>
            </p:cNvSpPr>
            <p:nvPr/>
          </p:nvSpPr>
          <p:spPr bwMode="auto">
            <a:xfrm>
              <a:off x="7108826" y="3810000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 dirty="0">
                  <a:ea typeface="新細明體" charset="-120"/>
                </a:rPr>
                <a:t>ORD</a:t>
              </a:r>
            </a:p>
          </p:txBody>
        </p:sp>
        <p:sp>
          <p:nvSpPr>
            <p:cNvPr id="55302" name="Oval 5"/>
            <p:cNvSpPr>
              <a:spLocks noChangeArrowheads="1"/>
            </p:cNvSpPr>
            <p:nvPr/>
          </p:nvSpPr>
          <p:spPr bwMode="auto">
            <a:xfrm>
              <a:off x="9623426" y="365442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 dirty="0">
                  <a:ea typeface="新細明體" charset="-120"/>
                </a:rPr>
                <a:t>PVD</a:t>
              </a:r>
            </a:p>
          </p:txBody>
        </p:sp>
        <p:sp>
          <p:nvSpPr>
            <p:cNvPr id="55303" name="Oval 6"/>
            <p:cNvSpPr>
              <a:spLocks noChangeArrowheads="1"/>
            </p:cNvSpPr>
            <p:nvPr/>
          </p:nvSpPr>
          <p:spPr bwMode="auto">
            <a:xfrm>
              <a:off x="9372601" y="5562600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MIA</a:t>
              </a:r>
            </a:p>
          </p:txBody>
        </p:sp>
        <p:sp>
          <p:nvSpPr>
            <p:cNvPr id="55304" name="Oval 7"/>
            <p:cNvSpPr>
              <a:spLocks noChangeArrowheads="1"/>
            </p:cNvSpPr>
            <p:nvPr/>
          </p:nvSpPr>
          <p:spPr bwMode="auto">
            <a:xfrm>
              <a:off x="6819901" y="532447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DFW</a:t>
              </a:r>
            </a:p>
          </p:txBody>
        </p:sp>
        <p:sp>
          <p:nvSpPr>
            <p:cNvPr id="55305" name="Oval 8"/>
            <p:cNvSpPr>
              <a:spLocks noChangeArrowheads="1"/>
            </p:cNvSpPr>
            <p:nvPr/>
          </p:nvSpPr>
          <p:spPr bwMode="auto">
            <a:xfrm>
              <a:off x="8686801" y="4419600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LGA</a:t>
              </a:r>
            </a:p>
          </p:txBody>
        </p:sp>
        <p:cxnSp>
          <p:nvCxnSpPr>
            <p:cNvPr id="55306" name="AutoShape 9"/>
            <p:cNvCxnSpPr>
              <a:cxnSpLocks noChangeShapeType="1"/>
              <a:stCxn id="55304" idx="0"/>
              <a:endCxn id="55301" idx="4"/>
            </p:cNvCxnSpPr>
            <p:nvPr/>
          </p:nvCxnSpPr>
          <p:spPr bwMode="auto">
            <a:xfrm flipV="1">
              <a:off x="7288214" y="4276726"/>
              <a:ext cx="288925" cy="10382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307" name="AutoShape 10"/>
            <p:cNvCxnSpPr>
              <a:cxnSpLocks noChangeShapeType="1"/>
              <a:stCxn id="55304" idx="7"/>
              <a:endCxn id="55305" idx="3"/>
            </p:cNvCxnSpPr>
            <p:nvPr/>
          </p:nvCxnSpPr>
          <p:spPr bwMode="auto">
            <a:xfrm flipV="1">
              <a:off x="7620001" y="4819651"/>
              <a:ext cx="1203325" cy="5619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308" name="AutoShape 11"/>
            <p:cNvCxnSpPr>
              <a:cxnSpLocks noChangeShapeType="1"/>
              <a:stCxn id="55305" idx="0"/>
              <a:endCxn id="55302" idx="3"/>
            </p:cNvCxnSpPr>
            <p:nvPr/>
          </p:nvCxnSpPr>
          <p:spPr bwMode="auto">
            <a:xfrm flipV="1">
              <a:off x="9155114" y="4054475"/>
              <a:ext cx="604837" cy="3556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309" name="AutoShape 12"/>
            <p:cNvCxnSpPr>
              <a:cxnSpLocks noChangeShapeType="1"/>
              <a:stCxn id="55301" idx="6"/>
              <a:endCxn id="55302" idx="2"/>
            </p:cNvCxnSpPr>
            <p:nvPr/>
          </p:nvCxnSpPr>
          <p:spPr bwMode="auto">
            <a:xfrm flipV="1">
              <a:off x="8054976" y="3883026"/>
              <a:ext cx="1558925" cy="1555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310" name="AutoShape 13"/>
            <p:cNvCxnSpPr>
              <a:cxnSpLocks noChangeShapeType="1"/>
              <a:stCxn id="55305" idx="4"/>
              <a:endCxn id="55303" idx="0"/>
            </p:cNvCxnSpPr>
            <p:nvPr/>
          </p:nvCxnSpPr>
          <p:spPr bwMode="auto">
            <a:xfrm>
              <a:off x="9155113" y="4886325"/>
              <a:ext cx="685800" cy="6667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311" name="AutoShape 14"/>
            <p:cNvCxnSpPr>
              <a:cxnSpLocks noChangeShapeType="1"/>
              <a:endCxn id="55304" idx="6"/>
            </p:cNvCxnSpPr>
            <p:nvPr/>
          </p:nvCxnSpPr>
          <p:spPr bwMode="auto">
            <a:xfrm flipH="1" flipV="1">
              <a:off x="7766051" y="5553076"/>
              <a:ext cx="1597025" cy="2381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5312" name="Text Box 15"/>
            <p:cNvSpPr txBox="1">
              <a:spLocks noChangeArrowheads="1"/>
            </p:cNvSpPr>
            <p:nvPr/>
          </p:nvSpPr>
          <p:spPr bwMode="auto">
            <a:xfrm rot="-347285">
              <a:off x="8389939" y="3635376"/>
              <a:ext cx="600075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849</a:t>
              </a:r>
            </a:p>
          </p:txBody>
        </p:sp>
        <p:sp>
          <p:nvSpPr>
            <p:cNvPr id="55313" name="Text Box 16"/>
            <p:cNvSpPr txBox="1">
              <a:spLocks noChangeArrowheads="1"/>
            </p:cNvSpPr>
            <p:nvPr/>
          </p:nvSpPr>
          <p:spPr bwMode="auto">
            <a:xfrm rot="-4662247">
              <a:off x="7066757" y="4364832"/>
              <a:ext cx="600075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802</a:t>
              </a:r>
            </a:p>
          </p:txBody>
        </p:sp>
        <p:sp>
          <p:nvSpPr>
            <p:cNvPr id="55314" name="Text Box 17"/>
            <p:cNvSpPr txBox="1">
              <a:spLocks noChangeArrowheads="1"/>
            </p:cNvSpPr>
            <p:nvPr/>
          </p:nvSpPr>
          <p:spPr bwMode="auto">
            <a:xfrm rot="-1544869">
              <a:off x="7743825" y="4784726"/>
              <a:ext cx="738188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1387</a:t>
              </a:r>
            </a:p>
          </p:txBody>
        </p:sp>
        <p:sp>
          <p:nvSpPr>
            <p:cNvPr id="55315" name="Text Box 18"/>
            <p:cNvSpPr txBox="1">
              <a:spLocks noChangeArrowheads="1"/>
            </p:cNvSpPr>
            <p:nvPr/>
          </p:nvSpPr>
          <p:spPr bwMode="auto">
            <a:xfrm rot="2626382">
              <a:off x="9339264" y="5013326"/>
              <a:ext cx="738187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1099</a:t>
              </a:r>
            </a:p>
          </p:txBody>
        </p:sp>
        <p:sp>
          <p:nvSpPr>
            <p:cNvPr id="55316" name="Text Box 19"/>
            <p:cNvSpPr txBox="1">
              <a:spLocks noChangeArrowheads="1"/>
            </p:cNvSpPr>
            <p:nvPr/>
          </p:nvSpPr>
          <p:spPr bwMode="auto">
            <a:xfrm rot="565849">
              <a:off x="8283575" y="5318126"/>
              <a:ext cx="738188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1120</a:t>
              </a:r>
            </a:p>
          </p:txBody>
        </p:sp>
        <p:sp>
          <p:nvSpPr>
            <p:cNvPr id="55317" name="Text Box 20"/>
            <p:cNvSpPr txBox="1">
              <a:spLocks noChangeArrowheads="1"/>
            </p:cNvSpPr>
            <p:nvPr/>
          </p:nvSpPr>
          <p:spPr bwMode="auto">
            <a:xfrm rot="-1891667">
              <a:off x="9091614" y="3944938"/>
              <a:ext cx="600075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142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950263" y="1862141"/>
            <a:ext cx="6515825" cy="4751387"/>
            <a:chOff x="950263" y="1862141"/>
            <a:chExt cx="6515825" cy="4751387"/>
          </a:xfrm>
        </p:grpSpPr>
        <p:grpSp>
          <p:nvGrpSpPr>
            <p:cNvPr id="30" name="Group 29"/>
            <p:cNvGrpSpPr/>
            <p:nvPr/>
          </p:nvGrpSpPr>
          <p:grpSpPr>
            <a:xfrm>
              <a:off x="950263" y="1862141"/>
              <a:ext cx="2997234" cy="4751387"/>
              <a:chOff x="950263" y="1862141"/>
              <a:chExt cx="2997234" cy="4751387"/>
            </a:xfrm>
          </p:grpSpPr>
          <p:sp>
            <p:nvSpPr>
              <p:cNvPr id="55319" name="AutoShape 23"/>
              <p:cNvSpPr>
                <a:spLocks noChangeArrowheads="1"/>
              </p:cNvSpPr>
              <p:nvPr/>
            </p:nvSpPr>
            <p:spPr bwMode="auto">
              <a:xfrm>
                <a:off x="1340824" y="2389191"/>
                <a:ext cx="2606673" cy="4572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2400" b="0" dirty="0">
                    <a:ea typeface="新細明體" charset="-120"/>
                  </a:rPr>
                  <a:t>{</a:t>
                </a:r>
                <a:r>
                  <a:rPr lang="en-US" altLang="zh-TW" sz="2400" b="0" dirty="0" smtClean="0">
                    <a:ea typeface="新細明體" charset="-120"/>
                  </a:rPr>
                  <a:t>ORD</a:t>
                </a:r>
                <a:r>
                  <a:rPr lang="en-US" altLang="zh-TW" sz="2400" b="0" dirty="0">
                    <a:ea typeface="新細明體" charset="-120"/>
                  </a:rPr>
                  <a:t>, </a:t>
                </a:r>
                <a:r>
                  <a:rPr lang="en-US" altLang="zh-TW" sz="2400" b="0" dirty="0" smtClean="0">
                    <a:ea typeface="新細明體" charset="-120"/>
                  </a:rPr>
                  <a:t>PVD,  849}</a:t>
                </a:r>
                <a:endParaRPr lang="en-US" altLang="zh-TW" sz="2400" b="0" dirty="0">
                  <a:ea typeface="新細明體" charset="-120"/>
                </a:endParaRPr>
              </a:p>
            </p:txBody>
          </p:sp>
          <p:sp>
            <p:nvSpPr>
              <p:cNvPr id="55320" name="AutoShape 24"/>
              <p:cNvSpPr>
                <a:spLocks noChangeArrowheads="1"/>
              </p:cNvSpPr>
              <p:nvPr/>
            </p:nvSpPr>
            <p:spPr bwMode="auto">
              <a:xfrm>
                <a:off x="1340824" y="3132141"/>
                <a:ext cx="2606673" cy="4572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2400" b="0" dirty="0">
                    <a:ea typeface="新細明體" charset="-120"/>
                  </a:rPr>
                  <a:t>{</a:t>
                </a:r>
                <a:r>
                  <a:rPr lang="en-US" altLang="zh-TW" sz="2400" b="0" dirty="0" smtClean="0">
                    <a:ea typeface="新細明體" charset="-120"/>
                  </a:rPr>
                  <a:t>ORD</a:t>
                </a:r>
                <a:r>
                  <a:rPr lang="en-US" altLang="zh-TW" sz="2400" b="0" dirty="0">
                    <a:ea typeface="新細明體" charset="-120"/>
                  </a:rPr>
                  <a:t>, </a:t>
                </a:r>
                <a:r>
                  <a:rPr lang="en-US" altLang="zh-TW" sz="2400" b="0" dirty="0" smtClean="0">
                    <a:ea typeface="新細明體" charset="-120"/>
                  </a:rPr>
                  <a:t>DFW,  802}</a:t>
                </a:r>
                <a:endParaRPr lang="en-US" altLang="zh-TW" sz="2400" b="0" dirty="0">
                  <a:ea typeface="新細明體" charset="-120"/>
                </a:endParaRPr>
              </a:p>
            </p:txBody>
          </p:sp>
          <p:sp>
            <p:nvSpPr>
              <p:cNvPr id="55321" name="AutoShape 25"/>
              <p:cNvSpPr>
                <a:spLocks noChangeArrowheads="1"/>
              </p:cNvSpPr>
              <p:nvPr/>
            </p:nvSpPr>
            <p:spPr bwMode="auto">
              <a:xfrm>
                <a:off x="1340824" y="3875091"/>
                <a:ext cx="2606673" cy="4572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2400" b="0" dirty="0">
                    <a:ea typeface="新細明體" charset="-120"/>
                  </a:rPr>
                  <a:t>{</a:t>
                </a:r>
                <a:r>
                  <a:rPr lang="en-US" altLang="zh-TW" sz="2400" b="0" dirty="0" smtClean="0">
                    <a:ea typeface="新細明體" charset="-120"/>
                  </a:rPr>
                  <a:t>LGA</a:t>
                </a:r>
                <a:r>
                  <a:rPr lang="en-US" altLang="zh-TW" sz="2400" b="0" dirty="0">
                    <a:ea typeface="新細明體" charset="-120"/>
                  </a:rPr>
                  <a:t>,</a:t>
                </a:r>
                <a:r>
                  <a:rPr lang="en-US" altLang="zh-TW" sz="2400" b="0" dirty="0" smtClean="0">
                    <a:ea typeface="新細明體" charset="-120"/>
                  </a:rPr>
                  <a:t> PVD,  142}</a:t>
                </a:r>
                <a:endParaRPr lang="en-US" altLang="zh-TW" sz="2400" b="0" dirty="0">
                  <a:ea typeface="新細明體" charset="-120"/>
                </a:endParaRPr>
              </a:p>
            </p:txBody>
          </p:sp>
          <p:sp>
            <p:nvSpPr>
              <p:cNvPr id="55322" name="AutoShape 26"/>
              <p:cNvSpPr>
                <a:spLocks noChangeArrowheads="1"/>
              </p:cNvSpPr>
              <p:nvPr/>
            </p:nvSpPr>
            <p:spPr bwMode="auto">
              <a:xfrm>
                <a:off x="1340824" y="4618041"/>
                <a:ext cx="2606673" cy="4572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2400" b="0" dirty="0">
                    <a:ea typeface="新細明體" charset="-120"/>
                  </a:rPr>
                  <a:t>{</a:t>
                </a:r>
                <a:r>
                  <a:rPr lang="en-US" altLang="zh-TW" sz="2400" b="0" dirty="0" smtClean="0">
                    <a:ea typeface="新細明體" charset="-120"/>
                  </a:rPr>
                  <a:t>LGA</a:t>
                </a:r>
                <a:r>
                  <a:rPr lang="en-US" altLang="zh-TW" sz="2400" b="0" dirty="0">
                    <a:ea typeface="新細明體" charset="-120"/>
                  </a:rPr>
                  <a:t>, </a:t>
                </a:r>
                <a:r>
                  <a:rPr lang="en-US" altLang="zh-TW" sz="2400" b="0" dirty="0" smtClean="0">
                    <a:ea typeface="新細明體" charset="-120"/>
                  </a:rPr>
                  <a:t>MIA, 1099}</a:t>
                </a:r>
                <a:endParaRPr lang="en-US" altLang="zh-TW" sz="2400" b="0" dirty="0">
                  <a:ea typeface="新細明體" charset="-120"/>
                </a:endParaRPr>
              </a:p>
            </p:txBody>
          </p:sp>
          <p:sp>
            <p:nvSpPr>
              <p:cNvPr id="55323" name="AutoShape 27"/>
              <p:cNvSpPr>
                <a:spLocks noChangeArrowheads="1"/>
              </p:cNvSpPr>
              <p:nvPr/>
            </p:nvSpPr>
            <p:spPr bwMode="auto">
              <a:xfrm>
                <a:off x="1340824" y="5360991"/>
                <a:ext cx="2606673" cy="4572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2400" b="0" dirty="0">
                    <a:ea typeface="新細明體" charset="-120"/>
                  </a:rPr>
                  <a:t>{</a:t>
                </a:r>
                <a:r>
                  <a:rPr lang="en-US" altLang="zh-TW" sz="2400" b="0" dirty="0" smtClean="0">
                    <a:ea typeface="新細明體" charset="-120"/>
                  </a:rPr>
                  <a:t>DFW</a:t>
                </a:r>
                <a:r>
                  <a:rPr lang="en-US" altLang="zh-TW" sz="2400" b="0" dirty="0">
                    <a:ea typeface="新細明體" charset="-120"/>
                  </a:rPr>
                  <a:t>, </a:t>
                </a:r>
                <a:r>
                  <a:rPr lang="en-US" altLang="zh-TW" sz="2400" b="0" dirty="0" smtClean="0">
                    <a:ea typeface="新細明體" charset="-120"/>
                  </a:rPr>
                  <a:t>LGA, 1387}</a:t>
                </a:r>
                <a:endParaRPr lang="en-US" altLang="zh-TW" sz="2400" b="0" dirty="0">
                  <a:ea typeface="新細明體" charset="-120"/>
                </a:endParaRPr>
              </a:p>
            </p:txBody>
          </p:sp>
          <p:sp>
            <p:nvSpPr>
              <p:cNvPr id="55329" name="AutoShape 35"/>
              <p:cNvSpPr>
                <a:spLocks noChangeArrowheads="1"/>
              </p:cNvSpPr>
              <p:nvPr/>
            </p:nvSpPr>
            <p:spPr bwMode="auto">
              <a:xfrm>
                <a:off x="1340824" y="6156328"/>
                <a:ext cx="2606673" cy="4572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2400" b="0" dirty="0">
                    <a:ea typeface="新細明體" charset="-120"/>
                  </a:rPr>
                  <a:t>{</a:t>
                </a:r>
                <a:r>
                  <a:rPr lang="en-US" altLang="zh-TW" sz="2400" b="0" dirty="0" smtClean="0">
                    <a:ea typeface="新細明體" charset="-120"/>
                  </a:rPr>
                  <a:t>DFW</a:t>
                </a:r>
                <a:r>
                  <a:rPr lang="en-US" altLang="zh-TW" sz="2400" b="0" dirty="0">
                    <a:ea typeface="新細明體" charset="-120"/>
                  </a:rPr>
                  <a:t>, </a:t>
                </a:r>
                <a:r>
                  <a:rPr lang="en-US" altLang="zh-TW" sz="2400" b="0" dirty="0" smtClean="0">
                    <a:ea typeface="新細明體" charset="-120"/>
                  </a:rPr>
                  <a:t>MIA, 1120}</a:t>
                </a:r>
                <a:endParaRPr lang="en-US" altLang="zh-TW" sz="2400" b="0" dirty="0">
                  <a:ea typeface="新細明體" charset="-120"/>
                </a:endParaRPr>
              </a:p>
            </p:txBody>
          </p:sp>
          <p:sp>
            <p:nvSpPr>
              <p:cNvPr id="55331" name="Text Box 37"/>
              <p:cNvSpPr txBox="1">
                <a:spLocks noChangeArrowheads="1"/>
              </p:cNvSpPr>
              <p:nvPr/>
            </p:nvSpPr>
            <p:spPr bwMode="auto">
              <a:xfrm>
                <a:off x="1340824" y="1862141"/>
                <a:ext cx="1974850" cy="3984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zh-TW" b="0" dirty="0">
                    <a:ea typeface="新細明體" charset="-120"/>
                  </a:rPr>
                  <a:t>Edge List</a:t>
                </a:r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950263" y="2389190"/>
                <a:ext cx="200382" cy="4224337"/>
              </a:xfrm>
              <a:prstGeom prst="round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/>
              <a:p>
                <a:pPr algn="ctr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ahoma" panose="020B0604030504040204" pitchFamily="34" charset="0"/>
                  <a:ea typeface="新細明體" charset="-120"/>
                </a:endParaRPr>
              </a:p>
            </p:txBody>
          </p:sp>
          <p:cxnSp>
            <p:nvCxnSpPr>
              <p:cNvPr id="11" name="Straight Arrow Connector 10"/>
              <p:cNvCxnSpPr>
                <a:endCxn id="55319" idx="1"/>
              </p:cNvCxnSpPr>
              <p:nvPr/>
            </p:nvCxnSpPr>
            <p:spPr>
              <a:xfrm>
                <a:off x="1050454" y="2617791"/>
                <a:ext cx="29037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oval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>
                <a:endCxn id="55320" idx="1"/>
              </p:cNvCxnSpPr>
              <p:nvPr/>
            </p:nvCxnSpPr>
            <p:spPr>
              <a:xfrm>
                <a:off x="1050454" y="3360741"/>
                <a:ext cx="29037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oval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>
                <a:endCxn id="55321" idx="1"/>
              </p:cNvCxnSpPr>
              <p:nvPr/>
            </p:nvCxnSpPr>
            <p:spPr>
              <a:xfrm>
                <a:off x="1050454" y="4103691"/>
                <a:ext cx="29037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oval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/>
              <p:cNvCxnSpPr>
                <a:endCxn id="55322" idx="1"/>
              </p:cNvCxnSpPr>
              <p:nvPr/>
            </p:nvCxnSpPr>
            <p:spPr>
              <a:xfrm>
                <a:off x="1050454" y="4841084"/>
                <a:ext cx="290370" cy="555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oval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/>
              <p:cNvCxnSpPr>
                <a:endCxn id="55323" idx="1"/>
              </p:cNvCxnSpPr>
              <p:nvPr/>
            </p:nvCxnSpPr>
            <p:spPr>
              <a:xfrm flipV="1">
                <a:off x="1050454" y="5589591"/>
                <a:ext cx="290370" cy="1541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oval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>
                <a:endCxn id="55329" idx="1"/>
              </p:cNvCxnSpPr>
              <p:nvPr/>
            </p:nvCxnSpPr>
            <p:spPr>
              <a:xfrm flipV="1">
                <a:off x="1055830" y="6384928"/>
                <a:ext cx="284994" cy="384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oval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/>
            <p:cNvGrpSpPr/>
            <p:nvPr/>
          </p:nvGrpSpPr>
          <p:grpSpPr>
            <a:xfrm>
              <a:off x="5305501" y="1862141"/>
              <a:ext cx="2160587" cy="3979862"/>
              <a:chOff x="4469825" y="1862141"/>
              <a:chExt cx="2160587" cy="3979862"/>
            </a:xfrm>
          </p:grpSpPr>
          <p:sp>
            <p:nvSpPr>
              <p:cNvPr id="55333" name="AutoShape 39"/>
              <p:cNvSpPr>
                <a:spLocks noChangeArrowheads="1"/>
              </p:cNvSpPr>
              <p:nvPr/>
            </p:nvSpPr>
            <p:spPr bwMode="auto">
              <a:xfrm>
                <a:off x="5004135" y="2413003"/>
                <a:ext cx="685800" cy="4572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2400" b="0" dirty="0">
                    <a:ea typeface="新細明體" charset="-120"/>
                  </a:rPr>
                  <a:t>ORD</a:t>
                </a:r>
                <a:endParaRPr lang="en-US" altLang="zh-TW" sz="2400" i="1" dirty="0">
                  <a:ea typeface="新細明體" charset="-120"/>
                </a:endParaRPr>
              </a:p>
            </p:txBody>
          </p:sp>
          <p:sp>
            <p:nvSpPr>
              <p:cNvPr id="55334" name="AutoShape 40"/>
              <p:cNvSpPr>
                <a:spLocks noChangeArrowheads="1"/>
              </p:cNvSpPr>
              <p:nvPr/>
            </p:nvSpPr>
            <p:spPr bwMode="auto">
              <a:xfrm>
                <a:off x="5004135" y="3155953"/>
                <a:ext cx="685800" cy="4572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2400" b="0">
                    <a:ea typeface="新細明體" charset="-120"/>
                  </a:rPr>
                  <a:t>LGA</a:t>
                </a:r>
                <a:endParaRPr lang="en-US" altLang="zh-TW" sz="2400" i="1">
                  <a:ea typeface="新細明體" charset="-120"/>
                </a:endParaRPr>
              </a:p>
            </p:txBody>
          </p:sp>
          <p:sp>
            <p:nvSpPr>
              <p:cNvPr id="55335" name="AutoShape 41"/>
              <p:cNvSpPr>
                <a:spLocks noChangeArrowheads="1"/>
              </p:cNvSpPr>
              <p:nvPr/>
            </p:nvSpPr>
            <p:spPr bwMode="auto">
              <a:xfrm>
                <a:off x="5004135" y="3898903"/>
                <a:ext cx="685800" cy="4572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2400" b="0">
                    <a:ea typeface="新細明體" charset="-120"/>
                  </a:rPr>
                  <a:t>PVD</a:t>
                </a:r>
                <a:endParaRPr lang="en-US" altLang="zh-TW" sz="2400" i="1">
                  <a:ea typeface="新細明體" charset="-120"/>
                </a:endParaRPr>
              </a:p>
            </p:txBody>
          </p:sp>
          <p:sp>
            <p:nvSpPr>
              <p:cNvPr id="55336" name="AutoShape 42"/>
              <p:cNvSpPr>
                <a:spLocks noChangeArrowheads="1"/>
              </p:cNvSpPr>
              <p:nvPr/>
            </p:nvSpPr>
            <p:spPr bwMode="auto">
              <a:xfrm>
                <a:off x="5004135" y="4641853"/>
                <a:ext cx="685800" cy="4572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2400" b="0">
                    <a:ea typeface="新細明體" charset="-120"/>
                  </a:rPr>
                  <a:t>DFW</a:t>
                </a:r>
                <a:endParaRPr lang="en-US" altLang="zh-TW" sz="2400" i="1">
                  <a:ea typeface="新細明體" charset="-120"/>
                </a:endParaRPr>
              </a:p>
            </p:txBody>
          </p:sp>
          <p:sp>
            <p:nvSpPr>
              <p:cNvPr id="55337" name="AutoShape 43"/>
              <p:cNvSpPr>
                <a:spLocks noChangeArrowheads="1"/>
              </p:cNvSpPr>
              <p:nvPr/>
            </p:nvSpPr>
            <p:spPr bwMode="auto">
              <a:xfrm>
                <a:off x="5004135" y="5384803"/>
                <a:ext cx="685800" cy="4572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2400" b="0">
                    <a:ea typeface="新細明體" charset="-120"/>
                  </a:rPr>
                  <a:t>MIA</a:t>
                </a:r>
                <a:endParaRPr lang="en-US" altLang="zh-TW" sz="2400" i="1">
                  <a:ea typeface="新細明體" charset="-120"/>
                </a:endParaRPr>
              </a:p>
            </p:txBody>
          </p:sp>
          <p:sp>
            <p:nvSpPr>
              <p:cNvPr id="55338" name="Text Box 45"/>
              <p:cNvSpPr txBox="1">
                <a:spLocks noChangeArrowheads="1"/>
              </p:cNvSpPr>
              <p:nvPr/>
            </p:nvSpPr>
            <p:spPr bwMode="auto">
              <a:xfrm>
                <a:off x="4469825" y="1862141"/>
                <a:ext cx="2160587" cy="3984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zh-TW" b="0" dirty="0">
                    <a:ea typeface="新細明體" charset="-120"/>
                  </a:rPr>
                  <a:t>Vertex </a:t>
                </a:r>
                <a:r>
                  <a:rPr lang="en-US" altLang="zh-TW" b="0" dirty="0" smtClean="0">
                    <a:ea typeface="新細明體" charset="-120"/>
                  </a:rPr>
                  <a:t>List</a:t>
                </a:r>
                <a:endParaRPr lang="en-US" altLang="zh-TW" b="0" dirty="0">
                  <a:ea typeface="新細明體" charset="-120"/>
                </a:endParaRPr>
              </a:p>
            </p:txBody>
          </p:sp>
          <p:sp>
            <p:nvSpPr>
              <p:cNvPr id="49" name="Rounded Rectangle 48"/>
              <p:cNvSpPr/>
              <p:nvPr/>
            </p:nvSpPr>
            <p:spPr>
              <a:xfrm>
                <a:off x="5879125" y="2389190"/>
                <a:ext cx="221914" cy="3452813"/>
              </a:xfrm>
              <a:prstGeom prst="round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/>
              <a:p>
                <a:pPr algn="ctr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ahoma" panose="020B0604030504040204" pitchFamily="34" charset="0"/>
                  <a:ea typeface="新細明體" charset="-120"/>
                </a:endParaRPr>
              </a:p>
            </p:txBody>
          </p:sp>
          <p:cxnSp>
            <p:nvCxnSpPr>
              <p:cNvPr id="60" name="Straight Arrow Connector 59"/>
              <p:cNvCxnSpPr>
                <a:endCxn id="55333" idx="3"/>
              </p:cNvCxnSpPr>
              <p:nvPr/>
            </p:nvCxnSpPr>
            <p:spPr>
              <a:xfrm flipH="1" flipV="1">
                <a:off x="5689935" y="2641603"/>
                <a:ext cx="300147" cy="1541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oval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/>
              <p:cNvCxnSpPr>
                <a:endCxn id="55334" idx="3"/>
              </p:cNvCxnSpPr>
              <p:nvPr/>
            </p:nvCxnSpPr>
            <p:spPr>
              <a:xfrm flipH="1" flipV="1">
                <a:off x="5689935" y="3384553"/>
                <a:ext cx="295315" cy="1729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oval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/>
              <p:cNvCxnSpPr>
                <a:endCxn id="55335" idx="3"/>
              </p:cNvCxnSpPr>
              <p:nvPr/>
            </p:nvCxnSpPr>
            <p:spPr>
              <a:xfrm flipH="1" flipV="1">
                <a:off x="5689935" y="4127503"/>
                <a:ext cx="297680" cy="209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oval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/>
              <p:cNvCxnSpPr>
                <a:endCxn id="55336" idx="3"/>
              </p:cNvCxnSpPr>
              <p:nvPr/>
            </p:nvCxnSpPr>
            <p:spPr>
              <a:xfrm flipH="1" flipV="1">
                <a:off x="5689935" y="4870453"/>
                <a:ext cx="297680" cy="889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oval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/>
              <p:cNvCxnSpPr>
                <a:endCxn id="55337" idx="3"/>
              </p:cNvCxnSpPr>
              <p:nvPr/>
            </p:nvCxnSpPr>
            <p:spPr>
              <a:xfrm flipH="1">
                <a:off x="5689935" y="5605007"/>
                <a:ext cx="278049" cy="839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oval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3" name="Straight Arrow Connector 82"/>
            <p:cNvCxnSpPr>
              <a:stCxn id="55319" idx="3"/>
              <a:endCxn id="55333" idx="1"/>
            </p:cNvCxnSpPr>
            <p:nvPr/>
          </p:nvCxnSpPr>
          <p:spPr>
            <a:xfrm>
              <a:off x="3947497" y="2617791"/>
              <a:ext cx="1892314" cy="2381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>
              <a:stCxn id="55319" idx="3"/>
              <a:endCxn id="55335" idx="1"/>
            </p:cNvCxnSpPr>
            <p:nvPr/>
          </p:nvCxnSpPr>
          <p:spPr>
            <a:xfrm>
              <a:off x="3947497" y="2617791"/>
              <a:ext cx="1892314" cy="150971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>
              <a:stCxn id="55320" idx="3"/>
              <a:endCxn id="55333" idx="1"/>
            </p:cNvCxnSpPr>
            <p:nvPr/>
          </p:nvCxnSpPr>
          <p:spPr>
            <a:xfrm flipV="1">
              <a:off x="3947497" y="2641603"/>
              <a:ext cx="1892314" cy="71913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>
              <a:stCxn id="55320" idx="3"/>
              <a:endCxn id="55336" idx="1"/>
            </p:cNvCxnSpPr>
            <p:nvPr/>
          </p:nvCxnSpPr>
          <p:spPr>
            <a:xfrm>
              <a:off x="3947497" y="3360741"/>
              <a:ext cx="1892314" cy="150971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>
              <a:stCxn id="55321" idx="3"/>
              <a:endCxn id="55334" idx="1"/>
            </p:cNvCxnSpPr>
            <p:nvPr/>
          </p:nvCxnSpPr>
          <p:spPr>
            <a:xfrm flipV="1">
              <a:off x="3947497" y="3384553"/>
              <a:ext cx="1892314" cy="71913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>
              <a:stCxn id="55321" idx="3"/>
              <a:endCxn id="55335" idx="1"/>
            </p:cNvCxnSpPr>
            <p:nvPr/>
          </p:nvCxnSpPr>
          <p:spPr>
            <a:xfrm>
              <a:off x="3947497" y="4103691"/>
              <a:ext cx="1892314" cy="2381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>
              <a:stCxn id="55322" idx="3"/>
              <a:endCxn id="55334" idx="1"/>
            </p:cNvCxnSpPr>
            <p:nvPr/>
          </p:nvCxnSpPr>
          <p:spPr>
            <a:xfrm flipV="1">
              <a:off x="3947497" y="3384553"/>
              <a:ext cx="1892314" cy="14620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>
              <a:stCxn id="55322" idx="3"/>
              <a:endCxn id="55337" idx="1"/>
            </p:cNvCxnSpPr>
            <p:nvPr/>
          </p:nvCxnSpPr>
          <p:spPr>
            <a:xfrm>
              <a:off x="3947497" y="4846641"/>
              <a:ext cx="1892314" cy="76676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>
              <a:stCxn id="55323" idx="3"/>
              <a:endCxn id="55336" idx="1"/>
            </p:cNvCxnSpPr>
            <p:nvPr/>
          </p:nvCxnSpPr>
          <p:spPr>
            <a:xfrm flipV="1">
              <a:off x="3947497" y="4870453"/>
              <a:ext cx="1892314" cy="71913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>
              <a:stCxn id="55323" idx="3"/>
              <a:endCxn id="55334" idx="1"/>
            </p:cNvCxnSpPr>
            <p:nvPr/>
          </p:nvCxnSpPr>
          <p:spPr>
            <a:xfrm flipV="1">
              <a:off x="3947497" y="3384553"/>
              <a:ext cx="1892314" cy="220503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>
              <a:stCxn id="55329" idx="3"/>
              <a:endCxn id="55336" idx="1"/>
            </p:cNvCxnSpPr>
            <p:nvPr/>
          </p:nvCxnSpPr>
          <p:spPr>
            <a:xfrm flipV="1">
              <a:off x="3947497" y="4870453"/>
              <a:ext cx="1892314" cy="151447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>
              <a:stCxn id="55329" idx="3"/>
              <a:endCxn id="55337" idx="1"/>
            </p:cNvCxnSpPr>
            <p:nvPr/>
          </p:nvCxnSpPr>
          <p:spPr>
            <a:xfrm flipV="1">
              <a:off x="3947497" y="5613403"/>
              <a:ext cx="1892314" cy="77152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1299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Exercise</a:t>
            </a:r>
            <a:br>
              <a:rPr lang="en-US" altLang="zh-TW" dirty="0" smtClean="0"/>
            </a:br>
            <a:r>
              <a:rPr lang="en-US" altLang="zh-TW" sz="2800" dirty="0" smtClean="0"/>
              <a:t>Edge List Structure</a:t>
            </a:r>
            <a:endParaRPr lang="en-US" altLang="zh-TW" dirty="0" smtClean="0"/>
          </a:p>
        </p:txBody>
      </p:sp>
      <p:sp>
        <p:nvSpPr>
          <p:cNvPr id="563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Construct the edge list for the following graph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157538" y="2956696"/>
            <a:ext cx="5876925" cy="2862262"/>
            <a:chOff x="2346326" y="2960688"/>
            <a:chExt cx="5876925" cy="2862262"/>
          </a:xfrm>
        </p:grpSpPr>
        <p:sp>
          <p:nvSpPr>
            <p:cNvPr id="56325" name="Oval 4"/>
            <p:cNvSpPr>
              <a:spLocks noChangeArrowheads="1"/>
            </p:cNvSpPr>
            <p:nvPr/>
          </p:nvSpPr>
          <p:spPr bwMode="auto">
            <a:xfrm>
              <a:off x="4090989" y="3122613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 dirty="0">
                  <a:ea typeface="新細明體" charset="-120"/>
                </a:rPr>
                <a:t>u</a:t>
              </a:r>
            </a:p>
          </p:txBody>
        </p:sp>
        <p:sp>
          <p:nvSpPr>
            <p:cNvPr id="56326" name="Oval 5"/>
            <p:cNvSpPr>
              <a:spLocks noChangeArrowheads="1"/>
            </p:cNvSpPr>
            <p:nvPr/>
          </p:nvSpPr>
          <p:spPr bwMode="auto">
            <a:xfrm>
              <a:off x="7286626" y="2960688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x</a:t>
              </a:r>
            </a:p>
          </p:txBody>
        </p:sp>
        <p:sp>
          <p:nvSpPr>
            <p:cNvPr id="56327" name="Oval 6"/>
            <p:cNvSpPr>
              <a:spLocks noChangeArrowheads="1"/>
            </p:cNvSpPr>
            <p:nvPr/>
          </p:nvSpPr>
          <p:spPr bwMode="auto">
            <a:xfrm>
              <a:off x="5514976" y="399097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y</a:t>
              </a:r>
            </a:p>
          </p:txBody>
        </p:sp>
        <p:sp>
          <p:nvSpPr>
            <p:cNvPr id="56328" name="Oval 7"/>
            <p:cNvSpPr>
              <a:spLocks noChangeArrowheads="1"/>
            </p:cNvSpPr>
            <p:nvPr/>
          </p:nvSpPr>
          <p:spPr bwMode="auto">
            <a:xfrm>
              <a:off x="3759201" y="5365750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v</a:t>
              </a:r>
            </a:p>
          </p:txBody>
        </p:sp>
        <p:sp>
          <p:nvSpPr>
            <p:cNvPr id="56329" name="Oval 8"/>
            <p:cNvSpPr>
              <a:spLocks noChangeArrowheads="1"/>
            </p:cNvSpPr>
            <p:nvPr/>
          </p:nvSpPr>
          <p:spPr bwMode="auto">
            <a:xfrm>
              <a:off x="6954839" y="497522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z</a:t>
              </a:r>
            </a:p>
          </p:txBody>
        </p:sp>
        <p:cxnSp>
          <p:nvCxnSpPr>
            <p:cNvPr id="56330" name="AutoShape 9"/>
            <p:cNvCxnSpPr>
              <a:cxnSpLocks noChangeShapeType="1"/>
              <a:stCxn id="56328" idx="0"/>
              <a:endCxn id="56325" idx="4"/>
            </p:cNvCxnSpPr>
            <p:nvPr/>
          </p:nvCxnSpPr>
          <p:spPr bwMode="auto">
            <a:xfrm rot="5400000" flipH="1" flipV="1">
              <a:off x="3500439" y="4306889"/>
              <a:ext cx="1785937" cy="33178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331" name="AutoShape 10"/>
            <p:cNvCxnSpPr>
              <a:cxnSpLocks noChangeShapeType="1"/>
              <a:stCxn id="56328" idx="7"/>
              <a:endCxn id="56329" idx="3"/>
            </p:cNvCxnSpPr>
            <p:nvPr/>
          </p:nvCxnSpPr>
          <p:spPr bwMode="auto">
            <a:xfrm rot="5400000" flipH="1" flipV="1">
              <a:off x="5792788" y="4132263"/>
              <a:ext cx="66675" cy="25336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332" name="AutoShape 11"/>
            <p:cNvCxnSpPr>
              <a:cxnSpLocks noChangeShapeType="1"/>
              <a:stCxn id="56329" idx="0"/>
              <a:endCxn id="56326" idx="4"/>
            </p:cNvCxnSpPr>
            <p:nvPr/>
          </p:nvCxnSpPr>
          <p:spPr bwMode="auto">
            <a:xfrm rot="5400000" flipH="1" flipV="1">
              <a:off x="6810376" y="4030663"/>
              <a:ext cx="1557337" cy="3317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333" name="AutoShape 12"/>
            <p:cNvCxnSpPr>
              <a:cxnSpLocks noChangeShapeType="1"/>
              <a:stCxn id="56325" idx="6"/>
              <a:endCxn id="56326" idx="2"/>
            </p:cNvCxnSpPr>
            <p:nvPr/>
          </p:nvCxnSpPr>
          <p:spPr bwMode="auto">
            <a:xfrm flipV="1">
              <a:off x="5027613" y="3189289"/>
              <a:ext cx="2259012" cy="1619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334" name="AutoShape 14"/>
            <p:cNvCxnSpPr>
              <a:cxnSpLocks noChangeShapeType="1"/>
              <a:stCxn id="56327" idx="1"/>
              <a:endCxn id="56325" idx="5"/>
            </p:cNvCxnSpPr>
            <p:nvPr/>
          </p:nvCxnSpPr>
          <p:spPr bwMode="auto">
            <a:xfrm rot="16200000" flipV="1">
              <a:off x="4999038" y="3403600"/>
              <a:ext cx="544512" cy="763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6335" name="Oval 6"/>
            <p:cNvSpPr>
              <a:spLocks noChangeArrowheads="1"/>
            </p:cNvSpPr>
            <p:nvPr/>
          </p:nvSpPr>
          <p:spPr bwMode="auto">
            <a:xfrm>
              <a:off x="2346326" y="374967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 dirty="0">
                  <a:ea typeface="新細明體" charset="-120"/>
                </a:rPr>
                <a:t>w</a:t>
              </a:r>
            </a:p>
          </p:txBody>
        </p:sp>
        <p:cxnSp>
          <p:nvCxnSpPr>
            <p:cNvPr id="56336" name="AutoShape 14"/>
            <p:cNvCxnSpPr>
              <a:cxnSpLocks noChangeShapeType="1"/>
              <a:stCxn id="56325" idx="2"/>
              <a:endCxn id="56335" idx="7"/>
            </p:cNvCxnSpPr>
            <p:nvPr/>
          </p:nvCxnSpPr>
          <p:spPr bwMode="auto">
            <a:xfrm flipH="1">
              <a:off x="3145785" y="3351213"/>
              <a:ext cx="945204" cy="46541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72603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1412" y="618518"/>
            <a:ext cx="10565165" cy="1478570"/>
          </a:xfrm>
        </p:spPr>
        <p:txBody>
          <a:bodyPr/>
          <a:lstStyle/>
          <a:p>
            <a:r>
              <a:rPr lang="en-US" altLang="zh-TW" dirty="0" smtClean="0"/>
              <a:t>Asymptotic Performance</a:t>
            </a:r>
            <a:br>
              <a:rPr lang="en-US" altLang="zh-TW" dirty="0" smtClean="0"/>
            </a:br>
            <a:r>
              <a:rPr lang="en-US" altLang="zh-TW" sz="2800" dirty="0" smtClean="0"/>
              <a:t>Edge List Structure</a:t>
            </a:r>
            <a:endParaRPr lang="en-US" altLang="zh-TW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78635" name="Group 107"/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1522905448"/>
                  </p:ext>
                </p:extLst>
              </p:nvPr>
            </p:nvGraphicFramePr>
            <p:xfrm>
              <a:off x="890338" y="2047145"/>
              <a:ext cx="5933090" cy="4057523"/>
            </p:xfrm>
            <a:graphic>
              <a:graphicData uri="http://schemas.openxmlformats.org/drawingml/2006/table">
                <a:tbl>
                  <a:tblPr/>
                  <a:tblGrid>
                    <a:gridCol w="4090736"/>
                    <a:gridCol w="1842354"/>
                  </a:tblGrid>
                  <a:tr h="914400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285750" marR="0" lvl="0" indent="-28575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110000"/>
                            <a:buFont typeface="Arial" panose="020B0604020202020204" pitchFamily="34" charset="0"/>
                            <a:buChar char="•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altLang="zh-TW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𝑛</m:t>
                              </m:r>
                              <m:r>
                                <a:rPr kumimoji="0" lang="en-US" altLang="zh-TW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 </m:t>
                              </m:r>
                            </m:oMath>
                          </a14:m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vertices,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zh-TW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𝑚</m:t>
                              </m:r>
                            </m:oMath>
                          </a14:m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 edges</a:t>
                          </a:r>
                        </a:p>
                        <a:p>
                          <a:pPr marL="285750" marR="0" lvl="0" indent="-28575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110000"/>
                            <a:buFont typeface="Arial" panose="020B0604020202020204" pitchFamily="34" charset="0"/>
                            <a:buChar char="•"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No parallel edges</a:t>
                          </a:r>
                        </a:p>
                        <a:p>
                          <a:pPr marL="285750" marR="0" lvl="0" indent="-28575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110000"/>
                            <a:buFont typeface="Arial" panose="020B0604020202020204" pitchFamily="34" charset="0"/>
                            <a:buChar char="•"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No self-loops</a:t>
                          </a:r>
                        </a:p>
                      </a:txBody>
                      <a:tcPr marL="121960" marR="121960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Edge List</a:t>
                          </a:r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73075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Space</a:t>
                          </a:r>
                        </a:p>
                      </a:txBody>
                      <a:tcPr marL="121960" marR="12196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ea typeface="新細明體" charset="-120"/>
                            </a:rPr>
                            <a:t>?</a:t>
                          </a:r>
                          <a:endParaRPr kumimoji="0" lang="en-US" altLang="zh-TW" sz="2000" b="1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81000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urier New" panose="02070309020205020404" pitchFamily="49" charset="0"/>
                              <a:ea typeface="新細明體" charset="-120"/>
                              <a:cs typeface="Courier New" panose="02070309020205020404" pitchFamily="49" charset="0"/>
                            </a:rPr>
                            <a:t>getEdge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kumimoji="0" lang="en-US" altLang="zh-TW" sz="20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charset="-12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altLang="zh-TW" sz="20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charset="-120"/>
                                    </a:rPr>
                                    <m:t>𝑢</m:t>
                                  </m:r>
                                  <m:r>
                                    <a:rPr kumimoji="0" lang="en-US" altLang="zh-TW" sz="20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charset="-120"/>
                                    </a:rPr>
                                    <m:t>, </m:t>
                                  </m:r>
                                  <m:r>
                                    <a:rPr kumimoji="0" lang="en-US" altLang="zh-TW" sz="20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charset="-120"/>
                                    </a:rPr>
                                    <m:t>𝑣</m:t>
                                  </m:r>
                                </m:e>
                              </m:d>
                            </m:oMath>
                          </a14:m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, </a:t>
                          </a:r>
                          <a:b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</a:br>
                          <a:r>
                            <a:rPr kumimoji="0" lang="en-US" altLang="zh-TW" sz="20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urier New" panose="02070309020205020404" pitchFamily="49" charset="0"/>
                              <a:ea typeface="新細明體" charset="-120"/>
                              <a:cs typeface="Courier New" panose="02070309020205020404" pitchFamily="49" charset="0"/>
                            </a:rPr>
                            <a:t>outDegree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kumimoji="0" lang="en-US" altLang="zh-TW" sz="20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charset="-12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altLang="zh-TW" sz="20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charset="-120"/>
                                    </a:rPr>
                                    <m:t>𝑣</m:t>
                                  </m:r>
                                </m:e>
                              </m:d>
                            </m:oMath>
                          </a14:m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,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urier New" panose="02070309020205020404" pitchFamily="49" charset="0"/>
                              <a:ea typeface="新細明體" charset="-120"/>
                              <a:cs typeface="Courier New" panose="02070309020205020404" pitchFamily="49" charset="0"/>
                            </a:rPr>
                            <a:t>outgoingEdges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kumimoji="0" lang="en-US" altLang="zh-TW" sz="20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charset="-12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altLang="zh-TW" sz="20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charset="-120"/>
                                    </a:rPr>
                                    <m:t>𝑣</m:t>
                                  </m:r>
                                </m:e>
                              </m:d>
                            </m:oMath>
                          </a14:m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,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urier New" panose="02070309020205020404" pitchFamily="49" charset="0"/>
                              <a:ea typeface="新細明體" charset="-120"/>
                              <a:cs typeface="Courier New" panose="02070309020205020404" pitchFamily="49" charset="0"/>
                            </a:rPr>
                            <a:t>insertEdge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(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𝑢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, 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𝑣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, 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𝑤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)</m:t>
                              </m:r>
                            </m:oMath>
                          </a14:m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,</a:t>
                          </a:r>
                          <a:endParaRPr kumimoji="0" lang="en-US" altLang="zh-TW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  <a:defRPr/>
                          </a:pPr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urier New" panose="02070309020205020404" pitchFamily="49" charset="0"/>
                              <a:ea typeface="新細明體" charset="-120"/>
                              <a:cs typeface="Courier New" panose="02070309020205020404" pitchFamily="49" charset="0"/>
                            </a:rPr>
                            <a:t>removeVertex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(</m:t>
                              </m:r>
                              <m:r>
                                <a:rPr kumimoji="0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𝑣</m:t>
                              </m:r>
                              <m:r>
                                <a:rPr kumimoji="0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)</m:t>
                              </m:r>
                            </m:oMath>
                          </a14:m>
                          <a:endParaRPr kumimoji="0" lang="en-US" altLang="zh-TW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21960" marR="12196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charset="-120"/>
                            </a:rPr>
                            <a:t>?</a:t>
                          </a:r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82588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urier New" panose="02070309020205020404" pitchFamily="49" charset="0"/>
                              <a:ea typeface="新細明體" charset="-120"/>
                              <a:cs typeface="Courier New" panose="02070309020205020404" pitchFamily="49" charset="0"/>
                            </a:rPr>
                            <a:t>insertVertex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(</m:t>
                              </m:r>
                              <m:r>
                                <a:rPr kumimoji="0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𝑥</m:t>
                              </m:r>
                              <m:r>
                                <a:rPr kumimoji="0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)</m:t>
                              </m:r>
                            </m:oMath>
                          </a14:m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, 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urier New" panose="02070309020205020404" pitchFamily="49" charset="0"/>
                              <a:ea typeface="新細明體" charset="-120"/>
                              <a:cs typeface="Courier New" panose="02070309020205020404" pitchFamily="49" charset="0"/>
                            </a:rPr>
                            <a:t>removeEdge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(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𝑒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)</m:t>
                              </m:r>
                            </m:oMath>
                          </a14:m>
                          <a:endParaRPr kumimoji="0" lang="en-US" altLang="zh-TW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21960" marR="12196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charset="-120"/>
                            </a:rPr>
                            <a:t>?</a:t>
                          </a:r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278635" name="Group 107"/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1522905448"/>
                  </p:ext>
                </p:extLst>
              </p:nvPr>
            </p:nvGraphicFramePr>
            <p:xfrm>
              <a:off x="890338" y="2047145"/>
              <a:ext cx="5933090" cy="4057523"/>
            </p:xfrm>
            <a:graphic>
              <a:graphicData uri="http://schemas.openxmlformats.org/drawingml/2006/table">
                <a:tbl>
                  <a:tblPr/>
                  <a:tblGrid>
                    <a:gridCol w="4090736"/>
                    <a:gridCol w="1842354"/>
                  </a:tblGrid>
                  <a:tr h="10241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60" marR="121960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744" t="-2976" r="-45685" b="-308333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Edge List</a:t>
                          </a:r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73075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Space</a:t>
                          </a:r>
                        </a:p>
                      </a:txBody>
                      <a:tcPr marL="121960" marR="12196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ea typeface="新細明體" charset="-120"/>
                            </a:rPr>
                            <a:t>?</a:t>
                          </a:r>
                          <a:endParaRPr kumimoji="0" lang="en-US" altLang="zh-TW" sz="2000" b="1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1798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60" marR="12196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744" t="-84797" r="-45685" b="-48649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charset="-120"/>
                            </a:rPr>
                            <a:t>?</a:t>
                          </a:r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60" marR="12196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744" t="-437600" r="-45685" b="-15200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charset="-120"/>
                            </a:rPr>
                            <a:t>?</a:t>
                          </a:r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grpSp>
        <p:nvGrpSpPr>
          <p:cNvPr id="43" name="Group 42"/>
          <p:cNvGrpSpPr/>
          <p:nvPr/>
        </p:nvGrpSpPr>
        <p:grpSpPr>
          <a:xfrm>
            <a:off x="6992249" y="1804737"/>
            <a:ext cx="5063394" cy="3558725"/>
            <a:chOff x="950263" y="1862141"/>
            <a:chExt cx="6515825" cy="4751387"/>
          </a:xfrm>
        </p:grpSpPr>
        <p:grpSp>
          <p:nvGrpSpPr>
            <p:cNvPr id="44" name="Group 43"/>
            <p:cNvGrpSpPr/>
            <p:nvPr/>
          </p:nvGrpSpPr>
          <p:grpSpPr>
            <a:xfrm>
              <a:off x="950263" y="1862141"/>
              <a:ext cx="2997234" cy="4751387"/>
              <a:chOff x="950263" y="1862141"/>
              <a:chExt cx="2997234" cy="4751387"/>
            </a:xfrm>
          </p:grpSpPr>
          <p:sp>
            <p:nvSpPr>
              <p:cNvPr id="70" name="AutoShape 23"/>
              <p:cNvSpPr>
                <a:spLocks noChangeArrowheads="1"/>
              </p:cNvSpPr>
              <p:nvPr/>
            </p:nvSpPr>
            <p:spPr bwMode="auto">
              <a:xfrm>
                <a:off x="1340824" y="2389191"/>
                <a:ext cx="2606673" cy="4572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 dirty="0">
                    <a:ea typeface="新細明體" charset="-120"/>
                  </a:rPr>
                  <a:t>{</a:t>
                </a:r>
                <a:r>
                  <a:rPr lang="en-US" altLang="zh-TW" sz="1800" b="0" dirty="0" smtClean="0">
                    <a:ea typeface="新細明體" charset="-120"/>
                  </a:rPr>
                  <a:t>ORD</a:t>
                </a:r>
                <a:r>
                  <a:rPr lang="en-US" altLang="zh-TW" sz="1800" b="0" dirty="0">
                    <a:ea typeface="新細明體" charset="-120"/>
                  </a:rPr>
                  <a:t>, </a:t>
                </a:r>
                <a:r>
                  <a:rPr lang="en-US" altLang="zh-TW" sz="1800" b="0" dirty="0" smtClean="0">
                    <a:ea typeface="新細明體" charset="-120"/>
                  </a:rPr>
                  <a:t>PVD,  849}</a:t>
                </a:r>
                <a:endParaRPr lang="en-US" altLang="zh-TW" sz="1800" b="0" dirty="0">
                  <a:ea typeface="新細明體" charset="-120"/>
                </a:endParaRPr>
              </a:p>
            </p:txBody>
          </p:sp>
          <p:sp>
            <p:nvSpPr>
              <p:cNvPr id="71" name="AutoShape 24"/>
              <p:cNvSpPr>
                <a:spLocks noChangeArrowheads="1"/>
              </p:cNvSpPr>
              <p:nvPr/>
            </p:nvSpPr>
            <p:spPr bwMode="auto">
              <a:xfrm>
                <a:off x="1340824" y="3132141"/>
                <a:ext cx="2606673" cy="4572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 dirty="0">
                    <a:ea typeface="新細明體" charset="-120"/>
                  </a:rPr>
                  <a:t>{</a:t>
                </a:r>
                <a:r>
                  <a:rPr lang="en-US" altLang="zh-TW" sz="1800" b="0" dirty="0" smtClean="0">
                    <a:ea typeface="新細明體" charset="-120"/>
                  </a:rPr>
                  <a:t>ORD</a:t>
                </a:r>
                <a:r>
                  <a:rPr lang="en-US" altLang="zh-TW" sz="1800" b="0" dirty="0">
                    <a:ea typeface="新細明體" charset="-120"/>
                  </a:rPr>
                  <a:t>, </a:t>
                </a:r>
                <a:r>
                  <a:rPr lang="en-US" altLang="zh-TW" sz="1800" b="0" dirty="0" smtClean="0">
                    <a:ea typeface="新細明體" charset="-120"/>
                  </a:rPr>
                  <a:t>DFW,  802}</a:t>
                </a:r>
                <a:endParaRPr lang="en-US" altLang="zh-TW" sz="1800" b="0" dirty="0">
                  <a:ea typeface="新細明體" charset="-120"/>
                </a:endParaRPr>
              </a:p>
            </p:txBody>
          </p:sp>
          <p:sp>
            <p:nvSpPr>
              <p:cNvPr id="72" name="AutoShape 25"/>
              <p:cNvSpPr>
                <a:spLocks noChangeArrowheads="1"/>
              </p:cNvSpPr>
              <p:nvPr/>
            </p:nvSpPr>
            <p:spPr bwMode="auto">
              <a:xfrm>
                <a:off x="1340824" y="3875091"/>
                <a:ext cx="2606673" cy="4572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 dirty="0">
                    <a:ea typeface="新細明體" charset="-120"/>
                  </a:rPr>
                  <a:t>{</a:t>
                </a:r>
                <a:r>
                  <a:rPr lang="en-US" altLang="zh-TW" sz="1800" b="0" dirty="0" smtClean="0">
                    <a:ea typeface="新細明體" charset="-120"/>
                  </a:rPr>
                  <a:t>LGA</a:t>
                </a:r>
                <a:r>
                  <a:rPr lang="en-US" altLang="zh-TW" sz="1800" b="0" dirty="0">
                    <a:ea typeface="新細明體" charset="-120"/>
                  </a:rPr>
                  <a:t>,</a:t>
                </a:r>
                <a:r>
                  <a:rPr lang="en-US" altLang="zh-TW" sz="1800" b="0" dirty="0" smtClean="0">
                    <a:ea typeface="新細明體" charset="-120"/>
                  </a:rPr>
                  <a:t> PVD,  142}</a:t>
                </a:r>
                <a:endParaRPr lang="en-US" altLang="zh-TW" sz="1800" b="0" dirty="0">
                  <a:ea typeface="新細明體" charset="-120"/>
                </a:endParaRPr>
              </a:p>
            </p:txBody>
          </p:sp>
          <p:sp>
            <p:nvSpPr>
              <p:cNvPr id="73" name="AutoShape 26"/>
              <p:cNvSpPr>
                <a:spLocks noChangeArrowheads="1"/>
              </p:cNvSpPr>
              <p:nvPr/>
            </p:nvSpPr>
            <p:spPr bwMode="auto">
              <a:xfrm>
                <a:off x="1340824" y="4618041"/>
                <a:ext cx="2606673" cy="4572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 dirty="0">
                    <a:ea typeface="新細明體" charset="-120"/>
                  </a:rPr>
                  <a:t>{</a:t>
                </a:r>
                <a:r>
                  <a:rPr lang="en-US" altLang="zh-TW" sz="1800" b="0" dirty="0" smtClean="0">
                    <a:ea typeface="新細明體" charset="-120"/>
                  </a:rPr>
                  <a:t>LGA</a:t>
                </a:r>
                <a:r>
                  <a:rPr lang="en-US" altLang="zh-TW" sz="1800" b="0" dirty="0">
                    <a:ea typeface="新細明體" charset="-120"/>
                  </a:rPr>
                  <a:t>, </a:t>
                </a:r>
                <a:r>
                  <a:rPr lang="en-US" altLang="zh-TW" sz="1800" b="0" dirty="0" smtClean="0">
                    <a:ea typeface="新細明體" charset="-120"/>
                  </a:rPr>
                  <a:t>MIA, 1099}</a:t>
                </a:r>
                <a:endParaRPr lang="en-US" altLang="zh-TW" sz="1800" b="0" dirty="0">
                  <a:ea typeface="新細明體" charset="-120"/>
                </a:endParaRPr>
              </a:p>
            </p:txBody>
          </p:sp>
          <p:sp>
            <p:nvSpPr>
              <p:cNvPr id="74" name="AutoShape 27"/>
              <p:cNvSpPr>
                <a:spLocks noChangeArrowheads="1"/>
              </p:cNvSpPr>
              <p:nvPr/>
            </p:nvSpPr>
            <p:spPr bwMode="auto">
              <a:xfrm>
                <a:off x="1340824" y="5360991"/>
                <a:ext cx="2606673" cy="4572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 dirty="0">
                    <a:ea typeface="新細明體" charset="-120"/>
                  </a:rPr>
                  <a:t>{</a:t>
                </a:r>
                <a:r>
                  <a:rPr lang="en-US" altLang="zh-TW" sz="1800" b="0" dirty="0" smtClean="0">
                    <a:ea typeface="新細明體" charset="-120"/>
                  </a:rPr>
                  <a:t>DFW</a:t>
                </a:r>
                <a:r>
                  <a:rPr lang="en-US" altLang="zh-TW" sz="1800" b="0" dirty="0">
                    <a:ea typeface="新細明體" charset="-120"/>
                  </a:rPr>
                  <a:t>, </a:t>
                </a:r>
                <a:r>
                  <a:rPr lang="en-US" altLang="zh-TW" sz="1800" b="0" dirty="0" smtClean="0">
                    <a:ea typeface="新細明體" charset="-120"/>
                  </a:rPr>
                  <a:t>LGA, 1387}</a:t>
                </a:r>
                <a:endParaRPr lang="en-US" altLang="zh-TW" sz="1800" b="0" dirty="0">
                  <a:ea typeface="新細明體" charset="-120"/>
                </a:endParaRPr>
              </a:p>
            </p:txBody>
          </p:sp>
          <p:sp>
            <p:nvSpPr>
              <p:cNvPr id="75" name="AutoShape 35"/>
              <p:cNvSpPr>
                <a:spLocks noChangeArrowheads="1"/>
              </p:cNvSpPr>
              <p:nvPr/>
            </p:nvSpPr>
            <p:spPr bwMode="auto">
              <a:xfrm>
                <a:off x="1340824" y="6156328"/>
                <a:ext cx="2606673" cy="4572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 dirty="0">
                    <a:ea typeface="新細明體" charset="-120"/>
                  </a:rPr>
                  <a:t>{</a:t>
                </a:r>
                <a:r>
                  <a:rPr lang="en-US" altLang="zh-TW" sz="1800" b="0" dirty="0" smtClean="0">
                    <a:ea typeface="新細明體" charset="-120"/>
                  </a:rPr>
                  <a:t>DFW</a:t>
                </a:r>
                <a:r>
                  <a:rPr lang="en-US" altLang="zh-TW" sz="1800" b="0" dirty="0">
                    <a:ea typeface="新細明體" charset="-120"/>
                  </a:rPr>
                  <a:t>, </a:t>
                </a:r>
                <a:r>
                  <a:rPr lang="en-US" altLang="zh-TW" sz="1800" b="0" dirty="0" smtClean="0">
                    <a:ea typeface="新細明體" charset="-120"/>
                  </a:rPr>
                  <a:t>MIA, 1120}</a:t>
                </a:r>
                <a:endParaRPr lang="en-US" altLang="zh-TW" sz="1800" b="0" dirty="0">
                  <a:ea typeface="新細明體" charset="-120"/>
                </a:endParaRPr>
              </a:p>
            </p:txBody>
          </p:sp>
          <p:sp>
            <p:nvSpPr>
              <p:cNvPr id="76" name="Text Box 37"/>
              <p:cNvSpPr txBox="1">
                <a:spLocks noChangeArrowheads="1"/>
              </p:cNvSpPr>
              <p:nvPr/>
            </p:nvSpPr>
            <p:spPr bwMode="auto">
              <a:xfrm>
                <a:off x="1340824" y="1862141"/>
                <a:ext cx="1974850" cy="452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zh-TW" sz="1600" b="0" dirty="0">
                    <a:ea typeface="新細明體" charset="-120"/>
                  </a:rPr>
                  <a:t>Edge List</a:t>
                </a:r>
              </a:p>
            </p:txBody>
          </p:sp>
          <p:sp>
            <p:nvSpPr>
              <p:cNvPr id="77" name="Rounded Rectangle 76"/>
              <p:cNvSpPr/>
              <p:nvPr/>
            </p:nvSpPr>
            <p:spPr>
              <a:xfrm>
                <a:off x="950263" y="2389190"/>
                <a:ext cx="200382" cy="4224337"/>
              </a:xfrm>
              <a:prstGeom prst="round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/>
              <a:p>
                <a:pPr algn="ctr">
                  <a:spcBef>
                    <a:spcPct val="0"/>
                  </a:spcBef>
                </a:pPr>
                <a:endParaRPr lang="en-US">
                  <a:solidFill>
                    <a:schemeClr val="tx1"/>
                  </a:solidFill>
                  <a:latin typeface="Tahoma" panose="020B0604030504040204" pitchFamily="34" charset="0"/>
                  <a:ea typeface="新細明體" charset="-120"/>
                </a:endParaRPr>
              </a:p>
            </p:txBody>
          </p:sp>
          <p:cxnSp>
            <p:nvCxnSpPr>
              <p:cNvPr id="78" name="Straight Arrow Connector 77"/>
              <p:cNvCxnSpPr>
                <a:endCxn id="70" idx="1"/>
              </p:cNvCxnSpPr>
              <p:nvPr/>
            </p:nvCxnSpPr>
            <p:spPr>
              <a:xfrm>
                <a:off x="1050454" y="2617791"/>
                <a:ext cx="29037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oval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/>
              <p:cNvCxnSpPr>
                <a:endCxn id="71" idx="1"/>
              </p:cNvCxnSpPr>
              <p:nvPr/>
            </p:nvCxnSpPr>
            <p:spPr>
              <a:xfrm>
                <a:off x="1050454" y="3360741"/>
                <a:ext cx="29037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oval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/>
              <p:cNvCxnSpPr>
                <a:endCxn id="72" idx="1"/>
              </p:cNvCxnSpPr>
              <p:nvPr/>
            </p:nvCxnSpPr>
            <p:spPr>
              <a:xfrm>
                <a:off x="1050454" y="4103691"/>
                <a:ext cx="29037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oval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/>
              <p:cNvCxnSpPr>
                <a:endCxn id="73" idx="1"/>
              </p:cNvCxnSpPr>
              <p:nvPr/>
            </p:nvCxnSpPr>
            <p:spPr>
              <a:xfrm>
                <a:off x="1050454" y="4841084"/>
                <a:ext cx="290370" cy="555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oval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Arrow Connector 81"/>
              <p:cNvCxnSpPr>
                <a:endCxn id="74" idx="1"/>
              </p:cNvCxnSpPr>
              <p:nvPr/>
            </p:nvCxnSpPr>
            <p:spPr>
              <a:xfrm flipV="1">
                <a:off x="1050454" y="5589591"/>
                <a:ext cx="290370" cy="1541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oval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/>
              <p:cNvCxnSpPr>
                <a:endCxn id="75" idx="1"/>
              </p:cNvCxnSpPr>
              <p:nvPr/>
            </p:nvCxnSpPr>
            <p:spPr>
              <a:xfrm flipV="1">
                <a:off x="1055830" y="6384928"/>
                <a:ext cx="284994" cy="384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oval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oup 44"/>
            <p:cNvGrpSpPr/>
            <p:nvPr/>
          </p:nvGrpSpPr>
          <p:grpSpPr>
            <a:xfrm>
              <a:off x="5305501" y="1862141"/>
              <a:ext cx="2160587" cy="3979862"/>
              <a:chOff x="4469825" y="1862141"/>
              <a:chExt cx="2160587" cy="3979862"/>
            </a:xfrm>
          </p:grpSpPr>
          <p:sp>
            <p:nvSpPr>
              <p:cNvPr id="58" name="AutoShape 39"/>
              <p:cNvSpPr>
                <a:spLocks noChangeArrowheads="1"/>
              </p:cNvSpPr>
              <p:nvPr/>
            </p:nvSpPr>
            <p:spPr bwMode="auto">
              <a:xfrm>
                <a:off x="5004135" y="2413003"/>
                <a:ext cx="685800" cy="4572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 dirty="0">
                    <a:ea typeface="新細明體" charset="-120"/>
                  </a:rPr>
                  <a:t>ORD</a:t>
                </a:r>
                <a:endParaRPr lang="en-US" altLang="zh-TW" sz="1800" i="1" dirty="0">
                  <a:ea typeface="新細明體" charset="-120"/>
                </a:endParaRPr>
              </a:p>
            </p:txBody>
          </p:sp>
          <p:sp>
            <p:nvSpPr>
              <p:cNvPr id="59" name="AutoShape 40"/>
              <p:cNvSpPr>
                <a:spLocks noChangeArrowheads="1"/>
              </p:cNvSpPr>
              <p:nvPr/>
            </p:nvSpPr>
            <p:spPr bwMode="auto">
              <a:xfrm>
                <a:off x="5004135" y="3155953"/>
                <a:ext cx="685800" cy="4572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>
                    <a:ea typeface="新細明體" charset="-120"/>
                  </a:rPr>
                  <a:t>LGA</a:t>
                </a:r>
                <a:endParaRPr lang="en-US" altLang="zh-TW" sz="1800" i="1">
                  <a:ea typeface="新細明體" charset="-120"/>
                </a:endParaRPr>
              </a:p>
            </p:txBody>
          </p:sp>
          <p:sp>
            <p:nvSpPr>
              <p:cNvPr id="60" name="AutoShape 41"/>
              <p:cNvSpPr>
                <a:spLocks noChangeArrowheads="1"/>
              </p:cNvSpPr>
              <p:nvPr/>
            </p:nvSpPr>
            <p:spPr bwMode="auto">
              <a:xfrm>
                <a:off x="5004135" y="3898903"/>
                <a:ext cx="685800" cy="4572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>
                    <a:ea typeface="新細明體" charset="-120"/>
                  </a:rPr>
                  <a:t>PVD</a:t>
                </a:r>
                <a:endParaRPr lang="en-US" altLang="zh-TW" sz="1800" i="1">
                  <a:ea typeface="新細明體" charset="-120"/>
                </a:endParaRPr>
              </a:p>
            </p:txBody>
          </p:sp>
          <p:sp>
            <p:nvSpPr>
              <p:cNvPr id="61" name="AutoShape 42"/>
              <p:cNvSpPr>
                <a:spLocks noChangeArrowheads="1"/>
              </p:cNvSpPr>
              <p:nvPr/>
            </p:nvSpPr>
            <p:spPr bwMode="auto">
              <a:xfrm>
                <a:off x="5004135" y="4641853"/>
                <a:ext cx="685800" cy="4572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>
                    <a:ea typeface="新細明體" charset="-120"/>
                  </a:rPr>
                  <a:t>DFW</a:t>
                </a:r>
                <a:endParaRPr lang="en-US" altLang="zh-TW" sz="1800" i="1">
                  <a:ea typeface="新細明體" charset="-120"/>
                </a:endParaRPr>
              </a:p>
            </p:txBody>
          </p:sp>
          <p:sp>
            <p:nvSpPr>
              <p:cNvPr id="62" name="AutoShape 43"/>
              <p:cNvSpPr>
                <a:spLocks noChangeArrowheads="1"/>
              </p:cNvSpPr>
              <p:nvPr/>
            </p:nvSpPr>
            <p:spPr bwMode="auto">
              <a:xfrm>
                <a:off x="5004135" y="5384803"/>
                <a:ext cx="685800" cy="4572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>
                    <a:ea typeface="新細明體" charset="-120"/>
                  </a:rPr>
                  <a:t>MIA</a:t>
                </a:r>
                <a:endParaRPr lang="en-US" altLang="zh-TW" sz="1800" i="1">
                  <a:ea typeface="新細明體" charset="-120"/>
                </a:endParaRPr>
              </a:p>
            </p:txBody>
          </p:sp>
          <p:sp>
            <p:nvSpPr>
              <p:cNvPr id="63" name="Text Box 45"/>
              <p:cNvSpPr txBox="1">
                <a:spLocks noChangeArrowheads="1"/>
              </p:cNvSpPr>
              <p:nvPr/>
            </p:nvSpPr>
            <p:spPr bwMode="auto">
              <a:xfrm>
                <a:off x="4469825" y="1862141"/>
                <a:ext cx="2160587" cy="452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zh-TW" sz="1600" b="0" dirty="0">
                    <a:ea typeface="新細明體" charset="-120"/>
                  </a:rPr>
                  <a:t>Vertex </a:t>
                </a:r>
                <a:r>
                  <a:rPr lang="en-US" altLang="zh-TW" sz="1600" b="0" dirty="0" smtClean="0">
                    <a:ea typeface="新細明體" charset="-120"/>
                  </a:rPr>
                  <a:t>List</a:t>
                </a:r>
                <a:endParaRPr lang="en-US" altLang="zh-TW" sz="1600" b="0" dirty="0">
                  <a:ea typeface="新細明體" charset="-120"/>
                </a:endParaRPr>
              </a:p>
            </p:txBody>
          </p:sp>
          <p:sp>
            <p:nvSpPr>
              <p:cNvPr id="64" name="Rounded Rectangle 63"/>
              <p:cNvSpPr/>
              <p:nvPr/>
            </p:nvSpPr>
            <p:spPr>
              <a:xfrm>
                <a:off x="5879125" y="2389190"/>
                <a:ext cx="221914" cy="3452813"/>
              </a:xfrm>
              <a:prstGeom prst="round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/>
              <a:p>
                <a:pPr algn="ctr">
                  <a:spcBef>
                    <a:spcPct val="0"/>
                  </a:spcBef>
                </a:pPr>
                <a:endParaRPr lang="en-US">
                  <a:solidFill>
                    <a:schemeClr val="tx1"/>
                  </a:solidFill>
                  <a:latin typeface="Tahoma" panose="020B0604030504040204" pitchFamily="34" charset="0"/>
                  <a:ea typeface="新細明體" charset="-120"/>
                </a:endParaRPr>
              </a:p>
            </p:txBody>
          </p:sp>
          <p:cxnSp>
            <p:nvCxnSpPr>
              <p:cNvPr id="65" name="Straight Arrow Connector 64"/>
              <p:cNvCxnSpPr>
                <a:endCxn id="58" idx="3"/>
              </p:cNvCxnSpPr>
              <p:nvPr/>
            </p:nvCxnSpPr>
            <p:spPr>
              <a:xfrm flipH="1" flipV="1">
                <a:off x="5689935" y="2641603"/>
                <a:ext cx="300147" cy="1541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oval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/>
              <p:cNvCxnSpPr>
                <a:endCxn id="59" idx="3"/>
              </p:cNvCxnSpPr>
              <p:nvPr/>
            </p:nvCxnSpPr>
            <p:spPr>
              <a:xfrm flipH="1" flipV="1">
                <a:off x="5689935" y="3384553"/>
                <a:ext cx="295315" cy="1729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oval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/>
              <p:cNvCxnSpPr>
                <a:endCxn id="60" idx="3"/>
              </p:cNvCxnSpPr>
              <p:nvPr/>
            </p:nvCxnSpPr>
            <p:spPr>
              <a:xfrm flipH="1" flipV="1">
                <a:off x="5689935" y="4127503"/>
                <a:ext cx="297680" cy="209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oval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/>
              <p:cNvCxnSpPr>
                <a:endCxn id="61" idx="3"/>
              </p:cNvCxnSpPr>
              <p:nvPr/>
            </p:nvCxnSpPr>
            <p:spPr>
              <a:xfrm flipH="1" flipV="1">
                <a:off x="5689935" y="4870453"/>
                <a:ext cx="297680" cy="889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oval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/>
              <p:cNvCxnSpPr>
                <a:endCxn id="62" idx="3"/>
              </p:cNvCxnSpPr>
              <p:nvPr/>
            </p:nvCxnSpPr>
            <p:spPr>
              <a:xfrm flipH="1">
                <a:off x="5689935" y="5605007"/>
                <a:ext cx="278049" cy="839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oval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6" name="Straight Arrow Connector 45"/>
            <p:cNvCxnSpPr>
              <a:stCxn id="70" idx="3"/>
              <a:endCxn id="58" idx="1"/>
            </p:cNvCxnSpPr>
            <p:nvPr/>
          </p:nvCxnSpPr>
          <p:spPr>
            <a:xfrm>
              <a:off x="3947497" y="2617791"/>
              <a:ext cx="1892314" cy="2381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70" idx="3"/>
              <a:endCxn id="60" idx="1"/>
            </p:cNvCxnSpPr>
            <p:nvPr/>
          </p:nvCxnSpPr>
          <p:spPr>
            <a:xfrm>
              <a:off x="3947497" y="2617791"/>
              <a:ext cx="1892314" cy="150971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71" idx="3"/>
              <a:endCxn id="58" idx="1"/>
            </p:cNvCxnSpPr>
            <p:nvPr/>
          </p:nvCxnSpPr>
          <p:spPr>
            <a:xfrm flipV="1">
              <a:off x="3947497" y="2641603"/>
              <a:ext cx="1892314" cy="71913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71" idx="3"/>
              <a:endCxn id="61" idx="1"/>
            </p:cNvCxnSpPr>
            <p:nvPr/>
          </p:nvCxnSpPr>
          <p:spPr>
            <a:xfrm>
              <a:off x="3947497" y="3360741"/>
              <a:ext cx="1892314" cy="150971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72" idx="3"/>
              <a:endCxn id="59" idx="1"/>
            </p:cNvCxnSpPr>
            <p:nvPr/>
          </p:nvCxnSpPr>
          <p:spPr>
            <a:xfrm flipV="1">
              <a:off x="3947497" y="3384553"/>
              <a:ext cx="1892314" cy="71913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72" idx="3"/>
              <a:endCxn id="60" idx="1"/>
            </p:cNvCxnSpPr>
            <p:nvPr/>
          </p:nvCxnSpPr>
          <p:spPr>
            <a:xfrm>
              <a:off x="3947497" y="4103691"/>
              <a:ext cx="1892314" cy="2381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73" idx="3"/>
              <a:endCxn id="59" idx="1"/>
            </p:cNvCxnSpPr>
            <p:nvPr/>
          </p:nvCxnSpPr>
          <p:spPr>
            <a:xfrm flipV="1">
              <a:off x="3947497" y="3384553"/>
              <a:ext cx="1892314" cy="14620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73" idx="3"/>
              <a:endCxn id="62" idx="1"/>
            </p:cNvCxnSpPr>
            <p:nvPr/>
          </p:nvCxnSpPr>
          <p:spPr>
            <a:xfrm>
              <a:off x="3947497" y="4846641"/>
              <a:ext cx="1892314" cy="76676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74" idx="3"/>
              <a:endCxn id="61" idx="1"/>
            </p:cNvCxnSpPr>
            <p:nvPr/>
          </p:nvCxnSpPr>
          <p:spPr>
            <a:xfrm flipV="1">
              <a:off x="3947497" y="4870453"/>
              <a:ext cx="1892314" cy="71913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stCxn id="74" idx="3"/>
              <a:endCxn id="59" idx="1"/>
            </p:cNvCxnSpPr>
            <p:nvPr/>
          </p:nvCxnSpPr>
          <p:spPr>
            <a:xfrm flipV="1">
              <a:off x="3947497" y="3384553"/>
              <a:ext cx="1892314" cy="220503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stCxn id="75" idx="3"/>
              <a:endCxn id="61" idx="1"/>
            </p:cNvCxnSpPr>
            <p:nvPr/>
          </p:nvCxnSpPr>
          <p:spPr>
            <a:xfrm flipV="1">
              <a:off x="3947497" y="4870453"/>
              <a:ext cx="1892314" cy="151447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>
              <a:stCxn id="75" idx="3"/>
              <a:endCxn id="62" idx="1"/>
            </p:cNvCxnSpPr>
            <p:nvPr/>
          </p:nvCxnSpPr>
          <p:spPr>
            <a:xfrm flipV="1">
              <a:off x="3947497" y="5613403"/>
              <a:ext cx="1892314" cy="77152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0273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1412" y="618518"/>
            <a:ext cx="10565165" cy="1478570"/>
          </a:xfrm>
        </p:spPr>
        <p:txBody>
          <a:bodyPr/>
          <a:lstStyle/>
          <a:p>
            <a:r>
              <a:rPr lang="en-US" altLang="zh-TW" dirty="0" smtClean="0"/>
              <a:t>Asymptotic Performance</a:t>
            </a:r>
            <a:br>
              <a:rPr lang="en-US" altLang="zh-TW" dirty="0" smtClean="0"/>
            </a:br>
            <a:r>
              <a:rPr lang="en-US" altLang="zh-TW" sz="2800" dirty="0" smtClean="0"/>
              <a:t>Edge List Structure</a:t>
            </a:r>
            <a:endParaRPr lang="en-US" altLang="zh-TW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8635" name="Group 107"/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322698888"/>
                  </p:ext>
                </p:extLst>
              </p:nvPr>
            </p:nvGraphicFramePr>
            <p:xfrm>
              <a:off x="890338" y="2047145"/>
              <a:ext cx="5933090" cy="4057523"/>
            </p:xfrm>
            <a:graphic>
              <a:graphicData uri="http://schemas.openxmlformats.org/drawingml/2006/table">
                <a:tbl>
                  <a:tblPr/>
                  <a:tblGrid>
                    <a:gridCol w="4090736"/>
                    <a:gridCol w="1842354"/>
                  </a:tblGrid>
                  <a:tr h="914400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285750" marR="0" lvl="0" indent="-28575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110000"/>
                            <a:buFont typeface="Arial" panose="020B0604020202020204" pitchFamily="34" charset="0"/>
                            <a:buChar char="•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altLang="zh-TW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𝑛</m:t>
                              </m:r>
                              <m:r>
                                <a:rPr kumimoji="0" lang="en-US" altLang="zh-TW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 </m:t>
                              </m:r>
                            </m:oMath>
                          </a14:m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vertices,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zh-TW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𝑚</m:t>
                              </m:r>
                            </m:oMath>
                          </a14:m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 edges</a:t>
                          </a:r>
                        </a:p>
                        <a:p>
                          <a:pPr marL="285750" marR="0" lvl="0" indent="-28575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110000"/>
                            <a:buFont typeface="Arial" panose="020B0604020202020204" pitchFamily="34" charset="0"/>
                            <a:buChar char="•"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No parallel edges</a:t>
                          </a:r>
                        </a:p>
                        <a:p>
                          <a:pPr marL="285750" marR="0" lvl="0" indent="-28575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110000"/>
                            <a:buFont typeface="Arial" panose="020B0604020202020204" pitchFamily="34" charset="0"/>
                            <a:buChar char="•"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No self-loops</a:t>
                          </a:r>
                        </a:p>
                      </a:txBody>
                      <a:tcPr marL="121960" marR="121960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Edge List</a:t>
                          </a:r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73075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Space</a:t>
                          </a:r>
                        </a:p>
                      </a:txBody>
                      <a:tcPr marL="121960" marR="12196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𝑂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(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𝑛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+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𝑚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altLang="zh-TW" sz="2000" b="1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81000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urier New" panose="02070309020205020404" pitchFamily="49" charset="0"/>
                              <a:ea typeface="新細明體" charset="-120"/>
                              <a:cs typeface="Courier New" panose="02070309020205020404" pitchFamily="49" charset="0"/>
                            </a:rPr>
                            <a:t>getEdge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kumimoji="0" lang="en-US" altLang="zh-TW" sz="20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charset="-12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altLang="zh-TW" sz="20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charset="-120"/>
                                    </a:rPr>
                                    <m:t>𝑢</m:t>
                                  </m:r>
                                  <m:r>
                                    <a:rPr kumimoji="0" lang="en-US" altLang="zh-TW" sz="20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charset="-120"/>
                                    </a:rPr>
                                    <m:t>, </m:t>
                                  </m:r>
                                  <m:r>
                                    <a:rPr kumimoji="0" lang="en-US" altLang="zh-TW" sz="20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charset="-120"/>
                                    </a:rPr>
                                    <m:t>𝑣</m:t>
                                  </m:r>
                                </m:e>
                              </m:d>
                            </m:oMath>
                          </a14:m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, </a:t>
                          </a:r>
                          <a:b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</a:br>
                          <a:r>
                            <a:rPr kumimoji="0" lang="en-US" altLang="zh-TW" sz="20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urier New" panose="02070309020205020404" pitchFamily="49" charset="0"/>
                              <a:ea typeface="新細明體" charset="-120"/>
                              <a:cs typeface="Courier New" panose="02070309020205020404" pitchFamily="49" charset="0"/>
                            </a:rPr>
                            <a:t>outDegree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kumimoji="0" lang="en-US" altLang="zh-TW" sz="20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charset="-12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altLang="zh-TW" sz="20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charset="-120"/>
                                    </a:rPr>
                                    <m:t>𝑣</m:t>
                                  </m:r>
                                </m:e>
                              </m:d>
                            </m:oMath>
                          </a14:m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,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urier New" panose="02070309020205020404" pitchFamily="49" charset="0"/>
                              <a:ea typeface="新細明體" charset="-120"/>
                              <a:cs typeface="Courier New" panose="02070309020205020404" pitchFamily="49" charset="0"/>
                            </a:rPr>
                            <a:t>outgoingEdges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kumimoji="0" lang="en-US" altLang="zh-TW" sz="20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charset="-12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altLang="zh-TW" sz="20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charset="-120"/>
                                    </a:rPr>
                                    <m:t>𝑣</m:t>
                                  </m:r>
                                </m:e>
                              </m:d>
                            </m:oMath>
                          </a14:m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,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urier New" panose="02070309020205020404" pitchFamily="49" charset="0"/>
                              <a:ea typeface="新細明體" charset="-120"/>
                              <a:cs typeface="Courier New" panose="02070309020205020404" pitchFamily="49" charset="0"/>
                            </a:rPr>
                            <a:t>insertEdge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(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𝑢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, 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𝑣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, 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𝑤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)</m:t>
                              </m:r>
                            </m:oMath>
                          </a14:m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,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  <a:defRPr/>
                          </a:pPr>
                          <a:r>
                            <a:rPr kumimoji="0" lang="en-US" altLang="zh-TW" sz="20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urier New" panose="02070309020205020404" pitchFamily="49" charset="0"/>
                              <a:ea typeface="新細明體" charset="-120"/>
                              <a:cs typeface="Courier New" panose="02070309020205020404" pitchFamily="49" charset="0"/>
                            </a:rPr>
                            <a:t>removeVertex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(</m:t>
                              </m:r>
                              <m:r>
                                <a:rPr kumimoji="0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𝑣</m:t>
                              </m:r>
                              <m:r>
                                <a:rPr kumimoji="0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)</m:t>
                              </m:r>
                            </m:oMath>
                          </a14:m>
                          <a:endParaRPr kumimoji="0" lang="en-US" altLang="zh-TW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21960" marR="12196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𝑂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(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𝑚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altLang="zh-TW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82588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urier New" panose="02070309020205020404" pitchFamily="49" charset="0"/>
                              <a:ea typeface="新細明體" charset="-120"/>
                              <a:cs typeface="Courier New" panose="02070309020205020404" pitchFamily="49" charset="0"/>
                            </a:rPr>
                            <a:t>insertVertex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(</m:t>
                              </m:r>
                              <m:r>
                                <a:rPr kumimoji="0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𝑥</m:t>
                              </m:r>
                              <m:r>
                                <a:rPr kumimoji="0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)</m:t>
                              </m:r>
                            </m:oMath>
                          </a14:m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,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urier New" panose="02070309020205020404" pitchFamily="49" charset="0"/>
                              <a:ea typeface="新細明體" charset="-120"/>
                              <a:cs typeface="Courier New" panose="02070309020205020404" pitchFamily="49" charset="0"/>
                            </a:rPr>
                            <a:t>removeEdge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(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𝑒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)</m:t>
                              </m:r>
                            </m:oMath>
                          </a14:m>
                          <a:endParaRPr kumimoji="0" lang="en-US" altLang="zh-TW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21960" marR="12196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𝑂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kumimoji="0" lang="en-US" altLang="zh-TW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78635" name="Group 107"/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322698888"/>
                  </p:ext>
                </p:extLst>
              </p:nvPr>
            </p:nvGraphicFramePr>
            <p:xfrm>
              <a:off x="890338" y="2047145"/>
              <a:ext cx="5933090" cy="4057523"/>
            </p:xfrm>
            <a:graphic>
              <a:graphicData uri="http://schemas.openxmlformats.org/drawingml/2006/table">
                <a:tbl>
                  <a:tblPr/>
                  <a:tblGrid>
                    <a:gridCol w="4090736"/>
                    <a:gridCol w="1842354"/>
                  </a:tblGrid>
                  <a:tr h="10241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60" marR="121960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744" t="-2976" r="-45685" b="-308333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Edge List</a:t>
                          </a:r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73075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Space</a:t>
                          </a:r>
                        </a:p>
                      </a:txBody>
                      <a:tcPr marL="121960" marR="12196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224172" t="-221795" r="-1656" b="-564103"/>
                          </a:stretch>
                        </a:blipFill>
                      </a:tcPr>
                    </a:tc>
                  </a:tr>
                  <a:tr h="1798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60" marR="12196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744" t="-84797" r="-45685" b="-486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224172" t="-84797" r="-1656" b="-48649"/>
                          </a:stretch>
                        </a:blipFill>
                      </a:tcPr>
                    </a:tc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60" marR="12196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744" t="-437600" r="-45685" b="-152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224172" t="-437600" r="-1656" b="-1520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grpSp>
        <p:nvGrpSpPr>
          <p:cNvPr id="43" name="Group 42"/>
          <p:cNvGrpSpPr/>
          <p:nvPr/>
        </p:nvGrpSpPr>
        <p:grpSpPr>
          <a:xfrm>
            <a:off x="6992249" y="1804737"/>
            <a:ext cx="5063394" cy="3558725"/>
            <a:chOff x="950263" y="1862141"/>
            <a:chExt cx="6515825" cy="4751387"/>
          </a:xfrm>
        </p:grpSpPr>
        <p:grpSp>
          <p:nvGrpSpPr>
            <p:cNvPr id="44" name="Group 43"/>
            <p:cNvGrpSpPr/>
            <p:nvPr/>
          </p:nvGrpSpPr>
          <p:grpSpPr>
            <a:xfrm>
              <a:off x="950263" y="1862141"/>
              <a:ext cx="2997234" cy="4751387"/>
              <a:chOff x="950263" y="1862141"/>
              <a:chExt cx="2997234" cy="4751387"/>
            </a:xfrm>
          </p:grpSpPr>
          <p:sp>
            <p:nvSpPr>
              <p:cNvPr id="70" name="AutoShape 23"/>
              <p:cNvSpPr>
                <a:spLocks noChangeArrowheads="1"/>
              </p:cNvSpPr>
              <p:nvPr/>
            </p:nvSpPr>
            <p:spPr bwMode="auto">
              <a:xfrm>
                <a:off x="1340824" y="2389191"/>
                <a:ext cx="2606673" cy="4572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 dirty="0">
                    <a:ea typeface="新細明體" charset="-120"/>
                  </a:rPr>
                  <a:t>{</a:t>
                </a:r>
                <a:r>
                  <a:rPr lang="en-US" altLang="zh-TW" sz="1800" b="0" dirty="0" smtClean="0">
                    <a:ea typeface="新細明體" charset="-120"/>
                  </a:rPr>
                  <a:t>ORD</a:t>
                </a:r>
                <a:r>
                  <a:rPr lang="en-US" altLang="zh-TW" sz="1800" b="0" dirty="0">
                    <a:ea typeface="新細明體" charset="-120"/>
                  </a:rPr>
                  <a:t>, </a:t>
                </a:r>
                <a:r>
                  <a:rPr lang="en-US" altLang="zh-TW" sz="1800" b="0" dirty="0" smtClean="0">
                    <a:ea typeface="新細明體" charset="-120"/>
                  </a:rPr>
                  <a:t>PVD,  849}</a:t>
                </a:r>
                <a:endParaRPr lang="en-US" altLang="zh-TW" sz="1800" b="0" dirty="0">
                  <a:ea typeface="新細明體" charset="-120"/>
                </a:endParaRPr>
              </a:p>
            </p:txBody>
          </p:sp>
          <p:sp>
            <p:nvSpPr>
              <p:cNvPr id="71" name="AutoShape 24"/>
              <p:cNvSpPr>
                <a:spLocks noChangeArrowheads="1"/>
              </p:cNvSpPr>
              <p:nvPr/>
            </p:nvSpPr>
            <p:spPr bwMode="auto">
              <a:xfrm>
                <a:off x="1340824" y="3132141"/>
                <a:ext cx="2606673" cy="4572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 dirty="0">
                    <a:ea typeface="新細明體" charset="-120"/>
                  </a:rPr>
                  <a:t>{</a:t>
                </a:r>
                <a:r>
                  <a:rPr lang="en-US" altLang="zh-TW" sz="1800" b="0" dirty="0" smtClean="0">
                    <a:ea typeface="新細明體" charset="-120"/>
                  </a:rPr>
                  <a:t>ORD</a:t>
                </a:r>
                <a:r>
                  <a:rPr lang="en-US" altLang="zh-TW" sz="1800" b="0" dirty="0">
                    <a:ea typeface="新細明體" charset="-120"/>
                  </a:rPr>
                  <a:t>, </a:t>
                </a:r>
                <a:r>
                  <a:rPr lang="en-US" altLang="zh-TW" sz="1800" b="0" dirty="0" smtClean="0">
                    <a:ea typeface="新細明體" charset="-120"/>
                  </a:rPr>
                  <a:t>DFW,  802}</a:t>
                </a:r>
                <a:endParaRPr lang="en-US" altLang="zh-TW" sz="1800" b="0" dirty="0">
                  <a:ea typeface="新細明體" charset="-120"/>
                </a:endParaRPr>
              </a:p>
            </p:txBody>
          </p:sp>
          <p:sp>
            <p:nvSpPr>
              <p:cNvPr id="72" name="AutoShape 25"/>
              <p:cNvSpPr>
                <a:spLocks noChangeArrowheads="1"/>
              </p:cNvSpPr>
              <p:nvPr/>
            </p:nvSpPr>
            <p:spPr bwMode="auto">
              <a:xfrm>
                <a:off x="1340824" y="3875091"/>
                <a:ext cx="2606673" cy="4572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 dirty="0">
                    <a:ea typeface="新細明體" charset="-120"/>
                  </a:rPr>
                  <a:t>{</a:t>
                </a:r>
                <a:r>
                  <a:rPr lang="en-US" altLang="zh-TW" sz="1800" b="0" dirty="0" smtClean="0">
                    <a:ea typeface="新細明體" charset="-120"/>
                  </a:rPr>
                  <a:t>LGA</a:t>
                </a:r>
                <a:r>
                  <a:rPr lang="en-US" altLang="zh-TW" sz="1800" b="0" dirty="0">
                    <a:ea typeface="新細明體" charset="-120"/>
                  </a:rPr>
                  <a:t>,</a:t>
                </a:r>
                <a:r>
                  <a:rPr lang="en-US" altLang="zh-TW" sz="1800" b="0" dirty="0" smtClean="0">
                    <a:ea typeface="新細明體" charset="-120"/>
                  </a:rPr>
                  <a:t> PVD,  142}</a:t>
                </a:r>
                <a:endParaRPr lang="en-US" altLang="zh-TW" sz="1800" b="0" dirty="0">
                  <a:ea typeface="新細明體" charset="-120"/>
                </a:endParaRPr>
              </a:p>
            </p:txBody>
          </p:sp>
          <p:sp>
            <p:nvSpPr>
              <p:cNvPr id="73" name="AutoShape 26"/>
              <p:cNvSpPr>
                <a:spLocks noChangeArrowheads="1"/>
              </p:cNvSpPr>
              <p:nvPr/>
            </p:nvSpPr>
            <p:spPr bwMode="auto">
              <a:xfrm>
                <a:off x="1340824" y="4618041"/>
                <a:ext cx="2606673" cy="4572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 dirty="0">
                    <a:ea typeface="新細明體" charset="-120"/>
                  </a:rPr>
                  <a:t>{</a:t>
                </a:r>
                <a:r>
                  <a:rPr lang="en-US" altLang="zh-TW" sz="1800" b="0" dirty="0" smtClean="0">
                    <a:ea typeface="新細明體" charset="-120"/>
                  </a:rPr>
                  <a:t>LGA</a:t>
                </a:r>
                <a:r>
                  <a:rPr lang="en-US" altLang="zh-TW" sz="1800" b="0" dirty="0">
                    <a:ea typeface="新細明體" charset="-120"/>
                  </a:rPr>
                  <a:t>, </a:t>
                </a:r>
                <a:r>
                  <a:rPr lang="en-US" altLang="zh-TW" sz="1800" b="0" dirty="0" smtClean="0">
                    <a:ea typeface="新細明體" charset="-120"/>
                  </a:rPr>
                  <a:t>MIA, 1099}</a:t>
                </a:r>
                <a:endParaRPr lang="en-US" altLang="zh-TW" sz="1800" b="0" dirty="0">
                  <a:ea typeface="新細明體" charset="-120"/>
                </a:endParaRPr>
              </a:p>
            </p:txBody>
          </p:sp>
          <p:sp>
            <p:nvSpPr>
              <p:cNvPr id="74" name="AutoShape 27"/>
              <p:cNvSpPr>
                <a:spLocks noChangeArrowheads="1"/>
              </p:cNvSpPr>
              <p:nvPr/>
            </p:nvSpPr>
            <p:spPr bwMode="auto">
              <a:xfrm>
                <a:off x="1340824" y="5360991"/>
                <a:ext cx="2606673" cy="4572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 dirty="0">
                    <a:ea typeface="新細明體" charset="-120"/>
                  </a:rPr>
                  <a:t>{</a:t>
                </a:r>
                <a:r>
                  <a:rPr lang="en-US" altLang="zh-TW" sz="1800" b="0" dirty="0" smtClean="0">
                    <a:ea typeface="新細明體" charset="-120"/>
                  </a:rPr>
                  <a:t>DFW</a:t>
                </a:r>
                <a:r>
                  <a:rPr lang="en-US" altLang="zh-TW" sz="1800" b="0" dirty="0">
                    <a:ea typeface="新細明體" charset="-120"/>
                  </a:rPr>
                  <a:t>, </a:t>
                </a:r>
                <a:r>
                  <a:rPr lang="en-US" altLang="zh-TW" sz="1800" b="0" dirty="0" smtClean="0">
                    <a:ea typeface="新細明體" charset="-120"/>
                  </a:rPr>
                  <a:t>LGA, 1387}</a:t>
                </a:r>
                <a:endParaRPr lang="en-US" altLang="zh-TW" sz="1800" b="0" dirty="0">
                  <a:ea typeface="新細明體" charset="-120"/>
                </a:endParaRPr>
              </a:p>
            </p:txBody>
          </p:sp>
          <p:sp>
            <p:nvSpPr>
              <p:cNvPr id="75" name="AutoShape 35"/>
              <p:cNvSpPr>
                <a:spLocks noChangeArrowheads="1"/>
              </p:cNvSpPr>
              <p:nvPr/>
            </p:nvSpPr>
            <p:spPr bwMode="auto">
              <a:xfrm>
                <a:off x="1340824" y="6156328"/>
                <a:ext cx="2606673" cy="4572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 dirty="0">
                    <a:ea typeface="新細明體" charset="-120"/>
                  </a:rPr>
                  <a:t>{</a:t>
                </a:r>
                <a:r>
                  <a:rPr lang="en-US" altLang="zh-TW" sz="1800" b="0" dirty="0" smtClean="0">
                    <a:ea typeface="新細明體" charset="-120"/>
                  </a:rPr>
                  <a:t>DFW</a:t>
                </a:r>
                <a:r>
                  <a:rPr lang="en-US" altLang="zh-TW" sz="1800" b="0" dirty="0">
                    <a:ea typeface="新細明體" charset="-120"/>
                  </a:rPr>
                  <a:t>, </a:t>
                </a:r>
                <a:r>
                  <a:rPr lang="en-US" altLang="zh-TW" sz="1800" b="0" dirty="0" smtClean="0">
                    <a:ea typeface="新細明體" charset="-120"/>
                  </a:rPr>
                  <a:t>MIA, 1120}</a:t>
                </a:r>
                <a:endParaRPr lang="en-US" altLang="zh-TW" sz="1800" b="0" dirty="0">
                  <a:ea typeface="新細明體" charset="-120"/>
                </a:endParaRPr>
              </a:p>
            </p:txBody>
          </p:sp>
          <p:sp>
            <p:nvSpPr>
              <p:cNvPr id="76" name="Text Box 37"/>
              <p:cNvSpPr txBox="1">
                <a:spLocks noChangeArrowheads="1"/>
              </p:cNvSpPr>
              <p:nvPr/>
            </p:nvSpPr>
            <p:spPr bwMode="auto">
              <a:xfrm>
                <a:off x="1340824" y="1862141"/>
                <a:ext cx="1974850" cy="452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zh-TW" sz="1600" b="0" dirty="0">
                    <a:ea typeface="新細明體" charset="-120"/>
                  </a:rPr>
                  <a:t>Edge List</a:t>
                </a:r>
              </a:p>
            </p:txBody>
          </p:sp>
          <p:sp>
            <p:nvSpPr>
              <p:cNvPr id="77" name="Rounded Rectangle 76"/>
              <p:cNvSpPr/>
              <p:nvPr/>
            </p:nvSpPr>
            <p:spPr>
              <a:xfrm>
                <a:off x="950263" y="2389190"/>
                <a:ext cx="200382" cy="4224337"/>
              </a:xfrm>
              <a:prstGeom prst="round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/>
              <a:p>
                <a:pPr algn="ctr">
                  <a:spcBef>
                    <a:spcPct val="0"/>
                  </a:spcBef>
                </a:pPr>
                <a:endParaRPr lang="en-US">
                  <a:solidFill>
                    <a:schemeClr val="tx1"/>
                  </a:solidFill>
                  <a:latin typeface="Tahoma" panose="020B0604030504040204" pitchFamily="34" charset="0"/>
                  <a:ea typeface="新細明體" charset="-120"/>
                </a:endParaRPr>
              </a:p>
            </p:txBody>
          </p:sp>
          <p:cxnSp>
            <p:nvCxnSpPr>
              <p:cNvPr id="78" name="Straight Arrow Connector 77"/>
              <p:cNvCxnSpPr>
                <a:endCxn id="70" idx="1"/>
              </p:cNvCxnSpPr>
              <p:nvPr/>
            </p:nvCxnSpPr>
            <p:spPr>
              <a:xfrm>
                <a:off x="1050454" y="2617791"/>
                <a:ext cx="29037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oval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/>
              <p:cNvCxnSpPr>
                <a:endCxn id="71" idx="1"/>
              </p:cNvCxnSpPr>
              <p:nvPr/>
            </p:nvCxnSpPr>
            <p:spPr>
              <a:xfrm>
                <a:off x="1050454" y="3360741"/>
                <a:ext cx="29037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oval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/>
              <p:cNvCxnSpPr>
                <a:endCxn id="72" idx="1"/>
              </p:cNvCxnSpPr>
              <p:nvPr/>
            </p:nvCxnSpPr>
            <p:spPr>
              <a:xfrm>
                <a:off x="1050454" y="4103691"/>
                <a:ext cx="29037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oval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/>
              <p:cNvCxnSpPr>
                <a:endCxn id="73" idx="1"/>
              </p:cNvCxnSpPr>
              <p:nvPr/>
            </p:nvCxnSpPr>
            <p:spPr>
              <a:xfrm>
                <a:off x="1050454" y="4841084"/>
                <a:ext cx="290370" cy="555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oval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Arrow Connector 81"/>
              <p:cNvCxnSpPr>
                <a:endCxn id="74" idx="1"/>
              </p:cNvCxnSpPr>
              <p:nvPr/>
            </p:nvCxnSpPr>
            <p:spPr>
              <a:xfrm flipV="1">
                <a:off x="1050454" y="5589591"/>
                <a:ext cx="290370" cy="1541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oval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/>
              <p:cNvCxnSpPr>
                <a:endCxn id="75" idx="1"/>
              </p:cNvCxnSpPr>
              <p:nvPr/>
            </p:nvCxnSpPr>
            <p:spPr>
              <a:xfrm flipV="1">
                <a:off x="1055830" y="6384928"/>
                <a:ext cx="284994" cy="384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oval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oup 44"/>
            <p:cNvGrpSpPr/>
            <p:nvPr/>
          </p:nvGrpSpPr>
          <p:grpSpPr>
            <a:xfrm>
              <a:off x="5305501" y="1862141"/>
              <a:ext cx="2160587" cy="3979862"/>
              <a:chOff x="4469825" y="1862141"/>
              <a:chExt cx="2160587" cy="3979862"/>
            </a:xfrm>
          </p:grpSpPr>
          <p:sp>
            <p:nvSpPr>
              <p:cNvPr id="58" name="AutoShape 39"/>
              <p:cNvSpPr>
                <a:spLocks noChangeArrowheads="1"/>
              </p:cNvSpPr>
              <p:nvPr/>
            </p:nvSpPr>
            <p:spPr bwMode="auto">
              <a:xfrm>
                <a:off x="5004135" y="2413003"/>
                <a:ext cx="685800" cy="4572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 dirty="0">
                    <a:ea typeface="新細明體" charset="-120"/>
                  </a:rPr>
                  <a:t>ORD</a:t>
                </a:r>
                <a:endParaRPr lang="en-US" altLang="zh-TW" sz="1800" i="1" dirty="0">
                  <a:ea typeface="新細明體" charset="-120"/>
                </a:endParaRPr>
              </a:p>
            </p:txBody>
          </p:sp>
          <p:sp>
            <p:nvSpPr>
              <p:cNvPr id="59" name="AutoShape 40"/>
              <p:cNvSpPr>
                <a:spLocks noChangeArrowheads="1"/>
              </p:cNvSpPr>
              <p:nvPr/>
            </p:nvSpPr>
            <p:spPr bwMode="auto">
              <a:xfrm>
                <a:off x="5004135" y="3155953"/>
                <a:ext cx="685800" cy="4572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>
                    <a:ea typeface="新細明體" charset="-120"/>
                  </a:rPr>
                  <a:t>LGA</a:t>
                </a:r>
                <a:endParaRPr lang="en-US" altLang="zh-TW" sz="1800" i="1">
                  <a:ea typeface="新細明體" charset="-120"/>
                </a:endParaRPr>
              </a:p>
            </p:txBody>
          </p:sp>
          <p:sp>
            <p:nvSpPr>
              <p:cNvPr id="60" name="AutoShape 41"/>
              <p:cNvSpPr>
                <a:spLocks noChangeArrowheads="1"/>
              </p:cNvSpPr>
              <p:nvPr/>
            </p:nvSpPr>
            <p:spPr bwMode="auto">
              <a:xfrm>
                <a:off x="5004135" y="3898903"/>
                <a:ext cx="685800" cy="4572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>
                    <a:ea typeface="新細明體" charset="-120"/>
                  </a:rPr>
                  <a:t>PVD</a:t>
                </a:r>
                <a:endParaRPr lang="en-US" altLang="zh-TW" sz="1800" i="1">
                  <a:ea typeface="新細明體" charset="-120"/>
                </a:endParaRPr>
              </a:p>
            </p:txBody>
          </p:sp>
          <p:sp>
            <p:nvSpPr>
              <p:cNvPr id="61" name="AutoShape 42"/>
              <p:cNvSpPr>
                <a:spLocks noChangeArrowheads="1"/>
              </p:cNvSpPr>
              <p:nvPr/>
            </p:nvSpPr>
            <p:spPr bwMode="auto">
              <a:xfrm>
                <a:off x="5004135" y="4641853"/>
                <a:ext cx="685800" cy="4572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>
                    <a:ea typeface="新細明體" charset="-120"/>
                  </a:rPr>
                  <a:t>DFW</a:t>
                </a:r>
                <a:endParaRPr lang="en-US" altLang="zh-TW" sz="1800" i="1">
                  <a:ea typeface="新細明體" charset="-120"/>
                </a:endParaRPr>
              </a:p>
            </p:txBody>
          </p:sp>
          <p:sp>
            <p:nvSpPr>
              <p:cNvPr id="62" name="AutoShape 43"/>
              <p:cNvSpPr>
                <a:spLocks noChangeArrowheads="1"/>
              </p:cNvSpPr>
              <p:nvPr/>
            </p:nvSpPr>
            <p:spPr bwMode="auto">
              <a:xfrm>
                <a:off x="5004135" y="5384803"/>
                <a:ext cx="685800" cy="4572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>
                    <a:ea typeface="新細明體" charset="-120"/>
                  </a:rPr>
                  <a:t>MIA</a:t>
                </a:r>
                <a:endParaRPr lang="en-US" altLang="zh-TW" sz="1800" i="1">
                  <a:ea typeface="新細明體" charset="-120"/>
                </a:endParaRPr>
              </a:p>
            </p:txBody>
          </p:sp>
          <p:sp>
            <p:nvSpPr>
              <p:cNvPr id="63" name="Text Box 45"/>
              <p:cNvSpPr txBox="1">
                <a:spLocks noChangeArrowheads="1"/>
              </p:cNvSpPr>
              <p:nvPr/>
            </p:nvSpPr>
            <p:spPr bwMode="auto">
              <a:xfrm>
                <a:off x="4469825" y="1862141"/>
                <a:ext cx="2160587" cy="452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zh-TW" sz="1600" b="0" dirty="0">
                    <a:ea typeface="新細明體" charset="-120"/>
                  </a:rPr>
                  <a:t>Vertex </a:t>
                </a:r>
                <a:r>
                  <a:rPr lang="en-US" altLang="zh-TW" sz="1600" b="0" dirty="0" smtClean="0">
                    <a:ea typeface="新細明體" charset="-120"/>
                  </a:rPr>
                  <a:t>List</a:t>
                </a:r>
                <a:endParaRPr lang="en-US" altLang="zh-TW" sz="1600" b="0" dirty="0">
                  <a:ea typeface="新細明體" charset="-120"/>
                </a:endParaRPr>
              </a:p>
            </p:txBody>
          </p:sp>
          <p:sp>
            <p:nvSpPr>
              <p:cNvPr id="64" name="Rounded Rectangle 63"/>
              <p:cNvSpPr/>
              <p:nvPr/>
            </p:nvSpPr>
            <p:spPr>
              <a:xfrm>
                <a:off x="5879125" y="2389190"/>
                <a:ext cx="221914" cy="3452813"/>
              </a:xfrm>
              <a:prstGeom prst="round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/>
              <a:p>
                <a:pPr algn="ctr">
                  <a:spcBef>
                    <a:spcPct val="0"/>
                  </a:spcBef>
                </a:pPr>
                <a:endParaRPr lang="en-US">
                  <a:solidFill>
                    <a:schemeClr val="tx1"/>
                  </a:solidFill>
                  <a:latin typeface="Tahoma" panose="020B0604030504040204" pitchFamily="34" charset="0"/>
                  <a:ea typeface="新細明體" charset="-120"/>
                </a:endParaRPr>
              </a:p>
            </p:txBody>
          </p:sp>
          <p:cxnSp>
            <p:nvCxnSpPr>
              <p:cNvPr id="65" name="Straight Arrow Connector 64"/>
              <p:cNvCxnSpPr>
                <a:endCxn id="58" idx="3"/>
              </p:cNvCxnSpPr>
              <p:nvPr/>
            </p:nvCxnSpPr>
            <p:spPr>
              <a:xfrm flipH="1" flipV="1">
                <a:off x="5689935" y="2641603"/>
                <a:ext cx="300147" cy="1541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oval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/>
              <p:cNvCxnSpPr>
                <a:endCxn id="59" idx="3"/>
              </p:cNvCxnSpPr>
              <p:nvPr/>
            </p:nvCxnSpPr>
            <p:spPr>
              <a:xfrm flipH="1" flipV="1">
                <a:off x="5689935" y="3384553"/>
                <a:ext cx="295315" cy="1729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oval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/>
              <p:cNvCxnSpPr>
                <a:endCxn id="60" idx="3"/>
              </p:cNvCxnSpPr>
              <p:nvPr/>
            </p:nvCxnSpPr>
            <p:spPr>
              <a:xfrm flipH="1" flipV="1">
                <a:off x="5689935" y="4127503"/>
                <a:ext cx="297680" cy="209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oval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/>
              <p:cNvCxnSpPr>
                <a:endCxn id="61" idx="3"/>
              </p:cNvCxnSpPr>
              <p:nvPr/>
            </p:nvCxnSpPr>
            <p:spPr>
              <a:xfrm flipH="1" flipV="1">
                <a:off x="5689935" y="4870453"/>
                <a:ext cx="297680" cy="889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oval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/>
              <p:cNvCxnSpPr>
                <a:endCxn id="62" idx="3"/>
              </p:cNvCxnSpPr>
              <p:nvPr/>
            </p:nvCxnSpPr>
            <p:spPr>
              <a:xfrm flipH="1">
                <a:off x="5689935" y="5605007"/>
                <a:ext cx="278049" cy="839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oval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6" name="Straight Arrow Connector 45"/>
            <p:cNvCxnSpPr>
              <a:stCxn id="70" idx="3"/>
              <a:endCxn id="58" idx="1"/>
            </p:cNvCxnSpPr>
            <p:nvPr/>
          </p:nvCxnSpPr>
          <p:spPr>
            <a:xfrm>
              <a:off x="3947497" y="2617791"/>
              <a:ext cx="1892314" cy="2381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70" idx="3"/>
              <a:endCxn id="60" idx="1"/>
            </p:cNvCxnSpPr>
            <p:nvPr/>
          </p:nvCxnSpPr>
          <p:spPr>
            <a:xfrm>
              <a:off x="3947497" y="2617791"/>
              <a:ext cx="1892314" cy="150971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71" idx="3"/>
              <a:endCxn id="58" idx="1"/>
            </p:cNvCxnSpPr>
            <p:nvPr/>
          </p:nvCxnSpPr>
          <p:spPr>
            <a:xfrm flipV="1">
              <a:off x="3947497" y="2641603"/>
              <a:ext cx="1892314" cy="71913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71" idx="3"/>
              <a:endCxn id="61" idx="1"/>
            </p:cNvCxnSpPr>
            <p:nvPr/>
          </p:nvCxnSpPr>
          <p:spPr>
            <a:xfrm>
              <a:off x="3947497" y="3360741"/>
              <a:ext cx="1892314" cy="150971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72" idx="3"/>
              <a:endCxn id="59" idx="1"/>
            </p:cNvCxnSpPr>
            <p:nvPr/>
          </p:nvCxnSpPr>
          <p:spPr>
            <a:xfrm flipV="1">
              <a:off x="3947497" y="3384553"/>
              <a:ext cx="1892314" cy="71913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72" idx="3"/>
              <a:endCxn id="60" idx="1"/>
            </p:cNvCxnSpPr>
            <p:nvPr/>
          </p:nvCxnSpPr>
          <p:spPr>
            <a:xfrm>
              <a:off x="3947497" y="4103691"/>
              <a:ext cx="1892314" cy="2381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73" idx="3"/>
              <a:endCxn id="59" idx="1"/>
            </p:cNvCxnSpPr>
            <p:nvPr/>
          </p:nvCxnSpPr>
          <p:spPr>
            <a:xfrm flipV="1">
              <a:off x="3947497" y="3384553"/>
              <a:ext cx="1892314" cy="14620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73" idx="3"/>
              <a:endCxn id="62" idx="1"/>
            </p:cNvCxnSpPr>
            <p:nvPr/>
          </p:nvCxnSpPr>
          <p:spPr>
            <a:xfrm>
              <a:off x="3947497" y="4846641"/>
              <a:ext cx="1892314" cy="76676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74" idx="3"/>
              <a:endCxn id="61" idx="1"/>
            </p:cNvCxnSpPr>
            <p:nvPr/>
          </p:nvCxnSpPr>
          <p:spPr>
            <a:xfrm flipV="1">
              <a:off x="3947497" y="4870453"/>
              <a:ext cx="1892314" cy="71913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stCxn id="74" idx="3"/>
              <a:endCxn id="59" idx="1"/>
            </p:cNvCxnSpPr>
            <p:nvPr/>
          </p:nvCxnSpPr>
          <p:spPr>
            <a:xfrm flipV="1">
              <a:off x="3947497" y="3384553"/>
              <a:ext cx="1892314" cy="220503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stCxn id="75" idx="3"/>
              <a:endCxn id="61" idx="1"/>
            </p:cNvCxnSpPr>
            <p:nvPr/>
          </p:nvCxnSpPr>
          <p:spPr>
            <a:xfrm flipV="1">
              <a:off x="3947497" y="4870453"/>
              <a:ext cx="1892314" cy="151447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>
              <a:stCxn id="75" idx="3"/>
              <a:endCxn id="62" idx="1"/>
            </p:cNvCxnSpPr>
            <p:nvPr/>
          </p:nvCxnSpPr>
          <p:spPr>
            <a:xfrm flipV="1">
              <a:off x="3947497" y="5613403"/>
              <a:ext cx="1892314" cy="77152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2343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Adjacency List Structure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565417" y="2492661"/>
            <a:ext cx="4057082" cy="4254982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Adjacency Lists </a:t>
            </a:r>
            <a:r>
              <a:rPr lang="en-US" dirty="0" smtClean="0"/>
              <a:t>associate vertices with their edges </a:t>
            </a:r>
            <a:br>
              <a:rPr lang="en-US" dirty="0" smtClean="0"/>
            </a:br>
            <a:r>
              <a:rPr lang="en-US" dirty="0" smtClean="0"/>
              <a:t>(in addition to edge list!)</a:t>
            </a:r>
          </a:p>
          <a:p>
            <a:r>
              <a:rPr lang="en-US" dirty="0" smtClean="0"/>
              <a:t>Each vertex stores a list of incident edges</a:t>
            </a:r>
          </a:p>
          <a:p>
            <a:pPr lvl="1"/>
            <a:r>
              <a:rPr lang="en-US" dirty="0" smtClean="0"/>
              <a:t>List of references to incident edge objects</a:t>
            </a:r>
          </a:p>
          <a:p>
            <a:r>
              <a:rPr lang="en-US" dirty="0" smtClean="0"/>
              <a:t>Augmented edge object</a:t>
            </a:r>
          </a:p>
          <a:p>
            <a:pPr lvl="1"/>
            <a:r>
              <a:rPr lang="en-US" dirty="0" smtClean="0"/>
              <a:t>Stores references to associated positions in incident adjacency lists</a:t>
            </a:r>
          </a:p>
        </p:txBody>
      </p:sp>
      <p:grpSp>
        <p:nvGrpSpPr>
          <p:cNvPr id="61444" name="Group 49"/>
          <p:cNvGrpSpPr>
            <a:grpSpLocks/>
          </p:cNvGrpSpPr>
          <p:nvPr/>
        </p:nvGrpSpPr>
        <p:grpSpPr bwMode="auto">
          <a:xfrm>
            <a:off x="7612566" y="295765"/>
            <a:ext cx="3049588" cy="2124075"/>
            <a:chOff x="3080" y="480"/>
            <a:chExt cx="2356" cy="1663"/>
          </a:xfrm>
        </p:grpSpPr>
        <p:sp>
          <p:nvSpPr>
            <p:cNvPr id="61469" name="Oval 50"/>
            <p:cNvSpPr>
              <a:spLocks noChangeArrowheads="1"/>
            </p:cNvSpPr>
            <p:nvPr/>
          </p:nvSpPr>
          <p:spPr bwMode="auto">
            <a:xfrm>
              <a:off x="3262" y="677"/>
              <a:ext cx="590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ORD</a:t>
              </a:r>
            </a:p>
          </p:txBody>
        </p:sp>
        <p:sp>
          <p:nvSpPr>
            <p:cNvPr id="61470" name="Oval 51"/>
            <p:cNvSpPr>
              <a:spLocks noChangeArrowheads="1"/>
            </p:cNvSpPr>
            <p:nvPr/>
          </p:nvSpPr>
          <p:spPr bwMode="auto">
            <a:xfrm>
              <a:off x="4846" y="579"/>
              <a:ext cx="590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PVD</a:t>
              </a:r>
            </a:p>
          </p:txBody>
        </p:sp>
        <p:sp>
          <p:nvSpPr>
            <p:cNvPr id="61471" name="Oval 52"/>
            <p:cNvSpPr>
              <a:spLocks noChangeArrowheads="1"/>
            </p:cNvSpPr>
            <p:nvPr/>
          </p:nvSpPr>
          <p:spPr bwMode="auto">
            <a:xfrm>
              <a:off x="4688" y="1781"/>
              <a:ext cx="590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MIA</a:t>
              </a:r>
            </a:p>
          </p:txBody>
        </p:sp>
        <p:sp>
          <p:nvSpPr>
            <p:cNvPr id="61472" name="Oval 53"/>
            <p:cNvSpPr>
              <a:spLocks noChangeArrowheads="1"/>
            </p:cNvSpPr>
            <p:nvPr/>
          </p:nvSpPr>
          <p:spPr bwMode="auto">
            <a:xfrm>
              <a:off x="3080" y="1631"/>
              <a:ext cx="590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DFW</a:t>
              </a:r>
            </a:p>
          </p:txBody>
        </p:sp>
        <p:sp>
          <p:nvSpPr>
            <p:cNvPr id="61473" name="Oval 54"/>
            <p:cNvSpPr>
              <a:spLocks noChangeArrowheads="1"/>
            </p:cNvSpPr>
            <p:nvPr/>
          </p:nvSpPr>
          <p:spPr bwMode="auto">
            <a:xfrm>
              <a:off x="4256" y="1061"/>
              <a:ext cx="590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LGA</a:t>
              </a:r>
            </a:p>
          </p:txBody>
        </p:sp>
        <p:cxnSp>
          <p:nvCxnSpPr>
            <p:cNvPr id="61474" name="AutoShape 55"/>
            <p:cNvCxnSpPr>
              <a:cxnSpLocks noChangeShapeType="1"/>
              <a:stCxn id="61472" idx="0"/>
              <a:endCxn id="61469" idx="4"/>
            </p:cNvCxnSpPr>
            <p:nvPr/>
          </p:nvCxnSpPr>
          <p:spPr bwMode="auto">
            <a:xfrm flipV="1">
              <a:off x="3375" y="971"/>
              <a:ext cx="182" cy="65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475" name="AutoShape 56"/>
            <p:cNvCxnSpPr>
              <a:cxnSpLocks noChangeShapeType="1"/>
              <a:stCxn id="61472" idx="7"/>
              <a:endCxn id="61473" idx="3"/>
            </p:cNvCxnSpPr>
            <p:nvPr/>
          </p:nvCxnSpPr>
          <p:spPr bwMode="auto">
            <a:xfrm flipV="1">
              <a:off x="3584" y="1313"/>
              <a:ext cx="758" cy="35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476" name="AutoShape 57"/>
            <p:cNvCxnSpPr>
              <a:cxnSpLocks noChangeShapeType="1"/>
              <a:stCxn id="61473" idx="0"/>
              <a:endCxn id="61470" idx="3"/>
            </p:cNvCxnSpPr>
            <p:nvPr/>
          </p:nvCxnSpPr>
          <p:spPr bwMode="auto">
            <a:xfrm flipV="1">
              <a:off x="4551" y="831"/>
              <a:ext cx="381" cy="22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477" name="AutoShape 58"/>
            <p:cNvCxnSpPr>
              <a:cxnSpLocks noChangeShapeType="1"/>
              <a:stCxn id="61469" idx="6"/>
              <a:endCxn id="61470" idx="2"/>
            </p:cNvCxnSpPr>
            <p:nvPr/>
          </p:nvCxnSpPr>
          <p:spPr bwMode="auto">
            <a:xfrm flipV="1">
              <a:off x="3858" y="723"/>
              <a:ext cx="982" cy="9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478" name="AutoShape 59"/>
            <p:cNvCxnSpPr>
              <a:cxnSpLocks noChangeShapeType="1"/>
              <a:stCxn id="61473" idx="4"/>
              <a:endCxn id="61471" idx="0"/>
            </p:cNvCxnSpPr>
            <p:nvPr/>
          </p:nvCxnSpPr>
          <p:spPr bwMode="auto">
            <a:xfrm>
              <a:off x="4551" y="1355"/>
              <a:ext cx="432" cy="42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479" name="AutoShape 60"/>
            <p:cNvCxnSpPr>
              <a:cxnSpLocks noChangeShapeType="1"/>
              <a:endCxn id="61472" idx="6"/>
            </p:cNvCxnSpPr>
            <p:nvPr/>
          </p:nvCxnSpPr>
          <p:spPr bwMode="auto">
            <a:xfrm flipH="1" flipV="1">
              <a:off x="3676" y="1775"/>
              <a:ext cx="1006" cy="1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1480" name="Text Box 61"/>
            <p:cNvSpPr txBox="1">
              <a:spLocks noChangeArrowheads="1"/>
            </p:cNvSpPr>
            <p:nvPr/>
          </p:nvSpPr>
          <p:spPr bwMode="auto">
            <a:xfrm rot="-347285">
              <a:off x="4027" y="480"/>
              <a:ext cx="463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849</a:t>
              </a:r>
            </a:p>
          </p:txBody>
        </p:sp>
        <p:sp>
          <p:nvSpPr>
            <p:cNvPr id="61481" name="Text Box 62"/>
            <p:cNvSpPr txBox="1">
              <a:spLocks noChangeArrowheads="1"/>
            </p:cNvSpPr>
            <p:nvPr/>
          </p:nvSpPr>
          <p:spPr bwMode="auto">
            <a:xfrm rot="-4662247">
              <a:off x="3163" y="1055"/>
              <a:ext cx="470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802</a:t>
              </a:r>
            </a:p>
          </p:txBody>
        </p:sp>
        <p:sp>
          <p:nvSpPr>
            <p:cNvPr id="61482" name="Text Box 63"/>
            <p:cNvSpPr txBox="1">
              <a:spLocks noChangeArrowheads="1"/>
            </p:cNvSpPr>
            <p:nvPr/>
          </p:nvSpPr>
          <p:spPr bwMode="auto">
            <a:xfrm rot="-1544869">
              <a:off x="3623" y="1224"/>
              <a:ext cx="571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1387</a:t>
              </a:r>
            </a:p>
          </p:txBody>
        </p:sp>
        <p:sp>
          <p:nvSpPr>
            <p:cNvPr id="61483" name="Text Box 64"/>
            <p:cNvSpPr txBox="1">
              <a:spLocks noChangeArrowheads="1"/>
            </p:cNvSpPr>
            <p:nvPr/>
          </p:nvSpPr>
          <p:spPr bwMode="auto">
            <a:xfrm rot="2626382">
              <a:off x="4661" y="1390"/>
              <a:ext cx="570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1099</a:t>
              </a:r>
            </a:p>
          </p:txBody>
        </p:sp>
        <p:sp>
          <p:nvSpPr>
            <p:cNvPr id="61484" name="Text Box 65"/>
            <p:cNvSpPr txBox="1">
              <a:spLocks noChangeArrowheads="1"/>
            </p:cNvSpPr>
            <p:nvPr/>
          </p:nvSpPr>
          <p:spPr bwMode="auto">
            <a:xfrm rot="565849">
              <a:off x="3946" y="1831"/>
              <a:ext cx="570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1120</a:t>
              </a:r>
            </a:p>
          </p:txBody>
        </p:sp>
        <p:sp>
          <p:nvSpPr>
            <p:cNvPr id="61485" name="Text Box 66"/>
            <p:cNvSpPr txBox="1">
              <a:spLocks noChangeArrowheads="1"/>
            </p:cNvSpPr>
            <p:nvPr/>
          </p:nvSpPr>
          <p:spPr bwMode="auto">
            <a:xfrm rot="-1891667">
              <a:off x="4657" y="796"/>
              <a:ext cx="464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142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77568" y="2141398"/>
            <a:ext cx="6583305" cy="3843338"/>
            <a:chOff x="534386" y="2106634"/>
            <a:chExt cx="6583305" cy="3843338"/>
          </a:xfrm>
        </p:grpSpPr>
        <p:grpSp>
          <p:nvGrpSpPr>
            <p:cNvPr id="6" name="Group 5"/>
            <p:cNvGrpSpPr/>
            <p:nvPr/>
          </p:nvGrpSpPr>
          <p:grpSpPr>
            <a:xfrm>
              <a:off x="932791" y="2106634"/>
              <a:ext cx="6184900" cy="3843338"/>
              <a:chOff x="1981201" y="2024063"/>
              <a:chExt cx="6184900" cy="3843338"/>
            </a:xfrm>
          </p:grpSpPr>
          <p:sp>
            <p:nvSpPr>
              <p:cNvPr id="61445" name="Line 67"/>
              <p:cNvSpPr>
                <a:spLocks noChangeShapeType="1"/>
              </p:cNvSpPr>
              <p:nvPr/>
            </p:nvSpPr>
            <p:spPr bwMode="auto">
              <a:xfrm>
                <a:off x="2667000" y="2774950"/>
                <a:ext cx="197008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1447" name="AutoShape 37"/>
              <p:cNvSpPr>
                <a:spLocks noChangeArrowheads="1"/>
              </p:cNvSpPr>
              <p:nvPr/>
            </p:nvSpPr>
            <p:spPr bwMode="auto">
              <a:xfrm>
                <a:off x="1993900" y="2541588"/>
                <a:ext cx="673100" cy="442912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zh-TW" sz="2400" b="0">
                    <a:ea typeface="新細明體" charset="-120"/>
                  </a:rPr>
                  <a:t>ORD</a:t>
                </a:r>
                <a:endParaRPr lang="en-US" altLang="zh-TW" sz="2400" i="1">
                  <a:ea typeface="新細明體" charset="-120"/>
                </a:endParaRPr>
              </a:p>
            </p:txBody>
          </p:sp>
          <p:sp>
            <p:nvSpPr>
              <p:cNvPr id="61448" name="AutoShape 38"/>
              <p:cNvSpPr>
                <a:spLocks noChangeArrowheads="1"/>
              </p:cNvSpPr>
              <p:nvPr/>
            </p:nvSpPr>
            <p:spPr bwMode="auto">
              <a:xfrm>
                <a:off x="1993900" y="3262313"/>
                <a:ext cx="673100" cy="442912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zh-TW" sz="2400" b="0">
                    <a:ea typeface="新細明體" charset="-120"/>
                  </a:rPr>
                  <a:t>LGA</a:t>
                </a:r>
                <a:endParaRPr lang="en-US" altLang="zh-TW" sz="2400" i="1">
                  <a:ea typeface="新細明體" charset="-120"/>
                </a:endParaRPr>
              </a:p>
            </p:txBody>
          </p:sp>
          <p:sp>
            <p:nvSpPr>
              <p:cNvPr id="61449" name="AutoShape 39"/>
              <p:cNvSpPr>
                <a:spLocks noChangeArrowheads="1"/>
              </p:cNvSpPr>
              <p:nvPr/>
            </p:nvSpPr>
            <p:spPr bwMode="auto">
              <a:xfrm>
                <a:off x="1993900" y="3983038"/>
                <a:ext cx="673100" cy="442912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zh-TW" sz="2400" b="0">
                    <a:ea typeface="新細明體" charset="-120"/>
                  </a:rPr>
                  <a:t>PVD</a:t>
                </a:r>
                <a:endParaRPr lang="en-US" altLang="zh-TW" sz="2400" i="1">
                  <a:ea typeface="新細明體" charset="-120"/>
                </a:endParaRPr>
              </a:p>
            </p:txBody>
          </p:sp>
          <p:sp>
            <p:nvSpPr>
              <p:cNvPr id="61450" name="AutoShape 40"/>
              <p:cNvSpPr>
                <a:spLocks noChangeArrowheads="1"/>
              </p:cNvSpPr>
              <p:nvPr/>
            </p:nvSpPr>
            <p:spPr bwMode="auto">
              <a:xfrm>
                <a:off x="1993900" y="4703763"/>
                <a:ext cx="673100" cy="442912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zh-TW" sz="2400" b="0">
                    <a:ea typeface="新細明體" charset="-120"/>
                  </a:rPr>
                  <a:t>DFW</a:t>
                </a:r>
                <a:endParaRPr lang="en-US" altLang="zh-TW" sz="2400" i="1">
                  <a:ea typeface="新細明體" charset="-120"/>
                </a:endParaRPr>
              </a:p>
            </p:txBody>
          </p:sp>
          <p:sp>
            <p:nvSpPr>
              <p:cNvPr id="61451" name="AutoShape 41"/>
              <p:cNvSpPr>
                <a:spLocks noChangeArrowheads="1"/>
              </p:cNvSpPr>
              <p:nvPr/>
            </p:nvSpPr>
            <p:spPr bwMode="auto">
              <a:xfrm>
                <a:off x="1993900" y="5424488"/>
                <a:ext cx="673100" cy="442912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zh-TW" sz="2400" b="0">
                    <a:ea typeface="新細明體" charset="-120"/>
                  </a:rPr>
                  <a:t>MIA</a:t>
                </a:r>
                <a:endParaRPr lang="en-US" altLang="zh-TW" sz="2400" i="1">
                  <a:ea typeface="新細明體" charset="-120"/>
                </a:endParaRPr>
              </a:p>
            </p:txBody>
          </p:sp>
          <p:sp>
            <p:nvSpPr>
              <p:cNvPr id="61452" name="AutoShape 44"/>
              <p:cNvSpPr>
                <a:spLocks noChangeArrowheads="1"/>
              </p:cNvSpPr>
              <p:nvPr/>
            </p:nvSpPr>
            <p:spPr bwMode="auto">
              <a:xfrm>
                <a:off x="2808289" y="2551114"/>
                <a:ext cx="1685925" cy="45402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zh-TW" sz="2400" b="0" dirty="0">
                    <a:ea typeface="新細明體" charset="-120"/>
                  </a:rPr>
                  <a:t>{</a:t>
                </a:r>
                <a:r>
                  <a:rPr lang="en-US" altLang="zh-TW" sz="2400" b="0" dirty="0" smtClean="0">
                    <a:ea typeface="新細明體" charset="-120"/>
                  </a:rPr>
                  <a:t>ORD</a:t>
                </a:r>
                <a:r>
                  <a:rPr lang="en-US" altLang="zh-TW" sz="2400" b="0" dirty="0">
                    <a:ea typeface="新細明體" charset="-120"/>
                  </a:rPr>
                  <a:t>, </a:t>
                </a:r>
                <a:r>
                  <a:rPr lang="en-US" altLang="zh-TW" sz="2400" b="0" dirty="0" smtClean="0">
                    <a:ea typeface="新細明體" charset="-120"/>
                  </a:rPr>
                  <a:t>PVD}</a:t>
                </a:r>
                <a:endParaRPr lang="en-US" altLang="zh-TW" sz="2400" b="0" dirty="0">
                  <a:ea typeface="新細明體" charset="-120"/>
                </a:endParaRPr>
              </a:p>
            </p:txBody>
          </p:sp>
          <p:sp>
            <p:nvSpPr>
              <p:cNvPr id="61453" name="Text Box 48"/>
              <p:cNvSpPr txBox="1">
                <a:spLocks noChangeArrowheads="1"/>
              </p:cNvSpPr>
              <p:nvPr/>
            </p:nvSpPr>
            <p:spPr bwMode="auto">
              <a:xfrm>
                <a:off x="1981201" y="2024063"/>
                <a:ext cx="1939925" cy="3984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zh-TW" b="0" dirty="0">
                    <a:ea typeface="新細明體" charset="-120"/>
                  </a:rPr>
                  <a:t>Adjacency List</a:t>
                </a:r>
              </a:p>
            </p:txBody>
          </p:sp>
          <p:sp>
            <p:nvSpPr>
              <p:cNvPr id="61454" name="AutoShape 70"/>
              <p:cNvSpPr>
                <a:spLocks noChangeArrowheads="1"/>
              </p:cNvSpPr>
              <p:nvPr/>
            </p:nvSpPr>
            <p:spPr bwMode="auto">
              <a:xfrm>
                <a:off x="4637089" y="2530476"/>
                <a:ext cx="1685925" cy="45402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zh-TW" sz="2400" b="0" dirty="0">
                    <a:ea typeface="新細明體" charset="-120"/>
                  </a:rPr>
                  <a:t>{</a:t>
                </a:r>
                <a:r>
                  <a:rPr lang="en-US" altLang="zh-TW" sz="2400" b="0" dirty="0" smtClean="0">
                    <a:ea typeface="新細明體" charset="-120"/>
                  </a:rPr>
                  <a:t>ORD</a:t>
                </a:r>
                <a:r>
                  <a:rPr lang="en-US" altLang="zh-TW" sz="2400" b="0" dirty="0">
                    <a:ea typeface="新細明體" charset="-120"/>
                  </a:rPr>
                  <a:t>, </a:t>
                </a:r>
                <a:r>
                  <a:rPr lang="en-US" altLang="zh-TW" sz="2400" b="0" dirty="0" smtClean="0">
                    <a:ea typeface="新細明體" charset="-120"/>
                  </a:rPr>
                  <a:t>DFW}</a:t>
                </a:r>
                <a:endParaRPr lang="en-US" altLang="zh-TW" sz="2400" b="0" dirty="0">
                  <a:ea typeface="新細明體" charset="-120"/>
                </a:endParaRPr>
              </a:p>
            </p:txBody>
          </p:sp>
          <p:sp>
            <p:nvSpPr>
              <p:cNvPr id="61455" name="Line 72"/>
              <p:cNvSpPr>
                <a:spLocks noChangeShapeType="1"/>
              </p:cNvSpPr>
              <p:nvPr/>
            </p:nvSpPr>
            <p:spPr bwMode="auto">
              <a:xfrm>
                <a:off x="2667001" y="3452813"/>
                <a:ext cx="381317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1456" name="AutoShape 73"/>
              <p:cNvSpPr>
                <a:spLocks noChangeArrowheads="1"/>
              </p:cNvSpPr>
              <p:nvPr/>
            </p:nvSpPr>
            <p:spPr bwMode="auto">
              <a:xfrm>
                <a:off x="2808289" y="3228976"/>
                <a:ext cx="1685925" cy="45402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zh-TW" sz="2400" b="0" dirty="0">
                    <a:ea typeface="新細明體" charset="-120"/>
                  </a:rPr>
                  <a:t>{</a:t>
                </a:r>
                <a:r>
                  <a:rPr lang="en-US" altLang="zh-TW" sz="2400" b="0" dirty="0" smtClean="0">
                    <a:ea typeface="新細明體" charset="-120"/>
                  </a:rPr>
                  <a:t>LGA</a:t>
                </a:r>
                <a:r>
                  <a:rPr lang="en-US" altLang="zh-TW" sz="2400" b="0" dirty="0">
                    <a:ea typeface="新細明體" charset="-120"/>
                  </a:rPr>
                  <a:t>, </a:t>
                </a:r>
                <a:r>
                  <a:rPr lang="en-US" altLang="zh-TW" sz="2400" b="0" dirty="0" smtClean="0">
                    <a:ea typeface="新細明體" charset="-120"/>
                  </a:rPr>
                  <a:t>PVD}</a:t>
                </a:r>
                <a:endParaRPr lang="en-US" altLang="zh-TW" sz="2400" b="0" dirty="0">
                  <a:ea typeface="新細明體" charset="-120"/>
                </a:endParaRPr>
              </a:p>
            </p:txBody>
          </p:sp>
          <p:sp>
            <p:nvSpPr>
              <p:cNvPr id="61457" name="AutoShape 74"/>
              <p:cNvSpPr>
                <a:spLocks noChangeArrowheads="1"/>
              </p:cNvSpPr>
              <p:nvPr/>
            </p:nvSpPr>
            <p:spPr bwMode="auto">
              <a:xfrm>
                <a:off x="4637089" y="3208339"/>
                <a:ext cx="1685925" cy="45402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zh-TW" sz="2400" b="0" dirty="0">
                    <a:ea typeface="新細明體" charset="-120"/>
                  </a:rPr>
                  <a:t>{</a:t>
                </a:r>
                <a:r>
                  <a:rPr lang="en-US" altLang="zh-TW" sz="2400" b="0" dirty="0" smtClean="0">
                    <a:ea typeface="新細明體" charset="-120"/>
                  </a:rPr>
                  <a:t>LGA</a:t>
                </a:r>
                <a:r>
                  <a:rPr lang="en-US" altLang="zh-TW" sz="2400" b="0" dirty="0">
                    <a:ea typeface="新細明體" charset="-120"/>
                  </a:rPr>
                  <a:t>, </a:t>
                </a:r>
                <a:r>
                  <a:rPr lang="en-US" altLang="zh-TW" sz="2400" b="0" dirty="0" smtClean="0">
                    <a:ea typeface="新細明體" charset="-120"/>
                  </a:rPr>
                  <a:t>MIA}</a:t>
                </a:r>
                <a:endParaRPr lang="en-US" altLang="zh-TW" sz="2400" b="0" dirty="0">
                  <a:ea typeface="新細明體" charset="-120"/>
                </a:endParaRPr>
              </a:p>
            </p:txBody>
          </p:sp>
          <p:sp>
            <p:nvSpPr>
              <p:cNvPr id="61458" name="Line 76"/>
              <p:cNvSpPr>
                <a:spLocks noChangeShapeType="1"/>
              </p:cNvSpPr>
              <p:nvPr/>
            </p:nvSpPr>
            <p:spPr bwMode="auto">
              <a:xfrm>
                <a:off x="2667000" y="4195763"/>
                <a:ext cx="197008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1459" name="AutoShape 77"/>
              <p:cNvSpPr>
                <a:spLocks noChangeArrowheads="1"/>
              </p:cNvSpPr>
              <p:nvPr/>
            </p:nvSpPr>
            <p:spPr bwMode="auto">
              <a:xfrm>
                <a:off x="2808289" y="3971926"/>
                <a:ext cx="1685925" cy="45402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zh-TW" sz="2400" b="0" dirty="0">
                    <a:ea typeface="新細明體" charset="-120"/>
                  </a:rPr>
                  <a:t>{</a:t>
                </a:r>
                <a:r>
                  <a:rPr lang="en-US" altLang="zh-TW" sz="2400" b="0" dirty="0" smtClean="0">
                    <a:ea typeface="新細明體" charset="-120"/>
                  </a:rPr>
                  <a:t>PVD</a:t>
                </a:r>
                <a:r>
                  <a:rPr lang="en-US" altLang="zh-TW" sz="2400" b="0" dirty="0">
                    <a:ea typeface="新細明體" charset="-120"/>
                  </a:rPr>
                  <a:t>, </a:t>
                </a:r>
                <a:r>
                  <a:rPr lang="en-US" altLang="zh-TW" sz="2400" b="0" dirty="0" smtClean="0">
                    <a:ea typeface="新細明體" charset="-120"/>
                  </a:rPr>
                  <a:t>ORD}</a:t>
                </a:r>
                <a:endParaRPr lang="en-US" altLang="zh-TW" sz="2400" b="0" dirty="0">
                  <a:ea typeface="新細明體" charset="-120"/>
                </a:endParaRPr>
              </a:p>
            </p:txBody>
          </p:sp>
          <p:sp>
            <p:nvSpPr>
              <p:cNvPr id="61460" name="AutoShape 78"/>
              <p:cNvSpPr>
                <a:spLocks noChangeArrowheads="1"/>
              </p:cNvSpPr>
              <p:nvPr/>
            </p:nvSpPr>
            <p:spPr bwMode="auto">
              <a:xfrm>
                <a:off x="4637089" y="3951289"/>
                <a:ext cx="1685925" cy="45402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zh-TW" sz="2400" b="0" dirty="0">
                    <a:ea typeface="新細明體" charset="-120"/>
                  </a:rPr>
                  <a:t>{</a:t>
                </a:r>
                <a:r>
                  <a:rPr lang="en-US" altLang="zh-TW" sz="2400" b="0" dirty="0" smtClean="0">
                    <a:ea typeface="新細明體" charset="-120"/>
                  </a:rPr>
                  <a:t>PVD</a:t>
                </a:r>
                <a:r>
                  <a:rPr lang="en-US" altLang="zh-TW" sz="2400" b="0" dirty="0">
                    <a:ea typeface="新細明體" charset="-120"/>
                  </a:rPr>
                  <a:t>, </a:t>
                </a:r>
                <a:r>
                  <a:rPr lang="en-US" altLang="zh-TW" sz="2400" b="0" dirty="0" smtClean="0">
                    <a:ea typeface="新細明體" charset="-120"/>
                  </a:rPr>
                  <a:t>LGA}</a:t>
                </a:r>
                <a:endParaRPr lang="en-US" altLang="zh-TW" sz="2400" b="0" dirty="0">
                  <a:ea typeface="新細明體" charset="-120"/>
                </a:endParaRPr>
              </a:p>
            </p:txBody>
          </p:sp>
          <p:sp>
            <p:nvSpPr>
              <p:cNvPr id="61461" name="AutoShape 79"/>
              <p:cNvSpPr>
                <a:spLocks noChangeArrowheads="1"/>
              </p:cNvSpPr>
              <p:nvPr/>
            </p:nvSpPr>
            <p:spPr bwMode="auto">
              <a:xfrm>
                <a:off x="6480176" y="3228976"/>
                <a:ext cx="1685925" cy="45402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zh-TW" sz="2400" b="0" dirty="0">
                    <a:ea typeface="新細明體" charset="-120"/>
                  </a:rPr>
                  <a:t>{</a:t>
                </a:r>
                <a:r>
                  <a:rPr lang="en-US" altLang="zh-TW" sz="2400" b="0" dirty="0" smtClean="0">
                    <a:ea typeface="新細明體" charset="-120"/>
                  </a:rPr>
                  <a:t>LGA</a:t>
                </a:r>
                <a:r>
                  <a:rPr lang="en-US" altLang="zh-TW" sz="2400" b="0" dirty="0">
                    <a:ea typeface="新細明體" charset="-120"/>
                  </a:rPr>
                  <a:t>, </a:t>
                </a:r>
                <a:r>
                  <a:rPr lang="en-US" altLang="zh-TW" sz="2400" b="0" dirty="0" smtClean="0">
                    <a:ea typeface="新細明體" charset="-120"/>
                  </a:rPr>
                  <a:t>DFW}</a:t>
                </a:r>
                <a:endParaRPr lang="en-US" altLang="zh-TW" sz="2400" b="0" dirty="0">
                  <a:ea typeface="新細明體" charset="-120"/>
                </a:endParaRPr>
              </a:p>
            </p:txBody>
          </p:sp>
          <p:sp>
            <p:nvSpPr>
              <p:cNvPr id="61462" name="Line 80"/>
              <p:cNvSpPr>
                <a:spLocks noChangeShapeType="1"/>
              </p:cNvSpPr>
              <p:nvPr/>
            </p:nvSpPr>
            <p:spPr bwMode="auto">
              <a:xfrm>
                <a:off x="2667001" y="4932363"/>
                <a:ext cx="381317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1463" name="AutoShape 81"/>
              <p:cNvSpPr>
                <a:spLocks noChangeArrowheads="1"/>
              </p:cNvSpPr>
              <p:nvPr/>
            </p:nvSpPr>
            <p:spPr bwMode="auto">
              <a:xfrm>
                <a:off x="2808289" y="4708526"/>
                <a:ext cx="1685925" cy="45402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zh-TW" sz="2400" b="0" dirty="0">
                    <a:ea typeface="新細明體" charset="-120"/>
                  </a:rPr>
                  <a:t>{</a:t>
                </a:r>
                <a:r>
                  <a:rPr lang="en-US" altLang="zh-TW" sz="2400" b="0" dirty="0" smtClean="0">
                    <a:ea typeface="新細明體" charset="-120"/>
                  </a:rPr>
                  <a:t>DFW</a:t>
                </a:r>
                <a:r>
                  <a:rPr lang="en-US" altLang="zh-TW" sz="2400" b="0" dirty="0">
                    <a:ea typeface="新細明體" charset="-120"/>
                  </a:rPr>
                  <a:t>, </a:t>
                </a:r>
                <a:r>
                  <a:rPr lang="en-US" altLang="zh-TW" sz="2400" b="0" dirty="0" smtClean="0">
                    <a:ea typeface="新細明體" charset="-120"/>
                  </a:rPr>
                  <a:t>ORD}</a:t>
                </a:r>
                <a:endParaRPr lang="en-US" altLang="zh-TW" sz="2400" b="0" dirty="0">
                  <a:ea typeface="新細明體" charset="-120"/>
                </a:endParaRPr>
              </a:p>
            </p:txBody>
          </p:sp>
          <p:sp>
            <p:nvSpPr>
              <p:cNvPr id="61464" name="AutoShape 82"/>
              <p:cNvSpPr>
                <a:spLocks noChangeArrowheads="1"/>
              </p:cNvSpPr>
              <p:nvPr/>
            </p:nvSpPr>
            <p:spPr bwMode="auto">
              <a:xfrm>
                <a:off x="4637089" y="4687889"/>
                <a:ext cx="1685925" cy="45402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zh-TW" sz="2400" b="0" dirty="0">
                    <a:ea typeface="新細明體" charset="-120"/>
                  </a:rPr>
                  <a:t>{</a:t>
                </a:r>
                <a:r>
                  <a:rPr lang="en-US" altLang="zh-TW" sz="2400" b="0" dirty="0" smtClean="0">
                    <a:ea typeface="新細明體" charset="-120"/>
                  </a:rPr>
                  <a:t>DFW</a:t>
                </a:r>
                <a:r>
                  <a:rPr lang="en-US" altLang="zh-TW" sz="2400" b="0" dirty="0">
                    <a:ea typeface="新細明體" charset="-120"/>
                  </a:rPr>
                  <a:t>, </a:t>
                </a:r>
                <a:r>
                  <a:rPr lang="en-US" altLang="zh-TW" sz="2400" b="0" dirty="0" smtClean="0">
                    <a:ea typeface="新細明體" charset="-120"/>
                  </a:rPr>
                  <a:t>LGA}</a:t>
                </a:r>
                <a:endParaRPr lang="en-US" altLang="zh-TW" sz="2400" b="0" dirty="0">
                  <a:ea typeface="新細明體" charset="-120"/>
                </a:endParaRPr>
              </a:p>
            </p:txBody>
          </p:sp>
          <p:sp>
            <p:nvSpPr>
              <p:cNvPr id="61465" name="AutoShape 83"/>
              <p:cNvSpPr>
                <a:spLocks noChangeArrowheads="1"/>
              </p:cNvSpPr>
              <p:nvPr/>
            </p:nvSpPr>
            <p:spPr bwMode="auto">
              <a:xfrm>
                <a:off x="6480176" y="4687889"/>
                <a:ext cx="1685925" cy="45402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zh-TW" sz="2400" b="0" dirty="0">
                    <a:ea typeface="新細明體" charset="-120"/>
                  </a:rPr>
                  <a:t>{</a:t>
                </a:r>
                <a:r>
                  <a:rPr lang="en-US" altLang="zh-TW" sz="2400" b="0" dirty="0" smtClean="0">
                    <a:ea typeface="新細明體" charset="-120"/>
                  </a:rPr>
                  <a:t>DFW</a:t>
                </a:r>
                <a:r>
                  <a:rPr lang="en-US" altLang="zh-TW" sz="2400" b="0" dirty="0">
                    <a:ea typeface="新細明體" charset="-120"/>
                  </a:rPr>
                  <a:t>, </a:t>
                </a:r>
                <a:r>
                  <a:rPr lang="en-US" altLang="zh-TW" sz="2400" b="0" dirty="0" smtClean="0">
                    <a:ea typeface="新細明體" charset="-120"/>
                  </a:rPr>
                  <a:t>MIA}</a:t>
                </a:r>
                <a:endParaRPr lang="en-US" altLang="zh-TW" sz="2400" b="0" dirty="0">
                  <a:ea typeface="新細明體" charset="-120"/>
                </a:endParaRPr>
              </a:p>
            </p:txBody>
          </p:sp>
          <p:sp>
            <p:nvSpPr>
              <p:cNvPr id="61466" name="Line 84"/>
              <p:cNvSpPr>
                <a:spLocks noChangeShapeType="1"/>
              </p:cNvSpPr>
              <p:nvPr/>
            </p:nvSpPr>
            <p:spPr bwMode="auto">
              <a:xfrm>
                <a:off x="2667000" y="5637213"/>
                <a:ext cx="197008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1467" name="AutoShape 85"/>
              <p:cNvSpPr>
                <a:spLocks noChangeArrowheads="1"/>
              </p:cNvSpPr>
              <p:nvPr/>
            </p:nvSpPr>
            <p:spPr bwMode="auto">
              <a:xfrm>
                <a:off x="2808289" y="5413376"/>
                <a:ext cx="1685925" cy="45402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zh-TW" sz="2400" b="0" dirty="0">
                    <a:ea typeface="新細明體" charset="-120"/>
                  </a:rPr>
                  <a:t>{</a:t>
                </a:r>
                <a:r>
                  <a:rPr lang="en-US" altLang="zh-TW" sz="2400" b="0" dirty="0" smtClean="0">
                    <a:ea typeface="新細明體" charset="-120"/>
                  </a:rPr>
                  <a:t>MIA</a:t>
                </a:r>
                <a:r>
                  <a:rPr lang="en-US" altLang="zh-TW" sz="2400" b="0" dirty="0">
                    <a:ea typeface="新細明體" charset="-120"/>
                  </a:rPr>
                  <a:t>, </a:t>
                </a:r>
                <a:r>
                  <a:rPr lang="en-US" altLang="zh-TW" sz="2400" b="0" dirty="0" smtClean="0">
                    <a:ea typeface="新細明體" charset="-120"/>
                  </a:rPr>
                  <a:t>LGA}</a:t>
                </a:r>
                <a:endParaRPr lang="en-US" altLang="zh-TW" sz="2400" b="0" dirty="0">
                  <a:ea typeface="新細明體" charset="-120"/>
                </a:endParaRPr>
              </a:p>
            </p:txBody>
          </p:sp>
          <p:sp>
            <p:nvSpPr>
              <p:cNvPr id="61468" name="AutoShape 86"/>
              <p:cNvSpPr>
                <a:spLocks noChangeArrowheads="1"/>
              </p:cNvSpPr>
              <p:nvPr/>
            </p:nvSpPr>
            <p:spPr bwMode="auto">
              <a:xfrm>
                <a:off x="4637089" y="5392739"/>
                <a:ext cx="1685925" cy="45402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zh-TW" sz="2400" b="0" dirty="0">
                    <a:ea typeface="新細明體" charset="-120"/>
                  </a:rPr>
                  <a:t>{</a:t>
                </a:r>
                <a:r>
                  <a:rPr lang="en-US" altLang="zh-TW" sz="2400" b="0" dirty="0" smtClean="0">
                    <a:ea typeface="新細明體" charset="-120"/>
                  </a:rPr>
                  <a:t>MIA</a:t>
                </a:r>
                <a:r>
                  <a:rPr lang="en-US" altLang="zh-TW" sz="2400" b="0" dirty="0">
                    <a:ea typeface="新細明體" charset="-120"/>
                  </a:rPr>
                  <a:t>, </a:t>
                </a:r>
                <a:r>
                  <a:rPr lang="en-US" altLang="zh-TW" sz="2400" b="0" dirty="0" smtClean="0">
                    <a:ea typeface="新細明體" charset="-120"/>
                  </a:rPr>
                  <a:t>DFW}</a:t>
                </a:r>
                <a:endParaRPr lang="en-US" altLang="zh-TW" sz="2400" b="0" dirty="0">
                  <a:ea typeface="新細明體" charset="-120"/>
                </a:endParaRPr>
              </a:p>
            </p:txBody>
          </p:sp>
        </p:grpSp>
        <p:sp>
          <p:nvSpPr>
            <p:cNvPr id="47" name="Rounded Rectangle 46"/>
            <p:cNvSpPr/>
            <p:nvPr/>
          </p:nvSpPr>
          <p:spPr>
            <a:xfrm rot="10800000">
              <a:off x="534386" y="2634489"/>
              <a:ext cx="253942" cy="3315481"/>
            </a:xfrm>
            <a:prstGeom prst="round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/>
            <a:p>
              <a:pPr algn="ctr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ahoma" panose="020B0604030504040204" pitchFamily="34" charset="0"/>
                <a:ea typeface="新細明體" charset="-120"/>
              </a:endParaRPr>
            </a:p>
          </p:txBody>
        </p:sp>
        <p:cxnSp>
          <p:nvCxnSpPr>
            <p:cNvPr id="48" name="Straight Arrow Connector 47"/>
            <p:cNvCxnSpPr>
              <a:endCxn id="61451" idx="1"/>
            </p:cNvCxnSpPr>
            <p:nvPr/>
          </p:nvCxnSpPr>
          <p:spPr>
            <a:xfrm>
              <a:off x="645343" y="5728515"/>
              <a:ext cx="30014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endCxn id="61450" idx="1"/>
            </p:cNvCxnSpPr>
            <p:nvPr/>
          </p:nvCxnSpPr>
          <p:spPr>
            <a:xfrm>
              <a:off x="645343" y="4997472"/>
              <a:ext cx="300147" cy="1031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endCxn id="61449" idx="1"/>
            </p:cNvCxnSpPr>
            <p:nvPr/>
          </p:nvCxnSpPr>
          <p:spPr>
            <a:xfrm>
              <a:off x="645343" y="4260872"/>
              <a:ext cx="300147" cy="26193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endCxn id="61448" idx="1"/>
            </p:cNvCxnSpPr>
            <p:nvPr/>
          </p:nvCxnSpPr>
          <p:spPr>
            <a:xfrm flipV="1">
              <a:off x="647810" y="3566340"/>
              <a:ext cx="297680" cy="142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endCxn id="61447" idx="1"/>
            </p:cNvCxnSpPr>
            <p:nvPr/>
          </p:nvCxnSpPr>
          <p:spPr>
            <a:xfrm>
              <a:off x="667441" y="2842105"/>
              <a:ext cx="278049" cy="351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1302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Exercise</a:t>
            </a:r>
            <a:br>
              <a:rPr lang="en-US" altLang="zh-TW" dirty="0" smtClean="0"/>
            </a:br>
            <a:r>
              <a:rPr lang="en-US" altLang="zh-TW" sz="2800" dirty="0" smtClean="0"/>
              <a:t>Adjacency List Structure</a:t>
            </a:r>
            <a:endParaRPr lang="en-US" altLang="zh-TW" dirty="0" smtClean="0"/>
          </a:p>
        </p:txBody>
      </p:sp>
      <p:sp>
        <p:nvSpPr>
          <p:cNvPr id="6246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Construct the adjacency list for the following graph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157538" y="2960688"/>
            <a:ext cx="5876925" cy="2862262"/>
            <a:chOff x="2346326" y="2960688"/>
            <a:chExt cx="5876925" cy="2862262"/>
          </a:xfrm>
        </p:grpSpPr>
        <p:sp>
          <p:nvSpPr>
            <p:cNvPr id="62469" name="Oval 4"/>
            <p:cNvSpPr>
              <a:spLocks noChangeArrowheads="1"/>
            </p:cNvSpPr>
            <p:nvPr/>
          </p:nvSpPr>
          <p:spPr bwMode="auto">
            <a:xfrm>
              <a:off x="4090989" y="3122613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u</a:t>
              </a:r>
            </a:p>
          </p:txBody>
        </p:sp>
        <p:sp>
          <p:nvSpPr>
            <p:cNvPr id="62470" name="Oval 5"/>
            <p:cNvSpPr>
              <a:spLocks noChangeArrowheads="1"/>
            </p:cNvSpPr>
            <p:nvPr/>
          </p:nvSpPr>
          <p:spPr bwMode="auto">
            <a:xfrm>
              <a:off x="7286626" y="2960688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x</a:t>
              </a:r>
            </a:p>
          </p:txBody>
        </p:sp>
        <p:sp>
          <p:nvSpPr>
            <p:cNvPr id="62471" name="Oval 6"/>
            <p:cNvSpPr>
              <a:spLocks noChangeArrowheads="1"/>
            </p:cNvSpPr>
            <p:nvPr/>
          </p:nvSpPr>
          <p:spPr bwMode="auto">
            <a:xfrm>
              <a:off x="5514976" y="399097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y</a:t>
              </a:r>
            </a:p>
          </p:txBody>
        </p:sp>
        <p:sp>
          <p:nvSpPr>
            <p:cNvPr id="62472" name="Oval 7"/>
            <p:cNvSpPr>
              <a:spLocks noChangeArrowheads="1"/>
            </p:cNvSpPr>
            <p:nvPr/>
          </p:nvSpPr>
          <p:spPr bwMode="auto">
            <a:xfrm>
              <a:off x="3759201" y="5365750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v</a:t>
              </a:r>
            </a:p>
          </p:txBody>
        </p:sp>
        <p:sp>
          <p:nvSpPr>
            <p:cNvPr id="62473" name="Oval 8"/>
            <p:cNvSpPr>
              <a:spLocks noChangeArrowheads="1"/>
            </p:cNvSpPr>
            <p:nvPr/>
          </p:nvSpPr>
          <p:spPr bwMode="auto">
            <a:xfrm>
              <a:off x="6954839" y="497522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z</a:t>
              </a:r>
            </a:p>
          </p:txBody>
        </p:sp>
        <p:cxnSp>
          <p:nvCxnSpPr>
            <p:cNvPr id="62474" name="AutoShape 9"/>
            <p:cNvCxnSpPr>
              <a:cxnSpLocks noChangeShapeType="1"/>
              <a:stCxn id="62472" idx="0"/>
              <a:endCxn id="62469" idx="4"/>
            </p:cNvCxnSpPr>
            <p:nvPr/>
          </p:nvCxnSpPr>
          <p:spPr bwMode="auto">
            <a:xfrm rot="5400000" flipH="1" flipV="1">
              <a:off x="3500439" y="4306889"/>
              <a:ext cx="1785937" cy="33178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475" name="AutoShape 10"/>
            <p:cNvCxnSpPr>
              <a:cxnSpLocks noChangeShapeType="1"/>
              <a:stCxn id="62472" idx="7"/>
              <a:endCxn id="62473" idx="3"/>
            </p:cNvCxnSpPr>
            <p:nvPr/>
          </p:nvCxnSpPr>
          <p:spPr bwMode="auto">
            <a:xfrm rot="5400000" flipH="1" flipV="1">
              <a:off x="5792788" y="4132263"/>
              <a:ext cx="66675" cy="25336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476" name="AutoShape 11"/>
            <p:cNvCxnSpPr>
              <a:cxnSpLocks noChangeShapeType="1"/>
              <a:stCxn id="62473" idx="0"/>
              <a:endCxn id="62470" idx="4"/>
            </p:cNvCxnSpPr>
            <p:nvPr/>
          </p:nvCxnSpPr>
          <p:spPr bwMode="auto">
            <a:xfrm rot="5400000" flipH="1" flipV="1">
              <a:off x="6810376" y="4030663"/>
              <a:ext cx="1557337" cy="3317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477" name="AutoShape 12"/>
            <p:cNvCxnSpPr>
              <a:cxnSpLocks noChangeShapeType="1"/>
              <a:stCxn id="62469" idx="6"/>
              <a:endCxn id="62470" idx="2"/>
            </p:cNvCxnSpPr>
            <p:nvPr/>
          </p:nvCxnSpPr>
          <p:spPr bwMode="auto">
            <a:xfrm flipV="1">
              <a:off x="5027613" y="3189289"/>
              <a:ext cx="2259012" cy="1619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478" name="AutoShape 14"/>
            <p:cNvCxnSpPr>
              <a:cxnSpLocks noChangeShapeType="1"/>
              <a:stCxn id="62471" idx="1"/>
              <a:endCxn id="62469" idx="5"/>
            </p:cNvCxnSpPr>
            <p:nvPr/>
          </p:nvCxnSpPr>
          <p:spPr bwMode="auto">
            <a:xfrm rot="16200000" flipV="1">
              <a:off x="4999038" y="3403600"/>
              <a:ext cx="544512" cy="763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2479" name="Oval 6"/>
            <p:cNvSpPr>
              <a:spLocks noChangeArrowheads="1"/>
            </p:cNvSpPr>
            <p:nvPr/>
          </p:nvSpPr>
          <p:spPr bwMode="auto">
            <a:xfrm>
              <a:off x="2346326" y="374967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a</a:t>
              </a:r>
            </a:p>
          </p:txBody>
        </p:sp>
        <p:cxnSp>
          <p:nvCxnSpPr>
            <p:cNvPr id="62480" name="AutoShape 14"/>
            <p:cNvCxnSpPr>
              <a:cxnSpLocks noChangeShapeType="1"/>
              <a:stCxn id="62469" idx="2"/>
              <a:endCxn id="62479" idx="7"/>
            </p:cNvCxnSpPr>
            <p:nvPr/>
          </p:nvCxnSpPr>
          <p:spPr bwMode="auto">
            <a:xfrm flipH="1">
              <a:off x="3145785" y="3351213"/>
              <a:ext cx="945204" cy="46541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772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1412" y="618518"/>
            <a:ext cx="10565165" cy="1478570"/>
          </a:xfrm>
        </p:spPr>
        <p:txBody>
          <a:bodyPr/>
          <a:lstStyle/>
          <a:p>
            <a:r>
              <a:rPr lang="en-US" altLang="zh-TW" dirty="0" smtClean="0"/>
              <a:t>Asymptotic Performance</a:t>
            </a:r>
            <a:br>
              <a:rPr lang="en-US" altLang="zh-TW" dirty="0" smtClean="0"/>
            </a:br>
            <a:r>
              <a:rPr lang="en-US" altLang="zh-TW" sz="2800" dirty="0" smtClean="0"/>
              <a:t>Adjacency List Structure</a:t>
            </a:r>
            <a:endParaRPr lang="en-US" altLang="zh-TW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78635" name="Group 107"/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2845756575"/>
                  </p:ext>
                </p:extLst>
              </p:nvPr>
            </p:nvGraphicFramePr>
            <p:xfrm>
              <a:off x="890338" y="2047145"/>
              <a:ext cx="6795252" cy="4027043"/>
            </p:xfrm>
            <a:graphic>
              <a:graphicData uri="http://schemas.openxmlformats.org/drawingml/2006/table">
                <a:tbl>
                  <a:tblPr/>
                  <a:tblGrid>
                    <a:gridCol w="3600639"/>
                    <a:gridCol w="3194613"/>
                  </a:tblGrid>
                  <a:tr h="914400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285750" marR="0" lvl="0" indent="-28575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110000"/>
                            <a:buFont typeface="Arial" panose="020B0604020202020204" pitchFamily="34" charset="0"/>
                            <a:buChar char="•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altLang="zh-TW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𝑛</m:t>
                              </m:r>
                              <m:r>
                                <a:rPr kumimoji="0" lang="en-US" altLang="zh-TW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 </m:t>
                              </m:r>
                            </m:oMath>
                          </a14:m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vertices,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zh-TW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𝑚</m:t>
                              </m:r>
                            </m:oMath>
                          </a14:m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 edges</a:t>
                          </a:r>
                        </a:p>
                        <a:p>
                          <a:pPr marL="285750" marR="0" lvl="0" indent="-28575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110000"/>
                            <a:buFont typeface="Arial" panose="020B0604020202020204" pitchFamily="34" charset="0"/>
                            <a:buChar char="•"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No parallel edges</a:t>
                          </a:r>
                        </a:p>
                        <a:p>
                          <a:pPr marL="285750" marR="0" lvl="0" indent="-28575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110000"/>
                            <a:buFont typeface="Arial" panose="020B0604020202020204" pitchFamily="34" charset="0"/>
                            <a:buChar char="•"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No self-loops</a:t>
                          </a:r>
                        </a:p>
                      </a:txBody>
                      <a:tcPr marL="121960" marR="121960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Adjacency </a:t>
                          </a:r>
                          <a:r>
                            <a:rPr kumimoji="0" lang="en-US" altLang="zh-TW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List</a:t>
                          </a:r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73075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Space</a:t>
                          </a:r>
                        </a:p>
                      </a:txBody>
                      <a:tcPr marL="121960" marR="12196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charset="-120"/>
                            </a:rPr>
                            <a:t>?</a:t>
                          </a:r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81000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  <a:defRPr/>
                          </a:pPr>
                          <a:r>
                            <a:rPr kumimoji="0" lang="en-US" altLang="zh-TW" sz="20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urier New" panose="02070309020205020404" pitchFamily="49" charset="0"/>
                              <a:ea typeface="新細明體" charset="-120"/>
                              <a:cs typeface="Courier New" panose="02070309020205020404" pitchFamily="49" charset="0"/>
                            </a:rPr>
                            <a:t>getEdge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kumimoji="0" lang="en-US" altLang="zh-TW" sz="20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charset="-12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altLang="zh-TW" sz="20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charset="-120"/>
                                    </a:rPr>
                                    <m:t>𝑢</m:t>
                                  </m:r>
                                  <m:r>
                                    <a:rPr kumimoji="0" lang="en-US" altLang="zh-TW" sz="20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charset="-120"/>
                                    </a:rPr>
                                    <m:t>, </m:t>
                                  </m:r>
                                  <m:r>
                                    <a:rPr kumimoji="0" lang="en-US" altLang="zh-TW" sz="20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charset="-120"/>
                                    </a:rPr>
                                    <m:t>𝑣</m:t>
                                  </m:r>
                                </m:e>
                              </m:d>
                            </m:oMath>
                          </a14:m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urier New" panose="02070309020205020404" pitchFamily="49" charset="0"/>
                              <a:ea typeface="新細明體" charset="-120"/>
                              <a:cs typeface="Courier New" panose="02070309020205020404" pitchFamily="49" charset="0"/>
                            </a:rPr>
                            <a:t>, insertEdge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(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𝑢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, 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𝑣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, 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𝑤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)</m:t>
                              </m:r>
                            </m:oMath>
                          </a14:m>
                          <a:endParaRPr kumimoji="0" lang="en-US" altLang="zh-TW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21960" marR="12196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kern="1200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charset="-120"/>
                              <a:cs typeface="+mn-cs"/>
                            </a:rPr>
                            <a:t>?</a:t>
                          </a:r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82588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urier New" panose="02070309020205020404" pitchFamily="49" charset="0"/>
                              <a:ea typeface="新細明體" charset="-120"/>
                              <a:cs typeface="Courier New" panose="02070309020205020404" pitchFamily="49" charset="0"/>
                            </a:rPr>
                            <a:t>outDegree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kumimoji="0" lang="en-US" altLang="zh-TW" sz="20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charset="-12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altLang="zh-TW" sz="20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charset="-120"/>
                                    </a:rPr>
                                    <m:t>𝑣</m:t>
                                  </m:r>
                                </m:e>
                              </m:d>
                            </m:oMath>
                          </a14:m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新細明體" charset="-120"/>
                            </a:rPr>
                            <a:t>,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urier New" panose="02070309020205020404" pitchFamily="49" charset="0"/>
                              <a:ea typeface="新細明體" charset="-120"/>
                              <a:cs typeface="Courier New" panose="02070309020205020404" pitchFamily="49" charset="0"/>
                            </a:rPr>
                            <a:t>insertVertex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(</m:t>
                              </m:r>
                              <m:r>
                                <a:rPr kumimoji="0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𝑥</m:t>
                              </m:r>
                              <m:r>
                                <a:rPr kumimoji="0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)</m:t>
                              </m:r>
                            </m:oMath>
                          </a14:m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, </a:t>
                          </a:r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urier New" panose="02070309020205020404" pitchFamily="49" charset="0"/>
                              <a:ea typeface="新細明體" charset="-120"/>
                              <a:cs typeface="Courier New" panose="02070309020205020404" pitchFamily="49" charset="0"/>
                            </a:rPr>
                            <a:t>removeEdge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(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𝑒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)</m:t>
                              </m:r>
                            </m:oMath>
                          </a14:m>
                          <a:endParaRPr kumimoji="0" lang="en-US" altLang="zh-TW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21960" marR="12196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charset="-120"/>
                            </a:rPr>
                            <a:t>?</a:t>
                          </a:r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60375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urier New" panose="02070309020205020404" pitchFamily="49" charset="0"/>
                              <a:ea typeface="新細明體" charset="-120"/>
                              <a:cs typeface="Courier New" panose="02070309020205020404" pitchFamily="49" charset="0"/>
                            </a:rPr>
                            <a:t>outgoingEdges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(</m:t>
                              </m:r>
                              <m:r>
                                <a:rPr kumimoji="0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𝑣</m:t>
                              </m:r>
                              <m:r>
                                <a:rPr kumimoji="0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)</m:t>
                              </m:r>
                            </m:oMath>
                          </a14:m>
                          <a:r>
                            <a:rPr kumimoji="0" lang="en-US" altLang="zh-TW" sz="2000" b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新細明體" charset="-120"/>
                            </a:rPr>
                            <a:t>,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urier New" panose="02070309020205020404" pitchFamily="49" charset="0"/>
                              <a:ea typeface="新細明體" charset="-120"/>
                              <a:cs typeface="Courier New" panose="02070309020205020404" pitchFamily="49" charset="0"/>
                            </a:rPr>
                            <a:t>removeVertex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(</m:t>
                              </m:r>
                              <m:r>
                                <a:rPr kumimoji="0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𝑣</m:t>
                              </m:r>
                              <m:r>
                                <a:rPr kumimoji="0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)</m:t>
                              </m:r>
                            </m:oMath>
                          </a14:m>
                          <a:endParaRPr kumimoji="0" lang="en-US" altLang="zh-TW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21960" marR="12196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charset="-120"/>
                            </a:rPr>
                            <a:t>?</a:t>
                          </a:r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278635" name="Group 107"/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2845756575"/>
                  </p:ext>
                </p:extLst>
              </p:nvPr>
            </p:nvGraphicFramePr>
            <p:xfrm>
              <a:off x="890338" y="2047145"/>
              <a:ext cx="6795252" cy="4027043"/>
            </p:xfrm>
            <a:graphic>
              <a:graphicData uri="http://schemas.openxmlformats.org/drawingml/2006/table">
                <a:tbl>
                  <a:tblPr/>
                  <a:tblGrid>
                    <a:gridCol w="3600639"/>
                    <a:gridCol w="3194613"/>
                  </a:tblGrid>
                  <a:tr h="10241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60" marR="121960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846" t="-2976" r="-89509" b="-305357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Adjacency </a:t>
                          </a:r>
                          <a:r>
                            <a:rPr kumimoji="0" lang="en-US" altLang="zh-TW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List</a:t>
                          </a:r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73075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Space</a:t>
                          </a:r>
                        </a:p>
                      </a:txBody>
                      <a:tcPr marL="121960" marR="12196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charset="-120"/>
                            </a:rPr>
                            <a:t>?</a:t>
                          </a:r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60" marR="12196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846" t="-218261" r="-89509" b="-278261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kern="1200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charset="-120"/>
                              <a:cs typeface="+mn-cs"/>
                            </a:rPr>
                            <a:t>?</a:t>
                          </a:r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1066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60" marR="12196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846" t="-207955" r="-89509" b="-81818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charset="-120"/>
                            </a:rPr>
                            <a:t>?</a:t>
                          </a:r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60" marR="12196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846" t="-433600" r="-89509" b="-15200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charset="-120"/>
                            </a:rPr>
                            <a:t>?</a:t>
                          </a:r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grpSp>
        <p:nvGrpSpPr>
          <p:cNvPr id="84" name="Group 83"/>
          <p:cNvGrpSpPr/>
          <p:nvPr/>
        </p:nvGrpSpPr>
        <p:grpSpPr>
          <a:xfrm>
            <a:off x="7758554" y="2047145"/>
            <a:ext cx="4199097" cy="2720675"/>
            <a:chOff x="534386" y="2106634"/>
            <a:chExt cx="6583305" cy="3843338"/>
          </a:xfrm>
        </p:grpSpPr>
        <p:grpSp>
          <p:nvGrpSpPr>
            <p:cNvPr id="85" name="Group 84"/>
            <p:cNvGrpSpPr/>
            <p:nvPr/>
          </p:nvGrpSpPr>
          <p:grpSpPr>
            <a:xfrm>
              <a:off x="932791" y="2106634"/>
              <a:ext cx="6184900" cy="3843338"/>
              <a:chOff x="1981201" y="2024063"/>
              <a:chExt cx="6184900" cy="3843338"/>
            </a:xfrm>
          </p:grpSpPr>
          <p:sp>
            <p:nvSpPr>
              <p:cNvPr id="92" name="Line 67"/>
              <p:cNvSpPr>
                <a:spLocks noChangeShapeType="1"/>
              </p:cNvSpPr>
              <p:nvPr/>
            </p:nvSpPr>
            <p:spPr bwMode="auto">
              <a:xfrm>
                <a:off x="2667000" y="2774950"/>
                <a:ext cx="197008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sz="1100"/>
              </a:p>
            </p:txBody>
          </p:sp>
          <p:sp>
            <p:nvSpPr>
              <p:cNvPr id="93" name="AutoShape 37"/>
              <p:cNvSpPr>
                <a:spLocks noChangeArrowheads="1"/>
              </p:cNvSpPr>
              <p:nvPr/>
            </p:nvSpPr>
            <p:spPr bwMode="auto">
              <a:xfrm>
                <a:off x="1993900" y="2541588"/>
                <a:ext cx="673100" cy="442912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zh-TW" sz="1400" b="0">
                    <a:ea typeface="新細明體" charset="-120"/>
                  </a:rPr>
                  <a:t>ORD</a:t>
                </a:r>
                <a:endParaRPr lang="en-US" altLang="zh-TW" sz="1400" i="1">
                  <a:ea typeface="新細明體" charset="-120"/>
                </a:endParaRPr>
              </a:p>
            </p:txBody>
          </p:sp>
          <p:sp>
            <p:nvSpPr>
              <p:cNvPr id="94" name="AutoShape 38"/>
              <p:cNvSpPr>
                <a:spLocks noChangeArrowheads="1"/>
              </p:cNvSpPr>
              <p:nvPr/>
            </p:nvSpPr>
            <p:spPr bwMode="auto">
              <a:xfrm>
                <a:off x="1993900" y="3262313"/>
                <a:ext cx="673100" cy="442912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zh-TW" sz="1400" b="0">
                    <a:ea typeface="新細明體" charset="-120"/>
                  </a:rPr>
                  <a:t>LGA</a:t>
                </a:r>
                <a:endParaRPr lang="en-US" altLang="zh-TW" sz="1400" i="1">
                  <a:ea typeface="新細明體" charset="-120"/>
                </a:endParaRPr>
              </a:p>
            </p:txBody>
          </p:sp>
          <p:sp>
            <p:nvSpPr>
              <p:cNvPr id="95" name="AutoShape 39"/>
              <p:cNvSpPr>
                <a:spLocks noChangeArrowheads="1"/>
              </p:cNvSpPr>
              <p:nvPr/>
            </p:nvSpPr>
            <p:spPr bwMode="auto">
              <a:xfrm>
                <a:off x="1993900" y="3983038"/>
                <a:ext cx="673100" cy="442912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zh-TW" sz="1400" b="0">
                    <a:ea typeface="新細明體" charset="-120"/>
                  </a:rPr>
                  <a:t>PVD</a:t>
                </a:r>
                <a:endParaRPr lang="en-US" altLang="zh-TW" sz="1400" i="1">
                  <a:ea typeface="新細明體" charset="-120"/>
                </a:endParaRPr>
              </a:p>
            </p:txBody>
          </p:sp>
          <p:sp>
            <p:nvSpPr>
              <p:cNvPr id="96" name="AutoShape 40"/>
              <p:cNvSpPr>
                <a:spLocks noChangeArrowheads="1"/>
              </p:cNvSpPr>
              <p:nvPr/>
            </p:nvSpPr>
            <p:spPr bwMode="auto">
              <a:xfrm>
                <a:off x="1993900" y="4703763"/>
                <a:ext cx="673100" cy="442912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zh-TW" sz="1400" b="0">
                    <a:ea typeface="新細明體" charset="-120"/>
                  </a:rPr>
                  <a:t>DFW</a:t>
                </a:r>
                <a:endParaRPr lang="en-US" altLang="zh-TW" sz="1400" i="1">
                  <a:ea typeface="新細明體" charset="-120"/>
                </a:endParaRPr>
              </a:p>
            </p:txBody>
          </p:sp>
          <p:sp>
            <p:nvSpPr>
              <p:cNvPr id="97" name="AutoShape 41"/>
              <p:cNvSpPr>
                <a:spLocks noChangeArrowheads="1"/>
              </p:cNvSpPr>
              <p:nvPr/>
            </p:nvSpPr>
            <p:spPr bwMode="auto">
              <a:xfrm>
                <a:off x="1993900" y="5424488"/>
                <a:ext cx="673100" cy="442912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zh-TW" sz="1400" b="0">
                    <a:ea typeface="新細明體" charset="-120"/>
                  </a:rPr>
                  <a:t>MIA</a:t>
                </a:r>
                <a:endParaRPr lang="en-US" altLang="zh-TW" sz="1400" i="1">
                  <a:ea typeface="新細明體" charset="-120"/>
                </a:endParaRPr>
              </a:p>
            </p:txBody>
          </p:sp>
          <p:sp>
            <p:nvSpPr>
              <p:cNvPr id="98" name="AutoShape 44"/>
              <p:cNvSpPr>
                <a:spLocks noChangeArrowheads="1"/>
              </p:cNvSpPr>
              <p:nvPr/>
            </p:nvSpPr>
            <p:spPr bwMode="auto">
              <a:xfrm>
                <a:off x="2808289" y="2551114"/>
                <a:ext cx="1685925" cy="45402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zh-TW" sz="1400" b="0" dirty="0">
                    <a:ea typeface="新細明體" charset="-120"/>
                  </a:rPr>
                  <a:t>{</a:t>
                </a:r>
                <a:r>
                  <a:rPr lang="en-US" altLang="zh-TW" sz="1400" b="0" dirty="0" smtClean="0">
                    <a:ea typeface="新細明體" charset="-120"/>
                  </a:rPr>
                  <a:t>ORD</a:t>
                </a:r>
                <a:r>
                  <a:rPr lang="en-US" altLang="zh-TW" sz="1400" b="0" dirty="0">
                    <a:ea typeface="新細明體" charset="-120"/>
                  </a:rPr>
                  <a:t>, </a:t>
                </a:r>
                <a:r>
                  <a:rPr lang="en-US" altLang="zh-TW" sz="1400" b="0" dirty="0" smtClean="0">
                    <a:ea typeface="新細明體" charset="-120"/>
                  </a:rPr>
                  <a:t>PVD}</a:t>
                </a:r>
                <a:endParaRPr lang="en-US" altLang="zh-TW" sz="1400" b="0" dirty="0">
                  <a:ea typeface="新細明體" charset="-120"/>
                </a:endParaRPr>
              </a:p>
            </p:txBody>
          </p:sp>
          <p:sp>
            <p:nvSpPr>
              <p:cNvPr id="99" name="Text Box 48"/>
              <p:cNvSpPr txBox="1">
                <a:spLocks noChangeArrowheads="1"/>
              </p:cNvSpPr>
              <p:nvPr/>
            </p:nvSpPr>
            <p:spPr bwMode="auto">
              <a:xfrm>
                <a:off x="1981201" y="2024063"/>
                <a:ext cx="1939925" cy="39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zh-TW" sz="1200" b="0" dirty="0">
                    <a:ea typeface="新細明體" charset="-120"/>
                  </a:rPr>
                  <a:t>Adjacency List</a:t>
                </a:r>
              </a:p>
            </p:txBody>
          </p:sp>
          <p:sp>
            <p:nvSpPr>
              <p:cNvPr id="100" name="AutoShape 70"/>
              <p:cNvSpPr>
                <a:spLocks noChangeArrowheads="1"/>
              </p:cNvSpPr>
              <p:nvPr/>
            </p:nvSpPr>
            <p:spPr bwMode="auto">
              <a:xfrm>
                <a:off x="4637089" y="2530476"/>
                <a:ext cx="1685925" cy="45402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zh-TW" sz="1400" b="0" dirty="0">
                    <a:ea typeface="新細明體" charset="-120"/>
                  </a:rPr>
                  <a:t>{</a:t>
                </a:r>
                <a:r>
                  <a:rPr lang="en-US" altLang="zh-TW" sz="1400" b="0" dirty="0" smtClean="0">
                    <a:ea typeface="新細明體" charset="-120"/>
                  </a:rPr>
                  <a:t>ORD</a:t>
                </a:r>
                <a:r>
                  <a:rPr lang="en-US" altLang="zh-TW" sz="1400" b="0" dirty="0">
                    <a:ea typeface="新細明體" charset="-120"/>
                  </a:rPr>
                  <a:t>, </a:t>
                </a:r>
                <a:r>
                  <a:rPr lang="en-US" altLang="zh-TW" sz="1400" b="0" dirty="0" smtClean="0">
                    <a:ea typeface="新細明體" charset="-120"/>
                  </a:rPr>
                  <a:t>DFW}</a:t>
                </a:r>
                <a:endParaRPr lang="en-US" altLang="zh-TW" sz="1400" b="0" dirty="0">
                  <a:ea typeface="新細明體" charset="-120"/>
                </a:endParaRPr>
              </a:p>
            </p:txBody>
          </p:sp>
          <p:sp>
            <p:nvSpPr>
              <p:cNvPr id="101" name="Line 72"/>
              <p:cNvSpPr>
                <a:spLocks noChangeShapeType="1"/>
              </p:cNvSpPr>
              <p:nvPr/>
            </p:nvSpPr>
            <p:spPr bwMode="auto">
              <a:xfrm>
                <a:off x="2667001" y="3452813"/>
                <a:ext cx="381317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sz="1100"/>
              </a:p>
            </p:txBody>
          </p:sp>
          <p:sp>
            <p:nvSpPr>
              <p:cNvPr id="102" name="AutoShape 73"/>
              <p:cNvSpPr>
                <a:spLocks noChangeArrowheads="1"/>
              </p:cNvSpPr>
              <p:nvPr/>
            </p:nvSpPr>
            <p:spPr bwMode="auto">
              <a:xfrm>
                <a:off x="2808289" y="3228976"/>
                <a:ext cx="1685925" cy="45402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zh-TW" sz="1400" b="0" dirty="0">
                    <a:ea typeface="新細明體" charset="-120"/>
                  </a:rPr>
                  <a:t>{</a:t>
                </a:r>
                <a:r>
                  <a:rPr lang="en-US" altLang="zh-TW" sz="1400" b="0" dirty="0" smtClean="0">
                    <a:ea typeface="新細明體" charset="-120"/>
                  </a:rPr>
                  <a:t>LGA</a:t>
                </a:r>
                <a:r>
                  <a:rPr lang="en-US" altLang="zh-TW" sz="1400" b="0" dirty="0">
                    <a:ea typeface="新細明體" charset="-120"/>
                  </a:rPr>
                  <a:t>, </a:t>
                </a:r>
                <a:r>
                  <a:rPr lang="en-US" altLang="zh-TW" sz="1400" b="0" dirty="0" smtClean="0">
                    <a:ea typeface="新細明體" charset="-120"/>
                  </a:rPr>
                  <a:t>PVD}</a:t>
                </a:r>
                <a:endParaRPr lang="en-US" altLang="zh-TW" sz="1400" b="0" dirty="0">
                  <a:ea typeface="新細明體" charset="-120"/>
                </a:endParaRPr>
              </a:p>
            </p:txBody>
          </p:sp>
          <p:sp>
            <p:nvSpPr>
              <p:cNvPr id="103" name="AutoShape 74"/>
              <p:cNvSpPr>
                <a:spLocks noChangeArrowheads="1"/>
              </p:cNvSpPr>
              <p:nvPr/>
            </p:nvSpPr>
            <p:spPr bwMode="auto">
              <a:xfrm>
                <a:off x="4637089" y="3208339"/>
                <a:ext cx="1685925" cy="45402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zh-TW" sz="1400" b="0" dirty="0">
                    <a:ea typeface="新細明體" charset="-120"/>
                  </a:rPr>
                  <a:t>{</a:t>
                </a:r>
                <a:r>
                  <a:rPr lang="en-US" altLang="zh-TW" sz="1400" b="0" dirty="0" smtClean="0">
                    <a:ea typeface="新細明體" charset="-120"/>
                  </a:rPr>
                  <a:t>LGA</a:t>
                </a:r>
                <a:r>
                  <a:rPr lang="en-US" altLang="zh-TW" sz="1400" b="0" dirty="0">
                    <a:ea typeface="新細明體" charset="-120"/>
                  </a:rPr>
                  <a:t>, </a:t>
                </a:r>
                <a:r>
                  <a:rPr lang="en-US" altLang="zh-TW" sz="1400" b="0" dirty="0" smtClean="0">
                    <a:ea typeface="新細明體" charset="-120"/>
                  </a:rPr>
                  <a:t>MIA}</a:t>
                </a:r>
                <a:endParaRPr lang="en-US" altLang="zh-TW" sz="1400" b="0" dirty="0">
                  <a:ea typeface="新細明體" charset="-120"/>
                </a:endParaRPr>
              </a:p>
            </p:txBody>
          </p:sp>
          <p:sp>
            <p:nvSpPr>
              <p:cNvPr id="104" name="Line 76"/>
              <p:cNvSpPr>
                <a:spLocks noChangeShapeType="1"/>
              </p:cNvSpPr>
              <p:nvPr/>
            </p:nvSpPr>
            <p:spPr bwMode="auto">
              <a:xfrm>
                <a:off x="2667000" y="4195763"/>
                <a:ext cx="197008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sz="1100"/>
              </a:p>
            </p:txBody>
          </p:sp>
          <p:sp>
            <p:nvSpPr>
              <p:cNvPr id="105" name="AutoShape 77"/>
              <p:cNvSpPr>
                <a:spLocks noChangeArrowheads="1"/>
              </p:cNvSpPr>
              <p:nvPr/>
            </p:nvSpPr>
            <p:spPr bwMode="auto">
              <a:xfrm>
                <a:off x="2808289" y="3971926"/>
                <a:ext cx="1685925" cy="45402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zh-TW" sz="1400" b="0" dirty="0">
                    <a:ea typeface="新細明體" charset="-120"/>
                  </a:rPr>
                  <a:t>{</a:t>
                </a:r>
                <a:r>
                  <a:rPr lang="en-US" altLang="zh-TW" sz="1400" b="0" dirty="0" smtClean="0">
                    <a:ea typeface="新細明體" charset="-120"/>
                  </a:rPr>
                  <a:t>PVD</a:t>
                </a:r>
                <a:r>
                  <a:rPr lang="en-US" altLang="zh-TW" sz="1400" b="0" dirty="0">
                    <a:ea typeface="新細明體" charset="-120"/>
                  </a:rPr>
                  <a:t>, </a:t>
                </a:r>
                <a:r>
                  <a:rPr lang="en-US" altLang="zh-TW" sz="1400" b="0" dirty="0" smtClean="0">
                    <a:ea typeface="新細明體" charset="-120"/>
                  </a:rPr>
                  <a:t>ORD}</a:t>
                </a:r>
                <a:endParaRPr lang="en-US" altLang="zh-TW" sz="1400" b="0" dirty="0">
                  <a:ea typeface="新細明體" charset="-120"/>
                </a:endParaRPr>
              </a:p>
            </p:txBody>
          </p:sp>
          <p:sp>
            <p:nvSpPr>
              <p:cNvPr id="106" name="AutoShape 78"/>
              <p:cNvSpPr>
                <a:spLocks noChangeArrowheads="1"/>
              </p:cNvSpPr>
              <p:nvPr/>
            </p:nvSpPr>
            <p:spPr bwMode="auto">
              <a:xfrm>
                <a:off x="4637089" y="3951289"/>
                <a:ext cx="1685925" cy="45402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zh-TW" sz="1400" b="0" dirty="0">
                    <a:ea typeface="新細明體" charset="-120"/>
                  </a:rPr>
                  <a:t>{</a:t>
                </a:r>
                <a:r>
                  <a:rPr lang="en-US" altLang="zh-TW" sz="1400" b="0" dirty="0" smtClean="0">
                    <a:ea typeface="新細明體" charset="-120"/>
                  </a:rPr>
                  <a:t>PVD</a:t>
                </a:r>
                <a:r>
                  <a:rPr lang="en-US" altLang="zh-TW" sz="1400" b="0" dirty="0">
                    <a:ea typeface="新細明體" charset="-120"/>
                  </a:rPr>
                  <a:t>, </a:t>
                </a:r>
                <a:r>
                  <a:rPr lang="en-US" altLang="zh-TW" sz="1400" b="0" dirty="0" smtClean="0">
                    <a:ea typeface="新細明體" charset="-120"/>
                  </a:rPr>
                  <a:t>LGA}</a:t>
                </a:r>
                <a:endParaRPr lang="en-US" altLang="zh-TW" sz="1400" b="0" dirty="0">
                  <a:ea typeface="新細明體" charset="-120"/>
                </a:endParaRPr>
              </a:p>
            </p:txBody>
          </p:sp>
          <p:sp>
            <p:nvSpPr>
              <p:cNvPr id="107" name="AutoShape 79"/>
              <p:cNvSpPr>
                <a:spLocks noChangeArrowheads="1"/>
              </p:cNvSpPr>
              <p:nvPr/>
            </p:nvSpPr>
            <p:spPr bwMode="auto">
              <a:xfrm>
                <a:off x="6480176" y="3228976"/>
                <a:ext cx="1685925" cy="45402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zh-TW" sz="1400" b="0" dirty="0">
                    <a:ea typeface="新細明體" charset="-120"/>
                  </a:rPr>
                  <a:t>{</a:t>
                </a:r>
                <a:r>
                  <a:rPr lang="en-US" altLang="zh-TW" sz="1400" b="0" dirty="0" smtClean="0">
                    <a:ea typeface="新細明體" charset="-120"/>
                  </a:rPr>
                  <a:t>LGA</a:t>
                </a:r>
                <a:r>
                  <a:rPr lang="en-US" altLang="zh-TW" sz="1400" b="0" dirty="0">
                    <a:ea typeface="新細明體" charset="-120"/>
                  </a:rPr>
                  <a:t>, </a:t>
                </a:r>
                <a:r>
                  <a:rPr lang="en-US" altLang="zh-TW" sz="1400" b="0" dirty="0" smtClean="0">
                    <a:ea typeface="新細明體" charset="-120"/>
                  </a:rPr>
                  <a:t>DFW}</a:t>
                </a:r>
                <a:endParaRPr lang="en-US" altLang="zh-TW" sz="1400" b="0" dirty="0">
                  <a:ea typeface="新細明體" charset="-120"/>
                </a:endParaRPr>
              </a:p>
            </p:txBody>
          </p:sp>
          <p:sp>
            <p:nvSpPr>
              <p:cNvPr id="108" name="Line 80"/>
              <p:cNvSpPr>
                <a:spLocks noChangeShapeType="1"/>
              </p:cNvSpPr>
              <p:nvPr/>
            </p:nvSpPr>
            <p:spPr bwMode="auto">
              <a:xfrm>
                <a:off x="2667001" y="4932363"/>
                <a:ext cx="381317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sz="1100"/>
              </a:p>
            </p:txBody>
          </p:sp>
          <p:sp>
            <p:nvSpPr>
              <p:cNvPr id="109" name="AutoShape 81"/>
              <p:cNvSpPr>
                <a:spLocks noChangeArrowheads="1"/>
              </p:cNvSpPr>
              <p:nvPr/>
            </p:nvSpPr>
            <p:spPr bwMode="auto">
              <a:xfrm>
                <a:off x="2808289" y="4708526"/>
                <a:ext cx="1685925" cy="45402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zh-TW" sz="1400" b="0" dirty="0">
                    <a:ea typeface="新細明體" charset="-120"/>
                  </a:rPr>
                  <a:t>{</a:t>
                </a:r>
                <a:r>
                  <a:rPr lang="en-US" altLang="zh-TW" sz="1400" b="0" dirty="0" smtClean="0">
                    <a:ea typeface="新細明體" charset="-120"/>
                  </a:rPr>
                  <a:t>DFW</a:t>
                </a:r>
                <a:r>
                  <a:rPr lang="en-US" altLang="zh-TW" sz="1400" b="0" dirty="0">
                    <a:ea typeface="新細明體" charset="-120"/>
                  </a:rPr>
                  <a:t>, </a:t>
                </a:r>
                <a:r>
                  <a:rPr lang="en-US" altLang="zh-TW" sz="1400" b="0" dirty="0" smtClean="0">
                    <a:ea typeface="新細明體" charset="-120"/>
                  </a:rPr>
                  <a:t>ORD}</a:t>
                </a:r>
                <a:endParaRPr lang="en-US" altLang="zh-TW" sz="1400" b="0" dirty="0">
                  <a:ea typeface="新細明體" charset="-120"/>
                </a:endParaRPr>
              </a:p>
            </p:txBody>
          </p:sp>
          <p:sp>
            <p:nvSpPr>
              <p:cNvPr id="110" name="AutoShape 82"/>
              <p:cNvSpPr>
                <a:spLocks noChangeArrowheads="1"/>
              </p:cNvSpPr>
              <p:nvPr/>
            </p:nvSpPr>
            <p:spPr bwMode="auto">
              <a:xfrm>
                <a:off x="4637089" y="4687889"/>
                <a:ext cx="1685925" cy="45402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zh-TW" sz="1400" b="0" dirty="0">
                    <a:ea typeface="新細明體" charset="-120"/>
                  </a:rPr>
                  <a:t>{</a:t>
                </a:r>
                <a:r>
                  <a:rPr lang="en-US" altLang="zh-TW" sz="1400" b="0" dirty="0" smtClean="0">
                    <a:ea typeface="新細明體" charset="-120"/>
                  </a:rPr>
                  <a:t>DFW</a:t>
                </a:r>
                <a:r>
                  <a:rPr lang="en-US" altLang="zh-TW" sz="1400" b="0" dirty="0">
                    <a:ea typeface="新細明體" charset="-120"/>
                  </a:rPr>
                  <a:t>, </a:t>
                </a:r>
                <a:r>
                  <a:rPr lang="en-US" altLang="zh-TW" sz="1400" b="0" dirty="0" smtClean="0">
                    <a:ea typeface="新細明體" charset="-120"/>
                  </a:rPr>
                  <a:t>LGA}</a:t>
                </a:r>
                <a:endParaRPr lang="en-US" altLang="zh-TW" sz="1400" b="0" dirty="0">
                  <a:ea typeface="新細明體" charset="-120"/>
                </a:endParaRPr>
              </a:p>
            </p:txBody>
          </p:sp>
          <p:sp>
            <p:nvSpPr>
              <p:cNvPr id="111" name="AutoShape 83"/>
              <p:cNvSpPr>
                <a:spLocks noChangeArrowheads="1"/>
              </p:cNvSpPr>
              <p:nvPr/>
            </p:nvSpPr>
            <p:spPr bwMode="auto">
              <a:xfrm>
                <a:off x="6480176" y="4687889"/>
                <a:ext cx="1685925" cy="45402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zh-TW" sz="1400" b="0" dirty="0">
                    <a:ea typeface="新細明體" charset="-120"/>
                  </a:rPr>
                  <a:t>{</a:t>
                </a:r>
                <a:r>
                  <a:rPr lang="en-US" altLang="zh-TW" sz="1400" b="0" dirty="0" smtClean="0">
                    <a:ea typeface="新細明體" charset="-120"/>
                  </a:rPr>
                  <a:t>DFW</a:t>
                </a:r>
                <a:r>
                  <a:rPr lang="en-US" altLang="zh-TW" sz="1400" b="0" dirty="0">
                    <a:ea typeface="新細明體" charset="-120"/>
                  </a:rPr>
                  <a:t>, </a:t>
                </a:r>
                <a:r>
                  <a:rPr lang="en-US" altLang="zh-TW" sz="1400" b="0" dirty="0" smtClean="0">
                    <a:ea typeface="新細明體" charset="-120"/>
                  </a:rPr>
                  <a:t>MIA}</a:t>
                </a:r>
                <a:endParaRPr lang="en-US" altLang="zh-TW" sz="1400" b="0" dirty="0">
                  <a:ea typeface="新細明體" charset="-120"/>
                </a:endParaRPr>
              </a:p>
            </p:txBody>
          </p:sp>
          <p:sp>
            <p:nvSpPr>
              <p:cNvPr id="112" name="Line 84"/>
              <p:cNvSpPr>
                <a:spLocks noChangeShapeType="1"/>
              </p:cNvSpPr>
              <p:nvPr/>
            </p:nvSpPr>
            <p:spPr bwMode="auto">
              <a:xfrm>
                <a:off x="2667000" y="5637213"/>
                <a:ext cx="197008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sz="1100"/>
              </a:p>
            </p:txBody>
          </p:sp>
          <p:sp>
            <p:nvSpPr>
              <p:cNvPr id="113" name="AutoShape 85"/>
              <p:cNvSpPr>
                <a:spLocks noChangeArrowheads="1"/>
              </p:cNvSpPr>
              <p:nvPr/>
            </p:nvSpPr>
            <p:spPr bwMode="auto">
              <a:xfrm>
                <a:off x="2808289" y="5413376"/>
                <a:ext cx="1685925" cy="45402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zh-TW" sz="1400" b="0" dirty="0">
                    <a:ea typeface="新細明體" charset="-120"/>
                  </a:rPr>
                  <a:t>{</a:t>
                </a:r>
                <a:r>
                  <a:rPr lang="en-US" altLang="zh-TW" sz="1400" b="0" dirty="0" smtClean="0">
                    <a:ea typeface="新細明體" charset="-120"/>
                  </a:rPr>
                  <a:t>MIA</a:t>
                </a:r>
                <a:r>
                  <a:rPr lang="en-US" altLang="zh-TW" sz="1400" b="0" dirty="0">
                    <a:ea typeface="新細明體" charset="-120"/>
                  </a:rPr>
                  <a:t>, </a:t>
                </a:r>
                <a:r>
                  <a:rPr lang="en-US" altLang="zh-TW" sz="1400" b="0" dirty="0" smtClean="0">
                    <a:ea typeface="新細明體" charset="-120"/>
                  </a:rPr>
                  <a:t>LGA}</a:t>
                </a:r>
                <a:endParaRPr lang="en-US" altLang="zh-TW" sz="1400" b="0" dirty="0">
                  <a:ea typeface="新細明體" charset="-120"/>
                </a:endParaRPr>
              </a:p>
            </p:txBody>
          </p:sp>
          <p:sp>
            <p:nvSpPr>
              <p:cNvPr id="114" name="AutoShape 86"/>
              <p:cNvSpPr>
                <a:spLocks noChangeArrowheads="1"/>
              </p:cNvSpPr>
              <p:nvPr/>
            </p:nvSpPr>
            <p:spPr bwMode="auto">
              <a:xfrm>
                <a:off x="4637089" y="5392739"/>
                <a:ext cx="1685925" cy="45402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zh-TW" sz="1400" b="0" dirty="0">
                    <a:ea typeface="新細明體" charset="-120"/>
                  </a:rPr>
                  <a:t>{</a:t>
                </a:r>
                <a:r>
                  <a:rPr lang="en-US" altLang="zh-TW" sz="1400" b="0" dirty="0" smtClean="0">
                    <a:ea typeface="新細明體" charset="-120"/>
                  </a:rPr>
                  <a:t>MIA</a:t>
                </a:r>
                <a:r>
                  <a:rPr lang="en-US" altLang="zh-TW" sz="1400" b="0" dirty="0">
                    <a:ea typeface="新細明體" charset="-120"/>
                  </a:rPr>
                  <a:t>, </a:t>
                </a:r>
                <a:r>
                  <a:rPr lang="en-US" altLang="zh-TW" sz="1400" b="0" dirty="0" smtClean="0">
                    <a:ea typeface="新細明體" charset="-120"/>
                  </a:rPr>
                  <a:t>DFW}</a:t>
                </a:r>
                <a:endParaRPr lang="en-US" altLang="zh-TW" sz="1400" b="0" dirty="0">
                  <a:ea typeface="新細明體" charset="-120"/>
                </a:endParaRPr>
              </a:p>
            </p:txBody>
          </p:sp>
        </p:grpSp>
        <p:sp>
          <p:nvSpPr>
            <p:cNvPr id="86" name="Rounded Rectangle 85"/>
            <p:cNvSpPr/>
            <p:nvPr/>
          </p:nvSpPr>
          <p:spPr>
            <a:xfrm rot="10800000">
              <a:off x="534386" y="2634489"/>
              <a:ext cx="253942" cy="3315481"/>
            </a:xfrm>
            <a:prstGeom prst="round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/>
            <a:p>
              <a:pPr algn="ctr">
                <a:spcBef>
                  <a:spcPct val="0"/>
                </a:spcBef>
              </a:pPr>
              <a:endParaRPr lang="en-US" sz="1400">
                <a:solidFill>
                  <a:schemeClr val="tx1"/>
                </a:solidFill>
                <a:latin typeface="Tahoma" panose="020B0604030504040204" pitchFamily="34" charset="0"/>
                <a:ea typeface="新細明體" charset="-120"/>
              </a:endParaRPr>
            </a:p>
          </p:txBody>
        </p:sp>
        <p:cxnSp>
          <p:nvCxnSpPr>
            <p:cNvPr id="87" name="Straight Arrow Connector 86"/>
            <p:cNvCxnSpPr>
              <a:endCxn id="97" idx="1"/>
            </p:cNvCxnSpPr>
            <p:nvPr/>
          </p:nvCxnSpPr>
          <p:spPr>
            <a:xfrm>
              <a:off x="645343" y="5728515"/>
              <a:ext cx="30014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endCxn id="96" idx="1"/>
            </p:cNvCxnSpPr>
            <p:nvPr/>
          </p:nvCxnSpPr>
          <p:spPr>
            <a:xfrm>
              <a:off x="645343" y="4997472"/>
              <a:ext cx="300147" cy="1031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>
              <a:endCxn id="95" idx="1"/>
            </p:cNvCxnSpPr>
            <p:nvPr/>
          </p:nvCxnSpPr>
          <p:spPr>
            <a:xfrm>
              <a:off x="645343" y="4260872"/>
              <a:ext cx="300147" cy="26193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>
              <a:endCxn id="94" idx="1"/>
            </p:cNvCxnSpPr>
            <p:nvPr/>
          </p:nvCxnSpPr>
          <p:spPr>
            <a:xfrm flipV="1">
              <a:off x="647810" y="3566340"/>
              <a:ext cx="297680" cy="142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>
              <a:endCxn id="93" idx="1"/>
            </p:cNvCxnSpPr>
            <p:nvPr/>
          </p:nvCxnSpPr>
          <p:spPr>
            <a:xfrm>
              <a:off x="667441" y="2842105"/>
              <a:ext cx="278049" cy="351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746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1412" y="618518"/>
            <a:ext cx="10565165" cy="1478570"/>
          </a:xfrm>
        </p:spPr>
        <p:txBody>
          <a:bodyPr/>
          <a:lstStyle/>
          <a:p>
            <a:r>
              <a:rPr lang="en-US" altLang="zh-TW" dirty="0" smtClean="0"/>
              <a:t>Asymptotic Performance</a:t>
            </a:r>
            <a:br>
              <a:rPr lang="en-US" altLang="zh-TW" dirty="0" smtClean="0"/>
            </a:br>
            <a:r>
              <a:rPr lang="en-US" altLang="zh-TW" sz="2800" dirty="0" smtClean="0"/>
              <a:t>Adjacency List Structure</a:t>
            </a:r>
            <a:endParaRPr lang="en-US" altLang="zh-TW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78635" name="Group 107"/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1692598076"/>
                  </p:ext>
                </p:extLst>
              </p:nvPr>
            </p:nvGraphicFramePr>
            <p:xfrm>
              <a:off x="890338" y="2047145"/>
              <a:ext cx="6795252" cy="4027043"/>
            </p:xfrm>
            <a:graphic>
              <a:graphicData uri="http://schemas.openxmlformats.org/drawingml/2006/table">
                <a:tbl>
                  <a:tblPr/>
                  <a:tblGrid>
                    <a:gridCol w="3600639"/>
                    <a:gridCol w="3194613"/>
                  </a:tblGrid>
                  <a:tr h="914400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285750" marR="0" lvl="0" indent="-28575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110000"/>
                            <a:buFont typeface="Arial" panose="020B0604020202020204" pitchFamily="34" charset="0"/>
                            <a:buChar char="•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altLang="zh-TW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𝑛</m:t>
                              </m:r>
                              <m:r>
                                <a:rPr kumimoji="0" lang="en-US" altLang="zh-TW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 </m:t>
                              </m:r>
                            </m:oMath>
                          </a14:m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vertices,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zh-TW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𝑚</m:t>
                              </m:r>
                            </m:oMath>
                          </a14:m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 edges</a:t>
                          </a:r>
                        </a:p>
                        <a:p>
                          <a:pPr marL="285750" marR="0" lvl="0" indent="-28575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110000"/>
                            <a:buFont typeface="Arial" panose="020B0604020202020204" pitchFamily="34" charset="0"/>
                            <a:buChar char="•"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No parallel edges</a:t>
                          </a:r>
                        </a:p>
                        <a:p>
                          <a:pPr marL="285750" marR="0" lvl="0" indent="-28575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110000"/>
                            <a:buFont typeface="Arial" panose="020B0604020202020204" pitchFamily="34" charset="0"/>
                            <a:buChar char="•"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No self-loops</a:t>
                          </a:r>
                        </a:p>
                      </a:txBody>
                      <a:tcPr marL="121960" marR="121960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Adjacency </a:t>
                          </a:r>
                          <a:r>
                            <a:rPr kumimoji="0" lang="en-US" altLang="zh-TW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List</a:t>
                          </a:r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73075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Space</a:t>
                          </a:r>
                        </a:p>
                      </a:txBody>
                      <a:tcPr marL="121960" marR="12196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𝑂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(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𝑛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+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𝑚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altLang="zh-TW" sz="2000" b="1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81000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  <a:defRPr/>
                          </a:pPr>
                          <a:r>
                            <a:rPr kumimoji="0" lang="en-US" altLang="zh-TW" sz="20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urier New" panose="02070309020205020404" pitchFamily="49" charset="0"/>
                              <a:ea typeface="新細明體" charset="-120"/>
                              <a:cs typeface="Courier New" panose="02070309020205020404" pitchFamily="49" charset="0"/>
                            </a:rPr>
                            <a:t>getEdge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kumimoji="0" lang="en-US" altLang="zh-TW" sz="20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charset="-12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altLang="zh-TW" sz="20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charset="-120"/>
                                    </a:rPr>
                                    <m:t>𝑢</m:t>
                                  </m:r>
                                  <m:r>
                                    <a:rPr kumimoji="0" lang="en-US" altLang="zh-TW" sz="20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charset="-120"/>
                                    </a:rPr>
                                    <m:t>, </m:t>
                                  </m:r>
                                  <m:r>
                                    <a:rPr kumimoji="0" lang="en-US" altLang="zh-TW" sz="20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charset="-120"/>
                                    </a:rPr>
                                    <m:t>𝑣</m:t>
                                  </m:r>
                                </m:e>
                              </m:d>
                            </m:oMath>
                          </a14:m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urier New" panose="02070309020205020404" pitchFamily="49" charset="0"/>
                              <a:ea typeface="新細明體" charset="-120"/>
                              <a:cs typeface="Courier New" panose="02070309020205020404" pitchFamily="49" charset="0"/>
                            </a:rPr>
                            <a:t>, insertEdge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(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𝑢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, 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𝑣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, 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𝑤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)</m:t>
                              </m:r>
                            </m:oMath>
                          </a14:m>
                          <a:endParaRPr kumimoji="0" lang="en-US" altLang="zh-TW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21960" marR="12196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0" lang="en-US" altLang="zh-TW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kumimoji="0" lang="en-US" altLang="zh-TW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新細明體" charset="-12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kumimoji="0" lang="en-US" altLang="zh-TW" sz="2000" b="0" i="0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新細明體" charset="-120"/>
                                          </a:rPr>
                                          <m:t>min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kumimoji="0" lang="en-US" altLang="zh-TW" sz="2000" b="0" i="1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新細明體" charset="-120"/>
                                              </a:rPr>
                                            </m:ctrlPr>
                                          </m:dPr>
                                          <m:e>
                                            <m:func>
                                              <m:funcPr>
                                                <m:ctrlPr>
                                                  <a:rPr kumimoji="0" lang="en-US" altLang="zh-TW" sz="2000" b="0" i="1" u="none" strike="noStrike" cap="none" normalizeH="0" baseline="0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新細明體" charset="-120"/>
                                                  </a:rPr>
                                                </m:ctrlPr>
                                              </m:funcPr>
                                              <m:fNam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kumimoji="0" lang="en-US" altLang="zh-TW" sz="2000" b="0" i="0" u="none" strike="noStrike" cap="none" normalizeH="0" baseline="0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新細明體" charset="-120"/>
                                                  </a:rPr>
                                                  <m:t>deg</m:t>
                                                </m:r>
                                              </m:fName>
                                              <m:e>
                                                <m:d>
                                                  <m:dPr>
                                                    <m:ctrlPr>
                                                      <a:rPr kumimoji="0" lang="en-US" altLang="zh-TW" sz="2000" b="0" i="1" u="none" strike="noStrike" cap="none" normalizeH="0" baseline="0" smtClean="0">
                                                        <a:ln>
                                                          <a:noFill/>
                                                        </a:ln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新細明體" charset="-12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kumimoji="0" lang="en-US" altLang="zh-TW" sz="2000" b="0" i="1" u="none" strike="noStrike" cap="none" normalizeH="0" baseline="0" smtClean="0">
                                                        <a:ln>
                                                          <a:noFill/>
                                                        </a:ln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新細明體" charset="-120"/>
                                                      </a:rPr>
                                                      <m:t>𝑣</m:t>
                                                    </m:r>
                                                  </m:e>
                                                </m:d>
                                              </m:e>
                                            </m:func>
                                            <m:r>
                                              <a:rPr kumimoji="0" lang="en-US" altLang="zh-TW" sz="2000" b="0" i="1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新細明體" charset="-120"/>
                                              </a:rPr>
                                              <m:t>,</m:t>
                                            </m:r>
                                            <m:func>
                                              <m:funcPr>
                                                <m:ctrlPr>
                                                  <a:rPr kumimoji="0" lang="en-US" altLang="zh-TW" sz="2000" b="0" i="1" u="none" strike="noStrike" cap="none" normalizeH="0" baseline="0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新細明體" charset="-120"/>
                                                  </a:rPr>
                                                </m:ctrlPr>
                                              </m:funcPr>
                                              <m:fNam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kumimoji="0" lang="en-US" altLang="zh-TW" sz="2000" b="0" i="0" u="none" strike="noStrike" cap="none" normalizeH="0" baseline="0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新細明體" charset="-120"/>
                                                  </a:rPr>
                                                  <m:t>deg</m:t>
                                                </m:r>
                                              </m:fName>
                                              <m:e>
                                                <m:d>
                                                  <m:dPr>
                                                    <m:ctrlPr>
                                                      <a:rPr kumimoji="0" lang="en-US" altLang="zh-TW" sz="2000" b="0" i="1" u="none" strike="noStrike" cap="none" normalizeH="0" baseline="0" smtClean="0">
                                                        <a:ln>
                                                          <a:noFill/>
                                                        </a:ln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新細明體" charset="-12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kumimoji="0" lang="en-US" altLang="zh-TW" sz="2000" b="0" i="1" u="none" strike="noStrike" cap="none" normalizeH="0" baseline="0" smtClean="0">
                                                        <a:ln>
                                                          <a:noFill/>
                                                        </a:ln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新細明體" charset="-120"/>
                                                      </a:rPr>
                                                      <m:t>𝑢</m:t>
                                                    </m:r>
                                                  </m:e>
                                                </m:d>
                                              </m:e>
                                            </m:func>
                                          </m:e>
                                        </m:d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kumimoji="0" lang="en-US" altLang="zh-TW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新細明體" charset="-120"/>
                          </a:endParaRPr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82588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urier New" panose="02070309020205020404" pitchFamily="49" charset="0"/>
                              <a:ea typeface="新細明體" charset="-120"/>
                              <a:cs typeface="Courier New" panose="02070309020205020404" pitchFamily="49" charset="0"/>
                            </a:rPr>
                            <a:t>outDegree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kumimoji="0" lang="en-US" altLang="zh-TW" sz="20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charset="-12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altLang="zh-TW" sz="20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charset="-120"/>
                                    </a:rPr>
                                    <m:t>𝑣</m:t>
                                  </m:r>
                                </m:e>
                              </m:d>
                            </m:oMath>
                          </a14:m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新細明體" charset="-120"/>
                            </a:rPr>
                            <a:t>,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urier New" panose="02070309020205020404" pitchFamily="49" charset="0"/>
                              <a:ea typeface="新細明體" charset="-120"/>
                              <a:cs typeface="Courier New" panose="02070309020205020404" pitchFamily="49" charset="0"/>
                            </a:rPr>
                            <a:t>insertVertex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(</m:t>
                              </m:r>
                              <m:r>
                                <a:rPr kumimoji="0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𝑥</m:t>
                              </m:r>
                              <m:r>
                                <a:rPr kumimoji="0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)</m:t>
                              </m:r>
                            </m:oMath>
                          </a14:m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, </a:t>
                          </a:r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urier New" panose="02070309020205020404" pitchFamily="49" charset="0"/>
                              <a:ea typeface="新細明體" charset="-120"/>
                              <a:cs typeface="Courier New" panose="02070309020205020404" pitchFamily="49" charset="0"/>
                            </a:rPr>
                            <a:t>removeEdge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(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𝑒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)</m:t>
                              </m:r>
                            </m:oMath>
                          </a14:m>
                          <a:endParaRPr kumimoji="0" lang="en-US" altLang="zh-TW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21960" marR="12196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𝑂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kumimoji="0" lang="en-US" altLang="zh-TW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60375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urier New" panose="02070309020205020404" pitchFamily="49" charset="0"/>
                              <a:ea typeface="新細明體" charset="-120"/>
                              <a:cs typeface="Courier New" panose="02070309020205020404" pitchFamily="49" charset="0"/>
                            </a:rPr>
                            <a:t>outgoingEdges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(</m:t>
                              </m:r>
                              <m:r>
                                <a:rPr kumimoji="0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𝑣</m:t>
                              </m:r>
                              <m:r>
                                <a:rPr kumimoji="0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)</m:t>
                              </m:r>
                            </m:oMath>
                          </a14:m>
                          <a:r>
                            <a:rPr kumimoji="0" lang="en-US" altLang="zh-TW" sz="2000" b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新細明體" charset="-120"/>
                            </a:rPr>
                            <a:t>,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urier New" panose="02070309020205020404" pitchFamily="49" charset="0"/>
                              <a:ea typeface="新細明體" charset="-120"/>
                              <a:cs typeface="Courier New" panose="02070309020205020404" pitchFamily="49" charset="0"/>
                            </a:rPr>
                            <a:t>removeVertex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(</m:t>
                              </m:r>
                              <m:r>
                                <a:rPr kumimoji="0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𝑣</m:t>
                              </m:r>
                              <m:r>
                                <a:rPr kumimoji="0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)</m:t>
                              </m:r>
                            </m:oMath>
                          </a14:m>
                          <a:endParaRPr kumimoji="0" lang="en-US" altLang="zh-TW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21960" marR="12196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0" lang="en-US" altLang="zh-TW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kumimoji="0" lang="en-US" altLang="zh-TW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新細明體" charset="-12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kumimoji="0" lang="en-US" altLang="zh-TW" sz="2000" b="0" i="0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新細明體" charset="-120"/>
                                          </a:rPr>
                                          <m:t>deg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kumimoji="0" lang="en-US" altLang="zh-TW" sz="2000" b="0" i="1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新細明體" charset="-12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kumimoji="0" lang="en-US" altLang="zh-TW" sz="2000" b="0" i="1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新細明體" charset="-120"/>
                                              </a:rPr>
                                              <m:t>𝑣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kumimoji="0" lang="en-US" altLang="zh-TW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278635" name="Group 107"/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1692598076"/>
                  </p:ext>
                </p:extLst>
              </p:nvPr>
            </p:nvGraphicFramePr>
            <p:xfrm>
              <a:off x="890338" y="2047145"/>
              <a:ext cx="6795252" cy="4027043"/>
            </p:xfrm>
            <a:graphic>
              <a:graphicData uri="http://schemas.openxmlformats.org/drawingml/2006/table">
                <a:tbl>
                  <a:tblPr/>
                  <a:tblGrid>
                    <a:gridCol w="3600639"/>
                    <a:gridCol w="3194613"/>
                  </a:tblGrid>
                  <a:tr h="10241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60" marR="121960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846" t="-2976" r="-89509" b="-305357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Adjacency </a:t>
                          </a:r>
                          <a:r>
                            <a:rPr kumimoji="0" lang="en-US" altLang="zh-TW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List</a:t>
                          </a:r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73075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Space</a:t>
                          </a:r>
                        </a:p>
                      </a:txBody>
                      <a:tcPr marL="121960" marR="12196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113740" t="-221795" r="-954" b="-557692"/>
                          </a:stretch>
                        </a:blipFill>
                      </a:tcPr>
                    </a:tc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60" marR="12196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846" t="-218261" r="-89509" b="-2782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113740" t="-218261" r="-954" b="-278261"/>
                          </a:stretch>
                        </a:blipFill>
                      </a:tcPr>
                    </a:tc>
                  </a:tr>
                  <a:tr h="1066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60" marR="12196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846" t="-207955" r="-89509" b="-8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113740" t="-207955" r="-954" b="-81818"/>
                          </a:stretch>
                        </a:blipFill>
                      </a:tcPr>
                    </a:tc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60" marR="12196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846" t="-433600" r="-89509" b="-152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113740" t="-433600" r="-954" b="-1520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grpSp>
        <p:nvGrpSpPr>
          <p:cNvPr id="84" name="Group 83"/>
          <p:cNvGrpSpPr/>
          <p:nvPr/>
        </p:nvGrpSpPr>
        <p:grpSpPr>
          <a:xfrm>
            <a:off x="7758554" y="2047145"/>
            <a:ext cx="4199097" cy="2720675"/>
            <a:chOff x="534386" y="2106634"/>
            <a:chExt cx="6583305" cy="3843338"/>
          </a:xfrm>
        </p:grpSpPr>
        <p:grpSp>
          <p:nvGrpSpPr>
            <p:cNvPr id="85" name="Group 84"/>
            <p:cNvGrpSpPr/>
            <p:nvPr/>
          </p:nvGrpSpPr>
          <p:grpSpPr>
            <a:xfrm>
              <a:off x="932791" y="2106634"/>
              <a:ext cx="6184900" cy="3843338"/>
              <a:chOff x="1981201" y="2024063"/>
              <a:chExt cx="6184900" cy="3843338"/>
            </a:xfrm>
          </p:grpSpPr>
          <p:sp>
            <p:nvSpPr>
              <p:cNvPr id="92" name="Line 67"/>
              <p:cNvSpPr>
                <a:spLocks noChangeShapeType="1"/>
              </p:cNvSpPr>
              <p:nvPr/>
            </p:nvSpPr>
            <p:spPr bwMode="auto">
              <a:xfrm>
                <a:off x="2667000" y="2774950"/>
                <a:ext cx="197008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sz="1100"/>
              </a:p>
            </p:txBody>
          </p:sp>
          <p:sp>
            <p:nvSpPr>
              <p:cNvPr id="93" name="AutoShape 37"/>
              <p:cNvSpPr>
                <a:spLocks noChangeArrowheads="1"/>
              </p:cNvSpPr>
              <p:nvPr/>
            </p:nvSpPr>
            <p:spPr bwMode="auto">
              <a:xfrm>
                <a:off x="1993900" y="2541588"/>
                <a:ext cx="673100" cy="442912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zh-TW" sz="1400" b="0">
                    <a:ea typeface="新細明體" charset="-120"/>
                  </a:rPr>
                  <a:t>ORD</a:t>
                </a:r>
                <a:endParaRPr lang="en-US" altLang="zh-TW" sz="1400" i="1">
                  <a:ea typeface="新細明體" charset="-120"/>
                </a:endParaRPr>
              </a:p>
            </p:txBody>
          </p:sp>
          <p:sp>
            <p:nvSpPr>
              <p:cNvPr id="94" name="AutoShape 38"/>
              <p:cNvSpPr>
                <a:spLocks noChangeArrowheads="1"/>
              </p:cNvSpPr>
              <p:nvPr/>
            </p:nvSpPr>
            <p:spPr bwMode="auto">
              <a:xfrm>
                <a:off x="1993900" y="3262313"/>
                <a:ext cx="673100" cy="442912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zh-TW" sz="1400" b="0">
                    <a:ea typeface="新細明體" charset="-120"/>
                  </a:rPr>
                  <a:t>LGA</a:t>
                </a:r>
                <a:endParaRPr lang="en-US" altLang="zh-TW" sz="1400" i="1">
                  <a:ea typeface="新細明體" charset="-120"/>
                </a:endParaRPr>
              </a:p>
            </p:txBody>
          </p:sp>
          <p:sp>
            <p:nvSpPr>
              <p:cNvPr id="95" name="AutoShape 39"/>
              <p:cNvSpPr>
                <a:spLocks noChangeArrowheads="1"/>
              </p:cNvSpPr>
              <p:nvPr/>
            </p:nvSpPr>
            <p:spPr bwMode="auto">
              <a:xfrm>
                <a:off x="1993900" y="3983038"/>
                <a:ext cx="673100" cy="442912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zh-TW" sz="1400" b="0">
                    <a:ea typeface="新細明體" charset="-120"/>
                  </a:rPr>
                  <a:t>PVD</a:t>
                </a:r>
                <a:endParaRPr lang="en-US" altLang="zh-TW" sz="1400" i="1">
                  <a:ea typeface="新細明體" charset="-120"/>
                </a:endParaRPr>
              </a:p>
            </p:txBody>
          </p:sp>
          <p:sp>
            <p:nvSpPr>
              <p:cNvPr id="96" name="AutoShape 40"/>
              <p:cNvSpPr>
                <a:spLocks noChangeArrowheads="1"/>
              </p:cNvSpPr>
              <p:nvPr/>
            </p:nvSpPr>
            <p:spPr bwMode="auto">
              <a:xfrm>
                <a:off x="1993900" y="4703763"/>
                <a:ext cx="673100" cy="442912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zh-TW" sz="1400" b="0">
                    <a:ea typeface="新細明體" charset="-120"/>
                  </a:rPr>
                  <a:t>DFW</a:t>
                </a:r>
                <a:endParaRPr lang="en-US" altLang="zh-TW" sz="1400" i="1">
                  <a:ea typeface="新細明體" charset="-120"/>
                </a:endParaRPr>
              </a:p>
            </p:txBody>
          </p:sp>
          <p:sp>
            <p:nvSpPr>
              <p:cNvPr id="97" name="AutoShape 41"/>
              <p:cNvSpPr>
                <a:spLocks noChangeArrowheads="1"/>
              </p:cNvSpPr>
              <p:nvPr/>
            </p:nvSpPr>
            <p:spPr bwMode="auto">
              <a:xfrm>
                <a:off x="1993900" y="5424488"/>
                <a:ext cx="673100" cy="442912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zh-TW" sz="1400" b="0">
                    <a:ea typeface="新細明體" charset="-120"/>
                  </a:rPr>
                  <a:t>MIA</a:t>
                </a:r>
                <a:endParaRPr lang="en-US" altLang="zh-TW" sz="1400" i="1">
                  <a:ea typeface="新細明體" charset="-120"/>
                </a:endParaRPr>
              </a:p>
            </p:txBody>
          </p:sp>
          <p:sp>
            <p:nvSpPr>
              <p:cNvPr id="98" name="AutoShape 44"/>
              <p:cNvSpPr>
                <a:spLocks noChangeArrowheads="1"/>
              </p:cNvSpPr>
              <p:nvPr/>
            </p:nvSpPr>
            <p:spPr bwMode="auto">
              <a:xfrm>
                <a:off x="2808289" y="2551114"/>
                <a:ext cx="1685925" cy="45402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zh-TW" sz="1400" b="0" dirty="0">
                    <a:ea typeface="新細明體" charset="-120"/>
                  </a:rPr>
                  <a:t>{</a:t>
                </a:r>
                <a:r>
                  <a:rPr lang="en-US" altLang="zh-TW" sz="1400" b="0" dirty="0" smtClean="0">
                    <a:ea typeface="新細明體" charset="-120"/>
                  </a:rPr>
                  <a:t>ORD</a:t>
                </a:r>
                <a:r>
                  <a:rPr lang="en-US" altLang="zh-TW" sz="1400" b="0" dirty="0">
                    <a:ea typeface="新細明體" charset="-120"/>
                  </a:rPr>
                  <a:t>, </a:t>
                </a:r>
                <a:r>
                  <a:rPr lang="en-US" altLang="zh-TW" sz="1400" b="0" dirty="0" smtClean="0">
                    <a:ea typeface="新細明體" charset="-120"/>
                  </a:rPr>
                  <a:t>PVD}</a:t>
                </a:r>
                <a:endParaRPr lang="en-US" altLang="zh-TW" sz="1400" b="0" dirty="0">
                  <a:ea typeface="新細明體" charset="-120"/>
                </a:endParaRPr>
              </a:p>
            </p:txBody>
          </p:sp>
          <p:sp>
            <p:nvSpPr>
              <p:cNvPr id="99" name="Text Box 48"/>
              <p:cNvSpPr txBox="1">
                <a:spLocks noChangeArrowheads="1"/>
              </p:cNvSpPr>
              <p:nvPr/>
            </p:nvSpPr>
            <p:spPr bwMode="auto">
              <a:xfrm>
                <a:off x="1981201" y="2024063"/>
                <a:ext cx="1939925" cy="39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zh-TW" sz="1200" b="0" dirty="0">
                    <a:ea typeface="新細明體" charset="-120"/>
                  </a:rPr>
                  <a:t>Adjacency List</a:t>
                </a:r>
              </a:p>
            </p:txBody>
          </p:sp>
          <p:sp>
            <p:nvSpPr>
              <p:cNvPr id="100" name="AutoShape 70"/>
              <p:cNvSpPr>
                <a:spLocks noChangeArrowheads="1"/>
              </p:cNvSpPr>
              <p:nvPr/>
            </p:nvSpPr>
            <p:spPr bwMode="auto">
              <a:xfrm>
                <a:off x="4637089" y="2530476"/>
                <a:ext cx="1685925" cy="45402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zh-TW" sz="1400" b="0" dirty="0">
                    <a:ea typeface="新細明體" charset="-120"/>
                  </a:rPr>
                  <a:t>{</a:t>
                </a:r>
                <a:r>
                  <a:rPr lang="en-US" altLang="zh-TW" sz="1400" b="0" dirty="0" smtClean="0">
                    <a:ea typeface="新細明體" charset="-120"/>
                  </a:rPr>
                  <a:t>ORD</a:t>
                </a:r>
                <a:r>
                  <a:rPr lang="en-US" altLang="zh-TW" sz="1400" b="0" dirty="0">
                    <a:ea typeface="新細明體" charset="-120"/>
                  </a:rPr>
                  <a:t>, </a:t>
                </a:r>
                <a:r>
                  <a:rPr lang="en-US" altLang="zh-TW" sz="1400" b="0" dirty="0" smtClean="0">
                    <a:ea typeface="新細明體" charset="-120"/>
                  </a:rPr>
                  <a:t>DFW}</a:t>
                </a:r>
                <a:endParaRPr lang="en-US" altLang="zh-TW" sz="1400" b="0" dirty="0">
                  <a:ea typeface="新細明體" charset="-120"/>
                </a:endParaRPr>
              </a:p>
            </p:txBody>
          </p:sp>
          <p:sp>
            <p:nvSpPr>
              <p:cNvPr id="101" name="Line 72"/>
              <p:cNvSpPr>
                <a:spLocks noChangeShapeType="1"/>
              </p:cNvSpPr>
              <p:nvPr/>
            </p:nvSpPr>
            <p:spPr bwMode="auto">
              <a:xfrm>
                <a:off x="2667001" y="3452813"/>
                <a:ext cx="381317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sz="1100"/>
              </a:p>
            </p:txBody>
          </p:sp>
          <p:sp>
            <p:nvSpPr>
              <p:cNvPr id="102" name="AutoShape 73"/>
              <p:cNvSpPr>
                <a:spLocks noChangeArrowheads="1"/>
              </p:cNvSpPr>
              <p:nvPr/>
            </p:nvSpPr>
            <p:spPr bwMode="auto">
              <a:xfrm>
                <a:off x="2808289" y="3228976"/>
                <a:ext cx="1685925" cy="45402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zh-TW" sz="1400" b="0" dirty="0">
                    <a:ea typeface="新細明體" charset="-120"/>
                  </a:rPr>
                  <a:t>{</a:t>
                </a:r>
                <a:r>
                  <a:rPr lang="en-US" altLang="zh-TW" sz="1400" b="0" dirty="0" smtClean="0">
                    <a:ea typeface="新細明體" charset="-120"/>
                  </a:rPr>
                  <a:t>LGA</a:t>
                </a:r>
                <a:r>
                  <a:rPr lang="en-US" altLang="zh-TW" sz="1400" b="0" dirty="0">
                    <a:ea typeface="新細明體" charset="-120"/>
                  </a:rPr>
                  <a:t>, </a:t>
                </a:r>
                <a:r>
                  <a:rPr lang="en-US" altLang="zh-TW" sz="1400" b="0" dirty="0" smtClean="0">
                    <a:ea typeface="新細明體" charset="-120"/>
                  </a:rPr>
                  <a:t>PVD}</a:t>
                </a:r>
                <a:endParaRPr lang="en-US" altLang="zh-TW" sz="1400" b="0" dirty="0">
                  <a:ea typeface="新細明體" charset="-120"/>
                </a:endParaRPr>
              </a:p>
            </p:txBody>
          </p:sp>
          <p:sp>
            <p:nvSpPr>
              <p:cNvPr id="103" name="AutoShape 74"/>
              <p:cNvSpPr>
                <a:spLocks noChangeArrowheads="1"/>
              </p:cNvSpPr>
              <p:nvPr/>
            </p:nvSpPr>
            <p:spPr bwMode="auto">
              <a:xfrm>
                <a:off x="4637089" y="3208339"/>
                <a:ext cx="1685925" cy="45402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zh-TW" sz="1400" b="0" dirty="0">
                    <a:ea typeface="新細明體" charset="-120"/>
                  </a:rPr>
                  <a:t>{</a:t>
                </a:r>
                <a:r>
                  <a:rPr lang="en-US" altLang="zh-TW" sz="1400" b="0" dirty="0" smtClean="0">
                    <a:ea typeface="新細明體" charset="-120"/>
                  </a:rPr>
                  <a:t>LGA</a:t>
                </a:r>
                <a:r>
                  <a:rPr lang="en-US" altLang="zh-TW" sz="1400" b="0" dirty="0">
                    <a:ea typeface="新細明體" charset="-120"/>
                  </a:rPr>
                  <a:t>, </a:t>
                </a:r>
                <a:r>
                  <a:rPr lang="en-US" altLang="zh-TW" sz="1400" b="0" dirty="0" smtClean="0">
                    <a:ea typeface="新細明體" charset="-120"/>
                  </a:rPr>
                  <a:t>MIA}</a:t>
                </a:r>
                <a:endParaRPr lang="en-US" altLang="zh-TW" sz="1400" b="0" dirty="0">
                  <a:ea typeface="新細明體" charset="-120"/>
                </a:endParaRPr>
              </a:p>
            </p:txBody>
          </p:sp>
          <p:sp>
            <p:nvSpPr>
              <p:cNvPr id="104" name="Line 76"/>
              <p:cNvSpPr>
                <a:spLocks noChangeShapeType="1"/>
              </p:cNvSpPr>
              <p:nvPr/>
            </p:nvSpPr>
            <p:spPr bwMode="auto">
              <a:xfrm>
                <a:off x="2667000" y="4195763"/>
                <a:ext cx="197008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sz="1100"/>
              </a:p>
            </p:txBody>
          </p:sp>
          <p:sp>
            <p:nvSpPr>
              <p:cNvPr id="105" name="AutoShape 77"/>
              <p:cNvSpPr>
                <a:spLocks noChangeArrowheads="1"/>
              </p:cNvSpPr>
              <p:nvPr/>
            </p:nvSpPr>
            <p:spPr bwMode="auto">
              <a:xfrm>
                <a:off x="2808289" y="3971926"/>
                <a:ext cx="1685925" cy="45402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zh-TW" sz="1400" b="0" dirty="0">
                    <a:ea typeface="新細明體" charset="-120"/>
                  </a:rPr>
                  <a:t>{</a:t>
                </a:r>
                <a:r>
                  <a:rPr lang="en-US" altLang="zh-TW" sz="1400" b="0" dirty="0" smtClean="0">
                    <a:ea typeface="新細明體" charset="-120"/>
                  </a:rPr>
                  <a:t>PVD</a:t>
                </a:r>
                <a:r>
                  <a:rPr lang="en-US" altLang="zh-TW" sz="1400" b="0" dirty="0">
                    <a:ea typeface="新細明體" charset="-120"/>
                  </a:rPr>
                  <a:t>, </a:t>
                </a:r>
                <a:r>
                  <a:rPr lang="en-US" altLang="zh-TW" sz="1400" b="0" dirty="0" smtClean="0">
                    <a:ea typeface="新細明體" charset="-120"/>
                  </a:rPr>
                  <a:t>ORD}</a:t>
                </a:r>
                <a:endParaRPr lang="en-US" altLang="zh-TW" sz="1400" b="0" dirty="0">
                  <a:ea typeface="新細明體" charset="-120"/>
                </a:endParaRPr>
              </a:p>
            </p:txBody>
          </p:sp>
          <p:sp>
            <p:nvSpPr>
              <p:cNvPr id="106" name="AutoShape 78"/>
              <p:cNvSpPr>
                <a:spLocks noChangeArrowheads="1"/>
              </p:cNvSpPr>
              <p:nvPr/>
            </p:nvSpPr>
            <p:spPr bwMode="auto">
              <a:xfrm>
                <a:off x="4637089" y="3951289"/>
                <a:ext cx="1685925" cy="45402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zh-TW" sz="1400" b="0" dirty="0">
                    <a:ea typeface="新細明體" charset="-120"/>
                  </a:rPr>
                  <a:t>{</a:t>
                </a:r>
                <a:r>
                  <a:rPr lang="en-US" altLang="zh-TW" sz="1400" b="0" dirty="0" smtClean="0">
                    <a:ea typeface="新細明體" charset="-120"/>
                  </a:rPr>
                  <a:t>PVD</a:t>
                </a:r>
                <a:r>
                  <a:rPr lang="en-US" altLang="zh-TW" sz="1400" b="0" dirty="0">
                    <a:ea typeface="新細明體" charset="-120"/>
                  </a:rPr>
                  <a:t>, </a:t>
                </a:r>
                <a:r>
                  <a:rPr lang="en-US" altLang="zh-TW" sz="1400" b="0" dirty="0" smtClean="0">
                    <a:ea typeface="新細明體" charset="-120"/>
                  </a:rPr>
                  <a:t>LGA}</a:t>
                </a:r>
                <a:endParaRPr lang="en-US" altLang="zh-TW" sz="1400" b="0" dirty="0">
                  <a:ea typeface="新細明體" charset="-120"/>
                </a:endParaRPr>
              </a:p>
            </p:txBody>
          </p:sp>
          <p:sp>
            <p:nvSpPr>
              <p:cNvPr id="107" name="AutoShape 79"/>
              <p:cNvSpPr>
                <a:spLocks noChangeArrowheads="1"/>
              </p:cNvSpPr>
              <p:nvPr/>
            </p:nvSpPr>
            <p:spPr bwMode="auto">
              <a:xfrm>
                <a:off x="6480176" y="3228976"/>
                <a:ext cx="1685925" cy="45402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zh-TW" sz="1400" b="0" dirty="0">
                    <a:ea typeface="新細明體" charset="-120"/>
                  </a:rPr>
                  <a:t>{</a:t>
                </a:r>
                <a:r>
                  <a:rPr lang="en-US" altLang="zh-TW" sz="1400" b="0" dirty="0" smtClean="0">
                    <a:ea typeface="新細明體" charset="-120"/>
                  </a:rPr>
                  <a:t>LGA</a:t>
                </a:r>
                <a:r>
                  <a:rPr lang="en-US" altLang="zh-TW" sz="1400" b="0" dirty="0">
                    <a:ea typeface="新細明體" charset="-120"/>
                  </a:rPr>
                  <a:t>, </a:t>
                </a:r>
                <a:r>
                  <a:rPr lang="en-US" altLang="zh-TW" sz="1400" b="0" dirty="0" smtClean="0">
                    <a:ea typeface="新細明體" charset="-120"/>
                  </a:rPr>
                  <a:t>DFW}</a:t>
                </a:r>
                <a:endParaRPr lang="en-US" altLang="zh-TW" sz="1400" b="0" dirty="0">
                  <a:ea typeface="新細明體" charset="-120"/>
                </a:endParaRPr>
              </a:p>
            </p:txBody>
          </p:sp>
          <p:sp>
            <p:nvSpPr>
              <p:cNvPr id="108" name="Line 80"/>
              <p:cNvSpPr>
                <a:spLocks noChangeShapeType="1"/>
              </p:cNvSpPr>
              <p:nvPr/>
            </p:nvSpPr>
            <p:spPr bwMode="auto">
              <a:xfrm>
                <a:off x="2667001" y="4932363"/>
                <a:ext cx="381317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sz="1100"/>
              </a:p>
            </p:txBody>
          </p:sp>
          <p:sp>
            <p:nvSpPr>
              <p:cNvPr id="109" name="AutoShape 81"/>
              <p:cNvSpPr>
                <a:spLocks noChangeArrowheads="1"/>
              </p:cNvSpPr>
              <p:nvPr/>
            </p:nvSpPr>
            <p:spPr bwMode="auto">
              <a:xfrm>
                <a:off x="2808289" y="4708526"/>
                <a:ext cx="1685925" cy="45402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zh-TW" sz="1400" b="0" dirty="0">
                    <a:ea typeface="新細明體" charset="-120"/>
                  </a:rPr>
                  <a:t>{</a:t>
                </a:r>
                <a:r>
                  <a:rPr lang="en-US" altLang="zh-TW" sz="1400" b="0" dirty="0" smtClean="0">
                    <a:ea typeface="新細明體" charset="-120"/>
                  </a:rPr>
                  <a:t>DFW</a:t>
                </a:r>
                <a:r>
                  <a:rPr lang="en-US" altLang="zh-TW" sz="1400" b="0" dirty="0">
                    <a:ea typeface="新細明體" charset="-120"/>
                  </a:rPr>
                  <a:t>, </a:t>
                </a:r>
                <a:r>
                  <a:rPr lang="en-US" altLang="zh-TW" sz="1400" b="0" dirty="0" smtClean="0">
                    <a:ea typeface="新細明體" charset="-120"/>
                  </a:rPr>
                  <a:t>ORD}</a:t>
                </a:r>
                <a:endParaRPr lang="en-US" altLang="zh-TW" sz="1400" b="0" dirty="0">
                  <a:ea typeface="新細明體" charset="-120"/>
                </a:endParaRPr>
              </a:p>
            </p:txBody>
          </p:sp>
          <p:sp>
            <p:nvSpPr>
              <p:cNvPr id="110" name="AutoShape 82"/>
              <p:cNvSpPr>
                <a:spLocks noChangeArrowheads="1"/>
              </p:cNvSpPr>
              <p:nvPr/>
            </p:nvSpPr>
            <p:spPr bwMode="auto">
              <a:xfrm>
                <a:off x="4637089" y="4687889"/>
                <a:ext cx="1685925" cy="45402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zh-TW" sz="1400" b="0" dirty="0">
                    <a:ea typeface="新細明體" charset="-120"/>
                  </a:rPr>
                  <a:t>{</a:t>
                </a:r>
                <a:r>
                  <a:rPr lang="en-US" altLang="zh-TW" sz="1400" b="0" dirty="0" smtClean="0">
                    <a:ea typeface="新細明體" charset="-120"/>
                  </a:rPr>
                  <a:t>DFW</a:t>
                </a:r>
                <a:r>
                  <a:rPr lang="en-US" altLang="zh-TW" sz="1400" b="0" dirty="0">
                    <a:ea typeface="新細明體" charset="-120"/>
                  </a:rPr>
                  <a:t>, </a:t>
                </a:r>
                <a:r>
                  <a:rPr lang="en-US" altLang="zh-TW" sz="1400" b="0" dirty="0" smtClean="0">
                    <a:ea typeface="新細明體" charset="-120"/>
                  </a:rPr>
                  <a:t>LGA}</a:t>
                </a:r>
                <a:endParaRPr lang="en-US" altLang="zh-TW" sz="1400" b="0" dirty="0">
                  <a:ea typeface="新細明體" charset="-120"/>
                </a:endParaRPr>
              </a:p>
            </p:txBody>
          </p:sp>
          <p:sp>
            <p:nvSpPr>
              <p:cNvPr id="111" name="AutoShape 83"/>
              <p:cNvSpPr>
                <a:spLocks noChangeArrowheads="1"/>
              </p:cNvSpPr>
              <p:nvPr/>
            </p:nvSpPr>
            <p:spPr bwMode="auto">
              <a:xfrm>
                <a:off x="6480176" y="4687889"/>
                <a:ext cx="1685925" cy="45402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zh-TW" sz="1400" b="0" dirty="0">
                    <a:ea typeface="新細明體" charset="-120"/>
                  </a:rPr>
                  <a:t>{</a:t>
                </a:r>
                <a:r>
                  <a:rPr lang="en-US" altLang="zh-TW" sz="1400" b="0" dirty="0" smtClean="0">
                    <a:ea typeface="新細明體" charset="-120"/>
                  </a:rPr>
                  <a:t>DFW</a:t>
                </a:r>
                <a:r>
                  <a:rPr lang="en-US" altLang="zh-TW" sz="1400" b="0" dirty="0">
                    <a:ea typeface="新細明體" charset="-120"/>
                  </a:rPr>
                  <a:t>, </a:t>
                </a:r>
                <a:r>
                  <a:rPr lang="en-US" altLang="zh-TW" sz="1400" b="0" dirty="0" smtClean="0">
                    <a:ea typeface="新細明體" charset="-120"/>
                  </a:rPr>
                  <a:t>MIA}</a:t>
                </a:r>
                <a:endParaRPr lang="en-US" altLang="zh-TW" sz="1400" b="0" dirty="0">
                  <a:ea typeface="新細明體" charset="-120"/>
                </a:endParaRPr>
              </a:p>
            </p:txBody>
          </p:sp>
          <p:sp>
            <p:nvSpPr>
              <p:cNvPr id="112" name="Line 84"/>
              <p:cNvSpPr>
                <a:spLocks noChangeShapeType="1"/>
              </p:cNvSpPr>
              <p:nvPr/>
            </p:nvSpPr>
            <p:spPr bwMode="auto">
              <a:xfrm>
                <a:off x="2667000" y="5637213"/>
                <a:ext cx="197008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sz="1100"/>
              </a:p>
            </p:txBody>
          </p:sp>
          <p:sp>
            <p:nvSpPr>
              <p:cNvPr id="113" name="AutoShape 85"/>
              <p:cNvSpPr>
                <a:spLocks noChangeArrowheads="1"/>
              </p:cNvSpPr>
              <p:nvPr/>
            </p:nvSpPr>
            <p:spPr bwMode="auto">
              <a:xfrm>
                <a:off x="2808289" y="5413376"/>
                <a:ext cx="1685925" cy="45402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zh-TW" sz="1400" b="0" dirty="0">
                    <a:ea typeface="新細明體" charset="-120"/>
                  </a:rPr>
                  <a:t>{</a:t>
                </a:r>
                <a:r>
                  <a:rPr lang="en-US" altLang="zh-TW" sz="1400" b="0" dirty="0" smtClean="0">
                    <a:ea typeface="新細明體" charset="-120"/>
                  </a:rPr>
                  <a:t>MIA</a:t>
                </a:r>
                <a:r>
                  <a:rPr lang="en-US" altLang="zh-TW" sz="1400" b="0" dirty="0">
                    <a:ea typeface="新細明體" charset="-120"/>
                  </a:rPr>
                  <a:t>, </a:t>
                </a:r>
                <a:r>
                  <a:rPr lang="en-US" altLang="zh-TW" sz="1400" b="0" dirty="0" smtClean="0">
                    <a:ea typeface="新細明體" charset="-120"/>
                  </a:rPr>
                  <a:t>LGA}</a:t>
                </a:r>
                <a:endParaRPr lang="en-US" altLang="zh-TW" sz="1400" b="0" dirty="0">
                  <a:ea typeface="新細明體" charset="-120"/>
                </a:endParaRPr>
              </a:p>
            </p:txBody>
          </p:sp>
          <p:sp>
            <p:nvSpPr>
              <p:cNvPr id="114" name="AutoShape 86"/>
              <p:cNvSpPr>
                <a:spLocks noChangeArrowheads="1"/>
              </p:cNvSpPr>
              <p:nvPr/>
            </p:nvSpPr>
            <p:spPr bwMode="auto">
              <a:xfrm>
                <a:off x="4637089" y="5392739"/>
                <a:ext cx="1685925" cy="45402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zh-TW" sz="1400" b="0" dirty="0">
                    <a:ea typeface="新細明體" charset="-120"/>
                  </a:rPr>
                  <a:t>{</a:t>
                </a:r>
                <a:r>
                  <a:rPr lang="en-US" altLang="zh-TW" sz="1400" b="0" dirty="0" smtClean="0">
                    <a:ea typeface="新細明體" charset="-120"/>
                  </a:rPr>
                  <a:t>MIA</a:t>
                </a:r>
                <a:r>
                  <a:rPr lang="en-US" altLang="zh-TW" sz="1400" b="0" dirty="0">
                    <a:ea typeface="新細明體" charset="-120"/>
                  </a:rPr>
                  <a:t>, </a:t>
                </a:r>
                <a:r>
                  <a:rPr lang="en-US" altLang="zh-TW" sz="1400" b="0" dirty="0" smtClean="0">
                    <a:ea typeface="新細明體" charset="-120"/>
                  </a:rPr>
                  <a:t>DFW}</a:t>
                </a:r>
                <a:endParaRPr lang="en-US" altLang="zh-TW" sz="1400" b="0" dirty="0">
                  <a:ea typeface="新細明體" charset="-120"/>
                </a:endParaRPr>
              </a:p>
            </p:txBody>
          </p:sp>
        </p:grpSp>
        <p:sp>
          <p:nvSpPr>
            <p:cNvPr id="86" name="Rounded Rectangle 85"/>
            <p:cNvSpPr/>
            <p:nvPr/>
          </p:nvSpPr>
          <p:spPr>
            <a:xfrm rot="10800000">
              <a:off x="534386" y="2634489"/>
              <a:ext cx="253942" cy="3315481"/>
            </a:xfrm>
            <a:prstGeom prst="round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/>
            <a:p>
              <a:pPr algn="ctr">
                <a:spcBef>
                  <a:spcPct val="0"/>
                </a:spcBef>
              </a:pPr>
              <a:endParaRPr lang="en-US" sz="1400">
                <a:solidFill>
                  <a:schemeClr val="tx1"/>
                </a:solidFill>
                <a:latin typeface="Tahoma" panose="020B0604030504040204" pitchFamily="34" charset="0"/>
                <a:ea typeface="新細明體" charset="-120"/>
              </a:endParaRPr>
            </a:p>
          </p:txBody>
        </p:sp>
        <p:cxnSp>
          <p:nvCxnSpPr>
            <p:cNvPr id="87" name="Straight Arrow Connector 86"/>
            <p:cNvCxnSpPr>
              <a:endCxn id="97" idx="1"/>
            </p:cNvCxnSpPr>
            <p:nvPr/>
          </p:nvCxnSpPr>
          <p:spPr>
            <a:xfrm>
              <a:off x="645343" y="5728515"/>
              <a:ext cx="30014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endCxn id="96" idx="1"/>
            </p:cNvCxnSpPr>
            <p:nvPr/>
          </p:nvCxnSpPr>
          <p:spPr>
            <a:xfrm>
              <a:off x="645343" y="4997472"/>
              <a:ext cx="300147" cy="1031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>
              <a:endCxn id="95" idx="1"/>
            </p:cNvCxnSpPr>
            <p:nvPr/>
          </p:nvCxnSpPr>
          <p:spPr>
            <a:xfrm>
              <a:off x="645343" y="4260872"/>
              <a:ext cx="300147" cy="26193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>
              <a:endCxn id="94" idx="1"/>
            </p:cNvCxnSpPr>
            <p:nvPr/>
          </p:nvCxnSpPr>
          <p:spPr>
            <a:xfrm flipV="1">
              <a:off x="647810" y="3566340"/>
              <a:ext cx="297680" cy="142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>
              <a:endCxn id="93" idx="1"/>
            </p:cNvCxnSpPr>
            <p:nvPr/>
          </p:nvCxnSpPr>
          <p:spPr>
            <a:xfrm>
              <a:off x="667441" y="2842105"/>
              <a:ext cx="278049" cy="351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630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Adjacency Map Structure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store augmenting incidence structures in maps, instead of lists. This is called an </a:t>
            </a:r>
            <a:r>
              <a:rPr lang="en-US" b="1" dirty="0" smtClean="0">
                <a:solidFill>
                  <a:schemeClr val="accent1"/>
                </a:solidFill>
              </a:rPr>
              <a:t>adjacency map</a:t>
            </a:r>
            <a:r>
              <a:rPr lang="en-US" dirty="0" smtClean="0"/>
              <a:t>. 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 general an "adjacency list" means storing adjacency with vertices, so the terms are interchangeable</a:t>
            </a:r>
            <a:endParaRPr lang="en-US" dirty="0" smtClean="0"/>
          </a:p>
          <a:p>
            <a:r>
              <a:rPr lang="en-US" dirty="0" smtClean="0"/>
              <a:t>What would this do to the complexities?</a:t>
            </a:r>
          </a:p>
          <a:p>
            <a:pPr lvl="1"/>
            <a:r>
              <a:rPr lang="en-US" dirty="0" smtClean="0"/>
              <a:t>If it is implemented as a hash table?</a:t>
            </a:r>
          </a:p>
          <a:p>
            <a:pPr lvl="1"/>
            <a:r>
              <a:rPr lang="en-US" dirty="0" smtClean="0"/>
              <a:t>If it is implemented as a red-black tree?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5369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Adjacency Matrix Structure</a:t>
            </a:r>
            <a:endParaRPr lang="en-US" altLang="zh-TW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0760" name="Group 184"/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846494965"/>
                  </p:ext>
                </p:extLst>
              </p:nvPr>
            </p:nvGraphicFramePr>
            <p:xfrm>
              <a:off x="1141413" y="2249488"/>
              <a:ext cx="4878388" cy="4007486"/>
            </p:xfrm>
            <a:graphic>
              <a:graphicData uri="http://schemas.openxmlformats.org/drawingml/2006/table">
                <a:tbl>
                  <a:tblPr/>
                  <a:tblGrid>
                    <a:gridCol w="355787"/>
                    <a:gridCol w="907713"/>
                    <a:gridCol w="905432"/>
                    <a:gridCol w="903152"/>
                    <a:gridCol w="903152"/>
                    <a:gridCol w="903152"/>
                  </a:tblGrid>
                  <a:tr h="314325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endParaRPr kumimoji="0" lang="zh-TW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0</a:t>
                          </a:r>
                        </a:p>
                      </a:txBody>
                      <a:tcPr marL="131368" marR="131368" anchor="ctr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1</a:t>
                          </a:r>
                        </a:p>
                      </a:txBody>
                      <a:tcPr marL="131368" marR="131368" anchor="ctr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2</a:t>
                          </a:r>
                        </a:p>
                      </a:txBody>
                      <a:tcPr marL="131368" marR="131368" anchor="ctr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3</a:t>
                          </a:r>
                        </a:p>
                      </a:txBody>
                      <a:tcPr marL="131368" marR="131368" anchor="ctr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4</a:t>
                          </a:r>
                        </a:p>
                      </a:txBody>
                      <a:tcPr marL="131368" marR="131368" anchor="ctr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731838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0</a:t>
                          </a:r>
                        </a:p>
                      </a:txBody>
                      <a:tcPr marL="131368" marR="131368" anchor="ctr" horzOverflow="overflow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∅</m:t>
                                </m:r>
                              </m:oMath>
                            </m:oMathPara>
                          </a14:m>
                          <a:endParaRPr kumimoji="0" lang="en-US" altLang="zh-TW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∅</m:t>
                                </m:r>
                              </m:oMath>
                            </m:oMathPara>
                          </a14:m>
                          <a:endParaRPr kumimoji="0" lang="en-US" altLang="zh-TW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{0, 2}</a:t>
                          </a: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  <a:defRPr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{0, 3}</a:t>
                          </a: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∅</m:t>
                                </m:r>
                              </m:oMath>
                            </m:oMathPara>
                          </a14:m>
                          <a:endParaRPr kumimoji="0" lang="en-US" altLang="zh-TW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728663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1</a:t>
                          </a:r>
                        </a:p>
                      </a:txBody>
                      <a:tcPr marL="131368" marR="131368" anchor="ctr" horzOverflow="overflow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∅</m:t>
                                </m:r>
                              </m:oMath>
                            </m:oMathPara>
                          </a14:m>
                          <a:endParaRPr kumimoji="0" lang="en-US" altLang="zh-TW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∅</m:t>
                                </m:r>
                              </m:oMath>
                            </m:oMathPara>
                          </a14:m>
                          <a:endParaRPr kumimoji="0" lang="en-US" altLang="zh-TW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{1, 2}</a:t>
                          </a:r>
                          <a:endParaRPr kumimoji="0" lang="en-US" altLang="zh-TW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  <a:defRPr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{1, 3}</a:t>
                          </a: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{1, 4}</a:t>
                          </a:r>
                          <a:endParaRPr kumimoji="0" lang="en-US" altLang="zh-TW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727075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2</a:t>
                          </a:r>
                        </a:p>
                      </a:txBody>
                      <a:tcPr marL="131368" marR="131368" anchor="ctr" horzOverflow="overflow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{0, 2}</a:t>
                          </a: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{1, 2}</a:t>
                          </a:r>
                          <a:endParaRPr kumimoji="0" lang="en-US" altLang="zh-TW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∅</m:t>
                                </m:r>
                              </m:oMath>
                            </m:oMathPara>
                          </a14:m>
                          <a:endParaRPr kumimoji="0" lang="en-US" altLang="zh-TW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∅</m:t>
                                </m:r>
                              </m:oMath>
                            </m:oMathPara>
                          </a14:m>
                          <a:endParaRPr kumimoji="0" lang="en-US" altLang="zh-TW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∅</m:t>
                                </m:r>
                              </m:oMath>
                            </m:oMathPara>
                          </a14:m>
                          <a:endParaRPr kumimoji="0" lang="en-US" altLang="zh-TW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727075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3</a:t>
                          </a:r>
                        </a:p>
                      </a:txBody>
                      <a:tcPr marL="131368" marR="131368" anchor="ctr" horzOverflow="overflow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{0, 3}</a:t>
                          </a: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{1, 3}</a:t>
                          </a:r>
                          <a:endParaRPr kumimoji="0" lang="en-US" altLang="zh-TW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∅</m:t>
                                </m:r>
                              </m:oMath>
                            </m:oMathPara>
                          </a14:m>
                          <a:endParaRPr kumimoji="0" lang="en-US" altLang="zh-TW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∅</m:t>
                                </m:r>
                              </m:oMath>
                            </m:oMathPara>
                          </a14:m>
                          <a:endParaRPr kumimoji="0" lang="en-US" altLang="zh-TW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{3, 4}</a:t>
                          </a: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727075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4</a:t>
                          </a:r>
                        </a:p>
                      </a:txBody>
                      <a:tcPr marL="131368" marR="131368" anchor="ctr" horzOverflow="overflow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∅</m:t>
                                </m:r>
                              </m:oMath>
                            </m:oMathPara>
                          </a14:m>
                          <a:endParaRPr kumimoji="0" lang="en-US" altLang="zh-TW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{1, 4}</a:t>
                          </a:r>
                          <a:endParaRPr kumimoji="0" lang="en-US" altLang="zh-TW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∅</m:t>
                                </m:r>
                              </m:oMath>
                            </m:oMathPara>
                          </a14:m>
                          <a:endParaRPr kumimoji="0" lang="en-US" altLang="zh-TW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{3, 4}</a:t>
                          </a: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∅</m:t>
                                </m:r>
                              </m:oMath>
                            </m:oMathPara>
                          </a14:m>
                          <a:endParaRPr kumimoji="0" lang="en-US" altLang="zh-TW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80760" name="Group 184"/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846494965"/>
                  </p:ext>
                </p:extLst>
              </p:nvPr>
            </p:nvGraphicFramePr>
            <p:xfrm>
              <a:off x="1141413" y="2249488"/>
              <a:ext cx="4878388" cy="4007486"/>
            </p:xfrm>
            <a:graphic>
              <a:graphicData uri="http://schemas.openxmlformats.org/drawingml/2006/table">
                <a:tbl>
                  <a:tblPr/>
                  <a:tblGrid>
                    <a:gridCol w="355787"/>
                    <a:gridCol w="907713"/>
                    <a:gridCol w="905432"/>
                    <a:gridCol w="903152"/>
                    <a:gridCol w="903152"/>
                    <a:gridCol w="903152"/>
                  </a:tblGrid>
                  <a:tr h="365760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endParaRPr kumimoji="0" lang="zh-TW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0</a:t>
                          </a:r>
                        </a:p>
                      </a:txBody>
                      <a:tcPr marL="131368" marR="131368" anchor="ctr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1</a:t>
                          </a:r>
                        </a:p>
                      </a:txBody>
                      <a:tcPr marL="131368" marR="131368" anchor="ctr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2</a:t>
                          </a:r>
                        </a:p>
                      </a:txBody>
                      <a:tcPr marL="131368" marR="131368" anchor="ctr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3</a:t>
                          </a:r>
                        </a:p>
                      </a:txBody>
                      <a:tcPr marL="131368" marR="131368" anchor="ctr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4</a:t>
                          </a:r>
                        </a:p>
                      </a:txBody>
                      <a:tcPr marL="131368" marR="131368" anchor="ctr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731838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0</a:t>
                          </a:r>
                        </a:p>
                      </a:txBody>
                      <a:tcPr marL="131368" marR="131368" anchor="ctr" horzOverflow="overflow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41611" t="-54167" r="-400000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141611" t="-54167" r="-300000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{0, 2}</a:t>
                          </a:r>
                          <a:endParaRPr kumimoji="0" lang="en-US" altLang="zh-TW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  <a:sym typeface="Symbol" panose="05050102010706020507" pitchFamily="18" charset="2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  <a:defRPr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{0, 3}</a:t>
                          </a: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443919" t="-54167" r="-1351" b="-400000"/>
                          </a:stretch>
                        </a:blipFill>
                      </a:tcPr>
                    </a:tc>
                  </a:tr>
                  <a:tr h="728663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1</a:t>
                          </a:r>
                        </a:p>
                      </a:txBody>
                      <a:tcPr marL="131368" marR="131368" anchor="ctr" horzOverflow="overflow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41611" t="-154167" r="-4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141611" t="-154167" r="-3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{1, 2}</a:t>
                          </a:r>
                          <a:endParaRPr kumimoji="0" lang="en-US" altLang="zh-TW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  <a:defRPr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{1, 3}</a:t>
                          </a: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{1, 4}</a:t>
                          </a:r>
                          <a:endParaRPr kumimoji="0" lang="en-US" altLang="zh-TW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727075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2</a:t>
                          </a:r>
                        </a:p>
                      </a:txBody>
                      <a:tcPr marL="131368" marR="131368" anchor="ctr" horzOverflow="overflow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{0, 2}</a:t>
                          </a:r>
                          <a:endParaRPr kumimoji="0" lang="en-US" altLang="zh-TW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  <a:sym typeface="Symbol" panose="05050102010706020507" pitchFamily="18" charset="2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{1, 2}</a:t>
                          </a:r>
                          <a:endParaRPr kumimoji="0" lang="en-US" altLang="zh-TW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243243" t="-256303" r="-202027" b="-2025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340940" t="-256303" r="-100671" b="-2025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443919" t="-256303" r="-1351" b="-202521"/>
                          </a:stretch>
                        </a:blipFill>
                      </a:tcPr>
                    </a:tc>
                  </a:tr>
                  <a:tr h="727075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3</a:t>
                          </a:r>
                        </a:p>
                      </a:txBody>
                      <a:tcPr marL="131368" marR="131368" anchor="ctr" horzOverflow="overflow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{0, 3}</a:t>
                          </a:r>
                          <a:endParaRPr kumimoji="0" lang="en-US" altLang="zh-TW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  <a:sym typeface="Symbol" panose="05050102010706020507" pitchFamily="18" charset="2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{1, 3}</a:t>
                          </a:r>
                          <a:endParaRPr kumimoji="0" lang="en-US" altLang="zh-TW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243243" t="-353333" r="-202027" b="-100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340940" t="-353333" r="-100671" b="-100833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{3, 4}</a:t>
                          </a:r>
                          <a:endParaRPr kumimoji="0" lang="en-US" altLang="zh-TW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  <a:sym typeface="Symbol" panose="05050102010706020507" pitchFamily="18" charset="2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727075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4</a:t>
                          </a:r>
                        </a:p>
                      </a:txBody>
                      <a:tcPr marL="131368" marR="131368" anchor="ctr" horzOverflow="overflow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41611" t="-457143" r="-400000" b="-1681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{1, 4}</a:t>
                          </a:r>
                          <a:endParaRPr kumimoji="0" lang="en-US" altLang="zh-TW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243243" t="-457143" r="-202027" b="-1681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{3, 4}</a:t>
                          </a:r>
                          <a:endParaRPr kumimoji="0" lang="en-US" altLang="zh-TW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  <a:sym typeface="Symbol" panose="05050102010706020507" pitchFamily="18" charset="2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443919" t="-457143" r="-1351" b="-168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391561" y="3269654"/>
            <a:ext cx="4875211" cy="3541714"/>
          </a:xfrm>
        </p:spPr>
        <p:txBody>
          <a:bodyPr/>
          <a:lstStyle/>
          <a:p>
            <a:r>
              <a:rPr lang="en-US" dirty="0" smtClean="0"/>
              <a:t>Adjacency matrices store references to edges in a table </a:t>
            </a:r>
            <a:br>
              <a:rPr lang="en-US" dirty="0" smtClean="0"/>
            </a:br>
            <a:r>
              <a:rPr lang="en-US" dirty="0" smtClean="0"/>
              <a:t>(in addition to the edge list)</a:t>
            </a:r>
          </a:p>
          <a:p>
            <a:r>
              <a:rPr lang="en-US" dirty="0" smtClean="0"/>
              <a:t>Augment vertices with integer keys (often done in all graph implementations!)</a:t>
            </a:r>
          </a:p>
        </p:txBody>
      </p:sp>
      <p:grpSp>
        <p:nvGrpSpPr>
          <p:cNvPr id="17" name="Group 3"/>
          <p:cNvGrpSpPr>
            <a:grpSpLocks/>
          </p:cNvGrpSpPr>
          <p:nvPr/>
        </p:nvGrpSpPr>
        <p:grpSpPr bwMode="auto">
          <a:xfrm>
            <a:off x="7264825" y="1375767"/>
            <a:ext cx="4157662" cy="1893887"/>
            <a:chOff x="3080" y="519"/>
            <a:chExt cx="2356" cy="1632"/>
          </a:xfrm>
        </p:grpSpPr>
        <p:sp>
          <p:nvSpPr>
            <p:cNvPr id="18" name="Oval 4"/>
            <p:cNvSpPr>
              <a:spLocks noChangeArrowheads="1"/>
            </p:cNvSpPr>
            <p:nvPr/>
          </p:nvSpPr>
          <p:spPr bwMode="auto">
            <a:xfrm>
              <a:off x="3262" y="677"/>
              <a:ext cx="590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 dirty="0">
                  <a:ea typeface="新細明體" charset="-120"/>
                </a:rPr>
                <a:t>0:ORD</a:t>
              </a:r>
            </a:p>
          </p:txBody>
        </p:sp>
        <p:sp>
          <p:nvSpPr>
            <p:cNvPr id="19" name="Oval 5"/>
            <p:cNvSpPr>
              <a:spLocks noChangeArrowheads="1"/>
            </p:cNvSpPr>
            <p:nvPr/>
          </p:nvSpPr>
          <p:spPr bwMode="auto">
            <a:xfrm>
              <a:off x="4846" y="579"/>
              <a:ext cx="590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2:PVD</a:t>
              </a:r>
            </a:p>
          </p:txBody>
        </p:sp>
        <p:sp>
          <p:nvSpPr>
            <p:cNvPr id="20" name="Oval 6"/>
            <p:cNvSpPr>
              <a:spLocks noChangeArrowheads="1"/>
            </p:cNvSpPr>
            <p:nvPr/>
          </p:nvSpPr>
          <p:spPr bwMode="auto">
            <a:xfrm>
              <a:off x="4688" y="1781"/>
              <a:ext cx="590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4:MIA</a:t>
              </a:r>
            </a:p>
          </p:txBody>
        </p:sp>
        <p:sp>
          <p:nvSpPr>
            <p:cNvPr id="21" name="Oval 7"/>
            <p:cNvSpPr>
              <a:spLocks noChangeArrowheads="1"/>
            </p:cNvSpPr>
            <p:nvPr/>
          </p:nvSpPr>
          <p:spPr bwMode="auto">
            <a:xfrm>
              <a:off x="3080" y="1631"/>
              <a:ext cx="590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3:DFW</a:t>
              </a:r>
            </a:p>
          </p:txBody>
        </p:sp>
        <p:sp>
          <p:nvSpPr>
            <p:cNvPr id="22" name="Oval 8"/>
            <p:cNvSpPr>
              <a:spLocks noChangeArrowheads="1"/>
            </p:cNvSpPr>
            <p:nvPr/>
          </p:nvSpPr>
          <p:spPr bwMode="auto">
            <a:xfrm>
              <a:off x="4256" y="1061"/>
              <a:ext cx="590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1:LGA</a:t>
              </a:r>
            </a:p>
          </p:txBody>
        </p:sp>
        <p:cxnSp>
          <p:nvCxnSpPr>
            <p:cNvPr id="23" name="AutoShape 9"/>
            <p:cNvCxnSpPr>
              <a:cxnSpLocks noChangeShapeType="1"/>
              <a:stCxn id="21" idx="0"/>
              <a:endCxn id="18" idx="4"/>
            </p:cNvCxnSpPr>
            <p:nvPr/>
          </p:nvCxnSpPr>
          <p:spPr bwMode="auto">
            <a:xfrm flipV="1">
              <a:off x="3375" y="971"/>
              <a:ext cx="182" cy="65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10"/>
            <p:cNvCxnSpPr>
              <a:cxnSpLocks noChangeShapeType="1"/>
              <a:stCxn id="21" idx="7"/>
              <a:endCxn id="22" idx="3"/>
            </p:cNvCxnSpPr>
            <p:nvPr/>
          </p:nvCxnSpPr>
          <p:spPr bwMode="auto">
            <a:xfrm flipV="1">
              <a:off x="3584" y="1313"/>
              <a:ext cx="758" cy="35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AutoShape 11"/>
            <p:cNvCxnSpPr>
              <a:cxnSpLocks noChangeShapeType="1"/>
              <a:stCxn id="22" idx="0"/>
              <a:endCxn id="19" idx="3"/>
            </p:cNvCxnSpPr>
            <p:nvPr/>
          </p:nvCxnSpPr>
          <p:spPr bwMode="auto">
            <a:xfrm flipV="1">
              <a:off x="4551" y="831"/>
              <a:ext cx="381" cy="22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AutoShape 12"/>
            <p:cNvCxnSpPr>
              <a:cxnSpLocks noChangeShapeType="1"/>
              <a:stCxn id="18" idx="6"/>
              <a:endCxn id="19" idx="2"/>
            </p:cNvCxnSpPr>
            <p:nvPr/>
          </p:nvCxnSpPr>
          <p:spPr bwMode="auto">
            <a:xfrm flipV="1">
              <a:off x="3858" y="723"/>
              <a:ext cx="982" cy="9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AutoShape 13"/>
            <p:cNvCxnSpPr>
              <a:cxnSpLocks noChangeShapeType="1"/>
              <a:stCxn id="22" idx="4"/>
              <a:endCxn id="20" idx="0"/>
            </p:cNvCxnSpPr>
            <p:nvPr/>
          </p:nvCxnSpPr>
          <p:spPr bwMode="auto">
            <a:xfrm>
              <a:off x="4551" y="1355"/>
              <a:ext cx="432" cy="42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AutoShape 14"/>
            <p:cNvCxnSpPr>
              <a:cxnSpLocks noChangeShapeType="1"/>
              <a:endCxn id="21" idx="6"/>
            </p:cNvCxnSpPr>
            <p:nvPr/>
          </p:nvCxnSpPr>
          <p:spPr bwMode="auto">
            <a:xfrm flipH="1" flipV="1">
              <a:off x="3676" y="1775"/>
              <a:ext cx="1006" cy="1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" name="Text Box 15"/>
            <p:cNvSpPr txBox="1">
              <a:spLocks noChangeArrowheads="1"/>
            </p:cNvSpPr>
            <p:nvPr/>
          </p:nvSpPr>
          <p:spPr bwMode="auto">
            <a:xfrm rot="-347285">
              <a:off x="4088" y="519"/>
              <a:ext cx="340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849</a:t>
              </a:r>
            </a:p>
          </p:txBody>
        </p:sp>
        <p:sp>
          <p:nvSpPr>
            <p:cNvPr id="30" name="Text Box 16"/>
            <p:cNvSpPr txBox="1">
              <a:spLocks noChangeArrowheads="1"/>
            </p:cNvSpPr>
            <p:nvPr/>
          </p:nvSpPr>
          <p:spPr bwMode="auto">
            <a:xfrm rot="-4662247">
              <a:off x="3101" y="1208"/>
              <a:ext cx="516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802</a:t>
              </a:r>
            </a:p>
          </p:txBody>
        </p:sp>
        <p:sp>
          <p:nvSpPr>
            <p:cNvPr id="31" name="Text Box 17"/>
            <p:cNvSpPr txBox="1">
              <a:spLocks noChangeArrowheads="1"/>
            </p:cNvSpPr>
            <p:nvPr/>
          </p:nvSpPr>
          <p:spPr bwMode="auto">
            <a:xfrm rot="-1544869">
              <a:off x="3703" y="1211"/>
              <a:ext cx="418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1387</a:t>
              </a:r>
            </a:p>
          </p:txBody>
        </p:sp>
        <p:sp>
          <p:nvSpPr>
            <p:cNvPr id="32" name="Text Box 18"/>
            <p:cNvSpPr txBox="1">
              <a:spLocks noChangeArrowheads="1"/>
            </p:cNvSpPr>
            <p:nvPr/>
          </p:nvSpPr>
          <p:spPr bwMode="auto">
            <a:xfrm rot="2626382">
              <a:off x="4700" y="1322"/>
              <a:ext cx="418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1099</a:t>
              </a:r>
            </a:p>
          </p:txBody>
        </p:sp>
        <p:sp>
          <p:nvSpPr>
            <p:cNvPr id="33" name="Text Box 19"/>
            <p:cNvSpPr txBox="1">
              <a:spLocks noChangeArrowheads="1"/>
            </p:cNvSpPr>
            <p:nvPr/>
          </p:nvSpPr>
          <p:spPr bwMode="auto">
            <a:xfrm rot="565849">
              <a:off x="4019" y="1808"/>
              <a:ext cx="418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1120</a:t>
              </a:r>
            </a:p>
          </p:txBody>
        </p:sp>
        <p:sp>
          <p:nvSpPr>
            <p:cNvPr id="34" name="Text Box 20"/>
            <p:cNvSpPr txBox="1">
              <a:spLocks noChangeArrowheads="1"/>
            </p:cNvSpPr>
            <p:nvPr/>
          </p:nvSpPr>
          <p:spPr bwMode="auto">
            <a:xfrm rot="-1891667">
              <a:off x="4671" y="829"/>
              <a:ext cx="339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142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38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Applications</a:t>
            </a:r>
          </a:p>
        </p:txBody>
      </p:sp>
      <p:sp>
        <p:nvSpPr>
          <p:cNvPr id="3584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half" idx="1"/>
          </p:nvPr>
        </p:nvSpPr>
        <p:spPr>
          <a:xfrm>
            <a:off x="1141410" y="2249486"/>
            <a:ext cx="4878389" cy="4331330"/>
          </a:xfrm>
        </p:spPr>
        <p:txBody>
          <a:bodyPr>
            <a:normAutofit fontScale="85000" lnSpcReduction="20000"/>
          </a:bodyPr>
          <a:lstStyle/>
          <a:p>
            <a:r>
              <a:rPr lang="en-US" altLang="zh-TW" dirty="0" smtClean="0"/>
              <a:t>Electronic circuits</a:t>
            </a:r>
          </a:p>
          <a:p>
            <a:pPr lvl="1"/>
            <a:r>
              <a:rPr lang="en-US" altLang="zh-TW" dirty="0" smtClean="0"/>
              <a:t>Printed circuit board</a:t>
            </a:r>
          </a:p>
          <a:p>
            <a:pPr lvl="1"/>
            <a:r>
              <a:rPr lang="en-US" altLang="zh-TW" dirty="0" smtClean="0"/>
              <a:t>Integrated circuit</a:t>
            </a:r>
          </a:p>
          <a:p>
            <a:r>
              <a:rPr lang="en-US" altLang="zh-TW" dirty="0" smtClean="0"/>
              <a:t>Transportation networks</a:t>
            </a:r>
          </a:p>
          <a:p>
            <a:pPr lvl="1"/>
            <a:r>
              <a:rPr lang="en-US" altLang="zh-TW" dirty="0" smtClean="0"/>
              <a:t>Highway network</a:t>
            </a:r>
          </a:p>
          <a:p>
            <a:pPr lvl="1"/>
            <a:r>
              <a:rPr lang="en-US" altLang="zh-TW" dirty="0" smtClean="0"/>
              <a:t>Flight network</a:t>
            </a:r>
          </a:p>
          <a:p>
            <a:r>
              <a:rPr lang="en-US" altLang="zh-TW" dirty="0" smtClean="0"/>
              <a:t>Computer networks</a:t>
            </a:r>
          </a:p>
          <a:p>
            <a:pPr lvl="1"/>
            <a:r>
              <a:rPr lang="en-US" altLang="zh-TW" dirty="0" smtClean="0"/>
              <a:t>Local area network</a:t>
            </a:r>
          </a:p>
          <a:p>
            <a:pPr lvl="1"/>
            <a:r>
              <a:rPr lang="en-US" altLang="zh-TW" dirty="0" smtClean="0"/>
              <a:t>Internet</a:t>
            </a:r>
          </a:p>
          <a:p>
            <a:pPr lvl="1"/>
            <a:r>
              <a:rPr lang="en-US" altLang="zh-TW" dirty="0" smtClean="0"/>
              <a:t>Web</a:t>
            </a:r>
          </a:p>
          <a:p>
            <a:r>
              <a:rPr lang="en-US" altLang="zh-TW" dirty="0" smtClean="0"/>
              <a:t>Databases</a:t>
            </a:r>
          </a:p>
          <a:p>
            <a:pPr lvl="1"/>
            <a:r>
              <a:rPr lang="en-US" altLang="zh-TW" dirty="0" smtClean="0"/>
              <a:t>Entity-relationship diagram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43"/>
          <a:stretch/>
        </p:blipFill>
        <p:spPr>
          <a:xfrm>
            <a:off x="6019799" y="888845"/>
            <a:ext cx="4049890" cy="5421644"/>
          </a:xfrm>
        </p:spPr>
      </p:pic>
    </p:spTree>
    <p:extLst>
      <p:ext uri="{BB962C8B-B14F-4D97-AF65-F5344CB8AC3E}">
        <p14:creationId xmlns:p14="http://schemas.microsoft.com/office/powerpoint/2010/main" val="45788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Exercise</a:t>
            </a:r>
            <a:br>
              <a:rPr lang="en-US" altLang="zh-TW" dirty="0" smtClean="0"/>
            </a:br>
            <a:r>
              <a:rPr lang="en-US" altLang="zh-TW" sz="2800" dirty="0" smtClean="0"/>
              <a:t>Adjacency Matrix Structure</a:t>
            </a:r>
            <a:endParaRPr lang="en-US" altLang="zh-TW" dirty="0" smtClean="0"/>
          </a:p>
        </p:txBody>
      </p:sp>
      <p:sp>
        <p:nvSpPr>
          <p:cNvPr id="665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Construct the adjacency matrix for the following graph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157538" y="2960688"/>
            <a:ext cx="5876925" cy="2862262"/>
            <a:chOff x="2346326" y="2960688"/>
            <a:chExt cx="5876925" cy="2862262"/>
          </a:xfrm>
        </p:grpSpPr>
        <p:sp>
          <p:nvSpPr>
            <p:cNvPr id="66565" name="Oval 4"/>
            <p:cNvSpPr>
              <a:spLocks noChangeArrowheads="1"/>
            </p:cNvSpPr>
            <p:nvPr/>
          </p:nvSpPr>
          <p:spPr bwMode="auto">
            <a:xfrm>
              <a:off x="4090989" y="3122613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u</a:t>
              </a:r>
            </a:p>
          </p:txBody>
        </p:sp>
        <p:sp>
          <p:nvSpPr>
            <p:cNvPr id="66566" name="Oval 5"/>
            <p:cNvSpPr>
              <a:spLocks noChangeArrowheads="1"/>
            </p:cNvSpPr>
            <p:nvPr/>
          </p:nvSpPr>
          <p:spPr bwMode="auto">
            <a:xfrm>
              <a:off x="7286626" y="2960688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x</a:t>
              </a:r>
            </a:p>
          </p:txBody>
        </p:sp>
        <p:sp>
          <p:nvSpPr>
            <p:cNvPr id="66567" name="Oval 6"/>
            <p:cNvSpPr>
              <a:spLocks noChangeArrowheads="1"/>
            </p:cNvSpPr>
            <p:nvPr/>
          </p:nvSpPr>
          <p:spPr bwMode="auto">
            <a:xfrm>
              <a:off x="5514976" y="399097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y</a:t>
              </a:r>
            </a:p>
          </p:txBody>
        </p:sp>
        <p:sp>
          <p:nvSpPr>
            <p:cNvPr id="66568" name="Oval 7"/>
            <p:cNvSpPr>
              <a:spLocks noChangeArrowheads="1"/>
            </p:cNvSpPr>
            <p:nvPr/>
          </p:nvSpPr>
          <p:spPr bwMode="auto">
            <a:xfrm>
              <a:off x="3759201" y="5365750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v</a:t>
              </a:r>
            </a:p>
          </p:txBody>
        </p:sp>
        <p:sp>
          <p:nvSpPr>
            <p:cNvPr id="66569" name="Oval 8"/>
            <p:cNvSpPr>
              <a:spLocks noChangeArrowheads="1"/>
            </p:cNvSpPr>
            <p:nvPr/>
          </p:nvSpPr>
          <p:spPr bwMode="auto">
            <a:xfrm>
              <a:off x="6954839" y="497522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z</a:t>
              </a:r>
            </a:p>
          </p:txBody>
        </p:sp>
        <p:cxnSp>
          <p:nvCxnSpPr>
            <p:cNvPr id="66570" name="AutoShape 9"/>
            <p:cNvCxnSpPr>
              <a:cxnSpLocks noChangeShapeType="1"/>
              <a:stCxn id="66568" idx="0"/>
              <a:endCxn id="66565" idx="4"/>
            </p:cNvCxnSpPr>
            <p:nvPr/>
          </p:nvCxnSpPr>
          <p:spPr bwMode="auto">
            <a:xfrm rot="5400000" flipH="1" flipV="1">
              <a:off x="3500439" y="4306889"/>
              <a:ext cx="1785937" cy="33178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571" name="AutoShape 10"/>
            <p:cNvCxnSpPr>
              <a:cxnSpLocks noChangeShapeType="1"/>
              <a:stCxn id="66568" idx="7"/>
              <a:endCxn id="66569" idx="3"/>
            </p:cNvCxnSpPr>
            <p:nvPr/>
          </p:nvCxnSpPr>
          <p:spPr bwMode="auto">
            <a:xfrm rot="5400000" flipH="1" flipV="1">
              <a:off x="5792788" y="4132263"/>
              <a:ext cx="66675" cy="25336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572" name="AutoShape 11"/>
            <p:cNvCxnSpPr>
              <a:cxnSpLocks noChangeShapeType="1"/>
              <a:stCxn id="66569" idx="0"/>
              <a:endCxn id="66566" idx="4"/>
            </p:cNvCxnSpPr>
            <p:nvPr/>
          </p:nvCxnSpPr>
          <p:spPr bwMode="auto">
            <a:xfrm rot="5400000" flipH="1" flipV="1">
              <a:off x="6810376" y="4030663"/>
              <a:ext cx="1557337" cy="3317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573" name="AutoShape 12"/>
            <p:cNvCxnSpPr>
              <a:cxnSpLocks noChangeShapeType="1"/>
              <a:stCxn id="66565" idx="6"/>
              <a:endCxn id="66566" idx="2"/>
            </p:cNvCxnSpPr>
            <p:nvPr/>
          </p:nvCxnSpPr>
          <p:spPr bwMode="auto">
            <a:xfrm flipV="1">
              <a:off x="5027613" y="3189289"/>
              <a:ext cx="2259012" cy="1619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574" name="AutoShape 14"/>
            <p:cNvCxnSpPr>
              <a:cxnSpLocks noChangeShapeType="1"/>
              <a:stCxn id="66567" idx="1"/>
              <a:endCxn id="66565" idx="5"/>
            </p:cNvCxnSpPr>
            <p:nvPr/>
          </p:nvCxnSpPr>
          <p:spPr bwMode="auto">
            <a:xfrm rot="16200000" flipV="1">
              <a:off x="4999038" y="3403600"/>
              <a:ext cx="544512" cy="763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6575" name="Oval 6"/>
            <p:cNvSpPr>
              <a:spLocks noChangeArrowheads="1"/>
            </p:cNvSpPr>
            <p:nvPr/>
          </p:nvSpPr>
          <p:spPr bwMode="auto">
            <a:xfrm>
              <a:off x="2346326" y="374967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a</a:t>
              </a:r>
            </a:p>
          </p:txBody>
        </p:sp>
        <p:cxnSp>
          <p:nvCxnSpPr>
            <p:cNvPr id="66576" name="AutoShape 14"/>
            <p:cNvCxnSpPr>
              <a:cxnSpLocks noChangeShapeType="1"/>
              <a:stCxn id="66565" idx="2"/>
              <a:endCxn id="66575" idx="7"/>
            </p:cNvCxnSpPr>
            <p:nvPr/>
          </p:nvCxnSpPr>
          <p:spPr bwMode="auto">
            <a:xfrm flipH="1">
              <a:off x="3145785" y="3351213"/>
              <a:ext cx="945204" cy="46541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28471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1412" y="618518"/>
            <a:ext cx="10565165" cy="1478570"/>
          </a:xfrm>
        </p:spPr>
        <p:txBody>
          <a:bodyPr/>
          <a:lstStyle/>
          <a:p>
            <a:r>
              <a:rPr lang="en-US" altLang="zh-TW" dirty="0" smtClean="0"/>
              <a:t>Asymptotic Performance</a:t>
            </a:r>
            <a:br>
              <a:rPr lang="en-US" altLang="zh-TW" dirty="0" smtClean="0"/>
            </a:br>
            <a:r>
              <a:rPr lang="en-US" altLang="zh-TW" sz="2800" dirty="0" smtClean="0"/>
              <a:t>Adjacency Matrix Structure</a:t>
            </a:r>
            <a:endParaRPr lang="en-US" altLang="zh-TW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78635" name="Group 107"/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3944904615"/>
                  </p:ext>
                </p:extLst>
              </p:nvPr>
            </p:nvGraphicFramePr>
            <p:xfrm>
              <a:off x="890338" y="2047145"/>
              <a:ext cx="6795252" cy="4275719"/>
            </p:xfrm>
            <a:graphic>
              <a:graphicData uri="http://schemas.openxmlformats.org/drawingml/2006/table">
                <a:tbl>
                  <a:tblPr/>
                  <a:tblGrid>
                    <a:gridCol w="3600639"/>
                    <a:gridCol w="3194613"/>
                  </a:tblGrid>
                  <a:tr h="914400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285750" marR="0" lvl="0" indent="-28575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110000"/>
                            <a:buFont typeface="Arial" panose="020B0604020202020204" pitchFamily="34" charset="0"/>
                            <a:buChar char="•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altLang="zh-TW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𝑛</m:t>
                              </m:r>
                              <m:r>
                                <a:rPr kumimoji="0" lang="en-US" altLang="zh-TW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 </m:t>
                              </m:r>
                            </m:oMath>
                          </a14:m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vertices,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zh-TW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𝑚</m:t>
                              </m:r>
                            </m:oMath>
                          </a14:m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 edges</a:t>
                          </a:r>
                        </a:p>
                        <a:p>
                          <a:pPr marL="285750" marR="0" lvl="0" indent="-28575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110000"/>
                            <a:buFont typeface="Arial" panose="020B0604020202020204" pitchFamily="34" charset="0"/>
                            <a:buChar char="•"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No parallel edges</a:t>
                          </a:r>
                        </a:p>
                        <a:p>
                          <a:pPr marL="285750" marR="0" lvl="0" indent="-28575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110000"/>
                            <a:buFont typeface="Arial" panose="020B0604020202020204" pitchFamily="34" charset="0"/>
                            <a:buChar char="•"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No self-loops</a:t>
                          </a:r>
                        </a:p>
                      </a:txBody>
                      <a:tcPr marL="121960" marR="121960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Adjacency Matrix</a:t>
                          </a:r>
                          <a:endParaRPr kumimoji="0" lang="en-US" altLang="zh-TW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73075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Space</a:t>
                          </a:r>
                        </a:p>
                      </a:txBody>
                      <a:tcPr marL="121960" marR="12196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kern="1200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charset="-120"/>
                              <a:cs typeface="+mn-cs"/>
                            </a:rPr>
                            <a:t>?</a:t>
                          </a:r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888756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urier New" panose="02070309020205020404" pitchFamily="49" charset="0"/>
                              <a:ea typeface="新細明體" charset="-120"/>
                              <a:cs typeface="Courier New" panose="02070309020205020404" pitchFamily="49" charset="0"/>
                            </a:rPr>
                            <a:t>outDegree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kumimoji="0" lang="en-US" altLang="zh-TW" sz="20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charset="-12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altLang="zh-TW" sz="20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charset="-120"/>
                                    </a:rPr>
                                    <m:t>𝑣</m:t>
                                  </m:r>
                                </m:e>
                              </m:d>
                            </m:oMath>
                          </a14:m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,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urier New" panose="02070309020205020404" pitchFamily="49" charset="0"/>
                              <a:ea typeface="新細明體" charset="-120"/>
                              <a:cs typeface="Courier New" panose="02070309020205020404" pitchFamily="49" charset="0"/>
                            </a:rPr>
                            <a:t>outgoingEdges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kumimoji="0" lang="en-US" altLang="zh-TW" sz="20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charset="-12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altLang="zh-TW" sz="20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charset="-120"/>
                                    </a:rPr>
                                    <m:t>𝑣</m:t>
                                  </m:r>
                                </m:e>
                              </m:d>
                            </m:oMath>
                          </a14:m>
                          <a:endParaRPr kumimoji="0" lang="en-US" altLang="zh-TW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21960" marR="12196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kern="1200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charset="-120"/>
                              <a:cs typeface="+mn-cs"/>
                            </a:rPr>
                            <a:t>?</a:t>
                          </a:r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785741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urier New" panose="02070309020205020404" pitchFamily="49" charset="0"/>
                              <a:ea typeface="新細明體" charset="-120"/>
                              <a:cs typeface="Courier New" panose="02070309020205020404" pitchFamily="49" charset="0"/>
                            </a:rPr>
                            <a:t>getEdge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(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𝑢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, 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𝑣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)</m:t>
                              </m:r>
                            </m:oMath>
                          </a14:m>
                          <a:r>
                            <a:rPr kumimoji="0" lang="en-US" altLang="zh-TW" sz="2000" b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新細明體" charset="-120"/>
                            </a:rPr>
                            <a:t>,</a:t>
                          </a:r>
                          <a:endParaRPr kumimoji="0" lang="en-US" altLang="zh-TW" sz="2000" b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ea typeface="新細明體" charset="-120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urier New" panose="02070309020205020404" pitchFamily="49" charset="0"/>
                              <a:ea typeface="新細明體" charset="-120"/>
                              <a:cs typeface="Courier New" panose="02070309020205020404" pitchFamily="49" charset="0"/>
                            </a:rPr>
                            <a:t>insertEdge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(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𝑢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, 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𝑣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, 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𝑤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)</m:t>
                              </m:r>
                            </m:oMath>
                          </a14:m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,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urier New" panose="02070309020205020404" pitchFamily="49" charset="0"/>
                              <a:ea typeface="新細明體" charset="-120"/>
                              <a:cs typeface="Courier New" panose="02070309020205020404" pitchFamily="49" charset="0"/>
                            </a:rPr>
                            <a:t>removeEdge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(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𝑒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)</m:t>
                              </m:r>
                            </m:oMath>
                          </a14:m>
                          <a:endParaRPr kumimoji="0" lang="en-US" altLang="zh-TW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21960" marR="12196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kern="1200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charset="-120"/>
                              <a:cs typeface="+mn-cs"/>
                            </a:rPr>
                            <a:t>?</a:t>
                          </a:r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60375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urier New" panose="02070309020205020404" pitchFamily="49" charset="0"/>
                              <a:ea typeface="新細明體" charset="-120"/>
                              <a:cs typeface="Courier New" panose="02070309020205020404" pitchFamily="49" charset="0"/>
                            </a:rPr>
                            <a:t>insertVertex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(</m:t>
                              </m:r>
                              <m:r>
                                <a:rPr kumimoji="0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𝑥</m:t>
                              </m:r>
                              <m:r>
                                <a:rPr kumimoji="0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)</m:t>
                              </m:r>
                            </m:oMath>
                          </a14:m>
                          <a:r>
                            <a:rPr kumimoji="0" lang="en-US" altLang="zh-TW" sz="2000" b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新細明體" charset="-120"/>
                            </a:rPr>
                            <a:t>,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urier New" panose="02070309020205020404" pitchFamily="49" charset="0"/>
                              <a:ea typeface="新細明體" charset="-120"/>
                              <a:cs typeface="Courier New" panose="02070309020205020404" pitchFamily="49" charset="0"/>
                            </a:rPr>
                            <a:t>removeVertex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(</m:t>
                              </m:r>
                              <m:r>
                                <a:rPr kumimoji="0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𝑣</m:t>
                              </m:r>
                              <m:r>
                                <a:rPr kumimoji="0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)</m:t>
                              </m:r>
                            </m:oMath>
                          </a14:m>
                          <a:endParaRPr kumimoji="0" lang="en-US" altLang="zh-TW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21960" marR="12196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kern="1200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charset="-120"/>
                              <a:cs typeface="+mn-cs"/>
                            </a:rPr>
                            <a:t>?</a:t>
                          </a:r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278635" name="Group 107"/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3944904615"/>
                  </p:ext>
                </p:extLst>
              </p:nvPr>
            </p:nvGraphicFramePr>
            <p:xfrm>
              <a:off x="890338" y="2047145"/>
              <a:ext cx="6795252" cy="4275719"/>
            </p:xfrm>
            <a:graphic>
              <a:graphicData uri="http://schemas.openxmlformats.org/drawingml/2006/table">
                <a:tbl>
                  <a:tblPr/>
                  <a:tblGrid>
                    <a:gridCol w="3600639"/>
                    <a:gridCol w="3194613"/>
                  </a:tblGrid>
                  <a:tr h="10241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60" marR="121960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846" t="-2976" r="-89509" b="-329762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Adjacency Matrix</a:t>
                          </a:r>
                          <a:endParaRPr kumimoji="0" lang="en-US" altLang="zh-TW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73075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Space</a:t>
                          </a:r>
                        </a:p>
                      </a:txBody>
                      <a:tcPr marL="121960" marR="12196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kern="1200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charset="-120"/>
                              <a:cs typeface="+mn-cs"/>
                            </a:rPr>
                            <a:t>?</a:t>
                          </a:r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8887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60" marR="12196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846" t="-171918" r="-89509" b="-226027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kern="1200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charset="-120"/>
                              <a:cs typeface="+mn-cs"/>
                            </a:rPr>
                            <a:t>?</a:t>
                          </a:r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1127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60" marR="12196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846" t="-213441" r="-89509" b="-77419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kern="1200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charset="-120"/>
                              <a:cs typeface="+mn-cs"/>
                            </a:rPr>
                            <a:t>?</a:t>
                          </a:r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60" marR="12196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846" t="-466400" r="-89509" b="-15200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kern="1200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charset="-120"/>
                              <a:cs typeface="+mn-cs"/>
                            </a:rPr>
                            <a:t>?</a:t>
                          </a:r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5" name="Group 184"/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2309946723"/>
                  </p:ext>
                </p:extLst>
              </p:nvPr>
            </p:nvGraphicFramePr>
            <p:xfrm>
              <a:off x="7948362" y="1666754"/>
              <a:ext cx="3758215" cy="3132005"/>
            </p:xfrm>
            <a:graphic>
              <a:graphicData uri="http://schemas.openxmlformats.org/drawingml/2006/table">
                <a:tbl>
                  <a:tblPr/>
                  <a:tblGrid>
                    <a:gridCol w="288136"/>
                    <a:gridCol w="696466"/>
                    <a:gridCol w="694715"/>
                    <a:gridCol w="692966"/>
                    <a:gridCol w="692966"/>
                    <a:gridCol w="692966"/>
                  </a:tblGrid>
                  <a:tr h="283953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endParaRPr kumimoji="0" lang="zh-TW" altLang="en-US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0</a:t>
                          </a:r>
                        </a:p>
                      </a:txBody>
                      <a:tcPr marL="131368" marR="131368" anchor="ctr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1</a:t>
                          </a:r>
                        </a:p>
                      </a:txBody>
                      <a:tcPr marL="131368" marR="131368" anchor="ctr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2</a:t>
                          </a:r>
                        </a:p>
                      </a:txBody>
                      <a:tcPr marL="131368" marR="131368" anchor="ctr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3</a:t>
                          </a:r>
                        </a:p>
                      </a:txBody>
                      <a:tcPr marL="131368" marR="131368" anchor="ctr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4</a:t>
                          </a:r>
                        </a:p>
                      </a:txBody>
                      <a:tcPr marL="131368" marR="131368" anchor="ctr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68152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0</a:t>
                          </a:r>
                        </a:p>
                      </a:txBody>
                      <a:tcPr marL="131368" marR="131368" anchor="ctr" horzOverflow="overflow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∅</m:t>
                                </m:r>
                              </m:oMath>
                            </m:oMathPara>
                          </a14:m>
                          <a:endParaRPr kumimoji="0" lang="en-US" altLang="zh-TW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∅</m:t>
                                </m:r>
                              </m:oMath>
                            </m:oMathPara>
                          </a14:m>
                          <a:endParaRPr kumimoji="0" lang="en-US" altLang="zh-TW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{0, 2}</a:t>
                          </a: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  <a:defRPr/>
                          </a:pPr>
                          <a:r>
                            <a:rPr kumimoji="0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{0, 3}</a:t>
                          </a: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∅</m:t>
                                </m:r>
                              </m:oMath>
                            </m:oMathPara>
                          </a14:m>
                          <a:endParaRPr kumimoji="0" lang="en-US" altLang="zh-TW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65688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1</a:t>
                          </a:r>
                        </a:p>
                      </a:txBody>
                      <a:tcPr marL="131368" marR="131368" anchor="ctr" horzOverflow="overflow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∅</m:t>
                                </m:r>
                              </m:oMath>
                            </m:oMathPara>
                          </a14:m>
                          <a:endParaRPr kumimoji="0" lang="en-US" altLang="zh-TW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∅</m:t>
                                </m:r>
                              </m:oMath>
                            </m:oMathPara>
                          </a14:m>
                          <a:endParaRPr kumimoji="0" lang="en-US" altLang="zh-TW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{1, 2}</a:t>
                          </a:r>
                          <a:endParaRPr kumimoji="0" lang="en-US" altLang="zh-TW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  <a:defRPr/>
                          </a:pPr>
                          <a:r>
                            <a:rPr kumimoji="0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{1, 3}</a:t>
                          </a: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{1, 4}</a:t>
                          </a:r>
                          <a:endParaRPr kumimoji="0" lang="en-US" altLang="zh-TW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64455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2</a:t>
                          </a:r>
                        </a:p>
                      </a:txBody>
                      <a:tcPr marL="131368" marR="131368" anchor="ctr" horzOverflow="overflow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{0, 2}</a:t>
                          </a: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{1, 2}</a:t>
                          </a:r>
                          <a:endParaRPr kumimoji="0" lang="en-US" altLang="zh-TW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∅</m:t>
                                </m:r>
                              </m:oMath>
                            </m:oMathPara>
                          </a14:m>
                          <a:endParaRPr kumimoji="0" lang="en-US" altLang="zh-TW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∅</m:t>
                                </m:r>
                              </m:oMath>
                            </m:oMathPara>
                          </a14:m>
                          <a:endParaRPr kumimoji="0" lang="en-US" altLang="zh-TW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∅</m:t>
                                </m:r>
                              </m:oMath>
                            </m:oMathPara>
                          </a14:m>
                          <a:endParaRPr kumimoji="0" lang="en-US" altLang="zh-TW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64455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3</a:t>
                          </a:r>
                        </a:p>
                      </a:txBody>
                      <a:tcPr marL="131368" marR="131368" anchor="ctr" horzOverflow="overflow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{0, 3}</a:t>
                          </a: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{1, 3}</a:t>
                          </a:r>
                          <a:endParaRPr kumimoji="0" lang="en-US" altLang="zh-TW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∅</m:t>
                                </m:r>
                              </m:oMath>
                            </m:oMathPara>
                          </a14:m>
                          <a:endParaRPr kumimoji="0" lang="en-US" altLang="zh-TW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∅</m:t>
                                </m:r>
                              </m:oMath>
                            </m:oMathPara>
                          </a14:m>
                          <a:endParaRPr kumimoji="0" lang="en-US" altLang="zh-TW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{3, 4}</a:t>
                          </a: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64455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4</a:t>
                          </a:r>
                        </a:p>
                      </a:txBody>
                      <a:tcPr marL="131368" marR="131368" anchor="ctr" horzOverflow="overflow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∅</m:t>
                                </m:r>
                              </m:oMath>
                            </m:oMathPara>
                          </a14:m>
                          <a:endParaRPr kumimoji="0" lang="en-US" altLang="zh-TW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{1, 4}</a:t>
                          </a:r>
                          <a:endParaRPr kumimoji="0" lang="en-US" altLang="zh-TW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∅</m:t>
                                </m:r>
                              </m:oMath>
                            </m:oMathPara>
                          </a14:m>
                          <a:endParaRPr kumimoji="0" lang="en-US" altLang="zh-TW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{3, 4}</a:t>
                          </a: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∅</m:t>
                                </m:r>
                              </m:oMath>
                            </m:oMathPara>
                          </a14:m>
                          <a:endParaRPr kumimoji="0" lang="en-US" altLang="zh-TW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5" name="Group 184"/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2309946723"/>
                  </p:ext>
                </p:extLst>
              </p:nvPr>
            </p:nvGraphicFramePr>
            <p:xfrm>
              <a:off x="7948362" y="1666754"/>
              <a:ext cx="3758215" cy="3132005"/>
            </p:xfrm>
            <a:graphic>
              <a:graphicData uri="http://schemas.openxmlformats.org/drawingml/2006/table">
                <a:tbl>
                  <a:tblPr/>
                  <a:tblGrid>
                    <a:gridCol w="288136"/>
                    <a:gridCol w="696466"/>
                    <a:gridCol w="694715"/>
                    <a:gridCol w="692966"/>
                    <a:gridCol w="692966"/>
                    <a:gridCol w="692966"/>
                  </a:tblGrid>
                  <a:tr h="304800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endParaRPr kumimoji="0" lang="zh-TW" altLang="en-US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0</a:t>
                          </a:r>
                        </a:p>
                      </a:txBody>
                      <a:tcPr marL="131368" marR="131368" anchor="ctr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1</a:t>
                          </a:r>
                        </a:p>
                      </a:txBody>
                      <a:tcPr marL="131368" marR="131368" anchor="ctr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2</a:t>
                          </a:r>
                        </a:p>
                      </a:txBody>
                      <a:tcPr marL="131368" marR="131368" anchor="ctr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3</a:t>
                          </a:r>
                        </a:p>
                      </a:txBody>
                      <a:tcPr marL="131368" marR="131368" anchor="ctr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4</a:t>
                          </a:r>
                        </a:p>
                      </a:txBody>
                      <a:tcPr marL="131368" marR="131368" anchor="ctr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68152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0</a:t>
                          </a:r>
                        </a:p>
                      </a:txBody>
                      <a:tcPr marL="131368" marR="131368" anchor="ctr" horzOverflow="overflow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41739" t="-54255" r="-398261" b="-3968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142982" t="-54255" r="-301754" b="-396809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{0, 2}</a:t>
                          </a:r>
                          <a:endParaRPr kumimoji="0" lang="en-US" altLang="zh-TW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  <a:sym typeface="Symbol" panose="05050102010706020507" pitchFamily="18" charset="2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  <a:defRPr/>
                          </a:pPr>
                          <a:r>
                            <a:rPr kumimoji="0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{0, 3}</a:t>
                          </a: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442982" t="-54255" r="-1754" b="-396809"/>
                          </a:stretch>
                        </a:blipFill>
                      </a:tcPr>
                    </a:tc>
                  </a:tr>
                  <a:tr h="565688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1</a:t>
                          </a:r>
                        </a:p>
                      </a:txBody>
                      <a:tcPr marL="131368" marR="131368" anchor="ctr" horzOverflow="overflow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41739" t="-155914" r="-398261" b="-3010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142982" t="-155914" r="-301754" b="-301075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{1, 2}</a:t>
                          </a:r>
                          <a:endParaRPr kumimoji="0" lang="en-US" altLang="zh-TW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  <a:defRPr/>
                          </a:pPr>
                          <a:r>
                            <a:rPr kumimoji="0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{1, 3}</a:t>
                          </a: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{1, 4}</a:t>
                          </a:r>
                          <a:endParaRPr kumimoji="0" lang="en-US" altLang="zh-TW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64455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2</a:t>
                          </a:r>
                        </a:p>
                      </a:txBody>
                      <a:tcPr marL="131368" marR="131368" anchor="ctr" horzOverflow="overflow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{0, 2}</a:t>
                          </a:r>
                          <a:endParaRPr kumimoji="0" lang="en-US" altLang="zh-TW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  <a:sym typeface="Symbol" panose="05050102010706020507" pitchFamily="18" charset="2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{1, 2}</a:t>
                          </a:r>
                          <a:endParaRPr kumimoji="0" lang="en-US" altLang="zh-TW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242982" t="-258696" r="-201754" b="-2043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342982" t="-258696" r="-101754" b="-2043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442982" t="-258696" r="-1754" b="-204348"/>
                          </a:stretch>
                        </a:blipFill>
                      </a:tcPr>
                    </a:tc>
                  </a:tr>
                  <a:tr h="564455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3</a:t>
                          </a:r>
                        </a:p>
                      </a:txBody>
                      <a:tcPr marL="131368" marR="131368" anchor="ctr" horzOverflow="overflow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{0, 3}</a:t>
                          </a:r>
                          <a:endParaRPr kumimoji="0" lang="en-US" altLang="zh-TW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  <a:sym typeface="Symbol" panose="05050102010706020507" pitchFamily="18" charset="2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{1, 3}</a:t>
                          </a:r>
                          <a:endParaRPr kumimoji="0" lang="en-US" altLang="zh-TW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242982" t="-354839" r="-201754" b="-1021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342982" t="-354839" r="-101754" b="-102151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{3, 4}</a:t>
                          </a:r>
                          <a:endParaRPr kumimoji="0" lang="en-US" altLang="zh-TW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  <a:sym typeface="Symbol" panose="05050102010706020507" pitchFamily="18" charset="2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64455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4</a:t>
                          </a:r>
                        </a:p>
                      </a:txBody>
                      <a:tcPr marL="131368" marR="131368" anchor="ctr" horzOverflow="overflow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41739" t="-454839" r="-398261" b="-2151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{1, 4}</a:t>
                          </a:r>
                          <a:endParaRPr kumimoji="0" lang="en-US" altLang="zh-TW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242982" t="-454839" r="-201754" b="-2151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{3, 4}</a:t>
                          </a:r>
                          <a:endParaRPr kumimoji="0" lang="en-US" altLang="zh-TW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  <a:sym typeface="Symbol" panose="05050102010706020507" pitchFamily="18" charset="2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442982" t="-454839" r="-1754" b="-215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8393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1412" y="618518"/>
            <a:ext cx="10565165" cy="1478570"/>
          </a:xfrm>
        </p:spPr>
        <p:txBody>
          <a:bodyPr/>
          <a:lstStyle/>
          <a:p>
            <a:r>
              <a:rPr lang="en-US" altLang="zh-TW" dirty="0" smtClean="0"/>
              <a:t>Asymptotic Performance</a:t>
            </a:r>
            <a:br>
              <a:rPr lang="en-US" altLang="zh-TW" dirty="0" smtClean="0"/>
            </a:br>
            <a:r>
              <a:rPr lang="en-US" altLang="zh-TW" sz="2800" dirty="0" smtClean="0"/>
              <a:t>Adjacency Matrix Structure</a:t>
            </a:r>
            <a:endParaRPr lang="en-US" altLang="zh-TW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78635" name="Group 107"/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2159675858"/>
                  </p:ext>
                </p:extLst>
              </p:nvPr>
            </p:nvGraphicFramePr>
            <p:xfrm>
              <a:off x="890338" y="2047145"/>
              <a:ext cx="6795252" cy="4275719"/>
            </p:xfrm>
            <a:graphic>
              <a:graphicData uri="http://schemas.openxmlformats.org/drawingml/2006/table">
                <a:tbl>
                  <a:tblPr/>
                  <a:tblGrid>
                    <a:gridCol w="3600639"/>
                    <a:gridCol w="3194613"/>
                  </a:tblGrid>
                  <a:tr h="914400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285750" marR="0" lvl="0" indent="-28575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110000"/>
                            <a:buFont typeface="Arial" panose="020B0604020202020204" pitchFamily="34" charset="0"/>
                            <a:buChar char="•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altLang="zh-TW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𝑛</m:t>
                              </m:r>
                              <m:r>
                                <a:rPr kumimoji="0" lang="en-US" altLang="zh-TW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 </m:t>
                              </m:r>
                            </m:oMath>
                          </a14:m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vertices,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zh-TW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𝑚</m:t>
                              </m:r>
                            </m:oMath>
                          </a14:m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 edges</a:t>
                          </a:r>
                        </a:p>
                        <a:p>
                          <a:pPr marL="285750" marR="0" lvl="0" indent="-28575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110000"/>
                            <a:buFont typeface="Arial" panose="020B0604020202020204" pitchFamily="34" charset="0"/>
                            <a:buChar char="•"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No parallel edges</a:t>
                          </a:r>
                        </a:p>
                        <a:p>
                          <a:pPr marL="285750" marR="0" lvl="0" indent="-28575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110000"/>
                            <a:buFont typeface="Arial" panose="020B0604020202020204" pitchFamily="34" charset="0"/>
                            <a:buChar char="•"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No self-loops</a:t>
                          </a:r>
                        </a:p>
                      </a:txBody>
                      <a:tcPr marL="121960" marR="121960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Adjacency Matrix</a:t>
                          </a:r>
                          <a:endParaRPr kumimoji="0" lang="en-US" altLang="zh-TW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73075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Space</a:t>
                          </a:r>
                        </a:p>
                      </a:txBody>
                      <a:tcPr marL="121960" marR="12196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𝑂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kumimoji="0" lang="en-US" altLang="zh-TW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kumimoji="0" lang="en-US" altLang="zh-TW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altLang="zh-TW" sz="2000" b="1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888756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urier New" panose="02070309020205020404" pitchFamily="49" charset="0"/>
                              <a:ea typeface="新細明體" charset="-120"/>
                              <a:cs typeface="Courier New" panose="02070309020205020404" pitchFamily="49" charset="0"/>
                            </a:rPr>
                            <a:t>outDegree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kumimoji="0" lang="en-US" altLang="zh-TW" sz="20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charset="-12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altLang="zh-TW" sz="20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charset="-120"/>
                                    </a:rPr>
                                    <m:t>𝑣</m:t>
                                  </m:r>
                                </m:e>
                              </m:d>
                            </m:oMath>
                          </a14:m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,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urier New" panose="02070309020205020404" pitchFamily="49" charset="0"/>
                              <a:ea typeface="新細明體" charset="-120"/>
                              <a:cs typeface="Courier New" panose="02070309020205020404" pitchFamily="49" charset="0"/>
                            </a:rPr>
                            <a:t>outgoingEdges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kumimoji="0" lang="en-US" altLang="zh-TW" sz="20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charset="-12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altLang="zh-TW" sz="20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charset="-120"/>
                                    </a:rPr>
                                    <m:t>𝑣</m:t>
                                  </m:r>
                                </m:e>
                              </m:d>
                            </m:oMath>
                          </a14:m>
                          <a:endParaRPr kumimoji="0" lang="en-US" altLang="zh-TW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21960" marR="12196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0" lang="en-US" altLang="zh-TW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altLang="zh-TW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  <m:t>𝑛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0" lang="en-US" altLang="zh-TW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新細明體" charset="-120"/>
                          </a:endParaRPr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785741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urier New" panose="02070309020205020404" pitchFamily="49" charset="0"/>
                              <a:ea typeface="新細明體" charset="-120"/>
                              <a:cs typeface="Courier New" panose="02070309020205020404" pitchFamily="49" charset="0"/>
                            </a:rPr>
                            <a:t>getEdge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(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𝑢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, 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𝑣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)</m:t>
                              </m:r>
                            </m:oMath>
                          </a14:m>
                          <a:r>
                            <a:rPr kumimoji="0" lang="en-US" altLang="zh-TW" sz="2000" b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新細明體" charset="-120"/>
                            </a:rPr>
                            <a:t>,</a:t>
                          </a:r>
                          <a:endParaRPr kumimoji="0" lang="en-US" altLang="zh-TW" sz="2000" b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ea typeface="新細明體" charset="-120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urier New" panose="02070309020205020404" pitchFamily="49" charset="0"/>
                              <a:ea typeface="新細明體" charset="-120"/>
                              <a:cs typeface="Courier New" panose="02070309020205020404" pitchFamily="49" charset="0"/>
                            </a:rPr>
                            <a:t>insertEdge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(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𝑢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, 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𝑣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, 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𝑤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)</m:t>
                              </m:r>
                            </m:oMath>
                          </a14:m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,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urier New" panose="02070309020205020404" pitchFamily="49" charset="0"/>
                              <a:ea typeface="新細明體" charset="-120"/>
                              <a:cs typeface="Courier New" panose="02070309020205020404" pitchFamily="49" charset="0"/>
                            </a:rPr>
                            <a:t>removeEdge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(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𝑒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)</m:t>
                              </m:r>
                            </m:oMath>
                          </a14:m>
                          <a:endParaRPr kumimoji="0" lang="en-US" altLang="zh-TW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21960" marR="12196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𝑂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kumimoji="0" lang="en-US" altLang="zh-TW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60375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urier New" panose="02070309020205020404" pitchFamily="49" charset="0"/>
                              <a:ea typeface="新細明體" charset="-120"/>
                              <a:cs typeface="Courier New" panose="02070309020205020404" pitchFamily="49" charset="0"/>
                            </a:rPr>
                            <a:t>insertVertex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(</m:t>
                              </m:r>
                              <m:r>
                                <a:rPr kumimoji="0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𝑥</m:t>
                              </m:r>
                              <m:r>
                                <a:rPr kumimoji="0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)</m:t>
                              </m:r>
                            </m:oMath>
                          </a14:m>
                          <a:r>
                            <a:rPr kumimoji="0" lang="en-US" altLang="zh-TW" sz="2000" b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新細明體" charset="-120"/>
                            </a:rPr>
                            <a:t>,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urier New" panose="02070309020205020404" pitchFamily="49" charset="0"/>
                              <a:ea typeface="新細明體" charset="-120"/>
                              <a:cs typeface="Courier New" panose="02070309020205020404" pitchFamily="49" charset="0"/>
                            </a:rPr>
                            <a:t>removeVertex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(</m:t>
                              </m:r>
                              <m:r>
                                <a:rPr kumimoji="0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𝑣</m:t>
                              </m:r>
                              <m:r>
                                <a:rPr kumimoji="0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)</m:t>
                              </m:r>
                            </m:oMath>
                          </a14:m>
                          <a:endParaRPr kumimoji="0" lang="en-US" altLang="zh-TW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21960" marR="12196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0" lang="en-US" altLang="zh-TW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kumimoji="0" lang="en-US" altLang="zh-TW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新細明體" charset="-12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US" altLang="zh-TW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新細明體" charset="-12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kumimoji="0" lang="en-US" altLang="zh-TW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新細明體" charset="-12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kumimoji="0" lang="en-US" altLang="zh-TW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278635" name="Group 107"/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2159675858"/>
                  </p:ext>
                </p:extLst>
              </p:nvPr>
            </p:nvGraphicFramePr>
            <p:xfrm>
              <a:off x="890338" y="2047145"/>
              <a:ext cx="6795252" cy="4275719"/>
            </p:xfrm>
            <a:graphic>
              <a:graphicData uri="http://schemas.openxmlformats.org/drawingml/2006/table">
                <a:tbl>
                  <a:tblPr/>
                  <a:tblGrid>
                    <a:gridCol w="3600639"/>
                    <a:gridCol w="3194613"/>
                  </a:tblGrid>
                  <a:tr h="10241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60" marR="121960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846" t="-2976" r="-89509" b="-329762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Adjacency Matrix</a:t>
                          </a:r>
                          <a:endParaRPr kumimoji="0" lang="en-US" altLang="zh-TW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73075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Space</a:t>
                          </a:r>
                        </a:p>
                      </a:txBody>
                      <a:tcPr marL="121960" marR="12196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113740" t="-221795" r="-954" b="-610256"/>
                          </a:stretch>
                        </a:blipFill>
                      </a:tcPr>
                    </a:tc>
                  </a:tr>
                  <a:tr h="8887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60" marR="12196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846" t="-171918" r="-89509" b="-2260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113740" t="-171918" r="-954" b="-226027"/>
                          </a:stretch>
                        </a:blipFill>
                      </a:tcPr>
                    </a:tc>
                  </a:tr>
                  <a:tr h="1127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60" marR="12196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846" t="-213441" r="-89509" b="-774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113740" t="-213441" r="-954" b="-77419"/>
                          </a:stretch>
                        </a:blipFill>
                      </a:tcPr>
                    </a:tc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60" marR="12196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846" t="-466400" r="-89509" b="-152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113740" t="-466400" r="-954" b="-1520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5" name="Group 184"/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2309946723"/>
                  </p:ext>
                </p:extLst>
              </p:nvPr>
            </p:nvGraphicFramePr>
            <p:xfrm>
              <a:off x="7948362" y="1666754"/>
              <a:ext cx="3758215" cy="3132005"/>
            </p:xfrm>
            <a:graphic>
              <a:graphicData uri="http://schemas.openxmlformats.org/drawingml/2006/table">
                <a:tbl>
                  <a:tblPr/>
                  <a:tblGrid>
                    <a:gridCol w="288136"/>
                    <a:gridCol w="696466"/>
                    <a:gridCol w="694715"/>
                    <a:gridCol w="692966"/>
                    <a:gridCol w="692966"/>
                    <a:gridCol w="692966"/>
                  </a:tblGrid>
                  <a:tr h="283953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endParaRPr kumimoji="0" lang="zh-TW" altLang="en-US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0</a:t>
                          </a:r>
                        </a:p>
                      </a:txBody>
                      <a:tcPr marL="131368" marR="131368" anchor="ctr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1</a:t>
                          </a:r>
                        </a:p>
                      </a:txBody>
                      <a:tcPr marL="131368" marR="131368" anchor="ctr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2</a:t>
                          </a:r>
                        </a:p>
                      </a:txBody>
                      <a:tcPr marL="131368" marR="131368" anchor="ctr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3</a:t>
                          </a:r>
                        </a:p>
                      </a:txBody>
                      <a:tcPr marL="131368" marR="131368" anchor="ctr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4</a:t>
                          </a:r>
                        </a:p>
                      </a:txBody>
                      <a:tcPr marL="131368" marR="131368" anchor="ctr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68152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0</a:t>
                          </a:r>
                        </a:p>
                      </a:txBody>
                      <a:tcPr marL="131368" marR="131368" anchor="ctr" horzOverflow="overflow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∅</m:t>
                                </m:r>
                              </m:oMath>
                            </m:oMathPara>
                          </a14:m>
                          <a:endParaRPr kumimoji="0" lang="en-US" altLang="zh-TW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∅</m:t>
                                </m:r>
                              </m:oMath>
                            </m:oMathPara>
                          </a14:m>
                          <a:endParaRPr kumimoji="0" lang="en-US" altLang="zh-TW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{0, 2}</a:t>
                          </a: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  <a:defRPr/>
                          </a:pPr>
                          <a:r>
                            <a:rPr kumimoji="0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{0, 3}</a:t>
                          </a: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∅</m:t>
                                </m:r>
                              </m:oMath>
                            </m:oMathPara>
                          </a14:m>
                          <a:endParaRPr kumimoji="0" lang="en-US" altLang="zh-TW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65688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1</a:t>
                          </a:r>
                        </a:p>
                      </a:txBody>
                      <a:tcPr marL="131368" marR="131368" anchor="ctr" horzOverflow="overflow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∅</m:t>
                                </m:r>
                              </m:oMath>
                            </m:oMathPara>
                          </a14:m>
                          <a:endParaRPr kumimoji="0" lang="en-US" altLang="zh-TW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∅</m:t>
                                </m:r>
                              </m:oMath>
                            </m:oMathPara>
                          </a14:m>
                          <a:endParaRPr kumimoji="0" lang="en-US" altLang="zh-TW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{1, 2}</a:t>
                          </a:r>
                          <a:endParaRPr kumimoji="0" lang="en-US" altLang="zh-TW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  <a:defRPr/>
                          </a:pPr>
                          <a:r>
                            <a:rPr kumimoji="0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{1, 3}</a:t>
                          </a: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{1, 4}</a:t>
                          </a:r>
                          <a:endParaRPr kumimoji="0" lang="en-US" altLang="zh-TW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64455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2</a:t>
                          </a:r>
                        </a:p>
                      </a:txBody>
                      <a:tcPr marL="131368" marR="131368" anchor="ctr" horzOverflow="overflow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{0, 2}</a:t>
                          </a: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{1, 2}</a:t>
                          </a:r>
                          <a:endParaRPr kumimoji="0" lang="en-US" altLang="zh-TW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∅</m:t>
                                </m:r>
                              </m:oMath>
                            </m:oMathPara>
                          </a14:m>
                          <a:endParaRPr kumimoji="0" lang="en-US" altLang="zh-TW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∅</m:t>
                                </m:r>
                              </m:oMath>
                            </m:oMathPara>
                          </a14:m>
                          <a:endParaRPr kumimoji="0" lang="en-US" altLang="zh-TW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∅</m:t>
                                </m:r>
                              </m:oMath>
                            </m:oMathPara>
                          </a14:m>
                          <a:endParaRPr kumimoji="0" lang="en-US" altLang="zh-TW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64455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3</a:t>
                          </a:r>
                        </a:p>
                      </a:txBody>
                      <a:tcPr marL="131368" marR="131368" anchor="ctr" horzOverflow="overflow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{0, 3}</a:t>
                          </a: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{1, 3}</a:t>
                          </a:r>
                          <a:endParaRPr kumimoji="0" lang="en-US" altLang="zh-TW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∅</m:t>
                                </m:r>
                              </m:oMath>
                            </m:oMathPara>
                          </a14:m>
                          <a:endParaRPr kumimoji="0" lang="en-US" altLang="zh-TW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∅</m:t>
                                </m:r>
                              </m:oMath>
                            </m:oMathPara>
                          </a14:m>
                          <a:endParaRPr kumimoji="0" lang="en-US" altLang="zh-TW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{3, 4}</a:t>
                          </a: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64455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4</a:t>
                          </a:r>
                        </a:p>
                      </a:txBody>
                      <a:tcPr marL="131368" marR="131368" anchor="ctr" horzOverflow="overflow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∅</m:t>
                                </m:r>
                              </m:oMath>
                            </m:oMathPara>
                          </a14:m>
                          <a:endParaRPr kumimoji="0" lang="en-US" altLang="zh-TW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{1, 4}</a:t>
                          </a:r>
                          <a:endParaRPr kumimoji="0" lang="en-US" altLang="zh-TW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∅</m:t>
                                </m:r>
                              </m:oMath>
                            </m:oMathPara>
                          </a14:m>
                          <a:endParaRPr kumimoji="0" lang="en-US" altLang="zh-TW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{3, 4}</a:t>
                          </a: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∅</m:t>
                                </m:r>
                              </m:oMath>
                            </m:oMathPara>
                          </a14:m>
                          <a:endParaRPr kumimoji="0" lang="en-US" altLang="zh-TW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5" name="Group 184"/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2309946723"/>
                  </p:ext>
                </p:extLst>
              </p:nvPr>
            </p:nvGraphicFramePr>
            <p:xfrm>
              <a:off x="7948362" y="1666754"/>
              <a:ext cx="3758215" cy="3132005"/>
            </p:xfrm>
            <a:graphic>
              <a:graphicData uri="http://schemas.openxmlformats.org/drawingml/2006/table">
                <a:tbl>
                  <a:tblPr/>
                  <a:tblGrid>
                    <a:gridCol w="288136"/>
                    <a:gridCol w="696466"/>
                    <a:gridCol w="694715"/>
                    <a:gridCol w="692966"/>
                    <a:gridCol w="692966"/>
                    <a:gridCol w="692966"/>
                  </a:tblGrid>
                  <a:tr h="304800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endParaRPr kumimoji="0" lang="zh-TW" altLang="en-US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0</a:t>
                          </a:r>
                        </a:p>
                      </a:txBody>
                      <a:tcPr marL="131368" marR="131368" anchor="ctr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1</a:t>
                          </a:r>
                        </a:p>
                      </a:txBody>
                      <a:tcPr marL="131368" marR="131368" anchor="ctr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2</a:t>
                          </a:r>
                        </a:p>
                      </a:txBody>
                      <a:tcPr marL="131368" marR="131368" anchor="ctr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3</a:t>
                          </a:r>
                        </a:p>
                      </a:txBody>
                      <a:tcPr marL="131368" marR="131368" anchor="ctr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4</a:t>
                          </a:r>
                        </a:p>
                      </a:txBody>
                      <a:tcPr marL="131368" marR="131368" anchor="ctr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68152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0</a:t>
                          </a:r>
                        </a:p>
                      </a:txBody>
                      <a:tcPr marL="131368" marR="131368" anchor="ctr" horzOverflow="overflow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41739" t="-54255" r="-398261" b="-3968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142982" t="-54255" r="-301754" b="-396809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{0, 2}</a:t>
                          </a:r>
                          <a:endParaRPr kumimoji="0" lang="en-US" altLang="zh-TW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  <a:sym typeface="Symbol" panose="05050102010706020507" pitchFamily="18" charset="2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  <a:defRPr/>
                          </a:pPr>
                          <a:r>
                            <a:rPr kumimoji="0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{0, 3}</a:t>
                          </a: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442982" t="-54255" r="-1754" b="-396809"/>
                          </a:stretch>
                        </a:blipFill>
                      </a:tcPr>
                    </a:tc>
                  </a:tr>
                  <a:tr h="565688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1</a:t>
                          </a:r>
                        </a:p>
                      </a:txBody>
                      <a:tcPr marL="131368" marR="131368" anchor="ctr" horzOverflow="overflow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41739" t="-155914" r="-398261" b="-3010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142982" t="-155914" r="-301754" b="-301075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{1, 2}</a:t>
                          </a:r>
                          <a:endParaRPr kumimoji="0" lang="en-US" altLang="zh-TW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  <a:defRPr/>
                          </a:pPr>
                          <a:r>
                            <a:rPr kumimoji="0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{1, 3}</a:t>
                          </a: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{1, 4}</a:t>
                          </a:r>
                          <a:endParaRPr kumimoji="0" lang="en-US" altLang="zh-TW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64455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2</a:t>
                          </a:r>
                        </a:p>
                      </a:txBody>
                      <a:tcPr marL="131368" marR="131368" anchor="ctr" horzOverflow="overflow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{0, 2}</a:t>
                          </a:r>
                          <a:endParaRPr kumimoji="0" lang="en-US" altLang="zh-TW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  <a:sym typeface="Symbol" panose="05050102010706020507" pitchFamily="18" charset="2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{1, 2}</a:t>
                          </a:r>
                          <a:endParaRPr kumimoji="0" lang="en-US" altLang="zh-TW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242982" t="-258696" r="-201754" b="-2043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342982" t="-258696" r="-101754" b="-2043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442982" t="-258696" r="-1754" b="-204348"/>
                          </a:stretch>
                        </a:blipFill>
                      </a:tcPr>
                    </a:tc>
                  </a:tr>
                  <a:tr h="564455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3</a:t>
                          </a:r>
                        </a:p>
                      </a:txBody>
                      <a:tcPr marL="131368" marR="131368" anchor="ctr" horzOverflow="overflow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{0, 3}</a:t>
                          </a:r>
                          <a:endParaRPr kumimoji="0" lang="en-US" altLang="zh-TW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  <a:sym typeface="Symbol" panose="05050102010706020507" pitchFamily="18" charset="2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{1, 3}</a:t>
                          </a:r>
                          <a:endParaRPr kumimoji="0" lang="en-US" altLang="zh-TW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242982" t="-354839" r="-201754" b="-1021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342982" t="-354839" r="-101754" b="-102151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{3, 4}</a:t>
                          </a:r>
                          <a:endParaRPr kumimoji="0" lang="en-US" altLang="zh-TW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  <a:sym typeface="Symbol" panose="05050102010706020507" pitchFamily="18" charset="2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64455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4</a:t>
                          </a:r>
                        </a:p>
                      </a:txBody>
                      <a:tcPr marL="131368" marR="131368" anchor="ctr" horzOverflow="overflow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41739" t="-454839" r="-398261" b="-2151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{1, 4}</a:t>
                          </a:r>
                          <a:endParaRPr kumimoji="0" lang="en-US" altLang="zh-TW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242982" t="-454839" r="-201754" b="-2151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{3, 4}</a:t>
                          </a:r>
                          <a:endParaRPr kumimoji="0" lang="en-US" altLang="zh-TW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  <a:sym typeface="Symbol" panose="05050102010706020507" pitchFamily="18" charset="2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442982" t="-454839" r="-1754" b="-215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95174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Asymptotic Performance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Group 107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333301563"/>
                  </p:ext>
                </p:extLst>
              </p:nvPr>
            </p:nvGraphicFramePr>
            <p:xfrm>
              <a:off x="916910" y="2258804"/>
              <a:ext cx="10355004" cy="3938778"/>
            </p:xfrm>
            <a:graphic>
              <a:graphicData uri="http://schemas.openxmlformats.org/drawingml/2006/table">
                <a:tbl>
                  <a:tblPr/>
                  <a:tblGrid>
                    <a:gridCol w="3464041"/>
                    <a:gridCol w="1365457"/>
                    <a:gridCol w="3369051"/>
                    <a:gridCol w="2156455"/>
                  </a:tblGrid>
                  <a:tr h="914400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285750" marR="0" lvl="0" indent="-28575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110000"/>
                            <a:buFont typeface="Arial" panose="020B0604020202020204" pitchFamily="34" charset="0"/>
                            <a:buChar char="•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altLang="zh-TW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𝑛</m:t>
                              </m:r>
                              <m:r>
                                <a:rPr kumimoji="0" lang="en-US" altLang="zh-TW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 </m:t>
                              </m:r>
                            </m:oMath>
                          </a14:m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vertices,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zh-TW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𝑚</m:t>
                              </m:r>
                            </m:oMath>
                          </a14:m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 edges</a:t>
                          </a:r>
                        </a:p>
                        <a:p>
                          <a:pPr marL="285750" marR="0" lvl="0" indent="-28575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110000"/>
                            <a:buFont typeface="Arial" panose="020B0604020202020204" pitchFamily="34" charset="0"/>
                            <a:buChar char="•"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No parallel edges</a:t>
                          </a:r>
                        </a:p>
                        <a:p>
                          <a:pPr marL="285750" marR="0" lvl="0" indent="-28575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110000"/>
                            <a:buFont typeface="Arial" panose="020B0604020202020204" pitchFamily="34" charset="0"/>
                            <a:buChar char="•"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No self-loops</a:t>
                          </a:r>
                        </a:p>
                      </a:txBody>
                      <a:tcPr marL="301940" marR="301940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Edge </a:t>
                          </a:r>
                          <a:br>
                            <a:rPr kumimoji="0" lang="en-US" altLang="zh-TW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</a:br>
                          <a:r>
                            <a:rPr kumimoji="0" lang="en-US" altLang="zh-TW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List</a:t>
                          </a:r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Adjacency </a:t>
                          </a:r>
                          <a:br>
                            <a:rPr kumimoji="0" lang="en-US" altLang="zh-TW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</a:br>
                          <a:r>
                            <a:rPr kumimoji="0" lang="en-US" altLang="zh-TW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List</a:t>
                          </a:r>
                        </a:p>
                      </a:txBody>
                      <a:tcPr marL="301940" marR="3019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Adjacency </a:t>
                          </a:r>
                          <a:br>
                            <a:rPr kumimoji="0" lang="en-US" altLang="zh-TW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</a:br>
                          <a:r>
                            <a:rPr kumimoji="0" lang="en-US" altLang="zh-TW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Matrix</a:t>
                          </a:r>
                        </a:p>
                      </a:txBody>
                      <a:tcPr marL="301940" marR="3019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73075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Space</a:t>
                          </a:r>
                        </a:p>
                      </a:txBody>
                      <a:tcPr marL="301940" marR="30194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𝑂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(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𝑛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+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𝑚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altLang="zh-TW" sz="2000" b="1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𝑂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(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𝑛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+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𝑚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altLang="zh-TW" sz="2000" b="1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301940" marR="3019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0" lang="en-US" altLang="zh-TW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kumimoji="0" lang="en-US" altLang="zh-TW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新細明體" charset="-12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US" altLang="zh-TW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新細明體" charset="-12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kumimoji="0" lang="en-US" altLang="zh-TW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新細明體" charset="-12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kumimoji="0" lang="en-US" altLang="zh-TW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301940" marR="3019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81000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urier New" panose="02070309020205020404" pitchFamily="49" charset="0"/>
                              <a:ea typeface="新細明體" charset="-120"/>
                              <a:cs typeface="Courier New" panose="02070309020205020404" pitchFamily="49" charset="0"/>
                            </a:rPr>
                            <a:t>outgoingEdges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(</m:t>
                              </m:r>
                              <m:r>
                                <a:rPr kumimoji="0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𝑣</m:t>
                              </m:r>
                              <m:r>
                                <a:rPr kumimoji="0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)</m:t>
                              </m:r>
                            </m:oMath>
                          </a14:m>
                          <a:endParaRPr kumimoji="0" lang="en-US" altLang="zh-TW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301940" marR="30194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𝑂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(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𝑚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altLang="zh-TW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0" lang="en-US" altLang="zh-TW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kumimoji="0" lang="en-US" altLang="zh-TW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新細明體" charset="-12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kumimoji="0" lang="en-US" altLang="zh-TW" sz="2000" b="0" i="0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新細明體" charset="-120"/>
                                          </a:rPr>
                                          <m:t>deg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kumimoji="0" lang="en-US" altLang="zh-TW" sz="2000" b="0" i="1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新細明體" charset="-12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kumimoji="0" lang="en-US" altLang="zh-TW" sz="2000" b="0" i="1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新細明體" charset="-120"/>
                                              </a:rPr>
                                              <m:t>𝑣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kumimoji="0" lang="en-US" altLang="zh-TW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301940" marR="3019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0" lang="en-US" altLang="zh-TW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altLang="zh-TW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  <m:t>𝑛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0" lang="en-US" altLang="zh-TW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301940" marR="3019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  <a:defRPr/>
                          </a:pPr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urier New" panose="02070309020205020404" pitchFamily="49" charset="0"/>
                              <a:ea typeface="新細明體" charset="-120"/>
                              <a:cs typeface="Courier New" panose="02070309020205020404" pitchFamily="49" charset="0"/>
                            </a:rPr>
                            <a:t>getEdge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(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𝑢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, 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𝑣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)</m:t>
                              </m:r>
                            </m:oMath>
                          </a14:m>
                          <a:endParaRPr kumimoji="0" lang="en-US" altLang="zh-TW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301940" marR="30194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0" lang="en-US" altLang="zh-TW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altLang="zh-TW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  <m:t>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0" lang="en-US" altLang="zh-TW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0" lang="en-US" altLang="zh-TW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kumimoji="0" lang="en-US" altLang="zh-TW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新細明體" charset="-12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kumimoji="0" lang="en-US" altLang="zh-TW" sz="2000" b="0" i="0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新細明體" charset="-120"/>
                                          </a:rPr>
                                          <m:t>min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kumimoji="0" lang="en-US" altLang="zh-TW" sz="2000" b="0" i="1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新細明體" charset="-120"/>
                                              </a:rPr>
                                            </m:ctrlPr>
                                          </m:dPr>
                                          <m:e>
                                            <m:func>
                                              <m:funcPr>
                                                <m:ctrlPr>
                                                  <a:rPr kumimoji="0" lang="en-US" altLang="zh-TW" sz="2000" b="0" i="1" u="none" strike="noStrike" cap="none" normalizeH="0" baseline="0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新細明體" charset="-120"/>
                                                  </a:rPr>
                                                </m:ctrlPr>
                                              </m:funcPr>
                                              <m:fNam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kumimoji="0" lang="en-US" altLang="zh-TW" sz="2000" b="0" i="0" u="none" strike="noStrike" cap="none" normalizeH="0" baseline="0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新細明體" charset="-120"/>
                                                  </a:rPr>
                                                  <m:t>deg</m:t>
                                                </m:r>
                                              </m:fName>
                                              <m:e>
                                                <m:d>
                                                  <m:dPr>
                                                    <m:ctrlPr>
                                                      <a:rPr kumimoji="0" lang="en-US" altLang="zh-TW" sz="2000" b="0" i="1" u="none" strike="noStrike" cap="none" normalizeH="0" baseline="0" smtClean="0">
                                                        <a:ln>
                                                          <a:noFill/>
                                                        </a:ln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新細明體" charset="-12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kumimoji="0" lang="en-US" altLang="zh-TW" sz="2000" b="0" i="1" u="none" strike="noStrike" cap="none" normalizeH="0" baseline="0" smtClean="0">
                                                        <a:ln>
                                                          <a:noFill/>
                                                        </a:ln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新細明體" charset="-120"/>
                                                      </a:rPr>
                                                      <m:t>𝑣</m:t>
                                                    </m:r>
                                                  </m:e>
                                                </m:d>
                                              </m:e>
                                            </m:func>
                                            <m:r>
                                              <a:rPr kumimoji="0" lang="en-US" altLang="zh-TW" sz="2000" b="0" i="1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新細明體" charset="-120"/>
                                              </a:rPr>
                                              <m:t>,</m:t>
                                            </m:r>
                                            <m:func>
                                              <m:funcPr>
                                                <m:ctrlPr>
                                                  <a:rPr kumimoji="0" lang="en-US" altLang="zh-TW" sz="2000" b="0" i="1" u="none" strike="noStrike" cap="none" normalizeH="0" baseline="0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新細明體" charset="-120"/>
                                                  </a:rPr>
                                                </m:ctrlPr>
                                              </m:funcPr>
                                              <m:fNam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kumimoji="0" lang="en-US" altLang="zh-TW" sz="2000" b="0" i="0" u="none" strike="noStrike" cap="none" normalizeH="0" baseline="0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新細明體" charset="-120"/>
                                                  </a:rPr>
                                                  <m:t>deg</m:t>
                                                </m:r>
                                              </m:fName>
                                              <m:e>
                                                <m:d>
                                                  <m:dPr>
                                                    <m:ctrlPr>
                                                      <a:rPr kumimoji="0" lang="en-US" altLang="zh-TW" sz="2000" b="0" i="1" u="none" strike="noStrike" cap="none" normalizeH="0" baseline="0" smtClean="0">
                                                        <a:ln>
                                                          <a:noFill/>
                                                        </a:ln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新細明體" charset="-12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kumimoji="0" lang="en-US" altLang="zh-TW" sz="2000" b="0" i="1" u="none" strike="noStrike" cap="none" normalizeH="0" baseline="0" smtClean="0">
                                                        <a:ln>
                                                          <a:noFill/>
                                                        </a:ln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新細明體" charset="-120"/>
                                                      </a:rPr>
                                                      <m:t>𝑤</m:t>
                                                    </m:r>
                                                  </m:e>
                                                </m:d>
                                              </m:e>
                                            </m:func>
                                          </m:e>
                                        </m:d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kumimoji="0" lang="en-US" altLang="zh-TW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301940" marR="3019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0" lang="en-US" altLang="zh-TW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altLang="zh-TW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0" lang="en-US" altLang="zh-TW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301940" marR="3019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82588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urier New" panose="02070309020205020404" pitchFamily="49" charset="0"/>
                              <a:ea typeface="新細明體" charset="-120"/>
                              <a:cs typeface="Courier New" panose="02070309020205020404" pitchFamily="49" charset="0"/>
                            </a:rPr>
                            <a:t>insertEdge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(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𝑢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, 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𝑣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, 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𝑤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)</m:t>
                              </m:r>
                            </m:oMath>
                          </a14:m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 </a:t>
                          </a:r>
                        </a:p>
                      </a:txBody>
                      <a:tcPr marL="301940" marR="30194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𝑂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(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𝑚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altLang="zh-TW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𝑂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kumimoji="0" lang="en-US" altLang="zh-TW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kumimoji="0" lang="en-US" altLang="zh-TW" sz="20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  <m:t>min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kumimoji="0" lang="en-US" altLang="zh-TW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新細明體" charset="-120"/>
                                          </a:rPr>
                                        </m:ctrlPr>
                                      </m:dPr>
                                      <m:e>
                                        <m:func>
                                          <m:funcPr>
                                            <m:ctrlPr>
                                              <a:rPr kumimoji="0" lang="en-US" altLang="zh-TW" sz="2000" b="0" i="1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新細明體" charset="-12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kumimoji="0" lang="en-US" altLang="zh-TW" sz="2000" b="0" i="0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新細明體" charset="-120"/>
                                              </a:rPr>
                                              <m:t>deg</m:t>
                                            </m:r>
                                          </m:fName>
                                          <m:e>
                                            <m:d>
                                              <m:dPr>
                                                <m:ctrlPr>
                                                  <a:rPr kumimoji="0" lang="en-US" altLang="zh-TW" sz="2000" b="0" i="1" u="none" strike="noStrike" cap="none" normalizeH="0" baseline="0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新細明體" charset="-12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kumimoji="0" lang="en-US" altLang="zh-TW" sz="2000" b="0" i="1" u="none" strike="noStrike" cap="none" normalizeH="0" baseline="0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新細明體" charset="-120"/>
                                                  </a:rPr>
                                                  <m:t>𝑣</m:t>
                                                </m:r>
                                              </m:e>
                                            </m:d>
                                          </m:e>
                                        </m:func>
                                        <m:r>
                                          <a:rPr kumimoji="0" lang="en-US" altLang="zh-TW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新細明體" charset="-120"/>
                                          </a:rPr>
                                          <m:t>,</m:t>
                                        </m:r>
                                        <m:func>
                                          <m:funcPr>
                                            <m:ctrlPr>
                                              <a:rPr kumimoji="0" lang="en-US" altLang="zh-TW" sz="2000" b="0" i="1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新細明體" charset="-12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kumimoji="0" lang="en-US" altLang="zh-TW" sz="2000" b="0" i="0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新細明體" charset="-120"/>
                                              </a:rPr>
                                              <m:t>deg</m:t>
                                            </m:r>
                                          </m:fName>
                                          <m:e>
                                            <m:d>
                                              <m:dPr>
                                                <m:ctrlPr>
                                                  <a:rPr kumimoji="0" lang="en-US" altLang="zh-TW" sz="2000" b="0" i="1" u="none" strike="noStrike" cap="none" normalizeH="0" baseline="0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新細明體" charset="-12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kumimoji="0" lang="en-US" altLang="zh-TW" sz="2000" b="0" i="1" u="none" strike="noStrike" cap="none" normalizeH="0" baseline="0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新細明體" charset="-120"/>
                                                  </a:rPr>
                                                  <m:t>𝑤</m:t>
                                                </m:r>
                                              </m:e>
                                            </m:d>
                                          </m:e>
                                        </m:func>
                                      </m:e>
                                    </m:d>
                                  </m:e>
                                </m:func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altLang="zh-TW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301940" marR="3019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0" lang="en-US" altLang="zh-TW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altLang="zh-TW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0" lang="en-US" altLang="zh-TW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301940" marR="3019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8258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  <a:defRPr/>
                          </a:pPr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urier New" panose="02070309020205020404" pitchFamily="49" charset="0"/>
                              <a:ea typeface="新細明體" charset="-120"/>
                              <a:cs typeface="Courier New" panose="02070309020205020404" pitchFamily="49" charset="0"/>
                            </a:rPr>
                            <a:t>eraseEdge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(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𝑒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)</m:t>
                              </m:r>
                            </m:oMath>
                          </a14:m>
                          <a:endParaRPr kumimoji="0" lang="en-US" altLang="zh-TW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301940" marR="30194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0" lang="en-US" altLang="zh-TW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altLang="zh-TW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0" lang="en-US" altLang="zh-TW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0" lang="en-US" altLang="zh-TW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altLang="zh-TW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0" lang="en-US" altLang="zh-TW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301940" marR="3019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0" lang="en-US" altLang="zh-TW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altLang="zh-TW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0" lang="en-US" altLang="zh-TW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301940" marR="3019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8258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urier New" panose="02070309020205020404" pitchFamily="49" charset="0"/>
                              <a:ea typeface="新細明體" charset="-120"/>
                              <a:cs typeface="Courier New" panose="02070309020205020404" pitchFamily="49" charset="0"/>
                            </a:rPr>
                            <a:t>insertVertex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(</m:t>
                              </m:r>
                              <m:r>
                                <a:rPr kumimoji="0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𝑥</m:t>
                              </m:r>
                              <m:r>
                                <a:rPr kumimoji="0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)</m:t>
                              </m:r>
                            </m:oMath>
                          </a14:m>
                          <a:endParaRPr kumimoji="0" lang="en-US" altLang="zh-TW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301940" marR="30194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0" lang="en-US" altLang="zh-TW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altLang="zh-TW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0" lang="en-US" altLang="zh-TW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0" lang="en-US" altLang="zh-TW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altLang="zh-TW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0" lang="en-US" altLang="zh-TW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301940" marR="3019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𝑂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kumimoji="0" lang="en-US" altLang="zh-TW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kumimoji="0" lang="en-US" altLang="zh-TW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altLang="zh-TW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301940" marR="3019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60375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ourier New" panose="02070309020205020404" pitchFamily="49" charset="0"/>
                              <a:ea typeface="新細明體" charset="-120"/>
                              <a:cs typeface="Courier New" panose="02070309020205020404" pitchFamily="49" charset="0"/>
                            </a:rPr>
                            <a:t>removeVertex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(</m:t>
                              </m:r>
                              <m:r>
                                <a:rPr kumimoji="0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𝑣</m:t>
                              </m:r>
                              <m:r>
                                <a:rPr kumimoji="0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)</m:t>
                              </m:r>
                            </m:oMath>
                          </a14:m>
                          <a:endParaRPr kumimoji="0" lang="en-US" altLang="zh-TW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301940" marR="30194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𝑂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(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𝑚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altLang="zh-TW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0" lang="en-US" altLang="zh-TW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kumimoji="0" lang="en-US" altLang="zh-TW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新細明體" charset="-12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kumimoji="0" lang="en-US" altLang="zh-TW" sz="2000" b="0" i="0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新細明體" charset="-120"/>
                                          </a:rPr>
                                          <m:t>deg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kumimoji="0" lang="en-US" altLang="zh-TW" sz="2000" b="0" i="1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新細明體" charset="-12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kumimoji="0" lang="en-US" altLang="zh-TW" sz="2000" b="0" i="1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新細明體" charset="-120"/>
                                              </a:rPr>
                                              <m:t>𝑣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kumimoji="0" lang="en-US" altLang="zh-TW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301940" marR="3019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0" lang="en-US" altLang="zh-TW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kumimoji="0" lang="en-US" altLang="zh-TW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新細明體" charset="-12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US" altLang="zh-TW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新細明體" charset="-12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kumimoji="0" lang="en-US" altLang="zh-TW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新細明體" charset="-12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kumimoji="0" lang="en-US" altLang="zh-TW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301940" marR="3019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Group 107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333301563"/>
                  </p:ext>
                </p:extLst>
              </p:nvPr>
            </p:nvGraphicFramePr>
            <p:xfrm>
              <a:off x="916910" y="2258804"/>
              <a:ext cx="10355004" cy="3938778"/>
            </p:xfrm>
            <a:graphic>
              <a:graphicData uri="http://schemas.openxmlformats.org/drawingml/2006/table">
                <a:tbl>
                  <a:tblPr/>
                  <a:tblGrid>
                    <a:gridCol w="3464041"/>
                    <a:gridCol w="1365457"/>
                    <a:gridCol w="3369051"/>
                    <a:gridCol w="2156455"/>
                  </a:tblGrid>
                  <a:tr h="10241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01940" marR="301940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351" t="-2976" r="-199473" b="-293452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Edge </a:t>
                          </a:r>
                          <a:br>
                            <a:rPr kumimoji="0" lang="en-US" altLang="zh-TW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</a:br>
                          <a:r>
                            <a:rPr kumimoji="0" lang="en-US" altLang="zh-TW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List</a:t>
                          </a:r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Adjacency </a:t>
                          </a:r>
                          <a:br>
                            <a:rPr kumimoji="0" lang="en-US" altLang="zh-TW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</a:br>
                          <a:r>
                            <a:rPr kumimoji="0" lang="en-US" altLang="zh-TW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List</a:t>
                          </a:r>
                        </a:p>
                      </a:txBody>
                      <a:tcPr marL="301940" marR="3019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Adjacency </a:t>
                          </a:r>
                          <a:br>
                            <a:rPr kumimoji="0" lang="en-US" altLang="zh-TW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</a:br>
                          <a:r>
                            <a:rPr kumimoji="0" lang="en-US" altLang="zh-TW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Matrix</a:t>
                          </a:r>
                        </a:p>
                      </a:txBody>
                      <a:tcPr marL="301940" marR="3019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73075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Space</a:t>
                          </a:r>
                        </a:p>
                      </a:txBody>
                      <a:tcPr marL="301940" marR="30194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254911" t="-221795" r="-406696" b="-5320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01940" marR="3019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143761" t="-221795" r="-64738" b="-5320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01940" marR="3019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380791" t="-221795" r="-1130" b="-532051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01940" marR="30194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351" t="-386154" r="-199473" b="-53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254911" t="-386154" r="-406696" b="-53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01940" marR="3019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143761" t="-386154" r="-64738" b="-53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01940" marR="3019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380791" t="-386154" r="-1130" b="-538462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01940" marR="30194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351" t="-486154" r="-199473" b="-43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254911" t="-486154" r="-406696" b="-43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01940" marR="3019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143761" t="-486154" r="-64738" b="-43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01940" marR="3019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380791" t="-486154" r="-1130" b="-438462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01940" marR="30194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351" t="-586154" r="-199473" b="-33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254911" t="-586154" r="-406696" b="-33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01940" marR="3019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143761" t="-586154" r="-64738" b="-33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01940" marR="3019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380791" t="-586154" r="-1130" b="-338462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01940" marR="30194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351" t="-686154" r="-199473" b="-23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254911" t="-686154" r="-406696" b="-23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01940" marR="3019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143761" t="-686154" r="-64738" b="-23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01940" marR="3019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380791" t="-686154" r="-1130" b="-238462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01940" marR="30194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351" t="-786154" r="-199473" b="-13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254911" t="-786154" r="-406696" b="-13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01940" marR="3019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143761" t="-786154" r="-64738" b="-13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01940" marR="3019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380791" t="-786154" r="-1130" b="-138462"/>
                          </a:stretch>
                        </a:blipFill>
                      </a:tcPr>
                    </a:tc>
                  </a:tr>
                  <a:tr h="4603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01940" marR="30194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351" t="-757895" r="-199473" b="-184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254911" t="-757895" r="-406696" b="-184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01940" marR="3019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143761" t="-757895" r="-64738" b="-184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01940" marR="3019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380791" t="-757895" r="-1130" b="-1842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6556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Terminology</a:t>
            </a:r>
            <a:br>
              <a:rPr lang="en-US" altLang="zh-TW" dirty="0" smtClean="0"/>
            </a:br>
            <a:r>
              <a:rPr lang="en-US" altLang="zh-TW" sz="2800" dirty="0" smtClean="0"/>
              <a:t>Edge And Graph Types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Edge Types</a:t>
                </a:r>
              </a:p>
              <a:p>
                <a:pPr lvl="1"/>
                <a:r>
                  <a:rPr lang="en-US" b="1" dirty="0">
                    <a:solidFill>
                      <a:schemeClr val="accent1"/>
                    </a:solidFill>
                  </a:rPr>
                  <a:t>Directed</a:t>
                </a:r>
                <a:r>
                  <a:rPr lang="en-US" dirty="0"/>
                  <a:t> edge</a:t>
                </a:r>
              </a:p>
              <a:p>
                <a:pPr lvl="2"/>
                <a:r>
                  <a:rPr lang="en-US" dirty="0"/>
                  <a:t>ordered pair of vertices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first vertex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is the </a:t>
                </a:r>
                <a:r>
                  <a:rPr lang="en-US" dirty="0" smtClean="0"/>
                  <a:t>origin/source</a:t>
                </a:r>
                <a:endParaRPr lang="en-US" dirty="0"/>
              </a:p>
              <a:p>
                <a:pPr lvl="2"/>
                <a:r>
                  <a:rPr lang="en-US" dirty="0"/>
                  <a:t>second vertex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is the </a:t>
                </a:r>
                <a:r>
                  <a:rPr lang="en-US" dirty="0" smtClean="0"/>
                  <a:t>destination/target</a:t>
                </a:r>
                <a:endParaRPr lang="en-US" dirty="0"/>
              </a:p>
              <a:p>
                <a:pPr lvl="2"/>
                <a:r>
                  <a:rPr lang="en-US" dirty="0"/>
                  <a:t>e.g., a flight</a:t>
                </a:r>
              </a:p>
              <a:p>
                <a:pPr lvl="1"/>
                <a:r>
                  <a:rPr lang="en-US" b="1" dirty="0">
                    <a:solidFill>
                      <a:schemeClr val="accent1"/>
                    </a:solidFill>
                  </a:rPr>
                  <a:t>Undirected</a:t>
                </a:r>
                <a:r>
                  <a:rPr lang="en-US" dirty="0"/>
                  <a:t> edge</a:t>
                </a:r>
              </a:p>
              <a:p>
                <a:pPr lvl="2"/>
                <a:r>
                  <a:rPr lang="en-US" dirty="0"/>
                  <a:t>unordered pair of vertices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e.g., a flight route</a:t>
                </a:r>
              </a:p>
              <a:p>
                <a:pPr lvl="1"/>
                <a:r>
                  <a:rPr lang="en-US" b="1" dirty="0">
                    <a:solidFill>
                      <a:schemeClr val="accent1"/>
                    </a:solidFill>
                  </a:rPr>
                  <a:t>Weighted</a:t>
                </a:r>
                <a:r>
                  <a:rPr lang="en-US" dirty="0"/>
                  <a:t> </a:t>
                </a:r>
                <a:r>
                  <a:rPr lang="en-US" dirty="0" smtClean="0"/>
                  <a:t>edge</a:t>
                </a:r>
              </a:p>
              <a:p>
                <a:pPr lvl="2"/>
                <a:r>
                  <a:rPr lang="en-US" dirty="0" smtClean="0"/>
                  <a:t>Numeric label associated with edge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3"/>
                <a:stretch>
                  <a:fillRect l="-1750" t="-2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Graph Types</a:t>
            </a:r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Directed</a:t>
            </a:r>
            <a:r>
              <a:rPr lang="en-US" dirty="0" smtClean="0"/>
              <a:t> graph (Digraph)</a:t>
            </a:r>
          </a:p>
          <a:p>
            <a:pPr lvl="2"/>
            <a:r>
              <a:rPr lang="en-US" dirty="0" smtClean="0"/>
              <a:t>all the edges are directed</a:t>
            </a:r>
          </a:p>
          <a:p>
            <a:pPr lvl="2"/>
            <a:r>
              <a:rPr lang="en-US" dirty="0" smtClean="0"/>
              <a:t>e.g., route network</a:t>
            </a:r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Undirected</a:t>
            </a:r>
            <a:r>
              <a:rPr lang="en-US" dirty="0" smtClean="0"/>
              <a:t> graph</a:t>
            </a:r>
          </a:p>
          <a:p>
            <a:pPr lvl="2"/>
            <a:r>
              <a:rPr lang="en-US" dirty="0" smtClean="0"/>
              <a:t>all the edges are undirected</a:t>
            </a:r>
          </a:p>
          <a:p>
            <a:pPr lvl="2"/>
            <a:r>
              <a:rPr lang="en-US" dirty="0" smtClean="0"/>
              <a:t>e.g., flight network</a:t>
            </a:r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Weighted</a:t>
            </a:r>
            <a:r>
              <a:rPr lang="en-US" dirty="0" smtClean="0"/>
              <a:t> graph</a:t>
            </a:r>
          </a:p>
          <a:p>
            <a:pPr lvl="2"/>
            <a:r>
              <a:rPr lang="en-US" dirty="0" smtClean="0"/>
              <a:t>all the edges are weighted</a:t>
            </a:r>
          </a:p>
          <a:p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155700" y="5523625"/>
            <a:ext cx="4764087" cy="1084755"/>
            <a:chOff x="6183312" y="1599807"/>
            <a:chExt cx="4764087" cy="1084755"/>
          </a:xfrm>
        </p:grpSpPr>
        <p:sp>
          <p:nvSpPr>
            <p:cNvPr id="21" name="Oval 4"/>
            <p:cNvSpPr>
              <a:spLocks noChangeArrowheads="1"/>
            </p:cNvSpPr>
            <p:nvPr/>
          </p:nvSpPr>
          <p:spPr bwMode="auto">
            <a:xfrm>
              <a:off x="7427912" y="1816099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ORD</a:t>
              </a:r>
            </a:p>
          </p:txBody>
        </p:sp>
        <p:sp>
          <p:nvSpPr>
            <p:cNvPr id="22" name="Oval 5"/>
            <p:cNvSpPr>
              <a:spLocks noChangeArrowheads="1"/>
            </p:cNvSpPr>
            <p:nvPr/>
          </p:nvSpPr>
          <p:spPr bwMode="auto">
            <a:xfrm>
              <a:off x="9920287" y="1816099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DFW</a:t>
              </a:r>
            </a:p>
          </p:txBody>
        </p:sp>
        <p:cxnSp>
          <p:nvCxnSpPr>
            <p:cNvPr id="23" name="AutoShape 7"/>
            <p:cNvCxnSpPr>
              <a:cxnSpLocks noChangeShapeType="1"/>
              <a:stCxn id="21" idx="6"/>
              <a:endCxn id="22" idx="2"/>
            </p:cNvCxnSpPr>
            <p:nvPr/>
          </p:nvCxnSpPr>
          <p:spPr bwMode="auto">
            <a:xfrm>
              <a:off x="8374061" y="2044699"/>
              <a:ext cx="1536700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" name="Text Box 8"/>
            <p:cNvSpPr txBox="1">
              <a:spLocks noChangeArrowheads="1"/>
            </p:cNvSpPr>
            <p:nvPr/>
          </p:nvSpPr>
          <p:spPr bwMode="auto">
            <a:xfrm>
              <a:off x="8129586" y="1599807"/>
              <a:ext cx="1987550" cy="828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 dirty="0">
                  <a:ea typeface="新細明體" charset="-120"/>
                </a:rPr>
                <a:t>flight</a:t>
              </a:r>
            </a:p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 dirty="0">
                  <a:ea typeface="新細明體" charset="-120"/>
                </a:rPr>
                <a:t>AA 1206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7337424" y="2222017"/>
                  <a:ext cx="1117600" cy="4603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1pPr>
                  <a:lvl2pPr marL="37931725" indent="-37474525" eaLnBrk="0" hangingPunct="0"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2pPr>
                  <a:lvl3pPr eaLnBrk="0" hangingPunct="0"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3pPr>
                  <a:lvl4pPr eaLnBrk="0" hangingPunct="0"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4pPr>
                  <a:lvl5pPr eaLnBrk="0" hangingPunct="0"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  <m:t>𝑢</m:t>
                        </m:r>
                      </m:oMath>
                    </m:oMathPara>
                  </a14:m>
                  <a:endParaRPr lang="en-US" altLang="zh-TW" sz="2400" b="0" i="1" dirty="0">
                    <a:ea typeface="新細明體" charset="-120"/>
                  </a:endParaRPr>
                </a:p>
              </p:txBody>
            </p:sp>
          </mc:Choice>
          <mc:Fallback xmlns="">
            <p:sp>
              <p:nvSpPr>
                <p:cNvPr id="28" name="Text 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337424" y="2222017"/>
                  <a:ext cx="1117600" cy="46037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9829799" y="2216431"/>
                  <a:ext cx="1117600" cy="4603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1pPr>
                  <a:lvl2pPr marL="37931725" indent="-37474525" eaLnBrk="0" hangingPunct="0"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2pPr>
                  <a:lvl3pPr eaLnBrk="0" hangingPunct="0"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3pPr>
                  <a:lvl4pPr eaLnBrk="0" hangingPunct="0"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4pPr>
                  <a:lvl5pPr eaLnBrk="0" hangingPunct="0"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  <m:t>𝑣</m:t>
                        </m:r>
                      </m:oMath>
                    </m:oMathPara>
                  </a14:m>
                  <a:endParaRPr lang="en-US" altLang="zh-TW" sz="2400" b="0" i="1" dirty="0">
                    <a:ea typeface="新細明體" charset="-120"/>
                  </a:endParaRPr>
                </a:p>
              </p:txBody>
            </p:sp>
          </mc:Choice>
          <mc:Fallback xmlns="">
            <p:sp>
              <p:nvSpPr>
                <p:cNvPr id="29" name="Text 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829799" y="2216431"/>
                  <a:ext cx="1117600" cy="46037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6183312" y="1771649"/>
                  <a:ext cx="1117600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1pPr>
                  <a:lvl2pPr marL="37931725" indent="-37474525" eaLnBrk="0" hangingPunct="0"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2pPr>
                  <a:lvl3pPr eaLnBrk="0" hangingPunct="0"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3pPr>
                  <a:lvl4pPr eaLnBrk="0" hangingPunct="0"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4pPr>
                  <a:lvl5pPr eaLnBrk="0" hangingPunct="0"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  <m:t>(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  <m:t>𝑢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  <m:t>, 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  <m:t>𝑣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  <m:t>)</m:t>
                        </m:r>
                      </m:oMath>
                    </m:oMathPara>
                  </a14:m>
                  <a:endParaRPr lang="en-US" altLang="zh-TW" sz="2400" b="0" dirty="0">
                    <a:ea typeface="新細明體" charset="-120"/>
                  </a:endParaRPr>
                </a:p>
              </p:txBody>
            </p:sp>
          </mc:Choice>
          <mc:Fallback xmlns="">
            <p:sp>
              <p:nvSpPr>
                <p:cNvPr id="30" name="Text 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183312" y="1771649"/>
                  <a:ext cx="1117600" cy="46166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973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Text Box 20"/>
            <p:cNvSpPr txBox="1">
              <a:spLocks noChangeArrowheads="1"/>
            </p:cNvSpPr>
            <p:nvPr/>
          </p:nvSpPr>
          <p:spPr bwMode="auto">
            <a:xfrm>
              <a:off x="8234422" y="2224187"/>
              <a:ext cx="1765300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 dirty="0">
                  <a:solidFill>
                    <a:schemeClr val="tx2"/>
                  </a:solidFill>
                  <a:ea typeface="新細明體" charset="-120"/>
                </a:rPr>
                <a:t>802 miles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804023" y="5446491"/>
            <a:ext cx="3609975" cy="1161889"/>
            <a:chOff x="7346949" y="2903798"/>
            <a:chExt cx="3609975" cy="1161889"/>
          </a:xfrm>
        </p:grpSpPr>
        <p:sp>
          <p:nvSpPr>
            <p:cNvPr id="25" name="Oval 9"/>
            <p:cNvSpPr>
              <a:spLocks noChangeArrowheads="1"/>
            </p:cNvSpPr>
            <p:nvPr/>
          </p:nvSpPr>
          <p:spPr bwMode="auto">
            <a:xfrm>
              <a:off x="7437437" y="3152774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ORD</a:t>
              </a:r>
            </a:p>
          </p:txBody>
        </p:sp>
        <p:sp>
          <p:nvSpPr>
            <p:cNvPr id="26" name="Oval 10"/>
            <p:cNvSpPr>
              <a:spLocks noChangeArrowheads="1"/>
            </p:cNvSpPr>
            <p:nvPr/>
          </p:nvSpPr>
          <p:spPr bwMode="auto">
            <a:xfrm>
              <a:off x="9929812" y="3152774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DFW</a:t>
              </a:r>
            </a:p>
          </p:txBody>
        </p:sp>
        <p:cxnSp>
          <p:nvCxnSpPr>
            <p:cNvPr id="27" name="AutoShape 11"/>
            <p:cNvCxnSpPr>
              <a:cxnSpLocks noChangeShapeType="1"/>
              <a:stCxn id="25" idx="6"/>
              <a:endCxn id="26" idx="2"/>
            </p:cNvCxnSpPr>
            <p:nvPr/>
          </p:nvCxnSpPr>
          <p:spPr bwMode="auto">
            <a:xfrm>
              <a:off x="8383586" y="3381374"/>
              <a:ext cx="1536700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" name="Text Box 17"/>
            <p:cNvSpPr txBox="1">
              <a:spLocks noChangeArrowheads="1"/>
            </p:cNvSpPr>
            <p:nvPr/>
          </p:nvSpPr>
          <p:spPr bwMode="auto">
            <a:xfrm>
              <a:off x="8158161" y="2903798"/>
              <a:ext cx="1987550" cy="828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 dirty="0">
                  <a:ea typeface="新細明體" charset="-120"/>
                </a:rPr>
                <a:t>flight</a:t>
              </a:r>
            </a:p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 dirty="0">
                  <a:ea typeface="新細明體" charset="-120"/>
                </a:rPr>
                <a:t>route</a:t>
              </a:r>
            </a:p>
          </p:txBody>
        </p:sp>
        <p:sp>
          <p:nvSpPr>
            <p:cNvPr id="32" name="Text Box 19"/>
            <p:cNvSpPr txBox="1">
              <a:spLocks noChangeArrowheads="1"/>
            </p:cNvSpPr>
            <p:nvPr/>
          </p:nvSpPr>
          <p:spPr bwMode="auto">
            <a:xfrm>
              <a:off x="8269287" y="3605312"/>
              <a:ext cx="1765300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 dirty="0">
                  <a:solidFill>
                    <a:schemeClr val="tx2"/>
                  </a:solidFill>
                  <a:ea typeface="新細明體" charset="-120"/>
                </a:rPr>
                <a:t>802 miles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7346949" y="3597556"/>
                  <a:ext cx="1117600" cy="4603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1pPr>
                  <a:lvl2pPr marL="37931725" indent="-37474525" eaLnBrk="0" hangingPunct="0"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2pPr>
                  <a:lvl3pPr eaLnBrk="0" hangingPunct="0"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3pPr>
                  <a:lvl4pPr eaLnBrk="0" hangingPunct="0"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4pPr>
                  <a:lvl5pPr eaLnBrk="0" hangingPunct="0"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  <m:t>𝑢</m:t>
                        </m:r>
                      </m:oMath>
                    </m:oMathPara>
                  </a14:m>
                  <a:endParaRPr lang="en-US" altLang="zh-TW" sz="2400" b="0" i="1" dirty="0">
                    <a:ea typeface="新細明體" charset="-120"/>
                  </a:endParaRPr>
                </a:p>
              </p:txBody>
            </p:sp>
          </mc:Choice>
          <mc:Fallback xmlns="">
            <p:sp>
              <p:nvSpPr>
                <p:cNvPr id="35" name="Text 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346949" y="3597556"/>
                  <a:ext cx="1117600" cy="46037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9839324" y="3605312"/>
                  <a:ext cx="1117600" cy="4603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1pPr>
                  <a:lvl2pPr marL="37931725" indent="-37474525" eaLnBrk="0" hangingPunct="0"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2pPr>
                  <a:lvl3pPr eaLnBrk="0" hangingPunct="0"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3pPr>
                  <a:lvl4pPr eaLnBrk="0" hangingPunct="0"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4pPr>
                  <a:lvl5pPr eaLnBrk="0" hangingPunct="0"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  <m:t>𝑣</m:t>
                        </m:r>
                      </m:oMath>
                    </m:oMathPara>
                  </a14:m>
                  <a:endParaRPr lang="en-US" altLang="zh-TW" sz="2400" b="0" i="1" dirty="0">
                    <a:ea typeface="新細明體" charset="-120"/>
                  </a:endParaRPr>
                </a:p>
              </p:txBody>
            </p:sp>
          </mc:Choice>
          <mc:Fallback xmlns="">
            <p:sp>
              <p:nvSpPr>
                <p:cNvPr id="36" name="Text 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839324" y="3605312"/>
                  <a:ext cx="1117600" cy="46037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6654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Terminology</a:t>
            </a:r>
            <a:br>
              <a:rPr lang="en-US" altLang="zh-TW" dirty="0" smtClean="0"/>
            </a:br>
            <a:r>
              <a:rPr lang="en-US" altLang="zh-TW" sz="2800" dirty="0" smtClean="0"/>
              <a:t>Vertices and Edges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1141412" y="2249487"/>
                <a:ext cx="9905999" cy="4382808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b="1" dirty="0">
                    <a:solidFill>
                      <a:schemeClr val="accent1"/>
                    </a:solidFill>
                  </a:rPr>
                  <a:t>End points</a:t>
                </a:r>
                <a:r>
                  <a:rPr lang="en-US" b="1" dirty="0"/>
                  <a:t> </a:t>
                </a:r>
                <a:r>
                  <a:rPr lang="en-US" dirty="0"/>
                  <a:t>(or end vertices) of an edge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are the endpoints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Edges</a:t>
                </a:r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b="1" dirty="0">
                    <a:solidFill>
                      <a:schemeClr val="accent1"/>
                    </a:solidFill>
                  </a:rPr>
                  <a:t>incident</a:t>
                </a:r>
                <a:r>
                  <a:rPr lang="en-US" dirty="0"/>
                  <a:t> on a vertex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are incident 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/>
              </a:p>
              <a:p>
                <a:r>
                  <a:rPr lang="en-US" b="1" dirty="0">
                    <a:solidFill>
                      <a:schemeClr val="accent1"/>
                    </a:solidFill>
                  </a:rPr>
                  <a:t>Adjacent</a:t>
                </a:r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vertices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are adjacent</a:t>
                </a:r>
              </a:p>
              <a:p>
                <a:r>
                  <a:rPr lang="en-US" b="1" dirty="0">
                    <a:solidFill>
                      <a:schemeClr val="accent1"/>
                    </a:solidFill>
                  </a:rPr>
                  <a:t>Degree</a:t>
                </a:r>
                <a:r>
                  <a:rPr lang="en-US" dirty="0"/>
                  <a:t> of a vertex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has degree 5 </a:t>
                </a:r>
              </a:p>
              <a:p>
                <a:r>
                  <a:rPr lang="en-US" b="1" dirty="0">
                    <a:solidFill>
                      <a:schemeClr val="accent1"/>
                    </a:solidFill>
                  </a:rPr>
                  <a:t>Parallel (multiple) </a:t>
                </a:r>
                <a:r>
                  <a:rPr lang="en-US" dirty="0"/>
                  <a:t>edges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and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are parallel edges</a:t>
                </a:r>
              </a:p>
              <a:p>
                <a:r>
                  <a:rPr lang="en-US" b="1" dirty="0" smtClean="0">
                    <a:solidFill>
                      <a:schemeClr val="accent1"/>
                    </a:solidFill>
                  </a:rPr>
                  <a:t>Self-loop</a:t>
                </a:r>
                <a:endParaRPr lang="en-US" b="1" dirty="0">
                  <a:solidFill>
                    <a:schemeClr val="accent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is a self-loop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2" y="2249487"/>
                <a:ext cx="9905999" cy="4382808"/>
              </a:xfrm>
              <a:blipFill rotWithShape="0">
                <a:blip r:embed="rId2"/>
                <a:stretch>
                  <a:fillRect l="-738" t="-1808" b="-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869" name="Group 32"/>
          <p:cNvGrpSpPr>
            <a:grpSpLocks/>
          </p:cNvGrpSpPr>
          <p:nvPr/>
        </p:nvGrpSpPr>
        <p:grpSpPr bwMode="auto">
          <a:xfrm>
            <a:off x="6100763" y="2208213"/>
            <a:ext cx="4195762" cy="3200400"/>
            <a:chOff x="2808" y="1104"/>
            <a:chExt cx="2643" cy="2016"/>
          </a:xfrm>
        </p:grpSpPr>
        <p:sp>
          <p:nvSpPr>
            <p:cNvPr id="36870" name="Oval 4"/>
            <p:cNvSpPr>
              <a:spLocks noChangeArrowheads="1"/>
            </p:cNvSpPr>
            <p:nvPr/>
          </p:nvSpPr>
          <p:spPr bwMode="auto">
            <a:xfrm>
              <a:off x="3960" y="1680"/>
              <a:ext cx="288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 dirty="0">
                  <a:ea typeface="新細明體" charset="-120"/>
                </a:rPr>
                <a:t>X</a:t>
              </a:r>
            </a:p>
          </p:txBody>
        </p:sp>
        <p:sp>
          <p:nvSpPr>
            <p:cNvPr id="36871" name="Oval 5"/>
            <p:cNvSpPr>
              <a:spLocks noChangeArrowheads="1"/>
            </p:cNvSpPr>
            <p:nvPr/>
          </p:nvSpPr>
          <p:spPr bwMode="auto">
            <a:xfrm>
              <a:off x="2808" y="1680"/>
              <a:ext cx="288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U</a:t>
              </a:r>
            </a:p>
          </p:txBody>
        </p:sp>
        <p:sp>
          <p:nvSpPr>
            <p:cNvPr id="36872" name="Oval 6"/>
            <p:cNvSpPr>
              <a:spLocks noChangeArrowheads="1"/>
            </p:cNvSpPr>
            <p:nvPr/>
          </p:nvSpPr>
          <p:spPr bwMode="auto">
            <a:xfrm>
              <a:off x="3384" y="1104"/>
              <a:ext cx="288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V</a:t>
              </a:r>
            </a:p>
          </p:txBody>
        </p:sp>
        <p:sp>
          <p:nvSpPr>
            <p:cNvPr id="36873" name="Oval 7"/>
            <p:cNvSpPr>
              <a:spLocks noChangeArrowheads="1"/>
            </p:cNvSpPr>
            <p:nvPr/>
          </p:nvSpPr>
          <p:spPr bwMode="auto">
            <a:xfrm>
              <a:off x="3384" y="2256"/>
              <a:ext cx="288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W</a:t>
              </a:r>
            </a:p>
          </p:txBody>
        </p:sp>
        <p:sp>
          <p:nvSpPr>
            <p:cNvPr id="36874" name="Oval 8"/>
            <p:cNvSpPr>
              <a:spLocks noChangeArrowheads="1"/>
            </p:cNvSpPr>
            <p:nvPr/>
          </p:nvSpPr>
          <p:spPr bwMode="auto">
            <a:xfrm>
              <a:off x="4728" y="1680"/>
              <a:ext cx="288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Z</a:t>
              </a:r>
            </a:p>
          </p:txBody>
        </p:sp>
        <p:cxnSp>
          <p:nvCxnSpPr>
            <p:cNvPr id="36875" name="AutoShape 9"/>
            <p:cNvCxnSpPr>
              <a:cxnSpLocks noChangeShapeType="1"/>
              <a:stCxn id="36872" idx="3"/>
              <a:endCxn id="36871" idx="7"/>
            </p:cNvCxnSpPr>
            <p:nvPr/>
          </p:nvCxnSpPr>
          <p:spPr bwMode="auto">
            <a:xfrm flipH="1">
              <a:off x="3054" y="1356"/>
              <a:ext cx="372" cy="36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76" name="AutoShape 10"/>
            <p:cNvCxnSpPr>
              <a:cxnSpLocks noChangeShapeType="1"/>
              <a:stCxn id="36873" idx="1"/>
              <a:endCxn id="36871" idx="5"/>
            </p:cNvCxnSpPr>
            <p:nvPr/>
          </p:nvCxnSpPr>
          <p:spPr bwMode="auto">
            <a:xfrm flipH="1" flipV="1">
              <a:off x="3054" y="1932"/>
              <a:ext cx="372" cy="36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77" name="AutoShape 11"/>
            <p:cNvCxnSpPr>
              <a:cxnSpLocks noChangeShapeType="1"/>
              <a:stCxn id="36873" idx="7"/>
              <a:endCxn id="36870" idx="3"/>
            </p:cNvCxnSpPr>
            <p:nvPr/>
          </p:nvCxnSpPr>
          <p:spPr bwMode="auto">
            <a:xfrm flipV="1">
              <a:off x="3630" y="1932"/>
              <a:ext cx="372" cy="36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78" name="AutoShape 13"/>
            <p:cNvCxnSpPr>
              <a:cxnSpLocks noChangeShapeType="1"/>
              <a:stCxn id="36872" idx="5"/>
              <a:endCxn id="36870" idx="1"/>
            </p:cNvCxnSpPr>
            <p:nvPr/>
          </p:nvCxnSpPr>
          <p:spPr bwMode="auto">
            <a:xfrm>
              <a:off x="3630" y="1356"/>
              <a:ext cx="372" cy="36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79" name="AutoShape 14"/>
            <p:cNvCxnSpPr>
              <a:cxnSpLocks noChangeShapeType="1"/>
              <a:stCxn id="36872" idx="4"/>
              <a:endCxn id="36873" idx="0"/>
            </p:cNvCxnSpPr>
            <p:nvPr/>
          </p:nvCxnSpPr>
          <p:spPr bwMode="auto">
            <a:xfrm>
              <a:off x="3528" y="1398"/>
              <a:ext cx="0" cy="85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880" name="Oval 15"/>
            <p:cNvSpPr>
              <a:spLocks noChangeArrowheads="1"/>
            </p:cNvSpPr>
            <p:nvPr/>
          </p:nvSpPr>
          <p:spPr bwMode="auto">
            <a:xfrm>
              <a:off x="3966" y="2832"/>
              <a:ext cx="288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Y</a:t>
              </a:r>
            </a:p>
          </p:txBody>
        </p:sp>
        <p:cxnSp>
          <p:nvCxnSpPr>
            <p:cNvPr id="36881" name="AutoShape 16"/>
            <p:cNvCxnSpPr>
              <a:cxnSpLocks noChangeShapeType="1"/>
              <a:stCxn id="36873" idx="5"/>
              <a:endCxn id="36880" idx="1"/>
            </p:cNvCxnSpPr>
            <p:nvPr/>
          </p:nvCxnSpPr>
          <p:spPr bwMode="auto">
            <a:xfrm>
              <a:off x="3630" y="2508"/>
              <a:ext cx="378" cy="36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82" name="AutoShape 17"/>
            <p:cNvCxnSpPr>
              <a:cxnSpLocks noChangeShapeType="1"/>
              <a:stCxn id="36870" idx="4"/>
              <a:endCxn id="36880" idx="0"/>
            </p:cNvCxnSpPr>
            <p:nvPr/>
          </p:nvCxnSpPr>
          <p:spPr bwMode="auto">
            <a:xfrm>
              <a:off x="4104" y="1974"/>
              <a:ext cx="6" cy="85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883" name="Text Box 18"/>
            <p:cNvSpPr txBox="1">
              <a:spLocks noChangeArrowheads="1"/>
            </p:cNvSpPr>
            <p:nvPr/>
          </p:nvSpPr>
          <p:spPr bwMode="auto">
            <a:xfrm>
              <a:off x="3053" y="1254"/>
              <a:ext cx="217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a</a:t>
              </a:r>
            </a:p>
          </p:txBody>
        </p:sp>
        <p:sp>
          <p:nvSpPr>
            <p:cNvPr id="36884" name="Text Box 19"/>
            <p:cNvSpPr txBox="1">
              <a:spLocks noChangeArrowheads="1"/>
            </p:cNvSpPr>
            <p:nvPr/>
          </p:nvSpPr>
          <p:spPr bwMode="auto">
            <a:xfrm>
              <a:off x="3045" y="1974"/>
              <a:ext cx="205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c</a:t>
              </a:r>
            </a:p>
          </p:txBody>
        </p:sp>
        <p:sp>
          <p:nvSpPr>
            <p:cNvPr id="36885" name="Text Box 20"/>
            <p:cNvSpPr txBox="1">
              <a:spLocks noChangeArrowheads="1"/>
            </p:cNvSpPr>
            <p:nvPr/>
          </p:nvSpPr>
          <p:spPr bwMode="auto">
            <a:xfrm>
              <a:off x="3785" y="1253"/>
              <a:ext cx="222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b</a:t>
              </a:r>
            </a:p>
          </p:txBody>
        </p:sp>
        <p:sp>
          <p:nvSpPr>
            <p:cNvPr id="36886" name="Text Box 21"/>
            <p:cNvSpPr txBox="1">
              <a:spLocks noChangeArrowheads="1"/>
            </p:cNvSpPr>
            <p:nvPr/>
          </p:nvSpPr>
          <p:spPr bwMode="auto">
            <a:xfrm>
              <a:off x="3788" y="2003"/>
              <a:ext cx="217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e</a:t>
              </a:r>
            </a:p>
          </p:txBody>
        </p:sp>
        <p:sp>
          <p:nvSpPr>
            <p:cNvPr id="36887" name="Text Box 22"/>
            <p:cNvSpPr txBox="1">
              <a:spLocks noChangeArrowheads="1"/>
            </p:cNvSpPr>
            <p:nvPr/>
          </p:nvSpPr>
          <p:spPr bwMode="auto">
            <a:xfrm>
              <a:off x="3503" y="1680"/>
              <a:ext cx="222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d</a:t>
              </a:r>
            </a:p>
          </p:txBody>
        </p:sp>
        <p:sp>
          <p:nvSpPr>
            <p:cNvPr id="36888" name="Text Box 23"/>
            <p:cNvSpPr txBox="1">
              <a:spLocks noChangeArrowheads="1"/>
            </p:cNvSpPr>
            <p:nvPr/>
          </p:nvSpPr>
          <p:spPr bwMode="auto">
            <a:xfrm>
              <a:off x="3675" y="2645"/>
              <a:ext cx="177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f</a:t>
              </a:r>
            </a:p>
          </p:txBody>
        </p:sp>
        <p:sp>
          <p:nvSpPr>
            <p:cNvPr id="36889" name="Text Box 24"/>
            <p:cNvSpPr txBox="1">
              <a:spLocks noChangeArrowheads="1"/>
            </p:cNvSpPr>
            <p:nvPr/>
          </p:nvSpPr>
          <p:spPr bwMode="auto">
            <a:xfrm>
              <a:off x="4079" y="2291"/>
              <a:ext cx="222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g</a:t>
              </a:r>
            </a:p>
          </p:txBody>
        </p:sp>
        <p:sp>
          <p:nvSpPr>
            <p:cNvPr id="36890" name="Text Box 25"/>
            <p:cNvSpPr txBox="1">
              <a:spLocks noChangeArrowheads="1"/>
            </p:cNvSpPr>
            <p:nvPr/>
          </p:nvSpPr>
          <p:spPr bwMode="auto">
            <a:xfrm>
              <a:off x="4397" y="1391"/>
              <a:ext cx="223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h</a:t>
              </a:r>
            </a:p>
          </p:txBody>
        </p:sp>
        <p:sp>
          <p:nvSpPr>
            <p:cNvPr id="36891" name="Text Box 26"/>
            <p:cNvSpPr txBox="1">
              <a:spLocks noChangeArrowheads="1"/>
            </p:cNvSpPr>
            <p:nvPr/>
          </p:nvSpPr>
          <p:spPr bwMode="auto">
            <a:xfrm>
              <a:off x="4428" y="2015"/>
              <a:ext cx="160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i</a:t>
              </a:r>
            </a:p>
          </p:txBody>
        </p:sp>
        <p:sp>
          <p:nvSpPr>
            <p:cNvPr id="36892" name="Text Box 27"/>
            <p:cNvSpPr txBox="1">
              <a:spLocks noChangeArrowheads="1"/>
            </p:cNvSpPr>
            <p:nvPr/>
          </p:nvSpPr>
          <p:spPr bwMode="auto">
            <a:xfrm>
              <a:off x="5281" y="1391"/>
              <a:ext cx="170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j</a:t>
              </a:r>
            </a:p>
          </p:txBody>
        </p:sp>
        <p:cxnSp>
          <p:nvCxnSpPr>
            <p:cNvPr id="36893" name="AutoShape 29"/>
            <p:cNvCxnSpPr>
              <a:cxnSpLocks noChangeShapeType="1"/>
              <a:stCxn id="36870" idx="5"/>
              <a:endCxn id="36874" idx="3"/>
            </p:cNvCxnSpPr>
            <p:nvPr/>
          </p:nvCxnSpPr>
          <p:spPr bwMode="auto">
            <a:xfrm rot="16200000" flipH="1">
              <a:off x="4487" y="1651"/>
              <a:ext cx="1" cy="564"/>
            </a:xfrm>
            <a:prstGeom prst="curvedConnector3">
              <a:avLst>
                <a:gd name="adj1" fmla="val 7699995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94" name="AutoShape 30"/>
            <p:cNvCxnSpPr>
              <a:cxnSpLocks noChangeShapeType="1"/>
              <a:stCxn id="36870" idx="7"/>
              <a:endCxn id="36874" idx="1"/>
            </p:cNvCxnSpPr>
            <p:nvPr/>
          </p:nvCxnSpPr>
          <p:spPr bwMode="auto">
            <a:xfrm rot="5400000" flipV="1">
              <a:off x="4487" y="1435"/>
              <a:ext cx="1" cy="564"/>
            </a:xfrm>
            <a:prstGeom prst="curvedConnector3">
              <a:avLst>
                <a:gd name="adj1" fmla="val -6100005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95" name="AutoShape 31"/>
            <p:cNvCxnSpPr>
              <a:cxnSpLocks noChangeShapeType="1"/>
              <a:stCxn id="36874" idx="5"/>
              <a:endCxn id="36874" idx="7"/>
            </p:cNvCxnSpPr>
            <p:nvPr/>
          </p:nvCxnSpPr>
          <p:spPr bwMode="auto">
            <a:xfrm rot="5400000" flipH="1" flipV="1">
              <a:off x="4867" y="1823"/>
              <a:ext cx="216" cy="1"/>
            </a:xfrm>
            <a:prstGeom prst="curvedConnector5">
              <a:avLst>
                <a:gd name="adj1" fmla="val -44444"/>
                <a:gd name="adj2" fmla="val 40099995"/>
                <a:gd name="adj3" fmla="val 146759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TextBox 1"/>
          <p:cNvSpPr txBox="1"/>
          <p:nvPr/>
        </p:nvSpPr>
        <p:spPr>
          <a:xfrm>
            <a:off x="5687188" y="5775640"/>
            <a:ext cx="5567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Note: </a:t>
            </a:r>
            <a:r>
              <a:rPr lang="en-US" dirty="0" smtClean="0"/>
              <a:t>A graph with no parallel edges or self loops are said to be </a:t>
            </a:r>
            <a:r>
              <a:rPr lang="en-US" b="1" dirty="0" smtClean="0">
                <a:solidFill>
                  <a:schemeClr val="accent1"/>
                </a:solidFill>
              </a:rPr>
              <a:t>simple</a:t>
            </a:r>
            <a:r>
              <a:rPr lang="en-US" dirty="0" smtClean="0"/>
              <a:t>. Unless otherwise stated, you should assume all graphs discussed are simple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13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Terminology</a:t>
            </a:r>
            <a:br>
              <a:rPr lang="en-US" altLang="zh-TW" dirty="0" smtClean="0"/>
            </a:br>
            <a:r>
              <a:rPr lang="en-US" altLang="zh-TW" sz="2800" dirty="0" smtClean="0"/>
              <a:t>Vertices and Edges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b="1" dirty="0" smtClean="0">
                    <a:solidFill>
                      <a:schemeClr val="accent1"/>
                    </a:solidFill>
                  </a:rPr>
                  <a:t>Outgoing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edges of a vertex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are the outgoing edges </a:t>
                </a:r>
                <a:r>
                  <a:rPr lang="en-US" dirty="0" smtClean="0"/>
                  <a:t>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/>
              </a:p>
              <a:p>
                <a:r>
                  <a:rPr lang="en-US" b="1" dirty="0" smtClean="0">
                    <a:solidFill>
                      <a:schemeClr val="accent1"/>
                    </a:solidFill>
                  </a:rPr>
                  <a:t>Incoming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edges of a vertex</a:t>
                </a:r>
              </a:p>
              <a:p>
                <a:pPr lvl="1"/>
                <a:r>
                  <a:rPr lang="en-US" dirty="0"/>
                  <a:t>e, g,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are incoming edges </a:t>
                </a:r>
                <a:r>
                  <a:rPr lang="en-US" dirty="0" smtClean="0"/>
                  <a:t>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/>
              </a:p>
              <a:p>
                <a:r>
                  <a:rPr lang="en-US" b="1" dirty="0" smtClean="0">
                    <a:solidFill>
                      <a:schemeClr val="accent1"/>
                    </a:solidFill>
                  </a:rPr>
                  <a:t>In-degree</a:t>
                </a:r>
                <a:r>
                  <a:rPr lang="en-US" dirty="0" smtClean="0"/>
                  <a:t> </a:t>
                </a:r>
                <a:r>
                  <a:rPr lang="en-US" dirty="0"/>
                  <a:t>of a vertex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has in-degree 3 </a:t>
                </a:r>
              </a:p>
              <a:p>
                <a:r>
                  <a:rPr lang="en-US" b="1" dirty="0" smtClean="0">
                    <a:solidFill>
                      <a:schemeClr val="accent1"/>
                    </a:solidFill>
                  </a:rPr>
                  <a:t>Out-degree</a:t>
                </a:r>
                <a:r>
                  <a:rPr lang="en-US" dirty="0" smtClean="0"/>
                  <a:t> </a:t>
                </a:r>
                <a:r>
                  <a:rPr lang="en-US" dirty="0"/>
                  <a:t>of a vertex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has out-degree 2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6" t="-2754" b="-1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7013575" y="2208213"/>
            <a:ext cx="3282951" cy="3200400"/>
            <a:chOff x="7013575" y="2208213"/>
            <a:chExt cx="3282951" cy="3200400"/>
          </a:xfrm>
        </p:grpSpPr>
        <p:sp>
          <p:nvSpPr>
            <p:cNvPr id="37893" name="Oval 5"/>
            <p:cNvSpPr>
              <a:spLocks noChangeArrowheads="1"/>
            </p:cNvSpPr>
            <p:nvPr/>
          </p:nvSpPr>
          <p:spPr bwMode="auto">
            <a:xfrm>
              <a:off x="7929563" y="3122613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X</a:t>
              </a:r>
            </a:p>
          </p:txBody>
        </p:sp>
        <p:sp>
          <p:nvSpPr>
            <p:cNvPr id="37894" name="Oval 7"/>
            <p:cNvSpPr>
              <a:spLocks noChangeArrowheads="1"/>
            </p:cNvSpPr>
            <p:nvPr/>
          </p:nvSpPr>
          <p:spPr bwMode="auto">
            <a:xfrm>
              <a:off x="7013575" y="2208213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V</a:t>
              </a:r>
            </a:p>
          </p:txBody>
        </p:sp>
        <p:sp>
          <p:nvSpPr>
            <p:cNvPr id="37895" name="Oval 8"/>
            <p:cNvSpPr>
              <a:spLocks noChangeArrowheads="1"/>
            </p:cNvSpPr>
            <p:nvPr/>
          </p:nvSpPr>
          <p:spPr bwMode="auto">
            <a:xfrm>
              <a:off x="7013575" y="4037013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W</a:t>
              </a:r>
            </a:p>
          </p:txBody>
        </p:sp>
        <p:sp>
          <p:nvSpPr>
            <p:cNvPr id="37896" name="Oval 9"/>
            <p:cNvSpPr>
              <a:spLocks noChangeArrowheads="1"/>
            </p:cNvSpPr>
            <p:nvPr/>
          </p:nvSpPr>
          <p:spPr bwMode="auto">
            <a:xfrm>
              <a:off x="9148763" y="3121025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Z</a:t>
              </a:r>
            </a:p>
          </p:txBody>
        </p:sp>
        <p:cxnSp>
          <p:nvCxnSpPr>
            <p:cNvPr id="37897" name="AutoShape 12"/>
            <p:cNvCxnSpPr>
              <a:cxnSpLocks noChangeShapeType="1"/>
              <a:stCxn id="37895" idx="7"/>
              <a:endCxn id="37893" idx="3"/>
            </p:cNvCxnSpPr>
            <p:nvPr/>
          </p:nvCxnSpPr>
          <p:spPr bwMode="auto">
            <a:xfrm flipV="1">
              <a:off x="7402514" y="3521075"/>
              <a:ext cx="593725" cy="5730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898" name="AutoShape 13"/>
            <p:cNvCxnSpPr>
              <a:cxnSpLocks noChangeShapeType="1"/>
              <a:stCxn id="37894" idx="5"/>
              <a:endCxn id="37893" idx="1"/>
            </p:cNvCxnSpPr>
            <p:nvPr/>
          </p:nvCxnSpPr>
          <p:spPr bwMode="auto">
            <a:xfrm>
              <a:off x="7402514" y="2606675"/>
              <a:ext cx="593725" cy="5730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triangle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899" name="AutoShape 14"/>
            <p:cNvCxnSpPr>
              <a:cxnSpLocks noChangeShapeType="1"/>
              <a:stCxn id="37894" idx="4"/>
              <a:endCxn id="37895" idx="0"/>
            </p:cNvCxnSpPr>
            <p:nvPr/>
          </p:nvCxnSpPr>
          <p:spPr bwMode="auto">
            <a:xfrm>
              <a:off x="7242175" y="2674938"/>
              <a:ext cx="0" cy="13525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triangle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900" name="Oval 15"/>
            <p:cNvSpPr>
              <a:spLocks noChangeArrowheads="1"/>
            </p:cNvSpPr>
            <p:nvPr/>
          </p:nvSpPr>
          <p:spPr bwMode="auto">
            <a:xfrm>
              <a:off x="7939088" y="4951413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Y</a:t>
              </a:r>
            </a:p>
          </p:txBody>
        </p:sp>
        <p:cxnSp>
          <p:nvCxnSpPr>
            <p:cNvPr id="37901" name="AutoShape 16"/>
            <p:cNvCxnSpPr>
              <a:cxnSpLocks noChangeShapeType="1"/>
              <a:stCxn id="37895" idx="5"/>
              <a:endCxn id="37900" idx="1"/>
            </p:cNvCxnSpPr>
            <p:nvPr/>
          </p:nvCxnSpPr>
          <p:spPr bwMode="auto">
            <a:xfrm>
              <a:off x="7402513" y="4435475"/>
              <a:ext cx="603250" cy="5730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triangle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902" name="AutoShape 17"/>
            <p:cNvCxnSpPr>
              <a:cxnSpLocks noChangeShapeType="1"/>
              <a:stCxn id="37893" idx="4"/>
              <a:endCxn id="37900" idx="0"/>
            </p:cNvCxnSpPr>
            <p:nvPr/>
          </p:nvCxnSpPr>
          <p:spPr bwMode="auto">
            <a:xfrm>
              <a:off x="8158164" y="3589338"/>
              <a:ext cx="9525" cy="13525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triangle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903" name="Text Box 20"/>
            <p:cNvSpPr txBox="1">
              <a:spLocks noChangeArrowheads="1"/>
            </p:cNvSpPr>
            <p:nvPr/>
          </p:nvSpPr>
          <p:spPr bwMode="auto">
            <a:xfrm>
              <a:off x="7651751" y="2446339"/>
              <a:ext cx="352425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b</a:t>
              </a:r>
            </a:p>
          </p:txBody>
        </p:sp>
        <p:sp>
          <p:nvSpPr>
            <p:cNvPr id="37904" name="Text Box 21"/>
            <p:cNvSpPr txBox="1">
              <a:spLocks noChangeArrowheads="1"/>
            </p:cNvSpPr>
            <p:nvPr/>
          </p:nvSpPr>
          <p:spPr bwMode="auto">
            <a:xfrm>
              <a:off x="7656514" y="3636964"/>
              <a:ext cx="344487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e</a:t>
              </a:r>
            </a:p>
          </p:txBody>
        </p:sp>
        <p:sp>
          <p:nvSpPr>
            <p:cNvPr id="37905" name="Text Box 22"/>
            <p:cNvSpPr txBox="1">
              <a:spLocks noChangeArrowheads="1"/>
            </p:cNvSpPr>
            <p:nvPr/>
          </p:nvSpPr>
          <p:spPr bwMode="auto">
            <a:xfrm>
              <a:off x="7204076" y="3122614"/>
              <a:ext cx="352425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d</a:t>
              </a:r>
            </a:p>
          </p:txBody>
        </p:sp>
        <p:sp>
          <p:nvSpPr>
            <p:cNvPr id="37906" name="Text Box 23"/>
            <p:cNvSpPr txBox="1">
              <a:spLocks noChangeArrowheads="1"/>
            </p:cNvSpPr>
            <p:nvPr/>
          </p:nvSpPr>
          <p:spPr bwMode="auto">
            <a:xfrm>
              <a:off x="7478714" y="4656139"/>
              <a:ext cx="280987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f</a:t>
              </a:r>
            </a:p>
          </p:txBody>
        </p:sp>
        <p:sp>
          <p:nvSpPr>
            <p:cNvPr id="37907" name="Text Box 24"/>
            <p:cNvSpPr txBox="1">
              <a:spLocks noChangeArrowheads="1"/>
            </p:cNvSpPr>
            <p:nvPr/>
          </p:nvSpPr>
          <p:spPr bwMode="auto">
            <a:xfrm>
              <a:off x="8120064" y="4094164"/>
              <a:ext cx="352425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g</a:t>
              </a:r>
            </a:p>
          </p:txBody>
        </p:sp>
        <p:sp>
          <p:nvSpPr>
            <p:cNvPr id="37908" name="Text Box 25"/>
            <p:cNvSpPr txBox="1">
              <a:spLocks noChangeArrowheads="1"/>
            </p:cNvSpPr>
            <p:nvPr/>
          </p:nvSpPr>
          <p:spPr bwMode="auto">
            <a:xfrm>
              <a:off x="8623301" y="2420939"/>
              <a:ext cx="354013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h</a:t>
              </a:r>
            </a:p>
          </p:txBody>
        </p:sp>
        <p:sp>
          <p:nvSpPr>
            <p:cNvPr id="37909" name="Text Box 26"/>
            <p:cNvSpPr txBox="1">
              <a:spLocks noChangeArrowheads="1"/>
            </p:cNvSpPr>
            <p:nvPr/>
          </p:nvSpPr>
          <p:spPr bwMode="auto">
            <a:xfrm>
              <a:off x="8726490" y="3779839"/>
              <a:ext cx="254000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 dirty="0" err="1">
                  <a:ea typeface="新細明體" charset="-120"/>
                </a:rPr>
                <a:t>i</a:t>
              </a:r>
              <a:endParaRPr lang="en-US" altLang="zh-TW" sz="2400" b="0" dirty="0">
                <a:ea typeface="新細明體" charset="-120"/>
              </a:endParaRPr>
            </a:p>
          </p:txBody>
        </p:sp>
        <p:sp>
          <p:nvSpPr>
            <p:cNvPr id="37910" name="Text Box 27"/>
            <p:cNvSpPr txBox="1">
              <a:spLocks noChangeArrowheads="1"/>
            </p:cNvSpPr>
            <p:nvPr/>
          </p:nvSpPr>
          <p:spPr bwMode="auto">
            <a:xfrm>
              <a:off x="10026651" y="2663826"/>
              <a:ext cx="269875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j</a:t>
              </a:r>
            </a:p>
          </p:txBody>
        </p:sp>
        <p:cxnSp>
          <p:nvCxnSpPr>
            <p:cNvPr id="37911" name="AutoShape 28"/>
            <p:cNvCxnSpPr>
              <a:cxnSpLocks noChangeShapeType="1"/>
              <a:stCxn id="37893" idx="5"/>
              <a:endCxn id="37896" idx="3"/>
            </p:cNvCxnSpPr>
            <p:nvPr/>
          </p:nvCxnSpPr>
          <p:spPr bwMode="auto">
            <a:xfrm rot="5400000" flipH="1" flipV="1">
              <a:off x="8766176" y="3071813"/>
              <a:ext cx="1587" cy="896938"/>
            </a:xfrm>
            <a:prstGeom prst="curvedConnector3">
              <a:avLst>
                <a:gd name="adj1" fmla="val -18100000"/>
              </a:avLst>
            </a:prstGeom>
            <a:noFill/>
            <a:ln w="19050">
              <a:solidFill>
                <a:schemeClr val="tx1"/>
              </a:solidFill>
              <a:round/>
              <a:headEnd type="triangle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912" name="AutoShape 29"/>
            <p:cNvCxnSpPr>
              <a:cxnSpLocks noChangeShapeType="1"/>
              <a:stCxn id="37893" idx="7"/>
              <a:endCxn id="37896" idx="1"/>
            </p:cNvCxnSpPr>
            <p:nvPr/>
          </p:nvCxnSpPr>
          <p:spPr bwMode="auto">
            <a:xfrm rot="-5400000">
              <a:off x="8766175" y="2730500"/>
              <a:ext cx="1588" cy="896938"/>
            </a:xfrm>
            <a:prstGeom prst="curvedConnector3">
              <a:avLst>
                <a:gd name="adj1" fmla="val 1810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913" name="AutoShape 30"/>
            <p:cNvCxnSpPr>
              <a:cxnSpLocks noChangeShapeType="1"/>
              <a:stCxn id="37896" idx="5"/>
              <a:endCxn id="37896" idx="7"/>
            </p:cNvCxnSpPr>
            <p:nvPr/>
          </p:nvCxnSpPr>
          <p:spPr bwMode="auto">
            <a:xfrm rot="5400000" flipH="1" flipV="1">
              <a:off x="9367838" y="3348038"/>
              <a:ext cx="341313" cy="1588"/>
            </a:xfrm>
            <a:prstGeom prst="curvedConnector5">
              <a:avLst>
                <a:gd name="adj1" fmla="val -84185"/>
                <a:gd name="adj2" fmla="val 33400000"/>
                <a:gd name="adj3" fmla="val 183722"/>
              </a:avLst>
            </a:prstGeom>
            <a:noFill/>
            <a:ln w="19050">
              <a:solidFill>
                <a:schemeClr val="tx1"/>
              </a:solidFill>
              <a:round/>
              <a:headEnd type="triangle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81721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Terminology</a:t>
            </a:r>
            <a:br>
              <a:rPr lang="en-US" altLang="zh-TW" dirty="0" smtClean="0"/>
            </a:br>
            <a:r>
              <a:rPr lang="en-US" altLang="zh-TW" sz="2800" dirty="0" smtClean="0"/>
              <a:t>Paths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b="1" dirty="0" smtClean="0">
                    <a:solidFill>
                      <a:schemeClr val="accent1"/>
                    </a:solidFill>
                  </a:rPr>
                  <a:t>Path</a:t>
                </a:r>
              </a:p>
              <a:p>
                <a:pPr lvl="1"/>
                <a:r>
                  <a:rPr lang="en-US" dirty="0" smtClean="0"/>
                  <a:t>Sequence </a:t>
                </a:r>
                <a:r>
                  <a:rPr lang="en-US" dirty="0"/>
                  <a:t>of alternating vertices and edges </a:t>
                </a:r>
              </a:p>
              <a:p>
                <a:pPr lvl="1"/>
                <a:r>
                  <a:rPr lang="en-US" dirty="0" smtClean="0"/>
                  <a:t>Begins </a:t>
                </a:r>
                <a:r>
                  <a:rPr lang="en-US" dirty="0"/>
                  <a:t>with a vertex</a:t>
                </a:r>
              </a:p>
              <a:p>
                <a:pPr lvl="1"/>
                <a:r>
                  <a:rPr lang="en-US" dirty="0" smtClean="0"/>
                  <a:t>Ends </a:t>
                </a:r>
                <a:r>
                  <a:rPr lang="en-US" dirty="0"/>
                  <a:t>with a vertex</a:t>
                </a:r>
              </a:p>
              <a:p>
                <a:pPr lvl="1"/>
                <a:r>
                  <a:rPr lang="en-US" dirty="0" smtClean="0"/>
                  <a:t>Each </a:t>
                </a:r>
                <a:r>
                  <a:rPr lang="en-US" dirty="0"/>
                  <a:t>edge is preceded and followed by its endpoints</a:t>
                </a:r>
              </a:p>
              <a:p>
                <a:r>
                  <a:rPr lang="en-US" b="1" dirty="0">
                    <a:solidFill>
                      <a:schemeClr val="accent1"/>
                    </a:solidFill>
                  </a:rPr>
                  <a:t>Simple path</a:t>
                </a:r>
              </a:p>
              <a:p>
                <a:pPr lvl="1"/>
                <a:r>
                  <a:rPr lang="en-US" dirty="0" smtClean="0"/>
                  <a:t>Path </a:t>
                </a:r>
                <a:r>
                  <a:rPr lang="en-US" dirty="0"/>
                  <a:t>such that all its vertices and edges are distinct</a:t>
                </a:r>
              </a:p>
              <a:p>
                <a:r>
                  <a:rPr lang="en-US" dirty="0"/>
                  <a:t>Examples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 simple path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i="1" dirty="0" err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 dirty="0" err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i="1" dirty="0" err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i="1" dirty="0" err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 dirty="0" err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i="1" dirty="0" err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 dirty="0" err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 dirty="0" err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i="1" dirty="0" err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err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</m:oMath>
                </a14:m>
                <a:r>
                  <a:rPr lang="en-US" dirty="0"/>
                  <a:t> is a path that is not simple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62" t="-2582" b="-2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7542211" y="2420144"/>
            <a:ext cx="3505200" cy="3200400"/>
            <a:chOff x="6629400" y="2362200"/>
            <a:chExt cx="3505200" cy="3200400"/>
          </a:xfrm>
        </p:grpSpPr>
        <p:sp>
          <p:nvSpPr>
            <p:cNvPr id="38917" name="Freeform 30"/>
            <p:cNvSpPr>
              <a:spLocks/>
            </p:cNvSpPr>
            <p:nvPr/>
          </p:nvSpPr>
          <p:spPr bwMode="auto">
            <a:xfrm>
              <a:off x="7096125" y="2905126"/>
              <a:ext cx="1570038" cy="2149475"/>
            </a:xfrm>
            <a:custGeom>
              <a:avLst/>
              <a:gdLst>
                <a:gd name="T0" fmla="*/ 2147483647 w 989"/>
                <a:gd name="T1" fmla="*/ 0 h 1354"/>
                <a:gd name="T2" fmla="*/ 2147483647 w 989"/>
                <a:gd name="T3" fmla="*/ 2147483647 h 1354"/>
                <a:gd name="T4" fmla="*/ 2147483647 w 989"/>
                <a:gd name="T5" fmla="*/ 2147483647 h 1354"/>
                <a:gd name="T6" fmla="*/ 2147483647 w 989"/>
                <a:gd name="T7" fmla="*/ 2147483647 h 1354"/>
                <a:gd name="T8" fmla="*/ 2147483647 w 989"/>
                <a:gd name="T9" fmla="*/ 2147483647 h 1354"/>
                <a:gd name="T10" fmla="*/ 0 w 989"/>
                <a:gd name="T11" fmla="*/ 2147483647 h 13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89"/>
                <a:gd name="T19" fmla="*/ 0 h 1354"/>
                <a:gd name="T20" fmla="*/ 989 w 989"/>
                <a:gd name="T21" fmla="*/ 1354 h 13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89" h="1354">
                  <a:moveTo>
                    <a:pt x="468" y="0"/>
                  </a:moveTo>
                  <a:cubicBezTo>
                    <a:pt x="475" y="142"/>
                    <a:pt x="439" y="636"/>
                    <a:pt x="516" y="852"/>
                  </a:cubicBezTo>
                  <a:cubicBezTo>
                    <a:pt x="593" y="1068"/>
                    <a:pt x="871" y="1354"/>
                    <a:pt x="930" y="1296"/>
                  </a:cubicBezTo>
                  <a:cubicBezTo>
                    <a:pt x="989" y="1238"/>
                    <a:pt x="952" y="586"/>
                    <a:pt x="870" y="504"/>
                  </a:cubicBezTo>
                  <a:cubicBezTo>
                    <a:pt x="788" y="422"/>
                    <a:pt x="583" y="808"/>
                    <a:pt x="438" y="804"/>
                  </a:cubicBezTo>
                  <a:cubicBezTo>
                    <a:pt x="293" y="800"/>
                    <a:pt x="91" y="547"/>
                    <a:pt x="0" y="480"/>
                  </a:cubicBezTo>
                </a:path>
              </a:pathLst>
            </a:custGeom>
            <a:noFill/>
            <a:ln w="57150">
              <a:solidFill>
                <a:srgbClr val="00CC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18" name="Text Box 29"/>
            <p:cNvSpPr txBox="1">
              <a:spLocks noChangeArrowheads="1"/>
            </p:cNvSpPr>
            <p:nvPr/>
          </p:nvSpPr>
          <p:spPr bwMode="auto">
            <a:xfrm>
              <a:off x="8507414" y="2819401"/>
              <a:ext cx="5175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>
                  <a:solidFill>
                    <a:srgbClr val="FF0000"/>
                  </a:solidFill>
                  <a:ea typeface="新細明體" charset="-120"/>
                </a:rPr>
                <a:t>P</a:t>
              </a:r>
              <a:r>
                <a:rPr lang="en-US" altLang="zh-TW" sz="2400" baseline="-25000">
                  <a:solidFill>
                    <a:srgbClr val="FF0000"/>
                  </a:solidFill>
                  <a:ea typeface="新細明體" charset="-120"/>
                </a:rPr>
                <a:t>1</a:t>
              </a:r>
            </a:p>
          </p:txBody>
        </p:sp>
        <p:sp>
          <p:nvSpPr>
            <p:cNvPr id="38919" name="Freeform 28"/>
            <p:cNvSpPr>
              <a:spLocks/>
            </p:cNvSpPr>
            <p:nvPr/>
          </p:nvSpPr>
          <p:spPr bwMode="auto">
            <a:xfrm>
              <a:off x="8029575" y="2724150"/>
              <a:ext cx="1638300" cy="736600"/>
            </a:xfrm>
            <a:custGeom>
              <a:avLst/>
              <a:gdLst>
                <a:gd name="T0" fmla="*/ 0 w 1032"/>
                <a:gd name="T1" fmla="*/ 0 h 464"/>
                <a:gd name="T2" fmla="*/ 2147483647 w 1032"/>
                <a:gd name="T3" fmla="*/ 2147483647 h 464"/>
                <a:gd name="T4" fmla="*/ 2147483647 w 1032"/>
                <a:gd name="T5" fmla="*/ 2147483647 h 464"/>
                <a:gd name="T6" fmla="*/ 0 60000 65536"/>
                <a:gd name="T7" fmla="*/ 0 60000 65536"/>
                <a:gd name="T8" fmla="*/ 0 60000 65536"/>
                <a:gd name="T9" fmla="*/ 0 w 1032"/>
                <a:gd name="T10" fmla="*/ 0 h 464"/>
                <a:gd name="T11" fmla="*/ 1032 w 1032"/>
                <a:gd name="T12" fmla="*/ 464 h 4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32" h="464">
                  <a:moveTo>
                    <a:pt x="0" y="0"/>
                  </a:moveTo>
                  <a:cubicBezTo>
                    <a:pt x="77" y="66"/>
                    <a:pt x="290" y="328"/>
                    <a:pt x="462" y="396"/>
                  </a:cubicBezTo>
                  <a:cubicBezTo>
                    <a:pt x="634" y="464"/>
                    <a:pt x="913" y="406"/>
                    <a:pt x="1032" y="408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20" name="Oval 4"/>
            <p:cNvSpPr>
              <a:spLocks noChangeArrowheads="1"/>
            </p:cNvSpPr>
            <p:nvPr/>
          </p:nvSpPr>
          <p:spPr bwMode="auto">
            <a:xfrm>
              <a:off x="8458200" y="3276600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X</a:t>
              </a:r>
            </a:p>
          </p:txBody>
        </p:sp>
        <p:sp>
          <p:nvSpPr>
            <p:cNvPr id="38921" name="Oval 5"/>
            <p:cNvSpPr>
              <a:spLocks noChangeArrowheads="1"/>
            </p:cNvSpPr>
            <p:nvPr/>
          </p:nvSpPr>
          <p:spPr bwMode="auto">
            <a:xfrm>
              <a:off x="6629400" y="3276600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U</a:t>
              </a:r>
            </a:p>
          </p:txBody>
        </p:sp>
        <p:sp>
          <p:nvSpPr>
            <p:cNvPr id="38922" name="Oval 6"/>
            <p:cNvSpPr>
              <a:spLocks noChangeArrowheads="1"/>
            </p:cNvSpPr>
            <p:nvPr/>
          </p:nvSpPr>
          <p:spPr bwMode="auto">
            <a:xfrm>
              <a:off x="7543800" y="2362200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V</a:t>
              </a:r>
            </a:p>
          </p:txBody>
        </p:sp>
        <p:sp>
          <p:nvSpPr>
            <p:cNvPr id="38923" name="Oval 7"/>
            <p:cNvSpPr>
              <a:spLocks noChangeArrowheads="1"/>
            </p:cNvSpPr>
            <p:nvPr/>
          </p:nvSpPr>
          <p:spPr bwMode="auto">
            <a:xfrm>
              <a:off x="7543800" y="4191000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W</a:t>
              </a:r>
            </a:p>
          </p:txBody>
        </p:sp>
        <p:sp>
          <p:nvSpPr>
            <p:cNvPr id="38924" name="Oval 8"/>
            <p:cNvSpPr>
              <a:spLocks noChangeArrowheads="1"/>
            </p:cNvSpPr>
            <p:nvPr/>
          </p:nvSpPr>
          <p:spPr bwMode="auto">
            <a:xfrm>
              <a:off x="9677400" y="3276600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Z</a:t>
              </a:r>
            </a:p>
          </p:txBody>
        </p:sp>
        <p:cxnSp>
          <p:nvCxnSpPr>
            <p:cNvPr id="38925" name="AutoShape 9"/>
            <p:cNvCxnSpPr>
              <a:cxnSpLocks noChangeShapeType="1"/>
              <a:stCxn id="38922" idx="3"/>
              <a:endCxn id="38921" idx="7"/>
            </p:cNvCxnSpPr>
            <p:nvPr/>
          </p:nvCxnSpPr>
          <p:spPr bwMode="auto">
            <a:xfrm flipH="1">
              <a:off x="7019925" y="2762250"/>
              <a:ext cx="590550" cy="5715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926" name="AutoShape 10"/>
            <p:cNvCxnSpPr>
              <a:cxnSpLocks noChangeShapeType="1"/>
              <a:stCxn id="38923" idx="1"/>
              <a:endCxn id="38921" idx="5"/>
            </p:cNvCxnSpPr>
            <p:nvPr/>
          </p:nvCxnSpPr>
          <p:spPr bwMode="auto">
            <a:xfrm flipH="1" flipV="1">
              <a:off x="7019925" y="3676650"/>
              <a:ext cx="590550" cy="5715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927" name="AutoShape 11"/>
            <p:cNvCxnSpPr>
              <a:cxnSpLocks noChangeShapeType="1"/>
              <a:stCxn id="38923" idx="7"/>
              <a:endCxn id="38920" idx="3"/>
            </p:cNvCxnSpPr>
            <p:nvPr/>
          </p:nvCxnSpPr>
          <p:spPr bwMode="auto">
            <a:xfrm flipV="1">
              <a:off x="7934325" y="3676650"/>
              <a:ext cx="590550" cy="5715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928" name="AutoShape 12"/>
            <p:cNvCxnSpPr>
              <a:cxnSpLocks noChangeShapeType="1"/>
              <a:stCxn id="38920" idx="6"/>
              <a:endCxn id="38924" idx="2"/>
            </p:cNvCxnSpPr>
            <p:nvPr/>
          </p:nvCxnSpPr>
          <p:spPr bwMode="auto">
            <a:xfrm>
              <a:off x="8924925" y="3505200"/>
              <a:ext cx="742950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929" name="AutoShape 13"/>
            <p:cNvCxnSpPr>
              <a:cxnSpLocks noChangeShapeType="1"/>
              <a:stCxn id="38922" idx="5"/>
              <a:endCxn id="38920" idx="1"/>
            </p:cNvCxnSpPr>
            <p:nvPr/>
          </p:nvCxnSpPr>
          <p:spPr bwMode="auto">
            <a:xfrm>
              <a:off x="7934325" y="2762250"/>
              <a:ext cx="590550" cy="5715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930" name="AutoShape 14"/>
            <p:cNvCxnSpPr>
              <a:cxnSpLocks noChangeShapeType="1"/>
              <a:stCxn id="38922" idx="4"/>
              <a:endCxn id="38923" idx="0"/>
            </p:cNvCxnSpPr>
            <p:nvPr/>
          </p:nvCxnSpPr>
          <p:spPr bwMode="auto">
            <a:xfrm>
              <a:off x="7772400" y="2828925"/>
              <a:ext cx="0" cy="13525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8931" name="Oval 15"/>
            <p:cNvSpPr>
              <a:spLocks noChangeArrowheads="1"/>
            </p:cNvSpPr>
            <p:nvPr/>
          </p:nvSpPr>
          <p:spPr bwMode="auto">
            <a:xfrm>
              <a:off x="8467725" y="5105400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Y</a:t>
              </a:r>
            </a:p>
          </p:txBody>
        </p:sp>
        <p:cxnSp>
          <p:nvCxnSpPr>
            <p:cNvPr id="38932" name="AutoShape 16"/>
            <p:cNvCxnSpPr>
              <a:cxnSpLocks noChangeShapeType="1"/>
              <a:stCxn id="38923" idx="5"/>
              <a:endCxn id="38931" idx="1"/>
            </p:cNvCxnSpPr>
            <p:nvPr/>
          </p:nvCxnSpPr>
          <p:spPr bwMode="auto">
            <a:xfrm>
              <a:off x="7934326" y="4591050"/>
              <a:ext cx="600075" cy="5715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933" name="AutoShape 17"/>
            <p:cNvCxnSpPr>
              <a:cxnSpLocks noChangeShapeType="1"/>
              <a:stCxn id="38920" idx="4"/>
              <a:endCxn id="38931" idx="0"/>
            </p:cNvCxnSpPr>
            <p:nvPr/>
          </p:nvCxnSpPr>
          <p:spPr bwMode="auto">
            <a:xfrm>
              <a:off x="8686801" y="3743325"/>
              <a:ext cx="9525" cy="13525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8934" name="Text Box 18"/>
            <p:cNvSpPr txBox="1">
              <a:spLocks noChangeArrowheads="1"/>
            </p:cNvSpPr>
            <p:nvPr/>
          </p:nvSpPr>
          <p:spPr bwMode="auto">
            <a:xfrm>
              <a:off x="7019925" y="2600326"/>
              <a:ext cx="344488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a</a:t>
              </a:r>
            </a:p>
          </p:txBody>
        </p:sp>
        <p:sp>
          <p:nvSpPr>
            <p:cNvPr id="38935" name="Text Box 19"/>
            <p:cNvSpPr txBox="1">
              <a:spLocks noChangeArrowheads="1"/>
            </p:cNvSpPr>
            <p:nvPr/>
          </p:nvSpPr>
          <p:spPr bwMode="auto">
            <a:xfrm>
              <a:off x="7007225" y="3743326"/>
              <a:ext cx="325438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c</a:t>
              </a:r>
            </a:p>
          </p:txBody>
        </p:sp>
        <p:sp>
          <p:nvSpPr>
            <p:cNvPr id="38936" name="Text Box 20"/>
            <p:cNvSpPr txBox="1">
              <a:spLocks noChangeArrowheads="1"/>
            </p:cNvSpPr>
            <p:nvPr/>
          </p:nvSpPr>
          <p:spPr bwMode="auto">
            <a:xfrm>
              <a:off x="8229601" y="2590801"/>
              <a:ext cx="352425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b</a:t>
              </a:r>
            </a:p>
          </p:txBody>
        </p:sp>
        <p:sp>
          <p:nvSpPr>
            <p:cNvPr id="38937" name="Text Box 21"/>
            <p:cNvSpPr txBox="1">
              <a:spLocks noChangeArrowheads="1"/>
            </p:cNvSpPr>
            <p:nvPr/>
          </p:nvSpPr>
          <p:spPr bwMode="auto">
            <a:xfrm>
              <a:off x="8153400" y="3810001"/>
              <a:ext cx="344488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e</a:t>
              </a:r>
            </a:p>
          </p:txBody>
        </p:sp>
        <p:sp>
          <p:nvSpPr>
            <p:cNvPr id="38938" name="Text Box 22"/>
            <p:cNvSpPr txBox="1">
              <a:spLocks noChangeArrowheads="1"/>
            </p:cNvSpPr>
            <p:nvPr/>
          </p:nvSpPr>
          <p:spPr bwMode="auto">
            <a:xfrm>
              <a:off x="7467601" y="3124201"/>
              <a:ext cx="352425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d</a:t>
              </a:r>
            </a:p>
          </p:txBody>
        </p:sp>
        <p:sp>
          <p:nvSpPr>
            <p:cNvPr id="38939" name="Text Box 23"/>
            <p:cNvSpPr txBox="1">
              <a:spLocks noChangeArrowheads="1"/>
            </p:cNvSpPr>
            <p:nvPr/>
          </p:nvSpPr>
          <p:spPr bwMode="auto">
            <a:xfrm>
              <a:off x="8007350" y="4810126"/>
              <a:ext cx="280988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f</a:t>
              </a:r>
            </a:p>
          </p:txBody>
        </p:sp>
        <p:sp>
          <p:nvSpPr>
            <p:cNvPr id="38940" name="Text Box 24"/>
            <p:cNvSpPr txBox="1">
              <a:spLocks noChangeArrowheads="1"/>
            </p:cNvSpPr>
            <p:nvPr/>
          </p:nvSpPr>
          <p:spPr bwMode="auto">
            <a:xfrm>
              <a:off x="8648701" y="4248151"/>
              <a:ext cx="352425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g</a:t>
              </a:r>
            </a:p>
          </p:txBody>
        </p:sp>
        <p:sp>
          <p:nvSpPr>
            <p:cNvPr id="38941" name="Text Box 25"/>
            <p:cNvSpPr txBox="1">
              <a:spLocks noChangeArrowheads="1"/>
            </p:cNvSpPr>
            <p:nvPr/>
          </p:nvSpPr>
          <p:spPr bwMode="auto">
            <a:xfrm>
              <a:off x="9153526" y="3505201"/>
              <a:ext cx="354013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h</a:t>
              </a:r>
            </a:p>
          </p:txBody>
        </p:sp>
        <p:sp>
          <p:nvSpPr>
            <p:cNvPr id="38942" name="Text Box 31"/>
            <p:cNvSpPr txBox="1">
              <a:spLocks noChangeArrowheads="1"/>
            </p:cNvSpPr>
            <p:nvPr/>
          </p:nvSpPr>
          <p:spPr bwMode="auto">
            <a:xfrm>
              <a:off x="7288214" y="3505201"/>
              <a:ext cx="5175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>
                  <a:solidFill>
                    <a:srgbClr val="00CC00"/>
                  </a:solidFill>
                  <a:ea typeface="新細明體" charset="-120"/>
                </a:rPr>
                <a:t>P</a:t>
              </a:r>
              <a:r>
                <a:rPr lang="en-US" altLang="zh-TW" sz="2400" baseline="-25000">
                  <a:solidFill>
                    <a:srgbClr val="00CC00"/>
                  </a:solidFill>
                  <a:ea typeface="新細明體" charset="-12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192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Terminology</a:t>
            </a:r>
            <a:br>
              <a:rPr lang="en-US" altLang="zh-TW" dirty="0" smtClean="0"/>
            </a:br>
            <a:r>
              <a:rPr lang="en-US" altLang="zh-TW" sz="2800" dirty="0" smtClean="0"/>
              <a:t>Cycles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b="1" dirty="0" smtClean="0">
                    <a:solidFill>
                      <a:schemeClr val="accent1"/>
                    </a:solidFill>
                  </a:rPr>
                  <a:t>Cycle</a:t>
                </a:r>
              </a:p>
              <a:p>
                <a:pPr lvl="1"/>
                <a:r>
                  <a:rPr lang="en-US" dirty="0" smtClean="0"/>
                  <a:t>Circular </a:t>
                </a:r>
                <a:r>
                  <a:rPr lang="en-US" dirty="0"/>
                  <a:t>sequence of alternating vertices and edges </a:t>
                </a:r>
              </a:p>
              <a:p>
                <a:pPr lvl="1"/>
                <a:r>
                  <a:rPr lang="en-US" dirty="0" smtClean="0"/>
                  <a:t>Each </a:t>
                </a:r>
                <a:r>
                  <a:rPr lang="en-US" dirty="0"/>
                  <a:t>edge is preceded and followed by its endpoints</a:t>
                </a:r>
              </a:p>
              <a:p>
                <a:r>
                  <a:rPr lang="en-US" b="1" dirty="0">
                    <a:solidFill>
                      <a:schemeClr val="accent1"/>
                    </a:solidFill>
                  </a:rPr>
                  <a:t>Simple cycle</a:t>
                </a:r>
              </a:p>
              <a:p>
                <a:pPr lvl="1"/>
                <a:r>
                  <a:rPr lang="en-US" dirty="0" smtClean="0"/>
                  <a:t>Cycle </a:t>
                </a:r>
                <a:r>
                  <a:rPr lang="en-US" dirty="0"/>
                  <a:t>such that all its vertices and edges are </a:t>
                </a:r>
                <a:r>
                  <a:rPr lang="en-US" dirty="0" smtClean="0"/>
                  <a:t>distinct except for</a:t>
                </a:r>
                <a:br>
                  <a:rPr lang="en-US" dirty="0" smtClean="0"/>
                </a:br>
                <a:r>
                  <a:rPr lang="en-US" dirty="0" smtClean="0"/>
                  <a:t>the beginning and ending vertex</a:t>
                </a:r>
                <a:endParaRPr lang="en-US" dirty="0"/>
              </a:p>
              <a:p>
                <a:r>
                  <a:rPr lang="en-US" dirty="0"/>
                  <a:t>Examples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 simple cycle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 cycle that is not </a:t>
                </a:r>
                <a:r>
                  <a:rPr lang="en-US" dirty="0" smtClean="0"/>
                  <a:t>simple</a:t>
                </a:r>
              </a:p>
              <a:p>
                <a:r>
                  <a:rPr lang="en-US" dirty="0" smtClean="0"/>
                  <a:t>A digraph is called </a:t>
                </a:r>
                <a:r>
                  <a:rPr lang="en-US" b="1" dirty="0" smtClean="0">
                    <a:solidFill>
                      <a:schemeClr val="accent1"/>
                    </a:solidFill>
                  </a:rPr>
                  <a:t>acyclic</a:t>
                </a:r>
                <a:r>
                  <a:rPr lang="en-US" dirty="0" smtClean="0"/>
                  <a:t> if it does not contain any cycles</a:t>
                </a:r>
                <a:endParaRPr lang="en-US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38" t="-2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7442521" y="2420144"/>
            <a:ext cx="3505200" cy="3200400"/>
            <a:chOff x="6400800" y="2362200"/>
            <a:chExt cx="3505200" cy="3200400"/>
          </a:xfrm>
        </p:grpSpPr>
        <p:sp>
          <p:nvSpPr>
            <p:cNvPr id="39941" name="Freeform 6"/>
            <p:cNvSpPr>
              <a:spLocks/>
            </p:cNvSpPr>
            <p:nvPr/>
          </p:nvSpPr>
          <p:spPr bwMode="auto">
            <a:xfrm>
              <a:off x="6591301" y="2667001"/>
              <a:ext cx="2182813" cy="2652713"/>
            </a:xfrm>
            <a:custGeom>
              <a:avLst/>
              <a:gdLst>
                <a:gd name="T0" fmla="*/ 2147483647 w 1375"/>
                <a:gd name="T1" fmla="*/ 2147483647 h 1671"/>
                <a:gd name="T2" fmla="*/ 2147483647 w 1375"/>
                <a:gd name="T3" fmla="*/ 2147483647 h 1671"/>
                <a:gd name="T4" fmla="*/ 2147483647 w 1375"/>
                <a:gd name="T5" fmla="*/ 2147483647 h 1671"/>
                <a:gd name="T6" fmla="*/ 2147483647 w 1375"/>
                <a:gd name="T7" fmla="*/ 2147483647 h 1671"/>
                <a:gd name="T8" fmla="*/ 2147483647 w 1375"/>
                <a:gd name="T9" fmla="*/ 0 h 16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75"/>
                <a:gd name="T16" fmla="*/ 0 h 1671"/>
                <a:gd name="T17" fmla="*/ 1375 w 1375"/>
                <a:gd name="T18" fmla="*/ 1671 h 16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75" h="1671">
                  <a:moveTo>
                    <a:pt x="762" y="36"/>
                  </a:moveTo>
                  <a:cubicBezTo>
                    <a:pt x="838" y="117"/>
                    <a:pt x="1149" y="250"/>
                    <a:pt x="1218" y="522"/>
                  </a:cubicBezTo>
                  <a:cubicBezTo>
                    <a:pt x="1287" y="794"/>
                    <a:pt x="1375" y="1671"/>
                    <a:pt x="1176" y="1668"/>
                  </a:cubicBezTo>
                  <a:cubicBezTo>
                    <a:pt x="977" y="1665"/>
                    <a:pt x="0" y="798"/>
                    <a:pt x="24" y="504"/>
                  </a:cubicBezTo>
                  <a:cubicBezTo>
                    <a:pt x="48" y="210"/>
                    <a:pt x="366" y="105"/>
                    <a:pt x="456" y="0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9942" name="Freeform 4"/>
            <p:cNvSpPr>
              <a:spLocks/>
            </p:cNvSpPr>
            <p:nvPr/>
          </p:nvSpPr>
          <p:spPr bwMode="auto">
            <a:xfrm>
              <a:off x="6867525" y="2735264"/>
              <a:ext cx="1570038" cy="2319337"/>
            </a:xfrm>
            <a:custGeom>
              <a:avLst/>
              <a:gdLst>
                <a:gd name="T0" fmla="*/ 2147483647 w 989"/>
                <a:gd name="T1" fmla="*/ 2147483647 h 1461"/>
                <a:gd name="T2" fmla="*/ 2147483647 w 989"/>
                <a:gd name="T3" fmla="*/ 2147483647 h 1461"/>
                <a:gd name="T4" fmla="*/ 2147483647 w 989"/>
                <a:gd name="T5" fmla="*/ 2147483647 h 1461"/>
                <a:gd name="T6" fmla="*/ 2147483647 w 989"/>
                <a:gd name="T7" fmla="*/ 2147483647 h 1461"/>
                <a:gd name="T8" fmla="*/ 2147483647 w 989"/>
                <a:gd name="T9" fmla="*/ 2147483647 h 1461"/>
                <a:gd name="T10" fmla="*/ 2147483647 w 989"/>
                <a:gd name="T11" fmla="*/ 2147483647 h 1461"/>
                <a:gd name="T12" fmla="*/ 0 w 989"/>
                <a:gd name="T13" fmla="*/ 2147483647 h 14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9"/>
                <a:gd name="T22" fmla="*/ 0 h 1461"/>
                <a:gd name="T23" fmla="*/ 989 w 989"/>
                <a:gd name="T24" fmla="*/ 1461 h 146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9" h="1461">
                  <a:moveTo>
                    <a:pt x="6" y="389"/>
                  </a:moveTo>
                  <a:cubicBezTo>
                    <a:pt x="79" y="341"/>
                    <a:pt x="359" y="0"/>
                    <a:pt x="444" y="95"/>
                  </a:cubicBezTo>
                  <a:cubicBezTo>
                    <a:pt x="529" y="190"/>
                    <a:pt x="435" y="741"/>
                    <a:pt x="516" y="959"/>
                  </a:cubicBezTo>
                  <a:cubicBezTo>
                    <a:pt x="597" y="1177"/>
                    <a:pt x="871" y="1461"/>
                    <a:pt x="930" y="1403"/>
                  </a:cubicBezTo>
                  <a:cubicBezTo>
                    <a:pt x="989" y="1345"/>
                    <a:pt x="952" y="693"/>
                    <a:pt x="870" y="611"/>
                  </a:cubicBezTo>
                  <a:cubicBezTo>
                    <a:pt x="788" y="529"/>
                    <a:pt x="583" y="915"/>
                    <a:pt x="438" y="911"/>
                  </a:cubicBezTo>
                  <a:cubicBezTo>
                    <a:pt x="293" y="907"/>
                    <a:pt x="91" y="654"/>
                    <a:pt x="0" y="587"/>
                  </a:cubicBezTo>
                </a:path>
              </a:pathLst>
            </a:custGeom>
            <a:noFill/>
            <a:ln w="57150">
              <a:solidFill>
                <a:srgbClr val="33CC33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9943" name="Text Box 5"/>
            <p:cNvSpPr txBox="1">
              <a:spLocks noChangeArrowheads="1"/>
            </p:cNvSpPr>
            <p:nvPr/>
          </p:nvSpPr>
          <p:spPr bwMode="auto">
            <a:xfrm>
              <a:off x="8643939" y="3886201"/>
              <a:ext cx="522287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>
                  <a:solidFill>
                    <a:srgbClr val="FF0000"/>
                  </a:solidFill>
                  <a:ea typeface="新細明體" charset="-120"/>
                </a:rPr>
                <a:t>C</a:t>
              </a:r>
              <a:r>
                <a:rPr lang="en-US" altLang="zh-TW" sz="2400" baseline="-25000">
                  <a:solidFill>
                    <a:srgbClr val="FF0000"/>
                  </a:solidFill>
                  <a:ea typeface="新細明體" charset="-120"/>
                </a:rPr>
                <a:t>1</a:t>
              </a:r>
            </a:p>
          </p:txBody>
        </p:sp>
        <p:sp>
          <p:nvSpPr>
            <p:cNvPr id="39944" name="Oval 7"/>
            <p:cNvSpPr>
              <a:spLocks noChangeArrowheads="1"/>
            </p:cNvSpPr>
            <p:nvPr/>
          </p:nvSpPr>
          <p:spPr bwMode="auto">
            <a:xfrm>
              <a:off x="8229600" y="3276600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X</a:t>
              </a:r>
            </a:p>
          </p:txBody>
        </p:sp>
        <p:sp>
          <p:nvSpPr>
            <p:cNvPr id="39945" name="Oval 8"/>
            <p:cNvSpPr>
              <a:spLocks noChangeArrowheads="1"/>
            </p:cNvSpPr>
            <p:nvPr/>
          </p:nvSpPr>
          <p:spPr bwMode="auto">
            <a:xfrm>
              <a:off x="6400800" y="3276600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U</a:t>
              </a:r>
            </a:p>
          </p:txBody>
        </p:sp>
        <p:sp>
          <p:nvSpPr>
            <p:cNvPr id="39946" name="Oval 9"/>
            <p:cNvSpPr>
              <a:spLocks noChangeArrowheads="1"/>
            </p:cNvSpPr>
            <p:nvPr/>
          </p:nvSpPr>
          <p:spPr bwMode="auto">
            <a:xfrm>
              <a:off x="7315200" y="2362200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V</a:t>
              </a:r>
            </a:p>
          </p:txBody>
        </p:sp>
        <p:sp>
          <p:nvSpPr>
            <p:cNvPr id="39947" name="Oval 10"/>
            <p:cNvSpPr>
              <a:spLocks noChangeArrowheads="1"/>
            </p:cNvSpPr>
            <p:nvPr/>
          </p:nvSpPr>
          <p:spPr bwMode="auto">
            <a:xfrm>
              <a:off x="7315200" y="4191000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W</a:t>
              </a:r>
            </a:p>
          </p:txBody>
        </p:sp>
        <p:sp>
          <p:nvSpPr>
            <p:cNvPr id="39948" name="Oval 11"/>
            <p:cNvSpPr>
              <a:spLocks noChangeArrowheads="1"/>
            </p:cNvSpPr>
            <p:nvPr/>
          </p:nvSpPr>
          <p:spPr bwMode="auto">
            <a:xfrm>
              <a:off x="9448800" y="3276600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Z</a:t>
              </a:r>
            </a:p>
          </p:txBody>
        </p:sp>
        <p:cxnSp>
          <p:nvCxnSpPr>
            <p:cNvPr id="39949" name="AutoShape 12"/>
            <p:cNvCxnSpPr>
              <a:cxnSpLocks noChangeShapeType="1"/>
              <a:stCxn id="39946" idx="3"/>
              <a:endCxn id="39945" idx="7"/>
            </p:cNvCxnSpPr>
            <p:nvPr/>
          </p:nvCxnSpPr>
          <p:spPr bwMode="auto">
            <a:xfrm flipH="1">
              <a:off x="6791325" y="2762250"/>
              <a:ext cx="590550" cy="5715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50" name="AutoShape 13"/>
            <p:cNvCxnSpPr>
              <a:cxnSpLocks noChangeShapeType="1"/>
              <a:stCxn id="39947" idx="1"/>
              <a:endCxn id="39945" idx="5"/>
            </p:cNvCxnSpPr>
            <p:nvPr/>
          </p:nvCxnSpPr>
          <p:spPr bwMode="auto">
            <a:xfrm flipH="1" flipV="1">
              <a:off x="6791325" y="3676650"/>
              <a:ext cx="590550" cy="5715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51" name="AutoShape 14"/>
            <p:cNvCxnSpPr>
              <a:cxnSpLocks noChangeShapeType="1"/>
              <a:stCxn id="39947" idx="7"/>
              <a:endCxn id="39944" idx="3"/>
            </p:cNvCxnSpPr>
            <p:nvPr/>
          </p:nvCxnSpPr>
          <p:spPr bwMode="auto">
            <a:xfrm flipV="1">
              <a:off x="7705725" y="3676650"/>
              <a:ext cx="590550" cy="5715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52" name="AutoShape 15"/>
            <p:cNvCxnSpPr>
              <a:cxnSpLocks noChangeShapeType="1"/>
              <a:stCxn id="39944" idx="6"/>
              <a:endCxn id="39948" idx="2"/>
            </p:cNvCxnSpPr>
            <p:nvPr/>
          </p:nvCxnSpPr>
          <p:spPr bwMode="auto">
            <a:xfrm>
              <a:off x="8696325" y="3505200"/>
              <a:ext cx="742950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53" name="AutoShape 16"/>
            <p:cNvCxnSpPr>
              <a:cxnSpLocks noChangeShapeType="1"/>
              <a:stCxn id="39946" idx="5"/>
              <a:endCxn id="39944" idx="1"/>
            </p:cNvCxnSpPr>
            <p:nvPr/>
          </p:nvCxnSpPr>
          <p:spPr bwMode="auto">
            <a:xfrm>
              <a:off x="7705725" y="2762250"/>
              <a:ext cx="590550" cy="5715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54" name="AutoShape 17"/>
            <p:cNvCxnSpPr>
              <a:cxnSpLocks noChangeShapeType="1"/>
              <a:stCxn id="39946" idx="4"/>
              <a:endCxn id="39947" idx="0"/>
            </p:cNvCxnSpPr>
            <p:nvPr/>
          </p:nvCxnSpPr>
          <p:spPr bwMode="auto">
            <a:xfrm>
              <a:off x="7543800" y="2828925"/>
              <a:ext cx="0" cy="13525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9955" name="Oval 18"/>
            <p:cNvSpPr>
              <a:spLocks noChangeArrowheads="1"/>
            </p:cNvSpPr>
            <p:nvPr/>
          </p:nvSpPr>
          <p:spPr bwMode="auto">
            <a:xfrm>
              <a:off x="8239125" y="5105400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Y</a:t>
              </a:r>
            </a:p>
          </p:txBody>
        </p:sp>
        <p:cxnSp>
          <p:nvCxnSpPr>
            <p:cNvPr id="39956" name="AutoShape 19"/>
            <p:cNvCxnSpPr>
              <a:cxnSpLocks noChangeShapeType="1"/>
              <a:stCxn id="39947" idx="5"/>
              <a:endCxn id="39955" idx="1"/>
            </p:cNvCxnSpPr>
            <p:nvPr/>
          </p:nvCxnSpPr>
          <p:spPr bwMode="auto">
            <a:xfrm>
              <a:off x="7705726" y="4591050"/>
              <a:ext cx="600075" cy="5715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57" name="AutoShape 20"/>
            <p:cNvCxnSpPr>
              <a:cxnSpLocks noChangeShapeType="1"/>
              <a:stCxn id="39944" idx="4"/>
              <a:endCxn id="39955" idx="0"/>
            </p:cNvCxnSpPr>
            <p:nvPr/>
          </p:nvCxnSpPr>
          <p:spPr bwMode="auto">
            <a:xfrm>
              <a:off x="8458201" y="3743325"/>
              <a:ext cx="9525" cy="13525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9958" name="Text Box 21"/>
            <p:cNvSpPr txBox="1">
              <a:spLocks noChangeArrowheads="1"/>
            </p:cNvSpPr>
            <p:nvPr/>
          </p:nvSpPr>
          <p:spPr bwMode="auto">
            <a:xfrm>
              <a:off x="6629400" y="2590801"/>
              <a:ext cx="344488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a</a:t>
              </a:r>
            </a:p>
          </p:txBody>
        </p:sp>
        <p:sp>
          <p:nvSpPr>
            <p:cNvPr id="39959" name="Text Box 22"/>
            <p:cNvSpPr txBox="1">
              <a:spLocks noChangeArrowheads="1"/>
            </p:cNvSpPr>
            <p:nvPr/>
          </p:nvSpPr>
          <p:spPr bwMode="auto">
            <a:xfrm>
              <a:off x="6629400" y="3962401"/>
              <a:ext cx="325438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c</a:t>
              </a:r>
            </a:p>
          </p:txBody>
        </p:sp>
        <p:sp>
          <p:nvSpPr>
            <p:cNvPr id="39960" name="Text Box 23"/>
            <p:cNvSpPr txBox="1">
              <a:spLocks noChangeArrowheads="1"/>
            </p:cNvSpPr>
            <p:nvPr/>
          </p:nvSpPr>
          <p:spPr bwMode="auto">
            <a:xfrm>
              <a:off x="8077201" y="2590801"/>
              <a:ext cx="352425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b</a:t>
              </a:r>
            </a:p>
          </p:txBody>
        </p:sp>
        <p:sp>
          <p:nvSpPr>
            <p:cNvPr id="39961" name="Text Box 24"/>
            <p:cNvSpPr txBox="1">
              <a:spLocks noChangeArrowheads="1"/>
            </p:cNvSpPr>
            <p:nvPr/>
          </p:nvSpPr>
          <p:spPr bwMode="auto">
            <a:xfrm>
              <a:off x="7924800" y="3810001"/>
              <a:ext cx="344488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e</a:t>
              </a:r>
            </a:p>
          </p:txBody>
        </p:sp>
        <p:sp>
          <p:nvSpPr>
            <p:cNvPr id="39962" name="Text Box 25"/>
            <p:cNvSpPr txBox="1">
              <a:spLocks noChangeArrowheads="1"/>
            </p:cNvSpPr>
            <p:nvPr/>
          </p:nvSpPr>
          <p:spPr bwMode="auto">
            <a:xfrm>
              <a:off x="7239001" y="3124201"/>
              <a:ext cx="352425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d</a:t>
              </a:r>
            </a:p>
          </p:txBody>
        </p:sp>
        <p:sp>
          <p:nvSpPr>
            <p:cNvPr id="39963" name="Text Box 26"/>
            <p:cNvSpPr txBox="1">
              <a:spLocks noChangeArrowheads="1"/>
            </p:cNvSpPr>
            <p:nvPr/>
          </p:nvSpPr>
          <p:spPr bwMode="auto">
            <a:xfrm>
              <a:off x="7610475" y="4895851"/>
              <a:ext cx="280988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f</a:t>
              </a:r>
            </a:p>
          </p:txBody>
        </p:sp>
        <p:sp>
          <p:nvSpPr>
            <p:cNvPr id="39964" name="Text Box 27"/>
            <p:cNvSpPr txBox="1">
              <a:spLocks noChangeArrowheads="1"/>
            </p:cNvSpPr>
            <p:nvPr/>
          </p:nvSpPr>
          <p:spPr bwMode="auto">
            <a:xfrm>
              <a:off x="8610601" y="4267201"/>
              <a:ext cx="352425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g</a:t>
              </a:r>
            </a:p>
          </p:txBody>
        </p:sp>
        <p:sp>
          <p:nvSpPr>
            <p:cNvPr id="39965" name="Text Box 28"/>
            <p:cNvSpPr txBox="1">
              <a:spLocks noChangeArrowheads="1"/>
            </p:cNvSpPr>
            <p:nvPr/>
          </p:nvSpPr>
          <p:spPr bwMode="auto">
            <a:xfrm>
              <a:off x="8924926" y="3505201"/>
              <a:ext cx="354013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h</a:t>
              </a:r>
            </a:p>
          </p:txBody>
        </p:sp>
        <p:sp>
          <p:nvSpPr>
            <p:cNvPr id="39966" name="Text Box 29"/>
            <p:cNvSpPr txBox="1">
              <a:spLocks noChangeArrowheads="1"/>
            </p:cNvSpPr>
            <p:nvPr/>
          </p:nvSpPr>
          <p:spPr bwMode="auto">
            <a:xfrm>
              <a:off x="7058025" y="3505201"/>
              <a:ext cx="522288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>
                  <a:solidFill>
                    <a:srgbClr val="00CC00"/>
                  </a:solidFill>
                  <a:ea typeface="新細明體" charset="-120"/>
                </a:rPr>
                <a:t>C</a:t>
              </a:r>
              <a:r>
                <a:rPr lang="en-US" altLang="zh-TW" sz="2400" baseline="-25000">
                  <a:solidFill>
                    <a:srgbClr val="00CC00"/>
                  </a:solidFill>
                  <a:ea typeface="新細明體" charset="-12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944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Exercise on Terminology</a:t>
            </a:r>
          </a:p>
        </p:txBody>
      </p:sp>
      <p:sp>
        <p:nvSpPr>
          <p:cNvPr id="409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1141412" y="1685951"/>
            <a:ext cx="9905999" cy="3541714"/>
          </a:xfrm>
        </p:spPr>
        <p:txBody>
          <a:bodyPr>
            <a:normAutofit/>
          </a:bodyPr>
          <a:lstStyle/>
          <a:p>
            <a:pPr marL="342900" indent="-342900">
              <a:lnSpc>
                <a:spcPct val="80000"/>
              </a:lnSpc>
              <a:buFont typeface="Arial" panose="020B0604020202020204" pitchFamily="34" charset="0"/>
              <a:buAutoNum type="arabicPeriod"/>
            </a:pPr>
            <a:r>
              <a:rPr lang="en-US" altLang="zh-TW" sz="1800" dirty="0" smtClean="0">
                <a:ea typeface="新細明體" charset="-120"/>
              </a:rPr>
              <a:t>Number </a:t>
            </a:r>
            <a:r>
              <a:rPr lang="en-US" altLang="zh-TW" sz="1800" dirty="0">
                <a:ea typeface="新細明體" charset="-120"/>
              </a:rPr>
              <a:t>of vertices?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AutoNum type="arabicPeriod"/>
            </a:pPr>
            <a:r>
              <a:rPr lang="en-US" altLang="zh-TW" sz="1800" dirty="0" smtClean="0">
                <a:ea typeface="新細明體" charset="-120"/>
              </a:rPr>
              <a:t>Number </a:t>
            </a:r>
            <a:r>
              <a:rPr lang="en-US" altLang="zh-TW" sz="1800" dirty="0">
                <a:ea typeface="新細明體" charset="-120"/>
              </a:rPr>
              <a:t>of edges?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AutoNum type="arabicPeriod"/>
            </a:pPr>
            <a:r>
              <a:rPr lang="en-US" altLang="zh-TW" sz="1800" dirty="0">
                <a:ea typeface="新細明體" charset="-120"/>
              </a:rPr>
              <a:t>What type of the graph is it? </a:t>
            </a:r>
            <a:endParaRPr lang="en-US" altLang="zh-TW" sz="1800" dirty="0">
              <a:solidFill>
                <a:srgbClr val="FF0000"/>
              </a:solidFill>
              <a:ea typeface="新細明體" charset="-12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AutoNum type="arabicPeriod"/>
            </a:pPr>
            <a:r>
              <a:rPr lang="en-US" altLang="zh-TW" sz="1800" dirty="0">
                <a:ea typeface="新細明體" charset="-120"/>
              </a:rPr>
              <a:t>Show the end vertices of the edge with largest weight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AutoNum type="arabicPeriod"/>
            </a:pPr>
            <a:r>
              <a:rPr lang="en-US" altLang="zh-TW" sz="1800" dirty="0">
                <a:ea typeface="新細明體" charset="-120"/>
              </a:rPr>
              <a:t>Show the vertices of smallest degree and largest degree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AutoNum type="arabicPeriod"/>
            </a:pPr>
            <a:r>
              <a:rPr lang="en-US" altLang="zh-TW" sz="1800" dirty="0">
                <a:ea typeface="新細明體" charset="-120"/>
              </a:rPr>
              <a:t>Show the edges incident to the vertices in the above question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AutoNum type="arabicPeriod"/>
            </a:pPr>
            <a:r>
              <a:rPr lang="en-US" altLang="zh-TW" sz="1800" dirty="0">
                <a:ea typeface="新細明體" charset="-120"/>
              </a:rPr>
              <a:t>Identify the shortest simple path from HNL to PVD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AutoNum type="arabicPeriod"/>
            </a:pPr>
            <a:r>
              <a:rPr lang="en-US" altLang="zh-TW" sz="1800" dirty="0">
                <a:ea typeface="新細明體" charset="-120"/>
              </a:rPr>
              <a:t>Identify the simple cycle with the most edges</a:t>
            </a:r>
          </a:p>
          <a:p>
            <a:pPr marL="342900" indent="-342900">
              <a:lnSpc>
                <a:spcPct val="80000"/>
              </a:lnSpc>
            </a:pPr>
            <a:endParaRPr lang="en-US" altLang="zh-TW" sz="1800" dirty="0">
              <a:ea typeface="新細明體" charset="-12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286001" y="4284663"/>
            <a:ext cx="7489825" cy="2384425"/>
            <a:chOff x="2286001" y="4284663"/>
            <a:chExt cx="7489825" cy="2384425"/>
          </a:xfrm>
        </p:grpSpPr>
        <p:sp>
          <p:nvSpPr>
            <p:cNvPr id="40965" name="Oval 4"/>
            <p:cNvSpPr>
              <a:spLocks noChangeArrowheads="1"/>
            </p:cNvSpPr>
            <p:nvPr/>
          </p:nvSpPr>
          <p:spPr bwMode="auto">
            <a:xfrm>
              <a:off x="6324601" y="4459288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ORD</a:t>
              </a:r>
            </a:p>
          </p:txBody>
        </p:sp>
        <p:sp>
          <p:nvSpPr>
            <p:cNvPr id="40966" name="Oval 5"/>
            <p:cNvSpPr>
              <a:spLocks noChangeArrowheads="1"/>
            </p:cNvSpPr>
            <p:nvPr/>
          </p:nvSpPr>
          <p:spPr bwMode="auto">
            <a:xfrm>
              <a:off x="8839201" y="4303713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PVD</a:t>
              </a:r>
            </a:p>
          </p:txBody>
        </p:sp>
        <p:sp>
          <p:nvSpPr>
            <p:cNvPr id="40967" name="Oval 6"/>
            <p:cNvSpPr>
              <a:spLocks noChangeArrowheads="1"/>
            </p:cNvSpPr>
            <p:nvPr/>
          </p:nvSpPr>
          <p:spPr bwMode="auto">
            <a:xfrm>
              <a:off x="8588376" y="6211888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MIA</a:t>
              </a:r>
            </a:p>
          </p:txBody>
        </p:sp>
        <p:sp>
          <p:nvSpPr>
            <p:cNvPr id="40968" name="Oval 7"/>
            <p:cNvSpPr>
              <a:spLocks noChangeArrowheads="1"/>
            </p:cNvSpPr>
            <p:nvPr/>
          </p:nvSpPr>
          <p:spPr bwMode="auto">
            <a:xfrm>
              <a:off x="6035676" y="5973763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DFW</a:t>
              </a:r>
            </a:p>
          </p:txBody>
        </p:sp>
        <p:sp>
          <p:nvSpPr>
            <p:cNvPr id="40969" name="Oval 8"/>
            <p:cNvSpPr>
              <a:spLocks noChangeArrowheads="1"/>
            </p:cNvSpPr>
            <p:nvPr/>
          </p:nvSpPr>
          <p:spPr bwMode="auto">
            <a:xfrm>
              <a:off x="4114801" y="4687888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SFO</a:t>
              </a:r>
            </a:p>
          </p:txBody>
        </p:sp>
        <p:sp>
          <p:nvSpPr>
            <p:cNvPr id="40970" name="Oval 9"/>
            <p:cNvSpPr>
              <a:spLocks noChangeArrowheads="1"/>
            </p:cNvSpPr>
            <p:nvPr/>
          </p:nvSpPr>
          <p:spPr bwMode="auto">
            <a:xfrm>
              <a:off x="4267201" y="5830888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LAX</a:t>
              </a:r>
            </a:p>
          </p:txBody>
        </p:sp>
        <p:sp>
          <p:nvSpPr>
            <p:cNvPr id="40971" name="Oval 10"/>
            <p:cNvSpPr>
              <a:spLocks noChangeArrowheads="1"/>
            </p:cNvSpPr>
            <p:nvPr/>
          </p:nvSpPr>
          <p:spPr bwMode="auto">
            <a:xfrm>
              <a:off x="7902576" y="5068888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LGA</a:t>
              </a:r>
            </a:p>
          </p:txBody>
        </p:sp>
        <p:sp>
          <p:nvSpPr>
            <p:cNvPr id="40972" name="Oval 11"/>
            <p:cNvSpPr>
              <a:spLocks noChangeArrowheads="1"/>
            </p:cNvSpPr>
            <p:nvPr/>
          </p:nvSpPr>
          <p:spPr bwMode="auto">
            <a:xfrm>
              <a:off x="2286001" y="5602288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HNL</a:t>
              </a:r>
            </a:p>
          </p:txBody>
        </p:sp>
        <p:cxnSp>
          <p:nvCxnSpPr>
            <p:cNvPr id="40973" name="AutoShape 12"/>
            <p:cNvCxnSpPr>
              <a:cxnSpLocks noChangeShapeType="1"/>
              <a:stCxn id="40969" idx="6"/>
              <a:endCxn id="40965" idx="2"/>
            </p:cNvCxnSpPr>
            <p:nvPr/>
          </p:nvCxnSpPr>
          <p:spPr bwMode="auto">
            <a:xfrm flipV="1">
              <a:off x="5060951" y="4687888"/>
              <a:ext cx="1254125" cy="2286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74" name="AutoShape 13"/>
            <p:cNvCxnSpPr>
              <a:cxnSpLocks noChangeShapeType="1"/>
              <a:stCxn id="40968" idx="0"/>
              <a:endCxn id="40965" idx="4"/>
            </p:cNvCxnSpPr>
            <p:nvPr/>
          </p:nvCxnSpPr>
          <p:spPr bwMode="auto">
            <a:xfrm flipV="1">
              <a:off x="6503989" y="4926014"/>
              <a:ext cx="288925" cy="10382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75" name="AutoShape 14"/>
            <p:cNvCxnSpPr>
              <a:cxnSpLocks noChangeShapeType="1"/>
              <a:stCxn id="40968" idx="7"/>
              <a:endCxn id="40971" idx="3"/>
            </p:cNvCxnSpPr>
            <p:nvPr/>
          </p:nvCxnSpPr>
          <p:spPr bwMode="auto">
            <a:xfrm flipV="1">
              <a:off x="6835776" y="5468939"/>
              <a:ext cx="1203325" cy="5619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76" name="AutoShape 15"/>
            <p:cNvCxnSpPr>
              <a:cxnSpLocks noChangeShapeType="1"/>
              <a:stCxn id="40971" idx="0"/>
              <a:endCxn id="40966" idx="3"/>
            </p:cNvCxnSpPr>
            <p:nvPr/>
          </p:nvCxnSpPr>
          <p:spPr bwMode="auto">
            <a:xfrm flipV="1">
              <a:off x="8370889" y="4703763"/>
              <a:ext cx="604837" cy="3556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77" name="AutoShape 16"/>
            <p:cNvCxnSpPr>
              <a:cxnSpLocks noChangeShapeType="1"/>
              <a:stCxn id="40965" idx="6"/>
              <a:endCxn id="40966" idx="2"/>
            </p:cNvCxnSpPr>
            <p:nvPr/>
          </p:nvCxnSpPr>
          <p:spPr bwMode="auto">
            <a:xfrm flipV="1">
              <a:off x="7270751" y="4532314"/>
              <a:ext cx="1558925" cy="1555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78" name="AutoShape 17"/>
            <p:cNvCxnSpPr>
              <a:cxnSpLocks noChangeShapeType="1"/>
              <a:stCxn id="40972" idx="6"/>
              <a:endCxn id="40970" idx="2"/>
            </p:cNvCxnSpPr>
            <p:nvPr/>
          </p:nvCxnSpPr>
          <p:spPr bwMode="auto">
            <a:xfrm>
              <a:off x="3232151" y="5830888"/>
              <a:ext cx="1025525" cy="2286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79" name="AutoShape 18"/>
            <p:cNvCxnSpPr>
              <a:cxnSpLocks noChangeShapeType="1"/>
              <a:stCxn id="40969" idx="4"/>
              <a:endCxn id="40970" idx="0"/>
            </p:cNvCxnSpPr>
            <p:nvPr/>
          </p:nvCxnSpPr>
          <p:spPr bwMode="auto">
            <a:xfrm>
              <a:off x="4583113" y="5154613"/>
              <a:ext cx="152400" cy="6667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80" name="AutoShape 19"/>
            <p:cNvCxnSpPr>
              <a:cxnSpLocks noChangeShapeType="1"/>
              <a:stCxn id="40971" idx="4"/>
              <a:endCxn id="40967" idx="0"/>
            </p:cNvCxnSpPr>
            <p:nvPr/>
          </p:nvCxnSpPr>
          <p:spPr bwMode="auto">
            <a:xfrm>
              <a:off x="8370888" y="5535613"/>
              <a:ext cx="685800" cy="6667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81" name="AutoShape 20"/>
            <p:cNvCxnSpPr>
              <a:cxnSpLocks noChangeShapeType="1"/>
              <a:endCxn id="40968" idx="6"/>
            </p:cNvCxnSpPr>
            <p:nvPr/>
          </p:nvCxnSpPr>
          <p:spPr bwMode="auto">
            <a:xfrm flipH="1" flipV="1">
              <a:off x="6981826" y="6202364"/>
              <a:ext cx="1597025" cy="2381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82" name="AutoShape 21"/>
            <p:cNvCxnSpPr>
              <a:cxnSpLocks noChangeShapeType="1"/>
              <a:stCxn id="40970" idx="6"/>
              <a:endCxn id="40968" idx="2"/>
            </p:cNvCxnSpPr>
            <p:nvPr/>
          </p:nvCxnSpPr>
          <p:spPr bwMode="auto">
            <a:xfrm>
              <a:off x="5213350" y="6059489"/>
              <a:ext cx="812800" cy="1428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83" name="AutoShape 22"/>
            <p:cNvCxnSpPr>
              <a:cxnSpLocks noChangeShapeType="1"/>
              <a:stCxn id="40970" idx="7"/>
              <a:endCxn id="40965" idx="3"/>
            </p:cNvCxnSpPr>
            <p:nvPr/>
          </p:nvCxnSpPr>
          <p:spPr bwMode="auto">
            <a:xfrm flipV="1">
              <a:off x="5067301" y="4859338"/>
              <a:ext cx="1393825" cy="10287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0984" name="Text Box 23"/>
            <p:cNvSpPr txBox="1">
              <a:spLocks noChangeArrowheads="1"/>
            </p:cNvSpPr>
            <p:nvPr/>
          </p:nvSpPr>
          <p:spPr bwMode="auto">
            <a:xfrm rot="-347285">
              <a:off x="7605714" y="4284663"/>
              <a:ext cx="600075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849</a:t>
              </a:r>
            </a:p>
          </p:txBody>
        </p:sp>
        <p:sp>
          <p:nvSpPr>
            <p:cNvPr id="40985" name="Text Box 24"/>
            <p:cNvSpPr txBox="1">
              <a:spLocks noChangeArrowheads="1"/>
            </p:cNvSpPr>
            <p:nvPr/>
          </p:nvSpPr>
          <p:spPr bwMode="auto">
            <a:xfrm rot="-4662247">
              <a:off x="6282532" y="5014120"/>
              <a:ext cx="600075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802</a:t>
              </a:r>
            </a:p>
          </p:txBody>
        </p:sp>
        <p:sp>
          <p:nvSpPr>
            <p:cNvPr id="40986" name="Text Box 25"/>
            <p:cNvSpPr txBox="1">
              <a:spLocks noChangeArrowheads="1"/>
            </p:cNvSpPr>
            <p:nvPr/>
          </p:nvSpPr>
          <p:spPr bwMode="auto">
            <a:xfrm rot="-1544869">
              <a:off x="6959600" y="5434013"/>
              <a:ext cx="738188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1387</a:t>
              </a:r>
            </a:p>
          </p:txBody>
        </p:sp>
        <p:sp>
          <p:nvSpPr>
            <p:cNvPr id="40987" name="Text Box 26"/>
            <p:cNvSpPr txBox="1">
              <a:spLocks noChangeArrowheads="1"/>
            </p:cNvSpPr>
            <p:nvPr/>
          </p:nvSpPr>
          <p:spPr bwMode="auto">
            <a:xfrm rot="-2136302">
              <a:off x="5146675" y="5195888"/>
              <a:ext cx="738188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1743</a:t>
              </a:r>
            </a:p>
          </p:txBody>
        </p:sp>
        <p:sp>
          <p:nvSpPr>
            <p:cNvPr id="40988" name="Text Box 27"/>
            <p:cNvSpPr txBox="1">
              <a:spLocks noChangeArrowheads="1"/>
            </p:cNvSpPr>
            <p:nvPr/>
          </p:nvSpPr>
          <p:spPr bwMode="auto">
            <a:xfrm rot="-689345">
              <a:off x="5257800" y="4459288"/>
              <a:ext cx="738188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1843</a:t>
              </a:r>
            </a:p>
          </p:txBody>
        </p:sp>
        <p:sp>
          <p:nvSpPr>
            <p:cNvPr id="40989" name="Text Box 28"/>
            <p:cNvSpPr txBox="1">
              <a:spLocks noChangeArrowheads="1"/>
            </p:cNvSpPr>
            <p:nvPr/>
          </p:nvSpPr>
          <p:spPr bwMode="auto">
            <a:xfrm rot="2626382">
              <a:off x="8555039" y="5662613"/>
              <a:ext cx="738187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1099</a:t>
              </a:r>
            </a:p>
          </p:txBody>
        </p:sp>
        <p:sp>
          <p:nvSpPr>
            <p:cNvPr id="40990" name="Text Box 29"/>
            <p:cNvSpPr txBox="1">
              <a:spLocks noChangeArrowheads="1"/>
            </p:cNvSpPr>
            <p:nvPr/>
          </p:nvSpPr>
          <p:spPr bwMode="auto">
            <a:xfrm rot="565849">
              <a:off x="7499350" y="5967413"/>
              <a:ext cx="738188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1120</a:t>
              </a:r>
            </a:p>
          </p:txBody>
        </p:sp>
        <p:sp>
          <p:nvSpPr>
            <p:cNvPr id="40991" name="Text Box 30"/>
            <p:cNvSpPr txBox="1">
              <a:spLocks noChangeArrowheads="1"/>
            </p:cNvSpPr>
            <p:nvPr/>
          </p:nvSpPr>
          <p:spPr bwMode="auto">
            <a:xfrm rot="695916">
              <a:off x="5299075" y="5786438"/>
              <a:ext cx="738188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1233</a:t>
              </a:r>
            </a:p>
          </p:txBody>
        </p:sp>
        <p:sp>
          <p:nvSpPr>
            <p:cNvPr id="40992" name="Text Box 31"/>
            <p:cNvSpPr txBox="1">
              <a:spLocks noChangeArrowheads="1"/>
            </p:cNvSpPr>
            <p:nvPr/>
          </p:nvSpPr>
          <p:spPr bwMode="auto">
            <a:xfrm rot="4665015">
              <a:off x="4515645" y="5323682"/>
              <a:ext cx="600075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337</a:t>
              </a:r>
            </a:p>
          </p:txBody>
        </p:sp>
        <p:sp>
          <p:nvSpPr>
            <p:cNvPr id="40993" name="Text Box 32"/>
            <p:cNvSpPr txBox="1">
              <a:spLocks noChangeArrowheads="1"/>
            </p:cNvSpPr>
            <p:nvPr/>
          </p:nvSpPr>
          <p:spPr bwMode="auto">
            <a:xfrm rot="832501">
              <a:off x="3451225" y="5602288"/>
              <a:ext cx="738188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2555</a:t>
              </a:r>
            </a:p>
          </p:txBody>
        </p:sp>
        <p:sp>
          <p:nvSpPr>
            <p:cNvPr id="40994" name="Text Box 33"/>
            <p:cNvSpPr txBox="1">
              <a:spLocks noChangeArrowheads="1"/>
            </p:cNvSpPr>
            <p:nvPr/>
          </p:nvSpPr>
          <p:spPr bwMode="auto">
            <a:xfrm rot="-1891667">
              <a:off x="8307389" y="4594226"/>
              <a:ext cx="600075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142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802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SCE 22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2864</TotalTime>
  <Words>2242</Words>
  <Application>Microsoft Office PowerPoint</Application>
  <PresentationFormat>Widescreen</PresentationFormat>
  <Paragraphs>777</Paragraphs>
  <Slides>33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6" baseType="lpstr">
      <vt:lpstr>ＭＳ Ｐゴシック</vt:lpstr>
      <vt:lpstr>Arial</vt:lpstr>
      <vt:lpstr>Calibri</vt:lpstr>
      <vt:lpstr>Cambria Math</vt:lpstr>
      <vt:lpstr>Courier New</vt:lpstr>
      <vt:lpstr>新細明體</vt:lpstr>
      <vt:lpstr>Symbol</vt:lpstr>
      <vt:lpstr>Tahoma</vt:lpstr>
      <vt:lpstr>Times New Roman</vt:lpstr>
      <vt:lpstr>Trebuchet MS</vt:lpstr>
      <vt:lpstr>Tw Cen MT</vt:lpstr>
      <vt:lpstr>Wingdings</vt:lpstr>
      <vt:lpstr>Circuit</vt:lpstr>
      <vt:lpstr>Chapter 14 Graph Algorithms</vt:lpstr>
      <vt:lpstr>Graph</vt:lpstr>
      <vt:lpstr>Applications</vt:lpstr>
      <vt:lpstr>Terminology Edge And Graph Types</vt:lpstr>
      <vt:lpstr>Terminology Vertices and Edges</vt:lpstr>
      <vt:lpstr>Terminology Vertices and Edges</vt:lpstr>
      <vt:lpstr>Terminology Paths</vt:lpstr>
      <vt:lpstr>Terminology Cycles</vt:lpstr>
      <vt:lpstr>Exercise on Terminology</vt:lpstr>
      <vt:lpstr>Exercise Properties of Undirected Graphs</vt:lpstr>
      <vt:lpstr>Exercise Properties of Undirected Graphs</vt:lpstr>
      <vt:lpstr>Exercise Properties of Directed Graphs</vt:lpstr>
      <vt:lpstr>Exercise Properties of Directed Graphs</vt:lpstr>
      <vt:lpstr>Terminology Connectivity</vt:lpstr>
      <vt:lpstr>Terminology Subgraphs</vt:lpstr>
      <vt:lpstr>Terminology Trees and Forests</vt:lpstr>
      <vt:lpstr>Spanning Trees and Forests</vt:lpstr>
      <vt:lpstr>Graph ADT</vt:lpstr>
      <vt:lpstr>Exercise on ADT</vt:lpstr>
      <vt:lpstr>Edge List Structure</vt:lpstr>
      <vt:lpstr>Exercise Edge List Structure</vt:lpstr>
      <vt:lpstr>Asymptotic Performance Edge List Structure</vt:lpstr>
      <vt:lpstr>Asymptotic Performance Edge List Structure</vt:lpstr>
      <vt:lpstr>Adjacency List Structure</vt:lpstr>
      <vt:lpstr>Exercise Adjacency List Structure</vt:lpstr>
      <vt:lpstr>Asymptotic Performance Adjacency List Structure</vt:lpstr>
      <vt:lpstr>Asymptotic Performance Adjacency List Structure</vt:lpstr>
      <vt:lpstr>Adjacency Map Structure</vt:lpstr>
      <vt:lpstr>Adjacency Matrix Structure</vt:lpstr>
      <vt:lpstr>Exercise Adjacency Matrix Structure</vt:lpstr>
      <vt:lpstr>Asymptotic Performance Adjacency Matrix Structure</vt:lpstr>
      <vt:lpstr>Asymptotic Performance Adjacency Matrix Structure</vt:lpstr>
      <vt:lpstr>Asymptotic Performance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CSCE 221 - Lab</dc:title>
  <dc:creator>Jory Denny</dc:creator>
  <cp:lastModifiedBy>Jory Denny</cp:lastModifiedBy>
  <cp:revision>372</cp:revision>
  <dcterms:created xsi:type="dcterms:W3CDTF">2015-08-27T15:17:35Z</dcterms:created>
  <dcterms:modified xsi:type="dcterms:W3CDTF">2018-04-19T13:00:18Z</dcterms:modified>
</cp:coreProperties>
</file>