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0"/>
  </p:notesMasterIdLst>
  <p:sldIdLst>
    <p:sldId id="256" r:id="rId2"/>
    <p:sldId id="420" r:id="rId3"/>
    <p:sldId id="345" r:id="rId4"/>
    <p:sldId id="346" r:id="rId5"/>
    <p:sldId id="347" r:id="rId6"/>
    <p:sldId id="348" r:id="rId7"/>
    <p:sldId id="421" r:id="rId8"/>
    <p:sldId id="422" r:id="rId9"/>
    <p:sldId id="423" r:id="rId10"/>
    <p:sldId id="424" r:id="rId11"/>
    <p:sldId id="425" r:id="rId12"/>
    <p:sldId id="343" r:id="rId13"/>
    <p:sldId id="344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3" r:id="rId57"/>
    <p:sldId id="392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36668AA-7B2F-4947-92E3-2835212B8620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862B830-20AD-44E4-B9FB-B907F16F1E8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</p:txBody>
      </p:sp>
    </p:spTree>
    <p:extLst>
      <p:ext uri="{BB962C8B-B14F-4D97-AF65-F5344CB8AC3E}">
        <p14:creationId xmlns:p14="http://schemas.microsoft.com/office/powerpoint/2010/main" val="164551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E0C2A8-08B9-4188-A9CE-F48671E78EBD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7762772-DBC7-4DC5-975B-D5496FBB485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217648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AF0D8B-D445-4986-B4F7-13713CA77CFF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156237A-6406-41FD-955A-1D64CD65F3F9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424237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7C9E88C-D8D7-4829-B0B0-7B9DCCAF52F6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9FC0836-BC1F-46A1-ABDE-3163E9D2C08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What’s the complexity? What’s the constant in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O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d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 </a:t>
            </a:r>
            <a:r>
              <a:rPr lang="en-US" altLang="zh-TW" sz="900" smtClean="0">
                <a:latin typeface="Symbol" panose="05050102010706020507" pitchFamily="18" charset="2"/>
                <a:ea typeface="新細明體" charset="-120"/>
              </a:rPr>
              <a:t>+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71432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8099FF2-89F2-4D38-A398-1F71F39C7652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72B1797-4F93-4802-8BD4-C6F057BCE4E3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25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ED0D1D2-6DA4-4573-9C38-A2E9C3E460D8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29CDC09-17E8-431F-AF61-5B9E551313DA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382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903D35F-5096-4AC9-BDCA-6B1754DD920D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F044DF5-BB96-47E2-AF95-CDC373FE25F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67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(2,4)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D80B5D8-912A-454E-B358-FA30C44B71B9}" type="datetime8">
              <a:rPr lang="en-US" altLang="en-US" sz="1300"/>
              <a:pPr eaLnBrk="1" hangingPunct="1"/>
              <a:t>11/7/2018 9:03 AM</a:t>
            </a:fld>
            <a:endParaRPr lang="en-US" altLang="en-US" sz="130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DE9AA5-68C7-468E-8470-3F4AD57115B6}" type="slidenum">
              <a:rPr lang="en-US" altLang="en-US" sz="1300"/>
              <a:pPr eaLnBrk="1" hangingPunct="1"/>
              <a:t>49</a:t>
            </a:fld>
            <a:endParaRPr lang="en-US" altLang="en-US" sz="1300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683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6C89F54-ACF9-4662-944D-10D34FE2B372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C126A1D-76E8-4040-B316-6BE1CB2B7B6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19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1B6DB4A-A600-4122-87E4-E2836496AF59}" type="datetime8">
              <a:rPr lang="zh-TW" altLang="en-US">
                <a:ea typeface="新細明體" charset="-120"/>
              </a:rPr>
              <a:pPr/>
              <a:t>二○一八年十一月七日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B3BB24-2B6F-432F-BE25-4E23B073D04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in-place?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stable?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Can we use a hash table instead of a bucket array?</a:t>
            </a:r>
          </a:p>
        </p:txBody>
      </p:sp>
    </p:spTree>
    <p:extLst>
      <p:ext uri="{BB962C8B-B14F-4D97-AF65-F5344CB8AC3E}">
        <p14:creationId xmlns:p14="http://schemas.microsoft.com/office/powerpoint/2010/main" val="29396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20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sz="4000" dirty="0" smtClean="0"/>
              <a:t>Sorting and Selection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 dirty="0"/>
              <a:t> (Wiley 2016)</a:t>
            </a:r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6915615" y="703263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24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5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6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7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AutoShape 362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363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" name="AutoShape 364"/>
            <p:cNvCxnSpPr>
              <a:cxnSpLocks noChangeShapeType="1"/>
              <a:stCxn id="30" idx="0"/>
              <a:endCxn id="25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65"/>
            <p:cNvCxnSpPr>
              <a:cxnSpLocks noChangeShapeType="1"/>
              <a:stCxn id="44" idx="7"/>
              <a:endCxn id="25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5" name="AutoShape 366"/>
            <p:cNvCxnSpPr>
              <a:cxnSpLocks noChangeShapeType="1"/>
              <a:stCxn id="29" idx="0"/>
              <a:endCxn id="27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6" name="AutoShape 367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68"/>
            <p:cNvCxnSpPr>
              <a:cxnSpLocks noChangeShapeType="1"/>
              <a:stCxn id="39" idx="7"/>
              <a:endCxn id="26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69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39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0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373"/>
            <p:cNvCxnSpPr>
              <a:cxnSpLocks noChangeShapeType="1"/>
              <a:stCxn id="41" idx="0"/>
              <a:endCxn id="39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74"/>
            <p:cNvCxnSpPr>
              <a:cxnSpLocks noChangeShapeType="1"/>
              <a:stCxn id="40" idx="0"/>
              <a:endCxn id="39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4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5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7" name="AutoShape 378"/>
            <p:cNvCxnSpPr>
              <a:cxnSpLocks noChangeShapeType="1"/>
              <a:stCxn id="46" idx="0"/>
              <a:endCxn id="44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379"/>
            <p:cNvCxnSpPr>
              <a:cxnSpLocks noChangeShapeType="1"/>
              <a:stCxn id="45" idx="0"/>
              <a:endCxn id="44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50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51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Recursion Tree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4059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Draw the recursion tree for the recurrence relation and look for a pattern.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Total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50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405957"/>
              </a:xfrm>
              <a:blipFill rotWithShape="0">
                <a:blip r:embed="rId3"/>
                <a:stretch>
                  <a:fillRect l="-1231" t="-2351" b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9" name="Group 36"/>
          <p:cNvGrpSpPr>
            <a:grpSpLocks/>
          </p:cNvGrpSpPr>
          <p:nvPr/>
        </p:nvGrpSpPr>
        <p:grpSpPr bwMode="auto">
          <a:xfrm>
            <a:off x="4277810" y="4010023"/>
            <a:ext cx="4191000" cy="1785938"/>
            <a:chOff x="384" y="1632"/>
            <a:chExt cx="5184" cy="2208"/>
          </a:xfrm>
        </p:grpSpPr>
        <p:cxnSp>
          <p:nvCxnSpPr>
            <p:cNvPr id="21536" name="AutoShape 4"/>
            <p:cNvCxnSpPr>
              <a:cxnSpLocks noChangeShapeType="1"/>
              <a:stCxn id="21563" idx="0"/>
              <a:endCxn id="21542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7" name="AutoShape 5"/>
            <p:cNvCxnSpPr>
              <a:cxnSpLocks noChangeShapeType="1"/>
              <a:stCxn id="21564" idx="0"/>
              <a:endCxn id="21542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8" name="AutoShape 6"/>
            <p:cNvCxnSpPr>
              <a:cxnSpLocks noChangeShapeType="1"/>
              <a:stCxn id="21555" idx="0"/>
              <a:endCxn id="21563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9" name="AutoShape 7"/>
            <p:cNvCxnSpPr>
              <a:cxnSpLocks noChangeShapeType="1"/>
              <a:stCxn id="21557" idx="0"/>
              <a:endCxn id="21564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0" name="AutoShape 8"/>
            <p:cNvCxnSpPr>
              <a:cxnSpLocks noChangeShapeType="1"/>
              <a:stCxn id="21563" idx="2"/>
              <a:endCxn id="21556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1" name="AutoShape 9"/>
            <p:cNvCxnSpPr>
              <a:cxnSpLocks noChangeShapeType="1"/>
              <a:stCxn id="21564" idx="2"/>
              <a:endCxn id="21558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42" name="AutoShape 10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543" name="AutoShape 11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21544" name="Group 12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21563" name="AutoShape 13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4" name="AutoShape 14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5" name="AutoShape 15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6" name="AutoShape 16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545" name="Group 17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21555" name="AutoShape 18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6" name="AutoShape 19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7" name="AutoShape 20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8" name="AutoShape 21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9" name="AutoShape 22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0" name="AutoShape 23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1" name="AutoShape 24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2" name="AutoShape 25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cxnSp>
          <p:nvCxnSpPr>
            <p:cNvPr id="21546" name="AutoShape 26"/>
            <p:cNvCxnSpPr>
              <a:cxnSpLocks noChangeShapeType="1"/>
              <a:stCxn id="21565" idx="0"/>
              <a:endCxn id="21543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7" name="AutoShape 27"/>
            <p:cNvCxnSpPr>
              <a:cxnSpLocks noChangeShapeType="1"/>
              <a:stCxn id="21566" idx="0"/>
              <a:endCxn id="21543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8" name="AutoShape 28"/>
            <p:cNvCxnSpPr>
              <a:cxnSpLocks noChangeShapeType="1"/>
              <a:stCxn id="21559" idx="0"/>
              <a:endCxn id="21565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9" name="AutoShape 29"/>
            <p:cNvCxnSpPr>
              <a:cxnSpLocks noChangeShapeType="1"/>
              <a:stCxn id="21561" idx="0"/>
              <a:endCxn id="21566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0" name="AutoShape 30"/>
            <p:cNvCxnSpPr>
              <a:cxnSpLocks noChangeShapeType="1"/>
              <a:stCxn id="21565" idx="2"/>
              <a:endCxn id="21560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1" name="AutoShape 31"/>
            <p:cNvCxnSpPr>
              <a:cxnSpLocks noChangeShapeType="1"/>
              <a:stCxn id="21566" idx="2"/>
              <a:endCxn id="21562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2" name="AutoShape 32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553" name="AutoShape 33"/>
            <p:cNvCxnSpPr>
              <a:cxnSpLocks noChangeShapeType="1"/>
              <a:stCxn id="21542" idx="0"/>
              <a:endCxn id="21552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4" name="AutoShape 34"/>
            <p:cNvCxnSpPr>
              <a:cxnSpLocks noChangeShapeType="1"/>
              <a:stCxn id="21543" idx="0"/>
              <a:endCxn id="21552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61957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5737"/>
              </p:ext>
            </p:extLst>
          </p:nvPr>
        </p:nvGraphicFramePr>
        <p:xfrm>
          <a:off x="2068010" y="3562349"/>
          <a:ext cx="2057400" cy="2381251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size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endParaRPr kumimoji="0" lang="en-US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1993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47434"/>
              </p:ext>
            </p:extLst>
          </p:nvPr>
        </p:nvGraphicFramePr>
        <p:xfrm>
          <a:off x="8926010" y="3428999"/>
          <a:ext cx="685800" cy="2438401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5" name="Picture 204" descr="C:\Program Files\Common Files\Microsoft Shared\Clipart\cagcat50\BD05515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195264"/>
            <a:ext cx="13065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Theorem (Method)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7609051" cy="35417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Many divide-and-conquer algorithms have the form: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master theorem: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7609051" cy="3541714"/>
              </a:xfrm>
              <a:blipFill rotWithShape="0">
                <a:blip r:embed="rId2"/>
                <a:stretch>
                  <a:fillRect l="-1362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171726" y="2249486"/>
                <a:ext cx="4020273" cy="4608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 smtClean="0"/>
                  <a:t>, (binary search)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71726" y="2249486"/>
                <a:ext cx="4020273" cy="4608514"/>
              </a:xfrm>
              <a:blipFill rotWithShape="0">
                <a:blip r:embed="rId3"/>
                <a:stretch>
                  <a:fillRect l="-273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Merge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4876801" y="3322638"/>
            <a:ext cx="4486275" cy="2011362"/>
            <a:chOff x="1608" y="1824"/>
            <a:chExt cx="3426" cy="1536"/>
          </a:xfrm>
        </p:grpSpPr>
        <p:sp>
          <p:nvSpPr>
            <p:cNvPr id="184324" name="AutoShape 4"/>
            <p:cNvSpPr>
              <a:spLocks noChangeArrowheads="1"/>
            </p:cNvSpPr>
            <p:nvPr/>
          </p:nvSpPr>
          <p:spPr bwMode="auto">
            <a:xfrm>
              <a:off x="2160" y="1824"/>
              <a:ext cx="230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sz="1800" b="1" dirty="0">
                  <a:solidFill>
                    <a:schemeClr val="bg2"/>
                  </a:solidFill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>
              <a:off x="168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84326" name="AutoShape 6"/>
            <p:cNvSpPr>
              <a:spLocks noChangeArrowheads="1"/>
            </p:cNvSpPr>
            <p:nvPr/>
          </p:nvSpPr>
          <p:spPr bwMode="auto">
            <a:xfrm>
              <a:off x="360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84327" name="AutoShape 7"/>
            <p:cNvSpPr>
              <a:spLocks noChangeArrowheads="1"/>
            </p:cNvSpPr>
            <p:nvPr/>
          </p:nvSpPr>
          <p:spPr bwMode="auto">
            <a:xfrm>
              <a:off x="1608" y="2976"/>
              <a:ext cx="649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84328" name="AutoShape 8"/>
            <p:cNvSpPr>
              <a:spLocks noChangeArrowheads="1"/>
            </p:cNvSpPr>
            <p:nvPr/>
          </p:nvSpPr>
          <p:spPr bwMode="auto">
            <a:xfrm>
              <a:off x="2495" y="2976"/>
              <a:ext cx="623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84329" name="AutoShape 9"/>
            <p:cNvSpPr>
              <a:spLocks noChangeArrowheads="1"/>
            </p:cNvSpPr>
            <p:nvPr/>
          </p:nvSpPr>
          <p:spPr bwMode="auto">
            <a:xfrm>
              <a:off x="3522" y="2976"/>
              <a:ext cx="635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4416" y="2976"/>
              <a:ext cx="618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30733" name="AutoShape 11"/>
            <p:cNvCxnSpPr>
              <a:cxnSpLocks noChangeShapeType="1"/>
              <a:stCxn id="184325" idx="0"/>
              <a:endCxn id="184324" idx="2"/>
            </p:cNvCxnSpPr>
            <p:nvPr/>
          </p:nvCxnSpPr>
          <p:spPr bwMode="auto">
            <a:xfrm flipV="1">
              <a:off x="235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2"/>
            <p:cNvCxnSpPr>
              <a:cxnSpLocks noChangeShapeType="1"/>
              <a:stCxn id="184326" idx="0"/>
              <a:endCxn id="184324" idx="2"/>
            </p:cNvCxnSpPr>
            <p:nvPr/>
          </p:nvCxnSpPr>
          <p:spPr bwMode="auto">
            <a:xfrm flipH="1" flipV="1">
              <a:off x="331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3"/>
            <p:cNvCxnSpPr>
              <a:cxnSpLocks noChangeShapeType="1"/>
              <a:stCxn id="184327" idx="0"/>
              <a:endCxn id="184325" idx="2"/>
            </p:cNvCxnSpPr>
            <p:nvPr/>
          </p:nvCxnSpPr>
          <p:spPr bwMode="auto">
            <a:xfrm flipV="1">
              <a:off x="1932" y="2790"/>
              <a:ext cx="42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4"/>
            <p:cNvCxnSpPr>
              <a:cxnSpLocks noChangeShapeType="1"/>
              <a:stCxn id="184329" idx="0"/>
              <a:endCxn id="184326" idx="2"/>
            </p:cNvCxnSpPr>
            <p:nvPr/>
          </p:nvCxnSpPr>
          <p:spPr bwMode="auto">
            <a:xfrm flipV="1">
              <a:off x="3840" y="2790"/>
              <a:ext cx="432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5"/>
            <p:cNvCxnSpPr>
              <a:cxnSpLocks noChangeShapeType="1"/>
              <a:stCxn id="184325" idx="2"/>
              <a:endCxn id="184328" idx="0"/>
            </p:cNvCxnSpPr>
            <p:nvPr/>
          </p:nvCxnSpPr>
          <p:spPr bwMode="auto">
            <a:xfrm>
              <a:off x="2352" y="2790"/>
              <a:ext cx="456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6"/>
            <p:cNvCxnSpPr>
              <a:cxnSpLocks noChangeShapeType="1"/>
              <a:stCxn id="184326" idx="2"/>
              <a:endCxn id="184330" idx="0"/>
            </p:cNvCxnSpPr>
            <p:nvPr/>
          </p:nvCxnSpPr>
          <p:spPr bwMode="auto">
            <a:xfrm>
              <a:off x="4272" y="2790"/>
              <a:ext cx="453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75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1"/>
                    </a:solidFill>
                  </a:rPr>
                  <a:t>Merge-sort</a:t>
                </a:r>
                <a:r>
                  <a:rPr lang="en-US" altLang="zh-TW" sz="2000" dirty="0" smtClean="0"/>
                  <a:t> is based on the</a:t>
                </a:r>
                <a:r>
                  <a:rPr lang="en-US" altLang="zh-TW" sz="2000" dirty="0"/>
                  <a:t> divide-and-conquer </a:t>
                </a:r>
                <a:r>
                  <a:rPr lang="en-US" altLang="zh-TW" sz="2000" dirty="0" smtClean="0"/>
                  <a:t>paradigm. It consists of three steps: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sz="1600" dirty="0" smtClean="0"/>
                  <a:t> partition input sequence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1600" dirty="0" smtClean="0"/>
                  <a:t> into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600" dirty="0" smtClean="0"/>
                  <a:t> elements each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sz="1600" dirty="0" smtClean="0"/>
                  <a:t> recursively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sz="1600" dirty="0" smtClean="0"/>
                  <a:t> 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into a sorted sequence</a:t>
                </a:r>
              </a:p>
              <a:p>
                <a:r>
                  <a:rPr lang="en-US" altLang="zh-TW" dirty="0" smtClean="0"/>
                  <a:t>What is the recurrence relation?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1549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The running time of Merge Sort can be expressed by the recurrence equation: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need to determine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, the time to merge two sorted sequences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Merging Two Sorted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conquer step of merge-sort consists of merging two sorted sequences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into a sorted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containing the union of the elements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Merging two sorted sequences, each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elements and implemented by means of a doubly linked list,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each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sequence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A.removeFirst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  <a:blipFill rotWithShape="0">
                <a:blip r:embed="rId3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Merge-sort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So, the  running time of Merge Sort can be expressed by the recurrence equation: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2"/>
                <a:stretch>
                  <a:fillRect l="-250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 Execution Tree (recursive calls)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39617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An execution of merge-sort is depicted by a binary tree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ach node represents a recursive call of merge-sort and stores</a:t>
            </a:r>
          </a:p>
          <a:p>
            <a:pPr lvl="2"/>
            <a:r>
              <a:rPr lang="en-US" altLang="zh-TW" dirty="0"/>
              <a:t>U</a:t>
            </a:r>
            <a:r>
              <a:rPr lang="en-US" altLang="zh-TW" dirty="0" smtClean="0"/>
              <a:t>nsorted sequence before the execution and its partition</a:t>
            </a:r>
          </a:p>
          <a:p>
            <a:pPr lvl="2"/>
            <a:r>
              <a:rPr lang="en-US" altLang="zh-TW" dirty="0"/>
              <a:t>S</a:t>
            </a:r>
            <a:r>
              <a:rPr lang="en-US" altLang="zh-TW" dirty="0" smtClean="0"/>
              <a:t>orted sequence at the end of the execution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root is the initial call 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leaves are calls on subsequences of size 0 or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799" y="2505307"/>
            <a:ext cx="5438776" cy="2438400"/>
            <a:chOff x="6019799" y="2505307"/>
            <a:chExt cx="5438776" cy="2438400"/>
          </a:xfrm>
        </p:grpSpPr>
        <p:sp>
          <p:nvSpPr>
            <p:cNvPr id="190468" name="AutoShape 4"/>
            <p:cNvSpPr>
              <a:spLocks noChangeArrowheads="1"/>
            </p:cNvSpPr>
            <p:nvPr/>
          </p:nvSpPr>
          <p:spPr bwMode="auto">
            <a:xfrm>
              <a:off x="6896099" y="2505307"/>
              <a:ext cx="3657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90469" name="AutoShape 5"/>
            <p:cNvSpPr>
              <a:spLocks noChangeArrowheads="1"/>
            </p:cNvSpPr>
            <p:nvPr/>
          </p:nvSpPr>
          <p:spPr bwMode="auto">
            <a:xfrm>
              <a:off x="6134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2 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90470" name="AutoShape 6"/>
            <p:cNvSpPr>
              <a:spLocks noChangeArrowheads="1"/>
            </p:cNvSpPr>
            <p:nvPr/>
          </p:nvSpPr>
          <p:spPr bwMode="auto">
            <a:xfrm>
              <a:off x="9182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90471" name="AutoShape 7"/>
            <p:cNvSpPr>
              <a:spLocks noChangeArrowheads="1"/>
            </p:cNvSpPr>
            <p:nvPr/>
          </p:nvSpPr>
          <p:spPr bwMode="auto">
            <a:xfrm>
              <a:off x="6019799" y="4334107"/>
              <a:ext cx="10287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90472" name="AutoShape 8"/>
            <p:cNvSpPr>
              <a:spLocks noChangeArrowheads="1"/>
            </p:cNvSpPr>
            <p:nvPr/>
          </p:nvSpPr>
          <p:spPr bwMode="auto">
            <a:xfrm>
              <a:off x="7429499" y="4334107"/>
              <a:ext cx="9906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90473" name="AutoShape 9"/>
            <p:cNvSpPr>
              <a:spLocks noChangeArrowheads="1"/>
            </p:cNvSpPr>
            <p:nvPr/>
          </p:nvSpPr>
          <p:spPr bwMode="auto">
            <a:xfrm>
              <a:off x="9058274" y="4334107"/>
              <a:ext cx="100965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90474" name="AutoShape 10"/>
            <p:cNvSpPr>
              <a:spLocks noChangeArrowheads="1"/>
            </p:cNvSpPr>
            <p:nvPr/>
          </p:nvSpPr>
          <p:spPr bwMode="auto">
            <a:xfrm>
              <a:off x="10477500" y="4334107"/>
              <a:ext cx="981075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43020" name="AutoShape 11"/>
            <p:cNvCxnSpPr>
              <a:cxnSpLocks noChangeShapeType="1"/>
              <a:stCxn id="190469" idx="0"/>
              <a:endCxn id="190468" idx="2"/>
            </p:cNvCxnSpPr>
            <p:nvPr/>
          </p:nvCxnSpPr>
          <p:spPr bwMode="auto">
            <a:xfrm flipV="1">
              <a:off x="7200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190470" idx="0"/>
              <a:endCxn id="190468" idx="2"/>
            </p:cNvCxnSpPr>
            <p:nvPr/>
          </p:nvCxnSpPr>
          <p:spPr bwMode="auto">
            <a:xfrm flipH="1" flipV="1">
              <a:off x="8724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190471" idx="0"/>
              <a:endCxn id="190469" idx="2"/>
            </p:cNvCxnSpPr>
            <p:nvPr/>
          </p:nvCxnSpPr>
          <p:spPr bwMode="auto">
            <a:xfrm flipV="1">
              <a:off x="6534149" y="4038832"/>
              <a:ext cx="6667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190473" idx="0"/>
              <a:endCxn id="190470" idx="2"/>
            </p:cNvCxnSpPr>
            <p:nvPr/>
          </p:nvCxnSpPr>
          <p:spPr bwMode="auto">
            <a:xfrm flipV="1">
              <a:off x="9563099" y="4038832"/>
              <a:ext cx="6858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4" name="AutoShape 15"/>
            <p:cNvCxnSpPr>
              <a:cxnSpLocks noChangeShapeType="1"/>
              <a:stCxn id="190469" idx="2"/>
              <a:endCxn id="190472" idx="0"/>
            </p:cNvCxnSpPr>
            <p:nvPr/>
          </p:nvCxnSpPr>
          <p:spPr bwMode="auto">
            <a:xfrm>
              <a:off x="7200899" y="4038832"/>
              <a:ext cx="7239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5" name="AutoShape 16"/>
            <p:cNvCxnSpPr>
              <a:cxnSpLocks noChangeShapeType="1"/>
              <a:stCxn id="190470" idx="2"/>
              <a:endCxn id="190474" idx="0"/>
            </p:cNvCxnSpPr>
            <p:nvPr/>
          </p:nvCxnSpPr>
          <p:spPr bwMode="auto">
            <a:xfrm>
              <a:off x="10248899" y="4038832"/>
              <a:ext cx="719138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97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7  2  9  4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1  3  8  6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9  4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7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2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3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8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6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3  8  6  1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4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7  2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3710298" y="3673476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Algorithms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H="1">
              <a:off x="2574925" y="4613276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7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2109788" y="5605464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59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150762" y="5636419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1145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31051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1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42418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52324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9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4892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46228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7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call, </a:t>
            </a:r>
            <a:r>
              <a:rPr lang="en-US" dirty="0" smtClean="0"/>
              <a:t>…, merge,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 </a:t>
                  </a:r>
                  <a:r>
                    <a:rPr lang="en-US" altLang="en-US" sz="1800" dirty="0" smtClean="0"/>
                    <a:t>8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6  1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1  3  </a:t>
                  </a:r>
                  <a:r>
                    <a:rPr lang="en-US" altLang="en-US" sz="1800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6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8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1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8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1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69230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90566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9  4 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 </a:t>
                </a:r>
                <a:r>
                  <a:rPr lang="en-US" altLang="en-US" sz="1800" dirty="0" smtClean="0"/>
                  <a:t>8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6  1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1  3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6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2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tx1">
                        <a:lumMod val="65000"/>
                      </a:schemeClr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4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8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2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8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</a:t>
              </a:r>
              <a:r>
                <a:rPr lang="en-US" altLang="en-US" sz="1800" dirty="0" smtClean="0"/>
                <a:t>6  1  </a:t>
              </a:r>
              <a:r>
                <a:rPr lang="en-US" altLang="en-US" sz="1800" b="1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  </a:t>
              </a:r>
              <a:r>
                <a:rPr lang="en-US" altLang="en-US" sz="1800" dirty="0">
                  <a:solidFill>
                    <a:schemeClr val="tx1">
                      <a:lumMod val="75000"/>
                    </a:schemeClr>
                  </a:solidFill>
                </a:rPr>
                <a:t>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40193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72959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Another Analysis of 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of the merge-sort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each recursive call we divide in half the sequence, </a:t>
                </a:r>
              </a:p>
              <a:p>
                <a:r>
                  <a:rPr lang="en-US" altLang="zh-TW" dirty="0" smtClean="0"/>
                  <a:t>The work done at each level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partition and merge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 smtClean="0"/>
                  <a:t> sequences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total running time of merge-sort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8" name="Group 4"/>
          <p:cNvGrpSpPr>
            <a:grpSpLocks/>
          </p:cNvGrpSpPr>
          <p:nvPr/>
        </p:nvGrpSpPr>
        <p:grpSpPr bwMode="auto">
          <a:xfrm>
            <a:off x="6379854" y="4747864"/>
            <a:ext cx="4191000" cy="1785938"/>
            <a:chOff x="384" y="1632"/>
            <a:chExt cx="5184" cy="2208"/>
          </a:xfrm>
        </p:grpSpPr>
        <p:cxnSp>
          <p:nvCxnSpPr>
            <p:cNvPr id="54321" name="AutoShape 5"/>
            <p:cNvCxnSpPr>
              <a:cxnSpLocks noChangeShapeType="1"/>
              <a:stCxn id="54348" idx="0"/>
              <a:endCxn id="54327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6"/>
            <p:cNvCxnSpPr>
              <a:cxnSpLocks noChangeShapeType="1"/>
              <a:stCxn id="54349" idx="0"/>
              <a:endCxn id="54327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"/>
            <p:cNvCxnSpPr>
              <a:cxnSpLocks noChangeShapeType="1"/>
              <a:stCxn id="54340" idx="0"/>
              <a:endCxn id="54348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8"/>
            <p:cNvCxnSpPr>
              <a:cxnSpLocks noChangeShapeType="1"/>
              <a:stCxn id="54342" idx="0"/>
              <a:endCxn id="54349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5" name="AutoShape 9"/>
            <p:cNvCxnSpPr>
              <a:cxnSpLocks noChangeShapeType="1"/>
              <a:stCxn id="54348" idx="2"/>
              <a:endCxn id="54341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6" name="AutoShape 10"/>
            <p:cNvCxnSpPr>
              <a:cxnSpLocks noChangeShapeType="1"/>
              <a:stCxn id="54349" idx="2"/>
              <a:endCxn id="54343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7" name="AutoShape 11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sp>
          <p:nvSpPr>
            <p:cNvPr id="54328" name="AutoShape 12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grpSp>
          <p:nvGrpSpPr>
            <p:cNvPr id="54329" name="Group 13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54348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9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0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1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grpSp>
          <p:nvGrpSpPr>
            <p:cNvPr id="54330" name="Group 18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54340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1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2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3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4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5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6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7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cxnSp>
          <p:nvCxnSpPr>
            <p:cNvPr id="54331" name="AutoShape 27"/>
            <p:cNvCxnSpPr>
              <a:cxnSpLocks noChangeShapeType="1"/>
              <a:stCxn id="54350" idx="0"/>
              <a:endCxn id="54328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2" name="AutoShape 28"/>
            <p:cNvCxnSpPr>
              <a:cxnSpLocks noChangeShapeType="1"/>
              <a:stCxn id="54351" idx="0"/>
              <a:endCxn id="54328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3" name="AutoShape 29"/>
            <p:cNvCxnSpPr>
              <a:cxnSpLocks noChangeShapeType="1"/>
              <a:stCxn id="54344" idx="0"/>
              <a:endCxn id="54350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4" name="AutoShape 30"/>
            <p:cNvCxnSpPr>
              <a:cxnSpLocks noChangeShapeType="1"/>
              <a:stCxn id="54346" idx="0"/>
              <a:endCxn id="54351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5" name="AutoShape 31"/>
            <p:cNvCxnSpPr>
              <a:cxnSpLocks noChangeShapeType="1"/>
              <a:stCxn id="54350" idx="2"/>
              <a:endCxn id="54345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6" name="AutoShape 32"/>
            <p:cNvCxnSpPr>
              <a:cxnSpLocks noChangeShapeType="1"/>
              <a:stCxn id="54351" idx="2"/>
              <a:endCxn id="54347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7" name="AutoShape 33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cxnSp>
          <p:nvCxnSpPr>
            <p:cNvPr id="54338" name="AutoShape 34"/>
            <p:cNvCxnSpPr>
              <a:cxnSpLocks noChangeShapeType="1"/>
              <a:stCxn id="54327" idx="0"/>
              <a:endCxn id="54337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9" name="AutoShape 35"/>
            <p:cNvCxnSpPr>
              <a:cxnSpLocks noChangeShapeType="1"/>
              <a:stCxn id="54328" idx="0"/>
              <a:endCxn id="54337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511808"/>
                  </p:ext>
                </p:extLst>
              </p:nvPr>
            </p:nvGraphicFramePr>
            <p:xfrm>
              <a:off x="6438210" y="172523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73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81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</m:t>
                                </m:r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511808"/>
                  </p:ext>
                </p:extLst>
              </p:nvPr>
            </p:nvGraphicFramePr>
            <p:xfrm>
              <a:off x="6438210" y="172523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69767" r="-121675" b="-4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69767" r="-8333" b="-404651"/>
                          </a:stretch>
                        </a:blipFill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169767" r="-8333" b="-30465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515556" r="-500000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515556" r="-219512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515556" r="-121675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322093" r="-219512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322093" r="-121675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322093" r="-8333" b="-15232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806667" r="-500000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806667" r="-219512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806667" r="-121675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474419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474419" r="-2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474419" r="-121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474419" r="-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14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45719"/>
                  </p:ext>
                </p:extLst>
              </p:nvPr>
            </p:nvGraphicFramePr>
            <p:xfrm>
              <a:off x="2832003" y="2434114"/>
              <a:ext cx="66010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2181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 (&lt; 1K)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 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 (&lt; 1K)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 (1K – 1M)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 (&gt;1M)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45719"/>
                  </p:ext>
                </p:extLst>
              </p:nvPr>
            </p:nvGraphicFramePr>
            <p:xfrm>
              <a:off x="2832003" y="2434114"/>
              <a:ext cx="66010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2181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76190" r="-187589" b="-3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(&lt; 1K)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176190" r="-187589" b="-2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(&lt; 1K)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245763" r="-187589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(1K – 1M)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345763" r="-187589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(&gt;1M)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968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Divide and Conquer Algorithms</a:t>
            </a:r>
            <a:br>
              <a:rPr lang="en-US" altLang="zh-TW" dirty="0" smtClean="0"/>
            </a:br>
            <a:r>
              <a:rPr lang="en-US" altLang="zh-TW" sz="2800" dirty="0" smtClean="0"/>
              <a:t>analysis with recurrence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Divide-and-conquer</a:t>
                </a:r>
                <a:r>
                  <a:rPr lang="en-US" altLang="zh-TW" dirty="0" smtClean="0"/>
                  <a:t> is a general algorithm design paradigm: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 </a:t>
                </a:r>
                <a:r>
                  <a:rPr lang="en-US" altLang="zh-TW" dirty="0" smtClean="0"/>
                  <a:t>divide the input data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(disjoint)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 </a:t>
                </a:r>
                <a:r>
                  <a:rPr lang="en-US" altLang="zh-TW" dirty="0" smtClean="0"/>
                  <a:t>solve the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recursively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 </a:t>
                </a:r>
                <a:r>
                  <a:rPr lang="en-US" altLang="zh-TW" dirty="0" smtClean="0"/>
                  <a:t>combine the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into a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base case for the recursion are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of constant size</a:t>
                </a:r>
              </a:p>
              <a:p>
                <a:r>
                  <a:rPr lang="en-US" altLang="zh-TW" dirty="0" smtClean="0"/>
                  <a:t>Analysis can be done using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recurrence equations </a:t>
                </a:r>
                <a:r>
                  <a:rPr lang="en-US" altLang="zh-TW" dirty="0" smtClean="0"/>
                  <a:t>(relations)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00" t="-2238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11" name="AutoShape 16"/>
            <p:cNvCxnSpPr>
              <a:cxnSpLocks noChangeShapeType="1"/>
              <a:stCxn id="15" idx="7"/>
              <a:endCxn id="10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22" idx="0"/>
              <a:endCxn id="10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6" idx="0"/>
              <a:endCxn id="15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17" idx="0"/>
              <a:endCxn id="15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9" name="AutoShape 38"/>
            <p:cNvCxnSpPr>
              <a:cxnSpLocks noChangeShapeType="1"/>
              <a:stCxn id="18" idx="0"/>
              <a:endCxn id="15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9"/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0"/>
            <p:cNvCxnSpPr>
              <a:cxnSpLocks noChangeShapeType="1"/>
              <a:stCxn id="24" idx="0"/>
              <a:endCxn id="22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6" name="AutoShape 45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6"/>
            <p:cNvCxnSpPr>
              <a:cxnSpLocks noChangeShapeType="1"/>
              <a:stCxn id="30" idx="0"/>
              <a:endCxn id="29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7"/>
            <p:cNvCxnSpPr>
              <a:cxnSpLocks noChangeShapeType="1"/>
              <a:stCxn id="31" idx="0"/>
              <a:endCxn id="29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0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" name="AutoShape 52"/>
            <p:cNvCxnSpPr>
              <a:cxnSpLocks noChangeShapeType="1"/>
              <a:stCxn id="32" idx="0"/>
              <a:endCxn id="29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53"/>
            <p:cNvCxnSpPr>
              <a:cxnSpLocks noChangeShapeType="1"/>
              <a:stCxn id="10" idx="5"/>
              <a:endCxn id="29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7082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6325" name="Group 3"/>
          <p:cNvGrpSpPr>
            <a:grpSpLocks/>
          </p:cNvGrpSpPr>
          <p:nvPr/>
        </p:nvGrpSpPr>
        <p:grpSpPr bwMode="auto">
          <a:xfrm>
            <a:off x="5739162" y="3072472"/>
            <a:ext cx="4600575" cy="1933575"/>
            <a:chOff x="1176" y="2496"/>
            <a:chExt cx="3426" cy="1440"/>
          </a:xfrm>
        </p:grpSpPr>
        <p:sp>
          <p:nvSpPr>
            <p:cNvPr id="56326" name="AutoShape 4"/>
            <p:cNvSpPr>
              <a:spLocks noChangeArrowheads="1"/>
            </p:cNvSpPr>
            <p:nvPr/>
          </p:nvSpPr>
          <p:spPr bwMode="auto">
            <a:xfrm>
              <a:off x="1528" y="2496"/>
              <a:ext cx="268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2  4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56327" name="AutoShape 5"/>
            <p:cNvSpPr>
              <a:spLocks noChangeArrowheads="1"/>
            </p:cNvSpPr>
            <p:nvPr/>
          </p:nvSpPr>
          <p:spPr bwMode="auto">
            <a:xfrm>
              <a:off x="124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56328" name="AutoShape 6"/>
            <p:cNvSpPr>
              <a:spLocks noChangeArrowheads="1"/>
            </p:cNvSpPr>
            <p:nvPr/>
          </p:nvSpPr>
          <p:spPr bwMode="auto">
            <a:xfrm>
              <a:off x="316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56329" name="AutoShape 7"/>
            <p:cNvSpPr>
              <a:spLocks noChangeArrowheads="1"/>
            </p:cNvSpPr>
            <p:nvPr/>
          </p:nvSpPr>
          <p:spPr bwMode="auto">
            <a:xfrm>
              <a:off x="1176" y="3648"/>
              <a:ext cx="64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56330" name="AutoShape 8"/>
            <p:cNvSpPr>
              <a:spLocks noChangeArrowheads="1"/>
            </p:cNvSpPr>
            <p:nvPr/>
          </p:nvSpPr>
          <p:spPr bwMode="auto">
            <a:xfrm>
              <a:off x="2064" y="364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 dirty="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1" name="AutoShape 9"/>
            <p:cNvSpPr>
              <a:spLocks noChangeArrowheads="1"/>
            </p:cNvSpPr>
            <p:nvPr/>
          </p:nvSpPr>
          <p:spPr bwMode="auto">
            <a:xfrm>
              <a:off x="3090" y="3648"/>
              <a:ext cx="6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2" name="AutoShape 10"/>
            <p:cNvSpPr>
              <a:spLocks noChangeArrowheads="1"/>
            </p:cNvSpPr>
            <p:nvPr/>
          </p:nvSpPr>
          <p:spPr bwMode="auto">
            <a:xfrm>
              <a:off x="3984" y="3648"/>
              <a:ext cx="61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56333" name="AutoShape 11"/>
            <p:cNvCxnSpPr>
              <a:cxnSpLocks noChangeShapeType="1"/>
              <a:stCxn id="56327" idx="0"/>
              <a:endCxn id="56326" idx="2"/>
            </p:cNvCxnSpPr>
            <p:nvPr/>
          </p:nvCxnSpPr>
          <p:spPr bwMode="auto">
            <a:xfrm flipV="1">
              <a:off x="1920" y="2790"/>
              <a:ext cx="95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2"/>
            <p:cNvCxnSpPr>
              <a:cxnSpLocks noChangeShapeType="1"/>
              <a:stCxn id="56328" idx="0"/>
              <a:endCxn id="56326" idx="2"/>
            </p:cNvCxnSpPr>
            <p:nvPr/>
          </p:nvCxnSpPr>
          <p:spPr bwMode="auto">
            <a:xfrm flipH="1" flipV="1">
              <a:off x="2872" y="2790"/>
              <a:ext cx="96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AutoShape 13"/>
            <p:cNvCxnSpPr>
              <a:cxnSpLocks noChangeShapeType="1"/>
              <a:stCxn id="56329" idx="0"/>
              <a:endCxn id="56327" idx="2"/>
            </p:cNvCxnSpPr>
            <p:nvPr/>
          </p:nvCxnSpPr>
          <p:spPr bwMode="auto">
            <a:xfrm flipV="1">
              <a:off x="1500" y="3366"/>
              <a:ext cx="420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AutoShape 14"/>
            <p:cNvCxnSpPr>
              <a:cxnSpLocks noChangeShapeType="1"/>
              <a:stCxn id="56331" idx="0"/>
              <a:endCxn id="56328" idx="2"/>
            </p:cNvCxnSpPr>
            <p:nvPr/>
          </p:nvCxnSpPr>
          <p:spPr bwMode="auto">
            <a:xfrm flipV="1">
              <a:off x="3408" y="336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AutoShape 15"/>
            <p:cNvCxnSpPr>
              <a:cxnSpLocks noChangeShapeType="1"/>
              <a:stCxn id="56327" idx="2"/>
              <a:endCxn id="56330" idx="0"/>
            </p:cNvCxnSpPr>
            <p:nvPr/>
          </p:nvCxnSpPr>
          <p:spPr bwMode="auto">
            <a:xfrm>
              <a:off x="1920" y="3366"/>
              <a:ext cx="456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16"/>
            <p:cNvCxnSpPr>
              <a:cxnSpLocks noChangeShapeType="1"/>
              <a:stCxn id="56328" idx="2"/>
              <a:endCxn id="56332" idx="0"/>
            </p:cNvCxnSpPr>
            <p:nvPr/>
          </p:nvCxnSpPr>
          <p:spPr bwMode="auto">
            <a:xfrm>
              <a:off x="3840" y="3366"/>
              <a:ext cx="453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881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7340600" y="5753100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zh-TW" altLang="en-US">
              <a:solidFill>
                <a:srgbClr val="2D2DB9"/>
              </a:solidFill>
              <a:ea typeface="新細明體" charset="-12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Quick-sort</a:t>
                </a:r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is a randomized sorting algorithm based on </a:t>
                </a:r>
                <a:r>
                  <a:rPr lang="en-US" altLang="zh-TW" dirty="0"/>
                  <a:t>the divide-and-conquer paradigm: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dirty="0" smtClean="0"/>
                  <a:t> pick a random element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 (called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pivot</a:t>
                </a:r>
                <a:r>
                  <a:rPr lang="en-US" altLang="zh-TW" dirty="0" smtClean="0"/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- elements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- elements equal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- elements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dirty="0" smtClean="0"/>
                  <a:t> 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dirty="0" smtClean="0"/>
                  <a:t> join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6934200" y="17176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7340600" y="232092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8153400" y="249237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8559800" y="21494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8966200" y="18065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9372600" y="243522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7747000" y="19780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9067800" y="31781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3" name="Rectangle 13"/>
          <p:cNvSpPr>
            <a:spLocks noChangeArrowheads="1"/>
          </p:cNvSpPr>
          <p:nvPr/>
        </p:nvSpPr>
        <p:spPr bwMode="auto">
          <a:xfrm>
            <a:off x="9906000" y="32670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4" name="Rectangle 14"/>
          <p:cNvSpPr>
            <a:spLocks noChangeArrowheads="1"/>
          </p:cNvSpPr>
          <p:nvPr/>
        </p:nvSpPr>
        <p:spPr bwMode="auto">
          <a:xfrm>
            <a:off x="9486900" y="34385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grpSp>
        <p:nvGrpSpPr>
          <p:cNvPr id="58385" name="Group 15"/>
          <p:cNvGrpSpPr>
            <a:grpSpLocks/>
          </p:cNvGrpSpPr>
          <p:nvPr/>
        </p:nvGrpSpPr>
        <p:grpSpPr bwMode="auto">
          <a:xfrm>
            <a:off x="6635750" y="3787775"/>
            <a:ext cx="1054100" cy="457200"/>
            <a:chOff x="3320" y="2304"/>
            <a:chExt cx="664" cy="384"/>
          </a:xfrm>
        </p:grpSpPr>
        <p:sp>
          <p:nvSpPr>
            <p:cNvPr id="58396" name="Rectangle 16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7" name="Rectangle 17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8" name="Rectangle 18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</p:grpSp>
      <p:sp>
        <p:nvSpPr>
          <p:cNvPr id="58386" name="Rectangle 19"/>
          <p:cNvSpPr>
            <a:spLocks noChangeArrowheads="1"/>
          </p:cNvSpPr>
          <p:nvPr/>
        </p:nvSpPr>
        <p:spPr bwMode="auto">
          <a:xfrm>
            <a:off x="8267700" y="36163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87" name="AutoShape 20"/>
          <p:cNvSpPr>
            <a:spLocks/>
          </p:cNvSpPr>
          <p:nvPr/>
        </p:nvSpPr>
        <p:spPr bwMode="auto">
          <a:xfrm rot="-5400000">
            <a:off x="70104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58388" name="AutoShape 21"/>
          <p:cNvSpPr>
            <a:spLocks/>
          </p:cNvSpPr>
          <p:nvPr/>
        </p:nvSpPr>
        <p:spPr bwMode="auto">
          <a:xfrm rot="-5400000">
            <a:off x="94488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58389" name="AutoShape 22"/>
          <p:cNvSpPr>
            <a:spLocks/>
          </p:cNvSpPr>
          <p:nvPr/>
        </p:nvSpPr>
        <p:spPr bwMode="auto">
          <a:xfrm rot="-5400000">
            <a:off x="8229600" y="407352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p:sp>
        <p:nvSpPr>
          <p:cNvPr id="58390" name="Rectangle 23"/>
          <p:cNvSpPr>
            <a:spLocks noChangeArrowheads="1"/>
          </p:cNvSpPr>
          <p:nvPr/>
        </p:nvSpPr>
        <p:spPr bwMode="auto">
          <a:xfrm>
            <a:off x="8966200" y="5124450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9372600" y="5035550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2" name="Rectangle 25"/>
          <p:cNvSpPr>
            <a:spLocks noChangeArrowheads="1"/>
          </p:cNvSpPr>
          <p:nvPr/>
        </p:nvSpPr>
        <p:spPr bwMode="auto">
          <a:xfrm>
            <a:off x="7747000" y="5638800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3" name="Rectangle 26"/>
          <p:cNvSpPr>
            <a:spLocks noChangeArrowheads="1"/>
          </p:cNvSpPr>
          <p:nvPr/>
        </p:nvSpPr>
        <p:spPr bwMode="auto">
          <a:xfrm>
            <a:off x="8153400" y="5467350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94" name="Rectangle 27"/>
          <p:cNvSpPr>
            <a:spLocks noChangeArrowheads="1"/>
          </p:cNvSpPr>
          <p:nvPr/>
        </p:nvSpPr>
        <p:spPr bwMode="auto">
          <a:xfrm>
            <a:off x="6934200" y="5810250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5" name="Rectangle 28"/>
          <p:cNvSpPr>
            <a:spLocks noChangeArrowheads="1"/>
          </p:cNvSpPr>
          <p:nvPr/>
        </p:nvSpPr>
        <p:spPr bwMode="auto">
          <a:xfrm>
            <a:off x="8559800" y="5295900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Quick Sort </a:t>
            </a:r>
            <a:br>
              <a:rPr lang="en-US" altLang="zh-TW" dirty="0" smtClean="0"/>
            </a:br>
            <a:r>
              <a:rPr lang="en-US" altLang="zh-TW" dirty="0" smtClean="0"/>
              <a:t>using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- time to partition on input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645552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 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.size()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//random 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splice(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645552" cy="4608514"/>
              </a:xfrm>
              <a:blipFill rotWithShape="0">
                <a:blip r:embed="rId3"/>
                <a:stretch>
                  <a:fillRect l="-1296" t="-132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partition an input sequence as follows:</a:t>
                </a:r>
              </a:p>
              <a:p>
                <a:pPr lvl="1"/>
                <a:r>
                  <a:rPr lang="en-US" altLang="zh-TW" dirty="0" smtClean="0"/>
                  <a:t>We remove, in turn, each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and </a:t>
                </a:r>
              </a:p>
              <a:p>
                <a:pPr lvl="1"/>
                <a:r>
                  <a:rPr lang="en-US" altLang="zh-TW" dirty="0" smtClean="0"/>
                  <a:t>We insert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depending on the result of the comparison with the pivot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Each insertion and removal is at the beginning or at the end of a sequence, and hence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Thus, the partition step of quick-sort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84448" cy="460851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the pivot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Subsequences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less than, equal to, or greater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than the pivot, respectively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84448" cy="4608514"/>
              </a:xfrm>
              <a:blipFill rotWithShape="0">
                <a:blip r:embed="rId4"/>
                <a:stretch>
                  <a:fillRect l="-949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418" name="Object 2"/>
          <p:cNvGraphicFramePr>
            <a:graphicFrameLocks noChangeAspect="1"/>
          </p:cNvGraphicFramePr>
          <p:nvPr>
            <p:extLst/>
          </p:nvPr>
        </p:nvGraphicFramePr>
        <p:xfrm>
          <a:off x="8452702" y="618518"/>
          <a:ext cx="1165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Clip" r:id="rId5" imgW="1783440" imgH="1867680" progId="MS_ClipArt_Gallery.5">
                  <p:embed/>
                </p:oleObj>
              </mc:Choice>
              <mc:Fallback>
                <p:oleObj name="Clip" r:id="rId5" imgW="1783440" imgH="18676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702" y="618518"/>
                        <a:ext cx="1165225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So, the expected complexity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> </a:t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quickSort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    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.size()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//random 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splice(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4608514"/>
              </a:xfrm>
              <a:blipFill rotWithShape="0">
                <a:blip r:embed="rId3"/>
                <a:stretch>
                  <a:fillRect l="-1216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 Tree</a:t>
            </a:r>
          </a:p>
        </p:txBody>
      </p:sp>
      <p:sp>
        <p:nvSpPr>
          <p:cNvPr id="624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mtClean="0"/>
              <a:t>An execution of quick-sort is depicted by a binary tree</a:t>
            </a:r>
          </a:p>
          <a:p>
            <a:pPr lvl="1"/>
            <a:r>
              <a:rPr lang="en-US" altLang="zh-TW" smtClean="0"/>
              <a:t>Each node represents a recursive call of quick-sort and stores</a:t>
            </a:r>
          </a:p>
          <a:p>
            <a:pPr lvl="2"/>
            <a:r>
              <a:rPr lang="en-US" altLang="zh-TW" smtClean="0"/>
              <a:t>Unsorted sequence before the execution and its pivot</a:t>
            </a:r>
          </a:p>
          <a:p>
            <a:pPr lvl="2"/>
            <a:r>
              <a:rPr lang="en-US" altLang="zh-TW" smtClean="0"/>
              <a:t>Sorted sequence at the end of the execution</a:t>
            </a:r>
          </a:p>
          <a:p>
            <a:pPr lvl="1"/>
            <a:r>
              <a:rPr lang="en-US" altLang="zh-TW" smtClean="0"/>
              <a:t>The root is the initial call </a:t>
            </a:r>
          </a:p>
          <a:p>
            <a:pPr lvl="1"/>
            <a:r>
              <a:rPr lang="en-US" altLang="zh-TW" smtClean="0"/>
              <a:t>The leaves are calls on subsequences of size 0 or 1</a:t>
            </a:r>
            <a:endParaRPr lang="en-US" altLang="zh-TW"/>
          </a:p>
        </p:txBody>
      </p:sp>
      <p:grpSp>
        <p:nvGrpSpPr>
          <p:cNvPr id="5" name="Group 4"/>
          <p:cNvGrpSpPr/>
          <p:nvPr/>
        </p:nvGrpSpPr>
        <p:grpSpPr>
          <a:xfrm>
            <a:off x="6134100" y="2557346"/>
            <a:ext cx="5438776" cy="2286000"/>
            <a:chOff x="6134100" y="2557346"/>
            <a:chExt cx="5438776" cy="2286000"/>
          </a:xfrm>
        </p:grpSpPr>
        <p:sp>
          <p:nvSpPr>
            <p:cNvPr id="62469" name="AutoShape 4"/>
            <p:cNvSpPr>
              <a:spLocks noChangeArrowheads="1"/>
            </p:cNvSpPr>
            <p:nvPr/>
          </p:nvSpPr>
          <p:spPr bwMode="auto">
            <a:xfrm>
              <a:off x="6692900" y="2557346"/>
              <a:ext cx="42672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62470" name="AutoShape 5"/>
            <p:cNvSpPr>
              <a:spLocks noChangeArrowheads="1"/>
            </p:cNvSpPr>
            <p:nvPr/>
          </p:nvSpPr>
          <p:spPr bwMode="auto">
            <a:xfrm>
              <a:off x="6248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62471" name="AutoShape 6"/>
            <p:cNvSpPr>
              <a:spLocks noChangeArrowheads="1"/>
            </p:cNvSpPr>
            <p:nvPr/>
          </p:nvSpPr>
          <p:spPr bwMode="auto">
            <a:xfrm>
              <a:off x="9296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2472" name="AutoShape 7"/>
            <p:cNvSpPr>
              <a:spLocks noChangeArrowheads="1"/>
            </p:cNvSpPr>
            <p:nvPr/>
          </p:nvSpPr>
          <p:spPr bwMode="auto">
            <a:xfrm>
              <a:off x="6134100" y="4386146"/>
              <a:ext cx="10287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62473" name="AutoShape 8"/>
            <p:cNvSpPr>
              <a:spLocks noChangeArrowheads="1"/>
            </p:cNvSpPr>
            <p:nvPr/>
          </p:nvSpPr>
          <p:spPr bwMode="auto">
            <a:xfrm>
              <a:off x="7543800" y="4386146"/>
              <a:ext cx="9906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4" name="AutoShape 9"/>
            <p:cNvSpPr>
              <a:spLocks noChangeArrowheads="1"/>
            </p:cNvSpPr>
            <p:nvPr/>
          </p:nvSpPr>
          <p:spPr bwMode="auto">
            <a:xfrm>
              <a:off x="9172575" y="4386146"/>
              <a:ext cx="100965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5" name="AutoShape 10"/>
            <p:cNvSpPr>
              <a:spLocks noChangeArrowheads="1"/>
            </p:cNvSpPr>
            <p:nvPr/>
          </p:nvSpPr>
          <p:spPr bwMode="auto">
            <a:xfrm>
              <a:off x="10591801" y="4386146"/>
              <a:ext cx="981075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62476" name="AutoShape 11"/>
            <p:cNvCxnSpPr>
              <a:cxnSpLocks noChangeShapeType="1"/>
              <a:stCxn id="62470" idx="0"/>
              <a:endCxn id="62469" idx="2"/>
            </p:cNvCxnSpPr>
            <p:nvPr/>
          </p:nvCxnSpPr>
          <p:spPr bwMode="auto">
            <a:xfrm flipV="1">
              <a:off x="7315200" y="3024071"/>
              <a:ext cx="15113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71" idx="0"/>
              <a:endCxn id="62469" idx="2"/>
            </p:cNvCxnSpPr>
            <p:nvPr/>
          </p:nvCxnSpPr>
          <p:spPr bwMode="auto">
            <a:xfrm flipH="1" flipV="1">
              <a:off x="8826500" y="3024071"/>
              <a:ext cx="15367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3"/>
            <p:cNvCxnSpPr>
              <a:cxnSpLocks noChangeShapeType="1"/>
              <a:stCxn id="62472" idx="0"/>
              <a:endCxn id="62470" idx="2"/>
            </p:cNvCxnSpPr>
            <p:nvPr/>
          </p:nvCxnSpPr>
          <p:spPr bwMode="auto">
            <a:xfrm flipV="1">
              <a:off x="6648450" y="3938471"/>
              <a:ext cx="6667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9" name="AutoShape 14"/>
            <p:cNvCxnSpPr>
              <a:cxnSpLocks noChangeShapeType="1"/>
              <a:stCxn id="62474" idx="0"/>
              <a:endCxn id="62471" idx="2"/>
            </p:cNvCxnSpPr>
            <p:nvPr/>
          </p:nvCxnSpPr>
          <p:spPr bwMode="auto">
            <a:xfrm flipV="1">
              <a:off x="9677400" y="3938471"/>
              <a:ext cx="6858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AutoShape 15"/>
            <p:cNvCxnSpPr>
              <a:cxnSpLocks noChangeShapeType="1"/>
              <a:stCxn id="62470" idx="2"/>
              <a:endCxn id="62473" idx="0"/>
            </p:cNvCxnSpPr>
            <p:nvPr/>
          </p:nvCxnSpPr>
          <p:spPr bwMode="auto">
            <a:xfrm>
              <a:off x="7315200" y="3938471"/>
              <a:ext cx="7239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1" name="AutoShape 16"/>
            <p:cNvCxnSpPr>
              <a:cxnSpLocks noChangeShapeType="1"/>
              <a:stCxn id="62471" idx="2"/>
              <a:endCxn id="62475" idx="0"/>
            </p:cNvCxnSpPr>
            <p:nvPr/>
          </p:nvCxnSpPr>
          <p:spPr bwMode="auto">
            <a:xfrm>
              <a:off x="10363200" y="3938471"/>
              <a:ext cx="719138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8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Pivot selection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70942" y="3092605"/>
            <a:ext cx="7246938" cy="3505200"/>
            <a:chOff x="1066800" y="2590800"/>
            <a:chExt cx="7246938" cy="3505200"/>
          </a:xfrm>
        </p:grpSpPr>
        <p:cxnSp>
          <p:nvCxnSpPr>
            <p:cNvPr id="7" name="AutoShape 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1414463" y="4054475"/>
              <a:ext cx="1090612" cy="584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21" idx="0"/>
              <a:endCxn id="9" idx="2"/>
            </p:cNvCxnSpPr>
            <p:nvPr/>
          </p:nvCxnSpPr>
          <p:spPr bwMode="auto">
            <a:xfrm flipH="1" flipV="1">
              <a:off x="2505075" y="40544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2239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4  3  1 </a:t>
              </a:r>
              <a:r>
                <a:rPr lang="en-US" altLang="en-US" sz="1800" b="1" dirty="0" smtClean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1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3  4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1066800" y="4648200"/>
              <a:ext cx="693738" cy="427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1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1</a:t>
              </a:r>
            </a:p>
          </p:txBody>
        </p:sp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2286000" y="25908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</a:t>
              </a:r>
              <a:r>
                <a:rPr lang="en-US" altLang="en-US" sz="1800" dirty="0" smtClean="0"/>
                <a:t>9  4  3  </a:t>
              </a:r>
              <a:r>
                <a:rPr lang="en-US" altLang="en-US" sz="1800" dirty="0"/>
                <a:t>7  </a:t>
              </a:r>
              <a:r>
                <a:rPr lang="en-US" altLang="en-US" sz="1800" u="sng" dirty="0"/>
                <a:t>6</a:t>
              </a:r>
              <a:r>
                <a:rPr lang="en-US" altLang="en-US" sz="1800" dirty="0"/>
                <a:t>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</a:t>
              </a:r>
              <a:r>
                <a:rPr lang="en-US" altLang="en-US" sz="1800" u="sng" dirty="0">
                  <a:solidFill>
                    <a:schemeClr val="accent1"/>
                  </a:solidFill>
                </a:rPr>
                <a:t>6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7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9</a:t>
              </a:r>
            </a:p>
          </p:txBody>
        </p:sp>
        <p:cxnSp>
          <p:nvCxnSpPr>
            <p:cNvPr id="12" name="AutoShape 34"/>
            <p:cNvCxnSpPr>
              <a:cxnSpLocks noChangeShapeType="1"/>
              <a:stCxn id="9" idx="0"/>
              <a:endCxn id="11" idx="2"/>
            </p:cNvCxnSpPr>
            <p:nvPr/>
          </p:nvCxnSpPr>
          <p:spPr bwMode="auto">
            <a:xfrm flipV="1">
              <a:off x="2505075" y="30400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5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flipH="1" flipV="1">
              <a:off x="4724400" y="30400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56435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7  9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9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>
              <a:off x="5486400" y="4646613"/>
              <a:ext cx="720725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7620000" y="4646613"/>
              <a:ext cx="693738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9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</a:t>
              </a:r>
              <a:r>
                <a:rPr lang="en-US" altLang="en-US" sz="1800" dirty="0" smtClean="0">
                  <a:solidFill>
                    <a:schemeClr val="accent2"/>
                  </a:solidFill>
                </a:rPr>
                <a:t>9</a:t>
              </a:r>
              <a:endParaRPr lang="en-US" altLang="en-US" sz="1800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AutoShape 39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flipV="1">
              <a:off x="5846763" y="4054475"/>
              <a:ext cx="1077912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0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flipH="1" flipV="1">
              <a:off x="6924675" y="4054475"/>
              <a:ext cx="1042988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1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flipV="1">
              <a:off x="3092450" y="50800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2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>
              <a:off x="3571875" y="50800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2824163" y="4643438"/>
              <a:ext cx="14954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4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/>
          </p:nvSpPr>
          <p:spPr bwMode="auto">
            <a:xfrm>
              <a:off x="2738438" y="5668963"/>
              <a:ext cx="70643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3732213" y="5668963"/>
              <a:ext cx="68738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accent2"/>
                  </a:solidFill>
                </a:rPr>
                <a:t>4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>
                  <a:solidFill>
                    <a:schemeClr val="accent2"/>
                  </a:solidFill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2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>
              <a:off x="3694905" y="3740151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9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H="1">
              <a:off x="2631280" y="4688043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 flipH="1">
              <a:off x="25550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46886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9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Divide and Conquer Algorithms</a:t>
            </a:r>
            <a:br>
              <a:rPr lang="en-US" altLang="zh-TW" dirty="0"/>
            </a:br>
            <a:r>
              <a:rPr lang="en-US" altLang="zh-TW" sz="2800" dirty="0"/>
              <a:t>analysis with recurrence equations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When the size of all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 is the same (frequently the case) the recurrence equation representing the algorithm </a:t>
                </a:r>
                <a:r>
                  <a:rPr lang="en-US" altLang="zh-TW" dirty="0" smtClean="0"/>
                  <a:t>is: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dividing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into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There are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,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TW" dirty="0" smtClean="0"/>
                  <a:t> that </a:t>
                </a:r>
                <a:r>
                  <a:rPr lang="en-US" altLang="zh-TW" dirty="0"/>
                  <a:t>will be solved recursively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combining the </a:t>
                </a:r>
                <a:r>
                  <a:rPr lang="en-US" altLang="zh-TW" dirty="0" err="1"/>
                  <a:t>subproblem</a:t>
                </a:r>
                <a:r>
                  <a:rPr lang="en-US" altLang="zh-TW" dirty="0"/>
                  <a:t> solutions to get the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7" name="AutoShape 16"/>
            <p:cNvCxnSpPr>
              <a:cxnSpLocks noChangeShapeType="1"/>
              <a:stCxn id="11" idx="7"/>
              <a:endCxn id="6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7"/>
            <p:cNvCxnSpPr>
              <a:cxnSpLocks noChangeShapeType="1"/>
              <a:stCxn id="18" idx="0"/>
              <a:endCxn id="6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8"/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9"/>
            <p:cNvCxnSpPr>
              <a:cxnSpLocks noChangeShapeType="1"/>
              <a:stCxn id="13" idx="0"/>
              <a:endCxn id="11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2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5" name="AutoShape 38"/>
            <p:cNvCxnSpPr>
              <a:cxnSpLocks noChangeShapeType="1"/>
              <a:stCxn id="14" idx="0"/>
              <a:endCxn id="11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9"/>
            <p:cNvCxnSpPr>
              <a:cxnSpLocks noChangeShapeType="1"/>
              <a:stCxn id="19" idx="0"/>
              <a:endCxn id="18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0"/>
            <p:cNvCxnSpPr>
              <a:cxnSpLocks noChangeShapeType="1"/>
              <a:stCxn id="20" idx="0"/>
              <a:endCxn id="18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9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2" name="AutoShape 45"/>
            <p:cNvCxnSpPr>
              <a:cxnSpLocks noChangeShapeType="1"/>
              <a:stCxn id="21" idx="0"/>
              <a:endCxn id="18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6"/>
            <p:cNvCxnSpPr>
              <a:cxnSpLocks noChangeShapeType="1"/>
              <a:stCxn id="26" idx="0"/>
              <a:endCxn id="25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7"/>
            <p:cNvCxnSpPr>
              <a:cxnSpLocks noChangeShapeType="1"/>
              <a:stCxn id="27" idx="0"/>
              <a:endCxn id="25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6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" name="AutoShape 52"/>
            <p:cNvCxnSpPr>
              <a:cxnSpLocks noChangeShapeType="1"/>
              <a:stCxn id="28" idx="0"/>
              <a:endCxn id="25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3"/>
            <p:cNvCxnSpPr>
              <a:cxnSpLocks noChangeShapeType="1"/>
              <a:stCxn id="6" idx="5"/>
              <a:endCxn id="25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29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63"/>
            <p:cNvSpPr>
              <a:spLocks noChangeShapeType="1"/>
            </p:cNvSpPr>
            <p:nvPr/>
          </p:nvSpPr>
          <p:spPr bwMode="auto">
            <a:xfrm>
              <a:off x="7662067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4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…, 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rot="793333">
              <a:off x="9015027" y="4733288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1  2  3  4  </a:t>
                </a:r>
                <a:r>
                  <a:rPr lang="en-US" altLang="en-US" sz="1800" u="sng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9</a:t>
                </a:r>
                <a:endParaRPr lang="en-US" altLang="en-US" sz="1800" dirty="0"/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H="1">
              <a:off x="41425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74191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53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Worst-case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worst case for quick-sort occurs when the pivot is the unique minimum or maximum element</a:t>
                </a:r>
              </a:p>
              <a:p>
                <a:pPr lvl="1"/>
                <a:r>
                  <a:rPr lang="en-US" altLang="zh-TW" dirty="0" smtClean="0"/>
                  <a:t>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zh-TW" dirty="0" smtClean="0"/>
                  <a:t>and the other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is proportional to: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+…+2+1=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Alternatively, using recurrence equations: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238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3249" name="Group 17"/>
          <p:cNvGraphicFramePr>
            <a:graphicFrameLocks noGrp="1"/>
          </p:cNvGraphicFramePr>
          <p:nvPr>
            <p:extLst/>
          </p:nvPr>
        </p:nvGraphicFramePr>
        <p:xfrm>
          <a:off x="8166100" y="1788879"/>
          <a:ext cx="1174751" cy="2590802"/>
        </p:xfrm>
        <a:graphic>
          <a:graphicData uri="http://schemas.openxmlformats.org/drawingml/2006/table">
            <a:tbl>
              <a:tblPr/>
              <a:tblGrid>
                <a:gridCol w="649288"/>
                <a:gridCol w="525463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9589" y="4657493"/>
            <a:ext cx="3962400" cy="2057400"/>
            <a:chOff x="5715001" y="4267201"/>
            <a:chExt cx="3962400" cy="2057400"/>
          </a:xfrm>
        </p:grpSpPr>
        <p:sp>
          <p:nvSpPr>
            <p:cNvPr id="63494" name="AutoShape 4"/>
            <p:cNvSpPr>
              <a:spLocks noChangeArrowheads="1"/>
            </p:cNvSpPr>
            <p:nvPr/>
          </p:nvSpPr>
          <p:spPr bwMode="auto">
            <a:xfrm>
              <a:off x="7516814" y="4791075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5" name="AutoShape 5"/>
            <p:cNvSpPr>
              <a:spLocks noChangeArrowheads="1"/>
            </p:cNvSpPr>
            <p:nvPr/>
          </p:nvSpPr>
          <p:spPr bwMode="auto">
            <a:xfrm>
              <a:off x="8864600" y="5600700"/>
              <a:ext cx="762000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6" name="AutoShape 6"/>
            <p:cNvSpPr>
              <a:spLocks noChangeArrowheads="1"/>
            </p:cNvSpPr>
            <p:nvPr/>
          </p:nvSpPr>
          <p:spPr bwMode="auto">
            <a:xfrm>
              <a:off x="5715001" y="4791075"/>
              <a:ext cx="360363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7" name="AutoShape 7"/>
            <p:cNvSpPr>
              <a:spLocks noChangeArrowheads="1"/>
            </p:cNvSpPr>
            <p:nvPr/>
          </p:nvSpPr>
          <p:spPr bwMode="auto">
            <a:xfrm>
              <a:off x="7467601" y="5327650"/>
              <a:ext cx="352425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8" name="AutoShape 8"/>
            <p:cNvSpPr>
              <a:spLocks noChangeArrowheads="1"/>
            </p:cNvSpPr>
            <p:nvPr/>
          </p:nvSpPr>
          <p:spPr bwMode="auto">
            <a:xfrm>
              <a:off x="8821739" y="6107114"/>
              <a:ext cx="358775" cy="21748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9" name="AutoShape 9"/>
            <p:cNvSpPr>
              <a:spLocks noChangeArrowheads="1"/>
            </p:cNvSpPr>
            <p:nvPr/>
          </p:nvSpPr>
          <p:spPr bwMode="auto">
            <a:xfrm>
              <a:off x="9326564" y="6107114"/>
              <a:ext cx="350837" cy="21748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cxnSp>
          <p:nvCxnSpPr>
            <p:cNvPr id="63500" name="AutoShape 10"/>
            <p:cNvCxnSpPr>
              <a:cxnSpLocks noChangeShapeType="1"/>
              <a:stCxn id="63497" idx="0"/>
              <a:endCxn id="63494" idx="2"/>
            </p:cNvCxnSpPr>
            <p:nvPr/>
          </p:nvCxnSpPr>
          <p:spPr bwMode="auto">
            <a:xfrm flipV="1">
              <a:off x="7643813" y="5008564"/>
              <a:ext cx="525462" cy="3190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1" name="AutoShape 11"/>
            <p:cNvCxnSpPr>
              <a:cxnSpLocks noChangeShapeType="1"/>
              <a:endCxn id="63494" idx="2"/>
            </p:cNvCxnSpPr>
            <p:nvPr/>
          </p:nvCxnSpPr>
          <p:spPr bwMode="auto">
            <a:xfrm flipH="1" flipV="1">
              <a:off x="8169276" y="5008563"/>
              <a:ext cx="593725" cy="277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AutoShape 12"/>
            <p:cNvCxnSpPr>
              <a:cxnSpLocks noChangeShapeType="1"/>
              <a:stCxn id="63498" idx="0"/>
              <a:endCxn id="63495" idx="2"/>
            </p:cNvCxnSpPr>
            <p:nvPr/>
          </p:nvCxnSpPr>
          <p:spPr bwMode="auto">
            <a:xfrm flipV="1">
              <a:off x="9001126" y="5818189"/>
              <a:ext cx="2444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3" name="AutoShape 13"/>
            <p:cNvCxnSpPr>
              <a:cxnSpLocks noChangeShapeType="1"/>
              <a:stCxn id="63495" idx="2"/>
              <a:endCxn id="63499" idx="0"/>
            </p:cNvCxnSpPr>
            <p:nvPr/>
          </p:nvCxnSpPr>
          <p:spPr bwMode="auto">
            <a:xfrm>
              <a:off x="9245601" y="5818189"/>
              <a:ext cx="2571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4" name="AutoShape 14"/>
            <p:cNvSpPr>
              <a:spLocks noChangeArrowheads="1"/>
            </p:cNvSpPr>
            <p:nvPr/>
          </p:nvSpPr>
          <p:spPr bwMode="auto">
            <a:xfrm>
              <a:off x="5807075" y="4267201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cxnSp>
          <p:nvCxnSpPr>
            <p:cNvPr id="63505" name="AutoShape 15"/>
            <p:cNvCxnSpPr>
              <a:cxnSpLocks noChangeShapeType="1"/>
              <a:stCxn id="63496" idx="0"/>
              <a:endCxn id="63504" idx="2"/>
            </p:cNvCxnSpPr>
            <p:nvPr/>
          </p:nvCxnSpPr>
          <p:spPr bwMode="auto">
            <a:xfrm flipV="1">
              <a:off x="5895976" y="4486275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6" name="AutoShape 16"/>
            <p:cNvCxnSpPr>
              <a:cxnSpLocks noChangeShapeType="1"/>
              <a:stCxn id="63494" idx="0"/>
              <a:endCxn id="63504" idx="2"/>
            </p:cNvCxnSpPr>
            <p:nvPr/>
          </p:nvCxnSpPr>
          <p:spPr bwMode="auto">
            <a:xfrm flipH="1" flipV="1">
              <a:off x="7048501" y="4486275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8" name="Text Box 42"/>
            <p:cNvSpPr txBox="1">
              <a:spLocks noChangeArrowheads="1"/>
            </p:cNvSpPr>
            <p:nvPr/>
          </p:nvSpPr>
          <p:spPr bwMode="auto">
            <a:xfrm rot="2305880">
              <a:off x="8768646" y="51688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9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  <a:br>
              <a:rPr lang="en-US" altLang="zh-TW" dirty="0" smtClean="0"/>
            </a:br>
            <a:r>
              <a:rPr lang="en-US" altLang="zh-TW" sz="2800" dirty="0" smtClean="0"/>
              <a:t>removing equal split assumption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quick-sort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are each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477292" y="3563952"/>
            <a:ext cx="7234238" cy="1283215"/>
            <a:chOff x="2681288" y="3386217"/>
            <a:chExt cx="7234238" cy="1283215"/>
          </a:xfrm>
        </p:grpSpPr>
        <p:sp>
          <p:nvSpPr>
            <p:cNvPr id="64518" name="AutoShape 4"/>
            <p:cNvSpPr>
              <a:spLocks noChangeArrowheads="1"/>
            </p:cNvSpPr>
            <p:nvPr/>
          </p:nvSpPr>
          <p:spPr bwMode="auto">
            <a:xfrm>
              <a:off x="4848225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7  9  7  6 </a:t>
              </a:r>
            </a:p>
          </p:txBody>
        </p:sp>
        <p:sp>
          <p:nvSpPr>
            <p:cNvPr id="64519" name="AutoShape 5"/>
            <p:cNvSpPr>
              <a:spLocks noChangeArrowheads="1"/>
            </p:cNvSpPr>
            <p:nvPr/>
          </p:nvSpPr>
          <p:spPr bwMode="auto">
            <a:xfrm>
              <a:off x="3201988" y="3386217"/>
              <a:ext cx="2392362" cy="2270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7  2  9  4 3  7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1 9</a:t>
              </a:r>
            </a:p>
          </p:txBody>
        </p:sp>
        <p:cxnSp>
          <p:nvCxnSpPr>
            <p:cNvPr id="64520" name="AutoShape 6"/>
            <p:cNvCxnSpPr>
              <a:cxnSpLocks noChangeShapeType="1"/>
              <a:stCxn id="64522" idx="0"/>
              <a:endCxn id="64519" idx="2"/>
            </p:cNvCxnSpPr>
            <p:nvPr/>
          </p:nvCxnSpPr>
          <p:spPr bwMode="auto">
            <a:xfrm flipV="1">
              <a:off x="3309939" y="3617991"/>
              <a:ext cx="1087437" cy="306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1" name="AutoShape 7"/>
            <p:cNvCxnSpPr>
              <a:cxnSpLocks noChangeShapeType="1"/>
              <a:stCxn id="64518" idx="0"/>
              <a:endCxn id="64519" idx="2"/>
            </p:cNvCxnSpPr>
            <p:nvPr/>
          </p:nvCxnSpPr>
          <p:spPr bwMode="auto">
            <a:xfrm flipH="1" flipV="1">
              <a:off x="4398963" y="3622754"/>
              <a:ext cx="1077912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2" name="AutoShape 8"/>
            <p:cNvSpPr>
              <a:spLocks noChangeArrowheads="1"/>
            </p:cNvSpPr>
            <p:nvPr/>
          </p:nvSpPr>
          <p:spPr bwMode="auto">
            <a:xfrm>
              <a:off x="2681288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2  4  3  1 </a:t>
              </a:r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>
              <a:off x="5033963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 flipH="1">
              <a:off x="3463925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8610601" y="3910091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7 2 9 4 3 7 6</a:t>
              </a:r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>
              <a:off x="6808788" y="3910091"/>
              <a:ext cx="360362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6900863" y="3386217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2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9  4 3  7  6  1</a:t>
              </a:r>
              <a:endParaRPr lang="en-US" altLang="zh-TW" sz="1200" dirty="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endParaRPr>
            </a:p>
          </p:txBody>
        </p:sp>
        <p:cxnSp>
          <p:nvCxnSpPr>
            <p:cNvPr id="64528" name="AutoShape 14"/>
            <p:cNvCxnSpPr>
              <a:cxnSpLocks noChangeShapeType="1"/>
              <a:stCxn id="64526" idx="0"/>
              <a:endCxn id="64527" idx="2"/>
            </p:cNvCxnSpPr>
            <p:nvPr/>
          </p:nvCxnSpPr>
          <p:spPr bwMode="auto">
            <a:xfrm flipV="1">
              <a:off x="6989764" y="3605291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9" name="AutoShape 15"/>
            <p:cNvCxnSpPr>
              <a:cxnSpLocks noChangeShapeType="1"/>
              <a:stCxn id="64525" idx="0"/>
              <a:endCxn id="64527" idx="2"/>
            </p:cNvCxnSpPr>
            <p:nvPr/>
          </p:nvCxnSpPr>
          <p:spPr bwMode="auto">
            <a:xfrm flipH="1" flipV="1">
              <a:off x="8142289" y="3605291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0" name="Line 16"/>
            <p:cNvSpPr>
              <a:spLocks noChangeShapeType="1"/>
            </p:cNvSpPr>
            <p:nvPr/>
          </p:nvSpPr>
          <p:spPr bwMode="auto">
            <a:xfrm>
              <a:off x="8893175" y="369101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 flipH="1">
              <a:off x="7216775" y="364656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3708192" y="43001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call</a:t>
              </a:r>
            </a:p>
          </p:txBody>
        </p:sp>
        <p:sp>
          <p:nvSpPr>
            <p:cNvPr id="64533" name="Text Box 19"/>
            <p:cNvSpPr txBox="1">
              <a:spLocks noChangeArrowheads="1"/>
            </p:cNvSpPr>
            <p:nvPr/>
          </p:nvSpPr>
          <p:spPr bwMode="auto">
            <a:xfrm>
              <a:off x="7591962" y="4300100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Bad call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6222" y="5754689"/>
            <a:ext cx="4520580" cy="1054616"/>
            <a:chOff x="3828083" y="5754689"/>
            <a:chExt cx="4520580" cy="1054616"/>
          </a:xfrm>
        </p:grpSpPr>
        <p:grpSp>
          <p:nvGrpSpPr>
            <p:cNvPr id="64534" name="Group 20"/>
            <p:cNvGrpSpPr>
              <a:grpSpLocks/>
            </p:cNvGrpSpPr>
            <p:nvPr/>
          </p:nvGrpSpPr>
          <p:grpSpPr bwMode="auto">
            <a:xfrm>
              <a:off x="4005263" y="5754689"/>
              <a:ext cx="4343400" cy="381000"/>
              <a:chOff x="1776" y="3264"/>
              <a:chExt cx="2736" cy="240"/>
            </a:xfrm>
          </p:grpSpPr>
          <p:sp>
            <p:nvSpPr>
              <p:cNvPr id="64541" name="AutoShape 21"/>
              <p:cNvSpPr>
                <a:spLocks noChangeArrowheads="1"/>
              </p:cNvSpPr>
              <p:nvPr/>
            </p:nvSpPr>
            <p:spPr bwMode="auto">
              <a:xfrm>
                <a:off x="3538" y="3264"/>
                <a:ext cx="974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2" name="AutoShape 22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682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3" name="Rectangle 23"/>
              <p:cNvSpPr>
                <a:spLocks noChangeArrowheads="1"/>
              </p:cNvSpPr>
              <p:nvPr/>
            </p:nvSpPr>
            <p:spPr bwMode="auto">
              <a:xfrm>
                <a:off x="2400" y="3264"/>
                <a:ext cx="1192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4" name="AutoShape 24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2736" cy="24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1 2 3 4 5 6 7 8 9 10 11 12 </a:t>
                </a:r>
                <a:r>
                  <a:rPr lang="en-US" altLang="zh-TW" sz="1800" dirty="0" smtClean="0">
                    <a:solidFill>
                      <a:schemeClr val="tx1"/>
                    </a:solidFill>
                    <a:ea typeface="新細明體" charset="-120"/>
                  </a:rPr>
                  <a:t>13 </a:t>
                </a:r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14 15 16</a:t>
                </a:r>
              </a:p>
            </p:txBody>
          </p:sp>
        </p:grpSp>
        <p:sp>
          <p:nvSpPr>
            <p:cNvPr id="64535" name="Text Box 25"/>
            <p:cNvSpPr txBox="1">
              <a:spLocks noChangeArrowheads="1"/>
            </p:cNvSpPr>
            <p:nvPr/>
          </p:nvSpPr>
          <p:spPr bwMode="auto">
            <a:xfrm>
              <a:off x="5215078" y="6439973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pivots</a:t>
              </a:r>
            </a:p>
          </p:txBody>
        </p:sp>
        <p:sp>
          <p:nvSpPr>
            <p:cNvPr id="64536" name="Text Box 26"/>
            <p:cNvSpPr txBox="1">
              <a:spLocks noChangeArrowheads="1"/>
            </p:cNvSpPr>
            <p:nvPr/>
          </p:nvSpPr>
          <p:spPr bwMode="auto">
            <a:xfrm>
              <a:off x="3828083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7" name="Text Box 27"/>
            <p:cNvSpPr txBox="1">
              <a:spLocks noChangeArrowheads="1"/>
            </p:cNvSpPr>
            <p:nvPr/>
          </p:nvSpPr>
          <p:spPr bwMode="auto">
            <a:xfrm>
              <a:off x="7086779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8" name="AutoShape 28"/>
            <p:cNvSpPr>
              <a:spLocks/>
            </p:cNvSpPr>
            <p:nvPr/>
          </p:nvSpPr>
          <p:spPr bwMode="auto">
            <a:xfrm rot="-5400000">
              <a:off x="5795963" y="5335589"/>
              <a:ext cx="228600" cy="1981200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39" name="AutoShape 29"/>
            <p:cNvSpPr>
              <a:spLocks/>
            </p:cNvSpPr>
            <p:nvPr/>
          </p:nvSpPr>
          <p:spPr bwMode="auto">
            <a:xfrm rot="-5400000">
              <a:off x="4310063" y="5907089"/>
              <a:ext cx="228600" cy="838200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40" name="AutoShape 30"/>
            <p:cNvSpPr>
              <a:spLocks/>
            </p:cNvSpPr>
            <p:nvPr/>
          </p:nvSpPr>
          <p:spPr bwMode="auto">
            <a:xfrm rot="-5400000">
              <a:off x="7586663" y="5678489"/>
              <a:ext cx="228600" cy="1295400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61737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Probabilistic Fact: </a:t>
                </a:r>
                <a:r>
                  <a:rPr lang="en-US" altLang="zh-TW" dirty="0" smtClean="0"/>
                  <a:t>The expected number of coin tosses required in order to get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heads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(e.g., it is expected to take 2 tosses to get heads)</a:t>
                </a:r>
              </a:p>
              <a:p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expect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ancestors are good calls</a:t>
                </a:r>
              </a:p>
              <a:p>
                <a:pPr lvl="1"/>
                <a:r>
                  <a:rPr lang="en-US" altLang="zh-TW" dirty="0" smtClean="0"/>
                  <a:t>The size of the input sequence for the current call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Therefore, we have</a:t>
                </a:r>
              </a:p>
              <a:p>
                <a:pPr lvl="1"/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, the expected input size is one</a:t>
                </a:r>
              </a:p>
              <a:p>
                <a:pPr lvl="1"/>
                <a:r>
                  <a:rPr lang="en-US" altLang="zh-TW" dirty="0" smtClean="0"/>
                  <a:t>The expected height of the quick-sort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amount or work done at the nodes of the same depth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expected running time of quick-sort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6173789" cy="4608514"/>
              </a:xfrm>
              <a:blipFill rotWithShape="0">
                <a:blip r:embed="rId3"/>
                <a:stretch>
                  <a:fillRect l="-987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96399"/>
              </p:ext>
            </p:extLst>
          </p:nvPr>
        </p:nvGraphicFramePr>
        <p:xfrm>
          <a:off x="7315200" y="1813839"/>
          <a:ext cx="487680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VISIO" r:id="rId4" imgW="7510680" imgH="4271040" progId="Visio.Drawing.6">
                  <p:embed/>
                </p:oleObj>
              </mc:Choice>
              <mc:Fallback>
                <p:oleObj name="VISIO" r:id="rId4" imgW="7510680" imgH="4271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13839"/>
                        <a:ext cx="4876800" cy="3052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7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Quick-sort can be implemented to run in-place</a:t>
                </a:r>
              </a:p>
              <a:p>
                <a:r>
                  <a:rPr lang="en-US" altLang="zh-TW" dirty="0" smtClean="0"/>
                  <a:t>In the partition step, we use replace operations to rearrange the elements of the input sequence such that</a:t>
                </a:r>
              </a:p>
              <a:p>
                <a:pPr lvl="1"/>
                <a:r>
                  <a:rPr lang="en-US" altLang="zh-TW" dirty="0" smtClean="0"/>
                  <a:t>the elements less than the pivot have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equal to the pivot have indices between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greater than the pivot have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recursive calls consider</a:t>
                </a:r>
              </a:p>
              <a:p>
                <a:pPr lvl="1"/>
                <a:r>
                  <a:rPr lang="en-US" altLang="zh-TW" dirty="0" smtClean="0"/>
                  <a:t>elements with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elements with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between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random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4"/>
                <a:stretch>
                  <a:fillRect l="-1216" t="-172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458201" y="228601"/>
          <a:ext cx="182721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Clip" r:id="rId5" imgW="1826640" imgH="1719000" progId="MS_ClipArt_Gallery.5">
                  <p:embed/>
                </p:oleObj>
              </mc:Choice>
              <mc:Fallback>
                <p:oleObj name="Clip" r:id="rId5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28601"/>
                        <a:ext cx="1827213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Perform the partition using two indices to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(a similar method can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).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Repeat until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cross: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to the right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to the left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Swap elements at indices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839201" y="228600"/>
          <a:ext cx="144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Clip" r:id="rId4" imgW="1826640" imgH="1719000" progId="MS_ClipArt_Gallery.5">
                  <p:embed/>
                </p:oleObj>
              </mc:Choice>
              <mc:Fallback>
                <p:oleObj name="Clip" r:id="rId4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228600"/>
                        <a:ext cx="1446213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59643" y="3131430"/>
            <a:ext cx="6469535" cy="885855"/>
            <a:chOff x="2895600" y="2314545"/>
            <a:chExt cx="6469535" cy="885855"/>
          </a:xfrm>
        </p:grpSpPr>
        <p:sp>
          <p:nvSpPr>
            <p:cNvPr id="67591" name="AutoShape 5"/>
            <p:cNvSpPr>
              <a:spLocks noChangeArrowheads="1"/>
            </p:cNvSpPr>
            <p:nvPr/>
          </p:nvSpPr>
          <p:spPr bwMode="auto">
            <a:xfrm>
              <a:off x="2895600" y="2770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3048000" y="2314545"/>
              <a:ext cx="2423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7315200" y="23145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k</a:t>
              </a: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8035925" y="2771745"/>
              <a:ext cx="13292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(pivot = 6)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5480785"/>
            <a:ext cx="4876800" cy="1211646"/>
            <a:chOff x="2971800" y="4960554"/>
            <a:chExt cx="4876800" cy="1211646"/>
          </a:xfrm>
        </p:grpSpPr>
        <p:sp>
          <p:nvSpPr>
            <p:cNvPr id="67595" name="AutoShape 9"/>
            <p:cNvSpPr>
              <a:spLocks noChangeArrowheads="1"/>
            </p:cNvSpPr>
            <p:nvPr/>
          </p:nvSpPr>
          <p:spPr bwMode="auto">
            <a:xfrm>
              <a:off x="2971800" y="5437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𝑗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𝑘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598" name="Line 12"/>
            <p:cNvSpPr>
              <a:spLocks noChangeShapeType="1"/>
            </p:cNvSpPr>
            <p:nvPr/>
          </p:nvSpPr>
          <p:spPr bwMode="auto">
            <a:xfrm flipV="1">
              <a:off x="3124200" y="51816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599" name="Line 13"/>
            <p:cNvSpPr>
              <a:spLocks noChangeShapeType="1"/>
            </p:cNvSpPr>
            <p:nvPr/>
          </p:nvSpPr>
          <p:spPr bwMode="auto">
            <a:xfrm flipH="1">
              <a:off x="5867400" y="5181600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600" name="Rectangle 14"/>
            <p:cNvSpPr>
              <a:spLocks noChangeArrowheads="1"/>
            </p:cNvSpPr>
            <p:nvPr/>
          </p:nvSpPr>
          <p:spPr bwMode="auto">
            <a:xfrm>
              <a:off x="4482785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1" name="Rectangle 15"/>
            <p:cNvSpPr>
              <a:spLocks noChangeArrowheads="1"/>
            </p:cNvSpPr>
            <p:nvPr/>
          </p:nvSpPr>
          <p:spPr bwMode="auto">
            <a:xfrm>
              <a:off x="5486400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2" name="Freeform 16"/>
            <p:cNvSpPr>
              <a:spLocks/>
            </p:cNvSpPr>
            <p:nvPr/>
          </p:nvSpPr>
          <p:spPr bwMode="auto">
            <a:xfrm>
              <a:off x="4800600" y="6019800"/>
              <a:ext cx="685800" cy="152400"/>
            </a:xfrm>
            <a:custGeom>
              <a:avLst/>
              <a:gdLst>
                <a:gd name="T0" fmla="*/ 0 w 432"/>
                <a:gd name="T1" fmla="*/ 0 h 96"/>
                <a:gd name="T2" fmla="*/ 2147483647 w 432"/>
                <a:gd name="T3" fmla="*/ 2147483647 h 96"/>
                <a:gd name="T4" fmla="*/ 2147483647 w 432"/>
                <a:gd name="T5" fmla="*/ 0 h 96"/>
                <a:gd name="T6" fmla="*/ 0 60000 65536"/>
                <a:gd name="T7" fmla="*/ 0 60000 65536"/>
                <a:gd name="T8" fmla="*/ 0 60000 65536"/>
                <a:gd name="T9" fmla="*/ 0 w 432"/>
                <a:gd name="T10" fmla="*/ 0 h 96"/>
                <a:gd name="T11" fmla="*/ 432 w 43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">
                  <a:moveTo>
                    <a:pt x="0" y="0"/>
                  </a:moveTo>
                  <a:cubicBezTo>
                    <a:pt x="60" y="48"/>
                    <a:pt x="120" y="96"/>
                    <a:pt x="192" y="96"/>
                  </a:cubicBezTo>
                  <a:cubicBezTo>
                    <a:pt x="264" y="96"/>
                    <a:pt x="348" y="48"/>
                    <a:pt x="43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965623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965623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76190" r="-126540" b="-4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176190" r="-126540" b="-3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245763" r="-12654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345763" r="-126540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445763" r="-126540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80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Sorting Lower Bound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404"/>
          <p:cNvGraphicFramePr>
            <a:graphicFrameLocks noChangeAspect="1"/>
          </p:cNvGraphicFramePr>
          <p:nvPr/>
        </p:nvGraphicFramePr>
        <p:xfrm>
          <a:off x="6629401" y="2709864"/>
          <a:ext cx="287972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Clip" r:id="rId4" imgW="3779640" imgH="3443040" progId="MS_ClipArt_Gallery.5">
                  <p:embed/>
                </p:oleObj>
              </mc:Choice>
              <mc:Fallback>
                <p:oleObj name="Clip" r:id="rId4" imgW="3779640" imgH="3443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2709864"/>
                        <a:ext cx="287972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9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Where does recursion happen in this algorithm?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Rewrite the step(s) of the algorithm to show this clearly.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298311" cy="46085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298311" cy="4608514"/>
              </a:xfrm>
              <a:blipFill rotWithShape="0">
                <a:blip r:embed="rId3"/>
                <a:stretch>
                  <a:fillRect l="-2071" t="-1190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Comparison-Based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Many sorting algorithms are comparison based.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They sort by making comparisons between pairs of objects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Examples: bubble-sort, selection-sort, insertion-sort, heap-sort, merge-sort, quick-sort, </a:t>
                </a:r>
                <a:r>
                  <a:rPr lang="en-US" altLang="en-US" dirty="0" smtClean="0"/>
                  <a:t>...</a:t>
                </a: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Let us therefore derive a lower bound on the running time of any algorithm that uses comparisons to sort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elements,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091"/>
          <p:cNvGraphicFramePr>
            <a:graphicFrameLocks noChangeAspect="1"/>
          </p:cNvGraphicFramePr>
          <p:nvPr/>
        </p:nvGraphicFramePr>
        <p:xfrm>
          <a:off x="8745539" y="152400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Clip" r:id="rId4" imgW="3464280" imgH="3468960" progId="MS_ClipArt_Gallery.5">
                  <p:embed/>
                </p:oleObj>
              </mc:Choice>
              <mc:Fallback>
                <p:oleObj name="Clip" r:id="rId4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9" y="152400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989763" y="2915443"/>
            <a:ext cx="3276601" cy="2209800"/>
            <a:chOff x="5486400" y="3962401"/>
            <a:chExt cx="3276601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AutoShape 1092"/>
                <p:cNvSpPr>
                  <a:spLocks noChangeArrowheads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dirty="0" smtClean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dirty="0" smtClean="0"/>
                    <a:t>?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2055" name="AutoShape 10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6" name="AutoShape 1095"/>
            <p:cNvCxnSpPr>
              <a:cxnSpLocks noChangeShapeType="1"/>
              <a:stCxn id="2055" idx="2"/>
            </p:cNvCxnSpPr>
            <p:nvPr/>
          </p:nvCxnSpPr>
          <p:spPr bwMode="auto">
            <a:xfrm rot="5400000">
              <a:off x="5891213" y="5319713"/>
              <a:ext cx="447675" cy="12573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1096"/>
            <p:cNvCxnSpPr>
              <a:cxnSpLocks noChangeShapeType="1"/>
              <a:stCxn id="2055" idx="3"/>
            </p:cNvCxnSpPr>
            <p:nvPr/>
          </p:nvCxnSpPr>
          <p:spPr bwMode="auto">
            <a:xfrm>
              <a:off x="8010526" y="4991100"/>
              <a:ext cx="752475" cy="11811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Text Box 1097"/>
            <p:cNvSpPr txBox="1">
              <a:spLocks noChangeArrowheads="1"/>
            </p:cNvSpPr>
            <p:nvPr/>
          </p:nvSpPr>
          <p:spPr bwMode="auto">
            <a:xfrm>
              <a:off x="5919788" y="5775326"/>
              <a:ext cx="5572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yes</a:t>
              </a:r>
            </a:p>
          </p:txBody>
        </p:sp>
        <p:sp>
          <p:nvSpPr>
            <p:cNvPr id="2059" name="Text Box 1098"/>
            <p:cNvSpPr txBox="1">
              <a:spLocks noChangeArrowheads="1"/>
            </p:cNvSpPr>
            <p:nvPr/>
          </p:nvSpPr>
          <p:spPr bwMode="auto">
            <a:xfrm>
              <a:off x="8147050" y="4632326"/>
              <a:ext cx="463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no</a:t>
              </a:r>
            </a:p>
          </p:txBody>
        </p:sp>
        <p:cxnSp>
          <p:nvCxnSpPr>
            <p:cNvPr id="2060" name="AutoShape 1101"/>
            <p:cNvCxnSpPr>
              <a:cxnSpLocks noChangeShapeType="1"/>
              <a:endCxn id="2055" idx="0"/>
            </p:cNvCxnSpPr>
            <p:nvPr/>
          </p:nvCxnSpPr>
          <p:spPr bwMode="auto">
            <a:xfrm rot="10800000" flipV="1">
              <a:off x="6743700" y="3962401"/>
              <a:ext cx="952500" cy="2952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99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Comparisons</a:t>
            </a:r>
          </a:p>
        </p:txBody>
      </p:sp>
      <p:sp>
        <p:nvSpPr>
          <p:cNvPr id="3078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 us just count comparisons then.</a:t>
            </a:r>
          </a:p>
          <a:p>
            <a:pPr eaLnBrk="1" hangingPunct="1"/>
            <a:r>
              <a:rPr lang="en-US" altLang="en-US" dirty="0" smtClean="0"/>
              <a:t>Each possible run of the algorithm corresponds to a root-to-leaf path in a </a:t>
            </a:r>
            <a:r>
              <a:rPr lang="en-US" altLang="en-US" dirty="0" smtClean="0">
                <a:solidFill>
                  <a:schemeClr val="tx2"/>
                </a:solidFill>
              </a:rPr>
              <a:t>decision tree</a:t>
            </a:r>
            <a:endParaRPr lang="en-US" altLang="en-US" dirty="0" smtClean="0"/>
          </a:p>
        </p:txBody>
      </p:sp>
      <p:graphicFrame>
        <p:nvGraphicFramePr>
          <p:cNvPr id="3074" name="Object 2054"/>
          <p:cNvGraphicFramePr>
            <a:graphicFrameLocks noChangeAspect="1"/>
          </p:cNvGraphicFramePr>
          <p:nvPr>
            <p:extLst/>
          </p:nvPr>
        </p:nvGraphicFramePr>
        <p:xfrm>
          <a:off x="3200401" y="3417494"/>
          <a:ext cx="5332413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VISIO" r:id="rId3" imgW="5635800" imgH="3470040" progId="Visio.Drawing.6">
                  <p:embed/>
                </p:oleObj>
              </mc:Choice>
              <mc:Fallback>
                <p:oleObj name="VISIO" r:id="rId3" imgW="5635800" imgH="347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417494"/>
                        <a:ext cx="5332413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Decision Tree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The height of the decision tree is a lower bound on the running time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Every input permutation must lead to a separate leaf </a:t>
                </a:r>
                <a:r>
                  <a:rPr lang="en-US" altLang="en-US" sz="2000" dirty="0" smtClean="0"/>
                  <a:t>output</a:t>
                </a: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If not, some input …4…5… would have same output ordering as …5…4…, which would be wrong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Since there are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!=1∗2∗…∗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leaves, the height is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1467"/>
              </p:ext>
            </p:extLst>
          </p:nvPr>
        </p:nvGraphicFramePr>
        <p:xfrm>
          <a:off x="5685961" y="2249486"/>
          <a:ext cx="5610225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VISIO" r:id="rId4" imgW="7208640" imgH="4082400" progId="Visio.Drawing.6">
                  <p:embed/>
                </p:oleObj>
              </mc:Choice>
              <mc:Fallback>
                <p:oleObj name="VISIO" r:id="rId4" imgW="7208640" imgH="408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61" y="2249486"/>
                        <a:ext cx="5610225" cy="3176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Any comparison-based sorting algorithm takes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 smtClean="0"/>
                  <a:t> time</a:t>
                </a:r>
                <a:br>
                  <a:rPr lang="en-US" altLang="en-US" dirty="0" smtClean="0"/>
                </a:b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altLang="en-US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That is, any comparison-based sorting algorithm must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 smtClean="0">
                    <a:latin typeface="Symbol" panose="05050102010706020507" pitchFamily="18" charset="2"/>
                  </a:rPr>
                  <a:t>)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time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3" name="Object 34"/>
          <p:cNvGraphicFramePr>
            <a:graphicFrameLocks noChangeAspect="1"/>
          </p:cNvGraphicFramePr>
          <p:nvPr/>
        </p:nvGraphicFramePr>
        <p:xfrm>
          <a:off x="8763000" y="228600"/>
          <a:ext cx="15176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Clip" r:id="rId5" imgW="2204280" imgH="2129040" progId="MS_ClipArt_Gallery.5">
                  <p:embed/>
                </p:oleObj>
              </mc:Choice>
              <mc:Fallback>
                <p:oleObj name="Clip" r:id="rId5" imgW="2204280" imgH="2129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28600"/>
                        <a:ext cx="15176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Bucket-Sort and Radix-Sort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sort in linear time?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91668" y="4939268"/>
            <a:ext cx="5715000" cy="1012269"/>
            <a:chOff x="3810000" y="3938588"/>
            <a:chExt cx="5715000" cy="1012269"/>
          </a:xfrm>
        </p:grpSpPr>
        <p:cxnSp>
          <p:nvCxnSpPr>
            <p:cNvPr id="80901" name="AutoShape 3"/>
            <p:cNvCxnSpPr>
              <a:cxnSpLocks noChangeShapeType="1"/>
              <a:stCxn id="80914" idx="3"/>
              <a:endCxn id="80918" idx="1"/>
            </p:cNvCxnSpPr>
            <p:nvPr/>
          </p:nvCxnSpPr>
          <p:spPr bwMode="auto">
            <a:xfrm>
              <a:off x="8137525" y="4105275"/>
              <a:ext cx="87788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42560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45910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4926014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52593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0906" name="Rectangle 8"/>
            <p:cNvSpPr>
              <a:spLocks noChangeArrowheads="1"/>
            </p:cNvSpPr>
            <p:nvPr/>
          </p:nvSpPr>
          <p:spPr bwMode="auto">
            <a:xfrm>
              <a:off x="55943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0907" name="Rectangle 9"/>
            <p:cNvSpPr>
              <a:spLocks noChangeArrowheads="1"/>
            </p:cNvSpPr>
            <p:nvPr/>
          </p:nvSpPr>
          <p:spPr bwMode="auto">
            <a:xfrm>
              <a:off x="59293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0908" name="Rectangle 10"/>
            <p:cNvSpPr>
              <a:spLocks noChangeArrowheads="1"/>
            </p:cNvSpPr>
            <p:nvPr/>
          </p:nvSpPr>
          <p:spPr bwMode="auto">
            <a:xfrm>
              <a:off x="6264276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0909" name="Rectangle 11"/>
            <p:cNvSpPr>
              <a:spLocks noChangeArrowheads="1"/>
            </p:cNvSpPr>
            <p:nvPr/>
          </p:nvSpPr>
          <p:spPr bwMode="auto">
            <a:xfrm>
              <a:off x="65976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0910" name="Rectangle 12"/>
            <p:cNvSpPr>
              <a:spLocks noChangeArrowheads="1"/>
            </p:cNvSpPr>
            <p:nvPr/>
          </p:nvSpPr>
          <p:spPr bwMode="auto">
            <a:xfrm>
              <a:off x="69326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0911" name="Rectangle 13"/>
            <p:cNvSpPr>
              <a:spLocks noChangeArrowheads="1"/>
            </p:cNvSpPr>
            <p:nvPr/>
          </p:nvSpPr>
          <p:spPr bwMode="auto">
            <a:xfrm>
              <a:off x="7267576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0912" name="Text Box 14"/>
            <p:cNvSpPr txBox="1">
              <a:spLocks noChangeArrowheads="1"/>
            </p:cNvSpPr>
            <p:nvPr/>
          </p:nvSpPr>
          <p:spPr bwMode="auto">
            <a:xfrm>
              <a:off x="3867150" y="4581525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3" name="AutoShape 15"/>
            <p:cNvSpPr>
              <a:spLocks noChangeArrowheads="1"/>
            </p:cNvSpPr>
            <p:nvPr/>
          </p:nvSpPr>
          <p:spPr bwMode="auto">
            <a:xfrm>
              <a:off x="428307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1, </a:t>
              </a:r>
              <a:r>
                <a:rPr lang="en-US" altLang="zh-TW" sz="18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0914" name="AutoShape 16"/>
            <p:cNvSpPr>
              <a:spLocks noChangeArrowheads="1"/>
            </p:cNvSpPr>
            <p:nvPr/>
          </p:nvSpPr>
          <p:spPr bwMode="auto">
            <a:xfrm>
              <a:off x="762952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0915" name="AutoShape 17"/>
            <p:cNvSpPr>
              <a:spLocks noChangeArrowheads="1"/>
            </p:cNvSpPr>
            <p:nvPr/>
          </p:nvSpPr>
          <p:spPr bwMode="auto">
            <a:xfrm>
              <a:off x="832643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0916" name="AutoShape 18"/>
            <p:cNvSpPr>
              <a:spLocks noChangeArrowheads="1"/>
            </p:cNvSpPr>
            <p:nvPr/>
          </p:nvSpPr>
          <p:spPr bwMode="auto">
            <a:xfrm>
              <a:off x="640238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7" name="AutoShape 19"/>
            <p:cNvSpPr>
              <a:spLocks noChangeArrowheads="1"/>
            </p:cNvSpPr>
            <p:nvPr/>
          </p:nvSpPr>
          <p:spPr bwMode="auto">
            <a:xfrm>
              <a:off x="567690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0918" name="AutoShape 20"/>
            <p:cNvSpPr>
              <a:spLocks noChangeArrowheads="1"/>
            </p:cNvSpPr>
            <p:nvPr/>
          </p:nvSpPr>
          <p:spPr bwMode="auto">
            <a:xfrm>
              <a:off x="902335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cxnSp>
          <p:nvCxnSpPr>
            <p:cNvPr id="80919" name="AutoShape 21"/>
            <p:cNvCxnSpPr>
              <a:cxnSpLocks noChangeShapeType="1"/>
              <a:stCxn id="80917" idx="3"/>
              <a:endCxn id="80916" idx="1"/>
            </p:cNvCxnSpPr>
            <p:nvPr/>
          </p:nvCxnSpPr>
          <p:spPr bwMode="auto">
            <a:xfrm>
              <a:off x="6186488" y="4105275"/>
              <a:ext cx="20796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0" name="Text Box 22"/>
            <p:cNvSpPr txBox="1">
              <a:spLocks noChangeArrowheads="1"/>
            </p:cNvSpPr>
            <p:nvPr/>
          </p:nvSpPr>
          <p:spPr bwMode="auto">
            <a:xfrm>
              <a:off x="4228326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1" name="Text Box 23"/>
            <p:cNvSpPr txBox="1">
              <a:spLocks noChangeArrowheads="1"/>
            </p:cNvSpPr>
            <p:nvPr/>
          </p:nvSpPr>
          <p:spPr bwMode="auto">
            <a:xfrm>
              <a:off x="48998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2" name="Text Box 24"/>
            <p:cNvSpPr txBox="1">
              <a:spLocks noChangeArrowheads="1"/>
            </p:cNvSpPr>
            <p:nvPr/>
          </p:nvSpPr>
          <p:spPr bwMode="auto">
            <a:xfrm>
              <a:off x="55729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3" name="Text Box 25"/>
            <p:cNvSpPr txBox="1">
              <a:spLocks noChangeArrowheads="1"/>
            </p:cNvSpPr>
            <p:nvPr/>
          </p:nvSpPr>
          <p:spPr bwMode="auto">
            <a:xfrm>
              <a:off x="59079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4" name="Text Box 26"/>
            <p:cNvSpPr txBox="1">
              <a:spLocks noChangeArrowheads="1"/>
            </p:cNvSpPr>
            <p:nvPr/>
          </p:nvSpPr>
          <p:spPr bwMode="auto">
            <a:xfrm>
              <a:off x="62444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5" name="Text Box 27"/>
            <p:cNvSpPr txBox="1">
              <a:spLocks noChangeArrowheads="1"/>
            </p:cNvSpPr>
            <p:nvPr/>
          </p:nvSpPr>
          <p:spPr bwMode="auto">
            <a:xfrm>
              <a:off x="69175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6" name="Text Box 28"/>
            <p:cNvSpPr txBox="1">
              <a:spLocks noChangeArrowheads="1"/>
            </p:cNvSpPr>
            <p:nvPr/>
          </p:nvSpPr>
          <p:spPr bwMode="auto">
            <a:xfrm>
              <a:off x="72541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7" name="Freeform 29"/>
            <p:cNvSpPr>
              <a:spLocks/>
            </p:cNvSpPr>
            <p:nvPr/>
          </p:nvSpPr>
          <p:spPr bwMode="auto">
            <a:xfrm>
              <a:off x="3810000" y="4070351"/>
              <a:ext cx="946150" cy="606425"/>
            </a:xfrm>
            <a:custGeom>
              <a:avLst/>
              <a:gdLst>
                <a:gd name="T0" fmla="*/ 2147483647 w 815"/>
                <a:gd name="T1" fmla="*/ 2147483647 h 522"/>
                <a:gd name="T2" fmla="*/ 2147483647 w 815"/>
                <a:gd name="T3" fmla="*/ 2147483647 h 522"/>
                <a:gd name="T4" fmla="*/ 2147483647 w 815"/>
                <a:gd name="T5" fmla="*/ 2147483647 h 522"/>
                <a:gd name="T6" fmla="*/ 2147483647 w 815"/>
                <a:gd name="T7" fmla="*/ 0 h 5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5"/>
                <a:gd name="T13" fmla="*/ 0 h 522"/>
                <a:gd name="T14" fmla="*/ 815 w 815"/>
                <a:gd name="T15" fmla="*/ 522 h 5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5" h="522">
                  <a:moveTo>
                    <a:pt x="815" y="522"/>
                  </a:moveTo>
                  <a:cubicBezTo>
                    <a:pt x="788" y="484"/>
                    <a:pt x="782" y="351"/>
                    <a:pt x="653" y="288"/>
                  </a:cubicBezTo>
                  <a:cubicBezTo>
                    <a:pt x="524" y="225"/>
                    <a:pt x="82" y="192"/>
                    <a:pt x="41" y="144"/>
                  </a:cubicBezTo>
                  <a:cubicBezTo>
                    <a:pt x="0" y="96"/>
                    <a:pt x="331" y="30"/>
                    <a:pt x="40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8" name="Freeform 30"/>
            <p:cNvSpPr>
              <a:spLocks/>
            </p:cNvSpPr>
            <p:nvPr/>
          </p:nvSpPr>
          <p:spPr bwMode="auto">
            <a:xfrm>
              <a:off x="5322888" y="4092575"/>
              <a:ext cx="347662" cy="577850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9" name="Freeform 31"/>
            <p:cNvSpPr>
              <a:spLocks/>
            </p:cNvSpPr>
            <p:nvPr/>
          </p:nvSpPr>
          <p:spPr bwMode="auto">
            <a:xfrm>
              <a:off x="6772276" y="4113213"/>
              <a:ext cx="849313" cy="563562"/>
            </a:xfrm>
            <a:custGeom>
              <a:avLst/>
              <a:gdLst>
                <a:gd name="T0" fmla="*/ 0 w 732"/>
                <a:gd name="T1" fmla="*/ 2147483647 h 486"/>
                <a:gd name="T2" fmla="*/ 2147483647 w 732"/>
                <a:gd name="T3" fmla="*/ 2147483647 h 486"/>
                <a:gd name="T4" fmla="*/ 2147483647 w 732"/>
                <a:gd name="T5" fmla="*/ 2147483647 h 486"/>
                <a:gd name="T6" fmla="*/ 2147483647 w 732"/>
                <a:gd name="T7" fmla="*/ 0 h 4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2"/>
                <a:gd name="T13" fmla="*/ 0 h 486"/>
                <a:gd name="T14" fmla="*/ 732 w 732"/>
                <a:gd name="T15" fmla="*/ 486 h 4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2" h="486">
                  <a:moveTo>
                    <a:pt x="0" y="486"/>
                  </a:moveTo>
                  <a:cubicBezTo>
                    <a:pt x="12" y="449"/>
                    <a:pt x="20" y="329"/>
                    <a:pt x="78" y="264"/>
                  </a:cubicBezTo>
                  <a:cubicBezTo>
                    <a:pt x="136" y="199"/>
                    <a:pt x="239" y="140"/>
                    <a:pt x="348" y="96"/>
                  </a:cubicBezTo>
                  <a:cubicBezTo>
                    <a:pt x="457" y="52"/>
                    <a:pt x="652" y="20"/>
                    <a:pt x="73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2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Bucket-Sort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Let be S be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(key, element) items with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Bucket-sort </a:t>
                </a:r>
                <a:r>
                  <a:rPr lang="en-US" altLang="zh-TW" dirty="0" smtClean="0"/>
                  <a:t>uses the keys as indices into an auxiliary array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of sequences (buckets)</a:t>
                </a:r>
              </a:p>
              <a:p>
                <a:pPr lvl="1"/>
                <a:r>
                  <a:rPr lang="en-US" altLang="zh-TW" dirty="0" smtClean="0"/>
                  <a:t>Phase 1: Empty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by moving each entry into its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Phase 2: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, move the items of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TW" dirty="0" smtClean="0"/>
                  <a:t> to the end of 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Analysis:</a:t>
                </a:r>
              </a:p>
              <a:p>
                <a:pPr lvl="1"/>
                <a:r>
                  <a:rPr lang="en-US" altLang="zh-TW" dirty="0" smtClean="0"/>
                  <a:t>Phase 1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Phase 2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Bucket-sort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3"/>
                <a:stretch>
                  <a:fillRect l="-1250" t="-1587"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448698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bucketSort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entries with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nondecreasing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order of the keys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empty sequences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insert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at the end of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at the 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4486980"/>
              </a:xfrm>
              <a:blipFill rotWithShape="0">
                <a:blip r:embed="rId4"/>
                <a:stretch>
                  <a:fillRect l="-1327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946" name="Object 2"/>
          <p:cNvGraphicFramePr>
            <a:graphicFrameLocks noChangeAspect="1"/>
          </p:cNvGraphicFramePr>
          <p:nvPr>
            <p:extLst/>
          </p:nvPr>
        </p:nvGraphicFramePr>
        <p:xfrm>
          <a:off x="8091139" y="466120"/>
          <a:ext cx="1676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Clip" r:id="rId5" imgW="4036320" imgH="3468960" progId="MS_ClipArt_Gallery.5">
                  <p:embed/>
                </p:oleObj>
              </mc:Choice>
              <mc:Fallback>
                <p:oleObj name="Clip" r:id="rId5" imgW="403632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39" y="466120"/>
                        <a:ext cx="16764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7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>
            <p:extLst/>
          </p:nvPr>
        </p:nvGraphicFramePr>
        <p:xfrm>
          <a:off x="7989849" y="467421"/>
          <a:ext cx="21097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Clip" r:id="rId4" imgW="4674960" imgH="3934080" progId="MS_ClipArt_Gallery.2">
                  <p:embed/>
                </p:oleObj>
              </mc:Choice>
              <mc:Fallback>
                <p:oleObj name="Clip" r:id="rId4" imgW="467496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49" y="467421"/>
                        <a:ext cx="21097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2652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新細明體" charset="-120"/>
              </a:rPr>
              <a:t>Key range </a:t>
            </a:r>
            <a:r>
              <a:rPr lang="en-US" altLang="zh-TW" dirty="0" smtClean="0">
                <a:latin typeface="Times New Roman" panose="02020603050405020304" pitchFamily="18" charset="0"/>
                <a:ea typeface="新細明體" charset="-120"/>
              </a:rPr>
              <a:t>[37, 46]</a:t>
            </a:r>
            <a:r>
              <a:rPr lang="en-US" altLang="zh-TW" dirty="0" smtClean="0">
                <a:ea typeface="新細明體" charset="-120"/>
              </a:rPr>
              <a:t> – map to buckets [0,9]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grpSp>
        <p:nvGrpSpPr>
          <p:cNvPr id="87047" name="Group 5"/>
          <p:cNvGrpSpPr>
            <a:grpSpLocks/>
          </p:cNvGrpSpPr>
          <p:nvPr/>
        </p:nvGrpSpPr>
        <p:grpSpPr bwMode="auto">
          <a:xfrm>
            <a:off x="2676487" y="2767361"/>
            <a:ext cx="6781800" cy="457200"/>
            <a:chOff x="744" y="1392"/>
            <a:chExt cx="4272" cy="288"/>
          </a:xfrm>
        </p:grpSpPr>
        <p:cxnSp>
          <p:nvCxnSpPr>
            <p:cNvPr id="87086" name="AutoShape 6"/>
            <p:cNvCxnSpPr>
              <a:cxnSpLocks noChangeShapeType="1"/>
              <a:stCxn id="87087" idx="3"/>
              <a:endCxn id="87092" idx="1"/>
            </p:cNvCxnSpPr>
            <p:nvPr/>
          </p:nvCxnSpPr>
          <p:spPr bwMode="auto">
            <a:xfrm>
              <a:off x="1182" y="1536"/>
              <a:ext cx="33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87" name="AutoShape 7"/>
            <p:cNvSpPr>
              <a:spLocks noChangeArrowheads="1"/>
            </p:cNvSpPr>
            <p:nvPr/>
          </p:nvSpPr>
          <p:spPr bwMode="auto">
            <a:xfrm>
              <a:off x="74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7088" name="AutoShape 8"/>
            <p:cNvSpPr>
              <a:spLocks noChangeArrowheads="1"/>
            </p:cNvSpPr>
            <p:nvPr/>
          </p:nvSpPr>
          <p:spPr bwMode="auto">
            <a:xfrm>
              <a:off x="1512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7089" name="AutoShape 9"/>
            <p:cNvSpPr>
              <a:spLocks noChangeArrowheads="1"/>
            </p:cNvSpPr>
            <p:nvPr/>
          </p:nvSpPr>
          <p:spPr bwMode="auto">
            <a:xfrm>
              <a:off x="2280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7090" name="AutoShape 10"/>
            <p:cNvSpPr>
              <a:spLocks noChangeArrowheads="1"/>
            </p:cNvSpPr>
            <p:nvPr/>
          </p:nvSpPr>
          <p:spPr bwMode="auto">
            <a:xfrm>
              <a:off x="3048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7091" name="AutoShape 11"/>
            <p:cNvSpPr>
              <a:spLocks noChangeArrowheads="1"/>
            </p:cNvSpPr>
            <p:nvPr/>
          </p:nvSpPr>
          <p:spPr bwMode="auto">
            <a:xfrm>
              <a:off x="3816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7092" name="AutoShape 12"/>
            <p:cNvSpPr>
              <a:spLocks noChangeArrowheads="1"/>
            </p:cNvSpPr>
            <p:nvPr/>
          </p:nvSpPr>
          <p:spPr bwMode="auto">
            <a:xfrm>
              <a:off x="458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6487" y="6272561"/>
            <a:ext cx="6781800" cy="457200"/>
            <a:chOff x="2676487" y="6272561"/>
            <a:chExt cx="6781800" cy="457200"/>
          </a:xfrm>
        </p:grpSpPr>
        <p:cxnSp>
          <p:nvCxnSpPr>
            <p:cNvPr id="87048" name="AutoShape 14"/>
            <p:cNvCxnSpPr>
              <a:cxnSpLocks noChangeShapeType="1"/>
              <a:stCxn id="265231" idx="3"/>
              <a:endCxn id="265236" idx="1"/>
            </p:cNvCxnSpPr>
            <p:nvPr/>
          </p:nvCxnSpPr>
          <p:spPr bwMode="auto">
            <a:xfrm>
              <a:off x="3371812" y="6501161"/>
              <a:ext cx="5391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31" name="AutoShape 15"/>
            <p:cNvSpPr>
              <a:spLocks noChangeArrowheads="1"/>
            </p:cNvSpPr>
            <p:nvPr/>
          </p:nvSpPr>
          <p:spPr bwMode="auto">
            <a:xfrm>
              <a:off x="2676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32" name="AutoShape 16"/>
            <p:cNvSpPr>
              <a:spLocks noChangeArrowheads="1"/>
            </p:cNvSpPr>
            <p:nvPr/>
          </p:nvSpPr>
          <p:spPr bwMode="auto">
            <a:xfrm>
              <a:off x="38956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265233" name="AutoShape 17"/>
            <p:cNvSpPr>
              <a:spLocks noChangeArrowheads="1"/>
            </p:cNvSpPr>
            <p:nvPr/>
          </p:nvSpPr>
          <p:spPr bwMode="auto">
            <a:xfrm>
              <a:off x="51148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34" name="AutoShape 18"/>
            <p:cNvSpPr>
              <a:spLocks noChangeArrowheads="1"/>
            </p:cNvSpPr>
            <p:nvPr/>
          </p:nvSpPr>
          <p:spPr bwMode="auto">
            <a:xfrm>
              <a:off x="63340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35" name="AutoShape 19"/>
            <p:cNvSpPr>
              <a:spLocks noChangeArrowheads="1"/>
            </p:cNvSpPr>
            <p:nvPr/>
          </p:nvSpPr>
          <p:spPr bwMode="auto">
            <a:xfrm>
              <a:off x="75532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36" name="AutoShape 20"/>
            <p:cNvSpPr>
              <a:spLocks noChangeArrowheads="1"/>
            </p:cNvSpPr>
            <p:nvPr/>
          </p:nvSpPr>
          <p:spPr bwMode="auto">
            <a:xfrm>
              <a:off x="8772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sp>
        <p:nvSpPr>
          <p:cNvPr id="87055" name="AutoShape 21"/>
          <p:cNvSpPr>
            <a:spLocks noChangeArrowheads="1"/>
          </p:cNvSpPr>
          <p:nvPr/>
        </p:nvSpPr>
        <p:spPr bwMode="auto">
          <a:xfrm>
            <a:off x="5876887" y="3354736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Phase 1</a:t>
            </a:r>
          </a:p>
        </p:txBody>
      </p:sp>
      <p:sp>
        <p:nvSpPr>
          <p:cNvPr id="87056" name="AutoShape 22"/>
          <p:cNvSpPr>
            <a:spLocks noChangeArrowheads="1"/>
          </p:cNvSpPr>
          <p:nvPr/>
        </p:nvSpPr>
        <p:spPr bwMode="auto">
          <a:xfrm>
            <a:off x="5876887" y="5662961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Phase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4849" y="4018311"/>
            <a:ext cx="6400800" cy="1247775"/>
            <a:chOff x="2274849" y="4018311"/>
            <a:chExt cx="6400800" cy="1247775"/>
          </a:xfrm>
        </p:grpSpPr>
        <p:cxnSp>
          <p:nvCxnSpPr>
            <p:cNvPr id="265240" name="AutoShape 24"/>
            <p:cNvCxnSpPr>
              <a:cxnSpLocks noChangeShapeType="1"/>
              <a:stCxn id="265253" idx="3"/>
              <a:endCxn id="265254" idx="1"/>
            </p:cNvCxnSpPr>
            <p:nvPr/>
          </p:nvCxnSpPr>
          <p:spPr bwMode="auto">
            <a:xfrm>
              <a:off x="7732674" y="4246911"/>
              <a:ext cx="2476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58" name="Rectangle 25"/>
            <p:cNvSpPr>
              <a:spLocks noChangeArrowheads="1"/>
            </p:cNvSpPr>
            <p:nvPr/>
          </p:nvSpPr>
          <p:spPr bwMode="auto">
            <a:xfrm>
              <a:off x="2771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7059" name="Rectangle 26"/>
            <p:cNvSpPr>
              <a:spLocks noChangeArrowheads="1"/>
            </p:cNvSpPr>
            <p:nvPr/>
          </p:nvSpPr>
          <p:spPr bwMode="auto">
            <a:xfrm>
              <a:off x="3228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7060" name="Rectangle 27"/>
            <p:cNvSpPr>
              <a:spLocks noChangeArrowheads="1"/>
            </p:cNvSpPr>
            <p:nvPr/>
          </p:nvSpPr>
          <p:spPr bwMode="auto">
            <a:xfrm>
              <a:off x="3686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7061" name="Rectangle 28"/>
            <p:cNvSpPr>
              <a:spLocks noChangeArrowheads="1"/>
            </p:cNvSpPr>
            <p:nvPr/>
          </p:nvSpPr>
          <p:spPr bwMode="auto">
            <a:xfrm>
              <a:off x="4143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7062" name="Rectangle 29"/>
            <p:cNvSpPr>
              <a:spLocks noChangeArrowheads="1"/>
            </p:cNvSpPr>
            <p:nvPr/>
          </p:nvSpPr>
          <p:spPr bwMode="auto">
            <a:xfrm>
              <a:off x="4600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7063" name="Rectangle 30"/>
            <p:cNvSpPr>
              <a:spLocks noChangeArrowheads="1"/>
            </p:cNvSpPr>
            <p:nvPr/>
          </p:nvSpPr>
          <p:spPr bwMode="auto">
            <a:xfrm>
              <a:off x="5057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7064" name="Rectangle 31"/>
            <p:cNvSpPr>
              <a:spLocks noChangeArrowheads="1"/>
            </p:cNvSpPr>
            <p:nvPr/>
          </p:nvSpPr>
          <p:spPr bwMode="auto">
            <a:xfrm>
              <a:off x="5514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7065" name="Rectangle 32"/>
            <p:cNvSpPr>
              <a:spLocks noChangeArrowheads="1"/>
            </p:cNvSpPr>
            <p:nvPr/>
          </p:nvSpPr>
          <p:spPr bwMode="auto">
            <a:xfrm>
              <a:off x="5972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7066" name="Rectangle 33"/>
            <p:cNvSpPr>
              <a:spLocks noChangeArrowheads="1"/>
            </p:cNvSpPr>
            <p:nvPr/>
          </p:nvSpPr>
          <p:spPr bwMode="auto">
            <a:xfrm>
              <a:off x="6429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7067" name="Rectangle 34"/>
            <p:cNvSpPr>
              <a:spLocks noChangeArrowheads="1"/>
            </p:cNvSpPr>
            <p:nvPr/>
          </p:nvSpPr>
          <p:spPr bwMode="auto">
            <a:xfrm>
              <a:off x="6886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7068" name="Text Box 35"/>
            <p:cNvSpPr txBox="1">
              <a:spLocks noChangeArrowheads="1"/>
            </p:cNvSpPr>
            <p:nvPr/>
          </p:nvSpPr>
          <p:spPr bwMode="auto">
            <a:xfrm>
              <a:off x="2274849" y="4808886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2" name="AutoShape 36"/>
            <p:cNvSpPr>
              <a:spLocks noChangeArrowheads="1"/>
            </p:cNvSpPr>
            <p:nvPr/>
          </p:nvSpPr>
          <p:spPr bwMode="auto">
            <a:xfrm>
              <a:off x="2808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53" name="AutoShape 37"/>
            <p:cNvSpPr>
              <a:spLocks noChangeArrowheads="1"/>
            </p:cNvSpPr>
            <p:nvPr/>
          </p:nvSpPr>
          <p:spPr bwMode="auto">
            <a:xfrm>
              <a:off x="70373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54" name="AutoShape 38"/>
            <p:cNvSpPr>
              <a:spLocks noChangeArrowheads="1"/>
            </p:cNvSpPr>
            <p:nvPr/>
          </p:nvSpPr>
          <p:spPr bwMode="auto">
            <a:xfrm>
              <a:off x="7989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55" name="AutoShape 39"/>
            <p:cNvSpPr>
              <a:spLocks noChangeArrowheads="1"/>
            </p:cNvSpPr>
            <p:nvPr/>
          </p:nvSpPr>
          <p:spPr bwMode="auto">
            <a:xfrm>
              <a:off x="5703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6" name="AutoShape 40"/>
            <p:cNvSpPr>
              <a:spLocks noChangeArrowheads="1"/>
            </p:cNvSpPr>
            <p:nvPr/>
          </p:nvSpPr>
          <p:spPr bwMode="auto">
            <a:xfrm>
              <a:off x="4713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cxnSp>
          <p:nvCxnSpPr>
            <p:cNvPr id="265258" name="AutoShape 42"/>
            <p:cNvCxnSpPr>
              <a:cxnSpLocks noChangeShapeType="1"/>
              <a:stCxn id="265256" idx="3"/>
              <a:endCxn id="265255" idx="1"/>
            </p:cNvCxnSpPr>
            <p:nvPr/>
          </p:nvCxnSpPr>
          <p:spPr bwMode="auto">
            <a:xfrm>
              <a:off x="5408574" y="4246911"/>
              <a:ext cx="2857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67" name="Freeform 51"/>
            <p:cNvSpPr>
              <a:spLocks/>
            </p:cNvSpPr>
            <p:nvPr/>
          </p:nvSpPr>
          <p:spPr bwMode="auto">
            <a:xfrm>
              <a:off x="4229062" y="4227862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0" name="Line 54"/>
            <p:cNvSpPr>
              <a:spLocks noChangeShapeType="1"/>
            </p:cNvSpPr>
            <p:nvPr/>
          </p:nvSpPr>
          <p:spPr bwMode="auto">
            <a:xfrm flipV="1">
              <a:off x="2960649" y="4504086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75" name="Freeform 59"/>
            <p:cNvSpPr>
              <a:spLocks/>
            </p:cNvSpPr>
            <p:nvPr/>
          </p:nvSpPr>
          <p:spPr bwMode="auto">
            <a:xfrm>
              <a:off x="6524587" y="4199287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6" name="AutoShape 60"/>
            <p:cNvSpPr>
              <a:spLocks noChangeArrowheads="1"/>
            </p:cNvSpPr>
            <p:nvPr/>
          </p:nvSpPr>
          <p:spPr bwMode="auto">
            <a:xfrm>
              <a:off x="7685049" y="4808886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sp>
          <p:nvSpPr>
            <p:cNvPr id="265277" name="Line 61"/>
            <p:cNvSpPr>
              <a:spLocks noChangeShapeType="1"/>
            </p:cNvSpPr>
            <p:nvPr/>
          </p:nvSpPr>
          <p:spPr bwMode="auto">
            <a:xfrm>
              <a:off x="7151649" y="5037486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83" name="Text Box 67"/>
            <p:cNvSpPr txBox="1">
              <a:spLocks noChangeArrowheads="1"/>
            </p:cNvSpPr>
            <p:nvPr/>
          </p:nvSpPr>
          <p:spPr bwMode="auto">
            <a:xfrm>
              <a:off x="371788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4" name="Text Box 68"/>
            <p:cNvSpPr txBox="1">
              <a:spLocks noChangeArrowheads="1"/>
            </p:cNvSpPr>
            <p:nvPr/>
          </p:nvSpPr>
          <p:spPr bwMode="auto">
            <a:xfrm>
              <a:off x="4637049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5" name="Text Box 69"/>
            <p:cNvSpPr txBox="1">
              <a:spLocks noChangeArrowheads="1"/>
            </p:cNvSpPr>
            <p:nvPr/>
          </p:nvSpPr>
          <p:spPr bwMode="auto">
            <a:xfrm>
              <a:off x="509583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6" name="Text Box 70"/>
            <p:cNvSpPr txBox="1">
              <a:spLocks noChangeArrowheads="1"/>
            </p:cNvSpPr>
            <p:nvPr/>
          </p:nvSpPr>
          <p:spPr bwMode="auto">
            <a:xfrm>
              <a:off x="5556212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7" name="Text Box 71"/>
            <p:cNvSpPr txBox="1">
              <a:spLocks noChangeArrowheads="1"/>
            </p:cNvSpPr>
            <p:nvPr/>
          </p:nvSpPr>
          <p:spPr bwMode="auto">
            <a:xfrm>
              <a:off x="60086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8" name="Text Box 72"/>
            <p:cNvSpPr txBox="1">
              <a:spLocks noChangeArrowheads="1"/>
            </p:cNvSpPr>
            <p:nvPr/>
          </p:nvSpPr>
          <p:spPr bwMode="auto">
            <a:xfrm>
              <a:off x="32654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1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and Extensions</a:t>
            </a:r>
          </a:p>
        </p:txBody>
      </p:sp>
      <p:sp>
        <p:nvSpPr>
          <p:cNvPr id="839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Properties</a:t>
            </a:r>
          </a:p>
          <a:p>
            <a:pPr lvl="1"/>
            <a:r>
              <a:rPr lang="en-US" altLang="zh-TW" dirty="0" smtClean="0"/>
              <a:t>Key-type</a:t>
            </a:r>
          </a:p>
          <a:p>
            <a:pPr lvl="2"/>
            <a:r>
              <a:rPr lang="en-US" altLang="zh-TW" dirty="0" smtClean="0"/>
              <a:t>The keys are used as indices into an array and cannot be arbitrary objects</a:t>
            </a:r>
          </a:p>
          <a:p>
            <a:pPr lvl="2"/>
            <a:r>
              <a:rPr lang="en-US" altLang="zh-TW" b="1" dirty="0" smtClean="0"/>
              <a:t>No external comparator</a:t>
            </a:r>
          </a:p>
          <a:p>
            <a:pPr lvl="1"/>
            <a:r>
              <a:rPr lang="en-US" altLang="zh-TW" dirty="0" smtClean="0"/>
              <a:t>Stable sorting</a:t>
            </a:r>
          </a:p>
          <a:p>
            <a:pPr lvl="2"/>
            <a:r>
              <a:rPr lang="en-US" altLang="zh-TW" dirty="0" smtClean="0"/>
              <a:t>The relative order of any two items with the same key is preserved after the execution of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2249486"/>
                <a:ext cx="5078392" cy="354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Extensions</a:t>
                </a:r>
              </a:p>
              <a:p>
                <a:pPr lvl="1"/>
                <a:r>
                  <a:rPr lang="en-US" altLang="zh-TW" dirty="0" smtClean="0"/>
                  <a:t>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Put entry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String keys from a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of possible strings,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has constant size (e.g., names of the 50 U.S. states)</a:t>
                </a:r>
              </a:p>
              <a:p>
                <a:pPr lvl="2"/>
                <a:r>
                  <a:rPr lang="en-US" altLang="zh-TW" dirty="0" smtClean="0"/>
                  <a:t>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and compute the index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of each string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in the sorted sequence </a:t>
                </a:r>
              </a:p>
              <a:p>
                <a:pPr lvl="2"/>
                <a:r>
                  <a:rPr lang="en-US" altLang="zh-TW" dirty="0" smtClean="0"/>
                  <a:t>Put item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078392" cy="3541714"/>
              </a:xfrm>
              <a:blipFill rotWithShape="0">
                <a:blip r:embed="rId3"/>
                <a:stretch>
                  <a:fillRect l="-2161" t="-1893" r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9132888" y="152401"/>
          <a:ext cx="12303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Clip" r:id="rId4" imgW="1614240" imgH="2331000" progId="MS_ClipArt_Gallery.5">
                  <p:embed/>
                </p:oleObj>
              </mc:Choice>
              <mc:Fallback>
                <p:oleObj name="Clip" r:id="rId4" imgW="1614240" imgH="2331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888" y="152401"/>
                        <a:ext cx="1230312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2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</a:t>
            </a:r>
            <a:endParaRPr lang="zh-TW" altLang="en-US" smtClean="0"/>
          </a:p>
        </p:txBody>
      </p:sp>
      <p:sp>
        <p:nvSpPr>
          <p:cNvPr id="258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 list of tuples:</a:t>
            </a:r>
            <a:br>
              <a:rPr lang="en-US" altLang="zh-TW" dirty="0" smtClean="0"/>
            </a:br>
            <a:r>
              <a:rPr lang="en-US" altLang="zh-TW" dirty="0" smtClean="0"/>
              <a:t>(7,4,6) (5,1,5) (2,4,6) (2,1,4) (5,1,6) (3,2,4)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After sorting, the list is in lexicographical order:</a:t>
            </a:r>
            <a:br>
              <a:rPr lang="en-US" altLang="zh-TW" dirty="0" smtClean="0"/>
            </a:br>
            <a:r>
              <a:rPr lang="en-US" altLang="zh-TW" dirty="0" smtClean="0"/>
              <a:t>(2,1,4) (2,4,6) (3,2,4) (5,1,5) (5,1,6) (7,4,6)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80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 Formalized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 is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keys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, where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said to be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dimension of the tuple</a:t>
                </a:r>
              </a:p>
              <a:p>
                <a:pPr lvl="1"/>
                <a:r>
                  <a:rPr lang="en-US" altLang="zh-TW" dirty="0" smtClean="0"/>
                  <a:t>Example - the Cartesian coordinates of a point in space is a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lexicographic order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is recursively defined as follows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groupChr>
                      <m:groupChrPr>
                        <m:chr m:val="⇔"/>
                        <m:vertJc m:val="bot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>
                    <a:solidFill>
                      <a:schemeClr val="accent1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.e., the tuples are compared by the first dimension, then by the second dimension, etc.</a:t>
                </a:r>
              </a:p>
            </p:txBody>
          </p:sp>
        </mc:Choice>
        <mc:Fallback xmlns="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046" t="-1893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zh-TW" dirty="0" smtClean="0"/>
                  <a:t>Assuming </a:t>
                </a:r>
                <a:r>
                  <a:rPr lang="en-US" altLang="zh-TW" dirty="0"/>
                  <a:t>that additions and shifts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</a:t>
                </a:r>
                <a:r>
                  <a:rPr lang="en-US" altLang="zh-TW" dirty="0"/>
                  <a:t>numbers can be done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time, describe a recurrence equation showing the running time of this multiplication </a:t>
                </a:r>
                <a:r>
                  <a:rPr lang="en-US" altLang="zh-TW" dirty="0" smtClean="0"/>
                  <a:t>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  <a:blipFill rotWithShape="0">
                <a:blip r:embed="rId3"/>
                <a:stretch>
                  <a:fillRect l="-1586" t="-397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a list of 2-tuples, we can order the tuples lexicographically by applying a stable sorting algorithm two times:</a:t>
            </a:r>
            <a:br>
              <a:rPr lang="en-US" altLang="zh-TW" dirty="0" smtClean="0"/>
            </a:br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Possible ways of doing it: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Show the result of sorting the list using both options</a:t>
            </a:r>
          </a:p>
        </p:txBody>
      </p:sp>
    </p:spTree>
    <p:extLst>
      <p:ext uri="{BB962C8B-B14F-4D97-AF65-F5344CB8AC3E}">
        <p14:creationId xmlns:p14="http://schemas.microsoft.com/office/powerpoint/2010/main" val="8340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Using a stable sort, 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Option 1:</a:t>
            </a:r>
          </a:p>
          <a:p>
            <a:pPr lvl="1"/>
            <a:r>
              <a:rPr lang="en-US" altLang="zh-TW" dirty="0" smtClean="0"/>
              <a:t>1st sort: (1,5) (1,2) (1,7) (2,5) (2,3) (2,2) (3,3) (3,2)</a:t>
            </a:r>
          </a:p>
          <a:p>
            <a:pPr lvl="1"/>
            <a:r>
              <a:rPr lang="en-US" altLang="zh-TW" dirty="0" smtClean="0"/>
              <a:t>2nd sort: (1,2) (2,2) (3,2) (2,3) (3,3) (1,5) (2,5) (1,7)  - </a:t>
            </a:r>
            <a:r>
              <a:rPr lang="en-US" altLang="zh-TW" dirty="0" smtClean="0">
                <a:solidFill>
                  <a:schemeClr val="accent2"/>
                </a:solidFill>
              </a:rPr>
              <a:t>WRONG</a:t>
            </a:r>
          </a:p>
          <a:p>
            <a:r>
              <a:rPr lang="en-US" altLang="zh-TW" dirty="0" smtClean="0"/>
              <a:t>Option 2:</a:t>
            </a:r>
          </a:p>
          <a:p>
            <a:pPr lvl="1"/>
            <a:r>
              <a:rPr lang="en-US" altLang="zh-TW" dirty="0" smtClean="0"/>
              <a:t>1st sort: (1,2) (3,2) (2,2) (3,3) (2,3) (1,5) (2,5) (1,7)</a:t>
            </a:r>
          </a:p>
          <a:p>
            <a:pPr lvl="1"/>
            <a:r>
              <a:rPr lang="en-US" altLang="zh-TW" dirty="0" smtClean="0"/>
              <a:t>2nd sort: (1,2) (1,5) (1,7) (2,2) (2,3) (2,5) (3,2) (3,3)  - </a:t>
            </a:r>
            <a:r>
              <a:rPr lang="en-US" altLang="zh-TW" dirty="0" smtClean="0">
                <a:solidFill>
                  <a:schemeClr val="accent3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4079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828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be the comparator that compares two tuples by their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err="1" smtClean="0"/>
                  <a:t>-th</a:t>
                </a:r>
                <a:r>
                  <a:rPr lang="en-US" altLang="zh-TW" dirty="0" smtClean="0"/>
                  <a:t> dimension</a:t>
                </a:r>
              </a:p>
              <a:p>
                <a:r>
                  <a:rPr lang="en-US" altLang="zh-TW" dirty="0" smtClean="0"/>
                  <a:t>Let </a:t>
                </a:r>
                <a:r>
                  <a:rPr lang="en-US" altLang="zh-TW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be a stable sorting algorithm that uses comparator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Lexicographic-sort sorts a sequence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in lexicographic order by executing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times algorithm </a:t>
                </a:r>
                <a:r>
                  <a:rPr lang="en-US" altLang="zh-TW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:r>
                  <a:rPr lang="en-US" altLang="zh-TW" dirty="0" smtClean="0"/>
                  <a:t>, one per dimension</a:t>
                </a:r>
              </a:p>
              <a:p>
                <a:r>
                  <a:rPr lang="en-US" altLang="zh-TW" dirty="0" smtClean="0"/>
                  <a:t>Lexicographic-sort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the running time of </a:t>
                </a:r>
                <a:r>
                  <a:rPr lang="en-US" altLang="zh-TW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82808"/>
              </a:xfrm>
              <a:blipFill rotWithShape="0">
                <a:blip r:embed="rId2"/>
                <a:stretch>
                  <a:fillRect l="-1750" t="-180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lexicographicSort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-tuples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  <a:blipFill rotWithShape="0">
                <a:blip r:embed="rId3"/>
                <a:stretch>
                  <a:fillRect l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Radix-Sort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sz="2300" dirty="0" smtClean="0">
                    <a:ea typeface="新細明體" charset="-120"/>
                  </a:rPr>
                  <a:t>Radix-sort is a specialization of lexicographic-sort that uses bucket-sort as the stable sorting algorithm in each dimension</a:t>
                </a:r>
              </a:p>
              <a:p>
                <a:r>
                  <a:rPr lang="en-US" altLang="zh-TW" sz="2300" dirty="0">
                    <a:ea typeface="新細明體" charset="-120"/>
                  </a:rPr>
                  <a:t>Radix-sort is applicable to tuples where the keys in each </a:t>
                </a:r>
                <a:r>
                  <a:rPr lang="en-US" altLang="zh-TW" sz="2300" dirty="0" smtClean="0">
                    <a:ea typeface="新細明體" charset="-12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300" b="1" i="1" dirty="0">
                    <a:latin typeface="Times New Roman" panose="02020603050405020304" pitchFamily="18" charset="0"/>
                    <a:ea typeface="新細明體" charset="-120"/>
                  </a:rPr>
                  <a:t> </a:t>
                </a:r>
                <a:r>
                  <a:rPr lang="en-US" altLang="zh-TW" sz="2300" dirty="0">
                    <a:ea typeface="新細明體" charset="-120"/>
                  </a:rPr>
                  <a:t>are integers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0,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sz="230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r>
                  <a:rPr lang="en-US" altLang="zh-TW" sz="2300" dirty="0">
                    <a:ea typeface="新細明體" charset="-120"/>
                  </a:rPr>
                  <a:t>Radix-sort runs in time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70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125" t="-206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64529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radixSort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-tuples such that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for each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the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each entry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bucketSort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64529" cy="3541714"/>
              </a:xfrm>
              <a:blipFill rotWithShape="0">
                <a:blip r:embed="rId4"/>
                <a:stretch>
                  <a:fillRect l="-1206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282" name="Object 2"/>
          <p:cNvGraphicFramePr>
            <a:graphicFrameLocks noChangeAspect="1"/>
          </p:cNvGraphicFramePr>
          <p:nvPr>
            <p:extLst/>
          </p:nvPr>
        </p:nvGraphicFramePr>
        <p:xfrm>
          <a:off x="2374898" y="4287409"/>
          <a:ext cx="2411412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Clip" r:id="rId5" imgW="4671360" imgH="4671360" progId="MS_ClipArt_Gallery.5">
                  <p:embed/>
                </p:oleObj>
              </mc:Choice>
              <mc:Fallback>
                <p:oleObj name="Clip" r:id="rId5" imgW="4671360" imgH="46713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898" y="4287409"/>
                        <a:ext cx="2411412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7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Radix-Sort for Binary Numbers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ea typeface="新細明體" charset="-120"/>
                  </a:rPr>
                  <a:t>Sorting a sequence of 4-bit integers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=4,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=2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4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  <a:blipFill rotWithShape="0">
                <a:blip r:embed="rId4"/>
                <a:stretch>
                  <a:fillRect l="-1231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2362200" y="2743200"/>
            <a:ext cx="685800" cy="3429000"/>
            <a:chOff x="816" y="1488"/>
            <a:chExt cx="432" cy="2160"/>
          </a:xfrm>
        </p:grpSpPr>
        <p:cxnSp>
          <p:nvCxnSpPr>
            <p:cNvPr id="98351" name="AutoShape 5"/>
            <p:cNvCxnSpPr>
              <a:cxnSpLocks noChangeShapeType="1"/>
              <a:stCxn id="98352" idx="2"/>
              <a:endCxn id="98356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52" name="AutoShape 6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3" name="AutoShape 7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4" name="AutoShape 8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5" name="AutoShape 9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6" name="AutoShape 10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  <p:grpSp>
        <p:nvGrpSpPr>
          <p:cNvPr id="98311" name="Group 11"/>
          <p:cNvGrpSpPr>
            <a:grpSpLocks/>
          </p:cNvGrpSpPr>
          <p:nvPr/>
        </p:nvGrpSpPr>
        <p:grpSpPr bwMode="auto">
          <a:xfrm>
            <a:off x="4038600" y="2743200"/>
            <a:ext cx="685800" cy="3429000"/>
            <a:chOff x="1728" y="1536"/>
            <a:chExt cx="432" cy="2160"/>
          </a:xfrm>
        </p:grpSpPr>
        <p:cxnSp>
          <p:nvCxnSpPr>
            <p:cNvPr id="98345" name="AutoShape 12"/>
            <p:cNvCxnSpPr>
              <a:cxnSpLocks noChangeShapeType="1"/>
              <a:stCxn id="98346" idx="2"/>
              <a:endCxn id="98350" idx="0"/>
            </p:cNvCxnSpPr>
            <p:nvPr/>
          </p:nvCxnSpPr>
          <p:spPr bwMode="auto">
            <a:xfrm>
              <a:off x="1944" y="1830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AutoShape 13"/>
            <p:cNvSpPr>
              <a:spLocks noChangeArrowheads="1"/>
            </p:cNvSpPr>
            <p:nvPr/>
          </p:nvSpPr>
          <p:spPr bwMode="auto">
            <a:xfrm>
              <a:off x="1728" y="153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7" name="AutoShape 14"/>
            <p:cNvSpPr>
              <a:spLocks noChangeArrowheads="1"/>
            </p:cNvSpPr>
            <p:nvPr/>
          </p:nvSpPr>
          <p:spPr bwMode="auto">
            <a:xfrm>
              <a:off x="1728" y="200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  <p:sp>
          <p:nvSpPr>
            <p:cNvPr id="98348" name="AutoShape 15"/>
            <p:cNvSpPr>
              <a:spLocks noChangeArrowheads="1"/>
            </p:cNvSpPr>
            <p:nvPr/>
          </p:nvSpPr>
          <p:spPr bwMode="auto">
            <a:xfrm>
              <a:off x="1728" y="247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49" name="AutoShape 16"/>
            <p:cNvSpPr>
              <a:spLocks noChangeArrowheads="1"/>
            </p:cNvSpPr>
            <p:nvPr/>
          </p:nvSpPr>
          <p:spPr bwMode="auto">
            <a:xfrm>
              <a:off x="1728" y="294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50" name="AutoShape 17"/>
            <p:cNvSpPr>
              <a:spLocks noChangeArrowheads="1"/>
            </p:cNvSpPr>
            <p:nvPr/>
          </p:nvSpPr>
          <p:spPr bwMode="auto">
            <a:xfrm>
              <a:off x="1728" y="340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</p:grpSp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5715000" y="2743200"/>
            <a:ext cx="685800" cy="3429000"/>
            <a:chOff x="816" y="1488"/>
            <a:chExt cx="432" cy="2160"/>
          </a:xfrm>
        </p:grpSpPr>
        <p:cxnSp>
          <p:nvCxnSpPr>
            <p:cNvPr id="98339" name="AutoShape 19"/>
            <p:cNvCxnSpPr>
              <a:cxnSpLocks noChangeShapeType="1"/>
              <a:stCxn id="98340" idx="2"/>
              <a:endCxn id="98344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AutoShape 20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41" name="AutoShape 21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42" name="AutoShape 22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43" name="AutoShape 23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4" name="AutoShape 24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3" name="Group 25"/>
          <p:cNvGrpSpPr>
            <a:grpSpLocks/>
          </p:cNvGrpSpPr>
          <p:nvPr/>
        </p:nvGrpSpPr>
        <p:grpSpPr bwMode="auto">
          <a:xfrm>
            <a:off x="7391400" y="2743200"/>
            <a:ext cx="685800" cy="3429000"/>
            <a:chOff x="816" y="1488"/>
            <a:chExt cx="432" cy="2160"/>
          </a:xfrm>
        </p:grpSpPr>
        <p:cxnSp>
          <p:nvCxnSpPr>
            <p:cNvPr id="98333" name="AutoShape 26"/>
            <p:cNvCxnSpPr>
              <a:cxnSpLocks noChangeShapeType="1"/>
              <a:stCxn id="98334" idx="2"/>
              <a:endCxn id="98338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34" name="AutoShape 27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35" name="AutoShape 28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36" name="AutoShape 29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7" name="AutoShape 30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8" name="AutoShape 31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4" name="Group 32"/>
          <p:cNvGrpSpPr>
            <a:grpSpLocks/>
          </p:cNvGrpSpPr>
          <p:nvPr/>
        </p:nvGrpSpPr>
        <p:grpSpPr bwMode="auto">
          <a:xfrm>
            <a:off x="9067800" y="2743200"/>
            <a:ext cx="685800" cy="3429000"/>
            <a:chOff x="816" y="1488"/>
            <a:chExt cx="432" cy="2160"/>
          </a:xfrm>
        </p:grpSpPr>
        <p:cxnSp>
          <p:nvCxnSpPr>
            <p:cNvPr id="98327" name="AutoShape 33"/>
            <p:cNvCxnSpPr>
              <a:cxnSpLocks noChangeShapeType="1"/>
              <a:stCxn id="98328" idx="2"/>
              <a:endCxn id="98332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28" name="AutoShape 34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29" name="AutoShape 35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0" name="AutoShape 36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31" name="AutoShape 37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2" name="AutoShape 38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sp>
        <p:nvSpPr>
          <p:cNvPr id="98315" name="AutoShape 39"/>
          <p:cNvSpPr>
            <a:spLocks noChangeArrowheads="1"/>
          </p:cNvSpPr>
          <p:nvPr/>
        </p:nvSpPr>
        <p:spPr bwMode="auto">
          <a:xfrm rot="-5400000">
            <a:off x="33528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6" name="AutoShape 40"/>
          <p:cNvSpPr>
            <a:spLocks noChangeArrowheads="1"/>
          </p:cNvSpPr>
          <p:nvPr/>
        </p:nvSpPr>
        <p:spPr bwMode="auto">
          <a:xfrm rot="-5400000">
            <a:off x="50292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7" name="AutoShape 41"/>
          <p:cNvSpPr>
            <a:spLocks noChangeArrowheads="1"/>
          </p:cNvSpPr>
          <p:nvPr/>
        </p:nvSpPr>
        <p:spPr bwMode="auto">
          <a:xfrm rot="-5400000">
            <a:off x="67056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8" name="AutoShape 42"/>
          <p:cNvSpPr>
            <a:spLocks noChangeArrowheads="1"/>
          </p:cNvSpPr>
          <p:nvPr/>
        </p:nvSpPr>
        <p:spPr bwMode="auto">
          <a:xfrm rot="-5400000">
            <a:off x="83820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/>
          </p:nvPr>
        </p:nvGraphicFramePr>
        <p:xfrm>
          <a:off x="8534400" y="700088"/>
          <a:ext cx="17526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Clip" r:id="rId5" imgW="1867680" imgH="1235520" progId="MS_ClipArt_Gallery.5">
                  <p:embed/>
                </p:oleObj>
              </mc:Choice>
              <mc:Fallback>
                <p:oleObj name="Clip" r:id="rId5" imgW="1867680" imgH="12355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00088"/>
                        <a:ext cx="1752600" cy="11588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TextBox 45"/>
          <p:cNvSpPr txBox="1">
            <a:spLocks noChangeArrowheads="1"/>
          </p:cNvSpPr>
          <p:nvPr/>
        </p:nvSpPr>
        <p:spPr bwMode="auto">
          <a:xfrm>
            <a:off x="35052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</a:rPr>
              <a:t>Sort by d=4</a:t>
            </a:r>
          </a:p>
        </p:txBody>
      </p:sp>
      <p:cxnSp>
        <p:nvCxnSpPr>
          <p:cNvPr id="98320" name="Straight Arrow Connector 52"/>
          <p:cNvCxnSpPr>
            <a:cxnSpLocks noChangeShapeType="1"/>
            <a:stCxn id="98319" idx="0"/>
          </p:cNvCxnSpPr>
          <p:nvPr/>
        </p:nvCxnSpPr>
        <p:spPr bwMode="auto">
          <a:xfrm flipV="1">
            <a:off x="4229100" y="6038850"/>
            <a:ext cx="26670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1" name="TextBox 54"/>
          <p:cNvSpPr txBox="1">
            <a:spLocks noChangeArrowheads="1"/>
          </p:cNvSpPr>
          <p:nvPr/>
        </p:nvSpPr>
        <p:spPr bwMode="auto">
          <a:xfrm>
            <a:off x="5181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d=3</a:t>
            </a:r>
          </a:p>
        </p:txBody>
      </p:sp>
      <p:cxnSp>
        <p:nvCxnSpPr>
          <p:cNvPr id="98322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72294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3" name="TextBox 56"/>
          <p:cNvSpPr txBox="1">
            <a:spLocks noChangeArrowheads="1"/>
          </p:cNvSpPr>
          <p:nvPr/>
        </p:nvSpPr>
        <p:spPr bwMode="auto">
          <a:xfrm>
            <a:off x="6705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d=2</a:t>
            </a:r>
          </a:p>
        </p:txBody>
      </p:sp>
      <p:cxnSp>
        <p:nvCxnSpPr>
          <p:cNvPr id="98324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56673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5" name="TextBox 58"/>
          <p:cNvSpPr txBox="1">
            <a:spLocks noChangeArrowheads="1"/>
          </p:cNvSpPr>
          <p:nvPr/>
        </p:nvSpPr>
        <p:spPr bwMode="auto">
          <a:xfrm>
            <a:off x="83058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d=1</a:t>
            </a:r>
          </a:p>
        </p:txBody>
      </p:sp>
      <p:cxnSp>
        <p:nvCxnSpPr>
          <p:cNvPr id="9832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8791575" y="612457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>
          <a:xfrm>
            <a:off x="4495800" y="2824222"/>
            <a:ext cx="152401" cy="3214627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042465" y="2824222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582862" y="2830009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9123259" y="2824222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2750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+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𝑑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#digits,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𝑁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range of digit values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only 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2750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76190" r="-126950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176190" r="-126950" b="-4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245763" r="-126950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345763" r="-126950" b="-2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449573" r="-126950" b="-10854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544915" r="-126950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Stable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only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94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/>
          </p:nvPr>
        </p:nvGraphicFramePr>
        <p:xfrm>
          <a:off x="5921183" y="2845594"/>
          <a:ext cx="25177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Clip" r:id="rId4" imgW="2169720" imgH="2374920" progId="MS_ClipArt_Gallery.5">
                  <p:embed/>
                </p:oleObj>
              </mc:Choice>
              <mc:Fallback>
                <p:oleObj name="Clip" r:id="rId4" imgW="2169720" imgH="23749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183" y="2845594"/>
                        <a:ext cx="2517775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Given an integer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, </a:t>
                </a:r>
                <a:r>
                  <a:rPr lang="en-US" altLang="zh-TW" sz="2800" dirty="0">
                    <a:ea typeface="新細明體" charset="-120"/>
                  </a:rPr>
                  <a:t>taken from a total order, find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 smtClean="0">
                    <a:ea typeface="新細明體" charset="-120"/>
                  </a:rPr>
                  <a:t>th</a:t>
                </a:r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smallest element in this set.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Also called </a:t>
                </a:r>
                <a:r>
                  <a:rPr lang="en-US" altLang="zh-TW" sz="2400" dirty="0">
                    <a:solidFill>
                      <a:schemeClr val="accent1"/>
                    </a:solidFill>
                    <a:ea typeface="新細明體" charset="-120"/>
                  </a:rPr>
                  <a:t>order statistics</a:t>
                </a:r>
                <a:r>
                  <a:rPr lang="en-US" altLang="zh-TW" sz="2400" dirty="0">
                    <a:ea typeface="新細明體" charset="-120"/>
                  </a:rPr>
                  <a:t>,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order statistic is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smallest element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Minimum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- 1st order statistic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Maximum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err="1" smtClean="0">
                    <a:ea typeface="新細明體" charset="-120"/>
                  </a:rPr>
                  <a:t>th</a:t>
                </a:r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order </a:t>
                </a:r>
                <a:r>
                  <a:rPr lang="en-US" altLang="zh-TW" sz="2400" dirty="0" smtClean="0">
                    <a:ea typeface="新細明體" charset="-120"/>
                  </a:rPr>
                  <a:t>statistic</a:t>
                </a:r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Median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 err="1">
                    <a:ea typeface="新細明體" charset="-120"/>
                  </a:rPr>
                  <a:t>etc</a:t>
                </a:r>
                <a:endParaRPr lang="en-US" altLang="zh-TW" sz="2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15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3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Naïve solution - SORT!</a:t>
                </a:r>
              </a:p>
              <a:p>
                <a:r>
                  <a:rPr lang="en-US" altLang="zh-TW" sz="2800" dirty="0">
                    <a:ea typeface="新細明體" charset="-120"/>
                  </a:rPr>
                  <a:t>W</a:t>
                </a:r>
                <a:r>
                  <a:rPr lang="en-US" altLang="zh-TW" sz="2800" dirty="0" smtClean="0">
                    <a:ea typeface="新細明體" charset="-120"/>
                  </a:rPr>
                  <a:t>e </a:t>
                </a:r>
                <a:r>
                  <a:rPr lang="en-US" altLang="zh-TW" sz="2800" dirty="0">
                    <a:ea typeface="新細明體" charset="-120"/>
                  </a:rPr>
                  <a:t>can sort the set in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time and then index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>
                    <a:ea typeface="新細明體" charset="-120"/>
                  </a:rPr>
                  <a:t>th</a:t>
                </a:r>
                <a:r>
                  <a:rPr lang="en-US" altLang="zh-TW" sz="2800" dirty="0">
                    <a:ea typeface="新細明體" charset="-120"/>
                  </a:rPr>
                  <a:t> element.</a:t>
                </a:r>
              </a:p>
              <a:p>
                <a:pPr marL="0" indent="0">
                  <a:buNone/>
                </a:pPr>
                <a:endParaRPr lang="en-US" altLang="zh-TW" sz="2800" dirty="0">
                  <a:ea typeface="新細明體" charset="-120"/>
                </a:endParaRPr>
              </a:p>
              <a:p>
                <a:r>
                  <a:rPr lang="en-US" altLang="zh-TW" sz="2800" dirty="0">
                    <a:ea typeface="新細明體" charset="-120"/>
                  </a:rPr>
                  <a:t>Can we solve the selection problem faster?</a:t>
                </a:r>
              </a:p>
            </p:txBody>
          </p:sp>
        </mc:Choice>
        <mc:Fallback xmlns="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0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1" name="AutoShape 4"/>
          <p:cNvSpPr>
            <a:spLocks noChangeArrowheads="1"/>
          </p:cNvSpPr>
          <p:nvPr/>
        </p:nvSpPr>
        <p:spPr bwMode="auto">
          <a:xfrm>
            <a:off x="3497447" y="3854605"/>
            <a:ext cx="426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7  4  9  </a:t>
            </a:r>
            <a:r>
              <a:rPr lang="en-US" altLang="zh-TW" u="sng" dirty="0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2  </a:t>
            </a:r>
            <a:r>
              <a:rPr lang="en-US" altLang="zh-TW" b="1" dirty="0"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2  4  </a:t>
            </a:r>
            <a:r>
              <a:rPr lang="en-US" altLang="zh-TW" u="sng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  7  9</a:t>
            </a:r>
          </a:p>
        </p:txBody>
      </p:sp>
      <p:sp>
        <p:nvSpPr>
          <p:cNvPr id="72712" name="Text Box 5"/>
          <p:cNvSpPr txBox="1">
            <a:spLocks noChangeArrowheads="1"/>
          </p:cNvSpPr>
          <p:nvPr/>
        </p:nvSpPr>
        <p:spPr bwMode="auto">
          <a:xfrm>
            <a:off x="8221848" y="3884738"/>
            <a:ext cx="604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k=3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1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Minimum (or Maximum)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394381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minimum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minimum element 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←2</m:t>
                    </m:r>
                  </m:oMath>
                </a14:m>
                <a:r>
                  <a:rPr lang="en-US" altLang="zh-TW" sz="18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to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return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Running Time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Is this the best possible?</a:t>
                </a: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394381"/>
              </a:xfrm>
              <a:blipFill rotWithShape="0">
                <a:blip r:embed="rId3"/>
                <a:stretch>
                  <a:fillRect l="-1231"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7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r>
                  <a:rPr lang="en-US" altLang="zh-TW" dirty="0"/>
                  <a:t>The recurrence equation for this algorithm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lvl="1"/>
                <a:r>
                  <a:rPr lang="en-US" altLang="zh-TW" dirty="0"/>
                  <a:t>The solution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which is the same as naïve </a:t>
                </a:r>
                <a:r>
                  <a:rPr lang="en-US" altLang="zh-TW" dirty="0" smtClean="0"/>
                  <a:t>algorithm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Split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  <a:blipFill rotWithShape="0">
                <a:blip r:embed="rId3"/>
                <a:stretch>
                  <a:fillRect l="-1586" t="-397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  <a:ea typeface="新細明體" charset="-120"/>
                  </a:rPr>
                  <a:t>Quick-select</a:t>
                </a:r>
                <a:r>
                  <a:rPr lang="en-US" altLang="zh-TW" b="1" dirty="0">
                    <a:solidFill>
                      <a:schemeClr val="accent1"/>
                    </a:solidFill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 randomized selection algorithm based on the </a:t>
                </a:r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prune-and-search</a:t>
                </a:r>
                <a:r>
                  <a:rPr lang="en-US" altLang="zh-TW" dirty="0">
                    <a:ea typeface="新細明體" charset="-120"/>
                  </a:rPr>
                  <a:t> paradigm:</a:t>
                </a: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</a:t>
                </a:r>
                <a:r>
                  <a:rPr lang="en-US" altLang="zh-TW" dirty="0">
                    <a:ea typeface="新細明體" charset="-120"/>
                  </a:rPr>
                  <a:t>: pick a random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(called </a:t>
                </a:r>
                <a:r>
                  <a:rPr lang="en-US" altLang="zh-TW" dirty="0">
                    <a:solidFill>
                      <a:schemeClr val="tx2"/>
                    </a:solidFill>
                    <a:ea typeface="新細明體" charset="-120"/>
                  </a:rPr>
                  <a:t>pivot</a:t>
                </a:r>
                <a:r>
                  <a:rPr lang="en-US" altLang="zh-TW" dirty="0">
                    <a:ea typeface="新細明體" charset="-120"/>
                  </a:rPr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Search</a:t>
                </a:r>
                <a:r>
                  <a:rPr lang="en-US" altLang="zh-TW" dirty="0">
                    <a:ea typeface="新細明體" charset="-120"/>
                  </a:rPr>
                  <a:t>: depending 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either answer is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or we need to </a:t>
                </a:r>
                <a:r>
                  <a:rPr lang="en-US" altLang="zh-TW" dirty="0" smtClean="0">
                    <a:ea typeface="新細明體" charset="-120"/>
                  </a:rPr>
                  <a:t>recur </a:t>
                </a:r>
                <a:r>
                  <a:rPr lang="en-US" altLang="zh-TW" dirty="0">
                    <a:ea typeface="新細明體" charset="-120"/>
                  </a:rPr>
                  <a:t>on either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r>
                  <a:rPr lang="en-US" altLang="zh-TW" dirty="0" smtClean="0">
                    <a:ea typeface="新細明體" charset="-120"/>
                  </a:rPr>
                  <a:t>Note</a:t>
                </a:r>
                <a:r>
                  <a:rPr lang="en-US" altLang="zh-TW" dirty="0">
                    <a:ea typeface="新細明體" charset="-120"/>
                  </a:rPr>
                  <a:t>: Partition same as Quicksort</a:t>
                </a:r>
              </a:p>
            </p:txBody>
          </p:sp>
        </mc:Choice>
        <mc:Fallback xmlns="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 r="-1625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6934200" y="16351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7340600" y="223837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0" name="Rectangle 6"/>
          <p:cNvSpPr>
            <a:spLocks noChangeArrowheads="1"/>
          </p:cNvSpPr>
          <p:nvPr/>
        </p:nvSpPr>
        <p:spPr bwMode="auto">
          <a:xfrm>
            <a:off x="8153400" y="240982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1" name="Rectangle 7"/>
          <p:cNvSpPr>
            <a:spLocks noChangeArrowheads="1"/>
          </p:cNvSpPr>
          <p:nvPr/>
        </p:nvSpPr>
        <p:spPr bwMode="auto">
          <a:xfrm>
            <a:off x="8559800" y="20669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8966200" y="17240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3" name="Rectangle 9"/>
          <p:cNvSpPr>
            <a:spLocks noChangeArrowheads="1"/>
          </p:cNvSpPr>
          <p:nvPr/>
        </p:nvSpPr>
        <p:spPr bwMode="auto">
          <a:xfrm>
            <a:off x="9372600" y="235267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4" name="Rectangle 10"/>
          <p:cNvSpPr>
            <a:spLocks noChangeArrowheads="1"/>
          </p:cNvSpPr>
          <p:nvPr/>
        </p:nvSpPr>
        <p:spPr bwMode="auto">
          <a:xfrm>
            <a:off x="7747000" y="18954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9067800" y="30956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6" name="Rectangle 12"/>
          <p:cNvSpPr>
            <a:spLocks noChangeArrowheads="1"/>
          </p:cNvSpPr>
          <p:nvPr/>
        </p:nvSpPr>
        <p:spPr bwMode="auto">
          <a:xfrm>
            <a:off x="9906000" y="31845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7" name="Rectangle 13"/>
          <p:cNvSpPr>
            <a:spLocks noChangeArrowheads="1"/>
          </p:cNvSpPr>
          <p:nvPr/>
        </p:nvSpPr>
        <p:spPr bwMode="auto">
          <a:xfrm>
            <a:off x="9486900" y="33559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4768" name="Group 14"/>
          <p:cNvGrpSpPr>
            <a:grpSpLocks/>
          </p:cNvGrpSpPr>
          <p:nvPr/>
        </p:nvGrpSpPr>
        <p:grpSpPr bwMode="auto">
          <a:xfrm>
            <a:off x="6635750" y="3705225"/>
            <a:ext cx="1054100" cy="457200"/>
            <a:chOff x="3320" y="2304"/>
            <a:chExt cx="664" cy="384"/>
          </a:xfrm>
        </p:grpSpPr>
        <p:sp>
          <p:nvSpPr>
            <p:cNvPr id="74777" name="Rectangle 15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8" name="Rectangle 16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9" name="Rectangle 17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769" name="Rectangle 18"/>
          <p:cNvSpPr>
            <a:spLocks noChangeArrowheads="1"/>
          </p:cNvSpPr>
          <p:nvPr/>
        </p:nvSpPr>
        <p:spPr bwMode="auto">
          <a:xfrm>
            <a:off x="8267700" y="35337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70" name="AutoShape 19"/>
          <p:cNvSpPr>
            <a:spLocks/>
          </p:cNvSpPr>
          <p:nvPr/>
        </p:nvSpPr>
        <p:spPr bwMode="auto">
          <a:xfrm rot="-5400000">
            <a:off x="70104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74771" name="AutoShape 20"/>
          <p:cNvSpPr>
            <a:spLocks/>
          </p:cNvSpPr>
          <p:nvPr/>
        </p:nvSpPr>
        <p:spPr bwMode="auto">
          <a:xfrm rot="-5400000">
            <a:off x="94488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74772" name="AutoShape 21"/>
          <p:cNvSpPr>
            <a:spLocks/>
          </p:cNvSpPr>
          <p:nvPr/>
        </p:nvSpPr>
        <p:spPr bwMode="auto">
          <a:xfrm rot="-5400000">
            <a:off x="8229600" y="3990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Text Box 22"/>
              <p:cNvSpPr txBox="1">
                <a:spLocks noChangeArrowheads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≤|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|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4" name="Text Box 23"/>
              <p:cNvSpPr txBox="1">
                <a:spLocks noChangeArrowheads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&lt;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𝑑𝑜𝑛𝑒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blipFill rotWithShape="0">
                <a:blip r:embed="rId4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5" name="Text Box 24"/>
              <p:cNvSpPr txBox="1">
                <a:spLocks noChangeArrowheads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’=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76" name="Line 25"/>
          <p:cNvSpPr>
            <a:spLocks noChangeShapeType="1"/>
          </p:cNvSpPr>
          <p:nvPr/>
        </p:nvSpPr>
        <p:spPr bwMode="auto">
          <a:xfrm flipV="1">
            <a:off x="83820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ea typeface="新細明體" charset="-120"/>
                  </a:rPr>
                  <a:t>An execution of quick-select can be visualized by a recursion path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Each node represents a recursive call of quick-select, and stores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and the remaining sequence</a:t>
                </a:r>
              </a:p>
            </p:txBody>
          </p:sp>
        </mc:Choice>
        <mc:Fallback xmlns="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2" name="AutoShape 4"/>
              <p:cNvSpPr>
                <a:spLocks noChangeArrowheads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=5,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4,9,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3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2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1,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8)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2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3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3" name="AutoShape 5"/>
              <p:cNvSpPr>
                <a:spLocks noChangeArrowheads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3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784" name="AutoShape 6"/>
          <p:cNvCxnSpPr>
            <a:cxnSpLocks noChangeShapeType="1"/>
            <a:stCxn id="75788" idx="0"/>
            <a:endCxn id="75782" idx="2"/>
          </p:cNvCxnSpPr>
          <p:nvPr/>
        </p:nvCxnSpPr>
        <p:spPr bwMode="auto">
          <a:xfrm rot="16200000" flipV="1">
            <a:off x="6537945" y="3018805"/>
            <a:ext cx="304800" cy="1835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AutoShape 7"/>
          <p:cNvCxnSpPr>
            <a:cxnSpLocks noChangeShapeType="1"/>
          </p:cNvCxnSpPr>
          <p:nvPr/>
        </p:nvCxnSpPr>
        <p:spPr bwMode="auto">
          <a:xfrm rot="5400000" flipH="1" flipV="1">
            <a:off x="6883227" y="6069187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8"/>
          <p:cNvCxnSpPr>
            <a:cxnSpLocks noChangeShapeType="1"/>
            <a:stCxn id="75788" idx="2"/>
            <a:endCxn id="75789" idx="0"/>
          </p:cNvCxnSpPr>
          <p:nvPr/>
        </p:nvCxnSpPr>
        <p:spPr bwMode="auto">
          <a:xfrm rot="5400000">
            <a:off x="6541120" y="3707780"/>
            <a:ext cx="304800" cy="1828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9"/>
          <p:cNvCxnSpPr>
            <a:cxnSpLocks noChangeShapeType="1"/>
            <a:stCxn id="75789" idx="2"/>
            <a:endCxn id="75790" idx="0"/>
          </p:cNvCxnSpPr>
          <p:nvPr/>
        </p:nvCxnSpPr>
        <p:spPr bwMode="auto">
          <a:xfrm rot="16200000" flipH="1">
            <a:off x="6198220" y="4736480"/>
            <a:ext cx="3810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788" name="AutoShape 10"/>
              <p:cNvSpPr>
                <a:spLocks noChangeArrowheads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 9, 6, 5,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8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5"/>
                <a:stretch>
                  <a:fillRect b="-15385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9" name="AutoShape 11"/>
              <p:cNvSpPr>
                <a:spLocks noChangeArrowheads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4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5)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9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6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0" name="AutoShape 12"/>
              <p:cNvSpPr>
                <a:spLocks noChangeArrowheads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1,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6,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5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90" name="AutoShap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7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 Exercise</a:t>
            </a:r>
          </a:p>
        </p:txBody>
      </p:sp>
      <p:sp>
        <p:nvSpPr>
          <p:cNvPr id="768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Best Case - even splits (n/2 and n/2)</a:t>
            </a:r>
          </a:p>
          <a:p>
            <a:r>
              <a:rPr lang="en-US" altLang="zh-TW" dirty="0" smtClean="0"/>
              <a:t>Worst Case - bad splits (1 and n-1)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Derive and solve the recurrence relation corresponding to the best case performance of randomized quick-select.</a:t>
            </a:r>
          </a:p>
          <a:p>
            <a:r>
              <a:rPr lang="en-US" altLang="zh-TW" dirty="0" smtClean="0"/>
              <a:t>Derive and solve the recurrence relation corresponding to the worst case performance of randomized quick-select.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6807" name="AutoShape 5"/>
          <p:cNvSpPr>
            <a:spLocks noChangeArrowheads="1"/>
          </p:cNvSpPr>
          <p:nvPr/>
        </p:nvSpPr>
        <p:spPr bwMode="auto">
          <a:xfrm>
            <a:off x="2814705" y="3356518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6808" name="AutoShape 6"/>
          <p:cNvCxnSpPr>
            <a:cxnSpLocks noChangeShapeType="1"/>
            <a:stCxn id="76810" idx="0"/>
            <a:endCxn id="76807" idx="2"/>
          </p:cNvCxnSpPr>
          <p:nvPr/>
        </p:nvCxnSpPr>
        <p:spPr bwMode="auto">
          <a:xfrm flipV="1">
            <a:off x="2922656" y="3588292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0" name="AutoShape 8"/>
          <p:cNvSpPr>
            <a:spLocks noChangeArrowheads="1"/>
          </p:cNvSpPr>
          <p:nvPr/>
        </p:nvSpPr>
        <p:spPr bwMode="auto">
          <a:xfrm>
            <a:off x="2294005" y="3899443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6812" name="Line 10"/>
          <p:cNvSpPr>
            <a:spLocks noChangeShapeType="1"/>
          </p:cNvSpPr>
          <p:nvPr/>
        </p:nvSpPr>
        <p:spPr bwMode="auto">
          <a:xfrm flipH="1">
            <a:off x="3076642" y="3639092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13" name="AutoShape 11"/>
          <p:cNvSpPr>
            <a:spLocks noChangeArrowheads="1"/>
          </p:cNvSpPr>
          <p:nvPr/>
        </p:nvSpPr>
        <p:spPr bwMode="auto">
          <a:xfrm>
            <a:off x="8223318" y="3880392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6815" name="AutoShape 13"/>
          <p:cNvSpPr>
            <a:spLocks noChangeArrowheads="1"/>
          </p:cNvSpPr>
          <p:nvPr/>
        </p:nvSpPr>
        <p:spPr bwMode="auto">
          <a:xfrm>
            <a:off x="6513580" y="3356518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 b="1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6817" name="AutoShape 15"/>
          <p:cNvCxnSpPr>
            <a:cxnSpLocks noChangeShapeType="1"/>
            <a:stCxn id="76813" idx="0"/>
            <a:endCxn id="76815" idx="2"/>
          </p:cNvCxnSpPr>
          <p:nvPr/>
        </p:nvCxnSpPr>
        <p:spPr bwMode="auto">
          <a:xfrm flipH="1" flipV="1">
            <a:off x="7755006" y="3575592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Line 16"/>
          <p:cNvSpPr>
            <a:spLocks noChangeShapeType="1"/>
          </p:cNvSpPr>
          <p:nvPr/>
        </p:nvSpPr>
        <p:spPr bwMode="auto">
          <a:xfrm>
            <a:off x="8505892" y="3661317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0" name="Text Box 18"/>
          <p:cNvSpPr txBox="1">
            <a:spLocks noChangeArrowheads="1"/>
          </p:cNvSpPr>
          <p:nvPr/>
        </p:nvSpPr>
        <p:spPr bwMode="auto">
          <a:xfrm>
            <a:off x="3320909" y="4270401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6821" name="Text Box 19"/>
          <p:cNvSpPr txBox="1">
            <a:spLocks noChangeArrowheads="1"/>
          </p:cNvSpPr>
          <p:nvPr/>
        </p:nvSpPr>
        <p:spPr bwMode="auto">
          <a:xfrm>
            <a:off x="7204679" y="4270401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dirty="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6822" name="Group 20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6823" name="Freeform 21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4" name="Freeform 22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5" name="Freeform 23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6" name="Freeform 24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7" name="Freeform 25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8" name="Freeform 26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9" name="Freeform 27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0" name="Freeform 28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1" name="Freeform 29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2" name="Freeform 30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3" name="Freeform 31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4" name="Freeform 32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5" name="Freeform 33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6" name="Freeform 34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7" name="Freeform 35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8" name="Freeform 36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9" name="Freeform 37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0" name="Freeform 38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1" name="Freeform 39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2" name="Freeform 40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3" name="Freeform 41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4" name="Freeform 42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5" name="Freeform 43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6" name="Freeform 44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7" name="Freeform 45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8" name="Freeform 46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9" name="Freeform 47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0" name="Freeform 48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1" name="Freeform 49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2" name="Freeform 50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3" name="Freeform 51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4" name="Freeform 52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5" name="Freeform 53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6" name="Freeform 54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7" name="Freeform 55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8" name="Freeform 56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9" name="Freeform 57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0" name="Freeform 58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1" name="Freeform 59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2" name="Freeform 60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3" name="Freeform 61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4" name="Freeform 62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5" name="Freeform 63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6" name="Freeform 64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7" name="Freeform 65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8" name="Freeform 66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9" name="Freeform 67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0" name="Freeform 68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1" name="Freeform 69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2" name="Freeform 70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3" name="Freeform 71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4" name="Freeform 72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5" name="Freeform 73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6" name="Freeform 74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7" name="Freeform 75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8" name="Freeform 76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9" name="Freeform 77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0" name="Freeform 78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1" name="Freeform 79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2" name="Freeform 80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3" name="Freeform 81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4" name="Freeform 82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5" name="Freeform 83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6" name="Freeform 84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7" name="Freeform 85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8" name="Freeform 86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7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quick-select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0" name="AutoShape 4"/>
          <p:cNvSpPr>
            <a:spLocks noChangeArrowheads="1"/>
          </p:cNvSpPr>
          <p:nvPr/>
        </p:nvSpPr>
        <p:spPr bwMode="auto">
          <a:xfrm>
            <a:off x="4884993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7  9  7  1 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</a:t>
            </a:r>
          </a:p>
        </p:txBody>
      </p:sp>
      <p:sp>
        <p:nvSpPr>
          <p:cNvPr id="77831" name="AutoShape 5"/>
          <p:cNvSpPr>
            <a:spLocks noChangeArrowheads="1"/>
          </p:cNvSpPr>
          <p:nvPr/>
        </p:nvSpPr>
        <p:spPr bwMode="auto">
          <a:xfrm>
            <a:off x="3238756" y="3490329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7832" name="AutoShape 6"/>
          <p:cNvCxnSpPr>
            <a:cxnSpLocks noChangeShapeType="1"/>
            <a:stCxn id="77834" idx="0"/>
            <a:endCxn id="77831" idx="2"/>
          </p:cNvCxnSpPr>
          <p:nvPr/>
        </p:nvCxnSpPr>
        <p:spPr bwMode="auto">
          <a:xfrm flipV="1">
            <a:off x="3346707" y="3722103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AutoShape 7"/>
          <p:cNvCxnSpPr>
            <a:cxnSpLocks noChangeShapeType="1"/>
            <a:stCxn id="77830" idx="0"/>
            <a:endCxn id="77831" idx="2"/>
          </p:cNvCxnSpPr>
          <p:nvPr/>
        </p:nvCxnSpPr>
        <p:spPr bwMode="auto">
          <a:xfrm flipH="1" flipV="1">
            <a:off x="4435731" y="3726866"/>
            <a:ext cx="1077912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4" name="AutoShape 8"/>
          <p:cNvSpPr>
            <a:spLocks noChangeArrowheads="1"/>
          </p:cNvSpPr>
          <p:nvPr/>
        </p:nvSpPr>
        <p:spPr bwMode="auto">
          <a:xfrm>
            <a:off x="2718056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7835" name="Line 9"/>
          <p:cNvSpPr>
            <a:spLocks noChangeShapeType="1"/>
          </p:cNvSpPr>
          <p:nvPr/>
        </p:nvSpPr>
        <p:spPr bwMode="auto">
          <a:xfrm>
            <a:off x="5070731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6" name="Line 10"/>
          <p:cNvSpPr>
            <a:spLocks noChangeShapeType="1"/>
          </p:cNvSpPr>
          <p:nvPr/>
        </p:nvSpPr>
        <p:spPr bwMode="auto">
          <a:xfrm flipH="1">
            <a:off x="3500693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7" name="AutoShape 11"/>
          <p:cNvSpPr>
            <a:spLocks noChangeArrowheads="1"/>
          </p:cNvSpPr>
          <p:nvPr/>
        </p:nvSpPr>
        <p:spPr bwMode="auto">
          <a:xfrm>
            <a:off x="8647369" y="4014203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7838" name="AutoShape 12"/>
          <p:cNvSpPr>
            <a:spLocks noChangeArrowheads="1"/>
          </p:cNvSpPr>
          <p:nvPr/>
        </p:nvSpPr>
        <p:spPr bwMode="auto">
          <a:xfrm>
            <a:off x="6845556" y="4014203"/>
            <a:ext cx="360362" cy="217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7839" name="AutoShape 13"/>
          <p:cNvSpPr>
            <a:spLocks noChangeArrowheads="1"/>
          </p:cNvSpPr>
          <p:nvPr/>
        </p:nvSpPr>
        <p:spPr bwMode="auto">
          <a:xfrm>
            <a:off x="6937631" y="3490329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7840" name="AutoShape 14"/>
          <p:cNvCxnSpPr>
            <a:cxnSpLocks noChangeShapeType="1"/>
            <a:stCxn id="77838" idx="0"/>
            <a:endCxn id="77839" idx="2"/>
          </p:cNvCxnSpPr>
          <p:nvPr/>
        </p:nvCxnSpPr>
        <p:spPr bwMode="auto">
          <a:xfrm flipV="1">
            <a:off x="7026532" y="3709403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15"/>
          <p:cNvCxnSpPr>
            <a:cxnSpLocks noChangeShapeType="1"/>
            <a:stCxn id="77837" idx="0"/>
            <a:endCxn id="77839" idx="2"/>
          </p:cNvCxnSpPr>
          <p:nvPr/>
        </p:nvCxnSpPr>
        <p:spPr bwMode="auto">
          <a:xfrm flipH="1" flipV="1">
            <a:off x="8179057" y="3709403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2" name="Line 16"/>
          <p:cNvSpPr>
            <a:spLocks noChangeShapeType="1"/>
          </p:cNvSpPr>
          <p:nvPr/>
        </p:nvSpPr>
        <p:spPr bwMode="auto">
          <a:xfrm>
            <a:off x="8929943" y="379512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3" name="Line 17"/>
          <p:cNvSpPr>
            <a:spLocks noChangeShapeType="1"/>
          </p:cNvSpPr>
          <p:nvPr/>
        </p:nvSpPr>
        <p:spPr bwMode="auto">
          <a:xfrm flipH="1">
            <a:off x="7253543" y="375067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3744960" y="4404212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7845" name="Text Box 19"/>
          <p:cNvSpPr txBox="1">
            <a:spLocks noChangeArrowheads="1"/>
          </p:cNvSpPr>
          <p:nvPr/>
        </p:nvSpPr>
        <p:spPr bwMode="auto">
          <a:xfrm>
            <a:off x="7628730" y="4404212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7846" name="Group 20"/>
          <p:cNvGrpSpPr>
            <a:grpSpLocks/>
          </p:cNvGrpSpPr>
          <p:nvPr/>
        </p:nvGrpSpPr>
        <p:grpSpPr bwMode="auto">
          <a:xfrm>
            <a:off x="4056877" y="5832475"/>
            <a:ext cx="4343400" cy="381000"/>
            <a:chOff x="1776" y="3264"/>
            <a:chExt cx="2736" cy="240"/>
          </a:xfrm>
        </p:grpSpPr>
        <p:sp>
          <p:nvSpPr>
            <p:cNvPr id="77920" name="AutoShape 21"/>
            <p:cNvSpPr>
              <a:spLocks noChangeArrowheads="1"/>
            </p:cNvSpPr>
            <p:nvPr/>
          </p:nvSpPr>
          <p:spPr bwMode="auto">
            <a:xfrm>
              <a:off x="3511" y="3264"/>
              <a:ext cx="1001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1" name="AutoShape 22"/>
            <p:cNvSpPr>
              <a:spLocks noChangeArrowheads="1"/>
            </p:cNvSpPr>
            <p:nvPr/>
          </p:nvSpPr>
          <p:spPr bwMode="auto">
            <a:xfrm>
              <a:off x="1776" y="3264"/>
              <a:ext cx="696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2" name="Rectangle 23"/>
            <p:cNvSpPr>
              <a:spLocks noChangeArrowheads="1"/>
            </p:cNvSpPr>
            <p:nvPr/>
          </p:nvSpPr>
          <p:spPr bwMode="auto">
            <a:xfrm>
              <a:off x="2400" y="3264"/>
              <a:ext cx="1191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3" name="AutoShape 24"/>
            <p:cNvSpPr>
              <a:spLocks noChangeArrowheads="1"/>
            </p:cNvSpPr>
            <p:nvPr/>
          </p:nvSpPr>
          <p:spPr bwMode="auto">
            <a:xfrm>
              <a:off x="1776" y="3264"/>
              <a:ext cx="2736" cy="2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1 2 3 4 5 6 7 8 9 10 11 12 13 14 15 16</a:t>
              </a:r>
            </a:p>
          </p:txBody>
        </p:sp>
      </p:grp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5264964" y="6503364"/>
            <a:ext cx="154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Good pivots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3858439" y="6471077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7089002" y="6474832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50" name="AutoShape 28"/>
          <p:cNvSpPr>
            <a:spLocks/>
          </p:cNvSpPr>
          <p:nvPr/>
        </p:nvSpPr>
        <p:spPr bwMode="auto">
          <a:xfrm rot="-5400000">
            <a:off x="5923777" y="5413375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1" name="AutoShape 29"/>
          <p:cNvSpPr>
            <a:spLocks/>
          </p:cNvSpPr>
          <p:nvPr/>
        </p:nvSpPr>
        <p:spPr bwMode="auto">
          <a:xfrm rot="-5400000">
            <a:off x="4437877" y="59848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2" name="AutoShape 30"/>
          <p:cNvSpPr>
            <a:spLocks/>
          </p:cNvSpPr>
          <p:nvPr/>
        </p:nvSpPr>
        <p:spPr bwMode="auto">
          <a:xfrm rot="-5400000">
            <a:off x="7638277" y="5756275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7853" name="Group 31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7854" name="Freeform 32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5" name="Freeform 33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6" name="Freeform 34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7" name="Freeform 35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8" name="Freeform 36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9" name="Freeform 37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0" name="Freeform 38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1" name="Freeform 39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2" name="Freeform 40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3" name="Freeform 41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4" name="Freeform 42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5" name="Freeform 43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6" name="Freeform 44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7" name="Freeform 45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8" name="Freeform 46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9" name="Freeform 47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0" name="Freeform 48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1" name="Freeform 49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2" name="Freeform 50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3" name="Freeform 51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4" name="Freeform 52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5" name="Freeform 53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6" name="Freeform 54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7" name="Freeform 55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8" name="Freeform 56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9" name="Freeform 57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0" name="Freeform 58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1" name="Freeform 59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2" name="Freeform 60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3" name="Freeform 61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4" name="Freeform 62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5" name="Freeform 63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6" name="Freeform 64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7" name="Freeform 65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8" name="Freeform 66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9" name="Freeform 67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0" name="Freeform 68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1" name="Freeform 69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2" name="Freeform 70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3" name="Freeform 71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4" name="Freeform 72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5" name="Freeform 73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6" name="Freeform 74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7" name="Freeform 75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8" name="Freeform 76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9" name="Freeform 77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0" name="Freeform 78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1" name="Freeform 79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2" name="Freeform 80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3" name="Freeform 81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4" name="Freeform 82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5" name="Freeform 83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6" name="Freeform 84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7" name="Freeform 85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8" name="Freeform 86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9" name="Freeform 87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0" name="Freeform 88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1" name="Freeform 89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2" name="Freeform 90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3" name="Freeform 91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4" name="Freeform 92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5" name="Freeform 93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6" name="Freeform 94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7" name="Freeform 95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8" name="Freeform 96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9" name="Freeform 97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5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</a:t>
            </a:r>
            <a:r>
              <a:rPr lang="en-US" altLang="zh-TW" smtClean="0"/>
              <a:t>Running Time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Probabilistic Fact #1: The expected number of coin tosses required in order to get one head is two</a:t>
                </a:r>
              </a:p>
              <a:p>
                <a:r>
                  <a:rPr lang="en-US" altLang="zh-TW" dirty="0" smtClean="0"/>
                  <a:t>Probabilistic Fact #2: Expectation is a linear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denote the expected running time of quick-select.</a:t>
                </a:r>
              </a:p>
              <a:p>
                <a:r>
                  <a:rPr lang="en-US" altLang="zh-TW" dirty="0" smtClean="0"/>
                  <a:t>By Fact #2,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𝑏𝑒𝑓𝑜𝑟𝑒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By Fact #1,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a geometric series: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We can solve the selection problem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expected time.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  <a:blipFill rotWithShape="0">
                <a:blip r:embed="rId2"/>
                <a:stretch>
                  <a:fillRect l="-615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54" name="Group 4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8855" name="Freeform 5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6" name="Freeform 6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7" name="Freeform 7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8" name="Freeform 8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9" name="Freeform 9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0" name="Freeform 10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1" name="Freeform 11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2" name="Freeform 12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3" name="Freeform 13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4" name="Freeform 14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5" name="Freeform 15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6" name="Freeform 16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7" name="Freeform 17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8" name="Freeform 18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9" name="Freeform 19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0" name="Freeform 20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1" name="Freeform 21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2" name="Freeform 22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3" name="Freeform 23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4" name="Freeform 24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5" name="Freeform 25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6" name="Freeform 26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7" name="Freeform 27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8" name="Freeform 28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9" name="Freeform 29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0" name="Freeform 30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1" name="Freeform 31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2" name="Freeform 32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3" name="Freeform 33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4" name="Freeform 34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5" name="Freeform 35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6" name="Freeform 36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7" name="Freeform 37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8" name="Freeform 38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9" name="Freeform 39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0" name="Freeform 40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1" name="Freeform 41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2" name="Freeform 42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3" name="Freeform 43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4" name="Freeform 44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5" name="Freeform 45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6" name="Freeform 46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7" name="Freeform 47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8" name="Freeform 48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9" name="Freeform 49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0" name="Freeform 50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1" name="Freeform 51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2" name="Freeform 52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3" name="Freeform 53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4" name="Freeform 54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5" name="Freeform 55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6" name="Freeform 56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7" name="Freeform 57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8" name="Freeform 58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9" name="Freeform 59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0" name="Freeform 60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1" name="Freeform 61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2" name="Freeform 62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3" name="Freeform 63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4" name="Freeform 64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5" name="Freeform 65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6" name="Freeform 66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7" name="Freeform 67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8" name="Freeform 68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9" name="Freeform 69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20" name="Freeform 70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8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7" name="Group 2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9963" name="Freeform 3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4" name="Freeform 4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5" name="Freeform 5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6" name="Freeform 6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7" name="Freeform 7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8" name="Freeform 8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9" name="Freeform 9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0" name="Freeform 10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1" name="Freeform 11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2" name="Freeform 12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3" name="Freeform 13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4" name="Freeform 14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5" name="Freeform 15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6" name="Freeform 16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7" name="Freeform 17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8" name="Freeform 18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9" name="Freeform 19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0" name="Freeform 20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1" name="Freeform 21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2" name="Freeform 22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3" name="Freeform 23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4" name="Freeform 24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Freeform 25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6" name="Freeform 26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7" name="Freeform 27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8" name="Freeform 28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9" name="Freeform 29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0" name="Freeform 30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1" name="Freeform 31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2" name="Freeform 32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3" name="Freeform 33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4" name="Freeform 34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5" name="Freeform 35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6" name="Freeform 36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7" name="Freeform 37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8" name="Freeform 38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9" name="Freeform 39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0" name="Freeform 40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1" name="Freeform 41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2" name="Freeform 42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3" name="Freeform 43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4" name="Freeform 44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5" name="Freeform 45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6" name="Freeform 46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7" name="Freeform 47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8" name="Freeform 48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9" name="Freeform 49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0" name="Freeform 50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1" name="Freeform 51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2" name="Freeform 52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3" name="Freeform 53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4" name="Freeform 54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5" name="Freeform 55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6" name="Freeform 56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7" name="Freeform 57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8" name="Freeform 58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9" name="Freeform 59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0" name="Freeform 60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1" name="Freeform 61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2" name="Freeform 62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3" name="Freeform 63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4" name="Freeform 64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5" name="Freeform 65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6" name="Freeform 66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7" name="Freeform 67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8" name="Freeform 68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8651876" y="152400"/>
          <a:ext cx="1635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Clip" r:id="rId3" imgW="1630080" imgH="1650240" progId="MS_ClipArt_Gallery.5">
                  <p:embed/>
                </p:oleObj>
              </mc:Choice>
              <mc:Fallback>
                <p:oleObj name="Clip" r:id="rId3" imgW="1630080" imgH="1650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76" y="152400"/>
                        <a:ext cx="16351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Deterministic Selection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sz="2000" dirty="0" smtClean="0">
                    <a:ea typeface="新細明體" charset="-120"/>
                  </a:rPr>
                  <a:t>We can do selection in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 </a:t>
                </a:r>
                <a:r>
                  <a:rPr lang="en-US" altLang="zh-TW" sz="2000" dirty="0">
                    <a:ea typeface="新細明體" charset="-120"/>
                  </a:rPr>
                  <a:t>worst-case time.</a:t>
                </a:r>
              </a:p>
              <a:p>
                <a:r>
                  <a:rPr lang="en-US" altLang="zh-TW" sz="2000" dirty="0">
                    <a:ea typeface="新細明體" charset="-120"/>
                  </a:rPr>
                  <a:t>Main idea: recursively use the selection algorithm itself to find a good pivot for quick-select: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charset="-120"/>
                  </a:rPr>
                  <a:t> sets of 5 each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Find a median in each set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Recursively find the median of the “baby” medians. </a:t>
                </a:r>
              </a:p>
              <a:p>
                <a:endParaRPr lang="en-US" altLang="zh-TW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r>
                  <a:rPr lang="en-US" altLang="zh-TW" sz="2000" dirty="0" smtClean="0">
                    <a:ea typeface="新細明體" charset="-120"/>
                  </a:rPr>
                  <a:t>See </a:t>
                </a:r>
                <a:r>
                  <a:rPr lang="en-US" altLang="zh-TW" sz="2000" dirty="0">
                    <a:ea typeface="新細明體" charset="-120"/>
                  </a:rPr>
                  <a:t>Exercise </a:t>
                </a:r>
                <a:r>
                  <a:rPr lang="en-US" altLang="zh-TW" sz="2000" dirty="0" smtClean="0">
                    <a:ea typeface="新細明體" charset="-120"/>
                  </a:rPr>
                  <a:t>C-12.56 </a:t>
                </a:r>
                <a:r>
                  <a:rPr lang="en-US" altLang="zh-TW" sz="2000" dirty="0">
                    <a:ea typeface="新細明體" charset="-120"/>
                  </a:rPr>
                  <a:t>for details of analysis.</a:t>
                </a:r>
              </a:p>
            </p:txBody>
          </p:sp>
        </mc:Choice>
        <mc:Fallback xmlns="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  <a:blipFill rotWithShape="0">
                <a:blip r:embed="rId5"/>
                <a:stretch>
                  <a:fillRect l="-738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880" name="Group 72"/>
          <p:cNvGrpSpPr>
            <a:grpSpLocks/>
          </p:cNvGrpSpPr>
          <p:nvPr/>
        </p:nvGrpSpPr>
        <p:grpSpPr bwMode="auto">
          <a:xfrm>
            <a:off x="2218531" y="4274634"/>
            <a:ext cx="7754938" cy="1676400"/>
            <a:chOff x="288" y="2640"/>
            <a:chExt cx="4885" cy="1056"/>
          </a:xfrm>
        </p:grpSpPr>
        <p:sp>
          <p:nvSpPr>
            <p:cNvPr id="247881" name="Rectangle 73"/>
            <p:cNvSpPr>
              <a:spLocks noChangeArrowheads="1"/>
            </p:cNvSpPr>
            <p:nvPr/>
          </p:nvSpPr>
          <p:spPr bwMode="auto">
            <a:xfrm>
              <a:off x="1200" y="2640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7882" name="Rectangle 74"/>
            <p:cNvSpPr>
              <a:spLocks noChangeArrowheads="1"/>
            </p:cNvSpPr>
            <p:nvPr/>
          </p:nvSpPr>
          <p:spPr bwMode="auto">
            <a:xfrm flipV="1">
              <a:off x="2640" y="3072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79883" name="Group 75"/>
            <p:cNvGrpSpPr>
              <a:grpSpLocks/>
            </p:cNvGrpSpPr>
            <p:nvPr/>
          </p:nvGrpSpPr>
          <p:grpSpPr bwMode="auto">
            <a:xfrm>
              <a:off x="1248" y="2736"/>
              <a:ext cx="192" cy="912"/>
              <a:chOff x="912" y="3216"/>
              <a:chExt cx="192" cy="912"/>
            </a:xfrm>
          </p:grpSpPr>
          <p:sp>
            <p:nvSpPr>
              <p:cNvPr id="247884" name="Rectangle 7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85" name="Text Box 7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86" name="Text Box 7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87" name="Text Box 7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88" name="Text Box 8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89" name="Text Box 8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4" name="Group 82"/>
            <p:cNvGrpSpPr>
              <a:grpSpLocks/>
            </p:cNvGrpSpPr>
            <p:nvPr/>
          </p:nvGrpSpPr>
          <p:grpSpPr bwMode="auto">
            <a:xfrm>
              <a:off x="4128" y="2736"/>
              <a:ext cx="192" cy="912"/>
              <a:chOff x="912" y="3216"/>
              <a:chExt cx="192" cy="912"/>
            </a:xfrm>
          </p:grpSpPr>
          <p:sp>
            <p:nvSpPr>
              <p:cNvPr id="247891" name="Rectangle 83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2" name="Text Box 84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93" name="Text Box 85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94" name="Text Box 86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95" name="Text Box 87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96" name="Text Box 88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5" name="Group 89"/>
            <p:cNvGrpSpPr>
              <a:grpSpLocks/>
            </p:cNvGrpSpPr>
            <p:nvPr/>
          </p:nvGrpSpPr>
          <p:grpSpPr bwMode="auto">
            <a:xfrm>
              <a:off x="1536" y="2736"/>
              <a:ext cx="192" cy="912"/>
              <a:chOff x="912" y="3216"/>
              <a:chExt cx="192" cy="912"/>
            </a:xfrm>
          </p:grpSpPr>
          <p:sp>
            <p:nvSpPr>
              <p:cNvPr id="247898" name="Rectangle 90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9" name="Text Box 91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0" name="Text Box 92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1" name="Text Box 93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2" name="Text Box 94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03" name="Text Box 95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6" name="Group 96"/>
            <p:cNvGrpSpPr>
              <a:grpSpLocks/>
            </p:cNvGrpSpPr>
            <p:nvPr/>
          </p:nvGrpSpPr>
          <p:grpSpPr bwMode="auto">
            <a:xfrm>
              <a:off x="1824" y="2736"/>
              <a:ext cx="192" cy="912"/>
              <a:chOff x="912" y="3216"/>
              <a:chExt cx="192" cy="912"/>
            </a:xfrm>
          </p:grpSpPr>
          <p:sp>
            <p:nvSpPr>
              <p:cNvPr id="247905" name="Rectangle 97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06" name="Text Box 98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7" name="Text Box 99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8" name="Text Box 100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9" name="Text Box 101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0" name="Text Box 102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7" name="Group 103"/>
            <p:cNvGrpSpPr>
              <a:grpSpLocks/>
            </p:cNvGrpSpPr>
            <p:nvPr/>
          </p:nvGrpSpPr>
          <p:grpSpPr bwMode="auto">
            <a:xfrm>
              <a:off x="2112" y="2736"/>
              <a:ext cx="192" cy="912"/>
              <a:chOff x="912" y="3216"/>
              <a:chExt cx="192" cy="912"/>
            </a:xfrm>
          </p:grpSpPr>
          <p:sp>
            <p:nvSpPr>
              <p:cNvPr id="247912" name="Rectangle 104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13" name="Text Box 105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14" name="Text Box 106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15" name="Text Box 107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16" name="Text Box 108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7" name="Text Box 109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8" name="Group 110"/>
            <p:cNvGrpSpPr>
              <a:grpSpLocks/>
            </p:cNvGrpSpPr>
            <p:nvPr/>
          </p:nvGrpSpPr>
          <p:grpSpPr bwMode="auto">
            <a:xfrm>
              <a:off x="2400" y="2736"/>
              <a:ext cx="192" cy="912"/>
              <a:chOff x="912" y="3216"/>
              <a:chExt cx="192" cy="912"/>
            </a:xfrm>
          </p:grpSpPr>
          <p:sp>
            <p:nvSpPr>
              <p:cNvPr id="247919" name="Rectangle 111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0" name="Text Box 112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1" name="Text Box 113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2" name="Text Box 114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23" name="Text Box 115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24" name="Text Box 116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9" name="Group 117"/>
            <p:cNvGrpSpPr>
              <a:grpSpLocks/>
            </p:cNvGrpSpPr>
            <p:nvPr/>
          </p:nvGrpSpPr>
          <p:grpSpPr bwMode="auto">
            <a:xfrm>
              <a:off x="2688" y="2736"/>
              <a:ext cx="192" cy="912"/>
              <a:chOff x="912" y="3216"/>
              <a:chExt cx="192" cy="912"/>
            </a:xfrm>
          </p:grpSpPr>
          <p:sp>
            <p:nvSpPr>
              <p:cNvPr id="247926" name="Rectangle 118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7" name="Text Box 119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8" name="Text Box 120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9" name="Text Box 121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0" name="Text Box 122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1" name="Text Box 123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0" name="Group 124"/>
            <p:cNvGrpSpPr>
              <a:grpSpLocks/>
            </p:cNvGrpSpPr>
            <p:nvPr/>
          </p:nvGrpSpPr>
          <p:grpSpPr bwMode="auto">
            <a:xfrm>
              <a:off x="2976" y="2736"/>
              <a:ext cx="192" cy="912"/>
              <a:chOff x="912" y="3216"/>
              <a:chExt cx="192" cy="912"/>
            </a:xfrm>
          </p:grpSpPr>
          <p:sp>
            <p:nvSpPr>
              <p:cNvPr id="247933" name="Rectangle 125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34" name="Text Box 126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35" name="Text Box 127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36" name="Text Box 128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7" name="Text Box 129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8" name="Text Box 130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1" name="Group 131"/>
            <p:cNvGrpSpPr>
              <a:grpSpLocks/>
            </p:cNvGrpSpPr>
            <p:nvPr/>
          </p:nvGrpSpPr>
          <p:grpSpPr bwMode="auto">
            <a:xfrm>
              <a:off x="3264" y="2736"/>
              <a:ext cx="192" cy="912"/>
              <a:chOff x="912" y="3216"/>
              <a:chExt cx="192" cy="912"/>
            </a:xfrm>
          </p:grpSpPr>
          <p:sp>
            <p:nvSpPr>
              <p:cNvPr id="247940" name="Rectangle 132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1" name="Text Box 133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2" name="Text Box 134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43" name="Text Box 135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44" name="Text Box 136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45" name="Text Box 137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2" name="Group 138"/>
            <p:cNvGrpSpPr>
              <a:grpSpLocks/>
            </p:cNvGrpSpPr>
            <p:nvPr/>
          </p:nvGrpSpPr>
          <p:grpSpPr bwMode="auto">
            <a:xfrm>
              <a:off x="3552" y="2736"/>
              <a:ext cx="192" cy="912"/>
              <a:chOff x="912" y="3216"/>
              <a:chExt cx="192" cy="912"/>
            </a:xfrm>
          </p:grpSpPr>
          <p:sp>
            <p:nvSpPr>
              <p:cNvPr id="247947" name="Rectangle 139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8" name="Text Box 140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9" name="Text Box 141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0" name="Text Box 142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1" name="Text Box 143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2" name="Text Box 144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3" name="Group 145"/>
            <p:cNvGrpSpPr>
              <a:grpSpLocks/>
            </p:cNvGrpSpPr>
            <p:nvPr/>
          </p:nvGrpSpPr>
          <p:grpSpPr bwMode="auto">
            <a:xfrm>
              <a:off x="3840" y="2736"/>
              <a:ext cx="192" cy="912"/>
              <a:chOff x="912" y="3216"/>
              <a:chExt cx="192" cy="912"/>
            </a:xfrm>
          </p:grpSpPr>
          <p:sp>
            <p:nvSpPr>
              <p:cNvPr id="247954" name="Rectangle 14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55" name="Text Box 14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56" name="Text Box 14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7" name="Text Box 14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8" name="Text Box 15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9" name="Text Box 15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247960" name="Rectangle 152"/>
            <p:cNvSpPr>
              <a:spLocks noChangeArrowheads="1"/>
            </p:cNvSpPr>
            <p:nvPr/>
          </p:nvSpPr>
          <p:spPr bwMode="auto">
            <a:xfrm>
              <a:off x="2640" y="3072"/>
              <a:ext cx="288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1" name="Text 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405" t="-3448" r="-4865" b="-15517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2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2" name="Text 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405" t="-3448" r="-4865" b="-16379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8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</a:t>
                </a:r>
                <a:r>
                  <a:rPr lang="en-US" dirty="0"/>
                  <a:t>are given two sorted </a:t>
                </a:r>
                <a:r>
                  <a:rPr lang="en-US" dirty="0" smtClean="0"/>
                  <a:t>arrays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large enough buffer </a:t>
                </a:r>
                <a:r>
                  <a:rPr lang="en-US" dirty="0" smtClean="0"/>
                  <a:t>at </a:t>
                </a:r>
                <a:r>
                  <a:rPr lang="en-US" dirty="0"/>
                  <a:t>the end to 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Write a method to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sorted </a:t>
                </a:r>
                <a:r>
                  <a:rPr lang="en-US" dirty="0" smtClean="0"/>
                  <a:t>order.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method to sort an array of strings so that all the anagrams are next to each other. </a:t>
            </a:r>
            <a:endParaRPr lang="en-US" dirty="0" smtClean="0"/>
          </a:p>
          <a:p>
            <a:pPr lvl="1"/>
            <a:r>
              <a:rPr lang="en-US" dirty="0" smtClean="0"/>
              <a:t>Two words are </a:t>
            </a:r>
            <a:r>
              <a:rPr lang="en-US" dirty="0" smtClean="0">
                <a:solidFill>
                  <a:schemeClr val="accent1"/>
                </a:solidFill>
              </a:rPr>
              <a:t>anagrams</a:t>
            </a:r>
            <a:r>
              <a:rPr lang="en-US" dirty="0" smtClean="0"/>
              <a:t> if they use the exact same letters, i.e., race and care are anagrams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have a </a:t>
            </a:r>
            <a:r>
              <a:rPr lang="en-US" dirty="0" smtClean="0"/>
              <a:t>2 TB </a:t>
            </a:r>
            <a:r>
              <a:rPr lang="en-US" dirty="0"/>
              <a:t>file with one string per line. Explain </a:t>
            </a:r>
            <a:r>
              <a:rPr lang="en-US" dirty="0" smtClean="0"/>
              <a:t>how </a:t>
            </a:r>
            <a:r>
              <a:rPr lang="en-US" dirty="0"/>
              <a:t>you would sort the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Divide and Conquer Algorithms</a:t>
            </a:r>
            <a:br>
              <a:rPr lang="en-US" altLang="zh-TW" dirty="0"/>
            </a:br>
            <a:r>
              <a:rPr lang="en-US" altLang="zh-TW" sz="2800" dirty="0"/>
              <a:t>analysis with recurrence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Remaining question: how do we solve recurrence relations?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Iterative substitution </a:t>
            </a:r>
            <a:r>
              <a:rPr lang="en-US" dirty="0" smtClean="0"/>
              <a:t>– continually expand a recurrence to yield a summation, then bound the summation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Analyze the recursion tree </a:t>
            </a:r>
            <a:r>
              <a:rPr lang="en-US" dirty="0" smtClean="0"/>
              <a:t>– determine work per level and number of levels in a recursion tree. This is not a proof technique, more of an intuitive sketch of a proof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Master theorem (method) </a:t>
            </a:r>
            <a:r>
              <a:rPr lang="en-US" dirty="0" smtClean="0"/>
              <a:t>– rule to go directly to solution of recurrence. This is slightly beyond scope of course, but we will see it anyway</a:t>
            </a:r>
          </a:p>
        </p:txBody>
      </p:sp>
    </p:spTree>
    <p:extLst>
      <p:ext uri="{BB962C8B-B14F-4D97-AF65-F5344CB8AC3E}">
        <p14:creationId xmlns:p14="http://schemas.microsoft.com/office/powerpoint/2010/main" val="33571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Substitution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7"/>
                <a:ext cx="9905999" cy="43596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 the iterative substitution, or </a:t>
                </a:r>
                <a:r>
                  <a:rPr lang="ja-JP" altLang="en-US" dirty="0" smtClean="0"/>
                  <a:t>“</a:t>
                </a:r>
                <a:r>
                  <a:rPr lang="en-US" altLang="ja-JP" dirty="0" smtClean="0"/>
                  <a:t>plug-and-chug,</a:t>
                </a:r>
                <a:r>
                  <a:rPr lang="ja-JP" altLang="en-US" dirty="0" smtClean="0"/>
                  <a:t>”</a:t>
                </a:r>
                <a:r>
                  <a:rPr lang="en-US" altLang="ja-JP" dirty="0" smtClean="0"/>
                  <a:t> technique, we iteratively apply the recurrence equation to itself and see if we can find a pattern.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𝑖𝑏𝑛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Note that base,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case occurs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That is,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So,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048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7"/>
                <a:ext cx="9905999" cy="4359658"/>
              </a:xfrm>
              <a:blipFill rotWithShape="0">
                <a:blip r:embed="rId3"/>
                <a:stretch>
                  <a:fillRect l="-738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7" name="Picture 7" descr="C:\Documents and Settings\Administrator\Application Data\Microsoft\Media Catalog\Downloaded Clips\cl77\j0299215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152400"/>
            <a:ext cx="16049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2713</TotalTime>
  <Words>4333</Words>
  <Application>Microsoft Office PowerPoint</Application>
  <PresentationFormat>Widescreen</PresentationFormat>
  <Paragraphs>1141</Paragraphs>
  <Slides>78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Clip</vt:lpstr>
      <vt:lpstr>VISIO</vt:lpstr>
      <vt:lpstr>Chapter 12 Sorting and Selection</vt:lpstr>
      <vt:lpstr>Divide and Conquer Algorithms</vt:lpstr>
      <vt:lpstr>Divide and Conquer Algorithms analysis with recurrence equations</vt:lpstr>
      <vt:lpstr>Divide and Conquer Algorithms analysis with recurrence equations</vt:lpstr>
      <vt:lpstr>Exercise Recurrence Equation Setup</vt:lpstr>
      <vt:lpstr>Exercise Recurrence Equation Setup</vt:lpstr>
      <vt:lpstr>Exercise Recurrence Equation Setup</vt:lpstr>
      <vt:lpstr>Divide and Conquer Algorithms analysis with recurrence equations</vt:lpstr>
      <vt:lpstr>Iterative Substitution</vt:lpstr>
      <vt:lpstr>The Recursion Tree</vt:lpstr>
      <vt:lpstr>The Master Theorem (Method)</vt:lpstr>
      <vt:lpstr>Merge Sort</vt:lpstr>
      <vt:lpstr>Merge-Sort</vt:lpstr>
      <vt:lpstr>Merge-sort</vt:lpstr>
      <vt:lpstr>Merging Two Sorted Sequences</vt:lpstr>
      <vt:lpstr>Merge-sort</vt:lpstr>
      <vt:lpstr>Merge-Sort Execution Tree (recursive calls)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Another Analysis of Merge-Sort</vt:lpstr>
      <vt:lpstr>Summary of Sorting Algorithms (so far)</vt:lpstr>
      <vt:lpstr>Quick-Sort</vt:lpstr>
      <vt:lpstr>Quick-Sort</vt:lpstr>
      <vt:lpstr>Analysis of Quick Sort  using Recurrence Relations</vt:lpstr>
      <vt:lpstr>Partition</vt:lpstr>
      <vt:lpstr>So, the expected complexity of Quick Sort</vt:lpstr>
      <vt:lpstr>Quick-Sort Tree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Worst-case Running Time</vt:lpstr>
      <vt:lpstr>Expected Running Time removing equal split assumption</vt:lpstr>
      <vt:lpstr>Expected Running Time</vt:lpstr>
      <vt:lpstr>In-Place Quick-Sort</vt:lpstr>
      <vt:lpstr>In-Place Partitioning</vt:lpstr>
      <vt:lpstr>Summary of Sorting Algorithms (so far)</vt:lpstr>
      <vt:lpstr>Sorting Lower Bound</vt:lpstr>
      <vt:lpstr>Comparison-Based Sorting</vt:lpstr>
      <vt:lpstr>Counting Comparisons</vt:lpstr>
      <vt:lpstr>Decision Tree Height</vt:lpstr>
      <vt:lpstr>The Lower Bound</vt:lpstr>
      <vt:lpstr>Bucket-Sort and Radix-Sort</vt:lpstr>
      <vt:lpstr>Bucket-Sort </vt:lpstr>
      <vt:lpstr>Example</vt:lpstr>
      <vt:lpstr>Properties and Extensions</vt:lpstr>
      <vt:lpstr>Lexicographic Order</vt:lpstr>
      <vt:lpstr>Lexicographic Order Formalized</vt:lpstr>
      <vt:lpstr>Exercise Lexicographic Order</vt:lpstr>
      <vt:lpstr>Exercise Lexicographic Order</vt:lpstr>
      <vt:lpstr>Lexicographic-Sort</vt:lpstr>
      <vt:lpstr>Radix-Sort </vt:lpstr>
      <vt:lpstr>Example Radix-Sort for Binary Numbers</vt:lpstr>
      <vt:lpstr>Summary of Sorting Algorithms</vt:lpstr>
      <vt:lpstr>Selection</vt:lpstr>
      <vt:lpstr>The Selection Problem</vt:lpstr>
      <vt:lpstr>The Selection Problem</vt:lpstr>
      <vt:lpstr>The Minimum (or Maximum)</vt:lpstr>
      <vt:lpstr>Quick-Select </vt:lpstr>
      <vt:lpstr>Quick-Select Visualization</vt:lpstr>
      <vt:lpstr> Exercise</vt:lpstr>
      <vt:lpstr>Expected Running Time</vt:lpstr>
      <vt:lpstr>Expected Running Time</vt:lpstr>
      <vt:lpstr>Deterministic Selection </vt:lpstr>
      <vt:lpstr>Interview Question 1</vt:lpstr>
      <vt:lpstr>Interview Question 2</vt:lpstr>
      <vt:lpstr>Interview Question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360</cp:revision>
  <dcterms:created xsi:type="dcterms:W3CDTF">2015-08-27T15:17:35Z</dcterms:created>
  <dcterms:modified xsi:type="dcterms:W3CDTF">2018-11-07T14:05:07Z</dcterms:modified>
</cp:coreProperties>
</file>