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3"/>
  </p:notesMasterIdLst>
  <p:sldIdLst>
    <p:sldId id="329" r:id="rId2"/>
    <p:sldId id="372" r:id="rId3"/>
    <p:sldId id="373" r:id="rId4"/>
    <p:sldId id="374" r:id="rId5"/>
    <p:sldId id="332" r:id="rId6"/>
    <p:sldId id="333" r:id="rId7"/>
    <p:sldId id="335" r:id="rId8"/>
    <p:sldId id="387" r:id="rId9"/>
    <p:sldId id="336" r:id="rId10"/>
    <p:sldId id="337" r:id="rId11"/>
    <p:sldId id="376" r:id="rId12"/>
    <p:sldId id="377" r:id="rId13"/>
    <p:sldId id="379" r:id="rId14"/>
    <p:sldId id="380" r:id="rId15"/>
    <p:sldId id="381" r:id="rId16"/>
    <p:sldId id="382" r:id="rId17"/>
    <p:sldId id="338" r:id="rId18"/>
    <p:sldId id="383" r:id="rId19"/>
    <p:sldId id="384" r:id="rId20"/>
    <p:sldId id="339" r:id="rId21"/>
    <p:sldId id="340" r:id="rId22"/>
    <p:sldId id="341" r:id="rId23"/>
    <p:sldId id="342" r:id="rId24"/>
    <p:sldId id="343" r:id="rId25"/>
    <p:sldId id="344" r:id="rId26"/>
    <p:sldId id="345" r:id="rId27"/>
    <p:sldId id="346" r:id="rId28"/>
    <p:sldId id="347" r:id="rId29"/>
    <p:sldId id="348" r:id="rId30"/>
    <p:sldId id="349" r:id="rId31"/>
    <p:sldId id="350" r:id="rId32"/>
    <p:sldId id="351" r:id="rId33"/>
    <p:sldId id="352" r:id="rId34"/>
    <p:sldId id="353" r:id="rId35"/>
    <p:sldId id="354" r:id="rId36"/>
    <p:sldId id="355" r:id="rId37"/>
    <p:sldId id="356" r:id="rId38"/>
    <p:sldId id="357" r:id="rId39"/>
    <p:sldId id="358" r:id="rId40"/>
    <p:sldId id="385" r:id="rId41"/>
    <p:sldId id="386" r:id="rId4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18A294D-02E7-4FE2-AD3C-8FE6279B664C}">
          <p14:sldIdLst>
            <p14:sldId id="329"/>
            <p14:sldId id="372"/>
            <p14:sldId id="373"/>
            <p14:sldId id="374"/>
            <p14:sldId id="332"/>
            <p14:sldId id="333"/>
            <p14:sldId id="335"/>
            <p14:sldId id="387"/>
            <p14:sldId id="336"/>
            <p14:sldId id="337"/>
            <p14:sldId id="376"/>
            <p14:sldId id="377"/>
            <p14:sldId id="379"/>
            <p14:sldId id="380"/>
            <p14:sldId id="381"/>
            <p14:sldId id="382"/>
            <p14:sldId id="338"/>
            <p14:sldId id="383"/>
            <p14:sldId id="384"/>
            <p14:sldId id="339"/>
            <p14:sldId id="340"/>
            <p14:sldId id="341"/>
            <p14:sldId id="342"/>
            <p14:sldId id="343"/>
            <p14:sldId id="344"/>
            <p14:sldId id="345"/>
            <p14:sldId id="346"/>
            <p14:sldId id="347"/>
            <p14:sldId id="348"/>
            <p14:sldId id="349"/>
            <p14:sldId id="350"/>
            <p14:sldId id="351"/>
            <p14:sldId id="352"/>
            <p14:sldId id="353"/>
            <p14:sldId id="354"/>
            <p14:sldId id="355"/>
            <p14:sldId id="356"/>
            <p14:sldId id="357"/>
            <p14:sldId id="358"/>
            <p14:sldId id="385"/>
            <p14:sldId id="38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17" autoAdjust="0"/>
    <p:restoredTop sz="94660"/>
  </p:normalViewPr>
  <p:slideViewPr>
    <p:cSldViewPr snapToGrid="0">
      <p:cViewPr varScale="1">
        <p:scale>
          <a:sx n="62" d="100"/>
          <a:sy n="62" d="100"/>
        </p:scale>
        <p:origin x="211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F84750-3B36-4A20-B2AE-EC4E53A62273}" type="datetimeFigureOut">
              <a:rPr lang="en-US" smtClean="0"/>
              <a:t>3/5/2018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45CB4A-9C59-44B7-9054-1BA6252E19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391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fld id="{39FFB2F5-BD70-45FA-8B5A-43BC32C229E5}" type="slidenum">
              <a:rPr lang="en-GB" altLang="en-US" sz="12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</a:t>
            </a:fld>
            <a:endParaRPr lang="en-GB" altLang="en-US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675" name="Text Box 1"/>
          <p:cNvSpPr txBox="1">
            <a:spLocks noChangeArrowheads="1"/>
          </p:cNvSpPr>
          <p:nvPr/>
        </p:nvSpPr>
        <p:spPr bwMode="auto">
          <a:xfrm>
            <a:off x="3965575" y="8820150"/>
            <a:ext cx="30305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880" tIns="46440" rIns="92880" bIns="464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r" eaLnBrk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</a:pPr>
            <a:fld id="{AA0077E5-5257-4B25-B3C7-26242A552327}" type="slidenum">
              <a:rPr lang="en-GB" altLang="en-US" sz="1200" b="1" i="1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100000"/>
                </a:lnSpc>
                <a:spcBef>
                  <a:spcPct val="0"/>
                </a:spcBef>
                <a:buClr>
                  <a:srgbClr val="000000"/>
                </a:buClr>
              </a:pPr>
              <a:t>1</a:t>
            </a:fld>
            <a:endParaRPr lang="en-GB" altLang="en-US" sz="1200" b="1" i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676" name="Text Box 2"/>
          <p:cNvSpPr txBox="1">
            <a:spLocks noChangeArrowheads="1"/>
          </p:cNvSpPr>
          <p:nvPr/>
        </p:nvSpPr>
        <p:spPr bwMode="auto">
          <a:xfrm>
            <a:off x="3965575" y="8820150"/>
            <a:ext cx="303212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880" tIns="46440" rIns="92880" bIns="464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</a:pPr>
            <a:fld id="{D8380600-67AA-4778-9505-0E6C0FDC6887}" type="slidenum">
              <a:rPr lang="en-GB" altLang="en-US" sz="1200" b="1" i="1">
                <a:solidFill>
                  <a:srgbClr val="000000"/>
                </a:solidFill>
              </a:rPr>
              <a:pPr algn="r">
                <a:lnSpc>
                  <a:spcPct val="100000"/>
                </a:lnSpc>
                <a:spcBef>
                  <a:spcPct val="0"/>
                </a:spcBef>
                <a:buClr>
                  <a:srgbClr val="000000"/>
                </a:buClr>
              </a:pPr>
              <a:t>1</a:t>
            </a:fld>
            <a:endParaRPr lang="en-GB" altLang="en-US" sz="1200" b="1" i="1">
              <a:solidFill>
                <a:srgbClr val="000000"/>
              </a:solidFill>
            </a:endParaRPr>
          </a:p>
        </p:txBody>
      </p:sp>
      <p:sp>
        <p:nvSpPr>
          <p:cNvPr id="28677" name="Text Box 3"/>
          <p:cNvSpPr txBox="1">
            <a:spLocks noChangeArrowheads="1"/>
          </p:cNvSpPr>
          <p:nvPr/>
        </p:nvSpPr>
        <p:spPr bwMode="auto">
          <a:xfrm>
            <a:off x="1177925" y="695325"/>
            <a:ext cx="4641850" cy="34813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28678" name="Text Box 4"/>
          <p:cNvSpPr>
            <a:spLocks noGrp="1" noChangeArrowheads="1"/>
          </p:cNvSpPr>
          <p:nvPr>
            <p:ph type="body"/>
          </p:nvPr>
        </p:nvSpPr>
        <p:spPr>
          <a:xfrm>
            <a:off x="933450" y="4410075"/>
            <a:ext cx="5129213" cy="41767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17074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45CB4A-9C59-44B7-9054-1BA6252E196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9876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45CB4A-9C59-44B7-9054-1BA6252E196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8087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45CB4A-9C59-44B7-9054-1BA6252E196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2614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45CB4A-9C59-44B7-9054-1BA6252E196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9899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45CB4A-9C59-44B7-9054-1BA6252E196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0102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45CB4A-9C59-44B7-9054-1BA6252E196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2409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45CB4A-9C59-44B7-9054-1BA6252E1963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4445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45CB4A-9C59-44B7-9054-1BA6252E1963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753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r>
              <a:rPr lang="en-US" smtClean="0"/>
              <a:t>© 2014 Goodrich, Tamassia, Goldwasser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r>
              <a:rPr lang="en-US" smtClean="0"/>
              <a:t>Priority Queues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2014 Goodrich, Tamassia, Goldwasser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Priority Queues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2014 Goodrich, Tamassia, Goldwasser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Priority Queues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2014 Goodrich, Tamassia, Goldwasser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Priority Queues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2014 Goodrich, Tamassia, Goldwasser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Priority Queues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2014 Goodrich, Tamassia, Goldwasser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Priority Queues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2014 Goodrich, Tamassia, Goldwasser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Priority Queues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2014 Goodrich, Tamassia, Goldwasser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Priority Queues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2014 Goodrich, Tamassia, Goldwasser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Priority Queues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2014 Goodrich, Tamassia, Goldwasser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Priority Queues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2014 Goodrich, Tamassia, Goldwasser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Priority Queues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2014 Goodrich, Tamassia, Goldwasser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Priority Queues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2014 Goodrich, Tamassia, Goldwasser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Priority Queues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2014 Goodrich, Tamassia, Goldwasser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Priority Queues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2014 Goodrich, Tamassia, Goldwasser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Priority Queues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2014 Goodrich, Tamassia, Goldwasser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Priority Queues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2014 Goodrich, Tamassia, Goldwasser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Priority Queues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2014 Goodrich, Tamassia, Goldwasser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Priority Queues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3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7.wmf"/><Relationship Id="rId4" Type="http://schemas.openxmlformats.org/officeDocument/2006/relationships/oleObject" Target="../embeddings/oleObject3.bin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8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50.png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9.wmf"/><Relationship Id="rId4" Type="http://schemas.openxmlformats.org/officeDocument/2006/relationships/oleObject" Target="../embeddings/oleObject5.bin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1.w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2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29.wmf"/><Relationship Id="rId4" Type="http://schemas.openxmlformats.org/officeDocument/2006/relationships/oleObject" Target="../embeddings/oleObject10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8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230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10</a:t>
            </a:r>
            <a:br>
              <a:rPr lang="en-US" dirty="0" smtClean="0"/>
            </a:br>
            <a:r>
              <a:rPr lang="en-US" dirty="0" smtClean="0"/>
              <a:t>Maps, </a:t>
            </a:r>
            <a:r>
              <a:rPr lang="en-US" sz="4400" dirty="0" smtClean="0"/>
              <a:t>Hash Tables, and Skip Lists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Acknowledgement: These slides are adapted from slides provided with Data Structures and Algorithms in Java, Goodrich, </a:t>
            </a:r>
            <a:r>
              <a:rPr lang="en-US" dirty="0" err="1"/>
              <a:t>Tamassia</a:t>
            </a:r>
            <a:r>
              <a:rPr lang="en-US" dirty="0"/>
              <a:t> and </a:t>
            </a:r>
            <a:r>
              <a:rPr lang="en-US" dirty="0" err="1"/>
              <a:t>Goldwasser</a:t>
            </a:r>
            <a:r>
              <a:rPr lang="en-US"/>
              <a:t> (Wiley 2016)</a:t>
            </a:r>
            <a:endParaRPr lang="en-US" dirty="0"/>
          </a:p>
        </p:txBody>
      </p:sp>
      <p:grpSp>
        <p:nvGrpSpPr>
          <p:cNvPr id="5" name="Group 6"/>
          <p:cNvGrpSpPr/>
          <p:nvPr/>
        </p:nvGrpSpPr>
        <p:grpSpPr>
          <a:xfrm>
            <a:off x="8674026" y="129186"/>
            <a:ext cx="2480910" cy="1814996"/>
            <a:chOff x="5291490" y="3138004"/>
            <a:chExt cx="2480910" cy="1814996"/>
          </a:xfrm>
          <a:solidFill>
            <a:schemeClr val="bg2"/>
          </a:solidFill>
        </p:grpSpPr>
        <p:sp>
          <p:nvSpPr>
            <p:cNvPr id="6" name="Rectangle 1027"/>
            <p:cNvSpPr>
              <a:spLocks noChangeArrowheads="1"/>
            </p:cNvSpPr>
            <p:nvPr/>
          </p:nvSpPr>
          <p:spPr bwMode="auto">
            <a:xfrm>
              <a:off x="5594350" y="3138004"/>
              <a:ext cx="304800" cy="370558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buFont typeface="Arial" charset="0"/>
                <a:buNone/>
                <a:defRPr/>
              </a:pPr>
              <a:r>
                <a:rPr lang="en-US" sz="1800" dirty="0">
                  <a:latin typeface="Arial" charset="0"/>
                  <a:ea typeface="+mn-ea"/>
                  <a:sym typeface="Symbol" charset="2"/>
                </a:rPr>
                <a:t></a:t>
              </a:r>
              <a:endParaRPr lang="en-US" sz="1800" dirty="0">
                <a:latin typeface="Arial" charset="0"/>
                <a:ea typeface="+mn-ea"/>
              </a:endParaRPr>
            </a:p>
          </p:txBody>
        </p:sp>
        <p:sp>
          <p:nvSpPr>
            <p:cNvPr id="7" name="Rectangle 1028"/>
            <p:cNvSpPr>
              <a:spLocks noChangeArrowheads="1"/>
            </p:cNvSpPr>
            <p:nvPr/>
          </p:nvSpPr>
          <p:spPr bwMode="auto">
            <a:xfrm>
              <a:off x="5594350" y="3509922"/>
              <a:ext cx="304800" cy="337208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buFont typeface="Arial" charset="0"/>
                <a:buNone/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8" name="Rectangle 1029"/>
            <p:cNvSpPr>
              <a:spLocks noChangeArrowheads="1"/>
            </p:cNvSpPr>
            <p:nvPr/>
          </p:nvSpPr>
          <p:spPr bwMode="auto">
            <a:xfrm>
              <a:off x="5594350" y="3848168"/>
              <a:ext cx="304800" cy="362165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buFont typeface="Arial" charset="0"/>
                <a:buNone/>
                <a:defRPr/>
              </a:pPr>
              <a:endParaRPr lang="en-US" sz="1800">
                <a:latin typeface="Arial" charset="0"/>
                <a:ea typeface="+mn-ea"/>
                <a:sym typeface="Symbol" charset="2"/>
              </a:endParaRPr>
            </a:p>
          </p:txBody>
        </p:sp>
        <p:sp>
          <p:nvSpPr>
            <p:cNvPr id="9" name="Rectangle 1030"/>
            <p:cNvSpPr>
              <a:spLocks noChangeArrowheads="1"/>
            </p:cNvSpPr>
            <p:nvPr/>
          </p:nvSpPr>
          <p:spPr bwMode="auto">
            <a:xfrm>
              <a:off x="5593896" y="4218684"/>
              <a:ext cx="305254" cy="363758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buFont typeface="Arial" charset="0"/>
                <a:buNone/>
                <a:defRPr/>
              </a:pPr>
              <a:r>
                <a:rPr lang="en-US" sz="1800" dirty="0">
                  <a:latin typeface="Arial" charset="0"/>
                  <a:ea typeface="+mn-ea"/>
                  <a:sym typeface="Symbol" charset="2"/>
                </a:rPr>
                <a:t></a:t>
              </a:r>
            </a:p>
          </p:txBody>
        </p:sp>
        <p:sp>
          <p:nvSpPr>
            <p:cNvPr id="10" name="Rectangle 1031"/>
            <p:cNvSpPr>
              <a:spLocks noChangeArrowheads="1"/>
            </p:cNvSpPr>
            <p:nvPr/>
          </p:nvSpPr>
          <p:spPr bwMode="auto">
            <a:xfrm>
              <a:off x="5594350" y="4583668"/>
              <a:ext cx="304800" cy="369332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buFont typeface="Arial" charset="0"/>
                <a:buNone/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11" name="Text Box 1032"/>
            <p:cNvSpPr txBox="1">
              <a:spLocks noChangeArrowheads="1"/>
            </p:cNvSpPr>
            <p:nvPr/>
          </p:nvSpPr>
          <p:spPr bwMode="auto">
            <a:xfrm>
              <a:off x="5291490" y="3139230"/>
              <a:ext cx="300082" cy="369332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buFont typeface="Arial" charset="0"/>
                <a:buNone/>
                <a:defRPr/>
              </a:pPr>
              <a:r>
                <a:rPr lang="en-US" dirty="0">
                  <a:latin typeface="Times New Roman" charset="0"/>
                  <a:ea typeface="+mn-ea"/>
                </a:rPr>
                <a:t>0</a:t>
              </a:r>
            </a:p>
          </p:txBody>
        </p:sp>
        <p:sp>
          <p:nvSpPr>
            <p:cNvPr id="12" name="Text Box 1033"/>
            <p:cNvSpPr txBox="1">
              <a:spLocks noChangeArrowheads="1"/>
            </p:cNvSpPr>
            <p:nvPr/>
          </p:nvSpPr>
          <p:spPr bwMode="auto">
            <a:xfrm>
              <a:off x="5291682" y="3511674"/>
              <a:ext cx="297950" cy="369332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buFont typeface="Arial" charset="0"/>
                <a:buNone/>
                <a:defRPr/>
              </a:pPr>
              <a:r>
                <a:rPr lang="en-US" dirty="0">
                  <a:latin typeface="Times New Roman" charset="0"/>
                  <a:ea typeface="+mn-ea"/>
                </a:rPr>
                <a:t>1</a:t>
              </a:r>
            </a:p>
          </p:txBody>
        </p:sp>
        <p:sp>
          <p:nvSpPr>
            <p:cNvPr id="13" name="Text Box 1034"/>
            <p:cNvSpPr txBox="1">
              <a:spLocks noChangeArrowheads="1"/>
            </p:cNvSpPr>
            <p:nvPr/>
          </p:nvSpPr>
          <p:spPr bwMode="auto">
            <a:xfrm>
              <a:off x="5291682" y="3850242"/>
              <a:ext cx="300082" cy="369332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buFont typeface="Arial" charset="0"/>
                <a:buNone/>
                <a:defRPr/>
              </a:pPr>
              <a:r>
                <a:rPr lang="en-US">
                  <a:latin typeface="Times New Roman" charset="0"/>
                  <a:ea typeface="+mn-ea"/>
                </a:rPr>
                <a:t>2</a:t>
              </a:r>
            </a:p>
          </p:txBody>
        </p:sp>
        <p:sp>
          <p:nvSpPr>
            <p:cNvPr id="14" name="Text Box 1035"/>
            <p:cNvSpPr txBox="1">
              <a:spLocks noChangeArrowheads="1"/>
            </p:cNvSpPr>
            <p:nvPr/>
          </p:nvSpPr>
          <p:spPr bwMode="auto">
            <a:xfrm>
              <a:off x="5293814" y="4220464"/>
              <a:ext cx="295818" cy="369332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buFont typeface="Arial" charset="0"/>
                <a:buNone/>
                <a:defRPr/>
              </a:pPr>
              <a:r>
                <a:rPr lang="en-US">
                  <a:latin typeface="Times New Roman" charset="0"/>
                  <a:ea typeface="+mn-ea"/>
                </a:rPr>
                <a:t>3</a:t>
              </a:r>
            </a:p>
          </p:txBody>
        </p:sp>
        <p:sp>
          <p:nvSpPr>
            <p:cNvPr id="15" name="Text Box 1036"/>
            <p:cNvSpPr txBox="1">
              <a:spLocks noChangeArrowheads="1"/>
            </p:cNvSpPr>
            <p:nvPr/>
          </p:nvSpPr>
          <p:spPr bwMode="auto">
            <a:xfrm>
              <a:off x="5294268" y="4583668"/>
              <a:ext cx="300082" cy="369332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buFont typeface="Arial" charset="0"/>
                <a:buNone/>
                <a:defRPr/>
              </a:pPr>
              <a:r>
                <a:rPr lang="en-US" dirty="0">
                  <a:latin typeface="Times New Roman" charset="0"/>
                  <a:ea typeface="+mn-ea"/>
                </a:rPr>
                <a:t>4</a:t>
              </a:r>
            </a:p>
          </p:txBody>
        </p:sp>
        <p:sp>
          <p:nvSpPr>
            <p:cNvPr id="16" name="AutoShape 1037"/>
            <p:cNvSpPr>
              <a:spLocks noChangeArrowheads="1"/>
            </p:cNvSpPr>
            <p:nvPr/>
          </p:nvSpPr>
          <p:spPr bwMode="auto">
            <a:xfrm>
              <a:off x="6172200" y="4648200"/>
              <a:ext cx="1600200" cy="3048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buFont typeface="Arial" charset="0"/>
                <a:buNone/>
                <a:defRPr/>
              </a:pPr>
              <a:r>
                <a:rPr lang="en-US" sz="1600" b="1">
                  <a:latin typeface="Arial" charset="0"/>
                  <a:ea typeface="+mn-ea"/>
                </a:rPr>
                <a:t>451-229-0004</a:t>
              </a:r>
            </a:p>
          </p:txBody>
        </p:sp>
        <p:sp>
          <p:nvSpPr>
            <p:cNvPr id="17" name="AutoShape 1038"/>
            <p:cNvSpPr>
              <a:spLocks noChangeArrowheads="1"/>
            </p:cNvSpPr>
            <p:nvPr/>
          </p:nvSpPr>
          <p:spPr bwMode="auto">
            <a:xfrm>
              <a:off x="6172200" y="3894920"/>
              <a:ext cx="1600200" cy="3048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buFont typeface="Arial" charset="0"/>
                <a:buNone/>
                <a:defRPr/>
              </a:pPr>
              <a:r>
                <a:rPr lang="en-US" sz="1600" b="1" dirty="0">
                  <a:latin typeface="Arial" charset="0"/>
                  <a:ea typeface="+mn-ea"/>
                </a:rPr>
                <a:t>981-101-0002</a:t>
              </a:r>
            </a:p>
          </p:txBody>
        </p:sp>
        <p:sp>
          <p:nvSpPr>
            <p:cNvPr id="18" name="Line 1039"/>
            <p:cNvSpPr>
              <a:spLocks noChangeShapeType="1"/>
            </p:cNvSpPr>
            <p:nvPr/>
          </p:nvSpPr>
          <p:spPr bwMode="auto">
            <a:xfrm>
              <a:off x="5746750" y="4800600"/>
              <a:ext cx="425450" cy="0"/>
            </a:xfrm>
            <a:prstGeom prst="line">
              <a:avLst/>
            </a:prstGeom>
            <a:grpFill/>
            <a:ln w="19050">
              <a:solidFill>
                <a:schemeClr val="tx1"/>
              </a:solidFill>
              <a:round/>
              <a:headEnd type="oval" w="med" len="med"/>
              <a:tailEnd type="triangle" w="med" len="med"/>
            </a:ln>
          </p:spPr>
          <p:txBody>
            <a:bodyPr wrap="none" anchor="ctr"/>
            <a:lstStyle/>
            <a:p>
              <a:pPr>
                <a:buFont typeface="Arial" charset="0"/>
                <a:buNone/>
                <a:defRPr/>
              </a:pPr>
              <a:endParaRPr lang="en-US">
                <a:solidFill>
                  <a:srgbClr val="3333CC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19" name="AutoShape 1040"/>
            <p:cNvSpPr>
              <a:spLocks noChangeArrowheads="1"/>
            </p:cNvSpPr>
            <p:nvPr/>
          </p:nvSpPr>
          <p:spPr bwMode="auto">
            <a:xfrm>
              <a:off x="6172200" y="3521582"/>
              <a:ext cx="1600200" cy="3048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buFont typeface="Arial" charset="0"/>
                <a:buNone/>
                <a:defRPr/>
              </a:pPr>
              <a:r>
                <a:rPr lang="en-US" sz="1600" b="1" dirty="0">
                  <a:latin typeface="Arial" charset="0"/>
                  <a:ea typeface="+mn-ea"/>
                </a:rPr>
                <a:t>025-612-0001</a:t>
              </a:r>
            </a:p>
          </p:txBody>
        </p:sp>
        <p:sp>
          <p:nvSpPr>
            <p:cNvPr id="20" name="Line 1041"/>
            <p:cNvSpPr>
              <a:spLocks noChangeShapeType="1"/>
            </p:cNvSpPr>
            <p:nvPr/>
          </p:nvSpPr>
          <p:spPr bwMode="auto">
            <a:xfrm>
              <a:off x="5746750" y="3652025"/>
              <a:ext cx="425450" cy="0"/>
            </a:xfrm>
            <a:prstGeom prst="line">
              <a:avLst/>
            </a:prstGeom>
            <a:grpFill/>
            <a:ln w="19050">
              <a:solidFill>
                <a:schemeClr val="tx1"/>
              </a:solidFill>
              <a:round/>
              <a:headEnd type="oval" w="med" len="med"/>
              <a:tailEnd type="triangle" w="med" len="med"/>
            </a:ln>
          </p:spPr>
          <p:txBody>
            <a:bodyPr wrap="none" anchor="ctr"/>
            <a:lstStyle/>
            <a:p>
              <a:pPr>
                <a:buFont typeface="Arial" charset="0"/>
                <a:buNone/>
                <a:defRPr/>
              </a:pPr>
              <a:endParaRPr lang="en-US">
                <a:solidFill>
                  <a:srgbClr val="3333CC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21" name="Line 1042"/>
            <p:cNvSpPr>
              <a:spLocks noChangeShapeType="1"/>
            </p:cNvSpPr>
            <p:nvPr/>
          </p:nvSpPr>
          <p:spPr bwMode="auto">
            <a:xfrm>
              <a:off x="5746750" y="4038600"/>
              <a:ext cx="425450" cy="0"/>
            </a:xfrm>
            <a:prstGeom prst="line">
              <a:avLst/>
            </a:prstGeom>
            <a:grpFill/>
            <a:ln w="19050">
              <a:solidFill>
                <a:schemeClr val="tx1"/>
              </a:solidFill>
              <a:round/>
              <a:headEnd type="oval" w="med" len="med"/>
              <a:tailEnd type="triangle" w="med" len="med"/>
            </a:ln>
          </p:spPr>
          <p:txBody>
            <a:bodyPr wrap="none" anchor="ctr"/>
            <a:lstStyle/>
            <a:p>
              <a:pPr>
                <a:buFont typeface="Arial" charset="0"/>
                <a:buNone/>
                <a:defRPr/>
              </a:pPr>
              <a:endParaRPr lang="en-US">
                <a:solidFill>
                  <a:srgbClr val="3333CC"/>
                </a:solidFill>
                <a:latin typeface="Arial" charset="0"/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423822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Simple Map implementation Summary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65386826"/>
                  </p:ext>
                </p:extLst>
              </p:nvPr>
            </p:nvGraphicFramePr>
            <p:xfrm>
              <a:off x="2480628" y="2336833"/>
              <a:ext cx="7230745" cy="2025961"/>
            </p:xfrm>
            <a:graphic>
              <a:graphicData uri="http://schemas.openxmlformats.org/drawingml/2006/table">
                <a:tbl>
                  <a:tblPr/>
                  <a:tblGrid>
                    <a:gridCol w="3624580"/>
                    <a:gridCol w="1548130"/>
                    <a:gridCol w="1138555"/>
                    <a:gridCol w="919480"/>
                  </a:tblGrid>
                  <a:tr h="462620"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altLang="en-US" sz="18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latin typeface="Arial" panose="020B0604020202020204" pitchFamily="34" charset="0"/>
                            <a:ea typeface="ＭＳ Ｐゴシック" charset="-128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ourier New" panose="02070309020205020404" pitchFamily="49" charset="0"/>
                              <a:ea typeface="ＭＳ Ｐゴシック" charset="-128"/>
                              <a:cs typeface="Courier New" panose="02070309020205020404" pitchFamily="49" charset="0"/>
                            </a:rPr>
                            <a:t>put(k, v)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ourier New" panose="02070309020205020404" pitchFamily="49" charset="0"/>
                              <a:ea typeface="ＭＳ Ｐゴシック" charset="-128"/>
                              <a:cs typeface="Courier New" panose="02070309020205020404" pitchFamily="49" charset="0"/>
                            </a:rPr>
                            <a:t>get(k)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Space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1"/>
                        </a:solidFill>
                      </a:tcPr>
                    </a:tc>
                  </a:tr>
                  <a:tr h="434897"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Unsorted list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tx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en-US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-128"/>
                                  </a:rPr>
                                  <m:t>𝑂</m:t>
                                </m:r>
                                <m:r>
                                  <a:rPr kumimoji="0" lang="en-US" altLang="en-US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-128"/>
                                  </a:rPr>
                                  <m:t>(</m:t>
                                </m:r>
                                <m:r>
                                  <a:rPr kumimoji="0" lang="en-US" altLang="en-US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-128"/>
                                  </a:rPr>
                                  <m:t>𝑛</m:t>
                                </m:r>
                                <m:r>
                                  <a:rPr kumimoji="0" lang="en-US" altLang="en-US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-128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kumimoji="0" lang="en-US" alt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ＭＳ Ｐゴシック" charset="-128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tx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en-US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-128"/>
                                  </a:rPr>
                                  <m:t>𝑂</m:t>
                                </m:r>
                                <m:r>
                                  <a:rPr kumimoji="0" lang="en-US" altLang="en-US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-128"/>
                                  </a:rPr>
                                  <m:t>(</m:t>
                                </m:r>
                                <m:r>
                                  <a:rPr kumimoji="0" lang="en-US" altLang="en-US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-128"/>
                                  </a:rPr>
                                  <m:t>𝑛</m:t>
                                </m:r>
                                <m:r>
                                  <a:rPr kumimoji="0" lang="en-US" altLang="en-US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-128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kumimoji="0" lang="en-US" alt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ＭＳ Ｐゴシック" charset="-128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tx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en-US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-128"/>
                                  </a:rPr>
                                  <m:t>𝑂</m:t>
                                </m:r>
                                <m:r>
                                  <a:rPr kumimoji="0" lang="en-US" altLang="en-US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-128"/>
                                  </a:rPr>
                                  <m:t>(</m:t>
                                </m:r>
                                <m:r>
                                  <a:rPr kumimoji="0" lang="en-US" altLang="en-US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-128"/>
                                  </a:rPr>
                                  <m:t>𝑛</m:t>
                                </m:r>
                                <m:r>
                                  <a:rPr kumimoji="0" lang="en-US" altLang="en-US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-128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kumimoji="0" lang="en-US" alt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ＭＳ Ｐゴシック" charset="-128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tx2">
                            <a:lumMod val="75000"/>
                          </a:schemeClr>
                        </a:solidFill>
                      </a:tcPr>
                    </a:tc>
                  </a:tr>
                  <a:tr h="410894"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Direct Address Table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tx2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en-US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-128"/>
                                  </a:rPr>
                                  <m:t>𝑂</m:t>
                                </m:r>
                                <m:r>
                                  <a:rPr kumimoji="0" lang="en-US" altLang="en-US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-128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kumimoji="0" lang="en-US" alt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ＭＳ Ｐゴシック" charset="-128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tx2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en-US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-128"/>
                                  </a:rPr>
                                  <m:t>𝑂</m:t>
                                </m:r>
                                <m:r>
                                  <a:rPr kumimoji="0" lang="en-US" altLang="en-US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-128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kumimoji="0" lang="en-US" alt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ＭＳ Ｐゴシック" charset="-128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tx2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en-US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-128"/>
                                  </a:rPr>
                                  <m:t>𝑂</m:t>
                                </m:r>
                                <m:r>
                                  <a:rPr kumimoji="0" lang="en-US" altLang="en-US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-128"/>
                                  </a:rPr>
                                  <m:t>(</m:t>
                                </m:r>
                                <m:r>
                                  <a:rPr kumimoji="0" lang="en-US" altLang="en-US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-128"/>
                                  </a:rPr>
                                  <m:t>𝑁</m:t>
                                </m:r>
                                <m:r>
                                  <a:rPr kumimoji="0" lang="en-US" altLang="en-US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-128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kumimoji="0" lang="en-US" alt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ＭＳ Ｐゴシック" charset="-128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tx2">
                            <a:lumMod val="95000"/>
                          </a:schemeClr>
                        </a:solidFill>
                      </a:tcPr>
                    </a:tc>
                  </a:tr>
                  <a:tr h="717550"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Sorted Search Table</a:t>
                          </a:r>
                        </a:p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(Naturally </a:t>
                          </a: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supports </a:t>
                          </a: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Sorted Map)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tx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en-US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-128"/>
                                  </a:rPr>
                                  <m:t>𝑂</m:t>
                                </m:r>
                                <m:r>
                                  <a:rPr kumimoji="0" lang="en-US" altLang="en-US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-128"/>
                                  </a:rPr>
                                  <m:t>(</m:t>
                                </m:r>
                                <m:r>
                                  <a:rPr kumimoji="0" lang="en-US" altLang="en-US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-128"/>
                                  </a:rPr>
                                  <m:t>𝑛</m:t>
                                </m:r>
                                <m:r>
                                  <a:rPr kumimoji="0" lang="en-US" altLang="en-US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-128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kumimoji="0" lang="en-US" alt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ＭＳ Ｐゴシック" charset="-128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tx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en-US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-128"/>
                                  </a:rPr>
                                  <m:t>𝑂</m:t>
                                </m:r>
                                <m:r>
                                  <a:rPr kumimoji="0" lang="en-US" altLang="en-US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-128"/>
                                  </a:rPr>
                                  <m:t>(</m:t>
                                </m:r>
                                <m:func>
                                  <m:funcPr>
                                    <m:ctrlPr>
                                      <a:rPr kumimoji="0" lang="en-US" altLang="en-US" sz="1800" b="0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ＭＳ Ｐゴシック" charset="-128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kumimoji="0" lang="en-US" altLang="en-US" sz="1800" b="0" i="0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ＭＳ Ｐゴシック" charset="-128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kumimoji="0" lang="en-US" altLang="en-US" sz="1800" b="0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ＭＳ Ｐゴシック" charset="-128"/>
                                      </a:rPr>
                                      <m:t>𝑛</m:t>
                                    </m:r>
                                  </m:e>
                                </m:func>
                                <m:r>
                                  <a:rPr kumimoji="0" lang="en-US" altLang="en-US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-128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kumimoji="0" lang="en-US" alt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ＭＳ Ｐゴシック" charset="-128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tx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en-US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-128"/>
                                  </a:rPr>
                                  <m:t>𝑂</m:t>
                                </m:r>
                                <m:r>
                                  <a:rPr kumimoji="0" lang="en-US" altLang="en-US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-128"/>
                                  </a:rPr>
                                  <m:t>(</m:t>
                                </m:r>
                                <m:r>
                                  <a:rPr kumimoji="0" lang="en-US" altLang="en-US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-128"/>
                                  </a:rPr>
                                  <m:t>𝑛</m:t>
                                </m:r>
                                <m:r>
                                  <a:rPr kumimoji="0" lang="en-US" altLang="en-US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-128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kumimoji="0" lang="en-US" alt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ＭＳ Ｐゴシック" charset="-128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tx2">
                            <a:lumMod val="75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65386826"/>
                  </p:ext>
                </p:extLst>
              </p:nvPr>
            </p:nvGraphicFramePr>
            <p:xfrm>
              <a:off x="2480628" y="2336833"/>
              <a:ext cx="7230745" cy="2025961"/>
            </p:xfrm>
            <a:graphic>
              <a:graphicData uri="http://schemas.openxmlformats.org/drawingml/2006/table">
                <a:tbl>
                  <a:tblPr/>
                  <a:tblGrid>
                    <a:gridCol w="3624580"/>
                    <a:gridCol w="1548130"/>
                    <a:gridCol w="1138555"/>
                    <a:gridCol w="919480"/>
                  </a:tblGrid>
                  <a:tr h="462620"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altLang="en-US" sz="18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latin typeface="Arial" panose="020B0604020202020204" pitchFamily="34" charset="0"/>
                            <a:ea typeface="ＭＳ Ｐゴシック" charset="-128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ourier New" panose="02070309020205020404" pitchFamily="49" charset="0"/>
                              <a:ea typeface="ＭＳ Ｐゴシック" charset="-128"/>
                              <a:cs typeface="Courier New" panose="02070309020205020404" pitchFamily="49" charset="0"/>
                            </a:rPr>
                            <a:t>put(k, v)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ourier New" panose="02070309020205020404" pitchFamily="49" charset="0"/>
                              <a:ea typeface="ＭＳ Ｐゴシック" charset="-128"/>
                              <a:cs typeface="Courier New" panose="02070309020205020404" pitchFamily="49" charset="0"/>
                            </a:rPr>
                            <a:t>get(k)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Space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1"/>
                        </a:solidFill>
                      </a:tcPr>
                    </a:tc>
                  </a:tr>
                  <a:tr h="434897"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Unsorted list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tx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237795" t="-112500" r="-134646" b="-26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458824" t="-112500" r="-82888" b="-26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692053" t="-112500" r="-2649" b="-261111"/>
                          </a:stretch>
                        </a:blipFill>
                      </a:tcPr>
                    </a:tc>
                  </a:tr>
                  <a:tr h="410894"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Direct Address Table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tx2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237795" t="-228358" r="-134646" b="-1805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458824" t="-228358" r="-82888" b="-1805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692053" t="-228358" r="-2649" b="-180597"/>
                          </a:stretch>
                        </a:blipFill>
                      </a:tcPr>
                    </a:tc>
                  </a:tr>
                  <a:tr h="717550"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Sorted Search Table</a:t>
                          </a:r>
                        </a:p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(Naturally </a:t>
                          </a: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supports </a:t>
                          </a: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Sorted Map)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tx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237795" t="-186441" r="-134646" b="-25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458824" t="-186441" r="-82888" b="-25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692053" t="-186441" r="-2649" b="-2542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6914634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Definitions</a:t>
            </a:r>
            <a:endParaRPr lang="en-US"/>
          </a:p>
        </p:txBody>
      </p:sp>
      <p:sp>
        <p:nvSpPr>
          <p:cNvPr id="31746" name="Content Placeholder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>
          <a:xfrm>
            <a:off x="1141412" y="2249487"/>
            <a:ext cx="9905999" cy="4299594"/>
          </a:xfrm>
        </p:spPr>
        <p:txBody>
          <a:bodyPr>
            <a:normAutofit/>
          </a:bodyPr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chemeClr val="accent1"/>
                </a:solidFill>
              </a:rPr>
              <a:t>set</a:t>
            </a:r>
            <a:r>
              <a:rPr lang="en-US" dirty="0" smtClean="0"/>
              <a:t> is an unordered collection of elements, without duplicates that typically supports efficient membership tests. </a:t>
            </a:r>
          </a:p>
          <a:p>
            <a:pPr lvl="1"/>
            <a:r>
              <a:rPr lang="en-US" dirty="0" smtClean="0"/>
              <a:t>Elements of a set are like keys of a map, but without any auxiliary values.</a:t>
            </a:r>
          </a:p>
          <a:p>
            <a:r>
              <a:rPr lang="en-US" dirty="0" smtClean="0"/>
              <a:t>A </a:t>
            </a:r>
            <a:r>
              <a:rPr lang="en-US" b="1" dirty="0" smtClean="0">
                <a:solidFill>
                  <a:schemeClr val="accent1"/>
                </a:solidFill>
              </a:rPr>
              <a:t>multiset</a:t>
            </a:r>
            <a:r>
              <a:rPr lang="en-US" dirty="0" smtClean="0"/>
              <a:t> (also known as a bag) is a set-like container that allows duplicates.</a:t>
            </a:r>
          </a:p>
          <a:p>
            <a:r>
              <a:rPr lang="en-US" dirty="0" smtClean="0"/>
              <a:t>A </a:t>
            </a:r>
            <a:r>
              <a:rPr lang="en-US" b="1" dirty="0" err="1" smtClean="0">
                <a:solidFill>
                  <a:schemeClr val="accent1"/>
                </a:solidFill>
              </a:rPr>
              <a:t>multimap</a:t>
            </a:r>
            <a:r>
              <a:rPr lang="en-US" dirty="0" smtClean="0"/>
              <a:t> (also known as a dictionary) is similar to a traditional map, in that it associates values with keys; however, in a </a:t>
            </a:r>
            <a:r>
              <a:rPr lang="en-US" dirty="0" err="1" smtClean="0"/>
              <a:t>multimap</a:t>
            </a:r>
            <a:r>
              <a:rPr lang="en-US" dirty="0" smtClean="0"/>
              <a:t> the same key can be mapped to multiple values.</a:t>
            </a:r>
          </a:p>
          <a:p>
            <a:pPr lvl="1"/>
            <a:r>
              <a:rPr lang="en-US" dirty="0" smtClean="0"/>
              <a:t>For example, the index of a book maps a given term to one or more locations at which the term occurs.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459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Set ADT</a:t>
            </a:r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1244" y="1466285"/>
            <a:ext cx="7516167" cy="33042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9427" y="4765008"/>
            <a:ext cx="6019800" cy="1706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28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Generic Merging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436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1141411" y="2249486"/>
                <a:ext cx="4048428" cy="3541714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dirty="0" smtClean="0"/>
                  <a:t>Generalized merge of two sorted lists A and B</a:t>
                </a:r>
              </a:p>
              <a:p>
                <a:r>
                  <a:rPr lang="en-US" dirty="0" smtClean="0"/>
                  <a:t>Template method </a:t>
                </a:r>
                <a:r>
                  <a:rPr lang="en-US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genericMerge</a:t>
                </a:r>
                <a:endPara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r>
                  <a:rPr lang="en-US" dirty="0" smtClean="0"/>
                  <a:t>Auxiliary methods</a:t>
                </a:r>
              </a:p>
              <a:p>
                <a:pPr lvl="1"/>
                <a:r>
                  <a:rPr lang="en-US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aIsLess</a:t>
                </a:r>
                <a:endPara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lvl="1"/>
                <a:r>
                  <a:rPr lang="en-US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bIsLess</a:t>
                </a:r>
                <a:endPara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lvl="1"/>
                <a:r>
                  <a:rPr lang="en-US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bothAreEqual</a:t>
                </a:r>
                <a:endPara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r>
                  <a:rPr lang="en-US" dirty="0" smtClean="0"/>
                  <a:t>Runs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charset="0"/>
                      </a:rPr>
                      <m:t>+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</m:ctrlPr>
                      </m:sSubPr>
                      <m:e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 smtClean="0"/>
                  <a:t>time provided the auxiliary methods run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(1) </m:t>
                    </m:r>
                  </m:oMath>
                </a14:m>
                <a:r>
                  <a:rPr lang="en-US" dirty="0" smtClean="0"/>
                  <a:t>time</a:t>
                </a:r>
                <a:endParaRPr lang="en-US" dirty="0"/>
              </a:p>
            </p:txBody>
          </p:sp>
        </mc:Choice>
        <mc:Fallback xmlns="">
          <p:sp>
            <p:nvSpPr>
              <p:cNvPr id="18436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141411" y="2249486"/>
                <a:ext cx="4048428" cy="3541714"/>
              </a:xfrm>
              <a:blipFill rotWithShape="0">
                <a:blip r:embed="rId2"/>
                <a:stretch>
                  <a:fillRect l="-1506" t="-20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sz="half" idx="2"/>
              </p:nvPr>
            </p:nvSpPr>
            <p:spPr>
              <a:xfrm>
                <a:off x="5301049" y="1198604"/>
                <a:ext cx="6890951" cy="5535827"/>
              </a:xfrm>
            </p:spPr>
            <p:txBody>
              <a:bodyPr>
                <a:normAutofit fontScale="70000" lnSpcReduction="20000"/>
              </a:bodyPr>
              <a:lstStyle/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b="1" u="sng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Algorithm</a:t>
                </a:r>
                <a:r>
                  <a:rPr lang="en-US" u="sng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i="0" u="sng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genericMerge</a:t>
                </a:r>
                <a:r>
                  <a:rPr lang="en-US" i="0" u="sng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(A, B)</a:t>
                </a:r>
                <a:endParaRPr lang="en-US" u="sng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b="1" dirty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Input</a:t>
                </a:r>
                <a:r>
                  <a:rPr lang="en-US" dirty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: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Sets </a:t>
                </a:r>
                <a:r>
                  <a:rPr lang="en-US" i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A,</a:t>
                </a:r>
                <a:r>
                  <a:rPr lang="en-US" b="0" i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B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as sorted lists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b="1" dirty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Output</a:t>
                </a:r>
                <a:r>
                  <a:rPr lang="en-US" dirty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: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←∅</m:t>
                    </m:r>
                  </m:oMath>
                </a14:m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b="1" dirty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while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i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.</a:t>
                </a:r>
                <a:r>
                  <a:rPr lang="en-US" b="0" i="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isE</a:t>
                </a:r>
                <a:r>
                  <a:rPr lang="en-US" i="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mpty</a:t>
                </a:r>
                <a:r>
                  <a:rPr lang="en-US" i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b="0" i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∧¬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i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.</a:t>
                </a:r>
                <a:r>
                  <a:rPr lang="en-US" b="0" i="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isE</a:t>
                </a:r>
                <a:r>
                  <a:rPr lang="en-US" i="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mpty</a:t>
                </a:r>
                <a:r>
                  <a:rPr lang="en-US" i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b="0" i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b="1" dirty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do</a:t>
                </a: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i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.f</a:t>
                </a:r>
                <a:r>
                  <a:rPr lang="en-US" b="0" i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irst</a:t>
                </a:r>
                <a:r>
                  <a:rPr lang="en-US" i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b="0" i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i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.f</a:t>
                </a:r>
                <a:r>
                  <a:rPr lang="en-US" b="0" i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irst</a:t>
                </a:r>
                <a:r>
                  <a:rPr lang="en-US" i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b="0" i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</a:t>
                </a:r>
                <a:r>
                  <a:rPr lang="en-US" b="1" dirty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endParaRPr lang="en-US" b="1" dirty="0">
                  <a:solidFill>
                    <a:schemeClr val="accent1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 </a:t>
                </a:r>
                <a:r>
                  <a:rPr lang="en-US" i="0" dirty="0" err="1" smtClean="0">
                    <a:solidFill>
                      <a:schemeClr val="accent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aIsLess</a:t>
                </a:r>
                <a:r>
                  <a:rPr lang="en-US" i="0" dirty="0" smtClean="0">
                    <a:solidFill>
                      <a:schemeClr val="accent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(a, S)</a:t>
                </a:r>
                <a:r>
                  <a:rPr lang="en-US" dirty="0">
                    <a:solidFill>
                      <a:schemeClr val="accent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dirty="0">
                    <a:solidFill>
                      <a:schemeClr val="accent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//generic action</a:t>
                </a: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i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.</a:t>
                </a:r>
                <a:r>
                  <a:rPr lang="en-US" b="0" i="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removeFirst</a:t>
                </a:r>
                <a:r>
                  <a:rPr lang="en-US" i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b="0" i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</a:t>
                </a:r>
                <a:r>
                  <a:rPr lang="en-US" b="1" dirty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else 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endParaRPr lang="en-US" b="1" dirty="0">
                  <a:solidFill>
                    <a:schemeClr val="accent1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 </a:t>
                </a:r>
                <a:r>
                  <a:rPr lang="en-US" i="0" dirty="0" err="1" smtClean="0">
                    <a:solidFill>
                      <a:schemeClr val="accent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bIsLess</a:t>
                </a:r>
                <a:r>
                  <a:rPr lang="en-US" i="0" dirty="0" smtClean="0">
                    <a:solidFill>
                      <a:schemeClr val="accent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(b, S)</a:t>
                </a:r>
                <a:r>
                  <a:rPr lang="en-US" dirty="0">
                    <a:solidFill>
                      <a:schemeClr val="accent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dirty="0">
                    <a:solidFill>
                      <a:schemeClr val="accent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//generic action</a:t>
                </a: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i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.</a:t>
                </a:r>
                <a:r>
                  <a:rPr lang="en-US" b="0" i="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removeFirst</a:t>
                </a:r>
                <a:r>
                  <a:rPr lang="en-US" i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b="0" i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</a:t>
                </a:r>
                <a:r>
                  <a:rPr lang="en-US" b="1" dirty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else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dirty="0" smtClean="0">
                    <a:solidFill>
                      <a:schemeClr val="accent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//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dirty="0">
                  <a:solidFill>
                    <a:schemeClr val="accent3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 </a:t>
                </a:r>
                <a:r>
                  <a:rPr lang="en-US" i="0" dirty="0" err="1" smtClean="0">
                    <a:solidFill>
                      <a:schemeClr val="accent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bothAreEqual</a:t>
                </a:r>
                <a:r>
                  <a:rPr lang="en-US" i="0" dirty="0" smtClean="0">
                    <a:solidFill>
                      <a:schemeClr val="accent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(a, b, S)</a:t>
                </a:r>
                <a:r>
                  <a:rPr lang="en-US" dirty="0">
                    <a:solidFill>
                      <a:schemeClr val="accent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dirty="0">
                    <a:solidFill>
                      <a:schemeClr val="accent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//generic action</a:t>
                </a: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i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.</a:t>
                </a:r>
                <a:r>
                  <a:rPr lang="en-US" b="0" i="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remove</a:t>
                </a:r>
                <a:r>
                  <a:rPr lang="en-US" i="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</a:t>
                </a:r>
                <a:r>
                  <a:rPr lang="en-US" b="0" i="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irst</a:t>
                </a:r>
                <a:r>
                  <a:rPr lang="en-US" i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b="0" i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i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.</a:t>
                </a:r>
                <a:r>
                  <a:rPr lang="en-US" b="0" i="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remove</a:t>
                </a:r>
                <a:r>
                  <a:rPr lang="en-US" i="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</a:t>
                </a:r>
                <a:r>
                  <a:rPr lang="en-US" b="0" i="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irst</a:t>
                </a:r>
                <a:r>
                  <a:rPr lang="en-US" i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b="0" i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b="1" dirty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while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i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.</a:t>
                </a:r>
                <a:r>
                  <a:rPr lang="en-US" b="0" i="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isE</a:t>
                </a:r>
                <a:r>
                  <a:rPr lang="en-US" i="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mpty</a:t>
                </a:r>
                <a:r>
                  <a:rPr lang="en-US" i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()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b="1" dirty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do</a:t>
                </a: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</a:t>
                </a:r>
                <a:r>
                  <a:rPr lang="en-US" i="0" dirty="0" err="1" smtClean="0">
                    <a:solidFill>
                      <a:schemeClr val="accent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aIsLess</a:t>
                </a:r>
                <a:r>
                  <a:rPr lang="en-US" i="0" dirty="0" smtClean="0">
                    <a:solidFill>
                      <a:schemeClr val="accent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i="0" dirty="0" err="1" smtClean="0">
                    <a:solidFill>
                      <a:schemeClr val="accent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A.f</a:t>
                </a:r>
                <a:r>
                  <a:rPr lang="en-US" b="0" i="0" dirty="0" err="1" smtClean="0">
                    <a:solidFill>
                      <a:schemeClr val="accent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irst</a:t>
                </a:r>
                <a:r>
                  <a:rPr lang="en-US" i="0" dirty="0" smtClean="0">
                    <a:solidFill>
                      <a:schemeClr val="accent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b="0" i="0" dirty="0" smtClean="0">
                    <a:solidFill>
                      <a:schemeClr val="accent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  <a:r>
                  <a:rPr lang="en-US" i="0" dirty="0" smtClean="0">
                    <a:solidFill>
                      <a:schemeClr val="accent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 S)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i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.</a:t>
                </a:r>
                <a:r>
                  <a:rPr lang="en-US" i="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eraseFront</a:t>
                </a:r>
                <a:r>
                  <a:rPr lang="en-US" i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b="0" i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b="1" dirty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while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i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.</a:t>
                </a:r>
                <a:r>
                  <a:rPr lang="en-US" b="0" i="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isE</a:t>
                </a:r>
                <a:r>
                  <a:rPr lang="en-US" i="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mpty</a:t>
                </a:r>
                <a:r>
                  <a:rPr lang="en-US" i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()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b="1" dirty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do</a:t>
                </a: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</a:t>
                </a:r>
                <a:r>
                  <a:rPr lang="en-US" i="0" dirty="0" err="1" smtClean="0">
                    <a:solidFill>
                      <a:schemeClr val="accent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bIsLess</a:t>
                </a:r>
                <a:r>
                  <a:rPr lang="en-US" i="0" dirty="0" smtClean="0">
                    <a:solidFill>
                      <a:schemeClr val="accent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i="0" dirty="0" err="1" smtClean="0">
                    <a:solidFill>
                      <a:schemeClr val="accent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B.f</a:t>
                </a:r>
                <a:r>
                  <a:rPr lang="en-US" b="0" i="0" dirty="0" err="1" smtClean="0">
                    <a:solidFill>
                      <a:schemeClr val="accent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irst</a:t>
                </a:r>
                <a:r>
                  <a:rPr lang="en-US" i="0" dirty="0" smtClean="0">
                    <a:solidFill>
                      <a:schemeClr val="accent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b="0" i="0" dirty="0" smtClean="0">
                    <a:solidFill>
                      <a:schemeClr val="accent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  <a:r>
                  <a:rPr lang="en-US" i="0" dirty="0" smtClean="0">
                    <a:solidFill>
                      <a:schemeClr val="accent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 S)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i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.</a:t>
                </a:r>
                <a:r>
                  <a:rPr lang="en-US" b="0" i="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remove</a:t>
                </a:r>
                <a:r>
                  <a:rPr lang="en-US" i="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</a:t>
                </a:r>
                <a:r>
                  <a:rPr lang="en-US" b="0" i="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irst</a:t>
                </a:r>
                <a:r>
                  <a:rPr lang="en-US" i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b="0" i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b="1" dirty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5301049" y="1198604"/>
                <a:ext cx="6890951" cy="5535827"/>
              </a:xfrm>
              <a:blipFill rotWithShape="0">
                <a:blip r:embed="rId3"/>
                <a:stretch>
                  <a:fillRect l="-1062" t="-3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227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Using Generic Merge for Set Operations</a:t>
            </a:r>
            <a:endParaRPr lang="en-US"/>
          </a:p>
        </p:txBody>
      </p:sp>
      <p:sp>
        <p:nvSpPr>
          <p:cNvPr id="19460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Any of the set operations can be implemented using a generic merge</a:t>
            </a:r>
          </a:p>
          <a:p>
            <a:r>
              <a:rPr lang="en-US" smtClean="0"/>
              <a:t>For example:</a:t>
            </a:r>
          </a:p>
          <a:p>
            <a:pPr lvl="1"/>
            <a:r>
              <a:rPr lang="en-US" smtClean="0"/>
              <a:t>For intersection: only copy elements that are duplicated in both list</a:t>
            </a:r>
          </a:p>
          <a:p>
            <a:pPr lvl="1"/>
            <a:r>
              <a:rPr lang="en-US" smtClean="0"/>
              <a:t>For union: copy every element from both lists except for the duplicates</a:t>
            </a:r>
          </a:p>
          <a:p>
            <a:r>
              <a:rPr lang="en-US" smtClean="0"/>
              <a:t>All methods run in linear time</a:t>
            </a:r>
            <a:endParaRPr lang="en-US"/>
          </a:p>
        </p:txBody>
      </p:sp>
      <p:graphicFrame>
        <p:nvGraphicFramePr>
          <p:cNvPr id="1946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8564236"/>
              </p:ext>
            </p:extLst>
          </p:nvPr>
        </p:nvGraphicFramePr>
        <p:xfrm>
          <a:off x="7506729" y="4411363"/>
          <a:ext cx="3059159" cy="21854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82" name="Clip" r:id="rId3" imgW="1828800" imgH="1308632" progId="MS_ClipArt_Gallery.5">
                  <p:embed/>
                </p:oleObj>
              </mc:Choice>
              <mc:Fallback>
                <p:oleObj name="Clip" r:id="rId3" imgW="1828800" imgH="1308632" progId="MS_ClipArt_Gallery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06729" y="4411363"/>
                        <a:ext cx="3059159" cy="21854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67327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Multimap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A </a:t>
                </a:r>
                <a:r>
                  <a:rPr lang="en-US" b="1" dirty="0" err="1" smtClean="0">
                    <a:solidFill>
                      <a:schemeClr val="accent1"/>
                    </a:solidFill>
                  </a:rPr>
                  <a:t>multimap</a:t>
                </a:r>
                <a:r>
                  <a:rPr lang="en-US" dirty="0" smtClean="0"/>
                  <a:t> is similar to a map, except that it can store multiple entries with the same key</a:t>
                </a:r>
              </a:p>
              <a:p>
                <a:r>
                  <a:rPr lang="en-US" dirty="0" smtClean="0"/>
                  <a:t>We can implement a </a:t>
                </a:r>
                <a:r>
                  <a:rPr lang="en-US" dirty="0" err="1" smtClean="0"/>
                  <a:t>multimap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 smtClean="0"/>
                  <a:t> by means of a map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For every key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 smtClean="0"/>
                  <a:t>, let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be the list of entries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 smtClean="0"/>
                  <a:t> with key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The entries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 smtClean="0"/>
                  <a:t> are the pairs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endParaRPr lang="en-US" dirty="0" smtClean="0"/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8" name="Conten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31" t="-22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9207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Mulitmaps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67821" y="2249488"/>
            <a:ext cx="7456358" cy="4410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628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Hash Tables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468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Intuitive Notion of a Map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1795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Intuitively, a map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 smtClean="0"/>
                  <a:t> supports the abstraction of using keys as indices with a syntax such as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𝑀</m:t>
                    </m:r>
                    <m:d>
                      <m:dPr>
                        <m:begChr m:val="["/>
                        <m:endChr m:val="]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dirty="0" smtClean="0"/>
                  <a:t>. </a:t>
                </a:r>
              </a:p>
              <a:p>
                <a:r>
                  <a:rPr lang="en-US" dirty="0" smtClean="0"/>
                  <a:t>As a mental warm-up, consider a restricted setting in which a map with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> items uses keys that are known to be integers in a range from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 smtClean="0"/>
                  <a:t>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 smtClean="0"/>
                  <a:t>, for some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161795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231" t="-2238" r="-17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221" name="Picture 4" descr="BS00039A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25150" y="57150"/>
            <a:ext cx="1466850" cy="1466850"/>
          </a:xfrm>
          <a:noFill/>
        </p:spPr>
      </p:pic>
      <p:pic>
        <p:nvPicPr>
          <p:cNvPr id="9223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5029201"/>
            <a:ext cx="8001000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3151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More General Kinds of Keys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42" name="Content Placeholder 2" descr="Rectangle: Click to edit Master text styles&#10;Second level&#10;Third level&#10;Fourth level&#10;Fifth level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But what should we do if our keys are not integers in the range from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 smtClean="0"/>
                  <a:t>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–1</m:t>
                    </m:r>
                  </m:oMath>
                </a14:m>
                <a:r>
                  <a:rPr lang="en-US" dirty="0" smtClean="0"/>
                  <a:t>?</a:t>
                </a:r>
              </a:p>
              <a:p>
                <a:pPr lvl="1"/>
                <a:r>
                  <a:rPr lang="en-US" dirty="0" smtClean="0"/>
                  <a:t>Use a </a:t>
                </a:r>
                <a:r>
                  <a:rPr lang="en-US" b="1" dirty="0" smtClean="0">
                    <a:solidFill>
                      <a:schemeClr val="accent1"/>
                    </a:solidFill>
                  </a:rPr>
                  <a:t>hash function </a:t>
                </a:r>
                <a:r>
                  <a:rPr lang="en-US" dirty="0" smtClean="0"/>
                  <a:t>to map general keys to corresponding indices in a table.</a:t>
                </a:r>
              </a:p>
              <a:p>
                <a:pPr lvl="1"/>
                <a:r>
                  <a:rPr lang="en-US" dirty="0" smtClean="0"/>
                  <a:t>For instance, the last four digits of a Social Security number.</a:t>
                </a:r>
                <a:endParaRPr lang="en-US" dirty="0"/>
              </a:p>
            </p:txBody>
          </p:sp>
        </mc:Choice>
        <mc:Fallback xmlns="">
          <p:sp>
            <p:nvSpPr>
              <p:cNvPr id="10242" name="Content Placeholder 2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31" t="-22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4965357" y="4359876"/>
            <a:ext cx="2514600" cy="2165350"/>
            <a:chOff x="4953000" y="4038600"/>
            <a:chExt cx="2514600" cy="2165350"/>
          </a:xfrm>
        </p:grpSpPr>
        <p:sp>
          <p:nvSpPr>
            <p:cNvPr id="10246" name="Rectangle 384"/>
            <p:cNvSpPr>
              <a:spLocks noChangeArrowheads="1"/>
            </p:cNvSpPr>
            <p:nvPr/>
          </p:nvSpPr>
          <p:spPr bwMode="auto">
            <a:xfrm>
              <a:off x="5289550" y="4114800"/>
              <a:ext cx="304800" cy="3048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r>
                <a:rPr lang="en-US">
                  <a:sym typeface="Symbol" charset="0"/>
                </a:rPr>
                <a:t></a:t>
              </a:r>
              <a:endParaRPr lang="en-US"/>
            </a:p>
          </p:txBody>
        </p:sp>
        <p:sp>
          <p:nvSpPr>
            <p:cNvPr id="10247" name="Rectangle 385"/>
            <p:cNvSpPr>
              <a:spLocks noChangeArrowheads="1"/>
            </p:cNvSpPr>
            <p:nvPr/>
          </p:nvSpPr>
          <p:spPr bwMode="auto">
            <a:xfrm>
              <a:off x="5289550" y="4419600"/>
              <a:ext cx="304800" cy="3048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8" name="Rectangle 386"/>
            <p:cNvSpPr>
              <a:spLocks noChangeArrowheads="1"/>
            </p:cNvSpPr>
            <p:nvPr/>
          </p:nvSpPr>
          <p:spPr bwMode="auto">
            <a:xfrm>
              <a:off x="5289550" y="4724400"/>
              <a:ext cx="304800" cy="3048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ym typeface="Symbol" charset="0"/>
              </a:endParaRPr>
            </a:p>
          </p:txBody>
        </p:sp>
        <p:sp>
          <p:nvSpPr>
            <p:cNvPr id="10249" name="Rectangle 387"/>
            <p:cNvSpPr>
              <a:spLocks noChangeArrowheads="1"/>
            </p:cNvSpPr>
            <p:nvPr/>
          </p:nvSpPr>
          <p:spPr bwMode="auto">
            <a:xfrm>
              <a:off x="5289550" y="5029200"/>
              <a:ext cx="304800" cy="3048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r>
                <a:rPr lang="en-US">
                  <a:sym typeface="Symbol" charset="0"/>
                </a:rPr>
                <a:t></a:t>
              </a:r>
            </a:p>
          </p:txBody>
        </p:sp>
        <p:sp>
          <p:nvSpPr>
            <p:cNvPr id="10250" name="Rectangle 388"/>
            <p:cNvSpPr>
              <a:spLocks noChangeArrowheads="1"/>
            </p:cNvSpPr>
            <p:nvPr/>
          </p:nvSpPr>
          <p:spPr bwMode="auto">
            <a:xfrm>
              <a:off x="5289550" y="5334000"/>
              <a:ext cx="304800" cy="3048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1" name="Text Box 392"/>
            <p:cNvSpPr txBox="1">
              <a:spLocks noChangeArrowheads="1"/>
            </p:cNvSpPr>
            <p:nvPr/>
          </p:nvSpPr>
          <p:spPr bwMode="auto">
            <a:xfrm>
              <a:off x="4953000" y="4038600"/>
              <a:ext cx="3365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latin typeface="Times New Roman" charset="0"/>
                </a:rPr>
                <a:t>0</a:t>
              </a:r>
            </a:p>
          </p:txBody>
        </p:sp>
        <p:sp>
          <p:nvSpPr>
            <p:cNvPr id="10252" name="Text Box 393"/>
            <p:cNvSpPr txBox="1">
              <a:spLocks noChangeArrowheads="1"/>
            </p:cNvSpPr>
            <p:nvPr/>
          </p:nvSpPr>
          <p:spPr bwMode="auto">
            <a:xfrm>
              <a:off x="4953000" y="4343400"/>
              <a:ext cx="3365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latin typeface="Times New Roman" charset="0"/>
                </a:rPr>
                <a:t>1</a:t>
              </a:r>
            </a:p>
          </p:txBody>
        </p:sp>
        <p:sp>
          <p:nvSpPr>
            <p:cNvPr id="10253" name="Text Box 394"/>
            <p:cNvSpPr txBox="1">
              <a:spLocks noChangeArrowheads="1"/>
            </p:cNvSpPr>
            <p:nvPr/>
          </p:nvSpPr>
          <p:spPr bwMode="auto">
            <a:xfrm>
              <a:off x="4953000" y="4648200"/>
              <a:ext cx="3365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latin typeface="Times New Roman" charset="0"/>
                </a:rPr>
                <a:t>2</a:t>
              </a:r>
            </a:p>
          </p:txBody>
        </p:sp>
        <p:sp>
          <p:nvSpPr>
            <p:cNvPr id="10254" name="Text Box 395"/>
            <p:cNvSpPr txBox="1">
              <a:spLocks noChangeArrowheads="1"/>
            </p:cNvSpPr>
            <p:nvPr/>
          </p:nvSpPr>
          <p:spPr bwMode="auto">
            <a:xfrm>
              <a:off x="4953000" y="4953000"/>
              <a:ext cx="3365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latin typeface="Times New Roman" charset="0"/>
                </a:rPr>
                <a:t>3</a:t>
              </a:r>
            </a:p>
          </p:txBody>
        </p:sp>
        <p:sp>
          <p:nvSpPr>
            <p:cNvPr id="10255" name="Text Box 396"/>
            <p:cNvSpPr txBox="1">
              <a:spLocks noChangeArrowheads="1"/>
            </p:cNvSpPr>
            <p:nvPr/>
          </p:nvSpPr>
          <p:spPr bwMode="auto">
            <a:xfrm>
              <a:off x="4953000" y="5257800"/>
              <a:ext cx="3365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latin typeface="Times New Roman" charset="0"/>
                </a:rPr>
                <a:t>4</a:t>
              </a:r>
            </a:p>
          </p:txBody>
        </p:sp>
        <p:sp>
          <p:nvSpPr>
            <p:cNvPr id="10256" name="AutoShape 401"/>
            <p:cNvSpPr>
              <a:spLocks noChangeArrowheads="1"/>
            </p:cNvSpPr>
            <p:nvPr/>
          </p:nvSpPr>
          <p:spPr bwMode="auto">
            <a:xfrm>
              <a:off x="5867400" y="5334000"/>
              <a:ext cx="1600200" cy="3048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1600" b="1"/>
                <a:t>451-229-0004</a:t>
              </a:r>
            </a:p>
          </p:txBody>
        </p:sp>
        <p:sp>
          <p:nvSpPr>
            <p:cNvPr id="10257" name="AutoShape 402"/>
            <p:cNvSpPr>
              <a:spLocks noChangeArrowheads="1"/>
            </p:cNvSpPr>
            <p:nvPr/>
          </p:nvSpPr>
          <p:spPr bwMode="auto">
            <a:xfrm>
              <a:off x="5867400" y="4724400"/>
              <a:ext cx="1600200" cy="3048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1600" b="1"/>
                <a:t>981-101-0002</a:t>
              </a:r>
            </a:p>
          </p:txBody>
        </p:sp>
        <p:sp>
          <p:nvSpPr>
            <p:cNvPr id="10258" name="Line 403"/>
            <p:cNvSpPr>
              <a:spLocks noChangeShapeType="1"/>
            </p:cNvSpPr>
            <p:nvPr/>
          </p:nvSpPr>
          <p:spPr bwMode="auto">
            <a:xfrm>
              <a:off x="5441950" y="5486400"/>
              <a:ext cx="42545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9" name="AutoShape 406"/>
            <p:cNvSpPr>
              <a:spLocks noChangeArrowheads="1"/>
            </p:cNvSpPr>
            <p:nvPr/>
          </p:nvSpPr>
          <p:spPr bwMode="auto">
            <a:xfrm>
              <a:off x="5867400" y="4419600"/>
              <a:ext cx="1600200" cy="3048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1600" b="1"/>
                <a:t>025-612-0001</a:t>
              </a:r>
            </a:p>
          </p:txBody>
        </p:sp>
        <p:sp>
          <p:nvSpPr>
            <p:cNvPr id="10260" name="Line 407"/>
            <p:cNvSpPr>
              <a:spLocks noChangeShapeType="1"/>
            </p:cNvSpPr>
            <p:nvPr/>
          </p:nvSpPr>
          <p:spPr bwMode="auto">
            <a:xfrm>
              <a:off x="5441950" y="4572000"/>
              <a:ext cx="42545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1" name="Line 408"/>
            <p:cNvSpPr>
              <a:spLocks noChangeShapeType="1"/>
            </p:cNvSpPr>
            <p:nvPr/>
          </p:nvSpPr>
          <p:spPr bwMode="auto">
            <a:xfrm>
              <a:off x="5410200" y="4876800"/>
              <a:ext cx="42545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2" name="Text Box 20"/>
            <p:cNvSpPr txBox="1">
              <a:spLocks noChangeArrowheads="1"/>
            </p:cNvSpPr>
            <p:nvPr/>
          </p:nvSpPr>
          <p:spPr bwMode="auto">
            <a:xfrm rot="5400000">
              <a:off x="5318125" y="5730875"/>
              <a:ext cx="4889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latin typeface="Times New Roman" charset="0"/>
                </a:rPr>
                <a:t>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6749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Maps</a:t>
            </a:r>
            <a:endParaRPr lang="en-US"/>
          </a:p>
        </p:txBody>
      </p:sp>
      <p:sp>
        <p:nvSpPr>
          <p:cNvPr id="130051" name="Rectangle 2051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chemeClr val="accent1"/>
                </a:solidFill>
              </a:rPr>
              <a:t>map</a:t>
            </a:r>
            <a:r>
              <a:rPr lang="en-US" dirty="0" smtClean="0"/>
              <a:t> models a searchable collection of key-value entries</a:t>
            </a:r>
          </a:p>
          <a:p>
            <a:r>
              <a:rPr lang="en-US" dirty="0" smtClean="0"/>
              <a:t>The main operations of a map are for searching, inserting, and deleting items</a:t>
            </a:r>
          </a:p>
          <a:p>
            <a:r>
              <a:rPr lang="en-US" dirty="0" smtClean="0"/>
              <a:t>Multiple entries with the same key are </a:t>
            </a:r>
            <a:r>
              <a:rPr lang="en-US" b="1" dirty="0" smtClean="0">
                <a:solidFill>
                  <a:schemeClr val="accent2"/>
                </a:solidFill>
              </a:rPr>
              <a:t>not</a:t>
            </a:r>
            <a:r>
              <a:rPr lang="en-US" dirty="0" smtClean="0"/>
              <a:t> allowed</a:t>
            </a:r>
          </a:p>
          <a:p>
            <a:r>
              <a:rPr lang="en-US" dirty="0" smtClean="0"/>
              <a:t>Applications:</a:t>
            </a:r>
          </a:p>
          <a:p>
            <a:pPr lvl="1"/>
            <a:r>
              <a:rPr lang="en-US" dirty="0" smtClean="0"/>
              <a:t>address book</a:t>
            </a:r>
          </a:p>
          <a:p>
            <a:pPr lvl="1"/>
            <a:r>
              <a:rPr lang="en-US" dirty="0" smtClean="0"/>
              <a:t>student-record database</a:t>
            </a:r>
          </a:p>
          <a:p>
            <a:r>
              <a:rPr lang="en-US" dirty="0" smtClean="0"/>
              <a:t>Often called </a:t>
            </a:r>
            <a:r>
              <a:rPr lang="en-US" b="1" dirty="0" smtClean="0">
                <a:solidFill>
                  <a:schemeClr val="accent1"/>
                </a:solidFill>
              </a:rPr>
              <a:t>associative containers</a:t>
            </a:r>
          </a:p>
        </p:txBody>
      </p:sp>
      <p:pic>
        <p:nvPicPr>
          <p:cNvPr id="4102" name="Picture 2060" descr="j0312176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22974" y="4020343"/>
            <a:ext cx="2788508" cy="2831981"/>
          </a:xfrm>
          <a:noFill/>
        </p:spPr>
      </p:pic>
    </p:spTree>
    <p:extLst>
      <p:ext uri="{BB962C8B-B14F-4D97-AF65-F5344CB8AC3E}">
        <p14:creationId xmlns:p14="http://schemas.microsoft.com/office/powerpoint/2010/main" val="5881922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Hash Tables</a:t>
            </a:r>
            <a:endParaRPr lang="en-US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/>
              <p:cNvSpPr>
                <a:spLocks noGrp="1"/>
              </p:cNvSpPr>
              <p:nvPr>
                <p:ph idx="1"/>
              </p:nvPr>
            </p:nvSpPr>
            <p:spPr>
              <a:xfrm>
                <a:off x="1141412" y="2249487"/>
                <a:ext cx="9905999" cy="4285128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A </a:t>
                </a:r>
                <a:r>
                  <a:rPr lang="en-US" dirty="0">
                    <a:solidFill>
                      <a:schemeClr val="accent1"/>
                    </a:solidFill>
                  </a:rPr>
                  <a:t>Hash function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→[0,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−1]</m:t>
                    </m:r>
                  </m:oMath>
                </a14:m>
                <a:r>
                  <a:rPr lang="en-US" dirty="0"/>
                  <a:t> 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The integer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referred to as the </a:t>
                </a:r>
                <a:r>
                  <a:rPr lang="en-US" dirty="0">
                    <a:solidFill>
                      <a:schemeClr val="accent1"/>
                    </a:solidFill>
                  </a:rPr>
                  <a:t>hash </a:t>
                </a:r>
                <a:r>
                  <a:rPr lang="en-US" dirty="0" smtClean="0">
                    <a:solidFill>
                      <a:schemeClr val="accent1"/>
                    </a:solidFill>
                  </a:rPr>
                  <a:t>value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of key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lvl="1"/>
                <a:r>
                  <a:rPr lang="en-US" dirty="0"/>
                  <a:t>Example -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 smtClean="0"/>
                  <a:t> could be a hash function for integers</a:t>
                </a:r>
                <a:endParaRPr lang="en-US" dirty="0"/>
              </a:p>
              <a:p>
                <a:r>
                  <a:rPr lang="en-US" b="1" dirty="0" smtClean="0">
                    <a:solidFill>
                      <a:schemeClr val="accent1"/>
                    </a:solidFill>
                  </a:rPr>
                  <a:t>Hash tables</a:t>
                </a:r>
                <a:r>
                  <a:rPr lang="en-US" dirty="0" smtClean="0"/>
                  <a:t> consist of</a:t>
                </a:r>
              </a:p>
              <a:p>
                <a:pPr lvl="1"/>
                <a:r>
                  <a:rPr lang="en-US" dirty="0" smtClean="0"/>
                  <a:t>A hash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Array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 smtClean="0"/>
                  <a:t> (either to an element itself or to a “bucket”)</a:t>
                </a:r>
              </a:p>
              <a:p>
                <a:r>
                  <a:rPr lang="en-US" dirty="0" smtClean="0"/>
                  <a:t>Goal is to store elements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dirty="0" smtClean="0"/>
                  <a:t> at index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" name="Conten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1412" y="2249487"/>
                <a:ext cx="9905999" cy="4285128"/>
              </a:xfrm>
              <a:blipFill rotWithShape="0">
                <a:blip r:embed="rId3"/>
                <a:stretch>
                  <a:fillRect l="-1231" t="-18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1" name="Object 2"/>
          <p:cNvGraphicFramePr>
            <a:graphicFrameLocks noChangeAspect="1"/>
          </p:cNvGraphicFramePr>
          <p:nvPr>
            <p:extLst/>
          </p:nvPr>
        </p:nvGraphicFramePr>
        <p:xfrm>
          <a:off x="8301736" y="322263"/>
          <a:ext cx="2109787" cy="177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7" name="Clip" r:id="rId4" imgW="4674960" imgH="3934080" progId="MS_ClipArt_Gallery.2">
                  <p:embed/>
                </p:oleObj>
              </mc:Choice>
              <mc:Fallback>
                <p:oleObj name="Clip" r:id="rId4" imgW="4674960" imgH="393408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01736" y="322263"/>
                        <a:ext cx="2109787" cy="177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28803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Issues with Hash Tables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Issues</a:t>
            </a:r>
          </a:p>
          <a:p>
            <a:pPr lvl="1"/>
            <a:r>
              <a:rPr lang="en-US" dirty="0"/>
              <a:t>Collisions - some keys will map to the same index of H (otherwise we have a Direct Address Table). </a:t>
            </a:r>
          </a:p>
          <a:p>
            <a:pPr lvl="2"/>
            <a:r>
              <a:rPr lang="en-US" dirty="0"/>
              <a:t>Chaining - put values that hash to same location in a linked list (or a “bucket”)</a:t>
            </a:r>
          </a:p>
          <a:p>
            <a:pPr lvl="2"/>
            <a:r>
              <a:rPr lang="en-US" dirty="0"/>
              <a:t>Open addressing - if a collision occurs, have a method to select another location in the table.</a:t>
            </a:r>
          </a:p>
          <a:p>
            <a:pPr lvl="1"/>
            <a:r>
              <a:rPr lang="en-US" dirty="0"/>
              <a:t>Load factor</a:t>
            </a:r>
          </a:p>
          <a:p>
            <a:pPr lvl="1"/>
            <a:r>
              <a:rPr lang="en-US" dirty="0"/>
              <a:t>Rehashing</a:t>
            </a:r>
          </a:p>
        </p:txBody>
      </p:sp>
    </p:spTree>
    <p:extLst>
      <p:ext uri="{BB962C8B-B14F-4D97-AF65-F5344CB8AC3E}">
        <p14:creationId xmlns:p14="http://schemas.microsoft.com/office/powerpoint/2010/main" val="897117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278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sz="half" idx="1"/>
              </p:nvPr>
            </p:nvSpPr>
            <p:spPr/>
            <p:txBody>
              <a:bodyPr>
                <a:normAutofit/>
              </a:bodyPr>
              <a:lstStyle/>
              <a:p>
                <a:pPr eaLnBrk="1" hangingPunct="1"/>
                <a:r>
                  <a:rPr lang="en-US" altLang="en-US" dirty="0" smtClean="0"/>
                  <a:t>We design a hash table for a Map storing items (SSN, Name), where SSN (social security number) is a nine-digit positive integer</a:t>
                </a:r>
              </a:p>
              <a:p>
                <a:pPr eaLnBrk="1" hangingPunct="1"/>
                <a:r>
                  <a:rPr lang="en-US" altLang="en-US" dirty="0" smtClean="0"/>
                  <a:t>Our hash table uses an array of size</a:t>
                </a:r>
                <a:r>
                  <a:rPr lang="en-US" altLang="en-US" dirty="0" smtClean="0"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=10,000</m:t>
                    </m:r>
                  </m:oMath>
                </a14:m>
                <a:r>
                  <a:rPr lang="en-US" altLang="en-US" dirty="0" smtClean="0"/>
                  <a:t> and the hash function</a:t>
                </a:r>
                <a:br>
                  <a:rPr lang="en-US" altLang="en-US" dirty="0" smtClean="0"/>
                </a:b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en-US" dirty="0" smtClean="0">
                    <a:latin typeface="Symbol" panose="05050102010706020507" pitchFamily="18" charset="2"/>
                  </a:rPr>
                  <a:t> </a:t>
                </a:r>
                <a:r>
                  <a:rPr lang="en-US" altLang="en-US" dirty="0" smtClean="0">
                    <a:latin typeface="Times New Roman" panose="02020603050405020304" pitchFamily="18" charset="0"/>
                  </a:rPr>
                  <a:t>last four digits of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altLang="en-US" b="1" i="1" dirty="0" smtClean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4278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0">
                <a:blip r:embed="rId2"/>
                <a:stretch>
                  <a:fillRect l="-2500" t="-2238" r="-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4279" name="Group 4"/>
          <p:cNvGrpSpPr>
            <a:grpSpLocks/>
          </p:cNvGrpSpPr>
          <p:nvPr/>
        </p:nvGrpSpPr>
        <p:grpSpPr bwMode="auto">
          <a:xfrm>
            <a:off x="7402745" y="2249486"/>
            <a:ext cx="2881313" cy="3143251"/>
            <a:chOff x="2557" y="1488"/>
            <a:chExt cx="1815" cy="1980"/>
          </a:xfrm>
        </p:grpSpPr>
        <p:sp>
          <p:nvSpPr>
            <p:cNvPr id="23560" name="Rectangle 5"/>
            <p:cNvSpPr>
              <a:spLocks noChangeArrowheads="1"/>
            </p:cNvSpPr>
            <p:nvPr/>
          </p:nvSpPr>
          <p:spPr bwMode="auto">
            <a:xfrm>
              <a:off x="2996" y="1536"/>
              <a:ext cx="192" cy="19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800">
                  <a:solidFill>
                    <a:schemeClr val="tx1"/>
                  </a:solidFill>
                  <a:sym typeface="Symbol" panose="05050102010706020507" pitchFamily="18" charset="2"/>
                </a:rPr>
                <a:t></a:t>
              </a: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23561" name="Rectangle 6"/>
            <p:cNvSpPr>
              <a:spLocks noChangeArrowheads="1"/>
            </p:cNvSpPr>
            <p:nvPr/>
          </p:nvSpPr>
          <p:spPr bwMode="auto">
            <a:xfrm>
              <a:off x="2996" y="1728"/>
              <a:ext cx="192" cy="19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23562" name="Rectangle 7"/>
            <p:cNvSpPr>
              <a:spLocks noChangeArrowheads="1"/>
            </p:cNvSpPr>
            <p:nvPr/>
          </p:nvSpPr>
          <p:spPr bwMode="auto">
            <a:xfrm>
              <a:off x="2996" y="1920"/>
              <a:ext cx="192" cy="19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800">
                <a:solidFill>
                  <a:schemeClr val="tx1"/>
                </a:solidFill>
                <a:sym typeface="Symbol" panose="05050102010706020507" pitchFamily="18" charset="2"/>
              </a:endParaRPr>
            </a:p>
          </p:txBody>
        </p:sp>
        <p:sp>
          <p:nvSpPr>
            <p:cNvPr id="23563" name="Rectangle 8"/>
            <p:cNvSpPr>
              <a:spLocks noChangeArrowheads="1"/>
            </p:cNvSpPr>
            <p:nvPr/>
          </p:nvSpPr>
          <p:spPr bwMode="auto">
            <a:xfrm>
              <a:off x="2996" y="2112"/>
              <a:ext cx="192" cy="19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800">
                  <a:solidFill>
                    <a:schemeClr val="tx1"/>
                  </a:solidFill>
                  <a:sym typeface="Symbol" panose="05050102010706020507" pitchFamily="18" charset="2"/>
                </a:rPr>
                <a:t></a:t>
              </a:r>
            </a:p>
          </p:txBody>
        </p:sp>
        <p:sp>
          <p:nvSpPr>
            <p:cNvPr id="23564" name="Rectangle 9"/>
            <p:cNvSpPr>
              <a:spLocks noChangeArrowheads="1"/>
            </p:cNvSpPr>
            <p:nvPr/>
          </p:nvSpPr>
          <p:spPr bwMode="auto">
            <a:xfrm>
              <a:off x="2996" y="2304"/>
              <a:ext cx="192" cy="19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23565" name="Rectangle 10"/>
            <p:cNvSpPr>
              <a:spLocks noChangeArrowheads="1"/>
            </p:cNvSpPr>
            <p:nvPr/>
          </p:nvSpPr>
          <p:spPr bwMode="auto">
            <a:xfrm>
              <a:off x="2996" y="3072"/>
              <a:ext cx="192" cy="19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23566" name="Rectangle 11"/>
            <p:cNvSpPr>
              <a:spLocks noChangeArrowheads="1"/>
            </p:cNvSpPr>
            <p:nvPr/>
          </p:nvSpPr>
          <p:spPr bwMode="auto">
            <a:xfrm>
              <a:off x="2996" y="2880"/>
              <a:ext cx="192" cy="19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800">
                  <a:solidFill>
                    <a:schemeClr val="tx1"/>
                  </a:solidFill>
                  <a:sym typeface="Symbol" panose="05050102010706020507" pitchFamily="18" charset="2"/>
                </a:rPr>
                <a:t></a:t>
              </a:r>
            </a:p>
          </p:txBody>
        </p:sp>
        <p:sp>
          <p:nvSpPr>
            <p:cNvPr id="23567" name="Rectangle 12"/>
            <p:cNvSpPr>
              <a:spLocks noChangeArrowheads="1"/>
            </p:cNvSpPr>
            <p:nvPr/>
          </p:nvSpPr>
          <p:spPr bwMode="auto">
            <a:xfrm>
              <a:off x="2996" y="3264"/>
              <a:ext cx="192" cy="19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800">
                  <a:solidFill>
                    <a:schemeClr val="tx1"/>
                  </a:solidFill>
                  <a:sym typeface="Symbol" panose="05050102010706020507" pitchFamily="18" charset="2"/>
                </a:rPr>
                <a:t></a:t>
              </a:r>
            </a:p>
          </p:txBody>
        </p:sp>
        <p:sp>
          <p:nvSpPr>
            <p:cNvPr id="23568" name="Text Box 13"/>
            <p:cNvSpPr txBox="1">
              <a:spLocks noChangeArrowheads="1"/>
            </p:cNvSpPr>
            <p:nvPr/>
          </p:nvSpPr>
          <p:spPr bwMode="auto">
            <a:xfrm>
              <a:off x="2784" y="1488"/>
              <a:ext cx="197" cy="25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>
                  <a:solidFill>
                    <a:schemeClr val="tx1"/>
                  </a:solidFill>
                  <a:latin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23569" name="Text Box 14"/>
            <p:cNvSpPr txBox="1">
              <a:spLocks noChangeArrowheads="1"/>
            </p:cNvSpPr>
            <p:nvPr/>
          </p:nvSpPr>
          <p:spPr bwMode="auto">
            <a:xfrm>
              <a:off x="2784" y="1680"/>
              <a:ext cx="197" cy="25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>
                  <a:solidFill>
                    <a:schemeClr val="tx1"/>
                  </a:solidFill>
                  <a:latin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23570" name="Text Box 15"/>
            <p:cNvSpPr txBox="1">
              <a:spLocks noChangeArrowheads="1"/>
            </p:cNvSpPr>
            <p:nvPr/>
          </p:nvSpPr>
          <p:spPr bwMode="auto">
            <a:xfrm>
              <a:off x="2784" y="1872"/>
              <a:ext cx="197" cy="25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>
                  <a:solidFill>
                    <a:schemeClr val="tx1"/>
                  </a:solidFill>
                  <a:latin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23571" name="Text Box 16"/>
            <p:cNvSpPr txBox="1">
              <a:spLocks noChangeArrowheads="1"/>
            </p:cNvSpPr>
            <p:nvPr/>
          </p:nvSpPr>
          <p:spPr bwMode="auto">
            <a:xfrm>
              <a:off x="2784" y="2064"/>
              <a:ext cx="197" cy="25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>
                  <a:solidFill>
                    <a:schemeClr val="tx1"/>
                  </a:solidFill>
                  <a:latin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23572" name="Text Box 17"/>
            <p:cNvSpPr txBox="1">
              <a:spLocks noChangeArrowheads="1"/>
            </p:cNvSpPr>
            <p:nvPr/>
          </p:nvSpPr>
          <p:spPr bwMode="auto">
            <a:xfrm>
              <a:off x="2784" y="2256"/>
              <a:ext cx="197" cy="25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>
                  <a:solidFill>
                    <a:schemeClr val="tx1"/>
                  </a:solidFill>
                  <a:latin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23573" name="Text Box 18"/>
            <p:cNvSpPr txBox="1">
              <a:spLocks noChangeArrowheads="1"/>
            </p:cNvSpPr>
            <p:nvPr/>
          </p:nvSpPr>
          <p:spPr bwMode="auto">
            <a:xfrm>
              <a:off x="2557" y="2832"/>
              <a:ext cx="439" cy="25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9997</a:t>
              </a:r>
            </a:p>
          </p:txBody>
        </p:sp>
        <p:sp>
          <p:nvSpPr>
            <p:cNvPr id="23574" name="Text Box 19"/>
            <p:cNvSpPr txBox="1">
              <a:spLocks noChangeArrowheads="1"/>
            </p:cNvSpPr>
            <p:nvPr/>
          </p:nvSpPr>
          <p:spPr bwMode="auto">
            <a:xfrm>
              <a:off x="2557" y="3024"/>
              <a:ext cx="439" cy="25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9998</a:t>
              </a:r>
            </a:p>
          </p:txBody>
        </p:sp>
        <p:sp>
          <p:nvSpPr>
            <p:cNvPr id="23575" name="Text Box 20"/>
            <p:cNvSpPr txBox="1">
              <a:spLocks noChangeArrowheads="1"/>
            </p:cNvSpPr>
            <p:nvPr/>
          </p:nvSpPr>
          <p:spPr bwMode="auto">
            <a:xfrm>
              <a:off x="2557" y="3216"/>
              <a:ext cx="439" cy="25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9999</a:t>
              </a:r>
            </a:p>
          </p:txBody>
        </p:sp>
        <p:sp>
          <p:nvSpPr>
            <p:cNvPr id="23576" name="Text Box 21"/>
            <p:cNvSpPr txBox="1">
              <a:spLocks noChangeArrowheads="1"/>
            </p:cNvSpPr>
            <p:nvPr/>
          </p:nvSpPr>
          <p:spPr bwMode="auto">
            <a:xfrm rot="5400000">
              <a:off x="3001" y="2560"/>
              <a:ext cx="278" cy="25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>
                  <a:solidFill>
                    <a:schemeClr val="tx1"/>
                  </a:solidFill>
                  <a:latin typeface="Times New Roman" panose="02020603050405020304" pitchFamily="18" charset="0"/>
                </a:rPr>
                <a:t>…</a:t>
              </a:r>
            </a:p>
          </p:txBody>
        </p:sp>
        <p:sp>
          <p:nvSpPr>
            <p:cNvPr id="23577" name="AutoShape 22"/>
            <p:cNvSpPr>
              <a:spLocks noChangeArrowheads="1"/>
            </p:cNvSpPr>
            <p:nvPr/>
          </p:nvSpPr>
          <p:spPr bwMode="auto">
            <a:xfrm>
              <a:off x="3360" y="2304"/>
              <a:ext cx="1008" cy="192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600" b="1">
                  <a:solidFill>
                    <a:schemeClr val="tx1"/>
                  </a:solidFill>
                </a:rPr>
                <a:t>451-229-0004</a:t>
              </a:r>
            </a:p>
          </p:txBody>
        </p:sp>
        <p:sp>
          <p:nvSpPr>
            <p:cNvPr id="23578" name="AutoShape 23"/>
            <p:cNvSpPr>
              <a:spLocks noChangeArrowheads="1"/>
            </p:cNvSpPr>
            <p:nvPr/>
          </p:nvSpPr>
          <p:spPr bwMode="auto">
            <a:xfrm>
              <a:off x="3360" y="1920"/>
              <a:ext cx="1008" cy="192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600" b="1">
                  <a:solidFill>
                    <a:schemeClr val="tx1"/>
                  </a:solidFill>
                </a:rPr>
                <a:t>981-101-0002</a:t>
              </a:r>
            </a:p>
          </p:txBody>
        </p:sp>
        <p:sp>
          <p:nvSpPr>
            <p:cNvPr id="23579" name="Line 24"/>
            <p:cNvSpPr>
              <a:spLocks noChangeShapeType="1"/>
            </p:cNvSpPr>
            <p:nvPr/>
          </p:nvSpPr>
          <p:spPr bwMode="auto">
            <a:xfrm>
              <a:off x="3092" y="2400"/>
              <a:ext cx="26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oval" w="med" len="med"/>
              <a:tailEnd type="triangle" w="med" len="med"/>
            </a:ln>
          </p:spPr>
          <p:txBody>
            <a:bodyPr wrap="none" anchor="ctr"/>
            <a:lstStyle/>
            <a:p>
              <a:pPr algn="ctr">
                <a:buFont typeface="Arial" charset="0"/>
                <a:buNone/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3580" name="AutoShape 25"/>
            <p:cNvSpPr>
              <a:spLocks noChangeArrowheads="1"/>
            </p:cNvSpPr>
            <p:nvPr/>
          </p:nvSpPr>
          <p:spPr bwMode="auto">
            <a:xfrm>
              <a:off x="3364" y="3072"/>
              <a:ext cx="1008" cy="192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600" b="1">
                  <a:solidFill>
                    <a:schemeClr val="tx1"/>
                  </a:solidFill>
                </a:rPr>
                <a:t>200-751-9998</a:t>
              </a:r>
            </a:p>
          </p:txBody>
        </p:sp>
        <p:sp>
          <p:nvSpPr>
            <p:cNvPr id="23581" name="Line 26"/>
            <p:cNvSpPr>
              <a:spLocks noChangeShapeType="1"/>
            </p:cNvSpPr>
            <p:nvPr/>
          </p:nvSpPr>
          <p:spPr bwMode="auto">
            <a:xfrm>
              <a:off x="3096" y="3168"/>
              <a:ext cx="26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oval" w="med" len="med"/>
              <a:tailEnd type="triangle" w="med" len="med"/>
            </a:ln>
          </p:spPr>
          <p:txBody>
            <a:bodyPr wrap="none" anchor="ctr"/>
            <a:lstStyle/>
            <a:p>
              <a:pPr algn="ctr">
                <a:buFont typeface="Arial" charset="0"/>
                <a:buNone/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3582" name="AutoShape 27"/>
            <p:cNvSpPr>
              <a:spLocks noChangeArrowheads="1"/>
            </p:cNvSpPr>
            <p:nvPr/>
          </p:nvSpPr>
          <p:spPr bwMode="auto">
            <a:xfrm>
              <a:off x="3360" y="1728"/>
              <a:ext cx="1008" cy="192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600" b="1">
                  <a:solidFill>
                    <a:schemeClr val="tx1"/>
                  </a:solidFill>
                </a:rPr>
                <a:t>025-612-0001</a:t>
              </a:r>
            </a:p>
          </p:txBody>
        </p:sp>
        <p:sp>
          <p:nvSpPr>
            <p:cNvPr id="23583" name="Line 28"/>
            <p:cNvSpPr>
              <a:spLocks noChangeShapeType="1"/>
            </p:cNvSpPr>
            <p:nvPr/>
          </p:nvSpPr>
          <p:spPr bwMode="auto">
            <a:xfrm>
              <a:off x="3092" y="1824"/>
              <a:ext cx="26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oval" w="med" len="med"/>
              <a:tailEnd type="triangle" w="med" len="med"/>
            </a:ln>
          </p:spPr>
          <p:txBody>
            <a:bodyPr wrap="none" anchor="ctr"/>
            <a:lstStyle/>
            <a:p>
              <a:pPr algn="ctr">
                <a:buFont typeface="Arial" charset="0"/>
                <a:buNone/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3584" name="Line 29"/>
            <p:cNvSpPr>
              <a:spLocks noChangeShapeType="1"/>
            </p:cNvSpPr>
            <p:nvPr/>
          </p:nvSpPr>
          <p:spPr bwMode="auto">
            <a:xfrm>
              <a:off x="3092" y="2016"/>
              <a:ext cx="26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oval" w="med" len="med"/>
              <a:tailEnd type="triangle" w="med" len="med"/>
            </a:ln>
          </p:spPr>
          <p:txBody>
            <a:bodyPr wrap="none" anchor="ctr"/>
            <a:lstStyle/>
            <a:p>
              <a:pPr algn="ctr">
                <a:buFont typeface="Arial" charset="0"/>
                <a:buNone/>
                <a:defRPr/>
              </a:pPr>
              <a:endParaRPr lang="en-US"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5287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Hash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4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type="body" sz="half" idx="1"/>
              </p:nvPr>
            </p:nvSpPr>
            <p:spPr/>
            <p:txBody>
              <a:bodyPr/>
              <a:lstStyle/>
              <a:p>
                <a:r>
                  <a:rPr lang="en-US" altLang="en-US" dirty="0" smtClean="0"/>
                  <a:t>A hash function is usually specified as the composition of two functions:</a:t>
                </a:r>
              </a:p>
              <a:p>
                <a:r>
                  <a:rPr lang="en-US" altLang="en-US" b="1" dirty="0" smtClean="0">
                    <a:solidFill>
                      <a:schemeClr val="accent1"/>
                    </a:solidFill>
                  </a:rPr>
                  <a:t>Hash code</a:t>
                </a:r>
                <a:r>
                  <a:rPr lang="en-US" altLang="en-US" dirty="0" smtClean="0"/>
                  <a:t>:</a:t>
                </a:r>
                <a:br>
                  <a:rPr lang="en-US" altLang="en-US" dirty="0" smtClean="0"/>
                </a:br>
                <a:r>
                  <a:rPr lang="en-US" altLang="en-US" dirty="0" smtClean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en-US" dirty="0" smtClean="0"/>
                  <a:t>: keys </a:t>
                </a:r>
                <a:r>
                  <a:rPr lang="en-US" altLang="en-US" dirty="0" smtClean="0">
                    <a:sym typeface="Symbol" panose="05050102010706020507" pitchFamily="18" charset="2"/>
                  </a:rPr>
                  <a:t></a:t>
                </a:r>
                <a:r>
                  <a:rPr lang="en-US" altLang="en-US" dirty="0" smtClean="0"/>
                  <a:t> integers</a:t>
                </a:r>
              </a:p>
              <a:p>
                <a:r>
                  <a:rPr lang="en-US" altLang="en-US" b="1" dirty="0" smtClean="0">
                    <a:solidFill>
                      <a:schemeClr val="accent1"/>
                    </a:solidFill>
                  </a:rPr>
                  <a:t>Compression function</a:t>
                </a:r>
                <a:r>
                  <a:rPr lang="en-US" altLang="en-US" dirty="0" smtClean="0"/>
                  <a:t>:</a:t>
                </a:r>
                <a:r>
                  <a:rPr lang="en-US" altLang="en-US" dirty="0"/>
                  <a:t/>
                </a:r>
                <a:br>
                  <a:rPr lang="en-US" altLang="en-US" dirty="0"/>
                </a:br>
                <a:r>
                  <a:rPr lang="en-US" altLang="en-US" dirty="0" smtClean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en-US" dirty="0" smtClean="0"/>
                  <a:t>: integers </a:t>
                </a:r>
                <a:r>
                  <a:rPr lang="en-US" altLang="en-US" dirty="0" smtClean="0">
                    <a:sym typeface="Symbol" panose="05050102010706020507" pitchFamily="18" charset="2"/>
                  </a:rPr>
                  <a:t></a:t>
                </a:r>
                <a:r>
                  <a:rPr lang="en-US" alt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[0, 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−1]</m:t>
                    </m:r>
                  </m:oMath>
                </a14:m>
                <a:endParaRPr lang="en-US" altLang="en-US" dirty="0" smtClean="0"/>
              </a:p>
            </p:txBody>
          </p:sp>
        </mc:Choice>
        <mc:Fallback xmlns="">
          <p:sp>
            <p:nvSpPr>
              <p:cNvPr id="2054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blipFill rotWithShape="0">
                <a:blip r:embed="rId4"/>
                <a:stretch>
                  <a:fillRect l="-2500" t="-22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55" name="Rectangle 4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type="body" sz="half" idx="2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en-US" dirty="0" smtClean="0"/>
                  <a:t>The hash code is applied first, and the compression function is applied next on the result, i.e., </a:t>
                </a:r>
                <a:br>
                  <a:rPr lang="en-US" altLang="en-US" dirty="0" smtClean="0"/>
                </a:br>
                <a:r>
                  <a:rPr lang="en-US" altLang="en-US" dirty="0" smtClean="0"/>
                  <a:t>	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</m:e>
                    </m:d>
                  </m:oMath>
                </a14:m>
                <a:endParaRPr lang="en-US" altLang="en-US" dirty="0" smtClean="0"/>
              </a:p>
              <a:p>
                <a:r>
                  <a:rPr lang="en-US" altLang="en-US" dirty="0" smtClean="0"/>
                  <a:t>The goal of the hash function is to  “disperse” the keys in an apparently random way</a:t>
                </a:r>
                <a:endParaRPr lang="en-US" altLang="en-US" dirty="0"/>
              </a:p>
            </p:txBody>
          </p:sp>
        </mc:Choice>
        <mc:Fallback xmlns="">
          <p:sp>
            <p:nvSpPr>
              <p:cNvPr id="2055" name="Rectangle 4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2"/>
              </p:nvPr>
            </p:nvSpPr>
            <p:spPr>
              <a:blipFill rotWithShape="0">
                <a:blip r:embed="rId5"/>
                <a:stretch>
                  <a:fillRect l="-2628" t="-2238" r="-28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050" name="Object 5"/>
          <p:cNvGraphicFramePr>
            <a:graphicFrameLocks noChangeAspect="1"/>
          </p:cNvGraphicFramePr>
          <p:nvPr/>
        </p:nvGraphicFramePr>
        <p:xfrm>
          <a:off x="8763000" y="228600"/>
          <a:ext cx="1563688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1" name="Clip" r:id="rId6" imgW="1585440" imgH="1854720" progId="MS_ClipArt_Gallery.2">
                  <p:embed/>
                </p:oleObj>
              </mc:Choice>
              <mc:Fallback>
                <p:oleObj name="Clip" r:id="rId6" imgW="1585440" imgH="185472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63000" y="228600"/>
                        <a:ext cx="1563688" cy="182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12030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Hash Codes</a:t>
            </a:r>
          </a:p>
        </p:txBody>
      </p:sp>
      <p:sp>
        <p:nvSpPr>
          <p:cNvPr id="14745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Memory address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We reinterpret the memory address of the key object as an integer</a:t>
            </a:r>
          </a:p>
          <a:p>
            <a:pPr lvl="1"/>
            <a:r>
              <a:rPr lang="en-US" dirty="0" smtClean="0"/>
              <a:t>Good in general, except for numeric and string keys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Integer cast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We reinterpret the bits of the key as an integer</a:t>
            </a:r>
          </a:p>
          <a:p>
            <a:pPr lvl="1"/>
            <a:r>
              <a:rPr lang="en-US" dirty="0" smtClean="0"/>
              <a:t>Suitable for keys of length less than or equal to the number of bits of the integer type (e.g., byte, short, </a:t>
            </a:r>
            <a:r>
              <a:rPr lang="en-US" dirty="0" err="1" smtClean="0"/>
              <a:t>int</a:t>
            </a:r>
            <a:r>
              <a:rPr lang="en-US" dirty="0" smtClean="0"/>
              <a:t> and float in C++)</a:t>
            </a:r>
            <a:endParaRPr lang="en-US" dirty="0"/>
          </a:p>
        </p:txBody>
      </p:sp>
      <p:sp>
        <p:nvSpPr>
          <p:cNvPr id="3079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dirty="0" smtClean="0">
                <a:solidFill>
                  <a:schemeClr val="accent1"/>
                </a:solidFill>
              </a:rPr>
              <a:t>Component sum</a:t>
            </a:r>
            <a:r>
              <a:rPr lang="en-US" altLang="en-US" dirty="0" smtClean="0"/>
              <a:t>:</a:t>
            </a:r>
          </a:p>
          <a:p>
            <a:pPr lvl="1"/>
            <a:r>
              <a:rPr lang="en-US" altLang="en-US" dirty="0" smtClean="0"/>
              <a:t>We partition the bits of the key into components of fixed length (e.g., 16 or 32 bits) and we sum the components (ignoring overflows)</a:t>
            </a:r>
          </a:p>
          <a:p>
            <a:pPr lvl="1"/>
            <a:r>
              <a:rPr lang="en-US" altLang="en-US" dirty="0" smtClean="0"/>
              <a:t>Suitable for numeric keys of fixed length greater than or equal to the number of bits of the integer type (e.g., long and double in C++)</a:t>
            </a:r>
            <a:endParaRPr lang="en-US" altLang="en-US" dirty="0"/>
          </a:p>
        </p:txBody>
      </p:sp>
      <p:graphicFrame>
        <p:nvGraphicFramePr>
          <p:cNvPr id="3074" name="Object 5"/>
          <p:cNvGraphicFramePr>
            <a:graphicFrameLocks noChangeAspect="1"/>
          </p:cNvGraphicFramePr>
          <p:nvPr>
            <p:extLst/>
          </p:nvPr>
        </p:nvGraphicFramePr>
        <p:xfrm>
          <a:off x="8257480" y="618518"/>
          <a:ext cx="1819275" cy="1216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4" name="Clip" r:id="rId4" imgW="1818720" imgH="1216080" progId="MS_ClipArt_Gallery.2">
                  <p:embed/>
                </p:oleObj>
              </mc:Choice>
              <mc:Fallback>
                <p:oleObj name="Clip" r:id="rId4" imgW="1818720" imgH="121608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57480" y="618518"/>
                        <a:ext cx="1819275" cy="1216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1256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Hash Codes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65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1141410" y="2249486"/>
                <a:ext cx="5114424" cy="3541714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altLang="en-US" dirty="0" smtClean="0">
                    <a:solidFill>
                      <a:schemeClr val="accent1"/>
                    </a:solidFill>
                  </a:rPr>
                  <a:t>Polynomial accumulation</a:t>
                </a:r>
                <a:r>
                  <a:rPr lang="en-US" altLang="en-US" dirty="0" smtClean="0"/>
                  <a:t>:</a:t>
                </a:r>
              </a:p>
              <a:p>
                <a:pPr lvl="1"/>
                <a:r>
                  <a:rPr lang="en-US" altLang="en-US" dirty="0" smtClean="0"/>
                  <a:t>We partition the bits of the key into a sequence of components of fixed length (e.g., 8, 16 or 32 bits)</a:t>
                </a:r>
                <a:br>
                  <a:rPr lang="en-US" altLang="en-US" dirty="0" smtClean="0"/>
                </a:br>
                <a:r>
                  <a:rPr lang="en-US" altLang="en-US" dirty="0" smtClean="0"/>
                  <a:t> 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endParaRPr lang="en-US" altLang="en-US" dirty="0" smtClean="0"/>
              </a:p>
              <a:p>
                <a:pPr lvl="1"/>
                <a:r>
                  <a:rPr lang="en-US" altLang="en-US" dirty="0" smtClean="0"/>
                  <a:t>We evaluate the polynomial</a:t>
                </a:r>
                <a:br>
                  <a:rPr lang="en-US" altLang="en-US" dirty="0" smtClean="0"/>
                </a:b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sSup>
                      <m:sSup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altLang="en-US" dirty="0" smtClean="0"/>
                  <a:t/>
                </a:r>
                <a:br>
                  <a:rPr lang="en-US" altLang="en-US" dirty="0" smtClean="0"/>
                </a:br>
                <a:r>
                  <a:rPr lang="en-US" altLang="en-US" dirty="0" smtClean="0"/>
                  <a:t>at a fixed value z, ignoring overflows</a:t>
                </a:r>
              </a:p>
              <a:p>
                <a:pPr lvl="1"/>
                <a:r>
                  <a:rPr lang="en-US" altLang="en-US" dirty="0" smtClean="0"/>
                  <a:t>Especially suitable for strings (e.g., the choice z = 33 gives at most 6 collisions on a set of 50,000 English words)</a:t>
                </a:r>
                <a:endParaRPr lang="en-US" altLang="en-US" dirty="0"/>
              </a:p>
            </p:txBody>
          </p:sp>
        </mc:Choice>
        <mc:Fallback xmlns="">
          <p:sp>
            <p:nvSpPr>
              <p:cNvPr id="15365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1141410" y="2249486"/>
                <a:ext cx="5114424" cy="3541714"/>
              </a:xfrm>
              <a:blipFill rotWithShape="0">
                <a:blip r:embed="rId2"/>
                <a:stretch>
                  <a:fillRect l="-2026" t="-3098" r="-1907" b="-20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366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altLang="en-US" dirty="0" smtClean="0">
                <a:solidFill>
                  <a:schemeClr val="accent1"/>
                </a:solidFill>
              </a:rPr>
              <a:t>Cyclic Shift</a:t>
            </a:r>
            <a:r>
              <a:rPr lang="en-US" altLang="en-US" dirty="0" smtClean="0"/>
              <a:t>:</a:t>
            </a:r>
          </a:p>
          <a:p>
            <a:pPr lvl="1"/>
            <a:r>
              <a:rPr lang="en-US" altLang="en-US" dirty="0" smtClean="0"/>
              <a:t>Like polynomial accumulation except use bit shifts instead of multiplications and bitwise or instead of addition</a:t>
            </a:r>
          </a:p>
          <a:p>
            <a:r>
              <a:rPr lang="en-US" altLang="en-US" dirty="0" smtClean="0"/>
              <a:t>Can be used on floating point numbers as well by converting the number to an array of characters</a:t>
            </a:r>
          </a:p>
        </p:txBody>
      </p:sp>
    </p:spTree>
    <p:extLst>
      <p:ext uri="{BB962C8B-B14F-4D97-AF65-F5344CB8AC3E}">
        <p14:creationId xmlns:p14="http://schemas.microsoft.com/office/powerpoint/2010/main" val="3027704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Compression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02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type="body" sz="half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en-US" dirty="0" smtClean="0">
                    <a:solidFill>
                      <a:schemeClr val="accent1"/>
                    </a:solidFill>
                  </a:rPr>
                  <a:t>Division: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en-US" b="0" i="0" smtClean="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n-US" altLang="en-US" dirty="0" smtClean="0"/>
              </a:p>
              <a:p>
                <a:pPr lvl="1"/>
                <a:r>
                  <a:rPr lang="en-US" altLang="en-US" dirty="0" smtClean="0"/>
                  <a:t>The size N of the hash table is usually chosen to be a prime</a:t>
                </a:r>
              </a:p>
              <a:p>
                <a:pPr lvl="1"/>
                <a:r>
                  <a:rPr lang="en-US" altLang="en-US" dirty="0" smtClean="0"/>
                  <a:t>The reason has to do with number theory and is beyond the scope of this course</a:t>
                </a:r>
              </a:p>
            </p:txBody>
          </p:sp>
        </mc:Choice>
        <mc:Fallback xmlns="">
          <p:sp>
            <p:nvSpPr>
              <p:cNvPr id="4102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blipFill rotWithShape="0">
                <a:blip r:embed="rId3"/>
                <a:stretch>
                  <a:fillRect l="-2500" t="-22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03" name="Rectangle 4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type="body" sz="half" idx="2"/>
              </p:nvPr>
            </p:nvSpPr>
            <p:spPr/>
            <p:txBody>
              <a:bodyPr/>
              <a:lstStyle/>
              <a:p>
                <a:r>
                  <a:rPr lang="en-US" altLang="en-US" dirty="0" smtClean="0">
                    <a:solidFill>
                      <a:schemeClr val="accent1"/>
                    </a:solidFill>
                  </a:rPr>
                  <a:t>Multiply, Add and Divide (MAD):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𝑎𝑘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en-US" b="0" i="0" smtClean="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n-US" alt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alt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altLang="en-US" dirty="0" smtClean="0"/>
                  <a:t> are nonnegative integers such that</a:t>
                </a:r>
                <a:br>
                  <a:rPr lang="en-US" altLang="en-US" dirty="0" smtClean="0"/>
                </a:br>
                <a:r>
                  <a:rPr lang="en-US" altLang="en-US" dirty="0" smtClean="0"/>
                  <a:t>	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en-US" b="0" i="0" smtClean="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endParaRPr lang="en-US" altLang="en-US" dirty="0" smtClean="0">
                  <a:sym typeface="Symbol" panose="05050102010706020507" pitchFamily="18" charset="2"/>
                </a:endParaRPr>
              </a:p>
              <a:p>
                <a:pPr lvl="1"/>
                <a:r>
                  <a:rPr lang="en-US" altLang="en-US" dirty="0" smtClean="0">
                    <a:sym typeface="Symbol" panose="05050102010706020507" pitchFamily="18" charset="2"/>
                  </a:rPr>
                  <a:t>Otherwise, every integer would map to the same value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𝑏</m:t>
                    </m:r>
                  </m:oMath>
                </a14:m>
                <a:endParaRPr lang="en-US" altLang="en-US" dirty="0" smtClean="0"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4103" name="Rectangle 4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2"/>
              </p:nvPr>
            </p:nvSpPr>
            <p:spPr>
              <a:blipFill rotWithShape="0">
                <a:blip r:embed="rId4"/>
                <a:stretch>
                  <a:fillRect l="-2628" t="-2238" r="-15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098" name="Object 5"/>
          <p:cNvGraphicFramePr>
            <a:graphicFrameLocks noChangeAspect="1"/>
          </p:cNvGraphicFramePr>
          <p:nvPr>
            <p:extLst/>
          </p:nvPr>
        </p:nvGraphicFramePr>
        <p:xfrm>
          <a:off x="8609805" y="466120"/>
          <a:ext cx="1501775" cy="158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9" name="Clip" r:id="rId5" imgW="1212840" imgH="1276560" progId="MS_ClipArt_Gallery.2">
                  <p:embed/>
                </p:oleObj>
              </mc:Choice>
              <mc:Fallback>
                <p:oleObj name="Clip" r:id="rId5" imgW="1212840" imgH="12765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09805" y="466120"/>
                        <a:ext cx="1501775" cy="158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00668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Collision Resolution with</a:t>
            </a:r>
            <a:br>
              <a:rPr lang="en-US" altLang="en-US" dirty="0" smtClean="0"/>
            </a:br>
            <a:r>
              <a:rPr lang="en-US" altLang="en-US" sz="2800" dirty="0" smtClean="0"/>
              <a:t>Separate Chaining</a:t>
            </a:r>
          </a:p>
        </p:txBody>
      </p:sp>
      <p:sp>
        <p:nvSpPr>
          <p:cNvPr id="56326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chemeClr val="accent1"/>
                </a:solidFill>
              </a:rPr>
              <a:t>Collisions</a:t>
            </a:r>
            <a:r>
              <a:rPr lang="en-US" altLang="en-US" dirty="0" smtClean="0"/>
              <a:t> occur when different elements are mapped to the same cell</a:t>
            </a:r>
          </a:p>
          <a:p>
            <a:r>
              <a:rPr lang="en-US" altLang="en-US" dirty="0" smtClean="0">
                <a:solidFill>
                  <a:schemeClr val="accent1"/>
                </a:solidFill>
              </a:rPr>
              <a:t>Separate Chaining</a:t>
            </a:r>
            <a:r>
              <a:rPr lang="en-US" altLang="en-US" dirty="0" smtClean="0"/>
              <a:t>: let each cell in the table point to a linked list of entries that map there</a:t>
            </a:r>
          </a:p>
        </p:txBody>
      </p:sp>
      <p:sp>
        <p:nvSpPr>
          <p:cNvPr id="56327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altLang="en-US" dirty="0" smtClean="0"/>
              <a:t>Chaining is simple, but requires additional memory outside the table</a:t>
            </a:r>
          </a:p>
        </p:txBody>
      </p:sp>
      <p:grpSp>
        <p:nvGrpSpPr>
          <p:cNvPr id="56328" name="Group 5"/>
          <p:cNvGrpSpPr>
            <a:grpSpLocks/>
          </p:cNvGrpSpPr>
          <p:nvPr/>
        </p:nvGrpSpPr>
        <p:grpSpPr bwMode="auto">
          <a:xfrm>
            <a:off x="6510336" y="3521927"/>
            <a:ext cx="4198937" cy="1619251"/>
            <a:chOff x="2155" y="2160"/>
            <a:chExt cx="2789" cy="1020"/>
          </a:xfrm>
        </p:grpSpPr>
        <p:sp>
          <p:nvSpPr>
            <p:cNvPr id="28682" name="Rectangle 6"/>
            <p:cNvSpPr>
              <a:spLocks noChangeArrowheads="1"/>
            </p:cNvSpPr>
            <p:nvPr/>
          </p:nvSpPr>
          <p:spPr bwMode="auto">
            <a:xfrm>
              <a:off x="2372" y="2208"/>
              <a:ext cx="192" cy="19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800" dirty="0">
                  <a:solidFill>
                    <a:schemeClr val="tx1"/>
                  </a:solidFill>
                  <a:sym typeface="Symbol" panose="05050102010706020507" pitchFamily="18" charset="2"/>
                </a:rPr>
                <a:t></a:t>
              </a:r>
              <a:endParaRPr lang="en-US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28683" name="Rectangle 7"/>
            <p:cNvSpPr>
              <a:spLocks noChangeArrowheads="1"/>
            </p:cNvSpPr>
            <p:nvPr/>
          </p:nvSpPr>
          <p:spPr bwMode="auto">
            <a:xfrm>
              <a:off x="2372" y="2400"/>
              <a:ext cx="192" cy="19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28684" name="Rectangle 8"/>
            <p:cNvSpPr>
              <a:spLocks noChangeArrowheads="1"/>
            </p:cNvSpPr>
            <p:nvPr/>
          </p:nvSpPr>
          <p:spPr bwMode="auto">
            <a:xfrm>
              <a:off x="2372" y="2592"/>
              <a:ext cx="192" cy="19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800">
                  <a:solidFill>
                    <a:schemeClr val="tx1"/>
                  </a:solidFill>
                  <a:sym typeface="Symbol" panose="05050102010706020507" pitchFamily="18" charset="2"/>
                </a:rPr>
                <a:t></a:t>
              </a:r>
            </a:p>
          </p:txBody>
        </p:sp>
        <p:sp>
          <p:nvSpPr>
            <p:cNvPr id="28685" name="Rectangle 9"/>
            <p:cNvSpPr>
              <a:spLocks noChangeArrowheads="1"/>
            </p:cNvSpPr>
            <p:nvPr/>
          </p:nvSpPr>
          <p:spPr bwMode="auto">
            <a:xfrm>
              <a:off x="2372" y="2784"/>
              <a:ext cx="192" cy="19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800">
                  <a:solidFill>
                    <a:schemeClr val="tx1"/>
                  </a:solidFill>
                  <a:sym typeface="Symbol" panose="05050102010706020507" pitchFamily="18" charset="2"/>
                </a:rPr>
                <a:t></a:t>
              </a:r>
            </a:p>
          </p:txBody>
        </p:sp>
        <p:sp>
          <p:nvSpPr>
            <p:cNvPr id="28686" name="Rectangle 10"/>
            <p:cNvSpPr>
              <a:spLocks noChangeArrowheads="1"/>
            </p:cNvSpPr>
            <p:nvPr/>
          </p:nvSpPr>
          <p:spPr bwMode="auto">
            <a:xfrm>
              <a:off x="2372" y="2976"/>
              <a:ext cx="192" cy="19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28687" name="Text Box 11"/>
            <p:cNvSpPr txBox="1">
              <a:spLocks noChangeArrowheads="1"/>
            </p:cNvSpPr>
            <p:nvPr/>
          </p:nvSpPr>
          <p:spPr bwMode="auto">
            <a:xfrm>
              <a:off x="2155" y="2160"/>
              <a:ext cx="208" cy="25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>
                  <a:solidFill>
                    <a:schemeClr val="tx1"/>
                  </a:solidFill>
                  <a:latin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28688" name="Text Box 12"/>
            <p:cNvSpPr txBox="1">
              <a:spLocks noChangeArrowheads="1"/>
            </p:cNvSpPr>
            <p:nvPr/>
          </p:nvSpPr>
          <p:spPr bwMode="auto">
            <a:xfrm>
              <a:off x="2155" y="2352"/>
              <a:ext cx="208" cy="25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>
                  <a:solidFill>
                    <a:schemeClr val="tx1"/>
                  </a:solidFill>
                  <a:latin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28689" name="Text Box 13"/>
            <p:cNvSpPr txBox="1">
              <a:spLocks noChangeArrowheads="1"/>
            </p:cNvSpPr>
            <p:nvPr/>
          </p:nvSpPr>
          <p:spPr bwMode="auto">
            <a:xfrm>
              <a:off x="2155" y="2544"/>
              <a:ext cx="208" cy="25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>
                  <a:solidFill>
                    <a:schemeClr val="tx1"/>
                  </a:solidFill>
                  <a:latin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28690" name="Text Box 14"/>
            <p:cNvSpPr txBox="1">
              <a:spLocks noChangeArrowheads="1"/>
            </p:cNvSpPr>
            <p:nvPr/>
          </p:nvSpPr>
          <p:spPr bwMode="auto">
            <a:xfrm>
              <a:off x="2155" y="2736"/>
              <a:ext cx="208" cy="25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>
                  <a:solidFill>
                    <a:schemeClr val="tx1"/>
                  </a:solidFill>
                  <a:latin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28691" name="Text Box 15"/>
            <p:cNvSpPr txBox="1">
              <a:spLocks noChangeArrowheads="1"/>
            </p:cNvSpPr>
            <p:nvPr/>
          </p:nvSpPr>
          <p:spPr bwMode="auto">
            <a:xfrm>
              <a:off x="2155" y="2928"/>
              <a:ext cx="208" cy="25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>
                  <a:solidFill>
                    <a:schemeClr val="tx1"/>
                  </a:solidFill>
                  <a:latin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28692" name="AutoShape 16"/>
            <p:cNvSpPr>
              <a:spLocks noChangeArrowheads="1"/>
            </p:cNvSpPr>
            <p:nvPr/>
          </p:nvSpPr>
          <p:spPr bwMode="auto">
            <a:xfrm>
              <a:off x="2736" y="2976"/>
              <a:ext cx="1008" cy="192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600" b="1">
                  <a:solidFill>
                    <a:schemeClr val="tx1"/>
                  </a:solidFill>
                </a:rPr>
                <a:t>451-229-0004</a:t>
              </a:r>
            </a:p>
          </p:txBody>
        </p:sp>
        <p:sp>
          <p:nvSpPr>
            <p:cNvPr id="28693" name="AutoShape 17"/>
            <p:cNvSpPr>
              <a:spLocks noChangeArrowheads="1"/>
            </p:cNvSpPr>
            <p:nvPr/>
          </p:nvSpPr>
          <p:spPr bwMode="auto">
            <a:xfrm>
              <a:off x="3936" y="2976"/>
              <a:ext cx="1008" cy="192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600" b="1">
                  <a:solidFill>
                    <a:schemeClr val="tx1"/>
                  </a:solidFill>
                </a:rPr>
                <a:t>981-101-0004</a:t>
              </a:r>
            </a:p>
          </p:txBody>
        </p:sp>
        <p:cxnSp>
          <p:nvCxnSpPr>
            <p:cNvPr id="56341" name="AutoShape 18"/>
            <p:cNvCxnSpPr>
              <a:cxnSpLocks noChangeShapeType="1"/>
              <a:stCxn id="28692" idx="3"/>
              <a:endCxn id="28693" idx="1"/>
            </p:cNvCxnSpPr>
            <p:nvPr/>
          </p:nvCxnSpPr>
          <p:spPr bwMode="auto">
            <a:xfrm>
              <a:off x="3750" y="3072"/>
              <a:ext cx="180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8695" name="Line 19"/>
            <p:cNvSpPr>
              <a:spLocks noChangeShapeType="1"/>
            </p:cNvSpPr>
            <p:nvPr/>
          </p:nvSpPr>
          <p:spPr bwMode="auto">
            <a:xfrm>
              <a:off x="2468" y="3072"/>
              <a:ext cx="26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oval" w="med" len="med"/>
              <a:tailEnd type="triangle" w="med" len="med"/>
            </a:ln>
          </p:spPr>
          <p:txBody>
            <a:bodyPr wrap="none" anchor="ctr"/>
            <a:lstStyle/>
            <a:p>
              <a:pPr algn="ctr">
                <a:buFont typeface="Arial" charset="0"/>
                <a:buNone/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696" name="AutoShape 20"/>
            <p:cNvSpPr>
              <a:spLocks noChangeArrowheads="1"/>
            </p:cNvSpPr>
            <p:nvPr/>
          </p:nvSpPr>
          <p:spPr bwMode="auto">
            <a:xfrm>
              <a:off x="2736" y="2400"/>
              <a:ext cx="1008" cy="192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600" b="1">
                  <a:solidFill>
                    <a:schemeClr val="tx1"/>
                  </a:solidFill>
                </a:rPr>
                <a:t>025-612-0001</a:t>
              </a:r>
            </a:p>
          </p:txBody>
        </p:sp>
        <p:sp>
          <p:nvSpPr>
            <p:cNvPr id="28697" name="Line 21"/>
            <p:cNvSpPr>
              <a:spLocks noChangeShapeType="1"/>
            </p:cNvSpPr>
            <p:nvPr/>
          </p:nvSpPr>
          <p:spPr bwMode="auto">
            <a:xfrm>
              <a:off x="2468" y="2496"/>
              <a:ext cx="26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oval" w="med" len="med"/>
              <a:tailEnd type="triangle" w="med" len="med"/>
            </a:ln>
          </p:spPr>
          <p:txBody>
            <a:bodyPr wrap="none" anchor="ctr"/>
            <a:lstStyle/>
            <a:p>
              <a:pPr algn="ctr">
                <a:buFont typeface="Arial" charset="0"/>
                <a:buNone/>
                <a:defRPr/>
              </a:pPr>
              <a:endParaRPr lang="en-US">
                <a:latin typeface="Arial" charset="0"/>
              </a:endParaRPr>
            </a:p>
          </p:txBody>
        </p:sp>
      </p:grpSp>
      <p:graphicFrame>
        <p:nvGraphicFramePr>
          <p:cNvPr id="28" name="Object 2"/>
          <p:cNvGraphicFramePr>
            <a:graphicFrameLocks noChangeAspect="1"/>
          </p:cNvGraphicFramePr>
          <p:nvPr>
            <p:extLst/>
          </p:nvPr>
        </p:nvGraphicFramePr>
        <p:xfrm>
          <a:off x="2056604" y="5394323"/>
          <a:ext cx="3048000" cy="1098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2" name="Clip" r:id="rId3" imgW="1826640" imgH="659160" progId="MS_ClipArt_Gallery.2">
                  <p:embed/>
                </p:oleObj>
              </mc:Choice>
              <mc:Fallback>
                <p:oleObj name="Clip" r:id="rId3" imgW="1826640" imgH="6591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6604" y="5394323"/>
                        <a:ext cx="3048000" cy="1098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36735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Exercise</a:t>
            </a:r>
            <a:br>
              <a:rPr lang="en-US" altLang="en-US" dirty="0" smtClean="0"/>
            </a:br>
            <a:r>
              <a:rPr lang="en-US" altLang="en-US" sz="2800" dirty="0" smtClean="0"/>
              <a:t>Separate chaining</a:t>
            </a:r>
            <a:endParaRPr lang="en-US" altLang="en-US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350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en-US" dirty="0" smtClean="0"/>
                  <a:t> Assume you have a hash table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altLang="en-US" dirty="0" smtClean="0"/>
                  <a:t> with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=9</m:t>
                    </m:r>
                  </m:oMath>
                </a14:m>
                <a:r>
                  <a:rPr lang="en-US" altLang="en-US" dirty="0" smtClean="0"/>
                  <a:t> slots (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[0−8]</m:t>
                    </m:r>
                  </m:oMath>
                </a14:m>
                <a:r>
                  <a:rPr lang="en-US" altLang="en-US" dirty="0" smtClean="0"/>
                  <a:t>) and let the hash function be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en-US" b="0" i="0" smtClean="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n-US" altLang="en-US" dirty="0" smtClean="0"/>
              </a:p>
              <a:p>
                <a:r>
                  <a:rPr lang="en-US" altLang="en-US" dirty="0" smtClean="0"/>
                  <a:t>Demonstrate (by picture) the insertion of the following keys into a hash table with collisions resolved by chaining</a:t>
                </a:r>
              </a:p>
              <a:p>
                <a:pPr lvl="1"/>
                <a:r>
                  <a:rPr lang="en-US" altLang="en-US" dirty="0" smtClean="0"/>
                  <a:t>5, 28, 19, 15, 20, 33, 12, 17, 10</a:t>
                </a:r>
              </a:p>
              <a:p>
                <a:pPr lvl="1"/>
                <a:endParaRPr lang="en-US" altLang="en-US" dirty="0" smtClean="0"/>
              </a:p>
            </p:txBody>
          </p:sp>
        </mc:Choice>
        <mc:Fallback xmlns="">
          <p:sp>
            <p:nvSpPr>
              <p:cNvPr id="57350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2"/>
                <a:stretch>
                  <a:fillRect l="-1231" t="-2238" r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90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 smtClean="0"/>
              <a:t>Collision Resolution With</a:t>
            </a:r>
            <a:br>
              <a:rPr lang="en-US" altLang="en-US" dirty="0" smtClean="0"/>
            </a:br>
            <a:r>
              <a:rPr lang="en-US" altLang="en-US" sz="2800" dirty="0" smtClean="0"/>
              <a:t>Open Addressing</a:t>
            </a:r>
            <a:r>
              <a:rPr lang="en-US" altLang="en-US" sz="2800" dirty="0"/>
              <a:t> </a:t>
            </a:r>
            <a:r>
              <a:rPr lang="en-US" altLang="en-US" sz="2800" dirty="0" smtClean="0"/>
              <a:t>- Linear Probing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375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type="body" sz="half"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altLang="en-US" dirty="0" smtClean="0"/>
                  <a:t>In </a:t>
                </a:r>
                <a:r>
                  <a:rPr lang="en-US" altLang="en-US" dirty="0" smtClean="0">
                    <a:solidFill>
                      <a:schemeClr val="accent1"/>
                    </a:solidFill>
                  </a:rPr>
                  <a:t>Open addressing</a:t>
                </a:r>
                <a:r>
                  <a:rPr lang="en-US" altLang="en-US" dirty="0"/>
                  <a:t> </a:t>
                </a:r>
                <a:r>
                  <a:rPr lang="en-US" altLang="en-US" dirty="0" smtClean="0"/>
                  <a:t>the colliding item is placed in a different cell of the table</a:t>
                </a:r>
              </a:p>
              <a:p>
                <a:r>
                  <a:rPr lang="en-US" altLang="en-US" dirty="0" smtClean="0">
                    <a:solidFill>
                      <a:schemeClr val="accent1"/>
                    </a:solidFill>
                  </a:rPr>
                  <a:t>Linear probing </a:t>
                </a:r>
                <a:r>
                  <a:rPr lang="en-US" altLang="en-US" dirty="0" smtClean="0"/>
                  <a:t>handles collisions by placing the colliding item in the next (circularly) available table cell. So the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en-US" dirty="0" err="1" smtClean="0"/>
                  <a:t>th</a:t>
                </a:r>
                <a:r>
                  <a:rPr lang="en-US" altLang="en-US" dirty="0" smtClean="0"/>
                  <a:t> cell checked is:</a:t>
                </a:r>
                <a:br>
                  <a:rPr lang="en-US" altLang="en-US" dirty="0" smtClean="0"/>
                </a:b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d>
                          <m:dPr>
                            <m:ctrlP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m:rPr>
                        <m:sty m:val="p"/>
                      </m:rPr>
                      <a:rPr lang="en-US" altLang="en-US" b="0" i="0" smtClean="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n-US" altLang="en-US" b="0" dirty="0" smtClean="0"/>
              </a:p>
              <a:p>
                <a:r>
                  <a:rPr lang="en-US" altLang="en-US" dirty="0" smtClean="0"/>
                  <a:t>Each table cell inspected is referred to as a “probe”</a:t>
                </a:r>
              </a:p>
              <a:p>
                <a:r>
                  <a:rPr lang="en-US" altLang="en-US" dirty="0" smtClean="0"/>
                  <a:t>Colliding items lump together, causing future collisions to cause a longer </a:t>
                </a:r>
                <a:r>
                  <a:rPr lang="en-US" altLang="en-US" dirty="0" smtClean="0">
                    <a:solidFill>
                      <a:schemeClr val="accent1"/>
                    </a:solidFill>
                  </a:rPr>
                  <a:t>probe sequence</a:t>
                </a:r>
                <a:endParaRPr lang="en-US" altLang="en-US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58375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blipFill rotWithShape="0">
                <a:blip r:embed="rId3"/>
                <a:stretch>
                  <a:fillRect l="-1500" t="-22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376" name="Rectangle 4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type="body" sz="half" idx="2"/>
              </p:nvPr>
            </p:nvSpPr>
            <p:spPr/>
            <p:txBody>
              <a:bodyPr/>
              <a:lstStyle/>
              <a:p>
                <a:r>
                  <a:rPr lang="en-US" altLang="en-US" dirty="0" smtClean="0"/>
                  <a:t>Example: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en-US" b="0" i="0" smtClean="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 13</m:t>
                    </m:r>
                  </m:oMath>
                </a14:m>
                <a:endParaRPr lang="en-US" altLang="en-US" dirty="0" smtClean="0"/>
              </a:p>
              <a:p>
                <a:pPr lvl="1"/>
                <a:r>
                  <a:rPr lang="en-US" altLang="en-US" dirty="0" smtClean="0"/>
                  <a:t>Insert keys 18, 41, 22, 44, 59, 32, 31, 73, in this order</a:t>
                </a:r>
              </a:p>
              <a:p>
                <a:pPr lvl="1"/>
                <a:endParaRPr lang="en-US" altLang="en-US" dirty="0"/>
              </a:p>
            </p:txBody>
          </p:sp>
        </mc:Choice>
        <mc:Fallback xmlns="">
          <p:sp>
            <p:nvSpPr>
              <p:cNvPr id="58376" name="Rectangle 4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2"/>
              </p:nvPr>
            </p:nvSpPr>
            <p:spPr>
              <a:blipFill rotWithShape="0">
                <a:blip r:embed="rId4"/>
                <a:stretch>
                  <a:fillRect l="-2628" t="-2238" r="-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6620667" y="4401015"/>
            <a:ext cx="3978275" cy="1852614"/>
            <a:chOff x="6400800" y="4267200"/>
            <a:chExt cx="3978275" cy="1852614"/>
          </a:xfrm>
        </p:grpSpPr>
        <p:sp>
          <p:nvSpPr>
            <p:cNvPr id="30729" name="Rectangle 5"/>
            <p:cNvSpPr>
              <a:spLocks noChangeArrowheads="1"/>
            </p:cNvSpPr>
            <p:nvPr/>
          </p:nvSpPr>
          <p:spPr bwMode="auto">
            <a:xfrm>
              <a:off x="6400800" y="4267200"/>
              <a:ext cx="304800" cy="30480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800">
                  <a:solidFill>
                    <a:schemeClr val="tx1"/>
                  </a:solidFill>
                </a:rPr>
                <a:t> </a:t>
              </a:r>
            </a:p>
          </p:txBody>
        </p:sp>
        <p:sp>
          <p:nvSpPr>
            <p:cNvPr id="30730" name="Rectangle 6"/>
            <p:cNvSpPr>
              <a:spLocks noChangeArrowheads="1"/>
            </p:cNvSpPr>
            <p:nvPr/>
          </p:nvSpPr>
          <p:spPr bwMode="auto">
            <a:xfrm>
              <a:off x="6705600" y="4267200"/>
              <a:ext cx="304800" cy="30480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800">
                  <a:solidFill>
                    <a:schemeClr val="tx1"/>
                  </a:solidFill>
                </a:rPr>
                <a:t> </a:t>
              </a:r>
            </a:p>
          </p:txBody>
        </p:sp>
        <p:sp>
          <p:nvSpPr>
            <p:cNvPr id="30731" name="Rectangle 7"/>
            <p:cNvSpPr>
              <a:spLocks noChangeArrowheads="1"/>
            </p:cNvSpPr>
            <p:nvPr/>
          </p:nvSpPr>
          <p:spPr bwMode="auto">
            <a:xfrm>
              <a:off x="7010400" y="4267200"/>
              <a:ext cx="304800" cy="30480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800">
                  <a:solidFill>
                    <a:schemeClr val="tx1"/>
                  </a:solidFill>
                </a:rPr>
                <a:t> </a:t>
              </a:r>
            </a:p>
          </p:txBody>
        </p:sp>
        <p:sp>
          <p:nvSpPr>
            <p:cNvPr id="30732" name="Rectangle 8"/>
            <p:cNvSpPr>
              <a:spLocks noChangeArrowheads="1"/>
            </p:cNvSpPr>
            <p:nvPr/>
          </p:nvSpPr>
          <p:spPr bwMode="auto">
            <a:xfrm>
              <a:off x="7315200" y="4267200"/>
              <a:ext cx="304800" cy="30480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800">
                  <a:solidFill>
                    <a:schemeClr val="tx1"/>
                  </a:solidFill>
                </a:rPr>
                <a:t> </a:t>
              </a:r>
            </a:p>
          </p:txBody>
        </p:sp>
        <p:sp>
          <p:nvSpPr>
            <p:cNvPr id="30733" name="Rectangle 9"/>
            <p:cNvSpPr>
              <a:spLocks noChangeArrowheads="1"/>
            </p:cNvSpPr>
            <p:nvPr/>
          </p:nvSpPr>
          <p:spPr bwMode="auto">
            <a:xfrm>
              <a:off x="7620000" y="4267200"/>
              <a:ext cx="304800" cy="30480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800">
                  <a:solidFill>
                    <a:schemeClr val="tx1"/>
                  </a:solidFill>
                </a:rPr>
                <a:t> </a:t>
              </a:r>
            </a:p>
          </p:txBody>
        </p:sp>
        <p:sp>
          <p:nvSpPr>
            <p:cNvPr id="30734" name="Rectangle 10"/>
            <p:cNvSpPr>
              <a:spLocks noChangeArrowheads="1"/>
            </p:cNvSpPr>
            <p:nvPr/>
          </p:nvSpPr>
          <p:spPr bwMode="auto">
            <a:xfrm>
              <a:off x="7924800" y="4267200"/>
              <a:ext cx="304800" cy="30480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800">
                  <a:solidFill>
                    <a:schemeClr val="tx1"/>
                  </a:solidFill>
                </a:rPr>
                <a:t> </a:t>
              </a:r>
            </a:p>
          </p:txBody>
        </p:sp>
        <p:sp>
          <p:nvSpPr>
            <p:cNvPr id="30735" name="Rectangle 11"/>
            <p:cNvSpPr>
              <a:spLocks noChangeArrowheads="1"/>
            </p:cNvSpPr>
            <p:nvPr/>
          </p:nvSpPr>
          <p:spPr bwMode="auto">
            <a:xfrm>
              <a:off x="8229600" y="4267200"/>
              <a:ext cx="304800" cy="30480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800">
                  <a:solidFill>
                    <a:schemeClr val="tx1"/>
                  </a:solidFill>
                </a:rPr>
                <a:t> </a:t>
              </a:r>
            </a:p>
          </p:txBody>
        </p:sp>
        <p:sp>
          <p:nvSpPr>
            <p:cNvPr id="30736" name="Rectangle 12"/>
            <p:cNvSpPr>
              <a:spLocks noChangeArrowheads="1"/>
            </p:cNvSpPr>
            <p:nvPr/>
          </p:nvSpPr>
          <p:spPr bwMode="auto">
            <a:xfrm>
              <a:off x="8534400" y="4267200"/>
              <a:ext cx="304800" cy="30480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800">
                  <a:solidFill>
                    <a:schemeClr val="tx1"/>
                  </a:solidFill>
                </a:rPr>
                <a:t> </a:t>
              </a:r>
            </a:p>
          </p:txBody>
        </p:sp>
        <p:sp>
          <p:nvSpPr>
            <p:cNvPr id="30737" name="Rectangle 13"/>
            <p:cNvSpPr>
              <a:spLocks noChangeArrowheads="1"/>
            </p:cNvSpPr>
            <p:nvPr/>
          </p:nvSpPr>
          <p:spPr bwMode="auto">
            <a:xfrm>
              <a:off x="8839200" y="4267200"/>
              <a:ext cx="304800" cy="30480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800">
                  <a:solidFill>
                    <a:schemeClr val="tx1"/>
                  </a:solidFill>
                </a:rPr>
                <a:t>  </a:t>
              </a:r>
            </a:p>
          </p:txBody>
        </p:sp>
        <p:sp>
          <p:nvSpPr>
            <p:cNvPr id="30738" name="Rectangle 14"/>
            <p:cNvSpPr>
              <a:spLocks noChangeArrowheads="1"/>
            </p:cNvSpPr>
            <p:nvPr/>
          </p:nvSpPr>
          <p:spPr bwMode="auto">
            <a:xfrm>
              <a:off x="9144000" y="4267200"/>
              <a:ext cx="304800" cy="30480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800">
                  <a:solidFill>
                    <a:schemeClr val="tx1"/>
                  </a:solidFill>
                </a:rPr>
                <a:t> </a:t>
              </a:r>
            </a:p>
          </p:txBody>
        </p:sp>
        <p:sp>
          <p:nvSpPr>
            <p:cNvPr id="30739" name="Rectangle 15"/>
            <p:cNvSpPr>
              <a:spLocks noChangeArrowheads="1"/>
            </p:cNvSpPr>
            <p:nvPr/>
          </p:nvSpPr>
          <p:spPr bwMode="auto">
            <a:xfrm>
              <a:off x="9448800" y="4267200"/>
              <a:ext cx="304800" cy="30480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800">
                  <a:solidFill>
                    <a:schemeClr val="tx1"/>
                  </a:solidFill>
                </a:rPr>
                <a:t> </a:t>
              </a:r>
            </a:p>
          </p:txBody>
        </p:sp>
        <p:sp>
          <p:nvSpPr>
            <p:cNvPr id="30740" name="Rectangle 16"/>
            <p:cNvSpPr>
              <a:spLocks noChangeArrowheads="1"/>
            </p:cNvSpPr>
            <p:nvPr/>
          </p:nvSpPr>
          <p:spPr bwMode="auto">
            <a:xfrm>
              <a:off x="9753600" y="4267200"/>
              <a:ext cx="304800" cy="30480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800">
                  <a:solidFill>
                    <a:schemeClr val="tx1"/>
                  </a:solidFill>
                </a:rPr>
                <a:t> </a:t>
              </a:r>
            </a:p>
          </p:txBody>
        </p:sp>
        <p:sp>
          <p:nvSpPr>
            <p:cNvPr id="30741" name="Rectangle 17"/>
            <p:cNvSpPr>
              <a:spLocks noChangeArrowheads="1"/>
            </p:cNvSpPr>
            <p:nvPr/>
          </p:nvSpPr>
          <p:spPr bwMode="auto">
            <a:xfrm>
              <a:off x="10058400" y="4267200"/>
              <a:ext cx="304800" cy="30480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800">
                  <a:solidFill>
                    <a:schemeClr val="tx1"/>
                  </a:solidFill>
                </a:rPr>
                <a:t> </a:t>
              </a:r>
            </a:p>
          </p:txBody>
        </p:sp>
        <p:sp>
          <p:nvSpPr>
            <p:cNvPr id="30742" name="Text Box 18"/>
            <p:cNvSpPr txBox="1">
              <a:spLocks noChangeArrowheads="1"/>
            </p:cNvSpPr>
            <p:nvPr/>
          </p:nvSpPr>
          <p:spPr bwMode="auto">
            <a:xfrm>
              <a:off x="6403975" y="4533901"/>
              <a:ext cx="298450" cy="366713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800">
                  <a:solidFill>
                    <a:schemeClr val="tx1"/>
                  </a:solidFill>
                  <a:latin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30743" name="Text Box 19"/>
            <p:cNvSpPr txBox="1">
              <a:spLocks noChangeArrowheads="1"/>
            </p:cNvSpPr>
            <p:nvPr/>
          </p:nvSpPr>
          <p:spPr bwMode="auto">
            <a:xfrm>
              <a:off x="6705600" y="4533901"/>
              <a:ext cx="298450" cy="366713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800">
                  <a:solidFill>
                    <a:schemeClr val="tx1"/>
                  </a:solidFill>
                  <a:latin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30744" name="Text Box 20"/>
            <p:cNvSpPr txBox="1">
              <a:spLocks noChangeArrowheads="1"/>
            </p:cNvSpPr>
            <p:nvPr/>
          </p:nvSpPr>
          <p:spPr bwMode="auto">
            <a:xfrm>
              <a:off x="7007225" y="4533901"/>
              <a:ext cx="298450" cy="366713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800">
                  <a:solidFill>
                    <a:schemeClr val="tx1"/>
                  </a:solidFill>
                  <a:latin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30745" name="Text Box 21"/>
            <p:cNvSpPr txBox="1">
              <a:spLocks noChangeArrowheads="1"/>
            </p:cNvSpPr>
            <p:nvPr/>
          </p:nvSpPr>
          <p:spPr bwMode="auto">
            <a:xfrm>
              <a:off x="7308850" y="4533901"/>
              <a:ext cx="298450" cy="366713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800">
                  <a:solidFill>
                    <a:schemeClr val="tx1"/>
                  </a:solidFill>
                  <a:latin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30746" name="Text Box 22"/>
            <p:cNvSpPr txBox="1">
              <a:spLocks noChangeArrowheads="1"/>
            </p:cNvSpPr>
            <p:nvPr/>
          </p:nvSpPr>
          <p:spPr bwMode="auto">
            <a:xfrm>
              <a:off x="7610475" y="4533901"/>
              <a:ext cx="298450" cy="366713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800">
                  <a:solidFill>
                    <a:schemeClr val="tx1"/>
                  </a:solidFill>
                  <a:latin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30747" name="Text Box 23"/>
            <p:cNvSpPr txBox="1">
              <a:spLocks noChangeArrowheads="1"/>
            </p:cNvSpPr>
            <p:nvPr/>
          </p:nvSpPr>
          <p:spPr bwMode="auto">
            <a:xfrm>
              <a:off x="7912100" y="4533901"/>
              <a:ext cx="298450" cy="366713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800">
                  <a:solidFill>
                    <a:schemeClr val="tx1"/>
                  </a:solidFill>
                  <a:latin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30748" name="Text Box 24"/>
            <p:cNvSpPr txBox="1">
              <a:spLocks noChangeArrowheads="1"/>
            </p:cNvSpPr>
            <p:nvPr/>
          </p:nvSpPr>
          <p:spPr bwMode="auto">
            <a:xfrm>
              <a:off x="8213725" y="4533901"/>
              <a:ext cx="298450" cy="366713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800">
                  <a:solidFill>
                    <a:schemeClr val="tx1"/>
                  </a:solidFill>
                  <a:latin typeface="Times New Roman" panose="02020603050405020304" pitchFamily="18" charset="0"/>
                </a:rPr>
                <a:t>6</a:t>
              </a:r>
            </a:p>
          </p:txBody>
        </p:sp>
        <p:sp>
          <p:nvSpPr>
            <p:cNvPr id="30749" name="Text Box 25"/>
            <p:cNvSpPr txBox="1">
              <a:spLocks noChangeArrowheads="1"/>
            </p:cNvSpPr>
            <p:nvPr/>
          </p:nvSpPr>
          <p:spPr bwMode="auto">
            <a:xfrm>
              <a:off x="8515350" y="4533901"/>
              <a:ext cx="298450" cy="366713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800">
                  <a:solidFill>
                    <a:schemeClr val="tx1"/>
                  </a:solidFill>
                  <a:latin typeface="Times New Roman" panose="02020603050405020304" pitchFamily="18" charset="0"/>
                </a:rPr>
                <a:t>7</a:t>
              </a:r>
            </a:p>
          </p:txBody>
        </p:sp>
        <p:sp>
          <p:nvSpPr>
            <p:cNvPr id="30750" name="Text Box 26"/>
            <p:cNvSpPr txBox="1">
              <a:spLocks noChangeArrowheads="1"/>
            </p:cNvSpPr>
            <p:nvPr/>
          </p:nvSpPr>
          <p:spPr bwMode="auto">
            <a:xfrm>
              <a:off x="8816975" y="4533901"/>
              <a:ext cx="298450" cy="366713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800">
                  <a:solidFill>
                    <a:schemeClr val="tx1"/>
                  </a:solidFill>
                  <a:latin typeface="Times New Roman" panose="02020603050405020304" pitchFamily="18" charset="0"/>
                </a:rPr>
                <a:t>8</a:t>
              </a:r>
            </a:p>
          </p:txBody>
        </p:sp>
        <p:sp>
          <p:nvSpPr>
            <p:cNvPr id="30751" name="Text Box 27"/>
            <p:cNvSpPr txBox="1">
              <a:spLocks noChangeArrowheads="1"/>
            </p:cNvSpPr>
            <p:nvPr/>
          </p:nvSpPr>
          <p:spPr bwMode="auto">
            <a:xfrm>
              <a:off x="9118600" y="4533901"/>
              <a:ext cx="298450" cy="366713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800">
                  <a:solidFill>
                    <a:schemeClr val="tx1"/>
                  </a:solidFill>
                  <a:latin typeface="Times New Roman" panose="02020603050405020304" pitchFamily="18" charset="0"/>
                </a:rPr>
                <a:t>9</a:t>
              </a:r>
            </a:p>
          </p:txBody>
        </p:sp>
        <p:sp>
          <p:nvSpPr>
            <p:cNvPr id="30752" name="Text Box 28"/>
            <p:cNvSpPr txBox="1">
              <a:spLocks noChangeArrowheads="1"/>
            </p:cNvSpPr>
            <p:nvPr/>
          </p:nvSpPr>
          <p:spPr bwMode="auto">
            <a:xfrm>
              <a:off x="9363075" y="4533901"/>
              <a:ext cx="412750" cy="366713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800">
                  <a:solidFill>
                    <a:schemeClr val="tx1"/>
                  </a:solidFill>
                  <a:latin typeface="Times New Roman" panose="02020603050405020304" pitchFamily="18" charset="0"/>
                </a:rPr>
                <a:t>10</a:t>
              </a:r>
            </a:p>
          </p:txBody>
        </p:sp>
        <p:sp>
          <p:nvSpPr>
            <p:cNvPr id="30753" name="Text Box 29"/>
            <p:cNvSpPr txBox="1">
              <a:spLocks noChangeArrowheads="1"/>
            </p:cNvSpPr>
            <p:nvPr/>
          </p:nvSpPr>
          <p:spPr bwMode="auto">
            <a:xfrm>
              <a:off x="9664700" y="4533901"/>
              <a:ext cx="412750" cy="366713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800">
                  <a:solidFill>
                    <a:schemeClr val="tx1"/>
                  </a:solidFill>
                  <a:latin typeface="Times New Roman" panose="02020603050405020304" pitchFamily="18" charset="0"/>
                </a:rPr>
                <a:t>11</a:t>
              </a:r>
            </a:p>
          </p:txBody>
        </p:sp>
        <p:sp>
          <p:nvSpPr>
            <p:cNvPr id="30754" name="Text Box 30"/>
            <p:cNvSpPr txBox="1">
              <a:spLocks noChangeArrowheads="1"/>
            </p:cNvSpPr>
            <p:nvPr/>
          </p:nvSpPr>
          <p:spPr bwMode="auto">
            <a:xfrm>
              <a:off x="9966325" y="4533901"/>
              <a:ext cx="412750" cy="366713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800">
                  <a:solidFill>
                    <a:schemeClr val="tx1"/>
                  </a:solidFill>
                  <a:latin typeface="Times New Roman" panose="02020603050405020304" pitchFamily="18" charset="0"/>
                </a:rPr>
                <a:t>12</a:t>
              </a:r>
            </a:p>
          </p:txBody>
        </p:sp>
        <p:sp>
          <p:nvSpPr>
            <p:cNvPr id="30755" name="Rectangle 31"/>
            <p:cNvSpPr>
              <a:spLocks noChangeArrowheads="1"/>
            </p:cNvSpPr>
            <p:nvPr/>
          </p:nvSpPr>
          <p:spPr bwMode="auto">
            <a:xfrm>
              <a:off x="6400800" y="5486400"/>
              <a:ext cx="304800" cy="30480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800">
                  <a:solidFill>
                    <a:schemeClr val="tx1"/>
                  </a:solidFill>
                </a:rPr>
                <a:t> </a:t>
              </a:r>
            </a:p>
          </p:txBody>
        </p:sp>
        <p:sp>
          <p:nvSpPr>
            <p:cNvPr id="30756" name="Rectangle 32"/>
            <p:cNvSpPr>
              <a:spLocks noChangeArrowheads="1"/>
            </p:cNvSpPr>
            <p:nvPr/>
          </p:nvSpPr>
          <p:spPr bwMode="auto">
            <a:xfrm>
              <a:off x="6705600" y="5486400"/>
              <a:ext cx="304800" cy="30480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800">
                  <a:solidFill>
                    <a:schemeClr val="tx1"/>
                  </a:solidFill>
                </a:rPr>
                <a:t> </a:t>
              </a:r>
            </a:p>
          </p:txBody>
        </p:sp>
        <p:sp>
          <p:nvSpPr>
            <p:cNvPr id="30757" name="Rectangle 33"/>
            <p:cNvSpPr>
              <a:spLocks noChangeArrowheads="1"/>
            </p:cNvSpPr>
            <p:nvPr/>
          </p:nvSpPr>
          <p:spPr bwMode="auto">
            <a:xfrm>
              <a:off x="7010400" y="5486400"/>
              <a:ext cx="304800" cy="30480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600">
                  <a:solidFill>
                    <a:schemeClr val="tx1"/>
                  </a:solidFill>
                </a:rPr>
                <a:t>41</a:t>
              </a:r>
            </a:p>
          </p:txBody>
        </p:sp>
        <p:sp>
          <p:nvSpPr>
            <p:cNvPr id="58406" name="Rectangle 34"/>
            <p:cNvSpPr>
              <a:spLocks noChangeArrowheads="1"/>
            </p:cNvSpPr>
            <p:nvPr/>
          </p:nvSpPr>
          <p:spPr bwMode="auto">
            <a:xfrm>
              <a:off x="7315200" y="5486400"/>
              <a:ext cx="304800" cy="30480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800">
                  <a:solidFill>
                    <a:schemeClr val="tx1"/>
                  </a:solidFill>
                </a:rPr>
                <a:t> </a:t>
              </a:r>
            </a:p>
          </p:txBody>
        </p:sp>
        <p:sp>
          <p:nvSpPr>
            <p:cNvPr id="30759" name="Rectangle 35"/>
            <p:cNvSpPr>
              <a:spLocks noChangeArrowheads="1"/>
            </p:cNvSpPr>
            <p:nvPr/>
          </p:nvSpPr>
          <p:spPr bwMode="auto">
            <a:xfrm>
              <a:off x="7620000" y="5486400"/>
              <a:ext cx="304800" cy="30480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800">
                  <a:solidFill>
                    <a:schemeClr val="tx1"/>
                  </a:solidFill>
                </a:rPr>
                <a:t> </a:t>
              </a:r>
            </a:p>
          </p:txBody>
        </p:sp>
        <p:sp>
          <p:nvSpPr>
            <p:cNvPr id="30760" name="Rectangle 36"/>
            <p:cNvSpPr>
              <a:spLocks noChangeArrowheads="1"/>
            </p:cNvSpPr>
            <p:nvPr/>
          </p:nvSpPr>
          <p:spPr bwMode="auto">
            <a:xfrm>
              <a:off x="7924800" y="5486400"/>
              <a:ext cx="304800" cy="30480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800">
                  <a:solidFill>
                    <a:schemeClr val="tx1"/>
                  </a:solidFill>
                </a:rPr>
                <a:t>18</a:t>
              </a:r>
            </a:p>
          </p:txBody>
        </p:sp>
        <p:sp>
          <p:nvSpPr>
            <p:cNvPr id="30761" name="Rectangle 37"/>
            <p:cNvSpPr>
              <a:spLocks noChangeArrowheads="1"/>
            </p:cNvSpPr>
            <p:nvPr/>
          </p:nvSpPr>
          <p:spPr bwMode="auto">
            <a:xfrm>
              <a:off x="8229600" y="5486400"/>
              <a:ext cx="304800" cy="30480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800">
                  <a:solidFill>
                    <a:schemeClr val="tx1"/>
                  </a:solidFill>
                </a:rPr>
                <a:t>44</a:t>
              </a:r>
            </a:p>
          </p:txBody>
        </p:sp>
        <p:sp>
          <p:nvSpPr>
            <p:cNvPr id="30762" name="Rectangle 38"/>
            <p:cNvSpPr>
              <a:spLocks noChangeArrowheads="1"/>
            </p:cNvSpPr>
            <p:nvPr/>
          </p:nvSpPr>
          <p:spPr bwMode="auto">
            <a:xfrm>
              <a:off x="8534400" y="5486400"/>
              <a:ext cx="304800" cy="30480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800">
                  <a:solidFill>
                    <a:schemeClr val="tx1"/>
                  </a:solidFill>
                </a:rPr>
                <a:t>59</a:t>
              </a:r>
            </a:p>
          </p:txBody>
        </p:sp>
        <p:sp>
          <p:nvSpPr>
            <p:cNvPr id="30763" name="Rectangle 39"/>
            <p:cNvSpPr>
              <a:spLocks noChangeArrowheads="1"/>
            </p:cNvSpPr>
            <p:nvPr/>
          </p:nvSpPr>
          <p:spPr bwMode="auto">
            <a:xfrm>
              <a:off x="8839200" y="5486400"/>
              <a:ext cx="304800" cy="30480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800">
                  <a:solidFill>
                    <a:schemeClr val="tx1"/>
                  </a:solidFill>
                </a:rPr>
                <a:t>32</a:t>
              </a:r>
            </a:p>
          </p:txBody>
        </p:sp>
        <p:sp>
          <p:nvSpPr>
            <p:cNvPr id="30764" name="Rectangle 40"/>
            <p:cNvSpPr>
              <a:spLocks noChangeArrowheads="1"/>
            </p:cNvSpPr>
            <p:nvPr/>
          </p:nvSpPr>
          <p:spPr bwMode="auto">
            <a:xfrm>
              <a:off x="9144000" y="5486400"/>
              <a:ext cx="304800" cy="30480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800">
                  <a:solidFill>
                    <a:schemeClr val="tx1"/>
                  </a:solidFill>
                </a:rPr>
                <a:t>22</a:t>
              </a:r>
            </a:p>
          </p:txBody>
        </p:sp>
        <p:sp>
          <p:nvSpPr>
            <p:cNvPr id="30765" name="Rectangle 41"/>
            <p:cNvSpPr>
              <a:spLocks noChangeArrowheads="1"/>
            </p:cNvSpPr>
            <p:nvPr/>
          </p:nvSpPr>
          <p:spPr bwMode="auto">
            <a:xfrm>
              <a:off x="9448800" y="5486400"/>
              <a:ext cx="304800" cy="30480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800">
                  <a:solidFill>
                    <a:schemeClr val="tx1"/>
                  </a:solidFill>
                </a:rPr>
                <a:t>31</a:t>
              </a:r>
            </a:p>
          </p:txBody>
        </p:sp>
        <p:sp>
          <p:nvSpPr>
            <p:cNvPr id="30766" name="Rectangle 42"/>
            <p:cNvSpPr>
              <a:spLocks noChangeArrowheads="1"/>
            </p:cNvSpPr>
            <p:nvPr/>
          </p:nvSpPr>
          <p:spPr bwMode="auto">
            <a:xfrm>
              <a:off x="9753600" y="5486400"/>
              <a:ext cx="304800" cy="30480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800">
                  <a:solidFill>
                    <a:schemeClr val="tx1"/>
                  </a:solidFill>
                </a:rPr>
                <a:t>73</a:t>
              </a:r>
            </a:p>
          </p:txBody>
        </p:sp>
        <p:sp>
          <p:nvSpPr>
            <p:cNvPr id="30767" name="Rectangle 43"/>
            <p:cNvSpPr>
              <a:spLocks noChangeArrowheads="1"/>
            </p:cNvSpPr>
            <p:nvPr/>
          </p:nvSpPr>
          <p:spPr bwMode="auto">
            <a:xfrm>
              <a:off x="10058400" y="5486400"/>
              <a:ext cx="304800" cy="30480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800">
                  <a:solidFill>
                    <a:schemeClr val="tx1"/>
                  </a:solidFill>
                </a:rPr>
                <a:t> </a:t>
              </a:r>
            </a:p>
          </p:txBody>
        </p:sp>
        <p:sp>
          <p:nvSpPr>
            <p:cNvPr id="30768" name="Text Box 44"/>
            <p:cNvSpPr txBox="1">
              <a:spLocks noChangeArrowheads="1"/>
            </p:cNvSpPr>
            <p:nvPr/>
          </p:nvSpPr>
          <p:spPr bwMode="auto">
            <a:xfrm>
              <a:off x="6403975" y="5753101"/>
              <a:ext cx="298450" cy="366713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800">
                  <a:solidFill>
                    <a:schemeClr val="tx1"/>
                  </a:solidFill>
                  <a:latin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30769" name="Text Box 45"/>
            <p:cNvSpPr txBox="1">
              <a:spLocks noChangeArrowheads="1"/>
            </p:cNvSpPr>
            <p:nvPr/>
          </p:nvSpPr>
          <p:spPr bwMode="auto">
            <a:xfrm>
              <a:off x="6705600" y="5753101"/>
              <a:ext cx="298450" cy="366713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800">
                  <a:solidFill>
                    <a:schemeClr val="tx1"/>
                  </a:solidFill>
                  <a:latin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30770" name="Text Box 46"/>
            <p:cNvSpPr txBox="1">
              <a:spLocks noChangeArrowheads="1"/>
            </p:cNvSpPr>
            <p:nvPr/>
          </p:nvSpPr>
          <p:spPr bwMode="auto">
            <a:xfrm>
              <a:off x="7007225" y="5753101"/>
              <a:ext cx="298450" cy="366713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800">
                  <a:solidFill>
                    <a:schemeClr val="tx1"/>
                  </a:solidFill>
                  <a:latin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30771" name="Text Box 47"/>
            <p:cNvSpPr txBox="1">
              <a:spLocks noChangeArrowheads="1"/>
            </p:cNvSpPr>
            <p:nvPr/>
          </p:nvSpPr>
          <p:spPr bwMode="auto">
            <a:xfrm>
              <a:off x="7308850" y="5753101"/>
              <a:ext cx="298450" cy="366713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800">
                  <a:solidFill>
                    <a:schemeClr val="tx1"/>
                  </a:solidFill>
                  <a:latin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30772" name="Text Box 48"/>
            <p:cNvSpPr txBox="1">
              <a:spLocks noChangeArrowheads="1"/>
            </p:cNvSpPr>
            <p:nvPr/>
          </p:nvSpPr>
          <p:spPr bwMode="auto">
            <a:xfrm>
              <a:off x="7610475" y="5753101"/>
              <a:ext cx="298450" cy="366713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800">
                  <a:solidFill>
                    <a:schemeClr val="tx1"/>
                  </a:solidFill>
                  <a:latin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30773" name="Text Box 49"/>
            <p:cNvSpPr txBox="1">
              <a:spLocks noChangeArrowheads="1"/>
            </p:cNvSpPr>
            <p:nvPr/>
          </p:nvSpPr>
          <p:spPr bwMode="auto">
            <a:xfrm>
              <a:off x="7912100" y="5753101"/>
              <a:ext cx="298450" cy="366713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800">
                  <a:solidFill>
                    <a:schemeClr val="tx1"/>
                  </a:solidFill>
                  <a:latin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30774" name="Text Box 50"/>
            <p:cNvSpPr txBox="1">
              <a:spLocks noChangeArrowheads="1"/>
            </p:cNvSpPr>
            <p:nvPr/>
          </p:nvSpPr>
          <p:spPr bwMode="auto">
            <a:xfrm>
              <a:off x="8213725" y="5753101"/>
              <a:ext cx="298450" cy="366713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800">
                  <a:solidFill>
                    <a:schemeClr val="tx1"/>
                  </a:solidFill>
                  <a:latin typeface="Times New Roman" panose="02020603050405020304" pitchFamily="18" charset="0"/>
                </a:rPr>
                <a:t>6</a:t>
              </a:r>
            </a:p>
          </p:txBody>
        </p:sp>
        <p:sp>
          <p:nvSpPr>
            <p:cNvPr id="30775" name="Text Box 51"/>
            <p:cNvSpPr txBox="1">
              <a:spLocks noChangeArrowheads="1"/>
            </p:cNvSpPr>
            <p:nvPr/>
          </p:nvSpPr>
          <p:spPr bwMode="auto">
            <a:xfrm>
              <a:off x="8515350" y="5753101"/>
              <a:ext cx="298450" cy="366713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800">
                  <a:solidFill>
                    <a:schemeClr val="tx1"/>
                  </a:solidFill>
                  <a:latin typeface="Times New Roman" panose="02020603050405020304" pitchFamily="18" charset="0"/>
                </a:rPr>
                <a:t>7</a:t>
              </a:r>
            </a:p>
          </p:txBody>
        </p:sp>
        <p:sp>
          <p:nvSpPr>
            <p:cNvPr id="30776" name="Text Box 52"/>
            <p:cNvSpPr txBox="1">
              <a:spLocks noChangeArrowheads="1"/>
            </p:cNvSpPr>
            <p:nvPr/>
          </p:nvSpPr>
          <p:spPr bwMode="auto">
            <a:xfrm>
              <a:off x="8816975" y="5753101"/>
              <a:ext cx="298450" cy="366713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800">
                  <a:solidFill>
                    <a:schemeClr val="tx1"/>
                  </a:solidFill>
                  <a:latin typeface="Times New Roman" panose="02020603050405020304" pitchFamily="18" charset="0"/>
                </a:rPr>
                <a:t>8</a:t>
              </a:r>
            </a:p>
          </p:txBody>
        </p:sp>
        <p:sp>
          <p:nvSpPr>
            <p:cNvPr id="30777" name="Text Box 53"/>
            <p:cNvSpPr txBox="1">
              <a:spLocks noChangeArrowheads="1"/>
            </p:cNvSpPr>
            <p:nvPr/>
          </p:nvSpPr>
          <p:spPr bwMode="auto">
            <a:xfrm>
              <a:off x="9118600" y="5753101"/>
              <a:ext cx="298450" cy="366713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800">
                  <a:solidFill>
                    <a:schemeClr val="tx1"/>
                  </a:solidFill>
                  <a:latin typeface="Times New Roman" panose="02020603050405020304" pitchFamily="18" charset="0"/>
                </a:rPr>
                <a:t>9</a:t>
              </a:r>
            </a:p>
          </p:txBody>
        </p:sp>
        <p:sp>
          <p:nvSpPr>
            <p:cNvPr id="30778" name="Text Box 54"/>
            <p:cNvSpPr txBox="1">
              <a:spLocks noChangeArrowheads="1"/>
            </p:cNvSpPr>
            <p:nvPr/>
          </p:nvSpPr>
          <p:spPr bwMode="auto">
            <a:xfrm>
              <a:off x="9363075" y="5753101"/>
              <a:ext cx="412750" cy="366713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800">
                  <a:solidFill>
                    <a:schemeClr val="tx1"/>
                  </a:solidFill>
                  <a:latin typeface="Times New Roman" panose="02020603050405020304" pitchFamily="18" charset="0"/>
                </a:rPr>
                <a:t>10</a:t>
              </a:r>
            </a:p>
          </p:txBody>
        </p:sp>
        <p:sp>
          <p:nvSpPr>
            <p:cNvPr id="30779" name="Text Box 55"/>
            <p:cNvSpPr txBox="1">
              <a:spLocks noChangeArrowheads="1"/>
            </p:cNvSpPr>
            <p:nvPr/>
          </p:nvSpPr>
          <p:spPr bwMode="auto">
            <a:xfrm>
              <a:off x="9664700" y="5753101"/>
              <a:ext cx="412750" cy="366713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800">
                  <a:solidFill>
                    <a:schemeClr val="tx1"/>
                  </a:solidFill>
                  <a:latin typeface="Times New Roman" panose="02020603050405020304" pitchFamily="18" charset="0"/>
                </a:rPr>
                <a:t>11</a:t>
              </a:r>
            </a:p>
          </p:txBody>
        </p:sp>
        <p:sp>
          <p:nvSpPr>
            <p:cNvPr id="30780" name="Text Box 56"/>
            <p:cNvSpPr txBox="1">
              <a:spLocks noChangeArrowheads="1"/>
            </p:cNvSpPr>
            <p:nvPr/>
          </p:nvSpPr>
          <p:spPr bwMode="auto">
            <a:xfrm>
              <a:off x="9966325" y="5753101"/>
              <a:ext cx="412750" cy="366713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800">
                  <a:solidFill>
                    <a:schemeClr val="tx1"/>
                  </a:solidFill>
                  <a:latin typeface="Times New Roman" panose="02020603050405020304" pitchFamily="18" charset="0"/>
                </a:rPr>
                <a:t>12</a:t>
              </a:r>
            </a:p>
          </p:txBody>
        </p:sp>
        <p:sp>
          <p:nvSpPr>
            <p:cNvPr id="30781" name="AutoShape 57"/>
            <p:cNvSpPr>
              <a:spLocks noChangeArrowheads="1"/>
            </p:cNvSpPr>
            <p:nvPr/>
          </p:nvSpPr>
          <p:spPr bwMode="auto">
            <a:xfrm>
              <a:off x="8229600" y="4953000"/>
              <a:ext cx="304800" cy="304800"/>
            </a:xfrm>
            <a:prstGeom prst="downArrow">
              <a:avLst>
                <a:gd name="adj1" fmla="val 50000"/>
                <a:gd name="adj2" fmla="val 25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>
                <a:solidFill>
                  <a:schemeClr val="tx1"/>
                </a:solidFill>
              </a:endParaRPr>
            </a:p>
          </p:txBody>
        </p:sp>
      </p:grpSp>
      <p:graphicFrame>
        <p:nvGraphicFramePr>
          <p:cNvPr id="58370" name="Object 2"/>
          <p:cNvGraphicFramePr>
            <a:graphicFrameLocks noChangeAspect="1"/>
          </p:cNvGraphicFramePr>
          <p:nvPr/>
        </p:nvGraphicFramePr>
        <p:xfrm>
          <a:off x="9031288" y="762000"/>
          <a:ext cx="1560512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6" name="Clip" r:id="rId5" imgW="1929600" imgH="1978200" progId="MS_ClipArt_Gallery.2">
                  <p:embed/>
                </p:oleObj>
              </mc:Choice>
              <mc:Fallback>
                <p:oleObj name="Clip" r:id="rId5" imgW="1929600" imgH="197820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31288" y="762000"/>
                        <a:ext cx="1560512" cy="160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35464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Map ADT</a:t>
            </a:r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4388" name="Rectangle 4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141412" y="2249486"/>
                <a:ext cx="9905999" cy="4509659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Integer </a:t>
                </a:r>
                <a:r>
                  <a:rPr lang="en-US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size()</a:t>
                </a:r>
                <a:r>
                  <a:rPr lang="en-US" dirty="0" smtClean="0"/>
                  <a:t>,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Boolean </a:t>
                </a:r>
                <a:r>
                  <a:rPr lang="en-US" dirty="0" err="1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isEmpty</a:t>
                </a:r>
                <a:r>
                  <a:rPr lang="en-US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()</a:t>
                </a:r>
                <a:endPara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Value </a:t>
                </a:r>
                <a:r>
                  <a:rPr lang="en-US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get(k</a:t>
                </a:r>
                <a:r>
                  <a:rPr lang="en-US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  <a:r>
                  <a:rPr lang="en-US" dirty="0" smtClean="0"/>
                  <a:t>: if the map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 smtClean="0"/>
                  <a:t> has an entry with key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, return its associated value; else, return null </a:t>
                </a:r>
              </a:p>
              <a:p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Value </a:t>
                </a:r>
                <a:r>
                  <a:rPr lang="en-US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put(k</a:t>
                </a:r>
                <a:r>
                  <a:rPr lang="en-US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 v)</a:t>
                </a:r>
                <a:r>
                  <a:rPr lang="en-US" dirty="0" smtClean="0"/>
                  <a:t>: insert entry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 smtClean="0"/>
                  <a:t>into the map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 smtClean="0"/>
                  <a:t>; if key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 is not already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 smtClean="0"/>
                  <a:t>, then return null; else, return old value associated with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 smtClean="0"/>
              </a:p>
              <a:p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Valu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 </a:t>
                </a:r>
                <a:r>
                  <a:rPr lang="en-US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remove(k</a:t>
                </a:r>
                <a:r>
                  <a:rPr lang="en-US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  <a:r>
                  <a:rPr lang="en-US" dirty="0" smtClean="0"/>
                  <a:t>: if the map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 smtClean="0"/>
                  <a:t> has an entry with key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, remove it from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 smtClean="0"/>
                  <a:t> and return its associated value; else, return null </a:t>
                </a:r>
              </a:p>
              <a:p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Iterable </a:t>
                </a:r>
                <a:r>
                  <a:rPr lang="en-US" dirty="0" err="1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keySet</a:t>
                </a:r>
                <a:r>
                  <a:rPr lang="en-US" dirty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()</a:t>
                </a:r>
                <a:r>
                  <a:rPr lang="en-US" dirty="0"/>
                  <a:t>: return an </a:t>
                </a:r>
                <a:r>
                  <a:rPr lang="en-US" dirty="0" err="1"/>
                  <a:t>iterable</a:t>
                </a:r>
                <a:r>
                  <a:rPr lang="en-US" dirty="0"/>
                  <a:t> collection of the keys in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endParaRPr lang="en-US" dirty="0"/>
              </a:p>
              <a:p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Iterable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dirty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values()</a:t>
                </a:r>
                <a:r>
                  <a:rPr lang="en-US" dirty="0"/>
                  <a:t>: return an </a:t>
                </a:r>
                <a:r>
                  <a:rPr lang="en-US" dirty="0" err="1"/>
                  <a:t>iterable</a:t>
                </a:r>
                <a:r>
                  <a:rPr lang="en-US" dirty="0"/>
                  <a:t> collection of the values in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endParaRPr lang="en-US" dirty="0"/>
              </a:p>
              <a:p>
                <a:r>
                  <a:rPr lang="en-US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Iterable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dirty="0" err="1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entrySet</a:t>
                </a:r>
                <a:r>
                  <a:rPr lang="en-US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()</a:t>
                </a:r>
                <a:r>
                  <a:rPr lang="en-US" dirty="0" smtClean="0"/>
                  <a:t>: return an </a:t>
                </a:r>
                <a:r>
                  <a:rPr lang="en-US" dirty="0" err="1" smtClean="0"/>
                  <a:t>iterable</a:t>
                </a:r>
                <a:r>
                  <a:rPr lang="en-US" dirty="0" smtClean="0"/>
                  <a:t> collection of the entries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endParaRPr lang="en-US" dirty="0" smtClean="0"/>
              </a:p>
            </p:txBody>
          </p:sp>
        </mc:Choice>
        <mc:Fallback>
          <p:sp>
            <p:nvSpPr>
              <p:cNvPr id="144388" name="Rectangle 4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141412" y="2249486"/>
                <a:ext cx="9905999" cy="4509659"/>
              </a:xfrm>
              <a:blipFill rotWithShape="0">
                <a:blip r:embed="rId2"/>
                <a:stretch>
                  <a:fillRect l="-1046" t="-2703" r="-8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6" name="Picture 6" descr="BS00039A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72406" y="142722"/>
            <a:ext cx="2430162" cy="2430162"/>
          </a:xfrm>
          <a:noFill/>
        </p:spPr>
      </p:pic>
    </p:spTree>
    <p:extLst>
      <p:ext uri="{BB962C8B-B14F-4D97-AF65-F5344CB8AC3E}">
        <p14:creationId xmlns:p14="http://schemas.microsoft.com/office/powerpoint/2010/main" val="802630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Search with Linear Probing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399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type="body" sz="half"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r>
                  <a:rPr lang="en-US" altLang="en-US" dirty="0" smtClean="0"/>
                  <a:t>Consider a hash table A that uses linear probing</a:t>
                </a:r>
              </a:p>
              <a:p>
                <a:r>
                  <a:rPr lang="en-US" altLang="en-US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get</a:t>
                </a:r>
                <a:r>
                  <a:rPr lang="en-US" altLang="en-US" b="0" i="0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(k)</a:t>
                </a:r>
                <a:endParaRPr lang="en-US" altLang="en-US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lvl="1"/>
                <a:r>
                  <a:rPr lang="en-US" altLang="en-US" dirty="0" smtClean="0"/>
                  <a:t>We start at cell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altLang="en-US" dirty="0" smtClean="0"/>
                  <a:t> </a:t>
                </a:r>
              </a:p>
              <a:p>
                <a:pPr lvl="1"/>
                <a:r>
                  <a:rPr lang="en-US" altLang="en-US" dirty="0" smtClean="0"/>
                  <a:t>We probe consecutive locations until one of the following occurs</a:t>
                </a:r>
              </a:p>
              <a:p>
                <a:pPr lvl="2"/>
                <a:r>
                  <a:rPr lang="en-US" altLang="en-US" dirty="0" smtClean="0"/>
                  <a:t>An item with key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en-US" dirty="0" smtClean="0"/>
                  <a:t> is found, or</a:t>
                </a:r>
              </a:p>
              <a:p>
                <a:pPr lvl="2"/>
                <a:r>
                  <a:rPr lang="en-US" altLang="en-US" dirty="0" smtClean="0"/>
                  <a:t>An empty cell is found, or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altLang="en-US" dirty="0" smtClean="0"/>
                  <a:t> cells have been unsuccessfully probed </a:t>
                </a:r>
                <a:endParaRPr lang="en-US" altLang="en-US" dirty="0"/>
              </a:p>
            </p:txBody>
          </p:sp>
        </mc:Choice>
        <mc:Fallback xmlns="">
          <p:sp>
            <p:nvSpPr>
              <p:cNvPr id="59399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blipFill rotWithShape="0">
                <a:blip r:embed="rId3"/>
                <a:stretch>
                  <a:fillRect l="-2125" t="-2754" r="-2500" b="-1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6172200" y="2249486"/>
                <a:ext cx="5603789" cy="4608514"/>
              </a:xfrm>
            </p:spPr>
            <p:txBody>
              <a:bodyPr>
                <a:normAutofit fontScale="70000" lnSpcReduction="20000"/>
              </a:bodyPr>
              <a:lstStyle/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b="1" u="sng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Algorithm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get</a:t>
                </a:r>
                <a:r>
                  <a:rPr lang="en-US" b="0" i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(k</a:t>
                </a:r>
                <a:r>
                  <a:rPr lang="en-US" b="0" i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Input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: Key k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Output</a:t>
                </a:r>
                <a:r>
                  <a:rPr lang="en-US" b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: Value if k exists, </a:t>
                </a:r>
                <a:r>
                  <a:rPr lang="en-US" b="1" dirty="0" smtClean="0">
                    <a:solidFill>
                      <a:schemeClr val="accent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null</a:t>
                </a:r>
                <a:r>
                  <a:rPr lang="en-US" b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otherwise</a:t>
                </a:r>
                <a:endParaRPr lang="en-US" b="0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692150" indent="-692150">
                  <a:spcBef>
                    <a:spcPts val="0"/>
                  </a:spcBef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endPara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692150" indent="-692150">
                  <a:spcBef>
                    <a:spcPts val="0"/>
                  </a:spcBef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←0</m:t>
                    </m:r>
                  </m:oMath>
                </a14:m>
                <a:endParaRPr lang="en-US" b="0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692150" indent="-69215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repeat</a:t>
                </a:r>
              </a:p>
              <a:p>
                <a:pPr marL="692150" indent="-69215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b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</m:oMath>
                </a14:m>
                <a:endPara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692150" indent="-69215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</a:t>
                </a:r>
                <a:r>
                  <a:rPr lang="en-US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b="1" dirty="0" smtClean="0">
                    <a:solidFill>
                      <a:schemeClr val="accent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null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</a:p>
              <a:p>
                <a:pPr marL="692150" indent="-69215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</a:t>
                </a:r>
                <a:r>
                  <a:rPr lang="en-US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b="1" i="0" dirty="0" smtClean="0">
                    <a:solidFill>
                      <a:schemeClr val="accent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null</a:t>
                </a:r>
                <a:endParaRPr lang="en-US" b="1" dirty="0" smtClean="0">
                  <a:solidFill>
                    <a:schemeClr val="accent2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692150" indent="-69215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</a:t>
                </a:r>
                <a:r>
                  <a:rPr lang="en-US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else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b="0" i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.key()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</a:p>
              <a:p>
                <a:pPr marL="692150" indent="-69215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</a:t>
                </a:r>
                <a:r>
                  <a:rPr lang="en-US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US" b="0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692150" indent="-69215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</a:t>
                </a:r>
                <a:r>
                  <a:rPr lang="en-US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else</a:t>
                </a:r>
              </a:p>
              <a:p>
                <a:pPr marL="692150" indent="-69215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692150" indent="-69215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b="0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692150" indent="-69215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until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692150" indent="-69215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US" b="1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b="1" i="0" dirty="0" smtClean="0">
                    <a:solidFill>
                      <a:schemeClr val="accent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null</a:t>
                </a:r>
                <a:endParaRPr lang="en-US" b="1" dirty="0">
                  <a:solidFill>
                    <a:schemeClr val="accent2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172200" y="2249486"/>
                <a:ext cx="5603789" cy="4608514"/>
              </a:xfrm>
              <a:blipFill rotWithShape="0">
                <a:blip r:embed="rId4"/>
                <a:stretch>
                  <a:fillRect l="-1306" t="-2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9394" name="Object 2"/>
          <p:cNvGraphicFramePr>
            <a:graphicFrameLocks noChangeAspect="1"/>
          </p:cNvGraphicFramePr>
          <p:nvPr>
            <p:extLst/>
          </p:nvPr>
        </p:nvGraphicFramePr>
        <p:xfrm>
          <a:off x="9114265" y="786303"/>
          <a:ext cx="1330325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91" name="Clip" r:id="rId5" imgW="4033080" imgH="3468960" progId="MS_ClipArt_Gallery.2">
                  <p:embed/>
                </p:oleObj>
              </mc:Choice>
              <mc:Fallback>
                <p:oleObj name="Clip" r:id="rId5" imgW="4033080" imgH="34689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14265" y="786303"/>
                        <a:ext cx="1330325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9307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Updates with Linear Probing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422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type="body" sz="half"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altLang="en-US" dirty="0" smtClean="0"/>
                  <a:t>To handle insertions and deletions, we introduce a special object, called </a:t>
                </a:r>
                <a:r>
                  <a:rPr lang="en-US" altLang="en-US" dirty="0" smtClean="0">
                    <a:solidFill>
                      <a:schemeClr val="accent1"/>
                    </a:solidFill>
                  </a:rPr>
                  <a:t>DEFUNCT</a:t>
                </a:r>
                <a:r>
                  <a:rPr lang="en-US" altLang="en-US" dirty="0" smtClean="0"/>
                  <a:t>, which replaces deleted elements</a:t>
                </a:r>
              </a:p>
              <a:p>
                <a:r>
                  <a:rPr lang="en-US" altLang="en-US" b="0" i="0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remove(k)</a:t>
                </a:r>
                <a:endParaRPr lang="en-US" altLang="en-US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lvl="1"/>
                <a:r>
                  <a:rPr lang="en-US" altLang="en-US" dirty="0" smtClean="0"/>
                  <a:t>We search for an item with key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en-US" dirty="0" smtClean="0"/>
                  <a:t> </a:t>
                </a:r>
              </a:p>
              <a:p>
                <a:pPr lvl="1"/>
                <a:r>
                  <a:rPr lang="en-US" altLang="en-US" dirty="0" smtClean="0"/>
                  <a:t>If such an item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altLang="en-US" dirty="0" smtClean="0"/>
                  <a:t> is found, we replace it with the special item DEFUNCT</a:t>
                </a:r>
              </a:p>
              <a:p>
                <a:pPr lvl="1"/>
                <a:r>
                  <a:rPr lang="en-US" altLang="en-US" dirty="0" smtClean="0"/>
                  <a:t>Else, we return null</a:t>
                </a:r>
              </a:p>
            </p:txBody>
          </p:sp>
        </mc:Choice>
        <mc:Fallback xmlns="">
          <p:sp>
            <p:nvSpPr>
              <p:cNvPr id="60422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blipFill rotWithShape="0">
                <a:blip r:embed="rId2"/>
                <a:stretch>
                  <a:fillRect l="-2125" t="-2754" b="-25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423" name="Rectangle 4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type="body" sz="half" idx="2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altLang="en-US" i="0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p</a:t>
                </a:r>
                <a:r>
                  <a:rPr lang="en-US" altLang="en-US" b="0" i="0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ut(k, v)</a:t>
                </a:r>
                <a:endParaRPr lang="en-US" altLang="en-US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lvl="1"/>
                <a:r>
                  <a:rPr lang="en-US" altLang="en-US" dirty="0" smtClean="0"/>
                  <a:t>We start at cell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dirty="0" smtClean="0"/>
                  <a:t> </a:t>
                </a:r>
              </a:p>
              <a:p>
                <a:pPr lvl="1"/>
                <a:r>
                  <a:rPr lang="en-US" altLang="en-US" dirty="0" smtClean="0"/>
                  <a:t>We probe consecutive cells to</a:t>
                </a:r>
              </a:p>
              <a:p>
                <a:pPr lvl="2"/>
                <a:r>
                  <a:rPr lang="en-US" altLang="en-US" dirty="0"/>
                  <a:t>F</a:t>
                </a:r>
                <a:r>
                  <a:rPr lang="en-US" altLang="en-US" dirty="0" smtClean="0"/>
                  <a:t>ind that the key exists (so replace the element)</a:t>
                </a:r>
              </a:p>
              <a:p>
                <a:pPr lvl="2"/>
                <a:r>
                  <a:rPr lang="en-US" altLang="en-US" dirty="0" smtClean="0"/>
                  <a:t>A cell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en-US" dirty="0" smtClean="0"/>
                  <a:t> is found that is either empty or stores DEFUNCT</a:t>
                </a:r>
                <a:r>
                  <a:rPr lang="en-US" altLang="en-US" dirty="0"/>
                  <a:t> </a:t>
                </a:r>
                <a:r>
                  <a:rPr lang="en-US" altLang="en-US" dirty="0" smtClean="0"/>
                  <a:t>(so we insert)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altLang="en-US" dirty="0" smtClean="0"/>
                  <a:t> cells have been unsuccessfully probed (so the table is full)</a:t>
                </a:r>
              </a:p>
            </p:txBody>
          </p:sp>
        </mc:Choice>
        <mc:Fallback xmlns="">
          <p:sp>
            <p:nvSpPr>
              <p:cNvPr id="60423" name="Rectangle 4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2"/>
              </p:nvPr>
            </p:nvSpPr>
            <p:spPr>
              <a:blipFill rotWithShape="0">
                <a:blip r:embed="rId3"/>
                <a:stretch>
                  <a:fillRect l="-2628" t="-3098" r="-11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414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Exercise</a:t>
            </a:r>
            <a:br>
              <a:rPr lang="en-US" altLang="en-US" dirty="0" smtClean="0"/>
            </a:br>
            <a:r>
              <a:rPr lang="en-US" altLang="en-US" sz="2800" dirty="0" smtClean="0"/>
              <a:t>Open Addressing – Linear Probing</a:t>
            </a:r>
            <a:endParaRPr lang="en-US" altLang="en-US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446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en-US" dirty="0" smtClean="0"/>
                  <a:t>Assume you have a hash table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altLang="en-US" dirty="0" smtClean="0"/>
                  <a:t> with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=11</m:t>
                    </m:r>
                  </m:oMath>
                </a14:m>
                <a:r>
                  <a:rPr lang="en-US" altLang="en-US" dirty="0" smtClean="0"/>
                  <a:t> slots (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[0−10]</m:t>
                    </m:r>
                  </m:oMath>
                </a14:m>
                <a:r>
                  <a:rPr lang="en-US" altLang="en-US" dirty="0" smtClean="0"/>
                  <a:t>) and let the hash function be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en-US" b="0" i="0" smtClean="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n-US" altLang="en-US" dirty="0" smtClean="0"/>
              </a:p>
              <a:p>
                <a:r>
                  <a:rPr lang="en-US" altLang="en-US" dirty="0" smtClean="0"/>
                  <a:t>Demonstrate (by picture) the insertion of the following keys into a hash table with collisions resolved by linear probing.</a:t>
                </a:r>
              </a:p>
              <a:p>
                <a:pPr lvl="1"/>
                <a:r>
                  <a:rPr lang="en-US" altLang="en-US" dirty="0" smtClean="0"/>
                  <a:t>10, 22, 31, 4, 15, 28, 17, 88, 59</a:t>
                </a:r>
              </a:p>
            </p:txBody>
          </p:sp>
        </mc:Choice>
        <mc:Fallback xmlns="">
          <p:sp>
            <p:nvSpPr>
              <p:cNvPr id="61446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2"/>
                <a:stretch>
                  <a:fillRect l="-1231" t="-22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6766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 smtClean="0"/>
              <a:t>Collision Resolution with</a:t>
            </a:r>
            <a:br>
              <a:rPr lang="en-US" altLang="en-US" dirty="0" smtClean="0"/>
            </a:br>
            <a:r>
              <a:rPr lang="en-US" altLang="en-US" sz="2800" dirty="0" smtClean="0"/>
              <a:t>Open Addressing – Quadratic Probing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471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en-US" dirty="0" smtClean="0"/>
                  <a:t>Linear probing has an issue with </a:t>
                </a:r>
                <a:r>
                  <a:rPr lang="en-US" altLang="en-US" dirty="0" smtClean="0">
                    <a:solidFill>
                      <a:schemeClr val="accent1"/>
                    </a:solidFill>
                  </a:rPr>
                  <a:t>clustering</a:t>
                </a:r>
              </a:p>
              <a:p>
                <a:r>
                  <a:rPr lang="en-US" altLang="en-US" dirty="0" smtClean="0"/>
                  <a:t>Another strategy called quadratic probing uses a hash function</a:t>
                </a:r>
                <a:br>
                  <a:rPr lang="en-US" altLang="en-US" dirty="0" smtClean="0"/>
                </a:b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d>
                          <m:dPr>
                            <m:ctrlP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p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en-US" b="0" i="0" smtClean="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altLang="en-US" b="0" dirty="0" smtClean="0"/>
                  <a:t/>
                </a:r>
                <a:br>
                  <a:rPr lang="en-US" altLang="en-US" b="0" dirty="0" smtClean="0"/>
                </a:br>
                <a:r>
                  <a:rPr lang="en-US" altLang="en-US" dirty="0" smtClean="0"/>
                  <a:t>for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=0, 1, …, 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altLang="en-US" dirty="0" smtClean="0"/>
              </a:p>
              <a:p>
                <a:r>
                  <a:rPr lang="en-US" altLang="en-US" dirty="0" smtClean="0"/>
                  <a:t>This can still cause </a:t>
                </a:r>
                <a:r>
                  <a:rPr lang="en-US" altLang="en-US" dirty="0" smtClean="0">
                    <a:solidFill>
                      <a:schemeClr val="accent1"/>
                    </a:solidFill>
                  </a:rPr>
                  <a:t>secondary clustering</a:t>
                </a:r>
                <a:endParaRPr lang="en-US" altLang="en-US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62471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231" t="-22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2466" name="Object 2"/>
          <p:cNvGraphicFramePr>
            <a:graphicFrameLocks noChangeAspect="1"/>
          </p:cNvGraphicFramePr>
          <p:nvPr/>
        </p:nvGraphicFramePr>
        <p:xfrm>
          <a:off x="8458201" y="228600"/>
          <a:ext cx="1749425" cy="144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4" name="Clip" r:id="rId4" imgW="1825920" imgH="1505880" progId="MS_ClipArt_Gallery.2">
                  <p:embed/>
                </p:oleObj>
              </mc:Choice>
              <mc:Fallback>
                <p:oleObj name="Clip" r:id="rId4" imgW="1825920" imgH="150588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58201" y="228600"/>
                        <a:ext cx="1749425" cy="1441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34245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 smtClean="0"/>
              <a:t>Collision Resolution with</a:t>
            </a:r>
            <a:br>
              <a:rPr lang="en-US" altLang="en-US" dirty="0" smtClean="0"/>
            </a:br>
            <a:r>
              <a:rPr lang="en-US" altLang="en-US" sz="2800" dirty="0" smtClean="0"/>
              <a:t>Open Addressing - Double Hashing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471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type="body" sz="half"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altLang="en-US" dirty="0" smtClean="0">
                    <a:solidFill>
                      <a:schemeClr val="accent1"/>
                    </a:solidFill>
                  </a:rPr>
                  <a:t>Double hashing </a:t>
                </a:r>
                <a:r>
                  <a:rPr lang="en-US" altLang="en-US" dirty="0" smtClean="0"/>
                  <a:t>uses a secondary hash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dirty="0" smtClean="0"/>
                  <a:t> and handles collisions by placing an item in the first available cell of the series</a:t>
                </a:r>
                <a:br>
                  <a:rPr lang="en-US" altLang="en-US" dirty="0" smtClean="0"/>
                </a:b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en-US" b="0" i="0" smtClean="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altLang="en-US" dirty="0" smtClean="0"/>
                  <a:t/>
                </a:r>
                <a:br>
                  <a:rPr lang="en-US" altLang="en-US" dirty="0" smtClean="0"/>
                </a:br>
                <a:r>
                  <a:rPr lang="en-US" altLang="en-US" dirty="0" smtClean="0"/>
                  <a:t> for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=0, 1, …, 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altLang="en-US" dirty="0" smtClean="0"/>
              </a:p>
              <a:p>
                <a:r>
                  <a:rPr lang="en-US" altLang="en-US" dirty="0" smtClean="0"/>
                  <a:t>The secondary hash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altLang="en-US" dirty="0" smtClean="0"/>
                  <a:t> cannot have zero values</a:t>
                </a:r>
              </a:p>
              <a:p>
                <a:r>
                  <a:rPr lang="en-US" altLang="en-US" dirty="0" smtClean="0"/>
                  <a:t>The table size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altLang="en-US" dirty="0" smtClean="0"/>
                  <a:t> must be a prime to allow probing of all the cells</a:t>
                </a:r>
                <a:endParaRPr lang="en-US" altLang="en-US" dirty="0"/>
              </a:p>
            </p:txBody>
          </p:sp>
        </mc:Choice>
        <mc:Fallback xmlns="">
          <p:sp>
            <p:nvSpPr>
              <p:cNvPr id="62471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blipFill rotWithShape="0">
                <a:blip r:embed="rId3"/>
                <a:stretch>
                  <a:fillRect l="-1750" t="-2582" r="-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472" name="Rectangle 4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type="body" sz="half" idx="2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altLang="en-US" dirty="0" smtClean="0"/>
                  <a:t>Common choice of compression map for the secondary hash function:</a:t>
                </a:r>
                <a:br>
                  <a:rPr lang="en-US" altLang="en-US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en-US" b="0" i="0" smtClean="0">
                            <a:latin typeface="Cambria Math" panose="02040503050406030204" pitchFamily="18" charset="0"/>
                          </a:rPr>
                          <m:t>mod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</m:oMath>
                </a14:m>
                <a:r>
                  <a:rPr lang="en-US" altLang="en-US" b="0" dirty="0" smtClean="0"/>
                  <a:t/>
                </a:r>
                <a:br>
                  <a:rPr lang="en-US" altLang="en-US" b="0" dirty="0" smtClean="0"/>
                </a:br>
                <a:r>
                  <a:rPr lang="en-US" altLang="en-US" dirty="0" smtClean="0"/>
                  <a:t>where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n-US" alt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altLang="en-US" dirty="0" smtClean="0"/>
                  <a:t> is a prime</a:t>
                </a:r>
              </a:p>
              <a:p>
                <a:r>
                  <a:rPr lang="en-US" altLang="en-US" dirty="0" smtClean="0"/>
                  <a:t>The possible values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altLang="en-US" dirty="0" smtClean="0"/>
                  <a:t> are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1, 2, …, 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62472" name="Rectangle 4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2"/>
              </p:nvPr>
            </p:nvSpPr>
            <p:spPr>
              <a:blipFill rotWithShape="0">
                <a:blip r:embed="rId4"/>
                <a:stretch>
                  <a:fillRect l="-2628" t="-2926" r="-18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2466" name="Object 2"/>
          <p:cNvGraphicFramePr>
            <a:graphicFrameLocks noChangeAspect="1"/>
          </p:cNvGraphicFramePr>
          <p:nvPr/>
        </p:nvGraphicFramePr>
        <p:xfrm>
          <a:off x="8458201" y="228600"/>
          <a:ext cx="1749425" cy="144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38" name="Clip" r:id="rId5" imgW="1825920" imgH="1505880" progId="MS_ClipArt_Gallery.2">
                  <p:embed/>
                </p:oleObj>
              </mc:Choice>
              <mc:Fallback>
                <p:oleObj name="Clip" r:id="rId5" imgW="1825920" imgH="150588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58201" y="228600"/>
                        <a:ext cx="1749425" cy="1441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81561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Performance of Hashing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639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type="body" sz="half"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r>
                  <a:rPr lang="en-US" altLang="en-US" dirty="0" smtClean="0"/>
                  <a:t>In the worst case, searches, insertions and removals on a hash table take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altLang="en-US" dirty="0" smtClean="0"/>
                  <a:t> time</a:t>
                </a:r>
              </a:p>
              <a:p>
                <a:r>
                  <a:rPr lang="en-US" altLang="en-US" dirty="0" smtClean="0"/>
                  <a:t>The worst case occurs when all the keys inserted into the map collide</a:t>
                </a:r>
              </a:p>
              <a:p>
                <a:r>
                  <a:rPr lang="en-US" altLang="en-US" dirty="0" smtClean="0"/>
                  <a:t>The </a:t>
                </a:r>
                <a:r>
                  <a:rPr lang="en-US" altLang="en-US" dirty="0" smtClean="0">
                    <a:solidFill>
                      <a:schemeClr val="accent1"/>
                    </a:solidFill>
                  </a:rPr>
                  <a:t>load factor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</m:oMath>
                </a14:m>
                <a:r>
                  <a:rPr lang="en-US" altLang="en-US" dirty="0" smtClean="0"/>
                  <a:t> affects the performance of a hash table</a:t>
                </a:r>
              </a:p>
              <a:p>
                <a:r>
                  <a:rPr lang="en-US" altLang="en-US" dirty="0" smtClean="0"/>
                  <a:t>Assuming that the hash values are like random numbers, it can be shown that the expected number of probes for an insertion with open addressing is</a:t>
                </a:r>
                <a:r>
                  <a:rPr lang="en-US" altLang="en-US" dirty="0"/>
                  <a:t/>
                </a:r>
                <a:br>
                  <a:rPr lang="en-US" altLang="en-US" dirty="0"/>
                </a:br>
                <a14:m>
                  <m:oMath xmlns:m="http://schemas.openxmlformats.org/officeDocument/2006/math">
                    <m:f>
                      <m:fPr>
                        <m:ctrlPr>
                          <a:rPr lang="en-US" alt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den>
                    </m:f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f>
                          <m:fPr>
                            <m:type m:val="skw"/>
                            <m:ctrlP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den>
                        </m:f>
                      </m:den>
                    </m:f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f>
                          <m:fPr>
                            <m:type m:val="skw"/>
                            <m:ctrlP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den>
                        </m:f>
                      </m:den>
                    </m:f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num>
                      <m:den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69639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blipFill rotWithShape="0">
                <a:blip r:embed="rId3"/>
                <a:stretch>
                  <a:fillRect l="-1250" t="-2065" r="-2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640" name="Rectangle 4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type="body" sz="half" idx="2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en-US" altLang="en-US" dirty="0" smtClean="0"/>
                  <a:t>The expected running time of all the Map ADT operations in a hash table is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US" altLang="en-US" dirty="0" smtClean="0"/>
              </a:p>
              <a:p>
                <a:r>
                  <a:rPr lang="en-US" altLang="en-US" dirty="0" smtClean="0"/>
                  <a:t>In practice, hashing is very fast provided the load factor is not close to 100%</a:t>
                </a:r>
              </a:p>
              <a:p>
                <a:r>
                  <a:rPr lang="en-US" altLang="en-US" dirty="0" smtClean="0"/>
                  <a:t>Applications of hash tables</a:t>
                </a:r>
              </a:p>
              <a:p>
                <a:pPr lvl="1"/>
                <a:r>
                  <a:rPr lang="en-US" altLang="en-US" dirty="0"/>
                  <a:t>S</a:t>
                </a:r>
                <a:r>
                  <a:rPr lang="en-US" altLang="en-US" dirty="0" smtClean="0"/>
                  <a:t>mall databases</a:t>
                </a:r>
              </a:p>
              <a:p>
                <a:pPr lvl="1"/>
                <a:r>
                  <a:rPr lang="en-US" altLang="en-US" dirty="0"/>
                  <a:t>C</a:t>
                </a:r>
                <a:r>
                  <a:rPr lang="en-US" altLang="en-US" dirty="0" smtClean="0"/>
                  <a:t>ompilers</a:t>
                </a:r>
              </a:p>
              <a:p>
                <a:pPr lvl="1"/>
                <a:r>
                  <a:rPr lang="en-US" altLang="en-US" dirty="0"/>
                  <a:t>B</a:t>
                </a:r>
                <a:r>
                  <a:rPr lang="en-US" altLang="en-US" dirty="0" smtClean="0"/>
                  <a:t>rowser caches</a:t>
                </a:r>
                <a:endParaRPr lang="en-US" altLang="en-US" dirty="0"/>
              </a:p>
            </p:txBody>
          </p:sp>
        </mc:Choice>
        <mc:Fallback xmlns="">
          <p:sp>
            <p:nvSpPr>
              <p:cNvPr id="69640" name="Rectangle 4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2"/>
              </p:nvPr>
            </p:nvSpPr>
            <p:spPr>
              <a:blipFill rotWithShape="0">
                <a:blip r:embed="rId4"/>
                <a:stretch>
                  <a:fillRect l="-1877" t="-2238" r="-25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9634" name="Object 2"/>
          <p:cNvGraphicFramePr>
            <a:graphicFrameLocks noChangeAspect="1"/>
          </p:cNvGraphicFramePr>
          <p:nvPr/>
        </p:nvGraphicFramePr>
        <p:xfrm>
          <a:off x="7620001" y="76200"/>
          <a:ext cx="2462213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62" name="Clip" r:id="rId5" imgW="2942640" imgH="2628360" progId="MS_ClipArt_Gallery.2">
                  <p:embed/>
                </p:oleObj>
              </mc:Choice>
              <mc:Fallback>
                <p:oleObj name="Clip" r:id="rId5" imgW="2942640" imgH="26283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1" y="76200"/>
                        <a:ext cx="2462213" cy="167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02025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Uniform Hashing Assumption </a:t>
            </a:r>
            <a:endParaRPr lang="en-US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659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altLang="en-US" dirty="0" smtClean="0"/>
                  <a:t>The </a:t>
                </a:r>
                <a:r>
                  <a:rPr lang="en-US" altLang="en-US" dirty="0" smtClean="0">
                    <a:solidFill>
                      <a:schemeClr val="accent1"/>
                    </a:solidFill>
                  </a:rPr>
                  <a:t>probe sequence</a:t>
                </a:r>
                <a:r>
                  <a:rPr lang="en-US" altLang="en-US" dirty="0" smtClean="0"/>
                  <a:t> of a key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en-US" dirty="0" smtClean="0"/>
                  <a:t> is the sequence of slots probed when looking for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altLang="en-US" dirty="0" smtClean="0"/>
              </a:p>
              <a:p>
                <a:pPr lvl="1"/>
                <a:r>
                  <a:rPr lang="en-US" altLang="en-US" dirty="0" smtClean="0"/>
                  <a:t>In open addressing, the probe sequence is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, 0</m:t>
                        </m:r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,1</m:t>
                        </m:r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, …, 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endParaRPr lang="en-US" altLang="en-US" dirty="0" smtClean="0"/>
              </a:p>
              <a:p>
                <a:r>
                  <a:rPr lang="en-US" altLang="en-US" dirty="0" smtClean="0">
                    <a:solidFill>
                      <a:schemeClr val="accent1"/>
                    </a:solidFill>
                  </a:rPr>
                  <a:t>Uniform Hashing Assumption</a:t>
                </a:r>
              </a:p>
              <a:p>
                <a:pPr lvl="1"/>
                <a:r>
                  <a:rPr lang="en-US" altLang="en-US" dirty="0" smtClean="0"/>
                  <a:t>Each key is equally likely to have any one of the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r>
                  <a:rPr lang="en-US" altLang="en-US" dirty="0" smtClean="0"/>
                  <a:t> permutations of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alt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0, 1, …, 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−1</m:t>
                    </m:r>
                    <m:r>
                      <m:rPr>
                        <m:lit/>
                      </m:rPr>
                      <a:rPr lang="en-US" alt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altLang="en-US" dirty="0" smtClean="0"/>
                  <a:t> as is probe sequence	</a:t>
                </a:r>
              </a:p>
              <a:p>
                <a:pPr lvl="1"/>
                <a:r>
                  <a:rPr lang="en-US" altLang="en-US" dirty="0" smtClean="0"/>
                  <a:t>Note: Linear probing and double hashing are far from achieving Uniform Hashing</a:t>
                </a:r>
              </a:p>
              <a:p>
                <a:pPr lvl="2"/>
                <a:r>
                  <a:rPr lang="en-US" altLang="en-US" dirty="0" smtClean="0"/>
                  <a:t>Linear probing: </a:t>
                </a:r>
                <a14:m>
                  <m:oMath xmlns:m="http://schemas.openxmlformats.org/officeDocument/2006/math">
                    <m:r>
                      <a:rPr lang="en-US" altLang="en-US" b="0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altLang="en-US" dirty="0" smtClean="0"/>
                  <a:t> distinct probe sequences</a:t>
                </a:r>
              </a:p>
              <a:p>
                <a:pPr lvl="2"/>
                <a:r>
                  <a:rPr lang="en-US" altLang="en-US" dirty="0" smtClean="0"/>
                  <a:t>Double Hashing: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en-US" dirty="0" smtClean="0"/>
                  <a:t> distinct probe sequences</a:t>
                </a:r>
              </a:p>
            </p:txBody>
          </p:sp>
        </mc:Choice>
        <mc:Fallback xmlns="">
          <p:sp>
            <p:nvSpPr>
              <p:cNvPr id="70659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6" t="-18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0405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Performance of Uniform Hashing</a:t>
            </a:r>
            <a:endParaRPr lang="en-US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683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en-US" dirty="0" smtClean="0"/>
                  <a:t>Theorem: Assuming uniform hashing and an open-address hash table with load factor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lang="en-US" altLang="en-US" dirty="0" smtClean="0"/>
                  <a:t>, the expected number of probes in an unsuccessful search is at most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den>
                    </m:f>
                  </m:oMath>
                </a14:m>
                <a:r>
                  <a:rPr lang="en-US" altLang="en-US" dirty="0" smtClean="0"/>
                  <a:t>.</a:t>
                </a:r>
              </a:p>
              <a:p>
                <a:r>
                  <a:rPr lang="en-US" altLang="en-US" dirty="0" smtClean="0"/>
                  <a:t>Exercise: compute the expected number of probes in an unsuccessful search in an open address hash table with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en-US" dirty="0" smtClean="0"/>
                  <a:t>,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altLang="en-US" dirty="0" smtClean="0"/>
                  <a:t>, and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99</m:t>
                        </m:r>
                      </m:num>
                      <m:den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en-US" altLang="en-US" dirty="0" smtClean="0"/>
                  <a:t>. </a:t>
                </a:r>
              </a:p>
            </p:txBody>
          </p:sp>
        </mc:Choice>
        <mc:Fallback xmlns="">
          <p:sp>
            <p:nvSpPr>
              <p:cNvPr id="71683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31" t="-2238" r="-17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2184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 Rehashing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Keeping the load factor low is vital for performance</a:t>
            </a:r>
          </a:p>
          <a:p>
            <a:r>
              <a:rPr lang="en-US" dirty="0" smtClean="0"/>
              <a:t>When resizing the table:</a:t>
            </a:r>
          </a:p>
          <a:p>
            <a:pPr lvl="1"/>
            <a:r>
              <a:rPr lang="en-US" dirty="0" smtClean="0"/>
              <a:t>Reallocate space for the array (of size that is a prime)</a:t>
            </a:r>
          </a:p>
          <a:p>
            <a:pPr lvl="1"/>
            <a:r>
              <a:rPr lang="en-US" dirty="0" smtClean="0"/>
              <a:t>Design a new hash function (new parameters) for the new array size (practically, change the mod)</a:t>
            </a:r>
          </a:p>
          <a:p>
            <a:pPr lvl="1"/>
            <a:r>
              <a:rPr lang="en-US" dirty="0" smtClean="0"/>
              <a:t>For each item you reinsert into the table rehash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207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Summary Maps (so far)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88706089"/>
                  </p:ext>
                </p:extLst>
              </p:nvPr>
            </p:nvGraphicFramePr>
            <p:xfrm>
              <a:off x="2205133" y="2231561"/>
              <a:ext cx="7781735" cy="3497590"/>
            </p:xfrm>
            <a:graphic>
              <a:graphicData uri="http://schemas.openxmlformats.org/drawingml/2006/table">
                <a:tbl>
                  <a:tblPr/>
                  <a:tblGrid>
                    <a:gridCol w="3624580"/>
                    <a:gridCol w="1684655"/>
                    <a:gridCol w="1295019"/>
                    <a:gridCol w="1177481"/>
                  </a:tblGrid>
                  <a:tr h="457200"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altLang="en-US" sz="18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latin typeface="Arial" panose="020B0604020202020204" pitchFamily="34" charset="0"/>
                            <a:ea typeface="ＭＳ Ｐゴシック" charset="-128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2D2DB9"/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ourier New" panose="02070309020205020404" pitchFamily="49" charset="0"/>
                              <a:ea typeface="ＭＳ Ｐゴシック" charset="-128"/>
                              <a:cs typeface="Courier New" panose="02070309020205020404" pitchFamily="49" charset="0"/>
                            </a:rPr>
                            <a:t>put(k, v) 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2D2DB9"/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ourier New" panose="02070309020205020404" pitchFamily="49" charset="0"/>
                              <a:ea typeface="ＭＳ Ｐゴシック" charset="-128"/>
                              <a:cs typeface="Courier New" panose="02070309020205020404" pitchFamily="49" charset="0"/>
                            </a:rPr>
                            <a:t>get(k)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2D2DB9"/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Space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2D2DB9"/>
                        </a:solidFill>
                      </a:tcPr>
                    </a:tc>
                  </a:tr>
                  <a:tr h="457200"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Unsorted list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CDCDE6"/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en-US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-128"/>
                                  </a:rPr>
                                  <m:t>𝑂</m:t>
                                </m:r>
                                <m:r>
                                  <a:rPr kumimoji="0" lang="en-US" altLang="en-US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-128"/>
                                  </a:rPr>
                                  <m:t>(</m:t>
                                </m:r>
                                <m:r>
                                  <a:rPr kumimoji="0" lang="en-US" altLang="en-US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-128"/>
                                  </a:rPr>
                                  <m:t>𝑛</m:t>
                                </m:r>
                                <m:r>
                                  <a:rPr kumimoji="0" lang="en-US" altLang="en-US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-128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kumimoji="0" lang="en-US" alt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ＭＳ Ｐゴシック" charset="-128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CDCDE6"/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en-US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-128"/>
                                  </a:rPr>
                                  <m:t>𝑂</m:t>
                                </m:r>
                                <m:r>
                                  <a:rPr kumimoji="0" lang="en-US" altLang="en-US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-128"/>
                                  </a:rPr>
                                  <m:t>(</m:t>
                                </m:r>
                                <m:r>
                                  <a:rPr kumimoji="0" lang="en-US" altLang="en-US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-128"/>
                                  </a:rPr>
                                  <m:t>𝑛</m:t>
                                </m:r>
                                <m:r>
                                  <a:rPr kumimoji="0" lang="en-US" altLang="en-US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-128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kumimoji="0" lang="en-US" alt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ＭＳ Ｐゴシック" charset="-128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CDCDE6"/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en-US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-128"/>
                                  </a:rPr>
                                  <m:t>𝑂</m:t>
                                </m:r>
                                <m:r>
                                  <a:rPr kumimoji="0" lang="en-US" altLang="en-US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-128"/>
                                  </a:rPr>
                                  <m:t>(</m:t>
                                </m:r>
                                <m:r>
                                  <a:rPr kumimoji="0" lang="en-US" altLang="en-US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-128"/>
                                  </a:rPr>
                                  <m:t>𝑛</m:t>
                                </m:r>
                                <m:r>
                                  <a:rPr kumimoji="0" lang="en-US" altLang="en-US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-128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kumimoji="0" lang="en-US" alt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ＭＳ Ｐゴシック" charset="-128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CDCDE6"/>
                        </a:solidFill>
                      </a:tcPr>
                    </a:tc>
                  </a:tr>
                  <a:tr h="425142"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Direct Address Table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E8E8F3"/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en-US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-128"/>
                                  </a:rPr>
                                  <m:t>𝑂</m:t>
                                </m:r>
                                <m:r>
                                  <a:rPr kumimoji="0" lang="en-US" altLang="en-US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-128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kumimoji="0" lang="en-US" alt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ＭＳ Ｐゴシック" charset="-128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E8E8F3"/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en-US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-128"/>
                                  </a:rPr>
                                  <m:t>𝑂</m:t>
                                </m:r>
                                <m:r>
                                  <a:rPr kumimoji="0" lang="en-US" altLang="en-US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-128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kumimoji="0" lang="en-US" alt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ＭＳ Ｐゴシック" charset="-128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E8E8F3"/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en-US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-128"/>
                                  </a:rPr>
                                  <m:t>𝑂</m:t>
                                </m:r>
                                <m:r>
                                  <a:rPr kumimoji="0" lang="en-US" altLang="en-US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-128"/>
                                  </a:rPr>
                                  <m:t>(</m:t>
                                </m:r>
                                <m:r>
                                  <a:rPr kumimoji="0" lang="en-US" altLang="en-US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-128"/>
                                  </a:rPr>
                                  <m:t>𝑁</m:t>
                                </m:r>
                                <m:r>
                                  <a:rPr kumimoji="0" lang="en-US" altLang="en-US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-128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kumimoji="0" lang="en-US" alt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ＭＳ Ｐゴシック" charset="-128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E8E8F3"/>
                        </a:solidFill>
                      </a:tcPr>
                    </a:tc>
                  </a:tr>
                  <a:tr h="427038"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Sorted Search Table</a:t>
                          </a:r>
                        </a:p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(Naturally supported Sorted Map)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CDCDE6"/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en-US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-128"/>
                                  </a:rPr>
                                  <m:t>𝑂</m:t>
                                </m:r>
                                <m:r>
                                  <a:rPr kumimoji="0" lang="en-US" altLang="en-US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-128"/>
                                  </a:rPr>
                                  <m:t>(</m:t>
                                </m:r>
                                <m:r>
                                  <a:rPr kumimoji="0" lang="en-US" altLang="en-US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-128"/>
                                  </a:rPr>
                                  <m:t>𝑛</m:t>
                                </m:r>
                                <m:r>
                                  <a:rPr kumimoji="0" lang="en-US" altLang="en-US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-128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kumimoji="0" lang="en-US" alt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ＭＳ Ｐゴシック" charset="-128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CDCDE6"/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en-US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-128"/>
                                  </a:rPr>
                                  <m:t>𝑂</m:t>
                                </m:r>
                                <m:r>
                                  <a:rPr kumimoji="0" lang="en-US" altLang="en-US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-128"/>
                                  </a:rPr>
                                  <m:t>(</m:t>
                                </m:r>
                                <m:func>
                                  <m:funcPr>
                                    <m:ctrlPr>
                                      <a:rPr kumimoji="0" lang="en-US" altLang="en-US" sz="1800" b="0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ＭＳ Ｐゴシック" charset="-128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kumimoji="0" lang="en-US" altLang="en-US" sz="1800" b="0" i="0" u="none" strike="noStrike" cap="none" normalizeH="0" baseline="0" dirty="0" err="1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ＭＳ Ｐゴシック" charset="-128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kumimoji="0" lang="en-US" altLang="en-US" sz="1800" b="0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ＭＳ Ｐゴシック" charset="-128"/>
                                      </a:rPr>
                                      <m:t>𝑛</m:t>
                                    </m:r>
                                  </m:e>
                                </m:func>
                                <m:r>
                                  <a:rPr kumimoji="0" lang="en-US" altLang="en-US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-128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kumimoji="0" lang="en-US" alt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ＭＳ Ｐゴシック" charset="-128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CDCDE6"/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en-US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-128"/>
                                  </a:rPr>
                                  <m:t>𝑂</m:t>
                                </m:r>
                                <m:r>
                                  <a:rPr kumimoji="0" lang="en-US" altLang="en-US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-128"/>
                                  </a:rPr>
                                  <m:t>(</m:t>
                                </m:r>
                                <m:r>
                                  <a:rPr kumimoji="0" lang="en-US" altLang="en-US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-128"/>
                                  </a:rPr>
                                  <m:t>𝑛</m:t>
                                </m:r>
                                <m:r>
                                  <a:rPr kumimoji="0" lang="en-US" altLang="en-US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-128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kumimoji="0" lang="en-US" alt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ＭＳ Ｐゴシック" charset="-128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CDCDE6"/>
                        </a:solidFill>
                      </a:tcPr>
                    </a:tc>
                  </a:tr>
                  <a:tr h="717550"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Hashing</a:t>
                          </a:r>
                        </a:p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(chaining)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E8E8F3"/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en-US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-128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kumimoji="0" lang="en-US" altLang="en-US" sz="1800" b="0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ＭＳ Ｐゴシック" charset="-128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kumimoji="0" lang="en-US" altLang="en-US" sz="1800" b="0" i="1" u="none" strike="noStrike" cap="none" normalizeH="0" baseline="0" dirty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ＭＳ Ｐゴシック" charset="-128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kumimoji="0" lang="en-US" altLang="en-US" sz="1800" b="0" i="1" u="none" strike="noStrike" cap="none" normalizeH="0" baseline="0" dirty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ＭＳ Ｐゴシック" charset="-128"/>
                                          </a:rPr>
                                          <m:t>𝑛</m:t>
                                        </m:r>
                                      </m:num>
                                      <m:den>
                                        <m:r>
                                          <a:rPr kumimoji="0" lang="en-US" altLang="en-US" sz="1800" b="0" i="1" u="none" strike="noStrike" cap="none" normalizeH="0" baseline="0" dirty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ＭＳ Ｐゴシック" charset="-128"/>
                                          </a:rPr>
                                          <m:t>𝑁</m:t>
                                        </m:r>
                                      </m:den>
                                    </m:f>
                                  </m:e>
                                </m:d>
                              </m:oMath>
                            </m:oMathPara>
                          </a14:m>
                          <a:endParaRPr kumimoji="0" lang="en-US" alt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ＭＳ Ｐゴシック" charset="-128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E8E8F3"/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en-US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-128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kumimoji="0" lang="en-US" altLang="en-US" sz="1800" b="0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ＭＳ Ｐゴシック" charset="-128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kumimoji="0" lang="en-US" altLang="en-US" sz="1800" b="0" i="1" u="none" strike="noStrike" cap="none" normalizeH="0" baseline="0" dirty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ＭＳ Ｐゴシック" charset="-128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kumimoji="0" lang="en-US" altLang="en-US" sz="1800" b="0" i="1" u="none" strike="noStrike" cap="none" normalizeH="0" baseline="0" dirty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ＭＳ Ｐゴシック" charset="-128"/>
                                          </a:rPr>
                                          <m:t>𝑛</m:t>
                                        </m:r>
                                      </m:num>
                                      <m:den>
                                        <m:r>
                                          <a:rPr kumimoji="0" lang="en-US" altLang="en-US" sz="1800" b="0" i="1" u="none" strike="noStrike" cap="none" normalizeH="0" baseline="0" dirty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ＭＳ Ｐゴシック" charset="-128"/>
                                          </a:rPr>
                                          <m:t>𝑁</m:t>
                                        </m:r>
                                      </m:den>
                                    </m:f>
                                  </m:e>
                                </m:d>
                              </m:oMath>
                            </m:oMathPara>
                          </a14:m>
                          <a:endParaRPr kumimoji="0" lang="en-US" alt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ＭＳ Ｐゴシック" charset="-128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E8E8F3"/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en-US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-128"/>
                                  </a:rPr>
                                  <m:t>𝑂</m:t>
                                </m:r>
                                <m:r>
                                  <a:rPr kumimoji="0" lang="en-US" altLang="en-US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-128"/>
                                  </a:rPr>
                                  <m:t>(</m:t>
                                </m:r>
                                <m:r>
                                  <a:rPr kumimoji="0" lang="en-US" altLang="en-US" sz="1800" b="0" i="1" u="none" strike="noStrike" cap="none" normalizeH="0" baseline="0" dirty="0" err="1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-128"/>
                                  </a:rPr>
                                  <m:t>𝑛</m:t>
                                </m:r>
                                <m:r>
                                  <a:rPr kumimoji="0" lang="en-US" altLang="en-US" sz="1800" b="0" i="1" u="none" strike="noStrike" cap="none" normalizeH="0" baseline="0" dirty="0" err="1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-128"/>
                                  </a:rPr>
                                  <m:t>+</m:t>
                                </m:r>
                                <m:r>
                                  <a:rPr kumimoji="0" lang="en-US" altLang="en-US" sz="1800" b="0" i="1" u="none" strike="noStrike" cap="none" normalizeH="0" baseline="0" dirty="0" err="1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-128"/>
                                  </a:rPr>
                                  <m:t>𝑁</m:t>
                                </m:r>
                                <m:r>
                                  <a:rPr kumimoji="0" lang="en-US" altLang="en-US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-128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kumimoji="0" lang="en-US" alt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ＭＳ Ｐゴシック" charset="-128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E8E8F3"/>
                        </a:solidFill>
                      </a:tcPr>
                    </a:tc>
                  </a:tr>
                  <a:tr h="717550"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Hashing </a:t>
                          </a:r>
                        </a:p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(open addressing)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CDCDE6"/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en-US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-128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kumimoji="0" lang="en-US" altLang="en-US" sz="1800" b="0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ＭＳ Ｐゴシック" charset="-128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kumimoji="0" lang="en-US" altLang="en-US" sz="1800" b="0" i="1" u="none" strike="noStrike" cap="none" normalizeH="0" baseline="0" dirty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ＭＳ Ｐゴシック" charset="-128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kumimoji="0" lang="en-US" altLang="en-US" sz="1800" b="0" i="1" u="none" strike="noStrike" cap="none" normalizeH="0" baseline="0" dirty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ＭＳ Ｐゴシック" charset="-128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kumimoji="0" lang="en-US" altLang="en-US" sz="1800" b="0" i="1" u="none" strike="noStrike" cap="none" normalizeH="0" baseline="0" dirty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ＭＳ Ｐゴシック" charset="-128"/>
                                          </a:rPr>
                                          <m:t>1−</m:t>
                                        </m:r>
                                        <m:f>
                                          <m:fPr>
                                            <m:ctrlPr>
                                              <a:rPr kumimoji="0" lang="en-US" altLang="en-US" sz="1800" b="0" i="1" u="none" strike="noStrike" cap="none" normalizeH="0" baseline="0" dirty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ＭＳ Ｐゴシック" charset="-128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kumimoji="0" lang="en-US" altLang="en-US" sz="1800" b="0" i="1" u="none" strike="noStrike" cap="none" normalizeH="0" baseline="0" dirty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ＭＳ Ｐゴシック" charset="-128"/>
                                              </a:rPr>
                                              <m:t>𝑛</m:t>
                                            </m:r>
                                          </m:num>
                                          <m:den>
                                            <m:r>
                                              <a:rPr kumimoji="0" lang="en-US" altLang="en-US" sz="1800" b="0" i="1" u="none" strike="noStrike" cap="none" normalizeH="0" baseline="0" dirty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ＭＳ Ｐゴシック" charset="-128"/>
                                              </a:rPr>
                                              <m:t>𝑁</m:t>
                                            </m:r>
                                          </m:den>
                                        </m:f>
                                      </m:den>
                                    </m:f>
                                  </m:e>
                                </m:d>
                              </m:oMath>
                            </m:oMathPara>
                          </a14:m>
                          <a:endParaRPr kumimoji="0" lang="en-US" alt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ＭＳ Ｐゴシック" charset="-128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CDCDE6"/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en-US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-128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kumimoji="0" lang="en-US" altLang="en-US" sz="1800" b="0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ＭＳ Ｐゴシック" charset="-128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kumimoji="0" lang="en-US" altLang="en-US" sz="1800" b="0" i="1" u="none" strike="noStrike" cap="none" normalizeH="0" baseline="0" dirty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ＭＳ Ｐゴシック" charset="-128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kumimoji="0" lang="en-US" altLang="en-US" sz="1800" b="0" i="1" u="none" strike="noStrike" cap="none" normalizeH="0" baseline="0" dirty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ＭＳ Ｐゴシック" charset="-128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kumimoji="0" lang="en-US" altLang="en-US" sz="1800" b="0" i="1" u="none" strike="noStrike" cap="none" normalizeH="0" baseline="0" dirty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ＭＳ Ｐゴシック" charset="-128"/>
                                          </a:rPr>
                                          <m:t>1−</m:t>
                                        </m:r>
                                        <m:f>
                                          <m:fPr>
                                            <m:ctrlPr>
                                              <a:rPr kumimoji="0" lang="en-US" altLang="en-US" sz="1800" b="0" i="1" u="none" strike="noStrike" cap="none" normalizeH="0" baseline="0" dirty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ＭＳ Ｐゴシック" charset="-128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kumimoji="0" lang="en-US" altLang="en-US" sz="1800" b="0" i="1" u="none" strike="noStrike" cap="none" normalizeH="0" baseline="0" dirty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ＭＳ Ｐゴシック" charset="-128"/>
                                              </a:rPr>
                                              <m:t>𝑛</m:t>
                                            </m:r>
                                          </m:num>
                                          <m:den>
                                            <m:r>
                                              <a:rPr kumimoji="0" lang="en-US" altLang="en-US" sz="1800" b="0" i="1" u="none" strike="noStrike" cap="none" normalizeH="0" baseline="0" dirty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ＭＳ Ｐゴシック" charset="-128"/>
                                              </a:rPr>
                                              <m:t>𝑁</m:t>
                                            </m:r>
                                          </m:den>
                                        </m:f>
                                      </m:den>
                                    </m:f>
                                  </m:e>
                                </m:d>
                              </m:oMath>
                            </m:oMathPara>
                          </a14:m>
                          <a:endParaRPr kumimoji="0" lang="en-US" alt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ＭＳ Ｐゴシック" charset="-128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CDCDE6"/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en-US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-128"/>
                                  </a:rPr>
                                  <m:t>𝑂</m:t>
                                </m:r>
                                <m:r>
                                  <a:rPr kumimoji="0" lang="en-US" altLang="en-US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-128"/>
                                  </a:rPr>
                                  <m:t>(</m:t>
                                </m:r>
                                <m:r>
                                  <a:rPr kumimoji="0" lang="en-US" altLang="en-US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-128"/>
                                  </a:rPr>
                                  <m:t>𝑁</m:t>
                                </m:r>
                                <m:r>
                                  <a:rPr kumimoji="0" lang="en-US" altLang="en-US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-128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kumimoji="0" lang="en-US" alt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ＭＳ Ｐゴシック" charset="-128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CDCDE6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88706089"/>
                  </p:ext>
                </p:extLst>
              </p:nvPr>
            </p:nvGraphicFramePr>
            <p:xfrm>
              <a:off x="2205133" y="2231561"/>
              <a:ext cx="7781735" cy="3497590"/>
            </p:xfrm>
            <a:graphic>
              <a:graphicData uri="http://schemas.openxmlformats.org/drawingml/2006/table">
                <a:tbl>
                  <a:tblPr/>
                  <a:tblGrid>
                    <a:gridCol w="3624580"/>
                    <a:gridCol w="1684655"/>
                    <a:gridCol w="1295019"/>
                    <a:gridCol w="1177481"/>
                  </a:tblGrid>
                  <a:tr h="457200"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altLang="en-US" sz="18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latin typeface="Arial" panose="020B0604020202020204" pitchFamily="34" charset="0"/>
                            <a:ea typeface="ＭＳ Ｐゴシック" charset="-128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2D2DB9"/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ourier New" panose="02070309020205020404" pitchFamily="49" charset="0"/>
                              <a:ea typeface="ＭＳ Ｐゴシック" charset="-128"/>
                              <a:cs typeface="Courier New" panose="02070309020205020404" pitchFamily="49" charset="0"/>
                            </a:rPr>
                            <a:t>put(k, v) 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2D2DB9"/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ourier New" panose="02070309020205020404" pitchFamily="49" charset="0"/>
                              <a:ea typeface="ＭＳ Ｐゴシック" charset="-128"/>
                              <a:cs typeface="Courier New" panose="02070309020205020404" pitchFamily="49" charset="0"/>
                            </a:rPr>
                            <a:t>get(k)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2D2DB9"/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Space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2D2DB9"/>
                        </a:solidFill>
                      </a:tcPr>
                    </a:tc>
                  </a:tr>
                  <a:tr h="457200"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Unsorted list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CDCD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217690" t="-106667" r="-148014" b="-56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413146" t="-106667" r="-92488" b="-56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566321" t="-106667" r="-2073" b="-568000"/>
                          </a:stretch>
                        </a:blipFill>
                      </a:tcPr>
                    </a:tc>
                  </a:tr>
                  <a:tr h="425142"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Direct Address Table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E8E8F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217690" t="-221429" r="-148014" b="-50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413146" t="-221429" r="-92488" b="-50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566321" t="-221429" r="-2073" b="-508571"/>
                          </a:stretch>
                        </a:blipFill>
                      </a:tcPr>
                    </a:tc>
                  </a:tr>
                  <a:tr h="640080"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Sorted Search Table</a:t>
                          </a:r>
                        </a:p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(Naturally supported Sorted Map)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CDCD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217690" t="-214286" r="-148014" b="-2390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413146" t="-214286" r="-92488" b="-2390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566321" t="-214286" r="-2073" b="-239048"/>
                          </a:stretch>
                        </a:blipFill>
                      </a:tcPr>
                    </a:tc>
                  </a:tr>
                  <a:tr h="717550"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Hashing</a:t>
                          </a:r>
                        </a:p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(chaining)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E8E8F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217690" t="-279661" r="-148014" b="-1127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413146" t="-279661" r="-92488" b="-1127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566321" t="-279661" r="-2073" b="-112712"/>
                          </a:stretch>
                        </a:blipFill>
                      </a:tcPr>
                    </a:tc>
                  </a:tr>
                  <a:tr h="800418"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Hashing </a:t>
                          </a:r>
                        </a:p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(open addressing)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CDCD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217690" t="-341985" r="-148014" b="-15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413146" t="-341985" r="-92488" b="-15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566321" t="-341985" r="-2073" b="-1527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0381300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</a:t>
            </a:r>
            <a:endParaRPr lang="en-US"/>
          </a:p>
        </p:txBody>
      </p:sp>
      <p:sp>
        <p:nvSpPr>
          <p:cNvPr id="614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1141412" y="2249486"/>
            <a:ext cx="9905999" cy="4608513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ts val="0"/>
              </a:spcBef>
            </a:pPr>
            <a:r>
              <a:rPr lang="en-US" dirty="0" smtClean="0"/>
              <a:t>Operation	Output		Map</a:t>
            </a:r>
          </a:p>
          <a:p>
            <a:pPr>
              <a:spcBef>
                <a:spcPts val="0"/>
              </a:spcBef>
            </a:pP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isEmpty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	true		Ø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put(5,A)	null		(5,A)	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put(7,B)	null		(5,A),(7,B)	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put(2,C)	null		(5,A),(7,B),(2,C)	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put(8,D)	null		(5,A),(7,B),(2,C),(8,D)	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put(2,E)	C		(5,A),(7,B),(2,E),(8,D)	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get(7)	B		(5,A),(7,B),(2,E),(8,D)	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get(4)	null		(5,A),(7,B),(2,E),(8,D)	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get(2)	E		(5,A),(7,B),(2,E),(8,D)	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size()	4		(5,A),(7,B),(2,E),(8,D)	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remove(5)	A		(7,B),(2,E),(8,D)	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remove(2)	E		(7,B),(8,D)	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get(2)	null		(7,B),(8,D)	</a:t>
            </a:r>
          </a:p>
          <a:p>
            <a:pPr>
              <a:spcBef>
                <a:spcPts val="0"/>
              </a:spcBef>
            </a:pP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isEmpty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	false		(7,B),(8,D)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0127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1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1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1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14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14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14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14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14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14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Interview Question </a:t>
            </a:r>
            <a:r>
              <a:rPr lang="en-US" dirty="0" smtClean="0"/>
              <a:t>1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You are given an array of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 smtClean="0"/>
                  <a:t> in the range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d>
                  </m:oMath>
                </a14:m>
                <a:r>
                  <a:rPr lang="en-US" dirty="0" smtClean="0"/>
                  <a:t> and an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 smtClean="0"/>
                  <a:t>. Design an efficient function to find a pair of elements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 smtClean="0"/>
                  <a:t> that sum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 smtClean="0"/>
                  <a:t>, or report than none exists.</a:t>
                </a:r>
                <a:endParaRPr lang="en-US" dirty="0"/>
              </a:p>
            </p:txBody>
          </p:sp>
        </mc:Choice>
        <mc:Fallback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231" t="-22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940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Interview Question </a:t>
            </a:r>
            <a:r>
              <a:rPr lang="en-US" dirty="0"/>
              <a:t>2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are given two positional lists. Design efficient functions for computing the union and intersection of the lists.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459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List-based Map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000" dirty="0" smtClean="0"/>
                  <a:t>We can implement a map with an unsorted list</a:t>
                </a:r>
              </a:p>
              <a:p>
                <a:pPr lvl="1"/>
                <a:r>
                  <a:rPr lang="en-US" sz="1600" dirty="0" smtClean="0"/>
                  <a:t>Store the entries in arbitrary order</a:t>
                </a:r>
              </a:p>
              <a:p>
                <a:r>
                  <a:rPr lang="en-US" sz="2000" dirty="0" smtClean="0"/>
                  <a:t>Complexity of get, put, remove?</a:t>
                </a:r>
                <a:endParaRPr lang="en-US" sz="1600" b="0" i="1" dirty="0" smtClean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 smtClean="0"/>
                  <a:t> on put, get, and remove</a:t>
                </a:r>
                <a:endParaRPr lang="en-US" sz="1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862" t="-15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0" name="Group 59"/>
          <p:cNvGrpSpPr/>
          <p:nvPr/>
        </p:nvGrpSpPr>
        <p:grpSpPr>
          <a:xfrm>
            <a:off x="5827955" y="4883164"/>
            <a:ext cx="3908323" cy="713014"/>
            <a:chOff x="5025612" y="4513894"/>
            <a:chExt cx="2532954" cy="368516"/>
          </a:xfrm>
        </p:grpSpPr>
        <p:sp>
          <p:nvSpPr>
            <p:cNvPr id="61" name="Oval 14"/>
            <p:cNvSpPr>
              <a:spLocks noChangeArrowheads="1"/>
            </p:cNvSpPr>
            <p:nvPr/>
          </p:nvSpPr>
          <p:spPr bwMode="auto">
            <a:xfrm>
              <a:off x="5025612" y="4513894"/>
              <a:ext cx="457200" cy="364838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400" dirty="0">
                  <a:solidFill>
                    <a:schemeClr val="tx1"/>
                  </a:solidFill>
                </a:rPr>
                <a:t>9</a:t>
              </a:r>
              <a:r>
                <a:rPr lang="en-US" altLang="en-US" sz="1400" dirty="0" smtClean="0">
                  <a:solidFill>
                    <a:schemeClr val="tx1"/>
                  </a:solidFill>
                </a:rPr>
                <a:t>, </a:t>
              </a:r>
              <a:r>
                <a:rPr lang="en-US" altLang="en-US" sz="1400" dirty="0">
                  <a:solidFill>
                    <a:schemeClr val="tx1"/>
                  </a:solidFill>
                </a:rPr>
                <a:t>e</a:t>
              </a:r>
              <a:endParaRPr lang="en-US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62" name="Oval 14"/>
            <p:cNvSpPr>
              <a:spLocks noChangeArrowheads="1"/>
            </p:cNvSpPr>
            <p:nvPr/>
          </p:nvSpPr>
          <p:spPr bwMode="auto">
            <a:xfrm>
              <a:off x="5717530" y="4513894"/>
              <a:ext cx="457200" cy="364838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400" dirty="0">
                  <a:solidFill>
                    <a:schemeClr val="tx1"/>
                  </a:solidFill>
                </a:rPr>
                <a:t>6</a:t>
              </a:r>
              <a:r>
                <a:rPr lang="en-US" altLang="en-US" sz="1400" dirty="0" smtClean="0">
                  <a:solidFill>
                    <a:schemeClr val="tx1"/>
                  </a:solidFill>
                </a:rPr>
                <a:t>, b</a:t>
              </a:r>
              <a:endParaRPr lang="en-US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63" name="Oval 14"/>
            <p:cNvSpPr>
              <a:spLocks noChangeArrowheads="1"/>
            </p:cNvSpPr>
            <p:nvPr/>
          </p:nvSpPr>
          <p:spPr bwMode="auto">
            <a:xfrm>
              <a:off x="6409448" y="4517572"/>
              <a:ext cx="457200" cy="364838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400" dirty="0" smtClean="0">
                  <a:solidFill>
                    <a:schemeClr val="tx1"/>
                  </a:solidFill>
                </a:rPr>
                <a:t>5, a</a:t>
              </a:r>
              <a:endParaRPr lang="en-US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64" name="Oval 14"/>
            <p:cNvSpPr>
              <a:spLocks noChangeArrowheads="1"/>
            </p:cNvSpPr>
            <p:nvPr/>
          </p:nvSpPr>
          <p:spPr bwMode="auto">
            <a:xfrm>
              <a:off x="7101366" y="4517572"/>
              <a:ext cx="457200" cy="364838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400" dirty="0">
                  <a:solidFill>
                    <a:schemeClr val="tx1"/>
                  </a:solidFill>
                </a:rPr>
                <a:t>8</a:t>
              </a:r>
              <a:r>
                <a:rPr lang="en-US" altLang="en-US" sz="1400" dirty="0" smtClean="0">
                  <a:solidFill>
                    <a:schemeClr val="tx1"/>
                  </a:solidFill>
                </a:rPr>
                <a:t>, d</a:t>
              </a:r>
              <a:endParaRPr lang="en-US" altLang="en-US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65" name="Straight Connector 64"/>
            <p:cNvCxnSpPr>
              <a:stCxn id="61" idx="6"/>
              <a:endCxn id="62" idx="2"/>
            </p:cNvCxnSpPr>
            <p:nvPr/>
          </p:nvCxnSpPr>
          <p:spPr>
            <a:xfrm>
              <a:off x="5482812" y="4696313"/>
              <a:ext cx="234718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>
              <a:stCxn id="62" idx="6"/>
              <a:endCxn id="63" idx="2"/>
            </p:cNvCxnSpPr>
            <p:nvPr/>
          </p:nvCxnSpPr>
          <p:spPr>
            <a:xfrm>
              <a:off x="6174730" y="4696313"/>
              <a:ext cx="234718" cy="367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>
              <a:stCxn id="63" idx="6"/>
              <a:endCxn id="64" idx="2"/>
            </p:cNvCxnSpPr>
            <p:nvPr/>
          </p:nvCxnSpPr>
          <p:spPr>
            <a:xfrm>
              <a:off x="6866648" y="4699991"/>
              <a:ext cx="234718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43042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 Address Table Map Implementation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A direct address table is a map in which</a:t>
                </a:r>
              </a:p>
              <a:p>
                <a:pPr lvl="1"/>
                <a:r>
                  <a:rPr lang="en-US" dirty="0"/>
                  <a:t>The keys are in the range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[0,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Stored in an array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 smtClean="0"/>
                  <a:t> of </a:t>
                </a:r>
                <a:r>
                  <a:rPr lang="en-US" dirty="0"/>
                  <a:t>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 smtClean="0"/>
                  <a:t>Entry </a:t>
                </a:r>
                <a:r>
                  <a:rPr lang="en-US" dirty="0"/>
                  <a:t>with key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stored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  <a:p>
                <a:r>
                  <a:rPr lang="en-US" dirty="0"/>
                  <a:t>Performance:</a:t>
                </a:r>
              </a:p>
              <a:p>
                <a:pPr lvl="1"/>
                <a:r>
                  <a:rPr lang="en-US" b="0" i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put(k, v)</a:t>
                </a:r>
                <a:r>
                  <a:rPr lang="en-US" dirty="0" smtClean="0"/>
                  <a:t>, </a:t>
                </a:r>
                <a:r>
                  <a:rPr lang="en-US" i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b="0" i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et(k)</a:t>
                </a:r>
                <a:r>
                  <a:rPr lang="en-US" dirty="0" smtClean="0"/>
                  <a:t>, and </a:t>
                </a:r>
                <a:r>
                  <a:rPr lang="en-US" i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</a:t>
                </a:r>
                <a:r>
                  <a:rPr lang="en-US" b="0" i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emove(k)</a:t>
                </a:r>
                <a:r>
                  <a:rPr lang="en-US" dirty="0" smtClean="0"/>
                  <a:t> </a:t>
                </a:r>
                <a:r>
                  <a:rPr lang="en-US" dirty="0"/>
                  <a:t>all take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time </a:t>
                </a:r>
              </a:p>
              <a:p>
                <a:pPr lvl="1"/>
                <a:r>
                  <a:rPr lang="en-US" dirty="0"/>
                  <a:t>Space - requires space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independent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, the number of </a:t>
                </a:r>
                <a:r>
                  <a:rPr lang="en-US" dirty="0" smtClean="0"/>
                  <a:t>entries </a:t>
                </a:r>
                <a:r>
                  <a:rPr lang="en-US" dirty="0"/>
                  <a:t>stored in the map</a:t>
                </a:r>
              </a:p>
              <a:p>
                <a:r>
                  <a:rPr lang="en-US" dirty="0"/>
                  <a:t>The direct address table is not space efficient unless the range of the keys is close to the number of elements to be stored in the map, </a:t>
                </a:r>
                <a:r>
                  <a:rPr lang="en-US" dirty="0" smtClean="0"/>
                  <a:t>i.e</a:t>
                </a:r>
                <a:r>
                  <a:rPr lang="en-US" dirty="0"/>
                  <a:t>., unless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> is close </a:t>
                </a:r>
                <a:r>
                  <a:rPr lang="en-US" dirty="0"/>
                  <a:t>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6" t="-3098" r="-369" b="-1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818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Sorted Map</a:t>
            </a:r>
            <a:endParaRPr lang="en-US" alt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 </a:t>
            </a:r>
            <a:r>
              <a:rPr lang="en-US" dirty="0" smtClean="0">
                <a:solidFill>
                  <a:schemeClr val="accent1"/>
                </a:solidFill>
              </a:rPr>
              <a:t>Sorted Map </a:t>
            </a:r>
            <a:r>
              <a:rPr lang="en-US" dirty="0"/>
              <a:t>supports the usual </a:t>
            </a:r>
            <a:r>
              <a:rPr lang="en-US" dirty="0" smtClean="0"/>
              <a:t>map </a:t>
            </a:r>
            <a:r>
              <a:rPr lang="en-US" dirty="0"/>
              <a:t>operations, but also maintains an order relation for the keys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Naturally supports 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Sorted search tables </a:t>
            </a:r>
            <a:r>
              <a:rPr lang="en-US" dirty="0"/>
              <a:t>- store dictionary in </a:t>
            </a:r>
            <a:r>
              <a:rPr lang="en-US" dirty="0" smtClean="0"/>
              <a:t>an array </a:t>
            </a:r>
            <a:r>
              <a:rPr lang="en-US" dirty="0"/>
              <a:t>by non-decreasing order of the keys</a:t>
            </a:r>
          </a:p>
          <a:p>
            <a:pPr lvl="1"/>
            <a:r>
              <a:rPr lang="en-US" dirty="0" smtClean="0"/>
              <a:t>Utilizes binary search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135" name="Rectangle 4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sz="half" idx="2"/>
              </p:nvPr>
            </p:nvSpPr>
            <p:spPr>
              <a:xfrm>
                <a:off x="6172200" y="2249486"/>
                <a:ext cx="4875211" cy="4608514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altLang="en-US" dirty="0" smtClean="0"/>
                  <a:t>Sorted Map ADT adds the following functionality to a map</a:t>
                </a:r>
              </a:p>
              <a:p>
                <a:pPr lvl="1"/>
                <a:r>
                  <a:rPr lang="en-US" altLang="en-US" b="0" i="0" dirty="0" err="1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firstEntry</a:t>
                </a:r>
                <a:r>
                  <a:rPr lang="en-US" altLang="en-US" b="0" i="0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()</a:t>
                </a:r>
                <a:r>
                  <a:rPr lang="en-US" alt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 </a:t>
                </a:r>
                <a:r>
                  <a:rPr lang="en-US" altLang="en-US" b="0" i="0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lastEntry()</a:t>
                </a:r>
                <a:r>
                  <a:rPr lang="en-US" altLang="en-US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altLang="en-US" dirty="0" smtClean="0"/>
                  <a:t>– return iterators to entries with the smallest and largest keys, respectively</a:t>
                </a:r>
              </a:p>
              <a:p>
                <a:pPr lvl="1"/>
                <a:r>
                  <a:rPr lang="en-US" altLang="en-US" b="0" i="0" dirty="0" err="1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ceilingEntry</a:t>
                </a:r>
                <a:r>
                  <a:rPr lang="en-US" altLang="en-US" b="0" i="0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(k)</a:t>
                </a:r>
                <a:r>
                  <a:rPr lang="en-US" alt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 </a:t>
                </a:r>
                <a:r>
                  <a:rPr lang="en-US" altLang="en-US" b="0" i="0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floorEntry(k)</a:t>
                </a:r>
                <a:r>
                  <a:rPr lang="en-US" altLang="en-US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altLang="en-US" dirty="0" smtClean="0"/>
                  <a:t>– return an iterator to the least/greatest key value greater than/less than or equal to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altLang="en-US" dirty="0" smtClean="0"/>
              </a:p>
              <a:p>
                <a:pPr lvl="1"/>
                <a:r>
                  <a:rPr lang="en-US" altLang="en-US" b="0" i="0" dirty="0" err="1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lowerEntry</a:t>
                </a:r>
                <a:r>
                  <a:rPr lang="en-US" altLang="en-US" b="0" i="0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(k)</a:t>
                </a:r>
                <a:r>
                  <a:rPr lang="en-US" alt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 </a:t>
                </a:r>
                <a:r>
                  <a:rPr lang="en-US" altLang="en-US" b="0" i="0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higherEntry(k)</a:t>
                </a:r>
                <a:r>
                  <a:rPr lang="en-US" altLang="en-US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altLang="en-US" dirty="0" smtClean="0"/>
                  <a:t>– return an iterator to the greatest/least key value less than/greater than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altLang="en-US" dirty="0" smtClean="0"/>
              </a:p>
              <a:p>
                <a:pPr lvl="1"/>
                <a:r>
                  <a:rPr lang="en-US" altLang="en-US" dirty="0" err="1" smtClean="0"/>
                  <a:t>etc</a:t>
                </a:r>
                <a:endParaRPr lang="en-US" altLang="en-US" dirty="0"/>
              </a:p>
            </p:txBody>
          </p:sp>
        </mc:Choice>
        <mc:Fallback xmlns="">
          <p:sp>
            <p:nvSpPr>
              <p:cNvPr id="48135" name="Rectangle 4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172200" y="2249486"/>
                <a:ext cx="4875211" cy="4608514"/>
              </a:xfrm>
              <a:blipFill rotWithShape="0">
                <a:blip r:embed="rId3"/>
                <a:stretch>
                  <a:fillRect l="-2253" t="-2381" r="-2503" b="-1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8130" name="Object 2"/>
          <p:cNvGraphicFramePr>
            <a:graphicFrameLocks noChangeAspect="1"/>
          </p:cNvGraphicFramePr>
          <p:nvPr/>
        </p:nvGraphicFramePr>
        <p:xfrm>
          <a:off x="8229600" y="228601"/>
          <a:ext cx="2052638" cy="1230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2" name="Clip" r:id="rId4" imgW="3497040" imgH="2095200" progId="MS_ClipArt_Gallery.2">
                  <p:embed/>
                </p:oleObj>
              </mc:Choice>
              <mc:Fallback>
                <p:oleObj name="Clip" r:id="rId4" imgW="3497040" imgH="209520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29600" y="228601"/>
                        <a:ext cx="2052638" cy="1230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9080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Sorted Search Table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000" dirty="0" smtClean="0"/>
                  <a:t>We can implement a </a:t>
                </a:r>
                <a:r>
                  <a:rPr lang="en-US" sz="2000" dirty="0" smtClean="0"/>
                  <a:t>sorted map </a:t>
                </a:r>
                <a:r>
                  <a:rPr lang="en-US" sz="2000" dirty="0" smtClean="0"/>
                  <a:t>with </a:t>
                </a:r>
                <a:r>
                  <a:rPr lang="en-US" sz="2000" dirty="0" smtClean="0"/>
                  <a:t>a sorted </a:t>
                </a:r>
                <a:r>
                  <a:rPr lang="en-US" sz="2000" dirty="0" smtClean="0"/>
                  <a:t>list</a:t>
                </a:r>
              </a:p>
              <a:p>
                <a:r>
                  <a:rPr lang="en-US" sz="2000" dirty="0" smtClean="0"/>
                  <a:t>Complexity </a:t>
                </a:r>
                <a:r>
                  <a:rPr lang="en-US" sz="2000" dirty="0" smtClean="0"/>
                  <a:t>of get, put, remove?</a:t>
                </a:r>
                <a:endParaRPr lang="en-US" sz="1600" b="0" i="1" dirty="0" smtClean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 smtClean="0"/>
                  <a:t> on </a:t>
                </a:r>
                <a:r>
                  <a:rPr lang="en-US" sz="1600" dirty="0" smtClean="0"/>
                  <a:t>put </a:t>
                </a:r>
                <a:r>
                  <a:rPr lang="en-US" sz="1600" dirty="0" smtClean="0"/>
                  <a:t>and</a:t>
                </a:r>
                <a:r>
                  <a:rPr lang="en-US" sz="1600" dirty="0" smtClean="0"/>
                  <a:t> remove</a:t>
                </a:r>
              </a:p>
              <a:p>
                <a:pPr lvl="1"/>
                <a:r>
                  <a:rPr lang="en-US" sz="1600" dirty="0" smtClean="0"/>
                  <a:t>? </a:t>
                </a:r>
                <a:r>
                  <a:rPr lang="en-US" sz="1600" dirty="0"/>
                  <a:t>o</a:t>
                </a:r>
                <a:r>
                  <a:rPr lang="en-US" sz="1600" dirty="0" smtClean="0"/>
                  <a:t>n get</a:t>
                </a:r>
                <a:endParaRPr lang="en-US" sz="16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862" t="-15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7" name="Group 76"/>
          <p:cNvGrpSpPr/>
          <p:nvPr/>
        </p:nvGrpSpPr>
        <p:grpSpPr>
          <a:xfrm>
            <a:off x="5668162" y="4958737"/>
            <a:ext cx="3908323" cy="713014"/>
            <a:chOff x="5025612" y="4513894"/>
            <a:chExt cx="2532954" cy="368516"/>
          </a:xfrm>
        </p:grpSpPr>
        <p:sp>
          <p:nvSpPr>
            <p:cNvPr id="60" name="Oval 14"/>
            <p:cNvSpPr>
              <a:spLocks noChangeArrowheads="1"/>
            </p:cNvSpPr>
            <p:nvPr/>
          </p:nvSpPr>
          <p:spPr bwMode="auto">
            <a:xfrm>
              <a:off x="5025612" y="4513894"/>
              <a:ext cx="457200" cy="364838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400" dirty="0" smtClean="0">
                  <a:solidFill>
                    <a:schemeClr val="tx1"/>
                  </a:solidFill>
                </a:rPr>
                <a:t>5, a</a:t>
              </a:r>
              <a:endParaRPr lang="en-US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64" name="Oval 14"/>
            <p:cNvSpPr>
              <a:spLocks noChangeArrowheads="1"/>
            </p:cNvSpPr>
            <p:nvPr/>
          </p:nvSpPr>
          <p:spPr bwMode="auto">
            <a:xfrm>
              <a:off x="5717530" y="4513894"/>
              <a:ext cx="457200" cy="364838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400" dirty="0">
                  <a:solidFill>
                    <a:schemeClr val="tx1"/>
                  </a:solidFill>
                </a:rPr>
                <a:t>6</a:t>
              </a:r>
              <a:r>
                <a:rPr lang="en-US" altLang="en-US" sz="1400" dirty="0" smtClean="0">
                  <a:solidFill>
                    <a:schemeClr val="tx1"/>
                  </a:solidFill>
                </a:rPr>
                <a:t>, b</a:t>
              </a:r>
              <a:endParaRPr lang="en-US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65" name="Oval 14"/>
            <p:cNvSpPr>
              <a:spLocks noChangeArrowheads="1"/>
            </p:cNvSpPr>
            <p:nvPr/>
          </p:nvSpPr>
          <p:spPr bwMode="auto">
            <a:xfrm>
              <a:off x="6409448" y="4517572"/>
              <a:ext cx="457200" cy="364838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400" dirty="0">
                  <a:solidFill>
                    <a:schemeClr val="tx1"/>
                  </a:solidFill>
                </a:rPr>
                <a:t>8</a:t>
              </a:r>
              <a:r>
                <a:rPr lang="en-US" altLang="en-US" sz="1400" dirty="0" smtClean="0">
                  <a:solidFill>
                    <a:schemeClr val="tx1"/>
                  </a:solidFill>
                </a:rPr>
                <a:t>, </a:t>
              </a:r>
              <a:r>
                <a:rPr lang="en-US" altLang="en-US" sz="1400" dirty="0">
                  <a:solidFill>
                    <a:schemeClr val="tx1"/>
                  </a:solidFill>
                </a:rPr>
                <a:t>d</a:t>
              </a:r>
              <a:endParaRPr lang="en-US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66" name="Oval 14"/>
            <p:cNvSpPr>
              <a:spLocks noChangeArrowheads="1"/>
            </p:cNvSpPr>
            <p:nvPr/>
          </p:nvSpPr>
          <p:spPr bwMode="auto">
            <a:xfrm>
              <a:off x="7101366" y="4517572"/>
              <a:ext cx="457200" cy="364838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400" dirty="0" smtClean="0">
                  <a:solidFill>
                    <a:schemeClr val="tx1"/>
                  </a:solidFill>
                </a:rPr>
                <a:t>9, e</a:t>
              </a:r>
              <a:endParaRPr lang="en-US" altLang="en-US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67" name="Straight Connector 66"/>
            <p:cNvCxnSpPr>
              <a:stCxn id="60" idx="6"/>
              <a:endCxn id="64" idx="2"/>
            </p:cNvCxnSpPr>
            <p:nvPr/>
          </p:nvCxnSpPr>
          <p:spPr>
            <a:xfrm>
              <a:off x="5482812" y="4696313"/>
              <a:ext cx="234718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>
              <a:stCxn id="64" idx="6"/>
              <a:endCxn id="65" idx="2"/>
            </p:cNvCxnSpPr>
            <p:nvPr/>
          </p:nvCxnSpPr>
          <p:spPr>
            <a:xfrm>
              <a:off x="6174730" y="4696313"/>
              <a:ext cx="234718" cy="367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>
              <a:stCxn id="65" idx="6"/>
              <a:endCxn id="66" idx="2"/>
            </p:cNvCxnSpPr>
            <p:nvPr/>
          </p:nvCxnSpPr>
          <p:spPr>
            <a:xfrm>
              <a:off x="6866648" y="4699991"/>
              <a:ext cx="234718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02732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Binary </a:t>
            </a:r>
            <a:r>
              <a:rPr lang="en-US" altLang="en-US" dirty="0" smtClean="0"/>
              <a:t>Search</a:t>
            </a:r>
          </a:p>
        </p:txBody>
      </p:sp>
      <p:sp>
        <p:nvSpPr>
          <p:cNvPr id="50182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Binary search performs operation </a:t>
            </a:r>
            <a:r>
              <a:rPr lang="en-US" altLang="en-US" i="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altLang="en-US" b="0" i="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et(k</a:t>
            </a:r>
            <a:r>
              <a:rPr lang="en-US" altLang="en-US" b="0" i="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altLang="en-US" dirty="0" smtClean="0"/>
              <a:t> on a sorted </a:t>
            </a:r>
            <a:r>
              <a:rPr lang="en-US" altLang="en-US" dirty="0" smtClean="0"/>
              <a:t>search table</a:t>
            </a:r>
          </a:p>
          <a:p>
            <a:pPr lvl="1"/>
            <a:r>
              <a:rPr lang="en-US" altLang="en-US" dirty="0" smtClean="0"/>
              <a:t>similar to the high-low game</a:t>
            </a:r>
          </a:p>
          <a:p>
            <a:pPr lvl="1"/>
            <a:r>
              <a:rPr lang="en-US" altLang="en-US" dirty="0" smtClean="0"/>
              <a:t>at each step, the number of candidate items is halved</a:t>
            </a:r>
          </a:p>
          <a:p>
            <a:pPr lvl="1"/>
            <a:r>
              <a:rPr lang="en-US" altLang="en-US" dirty="0" smtClean="0"/>
              <a:t>terminates after a logarithmic number of steps</a:t>
            </a:r>
          </a:p>
          <a:p>
            <a:r>
              <a:rPr lang="en-US" altLang="en-US" dirty="0" smtClean="0"/>
              <a:t>Example</a:t>
            </a:r>
            <a:br>
              <a:rPr lang="en-US" altLang="en-US" dirty="0" smtClean="0"/>
            </a:br>
            <a:r>
              <a:rPr lang="en-US" alt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get</a:t>
            </a:r>
            <a:r>
              <a:rPr lang="en-US" altLang="en-US" b="0" i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(7)</a:t>
            </a:r>
            <a:endParaRPr lang="en-US" alt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4039" name="Line 5"/>
          <p:cNvSpPr>
            <a:spLocks noChangeShapeType="1"/>
          </p:cNvSpPr>
          <p:nvPr/>
        </p:nvSpPr>
        <p:spPr bwMode="auto">
          <a:xfrm>
            <a:off x="4007509" y="4363147"/>
            <a:ext cx="69913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buFont typeface="Arial" charset="0"/>
              <a:buNone/>
              <a:defRPr/>
            </a:pPr>
            <a:endParaRPr lang="en-US">
              <a:latin typeface="Arial" charset="0"/>
            </a:endParaRPr>
          </a:p>
        </p:txBody>
      </p:sp>
      <p:sp>
        <p:nvSpPr>
          <p:cNvPr id="44040" name="Oval 6"/>
          <p:cNvSpPr>
            <a:spLocks noChangeArrowheads="1"/>
          </p:cNvSpPr>
          <p:nvPr/>
        </p:nvSpPr>
        <p:spPr bwMode="auto">
          <a:xfrm>
            <a:off x="4293259" y="4210747"/>
            <a:ext cx="304800" cy="3048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40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4041" name="Oval 7"/>
          <p:cNvSpPr>
            <a:spLocks noChangeArrowheads="1"/>
          </p:cNvSpPr>
          <p:nvPr/>
        </p:nvSpPr>
        <p:spPr bwMode="auto">
          <a:xfrm>
            <a:off x="4902859" y="4210747"/>
            <a:ext cx="304800" cy="3048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40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4042" name="Oval 8"/>
          <p:cNvSpPr>
            <a:spLocks noChangeArrowheads="1"/>
          </p:cNvSpPr>
          <p:nvPr/>
        </p:nvSpPr>
        <p:spPr bwMode="auto">
          <a:xfrm>
            <a:off x="5512459" y="4210747"/>
            <a:ext cx="304800" cy="3048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40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44043" name="Oval 9"/>
          <p:cNvSpPr>
            <a:spLocks noChangeArrowheads="1"/>
          </p:cNvSpPr>
          <p:nvPr/>
        </p:nvSpPr>
        <p:spPr bwMode="auto">
          <a:xfrm>
            <a:off x="6122059" y="4210747"/>
            <a:ext cx="304800" cy="3048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40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44044" name="Oval 10"/>
          <p:cNvSpPr>
            <a:spLocks noChangeArrowheads="1"/>
          </p:cNvSpPr>
          <p:nvPr/>
        </p:nvSpPr>
        <p:spPr bwMode="auto">
          <a:xfrm>
            <a:off x="6731659" y="4210747"/>
            <a:ext cx="304800" cy="3048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40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44045" name="Oval 11"/>
          <p:cNvSpPr>
            <a:spLocks noChangeArrowheads="1"/>
          </p:cNvSpPr>
          <p:nvPr/>
        </p:nvSpPr>
        <p:spPr bwMode="auto">
          <a:xfrm>
            <a:off x="7341259" y="4210747"/>
            <a:ext cx="304800" cy="304800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40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44046" name="Oval 12"/>
          <p:cNvSpPr>
            <a:spLocks noChangeArrowheads="1"/>
          </p:cNvSpPr>
          <p:nvPr/>
        </p:nvSpPr>
        <p:spPr bwMode="auto">
          <a:xfrm>
            <a:off x="7950859" y="4210747"/>
            <a:ext cx="304800" cy="3048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40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44047" name="Oval 13"/>
          <p:cNvSpPr>
            <a:spLocks noChangeArrowheads="1"/>
          </p:cNvSpPr>
          <p:nvPr/>
        </p:nvSpPr>
        <p:spPr bwMode="auto">
          <a:xfrm>
            <a:off x="8560459" y="4210747"/>
            <a:ext cx="304800" cy="3048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40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44048" name="Oval 14"/>
          <p:cNvSpPr>
            <a:spLocks noChangeArrowheads="1"/>
          </p:cNvSpPr>
          <p:nvPr/>
        </p:nvSpPr>
        <p:spPr bwMode="auto">
          <a:xfrm>
            <a:off x="9170059" y="4210747"/>
            <a:ext cx="304800" cy="3048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400">
                <a:solidFill>
                  <a:schemeClr val="tx1"/>
                </a:solidFill>
              </a:rPr>
              <a:t>14</a:t>
            </a:r>
          </a:p>
        </p:txBody>
      </p:sp>
      <p:sp>
        <p:nvSpPr>
          <p:cNvPr id="44049" name="Oval 15"/>
          <p:cNvSpPr>
            <a:spLocks noChangeArrowheads="1"/>
          </p:cNvSpPr>
          <p:nvPr/>
        </p:nvSpPr>
        <p:spPr bwMode="auto">
          <a:xfrm>
            <a:off x="9779659" y="4210747"/>
            <a:ext cx="304800" cy="3048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400">
                <a:solidFill>
                  <a:schemeClr val="tx1"/>
                </a:solidFill>
              </a:rPr>
              <a:t>16</a:t>
            </a:r>
          </a:p>
        </p:txBody>
      </p:sp>
      <p:sp>
        <p:nvSpPr>
          <p:cNvPr id="44050" name="Oval 16"/>
          <p:cNvSpPr>
            <a:spLocks noChangeArrowheads="1"/>
          </p:cNvSpPr>
          <p:nvPr/>
        </p:nvSpPr>
        <p:spPr bwMode="auto">
          <a:xfrm>
            <a:off x="10389259" y="4210747"/>
            <a:ext cx="304800" cy="3048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400">
                <a:solidFill>
                  <a:schemeClr val="tx1"/>
                </a:solidFill>
              </a:rPr>
              <a:t>18</a:t>
            </a:r>
          </a:p>
        </p:txBody>
      </p:sp>
      <p:sp>
        <p:nvSpPr>
          <p:cNvPr id="44051" name="Oval 17"/>
          <p:cNvSpPr>
            <a:spLocks noChangeArrowheads="1"/>
          </p:cNvSpPr>
          <p:nvPr/>
        </p:nvSpPr>
        <p:spPr bwMode="auto">
          <a:xfrm>
            <a:off x="10998859" y="4210747"/>
            <a:ext cx="304800" cy="3048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400">
                <a:solidFill>
                  <a:schemeClr val="tx1"/>
                </a:solidFill>
              </a:rPr>
              <a:t>19</a:t>
            </a:r>
          </a:p>
        </p:txBody>
      </p:sp>
      <p:sp>
        <p:nvSpPr>
          <p:cNvPr id="44052" name="Line 18"/>
          <p:cNvSpPr>
            <a:spLocks noChangeShapeType="1"/>
          </p:cNvSpPr>
          <p:nvPr/>
        </p:nvSpPr>
        <p:spPr bwMode="auto">
          <a:xfrm>
            <a:off x="3855109" y="4972747"/>
            <a:ext cx="71437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buFont typeface="Arial" charset="0"/>
              <a:buNone/>
              <a:defRPr/>
            </a:pPr>
            <a:endParaRPr lang="en-US">
              <a:latin typeface="Arial" charset="0"/>
            </a:endParaRPr>
          </a:p>
        </p:txBody>
      </p:sp>
      <p:sp>
        <p:nvSpPr>
          <p:cNvPr id="44053" name="Oval 19"/>
          <p:cNvSpPr>
            <a:spLocks noChangeArrowheads="1"/>
          </p:cNvSpPr>
          <p:nvPr/>
        </p:nvSpPr>
        <p:spPr bwMode="auto">
          <a:xfrm>
            <a:off x="4293259" y="4820347"/>
            <a:ext cx="304800" cy="3048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40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4054" name="Oval 20"/>
          <p:cNvSpPr>
            <a:spLocks noChangeArrowheads="1"/>
          </p:cNvSpPr>
          <p:nvPr/>
        </p:nvSpPr>
        <p:spPr bwMode="auto">
          <a:xfrm>
            <a:off x="4902859" y="4820347"/>
            <a:ext cx="304800" cy="304800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40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4055" name="Oval 21"/>
          <p:cNvSpPr>
            <a:spLocks noChangeArrowheads="1"/>
          </p:cNvSpPr>
          <p:nvPr/>
        </p:nvSpPr>
        <p:spPr bwMode="auto">
          <a:xfrm>
            <a:off x="5512459" y="4820347"/>
            <a:ext cx="304800" cy="3048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40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44056" name="Oval 22"/>
          <p:cNvSpPr>
            <a:spLocks noChangeArrowheads="1"/>
          </p:cNvSpPr>
          <p:nvPr/>
        </p:nvSpPr>
        <p:spPr bwMode="auto">
          <a:xfrm>
            <a:off x="6122059" y="4820347"/>
            <a:ext cx="304800" cy="3048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40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44057" name="Oval 23"/>
          <p:cNvSpPr>
            <a:spLocks noChangeArrowheads="1"/>
          </p:cNvSpPr>
          <p:nvPr/>
        </p:nvSpPr>
        <p:spPr bwMode="auto">
          <a:xfrm>
            <a:off x="6731659" y="4820347"/>
            <a:ext cx="304800" cy="3048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40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44058" name="Oval 24"/>
          <p:cNvSpPr>
            <a:spLocks noChangeArrowheads="1"/>
          </p:cNvSpPr>
          <p:nvPr/>
        </p:nvSpPr>
        <p:spPr bwMode="auto">
          <a:xfrm>
            <a:off x="7341259" y="4820347"/>
            <a:ext cx="304800" cy="304800"/>
          </a:xfrm>
          <a:prstGeom prst="ellipse">
            <a:avLst/>
          </a:prstGeom>
          <a:solidFill>
            <a:schemeClr val="accent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40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44059" name="Oval 25"/>
          <p:cNvSpPr>
            <a:spLocks noChangeArrowheads="1"/>
          </p:cNvSpPr>
          <p:nvPr/>
        </p:nvSpPr>
        <p:spPr bwMode="auto">
          <a:xfrm>
            <a:off x="7950859" y="4820347"/>
            <a:ext cx="304800" cy="304800"/>
          </a:xfrm>
          <a:prstGeom prst="ellipse">
            <a:avLst/>
          </a:prstGeom>
          <a:solidFill>
            <a:schemeClr val="accent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40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44060" name="Oval 26"/>
          <p:cNvSpPr>
            <a:spLocks noChangeArrowheads="1"/>
          </p:cNvSpPr>
          <p:nvPr/>
        </p:nvSpPr>
        <p:spPr bwMode="auto">
          <a:xfrm>
            <a:off x="8560459" y="4820347"/>
            <a:ext cx="304800" cy="304800"/>
          </a:xfrm>
          <a:prstGeom prst="ellipse">
            <a:avLst/>
          </a:prstGeom>
          <a:solidFill>
            <a:schemeClr val="accent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40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44061" name="Oval 27"/>
          <p:cNvSpPr>
            <a:spLocks noChangeArrowheads="1"/>
          </p:cNvSpPr>
          <p:nvPr/>
        </p:nvSpPr>
        <p:spPr bwMode="auto">
          <a:xfrm>
            <a:off x="9170059" y="4820347"/>
            <a:ext cx="304800" cy="304800"/>
          </a:xfrm>
          <a:prstGeom prst="ellipse">
            <a:avLst/>
          </a:prstGeom>
          <a:solidFill>
            <a:schemeClr val="accent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400">
                <a:solidFill>
                  <a:schemeClr val="tx1"/>
                </a:solidFill>
              </a:rPr>
              <a:t>14</a:t>
            </a:r>
          </a:p>
        </p:txBody>
      </p:sp>
      <p:sp>
        <p:nvSpPr>
          <p:cNvPr id="44062" name="Oval 28"/>
          <p:cNvSpPr>
            <a:spLocks noChangeArrowheads="1"/>
          </p:cNvSpPr>
          <p:nvPr/>
        </p:nvSpPr>
        <p:spPr bwMode="auto">
          <a:xfrm>
            <a:off x="9779659" y="4820347"/>
            <a:ext cx="304800" cy="304800"/>
          </a:xfrm>
          <a:prstGeom prst="ellipse">
            <a:avLst/>
          </a:prstGeom>
          <a:solidFill>
            <a:schemeClr val="accent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400">
                <a:solidFill>
                  <a:schemeClr val="tx1"/>
                </a:solidFill>
              </a:rPr>
              <a:t>16</a:t>
            </a:r>
          </a:p>
        </p:txBody>
      </p:sp>
      <p:sp>
        <p:nvSpPr>
          <p:cNvPr id="44063" name="Oval 29"/>
          <p:cNvSpPr>
            <a:spLocks noChangeArrowheads="1"/>
          </p:cNvSpPr>
          <p:nvPr/>
        </p:nvSpPr>
        <p:spPr bwMode="auto">
          <a:xfrm>
            <a:off x="10389259" y="4820347"/>
            <a:ext cx="304800" cy="304800"/>
          </a:xfrm>
          <a:prstGeom prst="ellipse">
            <a:avLst/>
          </a:prstGeom>
          <a:solidFill>
            <a:schemeClr val="accent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400">
                <a:solidFill>
                  <a:schemeClr val="tx1"/>
                </a:solidFill>
              </a:rPr>
              <a:t>18</a:t>
            </a:r>
          </a:p>
        </p:txBody>
      </p:sp>
      <p:sp>
        <p:nvSpPr>
          <p:cNvPr id="44064" name="Oval 30"/>
          <p:cNvSpPr>
            <a:spLocks noChangeArrowheads="1"/>
          </p:cNvSpPr>
          <p:nvPr/>
        </p:nvSpPr>
        <p:spPr bwMode="auto">
          <a:xfrm>
            <a:off x="10998859" y="4820347"/>
            <a:ext cx="304800" cy="304800"/>
          </a:xfrm>
          <a:prstGeom prst="ellipse">
            <a:avLst/>
          </a:prstGeom>
          <a:solidFill>
            <a:schemeClr val="accent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400">
                <a:solidFill>
                  <a:schemeClr val="tx1"/>
                </a:solidFill>
              </a:rPr>
              <a:t>19</a:t>
            </a:r>
          </a:p>
        </p:txBody>
      </p:sp>
      <p:sp>
        <p:nvSpPr>
          <p:cNvPr id="44065" name="Line 31"/>
          <p:cNvSpPr>
            <a:spLocks noChangeShapeType="1"/>
          </p:cNvSpPr>
          <p:nvPr/>
        </p:nvSpPr>
        <p:spPr bwMode="auto">
          <a:xfrm>
            <a:off x="3931309" y="5582347"/>
            <a:ext cx="70675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buFont typeface="Arial" charset="0"/>
              <a:buNone/>
              <a:defRPr/>
            </a:pPr>
            <a:endParaRPr lang="en-US">
              <a:latin typeface="Arial" charset="0"/>
            </a:endParaRPr>
          </a:p>
        </p:txBody>
      </p:sp>
      <p:sp>
        <p:nvSpPr>
          <p:cNvPr id="44066" name="Oval 32"/>
          <p:cNvSpPr>
            <a:spLocks noChangeArrowheads="1"/>
          </p:cNvSpPr>
          <p:nvPr/>
        </p:nvSpPr>
        <p:spPr bwMode="auto">
          <a:xfrm>
            <a:off x="4293259" y="5429947"/>
            <a:ext cx="304800" cy="304800"/>
          </a:xfrm>
          <a:prstGeom prst="ellipse">
            <a:avLst/>
          </a:prstGeom>
          <a:solidFill>
            <a:schemeClr val="accent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40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4067" name="Oval 33"/>
          <p:cNvSpPr>
            <a:spLocks noChangeArrowheads="1"/>
          </p:cNvSpPr>
          <p:nvPr/>
        </p:nvSpPr>
        <p:spPr bwMode="auto">
          <a:xfrm>
            <a:off x="4902859" y="5429947"/>
            <a:ext cx="304800" cy="304800"/>
          </a:xfrm>
          <a:prstGeom prst="ellipse">
            <a:avLst/>
          </a:prstGeom>
          <a:solidFill>
            <a:schemeClr val="accent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40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4068" name="Oval 34"/>
          <p:cNvSpPr>
            <a:spLocks noChangeArrowheads="1"/>
          </p:cNvSpPr>
          <p:nvPr/>
        </p:nvSpPr>
        <p:spPr bwMode="auto">
          <a:xfrm>
            <a:off x="5512459" y="5429947"/>
            <a:ext cx="304800" cy="3048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40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44069" name="Oval 35"/>
          <p:cNvSpPr>
            <a:spLocks noChangeArrowheads="1"/>
          </p:cNvSpPr>
          <p:nvPr/>
        </p:nvSpPr>
        <p:spPr bwMode="auto">
          <a:xfrm>
            <a:off x="6122059" y="5429947"/>
            <a:ext cx="304800" cy="304800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40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44070" name="Oval 36"/>
          <p:cNvSpPr>
            <a:spLocks noChangeArrowheads="1"/>
          </p:cNvSpPr>
          <p:nvPr/>
        </p:nvSpPr>
        <p:spPr bwMode="auto">
          <a:xfrm>
            <a:off x="6731659" y="5429947"/>
            <a:ext cx="304800" cy="3048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40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44071" name="Oval 37"/>
          <p:cNvSpPr>
            <a:spLocks noChangeArrowheads="1"/>
          </p:cNvSpPr>
          <p:nvPr/>
        </p:nvSpPr>
        <p:spPr bwMode="auto">
          <a:xfrm>
            <a:off x="7341259" y="5429947"/>
            <a:ext cx="304800" cy="304800"/>
          </a:xfrm>
          <a:prstGeom prst="ellipse">
            <a:avLst/>
          </a:prstGeom>
          <a:solidFill>
            <a:schemeClr val="accent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40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44072" name="Oval 38"/>
          <p:cNvSpPr>
            <a:spLocks noChangeArrowheads="1"/>
          </p:cNvSpPr>
          <p:nvPr/>
        </p:nvSpPr>
        <p:spPr bwMode="auto">
          <a:xfrm>
            <a:off x="7950859" y="5429947"/>
            <a:ext cx="304800" cy="304800"/>
          </a:xfrm>
          <a:prstGeom prst="ellipse">
            <a:avLst/>
          </a:prstGeom>
          <a:solidFill>
            <a:schemeClr val="accent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40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44073" name="Oval 39"/>
          <p:cNvSpPr>
            <a:spLocks noChangeArrowheads="1"/>
          </p:cNvSpPr>
          <p:nvPr/>
        </p:nvSpPr>
        <p:spPr bwMode="auto">
          <a:xfrm>
            <a:off x="8560459" y="5429947"/>
            <a:ext cx="304800" cy="304800"/>
          </a:xfrm>
          <a:prstGeom prst="ellipse">
            <a:avLst/>
          </a:prstGeom>
          <a:solidFill>
            <a:schemeClr val="accent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40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44074" name="Oval 40"/>
          <p:cNvSpPr>
            <a:spLocks noChangeArrowheads="1"/>
          </p:cNvSpPr>
          <p:nvPr/>
        </p:nvSpPr>
        <p:spPr bwMode="auto">
          <a:xfrm>
            <a:off x="9170059" y="5429947"/>
            <a:ext cx="304800" cy="304800"/>
          </a:xfrm>
          <a:prstGeom prst="ellipse">
            <a:avLst/>
          </a:prstGeom>
          <a:solidFill>
            <a:schemeClr val="accent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400">
                <a:solidFill>
                  <a:schemeClr val="tx1"/>
                </a:solidFill>
              </a:rPr>
              <a:t>14</a:t>
            </a:r>
          </a:p>
        </p:txBody>
      </p:sp>
      <p:sp>
        <p:nvSpPr>
          <p:cNvPr id="44075" name="Oval 41"/>
          <p:cNvSpPr>
            <a:spLocks noChangeArrowheads="1"/>
          </p:cNvSpPr>
          <p:nvPr/>
        </p:nvSpPr>
        <p:spPr bwMode="auto">
          <a:xfrm>
            <a:off x="9779659" y="5429947"/>
            <a:ext cx="304800" cy="304800"/>
          </a:xfrm>
          <a:prstGeom prst="ellipse">
            <a:avLst/>
          </a:prstGeom>
          <a:solidFill>
            <a:schemeClr val="accent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400">
                <a:solidFill>
                  <a:schemeClr val="tx1"/>
                </a:solidFill>
              </a:rPr>
              <a:t>16</a:t>
            </a:r>
          </a:p>
        </p:txBody>
      </p:sp>
      <p:sp>
        <p:nvSpPr>
          <p:cNvPr id="44076" name="Oval 42"/>
          <p:cNvSpPr>
            <a:spLocks noChangeArrowheads="1"/>
          </p:cNvSpPr>
          <p:nvPr/>
        </p:nvSpPr>
        <p:spPr bwMode="auto">
          <a:xfrm>
            <a:off x="10389259" y="5429947"/>
            <a:ext cx="304800" cy="304800"/>
          </a:xfrm>
          <a:prstGeom prst="ellipse">
            <a:avLst/>
          </a:prstGeom>
          <a:solidFill>
            <a:schemeClr val="accent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400">
                <a:solidFill>
                  <a:schemeClr val="tx1"/>
                </a:solidFill>
              </a:rPr>
              <a:t>18</a:t>
            </a:r>
          </a:p>
        </p:txBody>
      </p:sp>
      <p:sp>
        <p:nvSpPr>
          <p:cNvPr id="44077" name="Oval 43"/>
          <p:cNvSpPr>
            <a:spLocks noChangeArrowheads="1"/>
          </p:cNvSpPr>
          <p:nvPr/>
        </p:nvSpPr>
        <p:spPr bwMode="auto">
          <a:xfrm>
            <a:off x="10998859" y="5429947"/>
            <a:ext cx="304800" cy="304800"/>
          </a:xfrm>
          <a:prstGeom prst="ellipse">
            <a:avLst/>
          </a:prstGeom>
          <a:solidFill>
            <a:schemeClr val="accent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400">
                <a:solidFill>
                  <a:schemeClr val="tx1"/>
                </a:solidFill>
              </a:rPr>
              <a:t>19</a:t>
            </a:r>
          </a:p>
        </p:txBody>
      </p:sp>
      <p:sp>
        <p:nvSpPr>
          <p:cNvPr id="44078" name="Line 44"/>
          <p:cNvSpPr>
            <a:spLocks noChangeShapeType="1"/>
          </p:cNvSpPr>
          <p:nvPr/>
        </p:nvSpPr>
        <p:spPr bwMode="auto">
          <a:xfrm>
            <a:off x="4007509" y="6191947"/>
            <a:ext cx="69913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buFont typeface="Arial" charset="0"/>
              <a:buNone/>
              <a:defRPr/>
            </a:pPr>
            <a:endParaRPr lang="en-US">
              <a:latin typeface="Arial" charset="0"/>
            </a:endParaRPr>
          </a:p>
        </p:txBody>
      </p:sp>
      <p:sp>
        <p:nvSpPr>
          <p:cNvPr id="44079" name="Oval 45"/>
          <p:cNvSpPr>
            <a:spLocks noChangeArrowheads="1"/>
          </p:cNvSpPr>
          <p:nvPr/>
        </p:nvSpPr>
        <p:spPr bwMode="auto">
          <a:xfrm>
            <a:off x="4293259" y="6039547"/>
            <a:ext cx="304800" cy="304800"/>
          </a:xfrm>
          <a:prstGeom prst="ellipse">
            <a:avLst/>
          </a:prstGeom>
          <a:solidFill>
            <a:schemeClr val="accent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40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4080" name="Oval 46"/>
          <p:cNvSpPr>
            <a:spLocks noChangeArrowheads="1"/>
          </p:cNvSpPr>
          <p:nvPr/>
        </p:nvSpPr>
        <p:spPr bwMode="auto">
          <a:xfrm>
            <a:off x="4902859" y="6039547"/>
            <a:ext cx="304800" cy="304800"/>
          </a:xfrm>
          <a:prstGeom prst="ellipse">
            <a:avLst/>
          </a:prstGeom>
          <a:solidFill>
            <a:schemeClr val="accent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40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4081" name="Oval 47"/>
          <p:cNvSpPr>
            <a:spLocks noChangeArrowheads="1"/>
          </p:cNvSpPr>
          <p:nvPr/>
        </p:nvSpPr>
        <p:spPr bwMode="auto">
          <a:xfrm>
            <a:off x="5512459" y="6039547"/>
            <a:ext cx="304800" cy="304800"/>
          </a:xfrm>
          <a:prstGeom prst="ellipse">
            <a:avLst/>
          </a:prstGeom>
          <a:solidFill>
            <a:schemeClr val="accent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40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44082" name="Oval 48"/>
          <p:cNvSpPr>
            <a:spLocks noChangeArrowheads="1"/>
          </p:cNvSpPr>
          <p:nvPr/>
        </p:nvSpPr>
        <p:spPr bwMode="auto">
          <a:xfrm>
            <a:off x="6122059" y="6039547"/>
            <a:ext cx="304800" cy="304800"/>
          </a:xfrm>
          <a:prstGeom prst="ellipse">
            <a:avLst/>
          </a:prstGeom>
          <a:solidFill>
            <a:schemeClr val="accent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4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44083" name="Oval 49"/>
          <p:cNvSpPr>
            <a:spLocks noChangeArrowheads="1"/>
          </p:cNvSpPr>
          <p:nvPr/>
        </p:nvSpPr>
        <p:spPr bwMode="auto">
          <a:xfrm>
            <a:off x="6731659" y="6039547"/>
            <a:ext cx="304800" cy="304800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40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44084" name="Oval 50"/>
          <p:cNvSpPr>
            <a:spLocks noChangeArrowheads="1"/>
          </p:cNvSpPr>
          <p:nvPr/>
        </p:nvSpPr>
        <p:spPr bwMode="auto">
          <a:xfrm>
            <a:off x="7341259" y="6039547"/>
            <a:ext cx="304800" cy="304800"/>
          </a:xfrm>
          <a:prstGeom prst="ellipse">
            <a:avLst/>
          </a:prstGeom>
          <a:solidFill>
            <a:schemeClr val="accent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40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44085" name="Oval 51"/>
          <p:cNvSpPr>
            <a:spLocks noChangeArrowheads="1"/>
          </p:cNvSpPr>
          <p:nvPr/>
        </p:nvSpPr>
        <p:spPr bwMode="auto">
          <a:xfrm>
            <a:off x="7950859" y="6039547"/>
            <a:ext cx="304800" cy="304800"/>
          </a:xfrm>
          <a:prstGeom prst="ellipse">
            <a:avLst/>
          </a:prstGeom>
          <a:solidFill>
            <a:schemeClr val="accent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40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44086" name="Oval 52"/>
          <p:cNvSpPr>
            <a:spLocks noChangeArrowheads="1"/>
          </p:cNvSpPr>
          <p:nvPr/>
        </p:nvSpPr>
        <p:spPr bwMode="auto">
          <a:xfrm>
            <a:off x="8560459" y="6039547"/>
            <a:ext cx="304800" cy="304800"/>
          </a:xfrm>
          <a:prstGeom prst="ellipse">
            <a:avLst/>
          </a:prstGeom>
          <a:solidFill>
            <a:schemeClr val="accent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40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44087" name="Oval 53"/>
          <p:cNvSpPr>
            <a:spLocks noChangeArrowheads="1"/>
          </p:cNvSpPr>
          <p:nvPr/>
        </p:nvSpPr>
        <p:spPr bwMode="auto">
          <a:xfrm>
            <a:off x="9170059" y="6039547"/>
            <a:ext cx="304800" cy="304800"/>
          </a:xfrm>
          <a:prstGeom prst="ellipse">
            <a:avLst/>
          </a:prstGeom>
          <a:solidFill>
            <a:schemeClr val="accent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400">
                <a:solidFill>
                  <a:schemeClr val="tx1"/>
                </a:solidFill>
              </a:rPr>
              <a:t>14</a:t>
            </a:r>
          </a:p>
        </p:txBody>
      </p:sp>
      <p:sp>
        <p:nvSpPr>
          <p:cNvPr id="44088" name="Oval 54"/>
          <p:cNvSpPr>
            <a:spLocks noChangeArrowheads="1"/>
          </p:cNvSpPr>
          <p:nvPr/>
        </p:nvSpPr>
        <p:spPr bwMode="auto">
          <a:xfrm>
            <a:off x="9779659" y="6039547"/>
            <a:ext cx="304800" cy="304800"/>
          </a:xfrm>
          <a:prstGeom prst="ellipse">
            <a:avLst/>
          </a:prstGeom>
          <a:solidFill>
            <a:schemeClr val="accent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400">
                <a:solidFill>
                  <a:schemeClr val="tx1"/>
                </a:solidFill>
              </a:rPr>
              <a:t>16</a:t>
            </a:r>
          </a:p>
        </p:txBody>
      </p:sp>
      <p:sp>
        <p:nvSpPr>
          <p:cNvPr id="44089" name="Oval 55"/>
          <p:cNvSpPr>
            <a:spLocks noChangeArrowheads="1"/>
          </p:cNvSpPr>
          <p:nvPr/>
        </p:nvSpPr>
        <p:spPr bwMode="auto">
          <a:xfrm>
            <a:off x="10389259" y="6039547"/>
            <a:ext cx="304800" cy="304800"/>
          </a:xfrm>
          <a:prstGeom prst="ellipse">
            <a:avLst/>
          </a:prstGeom>
          <a:solidFill>
            <a:schemeClr val="accent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400">
                <a:solidFill>
                  <a:schemeClr val="tx1"/>
                </a:solidFill>
              </a:rPr>
              <a:t>18</a:t>
            </a:r>
          </a:p>
        </p:txBody>
      </p:sp>
      <p:sp>
        <p:nvSpPr>
          <p:cNvPr id="44090" name="Oval 56"/>
          <p:cNvSpPr>
            <a:spLocks noChangeArrowheads="1"/>
          </p:cNvSpPr>
          <p:nvPr/>
        </p:nvSpPr>
        <p:spPr bwMode="auto">
          <a:xfrm>
            <a:off x="10998859" y="6039547"/>
            <a:ext cx="304800" cy="304800"/>
          </a:xfrm>
          <a:prstGeom prst="ellipse">
            <a:avLst/>
          </a:prstGeom>
          <a:solidFill>
            <a:schemeClr val="accent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400">
                <a:solidFill>
                  <a:schemeClr val="tx1"/>
                </a:solidFill>
              </a:rPr>
              <a:t>19</a:t>
            </a:r>
          </a:p>
        </p:txBody>
      </p:sp>
      <p:sp>
        <p:nvSpPr>
          <p:cNvPr id="44091" name="Oval 57"/>
          <p:cNvSpPr>
            <a:spLocks noChangeArrowheads="1"/>
          </p:cNvSpPr>
          <p:nvPr/>
        </p:nvSpPr>
        <p:spPr bwMode="auto">
          <a:xfrm>
            <a:off x="3702709" y="4210747"/>
            <a:ext cx="304800" cy="3048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4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44092" name="Oval 58"/>
          <p:cNvSpPr>
            <a:spLocks noChangeArrowheads="1"/>
          </p:cNvSpPr>
          <p:nvPr/>
        </p:nvSpPr>
        <p:spPr bwMode="auto">
          <a:xfrm>
            <a:off x="3702709" y="4820347"/>
            <a:ext cx="304800" cy="3048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4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44093" name="Oval 59"/>
          <p:cNvSpPr>
            <a:spLocks noChangeArrowheads="1"/>
          </p:cNvSpPr>
          <p:nvPr/>
        </p:nvSpPr>
        <p:spPr bwMode="auto">
          <a:xfrm>
            <a:off x="3702709" y="5429947"/>
            <a:ext cx="304800" cy="304800"/>
          </a:xfrm>
          <a:prstGeom prst="ellipse">
            <a:avLst/>
          </a:prstGeom>
          <a:solidFill>
            <a:schemeClr val="accent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4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44094" name="Oval 60"/>
          <p:cNvSpPr>
            <a:spLocks noChangeArrowheads="1"/>
          </p:cNvSpPr>
          <p:nvPr/>
        </p:nvSpPr>
        <p:spPr bwMode="auto">
          <a:xfrm>
            <a:off x="3712234" y="6039547"/>
            <a:ext cx="304800" cy="304800"/>
          </a:xfrm>
          <a:prstGeom prst="ellipse">
            <a:avLst/>
          </a:prstGeom>
          <a:solidFill>
            <a:schemeClr val="accent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4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44095" name="Text Box 61"/>
          <p:cNvSpPr txBox="1">
            <a:spLocks noChangeArrowheads="1"/>
          </p:cNvSpPr>
          <p:nvPr/>
        </p:nvSpPr>
        <p:spPr bwMode="auto">
          <a:xfrm>
            <a:off x="7317446" y="4456810"/>
            <a:ext cx="344966" cy="33855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600" b="1" i="1">
                <a:solidFill>
                  <a:schemeClr val="tx1"/>
                </a:solidFill>
                <a:latin typeface="Times New Roman" panose="02020603050405020304" pitchFamily="18" charset="0"/>
              </a:rPr>
              <a:t>m</a:t>
            </a:r>
          </a:p>
        </p:txBody>
      </p:sp>
      <p:sp>
        <p:nvSpPr>
          <p:cNvPr id="44096" name="Text Box 62"/>
          <p:cNvSpPr txBox="1">
            <a:spLocks noChangeArrowheads="1"/>
          </p:cNvSpPr>
          <p:nvPr/>
        </p:nvSpPr>
        <p:spPr bwMode="auto">
          <a:xfrm>
            <a:off x="3702709" y="4458397"/>
            <a:ext cx="242374" cy="33855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600" b="1" i="1">
                <a:solidFill>
                  <a:schemeClr val="tx1"/>
                </a:solidFill>
                <a:latin typeface="Times New Roman" panose="02020603050405020304" pitchFamily="18" charset="0"/>
              </a:rPr>
              <a:t>l</a:t>
            </a:r>
          </a:p>
        </p:txBody>
      </p:sp>
      <p:sp>
        <p:nvSpPr>
          <p:cNvPr id="44097" name="Text Box 63"/>
          <p:cNvSpPr txBox="1">
            <a:spLocks noChangeArrowheads="1"/>
          </p:cNvSpPr>
          <p:nvPr/>
        </p:nvSpPr>
        <p:spPr bwMode="auto">
          <a:xfrm>
            <a:off x="11017909" y="4456810"/>
            <a:ext cx="298480" cy="33855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600" b="1" i="1">
                <a:solidFill>
                  <a:schemeClr val="tx1"/>
                </a:solidFill>
                <a:latin typeface="Times New Roman" panose="02020603050405020304" pitchFamily="18" charset="0"/>
              </a:rPr>
              <a:t>h</a:t>
            </a:r>
          </a:p>
        </p:txBody>
      </p:sp>
      <p:sp>
        <p:nvSpPr>
          <p:cNvPr id="44098" name="Text Box 64"/>
          <p:cNvSpPr txBox="1">
            <a:spLocks noChangeArrowheads="1"/>
          </p:cNvSpPr>
          <p:nvPr/>
        </p:nvSpPr>
        <p:spPr bwMode="auto">
          <a:xfrm>
            <a:off x="4874284" y="5077522"/>
            <a:ext cx="344966" cy="33855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600" b="1" i="1">
                <a:solidFill>
                  <a:schemeClr val="tx1"/>
                </a:solidFill>
                <a:latin typeface="Times New Roman" panose="02020603050405020304" pitchFamily="18" charset="0"/>
              </a:rPr>
              <a:t>m</a:t>
            </a:r>
          </a:p>
        </p:txBody>
      </p:sp>
      <p:sp>
        <p:nvSpPr>
          <p:cNvPr id="44099" name="Text Box 65"/>
          <p:cNvSpPr txBox="1">
            <a:spLocks noChangeArrowheads="1"/>
          </p:cNvSpPr>
          <p:nvPr/>
        </p:nvSpPr>
        <p:spPr bwMode="auto">
          <a:xfrm>
            <a:off x="3702709" y="5079110"/>
            <a:ext cx="242374" cy="33855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600" b="1" i="1">
                <a:solidFill>
                  <a:schemeClr val="tx1"/>
                </a:solidFill>
                <a:latin typeface="Times New Roman" panose="02020603050405020304" pitchFamily="18" charset="0"/>
              </a:rPr>
              <a:t>l</a:t>
            </a:r>
          </a:p>
        </p:txBody>
      </p:sp>
      <p:sp>
        <p:nvSpPr>
          <p:cNvPr id="44100" name="Text Box 66"/>
          <p:cNvSpPr txBox="1">
            <a:spLocks noChangeArrowheads="1"/>
          </p:cNvSpPr>
          <p:nvPr/>
        </p:nvSpPr>
        <p:spPr bwMode="auto">
          <a:xfrm>
            <a:off x="6731659" y="5077522"/>
            <a:ext cx="298480" cy="33855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600" b="1" i="1">
                <a:solidFill>
                  <a:schemeClr val="tx1"/>
                </a:solidFill>
                <a:latin typeface="Times New Roman" panose="02020603050405020304" pitchFamily="18" charset="0"/>
              </a:rPr>
              <a:t>h</a:t>
            </a:r>
          </a:p>
        </p:txBody>
      </p:sp>
      <p:sp>
        <p:nvSpPr>
          <p:cNvPr id="44101" name="Text Box 67"/>
          <p:cNvSpPr txBox="1">
            <a:spLocks noChangeArrowheads="1"/>
          </p:cNvSpPr>
          <p:nvPr/>
        </p:nvSpPr>
        <p:spPr bwMode="auto">
          <a:xfrm>
            <a:off x="6112534" y="5698235"/>
            <a:ext cx="344966" cy="33855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600" b="1" i="1">
                <a:solidFill>
                  <a:schemeClr val="tx1"/>
                </a:solidFill>
                <a:latin typeface="Times New Roman" panose="02020603050405020304" pitchFamily="18" charset="0"/>
              </a:rPr>
              <a:t>m</a:t>
            </a:r>
          </a:p>
        </p:txBody>
      </p:sp>
      <p:sp>
        <p:nvSpPr>
          <p:cNvPr id="44102" name="Text Box 68"/>
          <p:cNvSpPr txBox="1">
            <a:spLocks noChangeArrowheads="1"/>
          </p:cNvSpPr>
          <p:nvPr/>
        </p:nvSpPr>
        <p:spPr bwMode="auto">
          <a:xfrm>
            <a:off x="5531509" y="5699822"/>
            <a:ext cx="242374" cy="33855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600" b="1" i="1">
                <a:solidFill>
                  <a:schemeClr val="tx1"/>
                </a:solidFill>
                <a:latin typeface="Times New Roman" panose="02020603050405020304" pitchFamily="18" charset="0"/>
              </a:rPr>
              <a:t>l</a:t>
            </a:r>
          </a:p>
        </p:txBody>
      </p:sp>
      <p:sp>
        <p:nvSpPr>
          <p:cNvPr id="44103" name="Text Box 69"/>
          <p:cNvSpPr txBox="1">
            <a:spLocks noChangeArrowheads="1"/>
          </p:cNvSpPr>
          <p:nvPr/>
        </p:nvSpPr>
        <p:spPr bwMode="auto">
          <a:xfrm>
            <a:off x="6731659" y="5698235"/>
            <a:ext cx="304800" cy="3365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600" b="1" i="1">
                <a:solidFill>
                  <a:schemeClr val="tx1"/>
                </a:solidFill>
                <a:latin typeface="Times New Roman" panose="02020603050405020304" pitchFamily="18" charset="0"/>
              </a:rPr>
              <a:t>h</a:t>
            </a:r>
          </a:p>
        </p:txBody>
      </p:sp>
      <p:sp>
        <p:nvSpPr>
          <p:cNvPr id="50248" name="Text Box 70"/>
          <p:cNvSpPr txBox="1">
            <a:spLocks noChangeArrowheads="1"/>
          </p:cNvSpPr>
          <p:nvPr/>
        </p:nvSpPr>
        <p:spPr bwMode="auto">
          <a:xfrm>
            <a:off x="6484009" y="6314185"/>
            <a:ext cx="7858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600" b="1" i="1" dirty="0">
                <a:solidFill>
                  <a:schemeClr val="tx1"/>
                </a:solidFill>
                <a:latin typeface="Times New Roman" panose="02020603050405020304" pitchFamily="18" charset="0"/>
              </a:rPr>
              <a:t>l</a:t>
            </a:r>
            <a:r>
              <a:rPr lang="en-US" altLang="en-US" sz="1600" dirty="0">
                <a:solidFill>
                  <a:schemeClr val="tx1"/>
                </a:solidFill>
                <a:latin typeface="Symbol" panose="05050102010706020507" pitchFamily="18" charset="2"/>
              </a:rPr>
              <a:t>=</a:t>
            </a:r>
            <a:r>
              <a:rPr lang="en-US" altLang="en-US" sz="1600" b="1" i="1" dirty="0">
                <a:solidFill>
                  <a:schemeClr val="tx1"/>
                </a:solidFill>
                <a:latin typeface="Times New Roman" panose="02020603050405020304" pitchFamily="18" charset="0"/>
              </a:rPr>
              <a:t>m </a:t>
            </a:r>
            <a:r>
              <a:rPr lang="en-US" altLang="en-US" sz="1600" dirty="0">
                <a:solidFill>
                  <a:schemeClr val="tx1"/>
                </a:solidFill>
                <a:latin typeface="Symbol" panose="05050102010706020507" pitchFamily="18" charset="2"/>
              </a:rPr>
              <a:t>=</a:t>
            </a:r>
            <a:r>
              <a:rPr lang="en-US" altLang="en-US" sz="1600" b="1" i="1" dirty="0">
                <a:solidFill>
                  <a:schemeClr val="tx1"/>
                </a:solidFill>
                <a:latin typeface="Times New Roman" panose="02020603050405020304" pitchFamily="18" charset="0"/>
              </a:rPr>
              <a:t>h</a:t>
            </a:r>
          </a:p>
        </p:txBody>
      </p:sp>
    </p:spTree>
    <p:extLst>
      <p:ext uri="{BB962C8B-B14F-4D97-AF65-F5344CB8AC3E}">
        <p14:creationId xmlns:p14="http://schemas.microsoft.com/office/powerpoint/2010/main" val="2842749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SCE 221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</Template>
  <TotalTime>1579</TotalTime>
  <Words>2199</Words>
  <Application>Microsoft Office PowerPoint</Application>
  <PresentationFormat>Widescreen</PresentationFormat>
  <Paragraphs>501</Paragraphs>
  <Slides>41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2" baseType="lpstr">
      <vt:lpstr>ＭＳ Ｐゴシック</vt:lpstr>
      <vt:lpstr>Arial</vt:lpstr>
      <vt:lpstr>Calibri</vt:lpstr>
      <vt:lpstr>Cambria Math</vt:lpstr>
      <vt:lpstr>Courier New</vt:lpstr>
      <vt:lpstr>Symbol</vt:lpstr>
      <vt:lpstr>Times New Roman</vt:lpstr>
      <vt:lpstr>Trebuchet MS</vt:lpstr>
      <vt:lpstr>Tw Cen MT</vt:lpstr>
      <vt:lpstr>Circuit</vt:lpstr>
      <vt:lpstr>Clip</vt:lpstr>
      <vt:lpstr>Chapter 10 Maps, Hash Tables, and Skip Lists</vt:lpstr>
      <vt:lpstr>Maps</vt:lpstr>
      <vt:lpstr>The Map ADT</vt:lpstr>
      <vt:lpstr>Example</vt:lpstr>
      <vt:lpstr>List-based Map</vt:lpstr>
      <vt:lpstr>Direct Address Table Map Implementation</vt:lpstr>
      <vt:lpstr>Sorted Map</vt:lpstr>
      <vt:lpstr>Sorted Search Table</vt:lpstr>
      <vt:lpstr>Binary Search</vt:lpstr>
      <vt:lpstr>Simple Map implementation Summary</vt:lpstr>
      <vt:lpstr>Definitions</vt:lpstr>
      <vt:lpstr>Set ADT</vt:lpstr>
      <vt:lpstr>Generic Merging</vt:lpstr>
      <vt:lpstr>Using Generic Merge for Set Operations</vt:lpstr>
      <vt:lpstr>Multimap</vt:lpstr>
      <vt:lpstr>Mulitmaps</vt:lpstr>
      <vt:lpstr>Hash Tables</vt:lpstr>
      <vt:lpstr>Intuitive Notion of a Map</vt:lpstr>
      <vt:lpstr>More General Kinds of Keys</vt:lpstr>
      <vt:lpstr>Hash Tables</vt:lpstr>
      <vt:lpstr>Issues with Hash Tables</vt:lpstr>
      <vt:lpstr>Example</vt:lpstr>
      <vt:lpstr>Hash Functions</vt:lpstr>
      <vt:lpstr>Hash Codes</vt:lpstr>
      <vt:lpstr>Hash Codes</vt:lpstr>
      <vt:lpstr>Compression Functions</vt:lpstr>
      <vt:lpstr>Collision Resolution with Separate Chaining</vt:lpstr>
      <vt:lpstr>Exercise Separate chaining</vt:lpstr>
      <vt:lpstr>Collision Resolution With Open Addressing - Linear Probing</vt:lpstr>
      <vt:lpstr>Search with Linear Probing</vt:lpstr>
      <vt:lpstr>Updates with Linear Probing</vt:lpstr>
      <vt:lpstr>Exercise Open Addressing – Linear Probing</vt:lpstr>
      <vt:lpstr>Collision Resolution with Open Addressing – Quadratic Probing</vt:lpstr>
      <vt:lpstr>Collision Resolution with Open Addressing - Double Hashing</vt:lpstr>
      <vt:lpstr>Performance of Hashing</vt:lpstr>
      <vt:lpstr>Uniform Hashing Assumption </vt:lpstr>
      <vt:lpstr>Performance of Uniform Hashing</vt:lpstr>
      <vt:lpstr>On Rehashing</vt:lpstr>
      <vt:lpstr>Summary Maps (so far)</vt:lpstr>
      <vt:lpstr>Interview Question 1</vt:lpstr>
      <vt:lpstr>Interview Question 2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CSCE 221 - Lab</dc:title>
  <dc:creator>Jory Denny</dc:creator>
  <cp:lastModifiedBy>Jory Denny</cp:lastModifiedBy>
  <cp:revision>204</cp:revision>
  <dcterms:created xsi:type="dcterms:W3CDTF">2015-08-27T15:17:35Z</dcterms:created>
  <dcterms:modified xsi:type="dcterms:W3CDTF">2018-03-05T15:17:57Z</dcterms:modified>
</cp:coreProperties>
</file>