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90" r:id="rId2"/>
    <p:sldId id="358" r:id="rId3"/>
    <p:sldId id="367" r:id="rId4"/>
    <p:sldId id="359" r:id="rId5"/>
    <p:sldId id="369" r:id="rId6"/>
    <p:sldId id="370" r:id="rId7"/>
    <p:sldId id="368" r:id="rId8"/>
    <p:sldId id="360" r:id="rId9"/>
    <p:sldId id="372" r:id="rId10"/>
    <p:sldId id="371" r:id="rId11"/>
    <p:sldId id="374" r:id="rId12"/>
    <p:sldId id="3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358"/>
            <p14:sldId id="367"/>
            <p14:sldId id="359"/>
            <p14:sldId id="369"/>
            <p14:sldId id="370"/>
            <p14:sldId id="368"/>
            <p14:sldId id="360"/>
            <p14:sldId id="372"/>
            <p14:sldId id="371"/>
            <p14:sldId id="374"/>
            <p14:sldId id="3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Analysis of Algorithms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Ch7.</a:t>
            </a:r>
            <a:br>
              <a:rPr lang="en-US" dirty="0" smtClean="0"/>
            </a:br>
            <a:r>
              <a:rPr lang="en-US" dirty="0" smtClean="0"/>
              <a:t>List and Iterator ADTs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Acknowledgement: These slides are adapted from slides provided with Data Structures and Algorithms in Java, Goodrich, </a:t>
            </a:r>
            <a:r>
              <a:rPr lang="en-US" dirty="0" err="1"/>
              <a:t>Tamassia</a:t>
            </a:r>
            <a:r>
              <a:rPr lang="en-US" dirty="0"/>
              <a:t> and </a:t>
            </a:r>
            <a:r>
              <a:rPr lang="en-US" dirty="0" err="1"/>
              <a:t>Goldwasser</a:t>
            </a:r>
            <a:r>
              <a:rPr lang="en-US" dirty="0"/>
              <a:t> (Wiley 2016)</a:t>
            </a:r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code will compute the minimum of an </a:t>
            </a:r>
            <a:r>
              <a:rPr lang="en-US" dirty="0" err="1"/>
              <a:t>I</a:t>
            </a:r>
            <a:r>
              <a:rPr lang="en-US" dirty="0" err="1" smtClean="0"/>
              <a:t>terable</a:t>
            </a:r>
            <a:r>
              <a:rPr lang="en-US" dirty="0" smtClean="0"/>
              <a:t> collection:</a:t>
            </a:r>
          </a:p>
          <a:p>
            <a:endParaRPr lang="en-US" dirty="0" smtClean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Comparable&lt;E&gt;&gt; 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minimum(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 =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(min) &lt;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min = e;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913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your algorithm and Java program using the for-each loop construct to determine whether a collection contains only unique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For-each vs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For-each is not always a replacement for iterators</a:t>
            </a:r>
          </a:p>
          <a:p>
            <a:pPr lvl="1"/>
            <a:r>
              <a:rPr lang="en-US" dirty="0" smtClean="0"/>
              <a:t>In fact it only replaces the most common use of iterators – iterating entirely through a collection</a:t>
            </a:r>
          </a:p>
          <a:p>
            <a:pPr lvl="1"/>
            <a:r>
              <a:rPr lang="en-US" dirty="0"/>
              <a:t>When you can't use a for-each loop, use </a:t>
            </a:r>
            <a:r>
              <a:rPr lang="en-US" dirty="0" smtClean="0"/>
              <a:t>iterators</a:t>
            </a:r>
            <a:endParaRPr lang="en-US" dirty="0"/>
          </a:p>
          <a:p>
            <a:pPr lvl="2"/>
            <a:r>
              <a:rPr lang="en-US" dirty="0" smtClean="0"/>
              <a:t>Essentially, when you need more power, use more power</a:t>
            </a:r>
          </a:p>
          <a:p>
            <a:r>
              <a:rPr lang="en-US" dirty="0" smtClean="0"/>
              <a:t>Remember this is about generic programming. Iterators abstract the underlying collection. When you know your collection, you might be able to do something different.</a:t>
            </a:r>
          </a:p>
        </p:txBody>
      </p:sp>
    </p:spTree>
    <p:extLst>
      <p:ext uri="{BB962C8B-B14F-4D97-AF65-F5344CB8AC3E}">
        <p14:creationId xmlns:p14="http://schemas.microsoft.com/office/powerpoint/2010/main" val="35654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1"/>
                </a:solidFill>
              </a:rPr>
              <a:t>iterator</a:t>
            </a:r>
            <a:r>
              <a:rPr lang="en-US" dirty="0" smtClean="0"/>
              <a:t> is a software design pattern that abstracts the process of scanning through a sequence of elements, one element at a time.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Some iterators offer a third operation: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r>
              <a:rPr lang="en-US" dirty="0" smtClean="0"/>
              <a:t> to modify the data structure while scanning its elements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474" y="3334544"/>
            <a:ext cx="883387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406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Abstracts a series or collection of elements</a:t>
            </a:r>
          </a:p>
          <a:p>
            <a:pPr lvl="1"/>
            <a:r>
              <a:rPr lang="en-US" dirty="0" smtClean="0"/>
              <a:t>A container, e.g., List or </a:t>
            </a:r>
            <a:r>
              <a:rPr lang="en-US" dirty="0" err="1" smtClean="0"/>
              <a:t>PositionalList</a:t>
            </a:r>
            <a:endParaRPr lang="en-US" dirty="0" smtClean="0"/>
          </a:p>
          <a:p>
            <a:pPr lvl="1"/>
            <a:r>
              <a:rPr lang="en-US" dirty="0" smtClean="0"/>
              <a:t>A stream of data from a network or file</a:t>
            </a:r>
          </a:p>
          <a:p>
            <a:pPr lvl="1"/>
            <a:r>
              <a:rPr lang="en-US" dirty="0" smtClean="0"/>
              <a:t>Data generated by a series of computations, e.g., random numbers</a:t>
            </a:r>
          </a:p>
          <a:p>
            <a:r>
              <a:rPr lang="en-US" dirty="0" smtClean="0"/>
              <a:t>Facilitate generic programming of algorithms to operate on any source of data, e.g., finding the minimum element in the data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While it is true we could just </a:t>
            </a:r>
            <a:r>
              <a:rPr lang="en-US" dirty="0" err="1" smtClean="0"/>
              <a:t>reimplement</a:t>
            </a:r>
            <a:r>
              <a:rPr lang="en-US" dirty="0" smtClean="0"/>
              <a:t> minimum as many times as needed, it is better to use a trusted single implementation for: (1) correctness – no silly typos and (2) efficiency – professional libraries are often better than what you could implement on your </a:t>
            </a:r>
            <a:r>
              <a:rPr lang="en-US" dirty="0" smtClean="0"/>
              <a:t>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6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Iterable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defines a parameterized interface, named </a:t>
            </a:r>
            <a:r>
              <a:rPr lang="en-US" b="1" dirty="0" err="1" smtClean="0">
                <a:solidFill>
                  <a:schemeClr val="accent1"/>
                </a:solidFill>
              </a:rPr>
              <a:t>Iterable</a:t>
            </a:r>
            <a:r>
              <a:rPr lang="en-US" dirty="0" smtClean="0"/>
              <a:t>, that includes the following single method: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iterator()</a:t>
            </a:r>
            <a:r>
              <a:rPr lang="en-US" dirty="0" smtClean="0"/>
              <a:t>: Returns an iterator of the elements in the collection.</a:t>
            </a:r>
          </a:p>
          <a:p>
            <a:r>
              <a:rPr lang="en-US" dirty="0" smtClean="0"/>
              <a:t>An instance of a typical collection class in Java, such as an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 smtClean="0"/>
              <a:t>,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terable</a:t>
            </a:r>
            <a:r>
              <a:rPr lang="en-US" dirty="0" smtClean="0"/>
              <a:t> (but not itself an iterator); it produces an iterator for its collection as the return value of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iterator() </a:t>
            </a:r>
            <a:r>
              <a:rPr lang="en-US" dirty="0" smtClean="0"/>
              <a:t>method. </a:t>
            </a:r>
          </a:p>
          <a:p>
            <a:r>
              <a:rPr lang="en-US" dirty="0" smtClean="0"/>
              <a:t>Each call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iterator() </a:t>
            </a:r>
            <a:r>
              <a:rPr lang="en-US" dirty="0" smtClean="0"/>
              <a:t>returns a new iterator instance, thereby allowing multiple (even simultaneous) traversals of a collection.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Pseudocode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6"/>
                <a:ext cx="9905999" cy="460851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following algorithm will compute the minimum of an </a:t>
                </a:r>
                <a:r>
                  <a:rPr lang="en-US" dirty="0" err="1" smtClean="0"/>
                  <a:t>iterable</a:t>
                </a:r>
                <a:r>
                  <a:rPr lang="en-US" dirty="0" smtClean="0"/>
                  <a:t> collection:</a:t>
                </a:r>
              </a:p>
              <a:p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u="sng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Algorithm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minimum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Input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Iterable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collection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𝐼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of comparable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Element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Iterator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iterator()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Element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 smtClean="0">
                    <a:solidFill>
                      <a:schemeClr val="accent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null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while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hasNext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Element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next()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if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compareTo(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then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eturn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6"/>
                <a:ext cx="9905999" cy="4608513"/>
              </a:xfrm>
              <a:blipFill rotWithShape="0">
                <a:blip r:embed="rId2"/>
                <a:stretch>
                  <a:fillRect l="-1046" t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09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code will compute the minimum of an </a:t>
            </a:r>
            <a:r>
              <a:rPr lang="en-US" dirty="0" err="1"/>
              <a:t>I</a:t>
            </a:r>
            <a:r>
              <a:rPr lang="en-US" dirty="0" err="1" smtClean="0"/>
              <a:t>terable</a:t>
            </a:r>
            <a:r>
              <a:rPr lang="en-US" dirty="0" smtClean="0"/>
              <a:t> collection:</a:t>
            </a:r>
          </a:p>
          <a:p>
            <a:endParaRPr lang="en-US" dirty="0" smtClean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Comparable&lt;E&gt;&gt; 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minimum(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Iterator&lt;E&gt;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iterable.iterator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 =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(min) &lt;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min = e;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min;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388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and a Java program using iterators to compute whether a collection contains only unique elements.</a:t>
            </a:r>
          </a:p>
          <a:p>
            <a:pPr lvl="1"/>
            <a:r>
              <a:rPr lang="en-US" dirty="0" smtClean="0"/>
              <a:t>Test your generic method with both a Java </a:t>
            </a:r>
            <a:r>
              <a:rPr lang="en-US" dirty="0" err="1" smtClean="0"/>
              <a:t>ArrayList</a:t>
            </a:r>
            <a:r>
              <a:rPr lang="en-US" dirty="0" smtClean="0"/>
              <a:t> and a Java </a:t>
            </a:r>
            <a:r>
              <a:rPr lang="en-US" dirty="0" err="1" smtClean="0"/>
              <a:t>LinkedList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5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for-each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Java’s Iterable class also plays a fundamental role in support of the “for-each” loop syntax:</a:t>
            </a:r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mtClean="0"/>
              <a:t>is equivalent to: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3274940"/>
            <a:ext cx="7924800" cy="10523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929624"/>
            <a:ext cx="7848600" cy="16616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56633" y="5212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6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Pseudocode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6"/>
                <a:ext cx="9905999" cy="460851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following algorithm will compute the minimum of an </a:t>
                </a:r>
                <a:r>
                  <a:rPr lang="en-US" dirty="0" err="1" smtClean="0"/>
                  <a:t>iterable</a:t>
                </a:r>
                <a:r>
                  <a:rPr lang="en-US" dirty="0" smtClean="0"/>
                  <a:t> collection:</a:t>
                </a:r>
              </a:p>
              <a:p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u="sng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Algorithm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minimum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Input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: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Iterable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collection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𝐼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of comparable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Element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Element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 smtClean="0">
                    <a:solidFill>
                      <a:schemeClr val="accent2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null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or all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Element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if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compareTo(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then</a:t>
                </a: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457200" indent="-457200">
                  <a:spcBef>
                    <a:spcPts val="0"/>
                  </a:spcBef>
                  <a:buAutoNum type="arabicPeriod"/>
                </a:pPr>
                <a:r>
                  <a:rPr lang="en-US" b="1" dirty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b="1" dirty="0" smtClean="0">
                    <a:solidFill>
                      <a:schemeClr val="accent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eturn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6"/>
                <a:ext cx="9905999" cy="4608513"/>
              </a:xfrm>
              <a:blipFill rotWithShape="0">
                <a:blip r:embed="rId2"/>
                <a:stretch>
                  <a:fillRect l="-1292" t="-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5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1288</TotalTime>
  <Words>611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Courier New</vt:lpstr>
      <vt:lpstr>Trebuchet MS</vt:lpstr>
      <vt:lpstr>Tw Cen MT</vt:lpstr>
      <vt:lpstr>Circuit</vt:lpstr>
      <vt:lpstr>Ch7. List and Iterator ADTs</vt:lpstr>
      <vt:lpstr>Iterators</vt:lpstr>
      <vt:lpstr>Uses of iterators</vt:lpstr>
      <vt:lpstr>The Iterable Interface</vt:lpstr>
      <vt:lpstr>Example in Pseudocode</vt:lpstr>
      <vt:lpstr>Example in Java</vt:lpstr>
      <vt:lpstr>Exercise</vt:lpstr>
      <vt:lpstr>The for-each Loop</vt:lpstr>
      <vt:lpstr>Example in Pseudocode</vt:lpstr>
      <vt:lpstr>Example in Java</vt:lpstr>
      <vt:lpstr>Exercise</vt:lpstr>
      <vt:lpstr>For-each vs Iterators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148</cp:revision>
  <dcterms:created xsi:type="dcterms:W3CDTF">2015-08-27T15:17:35Z</dcterms:created>
  <dcterms:modified xsi:type="dcterms:W3CDTF">2018-09-16T18:36:35Z</dcterms:modified>
</cp:coreProperties>
</file>