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90" r:id="rId2"/>
    <p:sldId id="329" r:id="rId3"/>
    <p:sldId id="291" r:id="rId4"/>
    <p:sldId id="292" r:id="rId5"/>
    <p:sldId id="295" r:id="rId6"/>
    <p:sldId id="293" r:id="rId7"/>
    <p:sldId id="330" r:id="rId8"/>
    <p:sldId id="294" r:id="rId9"/>
    <p:sldId id="328" r:id="rId10"/>
    <p:sldId id="296" r:id="rId11"/>
    <p:sldId id="297" r:id="rId12"/>
    <p:sldId id="331" r:id="rId13"/>
    <p:sldId id="299" r:id="rId14"/>
    <p:sldId id="300" r:id="rId15"/>
    <p:sldId id="301" r:id="rId16"/>
    <p:sldId id="302" r:id="rId17"/>
    <p:sldId id="303" r:id="rId18"/>
    <p:sldId id="306" r:id="rId19"/>
    <p:sldId id="305" r:id="rId20"/>
    <p:sldId id="307" r:id="rId21"/>
    <p:sldId id="308" r:id="rId22"/>
    <p:sldId id="309" r:id="rId23"/>
    <p:sldId id="310" r:id="rId24"/>
    <p:sldId id="333" r:id="rId25"/>
    <p:sldId id="311" r:id="rId26"/>
    <p:sldId id="312" r:id="rId27"/>
    <p:sldId id="313" r:id="rId28"/>
    <p:sldId id="314" r:id="rId29"/>
    <p:sldId id="315" r:id="rId30"/>
    <p:sldId id="335" r:id="rId31"/>
    <p:sldId id="316" r:id="rId32"/>
    <p:sldId id="317" r:id="rId33"/>
    <p:sldId id="318" r:id="rId34"/>
    <p:sldId id="319" r:id="rId35"/>
    <p:sldId id="320" r:id="rId36"/>
    <p:sldId id="321" r:id="rId37"/>
    <p:sldId id="323" r:id="rId38"/>
    <p:sldId id="324" r:id="rId39"/>
    <p:sldId id="325" r:id="rId40"/>
    <p:sldId id="326" r:id="rId41"/>
    <p:sldId id="32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66" d="100"/>
          <a:sy n="66" d="100"/>
        </p:scale>
        <p:origin x="6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84750-3B36-4A20-B2AE-EC4E53A62273}"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5CB4A-9C59-44B7-9054-1BA6252E1963}" type="slidenum">
              <a:rPr lang="en-US" smtClean="0"/>
              <a:t>‹#›</a:t>
            </a:fld>
            <a:endParaRPr lang="en-US"/>
          </a:p>
        </p:txBody>
      </p:sp>
    </p:spTree>
    <p:extLst>
      <p:ext uri="{BB962C8B-B14F-4D97-AF65-F5344CB8AC3E}">
        <p14:creationId xmlns:p14="http://schemas.microsoft.com/office/powerpoint/2010/main" val="118139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31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1pPr>
            <a:lvl2pPr marL="37931725" indent="-37474525">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2pPr>
            <a:lvl3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3pPr>
            <a:lvl4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4pPr>
            <a:lvl5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9pPr>
          </a:lstStyle>
          <a:p>
            <a:fld id="{EF2BE8E7-E619-4DFA-B3B1-DF47A7D387CB}" type="slidenum">
              <a:rPr lang="en-GB" altLang="en-US" sz="1200">
                <a:solidFill>
                  <a:srgbClr val="000000"/>
                </a:solidFill>
                <a:latin typeface="Times New Roman" panose="02020603050405020304" pitchFamily="18" charset="0"/>
              </a:rPr>
              <a:pPr/>
              <a:t>3</a:t>
            </a:fld>
            <a:endParaRPr lang="en-GB"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9801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CB4A-9C59-44B7-9054-1BA6252E1963}" type="slidenum">
              <a:rPr lang="en-US" smtClean="0"/>
              <a:t>9</a:t>
            </a:fld>
            <a:endParaRPr lang="en-US"/>
          </a:p>
        </p:txBody>
      </p:sp>
    </p:spTree>
    <p:extLst>
      <p:ext uri="{BB962C8B-B14F-4D97-AF65-F5344CB8AC3E}">
        <p14:creationId xmlns:p14="http://schemas.microsoft.com/office/powerpoint/2010/main" val="395113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CB4A-9C59-44B7-9054-1BA6252E1963}" type="slidenum">
              <a:rPr lang="en-US" smtClean="0"/>
              <a:t>15</a:t>
            </a:fld>
            <a:endParaRPr lang="en-US"/>
          </a:p>
        </p:txBody>
      </p:sp>
    </p:spTree>
    <p:extLst>
      <p:ext uri="{BB962C8B-B14F-4D97-AF65-F5344CB8AC3E}">
        <p14:creationId xmlns:p14="http://schemas.microsoft.com/office/powerpoint/2010/main" val="316642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1pPr>
            <a:lvl2pPr marL="37931725" indent="-37474525">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2pPr>
            <a:lvl3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3pPr>
            <a:lvl4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4pPr>
            <a:lvl5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9pPr>
          </a:lstStyle>
          <a:p>
            <a:fld id="{C8209468-756F-4F55-A6C0-240E8BABED48}" type="slidenum">
              <a:rPr lang="en-US" altLang="en-US" sz="1200">
                <a:solidFill>
                  <a:srgbClr val="000000"/>
                </a:solidFill>
                <a:latin typeface="Times New Roman" panose="02020603050405020304" pitchFamily="18" charset="0"/>
              </a:rPr>
              <a:pPr/>
              <a:t>21</a:t>
            </a:fld>
            <a:endParaRPr lang="en-US" altLang="en-US" sz="1200">
              <a:solidFill>
                <a:srgbClr val="000000"/>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ln>
        </p:spPr>
        <p:txBody>
          <a:bodyPr lIns="88139" tIns="44070" rIns="88139" bIns="44070"/>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8171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1pPr>
            <a:lvl2pPr marL="37931725" indent="-37474525">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2pPr>
            <a:lvl3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3pPr>
            <a:lvl4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4pPr>
            <a:lvl5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9pPr>
          </a:lstStyle>
          <a:p>
            <a:fld id="{50183D06-BF2E-4C79-A1E0-0284AEE14246}" type="slidenum">
              <a:rPr lang="en-US" altLang="en-US" sz="1200">
                <a:solidFill>
                  <a:srgbClr val="000000"/>
                </a:solidFill>
                <a:latin typeface="Times New Roman" panose="02020603050405020304" pitchFamily="18" charset="0"/>
              </a:rPr>
              <a:pPr/>
              <a:t>23</a:t>
            </a:fld>
            <a:endParaRPr lang="en-US" altLang="en-US" sz="1200">
              <a:solidFill>
                <a:srgbClr val="000000"/>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1400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1pPr>
            <a:lvl2pPr marL="37931725" indent="-37474525">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2pPr>
            <a:lvl3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3pPr>
            <a:lvl4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4pPr>
            <a:lvl5pPr>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tabLst>
                <a:tab pos="723900" algn="l"/>
                <a:tab pos="1447800" algn="l"/>
                <a:tab pos="2171700" algn="l"/>
                <a:tab pos="2895600" algn="l"/>
              </a:tabLst>
              <a:defRPr sz="2000">
                <a:solidFill>
                  <a:schemeClr val="bg1"/>
                </a:solidFill>
                <a:latin typeface="Arial" panose="020B0604020202020204" pitchFamily="34" charset="0"/>
                <a:ea typeface="ＭＳ Ｐゴシック" charset="-128"/>
              </a:defRPr>
            </a:lvl9pPr>
          </a:lstStyle>
          <a:p>
            <a:fld id="{11FC17D1-BC89-4E33-B39E-A9A25BB71AC8}" type="slidenum">
              <a:rPr lang="en-US" altLang="en-US" sz="1200">
                <a:solidFill>
                  <a:srgbClr val="000000"/>
                </a:solidFill>
                <a:latin typeface="Times New Roman" panose="02020603050405020304" pitchFamily="18" charset="0"/>
              </a:rPr>
              <a:pPr/>
              <a:t>36</a:t>
            </a:fld>
            <a:endParaRPr lang="en-US" altLang="en-US" sz="1200">
              <a:solidFill>
                <a:srgbClr val="000000"/>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5715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CB4A-9C59-44B7-9054-1BA6252E1963}" type="slidenum">
              <a:rPr lang="en-US" smtClean="0"/>
              <a:t>40</a:t>
            </a:fld>
            <a:endParaRPr lang="en-US"/>
          </a:p>
        </p:txBody>
      </p:sp>
    </p:spTree>
    <p:extLst>
      <p:ext uri="{BB962C8B-B14F-4D97-AF65-F5344CB8AC3E}">
        <p14:creationId xmlns:p14="http://schemas.microsoft.com/office/powerpoint/2010/main" val="169097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5CB4A-9C59-44B7-9054-1BA6252E1963}" type="slidenum">
              <a:rPr lang="en-US" smtClean="0"/>
              <a:t>41</a:t>
            </a:fld>
            <a:endParaRPr lang="en-US"/>
          </a:p>
        </p:txBody>
      </p:sp>
    </p:spTree>
    <p:extLst>
      <p:ext uri="{BB962C8B-B14F-4D97-AF65-F5344CB8AC3E}">
        <p14:creationId xmlns:p14="http://schemas.microsoft.com/office/powerpoint/2010/main" val="1479083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Analysis of Algorithms</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Analysis of Algorithms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Analysis of Algorithms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Analysis of Algorithms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Analysis of Algorithms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Analysis of Algorithms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Analysis of Algorithms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Analysis of Algorithms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Analysis of Algorithms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Analysis of Algorithms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2014 Goodrich, Tamassia, Goldwasser</a:t>
            </a:r>
            <a:endParaRPr lang="en-US" dirty="0"/>
          </a:p>
        </p:txBody>
      </p:sp>
      <p:sp>
        <p:nvSpPr>
          <p:cNvPr id="5" name="Footer Placeholder 4"/>
          <p:cNvSpPr>
            <a:spLocks noGrp="1"/>
          </p:cNvSpPr>
          <p:nvPr>
            <p:ph type="ftr" sz="quarter" idx="11"/>
          </p:nvPr>
        </p:nvSpPr>
        <p:spPr/>
        <p:txBody>
          <a:bodyPr/>
          <a:lstStyle/>
          <a:p>
            <a:r>
              <a:rPr lang="en-US" smtClean="0"/>
              <a:t>Analysis of Algorithms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Analysis of Algorithms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 2014 Goodrich, Tamassia, Goldwasser</a:t>
            </a:r>
            <a:endParaRPr lang="en-US" dirty="0"/>
          </a:p>
        </p:txBody>
      </p:sp>
      <p:sp>
        <p:nvSpPr>
          <p:cNvPr id="8" name="Footer Placeholder 7"/>
          <p:cNvSpPr>
            <a:spLocks noGrp="1"/>
          </p:cNvSpPr>
          <p:nvPr>
            <p:ph type="ftr" sz="quarter" idx="11"/>
          </p:nvPr>
        </p:nvSpPr>
        <p:spPr/>
        <p:txBody>
          <a:bodyPr/>
          <a:lstStyle/>
          <a:p>
            <a:r>
              <a:rPr lang="en-US" smtClean="0"/>
              <a:t>Analysis of Algorithms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 2014 Goodrich, Tamassia, Goldwasser</a:t>
            </a:r>
            <a:endParaRPr lang="en-US" dirty="0"/>
          </a:p>
        </p:txBody>
      </p:sp>
      <p:sp>
        <p:nvSpPr>
          <p:cNvPr id="4" name="Footer Placeholder 3"/>
          <p:cNvSpPr>
            <a:spLocks noGrp="1"/>
          </p:cNvSpPr>
          <p:nvPr>
            <p:ph type="ftr" sz="quarter" idx="11"/>
          </p:nvPr>
        </p:nvSpPr>
        <p:spPr/>
        <p:txBody>
          <a:bodyPr/>
          <a:lstStyle/>
          <a:p>
            <a:r>
              <a:rPr lang="en-US" smtClean="0"/>
              <a:t>Analysis of Algorithms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2014 Goodrich, Tamassia, Goldwasser</a:t>
            </a:r>
            <a:endParaRPr lang="en-US" dirty="0"/>
          </a:p>
        </p:txBody>
      </p:sp>
      <p:sp>
        <p:nvSpPr>
          <p:cNvPr id="3" name="Footer Placeholder 2"/>
          <p:cNvSpPr>
            <a:spLocks noGrp="1"/>
          </p:cNvSpPr>
          <p:nvPr>
            <p:ph type="ftr" sz="quarter" idx="11"/>
          </p:nvPr>
        </p:nvSpPr>
        <p:spPr/>
        <p:txBody>
          <a:bodyPr/>
          <a:lstStyle/>
          <a:p>
            <a:r>
              <a:rPr lang="en-US" smtClean="0"/>
              <a:t>Analysis of Algorithms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Analysis of Algorithms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2014 Goodrich, Tamassia, Goldwasser</a:t>
            </a:r>
            <a:endParaRPr lang="en-US" dirty="0"/>
          </a:p>
        </p:txBody>
      </p:sp>
      <p:sp>
        <p:nvSpPr>
          <p:cNvPr id="6" name="Footer Placeholder 5"/>
          <p:cNvSpPr>
            <a:spLocks noGrp="1"/>
          </p:cNvSpPr>
          <p:nvPr>
            <p:ph type="ftr" sz="quarter" idx="11"/>
          </p:nvPr>
        </p:nvSpPr>
        <p:spPr/>
        <p:txBody>
          <a:bodyPr/>
          <a:lstStyle/>
          <a:p>
            <a:r>
              <a:rPr lang="en-US" smtClean="0"/>
              <a:t>Analysis of Algorithms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 2014 Goodrich, Tamassia, Goldwasser</a:t>
            </a:r>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Analysis of Algorithms</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Ch6. </a:t>
            </a:r>
            <a:br>
              <a:rPr lang="en-US" dirty="0" smtClean="0"/>
            </a:br>
            <a:r>
              <a:rPr lang="en-US" dirty="0" smtClean="0"/>
              <a:t>Stacks, Queues, and </a:t>
            </a:r>
            <a:r>
              <a:rPr lang="en-US" dirty="0" err="1" smtClean="0"/>
              <a:t>Deques</a:t>
            </a:r>
            <a:endParaRPr lang="en-US" dirty="0"/>
          </a:p>
        </p:txBody>
      </p:sp>
      <p:sp>
        <p:nvSpPr>
          <p:cNvPr id="3" name="Subtitle 2"/>
          <p:cNvSpPr>
            <a:spLocks noGrp="1"/>
          </p:cNvSpPr>
          <p:nvPr>
            <p:ph type="subTitle" idx="1"/>
          </p:nvPr>
        </p:nvSpPr>
        <p:spPr/>
        <p:txBody>
          <a:bodyPr>
            <a:normAutofit/>
          </a:bodyPr>
          <a:lstStyle/>
          <a:p>
            <a:r>
              <a:rPr lang="en-US" dirty="0"/>
              <a:t>Acknowledgement: These slides are adapted from slides provided with Data Structures and Algorithms in Java, Goodrich, </a:t>
            </a:r>
            <a:r>
              <a:rPr lang="en-US" dirty="0" err="1"/>
              <a:t>Tamassia</a:t>
            </a:r>
            <a:r>
              <a:rPr lang="en-US" dirty="0"/>
              <a:t> and </a:t>
            </a:r>
            <a:r>
              <a:rPr lang="en-US" dirty="0" err="1"/>
              <a:t>Goldwasser</a:t>
            </a:r>
            <a:r>
              <a:rPr lang="en-US"/>
              <a:t> (Wiley 2016)</a:t>
            </a:r>
            <a:endParaRPr lang="en-US" dirty="0"/>
          </a:p>
        </p:txBody>
      </p:sp>
    </p:spTree>
    <p:extLst>
      <p:ext uri="{BB962C8B-B14F-4D97-AF65-F5344CB8AC3E}">
        <p14:creationId xmlns:p14="http://schemas.microsoft.com/office/powerpoint/2010/main" val="294243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ltLang="en-US" smtClean="0"/>
              <a:t>Array-based Stack</a:t>
            </a:r>
          </a:p>
        </p:txBody>
      </p:sp>
      <p:sp>
        <p:nvSpPr>
          <p:cNvPr id="39940" name="Rectangle 3" descr="Rectangle: Click to edit Master text styles&#10;Second level&#10;Third level&#10;Fourth level&#10;Fifth level"/>
          <p:cNvSpPr>
            <a:spLocks noGrp="1" noChangeArrowheads="1"/>
          </p:cNvSpPr>
          <p:nvPr>
            <p:ph sz="half" idx="1"/>
          </p:nvPr>
        </p:nvSpPr>
        <p:spPr/>
        <p:txBody>
          <a:bodyPr>
            <a:normAutofit fontScale="92500" lnSpcReduction="20000"/>
          </a:bodyPr>
          <a:lstStyle/>
          <a:p>
            <a:pPr eaLnBrk="1" hangingPunct="1">
              <a:lnSpc>
                <a:spcPct val="90000"/>
              </a:lnSpc>
              <a:buClr>
                <a:schemeClr val="tx1"/>
              </a:buClr>
            </a:pPr>
            <a:r>
              <a:rPr lang="en-US" altLang="en-US" dirty="0"/>
              <a:t>A simple way of implementing the Stack ADT uses an array</a:t>
            </a:r>
          </a:p>
          <a:p>
            <a:pPr eaLnBrk="1" hangingPunct="1">
              <a:lnSpc>
                <a:spcPct val="90000"/>
              </a:lnSpc>
              <a:buClr>
                <a:schemeClr val="tx1"/>
              </a:buClr>
            </a:pPr>
            <a:r>
              <a:rPr lang="en-US" altLang="en-US" dirty="0"/>
              <a:t>We add elements from left to right</a:t>
            </a:r>
          </a:p>
          <a:p>
            <a:pPr eaLnBrk="1" hangingPunct="1">
              <a:lnSpc>
                <a:spcPct val="90000"/>
              </a:lnSpc>
              <a:buClr>
                <a:schemeClr val="tx1"/>
              </a:buClr>
            </a:pPr>
            <a:r>
              <a:rPr lang="en-US" altLang="en-US" dirty="0"/>
              <a:t>A variable keeps track of the  index of the top element </a:t>
            </a:r>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20000"/>
              </a:bodyPr>
              <a:lstStyle/>
              <a:p>
                <a:pPr marL="0" indent="0">
                  <a:spcBef>
                    <a:spcPts val="0"/>
                  </a:spcBef>
                  <a:buNone/>
                </a:pPr>
                <a:r>
                  <a:rPr lang="en-US" b="1" u="sng" dirty="0" smtClean="0">
                    <a:solidFill>
                      <a:schemeClr val="accent1"/>
                    </a:solidFill>
                    <a:latin typeface="Courier New" panose="02070309020205020404" pitchFamily="49" charset="0"/>
                    <a:cs typeface="Courier New" panose="02070309020205020404" pitchFamily="49" charset="0"/>
                  </a:rPr>
                  <a:t>Algorithm</a:t>
                </a:r>
                <a:r>
                  <a:rPr lang="en-US" dirty="0" smtClean="0">
                    <a:latin typeface="Courier New" panose="02070309020205020404" pitchFamily="49" charset="0"/>
                    <a:cs typeface="Courier New" panose="02070309020205020404" pitchFamily="49" charset="0"/>
                  </a:rPr>
                  <a:t> </a:t>
                </a:r>
                <a:r>
                  <a:rPr lang="en-US" i="0" dirty="0" smtClean="0">
                    <a:latin typeface="Courier New" panose="02070309020205020404" pitchFamily="49" charset="0"/>
                    <a:cs typeface="Courier New" panose="02070309020205020404" pitchFamily="49" charset="0"/>
                  </a:rPr>
                  <a:t>size()</a:t>
                </a: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Output</a:t>
                </a:r>
                <a:r>
                  <a:rPr lang="en-US" dirty="0" smtClean="0">
                    <a:latin typeface="Courier New" panose="02070309020205020404" pitchFamily="49" charset="0"/>
                    <a:cs typeface="Courier New" panose="02070309020205020404" pitchFamily="49" charset="0"/>
                  </a:rPr>
                  <a:t>: Number of elements</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14:m>
                  <m:oMath xmlns:m="http://schemas.openxmlformats.org/officeDocument/2006/math">
                    <m:r>
                      <m:rPr>
                        <m:sty m:val="p"/>
                      </m:rPr>
                      <a:rPr lang="en-US" b="0" i="0" dirty="0" smtClean="0">
                        <a:latin typeface="Cambria Math" panose="02040503050406030204" pitchFamily="18" charset="0"/>
                      </a:rPr>
                      <m:t>t</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1</m:t>
                    </m:r>
                  </m:oMath>
                </a14:m>
                <a:endParaRPr lang="en-US" i="1" dirty="0" smtClean="0">
                  <a:solidFill>
                    <a:schemeClr val="accent2"/>
                  </a:solidFill>
                  <a:latin typeface="Cambria Math" panose="02040503050406030204" pitchFamily="18" charset="0"/>
                </a:endParaRPr>
              </a:p>
              <a:p>
                <a:pPr marL="0" indent="0">
                  <a:spcBef>
                    <a:spcPts val="0"/>
                  </a:spcBef>
                  <a:buNone/>
                </a:pPr>
                <a:endParaRPr lang="en-US" i="0" u="sng" dirty="0" smtClean="0">
                  <a:latin typeface="Cambria Math" panose="02040503050406030204" pitchFamily="18" charset="0"/>
                </a:endParaRPr>
              </a:p>
              <a:p>
                <a:pPr marL="0" indent="0">
                  <a:spcBef>
                    <a:spcPts val="0"/>
                  </a:spcBef>
                  <a:buNone/>
                </a:pPr>
                <a:r>
                  <a:rPr lang="en-US" b="1" i="0" u="sng" dirty="0" smtClean="0">
                    <a:solidFill>
                      <a:schemeClr val="accent1"/>
                    </a:solidFill>
                    <a:latin typeface="Courier New" panose="02070309020205020404" pitchFamily="49" charset="0"/>
                    <a:cs typeface="Courier New" panose="02070309020205020404" pitchFamily="49" charset="0"/>
                  </a:rPr>
                  <a:t>Algorithm</a:t>
                </a:r>
                <a:r>
                  <a:rPr lang="en-US" i="0" dirty="0" smtClean="0">
                    <a:latin typeface="Courier New" panose="02070309020205020404" pitchFamily="49" charset="0"/>
                    <a:cs typeface="Courier New" panose="02070309020205020404" pitchFamily="49" charset="0"/>
                  </a:rPr>
                  <a:t> pop()</a:t>
                </a: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Output</a:t>
                </a:r>
                <a:r>
                  <a:rPr lang="en-US" dirty="0" smtClean="0">
                    <a:latin typeface="Courier New" panose="02070309020205020404" pitchFamily="49" charset="0"/>
                    <a:cs typeface="Courier New" panose="02070309020205020404" pitchFamily="49" charset="0"/>
                  </a:rPr>
                  <a:t>: Removed element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b="0" i="0" dirty="0" err="1" smtClean="0">
                    <a:latin typeface="Courier New" panose="02070309020205020404" pitchFamily="49" charset="0"/>
                    <a:cs typeface="Courier New" panose="02070309020205020404" pitchFamily="49" charset="0"/>
                  </a:rPr>
                  <a:t>isEmpty</a:t>
                </a:r>
                <a:r>
                  <a:rPr lang="en-US" b="0" i="0" dirty="0" smtClean="0">
                    <a:latin typeface="Courier New" panose="02070309020205020404" pitchFamily="49" charset="0"/>
                    <a:cs typeface="Courier New" panose="02070309020205020404" pitchFamily="49" charset="0"/>
                  </a:rPr>
                  <a:t>()</a:t>
                </a:r>
                <a14:m>
                  <m:oMath xmlns:m="http://schemas.openxmlformats.org/officeDocument/2006/math">
                    <m:r>
                      <a:rPr lang="en-US" b="0" i="1" dirty="0" smtClean="0">
                        <a:latin typeface="Cambria Math" panose="02040503050406030204" pitchFamily="18" charset="0"/>
                      </a:rPr>
                      <m:t> </m:t>
                    </m:r>
                  </m:oMath>
                </a14:m>
                <a:r>
                  <a:rPr lang="en-US" b="1" dirty="0">
                    <a:solidFill>
                      <a:schemeClr val="accent1"/>
                    </a:solidFill>
                    <a:latin typeface="Courier New" panose="02070309020205020404" pitchFamily="49" charset="0"/>
                    <a:cs typeface="Courier New" panose="02070309020205020404" pitchFamily="49" charset="0"/>
                  </a:rPr>
                  <a:t>then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b="1" dirty="0" smtClean="0">
                    <a:solidFill>
                      <a:schemeClr val="accent2"/>
                    </a:solidFill>
                    <a:latin typeface="Courier New" panose="02070309020205020404" pitchFamily="49" charset="0"/>
                    <a:cs typeface="Courier New" panose="02070309020205020404" pitchFamily="49" charset="0"/>
                  </a:rPr>
                  <a:t>null</a:t>
                </a:r>
                <a:endParaRPr lang="en-US" b="1" i="0" dirty="0" smtClean="0">
                  <a:solidFill>
                    <a:schemeClr val="accent2"/>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−1</m:t>
                    </m:r>
                  </m:oMath>
                </a14:m>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𝑆</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oMath>
                </a14:m>
                <a:endParaRPr lang="en-US" dirty="0">
                  <a:latin typeface="Courier New" panose="02070309020205020404" pitchFamily="49" charset="0"/>
                  <a:cs typeface="Courier New" panose="02070309020205020404" pitchFamily="49" charset="0"/>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rotWithShape="0">
                <a:blip r:embed="rId2"/>
                <a:stretch>
                  <a:fillRect l="-2378" t="-1205" b="-2065"/>
                </a:stretch>
              </a:blipFill>
            </p:spPr>
            <p:txBody>
              <a:bodyPr/>
              <a:lstStyle/>
              <a:p>
                <a:r>
                  <a:rPr lang="en-US">
                    <a:noFill/>
                  </a:rPr>
                  <a:t> </a:t>
                </a:r>
              </a:p>
            </p:txBody>
          </p:sp>
        </mc:Fallback>
      </mc:AlternateContent>
      <p:grpSp>
        <p:nvGrpSpPr>
          <p:cNvPr id="3" name="Group 2"/>
          <p:cNvGrpSpPr/>
          <p:nvPr/>
        </p:nvGrpSpPr>
        <p:grpSpPr>
          <a:xfrm>
            <a:off x="2971801" y="5880410"/>
            <a:ext cx="6918324" cy="817365"/>
            <a:chOff x="2971801" y="5880410"/>
            <a:chExt cx="6918324" cy="817365"/>
          </a:xfrm>
        </p:grpSpPr>
        <p:sp>
          <p:nvSpPr>
            <p:cNvPr id="39941" name="Freeform 4"/>
            <p:cNvSpPr>
              <a:spLocks/>
            </p:cNvSpPr>
            <p:nvPr/>
          </p:nvSpPr>
          <p:spPr bwMode="auto">
            <a:xfrm>
              <a:off x="7239001" y="6007410"/>
              <a:ext cx="1509713" cy="379413"/>
            </a:xfrm>
            <a:custGeom>
              <a:avLst/>
              <a:gdLst>
                <a:gd name="T0" fmla="*/ 2147483647 w 951"/>
                <a:gd name="T1" fmla="*/ 2147483647 h 239"/>
                <a:gd name="T2" fmla="*/ 2147483647 w 951"/>
                <a:gd name="T3" fmla="*/ 0 h 239"/>
                <a:gd name="T4" fmla="*/ 0 w 951"/>
                <a:gd name="T5" fmla="*/ 0 h 239"/>
                <a:gd name="T6" fmla="*/ 2147483647 w 951"/>
                <a:gd name="T7" fmla="*/ 2147483647 h 239"/>
                <a:gd name="T8" fmla="*/ 2147483647 w 951"/>
                <a:gd name="T9" fmla="*/ 2147483647 h 239"/>
                <a:gd name="T10" fmla="*/ 2147483647 w 951"/>
                <a:gd name="T11" fmla="*/ 2147483647 h 239"/>
                <a:gd name="T12" fmla="*/ 2147483647 w 951"/>
                <a:gd name="T13" fmla="*/ 2147483647 h 239"/>
                <a:gd name="T14" fmla="*/ 0 60000 65536"/>
                <a:gd name="T15" fmla="*/ 0 60000 65536"/>
                <a:gd name="T16" fmla="*/ 0 60000 65536"/>
                <a:gd name="T17" fmla="*/ 0 60000 65536"/>
                <a:gd name="T18" fmla="*/ 0 60000 65536"/>
                <a:gd name="T19" fmla="*/ 0 60000 65536"/>
                <a:gd name="T20" fmla="*/ 0 60000 65536"/>
                <a:gd name="T21" fmla="*/ 0 w 951"/>
                <a:gd name="T22" fmla="*/ 0 h 239"/>
                <a:gd name="T23" fmla="*/ 951 w 951"/>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1" h="239">
                  <a:moveTo>
                    <a:pt x="951" y="239"/>
                  </a:moveTo>
                  <a:lnTo>
                    <a:pt x="951" y="0"/>
                  </a:lnTo>
                  <a:lnTo>
                    <a:pt x="0" y="0"/>
                  </a:lnTo>
                  <a:lnTo>
                    <a:pt x="24" y="103"/>
                  </a:lnTo>
                  <a:lnTo>
                    <a:pt x="104" y="143"/>
                  </a:lnTo>
                  <a:lnTo>
                    <a:pt x="120" y="239"/>
                  </a:lnTo>
                  <a:lnTo>
                    <a:pt x="951" y="239"/>
                  </a:lnTo>
                  <a:close/>
                </a:path>
              </a:pathLst>
            </a:custGeom>
            <a:solidFill>
              <a:schemeClr val="accent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39942" name="Freeform 5"/>
            <p:cNvSpPr>
              <a:spLocks/>
            </p:cNvSpPr>
            <p:nvPr/>
          </p:nvSpPr>
          <p:spPr bwMode="auto">
            <a:xfrm>
              <a:off x="3429001" y="6007410"/>
              <a:ext cx="2982913" cy="379413"/>
            </a:xfrm>
            <a:custGeom>
              <a:avLst/>
              <a:gdLst>
                <a:gd name="T0" fmla="*/ 0 w 1879"/>
                <a:gd name="T1" fmla="*/ 0 h 239"/>
                <a:gd name="T2" fmla="*/ 0 w 1879"/>
                <a:gd name="T3" fmla="*/ 2147483647 h 239"/>
                <a:gd name="T4" fmla="*/ 2147483647 w 1879"/>
                <a:gd name="T5" fmla="*/ 2147483647 h 239"/>
                <a:gd name="T6" fmla="*/ 2147483647 w 1879"/>
                <a:gd name="T7" fmla="*/ 2147483647 h 239"/>
                <a:gd name="T8" fmla="*/ 2147483647 w 1879"/>
                <a:gd name="T9" fmla="*/ 2147483647 h 239"/>
                <a:gd name="T10" fmla="*/ 2147483647 w 1879"/>
                <a:gd name="T11" fmla="*/ 0 h 239"/>
                <a:gd name="T12" fmla="*/ 0 w 1879"/>
                <a:gd name="T13" fmla="*/ 0 h 239"/>
                <a:gd name="T14" fmla="*/ 0 60000 65536"/>
                <a:gd name="T15" fmla="*/ 0 60000 65536"/>
                <a:gd name="T16" fmla="*/ 0 60000 65536"/>
                <a:gd name="T17" fmla="*/ 0 60000 65536"/>
                <a:gd name="T18" fmla="*/ 0 60000 65536"/>
                <a:gd name="T19" fmla="*/ 0 60000 65536"/>
                <a:gd name="T20" fmla="*/ 0 60000 65536"/>
                <a:gd name="T21" fmla="*/ 0 w 1879"/>
                <a:gd name="T22" fmla="*/ 0 h 239"/>
                <a:gd name="T23" fmla="*/ 1879 w 1879"/>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9" h="239">
                  <a:moveTo>
                    <a:pt x="0" y="0"/>
                  </a:moveTo>
                  <a:lnTo>
                    <a:pt x="0" y="239"/>
                  </a:lnTo>
                  <a:lnTo>
                    <a:pt x="1879" y="239"/>
                  </a:lnTo>
                  <a:lnTo>
                    <a:pt x="1863" y="135"/>
                  </a:lnTo>
                  <a:lnTo>
                    <a:pt x="1783" y="79"/>
                  </a:lnTo>
                  <a:lnTo>
                    <a:pt x="1767" y="0"/>
                  </a:lnTo>
                  <a:lnTo>
                    <a:pt x="0" y="0"/>
                  </a:lnTo>
                  <a:close/>
                </a:path>
              </a:pathLst>
            </a:custGeom>
            <a:solidFill>
              <a:schemeClr val="accent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39943" name="Rectangle 6"/>
            <p:cNvSpPr>
              <a:spLocks noChangeArrowheads="1"/>
            </p:cNvSpPr>
            <p:nvPr/>
          </p:nvSpPr>
          <p:spPr bwMode="auto">
            <a:xfrm>
              <a:off x="6234113" y="5994709"/>
              <a:ext cx="12700"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44" name="Rectangle 7"/>
            <p:cNvSpPr>
              <a:spLocks noChangeArrowheads="1"/>
            </p:cNvSpPr>
            <p:nvPr/>
          </p:nvSpPr>
          <p:spPr bwMode="auto">
            <a:xfrm>
              <a:off x="3416301" y="5994709"/>
              <a:ext cx="2817813"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45" name="Rectangle 8"/>
            <p:cNvSpPr>
              <a:spLocks noChangeArrowheads="1"/>
            </p:cNvSpPr>
            <p:nvPr/>
          </p:nvSpPr>
          <p:spPr bwMode="auto">
            <a:xfrm>
              <a:off x="3416300" y="6007410"/>
              <a:ext cx="25400" cy="3921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46" name="Rectangle 9"/>
            <p:cNvSpPr>
              <a:spLocks noChangeArrowheads="1"/>
            </p:cNvSpPr>
            <p:nvPr/>
          </p:nvSpPr>
          <p:spPr bwMode="auto">
            <a:xfrm>
              <a:off x="6411913" y="6374122"/>
              <a:ext cx="12700"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47" name="Rectangle 10"/>
            <p:cNvSpPr>
              <a:spLocks noChangeArrowheads="1"/>
            </p:cNvSpPr>
            <p:nvPr/>
          </p:nvSpPr>
          <p:spPr bwMode="auto">
            <a:xfrm>
              <a:off x="3429001" y="6374122"/>
              <a:ext cx="2982913"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48" name="Rectangle 11"/>
            <p:cNvSpPr>
              <a:spLocks noChangeArrowheads="1"/>
            </p:cNvSpPr>
            <p:nvPr/>
          </p:nvSpPr>
          <p:spPr bwMode="auto">
            <a:xfrm>
              <a:off x="7237413" y="5994709"/>
              <a:ext cx="12700"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49" name="Rectangle 12"/>
            <p:cNvSpPr>
              <a:spLocks noChangeArrowheads="1"/>
            </p:cNvSpPr>
            <p:nvPr/>
          </p:nvSpPr>
          <p:spPr bwMode="auto">
            <a:xfrm>
              <a:off x="7250113" y="5994709"/>
              <a:ext cx="2640012"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0" name="Rectangle 13"/>
            <p:cNvSpPr>
              <a:spLocks noChangeArrowheads="1"/>
            </p:cNvSpPr>
            <p:nvPr/>
          </p:nvSpPr>
          <p:spPr bwMode="auto">
            <a:xfrm>
              <a:off x="9864725" y="6007410"/>
              <a:ext cx="25400" cy="3921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1" name="Rectangle 14"/>
            <p:cNvSpPr>
              <a:spLocks noChangeArrowheads="1"/>
            </p:cNvSpPr>
            <p:nvPr/>
          </p:nvSpPr>
          <p:spPr bwMode="auto">
            <a:xfrm>
              <a:off x="7402513" y="6374122"/>
              <a:ext cx="12700"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2" name="Rectangle 15"/>
            <p:cNvSpPr>
              <a:spLocks noChangeArrowheads="1"/>
            </p:cNvSpPr>
            <p:nvPr/>
          </p:nvSpPr>
          <p:spPr bwMode="auto">
            <a:xfrm>
              <a:off x="7415213" y="6374122"/>
              <a:ext cx="2462212" cy="254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3" name="Rectangle 16"/>
            <p:cNvSpPr>
              <a:spLocks noChangeArrowheads="1"/>
            </p:cNvSpPr>
            <p:nvPr/>
          </p:nvSpPr>
          <p:spPr bwMode="auto">
            <a:xfrm>
              <a:off x="3810000"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4" name="Rectangle 17"/>
            <p:cNvSpPr>
              <a:spLocks noChangeArrowheads="1"/>
            </p:cNvSpPr>
            <p:nvPr/>
          </p:nvSpPr>
          <p:spPr bwMode="auto">
            <a:xfrm>
              <a:off x="3810000"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5" name="Rectangle 18"/>
            <p:cNvSpPr>
              <a:spLocks noChangeArrowheads="1"/>
            </p:cNvSpPr>
            <p:nvPr/>
          </p:nvSpPr>
          <p:spPr bwMode="auto">
            <a:xfrm>
              <a:off x="3810000"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6" name="Rectangle 19"/>
            <p:cNvSpPr>
              <a:spLocks noChangeArrowheads="1"/>
            </p:cNvSpPr>
            <p:nvPr/>
          </p:nvSpPr>
          <p:spPr bwMode="auto">
            <a:xfrm>
              <a:off x="4191000"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7" name="Rectangle 20"/>
            <p:cNvSpPr>
              <a:spLocks noChangeArrowheads="1"/>
            </p:cNvSpPr>
            <p:nvPr/>
          </p:nvSpPr>
          <p:spPr bwMode="auto">
            <a:xfrm>
              <a:off x="4191000"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8" name="Rectangle 21"/>
            <p:cNvSpPr>
              <a:spLocks noChangeArrowheads="1"/>
            </p:cNvSpPr>
            <p:nvPr/>
          </p:nvSpPr>
          <p:spPr bwMode="auto">
            <a:xfrm>
              <a:off x="4191000"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59" name="Rectangle 22"/>
            <p:cNvSpPr>
              <a:spLocks noChangeArrowheads="1"/>
            </p:cNvSpPr>
            <p:nvPr/>
          </p:nvSpPr>
          <p:spPr bwMode="auto">
            <a:xfrm>
              <a:off x="53324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0" name="Rectangle 23"/>
            <p:cNvSpPr>
              <a:spLocks noChangeArrowheads="1"/>
            </p:cNvSpPr>
            <p:nvPr/>
          </p:nvSpPr>
          <p:spPr bwMode="auto">
            <a:xfrm>
              <a:off x="53324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1" name="Rectangle 24"/>
            <p:cNvSpPr>
              <a:spLocks noChangeArrowheads="1"/>
            </p:cNvSpPr>
            <p:nvPr/>
          </p:nvSpPr>
          <p:spPr bwMode="auto">
            <a:xfrm>
              <a:off x="5332413"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2" name="Rectangle 25"/>
            <p:cNvSpPr>
              <a:spLocks noChangeArrowheads="1"/>
            </p:cNvSpPr>
            <p:nvPr/>
          </p:nvSpPr>
          <p:spPr bwMode="auto">
            <a:xfrm>
              <a:off x="49514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3" name="Rectangle 26"/>
            <p:cNvSpPr>
              <a:spLocks noChangeArrowheads="1"/>
            </p:cNvSpPr>
            <p:nvPr/>
          </p:nvSpPr>
          <p:spPr bwMode="auto">
            <a:xfrm>
              <a:off x="49514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4" name="Rectangle 27"/>
            <p:cNvSpPr>
              <a:spLocks noChangeArrowheads="1"/>
            </p:cNvSpPr>
            <p:nvPr/>
          </p:nvSpPr>
          <p:spPr bwMode="auto">
            <a:xfrm>
              <a:off x="4951413"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5" name="Rectangle 28"/>
            <p:cNvSpPr>
              <a:spLocks noChangeArrowheads="1"/>
            </p:cNvSpPr>
            <p:nvPr/>
          </p:nvSpPr>
          <p:spPr bwMode="auto">
            <a:xfrm>
              <a:off x="4572000"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6" name="Rectangle 29"/>
            <p:cNvSpPr>
              <a:spLocks noChangeArrowheads="1"/>
            </p:cNvSpPr>
            <p:nvPr/>
          </p:nvSpPr>
          <p:spPr bwMode="auto">
            <a:xfrm>
              <a:off x="4572000"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7" name="Rectangle 30"/>
            <p:cNvSpPr>
              <a:spLocks noChangeArrowheads="1"/>
            </p:cNvSpPr>
            <p:nvPr/>
          </p:nvSpPr>
          <p:spPr bwMode="auto">
            <a:xfrm>
              <a:off x="4572000"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8" name="Rectangle 31"/>
            <p:cNvSpPr>
              <a:spLocks noChangeArrowheads="1"/>
            </p:cNvSpPr>
            <p:nvPr/>
          </p:nvSpPr>
          <p:spPr bwMode="auto">
            <a:xfrm>
              <a:off x="57134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69" name="Rectangle 32"/>
            <p:cNvSpPr>
              <a:spLocks noChangeArrowheads="1"/>
            </p:cNvSpPr>
            <p:nvPr/>
          </p:nvSpPr>
          <p:spPr bwMode="auto">
            <a:xfrm>
              <a:off x="57134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0" name="Rectangle 33"/>
            <p:cNvSpPr>
              <a:spLocks noChangeArrowheads="1"/>
            </p:cNvSpPr>
            <p:nvPr/>
          </p:nvSpPr>
          <p:spPr bwMode="auto">
            <a:xfrm>
              <a:off x="5713413"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1" name="Rectangle 34"/>
            <p:cNvSpPr>
              <a:spLocks noChangeArrowheads="1"/>
            </p:cNvSpPr>
            <p:nvPr/>
          </p:nvSpPr>
          <p:spPr bwMode="auto">
            <a:xfrm>
              <a:off x="8328025"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2" name="Rectangle 35"/>
            <p:cNvSpPr>
              <a:spLocks noChangeArrowheads="1"/>
            </p:cNvSpPr>
            <p:nvPr/>
          </p:nvSpPr>
          <p:spPr bwMode="auto">
            <a:xfrm>
              <a:off x="8328025"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3" name="Rectangle 36"/>
            <p:cNvSpPr>
              <a:spLocks noChangeArrowheads="1"/>
            </p:cNvSpPr>
            <p:nvPr/>
          </p:nvSpPr>
          <p:spPr bwMode="auto">
            <a:xfrm>
              <a:off x="8328025"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4" name="Rectangle 37"/>
            <p:cNvSpPr>
              <a:spLocks noChangeArrowheads="1"/>
            </p:cNvSpPr>
            <p:nvPr/>
          </p:nvSpPr>
          <p:spPr bwMode="auto">
            <a:xfrm>
              <a:off x="60944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5" name="Rectangle 38"/>
            <p:cNvSpPr>
              <a:spLocks noChangeArrowheads="1"/>
            </p:cNvSpPr>
            <p:nvPr/>
          </p:nvSpPr>
          <p:spPr bwMode="auto">
            <a:xfrm>
              <a:off x="60944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6" name="Rectangle 39"/>
            <p:cNvSpPr>
              <a:spLocks noChangeArrowheads="1"/>
            </p:cNvSpPr>
            <p:nvPr/>
          </p:nvSpPr>
          <p:spPr bwMode="auto">
            <a:xfrm>
              <a:off x="6094413"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7" name="Rectangle 40"/>
            <p:cNvSpPr>
              <a:spLocks noChangeArrowheads="1"/>
            </p:cNvSpPr>
            <p:nvPr/>
          </p:nvSpPr>
          <p:spPr bwMode="auto">
            <a:xfrm>
              <a:off x="79486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8" name="Rectangle 41"/>
            <p:cNvSpPr>
              <a:spLocks noChangeArrowheads="1"/>
            </p:cNvSpPr>
            <p:nvPr/>
          </p:nvSpPr>
          <p:spPr bwMode="auto">
            <a:xfrm>
              <a:off x="79486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79" name="Rectangle 42"/>
            <p:cNvSpPr>
              <a:spLocks noChangeArrowheads="1"/>
            </p:cNvSpPr>
            <p:nvPr/>
          </p:nvSpPr>
          <p:spPr bwMode="auto">
            <a:xfrm>
              <a:off x="7948613"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0" name="Rectangle 43"/>
            <p:cNvSpPr>
              <a:spLocks noChangeArrowheads="1"/>
            </p:cNvSpPr>
            <p:nvPr/>
          </p:nvSpPr>
          <p:spPr bwMode="auto">
            <a:xfrm>
              <a:off x="75676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1" name="Rectangle 44"/>
            <p:cNvSpPr>
              <a:spLocks noChangeArrowheads="1"/>
            </p:cNvSpPr>
            <p:nvPr/>
          </p:nvSpPr>
          <p:spPr bwMode="auto">
            <a:xfrm>
              <a:off x="75676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2" name="Rectangle 45"/>
            <p:cNvSpPr>
              <a:spLocks noChangeArrowheads="1"/>
            </p:cNvSpPr>
            <p:nvPr/>
          </p:nvSpPr>
          <p:spPr bwMode="auto">
            <a:xfrm>
              <a:off x="7567613"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3" name="Rectangle 46"/>
            <p:cNvSpPr>
              <a:spLocks noChangeArrowheads="1"/>
            </p:cNvSpPr>
            <p:nvPr/>
          </p:nvSpPr>
          <p:spPr bwMode="auto">
            <a:xfrm>
              <a:off x="8721725"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4" name="Rectangle 47"/>
            <p:cNvSpPr>
              <a:spLocks noChangeArrowheads="1"/>
            </p:cNvSpPr>
            <p:nvPr/>
          </p:nvSpPr>
          <p:spPr bwMode="auto">
            <a:xfrm>
              <a:off x="8721725"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5" name="Rectangle 48"/>
            <p:cNvSpPr>
              <a:spLocks noChangeArrowheads="1"/>
            </p:cNvSpPr>
            <p:nvPr/>
          </p:nvSpPr>
          <p:spPr bwMode="auto">
            <a:xfrm>
              <a:off x="8721725"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6" name="Rectangle 49"/>
            <p:cNvSpPr>
              <a:spLocks noChangeArrowheads="1"/>
            </p:cNvSpPr>
            <p:nvPr/>
          </p:nvSpPr>
          <p:spPr bwMode="auto">
            <a:xfrm>
              <a:off x="9102725"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7" name="Rectangle 50"/>
            <p:cNvSpPr>
              <a:spLocks noChangeArrowheads="1"/>
            </p:cNvSpPr>
            <p:nvPr/>
          </p:nvSpPr>
          <p:spPr bwMode="auto">
            <a:xfrm>
              <a:off x="9102725"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8" name="Rectangle 51"/>
            <p:cNvSpPr>
              <a:spLocks noChangeArrowheads="1"/>
            </p:cNvSpPr>
            <p:nvPr/>
          </p:nvSpPr>
          <p:spPr bwMode="auto">
            <a:xfrm>
              <a:off x="9102725"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89" name="Rectangle 52"/>
            <p:cNvSpPr>
              <a:spLocks noChangeArrowheads="1"/>
            </p:cNvSpPr>
            <p:nvPr/>
          </p:nvSpPr>
          <p:spPr bwMode="auto">
            <a:xfrm>
              <a:off x="9483725"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90" name="Rectangle 53"/>
            <p:cNvSpPr>
              <a:spLocks noChangeArrowheads="1"/>
            </p:cNvSpPr>
            <p:nvPr/>
          </p:nvSpPr>
          <p:spPr bwMode="auto">
            <a:xfrm>
              <a:off x="9483725" y="6007410"/>
              <a:ext cx="25400" cy="379413"/>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91" name="Rectangle 54"/>
            <p:cNvSpPr>
              <a:spLocks noChangeArrowheads="1"/>
            </p:cNvSpPr>
            <p:nvPr/>
          </p:nvSpPr>
          <p:spPr bwMode="auto">
            <a:xfrm>
              <a:off x="2971801" y="6045510"/>
              <a:ext cx="296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S</a:t>
              </a:r>
              <a:endParaRPr lang="en-US" altLang="en-US" b="1" dirty="0">
                <a:solidFill>
                  <a:schemeClr val="tx1"/>
                </a:solidFill>
              </a:endParaRPr>
            </a:p>
          </p:txBody>
        </p:sp>
        <p:sp>
          <p:nvSpPr>
            <p:cNvPr id="39992" name="Rectangle 55"/>
            <p:cNvSpPr>
              <a:spLocks noChangeArrowheads="1"/>
            </p:cNvSpPr>
            <p:nvPr/>
          </p:nvSpPr>
          <p:spPr bwMode="auto">
            <a:xfrm>
              <a:off x="3543300" y="6388410"/>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0</a:t>
              </a:r>
              <a:endParaRPr lang="en-US" altLang="en-US" dirty="0">
                <a:solidFill>
                  <a:schemeClr val="tx1"/>
                </a:solidFill>
              </a:endParaRPr>
            </a:p>
          </p:txBody>
        </p:sp>
        <p:sp>
          <p:nvSpPr>
            <p:cNvPr id="39993" name="Rectangle 56"/>
            <p:cNvSpPr>
              <a:spLocks noChangeArrowheads="1"/>
            </p:cNvSpPr>
            <p:nvPr/>
          </p:nvSpPr>
          <p:spPr bwMode="auto">
            <a:xfrm>
              <a:off x="3949700" y="6388410"/>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1</a:t>
              </a:r>
              <a:endParaRPr lang="en-US" altLang="en-US">
                <a:solidFill>
                  <a:schemeClr val="tx1"/>
                </a:solidFill>
              </a:endParaRPr>
            </a:p>
          </p:txBody>
        </p:sp>
        <p:sp>
          <p:nvSpPr>
            <p:cNvPr id="39994" name="Rectangle 57"/>
            <p:cNvSpPr>
              <a:spLocks noChangeArrowheads="1"/>
            </p:cNvSpPr>
            <p:nvPr/>
          </p:nvSpPr>
          <p:spPr bwMode="auto">
            <a:xfrm>
              <a:off x="4330700" y="6388410"/>
              <a:ext cx="1282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2</a:t>
              </a:r>
              <a:endParaRPr lang="en-US" altLang="en-US">
                <a:solidFill>
                  <a:schemeClr val="tx1"/>
                </a:solidFill>
              </a:endParaRPr>
            </a:p>
          </p:txBody>
        </p:sp>
        <p:sp>
          <p:nvSpPr>
            <p:cNvPr id="39995" name="Rectangle 58"/>
            <p:cNvSpPr>
              <a:spLocks noChangeArrowheads="1"/>
            </p:cNvSpPr>
            <p:nvPr/>
          </p:nvSpPr>
          <p:spPr bwMode="auto">
            <a:xfrm>
              <a:off x="8407401" y="6389998"/>
              <a:ext cx="282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t</a:t>
              </a:r>
              <a:endParaRPr lang="en-US" altLang="en-US" b="1" dirty="0">
                <a:solidFill>
                  <a:schemeClr val="tx1"/>
                </a:solidFill>
              </a:endParaRPr>
            </a:p>
          </p:txBody>
        </p:sp>
        <p:sp>
          <p:nvSpPr>
            <p:cNvPr id="39996" name="Rectangle 59"/>
            <p:cNvSpPr>
              <a:spLocks noChangeArrowheads="1"/>
            </p:cNvSpPr>
            <p:nvPr/>
          </p:nvSpPr>
          <p:spPr bwMode="auto">
            <a:xfrm>
              <a:off x="62214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97" name="Freeform 60"/>
            <p:cNvSpPr>
              <a:spLocks/>
            </p:cNvSpPr>
            <p:nvPr/>
          </p:nvSpPr>
          <p:spPr bwMode="auto">
            <a:xfrm>
              <a:off x="6221413" y="6007410"/>
              <a:ext cx="101600" cy="201613"/>
            </a:xfrm>
            <a:custGeom>
              <a:avLst/>
              <a:gdLst>
                <a:gd name="T0" fmla="*/ 2147483647 w 64"/>
                <a:gd name="T1" fmla="*/ 0 h 127"/>
                <a:gd name="T2" fmla="*/ 2147483647 w 64"/>
                <a:gd name="T3" fmla="*/ 2147483647 h 127"/>
                <a:gd name="T4" fmla="*/ 2147483647 w 64"/>
                <a:gd name="T5" fmla="*/ 2147483647 h 127"/>
                <a:gd name="T6" fmla="*/ 2147483647 w 64"/>
                <a:gd name="T7" fmla="*/ 2147483647 h 127"/>
                <a:gd name="T8" fmla="*/ 2147483647 w 64"/>
                <a:gd name="T9" fmla="*/ 2147483647 h 127"/>
                <a:gd name="T10" fmla="*/ 2147483647 w 64"/>
                <a:gd name="T11" fmla="*/ 2147483647 h 127"/>
                <a:gd name="T12" fmla="*/ 2147483647 w 64"/>
                <a:gd name="T13" fmla="*/ 2147483647 h 127"/>
                <a:gd name="T14" fmla="*/ 2147483647 w 64"/>
                <a:gd name="T15" fmla="*/ 2147483647 h 127"/>
                <a:gd name="T16" fmla="*/ 2147483647 w 64"/>
                <a:gd name="T17" fmla="*/ 2147483647 h 127"/>
                <a:gd name="T18" fmla="*/ 2147483647 w 64"/>
                <a:gd name="T19" fmla="*/ 2147483647 h 127"/>
                <a:gd name="T20" fmla="*/ 2147483647 w 64"/>
                <a:gd name="T21" fmla="*/ 2147483647 h 127"/>
                <a:gd name="T22" fmla="*/ 2147483647 w 64"/>
                <a:gd name="T23" fmla="*/ 2147483647 h 127"/>
                <a:gd name="T24" fmla="*/ 2147483647 w 64"/>
                <a:gd name="T25" fmla="*/ 2147483647 h 127"/>
                <a:gd name="T26" fmla="*/ 2147483647 w 64"/>
                <a:gd name="T27" fmla="*/ 2147483647 h 127"/>
                <a:gd name="T28" fmla="*/ 2147483647 w 64"/>
                <a:gd name="T29" fmla="*/ 2147483647 h 127"/>
                <a:gd name="T30" fmla="*/ 2147483647 w 64"/>
                <a:gd name="T31" fmla="*/ 2147483647 h 127"/>
                <a:gd name="T32" fmla="*/ 2147483647 w 64"/>
                <a:gd name="T33" fmla="*/ 2147483647 h 127"/>
                <a:gd name="T34" fmla="*/ 0 w 64"/>
                <a:gd name="T35" fmla="*/ 0 h 127"/>
                <a:gd name="T36" fmla="*/ 2147483647 w 64"/>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27"/>
                <a:gd name="T59" fmla="*/ 64 w 6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27">
                  <a:moveTo>
                    <a:pt x="16" y="0"/>
                  </a:moveTo>
                  <a:lnTo>
                    <a:pt x="32" y="71"/>
                  </a:lnTo>
                  <a:lnTo>
                    <a:pt x="40" y="95"/>
                  </a:lnTo>
                  <a:lnTo>
                    <a:pt x="64" y="119"/>
                  </a:lnTo>
                  <a:lnTo>
                    <a:pt x="64" y="111"/>
                  </a:lnTo>
                  <a:lnTo>
                    <a:pt x="56" y="127"/>
                  </a:lnTo>
                  <a:lnTo>
                    <a:pt x="32" y="103"/>
                  </a:lnTo>
                  <a:lnTo>
                    <a:pt x="24" y="103"/>
                  </a:lnTo>
                  <a:lnTo>
                    <a:pt x="16" y="79"/>
                  </a:lnTo>
                  <a:lnTo>
                    <a:pt x="16" y="71"/>
                  </a:lnTo>
                  <a:lnTo>
                    <a:pt x="0" y="0"/>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98" name="Freeform 61"/>
            <p:cNvSpPr>
              <a:spLocks/>
            </p:cNvSpPr>
            <p:nvPr/>
          </p:nvSpPr>
          <p:spPr bwMode="auto">
            <a:xfrm>
              <a:off x="6310313" y="6183622"/>
              <a:ext cx="101600" cy="63500"/>
            </a:xfrm>
            <a:custGeom>
              <a:avLst/>
              <a:gdLst>
                <a:gd name="T0" fmla="*/ 2147483647 w 64"/>
                <a:gd name="T1" fmla="*/ 0 h 40"/>
                <a:gd name="T2" fmla="*/ 2147483647 w 64"/>
                <a:gd name="T3" fmla="*/ 2147483647 h 40"/>
                <a:gd name="T4" fmla="*/ 2147483647 w 64"/>
                <a:gd name="T5" fmla="*/ 2147483647 h 40"/>
                <a:gd name="T6" fmla="*/ 2147483647 w 64"/>
                <a:gd name="T7" fmla="*/ 2147483647 h 40"/>
                <a:gd name="T8" fmla="*/ 2147483647 w 64"/>
                <a:gd name="T9" fmla="*/ 2147483647 h 40"/>
                <a:gd name="T10" fmla="*/ 0 w 64"/>
                <a:gd name="T11" fmla="*/ 2147483647 h 40"/>
                <a:gd name="T12" fmla="*/ 2147483647 w 64"/>
                <a:gd name="T13" fmla="*/ 0 h 40"/>
                <a:gd name="T14" fmla="*/ 0 60000 65536"/>
                <a:gd name="T15" fmla="*/ 0 60000 65536"/>
                <a:gd name="T16" fmla="*/ 0 60000 65536"/>
                <a:gd name="T17" fmla="*/ 0 60000 65536"/>
                <a:gd name="T18" fmla="*/ 0 60000 65536"/>
                <a:gd name="T19" fmla="*/ 0 60000 65536"/>
                <a:gd name="T20" fmla="*/ 0 60000 65536"/>
                <a:gd name="T21" fmla="*/ 0 w 64"/>
                <a:gd name="T22" fmla="*/ 0 h 40"/>
                <a:gd name="T23" fmla="*/ 64 w 6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9999" name="Rectangle 62"/>
            <p:cNvSpPr>
              <a:spLocks noChangeArrowheads="1"/>
            </p:cNvSpPr>
            <p:nvPr/>
          </p:nvSpPr>
          <p:spPr bwMode="auto">
            <a:xfrm>
              <a:off x="64119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000" name="Freeform 63"/>
            <p:cNvSpPr>
              <a:spLocks/>
            </p:cNvSpPr>
            <p:nvPr/>
          </p:nvSpPr>
          <p:spPr bwMode="auto">
            <a:xfrm>
              <a:off x="6386513" y="6234422"/>
              <a:ext cx="50800" cy="152400"/>
            </a:xfrm>
            <a:custGeom>
              <a:avLst/>
              <a:gdLst>
                <a:gd name="T0" fmla="*/ 2147483647 w 32"/>
                <a:gd name="T1" fmla="*/ 0 h 96"/>
                <a:gd name="T2" fmla="*/ 0 w 32"/>
                <a:gd name="T3" fmla="*/ 0 h 96"/>
                <a:gd name="T4" fmla="*/ 2147483647 w 32"/>
                <a:gd name="T5" fmla="*/ 2147483647 h 96"/>
                <a:gd name="T6" fmla="*/ 2147483647 w 32"/>
                <a:gd name="T7" fmla="*/ 2147483647 h 96"/>
                <a:gd name="T8" fmla="*/ 2147483647 w 32"/>
                <a:gd name="T9" fmla="*/ 0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001" name="Rectangle 64"/>
            <p:cNvSpPr>
              <a:spLocks noChangeArrowheads="1"/>
            </p:cNvSpPr>
            <p:nvPr/>
          </p:nvSpPr>
          <p:spPr bwMode="auto">
            <a:xfrm>
              <a:off x="7212013" y="5994709"/>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002" name="Freeform 65"/>
            <p:cNvSpPr>
              <a:spLocks/>
            </p:cNvSpPr>
            <p:nvPr/>
          </p:nvSpPr>
          <p:spPr bwMode="auto">
            <a:xfrm>
              <a:off x="7212013" y="6007410"/>
              <a:ext cx="101600" cy="201613"/>
            </a:xfrm>
            <a:custGeom>
              <a:avLst/>
              <a:gdLst>
                <a:gd name="T0" fmla="*/ 2147483647 w 64"/>
                <a:gd name="T1" fmla="*/ 0 h 127"/>
                <a:gd name="T2" fmla="*/ 2147483647 w 64"/>
                <a:gd name="T3" fmla="*/ 2147483647 h 127"/>
                <a:gd name="T4" fmla="*/ 2147483647 w 64"/>
                <a:gd name="T5" fmla="*/ 2147483647 h 127"/>
                <a:gd name="T6" fmla="*/ 2147483647 w 64"/>
                <a:gd name="T7" fmla="*/ 2147483647 h 127"/>
                <a:gd name="T8" fmla="*/ 2147483647 w 64"/>
                <a:gd name="T9" fmla="*/ 2147483647 h 127"/>
                <a:gd name="T10" fmla="*/ 2147483647 w 64"/>
                <a:gd name="T11" fmla="*/ 2147483647 h 127"/>
                <a:gd name="T12" fmla="*/ 2147483647 w 64"/>
                <a:gd name="T13" fmla="*/ 2147483647 h 127"/>
                <a:gd name="T14" fmla="*/ 2147483647 w 64"/>
                <a:gd name="T15" fmla="*/ 2147483647 h 127"/>
                <a:gd name="T16" fmla="*/ 2147483647 w 64"/>
                <a:gd name="T17" fmla="*/ 2147483647 h 127"/>
                <a:gd name="T18" fmla="*/ 2147483647 w 64"/>
                <a:gd name="T19" fmla="*/ 2147483647 h 127"/>
                <a:gd name="T20" fmla="*/ 2147483647 w 64"/>
                <a:gd name="T21" fmla="*/ 2147483647 h 127"/>
                <a:gd name="T22" fmla="*/ 2147483647 w 64"/>
                <a:gd name="T23" fmla="*/ 2147483647 h 127"/>
                <a:gd name="T24" fmla="*/ 2147483647 w 64"/>
                <a:gd name="T25" fmla="*/ 2147483647 h 127"/>
                <a:gd name="T26" fmla="*/ 2147483647 w 64"/>
                <a:gd name="T27" fmla="*/ 2147483647 h 127"/>
                <a:gd name="T28" fmla="*/ 2147483647 w 64"/>
                <a:gd name="T29" fmla="*/ 2147483647 h 127"/>
                <a:gd name="T30" fmla="*/ 2147483647 w 64"/>
                <a:gd name="T31" fmla="*/ 2147483647 h 127"/>
                <a:gd name="T32" fmla="*/ 2147483647 w 64"/>
                <a:gd name="T33" fmla="*/ 2147483647 h 127"/>
                <a:gd name="T34" fmla="*/ 0 w 64"/>
                <a:gd name="T35" fmla="*/ 0 h 127"/>
                <a:gd name="T36" fmla="*/ 2147483647 w 64"/>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27"/>
                <a:gd name="T59" fmla="*/ 64 w 6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27">
                  <a:moveTo>
                    <a:pt x="16" y="0"/>
                  </a:moveTo>
                  <a:lnTo>
                    <a:pt x="24" y="71"/>
                  </a:lnTo>
                  <a:lnTo>
                    <a:pt x="40" y="95"/>
                  </a:lnTo>
                  <a:lnTo>
                    <a:pt x="64" y="119"/>
                  </a:lnTo>
                  <a:lnTo>
                    <a:pt x="64" y="111"/>
                  </a:lnTo>
                  <a:lnTo>
                    <a:pt x="56" y="127"/>
                  </a:lnTo>
                  <a:lnTo>
                    <a:pt x="32" y="103"/>
                  </a:lnTo>
                  <a:lnTo>
                    <a:pt x="24" y="103"/>
                  </a:lnTo>
                  <a:lnTo>
                    <a:pt x="8" y="79"/>
                  </a:lnTo>
                  <a:lnTo>
                    <a:pt x="8" y="71"/>
                  </a:lnTo>
                  <a:lnTo>
                    <a:pt x="0" y="0"/>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003" name="Freeform 66"/>
            <p:cNvSpPr>
              <a:spLocks/>
            </p:cNvSpPr>
            <p:nvPr/>
          </p:nvSpPr>
          <p:spPr bwMode="auto">
            <a:xfrm>
              <a:off x="7300913" y="6183622"/>
              <a:ext cx="101600" cy="63500"/>
            </a:xfrm>
            <a:custGeom>
              <a:avLst/>
              <a:gdLst>
                <a:gd name="T0" fmla="*/ 2147483647 w 64"/>
                <a:gd name="T1" fmla="*/ 0 h 40"/>
                <a:gd name="T2" fmla="*/ 2147483647 w 64"/>
                <a:gd name="T3" fmla="*/ 2147483647 h 40"/>
                <a:gd name="T4" fmla="*/ 2147483647 w 64"/>
                <a:gd name="T5" fmla="*/ 2147483647 h 40"/>
                <a:gd name="T6" fmla="*/ 2147483647 w 64"/>
                <a:gd name="T7" fmla="*/ 2147483647 h 40"/>
                <a:gd name="T8" fmla="*/ 2147483647 w 64"/>
                <a:gd name="T9" fmla="*/ 2147483647 h 40"/>
                <a:gd name="T10" fmla="*/ 0 w 64"/>
                <a:gd name="T11" fmla="*/ 2147483647 h 40"/>
                <a:gd name="T12" fmla="*/ 2147483647 w 64"/>
                <a:gd name="T13" fmla="*/ 0 h 40"/>
                <a:gd name="T14" fmla="*/ 0 60000 65536"/>
                <a:gd name="T15" fmla="*/ 0 60000 65536"/>
                <a:gd name="T16" fmla="*/ 0 60000 65536"/>
                <a:gd name="T17" fmla="*/ 0 60000 65536"/>
                <a:gd name="T18" fmla="*/ 0 60000 65536"/>
                <a:gd name="T19" fmla="*/ 0 60000 65536"/>
                <a:gd name="T20" fmla="*/ 0 60000 65536"/>
                <a:gd name="T21" fmla="*/ 0 w 64"/>
                <a:gd name="T22" fmla="*/ 0 h 40"/>
                <a:gd name="T23" fmla="*/ 64 w 6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004" name="Rectangle 67"/>
            <p:cNvSpPr>
              <a:spLocks noChangeArrowheads="1"/>
            </p:cNvSpPr>
            <p:nvPr/>
          </p:nvSpPr>
          <p:spPr bwMode="auto">
            <a:xfrm>
              <a:off x="7402513" y="6386822"/>
              <a:ext cx="25400" cy="12700"/>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005" name="Freeform 68"/>
            <p:cNvSpPr>
              <a:spLocks/>
            </p:cNvSpPr>
            <p:nvPr/>
          </p:nvSpPr>
          <p:spPr bwMode="auto">
            <a:xfrm>
              <a:off x="7377113" y="6234422"/>
              <a:ext cx="50800" cy="152400"/>
            </a:xfrm>
            <a:custGeom>
              <a:avLst/>
              <a:gdLst>
                <a:gd name="T0" fmla="*/ 2147483647 w 32"/>
                <a:gd name="T1" fmla="*/ 0 h 96"/>
                <a:gd name="T2" fmla="*/ 0 w 32"/>
                <a:gd name="T3" fmla="*/ 0 h 96"/>
                <a:gd name="T4" fmla="*/ 2147483647 w 32"/>
                <a:gd name="T5" fmla="*/ 2147483647 h 96"/>
                <a:gd name="T6" fmla="*/ 2147483647 w 32"/>
                <a:gd name="T7" fmla="*/ 2147483647 h 96"/>
                <a:gd name="T8" fmla="*/ 2147483647 w 32"/>
                <a:gd name="T9" fmla="*/ 0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006" name="Rectangle 69"/>
            <p:cNvSpPr>
              <a:spLocks noChangeArrowheads="1"/>
            </p:cNvSpPr>
            <p:nvPr/>
          </p:nvSpPr>
          <p:spPr bwMode="auto">
            <a:xfrm>
              <a:off x="6665913" y="5880410"/>
              <a:ext cx="256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b="1" dirty="0">
                  <a:solidFill>
                    <a:schemeClr val="accent1"/>
                  </a:solidFill>
                  <a:latin typeface="Times New Roman" panose="02020603050405020304" pitchFamily="18" charset="0"/>
                </a:rPr>
                <a:t>…</a:t>
              </a:r>
            </a:p>
          </p:txBody>
        </p:sp>
      </p:grpSp>
    </p:spTree>
    <p:extLst>
      <p:ext uri="{BB962C8B-B14F-4D97-AF65-F5344CB8AC3E}">
        <p14:creationId xmlns:p14="http://schemas.microsoft.com/office/powerpoint/2010/main" val="407157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ltLang="en-US" dirty="0" smtClean="0"/>
              <a:t>Array-based Stack</a:t>
            </a:r>
          </a:p>
        </p:txBody>
      </p:sp>
      <p:sp>
        <p:nvSpPr>
          <p:cNvPr id="40964" name="Rectangle 3" descr="Rectangle: Click to edit Master text styles&#10;Second level&#10;Third level&#10;Fourth level&#10;Fifth level"/>
          <p:cNvSpPr>
            <a:spLocks noGrp="1" noChangeArrowheads="1"/>
          </p:cNvSpPr>
          <p:nvPr>
            <p:ph sz="half" idx="1"/>
          </p:nvPr>
        </p:nvSpPr>
        <p:spPr/>
        <p:txBody>
          <a:bodyPr>
            <a:normAutofit/>
          </a:bodyPr>
          <a:lstStyle/>
          <a:p>
            <a:pPr eaLnBrk="1" hangingPunct="1">
              <a:lnSpc>
                <a:spcPct val="90000"/>
              </a:lnSpc>
              <a:buClr>
                <a:schemeClr val="tx1"/>
              </a:buClr>
            </a:pPr>
            <a:r>
              <a:rPr lang="en-US" altLang="en-US" dirty="0" smtClean="0"/>
              <a:t>The array storing the stack elements may become full</a:t>
            </a:r>
          </a:p>
          <a:p>
            <a:pPr eaLnBrk="1" hangingPunct="1">
              <a:lnSpc>
                <a:spcPct val="90000"/>
              </a:lnSpc>
              <a:buClr>
                <a:schemeClr val="tx1"/>
              </a:buClr>
            </a:pPr>
            <a:r>
              <a:rPr lang="en-US" altLang="en-US" dirty="0" smtClean="0"/>
              <a:t>A push operation will then throw an </a:t>
            </a:r>
            <a:r>
              <a:rPr lang="en-US" altLang="en-US" b="1" dirty="0" err="1" smtClean="0">
                <a:latin typeface="Courier New" panose="02070309020205020404" pitchFamily="49" charset="0"/>
                <a:cs typeface="Courier New" panose="02070309020205020404" pitchFamily="49" charset="0"/>
              </a:rPr>
              <a:t>IllegalStateException</a:t>
            </a:r>
            <a:endParaRPr lang="en-US" altLang="en-US" b="1" dirty="0" smtClean="0">
              <a:latin typeface="Courier New" panose="02070309020205020404" pitchFamily="49" charset="0"/>
              <a:cs typeface="Courier New" panose="02070309020205020404" pitchFamily="49" charset="0"/>
            </a:endParaRPr>
          </a:p>
          <a:p>
            <a:pPr lvl="1" eaLnBrk="1" hangingPunct="1">
              <a:lnSpc>
                <a:spcPct val="90000"/>
              </a:lnSpc>
            </a:pPr>
            <a:r>
              <a:rPr lang="en-US" altLang="en-US" dirty="0" smtClean="0"/>
              <a:t>Limitation of the array-based  implementation</a:t>
            </a:r>
          </a:p>
          <a:p>
            <a:pPr lvl="1" eaLnBrk="1" hangingPunct="1">
              <a:lnSpc>
                <a:spcPct val="90000"/>
              </a:lnSpc>
            </a:pPr>
            <a:r>
              <a:rPr lang="en-US" altLang="en-US" dirty="0" smtClean="0"/>
              <a:t>Not intrinsic to the Stack ADT</a:t>
            </a:r>
            <a:endParaRPr lang="en-US" altLang="en-US" sz="2400" dirty="0"/>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a:xfrm>
                <a:off x="6172200" y="2249486"/>
                <a:ext cx="6019800" cy="3541714"/>
              </a:xfrm>
            </p:spPr>
            <p:txBody>
              <a:bodyPr>
                <a:normAutofit/>
              </a:bodyPr>
              <a:lstStyle/>
              <a:p>
                <a:pPr marL="0" indent="0">
                  <a:spcBef>
                    <a:spcPts val="0"/>
                  </a:spcBef>
                  <a:buNone/>
                </a:pPr>
                <a:r>
                  <a:rPr lang="en-US" b="1" i="0" u="sng" dirty="0" smtClean="0">
                    <a:solidFill>
                      <a:schemeClr val="accent1"/>
                    </a:solidFill>
                    <a:latin typeface="Courier New" panose="02070309020205020404" pitchFamily="49" charset="0"/>
                    <a:cs typeface="Courier New" panose="02070309020205020404" pitchFamily="49" charset="0"/>
                  </a:rPr>
                  <a:t>Algorithm</a:t>
                </a:r>
                <a:r>
                  <a:rPr lang="en-US" i="0" dirty="0" smtClean="0">
                    <a:latin typeface="Courier New" panose="02070309020205020404" pitchFamily="49" charset="0"/>
                    <a:cs typeface="Courier New" panose="02070309020205020404" pitchFamily="49" charset="0"/>
                  </a:rPr>
                  <a:t> push(e)</a:t>
                </a: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Element</a:t>
                </a:r>
                <a:r>
                  <a:rPr lang="en-US" dirty="0" smtClean="0">
                    <a:latin typeface="Courier New" panose="02070309020205020404" pitchFamily="49" charset="0"/>
                    <a:cs typeface="Courier New" panose="02070309020205020404" pitchFamily="49" charset="0"/>
                  </a:rPr>
                  <a:t> e</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𝑙𝑒𝑛𝑔𝑡h</m:t>
                    </m:r>
                    <m:r>
                      <a:rPr lang="en-US" b="0" i="1" smtClean="0">
                        <a:latin typeface="Cambria Math" panose="02040503050406030204" pitchFamily="18" charset="0"/>
                      </a:rPr>
                      <m:t>−1</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then</a:t>
                </a:r>
                <a:endParaRPr lang="en-US" b="1" dirty="0">
                  <a:solidFill>
                    <a:schemeClr val="accent1"/>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throw </a:t>
                </a:r>
                <a:r>
                  <a:rPr lang="en-US" b="1" dirty="0" err="1" smtClean="0">
                    <a:latin typeface="Courier New" panose="02070309020205020404" pitchFamily="49" charset="0"/>
                    <a:cs typeface="Courier New" panose="02070309020205020404" pitchFamily="49" charset="0"/>
                  </a:rPr>
                  <a:t>IllegalStateException</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oMath>
                </a14:m>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𝑆</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latin typeface="Courier New" panose="02070309020205020404" pitchFamily="49" charset="0"/>
                  <a:cs typeface="Courier New" panose="02070309020205020404" pitchFamily="49" charset="0"/>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xfrm>
                <a:off x="6172200" y="2249486"/>
                <a:ext cx="6019800" cy="3541714"/>
              </a:xfrm>
              <a:blipFill rotWithShape="0">
                <a:blip r:embed="rId2"/>
                <a:stretch>
                  <a:fillRect l="-2330" r="-101"/>
                </a:stretch>
              </a:blipFill>
            </p:spPr>
            <p:txBody>
              <a:bodyPr/>
              <a:lstStyle/>
              <a:p>
                <a:r>
                  <a:rPr lang="en-US">
                    <a:noFill/>
                  </a:rPr>
                  <a:t> </a:t>
                </a:r>
              </a:p>
            </p:txBody>
          </p:sp>
        </mc:Fallback>
      </mc:AlternateContent>
      <p:sp>
        <p:nvSpPr>
          <p:cNvPr id="40966" name="Rectangle 5" descr="Rectangle: Click to edit Master text styles&#10;Second level&#10;Third level&#10;Fourth level&#10;Fifth level"/>
          <p:cNvSpPr>
            <a:spLocks noChangeArrowheads="1"/>
          </p:cNvSpPr>
          <p:nvPr/>
        </p:nvSpPr>
        <p:spPr bwMode="auto">
          <a:xfrm>
            <a:off x="2209800" y="1752600"/>
            <a:ext cx="358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nSpc>
                <a:spcPct val="90000"/>
              </a:lnSpc>
              <a:spcBef>
                <a:spcPct val="20000"/>
              </a:spcBef>
              <a:buClr>
                <a:schemeClr val="hlink"/>
              </a:buClr>
              <a:buSzPct val="110000"/>
              <a:buFont typeface="Wingdings" panose="05000000000000000000" pitchFamily="2" charset="2"/>
              <a:buBlip>
                <a:blip r:embed="rId3"/>
              </a:buBlip>
            </a:pPr>
            <a:endParaRPr lang="en-US" altLang="en-US"/>
          </a:p>
        </p:txBody>
      </p:sp>
      <p:grpSp>
        <p:nvGrpSpPr>
          <p:cNvPr id="40967" name="Group 6"/>
          <p:cNvGrpSpPr>
            <a:grpSpLocks/>
          </p:cNvGrpSpPr>
          <p:nvPr/>
        </p:nvGrpSpPr>
        <p:grpSpPr bwMode="auto">
          <a:xfrm>
            <a:off x="2971797" y="5891559"/>
            <a:ext cx="6934200" cy="814388"/>
            <a:chOff x="912" y="3435"/>
            <a:chExt cx="4368" cy="513"/>
          </a:xfrm>
        </p:grpSpPr>
        <p:sp>
          <p:nvSpPr>
            <p:cNvPr id="40969" name="Rectangle 7"/>
            <p:cNvSpPr>
              <a:spLocks noChangeArrowheads="1"/>
            </p:cNvSpPr>
            <p:nvPr/>
          </p:nvSpPr>
          <p:spPr bwMode="auto">
            <a:xfrm>
              <a:off x="4560" y="3512"/>
              <a:ext cx="720" cy="2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40970" name="Freeform 8"/>
            <p:cNvSpPr>
              <a:spLocks/>
            </p:cNvSpPr>
            <p:nvPr/>
          </p:nvSpPr>
          <p:spPr bwMode="auto">
            <a:xfrm>
              <a:off x="3600" y="3515"/>
              <a:ext cx="951" cy="239"/>
            </a:xfrm>
            <a:custGeom>
              <a:avLst/>
              <a:gdLst>
                <a:gd name="T0" fmla="*/ 951 w 951"/>
                <a:gd name="T1" fmla="*/ 239 h 239"/>
                <a:gd name="T2" fmla="*/ 951 w 951"/>
                <a:gd name="T3" fmla="*/ 0 h 239"/>
                <a:gd name="T4" fmla="*/ 0 w 951"/>
                <a:gd name="T5" fmla="*/ 0 h 239"/>
                <a:gd name="T6" fmla="*/ 24 w 951"/>
                <a:gd name="T7" fmla="*/ 103 h 239"/>
                <a:gd name="T8" fmla="*/ 104 w 951"/>
                <a:gd name="T9" fmla="*/ 143 h 239"/>
                <a:gd name="T10" fmla="*/ 120 w 951"/>
                <a:gd name="T11" fmla="*/ 239 h 239"/>
                <a:gd name="T12" fmla="*/ 951 w 951"/>
                <a:gd name="T13" fmla="*/ 239 h 239"/>
                <a:gd name="T14" fmla="*/ 0 60000 65536"/>
                <a:gd name="T15" fmla="*/ 0 60000 65536"/>
                <a:gd name="T16" fmla="*/ 0 60000 65536"/>
                <a:gd name="T17" fmla="*/ 0 60000 65536"/>
                <a:gd name="T18" fmla="*/ 0 60000 65536"/>
                <a:gd name="T19" fmla="*/ 0 60000 65536"/>
                <a:gd name="T20" fmla="*/ 0 60000 65536"/>
                <a:gd name="T21" fmla="*/ 0 w 951"/>
                <a:gd name="T22" fmla="*/ 0 h 239"/>
                <a:gd name="T23" fmla="*/ 951 w 951"/>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1" h="239">
                  <a:moveTo>
                    <a:pt x="951" y="239"/>
                  </a:moveTo>
                  <a:lnTo>
                    <a:pt x="951" y="0"/>
                  </a:lnTo>
                  <a:lnTo>
                    <a:pt x="0" y="0"/>
                  </a:lnTo>
                  <a:lnTo>
                    <a:pt x="24" y="103"/>
                  </a:lnTo>
                  <a:lnTo>
                    <a:pt x="104" y="143"/>
                  </a:lnTo>
                  <a:lnTo>
                    <a:pt x="120" y="239"/>
                  </a:lnTo>
                  <a:lnTo>
                    <a:pt x="951" y="239"/>
                  </a:lnTo>
                  <a:close/>
                </a:path>
              </a:pathLst>
            </a:custGeom>
            <a:solidFill>
              <a:schemeClr val="accent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40971" name="Freeform 9"/>
            <p:cNvSpPr>
              <a:spLocks/>
            </p:cNvSpPr>
            <p:nvPr/>
          </p:nvSpPr>
          <p:spPr bwMode="auto">
            <a:xfrm>
              <a:off x="1200" y="3515"/>
              <a:ext cx="1879" cy="239"/>
            </a:xfrm>
            <a:custGeom>
              <a:avLst/>
              <a:gdLst>
                <a:gd name="T0" fmla="*/ 0 w 1879"/>
                <a:gd name="T1" fmla="*/ 0 h 239"/>
                <a:gd name="T2" fmla="*/ 0 w 1879"/>
                <a:gd name="T3" fmla="*/ 239 h 239"/>
                <a:gd name="T4" fmla="*/ 1879 w 1879"/>
                <a:gd name="T5" fmla="*/ 239 h 239"/>
                <a:gd name="T6" fmla="*/ 1863 w 1879"/>
                <a:gd name="T7" fmla="*/ 135 h 239"/>
                <a:gd name="T8" fmla="*/ 1783 w 1879"/>
                <a:gd name="T9" fmla="*/ 79 h 239"/>
                <a:gd name="T10" fmla="*/ 1767 w 1879"/>
                <a:gd name="T11" fmla="*/ 0 h 239"/>
                <a:gd name="T12" fmla="*/ 0 w 1879"/>
                <a:gd name="T13" fmla="*/ 0 h 239"/>
                <a:gd name="T14" fmla="*/ 0 60000 65536"/>
                <a:gd name="T15" fmla="*/ 0 60000 65536"/>
                <a:gd name="T16" fmla="*/ 0 60000 65536"/>
                <a:gd name="T17" fmla="*/ 0 60000 65536"/>
                <a:gd name="T18" fmla="*/ 0 60000 65536"/>
                <a:gd name="T19" fmla="*/ 0 60000 65536"/>
                <a:gd name="T20" fmla="*/ 0 60000 65536"/>
                <a:gd name="T21" fmla="*/ 0 w 1879"/>
                <a:gd name="T22" fmla="*/ 0 h 239"/>
                <a:gd name="T23" fmla="*/ 1879 w 1879"/>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9" h="239">
                  <a:moveTo>
                    <a:pt x="0" y="0"/>
                  </a:moveTo>
                  <a:lnTo>
                    <a:pt x="0" y="239"/>
                  </a:lnTo>
                  <a:lnTo>
                    <a:pt x="1879" y="239"/>
                  </a:lnTo>
                  <a:lnTo>
                    <a:pt x="1863" y="135"/>
                  </a:lnTo>
                  <a:lnTo>
                    <a:pt x="1783" y="79"/>
                  </a:lnTo>
                  <a:lnTo>
                    <a:pt x="1767" y="0"/>
                  </a:lnTo>
                  <a:lnTo>
                    <a:pt x="0" y="0"/>
                  </a:lnTo>
                  <a:close/>
                </a:path>
              </a:pathLst>
            </a:custGeom>
            <a:solidFill>
              <a:schemeClr val="accent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40972" name="Rectangle 10"/>
            <p:cNvSpPr>
              <a:spLocks noChangeArrowheads="1"/>
            </p:cNvSpPr>
            <p:nvPr/>
          </p:nvSpPr>
          <p:spPr bwMode="auto">
            <a:xfrm>
              <a:off x="2967" y="3507"/>
              <a:ext cx="8"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73" name="Rectangle 11"/>
            <p:cNvSpPr>
              <a:spLocks noChangeArrowheads="1"/>
            </p:cNvSpPr>
            <p:nvPr/>
          </p:nvSpPr>
          <p:spPr bwMode="auto">
            <a:xfrm>
              <a:off x="1192" y="3507"/>
              <a:ext cx="1775"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74" name="Rectangle 12"/>
            <p:cNvSpPr>
              <a:spLocks noChangeArrowheads="1"/>
            </p:cNvSpPr>
            <p:nvPr/>
          </p:nvSpPr>
          <p:spPr bwMode="auto">
            <a:xfrm>
              <a:off x="1192" y="3515"/>
              <a:ext cx="16" cy="247"/>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75" name="Rectangle 13"/>
            <p:cNvSpPr>
              <a:spLocks noChangeArrowheads="1"/>
            </p:cNvSpPr>
            <p:nvPr/>
          </p:nvSpPr>
          <p:spPr bwMode="auto">
            <a:xfrm>
              <a:off x="3079" y="3746"/>
              <a:ext cx="8"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76" name="Rectangle 14"/>
            <p:cNvSpPr>
              <a:spLocks noChangeArrowheads="1"/>
            </p:cNvSpPr>
            <p:nvPr/>
          </p:nvSpPr>
          <p:spPr bwMode="auto">
            <a:xfrm>
              <a:off x="1200" y="3746"/>
              <a:ext cx="1879"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77" name="Rectangle 15"/>
            <p:cNvSpPr>
              <a:spLocks noChangeArrowheads="1"/>
            </p:cNvSpPr>
            <p:nvPr/>
          </p:nvSpPr>
          <p:spPr bwMode="auto">
            <a:xfrm>
              <a:off x="3599" y="3507"/>
              <a:ext cx="8"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78" name="Rectangle 16"/>
            <p:cNvSpPr>
              <a:spLocks noChangeArrowheads="1"/>
            </p:cNvSpPr>
            <p:nvPr/>
          </p:nvSpPr>
          <p:spPr bwMode="auto">
            <a:xfrm>
              <a:off x="3607" y="3507"/>
              <a:ext cx="1663"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79" name="Rectangle 17"/>
            <p:cNvSpPr>
              <a:spLocks noChangeArrowheads="1"/>
            </p:cNvSpPr>
            <p:nvPr/>
          </p:nvSpPr>
          <p:spPr bwMode="auto">
            <a:xfrm>
              <a:off x="5254" y="3515"/>
              <a:ext cx="16" cy="247"/>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0" name="Rectangle 18"/>
            <p:cNvSpPr>
              <a:spLocks noChangeArrowheads="1"/>
            </p:cNvSpPr>
            <p:nvPr/>
          </p:nvSpPr>
          <p:spPr bwMode="auto">
            <a:xfrm>
              <a:off x="3703" y="3746"/>
              <a:ext cx="8"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1" name="Rectangle 19"/>
            <p:cNvSpPr>
              <a:spLocks noChangeArrowheads="1"/>
            </p:cNvSpPr>
            <p:nvPr/>
          </p:nvSpPr>
          <p:spPr bwMode="auto">
            <a:xfrm>
              <a:off x="3711" y="3746"/>
              <a:ext cx="1551" cy="16"/>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2" name="Rectangle 20"/>
            <p:cNvSpPr>
              <a:spLocks noChangeArrowheads="1"/>
            </p:cNvSpPr>
            <p:nvPr/>
          </p:nvSpPr>
          <p:spPr bwMode="auto">
            <a:xfrm>
              <a:off x="1440"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3" name="Rectangle 21"/>
            <p:cNvSpPr>
              <a:spLocks noChangeArrowheads="1"/>
            </p:cNvSpPr>
            <p:nvPr/>
          </p:nvSpPr>
          <p:spPr bwMode="auto">
            <a:xfrm>
              <a:off x="1440"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4" name="Rectangle 22"/>
            <p:cNvSpPr>
              <a:spLocks noChangeArrowheads="1"/>
            </p:cNvSpPr>
            <p:nvPr/>
          </p:nvSpPr>
          <p:spPr bwMode="auto">
            <a:xfrm>
              <a:off x="1440"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5" name="Rectangle 23"/>
            <p:cNvSpPr>
              <a:spLocks noChangeArrowheads="1"/>
            </p:cNvSpPr>
            <p:nvPr/>
          </p:nvSpPr>
          <p:spPr bwMode="auto">
            <a:xfrm>
              <a:off x="1680"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6" name="Rectangle 24"/>
            <p:cNvSpPr>
              <a:spLocks noChangeArrowheads="1"/>
            </p:cNvSpPr>
            <p:nvPr/>
          </p:nvSpPr>
          <p:spPr bwMode="auto">
            <a:xfrm>
              <a:off x="1680"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7" name="Rectangle 25"/>
            <p:cNvSpPr>
              <a:spLocks noChangeArrowheads="1"/>
            </p:cNvSpPr>
            <p:nvPr/>
          </p:nvSpPr>
          <p:spPr bwMode="auto">
            <a:xfrm>
              <a:off x="1680"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8" name="Rectangle 26"/>
            <p:cNvSpPr>
              <a:spLocks noChangeArrowheads="1"/>
            </p:cNvSpPr>
            <p:nvPr/>
          </p:nvSpPr>
          <p:spPr bwMode="auto">
            <a:xfrm>
              <a:off x="2399"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89" name="Rectangle 27"/>
            <p:cNvSpPr>
              <a:spLocks noChangeArrowheads="1"/>
            </p:cNvSpPr>
            <p:nvPr/>
          </p:nvSpPr>
          <p:spPr bwMode="auto">
            <a:xfrm>
              <a:off x="2399"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0" name="Rectangle 28"/>
            <p:cNvSpPr>
              <a:spLocks noChangeArrowheads="1"/>
            </p:cNvSpPr>
            <p:nvPr/>
          </p:nvSpPr>
          <p:spPr bwMode="auto">
            <a:xfrm>
              <a:off x="2399"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1" name="Rectangle 29"/>
            <p:cNvSpPr>
              <a:spLocks noChangeArrowheads="1"/>
            </p:cNvSpPr>
            <p:nvPr/>
          </p:nvSpPr>
          <p:spPr bwMode="auto">
            <a:xfrm>
              <a:off x="2159"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2" name="Rectangle 30"/>
            <p:cNvSpPr>
              <a:spLocks noChangeArrowheads="1"/>
            </p:cNvSpPr>
            <p:nvPr/>
          </p:nvSpPr>
          <p:spPr bwMode="auto">
            <a:xfrm>
              <a:off x="2159"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3" name="Rectangle 31"/>
            <p:cNvSpPr>
              <a:spLocks noChangeArrowheads="1"/>
            </p:cNvSpPr>
            <p:nvPr/>
          </p:nvSpPr>
          <p:spPr bwMode="auto">
            <a:xfrm>
              <a:off x="2159"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4" name="Rectangle 32"/>
            <p:cNvSpPr>
              <a:spLocks noChangeArrowheads="1"/>
            </p:cNvSpPr>
            <p:nvPr/>
          </p:nvSpPr>
          <p:spPr bwMode="auto">
            <a:xfrm>
              <a:off x="1920"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5" name="Rectangle 33"/>
            <p:cNvSpPr>
              <a:spLocks noChangeArrowheads="1"/>
            </p:cNvSpPr>
            <p:nvPr/>
          </p:nvSpPr>
          <p:spPr bwMode="auto">
            <a:xfrm>
              <a:off x="1920"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6" name="Rectangle 34"/>
            <p:cNvSpPr>
              <a:spLocks noChangeArrowheads="1"/>
            </p:cNvSpPr>
            <p:nvPr/>
          </p:nvSpPr>
          <p:spPr bwMode="auto">
            <a:xfrm>
              <a:off x="1920"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7" name="Rectangle 35"/>
            <p:cNvSpPr>
              <a:spLocks noChangeArrowheads="1"/>
            </p:cNvSpPr>
            <p:nvPr/>
          </p:nvSpPr>
          <p:spPr bwMode="auto">
            <a:xfrm>
              <a:off x="2639"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8" name="Rectangle 36"/>
            <p:cNvSpPr>
              <a:spLocks noChangeArrowheads="1"/>
            </p:cNvSpPr>
            <p:nvPr/>
          </p:nvSpPr>
          <p:spPr bwMode="auto">
            <a:xfrm>
              <a:off x="2639"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0999" name="Rectangle 37"/>
            <p:cNvSpPr>
              <a:spLocks noChangeArrowheads="1"/>
            </p:cNvSpPr>
            <p:nvPr/>
          </p:nvSpPr>
          <p:spPr bwMode="auto">
            <a:xfrm>
              <a:off x="2639"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0" name="Rectangle 38"/>
            <p:cNvSpPr>
              <a:spLocks noChangeArrowheads="1"/>
            </p:cNvSpPr>
            <p:nvPr/>
          </p:nvSpPr>
          <p:spPr bwMode="auto">
            <a:xfrm>
              <a:off x="4286"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1" name="Rectangle 39"/>
            <p:cNvSpPr>
              <a:spLocks noChangeArrowheads="1"/>
            </p:cNvSpPr>
            <p:nvPr/>
          </p:nvSpPr>
          <p:spPr bwMode="auto">
            <a:xfrm>
              <a:off x="5016"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2" name="Rectangle 40"/>
            <p:cNvSpPr>
              <a:spLocks noChangeArrowheads="1"/>
            </p:cNvSpPr>
            <p:nvPr/>
          </p:nvSpPr>
          <p:spPr bwMode="auto">
            <a:xfrm>
              <a:off x="4286"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3" name="Rectangle 41"/>
            <p:cNvSpPr>
              <a:spLocks noChangeArrowheads="1"/>
            </p:cNvSpPr>
            <p:nvPr/>
          </p:nvSpPr>
          <p:spPr bwMode="auto">
            <a:xfrm>
              <a:off x="2879"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4" name="Rectangle 42"/>
            <p:cNvSpPr>
              <a:spLocks noChangeArrowheads="1"/>
            </p:cNvSpPr>
            <p:nvPr/>
          </p:nvSpPr>
          <p:spPr bwMode="auto">
            <a:xfrm>
              <a:off x="2879"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5" name="Rectangle 43"/>
            <p:cNvSpPr>
              <a:spLocks noChangeArrowheads="1"/>
            </p:cNvSpPr>
            <p:nvPr/>
          </p:nvSpPr>
          <p:spPr bwMode="auto">
            <a:xfrm>
              <a:off x="2879"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6" name="Rectangle 44"/>
            <p:cNvSpPr>
              <a:spLocks noChangeArrowheads="1"/>
            </p:cNvSpPr>
            <p:nvPr/>
          </p:nvSpPr>
          <p:spPr bwMode="auto">
            <a:xfrm>
              <a:off x="4047"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7" name="Rectangle 45"/>
            <p:cNvSpPr>
              <a:spLocks noChangeArrowheads="1"/>
            </p:cNvSpPr>
            <p:nvPr/>
          </p:nvSpPr>
          <p:spPr bwMode="auto">
            <a:xfrm>
              <a:off x="4047"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8" name="Rectangle 46"/>
            <p:cNvSpPr>
              <a:spLocks noChangeArrowheads="1"/>
            </p:cNvSpPr>
            <p:nvPr/>
          </p:nvSpPr>
          <p:spPr bwMode="auto">
            <a:xfrm>
              <a:off x="4047"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09" name="Rectangle 47"/>
            <p:cNvSpPr>
              <a:spLocks noChangeArrowheads="1"/>
            </p:cNvSpPr>
            <p:nvPr/>
          </p:nvSpPr>
          <p:spPr bwMode="auto">
            <a:xfrm>
              <a:off x="3807"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0" name="Rectangle 48"/>
            <p:cNvSpPr>
              <a:spLocks noChangeArrowheads="1"/>
            </p:cNvSpPr>
            <p:nvPr/>
          </p:nvSpPr>
          <p:spPr bwMode="auto">
            <a:xfrm>
              <a:off x="3807"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1" name="Rectangle 49"/>
            <p:cNvSpPr>
              <a:spLocks noChangeArrowheads="1"/>
            </p:cNvSpPr>
            <p:nvPr/>
          </p:nvSpPr>
          <p:spPr bwMode="auto">
            <a:xfrm>
              <a:off x="3807"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2" name="Rectangle 50"/>
            <p:cNvSpPr>
              <a:spLocks noChangeArrowheads="1"/>
            </p:cNvSpPr>
            <p:nvPr/>
          </p:nvSpPr>
          <p:spPr bwMode="auto">
            <a:xfrm>
              <a:off x="4534"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3" name="Rectangle 51"/>
            <p:cNvSpPr>
              <a:spLocks noChangeArrowheads="1"/>
            </p:cNvSpPr>
            <p:nvPr/>
          </p:nvSpPr>
          <p:spPr bwMode="auto">
            <a:xfrm>
              <a:off x="5264"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4" name="Rectangle 52"/>
            <p:cNvSpPr>
              <a:spLocks noChangeArrowheads="1"/>
            </p:cNvSpPr>
            <p:nvPr/>
          </p:nvSpPr>
          <p:spPr bwMode="auto">
            <a:xfrm>
              <a:off x="4534"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5" name="Rectangle 53"/>
            <p:cNvSpPr>
              <a:spLocks noChangeArrowheads="1"/>
            </p:cNvSpPr>
            <p:nvPr/>
          </p:nvSpPr>
          <p:spPr bwMode="auto">
            <a:xfrm>
              <a:off x="4774"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6" name="Rectangle 54"/>
            <p:cNvSpPr>
              <a:spLocks noChangeArrowheads="1"/>
            </p:cNvSpPr>
            <p:nvPr/>
          </p:nvSpPr>
          <p:spPr bwMode="auto">
            <a:xfrm>
              <a:off x="4774"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7" name="Rectangle 55"/>
            <p:cNvSpPr>
              <a:spLocks noChangeArrowheads="1"/>
            </p:cNvSpPr>
            <p:nvPr/>
          </p:nvSpPr>
          <p:spPr bwMode="auto">
            <a:xfrm>
              <a:off x="4774"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8" name="Rectangle 56"/>
            <p:cNvSpPr>
              <a:spLocks noChangeArrowheads="1"/>
            </p:cNvSpPr>
            <p:nvPr/>
          </p:nvSpPr>
          <p:spPr bwMode="auto">
            <a:xfrm>
              <a:off x="5014"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19" name="Rectangle 57"/>
            <p:cNvSpPr>
              <a:spLocks noChangeArrowheads="1"/>
            </p:cNvSpPr>
            <p:nvPr/>
          </p:nvSpPr>
          <p:spPr bwMode="auto">
            <a:xfrm>
              <a:off x="5014" y="3515"/>
              <a:ext cx="16" cy="239"/>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20" name="Rectangle 58"/>
            <p:cNvSpPr>
              <a:spLocks noChangeArrowheads="1"/>
            </p:cNvSpPr>
            <p:nvPr/>
          </p:nvSpPr>
          <p:spPr bwMode="auto">
            <a:xfrm>
              <a:off x="912" y="3530"/>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accent1"/>
                  </a:solidFill>
                  <a:latin typeface="Times New Roman" panose="02020603050405020304" pitchFamily="18" charset="0"/>
                </a:rPr>
                <a:t>S</a:t>
              </a:r>
              <a:endParaRPr lang="en-US" altLang="en-US" b="1" dirty="0">
                <a:solidFill>
                  <a:schemeClr val="accent1"/>
                </a:solidFill>
              </a:endParaRPr>
            </a:p>
          </p:txBody>
        </p:sp>
        <p:sp>
          <p:nvSpPr>
            <p:cNvPr id="41021" name="Rectangle 59"/>
            <p:cNvSpPr>
              <a:spLocks noChangeArrowheads="1"/>
            </p:cNvSpPr>
            <p:nvPr/>
          </p:nvSpPr>
          <p:spPr bwMode="auto">
            <a:xfrm>
              <a:off x="1272" y="3744"/>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accent1"/>
                  </a:solidFill>
                  <a:latin typeface="Times New Roman" panose="02020603050405020304" pitchFamily="18" charset="0"/>
                </a:rPr>
                <a:t>0</a:t>
              </a:r>
              <a:endParaRPr lang="en-US" altLang="en-US">
                <a:solidFill>
                  <a:schemeClr val="accent1"/>
                </a:solidFill>
              </a:endParaRPr>
            </a:p>
          </p:txBody>
        </p:sp>
        <p:sp>
          <p:nvSpPr>
            <p:cNvPr id="41022" name="Rectangle 60"/>
            <p:cNvSpPr>
              <a:spLocks noChangeArrowheads="1"/>
            </p:cNvSpPr>
            <p:nvPr/>
          </p:nvSpPr>
          <p:spPr bwMode="auto">
            <a:xfrm>
              <a:off x="1528" y="3744"/>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accent1"/>
                  </a:solidFill>
                  <a:latin typeface="Times New Roman" panose="02020603050405020304" pitchFamily="18" charset="0"/>
                </a:rPr>
                <a:t>1</a:t>
              </a:r>
              <a:endParaRPr lang="en-US" altLang="en-US">
                <a:solidFill>
                  <a:schemeClr val="accent1"/>
                </a:solidFill>
              </a:endParaRPr>
            </a:p>
          </p:txBody>
        </p:sp>
        <p:sp>
          <p:nvSpPr>
            <p:cNvPr id="41023" name="Rectangle 61"/>
            <p:cNvSpPr>
              <a:spLocks noChangeArrowheads="1"/>
            </p:cNvSpPr>
            <p:nvPr/>
          </p:nvSpPr>
          <p:spPr bwMode="auto">
            <a:xfrm>
              <a:off x="1768" y="3744"/>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accent1"/>
                  </a:solidFill>
                  <a:latin typeface="Times New Roman" panose="02020603050405020304" pitchFamily="18" charset="0"/>
                </a:rPr>
                <a:t>2</a:t>
              </a:r>
              <a:endParaRPr lang="en-US" altLang="en-US">
                <a:solidFill>
                  <a:schemeClr val="accent1"/>
                </a:solidFill>
              </a:endParaRPr>
            </a:p>
          </p:txBody>
        </p:sp>
        <p:sp>
          <p:nvSpPr>
            <p:cNvPr id="41024" name="Rectangle 62"/>
            <p:cNvSpPr>
              <a:spLocks noChangeArrowheads="1"/>
            </p:cNvSpPr>
            <p:nvPr/>
          </p:nvSpPr>
          <p:spPr bwMode="auto">
            <a:xfrm>
              <a:off x="5066" y="3754"/>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accent1"/>
                  </a:solidFill>
                  <a:latin typeface="Times New Roman" panose="02020603050405020304" pitchFamily="18" charset="0"/>
                </a:rPr>
                <a:t>t</a:t>
              </a:r>
              <a:endParaRPr lang="en-US" altLang="en-US" b="1">
                <a:solidFill>
                  <a:schemeClr val="accent1"/>
                </a:solidFill>
              </a:endParaRPr>
            </a:p>
          </p:txBody>
        </p:sp>
        <p:sp>
          <p:nvSpPr>
            <p:cNvPr id="41025" name="Rectangle 63"/>
            <p:cNvSpPr>
              <a:spLocks noChangeArrowheads="1"/>
            </p:cNvSpPr>
            <p:nvPr/>
          </p:nvSpPr>
          <p:spPr bwMode="auto">
            <a:xfrm>
              <a:off x="2959"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26" name="Freeform 64"/>
            <p:cNvSpPr>
              <a:spLocks/>
            </p:cNvSpPr>
            <p:nvPr/>
          </p:nvSpPr>
          <p:spPr bwMode="auto">
            <a:xfrm>
              <a:off x="2959" y="3515"/>
              <a:ext cx="64" cy="127"/>
            </a:xfrm>
            <a:custGeom>
              <a:avLst/>
              <a:gdLst>
                <a:gd name="T0" fmla="*/ 16 w 64"/>
                <a:gd name="T1" fmla="*/ 0 h 127"/>
                <a:gd name="T2" fmla="*/ 32 w 64"/>
                <a:gd name="T3" fmla="*/ 71 h 127"/>
                <a:gd name="T4" fmla="*/ 32 w 64"/>
                <a:gd name="T5" fmla="*/ 71 h 127"/>
                <a:gd name="T6" fmla="*/ 32 w 64"/>
                <a:gd name="T7" fmla="*/ 71 h 127"/>
                <a:gd name="T8" fmla="*/ 40 w 64"/>
                <a:gd name="T9" fmla="*/ 95 h 127"/>
                <a:gd name="T10" fmla="*/ 40 w 64"/>
                <a:gd name="T11" fmla="*/ 95 h 127"/>
                <a:gd name="T12" fmla="*/ 40 w 64"/>
                <a:gd name="T13" fmla="*/ 95 h 127"/>
                <a:gd name="T14" fmla="*/ 64 w 64"/>
                <a:gd name="T15" fmla="*/ 119 h 127"/>
                <a:gd name="T16" fmla="*/ 64 w 64"/>
                <a:gd name="T17" fmla="*/ 111 h 127"/>
                <a:gd name="T18" fmla="*/ 56 w 64"/>
                <a:gd name="T19" fmla="*/ 127 h 127"/>
                <a:gd name="T20" fmla="*/ 56 w 64"/>
                <a:gd name="T21" fmla="*/ 127 h 127"/>
                <a:gd name="T22" fmla="*/ 32 w 64"/>
                <a:gd name="T23" fmla="*/ 103 h 127"/>
                <a:gd name="T24" fmla="*/ 32 w 64"/>
                <a:gd name="T25" fmla="*/ 103 h 127"/>
                <a:gd name="T26" fmla="*/ 24 w 64"/>
                <a:gd name="T27" fmla="*/ 103 h 127"/>
                <a:gd name="T28" fmla="*/ 16 w 64"/>
                <a:gd name="T29" fmla="*/ 79 h 127"/>
                <a:gd name="T30" fmla="*/ 16 w 64"/>
                <a:gd name="T31" fmla="*/ 79 h 127"/>
                <a:gd name="T32" fmla="*/ 16 w 64"/>
                <a:gd name="T33" fmla="*/ 71 h 127"/>
                <a:gd name="T34" fmla="*/ 0 w 64"/>
                <a:gd name="T35" fmla="*/ 0 h 127"/>
                <a:gd name="T36" fmla="*/ 16 w 64"/>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27"/>
                <a:gd name="T59" fmla="*/ 64 w 6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27">
                  <a:moveTo>
                    <a:pt x="16" y="0"/>
                  </a:moveTo>
                  <a:lnTo>
                    <a:pt x="32" y="71"/>
                  </a:lnTo>
                  <a:lnTo>
                    <a:pt x="40" y="95"/>
                  </a:lnTo>
                  <a:lnTo>
                    <a:pt x="64" y="119"/>
                  </a:lnTo>
                  <a:lnTo>
                    <a:pt x="64" y="111"/>
                  </a:lnTo>
                  <a:lnTo>
                    <a:pt x="56" y="127"/>
                  </a:lnTo>
                  <a:lnTo>
                    <a:pt x="32" y="103"/>
                  </a:lnTo>
                  <a:lnTo>
                    <a:pt x="24" y="103"/>
                  </a:lnTo>
                  <a:lnTo>
                    <a:pt x="16" y="79"/>
                  </a:lnTo>
                  <a:lnTo>
                    <a:pt x="16" y="71"/>
                  </a:lnTo>
                  <a:lnTo>
                    <a:pt x="0" y="0"/>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27" name="Freeform 65"/>
            <p:cNvSpPr>
              <a:spLocks/>
            </p:cNvSpPr>
            <p:nvPr/>
          </p:nvSpPr>
          <p:spPr bwMode="auto">
            <a:xfrm>
              <a:off x="3015" y="3626"/>
              <a:ext cx="64" cy="40"/>
            </a:xfrm>
            <a:custGeom>
              <a:avLst/>
              <a:gdLst>
                <a:gd name="T0" fmla="*/ 8 w 64"/>
                <a:gd name="T1" fmla="*/ 0 h 40"/>
                <a:gd name="T2" fmla="*/ 64 w 64"/>
                <a:gd name="T3" fmla="*/ 24 h 40"/>
                <a:gd name="T4" fmla="*/ 64 w 64"/>
                <a:gd name="T5" fmla="*/ 32 h 40"/>
                <a:gd name="T6" fmla="*/ 48 w 64"/>
                <a:gd name="T7" fmla="*/ 32 h 40"/>
                <a:gd name="T8" fmla="*/ 56 w 64"/>
                <a:gd name="T9" fmla="*/ 40 h 40"/>
                <a:gd name="T10" fmla="*/ 0 w 64"/>
                <a:gd name="T11" fmla="*/ 16 h 40"/>
                <a:gd name="T12" fmla="*/ 8 w 64"/>
                <a:gd name="T13" fmla="*/ 0 h 40"/>
                <a:gd name="T14" fmla="*/ 0 60000 65536"/>
                <a:gd name="T15" fmla="*/ 0 60000 65536"/>
                <a:gd name="T16" fmla="*/ 0 60000 65536"/>
                <a:gd name="T17" fmla="*/ 0 60000 65536"/>
                <a:gd name="T18" fmla="*/ 0 60000 65536"/>
                <a:gd name="T19" fmla="*/ 0 60000 65536"/>
                <a:gd name="T20" fmla="*/ 0 60000 65536"/>
                <a:gd name="T21" fmla="*/ 0 w 64"/>
                <a:gd name="T22" fmla="*/ 0 h 40"/>
                <a:gd name="T23" fmla="*/ 64 w 6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28" name="Rectangle 66"/>
            <p:cNvSpPr>
              <a:spLocks noChangeArrowheads="1"/>
            </p:cNvSpPr>
            <p:nvPr/>
          </p:nvSpPr>
          <p:spPr bwMode="auto">
            <a:xfrm>
              <a:off x="3079"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29" name="Freeform 67"/>
            <p:cNvSpPr>
              <a:spLocks/>
            </p:cNvSpPr>
            <p:nvPr/>
          </p:nvSpPr>
          <p:spPr bwMode="auto">
            <a:xfrm>
              <a:off x="3063" y="3658"/>
              <a:ext cx="32" cy="96"/>
            </a:xfrm>
            <a:custGeom>
              <a:avLst/>
              <a:gdLst>
                <a:gd name="T0" fmla="*/ 16 w 32"/>
                <a:gd name="T1" fmla="*/ 0 h 96"/>
                <a:gd name="T2" fmla="*/ 0 w 32"/>
                <a:gd name="T3" fmla="*/ 0 h 96"/>
                <a:gd name="T4" fmla="*/ 16 w 32"/>
                <a:gd name="T5" fmla="*/ 96 h 96"/>
                <a:gd name="T6" fmla="*/ 32 w 32"/>
                <a:gd name="T7" fmla="*/ 96 h 96"/>
                <a:gd name="T8" fmla="*/ 16 w 32"/>
                <a:gd name="T9" fmla="*/ 0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30" name="Rectangle 68"/>
            <p:cNvSpPr>
              <a:spLocks noChangeArrowheads="1"/>
            </p:cNvSpPr>
            <p:nvPr/>
          </p:nvSpPr>
          <p:spPr bwMode="auto">
            <a:xfrm>
              <a:off x="3583" y="3507"/>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31" name="Freeform 69"/>
            <p:cNvSpPr>
              <a:spLocks/>
            </p:cNvSpPr>
            <p:nvPr/>
          </p:nvSpPr>
          <p:spPr bwMode="auto">
            <a:xfrm>
              <a:off x="3583" y="3515"/>
              <a:ext cx="64" cy="127"/>
            </a:xfrm>
            <a:custGeom>
              <a:avLst/>
              <a:gdLst>
                <a:gd name="T0" fmla="*/ 16 w 64"/>
                <a:gd name="T1" fmla="*/ 0 h 127"/>
                <a:gd name="T2" fmla="*/ 24 w 64"/>
                <a:gd name="T3" fmla="*/ 71 h 127"/>
                <a:gd name="T4" fmla="*/ 24 w 64"/>
                <a:gd name="T5" fmla="*/ 71 h 127"/>
                <a:gd name="T6" fmla="*/ 24 w 64"/>
                <a:gd name="T7" fmla="*/ 71 h 127"/>
                <a:gd name="T8" fmla="*/ 40 w 64"/>
                <a:gd name="T9" fmla="*/ 95 h 127"/>
                <a:gd name="T10" fmla="*/ 40 w 64"/>
                <a:gd name="T11" fmla="*/ 95 h 127"/>
                <a:gd name="T12" fmla="*/ 40 w 64"/>
                <a:gd name="T13" fmla="*/ 95 h 127"/>
                <a:gd name="T14" fmla="*/ 64 w 64"/>
                <a:gd name="T15" fmla="*/ 119 h 127"/>
                <a:gd name="T16" fmla="*/ 64 w 64"/>
                <a:gd name="T17" fmla="*/ 111 h 127"/>
                <a:gd name="T18" fmla="*/ 56 w 64"/>
                <a:gd name="T19" fmla="*/ 127 h 127"/>
                <a:gd name="T20" fmla="*/ 56 w 64"/>
                <a:gd name="T21" fmla="*/ 127 h 127"/>
                <a:gd name="T22" fmla="*/ 32 w 64"/>
                <a:gd name="T23" fmla="*/ 103 h 127"/>
                <a:gd name="T24" fmla="*/ 32 w 64"/>
                <a:gd name="T25" fmla="*/ 103 h 127"/>
                <a:gd name="T26" fmla="*/ 24 w 64"/>
                <a:gd name="T27" fmla="*/ 103 h 127"/>
                <a:gd name="T28" fmla="*/ 8 w 64"/>
                <a:gd name="T29" fmla="*/ 79 h 127"/>
                <a:gd name="T30" fmla="*/ 8 w 64"/>
                <a:gd name="T31" fmla="*/ 79 h 127"/>
                <a:gd name="T32" fmla="*/ 8 w 64"/>
                <a:gd name="T33" fmla="*/ 71 h 127"/>
                <a:gd name="T34" fmla="*/ 0 w 64"/>
                <a:gd name="T35" fmla="*/ 0 h 127"/>
                <a:gd name="T36" fmla="*/ 16 w 64"/>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27"/>
                <a:gd name="T59" fmla="*/ 64 w 64"/>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27">
                  <a:moveTo>
                    <a:pt x="16" y="0"/>
                  </a:moveTo>
                  <a:lnTo>
                    <a:pt x="24" y="71"/>
                  </a:lnTo>
                  <a:lnTo>
                    <a:pt x="40" y="95"/>
                  </a:lnTo>
                  <a:lnTo>
                    <a:pt x="64" y="119"/>
                  </a:lnTo>
                  <a:lnTo>
                    <a:pt x="64" y="111"/>
                  </a:lnTo>
                  <a:lnTo>
                    <a:pt x="56" y="127"/>
                  </a:lnTo>
                  <a:lnTo>
                    <a:pt x="32" y="103"/>
                  </a:lnTo>
                  <a:lnTo>
                    <a:pt x="24" y="103"/>
                  </a:lnTo>
                  <a:lnTo>
                    <a:pt x="8" y="79"/>
                  </a:lnTo>
                  <a:lnTo>
                    <a:pt x="8" y="71"/>
                  </a:lnTo>
                  <a:lnTo>
                    <a:pt x="0" y="0"/>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32" name="Freeform 70"/>
            <p:cNvSpPr>
              <a:spLocks/>
            </p:cNvSpPr>
            <p:nvPr/>
          </p:nvSpPr>
          <p:spPr bwMode="auto">
            <a:xfrm>
              <a:off x="3639" y="3626"/>
              <a:ext cx="64" cy="40"/>
            </a:xfrm>
            <a:custGeom>
              <a:avLst/>
              <a:gdLst>
                <a:gd name="T0" fmla="*/ 8 w 64"/>
                <a:gd name="T1" fmla="*/ 0 h 40"/>
                <a:gd name="T2" fmla="*/ 64 w 64"/>
                <a:gd name="T3" fmla="*/ 24 h 40"/>
                <a:gd name="T4" fmla="*/ 64 w 64"/>
                <a:gd name="T5" fmla="*/ 32 h 40"/>
                <a:gd name="T6" fmla="*/ 48 w 64"/>
                <a:gd name="T7" fmla="*/ 32 h 40"/>
                <a:gd name="T8" fmla="*/ 56 w 64"/>
                <a:gd name="T9" fmla="*/ 40 h 40"/>
                <a:gd name="T10" fmla="*/ 0 w 64"/>
                <a:gd name="T11" fmla="*/ 16 h 40"/>
                <a:gd name="T12" fmla="*/ 8 w 64"/>
                <a:gd name="T13" fmla="*/ 0 h 40"/>
                <a:gd name="T14" fmla="*/ 0 60000 65536"/>
                <a:gd name="T15" fmla="*/ 0 60000 65536"/>
                <a:gd name="T16" fmla="*/ 0 60000 65536"/>
                <a:gd name="T17" fmla="*/ 0 60000 65536"/>
                <a:gd name="T18" fmla="*/ 0 60000 65536"/>
                <a:gd name="T19" fmla="*/ 0 60000 65536"/>
                <a:gd name="T20" fmla="*/ 0 60000 65536"/>
                <a:gd name="T21" fmla="*/ 0 w 64"/>
                <a:gd name="T22" fmla="*/ 0 h 40"/>
                <a:gd name="T23" fmla="*/ 64 w 6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33" name="Rectangle 71"/>
            <p:cNvSpPr>
              <a:spLocks noChangeArrowheads="1"/>
            </p:cNvSpPr>
            <p:nvPr/>
          </p:nvSpPr>
          <p:spPr bwMode="auto">
            <a:xfrm>
              <a:off x="3703" y="3754"/>
              <a:ext cx="16" cy="8"/>
            </a:xfrm>
            <a:prstGeom prst="rect">
              <a:avLst/>
            </a:prstGeom>
            <a:solidFill>
              <a:schemeClr val="tx1"/>
            </a:solidFill>
            <a:ln w="9525">
              <a:solidFill>
                <a:schemeClr val="tx1"/>
              </a:solidFill>
              <a:miter lim="800000"/>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34" name="Freeform 72"/>
            <p:cNvSpPr>
              <a:spLocks/>
            </p:cNvSpPr>
            <p:nvPr/>
          </p:nvSpPr>
          <p:spPr bwMode="auto">
            <a:xfrm>
              <a:off x="3687" y="3658"/>
              <a:ext cx="32" cy="96"/>
            </a:xfrm>
            <a:custGeom>
              <a:avLst/>
              <a:gdLst>
                <a:gd name="T0" fmla="*/ 16 w 32"/>
                <a:gd name="T1" fmla="*/ 0 h 96"/>
                <a:gd name="T2" fmla="*/ 0 w 32"/>
                <a:gd name="T3" fmla="*/ 0 h 96"/>
                <a:gd name="T4" fmla="*/ 16 w 32"/>
                <a:gd name="T5" fmla="*/ 96 h 96"/>
                <a:gd name="T6" fmla="*/ 32 w 32"/>
                <a:gd name="T7" fmla="*/ 96 h 96"/>
                <a:gd name="T8" fmla="*/ 16 w 32"/>
                <a:gd name="T9" fmla="*/ 0 h 96"/>
                <a:gd name="T10" fmla="*/ 0 60000 65536"/>
                <a:gd name="T11" fmla="*/ 0 60000 65536"/>
                <a:gd name="T12" fmla="*/ 0 60000 65536"/>
                <a:gd name="T13" fmla="*/ 0 60000 65536"/>
                <a:gd name="T14" fmla="*/ 0 60000 65536"/>
                <a:gd name="T15" fmla="*/ 0 w 32"/>
                <a:gd name="T16" fmla="*/ 0 h 96"/>
                <a:gd name="T17" fmla="*/ 32 w 32"/>
                <a:gd name="T18" fmla="*/ 96 h 96"/>
              </a:gdLst>
              <a:ahLst/>
              <a:cxnLst>
                <a:cxn ang="T10">
                  <a:pos x="T0" y="T1"/>
                </a:cxn>
                <a:cxn ang="T11">
                  <a:pos x="T2" y="T3"/>
                </a:cxn>
                <a:cxn ang="T12">
                  <a:pos x="T4" y="T5"/>
                </a:cxn>
                <a:cxn ang="T13">
                  <a:pos x="T6" y="T7"/>
                </a:cxn>
                <a:cxn ang="T14">
                  <a:pos x="T8" y="T9"/>
                </a:cxn>
              </a:cxnLst>
              <a:rect l="T15" t="T16" r="T17" b="T18"/>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1035" name="Rectangle 73"/>
            <p:cNvSpPr>
              <a:spLocks noChangeArrowheads="1"/>
            </p:cNvSpPr>
            <p:nvPr/>
          </p:nvSpPr>
          <p:spPr bwMode="auto">
            <a:xfrm>
              <a:off x="3239" y="3435"/>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b="1">
                  <a:solidFill>
                    <a:schemeClr val="accent1"/>
                  </a:solidFill>
                  <a:latin typeface="Times New Roman" panose="02020603050405020304" pitchFamily="18" charset="0"/>
                </a:rPr>
                <a:t>…</a:t>
              </a:r>
            </a:p>
          </p:txBody>
        </p:sp>
      </p:grpSp>
    </p:spTree>
    <p:extLst>
      <p:ext uri="{BB962C8B-B14F-4D97-AF65-F5344CB8AC3E}">
        <p14:creationId xmlns:p14="http://schemas.microsoft.com/office/powerpoint/2010/main" val="3819864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Implementation</a:t>
            </a:r>
            <a:endParaRPr lang="en-US" dirty="0"/>
          </a:p>
        </p:txBody>
      </p:sp>
      <p:sp>
        <p:nvSpPr>
          <p:cNvPr id="5" name="Content Placeholder 4"/>
          <p:cNvSpPr>
            <a:spLocks noGrp="1"/>
          </p:cNvSpPr>
          <p:nvPr>
            <p:ph sz="half" idx="1"/>
          </p:nvPr>
        </p:nvSpPr>
        <p:spPr>
          <a:xfrm>
            <a:off x="689994" y="2249486"/>
            <a:ext cx="5759997" cy="4608514"/>
          </a:xfrm>
        </p:spPr>
        <p:txBody>
          <a:bodyPr>
            <a:normAutofit fontScale="62500" lnSpcReduction="20000"/>
          </a:bodyPr>
          <a:lstStyle/>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ArrayStack</a:t>
            </a:r>
            <a:r>
              <a:rPr lang="en-US" b="1" dirty="0" smtClean="0">
                <a:latin typeface="Courier New" panose="02070309020205020404" pitchFamily="49" charset="0"/>
                <a:cs typeface="Courier New" panose="02070309020205020404" pitchFamily="49" charset="0"/>
              </a:rPr>
              <a:t>&lt;E&gt;</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implements</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Stack&lt;E&gt;</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stack;</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t = </a:t>
            </a:r>
            <a:r>
              <a:rPr lang="en-US" dirty="0" smtClean="0">
                <a:solidFill>
                  <a:schemeClr val="accent2"/>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ArrayStack</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this</a:t>
            </a:r>
            <a:r>
              <a:rPr lang="en-US" dirty="0" smtClean="0">
                <a:latin typeface="Courier New" panose="02070309020205020404" pitchFamily="49" charset="0"/>
                <a:cs typeface="Courier New" panose="02070309020205020404" pitchFamily="49" charset="0"/>
              </a:rPr>
              <a:t>(</a:t>
            </a:r>
            <a:r>
              <a:rPr lang="en-US" dirty="0" smtClean="0">
                <a:solidFill>
                  <a:schemeClr val="accent2"/>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 public</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ArrayStack</a:t>
            </a:r>
            <a:r>
              <a:rPr lang="en-US" dirty="0" smtClean="0">
                <a:latin typeface="Courier New" panose="02070309020205020404" pitchFamily="49" charset="0"/>
                <a:cs typeface="Courier New" panose="02070309020205020404" pitchFamily="49" charset="0"/>
              </a:rPr>
              <a:t>(</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capacity)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stack =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Object</a:t>
            </a:r>
            <a:r>
              <a:rPr lang="en-US" dirty="0" smtClean="0">
                <a:latin typeface="Courier New" panose="02070309020205020404" pitchFamily="49" charset="0"/>
                <a:cs typeface="Courier New" panose="02070309020205020404" pitchFamily="49" charset="0"/>
              </a:rPr>
              <a:t>[capacity];</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 public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size()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t + </a:t>
            </a:r>
            <a:r>
              <a:rPr lang="en-US" dirty="0" smtClean="0">
                <a:solidFill>
                  <a:schemeClr val="accent2"/>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 public </a:t>
            </a:r>
            <a:r>
              <a:rPr lang="en-US" b="1" dirty="0" err="1" smtClean="0">
                <a:solidFill>
                  <a:schemeClr val="accent1"/>
                </a:solidFill>
                <a:latin typeface="Courier New" panose="02070309020205020404" pitchFamily="49" charset="0"/>
                <a:cs typeface="Courier New" panose="02070309020205020404" pitchFamily="49" charset="0"/>
              </a:rPr>
              <a:t>boolean</a:t>
            </a:r>
            <a:r>
              <a:rPr lang="en-US" b="1" dirty="0" smtClean="0">
                <a:solidFill>
                  <a:schemeClr val="accent1"/>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t == </a:t>
            </a:r>
            <a:r>
              <a:rPr lang="en-US" dirty="0" smtClean="0">
                <a:solidFill>
                  <a:schemeClr val="accent2"/>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top()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stack[t];</a:t>
            </a:r>
          </a:p>
          <a:p>
            <a:pPr marL="0" indent="0">
              <a:spcBef>
                <a:spcPts val="0"/>
              </a:spcBef>
              <a:buNone/>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
        <p:nvSpPr>
          <p:cNvPr id="6" name="Content Placeholder 5"/>
          <p:cNvSpPr>
            <a:spLocks noGrp="1"/>
          </p:cNvSpPr>
          <p:nvPr>
            <p:ph sz="half" idx="2"/>
          </p:nvPr>
        </p:nvSpPr>
        <p:spPr>
          <a:xfrm>
            <a:off x="6855105" y="2249486"/>
            <a:ext cx="4846899" cy="4608514"/>
          </a:xfrm>
        </p:spPr>
        <p:txBody>
          <a:bodyPr>
            <a:normAutofit fontScale="62500" lnSpcReduction="20000"/>
          </a:bodyPr>
          <a:lstStyle/>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push(</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e)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throws</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IllegalStateException</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(size() == </a:t>
            </a:r>
            <a:r>
              <a:rPr lang="en-US" dirty="0" err="1" smtClean="0">
                <a:latin typeface="Courier New" panose="02070309020205020404" pitchFamily="49" charset="0"/>
                <a:cs typeface="Courier New" panose="02070309020205020404" pitchFamily="49" charset="0"/>
              </a:rPr>
              <a:t>stack.length</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throw</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IllegalStateException</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2"/>
                </a:solidFill>
                <a:latin typeface="Courier New" panose="02070309020205020404" pitchFamily="49" charset="0"/>
                <a:cs typeface="Courier New" panose="02070309020205020404" pitchFamily="49" charset="0"/>
              </a:rPr>
              <a:t>"Stack is full"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stack[++t] = 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pop()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 stack[t];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stack[t--] =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1915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normAutofit/>
          </a:bodyPr>
          <a:lstStyle/>
          <a:p>
            <a:pPr eaLnBrk="1" hangingPunct="1"/>
            <a:r>
              <a:rPr lang="en-US" altLang="en-US" dirty="0" smtClean="0"/>
              <a:t>Performance and Limitations </a:t>
            </a:r>
            <a:br>
              <a:rPr lang="en-US" altLang="en-US" dirty="0" smtClean="0"/>
            </a:br>
            <a:r>
              <a:rPr lang="en-US" altLang="en-US" sz="2800" dirty="0" smtClean="0"/>
              <a:t>array-based implementation</a:t>
            </a:r>
            <a:endParaRPr lang="en-US" altLang="en-US" sz="4000" dirty="0" smtClean="0"/>
          </a:p>
        </p:txBody>
      </p:sp>
      <mc:AlternateContent xmlns:mc="http://schemas.openxmlformats.org/markup-compatibility/2006" xmlns:a14="http://schemas.microsoft.com/office/drawing/2010/main">
        <mc:Choice Requires="a14">
          <p:sp>
            <p:nvSpPr>
              <p:cNvPr id="41988" name="Rectangle 3" descr="Rectangle: Click to edit Master text styles&#10;Second level&#10;Third level&#10;Fourth level&#10;Fifth level"/>
              <p:cNvSpPr>
                <a:spLocks noGrp="1" noChangeArrowheads="1"/>
              </p:cNvSpPr>
              <p:nvPr>
                <p:ph idx="1"/>
              </p:nvPr>
            </p:nvSpPr>
            <p:spPr>
              <a:noFill/>
            </p:spPr>
            <p:txBody>
              <a:bodyPr>
                <a:normAutofit fontScale="92500" lnSpcReduction="20000"/>
              </a:bodyPr>
              <a:lstStyle/>
              <a:p>
                <a:pPr eaLnBrk="1" hangingPunct="1">
                  <a:buClr>
                    <a:schemeClr val="tx1"/>
                  </a:buClr>
                </a:pPr>
                <a:r>
                  <a:rPr lang="en-US" altLang="en-US" sz="2800" dirty="0"/>
                  <a:t>Performance</a:t>
                </a:r>
              </a:p>
              <a:p>
                <a:pPr lvl="1" eaLnBrk="1" hangingPunct="1"/>
                <a:r>
                  <a:rPr lang="en-US" altLang="en-US" sz="2400" dirty="0"/>
                  <a:t>Let </a:t>
                </a:r>
                <a14:m>
                  <m:oMath xmlns:m="http://schemas.openxmlformats.org/officeDocument/2006/math">
                    <m:r>
                      <a:rPr lang="en-US" altLang="en-US" sz="2400" b="0" i="1" dirty="0" smtClean="0">
                        <a:latin typeface="Cambria Math" panose="02040503050406030204" pitchFamily="18" charset="0"/>
                        <a:sym typeface="Symbol" panose="05050102010706020507" pitchFamily="18" charset="2"/>
                      </a:rPr>
                      <m:t>𝑛</m:t>
                    </m:r>
                  </m:oMath>
                </a14:m>
                <a:r>
                  <a:rPr lang="en-US" altLang="en-US" sz="2400" dirty="0"/>
                  <a:t> be the number of elements in the stack</a:t>
                </a:r>
              </a:p>
              <a:p>
                <a:pPr lvl="1" eaLnBrk="1" hangingPunct="1"/>
                <a:r>
                  <a:rPr lang="en-US" altLang="en-US" sz="2400" dirty="0"/>
                  <a:t>The space used is </a:t>
                </a:r>
                <a14:m>
                  <m:oMath xmlns:m="http://schemas.openxmlformats.org/officeDocument/2006/math">
                    <m:r>
                      <a:rPr lang="en-US" altLang="en-US" sz="2400" b="0" i="1" dirty="0" smtClean="0">
                        <a:latin typeface="Cambria Math" panose="02040503050406030204" pitchFamily="18" charset="0"/>
                        <a:sym typeface="Symbol" panose="05050102010706020507" pitchFamily="18" charset="2"/>
                      </a:rPr>
                      <m:t>𝑂</m:t>
                    </m:r>
                    <m:r>
                      <a:rPr lang="en-US" altLang="en-US" sz="2400" b="0" i="1" dirty="0">
                        <a:latin typeface="Cambria Math" panose="02040503050406030204" pitchFamily="18" charset="0"/>
                        <a:sym typeface="Symbol" panose="05050102010706020507" pitchFamily="18" charset="2"/>
                      </a:rPr>
                      <m:t>(</m:t>
                    </m:r>
                    <m:r>
                      <a:rPr lang="en-US" altLang="en-US" sz="2400" b="0" i="1" dirty="0">
                        <a:latin typeface="Cambria Math" panose="02040503050406030204" pitchFamily="18" charset="0"/>
                        <a:sym typeface="Symbol" panose="05050102010706020507" pitchFamily="18" charset="2"/>
                      </a:rPr>
                      <m:t>𝑛</m:t>
                    </m:r>
                    <m:r>
                      <a:rPr lang="en-US" altLang="en-US" sz="2400" b="0" i="1" dirty="0">
                        <a:latin typeface="Cambria Math" panose="02040503050406030204" pitchFamily="18" charset="0"/>
                        <a:sym typeface="Symbol" panose="05050102010706020507" pitchFamily="18" charset="2"/>
                      </a:rPr>
                      <m:t>)</m:t>
                    </m:r>
                  </m:oMath>
                </a14:m>
                <a:endParaRPr lang="en-US" altLang="en-US" sz="2400" dirty="0"/>
              </a:p>
              <a:p>
                <a:pPr lvl="1" eaLnBrk="1" hangingPunct="1"/>
                <a:r>
                  <a:rPr lang="en-US" altLang="en-US" sz="2400" dirty="0"/>
                  <a:t>Each operation runs in time </a:t>
                </a:r>
                <a14:m>
                  <m:oMath xmlns:m="http://schemas.openxmlformats.org/officeDocument/2006/math">
                    <m:r>
                      <a:rPr lang="en-US" altLang="en-US" sz="2400" b="0" i="1" dirty="0" smtClean="0">
                        <a:latin typeface="Cambria Math" panose="02040503050406030204" pitchFamily="18" charset="0"/>
                        <a:sym typeface="Symbol" panose="05050102010706020507" pitchFamily="18" charset="2"/>
                      </a:rPr>
                      <m:t>𝑂</m:t>
                    </m:r>
                    <m:r>
                      <a:rPr lang="en-US" altLang="en-US" sz="2400" b="0" i="1" dirty="0">
                        <a:latin typeface="Cambria Math" panose="02040503050406030204" pitchFamily="18" charset="0"/>
                        <a:sym typeface="Symbol" panose="05050102010706020507" pitchFamily="18" charset="2"/>
                      </a:rPr>
                      <m:t>(1)</m:t>
                    </m:r>
                  </m:oMath>
                </a14:m>
                <a:endParaRPr lang="en-US" altLang="en-US" sz="2400" dirty="0">
                  <a:latin typeface="Times New Roman" panose="02020603050405020304" pitchFamily="18" charset="0"/>
                  <a:sym typeface="Symbol" panose="05050102010706020507" pitchFamily="18" charset="2"/>
                </a:endParaRPr>
              </a:p>
              <a:p>
                <a:pPr eaLnBrk="1" hangingPunct="1">
                  <a:buClr>
                    <a:schemeClr val="tx1"/>
                  </a:buClr>
                </a:pPr>
                <a:r>
                  <a:rPr lang="en-US" altLang="en-US" sz="2800" dirty="0"/>
                  <a:t>Limitations</a:t>
                </a:r>
              </a:p>
              <a:p>
                <a:pPr lvl="1" eaLnBrk="1" hangingPunct="1"/>
                <a:r>
                  <a:rPr lang="en-US" altLang="en-US" sz="2400" dirty="0"/>
                  <a:t>The maximum size of the stack must be defined </a:t>
                </a:r>
                <a:r>
                  <a:rPr lang="en-US" altLang="en-US" sz="2400" i="1" dirty="0"/>
                  <a:t>a </a:t>
                </a:r>
                <a:r>
                  <a:rPr lang="en-US" altLang="en-US" sz="2400" i="1" dirty="0" smtClean="0"/>
                  <a:t>priori</a:t>
                </a:r>
                <a:r>
                  <a:rPr lang="en-US" altLang="en-US" sz="2400" dirty="0" smtClean="0"/>
                  <a:t>, </a:t>
                </a:r>
                <a:r>
                  <a:rPr lang="en-US" altLang="en-US" sz="2400" dirty="0"/>
                  <a:t>and cannot be changed</a:t>
                </a:r>
              </a:p>
              <a:p>
                <a:pPr lvl="1" eaLnBrk="1" hangingPunct="1"/>
                <a:r>
                  <a:rPr lang="en-US" altLang="en-US" sz="2400" dirty="0"/>
                  <a:t>Trying to push a new element into a full stack causes an implementation-specific exception</a:t>
                </a:r>
              </a:p>
            </p:txBody>
          </p:sp>
        </mc:Choice>
        <mc:Fallback xmlns="">
          <p:sp>
            <p:nvSpPr>
              <p:cNvPr id="4198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415" t="-3959"/>
                </a:stretch>
              </a:blipFill>
            </p:spPr>
            <p:txBody>
              <a:bodyPr/>
              <a:lstStyle/>
              <a:p>
                <a:r>
                  <a:rPr lang="en-US">
                    <a:noFill/>
                  </a:rPr>
                  <a:t> </a:t>
                </a:r>
              </a:p>
            </p:txBody>
          </p:sp>
        </mc:Fallback>
      </mc:AlternateContent>
    </p:spTree>
    <p:extLst>
      <p:ext uri="{BB962C8B-B14F-4D97-AF65-F5344CB8AC3E}">
        <p14:creationId xmlns:p14="http://schemas.microsoft.com/office/powerpoint/2010/main" val="3153190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ltLang="en-US" smtClean="0"/>
              <a:t>Growable Array-based Stack</a:t>
            </a:r>
          </a:p>
        </p:txBody>
      </p:sp>
      <mc:AlternateContent xmlns:mc="http://schemas.openxmlformats.org/markup-compatibility/2006" xmlns:a14="http://schemas.microsoft.com/office/drawing/2010/main">
        <mc:Choice Requires="a14">
          <p:sp>
            <p:nvSpPr>
              <p:cNvPr id="43012" name="Rectangle 3" descr="Rectangle: Click to edit Master text styles&#10;Second level&#10;Third level&#10;Fourth level&#10;Fifth level"/>
              <p:cNvSpPr>
                <a:spLocks noGrp="1" noChangeArrowheads="1"/>
              </p:cNvSpPr>
              <p:nvPr>
                <p:ph sz="half" idx="1"/>
              </p:nvPr>
            </p:nvSpPr>
            <p:spPr/>
            <p:txBody>
              <a:bodyPr>
                <a:normAutofit fontScale="92500" lnSpcReduction="10000"/>
              </a:bodyPr>
              <a:lstStyle/>
              <a:p>
                <a:pPr eaLnBrk="1" hangingPunct="1">
                  <a:lnSpc>
                    <a:spcPct val="90000"/>
                  </a:lnSpc>
                  <a:buClrTx/>
                </a:pPr>
                <a:r>
                  <a:rPr lang="en-US" altLang="en-US" sz="2800" dirty="0"/>
                  <a:t>In a push operation, when the array is full, instead of throwing an exception, we can replace the array with a larger one</a:t>
                </a:r>
              </a:p>
              <a:p>
                <a:pPr eaLnBrk="1" hangingPunct="1">
                  <a:lnSpc>
                    <a:spcPct val="90000"/>
                  </a:lnSpc>
                  <a:buClrTx/>
                </a:pPr>
                <a:r>
                  <a:rPr lang="en-US" altLang="en-US" sz="2800" dirty="0"/>
                  <a:t>How large should the new array be?</a:t>
                </a:r>
              </a:p>
              <a:p>
                <a:pPr lvl="1" eaLnBrk="1" hangingPunct="1">
                  <a:lnSpc>
                    <a:spcPct val="90000"/>
                  </a:lnSpc>
                  <a:buClrTx/>
                </a:pPr>
                <a:r>
                  <a:rPr lang="en-US" altLang="en-US" sz="2400" dirty="0">
                    <a:solidFill>
                      <a:schemeClr val="accent1"/>
                    </a:solidFill>
                  </a:rPr>
                  <a:t>incremental strategy</a:t>
                </a:r>
                <a:r>
                  <a:rPr lang="en-US" altLang="en-US" sz="2400" dirty="0"/>
                  <a:t>: increase the size by a constant </a:t>
                </a:r>
                <a14:m>
                  <m:oMath xmlns:m="http://schemas.openxmlformats.org/officeDocument/2006/math">
                    <m:r>
                      <a:rPr lang="en-US" altLang="en-US" sz="2400" i="1" dirty="0" smtClean="0">
                        <a:latin typeface="Cambria Math" panose="02040503050406030204" pitchFamily="18" charset="0"/>
                      </a:rPr>
                      <m:t>𝑐</m:t>
                    </m:r>
                  </m:oMath>
                </a14:m>
                <a:endParaRPr lang="en-US" altLang="en-US" sz="2400" i="1" dirty="0">
                  <a:latin typeface="Times New Roman" panose="02020603050405020304" pitchFamily="18" charset="0"/>
                </a:endParaRPr>
              </a:p>
              <a:p>
                <a:pPr lvl="1" eaLnBrk="1" hangingPunct="1">
                  <a:lnSpc>
                    <a:spcPct val="90000"/>
                  </a:lnSpc>
                  <a:buClrTx/>
                </a:pPr>
                <a:r>
                  <a:rPr lang="en-US" altLang="en-US" sz="2400" dirty="0">
                    <a:solidFill>
                      <a:schemeClr val="accent1"/>
                    </a:solidFill>
                  </a:rPr>
                  <a:t>doubling strategy</a:t>
                </a:r>
                <a:r>
                  <a:rPr lang="en-US" altLang="en-US" sz="2400" dirty="0"/>
                  <a:t>: double the size</a:t>
                </a:r>
              </a:p>
            </p:txBody>
          </p:sp>
        </mc:Choice>
        <mc:Fallback xmlns="">
          <p:sp>
            <p:nvSpPr>
              <p:cNvPr id="43012"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3"/>
                <a:stretch>
                  <a:fillRect l="-2500" t="-5336" r="-2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10000"/>
              </a:bodyPr>
              <a:lstStyle/>
              <a:p>
                <a:pPr marL="0" indent="0">
                  <a:spcBef>
                    <a:spcPts val="0"/>
                  </a:spcBef>
                  <a:buNone/>
                </a:pPr>
                <a:r>
                  <a:rPr lang="en-US" b="1" i="0" u="sng" dirty="0" smtClean="0">
                    <a:solidFill>
                      <a:schemeClr val="accent1"/>
                    </a:solidFill>
                    <a:latin typeface="Courier New" panose="02070309020205020404" pitchFamily="49" charset="0"/>
                    <a:cs typeface="Courier New" panose="02070309020205020404" pitchFamily="49" charset="0"/>
                  </a:rPr>
                  <a:t>Algorithm</a:t>
                </a:r>
                <a:r>
                  <a:rPr lang="en-US" i="0" dirty="0" smtClean="0">
                    <a:latin typeface="Courier New" panose="02070309020205020404" pitchFamily="49" charset="0"/>
                    <a:cs typeface="Courier New" panose="02070309020205020404" pitchFamily="49" charset="0"/>
                  </a:rPr>
                  <a:t> push(e)</a:t>
                </a: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solidFill>
                      <a:schemeClr val="accent1"/>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Element </a:t>
                </a:r>
                <a14:m>
                  <m:oMath xmlns:m="http://schemas.openxmlformats.org/officeDocument/2006/math">
                    <m:r>
                      <a:rPr lang="en-US" b="0" i="1" smtClean="0">
                        <a:latin typeface="Cambria Math" panose="02040503050406030204" pitchFamily="18" charset="0"/>
                        <a:cs typeface="Courier New" panose="02070309020205020404" pitchFamily="49" charset="0"/>
                      </a:rPr>
                      <m:t>𝑒</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𝑙𝑒𝑛𝑔𝑡h</m:t>
                    </m:r>
                    <m:r>
                      <a:rPr lang="en-US" b="0" i="1" smtClean="0">
                        <a:latin typeface="Cambria Math" panose="02040503050406030204" pitchFamily="18" charset="0"/>
                      </a:rPr>
                      <m:t>−1</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then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0" smtClean="0">
                        <a:latin typeface="Cambria Math" panose="02040503050406030204" pitchFamily="18" charset="0"/>
                      </a:rPr>
                      <m:t> </m:t>
                    </m:r>
                  </m:oMath>
                </a14:m>
                <a:r>
                  <a:rPr lang="en-US" dirty="0" smtClean="0">
                    <a:latin typeface="Courier New" panose="02070309020205020404" pitchFamily="49" charset="0"/>
                    <a:cs typeface="Courier New" panose="02070309020205020404" pitchFamily="49" charset="0"/>
                  </a:rPr>
                  <a:t>new array of size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←0</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to</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𝑡</m:t>
                    </m:r>
                  </m:oMath>
                </a14:m>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do</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b="0" i="1" smtClean="0">
                        <a:latin typeface="Cambria Math" panose="02040503050406030204" pitchFamily="18" charset="0"/>
                      </a:rPr>
                      <m:t>𝑆</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oMath>
                </a14:m>
                <a:endParaRPr lang="en-US" dirty="0">
                  <a:latin typeface="Courier New" panose="02070309020205020404" pitchFamily="49" charset="0"/>
                  <a:cs typeface="Courier New" panose="02070309020205020404" pitchFamily="49" charset="0"/>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rotWithShape="0">
                <a:blip r:embed="rId4"/>
                <a:stretch>
                  <a:fillRect l="-2378" t="-344" b="-516"/>
                </a:stretch>
              </a:blipFill>
            </p:spPr>
            <p:txBody>
              <a:bodyPr/>
              <a:lstStyle/>
              <a:p>
                <a:r>
                  <a:rPr lang="en-US">
                    <a:noFill/>
                  </a:rPr>
                  <a:t> </a:t>
                </a:r>
              </a:p>
            </p:txBody>
          </p:sp>
        </mc:Fallback>
      </mc:AlternateContent>
      <p:graphicFrame>
        <p:nvGraphicFramePr>
          <p:cNvPr id="43010" name="Object 2"/>
          <p:cNvGraphicFramePr>
            <a:graphicFrameLocks noChangeAspect="1"/>
          </p:cNvGraphicFramePr>
          <p:nvPr/>
        </p:nvGraphicFramePr>
        <p:xfrm>
          <a:off x="7848600" y="228600"/>
          <a:ext cx="2438400" cy="1855788"/>
        </p:xfrm>
        <a:graphic>
          <a:graphicData uri="http://schemas.openxmlformats.org/presentationml/2006/ole">
            <mc:AlternateContent xmlns:mc="http://schemas.openxmlformats.org/markup-compatibility/2006">
              <mc:Choice xmlns:v="urn:schemas-microsoft-com:vml" Requires="v">
                <p:oleObj spid="_x0000_s2114" name="Clip" r:id="rId5" imgW="1821240" imgH="1386720" progId="MS_ClipArt_Gallery.2">
                  <p:embed/>
                </p:oleObj>
              </mc:Choice>
              <mc:Fallback>
                <p:oleObj name="Clip" r:id="rId5" imgW="1821240" imgH="138672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28600"/>
                        <a:ext cx="2438400"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49919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altLang="en-US" smtClean="0"/>
              <a:t>Comparison of the Strategies</a:t>
            </a:r>
          </a:p>
        </p:txBody>
      </p:sp>
      <mc:AlternateContent xmlns:mc="http://schemas.openxmlformats.org/markup-compatibility/2006" xmlns:a14="http://schemas.microsoft.com/office/drawing/2010/main">
        <mc:Choice Requires="a14">
          <p:sp>
            <p:nvSpPr>
              <p:cNvPr id="45061" name="Rectangle 3" descr="Rectangle: Click to edit Master text styles&#10;Second level&#10;Third level&#10;Fourth level&#10;Fifth level"/>
              <p:cNvSpPr>
                <a:spLocks noGrp="1" noChangeArrowheads="1"/>
              </p:cNvSpPr>
              <p:nvPr>
                <p:ph idx="1"/>
              </p:nvPr>
            </p:nvSpPr>
            <p:spPr/>
            <p:txBody>
              <a:bodyPr/>
              <a:lstStyle/>
              <a:p>
                <a:pPr eaLnBrk="1" hangingPunct="1">
                  <a:buClr>
                    <a:schemeClr val="tx1"/>
                  </a:buClr>
                </a:pPr>
                <a:r>
                  <a:rPr lang="en-US" altLang="en-US" dirty="0" smtClean="0"/>
                  <a:t>We compare the incremental strategy and the doubling strategy by analyzing the total time </a:t>
                </a:r>
                <a14:m>
                  <m:oMath xmlns:m="http://schemas.openxmlformats.org/officeDocument/2006/math">
                    <m:r>
                      <a:rPr lang="en-US" altLang="en-US" b="0" i="1" dirty="0" smtClean="0">
                        <a:latin typeface="Cambria Math" panose="02040503050406030204" pitchFamily="18" charset="0"/>
                        <a:sym typeface="Symbol" panose="05050102010706020507" pitchFamily="18" charset="2"/>
                      </a:rPr>
                      <m:t>𝑇</m:t>
                    </m:r>
                    <m:r>
                      <a:rPr lang="en-US" altLang="en-US" b="0" i="1" dirty="0" smtClean="0">
                        <a:latin typeface="Cambria Math" panose="02040503050406030204" pitchFamily="18" charset="0"/>
                        <a:sym typeface="Symbol" panose="05050102010706020507" pitchFamily="18" charset="2"/>
                      </a:rPr>
                      <m:t>(</m:t>
                    </m:r>
                    <m:r>
                      <a:rPr lang="en-US" altLang="en-US" b="0" i="1" dirty="0" smtClean="0">
                        <a:latin typeface="Cambria Math" panose="02040503050406030204" pitchFamily="18" charset="0"/>
                        <a:sym typeface="Symbol" panose="05050102010706020507" pitchFamily="18" charset="2"/>
                      </a:rPr>
                      <m:t>𝑛</m:t>
                    </m:r>
                    <m:r>
                      <a:rPr lang="en-US" altLang="en-US" b="0" i="1" dirty="0" smtClean="0">
                        <a:latin typeface="Cambria Math" panose="02040503050406030204" pitchFamily="18" charset="0"/>
                        <a:sym typeface="Symbol" panose="05050102010706020507" pitchFamily="18" charset="2"/>
                      </a:rPr>
                      <m:t>)</m:t>
                    </m:r>
                  </m:oMath>
                </a14:m>
                <a:r>
                  <a:rPr lang="en-US" altLang="en-US" dirty="0" smtClean="0"/>
                  <a:t> needed to perform a series of </a:t>
                </a:r>
                <a14:m>
                  <m:oMath xmlns:m="http://schemas.openxmlformats.org/officeDocument/2006/math">
                    <m:r>
                      <a:rPr lang="en-US" altLang="en-US" i="1" dirty="0" smtClean="0">
                        <a:latin typeface="Cambria Math" panose="02040503050406030204" pitchFamily="18" charset="0"/>
                      </a:rPr>
                      <m:t>𝑛</m:t>
                    </m:r>
                  </m:oMath>
                </a14:m>
                <a:r>
                  <a:rPr lang="en-US" altLang="en-US" dirty="0" smtClean="0"/>
                  <a:t> push operations</a:t>
                </a:r>
              </a:p>
              <a:p>
                <a:pPr eaLnBrk="1" hangingPunct="1">
                  <a:buClr>
                    <a:schemeClr val="tx1"/>
                  </a:buClr>
                </a:pPr>
                <a:r>
                  <a:rPr lang="en-US" altLang="en-US" dirty="0" smtClean="0"/>
                  <a:t>We assume that we start with an empty stack represented</a:t>
                </a:r>
                <a:endParaRPr lang="en-US" altLang="en-US" dirty="0" smtClean="0">
                  <a:latin typeface="Times New Roman" panose="02020603050405020304" pitchFamily="18" charset="0"/>
                </a:endParaRPr>
              </a:p>
              <a:p>
                <a:pPr eaLnBrk="1" hangingPunct="1">
                  <a:buClr>
                    <a:schemeClr val="tx1"/>
                  </a:buClr>
                </a:pPr>
                <a:r>
                  <a:rPr lang="en-US" altLang="en-US" dirty="0" smtClean="0"/>
                  <a:t>We then use </a:t>
                </a:r>
                <a:r>
                  <a:rPr lang="en-US" altLang="en-US" dirty="0" smtClean="0">
                    <a:solidFill>
                      <a:schemeClr val="accent1"/>
                    </a:solidFill>
                  </a:rPr>
                  <a:t>amortized analysis</a:t>
                </a:r>
                <a:r>
                  <a:rPr lang="en-US" altLang="en-US" dirty="0" smtClean="0"/>
                  <a:t> to determine cost of a single operation. For this kind of operation, the amortized time will be the average time taken by a push over the series of operations, i.e.,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𝑇</m:t>
                    </m:r>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𝑛</m:t>
                    </m:r>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𝑛</m:t>
                    </m:r>
                  </m:oMath>
                </a14:m>
                <a:endParaRPr lang="en-US" altLang="en-US" dirty="0" smtClean="0"/>
              </a:p>
            </p:txBody>
          </p:sp>
        </mc:Choice>
        <mc:Fallback xmlns="">
          <p:sp>
            <p:nvSpPr>
              <p:cNvPr id="45061"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4"/>
                <a:stretch>
                  <a:fillRect l="-1231" t="-2238" r="-1662"/>
                </a:stretch>
              </a:blipFill>
            </p:spPr>
            <p:txBody>
              <a:bodyPr/>
              <a:lstStyle/>
              <a:p>
                <a:r>
                  <a:rPr lang="en-US">
                    <a:noFill/>
                  </a:rPr>
                  <a:t> </a:t>
                </a:r>
              </a:p>
            </p:txBody>
          </p:sp>
        </mc:Fallback>
      </mc:AlternateContent>
      <p:graphicFrame>
        <p:nvGraphicFramePr>
          <p:cNvPr id="45058" name="Object 2"/>
          <p:cNvGraphicFramePr>
            <a:graphicFrameLocks noChangeAspect="1"/>
          </p:cNvGraphicFramePr>
          <p:nvPr>
            <p:extLst/>
          </p:nvPr>
        </p:nvGraphicFramePr>
        <p:xfrm>
          <a:off x="8504665" y="231774"/>
          <a:ext cx="2257425" cy="2017713"/>
        </p:xfrm>
        <a:graphic>
          <a:graphicData uri="http://schemas.openxmlformats.org/presentationml/2006/ole">
            <mc:AlternateContent xmlns:mc="http://schemas.openxmlformats.org/markup-compatibility/2006">
              <mc:Choice xmlns:v="urn:schemas-microsoft-com:vml" Requires="v">
                <p:oleObj spid="_x0000_s3136" name="Clip" r:id="rId5" imgW="2942640" imgH="2628360" progId="MS_ClipArt_Gallery.2">
                  <p:embed/>
                </p:oleObj>
              </mc:Choice>
              <mc:Fallback>
                <p:oleObj name="Clip" r:id="rId5" imgW="2942640" imgH="26283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4665" y="231774"/>
                        <a:ext cx="2257425" cy="201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a:xfrm>
            <a:off x="1488652" y="6123008"/>
            <a:ext cx="10317526" cy="734992"/>
          </a:xfrm>
        </p:spPr>
        <p:txBody>
          <a:bodyPr/>
          <a:lstStyle/>
          <a:p>
            <a:r>
              <a:rPr lang="en-US" sz="1600" dirty="0" smtClean="0"/>
              <a:t>Amortization means paying off an amount over time, not average. This analysis recognizes each operation is inherently unequal. It is a standard computer science method to deal with this.</a:t>
            </a:r>
            <a:endParaRPr lang="en-US" sz="1600" dirty="0"/>
          </a:p>
        </p:txBody>
      </p:sp>
    </p:spTree>
    <p:extLst>
      <p:ext uri="{BB962C8B-B14F-4D97-AF65-F5344CB8AC3E}">
        <p14:creationId xmlns:p14="http://schemas.microsoft.com/office/powerpoint/2010/main" val="3599911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ltLang="en-US" smtClean="0"/>
              <a:t>Incremental Strategy Analysis </a:t>
            </a:r>
          </a:p>
        </p:txBody>
      </p:sp>
      <mc:AlternateContent xmlns:mc="http://schemas.openxmlformats.org/markup-compatibility/2006" xmlns:a14="http://schemas.microsoft.com/office/drawing/2010/main">
        <mc:Choice Requires="a14">
          <p:sp>
            <p:nvSpPr>
              <p:cNvPr id="46084" name="Rectangle 3" descr="Rectangle: Click to edit Master text styles&#10;Second level&#10;Third level&#10;Fourth level&#10;Fifth level"/>
              <p:cNvSpPr>
                <a:spLocks noGrp="1" noChangeArrowheads="1"/>
              </p:cNvSpPr>
              <p:nvPr>
                <p:ph idx="1"/>
              </p:nvPr>
            </p:nvSpPr>
            <p:spPr>
              <a:xfrm>
                <a:off x="1141412" y="2249486"/>
                <a:ext cx="9905999" cy="4407791"/>
              </a:xfrm>
            </p:spPr>
            <p:txBody>
              <a:bodyPr>
                <a:normAutofit/>
              </a:bodyPr>
              <a:lstStyle/>
              <a:p>
                <a:pPr eaLnBrk="1" hangingPunct="1">
                  <a:lnSpc>
                    <a:spcPct val="90000"/>
                  </a:lnSpc>
                  <a:buClr>
                    <a:schemeClr val="tx1"/>
                  </a:buClr>
                </a:pPr>
                <a:r>
                  <a:rPr lang="en-US" altLang="en-US" dirty="0" smtClean="0"/>
                  <a:t>Let </a:t>
                </a:r>
                <a14:m>
                  <m:oMath xmlns:m="http://schemas.openxmlformats.org/officeDocument/2006/math">
                    <m:r>
                      <a:rPr lang="en-US" altLang="en-US" b="0" i="1" smtClean="0">
                        <a:latin typeface="Cambria Math" panose="02040503050406030204" pitchFamily="18" charset="0"/>
                      </a:rPr>
                      <m:t>𝑐</m:t>
                    </m:r>
                  </m:oMath>
                </a14:m>
                <a:r>
                  <a:rPr lang="en-US" altLang="en-US" dirty="0" smtClean="0"/>
                  <a:t> be the constant increase and </a:t>
                </a:r>
                <a14:m>
                  <m:oMath xmlns:m="http://schemas.openxmlformats.org/officeDocument/2006/math">
                    <m:r>
                      <a:rPr lang="en-US" altLang="en-US" b="0" i="1" smtClean="0">
                        <a:latin typeface="Cambria Math" panose="02040503050406030204" pitchFamily="18" charset="0"/>
                      </a:rPr>
                      <m:t>𝑛</m:t>
                    </m:r>
                  </m:oMath>
                </a14:m>
                <a:r>
                  <a:rPr lang="en-US" altLang="en-US" dirty="0" smtClean="0"/>
                  <a:t> be the number of push operations</a:t>
                </a:r>
              </a:p>
              <a:p>
                <a:pPr eaLnBrk="1" hangingPunct="1">
                  <a:lnSpc>
                    <a:spcPct val="90000"/>
                  </a:lnSpc>
                  <a:buClr>
                    <a:schemeClr val="tx1"/>
                  </a:buClr>
                </a:pPr>
                <a:r>
                  <a:rPr lang="en-US" altLang="en-US" dirty="0" smtClean="0"/>
                  <a:t>We replace the array </a:t>
                </a:r>
                <a14:m>
                  <m:oMath xmlns:m="http://schemas.openxmlformats.org/officeDocument/2006/math">
                    <m:r>
                      <a:rPr lang="en-US" altLang="en-US" i="1" dirty="0" smtClean="0">
                        <a:latin typeface="Cambria Math" panose="02040503050406030204" pitchFamily="18" charset="0"/>
                      </a:rPr>
                      <m:t>𝑘</m:t>
                    </m:r>
                    <m:r>
                      <a:rPr lang="en-US" altLang="en-US" i="1" dirty="0" smtClean="0">
                        <a:latin typeface="Cambria Math" panose="02040503050406030204" pitchFamily="18" charset="0"/>
                      </a:rPr>
                      <m:t> = </m:t>
                    </m:r>
                    <m:r>
                      <a:rPr lang="en-US" altLang="en-US" i="1" dirty="0" smtClean="0">
                        <a:latin typeface="Cambria Math" panose="02040503050406030204" pitchFamily="18" charset="0"/>
                      </a:rPr>
                      <m:t>𝑛</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𝑐</m:t>
                    </m:r>
                    <m:r>
                      <a:rPr lang="en-US" altLang="en-US" i="1" dirty="0" smtClean="0">
                        <a:latin typeface="Cambria Math" panose="02040503050406030204" pitchFamily="18" charset="0"/>
                      </a:rPr>
                      <m:t> </m:t>
                    </m:r>
                  </m:oMath>
                </a14:m>
                <a:r>
                  <a:rPr lang="en-US" altLang="en-US" dirty="0" smtClean="0"/>
                  <a:t>times</a:t>
                </a:r>
              </a:p>
              <a:p>
                <a:pPr eaLnBrk="1" hangingPunct="1">
                  <a:lnSpc>
                    <a:spcPct val="90000"/>
                  </a:lnSpc>
                  <a:buClr>
                    <a:schemeClr val="tx1"/>
                  </a:buClr>
                </a:pPr>
                <a:r>
                  <a:rPr lang="en-US" altLang="en-US" dirty="0" smtClean="0"/>
                  <a:t>The total time </a:t>
                </a:r>
                <a14:m>
                  <m:oMath xmlns:m="http://schemas.openxmlformats.org/officeDocument/2006/math">
                    <m:r>
                      <a:rPr lang="en-US" altLang="en-US" b="0" i="1" dirty="0" smtClean="0">
                        <a:latin typeface="Cambria Math" panose="02040503050406030204" pitchFamily="18" charset="0"/>
                        <a:sym typeface="Symbol" panose="05050102010706020507" pitchFamily="18" charset="2"/>
                      </a:rPr>
                      <m:t>𝑇</m:t>
                    </m:r>
                    <m:r>
                      <a:rPr lang="en-US" altLang="en-US" b="0" i="1" dirty="0" smtClean="0">
                        <a:latin typeface="Cambria Math" panose="02040503050406030204" pitchFamily="18" charset="0"/>
                        <a:sym typeface="Symbol" panose="05050102010706020507" pitchFamily="18" charset="2"/>
                      </a:rPr>
                      <m:t>(</m:t>
                    </m:r>
                    <m:r>
                      <a:rPr lang="en-US" altLang="en-US" b="0" i="1" dirty="0" smtClean="0">
                        <a:latin typeface="Cambria Math" panose="02040503050406030204" pitchFamily="18" charset="0"/>
                        <a:sym typeface="Symbol" panose="05050102010706020507" pitchFamily="18" charset="2"/>
                      </a:rPr>
                      <m:t>𝑛</m:t>
                    </m:r>
                    <m:r>
                      <a:rPr lang="en-US" altLang="en-US" b="0" i="1" dirty="0" smtClean="0">
                        <a:latin typeface="Cambria Math" panose="02040503050406030204" pitchFamily="18" charset="0"/>
                        <a:sym typeface="Symbol" panose="05050102010706020507" pitchFamily="18" charset="2"/>
                      </a:rPr>
                      <m:t>)</m:t>
                    </m:r>
                  </m:oMath>
                </a14:m>
                <a:r>
                  <a:rPr lang="en-US" altLang="en-US" dirty="0" smtClean="0"/>
                  <a:t> of a series of </a:t>
                </a:r>
                <a14:m>
                  <m:oMath xmlns:m="http://schemas.openxmlformats.org/officeDocument/2006/math">
                    <m:r>
                      <a:rPr lang="en-US" altLang="en-US" i="1" dirty="0" smtClean="0">
                        <a:latin typeface="Cambria Math" panose="02040503050406030204" pitchFamily="18" charset="0"/>
                      </a:rPr>
                      <m:t>𝑛</m:t>
                    </m:r>
                  </m:oMath>
                </a14:m>
                <a:r>
                  <a:rPr lang="en-US" altLang="en-US" dirty="0" smtClean="0"/>
                  <a:t> push operations is proportional to</a:t>
                </a:r>
              </a:p>
              <a:p>
                <a:pPr marL="0" indent="0" algn="ctr" eaLnBrk="1" hangingPunct="1">
                  <a:lnSpc>
                    <a:spcPct val="90000"/>
                  </a:lnSpc>
                  <a:buClr>
                    <a:schemeClr val="tx1"/>
                  </a:buClr>
                  <a:buNone/>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𝑛</m:t>
                      </m:r>
                      <m:r>
                        <a:rPr lang="en-US" altLang="en-US" b="0" i="1" dirty="0" smtClean="0">
                          <a:latin typeface="Cambria Math" panose="02040503050406030204" pitchFamily="18" charset="0"/>
                        </a:rPr>
                        <m:t> + </m:t>
                      </m:r>
                      <m:r>
                        <a:rPr lang="en-US" altLang="en-US" b="0" i="1" dirty="0" smtClean="0">
                          <a:latin typeface="Cambria Math" panose="02040503050406030204" pitchFamily="18" charset="0"/>
                        </a:rPr>
                        <m:t>𝑐</m:t>
                      </m:r>
                      <m:r>
                        <a:rPr lang="en-US" altLang="en-US" b="0" i="1" dirty="0" smtClean="0">
                          <a:latin typeface="Cambria Math" panose="02040503050406030204" pitchFamily="18" charset="0"/>
                        </a:rPr>
                        <m:t> + 2</m:t>
                      </m:r>
                      <m:r>
                        <a:rPr lang="en-US" altLang="en-US" b="0" i="1" dirty="0" smtClean="0">
                          <a:latin typeface="Cambria Math" panose="02040503050406030204" pitchFamily="18" charset="0"/>
                        </a:rPr>
                        <m:t>𝑐</m:t>
                      </m:r>
                      <m:r>
                        <a:rPr lang="en-US" altLang="en-US" b="0" i="1" dirty="0" smtClean="0">
                          <a:latin typeface="Cambria Math" panose="02040503050406030204" pitchFamily="18" charset="0"/>
                        </a:rPr>
                        <m:t> + 3</m:t>
                      </m:r>
                      <m:r>
                        <a:rPr lang="en-US" altLang="en-US" b="0" i="1" dirty="0" smtClean="0">
                          <a:latin typeface="Cambria Math" panose="02040503050406030204" pitchFamily="18" charset="0"/>
                        </a:rPr>
                        <m:t>𝑐</m:t>
                      </m:r>
                      <m:r>
                        <a:rPr lang="en-US" altLang="en-US" b="0" i="1" dirty="0" smtClean="0">
                          <a:latin typeface="Cambria Math" panose="02040503050406030204" pitchFamily="18" charset="0"/>
                        </a:rPr>
                        <m:t> + 4</m:t>
                      </m:r>
                      <m:r>
                        <a:rPr lang="en-US" altLang="en-US" b="0" i="1" dirty="0" smtClean="0">
                          <a:latin typeface="Cambria Math" panose="02040503050406030204" pitchFamily="18" charset="0"/>
                        </a:rPr>
                        <m:t>𝑐</m:t>
                      </m:r>
                      <m:r>
                        <a:rPr lang="en-US" altLang="en-US" b="0" i="1" dirty="0" smtClean="0">
                          <a:latin typeface="Cambria Math" panose="02040503050406030204" pitchFamily="18" charset="0"/>
                        </a:rPr>
                        <m:t> + … + </m:t>
                      </m:r>
                      <m:r>
                        <a:rPr lang="en-US" altLang="en-US" b="0" i="1" dirty="0" smtClean="0">
                          <a:latin typeface="Cambria Math" panose="02040503050406030204" pitchFamily="18" charset="0"/>
                        </a:rPr>
                        <m:t>𝑘𝑐</m:t>
                      </m:r>
                      <m:r>
                        <a:rPr lang="en-US" altLang="en-US" b="0" i="1" dirty="0" smtClean="0">
                          <a:latin typeface="Cambria Math" panose="02040503050406030204" pitchFamily="18" charset="0"/>
                        </a:rPr>
                        <m:t> </m:t>
                      </m:r>
                    </m:oMath>
                  </m:oMathPara>
                </a14:m>
                <a:endParaRPr lang="en-US" altLang="en-US" b="0" i="1" dirty="0" smtClean="0">
                  <a:latin typeface="Cambria Math" panose="02040503050406030204" pitchFamily="18" charset="0"/>
                </a:endParaRPr>
              </a:p>
              <a:p>
                <a:pPr marL="0" indent="0" algn="ctr" eaLnBrk="1" hangingPunct="1">
                  <a:lnSpc>
                    <a:spcPct val="90000"/>
                  </a:lnSpc>
                  <a:buClr>
                    <a:schemeClr val="tx1"/>
                  </a:buClr>
                  <a:buNone/>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𝑛</m:t>
                      </m:r>
                      <m:r>
                        <a:rPr lang="en-US" altLang="en-US" b="0" i="1" dirty="0" smtClean="0">
                          <a:latin typeface="Cambria Math" panose="02040503050406030204" pitchFamily="18" charset="0"/>
                        </a:rPr>
                        <m:t> + </m:t>
                      </m:r>
                      <m:r>
                        <a:rPr lang="en-US" altLang="en-US" b="0" i="1" dirty="0" smtClean="0">
                          <a:latin typeface="Cambria Math" panose="02040503050406030204" pitchFamily="18" charset="0"/>
                        </a:rPr>
                        <m:t>𝑐</m:t>
                      </m:r>
                      <m:d>
                        <m:dPr>
                          <m:ctrlPr>
                            <a:rPr lang="en-US" altLang="en-US" b="0" i="1" dirty="0" smtClean="0">
                              <a:latin typeface="Cambria Math" panose="02040503050406030204" pitchFamily="18" charset="0"/>
                            </a:rPr>
                          </m:ctrlPr>
                        </m:dPr>
                        <m:e>
                          <m:r>
                            <a:rPr lang="en-US" altLang="en-US" b="0" i="1" dirty="0" smtClean="0">
                              <a:latin typeface="Cambria Math" panose="02040503050406030204" pitchFamily="18" charset="0"/>
                            </a:rPr>
                            <m:t>1 + 2 + 3 + … + </m:t>
                          </m:r>
                          <m:r>
                            <a:rPr lang="en-US" altLang="en-US" b="0" i="1" dirty="0" smtClean="0">
                              <a:latin typeface="Cambria Math" panose="02040503050406030204" pitchFamily="18" charset="0"/>
                            </a:rPr>
                            <m:t>𝑘</m:t>
                          </m:r>
                        </m:e>
                      </m:d>
                    </m:oMath>
                  </m:oMathPara>
                </a14:m>
                <a:endParaRPr lang="en-US" altLang="en-US" b="0" i="1" dirty="0" smtClean="0">
                  <a:latin typeface="Cambria Math" panose="02040503050406030204" pitchFamily="18" charset="0"/>
                </a:endParaRPr>
              </a:p>
              <a:p>
                <a:pPr marL="0" indent="0" algn="ctr" eaLnBrk="1" hangingPunct="1">
                  <a:lnSpc>
                    <a:spcPct val="90000"/>
                  </a:lnSpc>
                  <a:buClr>
                    <a:schemeClr val="tx1"/>
                  </a:buClr>
                  <a:buNone/>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𝑛</m:t>
                      </m:r>
                      <m:r>
                        <a:rPr lang="en-US" altLang="en-US" b="0" i="1" dirty="0" smtClean="0">
                          <a:latin typeface="Cambria Math" panose="02040503050406030204" pitchFamily="18" charset="0"/>
                        </a:rPr>
                        <m:t> + </m:t>
                      </m:r>
                      <m:r>
                        <a:rPr lang="en-US" altLang="en-US" b="0" i="1" dirty="0" err="1" smtClean="0">
                          <a:latin typeface="Cambria Math" panose="02040503050406030204" pitchFamily="18" charset="0"/>
                        </a:rPr>
                        <m:t>𝑐</m:t>
                      </m:r>
                      <m:f>
                        <m:fPr>
                          <m:ctrlPr>
                            <a:rPr lang="en-US" altLang="en-US" b="0" i="1" dirty="0" smtClean="0">
                              <a:latin typeface="Cambria Math" panose="02040503050406030204" pitchFamily="18" charset="0"/>
                            </a:rPr>
                          </m:ctrlPr>
                        </m:fPr>
                        <m:num>
                          <m:r>
                            <a:rPr lang="en-US" altLang="en-US" b="0" i="1" dirty="0" smtClean="0">
                              <a:latin typeface="Cambria Math" panose="02040503050406030204" pitchFamily="18" charset="0"/>
                            </a:rPr>
                            <m:t>𝑘</m:t>
                          </m:r>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𝑘</m:t>
                          </m:r>
                          <m:r>
                            <a:rPr lang="en-US" altLang="en-US" b="0" i="1" dirty="0" smtClean="0">
                              <a:latin typeface="Cambria Math" panose="02040503050406030204" pitchFamily="18" charset="0"/>
                            </a:rPr>
                            <m:t>+1)</m:t>
                          </m:r>
                        </m:num>
                        <m:den>
                          <m:r>
                            <a:rPr lang="en-US" altLang="en-US" b="0" i="1" dirty="0" smtClean="0">
                              <a:latin typeface="Cambria Math" panose="02040503050406030204" pitchFamily="18" charset="0"/>
                            </a:rPr>
                            <m:t>2</m:t>
                          </m:r>
                        </m:den>
                      </m:f>
                    </m:oMath>
                  </m:oMathPara>
                </a14:m>
                <a:endParaRPr lang="en-US" altLang="en-US" b="0" i="1" dirty="0" smtClean="0">
                  <a:latin typeface="Cambria Math" panose="02040503050406030204" pitchFamily="18" charset="0"/>
                </a:endParaRPr>
              </a:p>
              <a:p>
                <a:pPr marL="0" indent="0" algn="ctr" eaLnBrk="1" hangingPunct="1">
                  <a:lnSpc>
                    <a:spcPct val="90000"/>
                  </a:lnSpc>
                  <a:buClr>
                    <a:schemeClr val="tx1"/>
                  </a:buClr>
                  <a:buNone/>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𝑂</m:t>
                      </m:r>
                      <m:d>
                        <m:dPr>
                          <m:ctrlPr>
                            <a:rPr lang="en-US" altLang="en-US" b="0" i="1" dirty="0" smtClean="0">
                              <a:latin typeface="Cambria Math" panose="02040503050406030204" pitchFamily="18" charset="0"/>
                            </a:rPr>
                          </m:ctrlPr>
                        </m:dPr>
                        <m:e>
                          <m:r>
                            <a:rPr lang="en-US" altLang="en-US" b="0" i="1" dirty="0" smtClean="0">
                              <a:latin typeface="Cambria Math" panose="02040503050406030204" pitchFamily="18" charset="0"/>
                            </a:rPr>
                            <m:t>𝑛</m:t>
                          </m:r>
                          <m:r>
                            <a:rPr lang="en-US" altLang="en-US" b="0" i="1" dirty="0" smtClean="0">
                              <a:latin typeface="Cambria Math" panose="02040503050406030204" pitchFamily="18" charset="0"/>
                            </a:rPr>
                            <m:t>+</m:t>
                          </m:r>
                          <m:sSup>
                            <m:sSupPr>
                              <m:ctrlPr>
                                <a:rPr lang="en-US" altLang="en-US" b="0" i="1" dirty="0" smtClean="0">
                                  <a:latin typeface="Cambria Math" panose="02040503050406030204" pitchFamily="18" charset="0"/>
                                </a:rPr>
                              </m:ctrlPr>
                            </m:sSupPr>
                            <m:e>
                              <m:r>
                                <a:rPr lang="en-US" altLang="en-US" b="0" i="1" dirty="0" smtClean="0">
                                  <a:latin typeface="Cambria Math" panose="02040503050406030204" pitchFamily="18" charset="0"/>
                                </a:rPr>
                                <m:t>𝑘</m:t>
                              </m:r>
                            </m:e>
                            <m:sup>
                              <m:r>
                                <a:rPr lang="en-US" altLang="en-US" b="0" i="1" dirty="0" smtClean="0">
                                  <a:latin typeface="Cambria Math" panose="02040503050406030204" pitchFamily="18" charset="0"/>
                                </a:rPr>
                                <m:t>2</m:t>
                              </m:r>
                            </m:sup>
                          </m:sSup>
                        </m:e>
                      </m:d>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𝑂</m:t>
                      </m:r>
                      <m:d>
                        <m:dPr>
                          <m:ctrlPr>
                            <a:rPr lang="en-US" altLang="en-US" b="0" i="1" dirty="0" smtClean="0">
                              <a:latin typeface="Cambria Math" panose="02040503050406030204" pitchFamily="18" charset="0"/>
                            </a:rPr>
                          </m:ctrlPr>
                        </m:dPr>
                        <m:e>
                          <m:r>
                            <a:rPr lang="en-US" altLang="en-US" b="0" i="1" dirty="0" smtClean="0">
                              <a:latin typeface="Cambria Math" panose="02040503050406030204" pitchFamily="18" charset="0"/>
                            </a:rPr>
                            <m:t>𝑛</m:t>
                          </m:r>
                          <m:r>
                            <a:rPr lang="en-US" altLang="en-US" b="0" i="1" dirty="0" smtClean="0">
                              <a:latin typeface="Cambria Math" panose="02040503050406030204" pitchFamily="18" charset="0"/>
                            </a:rPr>
                            <m:t>+</m:t>
                          </m:r>
                          <m:f>
                            <m:fPr>
                              <m:ctrlPr>
                                <a:rPr lang="en-US" altLang="en-US" b="0" i="1" dirty="0" smtClean="0">
                                  <a:latin typeface="Cambria Math" panose="02040503050406030204" pitchFamily="18" charset="0"/>
                                </a:rPr>
                              </m:ctrlPr>
                            </m:fPr>
                            <m:num>
                              <m:sSup>
                                <m:sSupPr>
                                  <m:ctrlPr>
                                    <a:rPr lang="en-US" altLang="en-US" b="0" i="1" dirty="0" smtClean="0">
                                      <a:latin typeface="Cambria Math" panose="02040503050406030204" pitchFamily="18" charset="0"/>
                                    </a:rPr>
                                  </m:ctrlPr>
                                </m:sSupPr>
                                <m:e>
                                  <m:r>
                                    <a:rPr lang="en-US" altLang="en-US" b="0" i="1" dirty="0" smtClean="0">
                                      <a:latin typeface="Cambria Math" panose="02040503050406030204" pitchFamily="18" charset="0"/>
                                    </a:rPr>
                                    <m:t>𝑛</m:t>
                                  </m:r>
                                </m:e>
                                <m:sup>
                                  <m:r>
                                    <a:rPr lang="en-US" altLang="en-US" b="0" i="1" dirty="0" smtClean="0">
                                      <a:latin typeface="Cambria Math" panose="02040503050406030204" pitchFamily="18" charset="0"/>
                                    </a:rPr>
                                    <m:t>2</m:t>
                                  </m:r>
                                </m:sup>
                              </m:sSup>
                            </m:num>
                            <m:den>
                              <m:sSup>
                                <m:sSupPr>
                                  <m:ctrlPr>
                                    <a:rPr lang="en-US" altLang="en-US" b="0" i="1" dirty="0" smtClean="0">
                                      <a:latin typeface="Cambria Math" panose="02040503050406030204" pitchFamily="18" charset="0"/>
                                    </a:rPr>
                                  </m:ctrlPr>
                                </m:sSupPr>
                                <m:e>
                                  <m:r>
                                    <a:rPr lang="en-US" altLang="en-US" b="0" i="1" dirty="0" smtClean="0">
                                      <a:latin typeface="Cambria Math" panose="02040503050406030204" pitchFamily="18" charset="0"/>
                                    </a:rPr>
                                    <m:t>𝑐</m:t>
                                  </m:r>
                                </m:e>
                                <m:sup>
                                  <m:r>
                                    <a:rPr lang="en-US" altLang="en-US" b="0" i="1" dirty="0" smtClean="0">
                                      <a:latin typeface="Cambria Math" panose="02040503050406030204" pitchFamily="18" charset="0"/>
                                    </a:rPr>
                                    <m:t>2</m:t>
                                  </m:r>
                                </m:sup>
                              </m:sSup>
                            </m:den>
                          </m:f>
                        </m:e>
                      </m:d>
                      <m:r>
                        <a:rPr lang="en-US" altLang="en-US" b="0" i="1" dirty="0" smtClean="0">
                          <a:latin typeface="Cambria Math" panose="02040503050406030204" pitchFamily="18" charset="0"/>
                        </a:rPr>
                        <m:t>=</m:t>
                      </m:r>
                      <m:r>
                        <a:rPr lang="en-US" altLang="en-US" b="0" i="1" dirty="0" smtClean="0">
                          <a:latin typeface="Cambria Math" panose="02040503050406030204" pitchFamily="18" charset="0"/>
                        </a:rPr>
                        <m:t>𝑂</m:t>
                      </m:r>
                      <m:d>
                        <m:dPr>
                          <m:ctrlPr>
                            <a:rPr lang="en-US" altLang="en-US" b="0" i="1" dirty="0" smtClean="0">
                              <a:latin typeface="Cambria Math" panose="02040503050406030204" pitchFamily="18" charset="0"/>
                            </a:rPr>
                          </m:ctrlPr>
                        </m:dPr>
                        <m:e>
                          <m:sSup>
                            <m:sSupPr>
                              <m:ctrlPr>
                                <a:rPr lang="en-US" altLang="en-US" b="0" i="1" dirty="0" smtClean="0">
                                  <a:latin typeface="Cambria Math" panose="02040503050406030204" pitchFamily="18" charset="0"/>
                                </a:rPr>
                              </m:ctrlPr>
                            </m:sSupPr>
                            <m:e>
                              <m:r>
                                <a:rPr lang="en-US" altLang="en-US" b="0" i="1" dirty="0" smtClean="0">
                                  <a:latin typeface="Cambria Math" panose="02040503050406030204" pitchFamily="18" charset="0"/>
                                </a:rPr>
                                <m:t>𝑛</m:t>
                              </m:r>
                            </m:e>
                            <m:sup>
                              <m:r>
                                <a:rPr lang="en-US" altLang="en-US" b="0" i="1" dirty="0" smtClean="0">
                                  <a:latin typeface="Cambria Math" panose="02040503050406030204" pitchFamily="18" charset="0"/>
                                </a:rPr>
                                <m:t>2</m:t>
                              </m:r>
                            </m:sup>
                          </m:sSup>
                        </m:e>
                      </m:d>
                    </m:oMath>
                  </m:oMathPara>
                </a14:m>
                <a:endParaRPr lang="en-US" altLang="en-US" dirty="0" smtClean="0">
                  <a:latin typeface="Times New Roman" panose="02020603050405020304" pitchFamily="18" charset="0"/>
                </a:endParaRPr>
              </a:p>
              <a:p>
                <a:pPr eaLnBrk="1" hangingPunct="1">
                  <a:lnSpc>
                    <a:spcPct val="90000"/>
                  </a:lnSpc>
                  <a:buClr>
                    <a:schemeClr val="tx1"/>
                  </a:buClr>
                </a:pPr>
                <a14:m>
                  <m:oMath xmlns:m="http://schemas.openxmlformats.org/officeDocument/2006/math">
                    <m:r>
                      <a:rPr lang="en-US" altLang="en-US" i="1" dirty="0" smtClean="0">
                        <a:latin typeface="Cambria Math" panose="02040503050406030204" pitchFamily="18" charset="0"/>
                        <a:sym typeface="Symbol" panose="05050102010706020507" pitchFamily="18" charset="2"/>
                      </a:rPr>
                      <m:t>𝑇</m:t>
                    </m:r>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𝑛</m:t>
                    </m:r>
                    <m:r>
                      <a:rPr lang="en-US" altLang="en-US" i="1" dirty="0" smtClean="0">
                        <a:latin typeface="Cambria Math" panose="02040503050406030204" pitchFamily="18" charset="0"/>
                        <a:sym typeface="Symbol" panose="05050102010706020507" pitchFamily="18" charset="2"/>
                      </a:rPr>
                      <m:t>)</m:t>
                    </m:r>
                  </m:oMath>
                </a14:m>
                <a:r>
                  <a:rPr lang="en-US" altLang="en-US" dirty="0" smtClean="0"/>
                  <a:t> is </a:t>
                </a:r>
                <a14:m>
                  <m:oMath xmlns:m="http://schemas.openxmlformats.org/officeDocument/2006/math">
                    <m:r>
                      <a:rPr lang="en-US" altLang="en-US" i="1" dirty="0" smtClean="0">
                        <a:latin typeface="Cambria Math" panose="02040503050406030204" pitchFamily="18" charset="0"/>
                        <a:sym typeface="Symbol" panose="05050102010706020507" pitchFamily="18" charset="2"/>
                      </a:rPr>
                      <m:t>𝑂</m:t>
                    </m:r>
                    <m:r>
                      <a:rPr lang="en-US" altLang="en-US" i="1" dirty="0" smtClean="0">
                        <a:latin typeface="Cambria Math" panose="02040503050406030204" pitchFamily="18" charset="0"/>
                        <a:sym typeface="Symbol" panose="05050102010706020507" pitchFamily="18" charset="2"/>
                      </a:rPr>
                      <m:t>(</m:t>
                    </m:r>
                    <m:r>
                      <a:rPr lang="en-US" altLang="en-US" i="1" dirty="0" smtClean="0">
                        <a:latin typeface="Cambria Math" panose="02040503050406030204" pitchFamily="18" charset="0"/>
                        <a:sym typeface="Symbol" panose="05050102010706020507" pitchFamily="18" charset="2"/>
                      </a:rPr>
                      <m:t>𝑛</m:t>
                    </m:r>
                    <m:r>
                      <a:rPr lang="en-US" altLang="en-US" i="1" baseline="30000" dirty="0" smtClean="0">
                        <a:latin typeface="Cambria Math" panose="02040503050406030204" pitchFamily="18" charset="0"/>
                        <a:sym typeface="Symbol" panose="05050102010706020507" pitchFamily="18" charset="2"/>
                      </a:rPr>
                      <m:t>2</m:t>
                    </m:r>
                    <m:r>
                      <a:rPr lang="en-US" altLang="en-US" i="1" dirty="0" smtClean="0">
                        <a:latin typeface="Cambria Math" panose="02040503050406030204" pitchFamily="18" charset="0"/>
                        <a:sym typeface="Symbol" panose="05050102010706020507" pitchFamily="18" charset="2"/>
                      </a:rPr>
                      <m:t>)</m:t>
                    </m:r>
                  </m:oMath>
                </a14:m>
                <a:r>
                  <a:rPr lang="en-US" altLang="en-US" dirty="0" smtClean="0">
                    <a:latin typeface="Times New Roman" panose="02020603050405020304" pitchFamily="18" charset="0"/>
                    <a:sym typeface="Symbol" panose="05050102010706020507" pitchFamily="18" charset="2"/>
                  </a:rPr>
                  <a:t> so t</a:t>
                </a:r>
                <a:r>
                  <a:rPr lang="en-US" altLang="en-US" dirty="0" smtClean="0"/>
                  <a:t>he average time of a push is </a:t>
                </a:r>
                <a14:m>
                  <m:oMath xmlns:m="http://schemas.openxmlformats.org/officeDocument/2006/math">
                    <m:f>
                      <m:fPr>
                        <m:ctrlPr>
                          <a:rPr lang="en-US" altLang="en-US" b="0" i="1" dirty="0" smtClean="0">
                            <a:latin typeface="Cambria Math" panose="02040503050406030204" pitchFamily="18" charset="0"/>
                            <a:sym typeface="Symbol" panose="05050102010706020507" pitchFamily="18" charset="2"/>
                          </a:rPr>
                        </m:ctrlPr>
                      </m:fPr>
                      <m:num>
                        <m:r>
                          <m:rPr>
                            <m:sty m:val="p"/>
                          </m:rPr>
                          <a:rPr lang="en-US" altLang="en-US" b="0" i="0" dirty="0" smtClean="0">
                            <a:latin typeface="Cambria Math" panose="02040503050406030204" pitchFamily="18" charset="0"/>
                            <a:sym typeface="Symbol" panose="05050102010706020507" pitchFamily="18" charset="2"/>
                          </a:rPr>
                          <m:t>O</m:t>
                        </m:r>
                        <m:d>
                          <m:dPr>
                            <m:ctrlPr>
                              <a:rPr lang="en-US" altLang="en-US" b="0" i="1" dirty="0" smtClean="0">
                                <a:latin typeface="Cambria Math" panose="02040503050406030204" pitchFamily="18" charset="0"/>
                                <a:sym typeface="Symbol" panose="05050102010706020507" pitchFamily="18" charset="2"/>
                              </a:rPr>
                            </m:ctrlPr>
                          </m:dPr>
                          <m:e>
                            <m:sSup>
                              <m:sSupPr>
                                <m:ctrlPr>
                                  <a:rPr lang="en-US" altLang="en-US" b="0" i="1" dirty="0" smtClean="0">
                                    <a:latin typeface="Cambria Math" panose="02040503050406030204" pitchFamily="18" charset="0"/>
                                    <a:sym typeface="Symbol" panose="05050102010706020507" pitchFamily="18" charset="2"/>
                                  </a:rPr>
                                </m:ctrlPr>
                              </m:sSupPr>
                              <m:e>
                                <m:r>
                                  <m:rPr>
                                    <m:sty m:val="p"/>
                                  </m:rPr>
                                  <a:rPr lang="en-US" altLang="en-US" b="0" i="0" dirty="0" smtClean="0">
                                    <a:latin typeface="Cambria Math" panose="02040503050406030204" pitchFamily="18" charset="0"/>
                                    <a:sym typeface="Symbol" panose="05050102010706020507" pitchFamily="18" charset="2"/>
                                  </a:rPr>
                                  <m:t>n</m:t>
                                </m:r>
                              </m:e>
                              <m:sup>
                                <m:r>
                                  <a:rPr lang="en-US" altLang="en-US" b="0" i="0" dirty="0" smtClean="0">
                                    <a:latin typeface="Cambria Math" panose="02040503050406030204" pitchFamily="18" charset="0"/>
                                    <a:sym typeface="Symbol" panose="05050102010706020507" pitchFamily="18" charset="2"/>
                                  </a:rPr>
                                  <m:t>2</m:t>
                                </m:r>
                              </m:sup>
                            </m:sSup>
                          </m:e>
                        </m:d>
                      </m:num>
                      <m:den>
                        <m:r>
                          <m:rPr>
                            <m:sty m:val="p"/>
                          </m:rPr>
                          <a:rPr lang="en-US" altLang="en-US" b="0" i="0" dirty="0" smtClean="0">
                            <a:latin typeface="Cambria Math" panose="02040503050406030204" pitchFamily="18" charset="0"/>
                            <a:sym typeface="Symbol" panose="05050102010706020507" pitchFamily="18" charset="2"/>
                          </a:rPr>
                          <m:t>n</m:t>
                        </m:r>
                      </m:den>
                    </m:f>
                    <m:r>
                      <a:rPr lang="en-US" altLang="en-US" b="0" i="0" dirty="0" smtClean="0">
                        <a:latin typeface="Cambria Math" panose="02040503050406030204" pitchFamily="18" charset="0"/>
                        <a:sym typeface="Symbol" panose="05050102010706020507" pitchFamily="18" charset="2"/>
                      </a:rPr>
                      <m:t>=</m:t>
                    </m:r>
                    <m:r>
                      <a:rPr lang="en-US" altLang="en-US" b="0" i="1" dirty="0" smtClean="0">
                        <a:latin typeface="Cambria Math" panose="02040503050406030204" pitchFamily="18" charset="0"/>
                        <a:sym typeface="Symbol" panose="05050102010706020507" pitchFamily="18" charset="2"/>
                      </a:rPr>
                      <m:t>𝑂</m:t>
                    </m:r>
                    <m:r>
                      <a:rPr lang="en-US" altLang="en-US" b="0" i="1" dirty="0" smtClean="0">
                        <a:latin typeface="Cambria Math" panose="02040503050406030204" pitchFamily="18" charset="0"/>
                        <a:sym typeface="Symbol" panose="05050102010706020507" pitchFamily="18" charset="2"/>
                      </a:rPr>
                      <m:t>(</m:t>
                    </m:r>
                    <m:r>
                      <a:rPr lang="en-US" altLang="en-US" b="0" i="1" dirty="0" smtClean="0">
                        <a:latin typeface="Cambria Math" panose="02040503050406030204" pitchFamily="18" charset="0"/>
                        <a:sym typeface="Symbol" panose="05050102010706020507" pitchFamily="18" charset="2"/>
                      </a:rPr>
                      <m:t>𝑛</m:t>
                    </m:r>
                    <m:r>
                      <a:rPr lang="en-US" altLang="en-US" b="0" i="1" dirty="0" smtClean="0">
                        <a:latin typeface="Cambria Math" panose="02040503050406030204" pitchFamily="18" charset="0"/>
                        <a:sym typeface="Symbol" panose="05050102010706020507" pitchFamily="18" charset="2"/>
                      </a:rPr>
                      <m:t>)</m:t>
                    </m:r>
                  </m:oMath>
                </a14:m>
                <a:endParaRPr lang="en-US" altLang="en-US" dirty="0" smtClean="0">
                  <a:latin typeface="Times New Roman" panose="02020603050405020304" pitchFamily="18" charset="0"/>
                  <a:sym typeface="Symbol" panose="05050102010706020507" pitchFamily="18" charset="2"/>
                </a:endParaRPr>
              </a:p>
            </p:txBody>
          </p:sp>
        </mc:Choice>
        <mc:Fallback xmlns="">
          <p:sp>
            <p:nvSpPr>
              <p:cNvPr id="46084"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141412" y="2249486"/>
                <a:ext cx="9905999" cy="4407791"/>
              </a:xfrm>
              <a:blipFill rotWithShape="0">
                <a:blip r:embed="rId2"/>
                <a:stretch>
                  <a:fillRect l="-1231" t="-3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137867" y="3688689"/>
                <a:ext cx="2676292" cy="1966820"/>
              </a:xfrm>
              <a:prstGeom prst="rect">
                <a:avLst/>
              </a:prstGeom>
              <a:noFill/>
            </p:spPr>
            <p:txBody>
              <a:bodyPr wrap="square" rtlCol="0">
                <a:spAutoFit/>
              </a:bodyPr>
              <a:lstStyle/>
              <a:p>
                <a:r>
                  <a:rPr lang="en-US" b="0" dirty="0" smtClean="0">
                    <a:solidFill>
                      <a:schemeClr val="accent5">
                        <a:lumMod val="40000"/>
                        <a:lumOff val="60000"/>
                      </a:schemeClr>
                    </a:solidFill>
                  </a:rPr>
                  <a:t>Side note:</a:t>
                </a:r>
              </a:p>
              <a:p>
                <a:pPr/>
                <a14:m>
                  <m:oMathPara xmlns:m="http://schemas.openxmlformats.org/officeDocument/2006/math">
                    <m:oMathParaPr>
                      <m:jc m:val="centerGroup"/>
                    </m:oMathParaPr>
                    <m:oMath xmlns:m="http://schemas.openxmlformats.org/officeDocument/2006/math">
                      <m:r>
                        <a:rPr lang="en-US" b="0" i="1" smtClean="0">
                          <a:solidFill>
                            <a:schemeClr val="accent5">
                              <a:lumMod val="40000"/>
                              <a:lumOff val="60000"/>
                            </a:schemeClr>
                          </a:solidFill>
                          <a:latin typeface="Cambria Math" panose="02040503050406030204" pitchFamily="18" charset="0"/>
                        </a:rPr>
                        <m:t>1+2+…+</m:t>
                      </m:r>
                      <m:r>
                        <a:rPr lang="en-US" b="0" i="1" smtClean="0">
                          <a:solidFill>
                            <a:schemeClr val="accent5">
                              <a:lumMod val="40000"/>
                              <a:lumOff val="60000"/>
                            </a:schemeClr>
                          </a:solidFill>
                          <a:latin typeface="Cambria Math" panose="02040503050406030204" pitchFamily="18" charset="0"/>
                        </a:rPr>
                        <m:t>𝑘</m:t>
                      </m:r>
                    </m:oMath>
                    <m:oMath xmlns:m="http://schemas.openxmlformats.org/officeDocument/2006/math">
                      <m:r>
                        <a:rPr lang="en-US" b="0" i="1" smtClean="0">
                          <a:solidFill>
                            <a:schemeClr val="accent5">
                              <a:lumMod val="40000"/>
                              <a:lumOff val="60000"/>
                            </a:schemeClr>
                          </a:solidFill>
                          <a:latin typeface="Cambria Math" panose="02040503050406030204" pitchFamily="18" charset="0"/>
                        </a:rPr>
                        <m:t>=</m:t>
                      </m:r>
                      <m:nary>
                        <m:naryPr>
                          <m:chr m:val="∑"/>
                          <m:ctrlPr>
                            <a:rPr lang="en-US" b="0" i="1" smtClean="0">
                              <a:solidFill>
                                <a:schemeClr val="accent5">
                                  <a:lumMod val="40000"/>
                                  <a:lumOff val="60000"/>
                                </a:schemeClr>
                              </a:solidFill>
                              <a:latin typeface="Cambria Math" panose="02040503050406030204" pitchFamily="18" charset="0"/>
                            </a:rPr>
                          </m:ctrlPr>
                        </m:naryPr>
                        <m:sub>
                          <m:r>
                            <m:rPr>
                              <m:brk m:alnAt="23"/>
                            </m:rPr>
                            <a:rPr lang="en-US" b="0" i="1" smtClean="0">
                              <a:solidFill>
                                <a:schemeClr val="accent5">
                                  <a:lumMod val="40000"/>
                                  <a:lumOff val="60000"/>
                                </a:schemeClr>
                              </a:solidFill>
                              <a:latin typeface="Cambria Math" panose="02040503050406030204" pitchFamily="18" charset="0"/>
                            </a:rPr>
                            <m:t>𝑖</m:t>
                          </m:r>
                          <m:r>
                            <a:rPr lang="en-US" b="0" i="1" smtClean="0">
                              <a:solidFill>
                                <a:schemeClr val="accent5">
                                  <a:lumMod val="40000"/>
                                  <a:lumOff val="60000"/>
                                </a:schemeClr>
                              </a:solidFill>
                              <a:latin typeface="Cambria Math" panose="02040503050406030204" pitchFamily="18" charset="0"/>
                            </a:rPr>
                            <m:t>=0</m:t>
                          </m:r>
                        </m:sub>
                        <m:sup>
                          <m:r>
                            <a:rPr lang="en-US" b="0" i="1" smtClean="0">
                              <a:solidFill>
                                <a:schemeClr val="accent5">
                                  <a:lumMod val="40000"/>
                                  <a:lumOff val="60000"/>
                                </a:schemeClr>
                              </a:solidFill>
                              <a:latin typeface="Cambria Math" panose="02040503050406030204" pitchFamily="18" charset="0"/>
                            </a:rPr>
                            <m:t>𝑘</m:t>
                          </m:r>
                        </m:sup>
                        <m:e>
                          <m:r>
                            <a:rPr lang="en-US" b="0" i="1" smtClean="0">
                              <a:solidFill>
                                <a:schemeClr val="accent5">
                                  <a:lumMod val="40000"/>
                                  <a:lumOff val="60000"/>
                                </a:schemeClr>
                              </a:solidFill>
                              <a:latin typeface="Cambria Math" panose="02040503050406030204" pitchFamily="18" charset="0"/>
                            </a:rPr>
                            <m:t>𝑖</m:t>
                          </m:r>
                        </m:e>
                      </m:nary>
                    </m:oMath>
                    <m:oMath xmlns:m="http://schemas.openxmlformats.org/officeDocument/2006/math">
                      <m:r>
                        <a:rPr lang="en-US" b="0" i="1" smtClean="0">
                          <a:solidFill>
                            <a:schemeClr val="accent5">
                              <a:lumMod val="40000"/>
                              <a:lumOff val="60000"/>
                            </a:schemeClr>
                          </a:solidFill>
                          <a:latin typeface="Cambria Math" panose="02040503050406030204" pitchFamily="18" charset="0"/>
                        </a:rPr>
                        <m:t>=</m:t>
                      </m:r>
                      <m:f>
                        <m:fPr>
                          <m:ctrlPr>
                            <a:rPr lang="en-US" b="0" i="1" smtClean="0">
                              <a:solidFill>
                                <a:schemeClr val="accent5">
                                  <a:lumMod val="40000"/>
                                  <a:lumOff val="60000"/>
                                </a:schemeClr>
                              </a:solidFill>
                              <a:latin typeface="Cambria Math" panose="02040503050406030204" pitchFamily="18" charset="0"/>
                            </a:rPr>
                          </m:ctrlPr>
                        </m:fPr>
                        <m:num>
                          <m:r>
                            <a:rPr lang="en-US" b="0" i="1" smtClean="0">
                              <a:solidFill>
                                <a:schemeClr val="accent5">
                                  <a:lumMod val="40000"/>
                                  <a:lumOff val="60000"/>
                                </a:schemeClr>
                              </a:solidFill>
                              <a:latin typeface="Cambria Math" panose="02040503050406030204" pitchFamily="18" charset="0"/>
                            </a:rPr>
                            <m:t>𝑘</m:t>
                          </m:r>
                          <m:d>
                            <m:dPr>
                              <m:ctrlPr>
                                <a:rPr lang="en-US" b="0" i="1" smtClean="0">
                                  <a:solidFill>
                                    <a:schemeClr val="accent5">
                                      <a:lumMod val="40000"/>
                                      <a:lumOff val="60000"/>
                                    </a:schemeClr>
                                  </a:solidFill>
                                  <a:latin typeface="Cambria Math" panose="02040503050406030204" pitchFamily="18" charset="0"/>
                                </a:rPr>
                              </m:ctrlPr>
                            </m:dPr>
                            <m:e>
                              <m:r>
                                <a:rPr lang="en-US" b="0" i="1" smtClean="0">
                                  <a:solidFill>
                                    <a:schemeClr val="accent5">
                                      <a:lumMod val="40000"/>
                                      <a:lumOff val="60000"/>
                                    </a:schemeClr>
                                  </a:solidFill>
                                  <a:latin typeface="Cambria Math" panose="02040503050406030204" pitchFamily="18" charset="0"/>
                                </a:rPr>
                                <m:t>𝑘</m:t>
                              </m:r>
                              <m:r>
                                <a:rPr lang="en-US" b="0" i="1" smtClean="0">
                                  <a:solidFill>
                                    <a:schemeClr val="accent5">
                                      <a:lumMod val="40000"/>
                                      <a:lumOff val="60000"/>
                                    </a:schemeClr>
                                  </a:solidFill>
                                  <a:latin typeface="Cambria Math" panose="02040503050406030204" pitchFamily="18" charset="0"/>
                                </a:rPr>
                                <m:t>+1</m:t>
                              </m:r>
                            </m:e>
                          </m:d>
                        </m:num>
                        <m:den>
                          <m:r>
                            <a:rPr lang="en-US" b="0" i="1" smtClean="0">
                              <a:solidFill>
                                <a:schemeClr val="accent5">
                                  <a:lumMod val="40000"/>
                                  <a:lumOff val="60000"/>
                                </a:schemeClr>
                              </a:solidFill>
                              <a:latin typeface="Cambria Math" panose="02040503050406030204" pitchFamily="18" charset="0"/>
                            </a:rPr>
                            <m:t>2</m:t>
                          </m:r>
                        </m:den>
                      </m:f>
                      <m:r>
                        <a:rPr lang="en-US" b="0" i="1" smtClean="0">
                          <a:solidFill>
                            <a:schemeClr val="accent5">
                              <a:lumMod val="40000"/>
                              <a:lumOff val="60000"/>
                            </a:schemeClr>
                          </a:solidFill>
                          <a:latin typeface="Cambria Math" panose="02040503050406030204" pitchFamily="18" charset="0"/>
                        </a:rPr>
                        <m:t> </m:t>
                      </m:r>
                    </m:oMath>
                  </m:oMathPara>
                </a14:m>
                <a:endParaRPr lang="en-US" dirty="0">
                  <a:solidFill>
                    <a:schemeClr val="accent5">
                      <a:lumMod val="40000"/>
                      <a:lumOff val="60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137867" y="3688689"/>
                <a:ext cx="2676292" cy="1966820"/>
              </a:xfrm>
              <a:prstGeom prst="rect">
                <a:avLst/>
              </a:prstGeom>
              <a:blipFill rotWithShape="0">
                <a:blip r:embed="rId3"/>
                <a:stretch>
                  <a:fillRect l="-2050" t="-1548"/>
                </a:stretch>
              </a:blipFill>
            </p:spPr>
            <p:txBody>
              <a:bodyPr/>
              <a:lstStyle/>
              <a:p>
                <a:r>
                  <a:rPr lang="en-US">
                    <a:noFill/>
                  </a:rPr>
                  <a:t> </a:t>
                </a:r>
              </a:p>
            </p:txBody>
          </p:sp>
        </mc:Fallback>
      </mc:AlternateContent>
    </p:spTree>
    <p:extLst>
      <p:ext uri="{BB962C8B-B14F-4D97-AF65-F5344CB8AC3E}">
        <p14:creationId xmlns:p14="http://schemas.microsoft.com/office/powerpoint/2010/main" val="36158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xEl>
                                              <p:pRg st="3" end="3"/>
                                            </p:txEl>
                                          </p:spTgt>
                                        </p:tgtEl>
                                        <p:attrNameLst>
                                          <p:attrName>style.visibility</p:attrName>
                                        </p:attrNameLst>
                                      </p:cBhvr>
                                      <p:to>
                                        <p:strVal val="visible"/>
                                      </p:to>
                                    </p:set>
                                    <p:animEffect transition="in" filter="fade">
                                      <p:cBhvr>
                                        <p:cTn id="7" dur="500"/>
                                        <p:tgtEl>
                                          <p:spTgt spid="4608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4">
                                            <p:txEl>
                                              <p:pRg st="4" end="4"/>
                                            </p:txEl>
                                          </p:spTgt>
                                        </p:tgtEl>
                                        <p:attrNameLst>
                                          <p:attrName>style.visibility</p:attrName>
                                        </p:attrNameLst>
                                      </p:cBhvr>
                                      <p:to>
                                        <p:strVal val="visible"/>
                                      </p:to>
                                    </p:set>
                                    <p:animEffect transition="in" filter="fade">
                                      <p:cBhvr>
                                        <p:cTn id="12" dur="500"/>
                                        <p:tgtEl>
                                          <p:spTgt spid="4608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4">
                                            <p:txEl>
                                              <p:pRg st="5" end="5"/>
                                            </p:txEl>
                                          </p:spTgt>
                                        </p:tgtEl>
                                        <p:attrNameLst>
                                          <p:attrName>style.visibility</p:attrName>
                                        </p:attrNameLst>
                                      </p:cBhvr>
                                      <p:to>
                                        <p:strVal val="visible"/>
                                      </p:to>
                                    </p:set>
                                    <p:animEffect transition="in" filter="fade">
                                      <p:cBhvr>
                                        <p:cTn id="17" dur="500"/>
                                        <p:tgtEl>
                                          <p:spTgt spid="46084">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084">
                                            <p:txEl>
                                              <p:pRg st="6" end="6"/>
                                            </p:txEl>
                                          </p:spTgt>
                                        </p:tgtEl>
                                        <p:attrNameLst>
                                          <p:attrName>style.visibility</p:attrName>
                                        </p:attrNameLst>
                                      </p:cBhvr>
                                      <p:to>
                                        <p:strVal val="visible"/>
                                      </p:to>
                                    </p:set>
                                    <p:animEffect transition="in" filter="fade">
                                      <p:cBhvr>
                                        <p:cTn id="25" dur="500"/>
                                        <p:tgtEl>
                                          <p:spTgt spid="4608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084">
                                            <p:txEl>
                                              <p:pRg st="7" end="7"/>
                                            </p:txEl>
                                          </p:spTgt>
                                        </p:tgtEl>
                                        <p:attrNameLst>
                                          <p:attrName>style.visibility</p:attrName>
                                        </p:attrNameLst>
                                      </p:cBhvr>
                                      <p:to>
                                        <p:strVal val="visible"/>
                                      </p:to>
                                    </p:set>
                                    <p:animEffect transition="in" filter="fade">
                                      <p:cBhvr>
                                        <p:cTn id="30" dur="500"/>
                                        <p:tgtEl>
                                          <p:spTgt spid="460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uiExpand="1"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ltLang="en-US" smtClean="0"/>
              <a:t>Doubling Strategy Analysis</a:t>
            </a:r>
          </a:p>
        </p:txBody>
      </p:sp>
      <mc:AlternateContent xmlns:mc="http://schemas.openxmlformats.org/markup-compatibility/2006" xmlns:a14="http://schemas.microsoft.com/office/drawing/2010/main">
        <mc:Choice Requires="a14">
          <p:sp>
            <p:nvSpPr>
              <p:cNvPr id="47108" name="Rectangle 3" descr="Rectangle: Click to edit Master text styles&#10;Second level&#10;Third level&#10;Fourth level&#10;Fifth level"/>
              <p:cNvSpPr>
                <a:spLocks noGrp="1" noChangeArrowheads="1"/>
              </p:cNvSpPr>
              <p:nvPr>
                <p:ph sz="half" idx="1"/>
              </p:nvPr>
            </p:nvSpPr>
            <p:spPr>
              <a:xfrm>
                <a:off x="1141408" y="2249486"/>
                <a:ext cx="10343181" cy="4608514"/>
              </a:xfrm>
            </p:spPr>
            <p:txBody>
              <a:bodyPr>
                <a:normAutofit fontScale="77500" lnSpcReduction="20000"/>
              </a:bodyPr>
              <a:lstStyle/>
              <a:p>
                <a:pPr eaLnBrk="1" hangingPunct="1">
                  <a:lnSpc>
                    <a:spcPct val="90000"/>
                  </a:lnSpc>
                  <a:buClr>
                    <a:schemeClr val="tx1"/>
                  </a:buClr>
                </a:pPr>
                <a:r>
                  <a:rPr lang="en-US" altLang="en-US" sz="2800" dirty="0" smtClean="0"/>
                  <a:t>We will use an amortized technique here based on accounting. </a:t>
                </a:r>
                <a:br>
                  <a:rPr lang="en-US" altLang="en-US" sz="2800" dirty="0" smtClean="0"/>
                </a:br>
                <a:r>
                  <a:rPr lang="en-US" altLang="en-US" sz="2800" dirty="0" smtClean="0"/>
                  <a:t>Performing a push operation will "cost" cyber-dollars </a:t>
                </a:r>
                <a:br>
                  <a:rPr lang="en-US" altLang="en-US" sz="2800" dirty="0" smtClean="0"/>
                </a:br>
                <a:r>
                  <a:rPr lang="en-US" altLang="en-US" sz="2800" dirty="0" smtClean="0"/>
                  <a:t>(imaginary cost of the operation). Then we sum the total </a:t>
                </a:r>
                <a:br>
                  <a:rPr lang="en-US" altLang="en-US" sz="2800" dirty="0" smtClean="0"/>
                </a:br>
                <a:r>
                  <a:rPr lang="en-US" altLang="en-US" sz="2800" dirty="0" smtClean="0"/>
                  <a:t>amount of cyber dollars to determine run-time</a:t>
                </a:r>
              </a:p>
              <a:p>
                <a:pPr eaLnBrk="1" hangingPunct="1">
                  <a:lnSpc>
                    <a:spcPct val="90000"/>
                  </a:lnSpc>
                  <a:buClr>
                    <a:schemeClr val="tx1"/>
                  </a:buClr>
                </a:pPr>
                <a:r>
                  <a:rPr lang="en-US" altLang="en-US" sz="2800" dirty="0" smtClean="0"/>
                  <a:t>Lets assume push costs 1 cyber dollar. Also assume growing an </a:t>
                </a:r>
                <a:br>
                  <a:rPr lang="en-US" altLang="en-US" sz="2800" dirty="0" smtClean="0"/>
                </a:br>
                <a:r>
                  <a:rPr lang="en-US" altLang="en-US" sz="2800" dirty="0" smtClean="0"/>
                  <a:t>array from size </a:t>
                </a:r>
                <a14:m>
                  <m:oMath xmlns:m="http://schemas.openxmlformats.org/officeDocument/2006/math">
                    <m:r>
                      <a:rPr lang="en-US" altLang="en-US" sz="2800" b="0" i="1" smtClean="0">
                        <a:latin typeface="Cambria Math" panose="02040503050406030204" pitchFamily="18" charset="0"/>
                      </a:rPr>
                      <m:t>𝑘</m:t>
                    </m:r>
                  </m:oMath>
                </a14:m>
                <a:r>
                  <a:rPr lang="en-US" altLang="en-US" sz="2800" dirty="0" smtClean="0"/>
                  <a:t> to size </a:t>
                </a:r>
                <a14:m>
                  <m:oMath xmlns:m="http://schemas.openxmlformats.org/officeDocument/2006/math">
                    <m:r>
                      <a:rPr lang="en-US" altLang="en-US" sz="2800" b="0" i="1" smtClean="0">
                        <a:latin typeface="Cambria Math" panose="02040503050406030204" pitchFamily="18" charset="0"/>
                      </a:rPr>
                      <m:t>2</m:t>
                    </m:r>
                    <m:r>
                      <a:rPr lang="en-US" altLang="en-US" sz="2800" b="0" i="1" smtClean="0">
                        <a:latin typeface="Cambria Math" panose="02040503050406030204" pitchFamily="18" charset="0"/>
                      </a:rPr>
                      <m:t>𝑘</m:t>
                    </m:r>
                  </m:oMath>
                </a14:m>
                <a:r>
                  <a:rPr lang="en-US" altLang="en-US" sz="2800" dirty="0" smtClean="0"/>
                  <a:t> requires k cyber-dollars (for </a:t>
                </a:r>
                <a14:m>
                  <m:oMath xmlns:m="http://schemas.openxmlformats.org/officeDocument/2006/math">
                    <m:r>
                      <a:rPr lang="en-US" altLang="en-US" sz="2800" b="0" i="1" smtClean="0">
                        <a:latin typeface="Cambria Math" panose="02040503050406030204" pitchFamily="18" charset="0"/>
                      </a:rPr>
                      <m:t>𝑘</m:t>
                    </m:r>
                  </m:oMath>
                </a14:m>
                <a:r>
                  <a:rPr lang="en-US" altLang="en-US" sz="2800" dirty="0" smtClean="0"/>
                  <a:t> </a:t>
                </a:r>
                <a:br>
                  <a:rPr lang="en-US" altLang="en-US" sz="2800" dirty="0" smtClean="0"/>
                </a:br>
                <a:r>
                  <a:rPr lang="en-US" altLang="en-US" sz="2800" dirty="0" smtClean="0"/>
                  <a:t>copies)</a:t>
                </a:r>
              </a:p>
              <a:p>
                <a:pPr eaLnBrk="1" hangingPunct="1">
                  <a:lnSpc>
                    <a:spcPct val="90000"/>
                  </a:lnSpc>
                  <a:buClr>
                    <a:schemeClr val="tx1"/>
                  </a:buClr>
                </a:pPr>
                <a:r>
                  <a:rPr lang="en-US" altLang="en-US" sz="2800" dirty="0" smtClean="0"/>
                  <a:t>So we can "charge" (overcharge) each push to be 3 cyber-dollars</a:t>
                </a:r>
              </a:p>
              <a:p>
                <a:pPr lvl="1">
                  <a:lnSpc>
                    <a:spcPct val="90000"/>
                  </a:lnSpc>
                  <a:buClr>
                    <a:schemeClr val="tx1"/>
                  </a:buClr>
                </a:pPr>
                <a:r>
                  <a:rPr lang="en-US" altLang="en-US" dirty="0" smtClean="0"/>
                  <a:t>One for their push into the array</a:t>
                </a:r>
              </a:p>
              <a:p>
                <a:pPr lvl="1">
                  <a:lnSpc>
                    <a:spcPct val="90000"/>
                  </a:lnSpc>
                  <a:buClr>
                    <a:schemeClr val="tx1"/>
                  </a:buClr>
                </a:pPr>
                <a:r>
                  <a:rPr lang="en-US" altLang="en-US" dirty="0" smtClean="0"/>
                  <a:t>One for their copy on resizing</a:t>
                </a:r>
              </a:p>
              <a:p>
                <a:pPr lvl="1">
                  <a:lnSpc>
                    <a:spcPct val="90000"/>
                  </a:lnSpc>
                  <a:buClr>
                    <a:schemeClr val="tx1"/>
                  </a:buClr>
                </a:pPr>
                <a:r>
                  <a:rPr lang="en-US" altLang="en-US" dirty="0" smtClean="0"/>
                  <a:t>One for one of the first </a:t>
                </a:r>
                <a14:m>
                  <m:oMath xmlns:m="http://schemas.openxmlformats.org/officeDocument/2006/math">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𝑘</m:t>
                        </m:r>
                      </m:num>
                      <m:den>
                        <m:r>
                          <a:rPr lang="en-US" altLang="en-US" b="0" i="1" smtClean="0">
                            <a:latin typeface="Cambria Math" panose="02040503050406030204" pitchFamily="18" charset="0"/>
                          </a:rPr>
                          <m:t>2</m:t>
                        </m:r>
                      </m:den>
                    </m:f>
                  </m:oMath>
                </a14:m>
                <a:r>
                  <a:rPr lang="en-US" altLang="en-US" dirty="0" smtClean="0"/>
                  <a:t> elements copy on resizing</a:t>
                </a:r>
              </a:p>
              <a:p>
                <a:pPr>
                  <a:lnSpc>
                    <a:spcPct val="90000"/>
                  </a:lnSpc>
                  <a:buClr>
                    <a:schemeClr val="tx1"/>
                  </a:buClr>
                </a:pPr>
                <a:r>
                  <a:rPr lang="en-US" altLang="en-US" dirty="0" smtClean="0"/>
                  <a:t>Put another way, a resize occurs when there are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𝑖</m:t>
                        </m:r>
                      </m:sup>
                    </m:sSup>
                  </m:oMath>
                </a14:m>
                <a:r>
                  <a:rPr lang="en-US" altLang="en-US" dirty="0" smtClean="0"/>
                  <a:t> elements. Doubling the size of the array costs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𝑖</m:t>
                        </m:r>
                      </m:sup>
                    </m:sSup>
                  </m:oMath>
                </a14:m>
                <a:r>
                  <a:rPr lang="en-US" altLang="en-US" dirty="0" smtClean="0"/>
                  <a:t> cyber-dollars, which are found in cells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𝑖</m:t>
                        </m:r>
                        <m:r>
                          <a:rPr lang="en-US" altLang="en-US" b="0" i="1" smtClean="0">
                            <a:latin typeface="Cambria Math" panose="02040503050406030204" pitchFamily="18" charset="0"/>
                          </a:rPr>
                          <m:t>−1</m:t>
                        </m:r>
                      </m:sup>
                    </m:sSup>
                  </m:oMath>
                </a14:m>
                <a:r>
                  <a:rPr lang="en-US" altLang="en-US" dirty="0" smtClean="0"/>
                  <a:t> through </a:t>
                </a:r>
                <a14:m>
                  <m:oMath xmlns:m="http://schemas.openxmlformats.org/officeDocument/2006/math">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2</m:t>
                        </m:r>
                      </m:e>
                      <m:sup>
                        <m:r>
                          <a:rPr lang="en-US" altLang="en-US" b="0" i="1" smtClean="0">
                            <a:latin typeface="Cambria Math" panose="02040503050406030204" pitchFamily="18" charset="0"/>
                          </a:rPr>
                          <m:t>𝑖</m:t>
                        </m:r>
                      </m:sup>
                    </m:sSup>
                    <m:r>
                      <a:rPr lang="en-US" altLang="en-US" b="0" i="1" smtClean="0">
                        <a:latin typeface="Cambria Math" panose="02040503050406030204" pitchFamily="18" charset="0"/>
                      </a:rPr>
                      <m:t>−1</m:t>
                    </m:r>
                  </m:oMath>
                </a14:m>
                <a:endParaRPr lang="en-US" altLang="en-US" dirty="0" smtClean="0"/>
              </a:p>
              <a:p>
                <a:pPr>
                  <a:lnSpc>
                    <a:spcPct val="90000"/>
                  </a:lnSpc>
                  <a:buClr>
                    <a:schemeClr val="tx1"/>
                  </a:buClr>
                </a:pPr>
                <a:r>
                  <a:rPr lang="en-US" altLang="en-US" dirty="0" smtClean="0"/>
                  <a:t>Thus all of the computation is paid for the </a:t>
                </a:r>
                <a:r>
                  <a:rPr lang="en-US" altLang="en-US" dirty="0" err="1" smtClean="0"/>
                  <a:t>the</a:t>
                </a:r>
                <a:r>
                  <a:rPr lang="en-US" altLang="en-US" dirty="0" smtClean="0"/>
                  <a:t> amortization is valid</a:t>
                </a:r>
              </a:p>
              <a:p>
                <a:pPr>
                  <a:lnSpc>
                    <a:spcPct val="90000"/>
                  </a:lnSpc>
                  <a:buClr>
                    <a:schemeClr val="tx1"/>
                  </a:buClr>
                </a:pPr>
                <a:r>
                  <a:rPr lang="en-US" altLang="en-US" dirty="0" smtClean="0"/>
                  <a:t>We pay </a:t>
                </a:r>
                <a14:m>
                  <m:oMath xmlns:m="http://schemas.openxmlformats.org/officeDocument/2006/math">
                    <m:r>
                      <a:rPr lang="en-US" altLang="en-US" b="0" i="1" smtClean="0">
                        <a:latin typeface="Cambria Math" panose="02040503050406030204" pitchFamily="18" charset="0"/>
                      </a:rPr>
                      <m:t>3</m:t>
                    </m:r>
                    <m:r>
                      <a:rPr lang="en-US" altLang="en-US" b="0" i="1" smtClean="0">
                        <a:latin typeface="Cambria Math" panose="02040503050406030204" pitchFamily="18" charset="0"/>
                      </a:rPr>
                      <m:t>𝑛</m:t>
                    </m:r>
                  </m:oMath>
                </a14:m>
                <a:r>
                  <a:rPr lang="en-US" altLang="en-US" dirty="0" smtClean="0"/>
                  <a:t> for </a:t>
                </a:r>
                <a14:m>
                  <m:oMath xmlns:m="http://schemas.openxmlformats.org/officeDocument/2006/math">
                    <m:r>
                      <a:rPr lang="en-US" altLang="en-US" b="0" i="1" smtClean="0">
                        <a:latin typeface="Cambria Math" panose="02040503050406030204" pitchFamily="18" charset="0"/>
                      </a:rPr>
                      <m:t>𝑛</m:t>
                    </m:r>
                  </m:oMath>
                </a14:m>
                <a:r>
                  <a:rPr lang="en-US" altLang="en-US" dirty="0" smtClean="0"/>
                  <a:t> push operations which takes </a:t>
                </a:r>
                <a14:m>
                  <m:oMath xmlns:m="http://schemas.openxmlformats.org/officeDocument/2006/math">
                    <m:r>
                      <a:rPr lang="en-US" altLang="en-US" b="0" i="1" smtClean="0">
                        <a:latin typeface="Cambria Math" panose="02040503050406030204" pitchFamily="18" charset="0"/>
                      </a:rPr>
                      <m:t>𝑂</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𝑛</m:t>
                        </m:r>
                      </m:e>
                    </m:d>
                  </m:oMath>
                </a14:m>
                <a:r>
                  <a:rPr lang="en-US" altLang="en-US" dirty="0" smtClean="0"/>
                  <a:t> time and one push is </a:t>
                </a:r>
                <a14:m>
                  <m:oMath xmlns:m="http://schemas.openxmlformats.org/officeDocument/2006/math">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𝑂</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𝑛</m:t>
                            </m:r>
                          </m:e>
                        </m:d>
                      </m:num>
                      <m:den>
                        <m:r>
                          <a:rPr lang="en-US" altLang="en-US" b="0" i="1" smtClean="0">
                            <a:latin typeface="Cambria Math" panose="02040503050406030204" pitchFamily="18" charset="0"/>
                          </a:rPr>
                          <m:t>𝑛</m:t>
                        </m:r>
                      </m:den>
                    </m:f>
                    <m:r>
                      <a:rPr lang="en-US" altLang="en-US" b="0" i="1" smtClean="0">
                        <a:latin typeface="Cambria Math" panose="02040503050406030204" pitchFamily="18" charset="0"/>
                      </a:rPr>
                      <m:t>=</m:t>
                    </m:r>
                    <m:r>
                      <a:rPr lang="en-US" altLang="en-US" b="0" i="1" smtClean="0">
                        <a:latin typeface="Cambria Math" panose="02040503050406030204" pitchFamily="18" charset="0"/>
                      </a:rPr>
                      <m:t>𝑂</m:t>
                    </m:r>
                    <m:r>
                      <a:rPr lang="en-US" altLang="en-US" b="0" i="1" smtClean="0">
                        <a:latin typeface="Cambria Math" panose="02040503050406030204" pitchFamily="18" charset="0"/>
                      </a:rPr>
                      <m:t>(1)</m:t>
                    </m:r>
                  </m:oMath>
                </a14:m>
                <a:r>
                  <a:rPr lang="en-US" altLang="en-US" dirty="0" smtClean="0"/>
                  <a:t> amortized time</a:t>
                </a:r>
              </a:p>
            </p:txBody>
          </p:sp>
        </mc:Choice>
        <mc:Fallback xmlns="">
          <p:sp>
            <p:nvSpPr>
              <p:cNvPr id="47108"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xfrm>
                <a:off x="1141408" y="2249486"/>
                <a:ext cx="10343181" cy="4608514"/>
              </a:xfrm>
              <a:blipFill rotWithShape="0">
                <a:blip r:embed="rId2"/>
                <a:stretch>
                  <a:fillRect l="-1002" t="-4233"/>
                </a:stretch>
              </a:blipFill>
            </p:spPr>
            <p:txBody>
              <a:bodyPr/>
              <a:lstStyle/>
              <a:p>
                <a:r>
                  <a:rPr lang="en-US">
                    <a:noFill/>
                  </a:rPr>
                  <a:t> </a:t>
                </a:r>
              </a:p>
            </p:txBody>
          </p:sp>
        </mc:Fallback>
      </mc:AlternateContent>
      <p:grpSp>
        <p:nvGrpSpPr>
          <p:cNvPr id="47109" name="Group 4"/>
          <p:cNvGrpSpPr>
            <a:grpSpLocks/>
          </p:cNvGrpSpPr>
          <p:nvPr/>
        </p:nvGrpSpPr>
        <p:grpSpPr bwMode="auto">
          <a:xfrm>
            <a:off x="9101806" y="2249486"/>
            <a:ext cx="2162865" cy="2509636"/>
            <a:chOff x="3840" y="1872"/>
            <a:chExt cx="1536" cy="1536"/>
          </a:xfrm>
          <a:solidFill>
            <a:schemeClr val="accent1"/>
          </a:solidFill>
        </p:grpSpPr>
        <p:sp>
          <p:nvSpPr>
            <p:cNvPr id="47110" name="Rectangle 5"/>
            <p:cNvSpPr>
              <a:spLocks noChangeArrowheads="1"/>
            </p:cNvSpPr>
            <p:nvPr/>
          </p:nvSpPr>
          <p:spPr bwMode="auto">
            <a:xfrm>
              <a:off x="3840" y="1872"/>
              <a:ext cx="1536" cy="1536"/>
            </a:xfrm>
            <a:prstGeom prst="rect">
              <a:avLst/>
            </a:prstGeom>
            <a:solidFill>
              <a:schemeClr val="accent2"/>
            </a:solid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7112" name="Rectangle 7"/>
            <p:cNvSpPr>
              <a:spLocks noChangeArrowheads="1"/>
            </p:cNvSpPr>
            <p:nvPr/>
          </p:nvSpPr>
          <p:spPr bwMode="auto">
            <a:xfrm>
              <a:off x="4608" y="1872"/>
              <a:ext cx="768" cy="816"/>
            </a:xfrm>
            <a:prstGeom prst="rect">
              <a:avLst/>
            </a:prstGeom>
            <a:grp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solidFill>
                  <a:srgbClr val="000000"/>
                </a:solidFill>
                <a:latin typeface="Times New Roman" panose="02020603050405020304" pitchFamily="18" charset="0"/>
              </a:endParaRPr>
            </a:p>
          </p:txBody>
        </p:sp>
        <p:sp>
          <p:nvSpPr>
            <p:cNvPr id="47113" name="Rectangle 8"/>
            <p:cNvSpPr>
              <a:spLocks noChangeArrowheads="1"/>
            </p:cNvSpPr>
            <p:nvPr/>
          </p:nvSpPr>
          <p:spPr bwMode="auto">
            <a:xfrm>
              <a:off x="3840" y="2640"/>
              <a:ext cx="1536" cy="768"/>
            </a:xfrm>
            <a:prstGeom prst="rect">
              <a:avLst/>
            </a:prstGeom>
            <a:solidFill>
              <a:schemeClr val="accent1">
                <a:lumMod val="75000"/>
              </a:schemeClr>
            </a:solid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solidFill>
                  <a:srgbClr val="000000"/>
                </a:solidFill>
                <a:latin typeface="Times New Roman" panose="02020603050405020304" pitchFamily="18" charset="0"/>
              </a:endParaRPr>
            </a:p>
          </p:txBody>
        </p:sp>
        <p:sp>
          <p:nvSpPr>
            <p:cNvPr id="47114" name="Rectangle 9"/>
            <p:cNvSpPr>
              <a:spLocks noChangeArrowheads="1"/>
            </p:cNvSpPr>
            <p:nvPr/>
          </p:nvSpPr>
          <p:spPr bwMode="auto">
            <a:xfrm>
              <a:off x="3840" y="1872"/>
              <a:ext cx="768" cy="384"/>
            </a:xfrm>
            <a:prstGeom prst="rect">
              <a:avLst/>
            </a:prstGeom>
            <a:solidFill>
              <a:schemeClr val="accent4">
                <a:lumMod val="75000"/>
              </a:schemeClr>
            </a:solid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7115" name="Rectangle 10"/>
            <p:cNvSpPr>
              <a:spLocks noChangeArrowheads="1"/>
            </p:cNvSpPr>
            <p:nvPr/>
          </p:nvSpPr>
          <p:spPr bwMode="auto">
            <a:xfrm>
              <a:off x="3840" y="2256"/>
              <a:ext cx="384" cy="384"/>
            </a:xfrm>
            <a:prstGeom prst="rect">
              <a:avLst/>
            </a:prstGeom>
            <a:solidFill>
              <a:schemeClr val="accent4"/>
            </a:solid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47116" name="Text Box 11"/>
            <p:cNvSpPr txBox="1">
              <a:spLocks noChangeArrowheads="1"/>
            </p:cNvSpPr>
            <p:nvPr/>
          </p:nvSpPr>
          <p:spPr bwMode="auto">
            <a:xfrm>
              <a:off x="3943" y="2304"/>
              <a:ext cx="197" cy="252"/>
            </a:xfrm>
            <a:prstGeom prst="rect">
              <a:avLst/>
            </a:prstGeom>
            <a:solidFill>
              <a:schemeClr val="accent4"/>
            </a:solidFill>
            <a:ln w="9525">
              <a:noFill/>
              <a:miter lim="800000"/>
              <a:headEnd/>
              <a:tailEnd/>
            </a:ln>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rgbClr val="000000"/>
                  </a:solidFill>
                  <a:latin typeface="Times New Roman" panose="02020603050405020304" pitchFamily="18" charset="0"/>
                </a:rPr>
                <a:t>1</a:t>
              </a:r>
            </a:p>
          </p:txBody>
        </p:sp>
        <p:sp>
          <p:nvSpPr>
            <p:cNvPr id="47117" name="Text Box 12"/>
            <p:cNvSpPr txBox="1">
              <a:spLocks noChangeArrowheads="1"/>
            </p:cNvSpPr>
            <p:nvPr/>
          </p:nvSpPr>
          <p:spPr bwMode="auto">
            <a:xfrm>
              <a:off x="4115" y="1920"/>
              <a:ext cx="197" cy="252"/>
            </a:xfrm>
            <a:prstGeom prst="rect">
              <a:avLst/>
            </a:prstGeom>
            <a:solidFill>
              <a:schemeClr val="accent4">
                <a:lumMod val="75000"/>
              </a:schemeClr>
            </a:solidFill>
            <a:ln w="9525">
              <a:noFill/>
              <a:miter lim="800000"/>
              <a:headEnd/>
              <a:tailEnd/>
            </a:ln>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rgbClr val="000000"/>
                  </a:solidFill>
                  <a:latin typeface="Times New Roman" panose="02020603050405020304" pitchFamily="18" charset="0"/>
                </a:rPr>
                <a:t>2</a:t>
              </a:r>
            </a:p>
          </p:txBody>
        </p:sp>
        <p:sp>
          <p:nvSpPr>
            <p:cNvPr id="47118" name="Text Box 13"/>
            <p:cNvSpPr txBox="1">
              <a:spLocks noChangeArrowheads="1"/>
            </p:cNvSpPr>
            <p:nvPr/>
          </p:nvSpPr>
          <p:spPr bwMode="auto">
            <a:xfrm>
              <a:off x="4311" y="2304"/>
              <a:ext cx="197" cy="252"/>
            </a:xfrm>
            <a:prstGeom prst="rect">
              <a:avLst/>
            </a:prstGeom>
            <a:solidFill>
              <a:schemeClr val="accent2"/>
            </a:solidFill>
            <a:ln w="9525">
              <a:noFill/>
              <a:miter lim="800000"/>
              <a:headEnd/>
              <a:tailEnd/>
            </a:ln>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dirty="0">
                  <a:solidFill>
                    <a:srgbClr val="000000"/>
                  </a:solidFill>
                  <a:latin typeface="Times New Roman" panose="02020603050405020304" pitchFamily="18" charset="0"/>
                </a:rPr>
                <a:t>1</a:t>
              </a:r>
            </a:p>
          </p:txBody>
        </p:sp>
        <p:sp>
          <p:nvSpPr>
            <p:cNvPr id="47119" name="Text Box 14"/>
            <p:cNvSpPr txBox="1">
              <a:spLocks noChangeArrowheads="1"/>
            </p:cNvSpPr>
            <p:nvPr/>
          </p:nvSpPr>
          <p:spPr bwMode="auto">
            <a:xfrm>
              <a:off x="4879" y="2096"/>
              <a:ext cx="197" cy="252"/>
            </a:xfrm>
            <a:prstGeom prst="rect">
              <a:avLst/>
            </a:prstGeom>
            <a:grpFill/>
            <a:ln w="9525">
              <a:noFill/>
              <a:miter lim="800000"/>
              <a:headEnd/>
              <a:tailEnd/>
            </a:ln>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rgbClr val="000000"/>
                  </a:solidFill>
                  <a:latin typeface="Times New Roman" panose="02020603050405020304" pitchFamily="18" charset="0"/>
                </a:rPr>
                <a:t>4</a:t>
              </a:r>
            </a:p>
          </p:txBody>
        </p:sp>
        <p:sp>
          <p:nvSpPr>
            <p:cNvPr id="47120" name="Text Box 15"/>
            <p:cNvSpPr txBox="1">
              <a:spLocks noChangeArrowheads="1"/>
            </p:cNvSpPr>
            <p:nvPr/>
          </p:nvSpPr>
          <p:spPr bwMode="auto">
            <a:xfrm>
              <a:off x="4519" y="2864"/>
              <a:ext cx="197" cy="252"/>
            </a:xfrm>
            <a:prstGeom prst="rect">
              <a:avLst/>
            </a:prstGeom>
            <a:solidFill>
              <a:schemeClr val="accent1">
                <a:lumMod val="75000"/>
              </a:schemeClr>
            </a:solidFill>
            <a:ln w="9525">
              <a:noFill/>
              <a:miter lim="800000"/>
              <a:headEnd/>
              <a:tailEnd/>
            </a:ln>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rgbClr val="000000"/>
                  </a:solidFill>
                  <a:latin typeface="Times New Roman" panose="02020603050405020304" pitchFamily="18" charset="0"/>
                </a:rPr>
                <a:t>8</a:t>
              </a:r>
            </a:p>
          </p:txBody>
        </p:sp>
      </p:grpSp>
    </p:spTree>
    <p:extLst>
      <p:ext uri="{BB962C8B-B14F-4D97-AF65-F5344CB8AC3E}">
        <p14:creationId xmlns:p14="http://schemas.microsoft.com/office/powerpoint/2010/main" val="2379838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p:txBody>
          <a:bodyPr/>
          <a:lstStyle/>
          <a:p>
            <a:pPr eaLnBrk="1" hangingPunct="1"/>
            <a:r>
              <a:rPr lang="en-US" altLang="en-US" dirty="0" smtClean="0"/>
              <a:t>Exercise</a:t>
            </a:r>
            <a:br>
              <a:rPr lang="en-US" altLang="en-US" dirty="0" smtClean="0"/>
            </a:br>
            <a:r>
              <a:rPr lang="en-US" altLang="en-US" sz="2800" dirty="0" smtClean="0"/>
              <a:t>Stack with a singly-linked list</a:t>
            </a:r>
          </a:p>
        </p:txBody>
      </p:sp>
      <mc:AlternateContent xmlns:mc="http://schemas.openxmlformats.org/markup-compatibility/2006" xmlns:a14="http://schemas.microsoft.com/office/drawing/2010/main">
        <mc:Choice Requires="a14">
          <p:sp>
            <p:nvSpPr>
              <p:cNvPr id="52230" name="Rectangle 3" descr="Rectangle: Click to edit Master text styles&#10;Second level&#10;Third level&#10;Fourth level&#10;Fifth level"/>
              <p:cNvSpPr>
                <a:spLocks noGrp="1" noChangeArrowheads="1"/>
              </p:cNvSpPr>
              <p:nvPr>
                <p:ph idx="1"/>
              </p:nvPr>
            </p:nvSpPr>
            <p:spPr/>
            <p:txBody>
              <a:bodyPr/>
              <a:lstStyle/>
              <a:p>
                <a:pPr eaLnBrk="1" hangingPunct="1">
                  <a:lnSpc>
                    <a:spcPct val="90000"/>
                  </a:lnSpc>
                  <a:buClr>
                    <a:schemeClr val="tx1"/>
                  </a:buClr>
                </a:pPr>
                <a:r>
                  <a:rPr lang="en-US" altLang="en-US" dirty="0" smtClean="0"/>
                  <a:t>Describe how to implement a stack using a singly-linked list</a:t>
                </a:r>
              </a:p>
              <a:p>
                <a:pPr lvl="1" eaLnBrk="1" hangingPunct="1">
                  <a:lnSpc>
                    <a:spcPct val="90000"/>
                  </a:lnSpc>
                </a:pPr>
                <a:r>
                  <a:rPr lang="en-US" altLang="en-US" dirty="0" smtClean="0"/>
                  <a:t>Stack operations: </a:t>
                </a:r>
                <a:r>
                  <a:rPr lang="en-US" altLang="en-US" i="0" dirty="0" smtClean="0">
                    <a:latin typeface="Courier New" panose="02070309020205020404" pitchFamily="49" charset="0"/>
                    <a:cs typeface="Courier New" panose="02070309020205020404" pitchFamily="49" charset="0"/>
                  </a:rPr>
                  <a:t>push(</a:t>
                </a:r>
                <a14:m>
                  <m:oMath xmlns:m="http://schemas.openxmlformats.org/officeDocument/2006/math">
                    <m:r>
                      <a:rPr lang="en-US" altLang="en-US" i="1" dirty="0" smtClean="0">
                        <a:latin typeface="Cambria Math" panose="02040503050406030204" pitchFamily="18" charset="0"/>
                        <a:cs typeface="Courier New" panose="02070309020205020404" pitchFamily="49" charset="0"/>
                      </a:rPr>
                      <m:t>𝑒</m:t>
                    </m:r>
                  </m:oMath>
                </a14:m>
                <a:r>
                  <a:rPr lang="en-US" altLang="en-US" i="0" dirty="0" smtClean="0">
                    <a:latin typeface="Courier New" panose="02070309020205020404" pitchFamily="49" charset="0"/>
                    <a:cs typeface="Courier New" panose="02070309020205020404" pitchFamily="49" charset="0"/>
                  </a:rPr>
                  <a:t>)</a:t>
                </a:r>
                <a:r>
                  <a:rPr lang="en-US" altLang="en-US" dirty="0" smtClean="0"/>
                  <a:t>, </a:t>
                </a:r>
                <a:r>
                  <a:rPr lang="en-US" altLang="en-US" i="0" dirty="0" smtClean="0">
                    <a:latin typeface="Courier New" panose="02070309020205020404" pitchFamily="49" charset="0"/>
                    <a:cs typeface="Courier New" panose="02070309020205020404" pitchFamily="49" charset="0"/>
                  </a:rPr>
                  <a:t>pop()</a:t>
                </a:r>
                <a:r>
                  <a:rPr lang="en-US" altLang="en-US" dirty="0" smtClean="0"/>
                  <a:t>, </a:t>
                </a:r>
                <a:r>
                  <a:rPr lang="en-US" altLang="en-US" i="0" dirty="0" smtClean="0">
                    <a:latin typeface="Courier New" panose="02070309020205020404" pitchFamily="49" charset="0"/>
                    <a:cs typeface="Courier New" panose="02070309020205020404" pitchFamily="49" charset="0"/>
                  </a:rPr>
                  <a:t>size()</a:t>
                </a:r>
                <a:r>
                  <a:rPr lang="en-US" altLang="en-US" dirty="0" smtClean="0"/>
                  <a:t>, </a:t>
                </a:r>
                <a:r>
                  <a:rPr lang="en-US" altLang="en-US" i="0" dirty="0" err="1" smtClean="0">
                    <a:latin typeface="Courier New" panose="02070309020205020404" pitchFamily="49" charset="0"/>
                    <a:cs typeface="Courier New" panose="02070309020205020404" pitchFamily="49" charset="0"/>
                  </a:rPr>
                  <a:t>isEmpty</a:t>
                </a:r>
                <a:r>
                  <a:rPr lang="en-US" altLang="en-US" i="0" dirty="0" smtClean="0">
                    <a:latin typeface="Courier New" panose="02070309020205020404" pitchFamily="49" charset="0"/>
                    <a:cs typeface="Courier New" panose="02070309020205020404" pitchFamily="49" charset="0"/>
                  </a:rPr>
                  <a:t>()</a:t>
                </a:r>
                <a:endParaRPr lang="en-US" altLang="en-US" dirty="0" smtClean="0">
                  <a:latin typeface="Courier New" panose="02070309020205020404" pitchFamily="49" charset="0"/>
                  <a:cs typeface="Courier New" panose="02070309020205020404" pitchFamily="49" charset="0"/>
                </a:endParaRPr>
              </a:p>
              <a:p>
                <a:pPr lvl="1" eaLnBrk="1" hangingPunct="1">
                  <a:lnSpc>
                    <a:spcPct val="90000"/>
                  </a:lnSpc>
                </a:pPr>
                <a:r>
                  <a:rPr lang="en-US" altLang="en-US" dirty="0" smtClean="0"/>
                  <a:t>For each operation, give the running time</a:t>
                </a:r>
              </a:p>
              <a:p>
                <a:pPr lvl="1" eaLnBrk="1" hangingPunct="1">
                  <a:lnSpc>
                    <a:spcPct val="90000"/>
                  </a:lnSpc>
                </a:pPr>
                <a:r>
                  <a:rPr lang="en-US" altLang="en-US" dirty="0" smtClean="0"/>
                  <a:t>What are the downsides of such an implementation?</a:t>
                </a:r>
              </a:p>
              <a:p>
                <a:pPr lvl="1" eaLnBrk="1" hangingPunct="1">
                  <a:lnSpc>
                    <a:spcPct val="90000"/>
                  </a:lnSpc>
                </a:pPr>
                <a:endParaRPr lang="en-US" altLang="en-US" dirty="0" smtClean="0"/>
              </a:p>
            </p:txBody>
          </p:sp>
        </mc:Choice>
        <mc:Fallback xmlns="">
          <p:sp>
            <p:nvSpPr>
              <p:cNvPr id="52230"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231" t="-4475"/>
                </a:stretch>
              </a:blipFill>
            </p:spPr>
            <p:txBody>
              <a:bodyPr/>
              <a:lstStyle/>
              <a:p>
                <a:r>
                  <a:rPr lang="en-US">
                    <a:noFill/>
                  </a:rPr>
                  <a:t> </a:t>
                </a:r>
              </a:p>
            </p:txBody>
          </p:sp>
        </mc:Fallback>
      </mc:AlternateContent>
    </p:spTree>
    <p:extLst>
      <p:ext uri="{BB962C8B-B14F-4D97-AF65-F5344CB8AC3E}">
        <p14:creationId xmlns:p14="http://schemas.microsoft.com/office/powerpoint/2010/main" val="14379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p:txBody>
          <a:bodyPr/>
          <a:lstStyle/>
          <a:p>
            <a:pPr eaLnBrk="1" hangingPunct="1"/>
            <a:r>
              <a:rPr lang="en-US" altLang="en-US" dirty="0" smtClean="0"/>
              <a:t>Exercise</a:t>
            </a:r>
            <a:br>
              <a:rPr lang="en-US" altLang="en-US" dirty="0" smtClean="0"/>
            </a:br>
            <a:r>
              <a:rPr lang="en-US" altLang="en-US" sz="2800" dirty="0" smtClean="0"/>
              <a:t>Stack with a Singly-Linked List</a:t>
            </a:r>
            <a:endParaRPr lang="en-US" altLang="en-US" dirty="0" smtClean="0"/>
          </a:p>
        </p:txBody>
      </p:sp>
      <mc:AlternateContent xmlns:mc="http://schemas.openxmlformats.org/markup-compatibility/2006" xmlns:a14="http://schemas.microsoft.com/office/drawing/2010/main">
        <mc:Choice Requires="a14">
          <p:sp>
            <p:nvSpPr>
              <p:cNvPr id="51206"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buClr>
                    <a:schemeClr val="tx1"/>
                  </a:buClr>
                </a:pPr>
                <a:r>
                  <a:rPr lang="en-US" altLang="en-US" dirty="0" smtClean="0"/>
                  <a:t>We can implement a stack with a singly linked list</a:t>
                </a:r>
              </a:p>
              <a:p>
                <a:pPr eaLnBrk="1" hangingPunct="1">
                  <a:buClr>
                    <a:schemeClr val="tx1"/>
                  </a:buClr>
                </a:pPr>
                <a:r>
                  <a:rPr lang="en-US" altLang="en-US" dirty="0" smtClean="0"/>
                  <a:t>The top element is stored at the first node of the list</a:t>
                </a:r>
              </a:p>
              <a:p>
                <a:pPr eaLnBrk="1" hangingPunct="1">
                  <a:buClr>
                    <a:schemeClr val="tx1"/>
                  </a:buClr>
                </a:pPr>
                <a:r>
                  <a:rPr lang="en-US" altLang="en-US" dirty="0" smtClean="0"/>
                  <a:t>The space used is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𝑛</m:t>
                    </m:r>
                    <m:r>
                      <a:rPr lang="en-US" altLang="en-US" i="1" dirty="0" smtClean="0">
                        <a:latin typeface="Cambria Math" panose="02040503050406030204" pitchFamily="18" charset="0"/>
                      </a:rPr>
                      <m:t>)</m:t>
                    </m:r>
                  </m:oMath>
                </a14:m>
                <a:r>
                  <a:rPr lang="en-US" altLang="en-US" dirty="0" smtClean="0"/>
                  <a:t> and each operation of the Stack ADT takes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(1)</m:t>
                    </m:r>
                  </m:oMath>
                </a14:m>
                <a:r>
                  <a:rPr lang="en-US" altLang="en-US" dirty="0" smtClean="0">
                    <a:latin typeface="Times New Roman" panose="02020603050405020304" pitchFamily="18" charset="0"/>
                  </a:rPr>
                  <a:t> </a:t>
                </a:r>
                <a:r>
                  <a:rPr lang="en-US" altLang="en-US" dirty="0" smtClean="0"/>
                  <a:t>time </a:t>
                </a:r>
                <a:endParaRPr lang="en-US" altLang="en-US" sz="2000" dirty="0"/>
              </a:p>
            </p:txBody>
          </p:sp>
        </mc:Choice>
        <mc:Fallback xmlns="">
          <p:sp>
            <p:nvSpPr>
              <p:cNvPr id="51206"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231" t="-2238" r="-1538"/>
                </a:stretch>
              </a:blipFill>
            </p:spPr>
            <p:txBody>
              <a:bodyPr/>
              <a:lstStyle/>
              <a:p>
                <a:r>
                  <a:rPr lang="en-US">
                    <a:noFill/>
                  </a:rPr>
                  <a:t> </a:t>
                </a:r>
              </a:p>
            </p:txBody>
          </p:sp>
        </mc:Fallback>
      </mc:AlternateContent>
      <p:sp>
        <p:nvSpPr>
          <p:cNvPr id="51207" name="Rectangle 4"/>
          <p:cNvSpPr>
            <a:spLocks noChangeArrowheads="1"/>
          </p:cNvSpPr>
          <p:nvPr/>
        </p:nvSpPr>
        <p:spPr bwMode="auto">
          <a:xfrm>
            <a:off x="3352801" y="4565488"/>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08" name="Rectangle 5"/>
          <p:cNvSpPr>
            <a:spLocks noChangeArrowheads="1"/>
          </p:cNvSpPr>
          <p:nvPr/>
        </p:nvSpPr>
        <p:spPr bwMode="auto">
          <a:xfrm>
            <a:off x="3889376" y="4565488"/>
            <a:ext cx="538163"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09" name="Line 6"/>
          <p:cNvSpPr>
            <a:spLocks noChangeShapeType="1"/>
          </p:cNvSpPr>
          <p:nvPr/>
        </p:nvSpPr>
        <p:spPr bwMode="auto">
          <a:xfrm>
            <a:off x="3621089" y="4833775"/>
            <a:ext cx="1587"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0" name="Line 7"/>
          <p:cNvSpPr>
            <a:spLocks noChangeShapeType="1"/>
          </p:cNvSpPr>
          <p:nvPr/>
        </p:nvSpPr>
        <p:spPr bwMode="auto">
          <a:xfrm flipV="1">
            <a:off x="4157663" y="4833776"/>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1" name="Rectangle 8"/>
          <p:cNvSpPr>
            <a:spLocks noChangeArrowheads="1"/>
          </p:cNvSpPr>
          <p:nvPr/>
        </p:nvSpPr>
        <p:spPr bwMode="auto">
          <a:xfrm>
            <a:off x="4964114" y="4565488"/>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12" name="Rectangle 9"/>
          <p:cNvSpPr>
            <a:spLocks noChangeArrowheads="1"/>
          </p:cNvSpPr>
          <p:nvPr/>
        </p:nvSpPr>
        <p:spPr bwMode="auto">
          <a:xfrm>
            <a:off x="5500689" y="4565488"/>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13" name="Line 10"/>
          <p:cNvSpPr>
            <a:spLocks noChangeShapeType="1"/>
          </p:cNvSpPr>
          <p:nvPr/>
        </p:nvSpPr>
        <p:spPr bwMode="auto">
          <a:xfrm flipV="1">
            <a:off x="5768975" y="4833776"/>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4" name="Rectangle 11"/>
          <p:cNvSpPr>
            <a:spLocks noChangeArrowheads="1"/>
          </p:cNvSpPr>
          <p:nvPr/>
        </p:nvSpPr>
        <p:spPr bwMode="auto">
          <a:xfrm>
            <a:off x="6575426" y="4565488"/>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15" name="Rectangle 12"/>
          <p:cNvSpPr>
            <a:spLocks noChangeArrowheads="1"/>
          </p:cNvSpPr>
          <p:nvPr/>
        </p:nvSpPr>
        <p:spPr bwMode="auto">
          <a:xfrm>
            <a:off x="7112001" y="4565488"/>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16" name="Line 13"/>
          <p:cNvSpPr>
            <a:spLocks noChangeShapeType="1"/>
          </p:cNvSpPr>
          <p:nvPr/>
        </p:nvSpPr>
        <p:spPr bwMode="auto">
          <a:xfrm flipV="1">
            <a:off x="7380288" y="4833776"/>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17" name="Rectangle 14"/>
          <p:cNvSpPr>
            <a:spLocks noChangeArrowheads="1"/>
          </p:cNvSpPr>
          <p:nvPr/>
        </p:nvSpPr>
        <p:spPr bwMode="auto">
          <a:xfrm>
            <a:off x="8186739" y="4565488"/>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18" name="Rectangle 15"/>
          <p:cNvSpPr>
            <a:spLocks noChangeArrowheads="1"/>
          </p:cNvSpPr>
          <p:nvPr/>
        </p:nvSpPr>
        <p:spPr bwMode="auto">
          <a:xfrm>
            <a:off x="8723314" y="4565488"/>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19" name="Line 16"/>
          <p:cNvSpPr>
            <a:spLocks noChangeShapeType="1"/>
          </p:cNvSpPr>
          <p:nvPr/>
        </p:nvSpPr>
        <p:spPr bwMode="auto">
          <a:xfrm flipV="1">
            <a:off x="8991600" y="4833776"/>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0" name="Line 17"/>
          <p:cNvSpPr>
            <a:spLocks noChangeShapeType="1"/>
          </p:cNvSpPr>
          <p:nvPr/>
        </p:nvSpPr>
        <p:spPr bwMode="auto">
          <a:xfrm>
            <a:off x="5232400" y="4833775"/>
            <a:ext cx="1588"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1" name="Line 18"/>
          <p:cNvSpPr>
            <a:spLocks noChangeShapeType="1"/>
          </p:cNvSpPr>
          <p:nvPr/>
        </p:nvSpPr>
        <p:spPr bwMode="auto">
          <a:xfrm>
            <a:off x="6843714" y="4833775"/>
            <a:ext cx="1587"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2" name="Line 19"/>
          <p:cNvSpPr>
            <a:spLocks noChangeShapeType="1"/>
          </p:cNvSpPr>
          <p:nvPr/>
        </p:nvSpPr>
        <p:spPr bwMode="auto">
          <a:xfrm>
            <a:off x="8455025" y="4833775"/>
            <a:ext cx="1588"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1223" name="Text Box 20"/>
          <p:cNvSpPr txBox="1">
            <a:spLocks noChangeArrowheads="1"/>
          </p:cNvSpPr>
          <p:nvPr/>
        </p:nvSpPr>
        <p:spPr bwMode="auto">
          <a:xfrm>
            <a:off x="9750425" y="4659151"/>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a:solidFill>
                  <a:schemeClr val="tx1"/>
                </a:solidFill>
                <a:sym typeface="Symbol" panose="05050102010706020507" pitchFamily="18" charset="2"/>
              </a:rPr>
              <a:t></a:t>
            </a:r>
            <a:endParaRPr lang="en-US" altLang="en-US" b="1">
              <a:solidFill>
                <a:schemeClr val="tx1"/>
              </a:solidFill>
            </a:endParaRPr>
          </a:p>
        </p:txBody>
      </p:sp>
      <p:sp>
        <p:nvSpPr>
          <p:cNvPr id="51225" name="Line 22"/>
          <p:cNvSpPr>
            <a:spLocks noChangeShapeType="1"/>
          </p:cNvSpPr>
          <p:nvPr/>
        </p:nvSpPr>
        <p:spPr bwMode="auto">
          <a:xfrm flipV="1">
            <a:off x="2743200" y="4870287"/>
            <a:ext cx="57785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5122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676738"/>
            <a:ext cx="685800" cy="835025"/>
          </a:xfrm>
          <a:prstGeom prst="rect">
            <a:avLst/>
          </a:prstGeom>
          <a:solidFill>
            <a:schemeClr val="folHlink"/>
          </a:solidFill>
          <a:ln w="19050">
            <a:solidFill>
              <a:schemeClr val="tx2"/>
            </a:solidFill>
            <a:miter lim="800000"/>
            <a:headEnd/>
            <a:tailEnd/>
          </a:ln>
        </p:spPr>
      </p:pic>
      <p:pic>
        <p:nvPicPr>
          <p:cNvPr id="51227"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5676738"/>
            <a:ext cx="685800" cy="803275"/>
          </a:xfrm>
          <a:prstGeom prst="rect">
            <a:avLst/>
          </a:prstGeom>
          <a:solidFill>
            <a:schemeClr val="folHlink"/>
          </a:solidFill>
          <a:ln w="19050">
            <a:solidFill>
              <a:schemeClr val="tx2"/>
            </a:solidFill>
            <a:miter lim="800000"/>
            <a:headEnd/>
            <a:tailEnd/>
          </a:ln>
        </p:spPr>
      </p:pic>
      <p:pic>
        <p:nvPicPr>
          <p:cNvPr id="51228"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825" y="5676738"/>
            <a:ext cx="685800" cy="612775"/>
          </a:xfrm>
          <a:prstGeom prst="rect">
            <a:avLst/>
          </a:prstGeom>
          <a:solidFill>
            <a:schemeClr val="folHlink"/>
          </a:solidFill>
          <a:ln w="19050">
            <a:solidFill>
              <a:schemeClr val="tx2"/>
            </a:solidFill>
            <a:miter lim="800000"/>
            <a:headEnd/>
            <a:tailEnd/>
          </a:ln>
        </p:spPr>
      </p:pic>
      <p:pic>
        <p:nvPicPr>
          <p:cNvPr id="51229"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5676738"/>
            <a:ext cx="685800" cy="663575"/>
          </a:xfrm>
          <a:prstGeom prst="rect">
            <a:avLst/>
          </a:prstGeom>
          <a:solidFill>
            <a:schemeClr val="folHlink"/>
          </a:solidFill>
          <a:ln w="19050">
            <a:solidFill>
              <a:schemeClr val="tx2"/>
            </a:solidFill>
            <a:miter lim="800000"/>
            <a:headEnd/>
            <a:tailEnd/>
          </a:ln>
        </p:spPr>
      </p:pic>
      <p:sp>
        <p:nvSpPr>
          <p:cNvPr id="51230" name="AutoShape 27"/>
          <p:cNvSpPr>
            <a:spLocks noChangeArrowheads="1"/>
          </p:cNvSpPr>
          <p:nvPr/>
        </p:nvSpPr>
        <p:spPr bwMode="auto">
          <a:xfrm>
            <a:off x="3048000" y="4032087"/>
            <a:ext cx="6477000" cy="12192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31" name="Text Box 28"/>
          <p:cNvSpPr txBox="1">
            <a:spLocks noChangeArrowheads="1"/>
          </p:cNvSpPr>
          <p:nvPr/>
        </p:nvSpPr>
        <p:spPr bwMode="auto">
          <a:xfrm>
            <a:off x="3249386" y="4065977"/>
            <a:ext cx="883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dirty="0">
                <a:solidFill>
                  <a:schemeClr val="tx1"/>
                </a:solidFill>
              </a:rPr>
              <a:t>nodes</a:t>
            </a:r>
          </a:p>
        </p:txBody>
      </p:sp>
      <p:sp>
        <p:nvSpPr>
          <p:cNvPr id="51232" name="AutoShape 29"/>
          <p:cNvSpPr>
            <a:spLocks noChangeArrowheads="1"/>
          </p:cNvSpPr>
          <p:nvPr/>
        </p:nvSpPr>
        <p:spPr bwMode="auto">
          <a:xfrm>
            <a:off x="3048000" y="5403687"/>
            <a:ext cx="5943600" cy="1219200"/>
          </a:xfrm>
          <a:prstGeom prst="roundRect">
            <a:avLst>
              <a:gd name="adj" fmla="val 16667"/>
            </a:avLst>
          </a:prstGeom>
          <a:noFill/>
          <a:ln w="9525">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1233" name="Text Box 30"/>
          <p:cNvSpPr txBox="1">
            <a:spLocks noChangeArrowheads="1"/>
          </p:cNvSpPr>
          <p:nvPr/>
        </p:nvSpPr>
        <p:spPr bwMode="auto">
          <a:xfrm>
            <a:off x="7562325" y="6267287"/>
            <a:ext cx="1225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chemeClr val="tx2"/>
                </a:solidFill>
              </a:rPr>
              <a:t>elements</a:t>
            </a:r>
          </a:p>
        </p:txBody>
      </p:sp>
      <p:sp>
        <p:nvSpPr>
          <p:cNvPr id="51234" name="TextBox 33"/>
          <p:cNvSpPr txBox="1">
            <a:spLocks noChangeArrowheads="1"/>
          </p:cNvSpPr>
          <p:nvPr/>
        </p:nvSpPr>
        <p:spPr bwMode="auto">
          <a:xfrm>
            <a:off x="2033641" y="4602942"/>
            <a:ext cx="612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sz="2400" dirty="0">
                <a:solidFill>
                  <a:schemeClr val="tx1"/>
                </a:solidFill>
              </a:rPr>
              <a:t>top</a:t>
            </a:r>
          </a:p>
        </p:txBody>
      </p:sp>
    </p:spTree>
    <p:extLst>
      <p:ext uri="{BB962C8B-B14F-4D97-AF65-F5344CB8AC3E}">
        <p14:creationId xmlns:p14="http://schemas.microsoft.com/office/powerpoint/2010/main" val="2199552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dirty="0" smtClean="0"/>
              <a:t>Abstract Data Types (ADTs)</a:t>
            </a:r>
          </a:p>
        </p:txBody>
      </p:sp>
      <p:sp>
        <p:nvSpPr>
          <p:cNvPr id="33796" name="Rectangle 3" descr="Rectangle: Click to edit Master text styles&#10;Second level&#10;Third level&#10;Fourth level&#10;Fifth level"/>
          <p:cNvSpPr>
            <a:spLocks noGrp="1" noChangeArrowheads="1"/>
          </p:cNvSpPr>
          <p:nvPr>
            <p:ph sz="half" idx="1"/>
          </p:nvPr>
        </p:nvSpPr>
        <p:spPr/>
        <p:txBody>
          <a:bodyPr>
            <a:normAutofit fontScale="85000" lnSpcReduction="20000"/>
          </a:bodyPr>
          <a:lstStyle/>
          <a:p>
            <a:pPr eaLnBrk="1" hangingPunct="1">
              <a:lnSpc>
                <a:spcPct val="90000"/>
              </a:lnSpc>
              <a:buClr>
                <a:schemeClr val="tx1"/>
              </a:buClr>
            </a:pPr>
            <a:r>
              <a:rPr lang="en-US" altLang="en-US" dirty="0" smtClean="0"/>
              <a:t>An abstract data type (ADT) is an abstraction of a data structure</a:t>
            </a:r>
          </a:p>
          <a:p>
            <a:pPr eaLnBrk="1" hangingPunct="1">
              <a:lnSpc>
                <a:spcPct val="90000"/>
              </a:lnSpc>
              <a:buClr>
                <a:schemeClr val="tx1"/>
              </a:buClr>
            </a:pPr>
            <a:r>
              <a:rPr lang="en-US" altLang="en-US" dirty="0" smtClean="0"/>
              <a:t>An ADT specifies:</a:t>
            </a:r>
          </a:p>
          <a:p>
            <a:pPr lvl="1" eaLnBrk="1" hangingPunct="1">
              <a:lnSpc>
                <a:spcPct val="90000"/>
              </a:lnSpc>
            </a:pPr>
            <a:r>
              <a:rPr lang="en-US" altLang="en-US" dirty="0" smtClean="0"/>
              <a:t>Data stored</a:t>
            </a:r>
          </a:p>
          <a:p>
            <a:pPr lvl="1" eaLnBrk="1" hangingPunct="1">
              <a:lnSpc>
                <a:spcPct val="90000"/>
              </a:lnSpc>
            </a:pPr>
            <a:r>
              <a:rPr lang="en-US" altLang="en-US" dirty="0" smtClean="0"/>
              <a:t>Operations on the data</a:t>
            </a:r>
          </a:p>
          <a:p>
            <a:pPr lvl="1" eaLnBrk="1" hangingPunct="1">
              <a:lnSpc>
                <a:spcPct val="90000"/>
              </a:lnSpc>
            </a:pPr>
            <a:r>
              <a:rPr lang="en-US" altLang="en-US" dirty="0" smtClean="0"/>
              <a:t>Error conditions associated with operations</a:t>
            </a:r>
          </a:p>
        </p:txBody>
      </p:sp>
      <p:sp>
        <p:nvSpPr>
          <p:cNvPr id="33797" name="Rectangle 4" descr="Rectangle: Click to edit Master text styles&#10;Second level&#10;Third level&#10;Fourth level&#10;Fifth level"/>
          <p:cNvSpPr>
            <a:spLocks noGrp="1" noChangeArrowheads="1"/>
          </p:cNvSpPr>
          <p:nvPr>
            <p:ph sz="half" idx="2"/>
          </p:nvPr>
        </p:nvSpPr>
        <p:spPr/>
        <p:txBody>
          <a:bodyPr>
            <a:normAutofit fontScale="85000" lnSpcReduction="20000"/>
          </a:bodyPr>
          <a:lstStyle/>
          <a:p>
            <a:pPr eaLnBrk="1" hangingPunct="1">
              <a:buClr>
                <a:schemeClr val="tx1"/>
              </a:buClr>
            </a:pPr>
            <a:r>
              <a:rPr lang="en-US" altLang="en-US" dirty="0" smtClean="0"/>
              <a:t>Example: ADT modeling a simple stock trading system</a:t>
            </a:r>
          </a:p>
          <a:p>
            <a:pPr lvl="1" eaLnBrk="1" hangingPunct="1"/>
            <a:r>
              <a:rPr lang="en-US" altLang="en-US" dirty="0" smtClean="0"/>
              <a:t>The data stored </a:t>
            </a:r>
            <a:r>
              <a:rPr lang="en-US" altLang="en-US" dirty="0"/>
              <a:t>are buy/sell orders</a:t>
            </a:r>
          </a:p>
          <a:p>
            <a:pPr lvl="1" eaLnBrk="1" hangingPunct="1"/>
            <a:r>
              <a:rPr lang="en-US" altLang="en-US" dirty="0"/>
              <a:t>The operations supported </a:t>
            </a:r>
            <a:r>
              <a:rPr lang="en-US" altLang="en-US" dirty="0" smtClean="0"/>
              <a:t>are</a:t>
            </a:r>
          </a:p>
          <a:p>
            <a:pPr lvl="2" eaLnBrk="1" hangingPunct="1">
              <a:buClr>
                <a:schemeClr val="tx1"/>
              </a:buClr>
            </a:pPr>
            <a:r>
              <a:rPr lang="en-US" altLang="en-US" dirty="0" smtClean="0">
                <a:latin typeface="Courier New" panose="02070309020205020404" pitchFamily="49" charset="0"/>
                <a:cs typeface="Courier New" panose="02070309020205020404" pitchFamily="49" charset="0"/>
              </a:rPr>
              <a:t>order </a:t>
            </a:r>
            <a:r>
              <a:rPr lang="en-US" altLang="en-US" dirty="0" smtClean="0">
                <a:solidFill>
                  <a:schemeClr val="accent1"/>
                </a:solidFill>
                <a:latin typeface="Courier New" panose="02070309020205020404" pitchFamily="49" charset="0"/>
                <a:cs typeface="Courier New" panose="02070309020205020404" pitchFamily="49" charset="0"/>
              </a:rPr>
              <a:t>buy</a:t>
            </a:r>
            <a:r>
              <a:rPr lang="en-US" altLang="en-US" dirty="0" smtClean="0">
                <a:latin typeface="Courier New" panose="02070309020205020404" pitchFamily="49" charset="0"/>
                <a:cs typeface="Courier New" panose="02070309020205020404" pitchFamily="49" charset="0"/>
              </a:rPr>
              <a:t>(stock, shares, price)</a:t>
            </a:r>
          </a:p>
          <a:p>
            <a:pPr lvl="2" eaLnBrk="1" hangingPunct="1">
              <a:buClr>
                <a:schemeClr val="tx1"/>
              </a:buClr>
            </a:pPr>
            <a:r>
              <a:rPr lang="en-US" altLang="en-US" dirty="0" smtClean="0">
                <a:latin typeface="Courier New" panose="02070309020205020404" pitchFamily="49" charset="0"/>
                <a:cs typeface="Courier New" panose="02070309020205020404" pitchFamily="49" charset="0"/>
              </a:rPr>
              <a:t>order </a:t>
            </a:r>
            <a:r>
              <a:rPr lang="en-US" altLang="en-US" dirty="0" smtClean="0">
                <a:solidFill>
                  <a:schemeClr val="accent1"/>
                </a:solidFill>
                <a:latin typeface="Courier New" panose="02070309020205020404" pitchFamily="49" charset="0"/>
                <a:cs typeface="Courier New" panose="02070309020205020404" pitchFamily="49" charset="0"/>
              </a:rPr>
              <a:t>sell</a:t>
            </a:r>
            <a:r>
              <a:rPr lang="en-US" altLang="en-US" dirty="0" smtClean="0">
                <a:latin typeface="Courier New" panose="02070309020205020404" pitchFamily="49" charset="0"/>
                <a:cs typeface="Courier New" panose="02070309020205020404" pitchFamily="49" charset="0"/>
              </a:rPr>
              <a:t>(stock, shares, price)</a:t>
            </a:r>
          </a:p>
          <a:p>
            <a:pPr lvl="2" eaLnBrk="1" hangingPunct="1">
              <a:buClr>
                <a:schemeClr val="tx1"/>
              </a:buClr>
            </a:pPr>
            <a:r>
              <a:rPr lang="en-US" altLang="en-US" dirty="0" smtClean="0">
                <a:latin typeface="Courier New" panose="02070309020205020404" pitchFamily="49" charset="0"/>
                <a:cs typeface="Courier New" panose="02070309020205020404" pitchFamily="49" charset="0"/>
              </a:rPr>
              <a:t>void </a:t>
            </a:r>
            <a:r>
              <a:rPr lang="en-US" altLang="en-US" dirty="0" smtClean="0">
                <a:solidFill>
                  <a:schemeClr val="accent1"/>
                </a:solidFill>
                <a:latin typeface="Courier New" panose="02070309020205020404" pitchFamily="49" charset="0"/>
                <a:cs typeface="Courier New" panose="02070309020205020404" pitchFamily="49" charset="0"/>
              </a:rPr>
              <a:t>cancel</a:t>
            </a:r>
            <a:r>
              <a:rPr lang="en-US" altLang="en-US" dirty="0" smtClean="0">
                <a:latin typeface="Courier New" panose="02070309020205020404" pitchFamily="49" charset="0"/>
                <a:cs typeface="Courier New" panose="02070309020205020404" pitchFamily="49" charset="0"/>
              </a:rPr>
              <a:t>(order)</a:t>
            </a:r>
          </a:p>
          <a:p>
            <a:pPr lvl="1" eaLnBrk="1" hangingPunct="1"/>
            <a:r>
              <a:rPr lang="en-US" altLang="en-US" dirty="0" smtClean="0"/>
              <a:t>Error conditions:</a:t>
            </a:r>
          </a:p>
          <a:p>
            <a:pPr lvl="2" eaLnBrk="1" hangingPunct="1">
              <a:buClr>
                <a:schemeClr val="tx1"/>
              </a:buClr>
            </a:pPr>
            <a:r>
              <a:rPr lang="en-US" altLang="en-US" dirty="0" smtClean="0"/>
              <a:t>Buy/sell a nonexistent stock</a:t>
            </a:r>
          </a:p>
          <a:p>
            <a:pPr lvl="2" eaLnBrk="1" hangingPunct="1">
              <a:buClr>
                <a:schemeClr val="tx1"/>
              </a:buClr>
            </a:pPr>
            <a:r>
              <a:rPr lang="en-US" altLang="en-US" dirty="0" smtClean="0"/>
              <a:t>Cancel a nonexistent order</a:t>
            </a:r>
          </a:p>
        </p:txBody>
      </p:sp>
    </p:spTree>
    <p:extLst>
      <p:ext uri="{BB962C8B-B14F-4D97-AF65-F5344CB8AC3E}">
        <p14:creationId xmlns:p14="http://schemas.microsoft.com/office/powerpoint/2010/main" val="2413253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Stack Summary</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457531590"/>
                  </p:ext>
                </p:extLst>
              </p:nvPr>
            </p:nvGraphicFramePr>
            <p:xfrm>
              <a:off x="2671128" y="1947050"/>
              <a:ext cx="6849745" cy="3990975"/>
            </p:xfrm>
            <a:graphic>
              <a:graphicData uri="http://schemas.openxmlformats.org/drawingml/2006/table">
                <a:tbl>
                  <a:tblPr/>
                  <a:tblGrid>
                    <a:gridCol w="1411605"/>
                    <a:gridCol w="1376680"/>
                    <a:gridCol w="2316480"/>
                    <a:gridCol w="1744980"/>
                  </a:tblGrid>
                  <a:tr h="99060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Fixed-Size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Expandable</a:t>
                          </a:r>
                          <a:b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b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(doubling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Singly-Linked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pop()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push(o)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𝑛</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Worst Case</a:t>
                          </a:r>
                        </a:p>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Best Case</a:t>
                          </a:r>
                        </a:p>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Average Case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top()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size(), </a:t>
                          </a:r>
                          <a:b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empty()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457531590"/>
                  </p:ext>
                </p:extLst>
              </p:nvPr>
            </p:nvGraphicFramePr>
            <p:xfrm>
              <a:off x="2671128" y="1947050"/>
              <a:ext cx="6849745" cy="3990975"/>
            </p:xfrm>
            <a:graphic>
              <a:graphicData uri="http://schemas.openxmlformats.org/drawingml/2006/table">
                <a:tbl>
                  <a:tblPr/>
                  <a:tblGrid>
                    <a:gridCol w="1411605"/>
                    <a:gridCol w="1376680"/>
                    <a:gridCol w="2316480"/>
                    <a:gridCol w="1744980"/>
                  </a:tblGrid>
                  <a:tr h="99060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Fixed-Size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Expandable</a:t>
                          </a:r>
                          <a:b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b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(doubling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Singly-Linked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pop()</a:t>
                          </a: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06195" t="-147368" r="-296460" b="-337719"/>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22632" t="-147368" r="-76316" b="-337719"/>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95804" t="-147368" r="-1399" b="-337719"/>
                          </a:stretch>
                        </a:blipFill>
                      </a:tcPr>
                    </a:tc>
                  </a:tr>
                  <a:tr h="91440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push(o)</a:t>
                          </a: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06195" t="-188000" r="-296460" b="-156667"/>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22632" t="-188000" r="-76316" b="-156667"/>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95804" t="-188000" r="-1399" b="-156667"/>
                          </a:stretch>
                        </a:blip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top()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06195" t="-375652" r="-296460" b="-10434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22632" t="-375652" r="-76316" b="-10434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95804" t="-375652" r="-1399" b="-104348"/>
                          </a:stretch>
                        </a:blip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size(), </a:t>
                          </a:r>
                          <a:b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empty()</a:t>
                          </a: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06195" t="-479825" r="-296460" b="-5263"/>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22632" t="-479825" r="-76316" b="-5263"/>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95804" t="-479825" r="-1399" b="-5263"/>
                          </a:stretch>
                        </a:blipFill>
                      </a:tcPr>
                    </a:tc>
                  </a:tr>
                </a:tbl>
              </a:graphicData>
            </a:graphic>
          </p:graphicFrame>
        </mc:Fallback>
      </mc:AlternateContent>
    </p:spTree>
    <p:extLst>
      <p:ext uri="{BB962C8B-B14F-4D97-AF65-F5344CB8AC3E}">
        <p14:creationId xmlns:p14="http://schemas.microsoft.com/office/powerpoint/2010/main" val="2459945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smtClean="0"/>
              <a:t>Queues (</a:t>
            </a:r>
            <a:r>
              <a:rPr lang="en-US" altLang="en-US" dirty="0" err="1" smtClean="0"/>
              <a:t>Ch</a:t>
            </a:r>
            <a:r>
              <a:rPr lang="en-US" altLang="en-US" dirty="0" smtClean="0"/>
              <a:t> 6.2)</a:t>
            </a:r>
          </a:p>
        </p:txBody>
      </p:sp>
      <p:sp>
        <p:nvSpPr>
          <p:cNvPr id="3" name="Text Placeholder 2"/>
          <p:cNvSpPr>
            <a:spLocks noGrp="1"/>
          </p:cNvSpPr>
          <p:nvPr>
            <p:ph type="body" idx="1"/>
          </p:nvPr>
        </p:nvSpPr>
        <p:spPr/>
        <p:txBody>
          <a:bodyPr/>
          <a:lstStyle/>
          <a:p>
            <a:endParaRPr lang="en-US"/>
          </a:p>
        </p:txBody>
      </p:sp>
      <p:grpSp>
        <p:nvGrpSpPr>
          <p:cNvPr id="54275" name="Group 3"/>
          <p:cNvGrpSpPr>
            <a:grpSpLocks/>
          </p:cNvGrpSpPr>
          <p:nvPr/>
        </p:nvGrpSpPr>
        <p:grpSpPr bwMode="auto">
          <a:xfrm>
            <a:off x="4519961" y="4845202"/>
            <a:ext cx="1828800" cy="908050"/>
            <a:chOff x="1248" y="2736"/>
            <a:chExt cx="1152" cy="572"/>
          </a:xfrm>
          <a:solidFill>
            <a:schemeClr val="accent1"/>
          </a:solidFill>
        </p:grpSpPr>
        <p:sp>
          <p:nvSpPr>
            <p:cNvPr id="54313" name="Freeform 4"/>
            <p:cNvSpPr>
              <a:spLocks/>
            </p:cNvSpPr>
            <p:nvPr/>
          </p:nvSpPr>
          <p:spPr bwMode="auto">
            <a:xfrm>
              <a:off x="1378" y="2857"/>
              <a:ext cx="349" cy="259"/>
            </a:xfrm>
            <a:custGeom>
              <a:avLst/>
              <a:gdLst>
                <a:gd name="T0" fmla="*/ 4 w 1047"/>
                <a:gd name="T1" fmla="*/ 0 h 776"/>
                <a:gd name="T2" fmla="*/ 1 w 1047"/>
                <a:gd name="T3" fmla="*/ 0 h 776"/>
                <a:gd name="T4" fmla="*/ 0 w 1047"/>
                <a:gd name="T5" fmla="*/ 1 h 776"/>
                <a:gd name="T6" fmla="*/ 0 w 1047"/>
                <a:gd name="T7" fmla="*/ 3 h 776"/>
                <a:gd name="T8" fmla="*/ 1 w 1047"/>
                <a:gd name="T9" fmla="*/ 3 h 776"/>
                <a:gd name="T10" fmla="*/ 1 w 1047"/>
                <a:gd name="T11" fmla="*/ 1 h 776"/>
                <a:gd name="T12" fmla="*/ 1 w 1047"/>
                <a:gd name="T13" fmla="*/ 1 h 776"/>
                <a:gd name="T14" fmla="*/ 1 w 1047"/>
                <a:gd name="T15" fmla="*/ 0 h 776"/>
                <a:gd name="T16" fmla="*/ 4 w 1047"/>
                <a:gd name="T17" fmla="*/ 0 h 776"/>
                <a:gd name="T18" fmla="*/ 4 w 1047"/>
                <a:gd name="T19" fmla="*/ 0 h 776"/>
                <a:gd name="T20" fmla="*/ 4 w 1047"/>
                <a:gd name="T21" fmla="*/ 0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7"/>
                <a:gd name="T34" fmla="*/ 0 h 776"/>
                <a:gd name="T35" fmla="*/ 1047 w 1047"/>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7" h="776">
                  <a:moveTo>
                    <a:pt x="952" y="0"/>
                  </a:moveTo>
                  <a:lnTo>
                    <a:pt x="195" y="70"/>
                  </a:lnTo>
                  <a:lnTo>
                    <a:pt x="0" y="247"/>
                  </a:lnTo>
                  <a:lnTo>
                    <a:pt x="5" y="776"/>
                  </a:lnTo>
                  <a:lnTo>
                    <a:pt x="129" y="774"/>
                  </a:lnTo>
                  <a:lnTo>
                    <a:pt x="148" y="249"/>
                  </a:lnTo>
                  <a:lnTo>
                    <a:pt x="359" y="282"/>
                  </a:lnTo>
                  <a:lnTo>
                    <a:pt x="226" y="121"/>
                  </a:lnTo>
                  <a:lnTo>
                    <a:pt x="1047" y="37"/>
                  </a:lnTo>
                  <a:lnTo>
                    <a:pt x="952"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4" name="Freeform 5"/>
            <p:cNvSpPr>
              <a:spLocks/>
            </p:cNvSpPr>
            <p:nvPr/>
          </p:nvSpPr>
          <p:spPr bwMode="auto">
            <a:xfrm>
              <a:off x="1252" y="2948"/>
              <a:ext cx="878" cy="217"/>
            </a:xfrm>
            <a:custGeom>
              <a:avLst/>
              <a:gdLst>
                <a:gd name="T0" fmla="*/ 1 w 2634"/>
                <a:gd name="T1" fmla="*/ 0 h 651"/>
                <a:gd name="T2" fmla="*/ 1 w 2634"/>
                <a:gd name="T3" fmla="*/ 0 h 651"/>
                <a:gd name="T4" fmla="*/ 1 w 2634"/>
                <a:gd name="T5" fmla="*/ 0 h 651"/>
                <a:gd name="T6" fmla="*/ 0 w 2634"/>
                <a:gd name="T7" fmla="*/ 1 h 651"/>
                <a:gd name="T8" fmla="*/ 0 w 2634"/>
                <a:gd name="T9" fmla="*/ 1 h 651"/>
                <a:gd name="T10" fmla="*/ 0 w 2634"/>
                <a:gd name="T11" fmla="*/ 2 h 651"/>
                <a:gd name="T12" fmla="*/ 0 w 2634"/>
                <a:gd name="T13" fmla="*/ 2 h 651"/>
                <a:gd name="T14" fmla="*/ 0 w 2634"/>
                <a:gd name="T15" fmla="*/ 2 h 651"/>
                <a:gd name="T16" fmla="*/ 1 w 2634"/>
                <a:gd name="T17" fmla="*/ 2 h 651"/>
                <a:gd name="T18" fmla="*/ 5 w 2634"/>
                <a:gd name="T19" fmla="*/ 3 h 651"/>
                <a:gd name="T20" fmla="*/ 5 w 2634"/>
                <a:gd name="T21" fmla="*/ 2 h 651"/>
                <a:gd name="T22" fmla="*/ 5 w 2634"/>
                <a:gd name="T23" fmla="*/ 2 h 651"/>
                <a:gd name="T24" fmla="*/ 5 w 2634"/>
                <a:gd name="T25" fmla="*/ 2 h 651"/>
                <a:gd name="T26" fmla="*/ 6 w 2634"/>
                <a:gd name="T27" fmla="*/ 1 h 651"/>
                <a:gd name="T28" fmla="*/ 6 w 2634"/>
                <a:gd name="T29" fmla="*/ 2 h 651"/>
                <a:gd name="T30" fmla="*/ 7 w 2634"/>
                <a:gd name="T31" fmla="*/ 2 h 651"/>
                <a:gd name="T32" fmla="*/ 7 w 2634"/>
                <a:gd name="T33" fmla="*/ 2 h 651"/>
                <a:gd name="T34" fmla="*/ 7 w 2634"/>
                <a:gd name="T35" fmla="*/ 3 h 651"/>
                <a:gd name="T36" fmla="*/ 8 w 2634"/>
                <a:gd name="T37" fmla="*/ 2 h 651"/>
                <a:gd name="T38" fmla="*/ 8 w 2634"/>
                <a:gd name="T39" fmla="*/ 2 h 651"/>
                <a:gd name="T40" fmla="*/ 7 w 2634"/>
                <a:gd name="T41" fmla="*/ 2 h 651"/>
                <a:gd name="T42" fmla="*/ 7 w 2634"/>
                <a:gd name="T43" fmla="*/ 1 h 651"/>
                <a:gd name="T44" fmla="*/ 7 w 2634"/>
                <a:gd name="T45" fmla="*/ 1 h 651"/>
                <a:gd name="T46" fmla="*/ 7 w 2634"/>
                <a:gd name="T47" fmla="*/ 1 h 651"/>
                <a:gd name="T48" fmla="*/ 7 w 2634"/>
                <a:gd name="T49" fmla="*/ 1 h 651"/>
                <a:gd name="T50" fmla="*/ 6 w 2634"/>
                <a:gd name="T51" fmla="*/ 1 h 651"/>
                <a:gd name="T52" fmla="*/ 6 w 2634"/>
                <a:gd name="T53" fmla="*/ 1 h 651"/>
                <a:gd name="T54" fmla="*/ 6 w 2634"/>
                <a:gd name="T55" fmla="*/ 1 h 651"/>
                <a:gd name="T56" fmla="*/ 5 w 2634"/>
                <a:gd name="T57" fmla="*/ 1 h 651"/>
                <a:gd name="T58" fmla="*/ 5 w 2634"/>
                <a:gd name="T59" fmla="*/ 1 h 651"/>
                <a:gd name="T60" fmla="*/ 5 w 2634"/>
                <a:gd name="T61" fmla="*/ 1 h 651"/>
                <a:gd name="T62" fmla="*/ 5 w 2634"/>
                <a:gd name="T63" fmla="*/ 1 h 651"/>
                <a:gd name="T64" fmla="*/ 5 w 2634"/>
                <a:gd name="T65" fmla="*/ 1 h 651"/>
                <a:gd name="T66" fmla="*/ 5 w 2634"/>
                <a:gd name="T67" fmla="*/ 2 h 651"/>
                <a:gd name="T68" fmla="*/ 5 w 2634"/>
                <a:gd name="T69" fmla="*/ 2 h 651"/>
                <a:gd name="T70" fmla="*/ 5 w 2634"/>
                <a:gd name="T71" fmla="*/ 2 h 651"/>
                <a:gd name="T72" fmla="*/ 4 w 2634"/>
                <a:gd name="T73" fmla="*/ 1 h 651"/>
                <a:gd name="T74" fmla="*/ 5 w 2634"/>
                <a:gd name="T75" fmla="*/ 1 h 651"/>
                <a:gd name="T76" fmla="*/ 4 w 2634"/>
                <a:gd name="T77" fmla="*/ 1 h 651"/>
                <a:gd name="T78" fmla="*/ 4 w 2634"/>
                <a:gd name="T79" fmla="*/ 1 h 651"/>
                <a:gd name="T80" fmla="*/ 4 w 2634"/>
                <a:gd name="T81" fmla="*/ 1 h 651"/>
                <a:gd name="T82" fmla="*/ 4 w 2634"/>
                <a:gd name="T83" fmla="*/ 1 h 651"/>
                <a:gd name="T84" fmla="*/ 4 w 2634"/>
                <a:gd name="T85" fmla="*/ 1 h 651"/>
                <a:gd name="T86" fmla="*/ 3 w 2634"/>
                <a:gd name="T87" fmla="*/ 1 h 651"/>
                <a:gd name="T88" fmla="*/ 3 w 2634"/>
                <a:gd name="T89" fmla="*/ 1 h 651"/>
                <a:gd name="T90" fmla="*/ 3 w 2634"/>
                <a:gd name="T91" fmla="*/ 1 h 651"/>
                <a:gd name="T92" fmla="*/ 3 w 2634"/>
                <a:gd name="T93" fmla="*/ 0 h 651"/>
                <a:gd name="T94" fmla="*/ 2 w 2634"/>
                <a:gd name="T95" fmla="*/ 2 h 651"/>
                <a:gd name="T96" fmla="*/ 1 w 2634"/>
                <a:gd name="T97" fmla="*/ 2 h 651"/>
                <a:gd name="T98" fmla="*/ 1 w 2634"/>
                <a:gd name="T99" fmla="*/ 2 h 651"/>
                <a:gd name="T100" fmla="*/ 1 w 2634"/>
                <a:gd name="T101" fmla="*/ 2 h 651"/>
                <a:gd name="T102" fmla="*/ 0 w 2634"/>
                <a:gd name="T103" fmla="*/ 1 h 651"/>
                <a:gd name="T104" fmla="*/ 1 w 2634"/>
                <a:gd name="T105" fmla="*/ 1 h 651"/>
                <a:gd name="T106" fmla="*/ 1 w 2634"/>
                <a:gd name="T107" fmla="*/ 0 h 6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34"/>
                <a:gd name="T163" fmla="*/ 0 h 651"/>
                <a:gd name="T164" fmla="*/ 2634 w 2634"/>
                <a:gd name="T165" fmla="*/ 651 h 6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34" h="651">
                  <a:moveTo>
                    <a:pt x="248" y="24"/>
                  </a:moveTo>
                  <a:lnTo>
                    <a:pt x="242" y="28"/>
                  </a:lnTo>
                  <a:lnTo>
                    <a:pt x="225" y="35"/>
                  </a:lnTo>
                  <a:lnTo>
                    <a:pt x="214" y="40"/>
                  </a:lnTo>
                  <a:lnTo>
                    <a:pt x="200" y="47"/>
                  </a:lnTo>
                  <a:lnTo>
                    <a:pt x="185" y="55"/>
                  </a:lnTo>
                  <a:lnTo>
                    <a:pt x="177" y="61"/>
                  </a:lnTo>
                  <a:lnTo>
                    <a:pt x="169" y="65"/>
                  </a:lnTo>
                  <a:lnTo>
                    <a:pt x="160" y="69"/>
                  </a:lnTo>
                  <a:lnTo>
                    <a:pt x="153" y="76"/>
                  </a:lnTo>
                  <a:lnTo>
                    <a:pt x="144" y="83"/>
                  </a:lnTo>
                  <a:lnTo>
                    <a:pt x="135" y="88"/>
                  </a:lnTo>
                  <a:lnTo>
                    <a:pt x="119" y="102"/>
                  </a:lnTo>
                  <a:lnTo>
                    <a:pt x="101" y="117"/>
                  </a:lnTo>
                  <a:lnTo>
                    <a:pt x="86" y="134"/>
                  </a:lnTo>
                  <a:lnTo>
                    <a:pt x="71" y="152"/>
                  </a:lnTo>
                  <a:lnTo>
                    <a:pt x="57" y="171"/>
                  </a:lnTo>
                  <a:lnTo>
                    <a:pt x="44" y="191"/>
                  </a:lnTo>
                  <a:lnTo>
                    <a:pt x="33" y="213"/>
                  </a:lnTo>
                  <a:lnTo>
                    <a:pt x="25" y="235"/>
                  </a:lnTo>
                  <a:lnTo>
                    <a:pt x="11" y="274"/>
                  </a:lnTo>
                  <a:lnTo>
                    <a:pt x="0" y="348"/>
                  </a:lnTo>
                  <a:lnTo>
                    <a:pt x="2" y="381"/>
                  </a:lnTo>
                  <a:lnTo>
                    <a:pt x="9" y="412"/>
                  </a:lnTo>
                  <a:lnTo>
                    <a:pt x="17" y="440"/>
                  </a:lnTo>
                  <a:lnTo>
                    <a:pt x="22" y="454"/>
                  </a:lnTo>
                  <a:lnTo>
                    <a:pt x="28" y="467"/>
                  </a:lnTo>
                  <a:lnTo>
                    <a:pt x="35" y="478"/>
                  </a:lnTo>
                  <a:lnTo>
                    <a:pt x="44" y="489"/>
                  </a:lnTo>
                  <a:lnTo>
                    <a:pt x="64" y="507"/>
                  </a:lnTo>
                  <a:lnTo>
                    <a:pt x="73" y="513"/>
                  </a:lnTo>
                  <a:lnTo>
                    <a:pt x="86" y="519"/>
                  </a:lnTo>
                  <a:lnTo>
                    <a:pt x="97" y="523"/>
                  </a:lnTo>
                  <a:lnTo>
                    <a:pt x="108" y="527"/>
                  </a:lnTo>
                  <a:lnTo>
                    <a:pt x="129" y="533"/>
                  </a:lnTo>
                  <a:lnTo>
                    <a:pt x="146" y="537"/>
                  </a:lnTo>
                  <a:lnTo>
                    <a:pt x="162" y="537"/>
                  </a:lnTo>
                  <a:lnTo>
                    <a:pt x="979" y="562"/>
                  </a:lnTo>
                  <a:lnTo>
                    <a:pt x="1118" y="527"/>
                  </a:lnTo>
                  <a:lnTo>
                    <a:pt x="1122" y="617"/>
                  </a:lnTo>
                  <a:lnTo>
                    <a:pt x="1213" y="560"/>
                  </a:lnTo>
                  <a:lnTo>
                    <a:pt x="1224" y="530"/>
                  </a:lnTo>
                  <a:lnTo>
                    <a:pt x="1230" y="515"/>
                  </a:lnTo>
                  <a:lnTo>
                    <a:pt x="1238" y="500"/>
                  </a:lnTo>
                  <a:lnTo>
                    <a:pt x="1247" y="483"/>
                  </a:lnTo>
                  <a:lnTo>
                    <a:pt x="1257" y="464"/>
                  </a:lnTo>
                  <a:lnTo>
                    <a:pt x="1268" y="447"/>
                  </a:lnTo>
                  <a:lnTo>
                    <a:pt x="1282" y="428"/>
                  </a:lnTo>
                  <a:lnTo>
                    <a:pt x="1297" y="412"/>
                  </a:lnTo>
                  <a:lnTo>
                    <a:pt x="1314" y="396"/>
                  </a:lnTo>
                  <a:lnTo>
                    <a:pt x="1322" y="390"/>
                  </a:lnTo>
                  <a:lnTo>
                    <a:pt x="1332" y="383"/>
                  </a:lnTo>
                  <a:lnTo>
                    <a:pt x="1341" y="377"/>
                  </a:lnTo>
                  <a:lnTo>
                    <a:pt x="1351" y="372"/>
                  </a:lnTo>
                  <a:lnTo>
                    <a:pt x="1362" y="366"/>
                  </a:lnTo>
                  <a:lnTo>
                    <a:pt x="1373" y="363"/>
                  </a:lnTo>
                  <a:lnTo>
                    <a:pt x="1395" y="358"/>
                  </a:lnTo>
                  <a:lnTo>
                    <a:pt x="1442" y="357"/>
                  </a:lnTo>
                  <a:lnTo>
                    <a:pt x="1486" y="359"/>
                  </a:lnTo>
                  <a:lnTo>
                    <a:pt x="1527" y="370"/>
                  </a:lnTo>
                  <a:lnTo>
                    <a:pt x="1547" y="377"/>
                  </a:lnTo>
                  <a:lnTo>
                    <a:pt x="1566" y="385"/>
                  </a:lnTo>
                  <a:lnTo>
                    <a:pt x="1584" y="395"/>
                  </a:lnTo>
                  <a:lnTo>
                    <a:pt x="1592" y="399"/>
                  </a:lnTo>
                  <a:lnTo>
                    <a:pt x="1599" y="405"/>
                  </a:lnTo>
                  <a:lnTo>
                    <a:pt x="1626" y="428"/>
                  </a:lnTo>
                  <a:lnTo>
                    <a:pt x="1648" y="454"/>
                  </a:lnTo>
                  <a:lnTo>
                    <a:pt x="1662" y="485"/>
                  </a:lnTo>
                  <a:lnTo>
                    <a:pt x="1673" y="516"/>
                  </a:lnTo>
                  <a:lnTo>
                    <a:pt x="1682" y="545"/>
                  </a:lnTo>
                  <a:lnTo>
                    <a:pt x="1693" y="599"/>
                  </a:lnTo>
                  <a:lnTo>
                    <a:pt x="1701" y="651"/>
                  </a:lnTo>
                  <a:lnTo>
                    <a:pt x="2623" y="560"/>
                  </a:lnTo>
                  <a:lnTo>
                    <a:pt x="2634" y="507"/>
                  </a:lnTo>
                  <a:lnTo>
                    <a:pt x="1931" y="526"/>
                  </a:lnTo>
                  <a:lnTo>
                    <a:pt x="1917" y="511"/>
                  </a:lnTo>
                  <a:lnTo>
                    <a:pt x="1899" y="493"/>
                  </a:lnTo>
                  <a:lnTo>
                    <a:pt x="1877" y="472"/>
                  </a:lnTo>
                  <a:lnTo>
                    <a:pt x="1863" y="460"/>
                  </a:lnTo>
                  <a:lnTo>
                    <a:pt x="1850" y="446"/>
                  </a:lnTo>
                  <a:lnTo>
                    <a:pt x="1833" y="432"/>
                  </a:lnTo>
                  <a:lnTo>
                    <a:pt x="1817" y="418"/>
                  </a:lnTo>
                  <a:lnTo>
                    <a:pt x="1800" y="403"/>
                  </a:lnTo>
                  <a:lnTo>
                    <a:pt x="1784" y="388"/>
                  </a:lnTo>
                  <a:lnTo>
                    <a:pt x="1764" y="373"/>
                  </a:lnTo>
                  <a:lnTo>
                    <a:pt x="1745" y="358"/>
                  </a:lnTo>
                  <a:lnTo>
                    <a:pt x="1726" y="341"/>
                  </a:lnTo>
                  <a:lnTo>
                    <a:pt x="1716" y="335"/>
                  </a:lnTo>
                  <a:lnTo>
                    <a:pt x="1705" y="326"/>
                  </a:lnTo>
                  <a:lnTo>
                    <a:pt x="1695" y="319"/>
                  </a:lnTo>
                  <a:lnTo>
                    <a:pt x="1684" y="313"/>
                  </a:lnTo>
                  <a:lnTo>
                    <a:pt x="1675" y="306"/>
                  </a:lnTo>
                  <a:lnTo>
                    <a:pt x="1664" y="297"/>
                  </a:lnTo>
                  <a:lnTo>
                    <a:pt x="1655" y="290"/>
                  </a:lnTo>
                  <a:lnTo>
                    <a:pt x="1646" y="284"/>
                  </a:lnTo>
                  <a:lnTo>
                    <a:pt x="1635" y="278"/>
                  </a:lnTo>
                  <a:lnTo>
                    <a:pt x="1625" y="271"/>
                  </a:lnTo>
                  <a:lnTo>
                    <a:pt x="1614" y="266"/>
                  </a:lnTo>
                  <a:lnTo>
                    <a:pt x="1604" y="259"/>
                  </a:lnTo>
                  <a:lnTo>
                    <a:pt x="1593" y="253"/>
                  </a:lnTo>
                  <a:lnTo>
                    <a:pt x="1584" y="249"/>
                  </a:lnTo>
                  <a:lnTo>
                    <a:pt x="1573" y="244"/>
                  </a:lnTo>
                  <a:lnTo>
                    <a:pt x="1563" y="240"/>
                  </a:lnTo>
                  <a:lnTo>
                    <a:pt x="1553" y="235"/>
                  </a:lnTo>
                  <a:lnTo>
                    <a:pt x="1544" y="231"/>
                  </a:lnTo>
                  <a:lnTo>
                    <a:pt x="1524" y="224"/>
                  </a:lnTo>
                  <a:lnTo>
                    <a:pt x="1505" y="219"/>
                  </a:lnTo>
                  <a:lnTo>
                    <a:pt x="1487" y="215"/>
                  </a:lnTo>
                  <a:lnTo>
                    <a:pt x="1471" y="213"/>
                  </a:lnTo>
                  <a:lnTo>
                    <a:pt x="1436" y="216"/>
                  </a:lnTo>
                  <a:lnTo>
                    <a:pt x="1407" y="226"/>
                  </a:lnTo>
                  <a:lnTo>
                    <a:pt x="1392" y="231"/>
                  </a:lnTo>
                  <a:lnTo>
                    <a:pt x="1377" y="237"/>
                  </a:lnTo>
                  <a:lnTo>
                    <a:pt x="1362" y="244"/>
                  </a:lnTo>
                  <a:lnTo>
                    <a:pt x="1348" y="252"/>
                  </a:lnTo>
                  <a:lnTo>
                    <a:pt x="1334" y="259"/>
                  </a:lnTo>
                  <a:lnTo>
                    <a:pt x="1321" y="267"/>
                  </a:lnTo>
                  <a:lnTo>
                    <a:pt x="1307" y="277"/>
                  </a:lnTo>
                  <a:lnTo>
                    <a:pt x="1300" y="282"/>
                  </a:lnTo>
                  <a:lnTo>
                    <a:pt x="1293" y="286"/>
                  </a:lnTo>
                  <a:lnTo>
                    <a:pt x="1286" y="290"/>
                  </a:lnTo>
                  <a:lnTo>
                    <a:pt x="1279" y="296"/>
                  </a:lnTo>
                  <a:lnTo>
                    <a:pt x="1272" y="299"/>
                  </a:lnTo>
                  <a:lnTo>
                    <a:pt x="1267" y="304"/>
                  </a:lnTo>
                  <a:lnTo>
                    <a:pt x="1260" y="308"/>
                  </a:lnTo>
                  <a:lnTo>
                    <a:pt x="1254" y="313"/>
                  </a:lnTo>
                  <a:lnTo>
                    <a:pt x="1247" y="318"/>
                  </a:lnTo>
                  <a:lnTo>
                    <a:pt x="1241" y="322"/>
                  </a:lnTo>
                  <a:lnTo>
                    <a:pt x="1234" y="328"/>
                  </a:lnTo>
                  <a:lnTo>
                    <a:pt x="1228" y="332"/>
                  </a:lnTo>
                  <a:lnTo>
                    <a:pt x="1223" y="336"/>
                  </a:lnTo>
                  <a:lnTo>
                    <a:pt x="1217" y="340"/>
                  </a:lnTo>
                  <a:lnTo>
                    <a:pt x="1212" y="344"/>
                  </a:lnTo>
                  <a:lnTo>
                    <a:pt x="1206" y="350"/>
                  </a:lnTo>
                  <a:lnTo>
                    <a:pt x="1194" y="358"/>
                  </a:lnTo>
                  <a:lnTo>
                    <a:pt x="1184" y="366"/>
                  </a:lnTo>
                  <a:lnTo>
                    <a:pt x="1173" y="373"/>
                  </a:lnTo>
                  <a:lnTo>
                    <a:pt x="1163" y="380"/>
                  </a:lnTo>
                  <a:lnTo>
                    <a:pt x="1154" y="385"/>
                  </a:lnTo>
                  <a:lnTo>
                    <a:pt x="1146" y="390"/>
                  </a:lnTo>
                  <a:lnTo>
                    <a:pt x="1137" y="395"/>
                  </a:lnTo>
                  <a:lnTo>
                    <a:pt x="1121" y="402"/>
                  </a:lnTo>
                  <a:lnTo>
                    <a:pt x="1107" y="405"/>
                  </a:lnTo>
                  <a:lnTo>
                    <a:pt x="1096" y="402"/>
                  </a:lnTo>
                  <a:lnTo>
                    <a:pt x="1086" y="395"/>
                  </a:lnTo>
                  <a:lnTo>
                    <a:pt x="1077" y="373"/>
                  </a:lnTo>
                  <a:lnTo>
                    <a:pt x="1072" y="351"/>
                  </a:lnTo>
                  <a:lnTo>
                    <a:pt x="1075" y="329"/>
                  </a:lnTo>
                  <a:lnTo>
                    <a:pt x="1082" y="311"/>
                  </a:lnTo>
                  <a:lnTo>
                    <a:pt x="1092" y="293"/>
                  </a:lnTo>
                  <a:lnTo>
                    <a:pt x="1099" y="281"/>
                  </a:lnTo>
                  <a:lnTo>
                    <a:pt x="1108" y="267"/>
                  </a:lnTo>
                  <a:lnTo>
                    <a:pt x="1112" y="165"/>
                  </a:lnTo>
                  <a:lnTo>
                    <a:pt x="1088" y="145"/>
                  </a:lnTo>
                  <a:lnTo>
                    <a:pt x="1078" y="138"/>
                  </a:lnTo>
                  <a:lnTo>
                    <a:pt x="1068" y="129"/>
                  </a:lnTo>
                  <a:lnTo>
                    <a:pt x="1061" y="124"/>
                  </a:lnTo>
                  <a:lnTo>
                    <a:pt x="1056" y="121"/>
                  </a:lnTo>
                  <a:lnTo>
                    <a:pt x="1050" y="117"/>
                  </a:lnTo>
                  <a:lnTo>
                    <a:pt x="1045" y="138"/>
                  </a:lnTo>
                  <a:lnTo>
                    <a:pt x="1035" y="158"/>
                  </a:lnTo>
                  <a:lnTo>
                    <a:pt x="1028" y="169"/>
                  </a:lnTo>
                  <a:lnTo>
                    <a:pt x="1019" y="182"/>
                  </a:lnTo>
                  <a:lnTo>
                    <a:pt x="1002" y="201"/>
                  </a:lnTo>
                  <a:lnTo>
                    <a:pt x="990" y="212"/>
                  </a:lnTo>
                  <a:lnTo>
                    <a:pt x="977" y="216"/>
                  </a:lnTo>
                  <a:lnTo>
                    <a:pt x="972" y="275"/>
                  </a:lnTo>
                  <a:lnTo>
                    <a:pt x="964" y="297"/>
                  </a:lnTo>
                  <a:lnTo>
                    <a:pt x="958" y="310"/>
                  </a:lnTo>
                  <a:lnTo>
                    <a:pt x="951" y="321"/>
                  </a:lnTo>
                  <a:lnTo>
                    <a:pt x="933" y="337"/>
                  </a:lnTo>
                  <a:lnTo>
                    <a:pt x="922" y="344"/>
                  </a:lnTo>
                  <a:lnTo>
                    <a:pt x="908" y="350"/>
                  </a:lnTo>
                  <a:lnTo>
                    <a:pt x="881" y="355"/>
                  </a:lnTo>
                  <a:lnTo>
                    <a:pt x="858" y="357"/>
                  </a:lnTo>
                  <a:lnTo>
                    <a:pt x="838" y="352"/>
                  </a:lnTo>
                  <a:lnTo>
                    <a:pt x="822" y="346"/>
                  </a:lnTo>
                  <a:lnTo>
                    <a:pt x="796" y="321"/>
                  </a:lnTo>
                  <a:lnTo>
                    <a:pt x="783" y="303"/>
                  </a:lnTo>
                  <a:lnTo>
                    <a:pt x="773" y="282"/>
                  </a:lnTo>
                  <a:lnTo>
                    <a:pt x="768" y="259"/>
                  </a:lnTo>
                  <a:lnTo>
                    <a:pt x="767" y="235"/>
                  </a:lnTo>
                  <a:lnTo>
                    <a:pt x="769" y="212"/>
                  </a:lnTo>
                  <a:lnTo>
                    <a:pt x="775" y="190"/>
                  </a:lnTo>
                  <a:lnTo>
                    <a:pt x="782" y="172"/>
                  </a:lnTo>
                  <a:lnTo>
                    <a:pt x="789" y="157"/>
                  </a:lnTo>
                  <a:lnTo>
                    <a:pt x="796" y="143"/>
                  </a:lnTo>
                  <a:lnTo>
                    <a:pt x="733" y="0"/>
                  </a:lnTo>
                  <a:lnTo>
                    <a:pt x="707" y="500"/>
                  </a:lnTo>
                  <a:lnTo>
                    <a:pt x="426" y="491"/>
                  </a:lnTo>
                  <a:lnTo>
                    <a:pt x="390" y="380"/>
                  </a:lnTo>
                  <a:lnTo>
                    <a:pt x="383" y="385"/>
                  </a:lnTo>
                  <a:lnTo>
                    <a:pt x="375" y="390"/>
                  </a:lnTo>
                  <a:lnTo>
                    <a:pt x="364" y="396"/>
                  </a:lnTo>
                  <a:lnTo>
                    <a:pt x="350" y="405"/>
                  </a:lnTo>
                  <a:lnTo>
                    <a:pt x="335" y="413"/>
                  </a:lnTo>
                  <a:lnTo>
                    <a:pt x="317" y="420"/>
                  </a:lnTo>
                  <a:lnTo>
                    <a:pt x="301" y="427"/>
                  </a:lnTo>
                  <a:lnTo>
                    <a:pt x="282" y="435"/>
                  </a:lnTo>
                  <a:lnTo>
                    <a:pt x="261" y="438"/>
                  </a:lnTo>
                  <a:lnTo>
                    <a:pt x="221" y="440"/>
                  </a:lnTo>
                  <a:lnTo>
                    <a:pt x="184" y="429"/>
                  </a:lnTo>
                  <a:lnTo>
                    <a:pt x="152" y="403"/>
                  </a:lnTo>
                  <a:lnTo>
                    <a:pt x="140" y="384"/>
                  </a:lnTo>
                  <a:lnTo>
                    <a:pt x="127" y="366"/>
                  </a:lnTo>
                  <a:lnTo>
                    <a:pt x="118" y="350"/>
                  </a:lnTo>
                  <a:lnTo>
                    <a:pt x="109" y="332"/>
                  </a:lnTo>
                  <a:lnTo>
                    <a:pt x="93" y="267"/>
                  </a:lnTo>
                  <a:lnTo>
                    <a:pt x="95" y="212"/>
                  </a:lnTo>
                  <a:lnTo>
                    <a:pt x="104" y="187"/>
                  </a:lnTo>
                  <a:lnTo>
                    <a:pt x="113" y="167"/>
                  </a:lnTo>
                  <a:lnTo>
                    <a:pt x="127" y="145"/>
                  </a:lnTo>
                  <a:lnTo>
                    <a:pt x="146" y="123"/>
                  </a:lnTo>
                  <a:lnTo>
                    <a:pt x="170" y="99"/>
                  </a:lnTo>
                  <a:lnTo>
                    <a:pt x="193" y="76"/>
                  </a:lnTo>
                  <a:lnTo>
                    <a:pt x="214" y="55"/>
                  </a:lnTo>
                  <a:lnTo>
                    <a:pt x="232" y="39"/>
                  </a:lnTo>
                  <a:lnTo>
                    <a:pt x="248" y="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5" name="Freeform 6"/>
            <p:cNvSpPr>
              <a:spLocks/>
            </p:cNvSpPr>
            <p:nvPr/>
          </p:nvSpPr>
          <p:spPr bwMode="auto">
            <a:xfrm>
              <a:off x="1251" y="3104"/>
              <a:ext cx="389" cy="88"/>
            </a:xfrm>
            <a:custGeom>
              <a:avLst/>
              <a:gdLst>
                <a:gd name="T0" fmla="*/ 0 w 1169"/>
                <a:gd name="T1" fmla="*/ 0 h 264"/>
                <a:gd name="T2" fmla="*/ 0 w 1169"/>
                <a:gd name="T3" fmla="*/ 0 h 264"/>
                <a:gd name="T4" fmla="*/ 0 w 1169"/>
                <a:gd name="T5" fmla="*/ 1 h 264"/>
                <a:gd name="T6" fmla="*/ 0 w 1169"/>
                <a:gd name="T7" fmla="*/ 1 h 264"/>
                <a:gd name="T8" fmla="*/ 0 w 1169"/>
                <a:gd name="T9" fmla="*/ 1 h 264"/>
                <a:gd name="T10" fmla="*/ 0 w 1169"/>
                <a:gd name="T11" fmla="*/ 1 h 264"/>
                <a:gd name="T12" fmla="*/ 0 w 1169"/>
                <a:gd name="T13" fmla="*/ 1 h 264"/>
                <a:gd name="T14" fmla="*/ 1 w 1169"/>
                <a:gd name="T15" fmla="*/ 1 h 264"/>
                <a:gd name="T16" fmla="*/ 1 w 1169"/>
                <a:gd name="T17" fmla="*/ 1 h 264"/>
                <a:gd name="T18" fmla="*/ 1 w 1169"/>
                <a:gd name="T19" fmla="*/ 1 h 264"/>
                <a:gd name="T20" fmla="*/ 2 w 1169"/>
                <a:gd name="T21" fmla="*/ 1 h 264"/>
                <a:gd name="T22" fmla="*/ 2 w 1169"/>
                <a:gd name="T23" fmla="*/ 1 h 264"/>
                <a:gd name="T24" fmla="*/ 3 w 1169"/>
                <a:gd name="T25" fmla="*/ 1 h 264"/>
                <a:gd name="T26" fmla="*/ 4 w 1169"/>
                <a:gd name="T27" fmla="*/ 1 h 264"/>
                <a:gd name="T28" fmla="*/ 4 w 1169"/>
                <a:gd name="T29" fmla="*/ 1 h 264"/>
                <a:gd name="T30" fmla="*/ 5 w 1169"/>
                <a:gd name="T31" fmla="*/ 1 h 264"/>
                <a:gd name="T32" fmla="*/ 5 w 1169"/>
                <a:gd name="T33" fmla="*/ 0 h 264"/>
                <a:gd name="T34" fmla="*/ 5 w 1169"/>
                <a:gd name="T35" fmla="*/ 0 h 264"/>
                <a:gd name="T36" fmla="*/ 5 w 1169"/>
                <a:gd name="T37" fmla="*/ 1 h 264"/>
                <a:gd name="T38" fmla="*/ 5 w 1169"/>
                <a:gd name="T39" fmla="*/ 1 h 264"/>
                <a:gd name="T40" fmla="*/ 4 w 1169"/>
                <a:gd name="T41" fmla="*/ 1 h 264"/>
                <a:gd name="T42" fmla="*/ 4 w 1169"/>
                <a:gd name="T43" fmla="*/ 1 h 264"/>
                <a:gd name="T44" fmla="*/ 4 w 1169"/>
                <a:gd name="T45" fmla="*/ 1 h 264"/>
                <a:gd name="T46" fmla="*/ 4 w 1169"/>
                <a:gd name="T47" fmla="*/ 1 h 264"/>
                <a:gd name="T48" fmla="*/ 2 w 1169"/>
                <a:gd name="T49" fmla="*/ 1 h 264"/>
                <a:gd name="T50" fmla="*/ 1 w 1169"/>
                <a:gd name="T51" fmla="*/ 1 h 264"/>
                <a:gd name="T52" fmla="*/ 1 w 1169"/>
                <a:gd name="T53" fmla="*/ 1 h 264"/>
                <a:gd name="T54" fmla="*/ 0 w 1169"/>
                <a:gd name="T55" fmla="*/ 1 h 264"/>
                <a:gd name="T56" fmla="*/ 0 w 1169"/>
                <a:gd name="T57" fmla="*/ 0 h 264"/>
                <a:gd name="T58" fmla="*/ 0 w 1169"/>
                <a:gd name="T59" fmla="*/ 0 h 264"/>
                <a:gd name="T60" fmla="*/ 0 w 1169"/>
                <a:gd name="T61" fmla="*/ 0 h 264"/>
                <a:gd name="T62" fmla="*/ 0 w 1169"/>
                <a:gd name="T63" fmla="*/ 0 h 264"/>
                <a:gd name="T64" fmla="*/ 0 w 1169"/>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9"/>
                <a:gd name="T100" fmla="*/ 0 h 264"/>
                <a:gd name="T101" fmla="*/ 1169 w 1169"/>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9" h="264">
                  <a:moveTo>
                    <a:pt x="48" y="0"/>
                  </a:moveTo>
                  <a:lnTo>
                    <a:pt x="35" y="16"/>
                  </a:lnTo>
                  <a:lnTo>
                    <a:pt x="22" y="33"/>
                  </a:lnTo>
                  <a:lnTo>
                    <a:pt x="10" y="55"/>
                  </a:lnTo>
                  <a:lnTo>
                    <a:pt x="0" y="108"/>
                  </a:lnTo>
                  <a:lnTo>
                    <a:pt x="2" y="123"/>
                  </a:lnTo>
                  <a:lnTo>
                    <a:pt x="9" y="139"/>
                  </a:lnTo>
                  <a:lnTo>
                    <a:pt x="15" y="154"/>
                  </a:lnTo>
                  <a:lnTo>
                    <a:pt x="29" y="168"/>
                  </a:lnTo>
                  <a:lnTo>
                    <a:pt x="33" y="170"/>
                  </a:lnTo>
                  <a:lnTo>
                    <a:pt x="39" y="176"/>
                  </a:lnTo>
                  <a:lnTo>
                    <a:pt x="54" y="181"/>
                  </a:lnTo>
                  <a:lnTo>
                    <a:pt x="72" y="188"/>
                  </a:lnTo>
                  <a:lnTo>
                    <a:pt x="97" y="195"/>
                  </a:lnTo>
                  <a:lnTo>
                    <a:pt x="123" y="201"/>
                  </a:lnTo>
                  <a:lnTo>
                    <a:pt x="153" y="207"/>
                  </a:lnTo>
                  <a:lnTo>
                    <a:pt x="186" y="213"/>
                  </a:lnTo>
                  <a:lnTo>
                    <a:pt x="224" y="218"/>
                  </a:lnTo>
                  <a:lnTo>
                    <a:pt x="262" y="224"/>
                  </a:lnTo>
                  <a:lnTo>
                    <a:pt x="303" y="229"/>
                  </a:lnTo>
                  <a:lnTo>
                    <a:pt x="346" y="234"/>
                  </a:lnTo>
                  <a:lnTo>
                    <a:pt x="392" y="238"/>
                  </a:lnTo>
                  <a:lnTo>
                    <a:pt x="437" y="243"/>
                  </a:lnTo>
                  <a:lnTo>
                    <a:pt x="484" y="246"/>
                  </a:lnTo>
                  <a:lnTo>
                    <a:pt x="579" y="253"/>
                  </a:lnTo>
                  <a:lnTo>
                    <a:pt x="673" y="258"/>
                  </a:lnTo>
                  <a:lnTo>
                    <a:pt x="765" y="261"/>
                  </a:lnTo>
                  <a:lnTo>
                    <a:pt x="930" y="264"/>
                  </a:lnTo>
                  <a:lnTo>
                    <a:pt x="1054" y="261"/>
                  </a:lnTo>
                  <a:lnTo>
                    <a:pt x="1093" y="254"/>
                  </a:lnTo>
                  <a:lnTo>
                    <a:pt x="1114" y="247"/>
                  </a:lnTo>
                  <a:lnTo>
                    <a:pt x="1147" y="207"/>
                  </a:lnTo>
                  <a:lnTo>
                    <a:pt x="1163" y="155"/>
                  </a:lnTo>
                  <a:lnTo>
                    <a:pt x="1169" y="95"/>
                  </a:lnTo>
                  <a:lnTo>
                    <a:pt x="1156" y="104"/>
                  </a:lnTo>
                  <a:lnTo>
                    <a:pt x="1150" y="110"/>
                  </a:lnTo>
                  <a:lnTo>
                    <a:pt x="1143" y="115"/>
                  </a:lnTo>
                  <a:lnTo>
                    <a:pt x="1132" y="122"/>
                  </a:lnTo>
                  <a:lnTo>
                    <a:pt x="1121" y="128"/>
                  </a:lnTo>
                  <a:lnTo>
                    <a:pt x="1107" y="134"/>
                  </a:lnTo>
                  <a:lnTo>
                    <a:pt x="1090" y="141"/>
                  </a:lnTo>
                  <a:lnTo>
                    <a:pt x="1074" y="147"/>
                  </a:lnTo>
                  <a:lnTo>
                    <a:pt x="1054" y="154"/>
                  </a:lnTo>
                  <a:lnTo>
                    <a:pt x="1032" y="159"/>
                  </a:lnTo>
                  <a:lnTo>
                    <a:pt x="1009" y="163"/>
                  </a:lnTo>
                  <a:lnTo>
                    <a:pt x="983" y="169"/>
                  </a:lnTo>
                  <a:lnTo>
                    <a:pt x="955" y="172"/>
                  </a:lnTo>
                  <a:lnTo>
                    <a:pt x="875" y="176"/>
                  </a:lnTo>
                  <a:lnTo>
                    <a:pt x="758" y="177"/>
                  </a:lnTo>
                  <a:lnTo>
                    <a:pt x="469" y="169"/>
                  </a:lnTo>
                  <a:lnTo>
                    <a:pt x="325" y="161"/>
                  </a:lnTo>
                  <a:lnTo>
                    <a:pt x="259" y="154"/>
                  </a:lnTo>
                  <a:lnTo>
                    <a:pt x="199" y="147"/>
                  </a:lnTo>
                  <a:lnTo>
                    <a:pt x="148" y="140"/>
                  </a:lnTo>
                  <a:lnTo>
                    <a:pt x="106" y="132"/>
                  </a:lnTo>
                  <a:lnTo>
                    <a:pt x="76" y="122"/>
                  </a:lnTo>
                  <a:lnTo>
                    <a:pt x="60" y="111"/>
                  </a:lnTo>
                  <a:lnTo>
                    <a:pt x="46" y="89"/>
                  </a:lnTo>
                  <a:lnTo>
                    <a:pt x="43" y="70"/>
                  </a:lnTo>
                  <a:lnTo>
                    <a:pt x="44" y="51"/>
                  </a:lnTo>
                  <a:lnTo>
                    <a:pt x="51" y="34"/>
                  </a:lnTo>
                  <a:lnTo>
                    <a:pt x="61" y="20"/>
                  </a:lnTo>
                  <a:lnTo>
                    <a:pt x="69" y="9"/>
                  </a:lnTo>
                  <a:lnTo>
                    <a:pt x="80" y="1"/>
                  </a:lnTo>
                  <a:lnTo>
                    <a:pt x="48"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6" name="Freeform 7"/>
            <p:cNvSpPr>
              <a:spLocks/>
            </p:cNvSpPr>
            <p:nvPr/>
          </p:nvSpPr>
          <p:spPr bwMode="auto">
            <a:xfrm>
              <a:off x="1342" y="3170"/>
              <a:ext cx="166" cy="72"/>
            </a:xfrm>
            <a:custGeom>
              <a:avLst/>
              <a:gdLst>
                <a:gd name="T0" fmla="*/ 0 w 499"/>
                <a:gd name="T1" fmla="*/ 0 h 215"/>
                <a:gd name="T2" fmla="*/ 0 w 499"/>
                <a:gd name="T3" fmla="*/ 0 h 215"/>
                <a:gd name="T4" fmla="*/ 0 w 499"/>
                <a:gd name="T5" fmla="*/ 0 h 215"/>
                <a:gd name="T6" fmla="*/ 0 w 499"/>
                <a:gd name="T7" fmla="*/ 0 h 215"/>
                <a:gd name="T8" fmla="*/ 0 w 499"/>
                <a:gd name="T9" fmla="*/ 0 h 215"/>
                <a:gd name="T10" fmla="*/ 0 w 499"/>
                <a:gd name="T11" fmla="*/ 0 h 215"/>
                <a:gd name="T12" fmla="*/ 0 w 499"/>
                <a:gd name="T13" fmla="*/ 0 h 215"/>
                <a:gd name="T14" fmla="*/ 0 w 499"/>
                <a:gd name="T15" fmla="*/ 1 h 215"/>
                <a:gd name="T16" fmla="*/ 0 w 499"/>
                <a:gd name="T17" fmla="*/ 1 h 215"/>
                <a:gd name="T18" fmla="*/ 0 w 499"/>
                <a:gd name="T19" fmla="*/ 1 h 215"/>
                <a:gd name="T20" fmla="*/ 0 w 499"/>
                <a:gd name="T21" fmla="*/ 1 h 215"/>
                <a:gd name="T22" fmla="*/ 0 w 499"/>
                <a:gd name="T23" fmla="*/ 1 h 215"/>
                <a:gd name="T24" fmla="*/ 0 w 499"/>
                <a:gd name="T25" fmla="*/ 1 h 215"/>
                <a:gd name="T26" fmla="*/ 0 w 499"/>
                <a:gd name="T27" fmla="*/ 1 h 215"/>
                <a:gd name="T28" fmla="*/ 1 w 499"/>
                <a:gd name="T29" fmla="*/ 1 h 215"/>
                <a:gd name="T30" fmla="*/ 1 w 499"/>
                <a:gd name="T31" fmla="*/ 1 h 215"/>
                <a:gd name="T32" fmla="*/ 1 w 499"/>
                <a:gd name="T33" fmla="*/ 1 h 215"/>
                <a:gd name="T34" fmla="*/ 1 w 499"/>
                <a:gd name="T35" fmla="*/ 1 h 215"/>
                <a:gd name="T36" fmla="*/ 1 w 499"/>
                <a:gd name="T37" fmla="*/ 1 h 215"/>
                <a:gd name="T38" fmla="*/ 1 w 499"/>
                <a:gd name="T39" fmla="*/ 1 h 215"/>
                <a:gd name="T40" fmla="*/ 1 w 499"/>
                <a:gd name="T41" fmla="*/ 1 h 215"/>
                <a:gd name="T42" fmla="*/ 1 w 499"/>
                <a:gd name="T43" fmla="*/ 1 h 215"/>
                <a:gd name="T44" fmla="*/ 1 w 499"/>
                <a:gd name="T45" fmla="*/ 1 h 215"/>
                <a:gd name="T46" fmla="*/ 1 w 499"/>
                <a:gd name="T47" fmla="*/ 1 h 215"/>
                <a:gd name="T48" fmla="*/ 2 w 499"/>
                <a:gd name="T49" fmla="*/ 1 h 215"/>
                <a:gd name="T50" fmla="*/ 2 w 499"/>
                <a:gd name="T51" fmla="*/ 1 h 215"/>
                <a:gd name="T52" fmla="*/ 2 w 499"/>
                <a:gd name="T53" fmla="*/ 1 h 215"/>
                <a:gd name="T54" fmla="*/ 2 w 499"/>
                <a:gd name="T55" fmla="*/ 1 h 215"/>
                <a:gd name="T56" fmla="*/ 2 w 499"/>
                <a:gd name="T57" fmla="*/ 1 h 215"/>
                <a:gd name="T58" fmla="*/ 2 w 499"/>
                <a:gd name="T59" fmla="*/ 1 h 215"/>
                <a:gd name="T60" fmla="*/ 2 w 499"/>
                <a:gd name="T61" fmla="*/ 0 h 215"/>
                <a:gd name="T62" fmla="*/ 2 w 499"/>
                <a:gd name="T63" fmla="*/ 0 h 215"/>
                <a:gd name="T64" fmla="*/ 2 w 499"/>
                <a:gd name="T65" fmla="*/ 0 h 215"/>
                <a:gd name="T66" fmla="*/ 2 w 499"/>
                <a:gd name="T67" fmla="*/ 0 h 215"/>
                <a:gd name="T68" fmla="*/ 2 w 499"/>
                <a:gd name="T69" fmla="*/ 0 h 215"/>
                <a:gd name="T70" fmla="*/ 0 w 499"/>
                <a:gd name="T71" fmla="*/ 0 h 215"/>
                <a:gd name="T72" fmla="*/ 0 w 499"/>
                <a:gd name="T73" fmla="*/ 0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9"/>
                <a:gd name="T112" fmla="*/ 0 h 215"/>
                <a:gd name="T113" fmla="*/ 499 w 499"/>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9" h="215">
                  <a:moveTo>
                    <a:pt x="0" y="0"/>
                  </a:moveTo>
                  <a:lnTo>
                    <a:pt x="4" y="19"/>
                  </a:lnTo>
                  <a:lnTo>
                    <a:pt x="8" y="41"/>
                  </a:lnTo>
                  <a:lnTo>
                    <a:pt x="18" y="69"/>
                  </a:lnTo>
                  <a:lnTo>
                    <a:pt x="25" y="84"/>
                  </a:lnTo>
                  <a:lnTo>
                    <a:pt x="33" y="99"/>
                  </a:lnTo>
                  <a:lnTo>
                    <a:pt x="41" y="114"/>
                  </a:lnTo>
                  <a:lnTo>
                    <a:pt x="54" y="130"/>
                  </a:lnTo>
                  <a:lnTo>
                    <a:pt x="66" y="143"/>
                  </a:lnTo>
                  <a:lnTo>
                    <a:pt x="81" y="157"/>
                  </a:lnTo>
                  <a:lnTo>
                    <a:pt x="90" y="164"/>
                  </a:lnTo>
                  <a:lnTo>
                    <a:pt x="99" y="169"/>
                  </a:lnTo>
                  <a:lnTo>
                    <a:pt x="108" y="176"/>
                  </a:lnTo>
                  <a:lnTo>
                    <a:pt x="119" y="182"/>
                  </a:lnTo>
                  <a:lnTo>
                    <a:pt x="128" y="187"/>
                  </a:lnTo>
                  <a:lnTo>
                    <a:pt x="139" y="191"/>
                  </a:lnTo>
                  <a:lnTo>
                    <a:pt x="149" y="196"/>
                  </a:lnTo>
                  <a:lnTo>
                    <a:pt x="160" y="200"/>
                  </a:lnTo>
                  <a:lnTo>
                    <a:pt x="182" y="207"/>
                  </a:lnTo>
                  <a:lnTo>
                    <a:pt x="203" y="211"/>
                  </a:lnTo>
                  <a:lnTo>
                    <a:pt x="245" y="215"/>
                  </a:lnTo>
                  <a:lnTo>
                    <a:pt x="285" y="215"/>
                  </a:lnTo>
                  <a:lnTo>
                    <a:pt x="324" y="209"/>
                  </a:lnTo>
                  <a:lnTo>
                    <a:pt x="357" y="201"/>
                  </a:lnTo>
                  <a:lnTo>
                    <a:pt x="372" y="197"/>
                  </a:lnTo>
                  <a:lnTo>
                    <a:pt x="386" y="191"/>
                  </a:lnTo>
                  <a:lnTo>
                    <a:pt x="397" y="185"/>
                  </a:lnTo>
                  <a:lnTo>
                    <a:pt x="408" y="178"/>
                  </a:lnTo>
                  <a:lnTo>
                    <a:pt x="426" y="161"/>
                  </a:lnTo>
                  <a:lnTo>
                    <a:pt x="444" y="141"/>
                  </a:lnTo>
                  <a:lnTo>
                    <a:pt x="459" y="117"/>
                  </a:lnTo>
                  <a:lnTo>
                    <a:pt x="471" y="92"/>
                  </a:lnTo>
                  <a:lnTo>
                    <a:pt x="484" y="70"/>
                  </a:lnTo>
                  <a:lnTo>
                    <a:pt x="492" y="52"/>
                  </a:lnTo>
                  <a:lnTo>
                    <a:pt x="499" y="35"/>
                  </a:lnTo>
                  <a:lnTo>
                    <a:pt x="0"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7" name="Freeform 8"/>
            <p:cNvSpPr>
              <a:spLocks/>
            </p:cNvSpPr>
            <p:nvPr/>
          </p:nvSpPr>
          <p:spPr bwMode="auto">
            <a:xfrm>
              <a:off x="1495" y="2913"/>
              <a:ext cx="730" cy="192"/>
            </a:xfrm>
            <a:custGeom>
              <a:avLst/>
              <a:gdLst>
                <a:gd name="T0" fmla="*/ 0 w 2189"/>
                <a:gd name="T1" fmla="*/ 1 h 575"/>
                <a:gd name="T2" fmla="*/ 0 w 2189"/>
                <a:gd name="T3" fmla="*/ 1 h 575"/>
                <a:gd name="T4" fmla="*/ 0 w 2189"/>
                <a:gd name="T5" fmla="*/ 1 h 575"/>
                <a:gd name="T6" fmla="*/ 0 w 2189"/>
                <a:gd name="T7" fmla="*/ 1 h 575"/>
                <a:gd name="T8" fmla="*/ 1 w 2189"/>
                <a:gd name="T9" fmla="*/ 1 h 575"/>
                <a:gd name="T10" fmla="*/ 1 w 2189"/>
                <a:gd name="T11" fmla="*/ 1 h 575"/>
                <a:gd name="T12" fmla="*/ 1 w 2189"/>
                <a:gd name="T13" fmla="*/ 1 h 575"/>
                <a:gd name="T14" fmla="*/ 1 w 2189"/>
                <a:gd name="T15" fmla="*/ 1 h 575"/>
                <a:gd name="T16" fmla="*/ 1 w 2189"/>
                <a:gd name="T17" fmla="*/ 2 h 575"/>
                <a:gd name="T18" fmla="*/ 1 w 2189"/>
                <a:gd name="T19" fmla="*/ 2 h 575"/>
                <a:gd name="T20" fmla="*/ 1 w 2189"/>
                <a:gd name="T21" fmla="*/ 1 h 575"/>
                <a:gd name="T22" fmla="*/ 1 w 2189"/>
                <a:gd name="T23" fmla="*/ 1 h 575"/>
                <a:gd name="T24" fmla="*/ 1 w 2189"/>
                <a:gd name="T25" fmla="*/ 1 h 575"/>
                <a:gd name="T26" fmla="*/ 1 w 2189"/>
                <a:gd name="T27" fmla="*/ 1 h 575"/>
                <a:gd name="T28" fmla="*/ 1 w 2189"/>
                <a:gd name="T29" fmla="*/ 1 h 575"/>
                <a:gd name="T30" fmla="*/ 1 w 2189"/>
                <a:gd name="T31" fmla="*/ 1 h 575"/>
                <a:gd name="T32" fmla="*/ 1 w 2189"/>
                <a:gd name="T33" fmla="*/ 1 h 575"/>
                <a:gd name="T34" fmla="*/ 1 w 2189"/>
                <a:gd name="T35" fmla="*/ 1 h 575"/>
                <a:gd name="T36" fmla="*/ 1 w 2189"/>
                <a:gd name="T37" fmla="*/ 1 h 575"/>
                <a:gd name="T38" fmla="*/ 1 w 2189"/>
                <a:gd name="T39" fmla="*/ 1 h 575"/>
                <a:gd name="T40" fmla="*/ 1 w 2189"/>
                <a:gd name="T41" fmla="*/ 1 h 575"/>
                <a:gd name="T42" fmla="*/ 1 w 2189"/>
                <a:gd name="T43" fmla="*/ 1 h 575"/>
                <a:gd name="T44" fmla="*/ 1 w 2189"/>
                <a:gd name="T45" fmla="*/ 1 h 575"/>
                <a:gd name="T46" fmla="*/ 2 w 2189"/>
                <a:gd name="T47" fmla="*/ 1 h 575"/>
                <a:gd name="T48" fmla="*/ 2 w 2189"/>
                <a:gd name="T49" fmla="*/ 1 h 575"/>
                <a:gd name="T50" fmla="*/ 2 w 2189"/>
                <a:gd name="T51" fmla="*/ 1 h 575"/>
                <a:gd name="T52" fmla="*/ 2 w 2189"/>
                <a:gd name="T53" fmla="*/ 1 h 575"/>
                <a:gd name="T54" fmla="*/ 2 w 2189"/>
                <a:gd name="T55" fmla="*/ 1 h 575"/>
                <a:gd name="T56" fmla="*/ 2 w 2189"/>
                <a:gd name="T57" fmla="*/ 1 h 575"/>
                <a:gd name="T58" fmla="*/ 2 w 2189"/>
                <a:gd name="T59" fmla="*/ 1 h 575"/>
                <a:gd name="T60" fmla="*/ 3 w 2189"/>
                <a:gd name="T61" fmla="*/ 1 h 575"/>
                <a:gd name="T62" fmla="*/ 3 w 2189"/>
                <a:gd name="T63" fmla="*/ 1 h 575"/>
                <a:gd name="T64" fmla="*/ 4 w 2189"/>
                <a:gd name="T65" fmla="*/ 1 h 575"/>
                <a:gd name="T66" fmla="*/ 4 w 2189"/>
                <a:gd name="T67" fmla="*/ 1 h 575"/>
                <a:gd name="T68" fmla="*/ 4 w 2189"/>
                <a:gd name="T69" fmla="*/ 1 h 575"/>
                <a:gd name="T70" fmla="*/ 4 w 2189"/>
                <a:gd name="T71" fmla="*/ 1 h 575"/>
                <a:gd name="T72" fmla="*/ 4 w 2189"/>
                <a:gd name="T73" fmla="*/ 1 h 575"/>
                <a:gd name="T74" fmla="*/ 4 w 2189"/>
                <a:gd name="T75" fmla="*/ 1 h 575"/>
                <a:gd name="T76" fmla="*/ 4 w 2189"/>
                <a:gd name="T77" fmla="*/ 1 h 575"/>
                <a:gd name="T78" fmla="*/ 4 w 2189"/>
                <a:gd name="T79" fmla="*/ 1 h 575"/>
                <a:gd name="T80" fmla="*/ 4 w 2189"/>
                <a:gd name="T81" fmla="*/ 1 h 575"/>
                <a:gd name="T82" fmla="*/ 5 w 2189"/>
                <a:gd name="T83" fmla="*/ 2 h 575"/>
                <a:gd name="T84" fmla="*/ 5 w 2189"/>
                <a:gd name="T85" fmla="*/ 2 h 575"/>
                <a:gd name="T86" fmla="*/ 5 w 2189"/>
                <a:gd name="T87" fmla="*/ 2 h 575"/>
                <a:gd name="T88" fmla="*/ 5 w 2189"/>
                <a:gd name="T89" fmla="*/ 2 h 575"/>
                <a:gd name="T90" fmla="*/ 5 w 2189"/>
                <a:gd name="T91" fmla="*/ 2 h 575"/>
                <a:gd name="T92" fmla="*/ 5 w 2189"/>
                <a:gd name="T93" fmla="*/ 2 h 575"/>
                <a:gd name="T94" fmla="*/ 5 w 2189"/>
                <a:gd name="T95" fmla="*/ 2 h 575"/>
                <a:gd name="T96" fmla="*/ 8 w 2189"/>
                <a:gd name="T97" fmla="*/ 2 h 575"/>
                <a:gd name="T98" fmla="*/ 7 w 2189"/>
                <a:gd name="T99" fmla="*/ 2 h 575"/>
                <a:gd name="T100" fmla="*/ 8 w 2189"/>
                <a:gd name="T101" fmla="*/ 1 h 575"/>
                <a:gd name="T102" fmla="*/ 8 w 2189"/>
                <a:gd name="T103" fmla="*/ 1 h 575"/>
                <a:gd name="T104" fmla="*/ 8 w 2189"/>
                <a:gd name="T105" fmla="*/ 1 h 575"/>
                <a:gd name="T106" fmla="*/ 8 w 2189"/>
                <a:gd name="T107" fmla="*/ 1 h 575"/>
                <a:gd name="T108" fmla="*/ 8 w 2189"/>
                <a:gd name="T109" fmla="*/ 1 h 575"/>
                <a:gd name="T110" fmla="*/ 8 w 2189"/>
                <a:gd name="T111" fmla="*/ 1 h 575"/>
                <a:gd name="T112" fmla="*/ 8 w 2189"/>
                <a:gd name="T113" fmla="*/ 1 h 575"/>
                <a:gd name="T114" fmla="*/ 8 w 2189"/>
                <a:gd name="T115" fmla="*/ 0 h 575"/>
                <a:gd name="T116" fmla="*/ 8 w 2189"/>
                <a:gd name="T117" fmla="*/ 0 h 575"/>
                <a:gd name="T118" fmla="*/ 9 w 2189"/>
                <a:gd name="T119" fmla="*/ 0 h 575"/>
                <a:gd name="T120" fmla="*/ 9 w 2189"/>
                <a:gd name="T121" fmla="*/ 0 h 575"/>
                <a:gd name="T122" fmla="*/ 0 w 2189"/>
                <a:gd name="T123" fmla="*/ 0 h 575"/>
                <a:gd name="T124" fmla="*/ 0 w 2189"/>
                <a:gd name="T125" fmla="*/ 1 h 5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9"/>
                <a:gd name="T190" fmla="*/ 0 h 575"/>
                <a:gd name="T191" fmla="*/ 2189 w 2189"/>
                <a:gd name="T192" fmla="*/ 575 h 5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9" h="575">
                  <a:moveTo>
                    <a:pt x="33" y="273"/>
                  </a:moveTo>
                  <a:lnTo>
                    <a:pt x="42" y="266"/>
                  </a:lnTo>
                  <a:lnTo>
                    <a:pt x="51" y="258"/>
                  </a:lnTo>
                  <a:lnTo>
                    <a:pt x="57" y="252"/>
                  </a:lnTo>
                  <a:lnTo>
                    <a:pt x="64" y="249"/>
                  </a:lnTo>
                  <a:lnTo>
                    <a:pt x="71" y="245"/>
                  </a:lnTo>
                  <a:lnTo>
                    <a:pt x="79" y="242"/>
                  </a:lnTo>
                  <a:lnTo>
                    <a:pt x="95" y="237"/>
                  </a:lnTo>
                  <a:lnTo>
                    <a:pt x="115" y="235"/>
                  </a:lnTo>
                  <a:lnTo>
                    <a:pt x="135" y="240"/>
                  </a:lnTo>
                  <a:lnTo>
                    <a:pt x="155" y="248"/>
                  </a:lnTo>
                  <a:lnTo>
                    <a:pt x="166" y="253"/>
                  </a:lnTo>
                  <a:lnTo>
                    <a:pt x="174" y="259"/>
                  </a:lnTo>
                  <a:lnTo>
                    <a:pt x="206" y="284"/>
                  </a:lnTo>
                  <a:lnTo>
                    <a:pt x="225" y="311"/>
                  </a:lnTo>
                  <a:lnTo>
                    <a:pt x="232" y="335"/>
                  </a:lnTo>
                  <a:lnTo>
                    <a:pt x="237" y="396"/>
                  </a:lnTo>
                  <a:lnTo>
                    <a:pt x="244" y="438"/>
                  </a:lnTo>
                  <a:lnTo>
                    <a:pt x="251" y="430"/>
                  </a:lnTo>
                  <a:lnTo>
                    <a:pt x="269" y="406"/>
                  </a:lnTo>
                  <a:lnTo>
                    <a:pt x="281" y="374"/>
                  </a:lnTo>
                  <a:lnTo>
                    <a:pt x="284" y="341"/>
                  </a:lnTo>
                  <a:lnTo>
                    <a:pt x="280" y="324"/>
                  </a:lnTo>
                  <a:lnTo>
                    <a:pt x="273" y="307"/>
                  </a:lnTo>
                  <a:lnTo>
                    <a:pt x="266" y="292"/>
                  </a:lnTo>
                  <a:lnTo>
                    <a:pt x="257" y="278"/>
                  </a:lnTo>
                  <a:lnTo>
                    <a:pt x="248" y="264"/>
                  </a:lnTo>
                  <a:lnTo>
                    <a:pt x="239" y="252"/>
                  </a:lnTo>
                  <a:lnTo>
                    <a:pt x="221" y="235"/>
                  </a:lnTo>
                  <a:lnTo>
                    <a:pt x="210" y="229"/>
                  </a:lnTo>
                  <a:lnTo>
                    <a:pt x="197" y="223"/>
                  </a:lnTo>
                  <a:lnTo>
                    <a:pt x="184" y="218"/>
                  </a:lnTo>
                  <a:lnTo>
                    <a:pt x="170" y="212"/>
                  </a:lnTo>
                  <a:lnTo>
                    <a:pt x="146" y="205"/>
                  </a:lnTo>
                  <a:lnTo>
                    <a:pt x="137" y="204"/>
                  </a:lnTo>
                  <a:lnTo>
                    <a:pt x="149" y="200"/>
                  </a:lnTo>
                  <a:lnTo>
                    <a:pt x="179" y="194"/>
                  </a:lnTo>
                  <a:lnTo>
                    <a:pt x="221" y="193"/>
                  </a:lnTo>
                  <a:lnTo>
                    <a:pt x="266" y="200"/>
                  </a:lnTo>
                  <a:lnTo>
                    <a:pt x="287" y="208"/>
                  </a:lnTo>
                  <a:lnTo>
                    <a:pt x="304" y="216"/>
                  </a:lnTo>
                  <a:lnTo>
                    <a:pt x="317" y="224"/>
                  </a:lnTo>
                  <a:lnTo>
                    <a:pt x="328" y="231"/>
                  </a:lnTo>
                  <a:lnTo>
                    <a:pt x="345" y="249"/>
                  </a:lnTo>
                  <a:lnTo>
                    <a:pt x="350" y="245"/>
                  </a:lnTo>
                  <a:lnTo>
                    <a:pt x="357" y="241"/>
                  </a:lnTo>
                  <a:lnTo>
                    <a:pt x="367" y="234"/>
                  </a:lnTo>
                  <a:lnTo>
                    <a:pt x="378" y="227"/>
                  </a:lnTo>
                  <a:lnTo>
                    <a:pt x="393" y="219"/>
                  </a:lnTo>
                  <a:lnTo>
                    <a:pt x="400" y="215"/>
                  </a:lnTo>
                  <a:lnTo>
                    <a:pt x="410" y="211"/>
                  </a:lnTo>
                  <a:lnTo>
                    <a:pt x="418" y="205"/>
                  </a:lnTo>
                  <a:lnTo>
                    <a:pt x="428" y="202"/>
                  </a:lnTo>
                  <a:lnTo>
                    <a:pt x="437" y="197"/>
                  </a:lnTo>
                  <a:lnTo>
                    <a:pt x="447" y="193"/>
                  </a:lnTo>
                  <a:lnTo>
                    <a:pt x="458" y="190"/>
                  </a:lnTo>
                  <a:lnTo>
                    <a:pt x="470" y="185"/>
                  </a:lnTo>
                  <a:lnTo>
                    <a:pt x="492" y="178"/>
                  </a:lnTo>
                  <a:lnTo>
                    <a:pt x="518" y="172"/>
                  </a:lnTo>
                  <a:lnTo>
                    <a:pt x="545" y="167"/>
                  </a:lnTo>
                  <a:lnTo>
                    <a:pt x="572" y="164"/>
                  </a:lnTo>
                  <a:lnTo>
                    <a:pt x="630" y="163"/>
                  </a:lnTo>
                  <a:lnTo>
                    <a:pt x="800" y="175"/>
                  </a:lnTo>
                  <a:lnTo>
                    <a:pt x="831" y="185"/>
                  </a:lnTo>
                  <a:lnTo>
                    <a:pt x="848" y="190"/>
                  </a:lnTo>
                  <a:lnTo>
                    <a:pt x="866" y="198"/>
                  </a:lnTo>
                  <a:lnTo>
                    <a:pt x="875" y="202"/>
                  </a:lnTo>
                  <a:lnTo>
                    <a:pt x="884" y="208"/>
                  </a:lnTo>
                  <a:lnTo>
                    <a:pt x="895" y="212"/>
                  </a:lnTo>
                  <a:lnTo>
                    <a:pt x="904" y="219"/>
                  </a:lnTo>
                  <a:lnTo>
                    <a:pt x="917" y="224"/>
                  </a:lnTo>
                  <a:lnTo>
                    <a:pt x="926" y="231"/>
                  </a:lnTo>
                  <a:lnTo>
                    <a:pt x="940" y="238"/>
                  </a:lnTo>
                  <a:lnTo>
                    <a:pt x="953" y="246"/>
                  </a:lnTo>
                  <a:lnTo>
                    <a:pt x="966" y="256"/>
                  </a:lnTo>
                  <a:lnTo>
                    <a:pt x="973" y="260"/>
                  </a:lnTo>
                  <a:lnTo>
                    <a:pt x="980" y="266"/>
                  </a:lnTo>
                  <a:lnTo>
                    <a:pt x="1006" y="286"/>
                  </a:lnTo>
                  <a:lnTo>
                    <a:pt x="1032" y="311"/>
                  </a:lnTo>
                  <a:lnTo>
                    <a:pt x="1059" y="335"/>
                  </a:lnTo>
                  <a:lnTo>
                    <a:pt x="1072" y="350"/>
                  </a:lnTo>
                  <a:lnTo>
                    <a:pt x="1085" y="363"/>
                  </a:lnTo>
                  <a:lnTo>
                    <a:pt x="1097" y="376"/>
                  </a:lnTo>
                  <a:lnTo>
                    <a:pt x="1110" y="390"/>
                  </a:lnTo>
                  <a:lnTo>
                    <a:pt x="1122" y="403"/>
                  </a:lnTo>
                  <a:lnTo>
                    <a:pt x="1133" y="419"/>
                  </a:lnTo>
                  <a:lnTo>
                    <a:pt x="1144" y="432"/>
                  </a:lnTo>
                  <a:lnTo>
                    <a:pt x="1155" y="445"/>
                  </a:lnTo>
                  <a:lnTo>
                    <a:pt x="1166" y="458"/>
                  </a:lnTo>
                  <a:lnTo>
                    <a:pt x="1176" y="472"/>
                  </a:lnTo>
                  <a:lnTo>
                    <a:pt x="1195" y="496"/>
                  </a:lnTo>
                  <a:lnTo>
                    <a:pt x="1212" y="518"/>
                  </a:lnTo>
                  <a:lnTo>
                    <a:pt x="1225" y="538"/>
                  </a:lnTo>
                  <a:lnTo>
                    <a:pt x="1236" y="553"/>
                  </a:lnTo>
                  <a:lnTo>
                    <a:pt x="1246" y="566"/>
                  </a:lnTo>
                  <a:lnTo>
                    <a:pt x="1253" y="575"/>
                  </a:lnTo>
                  <a:lnTo>
                    <a:pt x="1839" y="533"/>
                  </a:lnTo>
                  <a:lnTo>
                    <a:pt x="1830" y="502"/>
                  </a:lnTo>
                  <a:lnTo>
                    <a:pt x="1818" y="431"/>
                  </a:lnTo>
                  <a:lnTo>
                    <a:pt x="1819" y="384"/>
                  </a:lnTo>
                  <a:lnTo>
                    <a:pt x="1829" y="336"/>
                  </a:lnTo>
                  <a:lnTo>
                    <a:pt x="1837" y="313"/>
                  </a:lnTo>
                  <a:lnTo>
                    <a:pt x="1843" y="300"/>
                  </a:lnTo>
                  <a:lnTo>
                    <a:pt x="1850" y="289"/>
                  </a:lnTo>
                  <a:lnTo>
                    <a:pt x="1857" y="277"/>
                  </a:lnTo>
                  <a:lnTo>
                    <a:pt x="1865" y="266"/>
                  </a:lnTo>
                  <a:lnTo>
                    <a:pt x="1884" y="244"/>
                  </a:lnTo>
                  <a:lnTo>
                    <a:pt x="1903" y="222"/>
                  </a:lnTo>
                  <a:lnTo>
                    <a:pt x="1920" y="205"/>
                  </a:lnTo>
                  <a:lnTo>
                    <a:pt x="1935" y="189"/>
                  </a:lnTo>
                  <a:lnTo>
                    <a:pt x="1947" y="175"/>
                  </a:lnTo>
                  <a:lnTo>
                    <a:pt x="1968" y="152"/>
                  </a:lnTo>
                  <a:lnTo>
                    <a:pt x="1986" y="135"/>
                  </a:lnTo>
                  <a:lnTo>
                    <a:pt x="2000" y="124"/>
                  </a:lnTo>
                  <a:lnTo>
                    <a:pt x="2008" y="120"/>
                  </a:lnTo>
                  <a:lnTo>
                    <a:pt x="2016" y="116"/>
                  </a:lnTo>
                  <a:lnTo>
                    <a:pt x="2036" y="110"/>
                  </a:lnTo>
                  <a:lnTo>
                    <a:pt x="2062" y="106"/>
                  </a:lnTo>
                  <a:lnTo>
                    <a:pt x="2116" y="102"/>
                  </a:lnTo>
                  <a:lnTo>
                    <a:pt x="2156" y="99"/>
                  </a:lnTo>
                  <a:lnTo>
                    <a:pt x="2189" y="99"/>
                  </a:lnTo>
                  <a:lnTo>
                    <a:pt x="2088" y="0"/>
                  </a:lnTo>
                  <a:lnTo>
                    <a:pt x="1232" y="17"/>
                  </a:lnTo>
                  <a:lnTo>
                    <a:pt x="0" y="94"/>
                  </a:lnTo>
                  <a:lnTo>
                    <a:pt x="33" y="273"/>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8" name="Freeform 9"/>
            <p:cNvSpPr>
              <a:spLocks/>
            </p:cNvSpPr>
            <p:nvPr/>
          </p:nvSpPr>
          <p:spPr bwMode="auto">
            <a:xfrm>
              <a:off x="1303" y="2984"/>
              <a:ext cx="80" cy="85"/>
            </a:xfrm>
            <a:custGeom>
              <a:avLst/>
              <a:gdLst>
                <a:gd name="T0" fmla="*/ 0 w 240"/>
                <a:gd name="T1" fmla="*/ 1 h 255"/>
                <a:gd name="T2" fmla="*/ 0 w 240"/>
                <a:gd name="T3" fmla="*/ 1 h 255"/>
                <a:gd name="T4" fmla="*/ 0 w 240"/>
                <a:gd name="T5" fmla="*/ 1 h 255"/>
                <a:gd name="T6" fmla="*/ 0 w 240"/>
                <a:gd name="T7" fmla="*/ 1 h 255"/>
                <a:gd name="T8" fmla="*/ 0 w 240"/>
                <a:gd name="T9" fmla="*/ 0 h 255"/>
                <a:gd name="T10" fmla="*/ 0 w 240"/>
                <a:gd name="T11" fmla="*/ 0 h 255"/>
                <a:gd name="T12" fmla="*/ 0 w 240"/>
                <a:gd name="T13" fmla="*/ 0 h 255"/>
                <a:gd name="T14" fmla="*/ 0 w 240"/>
                <a:gd name="T15" fmla="*/ 0 h 255"/>
                <a:gd name="T16" fmla="*/ 0 w 240"/>
                <a:gd name="T17" fmla="*/ 0 h 255"/>
                <a:gd name="T18" fmla="*/ 0 w 240"/>
                <a:gd name="T19" fmla="*/ 0 h 255"/>
                <a:gd name="T20" fmla="*/ 0 w 240"/>
                <a:gd name="T21" fmla="*/ 0 h 255"/>
                <a:gd name="T22" fmla="*/ 0 w 240"/>
                <a:gd name="T23" fmla="*/ 0 h 255"/>
                <a:gd name="T24" fmla="*/ 0 w 240"/>
                <a:gd name="T25" fmla="*/ 0 h 255"/>
                <a:gd name="T26" fmla="*/ 0 w 240"/>
                <a:gd name="T27" fmla="*/ 0 h 255"/>
                <a:gd name="T28" fmla="*/ 0 w 240"/>
                <a:gd name="T29" fmla="*/ 0 h 255"/>
                <a:gd name="T30" fmla="*/ 1 w 240"/>
                <a:gd name="T31" fmla="*/ 0 h 255"/>
                <a:gd name="T32" fmla="*/ 1 w 240"/>
                <a:gd name="T33" fmla="*/ 0 h 255"/>
                <a:gd name="T34" fmla="*/ 1 w 240"/>
                <a:gd name="T35" fmla="*/ 0 h 255"/>
                <a:gd name="T36" fmla="*/ 1 w 240"/>
                <a:gd name="T37" fmla="*/ 0 h 255"/>
                <a:gd name="T38" fmla="*/ 1 w 240"/>
                <a:gd name="T39" fmla="*/ 0 h 255"/>
                <a:gd name="T40" fmla="*/ 1 w 240"/>
                <a:gd name="T41" fmla="*/ 0 h 255"/>
                <a:gd name="T42" fmla="*/ 1 w 240"/>
                <a:gd name="T43" fmla="*/ 0 h 255"/>
                <a:gd name="T44" fmla="*/ 1 w 240"/>
                <a:gd name="T45" fmla="*/ 1 h 255"/>
                <a:gd name="T46" fmla="*/ 1 w 240"/>
                <a:gd name="T47" fmla="*/ 1 h 255"/>
                <a:gd name="T48" fmla="*/ 1 w 240"/>
                <a:gd name="T49" fmla="*/ 1 h 255"/>
                <a:gd name="T50" fmla="*/ 1 w 240"/>
                <a:gd name="T51" fmla="*/ 1 h 255"/>
                <a:gd name="T52" fmla="*/ 1 w 240"/>
                <a:gd name="T53" fmla="*/ 1 h 255"/>
                <a:gd name="T54" fmla="*/ 1 w 240"/>
                <a:gd name="T55" fmla="*/ 1 h 255"/>
                <a:gd name="T56" fmla="*/ 1 w 240"/>
                <a:gd name="T57" fmla="*/ 1 h 255"/>
                <a:gd name="T58" fmla="*/ 1 w 240"/>
                <a:gd name="T59" fmla="*/ 1 h 255"/>
                <a:gd name="T60" fmla="*/ 1 w 240"/>
                <a:gd name="T61" fmla="*/ 1 h 255"/>
                <a:gd name="T62" fmla="*/ 1 w 240"/>
                <a:gd name="T63" fmla="*/ 1 h 255"/>
                <a:gd name="T64" fmla="*/ 0 w 240"/>
                <a:gd name="T65" fmla="*/ 1 h 255"/>
                <a:gd name="T66" fmla="*/ 0 w 240"/>
                <a:gd name="T67" fmla="*/ 1 h 255"/>
                <a:gd name="T68" fmla="*/ 0 w 240"/>
                <a:gd name="T69" fmla="*/ 1 h 255"/>
                <a:gd name="T70" fmla="*/ 1 w 240"/>
                <a:gd name="T71" fmla="*/ 1 h 255"/>
                <a:gd name="T72" fmla="*/ 1 w 240"/>
                <a:gd name="T73" fmla="*/ 1 h 255"/>
                <a:gd name="T74" fmla="*/ 1 w 240"/>
                <a:gd name="T75" fmla="*/ 0 h 255"/>
                <a:gd name="T76" fmla="*/ 1 w 240"/>
                <a:gd name="T77" fmla="*/ 0 h 255"/>
                <a:gd name="T78" fmla="*/ 1 w 240"/>
                <a:gd name="T79" fmla="*/ 0 h 255"/>
                <a:gd name="T80" fmla="*/ 1 w 240"/>
                <a:gd name="T81" fmla="*/ 0 h 255"/>
                <a:gd name="T82" fmla="*/ 1 w 240"/>
                <a:gd name="T83" fmla="*/ 0 h 255"/>
                <a:gd name="T84" fmla="*/ 1 w 240"/>
                <a:gd name="T85" fmla="*/ 0 h 255"/>
                <a:gd name="T86" fmla="*/ 0 w 240"/>
                <a:gd name="T87" fmla="*/ 0 h 255"/>
                <a:gd name="T88" fmla="*/ 0 w 240"/>
                <a:gd name="T89" fmla="*/ 0 h 255"/>
                <a:gd name="T90" fmla="*/ 0 w 240"/>
                <a:gd name="T91" fmla="*/ 0 h 255"/>
                <a:gd name="T92" fmla="*/ 0 w 240"/>
                <a:gd name="T93" fmla="*/ 0 h 255"/>
                <a:gd name="T94" fmla="*/ 0 w 240"/>
                <a:gd name="T95" fmla="*/ 0 h 255"/>
                <a:gd name="T96" fmla="*/ 0 w 240"/>
                <a:gd name="T97" fmla="*/ 1 h 255"/>
                <a:gd name="T98" fmla="*/ 0 w 240"/>
                <a:gd name="T99" fmla="*/ 1 h 255"/>
                <a:gd name="T100" fmla="*/ 0 w 240"/>
                <a:gd name="T101" fmla="*/ 1 h 255"/>
                <a:gd name="T102" fmla="*/ 0 w 240"/>
                <a:gd name="T103" fmla="*/ 1 h 255"/>
                <a:gd name="T104" fmla="*/ 0 w 240"/>
                <a:gd name="T105" fmla="*/ 1 h 255"/>
                <a:gd name="T106" fmla="*/ 0 w 240"/>
                <a:gd name="T107" fmla="*/ 1 h 255"/>
                <a:gd name="T108" fmla="*/ 0 w 240"/>
                <a:gd name="T109" fmla="*/ 1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0"/>
                <a:gd name="T166" fmla="*/ 0 h 255"/>
                <a:gd name="T167" fmla="*/ 240 w 240"/>
                <a:gd name="T168" fmla="*/ 255 h 2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0" h="255">
                  <a:moveTo>
                    <a:pt x="43" y="237"/>
                  </a:moveTo>
                  <a:lnTo>
                    <a:pt x="36" y="229"/>
                  </a:lnTo>
                  <a:lnTo>
                    <a:pt x="21" y="204"/>
                  </a:lnTo>
                  <a:lnTo>
                    <a:pt x="7" y="168"/>
                  </a:lnTo>
                  <a:lnTo>
                    <a:pt x="0" y="121"/>
                  </a:lnTo>
                  <a:lnTo>
                    <a:pt x="4" y="96"/>
                  </a:lnTo>
                  <a:lnTo>
                    <a:pt x="13" y="73"/>
                  </a:lnTo>
                  <a:lnTo>
                    <a:pt x="20" y="62"/>
                  </a:lnTo>
                  <a:lnTo>
                    <a:pt x="25" y="52"/>
                  </a:lnTo>
                  <a:lnTo>
                    <a:pt x="40" y="33"/>
                  </a:lnTo>
                  <a:lnTo>
                    <a:pt x="61" y="18"/>
                  </a:lnTo>
                  <a:lnTo>
                    <a:pt x="71" y="12"/>
                  </a:lnTo>
                  <a:lnTo>
                    <a:pt x="82" y="8"/>
                  </a:lnTo>
                  <a:lnTo>
                    <a:pt x="93" y="3"/>
                  </a:lnTo>
                  <a:lnTo>
                    <a:pt x="105" y="0"/>
                  </a:lnTo>
                  <a:lnTo>
                    <a:pt x="129" y="0"/>
                  </a:lnTo>
                  <a:lnTo>
                    <a:pt x="175" y="8"/>
                  </a:lnTo>
                  <a:lnTo>
                    <a:pt x="193" y="18"/>
                  </a:lnTo>
                  <a:lnTo>
                    <a:pt x="202" y="23"/>
                  </a:lnTo>
                  <a:lnTo>
                    <a:pt x="208" y="29"/>
                  </a:lnTo>
                  <a:lnTo>
                    <a:pt x="230" y="54"/>
                  </a:lnTo>
                  <a:lnTo>
                    <a:pt x="239" y="77"/>
                  </a:lnTo>
                  <a:lnTo>
                    <a:pt x="240" y="149"/>
                  </a:lnTo>
                  <a:lnTo>
                    <a:pt x="239" y="198"/>
                  </a:lnTo>
                  <a:lnTo>
                    <a:pt x="230" y="207"/>
                  </a:lnTo>
                  <a:lnTo>
                    <a:pt x="206" y="224"/>
                  </a:lnTo>
                  <a:lnTo>
                    <a:pt x="197" y="230"/>
                  </a:lnTo>
                  <a:lnTo>
                    <a:pt x="191" y="235"/>
                  </a:lnTo>
                  <a:lnTo>
                    <a:pt x="182" y="240"/>
                  </a:lnTo>
                  <a:lnTo>
                    <a:pt x="175" y="245"/>
                  </a:lnTo>
                  <a:lnTo>
                    <a:pt x="163" y="252"/>
                  </a:lnTo>
                  <a:lnTo>
                    <a:pt x="149" y="255"/>
                  </a:lnTo>
                  <a:lnTo>
                    <a:pt x="102" y="253"/>
                  </a:lnTo>
                  <a:lnTo>
                    <a:pt x="79" y="249"/>
                  </a:lnTo>
                  <a:lnTo>
                    <a:pt x="82" y="224"/>
                  </a:lnTo>
                  <a:lnTo>
                    <a:pt x="166" y="165"/>
                  </a:lnTo>
                  <a:lnTo>
                    <a:pt x="175" y="123"/>
                  </a:lnTo>
                  <a:lnTo>
                    <a:pt x="174" y="84"/>
                  </a:lnTo>
                  <a:lnTo>
                    <a:pt x="168" y="70"/>
                  </a:lnTo>
                  <a:lnTo>
                    <a:pt x="159" y="58"/>
                  </a:lnTo>
                  <a:lnTo>
                    <a:pt x="153" y="54"/>
                  </a:lnTo>
                  <a:lnTo>
                    <a:pt x="148" y="50"/>
                  </a:lnTo>
                  <a:lnTo>
                    <a:pt x="133" y="46"/>
                  </a:lnTo>
                  <a:lnTo>
                    <a:pt x="101" y="43"/>
                  </a:lnTo>
                  <a:lnTo>
                    <a:pt x="75" y="47"/>
                  </a:lnTo>
                  <a:lnTo>
                    <a:pt x="53" y="62"/>
                  </a:lnTo>
                  <a:lnTo>
                    <a:pt x="36" y="84"/>
                  </a:lnTo>
                  <a:lnTo>
                    <a:pt x="33" y="117"/>
                  </a:lnTo>
                  <a:lnTo>
                    <a:pt x="36" y="135"/>
                  </a:lnTo>
                  <a:lnTo>
                    <a:pt x="42" y="153"/>
                  </a:lnTo>
                  <a:lnTo>
                    <a:pt x="49" y="168"/>
                  </a:lnTo>
                  <a:lnTo>
                    <a:pt x="55" y="182"/>
                  </a:lnTo>
                  <a:lnTo>
                    <a:pt x="61" y="193"/>
                  </a:lnTo>
                  <a:lnTo>
                    <a:pt x="43" y="23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9" name="Freeform 10"/>
            <p:cNvSpPr>
              <a:spLocks/>
            </p:cNvSpPr>
            <p:nvPr/>
          </p:nvSpPr>
          <p:spPr bwMode="auto">
            <a:xfrm>
              <a:off x="1314" y="3044"/>
              <a:ext cx="28" cy="26"/>
            </a:xfrm>
            <a:custGeom>
              <a:avLst/>
              <a:gdLst>
                <a:gd name="T0" fmla="*/ 0 w 84"/>
                <a:gd name="T1" fmla="*/ 0 h 79"/>
                <a:gd name="T2" fmla="*/ 0 w 84"/>
                <a:gd name="T3" fmla="*/ 0 h 79"/>
                <a:gd name="T4" fmla="*/ 0 w 84"/>
                <a:gd name="T5" fmla="*/ 0 h 79"/>
                <a:gd name="T6" fmla="*/ 0 w 84"/>
                <a:gd name="T7" fmla="*/ 0 h 79"/>
                <a:gd name="T8" fmla="*/ 0 w 84"/>
                <a:gd name="T9" fmla="*/ 0 h 79"/>
                <a:gd name="T10" fmla="*/ 0 w 84"/>
                <a:gd name="T11" fmla="*/ 0 h 79"/>
                <a:gd name="T12" fmla="*/ 0 60000 65536"/>
                <a:gd name="T13" fmla="*/ 0 60000 65536"/>
                <a:gd name="T14" fmla="*/ 0 60000 65536"/>
                <a:gd name="T15" fmla="*/ 0 60000 65536"/>
                <a:gd name="T16" fmla="*/ 0 60000 65536"/>
                <a:gd name="T17" fmla="*/ 0 60000 65536"/>
                <a:gd name="T18" fmla="*/ 0 w 84"/>
                <a:gd name="T19" fmla="*/ 0 h 79"/>
                <a:gd name="T20" fmla="*/ 84 w 8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4" h="79">
                  <a:moveTo>
                    <a:pt x="5" y="0"/>
                  </a:moveTo>
                  <a:lnTo>
                    <a:pt x="84" y="49"/>
                  </a:lnTo>
                  <a:lnTo>
                    <a:pt x="62" y="79"/>
                  </a:lnTo>
                  <a:lnTo>
                    <a:pt x="0" y="49"/>
                  </a:lnTo>
                  <a:lnTo>
                    <a:pt x="5"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0" name="Freeform 11"/>
            <p:cNvSpPr>
              <a:spLocks/>
            </p:cNvSpPr>
            <p:nvPr/>
          </p:nvSpPr>
          <p:spPr bwMode="auto">
            <a:xfrm>
              <a:off x="1662" y="2786"/>
              <a:ext cx="247" cy="117"/>
            </a:xfrm>
            <a:custGeom>
              <a:avLst/>
              <a:gdLst>
                <a:gd name="T0" fmla="*/ 0 w 742"/>
                <a:gd name="T1" fmla="*/ 1 h 352"/>
                <a:gd name="T2" fmla="*/ 0 w 742"/>
                <a:gd name="T3" fmla="*/ 0 h 352"/>
                <a:gd name="T4" fmla="*/ 3 w 742"/>
                <a:gd name="T5" fmla="*/ 0 h 352"/>
                <a:gd name="T6" fmla="*/ 3 w 742"/>
                <a:gd name="T7" fmla="*/ 0 h 352"/>
                <a:gd name="T8" fmla="*/ 3 w 742"/>
                <a:gd name="T9" fmla="*/ 0 h 352"/>
                <a:gd name="T10" fmla="*/ 3 w 742"/>
                <a:gd name="T11" fmla="*/ 0 h 352"/>
                <a:gd name="T12" fmla="*/ 3 w 742"/>
                <a:gd name="T13" fmla="*/ 1 h 352"/>
                <a:gd name="T14" fmla="*/ 3 w 742"/>
                <a:gd name="T15" fmla="*/ 1 h 352"/>
                <a:gd name="T16" fmla="*/ 3 w 742"/>
                <a:gd name="T17" fmla="*/ 1 h 352"/>
                <a:gd name="T18" fmla="*/ 3 w 742"/>
                <a:gd name="T19" fmla="*/ 1 h 352"/>
                <a:gd name="T20" fmla="*/ 3 w 742"/>
                <a:gd name="T21" fmla="*/ 1 h 352"/>
                <a:gd name="T22" fmla="*/ 3 w 742"/>
                <a:gd name="T23" fmla="*/ 1 h 352"/>
                <a:gd name="T24" fmla="*/ 3 w 742"/>
                <a:gd name="T25" fmla="*/ 1 h 352"/>
                <a:gd name="T26" fmla="*/ 3 w 742"/>
                <a:gd name="T27" fmla="*/ 1 h 352"/>
                <a:gd name="T28" fmla="*/ 3 w 742"/>
                <a:gd name="T29" fmla="*/ 1 h 352"/>
                <a:gd name="T30" fmla="*/ 3 w 742"/>
                <a:gd name="T31" fmla="*/ 1 h 352"/>
                <a:gd name="T32" fmla="*/ 3 w 742"/>
                <a:gd name="T33" fmla="*/ 1 h 352"/>
                <a:gd name="T34" fmla="*/ 3 w 742"/>
                <a:gd name="T35" fmla="*/ 1 h 352"/>
                <a:gd name="T36" fmla="*/ 3 w 742"/>
                <a:gd name="T37" fmla="*/ 1 h 352"/>
                <a:gd name="T38" fmla="*/ 3 w 742"/>
                <a:gd name="T39" fmla="*/ 1 h 352"/>
                <a:gd name="T40" fmla="*/ 2 w 742"/>
                <a:gd name="T41" fmla="*/ 1 h 352"/>
                <a:gd name="T42" fmla="*/ 2 w 742"/>
                <a:gd name="T43" fmla="*/ 1 h 352"/>
                <a:gd name="T44" fmla="*/ 2 w 742"/>
                <a:gd name="T45" fmla="*/ 1 h 352"/>
                <a:gd name="T46" fmla="*/ 2 w 742"/>
                <a:gd name="T47" fmla="*/ 1 h 352"/>
                <a:gd name="T48" fmla="*/ 2 w 742"/>
                <a:gd name="T49" fmla="*/ 1 h 352"/>
                <a:gd name="T50" fmla="*/ 2 w 742"/>
                <a:gd name="T51" fmla="*/ 1 h 352"/>
                <a:gd name="T52" fmla="*/ 2 w 742"/>
                <a:gd name="T53" fmla="*/ 1 h 352"/>
                <a:gd name="T54" fmla="*/ 2 w 742"/>
                <a:gd name="T55" fmla="*/ 1 h 352"/>
                <a:gd name="T56" fmla="*/ 2 w 742"/>
                <a:gd name="T57" fmla="*/ 1 h 352"/>
                <a:gd name="T58" fmla="*/ 2 w 742"/>
                <a:gd name="T59" fmla="*/ 1 h 352"/>
                <a:gd name="T60" fmla="*/ 2 w 742"/>
                <a:gd name="T61" fmla="*/ 1 h 352"/>
                <a:gd name="T62" fmla="*/ 2 w 742"/>
                <a:gd name="T63" fmla="*/ 1 h 352"/>
                <a:gd name="T64" fmla="*/ 1 w 742"/>
                <a:gd name="T65" fmla="*/ 1 h 352"/>
                <a:gd name="T66" fmla="*/ 1 w 742"/>
                <a:gd name="T67" fmla="*/ 1 h 352"/>
                <a:gd name="T68" fmla="*/ 1 w 742"/>
                <a:gd name="T69" fmla="*/ 1 h 352"/>
                <a:gd name="T70" fmla="*/ 0 w 742"/>
                <a:gd name="T71" fmla="*/ 1 h 352"/>
                <a:gd name="T72" fmla="*/ 0 w 742"/>
                <a:gd name="T73" fmla="*/ 1 h 352"/>
                <a:gd name="T74" fmla="*/ 0 w 742"/>
                <a:gd name="T75" fmla="*/ 1 h 3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2"/>
                <a:gd name="T115" fmla="*/ 0 h 352"/>
                <a:gd name="T116" fmla="*/ 742 w 742"/>
                <a:gd name="T117" fmla="*/ 352 h 3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2" h="352">
                  <a:moveTo>
                    <a:pt x="0" y="250"/>
                  </a:moveTo>
                  <a:lnTo>
                    <a:pt x="75" y="0"/>
                  </a:lnTo>
                  <a:lnTo>
                    <a:pt x="676" y="32"/>
                  </a:lnTo>
                  <a:lnTo>
                    <a:pt x="689" y="47"/>
                  </a:lnTo>
                  <a:lnTo>
                    <a:pt x="702" y="66"/>
                  </a:lnTo>
                  <a:lnTo>
                    <a:pt x="716" y="88"/>
                  </a:lnTo>
                  <a:lnTo>
                    <a:pt x="738" y="147"/>
                  </a:lnTo>
                  <a:lnTo>
                    <a:pt x="742" y="182"/>
                  </a:lnTo>
                  <a:lnTo>
                    <a:pt x="741" y="215"/>
                  </a:lnTo>
                  <a:lnTo>
                    <a:pt x="733" y="249"/>
                  </a:lnTo>
                  <a:lnTo>
                    <a:pt x="722" y="277"/>
                  </a:lnTo>
                  <a:lnTo>
                    <a:pt x="716" y="289"/>
                  </a:lnTo>
                  <a:lnTo>
                    <a:pt x="711" y="300"/>
                  </a:lnTo>
                  <a:lnTo>
                    <a:pt x="698" y="319"/>
                  </a:lnTo>
                  <a:lnTo>
                    <a:pt x="684" y="334"/>
                  </a:lnTo>
                  <a:lnTo>
                    <a:pt x="678" y="341"/>
                  </a:lnTo>
                  <a:lnTo>
                    <a:pt x="671" y="345"/>
                  </a:lnTo>
                  <a:lnTo>
                    <a:pt x="657" y="351"/>
                  </a:lnTo>
                  <a:lnTo>
                    <a:pt x="642" y="352"/>
                  </a:lnTo>
                  <a:lnTo>
                    <a:pt x="621" y="350"/>
                  </a:lnTo>
                  <a:lnTo>
                    <a:pt x="607" y="344"/>
                  </a:lnTo>
                  <a:lnTo>
                    <a:pt x="591" y="340"/>
                  </a:lnTo>
                  <a:lnTo>
                    <a:pt x="571" y="333"/>
                  </a:lnTo>
                  <a:lnTo>
                    <a:pt x="551" y="326"/>
                  </a:lnTo>
                  <a:lnTo>
                    <a:pt x="529" y="319"/>
                  </a:lnTo>
                  <a:lnTo>
                    <a:pt x="507" y="311"/>
                  </a:lnTo>
                  <a:lnTo>
                    <a:pt x="483" y="304"/>
                  </a:lnTo>
                  <a:lnTo>
                    <a:pt x="458" y="296"/>
                  </a:lnTo>
                  <a:lnTo>
                    <a:pt x="435" y="289"/>
                  </a:lnTo>
                  <a:lnTo>
                    <a:pt x="413" y="282"/>
                  </a:lnTo>
                  <a:lnTo>
                    <a:pt x="388" y="277"/>
                  </a:lnTo>
                  <a:lnTo>
                    <a:pt x="367" y="272"/>
                  </a:lnTo>
                  <a:lnTo>
                    <a:pt x="328" y="268"/>
                  </a:lnTo>
                  <a:lnTo>
                    <a:pt x="235" y="264"/>
                  </a:lnTo>
                  <a:lnTo>
                    <a:pt x="126" y="257"/>
                  </a:lnTo>
                  <a:lnTo>
                    <a:pt x="38" y="252"/>
                  </a:lnTo>
                  <a:lnTo>
                    <a:pt x="0" y="25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1" name="Freeform 12"/>
            <p:cNvSpPr>
              <a:spLocks/>
            </p:cNvSpPr>
            <p:nvPr/>
          </p:nvSpPr>
          <p:spPr bwMode="auto">
            <a:xfrm>
              <a:off x="1628" y="2736"/>
              <a:ext cx="596" cy="210"/>
            </a:xfrm>
            <a:custGeom>
              <a:avLst/>
              <a:gdLst>
                <a:gd name="T0" fmla="*/ 0 w 1788"/>
                <a:gd name="T1" fmla="*/ 2 h 629"/>
                <a:gd name="T2" fmla="*/ 0 w 1788"/>
                <a:gd name="T3" fmla="*/ 1 h 629"/>
                <a:gd name="T4" fmla="*/ 0 w 1788"/>
                <a:gd name="T5" fmla="*/ 1 h 629"/>
                <a:gd name="T6" fmla="*/ 0 w 1788"/>
                <a:gd name="T7" fmla="*/ 1 h 629"/>
                <a:gd name="T8" fmla="*/ 1 w 1788"/>
                <a:gd name="T9" fmla="*/ 1 h 629"/>
                <a:gd name="T10" fmla="*/ 1 w 1788"/>
                <a:gd name="T11" fmla="*/ 1 h 629"/>
                <a:gd name="T12" fmla="*/ 1 w 1788"/>
                <a:gd name="T13" fmla="*/ 0 h 629"/>
                <a:gd name="T14" fmla="*/ 1 w 1788"/>
                <a:gd name="T15" fmla="*/ 0 h 629"/>
                <a:gd name="T16" fmla="*/ 1 w 1788"/>
                <a:gd name="T17" fmla="*/ 0 h 629"/>
                <a:gd name="T18" fmla="*/ 6 w 1788"/>
                <a:gd name="T19" fmla="*/ 0 h 629"/>
                <a:gd name="T20" fmla="*/ 6 w 1788"/>
                <a:gd name="T21" fmla="*/ 1 h 629"/>
                <a:gd name="T22" fmla="*/ 7 w 1788"/>
                <a:gd name="T23" fmla="*/ 1 h 629"/>
                <a:gd name="T24" fmla="*/ 7 w 1788"/>
                <a:gd name="T25" fmla="*/ 1 h 629"/>
                <a:gd name="T26" fmla="*/ 7 w 1788"/>
                <a:gd name="T27" fmla="*/ 1 h 629"/>
                <a:gd name="T28" fmla="*/ 7 w 1788"/>
                <a:gd name="T29" fmla="*/ 1 h 629"/>
                <a:gd name="T30" fmla="*/ 7 w 1788"/>
                <a:gd name="T31" fmla="*/ 2 h 629"/>
                <a:gd name="T32" fmla="*/ 7 w 1788"/>
                <a:gd name="T33" fmla="*/ 1 h 629"/>
                <a:gd name="T34" fmla="*/ 7 w 1788"/>
                <a:gd name="T35" fmla="*/ 1 h 629"/>
                <a:gd name="T36" fmla="*/ 7 w 1788"/>
                <a:gd name="T37" fmla="*/ 1 h 629"/>
                <a:gd name="T38" fmla="*/ 6 w 1788"/>
                <a:gd name="T39" fmla="*/ 1 h 629"/>
                <a:gd name="T40" fmla="*/ 6 w 1788"/>
                <a:gd name="T41" fmla="*/ 1 h 629"/>
                <a:gd name="T42" fmla="*/ 6 w 1788"/>
                <a:gd name="T43" fmla="*/ 1 h 629"/>
                <a:gd name="T44" fmla="*/ 6 w 1788"/>
                <a:gd name="T45" fmla="*/ 1 h 629"/>
                <a:gd name="T46" fmla="*/ 5 w 1788"/>
                <a:gd name="T47" fmla="*/ 1 h 629"/>
                <a:gd name="T48" fmla="*/ 4 w 1788"/>
                <a:gd name="T49" fmla="*/ 1 h 629"/>
                <a:gd name="T50" fmla="*/ 4 w 1788"/>
                <a:gd name="T51" fmla="*/ 1 h 629"/>
                <a:gd name="T52" fmla="*/ 4 w 1788"/>
                <a:gd name="T53" fmla="*/ 1 h 629"/>
                <a:gd name="T54" fmla="*/ 4 w 1788"/>
                <a:gd name="T55" fmla="*/ 1 h 629"/>
                <a:gd name="T56" fmla="*/ 5 w 1788"/>
                <a:gd name="T57" fmla="*/ 1 h 629"/>
                <a:gd name="T58" fmla="*/ 6 w 1788"/>
                <a:gd name="T59" fmla="*/ 1 h 629"/>
                <a:gd name="T60" fmla="*/ 6 w 1788"/>
                <a:gd name="T61" fmla="*/ 1 h 629"/>
                <a:gd name="T62" fmla="*/ 6 w 1788"/>
                <a:gd name="T63" fmla="*/ 1 h 629"/>
                <a:gd name="T64" fmla="*/ 6 w 1788"/>
                <a:gd name="T65" fmla="*/ 1 h 629"/>
                <a:gd name="T66" fmla="*/ 7 w 1788"/>
                <a:gd name="T67" fmla="*/ 2 h 629"/>
                <a:gd name="T68" fmla="*/ 7 w 1788"/>
                <a:gd name="T69" fmla="*/ 2 h 629"/>
                <a:gd name="T70" fmla="*/ 7 w 1788"/>
                <a:gd name="T71" fmla="*/ 2 h 629"/>
                <a:gd name="T72" fmla="*/ 7 w 1788"/>
                <a:gd name="T73" fmla="*/ 1 h 629"/>
                <a:gd name="T74" fmla="*/ 7 w 1788"/>
                <a:gd name="T75" fmla="*/ 1 h 629"/>
                <a:gd name="T76" fmla="*/ 7 w 1788"/>
                <a:gd name="T77" fmla="*/ 1 h 629"/>
                <a:gd name="T78" fmla="*/ 7 w 1788"/>
                <a:gd name="T79" fmla="*/ 1 h 629"/>
                <a:gd name="T80" fmla="*/ 7 w 1788"/>
                <a:gd name="T81" fmla="*/ 0 h 629"/>
                <a:gd name="T82" fmla="*/ 7 w 1788"/>
                <a:gd name="T83" fmla="*/ 0 h 629"/>
                <a:gd name="T84" fmla="*/ 6 w 1788"/>
                <a:gd name="T85" fmla="*/ 0 h 629"/>
                <a:gd name="T86" fmla="*/ 6 w 1788"/>
                <a:gd name="T87" fmla="*/ 0 h 629"/>
                <a:gd name="T88" fmla="*/ 6 w 1788"/>
                <a:gd name="T89" fmla="*/ 0 h 629"/>
                <a:gd name="T90" fmla="*/ 5 w 1788"/>
                <a:gd name="T91" fmla="*/ 0 h 629"/>
                <a:gd name="T92" fmla="*/ 4 w 1788"/>
                <a:gd name="T93" fmla="*/ 0 h 629"/>
                <a:gd name="T94" fmla="*/ 4 w 1788"/>
                <a:gd name="T95" fmla="*/ 0 h 629"/>
                <a:gd name="T96" fmla="*/ 2 w 1788"/>
                <a:gd name="T97" fmla="*/ 0 h 629"/>
                <a:gd name="T98" fmla="*/ 1 w 1788"/>
                <a:gd name="T99" fmla="*/ 0 h 629"/>
                <a:gd name="T100" fmla="*/ 1 w 1788"/>
                <a:gd name="T101" fmla="*/ 0 h 629"/>
                <a:gd name="T102" fmla="*/ 1 w 1788"/>
                <a:gd name="T103" fmla="*/ 0 h 629"/>
                <a:gd name="T104" fmla="*/ 0 w 1788"/>
                <a:gd name="T105" fmla="*/ 1 h 629"/>
                <a:gd name="T106" fmla="*/ 0 w 1788"/>
                <a:gd name="T107" fmla="*/ 2 h 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88"/>
                <a:gd name="T163" fmla="*/ 0 h 629"/>
                <a:gd name="T164" fmla="*/ 1788 w 1788"/>
                <a:gd name="T165" fmla="*/ 629 h 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88" h="629">
                  <a:moveTo>
                    <a:pt x="31" y="407"/>
                  </a:moveTo>
                  <a:lnTo>
                    <a:pt x="35" y="396"/>
                  </a:lnTo>
                  <a:lnTo>
                    <a:pt x="48" y="366"/>
                  </a:lnTo>
                  <a:lnTo>
                    <a:pt x="57" y="345"/>
                  </a:lnTo>
                  <a:lnTo>
                    <a:pt x="67" y="322"/>
                  </a:lnTo>
                  <a:lnTo>
                    <a:pt x="73" y="308"/>
                  </a:lnTo>
                  <a:lnTo>
                    <a:pt x="78" y="296"/>
                  </a:lnTo>
                  <a:lnTo>
                    <a:pt x="84" y="283"/>
                  </a:lnTo>
                  <a:lnTo>
                    <a:pt x="89" y="270"/>
                  </a:lnTo>
                  <a:lnTo>
                    <a:pt x="96" y="256"/>
                  </a:lnTo>
                  <a:lnTo>
                    <a:pt x="102" y="242"/>
                  </a:lnTo>
                  <a:lnTo>
                    <a:pt x="107" y="230"/>
                  </a:lnTo>
                  <a:lnTo>
                    <a:pt x="113" y="217"/>
                  </a:lnTo>
                  <a:lnTo>
                    <a:pt x="119" y="204"/>
                  </a:lnTo>
                  <a:lnTo>
                    <a:pt x="126" y="191"/>
                  </a:lnTo>
                  <a:lnTo>
                    <a:pt x="137" y="169"/>
                  </a:lnTo>
                  <a:lnTo>
                    <a:pt x="147" y="149"/>
                  </a:lnTo>
                  <a:lnTo>
                    <a:pt x="157" y="131"/>
                  </a:lnTo>
                  <a:lnTo>
                    <a:pt x="166" y="118"/>
                  </a:lnTo>
                  <a:lnTo>
                    <a:pt x="173" y="110"/>
                  </a:lnTo>
                  <a:lnTo>
                    <a:pt x="180" y="105"/>
                  </a:lnTo>
                  <a:lnTo>
                    <a:pt x="193" y="100"/>
                  </a:lnTo>
                  <a:lnTo>
                    <a:pt x="206" y="95"/>
                  </a:lnTo>
                  <a:lnTo>
                    <a:pt x="223" y="92"/>
                  </a:lnTo>
                  <a:lnTo>
                    <a:pt x="261" y="85"/>
                  </a:lnTo>
                  <a:lnTo>
                    <a:pt x="301" y="80"/>
                  </a:lnTo>
                  <a:lnTo>
                    <a:pt x="343" y="74"/>
                  </a:lnTo>
                  <a:lnTo>
                    <a:pt x="376" y="72"/>
                  </a:lnTo>
                  <a:lnTo>
                    <a:pt x="409" y="69"/>
                  </a:lnTo>
                  <a:lnTo>
                    <a:pt x="1526" y="102"/>
                  </a:lnTo>
                  <a:lnTo>
                    <a:pt x="1547" y="109"/>
                  </a:lnTo>
                  <a:lnTo>
                    <a:pt x="1566" y="118"/>
                  </a:lnTo>
                  <a:lnTo>
                    <a:pt x="1577" y="122"/>
                  </a:lnTo>
                  <a:lnTo>
                    <a:pt x="1587" y="128"/>
                  </a:lnTo>
                  <a:lnTo>
                    <a:pt x="1595" y="133"/>
                  </a:lnTo>
                  <a:lnTo>
                    <a:pt x="1604" y="140"/>
                  </a:lnTo>
                  <a:lnTo>
                    <a:pt x="1638" y="168"/>
                  </a:lnTo>
                  <a:lnTo>
                    <a:pt x="1653" y="183"/>
                  </a:lnTo>
                  <a:lnTo>
                    <a:pt x="1667" y="198"/>
                  </a:lnTo>
                  <a:lnTo>
                    <a:pt x="1679" y="213"/>
                  </a:lnTo>
                  <a:lnTo>
                    <a:pt x="1690" y="228"/>
                  </a:lnTo>
                  <a:lnTo>
                    <a:pt x="1701" y="244"/>
                  </a:lnTo>
                  <a:lnTo>
                    <a:pt x="1708" y="259"/>
                  </a:lnTo>
                  <a:lnTo>
                    <a:pt x="1725" y="304"/>
                  </a:lnTo>
                  <a:lnTo>
                    <a:pt x="1722" y="334"/>
                  </a:lnTo>
                  <a:lnTo>
                    <a:pt x="1715" y="359"/>
                  </a:lnTo>
                  <a:lnTo>
                    <a:pt x="1707" y="374"/>
                  </a:lnTo>
                  <a:lnTo>
                    <a:pt x="1703" y="380"/>
                  </a:lnTo>
                  <a:lnTo>
                    <a:pt x="1701" y="373"/>
                  </a:lnTo>
                  <a:lnTo>
                    <a:pt x="1693" y="356"/>
                  </a:lnTo>
                  <a:lnTo>
                    <a:pt x="1688" y="345"/>
                  </a:lnTo>
                  <a:lnTo>
                    <a:pt x="1679" y="332"/>
                  </a:lnTo>
                  <a:lnTo>
                    <a:pt x="1670" y="318"/>
                  </a:lnTo>
                  <a:lnTo>
                    <a:pt x="1660" y="303"/>
                  </a:lnTo>
                  <a:lnTo>
                    <a:pt x="1648" y="288"/>
                  </a:lnTo>
                  <a:lnTo>
                    <a:pt x="1634" y="272"/>
                  </a:lnTo>
                  <a:lnTo>
                    <a:pt x="1620" y="257"/>
                  </a:lnTo>
                  <a:lnTo>
                    <a:pt x="1602" y="242"/>
                  </a:lnTo>
                  <a:lnTo>
                    <a:pt x="1586" y="228"/>
                  </a:lnTo>
                  <a:lnTo>
                    <a:pt x="1575" y="223"/>
                  </a:lnTo>
                  <a:lnTo>
                    <a:pt x="1565" y="216"/>
                  </a:lnTo>
                  <a:lnTo>
                    <a:pt x="1554" y="209"/>
                  </a:lnTo>
                  <a:lnTo>
                    <a:pt x="1544" y="205"/>
                  </a:lnTo>
                  <a:lnTo>
                    <a:pt x="1533" y="201"/>
                  </a:lnTo>
                  <a:lnTo>
                    <a:pt x="1521" y="195"/>
                  </a:lnTo>
                  <a:lnTo>
                    <a:pt x="1496" y="187"/>
                  </a:lnTo>
                  <a:lnTo>
                    <a:pt x="1469" y="182"/>
                  </a:lnTo>
                  <a:lnTo>
                    <a:pt x="1438" y="175"/>
                  </a:lnTo>
                  <a:lnTo>
                    <a:pt x="1408" y="171"/>
                  </a:lnTo>
                  <a:lnTo>
                    <a:pt x="1378" y="165"/>
                  </a:lnTo>
                  <a:lnTo>
                    <a:pt x="1345" y="161"/>
                  </a:lnTo>
                  <a:lnTo>
                    <a:pt x="1277" y="155"/>
                  </a:lnTo>
                  <a:lnTo>
                    <a:pt x="1214" y="151"/>
                  </a:lnTo>
                  <a:lnTo>
                    <a:pt x="1156" y="150"/>
                  </a:lnTo>
                  <a:lnTo>
                    <a:pt x="1063" y="155"/>
                  </a:lnTo>
                  <a:lnTo>
                    <a:pt x="1032" y="162"/>
                  </a:lnTo>
                  <a:lnTo>
                    <a:pt x="1001" y="168"/>
                  </a:lnTo>
                  <a:lnTo>
                    <a:pt x="974" y="173"/>
                  </a:lnTo>
                  <a:lnTo>
                    <a:pt x="949" y="179"/>
                  </a:lnTo>
                  <a:lnTo>
                    <a:pt x="915" y="187"/>
                  </a:lnTo>
                  <a:lnTo>
                    <a:pt x="901" y="190"/>
                  </a:lnTo>
                  <a:lnTo>
                    <a:pt x="884" y="590"/>
                  </a:lnTo>
                  <a:lnTo>
                    <a:pt x="970" y="578"/>
                  </a:lnTo>
                  <a:lnTo>
                    <a:pt x="975" y="246"/>
                  </a:lnTo>
                  <a:lnTo>
                    <a:pt x="993" y="244"/>
                  </a:lnTo>
                  <a:lnTo>
                    <a:pt x="1040" y="238"/>
                  </a:lnTo>
                  <a:lnTo>
                    <a:pt x="1110" y="233"/>
                  </a:lnTo>
                  <a:lnTo>
                    <a:pt x="1193" y="227"/>
                  </a:lnTo>
                  <a:lnTo>
                    <a:pt x="1280" y="226"/>
                  </a:lnTo>
                  <a:lnTo>
                    <a:pt x="1364" y="230"/>
                  </a:lnTo>
                  <a:lnTo>
                    <a:pt x="1437" y="241"/>
                  </a:lnTo>
                  <a:lnTo>
                    <a:pt x="1466" y="249"/>
                  </a:lnTo>
                  <a:lnTo>
                    <a:pt x="1480" y="255"/>
                  </a:lnTo>
                  <a:lnTo>
                    <a:pt x="1491" y="263"/>
                  </a:lnTo>
                  <a:lnTo>
                    <a:pt x="1499" y="268"/>
                  </a:lnTo>
                  <a:lnTo>
                    <a:pt x="1508" y="274"/>
                  </a:lnTo>
                  <a:lnTo>
                    <a:pt x="1518" y="281"/>
                  </a:lnTo>
                  <a:lnTo>
                    <a:pt x="1526" y="286"/>
                  </a:lnTo>
                  <a:lnTo>
                    <a:pt x="1554" y="308"/>
                  </a:lnTo>
                  <a:lnTo>
                    <a:pt x="1575" y="330"/>
                  </a:lnTo>
                  <a:lnTo>
                    <a:pt x="1588" y="350"/>
                  </a:lnTo>
                  <a:lnTo>
                    <a:pt x="1604" y="391"/>
                  </a:lnTo>
                  <a:lnTo>
                    <a:pt x="1606" y="439"/>
                  </a:lnTo>
                  <a:lnTo>
                    <a:pt x="1599" y="534"/>
                  </a:lnTo>
                  <a:lnTo>
                    <a:pt x="1594" y="577"/>
                  </a:lnTo>
                  <a:lnTo>
                    <a:pt x="1780" y="629"/>
                  </a:lnTo>
                  <a:lnTo>
                    <a:pt x="1788" y="491"/>
                  </a:lnTo>
                  <a:lnTo>
                    <a:pt x="1787" y="377"/>
                  </a:lnTo>
                  <a:lnTo>
                    <a:pt x="1781" y="325"/>
                  </a:lnTo>
                  <a:lnTo>
                    <a:pt x="1772" y="283"/>
                  </a:lnTo>
                  <a:lnTo>
                    <a:pt x="1765" y="266"/>
                  </a:lnTo>
                  <a:lnTo>
                    <a:pt x="1757" y="248"/>
                  </a:lnTo>
                  <a:lnTo>
                    <a:pt x="1746" y="231"/>
                  </a:lnTo>
                  <a:lnTo>
                    <a:pt x="1733" y="213"/>
                  </a:lnTo>
                  <a:lnTo>
                    <a:pt x="1719" y="197"/>
                  </a:lnTo>
                  <a:lnTo>
                    <a:pt x="1704" y="182"/>
                  </a:lnTo>
                  <a:lnTo>
                    <a:pt x="1689" y="167"/>
                  </a:lnTo>
                  <a:lnTo>
                    <a:pt x="1671" y="153"/>
                  </a:lnTo>
                  <a:lnTo>
                    <a:pt x="1655" y="139"/>
                  </a:lnTo>
                  <a:lnTo>
                    <a:pt x="1646" y="133"/>
                  </a:lnTo>
                  <a:lnTo>
                    <a:pt x="1637" y="125"/>
                  </a:lnTo>
                  <a:lnTo>
                    <a:pt x="1628" y="120"/>
                  </a:lnTo>
                  <a:lnTo>
                    <a:pt x="1620" y="114"/>
                  </a:lnTo>
                  <a:lnTo>
                    <a:pt x="1610" y="110"/>
                  </a:lnTo>
                  <a:lnTo>
                    <a:pt x="1601" y="103"/>
                  </a:lnTo>
                  <a:lnTo>
                    <a:pt x="1594" y="99"/>
                  </a:lnTo>
                  <a:lnTo>
                    <a:pt x="1584" y="95"/>
                  </a:lnTo>
                  <a:lnTo>
                    <a:pt x="1576" y="89"/>
                  </a:lnTo>
                  <a:lnTo>
                    <a:pt x="1568" y="87"/>
                  </a:lnTo>
                  <a:lnTo>
                    <a:pt x="1553" y="80"/>
                  </a:lnTo>
                  <a:lnTo>
                    <a:pt x="1536" y="73"/>
                  </a:lnTo>
                  <a:lnTo>
                    <a:pt x="1517" y="67"/>
                  </a:lnTo>
                  <a:lnTo>
                    <a:pt x="1489" y="62"/>
                  </a:lnTo>
                  <a:lnTo>
                    <a:pt x="1452" y="56"/>
                  </a:lnTo>
                  <a:lnTo>
                    <a:pt x="1411" y="50"/>
                  </a:lnTo>
                  <a:lnTo>
                    <a:pt x="1362" y="43"/>
                  </a:lnTo>
                  <a:lnTo>
                    <a:pt x="1310" y="37"/>
                  </a:lnTo>
                  <a:lnTo>
                    <a:pt x="1255" y="32"/>
                  </a:lnTo>
                  <a:lnTo>
                    <a:pt x="1196" y="25"/>
                  </a:lnTo>
                  <a:lnTo>
                    <a:pt x="1136" y="19"/>
                  </a:lnTo>
                  <a:lnTo>
                    <a:pt x="1077" y="14"/>
                  </a:lnTo>
                  <a:lnTo>
                    <a:pt x="1019" y="10"/>
                  </a:lnTo>
                  <a:lnTo>
                    <a:pt x="961" y="6"/>
                  </a:lnTo>
                  <a:lnTo>
                    <a:pt x="858" y="1"/>
                  </a:lnTo>
                  <a:lnTo>
                    <a:pt x="775" y="0"/>
                  </a:lnTo>
                  <a:lnTo>
                    <a:pt x="621" y="6"/>
                  </a:lnTo>
                  <a:lnTo>
                    <a:pt x="456" y="17"/>
                  </a:lnTo>
                  <a:lnTo>
                    <a:pt x="377" y="22"/>
                  </a:lnTo>
                  <a:lnTo>
                    <a:pt x="308" y="29"/>
                  </a:lnTo>
                  <a:lnTo>
                    <a:pt x="250" y="37"/>
                  </a:lnTo>
                  <a:lnTo>
                    <a:pt x="208" y="47"/>
                  </a:lnTo>
                  <a:lnTo>
                    <a:pt x="193" y="51"/>
                  </a:lnTo>
                  <a:lnTo>
                    <a:pt x="177" y="58"/>
                  </a:lnTo>
                  <a:lnTo>
                    <a:pt x="164" y="65"/>
                  </a:lnTo>
                  <a:lnTo>
                    <a:pt x="150" y="73"/>
                  </a:lnTo>
                  <a:lnTo>
                    <a:pt x="126" y="91"/>
                  </a:lnTo>
                  <a:lnTo>
                    <a:pt x="108" y="110"/>
                  </a:lnTo>
                  <a:lnTo>
                    <a:pt x="93" y="125"/>
                  </a:lnTo>
                  <a:lnTo>
                    <a:pt x="84" y="140"/>
                  </a:lnTo>
                  <a:lnTo>
                    <a:pt x="75" y="154"/>
                  </a:lnTo>
                  <a:lnTo>
                    <a:pt x="0" y="416"/>
                  </a:lnTo>
                  <a:lnTo>
                    <a:pt x="31" y="40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2" name="Freeform 13"/>
            <p:cNvSpPr>
              <a:spLocks/>
            </p:cNvSpPr>
            <p:nvPr/>
          </p:nvSpPr>
          <p:spPr bwMode="auto">
            <a:xfrm>
              <a:off x="2029" y="2790"/>
              <a:ext cx="33" cy="137"/>
            </a:xfrm>
            <a:custGeom>
              <a:avLst/>
              <a:gdLst>
                <a:gd name="T0" fmla="*/ 0 w 99"/>
                <a:gd name="T1" fmla="*/ 0 h 410"/>
                <a:gd name="T2" fmla="*/ 0 w 99"/>
                <a:gd name="T3" fmla="*/ 2 h 410"/>
                <a:gd name="T4" fmla="*/ 0 w 99"/>
                <a:gd name="T5" fmla="*/ 2 h 410"/>
                <a:gd name="T6" fmla="*/ 0 w 99"/>
                <a:gd name="T7" fmla="*/ 0 h 410"/>
                <a:gd name="T8" fmla="*/ 0 w 99"/>
                <a:gd name="T9" fmla="*/ 0 h 410"/>
                <a:gd name="T10" fmla="*/ 0 w 99"/>
                <a:gd name="T11" fmla="*/ 0 h 410"/>
                <a:gd name="T12" fmla="*/ 0 60000 65536"/>
                <a:gd name="T13" fmla="*/ 0 60000 65536"/>
                <a:gd name="T14" fmla="*/ 0 60000 65536"/>
                <a:gd name="T15" fmla="*/ 0 60000 65536"/>
                <a:gd name="T16" fmla="*/ 0 60000 65536"/>
                <a:gd name="T17" fmla="*/ 0 60000 65536"/>
                <a:gd name="T18" fmla="*/ 0 w 99"/>
                <a:gd name="T19" fmla="*/ 0 h 410"/>
                <a:gd name="T20" fmla="*/ 99 w 99"/>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99" h="410">
                  <a:moveTo>
                    <a:pt x="0" y="7"/>
                  </a:moveTo>
                  <a:lnTo>
                    <a:pt x="34" y="406"/>
                  </a:lnTo>
                  <a:lnTo>
                    <a:pt x="99" y="410"/>
                  </a:lnTo>
                  <a:lnTo>
                    <a:pt x="75" y="0"/>
                  </a:lnTo>
                  <a:lnTo>
                    <a:pt x="0" y="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3" name="Freeform 14"/>
            <p:cNvSpPr>
              <a:spLocks/>
            </p:cNvSpPr>
            <p:nvPr/>
          </p:nvSpPr>
          <p:spPr bwMode="auto">
            <a:xfrm>
              <a:off x="2117" y="2979"/>
              <a:ext cx="235" cy="157"/>
            </a:xfrm>
            <a:custGeom>
              <a:avLst/>
              <a:gdLst>
                <a:gd name="T0" fmla="*/ 0 w 707"/>
                <a:gd name="T1" fmla="*/ 2 h 472"/>
                <a:gd name="T2" fmla="*/ 0 w 707"/>
                <a:gd name="T3" fmla="*/ 1 h 472"/>
                <a:gd name="T4" fmla="*/ 0 w 707"/>
                <a:gd name="T5" fmla="*/ 1 h 472"/>
                <a:gd name="T6" fmla="*/ 0 w 707"/>
                <a:gd name="T7" fmla="*/ 1 h 472"/>
                <a:gd name="T8" fmla="*/ 0 w 707"/>
                <a:gd name="T9" fmla="*/ 0 h 472"/>
                <a:gd name="T10" fmla="*/ 0 w 707"/>
                <a:gd name="T11" fmla="*/ 0 h 472"/>
                <a:gd name="T12" fmla="*/ 1 w 707"/>
                <a:gd name="T13" fmla="*/ 0 h 472"/>
                <a:gd name="T14" fmla="*/ 1 w 707"/>
                <a:gd name="T15" fmla="*/ 0 h 472"/>
                <a:gd name="T16" fmla="*/ 1 w 707"/>
                <a:gd name="T17" fmla="*/ 0 h 472"/>
                <a:gd name="T18" fmla="*/ 1 w 707"/>
                <a:gd name="T19" fmla="*/ 0 h 472"/>
                <a:gd name="T20" fmla="*/ 1 w 707"/>
                <a:gd name="T21" fmla="*/ 0 h 472"/>
                <a:gd name="T22" fmla="*/ 1 w 707"/>
                <a:gd name="T23" fmla="*/ 0 h 472"/>
                <a:gd name="T24" fmla="*/ 2 w 707"/>
                <a:gd name="T25" fmla="*/ 0 h 472"/>
                <a:gd name="T26" fmla="*/ 2 w 707"/>
                <a:gd name="T27" fmla="*/ 0 h 472"/>
                <a:gd name="T28" fmla="*/ 2 w 707"/>
                <a:gd name="T29" fmla="*/ 0 h 472"/>
                <a:gd name="T30" fmla="*/ 2 w 707"/>
                <a:gd name="T31" fmla="*/ 0 h 472"/>
                <a:gd name="T32" fmla="*/ 2 w 707"/>
                <a:gd name="T33" fmla="*/ 1 h 472"/>
                <a:gd name="T34" fmla="*/ 2 w 707"/>
                <a:gd name="T35" fmla="*/ 1 h 472"/>
                <a:gd name="T36" fmla="*/ 2 w 707"/>
                <a:gd name="T37" fmla="*/ 1 h 472"/>
                <a:gd name="T38" fmla="*/ 2 w 707"/>
                <a:gd name="T39" fmla="*/ 1 h 472"/>
                <a:gd name="T40" fmla="*/ 3 w 707"/>
                <a:gd name="T41" fmla="*/ 1 h 472"/>
                <a:gd name="T42" fmla="*/ 3 w 707"/>
                <a:gd name="T43" fmla="*/ 2 h 472"/>
                <a:gd name="T44" fmla="*/ 2 w 707"/>
                <a:gd name="T45" fmla="*/ 2 h 472"/>
                <a:gd name="T46" fmla="*/ 2 w 707"/>
                <a:gd name="T47" fmla="*/ 1 h 472"/>
                <a:gd name="T48" fmla="*/ 2 w 707"/>
                <a:gd name="T49" fmla="*/ 1 h 472"/>
                <a:gd name="T50" fmla="*/ 2 w 707"/>
                <a:gd name="T51" fmla="*/ 1 h 472"/>
                <a:gd name="T52" fmla="*/ 2 w 707"/>
                <a:gd name="T53" fmla="*/ 1 h 472"/>
                <a:gd name="T54" fmla="*/ 2 w 707"/>
                <a:gd name="T55" fmla="*/ 1 h 472"/>
                <a:gd name="T56" fmla="*/ 1 w 707"/>
                <a:gd name="T57" fmla="*/ 1 h 472"/>
                <a:gd name="T58" fmla="*/ 1 w 707"/>
                <a:gd name="T59" fmla="*/ 1 h 472"/>
                <a:gd name="T60" fmla="*/ 1 w 707"/>
                <a:gd name="T61" fmla="*/ 1 h 472"/>
                <a:gd name="T62" fmla="*/ 1 w 707"/>
                <a:gd name="T63" fmla="*/ 1 h 472"/>
                <a:gd name="T64" fmla="*/ 1 w 707"/>
                <a:gd name="T65" fmla="*/ 1 h 472"/>
                <a:gd name="T66" fmla="*/ 1 w 707"/>
                <a:gd name="T67" fmla="*/ 1 h 472"/>
                <a:gd name="T68" fmla="*/ 1 w 707"/>
                <a:gd name="T69" fmla="*/ 1 h 472"/>
                <a:gd name="T70" fmla="*/ 1 w 707"/>
                <a:gd name="T71" fmla="*/ 1 h 472"/>
                <a:gd name="T72" fmla="*/ 1 w 707"/>
                <a:gd name="T73" fmla="*/ 2 h 472"/>
                <a:gd name="T74" fmla="*/ 0 w 707"/>
                <a:gd name="T75" fmla="*/ 2 h 472"/>
                <a:gd name="T76" fmla="*/ 0 w 707"/>
                <a:gd name="T77" fmla="*/ 2 h 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7"/>
                <a:gd name="T118" fmla="*/ 0 h 472"/>
                <a:gd name="T119" fmla="*/ 707 w 707"/>
                <a:gd name="T120" fmla="*/ 472 h 4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7" h="472">
                  <a:moveTo>
                    <a:pt x="30" y="424"/>
                  </a:moveTo>
                  <a:lnTo>
                    <a:pt x="31" y="373"/>
                  </a:lnTo>
                  <a:lnTo>
                    <a:pt x="34" y="321"/>
                  </a:lnTo>
                  <a:lnTo>
                    <a:pt x="41" y="260"/>
                  </a:lnTo>
                  <a:lnTo>
                    <a:pt x="47" y="227"/>
                  </a:lnTo>
                  <a:lnTo>
                    <a:pt x="54" y="193"/>
                  </a:lnTo>
                  <a:lnTo>
                    <a:pt x="60" y="161"/>
                  </a:lnTo>
                  <a:lnTo>
                    <a:pt x="71" y="131"/>
                  </a:lnTo>
                  <a:lnTo>
                    <a:pt x="77" y="118"/>
                  </a:lnTo>
                  <a:lnTo>
                    <a:pt x="84" y="105"/>
                  </a:lnTo>
                  <a:lnTo>
                    <a:pt x="91" y="92"/>
                  </a:lnTo>
                  <a:lnTo>
                    <a:pt x="98" y="80"/>
                  </a:lnTo>
                  <a:lnTo>
                    <a:pt x="114" y="61"/>
                  </a:lnTo>
                  <a:lnTo>
                    <a:pt x="133" y="47"/>
                  </a:lnTo>
                  <a:lnTo>
                    <a:pt x="143" y="40"/>
                  </a:lnTo>
                  <a:lnTo>
                    <a:pt x="154" y="34"/>
                  </a:lnTo>
                  <a:lnTo>
                    <a:pt x="165" y="30"/>
                  </a:lnTo>
                  <a:lnTo>
                    <a:pt x="175" y="25"/>
                  </a:lnTo>
                  <a:lnTo>
                    <a:pt x="187" y="22"/>
                  </a:lnTo>
                  <a:lnTo>
                    <a:pt x="197" y="16"/>
                  </a:lnTo>
                  <a:lnTo>
                    <a:pt x="220" y="11"/>
                  </a:lnTo>
                  <a:lnTo>
                    <a:pt x="242" y="7"/>
                  </a:lnTo>
                  <a:lnTo>
                    <a:pt x="266" y="3"/>
                  </a:lnTo>
                  <a:lnTo>
                    <a:pt x="311" y="0"/>
                  </a:lnTo>
                  <a:lnTo>
                    <a:pt x="357" y="7"/>
                  </a:lnTo>
                  <a:lnTo>
                    <a:pt x="398" y="18"/>
                  </a:lnTo>
                  <a:lnTo>
                    <a:pt x="419" y="26"/>
                  </a:lnTo>
                  <a:lnTo>
                    <a:pt x="427" y="32"/>
                  </a:lnTo>
                  <a:lnTo>
                    <a:pt x="437" y="37"/>
                  </a:lnTo>
                  <a:lnTo>
                    <a:pt x="470" y="63"/>
                  </a:lnTo>
                  <a:lnTo>
                    <a:pt x="485" y="78"/>
                  </a:lnTo>
                  <a:lnTo>
                    <a:pt x="500" y="95"/>
                  </a:lnTo>
                  <a:lnTo>
                    <a:pt x="515" y="114"/>
                  </a:lnTo>
                  <a:lnTo>
                    <a:pt x="530" y="131"/>
                  </a:lnTo>
                  <a:lnTo>
                    <a:pt x="545" y="150"/>
                  </a:lnTo>
                  <a:lnTo>
                    <a:pt x="561" y="168"/>
                  </a:lnTo>
                  <a:lnTo>
                    <a:pt x="573" y="186"/>
                  </a:lnTo>
                  <a:lnTo>
                    <a:pt x="585" y="204"/>
                  </a:lnTo>
                  <a:lnTo>
                    <a:pt x="596" y="220"/>
                  </a:lnTo>
                  <a:lnTo>
                    <a:pt x="607" y="235"/>
                  </a:lnTo>
                  <a:lnTo>
                    <a:pt x="625" y="260"/>
                  </a:lnTo>
                  <a:lnTo>
                    <a:pt x="641" y="283"/>
                  </a:lnTo>
                  <a:lnTo>
                    <a:pt x="704" y="305"/>
                  </a:lnTo>
                  <a:lnTo>
                    <a:pt x="707" y="377"/>
                  </a:lnTo>
                  <a:lnTo>
                    <a:pt x="479" y="439"/>
                  </a:lnTo>
                  <a:lnTo>
                    <a:pt x="475" y="400"/>
                  </a:lnTo>
                  <a:lnTo>
                    <a:pt x="470" y="363"/>
                  </a:lnTo>
                  <a:lnTo>
                    <a:pt x="459" y="316"/>
                  </a:lnTo>
                  <a:lnTo>
                    <a:pt x="452" y="293"/>
                  </a:lnTo>
                  <a:lnTo>
                    <a:pt x="443" y="270"/>
                  </a:lnTo>
                  <a:lnTo>
                    <a:pt x="434" y="248"/>
                  </a:lnTo>
                  <a:lnTo>
                    <a:pt x="423" y="227"/>
                  </a:lnTo>
                  <a:lnTo>
                    <a:pt x="409" y="208"/>
                  </a:lnTo>
                  <a:lnTo>
                    <a:pt x="393" y="193"/>
                  </a:lnTo>
                  <a:lnTo>
                    <a:pt x="384" y="187"/>
                  </a:lnTo>
                  <a:lnTo>
                    <a:pt x="376" y="182"/>
                  </a:lnTo>
                  <a:lnTo>
                    <a:pt x="366" y="176"/>
                  </a:lnTo>
                  <a:lnTo>
                    <a:pt x="357" y="173"/>
                  </a:lnTo>
                  <a:lnTo>
                    <a:pt x="337" y="171"/>
                  </a:lnTo>
                  <a:lnTo>
                    <a:pt x="317" y="169"/>
                  </a:lnTo>
                  <a:lnTo>
                    <a:pt x="278" y="177"/>
                  </a:lnTo>
                  <a:lnTo>
                    <a:pt x="260" y="186"/>
                  </a:lnTo>
                  <a:lnTo>
                    <a:pt x="252" y="191"/>
                  </a:lnTo>
                  <a:lnTo>
                    <a:pt x="242" y="197"/>
                  </a:lnTo>
                  <a:lnTo>
                    <a:pt x="235" y="201"/>
                  </a:lnTo>
                  <a:lnTo>
                    <a:pt x="227" y="206"/>
                  </a:lnTo>
                  <a:lnTo>
                    <a:pt x="212" y="220"/>
                  </a:lnTo>
                  <a:lnTo>
                    <a:pt x="184" y="248"/>
                  </a:lnTo>
                  <a:lnTo>
                    <a:pt x="172" y="263"/>
                  </a:lnTo>
                  <a:lnTo>
                    <a:pt x="162" y="277"/>
                  </a:lnTo>
                  <a:lnTo>
                    <a:pt x="146" y="304"/>
                  </a:lnTo>
                  <a:lnTo>
                    <a:pt x="136" y="327"/>
                  </a:lnTo>
                  <a:lnTo>
                    <a:pt x="129" y="370"/>
                  </a:lnTo>
                  <a:lnTo>
                    <a:pt x="128" y="418"/>
                  </a:lnTo>
                  <a:lnTo>
                    <a:pt x="128" y="472"/>
                  </a:lnTo>
                  <a:lnTo>
                    <a:pt x="0" y="464"/>
                  </a:lnTo>
                  <a:lnTo>
                    <a:pt x="30" y="4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4" name="Freeform 15"/>
            <p:cNvSpPr>
              <a:spLocks/>
            </p:cNvSpPr>
            <p:nvPr/>
          </p:nvSpPr>
          <p:spPr bwMode="auto">
            <a:xfrm>
              <a:off x="2194" y="2941"/>
              <a:ext cx="206" cy="160"/>
            </a:xfrm>
            <a:custGeom>
              <a:avLst/>
              <a:gdLst>
                <a:gd name="T0" fmla="*/ 0 w 617"/>
                <a:gd name="T1" fmla="*/ 0 h 480"/>
                <a:gd name="T2" fmla="*/ 1 w 617"/>
                <a:gd name="T3" fmla="*/ 0 h 480"/>
                <a:gd name="T4" fmla="*/ 1 w 617"/>
                <a:gd name="T5" fmla="*/ 0 h 480"/>
                <a:gd name="T6" fmla="*/ 1 w 617"/>
                <a:gd name="T7" fmla="*/ 0 h 480"/>
                <a:gd name="T8" fmla="*/ 1 w 617"/>
                <a:gd name="T9" fmla="*/ 0 h 480"/>
                <a:gd name="T10" fmla="*/ 1 w 617"/>
                <a:gd name="T11" fmla="*/ 0 h 480"/>
                <a:gd name="T12" fmla="*/ 1 w 617"/>
                <a:gd name="T13" fmla="*/ 0 h 480"/>
                <a:gd name="T14" fmla="*/ 1 w 617"/>
                <a:gd name="T15" fmla="*/ 0 h 480"/>
                <a:gd name="T16" fmla="*/ 1 w 617"/>
                <a:gd name="T17" fmla="*/ 1 h 480"/>
                <a:gd name="T18" fmla="*/ 1 w 617"/>
                <a:gd name="T19" fmla="*/ 1 h 480"/>
                <a:gd name="T20" fmla="*/ 1 w 617"/>
                <a:gd name="T21" fmla="*/ 1 h 480"/>
                <a:gd name="T22" fmla="*/ 2 w 617"/>
                <a:gd name="T23" fmla="*/ 1 h 480"/>
                <a:gd name="T24" fmla="*/ 2 w 617"/>
                <a:gd name="T25" fmla="*/ 1 h 480"/>
                <a:gd name="T26" fmla="*/ 2 w 617"/>
                <a:gd name="T27" fmla="*/ 1 h 480"/>
                <a:gd name="T28" fmla="*/ 2 w 617"/>
                <a:gd name="T29" fmla="*/ 1 h 480"/>
                <a:gd name="T30" fmla="*/ 2 w 617"/>
                <a:gd name="T31" fmla="*/ 1 h 480"/>
                <a:gd name="T32" fmla="*/ 2 w 617"/>
                <a:gd name="T33" fmla="*/ 1 h 480"/>
                <a:gd name="T34" fmla="*/ 3 w 617"/>
                <a:gd name="T35" fmla="*/ 2 h 480"/>
                <a:gd name="T36" fmla="*/ 3 w 617"/>
                <a:gd name="T37" fmla="*/ 2 h 480"/>
                <a:gd name="T38" fmla="*/ 2 w 617"/>
                <a:gd name="T39" fmla="*/ 2 h 480"/>
                <a:gd name="T40" fmla="*/ 2 w 617"/>
                <a:gd name="T41" fmla="*/ 2 h 480"/>
                <a:gd name="T42" fmla="*/ 2 w 617"/>
                <a:gd name="T43" fmla="*/ 2 h 480"/>
                <a:gd name="T44" fmla="*/ 2 w 617"/>
                <a:gd name="T45" fmla="*/ 2 h 480"/>
                <a:gd name="T46" fmla="*/ 2 w 617"/>
                <a:gd name="T47" fmla="*/ 2 h 480"/>
                <a:gd name="T48" fmla="*/ 2 w 617"/>
                <a:gd name="T49" fmla="*/ 2 h 480"/>
                <a:gd name="T50" fmla="*/ 2 w 617"/>
                <a:gd name="T51" fmla="*/ 2 h 480"/>
                <a:gd name="T52" fmla="*/ 2 w 617"/>
                <a:gd name="T53" fmla="*/ 1 h 480"/>
                <a:gd name="T54" fmla="*/ 2 w 617"/>
                <a:gd name="T55" fmla="*/ 1 h 480"/>
                <a:gd name="T56" fmla="*/ 2 w 617"/>
                <a:gd name="T57" fmla="*/ 1 h 480"/>
                <a:gd name="T58" fmla="*/ 2 w 617"/>
                <a:gd name="T59" fmla="*/ 1 h 480"/>
                <a:gd name="T60" fmla="*/ 2 w 617"/>
                <a:gd name="T61" fmla="*/ 2 h 480"/>
                <a:gd name="T62" fmla="*/ 2 w 617"/>
                <a:gd name="T63" fmla="*/ 1 h 480"/>
                <a:gd name="T64" fmla="*/ 2 w 617"/>
                <a:gd name="T65" fmla="*/ 1 h 480"/>
                <a:gd name="T66" fmla="*/ 2 w 617"/>
                <a:gd name="T67" fmla="*/ 1 h 480"/>
                <a:gd name="T68" fmla="*/ 1 w 617"/>
                <a:gd name="T69" fmla="*/ 1 h 480"/>
                <a:gd name="T70" fmla="*/ 1 w 617"/>
                <a:gd name="T71" fmla="*/ 1 h 480"/>
                <a:gd name="T72" fmla="*/ 1 w 617"/>
                <a:gd name="T73" fmla="*/ 1 h 480"/>
                <a:gd name="T74" fmla="*/ 1 w 617"/>
                <a:gd name="T75" fmla="*/ 1 h 480"/>
                <a:gd name="T76" fmla="*/ 1 w 617"/>
                <a:gd name="T77" fmla="*/ 1 h 480"/>
                <a:gd name="T78" fmla="*/ 1 w 617"/>
                <a:gd name="T79" fmla="*/ 0 h 480"/>
                <a:gd name="T80" fmla="*/ 1 w 617"/>
                <a:gd name="T81" fmla="*/ 0 h 480"/>
                <a:gd name="T82" fmla="*/ 1 w 617"/>
                <a:gd name="T83" fmla="*/ 0 h 480"/>
                <a:gd name="T84" fmla="*/ 1 w 617"/>
                <a:gd name="T85" fmla="*/ 0 h 480"/>
                <a:gd name="T86" fmla="*/ 0 w 617"/>
                <a:gd name="T87" fmla="*/ 0 h 480"/>
                <a:gd name="T88" fmla="*/ 0 w 617"/>
                <a:gd name="T89" fmla="*/ 0 h 480"/>
                <a:gd name="T90" fmla="*/ 0 w 617"/>
                <a:gd name="T91" fmla="*/ 0 h 480"/>
                <a:gd name="T92" fmla="*/ 0 w 617"/>
                <a:gd name="T93" fmla="*/ 0 h 480"/>
                <a:gd name="T94" fmla="*/ 0 w 617"/>
                <a:gd name="T95" fmla="*/ 0 h 4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7"/>
                <a:gd name="T145" fmla="*/ 0 h 480"/>
                <a:gd name="T146" fmla="*/ 617 w 617"/>
                <a:gd name="T147" fmla="*/ 480 h 4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7" h="480">
                  <a:moveTo>
                    <a:pt x="86" y="0"/>
                  </a:moveTo>
                  <a:lnTo>
                    <a:pt x="110" y="8"/>
                  </a:lnTo>
                  <a:lnTo>
                    <a:pt x="121" y="15"/>
                  </a:lnTo>
                  <a:lnTo>
                    <a:pt x="135" y="20"/>
                  </a:lnTo>
                  <a:lnTo>
                    <a:pt x="150" y="27"/>
                  </a:lnTo>
                  <a:lnTo>
                    <a:pt x="165" y="36"/>
                  </a:lnTo>
                  <a:lnTo>
                    <a:pt x="173" y="40"/>
                  </a:lnTo>
                  <a:lnTo>
                    <a:pt x="183" y="45"/>
                  </a:lnTo>
                  <a:lnTo>
                    <a:pt x="193" y="49"/>
                  </a:lnTo>
                  <a:lnTo>
                    <a:pt x="201" y="55"/>
                  </a:lnTo>
                  <a:lnTo>
                    <a:pt x="210" y="60"/>
                  </a:lnTo>
                  <a:lnTo>
                    <a:pt x="219" y="67"/>
                  </a:lnTo>
                  <a:lnTo>
                    <a:pt x="228" y="73"/>
                  </a:lnTo>
                  <a:lnTo>
                    <a:pt x="238" y="80"/>
                  </a:lnTo>
                  <a:lnTo>
                    <a:pt x="248" y="86"/>
                  </a:lnTo>
                  <a:lnTo>
                    <a:pt x="256" y="93"/>
                  </a:lnTo>
                  <a:lnTo>
                    <a:pt x="275" y="110"/>
                  </a:lnTo>
                  <a:lnTo>
                    <a:pt x="293" y="126"/>
                  </a:lnTo>
                  <a:lnTo>
                    <a:pt x="310" y="144"/>
                  </a:lnTo>
                  <a:lnTo>
                    <a:pt x="326" y="161"/>
                  </a:lnTo>
                  <a:lnTo>
                    <a:pt x="340" y="179"/>
                  </a:lnTo>
                  <a:lnTo>
                    <a:pt x="354" y="194"/>
                  </a:lnTo>
                  <a:lnTo>
                    <a:pt x="368" y="209"/>
                  </a:lnTo>
                  <a:lnTo>
                    <a:pt x="377" y="223"/>
                  </a:lnTo>
                  <a:lnTo>
                    <a:pt x="388" y="235"/>
                  </a:lnTo>
                  <a:lnTo>
                    <a:pt x="405" y="257"/>
                  </a:lnTo>
                  <a:lnTo>
                    <a:pt x="417" y="275"/>
                  </a:lnTo>
                  <a:lnTo>
                    <a:pt x="425" y="286"/>
                  </a:lnTo>
                  <a:lnTo>
                    <a:pt x="432" y="297"/>
                  </a:lnTo>
                  <a:lnTo>
                    <a:pt x="450" y="293"/>
                  </a:lnTo>
                  <a:lnTo>
                    <a:pt x="496" y="290"/>
                  </a:lnTo>
                  <a:lnTo>
                    <a:pt x="547" y="301"/>
                  </a:lnTo>
                  <a:lnTo>
                    <a:pt x="591" y="336"/>
                  </a:lnTo>
                  <a:lnTo>
                    <a:pt x="605" y="359"/>
                  </a:lnTo>
                  <a:lnTo>
                    <a:pt x="613" y="380"/>
                  </a:lnTo>
                  <a:lnTo>
                    <a:pt x="617" y="417"/>
                  </a:lnTo>
                  <a:lnTo>
                    <a:pt x="614" y="432"/>
                  </a:lnTo>
                  <a:lnTo>
                    <a:pt x="607" y="444"/>
                  </a:lnTo>
                  <a:lnTo>
                    <a:pt x="596" y="455"/>
                  </a:lnTo>
                  <a:lnTo>
                    <a:pt x="591" y="459"/>
                  </a:lnTo>
                  <a:lnTo>
                    <a:pt x="583" y="463"/>
                  </a:lnTo>
                  <a:lnTo>
                    <a:pt x="565" y="468"/>
                  </a:lnTo>
                  <a:lnTo>
                    <a:pt x="545" y="473"/>
                  </a:lnTo>
                  <a:lnTo>
                    <a:pt x="505" y="477"/>
                  </a:lnTo>
                  <a:lnTo>
                    <a:pt x="461" y="480"/>
                  </a:lnTo>
                  <a:lnTo>
                    <a:pt x="461" y="455"/>
                  </a:lnTo>
                  <a:lnTo>
                    <a:pt x="475" y="458"/>
                  </a:lnTo>
                  <a:lnTo>
                    <a:pt x="507" y="461"/>
                  </a:lnTo>
                  <a:lnTo>
                    <a:pt x="541" y="457"/>
                  </a:lnTo>
                  <a:lnTo>
                    <a:pt x="563" y="435"/>
                  </a:lnTo>
                  <a:lnTo>
                    <a:pt x="565" y="403"/>
                  </a:lnTo>
                  <a:lnTo>
                    <a:pt x="561" y="386"/>
                  </a:lnTo>
                  <a:lnTo>
                    <a:pt x="551" y="371"/>
                  </a:lnTo>
                  <a:lnTo>
                    <a:pt x="541" y="359"/>
                  </a:lnTo>
                  <a:lnTo>
                    <a:pt x="534" y="352"/>
                  </a:lnTo>
                  <a:lnTo>
                    <a:pt x="527" y="349"/>
                  </a:lnTo>
                  <a:lnTo>
                    <a:pt x="511" y="344"/>
                  </a:lnTo>
                  <a:lnTo>
                    <a:pt x="494" y="344"/>
                  </a:lnTo>
                  <a:lnTo>
                    <a:pt x="463" y="353"/>
                  </a:lnTo>
                  <a:lnTo>
                    <a:pt x="449" y="362"/>
                  </a:lnTo>
                  <a:lnTo>
                    <a:pt x="435" y="370"/>
                  </a:lnTo>
                  <a:lnTo>
                    <a:pt x="413" y="389"/>
                  </a:lnTo>
                  <a:lnTo>
                    <a:pt x="410" y="378"/>
                  </a:lnTo>
                  <a:lnTo>
                    <a:pt x="399" y="345"/>
                  </a:lnTo>
                  <a:lnTo>
                    <a:pt x="390" y="323"/>
                  </a:lnTo>
                  <a:lnTo>
                    <a:pt x="384" y="311"/>
                  </a:lnTo>
                  <a:lnTo>
                    <a:pt x="376" y="297"/>
                  </a:lnTo>
                  <a:lnTo>
                    <a:pt x="368" y="283"/>
                  </a:lnTo>
                  <a:lnTo>
                    <a:pt x="359" y="268"/>
                  </a:lnTo>
                  <a:lnTo>
                    <a:pt x="348" y="252"/>
                  </a:lnTo>
                  <a:lnTo>
                    <a:pt x="337" y="236"/>
                  </a:lnTo>
                  <a:lnTo>
                    <a:pt x="325" y="221"/>
                  </a:lnTo>
                  <a:lnTo>
                    <a:pt x="312" y="206"/>
                  </a:lnTo>
                  <a:lnTo>
                    <a:pt x="300" y="191"/>
                  </a:lnTo>
                  <a:lnTo>
                    <a:pt x="289" y="176"/>
                  </a:lnTo>
                  <a:lnTo>
                    <a:pt x="277" y="162"/>
                  </a:lnTo>
                  <a:lnTo>
                    <a:pt x="266" y="148"/>
                  </a:lnTo>
                  <a:lnTo>
                    <a:pt x="242" y="125"/>
                  </a:lnTo>
                  <a:lnTo>
                    <a:pt x="220" y="103"/>
                  </a:lnTo>
                  <a:lnTo>
                    <a:pt x="198" y="85"/>
                  </a:lnTo>
                  <a:lnTo>
                    <a:pt x="187" y="77"/>
                  </a:lnTo>
                  <a:lnTo>
                    <a:pt x="176" y="70"/>
                  </a:lnTo>
                  <a:lnTo>
                    <a:pt x="165" y="63"/>
                  </a:lnTo>
                  <a:lnTo>
                    <a:pt x="154" y="59"/>
                  </a:lnTo>
                  <a:lnTo>
                    <a:pt x="143" y="53"/>
                  </a:lnTo>
                  <a:lnTo>
                    <a:pt x="132" y="49"/>
                  </a:lnTo>
                  <a:lnTo>
                    <a:pt x="118" y="45"/>
                  </a:lnTo>
                  <a:lnTo>
                    <a:pt x="106" y="40"/>
                  </a:lnTo>
                  <a:lnTo>
                    <a:pt x="92" y="36"/>
                  </a:lnTo>
                  <a:lnTo>
                    <a:pt x="80" y="31"/>
                  </a:lnTo>
                  <a:lnTo>
                    <a:pt x="55" y="23"/>
                  </a:lnTo>
                  <a:lnTo>
                    <a:pt x="33" y="18"/>
                  </a:lnTo>
                  <a:lnTo>
                    <a:pt x="16" y="14"/>
                  </a:lnTo>
                  <a:lnTo>
                    <a:pt x="0" y="9"/>
                  </a:lnTo>
                  <a:lnTo>
                    <a:pt x="86"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5" name="Freeform 16"/>
            <p:cNvSpPr>
              <a:spLocks/>
            </p:cNvSpPr>
            <p:nvPr/>
          </p:nvSpPr>
          <p:spPr bwMode="auto">
            <a:xfrm>
              <a:off x="2130" y="3075"/>
              <a:ext cx="232" cy="132"/>
            </a:xfrm>
            <a:custGeom>
              <a:avLst/>
              <a:gdLst>
                <a:gd name="T0" fmla="*/ 0 w 696"/>
                <a:gd name="T1" fmla="*/ 1 h 395"/>
                <a:gd name="T2" fmla="*/ 0 w 696"/>
                <a:gd name="T3" fmla="*/ 1 h 395"/>
                <a:gd name="T4" fmla="*/ 0 w 696"/>
                <a:gd name="T5" fmla="*/ 1 h 395"/>
                <a:gd name="T6" fmla="*/ 0 w 696"/>
                <a:gd name="T7" fmla="*/ 1 h 395"/>
                <a:gd name="T8" fmla="*/ 0 w 696"/>
                <a:gd name="T9" fmla="*/ 1 h 395"/>
                <a:gd name="T10" fmla="*/ 0 w 696"/>
                <a:gd name="T11" fmla="*/ 2 h 395"/>
                <a:gd name="T12" fmla="*/ 1 w 696"/>
                <a:gd name="T13" fmla="*/ 2 h 395"/>
                <a:gd name="T14" fmla="*/ 1 w 696"/>
                <a:gd name="T15" fmla="*/ 2 h 395"/>
                <a:gd name="T16" fmla="*/ 1 w 696"/>
                <a:gd name="T17" fmla="*/ 2 h 395"/>
                <a:gd name="T18" fmla="*/ 1 w 696"/>
                <a:gd name="T19" fmla="*/ 2 h 395"/>
                <a:gd name="T20" fmla="*/ 1 w 696"/>
                <a:gd name="T21" fmla="*/ 2 h 395"/>
                <a:gd name="T22" fmla="*/ 1 w 696"/>
                <a:gd name="T23" fmla="*/ 2 h 395"/>
                <a:gd name="T24" fmla="*/ 2 w 696"/>
                <a:gd name="T25" fmla="*/ 1 h 395"/>
                <a:gd name="T26" fmla="*/ 2 w 696"/>
                <a:gd name="T27" fmla="*/ 1 h 395"/>
                <a:gd name="T28" fmla="*/ 2 w 696"/>
                <a:gd name="T29" fmla="*/ 1 h 395"/>
                <a:gd name="T30" fmla="*/ 2 w 696"/>
                <a:gd name="T31" fmla="*/ 1 h 395"/>
                <a:gd name="T32" fmla="*/ 2 w 696"/>
                <a:gd name="T33" fmla="*/ 1 h 395"/>
                <a:gd name="T34" fmla="*/ 2 w 696"/>
                <a:gd name="T35" fmla="*/ 1 h 395"/>
                <a:gd name="T36" fmla="*/ 3 w 696"/>
                <a:gd name="T37" fmla="*/ 1 h 395"/>
                <a:gd name="T38" fmla="*/ 3 w 696"/>
                <a:gd name="T39" fmla="*/ 1 h 395"/>
                <a:gd name="T40" fmla="*/ 3 w 696"/>
                <a:gd name="T41" fmla="*/ 1 h 395"/>
                <a:gd name="T42" fmla="*/ 2 w 696"/>
                <a:gd name="T43" fmla="*/ 1 h 395"/>
                <a:gd name="T44" fmla="*/ 2 w 696"/>
                <a:gd name="T45" fmla="*/ 0 h 395"/>
                <a:gd name="T46" fmla="*/ 2 w 696"/>
                <a:gd name="T47" fmla="*/ 1 h 395"/>
                <a:gd name="T48" fmla="*/ 2 w 696"/>
                <a:gd name="T49" fmla="*/ 1 h 395"/>
                <a:gd name="T50" fmla="*/ 2 w 696"/>
                <a:gd name="T51" fmla="*/ 1 h 395"/>
                <a:gd name="T52" fmla="*/ 1 w 696"/>
                <a:gd name="T53" fmla="*/ 1 h 395"/>
                <a:gd name="T54" fmla="*/ 1 w 696"/>
                <a:gd name="T55" fmla="*/ 1 h 395"/>
                <a:gd name="T56" fmla="*/ 1 w 696"/>
                <a:gd name="T57" fmla="*/ 1 h 395"/>
                <a:gd name="T58" fmla="*/ 1 w 696"/>
                <a:gd name="T59" fmla="*/ 1 h 395"/>
                <a:gd name="T60" fmla="*/ 1 w 696"/>
                <a:gd name="T61" fmla="*/ 1 h 395"/>
                <a:gd name="T62" fmla="*/ 1 w 696"/>
                <a:gd name="T63" fmla="*/ 1 h 395"/>
                <a:gd name="T64" fmla="*/ 1 w 696"/>
                <a:gd name="T65" fmla="*/ 1 h 395"/>
                <a:gd name="T66" fmla="*/ 1 w 696"/>
                <a:gd name="T67" fmla="*/ 1 h 395"/>
                <a:gd name="T68" fmla="*/ 1 w 696"/>
                <a:gd name="T69" fmla="*/ 1 h 395"/>
                <a:gd name="T70" fmla="*/ 0 w 696"/>
                <a:gd name="T71" fmla="*/ 1 h 395"/>
                <a:gd name="T72" fmla="*/ 0 w 696"/>
                <a:gd name="T73" fmla="*/ 1 h 395"/>
                <a:gd name="T74" fmla="*/ 0 w 696"/>
                <a:gd name="T75" fmla="*/ 1 h 395"/>
                <a:gd name="T76" fmla="*/ 0 w 696"/>
                <a:gd name="T77" fmla="*/ 1 h 395"/>
                <a:gd name="T78" fmla="*/ 0 w 696"/>
                <a:gd name="T79" fmla="*/ 1 h 3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6"/>
                <a:gd name="T121" fmla="*/ 0 h 395"/>
                <a:gd name="T122" fmla="*/ 696 w 696"/>
                <a:gd name="T123" fmla="*/ 395 h 3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6" h="395">
                  <a:moveTo>
                    <a:pt x="1" y="124"/>
                  </a:moveTo>
                  <a:lnTo>
                    <a:pt x="0" y="204"/>
                  </a:lnTo>
                  <a:lnTo>
                    <a:pt x="7" y="240"/>
                  </a:lnTo>
                  <a:lnTo>
                    <a:pt x="14" y="258"/>
                  </a:lnTo>
                  <a:lnTo>
                    <a:pt x="22" y="277"/>
                  </a:lnTo>
                  <a:lnTo>
                    <a:pt x="33" y="293"/>
                  </a:lnTo>
                  <a:lnTo>
                    <a:pt x="44" y="313"/>
                  </a:lnTo>
                  <a:lnTo>
                    <a:pt x="59" y="329"/>
                  </a:lnTo>
                  <a:lnTo>
                    <a:pt x="79" y="346"/>
                  </a:lnTo>
                  <a:lnTo>
                    <a:pt x="87" y="353"/>
                  </a:lnTo>
                  <a:lnTo>
                    <a:pt x="98" y="359"/>
                  </a:lnTo>
                  <a:lnTo>
                    <a:pt x="108" y="365"/>
                  </a:lnTo>
                  <a:lnTo>
                    <a:pt x="119" y="370"/>
                  </a:lnTo>
                  <a:lnTo>
                    <a:pt x="128" y="375"/>
                  </a:lnTo>
                  <a:lnTo>
                    <a:pt x="139" y="379"/>
                  </a:lnTo>
                  <a:lnTo>
                    <a:pt x="160" y="386"/>
                  </a:lnTo>
                  <a:lnTo>
                    <a:pt x="182" y="391"/>
                  </a:lnTo>
                  <a:lnTo>
                    <a:pt x="201" y="394"/>
                  </a:lnTo>
                  <a:lnTo>
                    <a:pt x="243" y="395"/>
                  </a:lnTo>
                  <a:lnTo>
                    <a:pt x="281" y="393"/>
                  </a:lnTo>
                  <a:lnTo>
                    <a:pt x="316" y="384"/>
                  </a:lnTo>
                  <a:lnTo>
                    <a:pt x="329" y="379"/>
                  </a:lnTo>
                  <a:lnTo>
                    <a:pt x="343" y="373"/>
                  </a:lnTo>
                  <a:lnTo>
                    <a:pt x="356" y="366"/>
                  </a:lnTo>
                  <a:lnTo>
                    <a:pt x="365" y="361"/>
                  </a:lnTo>
                  <a:lnTo>
                    <a:pt x="375" y="354"/>
                  </a:lnTo>
                  <a:lnTo>
                    <a:pt x="383" y="347"/>
                  </a:lnTo>
                  <a:lnTo>
                    <a:pt x="400" y="333"/>
                  </a:lnTo>
                  <a:lnTo>
                    <a:pt x="416" y="320"/>
                  </a:lnTo>
                  <a:lnTo>
                    <a:pt x="431" y="307"/>
                  </a:lnTo>
                  <a:lnTo>
                    <a:pt x="452" y="288"/>
                  </a:lnTo>
                  <a:lnTo>
                    <a:pt x="462" y="280"/>
                  </a:lnTo>
                  <a:lnTo>
                    <a:pt x="477" y="285"/>
                  </a:lnTo>
                  <a:lnTo>
                    <a:pt x="493" y="288"/>
                  </a:lnTo>
                  <a:lnTo>
                    <a:pt x="515" y="292"/>
                  </a:lnTo>
                  <a:lnTo>
                    <a:pt x="565" y="295"/>
                  </a:lnTo>
                  <a:lnTo>
                    <a:pt x="613" y="287"/>
                  </a:lnTo>
                  <a:lnTo>
                    <a:pt x="633" y="278"/>
                  </a:lnTo>
                  <a:lnTo>
                    <a:pt x="641" y="270"/>
                  </a:lnTo>
                  <a:lnTo>
                    <a:pt x="651" y="263"/>
                  </a:lnTo>
                  <a:lnTo>
                    <a:pt x="675" y="233"/>
                  </a:lnTo>
                  <a:lnTo>
                    <a:pt x="692" y="208"/>
                  </a:lnTo>
                  <a:lnTo>
                    <a:pt x="696" y="196"/>
                  </a:lnTo>
                  <a:lnTo>
                    <a:pt x="470" y="189"/>
                  </a:lnTo>
                  <a:lnTo>
                    <a:pt x="487" y="93"/>
                  </a:lnTo>
                  <a:lnTo>
                    <a:pt x="419" y="0"/>
                  </a:lnTo>
                  <a:lnTo>
                    <a:pt x="416" y="113"/>
                  </a:lnTo>
                  <a:lnTo>
                    <a:pt x="411" y="160"/>
                  </a:lnTo>
                  <a:lnTo>
                    <a:pt x="401" y="204"/>
                  </a:lnTo>
                  <a:lnTo>
                    <a:pt x="394" y="225"/>
                  </a:lnTo>
                  <a:lnTo>
                    <a:pt x="386" y="244"/>
                  </a:lnTo>
                  <a:lnTo>
                    <a:pt x="378" y="260"/>
                  </a:lnTo>
                  <a:lnTo>
                    <a:pt x="367" y="273"/>
                  </a:lnTo>
                  <a:lnTo>
                    <a:pt x="354" y="285"/>
                  </a:lnTo>
                  <a:lnTo>
                    <a:pt x="340" y="296"/>
                  </a:lnTo>
                  <a:lnTo>
                    <a:pt x="334" y="302"/>
                  </a:lnTo>
                  <a:lnTo>
                    <a:pt x="327" y="306"/>
                  </a:lnTo>
                  <a:lnTo>
                    <a:pt x="318" y="311"/>
                  </a:lnTo>
                  <a:lnTo>
                    <a:pt x="312" y="315"/>
                  </a:lnTo>
                  <a:lnTo>
                    <a:pt x="303" y="320"/>
                  </a:lnTo>
                  <a:lnTo>
                    <a:pt x="296" y="324"/>
                  </a:lnTo>
                  <a:lnTo>
                    <a:pt x="280" y="331"/>
                  </a:lnTo>
                  <a:lnTo>
                    <a:pt x="263" y="335"/>
                  </a:lnTo>
                  <a:lnTo>
                    <a:pt x="248" y="339"/>
                  </a:lnTo>
                  <a:lnTo>
                    <a:pt x="216" y="342"/>
                  </a:lnTo>
                  <a:lnTo>
                    <a:pt x="188" y="336"/>
                  </a:lnTo>
                  <a:lnTo>
                    <a:pt x="175" y="329"/>
                  </a:lnTo>
                  <a:lnTo>
                    <a:pt x="161" y="321"/>
                  </a:lnTo>
                  <a:lnTo>
                    <a:pt x="141" y="295"/>
                  </a:lnTo>
                  <a:lnTo>
                    <a:pt x="134" y="280"/>
                  </a:lnTo>
                  <a:lnTo>
                    <a:pt x="126" y="265"/>
                  </a:lnTo>
                  <a:lnTo>
                    <a:pt x="119" y="249"/>
                  </a:lnTo>
                  <a:lnTo>
                    <a:pt x="112" y="236"/>
                  </a:lnTo>
                  <a:lnTo>
                    <a:pt x="105" y="222"/>
                  </a:lnTo>
                  <a:lnTo>
                    <a:pt x="99" y="209"/>
                  </a:lnTo>
                  <a:lnTo>
                    <a:pt x="90" y="186"/>
                  </a:lnTo>
                  <a:lnTo>
                    <a:pt x="76" y="153"/>
                  </a:lnTo>
                  <a:lnTo>
                    <a:pt x="70" y="141"/>
                  </a:lnTo>
                  <a:lnTo>
                    <a:pt x="1" y="1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6" name="Freeform 17"/>
            <p:cNvSpPr>
              <a:spLocks/>
            </p:cNvSpPr>
            <p:nvPr/>
          </p:nvSpPr>
          <p:spPr bwMode="auto">
            <a:xfrm>
              <a:off x="2197" y="3078"/>
              <a:ext cx="48" cy="72"/>
            </a:xfrm>
            <a:custGeom>
              <a:avLst/>
              <a:gdLst>
                <a:gd name="T0" fmla="*/ 0 w 145"/>
                <a:gd name="T1" fmla="*/ 0 h 218"/>
                <a:gd name="T2" fmla="*/ 0 w 145"/>
                <a:gd name="T3" fmla="*/ 0 h 218"/>
                <a:gd name="T4" fmla="*/ 0 w 145"/>
                <a:gd name="T5" fmla="*/ 1 h 218"/>
                <a:gd name="T6" fmla="*/ 0 w 145"/>
                <a:gd name="T7" fmla="*/ 1 h 218"/>
                <a:gd name="T8" fmla="*/ 0 w 145"/>
                <a:gd name="T9" fmla="*/ 1 h 218"/>
                <a:gd name="T10" fmla="*/ 1 w 145"/>
                <a:gd name="T11" fmla="*/ 1 h 218"/>
                <a:gd name="T12" fmla="*/ 1 w 145"/>
                <a:gd name="T13" fmla="*/ 0 h 218"/>
                <a:gd name="T14" fmla="*/ 1 w 145"/>
                <a:gd name="T15" fmla="*/ 0 h 218"/>
                <a:gd name="T16" fmla="*/ 0 w 145"/>
                <a:gd name="T17" fmla="*/ 0 h 218"/>
                <a:gd name="T18" fmla="*/ 0 w 145"/>
                <a:gd name="T19" fmla="*/ 0 h 218"/>
                <a:gd name="T20" fmla="*/ 0 w 145"/>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18"/>
                <a:gd name="T35" fmla="*/ 145 w 145"/>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18">
                  <a:moveTo>
                    <a:pt x="41" y="8"/>
                  </a:moveTo>
                  <a:lnTo>
                    <a:pt x="0" y="61"/>
                  </a:lnTo>
                  <a:lnTo>
                    <a:pt x="1" y="147"/>
                  </a:lnTo>
                  <a:lnTo>
                    <a:pt x="40" y="218"/>
                  </a:lnTo>
                  <a:lnTo>
                    <a:pt x="96" y="211"/>
                  </a:lnTo>
                  <a:lnTo>
                    <a:pt x="131" y="164"/>
                  </a:lnTo>
                  <a:lnTo>
                    <a:pt x="145" y="92"/>
                  </a:lnTo>
                  <a:lnTo>
                    <a:pt x="123" y="35"/>
                  </a:lnTo>
                  <a:lnTo>
                    <a:pt x="88" y="0"/>
                  </a:lnTo>
                  <a:lnTo>
                    <a:pt x="41" y="8"/>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7" name="Freeform 18"/>
            <p:cNvSpPr>
              <a:spLocks/>
            </p:cNvSpPr>
            <p:nvPr/>
          </p:nvSpPr>
          <p:spPr bwMode="auto">
            <a:xfrm>
              <a:off x="1615" y="3081"/>
              <a:ext cx="534" cy="194"/>
            </a:xfrm>
            <a:custGeom>
              <a:avLst/>
              <a:gdLst>
                <a:gd name="T0" fmla="*/ 0 w 1602"/>
                <a:gd name="T1" fmla="*/ 1 h 581"/>
                <a:gd name="T2" fmla="*/ 0 w 1602"/>
                <a:gd name="T3" fmla="*/ 2 h 581"/>
                <a:gd name="T4" fmla="*/ 0 w 1602"/>
                <a:gd name="T5" fmla="*/ 2 h 581"/>
                <a:gd name="T6" fmla="*/ 0 w 1602"/>
                <a:gd name="T7" fmla="*/ 2 h 581"/>
                <a:gd name="T8" fmla="*/ 0 w 1602"/>
                <a:gd name="T9" fmla="*/ 2 h 581"/>
                <a:gd name="T10" fmla="*/ 0 w 1602"/>
                <a:gd name="T11" fmla="*/ 2 h 581"/>
                <a:gd name="T12" fmla="*/ 1 w 1602"/>
                <a:gd name="T13" fmla="*/ 2 h 581"/>
                <a:gd name="T14" fmla="*/ 1 w 1602"/>
                <a:gd name="T15" fmla="*/ 2 h 581"/>
                <a:gd name="T16" fmla="*/ 1 w 1602"/>
                <a:gd name="T17" fmla="*/ 2 h 581"/>
                <a:gd name="T18" fmla="*/ 1 w 1602"/>
                <a:gd name="T19" fmla="*/ 2 h 581"/>
                <a:gd name="T20" fmla="*/ 1 w 1602"/>
                <a:gd name="T21" fmla="*/ 2 h 581"/>
                <a:gd name="T22" fmla="*/ 1 w 1602"/>
                <a:gd name="T23" fmla="*/ 2 h 581"/>
                <a:gd name="T24" fmla="*/ 1 w 1602"/>
                <a:gd name="T25" fmla="*/ 2 h 581"/>
                <a:gd name="T26" fmla="*/ 2 w 1602"/>
                <a:gd name="T27" fmla="*/ 2 h 581"/>
                <a:gd name="T28" fmla="*/ 2 w 1602"/>
                <a:gd name="T29" fmla="*/ 2 h 581"/>
                <a:gd name="T30" fmla="*/ 2 w 1602"/>
                <a:gd name="T31" fmla="*/ 2 h 581"/>
                <a:gd name="T32" fmla="*/ 2 w 1602"/>
                <a:gd name="T33" fmla="*/ 2 h 581"/>
                <a:gd name="T34" fmla="*/ 2 w 1602"/>
                <a:gd name="T35" fmla="*/ 2 h 581"/>
                <a:gd name="T36" fmla="*/ 2 w 1602"/>
                <a:gd name="T37" fmla="*/ 2 h 581"/>
                <a:gd name="T38" fmla="*/ 2 w 1602"/>
                <a:gd name="T39" fmla="*/ 2 h 581"/>
                <a:gd name="T40" fmla="*/ 7 w 1602"/>
                <a:gd name="T41" fmla="*/ 1 h 581"/>
                <a:gd name="T42" fmla="*/ 3 w 1602"/>
                <a:gd name="T43" fmla="*/ 1 h 581"/>
                <a:gd name="T44" fmla="*/ 2 w 1602"/>
                <a:gd name="T45" fmla="*/ 0 h 581"/>
                <a:gd name="T46" fmla="*/ 2 w 1602"/>
                <a:gd name="T47" fmla="*/ 1 h 581"/>
                <a:gd name="T48" fmla="*/ 2 w 1602"/>
                <a:gd name="T49" fmla="*/ 1 h 581"/>
                <a:gd name="T50" fmla="*/ 2 w 1602"/>
                <a:gd name="T51" fmla="*/ 2 h 581"/>
                <a:gd name="T52" fmla="*/ 2 w 1602"/>
                <a:gd name="T53" fmla="*/ 2 h 581"/>
                <a:gd name="T54" fmla="*/ 2 w 1602"/>
                <a:gd name="T55" fmla="*/ 2 h 581"/>
                <a:gd name="T56" fmla="*/ 2 w 1602"/>
                <a:gd name="T57" fmla="*/ 2 h 581"/>
                <a:gd name="T58" fmla="*/ 2 w 1602"/>
                <a:gd name="T59" fmla="*/ 2 h 581"/>
                <a:gd name="T60" fmla="*/ 2 w 1602"/>
                <a:gd name="T61" fmla="*/ 2 h 581"/>
                <a:gd name="T62" fmla="*/ 2 w 1602"/>
                <a:gd name="T63" fmla="*/ 2 h 581"/>
                <a:gd name="T64" fmla="*/ 1 w 1602"/>
                <a:gd name="T65" fmla="*/ 2 h 581"/>
                <a:gd name="T66" fmla="*/ 1 w 1602"/>
                <a:gd name="T67" fmla="*/ 2 h 581"/>
                <a:gd name="T68" fmla="*/ 1 w 1602"/>
                <a:gd name="T69" fmla="*/ 2 h 581"/>
                <a:gd name="T70" fmla="*/ 1 w 1602"/>
                <a:gd name="T71" fmla="*/ 2 h 581"/>
                <a:gd name="T72" fmla="*/ 1 w 1602"/>
                <a:gd name="T73" fmla="*/ 2 h 581"/>
                <a:gd name="T74" fmla="*/ 1 w 1602"/>
                <a:gd name="T75" fmla="*/ 2 h 581"/>
                <a:gd name="T76" fmla="*/ 1 w 1602"/>
                <a:gd name="T77" fmla="*/ 1 h 581"/>
                <a:gd name="T78" fmla="*/ 1 w 1602"/>
                <a:gd name="T79" fmla="*/ 1 h 581"/>
                <a:gd name="T80" fmla="*/ 1 w 1602"/>
                <a:gd name="T81" fmla="*/ 0 h 581"/>
                <a:gd name="T82" fmla="*/ 1 w 1602"/>
                <a:gd name="T83" fmla="*/ 0 h 581"/>
                <a:gd name="T84" fmla="*/ 0 w 1602"/>
                <a:gd name="T85" fmla="*/ 1 h 5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2"/>
                <a:gd name="T130" fmla="*/ 0 h 581"/>
                <a:gd name="T131" fmla="*/ 1602 w 1602"/>
                <a:gd name="T132" fmla="*/ 581 h 5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2" h="581">
                  <a:moveTo>
                    <a:pt x="0" y="275"/>
                  </a:moveTo>
                  <a:lnTo>
                    <a:pt x="2" y="303"/>
                  </a:lnTo>
                  <a:lnTo>
                    <a:pt x="5" y="333"/>
                  </a:lnTo>
                  <a:lnTo>
                    <a:pt x="13" y="369"/>
                  </a:lnTo>
                  <a:lnTo>
                    <a:pt x="20" y="389"/>
                  </a:lnTo>
                  <a:lnTo>
                    <a:pt x="28" y="410"/>
                  </a:lnTo>
                  <a:lnTo>
                    <a:pt x="38" y="431"/>
                  </a:lnTo>
                  <a:lnTo>
                    <a:pt x="51" y="451"/>
                  </a:lnTo>
                  <a:lnTo>
                    <a:pt x="67" y="470"/>
                  </a:lnTo>
                  <a:lnTo>
                    <a:pt x="84" y="490"/>
                  </a:lnTo>
                  <a:lnTo>
                    <a:pt x="106" y="506"/>
                  </a:lnTo>
                  <a:lnTo>
                    <a:pt x="112" y="510"/>
                  </a:lnTo>
                  <a:lnTo>
                    <a:pt x="118" y="514"/>
                  </a:lnTo>
                  <a:lnTo>
                    <a:pt x="130" y="521"/>
                  </a:lnTo>
                  <a:lnTo>
                    <a:pt x="144" y="528"/>
                  </a:lnTo>
                  <a:lnTo>
                    <a:pt x="157" y="537"/>
                  </a:lnTo>
                  <a:lnTo>
                    <a:pt x="170" y="542"/>
                  </a:lnTo>
                  <a:lnTo>
                    <a:pt x="182" y="546"/>
                  </a:lnTo>
                  <a:lnTo>
                    <a:pt x="195" y="552"/>
                  </a:lnTo>
                  <a:lnTo>
                    <a:pt x="206" y="557"/>
                  </a:lnTo>
                  <a:lnTo>
                    <a:pt x="218" y="560"/>
                  </a:lnTo>
                  <a:lnTo>
                    <a:pt x="231" y="565"/>
                  </a:lnTo>
                  <a:lnTo>
                    <a:pt x="253" y="571"/>
                  </a:lnTo>
                  <a:lnTo>
                    <a:pt x="275" y="575"/>
                  </a:lnTo>
                  <a:lnTo>
                    <a:pt x="317" y="581"/>
                  </a:lnTo>
                  <a:lnTo>
                    <a:pt x="355" y="581"/>
                  </a:lnTo>
                  <a:lnTo>
                    <a:pt x="392" y="575"/>
                  </a:lnTo>
                  <a:lnTo>
                    <a:pt x="423" y="567"/>
                  </a:lnTo>
                  <a:lnTo>
                    <a:pt x="440" y="561"/>
                  </a:lnTo>
                  <a:lnTo>
                    <a:pt x="454" y="554"/>
                  </a:lnTo>
                  <a:lnTo>
                    <a:pt x="468" y="548"/>
                  </a:lnTo>
                  <a:lnTo>
                    <a:pt x="481" y="539"/>
                  </a:lnTo>
                  <a:lnTo>
                    <a:pt x="495" y="530"/>
                  </a:lnTo>
                  <a:lnTo>
                    <a:pt x="502" y="526"/>
                  </a:lnTo>
                  <a:lnTo>
                    <a:pt x="507" y="521"/>
                  </a:lnTo>
                  <a:lnTo>
                    <a:pt x="531" y="502"/>
                  </a:lnTo>
                  <a:lnTo>
                    <a:pt x="552" y="483"/>
                  </a:lnTo>
                  <a:lnTo>
                    <a:pt x="568" y="465"/>
                  </a:lnTo>
                  <a:lnTo>
                    <a:pt x="581" y="451"/>
                  </a:lnTo>
                  <a:lnTo>
                    <a:pt x="592" y="437"/>
                  </a:lnTo>
                  <a:lnTo>
                    <a:pt x="1180" y="307"/>
                  </a:lnTo>
                  <a:lnTo>
                    <a:pt x="1602" y="279"/>
                  </a:lnTo>
                  <a:lnTo>
                    <a:pt x="1595" y="192"/>
                  </a:lnTo>
                  <a:lnTo>
                    <a:pt x="612" y="294"/>
                  </a:lnTo>
                  <a:lnTo>
                    <a:pt x="619" y="165"/>
                  </a:lnTo>
                  <a:lnTo>
                    <a:pt x="579" y="91"/>
                  </a:lnTo>
                  <a:lnTo>
                    <a:pt x="579" y="224"/>
                  </a:lnTo>
                  <a:lnTo>
                    <a:pt x="575" y="281"/>
                  </a:lnTo>
                  <a:lnTo>
                    <a:pt x="567" y="336"/>
                  </a:lnTo>
                  <a:lnTo>
                    <a:pt x="561" y="360"/>
                  </a:lnTo>
                  <a:lnTo>
                    <a:pt x="554" y="385"/>
                  </a:lnTo>
                  <a:lnTo>
                    <a:pt x="545" y="406"/>
                  </a:lnTo>
                  <a:lnTo>
                    <a:pt x="534" y="424"/>
                  </a:lnTo>
                  <a:lnTo>
                    <a:pt x="521" y="440"/>
                  </a:lnTo>
                  <a:lnTo>
                    <a:pt x="509" y="454"/>
                  </a:lnTo>
                  <a:lnTo>
                    <a:pt x="495" y="468"/>
                  </a:lnTo>
                  <a:lnTo>
                    <a:pt x="481" y="479"/>
                  </a:lnTo>
                  <a:lnTo>
                    <a:pt x="473" y="483"/>
                  </a:lnTo>
                  <a:lnTo>
                    <a:pt x="466" y="488"/>
                  </a:lnTo>
                  <a:lnTo>
                    <a:pt x="458" y="492"/>
                  </a:lnTo>
                  <a:lnTo>
                    <a:pt x="450" y="497"/>
                  </a:lnTo>
                  <a:lnTo>
                    <a:pt x="434" y="505"/>
                  </a:lnTo>
                  <a:lnTo>
                    <a:pt x="418" y="510"/>
                  </a:lnTo>
                  <a:lnTo>
                    <a:pt x="401" y="513"/>
                  </a:lnTo>
                  <a:lnTo>
                    <a:pt x="386" y="516"/>
                  </a:lnTo>
                  <a:lnTo>
                    <a:pt x="353" y="517"/>
                  </a:lnTo>
                  <a:lnTo>
                    <a:pt x="321" y="512"/>
                  </a:lnTo>
                  <a:lnTo>
                    <a:pt x="293" y="499"/>
                  </a:lnTo>
                  <a:lnTo>
                    <a:pt x="277" y="494"/>
                  </a:lnTo>
                  <a:lnTo>
                    <a:pt x="265" y="487"/>
                  </a:lnTo>
                  <a:lnTo>
                    <a:pt x="251" y="483"/>
                  </a:lnTo>
                  <a:lnTo>
                    <a:pt x="242" y="477"/>
                  </a:lnTo>
                  <a:lnTo>
                    <a:pt x="221" y="468"/>
                  </a:lnTo>
                  <a:lnTo>
                    <a:pt x="204" y="459"/>
                  </a:lnTo>
                  <a:lnTo>
                    <a:pt x="178" y="429"/>
                  </a:lnTo>
                  <a:lnTo>
                    <a:pt x="157" y="376"/>
                  </a:lnTo>
                  <a:lnTo>
                    <a:pt x="149" y="340"/>
                  </a:lnTo>
                  <a:lnTo>
                    <a:pt x="142" y="303"/>
                  </a:lnTo>
                  <a:lnTo>
                    <a:pt x="133" y="231"/>
                  </a:lnTo>
                  <a:lnTo>
                    <a:pt x="130" y="169"/>
                  </a:lnTo>
                  <a:lnTo>
                    <a:pt x="137" y="121"/>
                  </a:lnTo>
                  <a:lnTo>
                    <a:pt x="149" y="80"/>
                  </a:lnTo>
                  <a:lnTo>
                    <a:pt x="160" y="41"/>
                  </a:lnTo>
                  <a:lnTo>
                    <a:pt x="171" y="0"/>
                  </a:lnTo>
                  <a:lnTo>
                    <a:pt x="69" y="117"/>
                  </a:lnTo>
                  <a:lnTo>
                    <a:pt x="0" y="275"/>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8" name="Freeform 19"/>
            <p:cNvSpPr>
              <a:spLocks/>
            </p:cNvSpPr>
            <p:nvPr/>
          </p:nvSpPr>
          <p:spPr bwMode="auto">
            <a:xfrm>
              <a:off x="1697" y="3110"/>
              <a:ext cx="83" cy="113"/>
            </a:xfrm>
            <a:custGeom>
              <a:avLst/>
              <a:gdLst>
                <a:gd name="T0" fmla="*/ 0 w 249"/>
                <a:gd name="T1" fmla="*/ 1 h 337"/>
                <a:gd name="T2" fmla="*/ 0 w 249"/>
                <a:gd name="T3" fmla="*/ 0 h 337"/>
                <a:gd name="T4" fmla="*/ 0 w 249"/>
                <a:gd name="T5" fmla="*/ 0 h 337"/>
                <a:gd name="T6" fmla="*/ 1 w 249"/>
                <a:gd name="T7" fmla="*/ 0 h 337"/>
                <a:gd name="T8" fmla="*/ 1 w 249"/>
                <a:gd name="T9" fmla="*/ 0 h 337"/>
                <a:gd name="T10" fmla="*/ 1 w 249"/>
                <a:gd name="T11" fmla="*/ 1 h 337"/>
                <a:gd name="T12" fmla="*/ 1 w 249"/>
                <a:gd name="T13" fmla="*/ 1 h 337"/>
                <a:gd name="T14" fmla="*/ 1 w 249"/>
                <a:gd name="T15" fmla="*/ 1 h 337"/>
                <a:gd name="T16" fmla="*/ 1 w 249"/>
                <a:gd name="T17" fmla="*/ 1 h 337"/>
                <a:gd name="T18" fmla="*/ 0 w 249"/>
                <a:gd name="T19" fmla="*/ 1 h 337"/>
                <a:gd name="T20" fmla="*/ 0 w 249"/>
                <a:gd name="T21" fmla="*/ 1 h 337"/>
                <a:gd name="T22" fmla="*/ 0 w 249"/>
                <a:gd name="T23" fmla="*/ 1 h 337"/>
                <a:gd name="T24" fmla="*/ 0 w 249"/>
                <a:gd name="T25" fmla="*/ 1 h 337"/>
                <a:gd name="T26" fmla="*/ 0 w 249"/>
                <a:gd name="T27" fmla="*/ 1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337"/>
                <a:gd name="T44" fmla="*/ 249 w 249"/>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337">
                  <a:moveTo>
                    <a:pt x="4" y="124"/>
                  </a:moveTo>
                  <a:lnTo>
                    <a:pt x="36" y="40"/>
                  </a:lnTo>
                  <a:lnTo>
                    <a:pt x="100" y="0"/>
                  </a:lnTo>
                  <a:lnTo>
                    <a:pt x="183" y="1"/>
                  </a:lnTo>
                  <a:lnTo>
                    <a:pt x="233" y="59"/>
                  </a:lnTo>
                  <a:lnTo>
                    <a:pt x="249" y="135"/>
                  </a:lnTo>
                  <a:lnTo>
                    <a:pt x="238" y="234"/>
                  </a:lnTo>
                  <a:lnTo>
                    <a:pt x="188" y="305"/>
                  </a:lnTo>
                  <a:lnTo>
                    <a:pt x="126" y="337"/>
                  </a:lnTo>
                  <a:lnTo>
                    <a:pt x="62" y="318"/>
                  </a:lnTo>
                  <a:lnTo>
                    <a:pt x="19" y="264"/>
                  </a:lnTo>
                  <a:lnTo>
                    <a:pt x="0" y="180"/>
                  </a:lnTo>
                  <a:lnTo>
                    <a:pt x="4" y="1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29" name="Freeform 20"/>
            <p:cNvSpPr>
              <a:spLocks/>
            </p:cNvSpPr>
            <p:nvPr/>
          </p:nvSpPr>
          <p:spPr bwMode="auto">
            <a:xfrm>
              <a:off x="1248" y="3208"/>
              <a:ext cx="443" cy="100"/>
            </a:xfrm>
            <a:custGeom>
              <a:avLst/>
              <a:gdLst>
                <a:gd name="T0" fmla="*/ 5 w 1330"/>
                <a:gd name="T1" fmla="*/ 0 h 299"/>
                <a:gd name="T2" fmla="*/ 2 w 1330"/>
                <a:gd name="T3" fmla="*/ 0 h 299"/>
                <a:gd name="T4" fmla="*/ 0 w 1330"/>
                <a:gd name="T5" fmla="*/ 1 h 299"/>
                <a:gd name="T6" fmla="*/ 2 w 1330"/>
                <a:gd name="T7" fmla="*/ 1 h 299"/>
                <a:gd name="T8" fmla="*/ 1 w 1330"/>
                <a:gd name="T9" fmla="*/ 1 h 299"/>
                <a:gd name="T10" fmla="*/ 3 w 1330"/>
                <a:gd name="T11" fmla="*/ 1 h 299"/>
                <a:gd name="T12" fmla="*/ 2 w 1330"/>
                <a:gd name="T13" fmla="*/ 1 h 299"/>
                <a:gd name="T14" fmla="*/ 4 w 1330"/>
                <a:gd name="T15" fmla="*/ 1 h 299"/>
                <a:gd name="T16" fmla="*/ 3 w 1330"/>
                <a:gd name="T17" fmla="*/ 1 h 299"/>
                <a:gd name="T18" fmla="*/ 5 w 1330"/>
                <a:gd name="T19" fmla="*/ 1 h 299"/>
                <a:gd name="T20" fmla="*/ 5 w 1330"/>
                <a:gd name="T21" fmla="*/ 0 h 299"/>
                <a:gd name="T22" fmla="*/ 5 w 1330"/>
                <a:gd name="T23" fmla="*/ 0 h 2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0"/>
                <a:gd name="T37" fmla="*/ 0 h 299"/>
                <a:gd name="T38" fmla="*/ 1330 w 1330"/>
                <a:gd name="T39" fmla="*/ 299 h 2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0" h="299">
                  <a:moveTo>
                    <a:pt x="1141" y="0"/>
                  </a:moveTo>
                  <a:lnTo>
                    <a:pt x="606" y="49"/>
                  </a:lnTo>
                  <a:lnTo>
                    <a:pt x="0" y="193"/>
                  </a:lnTo>
                  <a:lnTo>
                    <a:pt x="433" y="155"/>
                  </a:lnTo>
                  <a:lnTo>
                    <a:pt x="134" y="270"/>
                  </a:lnTo>
                  <a:lnTo>
                    <a:pt x="718" y="175"/>
                  </a:lnTo>
                  <a:lnTo>
                    <a:pt x="444" y="299"/>
                  </a:lnTo>
                  <a:lnTo>
                    <a:pt x="945" y="199"/>
                  </a:lnTo>
                  <a:lnTo>
                    <a:pt x="810" y="278"/>
                  </a:lnTo>
                  <a:lnTo>
                    <a:pt x="1330" y="160"/>
                  </a:lnTo>
                  <a:lnTo>
                    <a:pt x="1141"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grpSp>
        <p:nvGrpSpPr>
          <p:cNvPr id="54276" name="Group 21"/>
          <p:cNvGrpSpPr>
            <a:grpSpLocks/>
          </p:cNvGrpSpPr>
          <p:nvPr/>
        </p:nvGrpSpPr>
        <p:grpSpPr bwMode="auto">
          <a:xfrm>
            <a:off x="6424961" y="4464202"/>
            <a:ext cx="1828800" cy="908050"/>
            <a:chOff x="2448" y="2496"/>
            <a:chExt cx="1152" cy="572"/>
          </a:xfrm>
          <a:solidFill>
            <a:schemeClr val="bg1"/>
          </a:solidFill>
        </p:grpSpPr>
        <p:sp>
          <p:nvSpPr>
            <p:cNvPr id="54296" name="Freeform 22"/>
            <p:cNvSpPr>
              <a:spLocks/>
            </p:cNvSpPr>
            <p:nvPr/>
          </p:nvSpPr>
          <p:spPr bwMode="auto">
            <a:xfrm>
              <a:off x="2578" y="2617"/>
              <a:ext cx="349" cy="259"/>
            </a:xfrm>
            <a:custGeom>
              <a:avLst/>
              <a:gdLst>
                <a:gd name="T0" fmla="*/ 4 w 1047"/>
                <a:gd name="T1" fmla="*/ 0 h 776"/>
                <a:gd name="T2" fmla="*/ 1 w 1047"/>
                <a:gd name="T3" fmla="*/ 0 h 776"/>
                <a:gd name="T4" fmla="*/ 0 w 1047"/>
                <a:gd name="T5" fmla="*/ 1 h 776"/>
                <a:gd name="T6" fmla="*/ 0 w 1047"/>
                <a:gd name="T7" fmla="*/ 3 h 776"/>
                <a:gd name="T8" fmla="*/ 1 w 1047"/>
                <a:gd name="T9" fmla="*/ 3 h 776"/>
                <a:gd name="T10" fmla="*/ 1 w 1047"/>
                <a:gd name="T11" fmla="*/ 1 h 776"/>
                <a:gd name="T12" fmla="*/ 1 w 1047"/>
                <a:gd name="T13" fmla="*/ 1 h 776"/>
                <a:gd name="T14" fmla="*/ 1 w 1047"/>
                <a:gd name="T15" fmla="*/ 0 h 776"/>
                <a:gd name="T16" fmla="*/ 4 w 1047"/>
                <a:gd name="T17" fmla="*/ 0 h 776"/>
                <a:gd name="T18" fmla="*/ 4 w 1047"/>
                <a:gd name="T19" fmla="*/ 0 h 776"/>
                <a:gd name="T20" fmla="*/ 4 w 1047"/>
                <a:gd name="T21" fmla="*/ 0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7"/>
                <a:gd name="T34" fmla="*/ 0 h 776"/>
                <a:gd name="T35" fmla="*/ 1047 w 1047"/>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7" h="776">
                  <a:moveTo>
                    <a:pt x="952" y="0"/>
                  </a:moveTo>
                  <a:lnTo>
                    <a:pt x="195" y="70"/>
                  </a:lnTo>
                  <a:lnTo>
                    <a:pt x="0" y="247"/>
                  </a:lnTo>
                  <a:lnTo>
                    <a:pt x="5" y="776"/>
                  </a:lnTo>
                  <a:lnTo>
                    <a:pt x="129" y="774"/>
                  </a:lnTo>
                  <a:lnTo>
                    <a:pt x="148" y="249"/>
                  </a:lnTo>
                  <a:lnTo>
                    <a:pt x="359" y="282"/>
                  </a:lnTo>
                  <a:lnTo>
                    <a:pt x="226" y="121"/>
                  </a:lnTo>
                  <a:lnTo>
                    <a:pt x="1047" y="37"/>
                  </a:lnTo>
                  <a:lnTo>
                    <a:pt x="952"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7" name="Freeform 23"/>
            <p:cNvSpPr>
              <a:spLocks/>
            </p:cNvSpPr>
            <p:nvPr/>
          </p:nvSpPr>
          <p:spPr bwMode="auto">
            <a:xfrm>
              <a:off x="2452" y="2708"/>
              <a:ext cx="878" cy="217"/>
            </a:xfrm>
            <a:custGeom>
              <a:avLst/>
              <a:gdLst>
                <a:gd name="T0" fmla="*/ 1 w 2634"/>
                <a:gd name="T1" fmla="*/ 0 h 651"/>
                <a:gd name="T2" fmla="*/ 1 w 2634"/>
                <a:gd name="T3" fmla="*/ 0 h 651"/>
                <a:gd name="T4" fmla="*/ 1 w 2634"/>
                <a:gd name="T5" fmla="*/ 0 h 651"/>
                <a:gd name="T6" fmla="*/ 0 w 2634"/>
                <a:gd name="T7" fmla="*/ 1 h 651"/>
                <a:gd name="T8" fmla="*/ 0 w 2634"/>
                <a:gd name="T9" fmla="*/ 1 h 651"/>
                <a:gd name="T10" fmla="*/ 0 w 2634"/>
                <a:gd name="T11" fmla="*/ 2 h 651"/>
                <a:gd name="T12" fmla="*/ 0 w 2634"/>
                <a:gd name="T13" fmla="*/ 2 h 651"/>
                <a:gd name="T14" fmla="*/ 0 w 2634"/>
                <a:gd name="T15" fmla="*/ 2 h 651"/>
                <a:gd name="T16" fmla="*/ 1 w 2634"/>
                <a:gd name="T17" fmla="*/ 2 h 651"/>
                <a:gd name="T18" fmla="*/ 5 w 2634"/>
                <a:gd name="T19" fmla="*/ 3 h 651"/>
                <a:gd name="T20" fmla="*/ 5 w 2634"/>
                <a:gd name="T21" fmla="*/ 2 h 651"/>
                <a:gd name="T22" fmla="*/ 5 w 2634"/>
                <a:gd name="T23" fmla="*/ 2 h 651"/>
                <a:gd name="T24" fmla="*/ 5 w 2634"/>
                <a:gd name="T25" fmla="*/ 2 h 651"/>
                <a:gd name="T26" fmla="*/ 6 w 2634"/>
                <a:gd name="T27" fmla="*/ 1 h 651"/>
                <a:gd name="T28" fmla="*/ 6 w 2634"/>
                <a:gd name="T29" fmla="*/ 2 h 651"/>
                <a:gd name="T30" fmla="*/ 7 w 2634"/>
                <a:gd name="T31" fmla="*/ 2 h 651"/>
                <a:gd name="T32" fmla="*/ 7 w 2634"/>
                <a:gd name="T33" fmla="*/ 2 h 651"/>
                <a:gd name="T34" fmla="*/ 7 w 2634"/>
                <a:gd name="T35" fmla="*/ 3 h 651"/>
                <a:gd name="T36" fmla="*/ 8 w 2634"/>
                <a:gd name="T37" fmla="*/ 2 h 651"/>
                <a:gd name="T38" fmla="*/ 8 w 2634"/>
                <a:gd name="T39" fmla="*/ 2 h 651"/>
                <a:gd name="T40" fmla="*/ 7 w 2634"/>
                <a:gd name="T41" fmla="*/ 2 h 651"/>
                <a:gd name="T42" fmla="*/ 7 w 2634"/>
                <a:gd name="T43" fmla="*/ 1 h 651"/>
                <a:gd name="T44" fmla="*/ 7 w 2634"/>
                <a:gd name="T45" fmla="*/ 1 h 651"/>
                <a:gd name="T46" fmla="*/ 7 w 2634"/>
                <a:gd name="T47" fmla="*/ 1 h 651"/>
                <a:gd name="T48" fmla="*/ 7 w 2634"/>
                <a:gd name="T49" fmla="*/ 1 h 651"/>
                <a:gd name="T50" fmla="*/ 6 w 2634"/>
                <a:gd name="T51" fmla="*/ 1 h 651"/>
                <a:gd name="T52" fmla="*/ 6 w 2634"/>
                <a:gd name="T53" fmla="*/ 1 h 651"/>
                <a:gd name="T54" fmla="*/ 6 w 2634"/>
                <a:gd name="T55" fmla="*/ 1 h 651"/>
                <a:gd name="T56" fmla="*/ 5 w 2634"/>
                <a:gd name="T57" fmla="*/ 1 h 651"/>
                <a:gd name="T58" fmla="*/ 5 w 2634"/>
                <a:gd name="T59" fmla="*/ 1 h 651"/>
                <a:gd name="T60" fmla="*/ 5 w 2634"/>
                <a:gd name="T61" fmla="*/ 1 h 651"/>
                <a:gd name="T62" fmla="*/ 5 w 2634"/>
                <a:gd name="T63" fmla="*/ 1 h 651"/>
                <a:gd name="T64" fmla="*/ 5 w 2634"/>
                <a:gd name="T65" fmla="*/ 1 h 651"/>
                <a:gd name="T66" fmla="*/ 5 w 2634"/>
                <a:gd name="T67" fmla="*/ 2 h 651"/>
                <a:gd name="T68" fmla="*/ 5 w 2634"/>
                <a:gd name="T69" fmla="*/ 2 h 651"/>
                <a:gd name="T70" fmla="*/ 5 w 2634"/>
                <a:gd name="T71" fmla="*/ 2 h 651"/>
                <a:gd name="T72" fmla="*/ 4 w 2634"/>
                <a:gd name="T73" fmla="*/ 1 h 651"/>
                <a:gd name="T74" fmla="*/ 5 w 2634"/>
                <a:gd name="T75" fmla="*/ 1 h 651"/>
                <a:gd name="T76" fmla="*/ 4 w 2634"/>
                <a:gd name="T77" fmla="*/ 1 h 651"/>
                <a:gd name="T78" fmla="*/ 4 w 2634"/>
                <a:gd name="T79" fmla="*/ 1 h 651"/>
                <a:gd name="T80" fmla="*/ 4 w 2634"/>
                <a:gd name="T81" fmla="*/ 1 h 651"/>
                <a:gd name="T82" fmla="*/ 4 w 2634"/>
                <a:gd name="T83" fmla="*/ 1 h 651"/>
                <a:gd name="T84" fmla="*/ 4 w 2634"/>
                <a:gd name="T85" fmla="*/ 1 h 651"/>
                <a:gd name="T86" fmla="*/ 3 w 2634"/>
                <a:gd name="T87" fmla="*/ 1 h 651"/>
                <a:gd name="T88" fmla="*/ 3 w 2634"/>
                <a:gd name="T89" fmla="*/ 1 h 651"/>
                <a:gd name="T90" fmla="*/ 3 w 2634"/>
                <a:gd name="T91" fmla="*/ 1 h 651"/>
                <a:gd name="T92" fmla="*/ 3 w 2634"/>
                <a:gd name="T93" fmla="*/ 0 h 651"/>
                <a:gd name="T94" fmla="*/ 2 w 2634"/>
                <a:gd name="T95" fmla="*/ 2 h 651"/>
                <a:gd name="T96" fmla="*/ 1 w 2634"/>
                <a:gd name="T97" fmla="*/ 2 h 651"/>
                <a:gd name="T98" fmla="*/ 1 w 2634"/>
                <a:gd name="T99" fmla="*/ 2 h 651"/>
                <a:gd name="T100" fmla="*/ 1 w 2634"/>
                <a:gd name="T101" fmla="*/ 2 h 651"/>
                <a:gd name="T102" fmla="*/ 0 w 2634"/>
                <a:gd name="T103" fmla="*/ 1 h 651"/>
                <a:gd name="T104" fmla="*/ 1 w 2634"/>
                <a:gd name="T105" fmla="*/ 1 h 651"/>
                <a:gd name="T106" fmla="*/ 1 w 2634"/>
                <a:gd name="T107" fmla="*/ 0 h 6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34"/>
                <a:gd name="T163" fmla="*/ 0 h 651"/>
                <a:gd name="T164" fmla="*/ 2634 w 2634"/>
                <a:gd name="T165" fmla="*/ 651 h 6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34" h="651">
                  <a:moveTo>
                    <a:pt x="248" y="24"/>
                  </a:moveTo>
                  <a:lnTo>
                    <a:pt x="242" y="28"/>
                  </a:lnTo>
                  <a:lnTo>
                    <a:pt x="225" y="35"/>
                  </a:lnTo>
                  <a:lnTo>
                    <a:pt x="214" y="40"/>
                  </a:lnTo>
                  <a:lnTo>
                    <a:pt x="200" y="47"/>
                  </a:lnTo>
                  <a:lnTo>
                    <a:pt x="185" y="55"/>
                  </a:lnTo>
                  <a:lnTo>
                    <a:pt x="177" y="61"/>
                  </a:lnTo>
                  <a:lnTo>
                    <a:pt x="169" y="65"/>
                  </a:lnTo>
                  <a:lnTo>
                    <a:pt x="160" y="69"/>
                  </a:lnTo>
                  <a:lnTo>
                    <a:pt x="153" y="76"/>
                  </a:lnTo>
                  <a:lnTo>
                    <a:pt x="144" y="83"/>
                  </a:lnTo>
                  <a:lnTo>
                    <a:pt x="135" y="88"/>
                  </a:lnTo>
                  <a:lnTo>
                    <a:pt x="119" y="102"/>
                  </a:lnTo>
                  <a:lnTo>
                    <a:pt x="101" y="117"/>
                  </a:lnTo>
                  <a:lnTo>
                    <a:pt x="86" y="134"/>
                  </a:lnTo>
                  <a:lnTo>
                    <a:pt x="71" y="152"/>
                  </a:lnTo>
                  <a:lnTo>
                    <a:pt x="57" y="171"/>
                  </a:lnTo>
                  <a:lnTo>
                    <a:pt x="44" y="191"/>
                  </a:lnTo>
                  <a:lnTo>
                    <a:pt x="33" y="213"/>
                  </a:lnTo>
                  <a:lnTo>
                    <a:pt x="25" y="235"/>
                  </a:lnTo>
                  <a:lnTo>
                    <a:pt x="11" y="274"/>
                  </a:lnTo>
                  <a:lnTo>
                    <a:pt x="0" y="348"/>
                  </a:lnTo>
                  <a:lnTo>
                    <a:pt x="2" y="381"/>
                  </a:lnTo>
                  <a:lnTo>
                    <a:pt x="9" y="412"/>
                  </a:lnTo>
                  <a:lnTo>
                    <a:pt x="17" y="440"/>
                  </a:lnTo>
                  <a:lnTo>
                    <a:pt x="22" y="454"/>
                  </a:lnTo>
                  <a:lnTo>
                    <a:pt x="28" y="467"/>
                  </a:lnTo>
                  <a:lnTo>
                    <a:pt x="35" y="478"/>
                  </a:lnTo>
                  <a:lnTo>
                    <a:pt x="44" y="489"/>
                  </a:lnTo>
                  <a:lnTo>
                    <a:pt x="64" y="507"/>
                  </a:lnTo>
                  <a:lnTo>
                    <a:pt x="73" y="513"/>
                  </a:lnTo>
                  <a:lnTo>
                    <a:pt x="86" y="519"/>
                  </a:lnTo>
                  <a:lnTo>
                    <a:pt x="97" y="523"/>
                  </a:lnTo>
                  <a:lnTo>
                    <a:pt x="108" y="527"/>
                  </a:lnTo>
                  <a:lnTo>
                    <a:pt x="129" y="533"/>
                  </a:lnTo>
                  <a:lnTo>
                    <a:pt x="146" y="537"/>
                  </a:lnTo>
                  <a:lnTo>
                    <a:pt x="162" y="537"/>
                  </a:lnTo>
                  <a:lnTo>
                    <a:pt x="979" y="562"/>
                  </a:lnTo>
                  <a:lnTo>
                    <a:pt x="1118" y="527"/>
                  </a:lnTo>
                  <a:lnTo>
                    <a:pt x="1122" y="617"/>
                  </a:lnTo>
                  <a:lnTo>
                    <a:pt x="1213" y="560"/>
                  </a:lnTo>
                  <a:lnTo>
                    <a:pt x="1224" y="530"/>
                  </a:lnTo>
                  <a:lnTo>
                    <a:pt x="1230" y="515"/>
                  </a:lnTo>
                  <a:lnTo>
                    <a:pt x="1238" y="500"/>
                  </a:lnTo>
                  <a:lnTo>
                    <a:pt x="1247" y="483"/>
                  </a:lnTo>
                  <a:lnTo>
                    <a:pt x="1257" y="464"/>
                  </a:lnTo>
                  <a:lnTo>
                    <a:pt x="1268" y="447"/>
                  </a:lnTo>
                  <a:lnTo>
                    <a:pt x="1282" y="428"/>
                  </a:lnTo>
                  <a:lnTo>
                    <a:pt x="1297" y="412"/>
                  </a:lnTo>
                  <a:lnTo>
                    <a:pt x="1314" y="396"/>
                  </a:lnTo>
                  <a:lnTo>
                    <a:pt x="1322" y="390"/>
                  </a:lnTo>
                  <a:lnTo>
                    <a:pt x="1332" y="383"/>
                  </a:lnTo>
                  <a:lnTo>
                    <a:pt x="1341" y="377"/>
                  </a:lnTo>
                  <a:lnTo>
                    <a:pt x="1351" y="372"/>
                  </a:lnTo>
                  <a:lnTo>
                    <a:pt x="1362" y="366"/>
                  </a:lnTo>
                  <a:lnTo>
                    <a:pt x="1373" y="363"/>
                  </a:lnTo>
                  <a:lnTo>
                    <a:pt x="1395" y="358"/>
                  </a:lnTo>
                  <a:lnTo>
                    <a:pt x="1442" y="357"/>
                  </a:lnTo>
                  <a:lnTo>
                    <a:pt x="1486" y="359"/>
                  </a:lnTo>
                  <a:lnTo>
                    <a:pt x="1527" y="370"/>
                  </a:lnTo>
                  <a:lnTo>
                    <a:pt x="1547" y="377"/>
                  </a:lnTo>
                  <a:lnTo>
                    <a:pt x="1566" y="385"/>
                  </a:lnTo>
                  <a:lnTo>
                    <a:pt x="1584" y="395"/>
                  </a:lnTo>
                  <a:lnTo>
                    <a:pt x="1592" y="399"/>
                  </a:lnTo>
                  <a:lnTo>
                    <a:pt x="1599" y="405"/>
                  </a:lnTo>
                  <a:lnTo>
                    <a:pt x="1626" y="428"/>
                  </a:lnTo>
                  <a:lnTo>
                    <a:pt x="1648" y="454"/>
                  </a:lnTo>
                  <a:lnTo>
                    <a:pt x="1662" y="485"/>
                  </a:lnTo>
                  <a:lnTo>
                    <a:pt x="1673" y="516"/>
                  </a:lnTo>
                  <a:lnTo>
                    <a:pt x="1682" y="545"/>
                  </a:lnTo>
                  <a:lnTo>
                    <a:pt x="1693" y="599"/>
                  </a:lnTo>
                  <a:lnTo>
                    <a:pt x="1701" y="651"/>
                  </a:lnTo>
                  <a:lnTo>
                    <a:pt x="2623" y="560"/>
                  </a:lnTo>
                  <a:lnTo>
                    <a:pt x="2634" y="507"/>
                  </a:lnTo>
                  <a:lnTo>
                    <a:pt x="1931" y="526"/>
                  </a:lnTo>
                  <a:lnTo>
                    <a:pt x="1917" y="511"/>
                  </a:lnTo>
                  <a:lnTo>
                    <a:pt x="1899" y="493"/>
                  </a:lnTo>
                  <a:lnTo>
                    <a:pt x="1877" y="472"/>
                  </a:lnTo>
                  <a:lnTo>
                    <a:pt x="1863" y="460"/>
                  </a:lnTo>
                  <a:lnTo>
                    <a:pt x="1850" y="446"/>
                  </a:lnTo>
                  <a:lnTo>
                    <a:pt x="1833" y="432"/>
                  </a:lnTo>
                  <a:lnTo>
                    <a:pt x="1817" y="418"/>
                  </a:lnTo>
                  <a:lnTo>
                    <a:pt x="1800" y="403"/>
                  </a:lnTo>
                  <a:lnTo>
                    <a:pt x="1784" y="388"/>
                  </a:lnTo>
                  <a:lnTo>
                    <a:pt x="1764" y="373"/>
                  </a:lnTo>
                  <a:lnTo>
                    <a:pt x="1745" y="358"/>
                  </a:lnTo>
                  <a:lnTo>
                    <a:pt x="1726" y="341"/>
                  </a:lnTo>
                  <a:lnTo>
                    <a:pt x="1716" y="335"/>
                  </a:lnTo>
                  <a:lnTo>
                    <a:pt x="1705" y="326"/>
                  </a:lnTo>
                  <a:lnTo>
                    <a:pt x="1695" y="319"/>
                  </a:lnTo>
                  <a:lnTo>
                    <a:pt x="1684" y="313"/>
                  </a:lnTo>
                  <a:lnTo>
                    <a:pt x="1675" y="306"/>
                  </a:lnTo>
                  <a:lnTo>
                    <a:pt x="1664" y="297"/>
                  </a:lnTo>
                  <a:lnTo>
                    <a:pt x="1655" y="290"/>
                  </a:lnTo>
                  <a:lnTo>
                    <a:pt x="1646" y="284"/>
                  </a:lnTo>
                  <a:lnTo>
                    <a:pt x="1635" y="278"/>
                  </a:lnTo>
                  <a:lnTo>
                    <a:pt x="1625" y="271"/>
                  </a:lnTo>
                  <a:lnTo>
                    <a:pt x="1614" y="266"/>
                  </a:lnTo>
                  <a:lnTo>
                    <a:pt x="1604" y="259"/>
                  </a:lnTo>
                  <a:lnTo>
                    <a:pt x="1593" y="253"/>
                  </a:lnTo>
                  <a:lnTo>
                    <a:pt x="1584" y="249"/>
                  </a:lnTo>
                  <a:lnTo>
                    <a:pt x="1573" y="244"/>
                  </a:lnTo>
                  <a:lnTo>
                    <a:pt x="1563" y="240"/>
                  </a:lnTo>
                  <a:lnTo>
                    <a:pt x="1553" y="235"/>
                  </a:lnTo>
                  <a:lnTo>
                    <a:pt x="1544" y="231"/>
                  </a:lnTo>
                  <a:lnTo>
                    <a:pt x="1524" y="224"/>
                  </a:lnTo>
                  <a:lnTo>
                    <a:pt x="1505" y="219"/>
                  </a:lnTo>
                  <a:lnTo>
                    <a:pt x="1487" y="215"/>
                  </a:lnTo>
                  <a:lnTo>
                    <a:pt x="1471" y="213"/>
                  </a:lnTo>
                  <a:lnTo>
                    <a:pt x="1436" y="216"/>
                  </a:lnTo>
                  <a:lnTo>
                    <a:pt x="1407" y="226"/>
                  </a:lnTo>
                  <a:lnTo>
                    <a:pt x="1392" y="231"/>
                  </a:lnTo>
                  <a:lnTo>
                    <a:pt x="1377" y="237"/>
                  </a:lnTo>
                  <a:lnTo>
                    <a:pt x="1362" y="244"/>
                  </a:lnTo>
                  <a:lnTo>
                    <a:pt x="1348" y="252"/>
                  </a:lnTo>
                  <a:lnTo>
                    <a:pt x="1334" y="259"/>
                  </a:lnTo>
                  <a:lnTo>
                    <a:pt x="1321" y="267"/>
                  </a:lnTo>
                  <a:lnTo>
                    <a:pt x="1307" y="277"/>
                  </a:lnTo>
                  <a:lnTo>
                    <a:pt x="1300" y="282"/>
                  </a:lnTo>
                  <a:lnTo>
                    <a:pt x="1293" y="286"/>
                  </a:lnTo>
                  <a:lnTo>
                    <a:pt x="1286" y="290"/>
                  </a:lnTo>
                  <a:lnTo>
                    <a:pt x="1279" y="296"/>
                  </a:lnTo>
                  <a:lnTo>
                    <a:pt x="1272" y="299"/>
                  </a:lnTo>
                  <a:lnTo>
                    <a:pt x="1267" y="304"/>
                  </a:lnTo>
                  <a:lnTo>
                    <a:pt x="1260" y="308"/>
                  </a:lnTo>
                  <a:lnTo>
                    <a:pt x="1254" y="313"/>
                  </a:lnTo>
                  <a:lnTo>
                    <a:pt x="1247" y="318"/>
                  </a:lnTo>
                  <a:lnTo>
                    <a:pt x="1241" y="322"/>
                  </a:lnTo>
                  <a:lnTo>
                    <a:pt x="1234" y="328"/>
                  </a:lnTo>
                  <a:lnTo>
                    <a:pt x="1228" y="332"/>
                  </a:lnTo>
                  <a:lnTo>
                    <a:pt x="1223" y="336"/>
                  </a:lnTo>
                  <a:lnTo>
                    <a:pt x="1217" y="340"/>
                  </a:lnTo>
                  <a:lnTo>
                    <a:pt x="1212" y="344"/>
                  </a:lnTo>
                  <a:lnTo>
                    <a:pt x="1206" y="350"/>
                  </a:lnTo>
                  <a:lnTo>
                    <a:pt x="1194" y="358"/>
                  </a:lnTo>
                  <a:lnTo>
                    <a:pt x="1184" y="366"/>
                  </a:lnTo>
                  <a:lnTo>
                    <a:pt x="1173" y="373"/>
                  </a:lnTo>
                  <a:lnTo>
                    <a:pt x="1163" y="380"/>
                  </a:lnTo>
                  <a:lnTo>
                    <a:pt x="1154" y="385"/>
                  </a:lnTo>
                  <a:lnTo>
                    <a:pt x="1146" y="390"/>
                  </a:lnTo>
                  <a:lnTo>
                    <a:pt x="1137" y="395"/>
                  </a:lnTo>
                  <a:lnTo>
                    <a:pt x="1121" y="402"/>
                  </a:lnTo>
                  <a:lnTo>
                    <a:pt x="1107" y="405"/>
                  </a:lnTo>
                  <a:lnTo>
                    <a:pt x="1096" y="402"/>
                  </a:lnTo>
                  <a:lnTo>
                    <a:pt x="1086" y="395"/>
                  </a:lnTo>
                  <a:lnTo>
                    <a:pt x="1077" y="373"/>
                  </a:lnTo>
                  <a:lnTo>
                    <a:pt x="1072" y="351"/>
                  </a:lnTo>
                  <a:lnTo>
                    <a:pt x="1075" y="329"/>
                  </a:lnTo>
                  <a:lnTo>
                    <a:pt x="1082" y="311"/>
                  </a:lnTo>
                  <a:lnTo>
                    <a:pt x="1092" y="293"/>
                  </a:lnTo>
                  <a:lnTo>
                    <a:pt x="1099" y="281"/>
                  </a:lnTo>
                  <a:lnTo>
                    <a:pt x="1108" y="267"/>
                  </a:lnTo>
                  <a:lnTo>
                    <a:pt x="1112" y="165"/>
                  </a:lnTo>
                  <a:lnTo>
                    <a:pt x="1088" y="145"/>
                  </a:lnTo>
                  <a:lnTo>
                    <a:pt x="1078" y="138"/>
                  </a:lnTo>
                  <a:lnTo>
                    <a:pt x="1068" y="129"/>
                  </a:lnTo>
                  <a:lnTo>
                    <a:pt x="1061" y="124"/>
                  </a:lnTo>
                  <a:lnTo>
                    <a:pt x="1056" y="121"/>
                  </a:lnTo>
                  <a:lnTo>
                    <a:pt x="1050" y="117"/>
                  </a:lnTo>
                  <a:lnTo>
                    <a:pt x="1045" y="138"/>
                  </a:lnTo>
                  <a:lnTo>
                    <a:pt x="1035" y="158"/>
                  </a:lnTo>
                  <a:lnTo>
                    <a:pt x="1028" y="169"/>
                  </a:lnTo>
                  <a:lnTo>
                    <a:pt x="1019" y="182"/>
                  </a:lnTo>
                  <a:lnTo>
                    <a:pt x="1002" y="201"/>
                  </a:lnTo>
                  <a:lnTo>
                    <a:pt x="990" y="212"/>
                  </a:lnTo>
                  <a:lnTo>
                    <a:pt x="977" y="216"/>
                  </a:lnTo>
                  <a:lnTo>
                    <a:pt x="972" y="275"/>
                  </a:lnTo>
                  <a:lnTo>
                    <a:pt x="964" y="297"/>
                  </a:lnTo>
                  <a:lnTo>
                    <a:pt x="958" y="310"/>
                  </a:lnTo>
                  <a:lnTo>
                    <a:pt x="951" y="321"/>
                  </a:lnTo>
                  <a:lnTo>
                    <a:pt x="933" y="337"/>
                  </a:lnTo>
                  <a:lnTo>
                    <a:pt x="922" y="344"/>
                  </a:lnTo>
                  <a:lnTo>
                    <a:pt x="908" y="350"/>
                  </a:lnTo>
                  <a:lnTo>
                    <a:pt x="881" y="355"/>
                  </a:lnTo>
                  <a:lnTo>
                    <a:pt x="858" y="357"/>
                  </a:lnTo>
                  <a:lnTo>
                    <a:pt x="838" y="352"/>
                  </a:lnTo>
                  <a:lnTo>
                    <a:pt x="822" y="346"/>
                  </a:lnTo>
                  <a:lnTo>
                    <a:pt x="796" y="321"/>
                  </a:lnTo>
                  <a:lnTo>
                    <a:pt x="783" y="303"/>
                  </a:lnTo>
                  <a:lnTo>
                    <a:pt x="773" y="282"/>
                  </a:lnTo>
                  <a:lnTo>
                    <a:pt x="768" y="259"/>
                  </a:lnTo>
                  <a:lnTo>
                    <a:pt x="767" y="235"/>
                  </a:lnTo>
                  <a:lnTo>
                    <a:pt x="769" y="212"/>
                  </a:lnTo>
                  <a:lnTo>
                    <a:pt x="775" y="190"/>
                  </a:lnTo>
                  <a:lnTo>
                    <a:pt x="782" y="172"/>
                  </a:lnTo>
                  <a:lnTo>
                    <a:pt x="789" y="157"/>
                  </a:lnTo>
                  <a:lnTo>
                    <a:pt x="796" y="143"/>
                  </a:lnTo>
                  <a:lnTo>
                    <a:pt x="733" y="0"/>
                  </a:lnTo>
                  <a:lnTo>
                    <a:pt x="707" y="500"/>
                  </a:lnTo>
                  <a:lnTo>
                    <a:pt x="426" y="491"/>
                  </a:lnTo>
                  <a:lnTo>
                    <a:pt x="390" y="380"/>
                  </a:lnTo>
                  <a:lnTo>
                    <a:pt x="383" y="385"/>
                  </a:lnTo>
                  <a:lnTo>
                    <a:pt x="375" y="390"/>
                  </a:lnTo>
                  <a:lnTo>
                    <a:pt x="364" y="396"/>
                  </a:lnTo>
                  <a:lnTo>
                    <a:pt x="350" y="405"/>
                  </a:lnTo>
                  <a:lnTo>
                    <a:pt x="335" y="413"/>
                  </a:lnTo>
                  <a:lnTo>
                    <a:pt x="317" y="420"/>
                  </a:lnTo>
                  <a:lnTo>
                    <a:pt x="301" y="427"/>
                  </a:lnTo>
                  <a:lnTo>
                    <a:pt x="282" y="435"/>
                  </a:lnTo>
                  <a:lnTo>
                    <a:pt x="261" y="438"/>
                  </a:lnTo>
                  <a:lnTo>
                    <a:pt x="221" y="440"/>
                  </a:lnTo>
                  <a:lnTo>
                    <a:pt x="184" y="429"/>
                  </a:lnTo>
                  <a:lnTo>
                    <a:pt x="152" y="403"/>
                  </a:lnTo>
                  <a:lnTo>
                    <a:pt x="140" y="384"/>
                  </a:lnTo>
                  <a:lnTo>
                    <a:pt x="127" y="366"/>
                  </a:lnTo>
                  <a:lnTo>
                    <a:pt x="118" y="350"/>
                  </a:lnTo>
                  <a:lnTo>
                    <a:pt x="109" y="332"/>
                  </a:lnTo>
                  <a:lnTo>
                    <a:pt x="93" y="267"/>
                  </a:lnTo>
                  <a:lnTo>
                    <a:pt x="95" y="212"/>
                  </a:lnTo>
                  <a:lnTo>
                    <a:pt x="104" y="187"/>
                  </a:lnTo>
                  <a:lnTo>
                    <a:pt x="113" y="167"/>
                  </a:lnTo>
                  <a:lnTo>
                    <a:pt x="127" y="145"/>
                  </a:lnTo>
                  <a:lnTo>
                    <a:pt x="146" y="123"/>
                  </a:lnTo>
                  <a:lnTo>
                    <a:pt x="170" y="99"/>
                  </a:lnTo>
                  <a:lnTo>
                    <a:pt x="193" y="76"/>
                  </a:lnTo>
                  <a:lnTo>
                    <a:pt x="214" y="55"/>
                  </a:lnTo>
                  <a:lnTo>
                    <a:pt x="232" y="39"/>
                  </a:lnTo>
                  <a:lnTo>
                    <a:pt x="248" y="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8" name="Freeform 24"/>
            <p:cNvSpPr>
              <a:spLocks/>
            </p:cNvSpPr>
            <p:nvPr/>
          </p:nvSpPr>
          <p:spPr bwMode="auto">
            <a:xfrm>
              <a:off x="2451" y="2864"/>
              <a:ext cx="389" cy="88"/>
            </a:xfrm>
            <a:custGeom>
              <a:avLst/>
              <a:gdLst>
                <a:gd name="T0" fmla="*/ 0 w 1169"/>
                <a:gd name="T1" fmla="*/ 0 h 264"/>
                <a:gd name="T2" fmla="*/ 0 w 1169"/>
                <a:gd name="T3" fmla="*/ 0 h 264"/>
                <a:gd name="T4" fmla="*/ 0 w 1169"/>
                <a:gd name="T5" fmla="*/ 1 h 264"/>
                <a:gd name="T6" fmla="*/ 0 w 1169"/>
                <a:gd name="T7" fmla="*/ 1 h 264"/>
                <a:gd name="T8" fmla="*/ 0 w 1169"/>
                <a:gd name="T9" fmla="*/ 1 h 264"/>
                <a:gd name="T10" fmla="*/ 0 w 1169"/>
                <a:gd name="T11" fmla="*/ 1 h 264"/>
                <a:gd name="T12" fmla="*/ 0 w 1169"/>
                <a:gd name="T13" fmla="*/ 1 h 264"/>
                <a:gd name="T14" fmla="*/ 1 w 1169"/>
                <a:gd name="T15" fmla="*/ 1 h 264"/>
                <a:gd name="T16" fmla="*/ 1 w 1169"/>
                <a:gd name="T17" fmla="*/ 1 h 264"/>
                <a:gd name="T18" fmla="*/ 1 w 1169"/>
                <a:gd name="T19" fmla="*/ 1 h 264"/>
                <a:gd name="T20" fmla="*/ 2 w 1169"/>
                <a:gd name="T21" fmla="*/ 1 h 264"/>
                <a:gd name="T22" fmla="*/ 2 w 1169"/>
                <a:gd name="T23" fmla="*/ 1 h 264"/>
                <a:gd name="T24" fmla="*/ 3 w 1169"/>
                <a:gd name="T25" fmla="*/ 1 h 264"/>
                <a:gd name="T26" fmla="*/ 4 w 1169"/>
                <a:gd name="T27" fmla="*/ 1 h 264"/>
                <a:gd name="T28" fmla="*/ 4 w 1169"/>
                <a:gd name="T29" fmla="*/ 1 h 264"/>
                <a:gd name="T30" fmla="*/ 5 w 1169"/>
                <a:gd name="T31" fmla="*/ 1 h 264"/>
                <a:gd name="T32" fmla="*/ 5 w 1169"/>
                <a:gd name="T33" fmla="*/ 0 h 264"/>
                <a:gd name="T34" fmla="*/ 5 w 1169"/>
                <a:gd name="T35" fmla="*/ 0 h 264"/>
                <a:gd name="T36" fmla="*/ 5 w 1169"/>
                <a:gd name="T37" fmla="*/ 1 h 264"/>
                <a:gd name="T38" fmla="*/ 5 w 1169"/>
                <a:gd name="T39" fmla="*/ 1 h 264"/>
                <a:gd name="T40" fmla="*/ 4 w 1169"/>
                <a:gd name="T41" fmla="*/ 1 h 264"/>
                <a:gd name="T42" fmla="*/ 4 w 1169"/>
                <a:gd name="T43" fmla="*/ 1 h 264"/>
                <a:gd name="T44" fmla="*/ 4 w 1169"/>
                <a:gd name="T45" fmla="*/ 1 h 264"/>
                <a:gd name="T46" fmla="*/ 4 w 1169"/>
                <a:gd name="T47" fmla="*/ 1 h 264"/>
                <a:gd name="T48" fmla="*/ 2 w 1169"/>
                <a:gd name="T49" fmla="*/ 1 h 264"/>
                <a:gd name="T50" fmla="*/ 1 w 1169"/>
                <a:gd name="T51" fmla="*/ 1 h 264"/>
                <a:gd name="T52" fmla="*/ 1 w 1169"/>
                <a:gd name="T53" fmla="*/ 1 h 264"/>
                <a:gd name="T54" fmla="*/ 0 w 1169"/>
                <a:gd name="T55" fmla="*/ 1 h 264"/>
                <a:gd name="T56" fmla="*/ 0 w 1169"/>
                <a:gd name="T57" fmla="*/ 0 h 264"/>
                <a:gd name="T58" fmla="*/ 0 w 1169"/>
                <a:gd name="T59" fmla="*/ 0 h 264"/>
                <a:gd name="T60" fmla="*/ 0 w 1169"/>
                <a:gd name="T61" fmla="*/ 0 h 264"/>
                <a:gd name="T62" fmla="*/ 0 w 1169"/>
                <a:gd name="T63" fmla="*/ 0 h 264"/>
                <a:gd name="T64" fmla="*/ 0 w 1169"/>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9"/>
                <a:gd name="T100" fmla="*/ 0 h 264"/>
                <a:gd name="T101" fmla="*/ 1169 w 1169"/>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9" h="264">
                  <a:moveTo>
                    <a:pt x="48" y="0"/>
                  </a:moveTo>
                  <a:lnTo>
                    <a:pt x="35" y="16"/>
                  </a:lnTo>
                  <a:lnTo>
                    <a:pt x="22" y="33"/>
                  </a:lnTo>
                  <a:lnTo>
                    <a:pt x="10" y="55"/>
                  </a:lnTo>
                  <a:lnTo>
                    <a:pt x="0" y="108"/>
                  </a:lnTo>
                  <a:lnTo>
                    <a:pt x="2" y="123"/>
                  </a:lnTo>
                  <a:lnTo>
                    <a:pt x="9" y="139"/>
                  </a:lnTo>
                  <a:lnTo>
                    <a:pt x="15" y="154"/>
                  </a:lnTo>
                  <a:lnTo>
                    <a:pt x="29" y="168"/>
                  </a:lnTo>
                  <a:lnTo>
                    <a:pt x="33" y="170"/>
                  </a:lnTo>
                  <a:lnTo>
                    <a:pt x="39" y="176"/>
                  </a:lnTo>
                  <a:lnTo>
                    <a:pt x="54" y="181"/>
                  </a:lnTo>
                  <a:lnTo>
                    <a:pt x="72" y="188"/>
                  </a:lnTo>
                  <a:lnTo>
                    <a:pt x="97" y="195"/>
                  </a:lnTo>
                  <a:lnTo>
                    <a:pt x="123" y="201"/>
                  </a:lnTo>
                  <a:lnTo>
                    <a:pt x="153" y="207"/>
                  </a:lnTo>
                  <a:lnTo>
                    <a:pt x="186" y="213"/>
                  </a:lnTo>
                  <a:lnTo>
                    <a:pt x="224" y="218"/>
                  </a:lnTo>
                  <a:lnTo>
                    <a:pt x="262" y="224"/>
                  </a:lnTo>
                  <a:lnTo>
                    <a:pt x="303" y="229"/>
                  </a:lnTo>
                  <a:lnTo>
                    <a:pt x="346" y="234"/>
                  </a:lnTo>
                  <a:lnTo>
                    <a:pt x="392" y="238"/>
                  </a:lnTo>
                  <a:lnTo>
                    <a:pt x="437" y="243"/>
                  </a:lnTo>
                  <a:lnTo>
                    <a:pt x="484" y="246"/>
                  </a:lnTo>
                  <a:lnTo>
                    <a:pt x="579" y="253"/>
                  </a:lnTo>
                  <a:lnTo>
                    <a:pt x="673" y="258"/>
                  </a:lnTo>
                  <a:lnTo>
                    <a:pt x="765" y="261"/>
                  </a:lnTo>
                  <a:lnTo>
                    <a:pt x="930" y="264"/>
                  </a:lnTo>
                  <a:lnTo>
                    <a:pt x="1054" y="261"/>
                  </a:lnTo>
                  <a:lnTo>
                    <a:pt x="1093" y="254"/>
                  </a:lnTo>
                  <a:lnTo>
                    <a:pt x="1114" y="247"/>
                  </a:lnTo>
                  <a:lnTo>
                    <a:pt x="1147" y="207"/>
                  </a:lnTo>
                  <a:lnTo>
                    <a:pt x="1163" y="155"/>
                  </a:lnTo>
                  <a:lnTo>
                    <a:pt x="1169" y="95"/>
                  </a:lnTo>
                  <a:lnTo>
                    <a:pt x="1156" y="104"/>
                  </a:lnTo>
                  <a:lnTo>
                    <a:pt x="1150" y="110"/>
                  </a:lnTo>
                  <a:lnTo>
                    <a:pt x="1143" y="115"/>
                  </a:lnTo>
                  <a:lnTo>
                    <a:pt x="1132" y="122"/>
                  </a:lnTo>
                  <a:lnTo>
                    <a:pt x="1121" y="128"/>
                  </a:lnTo>
                  <a:lnTo>
                    <a:pt x="1107" y="134"/>
                  </a:lnTo>
                  <a:lnTo>
                    <a:pt x="1090" y="141"/>
                  </a:lnTo>
                  <a:lnTo>
                    <a:pt x="1074" y="147"/>
                  </a:lnTo>
                  <a:lnTo>
                    <a:pt x="1054" y="154"/>
                  </a:lnTo>
                  <a:lnTo>
                    <a:pt x="1032" y="159"/>
                  </a:lnTo>
                  <a:lnTo>
                    <a:pt x="1009" y="163"/>
                  </a:lnTo>
                  <a:lnTo>
                    <a:pt x="983" y="169"/>
                  </a:lnTo>
                  <a:lnTo>
                    <a:pt x="955" y="172"/>
                  </a:lnTo>
                  <a:lnTo>
                    <a:pt x="875" y="176"/>
                  </a:lnTo>
                  <a:lnTo>
                    <a:pt x="758" y="177"/>
                  </a:lnTo>
                  <a:lnTo>
                    <a:pt x="469" y="169"/>
                  </a:lnTo>
                  <a:lnTo>
                    <a:pt x="325" y="161"/>
                  </a:lnTo>
                  <a:lnTo>
                    <a:pt x="259" y="154"/>
                  </a:lnTo>
                  <a:lnTo>
                    <a:pt x="199" y="147"/>
                  </a:lnTo>
                  <a:lnTo>
                    <a:pt x="148" y="140"/>
                  </a:lnTo>
                  <a:lnTo>
                    <a:pt x="106" y="132"/>
                  </a:lnTo>
                  <a:lnTo>
                    <a:pt x="76" y="122"/>
                  </a:lnTo>
                  <a:lnTo>
                    <a:pt x="60" y="111"/>
                  </a:lnTo>
                  <a:lnTo>
                    <a:pt x="46" y="89"/>
                  </a:lnTo>
                  <a:lnTo>
                    <a:pt x="43" y="70"/>
                  </a:lnTo>
                  <a:lnTo>
                    <a:pt x="44" y="51"/>
                  </a:lnTo>
                  <a:lnTo>
                    <a:pt x="51" y="34"/>
                  </a:lnTo>
                  <a:lnTo>
                    <a:pt x="61" y="20"/>
                  </a:lnTo>
                  <a:lnTo>
                    <a:pt x="69" y="9"/>
                  </a:lnTo>
                  <a:lnTo>
                    <a:pt x="80" y="1"/>
                  </a:lnTo>
                  <a:lnTo>
                    <a:pt x="48"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9" name="Freeform 25"/>
            <p:cNvSpPr>
              <a:spLocks/>
            </p:cNvSpPr>
            <p:nvPr/>
          </p:nvSpPr>
          <p:spPr bwMode="auto">
            <a:xfrm>
              <a:off x="2542" y="2930"/>
              <a:ext cx="166" cy="72"/>
            </a:xfrm>
            <a:custGeom>
              <a:avLst/>
              <a:gdLst>
                <a:gd name="T0" fmla="*/ 0 w 499"/>
                <a:gd name="T1" fmla="*/ 0 h 215"/>
                <a:gd name="T2" fmla="*/ 0 w 499"/>
                <a:gd name="T3" fmla="*/ 0 h 215"/>
                <a:gd name="T4" fmla="*/ 0 w 499"/>
                <a:gd name="T5" fmla="*/ 0 h 215"/>
                <a:gd name="T6" fmla="*/ 0 w 499"/>
                <a:gd name="T7" fmla="*/ 0 h 215"/>
                <a:gd name="T8" fmla="*/ 0 w 499"/>
                <a:gd name="T9" fmla="*/ 0 h 215"/>
                <a:gd name="T10" fmla="*/ 0 w 499"/>
                <a:gd name="T11" fmla="*/ 0 h 215"/>
                <a:gd name="T12" fmla="*/ 0 w 499"/>
                <a:gd name="T13" fmla="*/ 0 h 215"/>
                <a:gd name="T14" fmla="*/ 0 w 499"/>
                <a:gd name="T15" fmla="*/ 1 h 215"/>
                <a:gd name="T16" fmla="*/ 0 w 499"/>
                <a:gd name="T17" fmla="*/ 1 h 215"/>
                <a:gd name="T18" fmla="*/ 0 w 499"/>
                <a:gd name="T19" fmla="*/ 1 h 215"/>
                <a:gd name="T20" fmla="*/ 0 w 499"/>
                <a:gd name="T21" fmla="*/ 1 h 215"/>
                <a:gd name="T22" fmla="*/ 0 w 499"/>
                <a:gd name="T23" fmla="*/ 1 h 215"/>
                <a:gd name="T24" fmla="*/ 0 w 499"/>
                <a:gd name="T25" fmla="*/ 1 h 215"/>
                <a:gd name="T26" fmla="*/ 0 w 499"/>
                <a:gd name="T27" fmla="*/ 1 h 215"/>
                <a:gd name="T28" fmla="*/ 1 w 499"/>
                <a:gd name="T29" fmla="*/ 1 h 215"/>
                <a:gd name="T30" fmla="*/ 1 w 499"/>
                <a:gd name="T31" fmla="*/ 1 h 215"/>
                <a:gd name="T32" fmla="*/ 1 w 499"/>
                <a:gd name="T33" fmla="*/ 1 h 215"/>
                <a:gd name="T34" fmla="*/ 1 w 499"/>
                <a:gd name="T35" fmla="*/ 1 h 215"/>
                <a:gd name="T36" fmla="*/ 1 w 499"/>
                <a:gd name="T37" fmla="*/ 1 h 215"/>
                <a:gd name="T38" fmla="*/ 1 w 499"/>
                <a:gd name="T39" fmla="*/ 1 h 215"/>
                <a:gd name="T40" fmla="*/ 1 w 499"/>
                <a:gd name="T41" fmla="*/ 1 h 215"/>
                <a:gd name="T42" fmla="*/ 1 w 499"/>
                <a:gd name="T43" fmla="*/ 1 h 215"/>
                <a:gd name="T44" fmla="*/ 1 w 499"/>
                <a:gd name="T45" fmla="*/ 1 h 215"/>
                <a:gd name="T46" fmla="*/ 1 w 499"/>
                <a:gd name="T47" fmla="*/ 1 h 215"/>
                <a:gd name="T48" fmla="*/ 2 w 499"/>
                <a:gd name="T49" fmla="*/ 1 h 215"/>
                <a:gd name="T50" fmla="*/ 2 w 499"/>
                <a:gd name="T51" fmla="*/ 1 h 215"/>
                <a:gd name="T52" fmla="*/ 2 w 499"/>
                <a:gd name="T53" fmla="*/ 1 h 215"/>
                <a:gd name="T54" fmla="*/ 2 w 499"/>
                <a:gd name="T55" fmla="*/ 1 h 215"/>
                <a:gd name="T56" fmla="*/ 2 w 499"/>
                <a:gd name="T57" fmla="*/ 1 h 215"/>
                <a:gd name="T58" fmla="*/ 2 w 499"/>
                <a:gd name="T59" fmla="*/ 1 h 215"/>
                <a:gd name="T60" fmla="*/ 2 w 499"/>
                <a:gd name="T61" fmla="*/ 0 h 215"/>
                <a:gd name="T62" fmla="*/ 2 w 499"/>
                <a:gd name="T63" fmla="*/ 0 h 215"/>
                <a:gd name="T64" fmla="*/ 2 w 499"/>
                <a:gd name="T65" fmla="*/ 0 h 215"/>
                <a:gd name="T66" fmla="*/ 2 w 499"/>
                <a:gd name="T67" fmla="*/ 0 h 215"/>
                <a:gd name="T68" fmla="*/ 2 w 499"/>
                <a:gd name="T69" fmla="*/ 0 h 215"/>
                <a:gd name="T70" fmla="*/ 0 w 499"/>
                <a:gd name="T71" fmla="*/ 0 h 215"/>
                <a:gd name="T72" fmla="*/ 0 w 499"/>
                <a:gd name="T73" fmla="*/ 0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9"/>
                <a:gd name="T112" fmla="*/ 0 h 215"/>
                <a:gd name="T113" fmla="*/ 499 w 499"/>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9" h="215">
                  <a:moveTo>
                    <a:pt x="0" y="0"/>
                  </a:moveTo>
                  <a:lnTo>
                    <a:pt x="4" y="19"/>
                  </a:lnTo>
                  <a:lnTo>
                    <a:pt x="8" y="41"/>
                  </a:lnTo>
                  <a:lnTo>
                    <a:pt x="18" y="69"/>
                  </a:lnTo>
                  <a:lnTo>
                    <a:pt x="25" y="84"/>
                  </a:lnTo>
                  <a:lnTo>
                    <a:pt x="33" y="99"/>
                  </a:lnTo>
                  <a:lnTo>
                    <a:pt x="41" y="114"/>
                  </a:lnTo>
                  <a:lnTo>
                    <a:pt x="54" y="130"/>
                  </a:lnTo>
                  <a:lnTo>
                    <a:pt x="66" y="143"/>
                  </a:lnTo>
                  <a:lnTo>
                    <a:pt x="81" y="157"/>
                  </a:lnTo>
                  <a:lnTo>
                    <a:pt x="90" y="164"/>
                  </a:lnTo>
                  <a:lnTo>
                    <a:pt x="99" y="169"/>
                  </a:lnTo>
                  <a:lnTo>
                    <a:pt x="108" y="176"/>
                  </a:lnTo>
                  <a:lnTo>
                    <a:pt x="119" y="182"/>
                  </a:lnTo>
                  <a:lnTo>
                    <a:pt x="128" y="187"/>
                  </a:lnTo>
                  <a:lnTo>
                    <a:pt x="139" y="191"/>
                  </a:lnTo>
                  <a:lnTo>
                    <a:pt x="149" y="196"/>
                  </a:lnTo>
                  <a:lnTo>
                    <a:pt x="160" y="200"/>
                  </a:lnTo>
                  <a:lnTo>
                    <a:pt x="182" y="207"/>
                  </a:lnTo>
                  <a:lnTo>
                    <a:pt x="203" y="211"/>
                  </a:lnTo>
                  <a:lnTo>
                    <a:pt x="245" y="215"/>
                  </a:lnTo>
                  <a:lnTo>
                    <a:pt x="285" y="215"/>
                  </a:lnTo>
                  <a:lnTo>
                    <a:pt x="324" y="209"/>
                  </a:lnTo>
                  <a:lnTo>
                    <a:pt x="357" y="201"/>
                  </a:lnTo>
                  <a:lnTo>
                    <a:pt x="372" y="197"/>
                  </a:lnTo>
                  <a:lnTo>
                    <a:pt x="386" y="191"/>
                  </a:lnTo>
                  <a:lnTo>
                    <a:pt x="397" y="185"/>
                  </a:lnTo>
                  <a:lnTo>
                    <a:pt x="408" y="178"/>
                  </a:lnTo>
                  <a:lnTo>
                    <a:pt x="426" y="161"/>
                  </a:lnTo>
                  <a:lnTo>
                    <a:pt x="444" y="141"/>
                  </a:lnTo>
                  <a:lnTo>
                    <a:pt x="459" y="117"/>
                  </a:lnTo>
                  <a:lnTo>
                    <a:pt x="471" y="92"/>
                  </a:lnTo>
                  <a:lnTo>
                    <a:pt x="484" y="70"/>
                  </a:lnTo>
                  <a:lnTo>
                    <a:pt x="492" y="52"/>
                  </a:lnTo>
                  <a:lnTo>
                    <a:pt x="499" y="35"/>
                  </a:lnTo>
                  <a:lnTo>
                    <a:pt x="0"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0" name="Freeform 26"/>
            <p:cNvSpPr>
              <a:spLocks/>
            </p:cNvSpPr>
            <p:nvPr/>
          </p:nvSpPr>
          <p:spPr bwMode="auto">
            <a:xfrm>
              <a:off x="2695" y="2673"/>
              <a:ext cx="730" cy="192"/>
            </a:xfrm>
            <a:custGeom>
              <a:avLst/>
              <a:gdLst>
                <a:gd name="T0" fmla="*/ 0 w 2189"/>
                <a:gd name="T1" fmla="*/ 1 h 575"/>
                <a:gd name="T2" fmla="*/ 0 w 2189"/>
                <a:gd name="T3" fmla="*/ 1 h 575"/>
                <a:gd name="T4" fmla="*/ 0 w 2189"/>
                <a:gd name="T5" fmla="*/ 1 h 575"/>
                <a:gd name="T6" fmla="*/ 0 w 2189"/>
                <a:gd name="T7" fmla="*/ 1 h 575"/>
                <a:gd name="T8" fmla="*/ 1 w 2189"/>
                <a:gd name="T9" fmla="*/ 1 h 575"/>
                <a:gd name="T10" fmla="*/ 1 w 2189"/>
                <a:gd name="T11" fmla="*/ 1 h 575"/>
                <a:gd name="T12" fmla="*/ 1 w 2189"/>
                <a:gd name="T13" fmla="*/ 1 h 575"/>
                <a:gd name="T14" fmla="*/ 1 w 2189"/>
                <a:gd name="T15" fmla="*/ 1 h 575"/>
                <a:gd name="T16" fmla="*/ 1 w 2189"/>
                <a:gd name="T17" fmla="*/ 2 h 575"/>
                <a:gd name="T18" fmla="*/ 1 w 2189"/>
                <a:gd name="T19" fmla="*/ 2 h 575"/>
                <a:gd name="T20" fmla="*/ 1 w 2189"/>
                <a:gd name="T21" fmla="*/ 1 h 575"/>
                <a:gd name="T22" fmla="*/ 1 w 2189"/>
                <a:gd name="T23" fmla="*/ 1 h 575"/>
                <a:gd name="T24" fmla="*/ 1 w 2189"/>
                <a:gd name="T25" fmla="*/ 1 h 575"/>
                <a:gd name="T26" fmla="*/ 1 w 2189"/>
                <a:gd name="T27" fmla="*/ 1 h 575"/>
                <a:gd name="T28" fmla="*/ 1 w 2189"/>
                <a:gd name="T29" fmla="*/ 1 h 575"/>
                <a:gd name="T30" fmla="*/ 1 w 2189"/>
                <a:gd name="T31" fmla="*/ 1 h 575"/>
                <a:gd name="T32" fmla="*/ 1 w 2189"/>
                <a:gd name="T33" fmla="*/ 1 h 575"/>
                <a:gd name="T34" fmla="*/ 1 w 2189"/>
                <a:gd name="T35" fmla="*/ 1 h 575"/>
                <a:gd name="T36" fmla="*/ 1 w 2189"/>
                <a:gd name="T37" fmla="*/ 1 h 575"/>
                <a:gd name="T38" fmla="*/ 1 w 2189"/>
                <a:gd name="T39" fmla="*/ 1 h 575"/>
                <a:gd name="T40" fmla="*/ 1 w 2189"/>
                <a:gd name="T41" fmla="*/ 1 h 575"/>
                <a:gd name="T42" fmla="*/ 1 w 2189"/>
                <a:gd name="T43" fmla="*/ 1 h 575"/>
                <a:gd name="T44" fmla="*/ 1 w 2189"/>
                <a:gd name="T45" fmla="*/ 1 h 575"/>
                <a:gd name="T46" fmla="*/ 2 w 2189"/>
                <a:gd name="T47" fmla="*/ 1 h 575"/>
                <a:gd name="T48" fmla="*/ 2 w 2189"/>
                <a:gd name="T49" fmla="*/ 1 h 575"/>
                <a:gd name="T50" fmla="*/ 2 w 2189"/>
                <a:gd name="T51" fmla="*/ 1 h 575"/>
                <a:gd name="T52" fmla="*/ 2 w 2189"/>
                <a:gd name="T53" fmla="*/ 1 h 575"/>
                <a:gd name="T54" fmla="*/ 2 w 2189"/>
                <a:gd name="T55" fmla="*/ 1 h 575"/>
                <a:gd name="T56" fmla="*/ 2 w 2189"/>
                <a:gd name="T57" fmla="*/ 1 h 575"/>
                <a:gd name="T58" fmla="*/ 2 w 2189"/>
                <a:gd name="T59" fmla="*/ 1 h 575"/>
                <a:gd name="T60" fmla="*/ 3 w 2189"/>
                <a:gd name="T61" fmla="*/ 1 h 575"/>
                <a:gd name="T62" fmla="*/ 3 w 2189"/>
                <a:gd name="T63" fmla="*/ 1 h 575"/>
                <a:gd name="T64" fmla="*/ 4 w 2189"/>
                <a:gd name="T65" fmla="*/ 1 h 575"/>
                <a:gd name="T66" fmla="*/ 4 w 2189"/>
                <a:gd name="T67" fmla="*/ 1 h 575"/>
                <a:gd name="T68" fmla="*/ 4 w 2189"/>
                <a:gd name="T69" fmla="*/ 1 h 575"/>
                <a:gd name="T70" fmla="*/ 4 w 2189"/>
                <a:gd name="T71" fmla="*/ 1 h 575"/>
                <a:gd name="T72" fmla="*/ 4 w 2189"/>
                <a:gd name="T73" fmla="*/ 1 h 575"/>
                <a:gd name="T74" fmla="*/ 4 w 2189"/>
                <a:gd name="T75" fmla="*/ 1 h 575"/>
                <a:gd name="T76" fmla="*/ 4 w 2189"/>
                <a:gd name="T77" fmla="*/ 1 h 575"/>
                <a:gd name="T78" fmla="*/ 4 w 2189"/>
                <a:gd name="T79" fmla="*/ 1 h 575"/>
                <a:gd name="T80" fmla="*/ 4 w 2189"/>
                <a:gd name="T81" fmla="*/ 1 h 575"/>
                <a:gd name="T82" fmla="*/ 5 w 2189"/>
                <a:gd name="T83" fmla="*/ 2 h 575"/>
                <a:gd name="T84" fmla="*/ 5 w 2189"/>
                <a:gd name="T85" fmla="*/ 2 h 575"/>
                <a:gd name="T86" fmla="*/ 5 w 2189"/>
                <a:gd name="T87" fmla="*/ 2 h 575"/>
                <a:gd name="T88" fmla="*/ 5 w 2189"/>
                <a:gd name="T89" fmla="*/ 2 h 575"/>
                <a:gd name="T90" fmla="*/ 5 w 2189"/>
                <a:gd name="T91" fmla="*/ 2 h 575"/>
                <a:gd name="T92" fmla="*/ 5 w 2189"/>
                <a:gd name="T93" fmla="*/ 2 h 575"/>
                <a:gd name="T94" fmla="*/ 5 w 2189"/>
                <a:gd name="T95" fmla="*/ 2 h 575"/>
                <a:gd name="T96" fmla="*/ 8 w 2189"/>
                <a:gd name="T97" fmla="*/ 2 h 575"/>
                <a:gd name="T98" fmla="*/ 7 w 2189"/>
                <a:gd name="T99" fmla="*/ 2 h 575"/>
                <a:gd name="T100" fmla="*/ 8 w 2189"/>
                <a:gd name="T101" fmla="*/ 1 h 575"/>
                <a:gd name="T102" fmla="*/ 8 w 2189"/>
                <a:gd name="T103" fmla="*/ 1 h 575"/>
                <a:gd name="T104" fmla="*/ 8 w 2189"/>
                <a:gd name="T105" fmla="*/ 1 h 575"/>
                <a:gd name="T106" fmla="*/ 8 w 2189"/>
                <a:gd name="T107" fmla="*/ 1 h 575"/>
                <a:gd name="T108" fmla="*/ 8 w 2189"/>
                <a:gd name="T109" fmla="*/ 1 h 575"/>
                <a:gd name="T110" fmla="*/ 8 w 2189"/>
                <a:gd name="T111" fmla="*/ 1 h 575"/>
                <a:gd name="T112" fmla="*/ 8 w 2189"/>
                <a:gd name="T113" fmla="*/ 1 h 575"/>
                <a:gd name="T114" fmla="*/ 8 w 2189"/>
                <a:gd name="T115" fmla="*/ 0 h 575"/>
                <a:gd name="T116" fmla="*/ 8 w 2189"/>
                <a:gd name="T117" fmla="*/ 0 h 575"/>
                <a:gd name="T118" fmla="*/ 9 w 2189"/>
                <a:gd name="T119" fmla="*/ 0 h 575"/>
                <a:gd name="T120" fmla="*/ 9 w 2189"/>
                <a:gd name="T121" fmla="*/ 0 h 575"/>
                <a:gd name="T122" fmla="*/ 0 w 2189"/>
                <a:gd name="T123" fmla="*/ 0 h 575"/>
                <a:gd name="T124" fmla="*/ 0 w 2189"/>
                <a:gd name="T125" fmla="*/ 1 h 5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9"/>
                <a:gd name="T190" fmla="*/ 0 h 575"/>
                <a:gd name="T191" fmla="*/ 2189 w 2189"/>
                <a:gd name="T192" fmla="*/ 575 h 5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9" h="575">
                  <a:moveTo>
                    <a:pt x="33" y="273"/>
                  </a:moveTo>
                  <a:lnTo>
                    <a:pt x="42" y="266"/>
                  </a:lnTo>
                  <a:lnTo>
                    <a:pt x="51" y="258"/>
                  </a:lnTo>
                  <a:lnTo>
                    <a:pt x="57" y="252"/>
                  </a:lnTo>
                  <a:lnTo>
                    <a:pt x="64" y="249"/>
                  </a:lnTo>
                  <a:lnTo>
                    <a:pt x="71" y="245"/>
                  </a:lnTo>
                  <a:lnTo>
                    <a:pt x="79" y="242"/>
                  </a:lnTo>
                  <a:lnTo>
                    <a:pt x="95" y="237"/>
                  </a:lnTo>
                  <a:lnTo>
                    <a:pt x="115" y="235"/>
                  </a:lnTo>
                  <a:lnTo>
                    <a:pt x="135" y="240"/>
                  </a:lnTo>
                  <a:lnTo>
                    <a:pt x="155" y="248"/>
                  </a:lnTo>
                  <a:lnTo>
                    <a:pt x="166" y="253"/>
                  </a:lnTo>
                  <a:lnTo>
                    <a:pt x="174" y="259"/>
                  </a:lnTo>
                  <a:lnTo>
                    <a:pt x="206" y="284"/>
                  </a:lnTo>
                  <a:lnTo>
                    <a:pt x="225" y="311"/>
                  </a:lnTo>
                  <a:lnTo>
                    <a:pt x="232" y="335"/>
                  </a:lnTo>
                  <a:lnTo>
                    <a:pt x="237" y="396"/>
                  </a:lnTo>
                  <a:lnTo>
                    <a:pt x="244" y="438"/>
                  </a:lnTo>
                  <a:lnTo>
                    <a:pt x="251" y="430"/>
                  </a:lnTo>
                  <a:lnTo>
                    <a:pt x="269" y="406"/>
                  </a:lnTo>
                  <a:lnTo>
                    <a:pt x="281" y="374"/>
                  </a:lnTo>
                  <a:lnTo>
                    <a:pt x="284" y="341"/>
                  </a:lnTo>
                  <a:lnTo>
                    <a:pt x="280" y="324"/>
                  </a:lnTo>
                  <a:lnTo>
                    <a:pt x="273" y="307"/>
                  </a:lnTo>
                  <a:lnTo>
                    <a:pt x="266" y="292"/>
                  </a:lnTo>
                  <a:lnTo>
                    <a:pt x="257" y="278"/>
                  </a:lnTo>
                  <a:lnTo>
                    <a:pt x="248" y="264"/>
                  </a:lnTo>
                  <a:lnTo>
                    <a:pt x="239" y="252"/>
                  </a:lnTo>
                  <a:lnTo>
                    <a:pt x="221" y="235"/>
                  </a:lnTo>
                  <a:lnTo>
                    <a:pt x="210" y="229"/>
                  </a:lnTo>
                  <a:lnTo>
                    <a:pt x="197" y="223"/>
                  </a:lnTo>
                  <a:lnTo>
                    <a:pt x="184" y="218"/>
                  </a:lnTo>
                  <a:lnTo>
                    <a:pt x="170" y="212"/>
                  </a:lnTo>
                  <a:lnTo>
                    <a:pt x="146" y="205"/>
                  </a:lnTo>
                  <a:lnTo>
                    <a:pt x="137" y="204"/>
                  </a:lnTo>
                  <a:lnTo>
                    <a:pt x="149" y="200"/>
                  </a:lnTo>
                  <a:lnTo>
                    <a:pt x="179" y="194"/>
                  </a:lnTo>
                  <a:lnTo>
                    <a:pt x="221" y="193"/>
                  </a:lnTo>
                  <a:lnTo>
                    <a:pt x="266" y="200"/>
                  </a:lnTo>
                  <a:lnTo>
                    <a:pt x="287" y="208"/>
                  </a:lnTo>
                  <a:lnTo>
                    <a:pt x="304" y="216"/>
                  </a:lnTo>
                  <a:lnTo>
                    <a:pt x="317" y="224"/>
                  </a:lnTo>
                  <a:lnTo>
                    <a:pt x="328" y="231"/>
                  </a:lnTo>
                  <a:lnTo>
                    <a:pt x="345" y="249"/>
                  </a:lnTo>
                  <a:lnTo>
                    <a:pt x="350" y="245"/>
                  </a:lnTo>
                  <a:lnTo>
                    <a:pt x="357" y="241"/>
                  </a:lnTo>
                  <a:lnTo>
                    <a:pt x="367" y="234"/>
                  </a:lnTo>
                  <a:lnTo>
                    <a:pt x="378" y="227"/>
                  </a:lnTo>
                  <a:lnTo>
                    <a:pt x="393" y="219"/>
                  </a:lnTo>
                  <a:lnTo>
                    <a:pt x="400" y="215"/>
                  </a:lnTo>
                  <a:lnTo>
                    <a:pt x="410" y="211"/>
                  </a:lnTo>
                  <a:lnTo>
                    <a:pt x="418" y="205"/>
                  </a:lnTo>
                  <a:lnTo>
                    <a:pt x="428" y="202"/>
                  </a:lnTo>
                  <a:lnTo>
                    <a:pt x="437" y="197"/>
                  </a:lnTo>
                  <a:lnTo>
                    <a:pt x="447" y="193"/>
                  </a:lnTo>
                  <a:lnTo>
                    <a:pt x="458" y="190"/>
                  </a:lnTo>
                  <a:lnTo>
                    <a:pt x="470" y="185"/>
                  </a:lnTo>
                  <a:lnTo>
                    <a:pt x="492" y="178"/>
                  </a:lnTo>
                  <a:lnTo>
                    <a:pt x="518" y="172"/>
                  </a:lnTo>
                  <a:lnTo>
                    <a:pt x="545" y="167"/>
                  </a:lnTo>
                  <a:lnTo>
                    <a:pt x="572" y="164"/>
                  </a:lnTo>
                  <a:lnTo>
                    <a:pt x="630" y="163"/>
                  </a:lnTo>
                  <a:lnTo>
                    <a:pt x="800" y="175"/>
                  </a:lnTo>
                  <a:lnTo>
                    <a:pt x="831" y="185"/>
                  </a:lnTo>
                  <a:lnTo>
                    <a:pt x="848" y="190"/>
                  </a:lnTo>
                  <a:lnTo>
                    <a:pt x="866" y="198"/>
                  </a:lnTo>
                  <a:lnTo>
                    <a:pt x="875" y="202"/>
                  </a:lnTo>
                  <a:lnTo>
                    <a:pt x="884" y="208"/>
                  </a:lnTo>
                  <a:lnTo>
                    <a:pt x="895" y="212"/>
                  </a:lnTo>
                  <a:lnTo>
                    <a:pt x="904" y="219"/>
                  </a:lnTo>
                  <a:lnTo>
                    <a:pt x="917" y="224"/>
                  </a:lnTo>
                  <a:lnTo>
                    <a:pt x="926" y="231"/>
                  </a:lnTo>
                  <a:lnTo>
                    <a:pt x="940" y="238"/>
                  </a:lnTo>
                  <a:lnTo>
                    <a:pt x="953" y="246"/>
                  </a:lnTo>
                  <a:lnTo>
                    <a:pt x="966" y="256"/>
                  </a:lnTo>
                  <a:lnTo>
                    <a:pt x="973" y="260"/>
                  </a:lnTo>
                  <a:lnTo>
                    <a:pt x="980" y="266"/>
                  </a:lnTo>
                  <a:lnTo>
                    <a:pt x="1006" y="286"/>
                  </a:lnTo>
                  <a:lnTo>
                    <a:pt x="1032" y="311"/>
                  </a:lnTo>
                  <a:lnTo>
                    <a:pt x="1059" y="335"/>
                  </a:lnTo>
                  <a:lnTo>
                    <a:pt x="1072" y="350"/>
                  </a:lnTo>
                  <a:lnTo>
                    <a:pt x="1085" y="363"/>
                  </a:lnTo>
                  <a:lnTo>
                    <a:pt x="1097" y="376"/>
                  </a:lnTo>
                  <a:lnTo>
                    <a:pt x="1110" y="390"/>
                  </a:lnTo>
                  <a:lnTo>
                    <a:pt x="1122" y="403"/>
                  </a:lnTo>
                  <a:lnTo>
                    <a:pt x="1133" y="419"/>
                  </a:lnTo>
                  <a:lnTo>
                    <a:pt x="1144" y="432"/>
                  </a:lnTo>
                  <a:lnTo>
                    <a:pt x="1155" y="445"/>
                  </a:lnTo>
                  <a:lnTo>
                    <a:pt x="1166" y="458"/>
                  </a:lnTo>
                  <a:lnTo>
                    <a:pt x="1176" y="472"/>
                  </a:lnTo>
                  <a:lnTo>
                    <a:pt x="1195" y="496"/>
                  </a:lnTo>
                  <a:lnTo>
                    <a:pt x="1212" y="518"/>
                  </a:lnTo>
                  <a:lnTo>
                    <a:pt x="1225" y="538"/>
                  </a:lnTo>
                  <a:lnTo>
                    <a:pt x="1236" y="553"/>
                  </a:lnTo>
                  <a:lnTo>
                    <a:pt x="1246" y="566"/>
                  </a:lnTo>
                  <a:lnTo>
                    <a:pt x="1253" y="575"/>
                  </a:lnTo>
                  <a:lnTo>
                    <a:pt x="1839" y="533"/>
                  </a:lnTo>
                  <a:lnTo>
                    <a:pt x="1830" y="502"/>
                  </a:lnTo>
                  <a:lnTo>
                    <a:pt x="1818" y="431"/>
                  </a:lnTo>
                  <a:lnTo>
                    <a:pt x="1819" y="384"/>
                  </a:lnTo>
                  <a:lnTo>
                    <a:pt x="1829" y="336"/>
                  </a:lnTo>
                  <a:lnTo>
                    <a:pt x="1837" y="313"/>
                  </a:lnTo>
                  <a:lnTo>
                    <a:pt x="1843" y="300"/>
                  </a:lnTo>
                  <a:lnTo>
                    <a:pt x="1850" y="289"/>
                  </a:lnTo>
                  <a:lnTo>
                    <a:pt x="1857" y="277"/>
                  </a:lnTo>
                  <a:lnTo>
                    <a:pt x="1865" y="266"/>
                  </a:lnTo>
                  <a:lnTo>
                    <a:pt x="1884" y="244"/>
                  </a:lnTo>
                  <a:lnTo>
                    <a:pt x="1903" y="222"/>
                  </a:lnTo>
                  <a:lnTo>
                    <a:pt x="1920" y="205"/>
                  </a:lnTo>
                  <a:lnTo>
                    <a:pt x="1935" y="189"/>
                  </a:lnTo>
                  <a:lnTo>
                    <a:pt x="1947" y="175"/>
                  </a:lnTo>
                  <a:lnTo>
                    <a:pt x="1968" y="152"/>
                  </a:lnTo>
                  <a:lnTo>
                    <a:pt x="1986" y="135"/>
                  </a:lnTo>
                  <a:lnTo>
                    <a:pt x="2000" y="124"/>
                  </a:lnTo>
                  <a:lnTo>
                    <a:pt x="2008" y="120"/>
                  </a:lnTo>
                  <a:lnTo>
                    <a:pt x="2016" y="116"/>
                  </a:lnTo>
                  <a:lnTo>
                    <a:pt x="2036" y="110"/>
                  </a:lnTo>
                  <a:lnTo>
                    <a:pt x="2062" y="106"/>
                  </a:lnTo>
                  <a:lnTo>
                    <a:pt x="2116" y="102"/>
                  </a:lnTo>
                  <a:lnTo>
                    <a:pt x="2156" y="99"/>
                  </a:lnTo>
                  <a:lnTo>
                    <a:pt x="2189" y="99"/>
                  </a:lnTo>
                  <a:lnTo>
                    <a:pt x="2088" y="0"/>
                  </a:lnTo>
                  <a:lnTo>
                    <a:pt x="1232" y="17"/>
                  </a:lnTo>
                  <a:lnTo>
                    <a:pt x="0" y="94"/>
                  </a:lnTo>
                  <a:lnTo>
                    <a:pt x="33" y="273"/>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1" name="Freeform 27"/>
            <p:cNvSpPr>
              <a:spLocks/>
            </p:cNvSpPr>
            <p:nvPr/>
          </p:nvSpPr>
          <p:spPr bwMode="auto">
            <a:xfrm>
              <a:off x="2503" y="2744"/>
              <a:ext cx="80" cy="85"/>
            </a:xfrm>
            <a:custGeom>
              <a:avLst/>
              <a:gdLst>
                <a:gd name="T0" fmla="*/ 0 w 240"/>
                <a:gd name="T1" fmla="*/ 1 h 255"/>
                <a:gd name="T2" fmla="*/ 0 w 240"/>
                <a:gd name="T3" fmla="*/ 1 h 255"/>
                <a:gd name="T4" fmla="*/ 0 w 240"/>
                <a:gd name="T5" fmla="*/ 1 h 255"/>
                <a:gd name="T6" fmla="*/ 0 w 240"/>
                <a:gd name="T7" fmla="*/ 1 h 255"/>
                <a:gd name="T8" fmla="*/ 0 w 240"/>
                <a:gd name="T9" fmla="*/ 0 h 255"/>
                <a:gd name="T10" fmla="*/ 0 w 240"/>
                <a:gd name="T11" fmla="*/ 0 h 255"/>
                <a:gd name="T12" fmla="*/ 0 w 240"/>
                <a:gd name="T13" fmla="*/ 0 h 255"/>
                <a:gd name="T14" fmla="*/ 0 w 240"/>
                <a:gd name="T15" fmla="*/ 0 h 255"/>
                <a:gd name="T16" fmla="*/ 0 w 240"/>
                <a:gd name="T17" fmla="*/ 0 h 255"/>
                <a:gd name="T18" fmla="*/ 0 w 240"/>
                <a:gd name="T19" fmla="*/ 0 h 255"/>
                <a:gd name="T20" fmla="*/ 0 w 240"/>
                <a:gd name="T21" fmla="*/ 0 h 255"/>
                <a:gd name="T22" fmla="*/ 0 w 240"/>
                <a:gd name="T23" fmla="*/ 0 h 255"/>
                <a:gd name="T24" fmla="*/ 0 w 240"/>
                <a:gd name="T25" fmla="*/ 0 h 255"/>
                <a:gd name="T26" fmla="*/ 0 w 240"/>
                <a:gd name="T27" fmla="*/ 0 h 255"/>
                <a:gd name="T28" fmla="*/ 0 w 240"/>
                <a:gd name="T29" fmla="*/ 0 h 255"/>
                <a:gd name="T30" fmla="*/ 1 w 240"/>
                <a:gd name="T31" fmla="*/ 0 h 255"/>
                <a:gd name="T32" fmla="*/ 1 w 240"/>
                <a:gd name="T33" fmla="*/ 0 h 255"/>
                <a:gd name="T34" fmla="*/ 1 w 240"/>
                <a:gd name="T35" fmla="*/ 0 h 255"/>
                <a:gd name="T36" fmla="*/ 1 w 240"/>
                <a:gd name="T37" fmla="*/ 0 h 255"/>
                <a:gd name="T38" fmla="*/ 1 w 240"/>
                <a:gd name="T39" fmla="*/ 0 h 255"/>
                <a:gd name="T40" fmla="*/ 1 w 240"/>
                <a:gd name="T41" fmla="*/ 0 h 255"/>
                <a:gd name="T42" fmla="*/ 1 w 240"/>
                <a:gd name="T43" fmla="*/ 0 h 255"/>
                <a:gd name="T44" fmla="*/ 1 w 240"/>
                <a:gd name="T45" fmla="*/ 1 h 255"/>
                <a:gd name="T46" fmla="*/ 1 w 240"/>
                <a:gd name="T47" fmla="*/ 1 h 255"/>
                <a:gd name="T48" fmla="*/ 1 w 240"/>
                <a:gd name="T49" fmla="*/ 1 h 255"/>
                <a:gd name="T50" fmla="*/ 1 w 240"/>
                <a:gd name="T51" fmla="*/ 1 h 255"/>
                <a:gd name="T52" fmla="*/ 1 w 240"/>
                <a:gd name="T53" fmla="*/ 1 h 255"/>
                <a:gd name="T54" fmla="*/ 1 w 240"/>
                <a:gd name="T55" fmla="*/ 1 h 255"/>
                <a:gd name="T56" fmla="*/ 1 w 240"/>
                <a:gd name="T57" fmla="*/ 1 h 255"/>
                <a:gd name="T58" fmla="*/ 1 w 240"/>
                <a:gd name="T59" fmla="*/ 1 h 255"/>
                <a:gd name="T60" fmla="*/ 1 w 240"/>
                <a:gd name="T61" fmla="*/ 1 h 255"/>
                <a:gd name="T62" fmla="*/ 1 w 240"/>
                <a:gd name="T63" fmla="*/ 1 h 255"/>
                <a:gd name="T64" fmla="*/ 0 w 240"/>
                <a:gd name="T65" fmla="*/ 1 h 255"/>
                <a:gd name="T66" fmla="*/ 0 w 240"/>
                <a:gd name="T67" fmla="*/ 1 h 255"/>
                <a:gd name="T68" fmla="*/ 0 w 240"/>
                <a:gd name="T69" fmla="*/ 1 h 255"/>
                <a:gd name="T70" fmla="*/ 1 w 240"/>
                <a:gd name="T71" fmla="*/ 1 h 255"/>
                <a:gd name="T72" fmla="*/ 1 w 240"/>
                <a:gd name="T73" fmla="*/ 1 h 255"/>
                <a:gd name="T74" fmla="*/ 1 w 240"/>
                <a:gd name="T75" fmla="*/ 0 h 255"/>
                <a:gd name="T76" fmla="*/ 1 w 240"/>
                <a:gd name="T77" fmla="*/ 0 h 255"/>
                <a:gd name="T78" fmla="*/ 1 w 240"/>
                <a:gd name="T79" fmla="*/ 0 h 255"/>
                <a:gd name="T80" fmla="*/ 1 w 240"/>
                <a:gd name="T81" fmla="*/ 0 h 255"/>
                <a:gd name="T82" fmla="*/ 1 w 240"/>
                <a:gd name="T83" fmla="*/ 0 h 255"/>
                <a:gd name="T84" fmla="*/ 1 w 240"/>
                <a:gd name="T85" fmla="*/ 0 h 255"/>
                <a:gd name="T86" fmla="*/ 0 w 240"/>
                <a:gd name="T87" fmla="*/ 0 h 255"/>
                <a:gd name="T88" fmla="*/ 0 w 240"/>
                <a:gd name="T89" fmla="*/ 0 h 255"/>
                <a:gd name="T90" fmla="*/ 0 w 240"/>
                <a:gd name="T91" fmla="*/ 0 h 255"/>
                <a:gd name="T92" fmla="*/ 0 w 240"/>
                <a:gd name="T93" fmla="*/ 0 h 255"/>
                <a:gd name="T94" fmla="*/ 0 w 240"/>
                <a:gd name="T95" fmla="*/ 0 h 255"/>
                <a:gd name="T96" fmla="*/ 0 w 240"/>
                <a:gd name="T97" fmla="*/ 1 h 255"/>
                <a:gd name="T98" fmla="*/ 0 w 240"/>
                <a:gd name="T99" fmla="*/ 1 h 255"/>
                <a:gd name="T100" fmla="*/ 0 w 240"/>
                <a:gd name="T101" fmla="*/ 1 h 255"/>
                <a:gd name="T102" fmla="*/ 0 w 240"/>
                <a:gd name="T103" fmla="*/ 1 h 255"/>
                <a:gd name="T104" fmla="*/ 0 w 240"/>
                <a:gd name="T105" fmla="*/ 1 h 255"/>
                <a:gd name="T106" fmla="*/ 0 w 240"/>
                <a:gd name="T107" fmla="*/ 1 h 255"/>
                <a:gd name="T108" fmla="*/ 0 w 240"/>
                <a:gd name="T109" fmla="*/ 1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0"/>
                <a:gd name="T166" fmla="*/ 0 h 255"/>
                <a:gd name="T167" fmla="*/ 240 w 240"/>
                <a:gd name="T168" fmla="*/ 255 h 2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0" h="255">
                  <a:moveTo>
                    <a:pt x="43" y="237"/>
                  </a:moveTo>
                  <a:lnTo>
                    <a:pt x="36" y="229"/>
                  </a:lnTo>
                  <a:lnTo>
                    <a:pt x="21" y="204"/>
                  </a:lnTo>
                  <a:lnTo>
                    <a:pt x="7" y="168"/>
                  </a:lnTo>
                  <a:lnTo>
                    <a:pt x="0" y="121"/>
                  </a:lnTo>
                  <a:lnTo>
                    <a:pt x="4" y="96"/>
                  </a:lnTo>
                  <a:lnTo>
                    <a:pt x="13" y="73"/>
                  </a:lnTo>
                  <a:lnTo>
                    <a:pt x="20" y="62"/>
                  </a:lnTo>
                  <a:lnTo>
                    <a:pt x="25" y="52"/>
                  </a:lnTo>
                  <a:lnTo>
                    <a:pt x="40" y="33"/>
                  </a:lnTo>
                  <a:lnTo>
                    <a:pt x="61" y="18"/>
                  </a:lnTo>
                  <a:lnTo>
                    <a:pt x="71" y="12"/>
                  </a:lnTo>
                  <a:lnTo>
                    <a:pt x="82" y="8"/>
                  </a:lnTo>
                  <a:lnTo>
                    <a:pt x="93" y="3"/>
                  </a:lnTo>
                  <a:lnTo>
                    <a:pt x="105" y="0"/>
                  </a:lnTo>
                  <a:lnTo>
                    <a:pt x="129" y="0"/>
                  </a:lnTo>
                  <a:lnTo>
                    <a:pt x="175" y="8"/>
                  </a:lnTo>
                  <a:lnTo>
                    <a:pt x="193" y="18"/>
                  </a:lnTo>
                  <a:lnTo>
                    <a:pt x="202" y="23"/>
                  </a:lnTo>
                  <a:lnTo>
                    <a:pt x="208" y="29"/>
                  </a:lnTo>
                  <a:lnTo>
                    <a:pt x="230" y="54"/>
                  </a:lnTo>
                  <a:lnTo>
                    <a:pt x="239" y="77"/>
                  </a:lnTo>
                  <a:lnTo>
                    <a:pt x="240" y="149"/>
                  </a:lnTo>
                  <a:lnTo>
                    <a:pt x="239" y="198"/>
                  </a:lnTo>
                  <a:lnTo>
                    <a:pt x="230" y="207"/>
                  </a:lnTo>
                  <a:lnTo>
                    <a:pt x="206" y="224"/>
                  </a:lnTo>
                  <a:lnTo>
                    <a:pt x="197" y="230"/>
                  </a:lnTo>
                  <a:lnTo>
                    <a:pt x="191" y="235"/>
                  </a:lnTo>
                  <a:lnTo>
                    <a:pt x="182" y="240"/>
                  </a:lnTo>
                  <a:lnTo>
                    <a:pt x="175" y="245"/>
                  </a:lnTo>
                  <a:lnTo>
                    <a:pt x="163" y="252"/>
                  </a:lnTo>
                  <a:lnTo>
                    <a:pt x="149" y="255"/>
                  </a:lnTo>
                  <a:lnTo>
                    <a:pt x="102" y="253"/>
                  </a:lnTo>
                  <a:lnTo>
                    <a:pt x="79" y="249"/>
                  </a:lnTo>
                  <a:lnTo>
                    <a:pt x="82" y="224"/>
                  </a:lnTo>
                  <a:lnTo>
                    <a:pt x="166" y="165"/>
                  </a:lnTo>
                  <a:lnTo>
                    <a:pt x="175" y="123"/>
                  </a:lnTo>
                  <a:lnTo>
                    <a:pt x="174" y="84"/>
                  </a:lnTo>
                  <a:lnTo>
                    <a:pt x="168" y="70"/>
                  </a:lnTo>
                  <a:lnTo>
                    <a:pt x="159" y="58"/>
                  </a:lnTo>
                  <a:lnTo>
                    <a:pt x="153" y="54"/>
                  </a:lnTo>
                  <a:lnTo>
                    <a:pt x="148" y="50"/>
                  </a:lnTo>
                  <a:lnTo>
                    <a:pt x="133" y="46"/>
                  </a:lnTo>
                  <a:lnTo>
                    <a:pt x="101" y="43"/>
                  </a:lnTo>
                  <a:lnTo>
                    <a:pt x="75" y="47"/>
                  </a:lnTo>
                  <a:lnTo>
                    <a:pt x="53" y="62"/>
                  </a:lnTo>
                  <a:lnTo>
                    <a:pt x="36" y="84"/>
                  </a:lnTo>
                  <a:lnTo>
                    <a:pt x="33" y="117"/>
                  </a:lnTo>
                  <a:lnTo>
                    <a:pt x="36" y="135"/>
                  </a:lnTo>
                  <a:lnTo>
                    <a:pt x="42" y="153"/>
                  </a:lnTo>
                  <a:lnTo>
                    <a:pt x="49" y="168"/>
                  </a:lnTo>
                  <a:lnTo>
                    <a:pt x="55" y="182"/>
                  </a:lnTo>
                  <a:lnTo>
                    <a:pt x="61" y="193"/>
                  </a:lnTo>
                  <a:lnTo>
                    <a:pt x="43" y="23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2" name="Freeform 28"/>
            <p:cNvSpPr>
              <a:spLocks/>
            </p:cNvSpPr>
            <p:nvPr/>
          </p:nvSpPr>
          <p:spPr bwMode="auto">
            <a:xfrm>
              <a:off x="2514" y="2804"/>
              <a:ext cx="28" cy="26"/>
            </a:xfrm>
            <a:custGeom>
              <a:avLst/>
              <a:gdLst>
                <a:gd name="T0" fmla="*/ 0 w 84"/>
                <a:gd name="T1" fmla="*/ 0 h 79"/>
                <a:gd name="T2" fmla="*/ 0 w 84"/>
                <a:gd name="T3" fmla="*/ 0 h 79"/>
                <a:gd name="T4" fmla="*/ 0 w 84"/>
                <a:gd name="T5" fmla="*/ 0 h 79"/>
                <a:gd name="T6" fmla="*/ 0 w 84"/>
                <a:gd name="T7" fmla="*/ 0 h 79"/>
                <a:gd name="T8" fmla="*/ 0 w 84"/>
                <a:gd name="T9" fmla="*/ 0 h 79"/>
                <a:gd name="T10" fmla="*/ 0 w 84"/>
                <a:gd name="T11" fmla="*/ 0 h 79"/>
                <a:gd name="T12" fmla="*/ 0 60000 65536"/>
                <a:gd name="T13" fmla="*/ 0 60000 65536"/>
                <a:gd name="T14" fmla="*/ 0 60000 65536"/>
                <a:gd name="T15" fmla="*/ 0 60000 65536"/>
                <a:gd name="T16" fmla="*/ 0 60000 65536"/>
                <a:gd name="T17" fmla="*/ 0 60000 65536"/>
                <a:gd name="T18" fmla="*/ 0 w 84"/>
                <a:gd name="T19" fmla="*/ 0 h 79"/>
                <a:gd name="T20" fmla="*/ 84 w 8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4" h="79">
                  <a:moveTo>
                    <a:pt x="5" y="0"/>
                  </a:moveTo>
                  <a:lnTo>
                    <a:pt x="84" y="49"/>
                  </a:lnTo>
                  <a:lnTo>
                    <a:pt x="62" y="79"/>
                  </a:lnTo>
                  <a:lnTo>
                    <a:pt x="0" y="49"/>
                  </a:lnTo>
                  <a:lnTo>
                    <a:pt x="5"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3" name="Freeform 29"/>
            <p:cNvSpPr>
              <a:spLocks/>
            </p:cNvSpPr>
            <p:nvPr/>
          </p:nvSpPr>
          <p:spPr bwMode="auto">
            <a:xfrm>
              <a:off x="2862" y="2546"/>
              <a:ext cx="247" cy="117"/>
            </a:xfrm>
            <a:custGeom>
              <a:avLst/>
              <a:gdLst>
                <a:gd name="T0" fmla="*/ 0 w 742"/>
                <a:gd name="T1" fmla="*/ 1 h 352"/>
                <a:gd name="T2" fmla="*/ 0 w 742"/>
                <a:gd name="T3" fmla="*/ 0 h 352"/>
                <a:gd name="T4" fmla="*/ 3 w 742"/>
                <a:gd name="T5" fmla="*/ 0 h 352"/>
                <a:gd name="T6" fmla="*/ 3 w 742"/>
                <a:gd name="T7" fmla="*/ 0 h 352"/>
                <a:gd name="T8" fmla="*/ 3 w 742"/>
                <a:gd name="T9" fmla="*/ 0 h 352"/>
                <a:gd name="T10" fmla="*/ 3 w 742"/>
                <a:gd name="T11" fmla="*/ 0 h 352"/>
                <a:gd name="T12" fmla="*/ 3 w 742"/>
                <a:gd name="T13" fmla="*/ 1 h 352"/>
                <a:gd name="T14" fmla="*/ 3 w 742"/>
                <a:gd name="T15" fmla="*/ 1 h 352"/>
                <a:gd name="T16" fmla="*/ 3 w 742"/>
                <a:gd name="T17" fmla="*/ 1 h 352"/>
                <a:gd name="T18" fmla="*/ 3 w 742"/>
                <a:gd name="T19" fmla="*/ 1 h 352"/>
                <a:gd name="T20" fmla="*/ 3 w 742"/>
                <a:gd name="T21" fmla="*/ 1 h 352"/>
                <a:gd name="T22" fmla="*/ 3 w 742"/>
                <a:gd name="T23" fmla="*/ 1 h 352"/>
                <a:gd name="T24" fmla="*/ 3 w 742"/>
                <a:gd name="T25" fmla="*/ 1 h 352"/>
                <a:gd name="T26" fmla="*/ 3 w 742"/>
                <a:gd name="T27" fmla="*/ 1 h 352"/>
                <a:gd name="T28" fmla="*/ 3 w 742"/>
                <a:gd name="T29" fmla="*/ 1 h 352"/>
                <a:gd name="T30" fmla="*/ 3 w 742"/>
                <a:gd name="T31" fmla="*/ 1 h 352"/>
                <a:gd name="T32" fmla="*/ 3 w 742"/>
                <a:gd name="T33" fmla="*/ 1 h 352"/>
                <a:gd name="T34" fmla="*/ 3 w 742"/>
                <a:gd name="T35" fmla="*/ 1 h 352"/>
                <a:gd name="T36" fmla="*/ 3 w 742"/>
                <a:gd name="T37" fmla="*/ 1 h 352"/>
                <a:gd name="T38" fmla="*/ 3 w 742"/>
                <a:gd name="T39" fmla="*/ 1 h 352"/>
                <a:gd name="T40" fmla="*/ 2 w 742"/>
                <a:gd name="T41" fmla="*/ 1 h 352"/>
                <a:gd name="T42" fmla="*/ 2 w 742"/>
                <a:gd name="T43" fmla="*/ 1 h 352"/>
                <a:gd name="T44" fmla="*/ 2 w 742"/>
                <a:gd name="T45" fmla="*/ 1 h 352"/>
                <a:gd name="T46" fmla="*/ 2 w 742"/>
                <a:gd name="T47" fmla="*/ 1 h 352"/>
                <a:gd name="T48" fmla="*/ 2 w 742"/>
                <a:gd name="T49" fmla="*/ 1 h 352"/>
                <a:gd name="T50" fmla="*/ 2 w 742"/>
                <a:gd name="T51" fmla="*/ 1 h 352"/>
                <a:gd name="T52" fmla="*/ 2 w 742"/>
                <a:gd name="T53" fmla="*/ 1 h 352"/>
                <a:gd name="T54" fmla="*/ 2 w 742"/>
                <a:gd name="T55" fmla="*/ 1 h 352"/>
                <a:gd name="T56" fmla="*/ 2 w 742"/>
                <a:gd name="T57" fmla="*/ 1 h 352"/>
                <a:gd name="T58" fmla="*/ 2 w 742"/>
                <a:gd name="T59" fmla="*/ 1 h 352"/>
                <a:gd name="T60" fmla="*/ 2 w 742"/>
                <a:gd name="T61" fmla="*/ 1 h 352"/>
                <a:gd name="T62" fmla="*/ 2 w 742"/>
                <a:gd name="T63" fmla="*/ 1 h 352"/>
                <a:gd name="T64" fmla="*/ 1 w 742"/>
                <a:gd name="T65" fmla="*/ 1 h 352"/>
                <a:gd name="T66" fmla="*/ 1 w 742"/>
                <a:gd name="T67" fmla="*/ 1 h 352"/>
                <a:gd name="T68" fmla="*/ 1 w 742"/>
                <a:gd name="T69" fmla="*/ 1 h 352"/>
                <a:gd name="T70" fmla="*/ 0 w 742"/>
                <a:gd name="T71" fmla="*/ 1 h 352"/>
                <a:gd name="T72" fmla="*/ 0 w 742"/>
                <a:gd name="T73" fmla="*/ 1 h 352"/>
                <a:gd name="T74" fmla="*/ 0 w 742"/>
                <a:gd name="T75" fmla="*/ 1 h 3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2"/>
                <a:gd name="T115" fmla="*/ 0 h 352"/>
                <a:gd name="T116" fmla="*/ 742 w 742"/>
                <a:gd name="T117" fmla="*/ 352 h 3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2" h="352">
                  <a:moveTo>
                    <a:pt x="0" y="250"/>
                  </a:moveTo>
                  <a:lnTo>
                    <a:pt x="75" y="0"/>
                  </a:lnTo>
                  <a:lnTo>
                    <a:pt x="676" y="32"/>
                  </a:lnTo>
                  <a:lnTo>
                    <a:pt x="689" y="47"/>
                  </a:lnTo>
                  <a:lnTo>
                    <a:pt x="702" y="66"/>
                  </a:lnTo>
                  <a:lnTo>
                    <a:pt x="716" y="88"/>
                  </a:lnTo>
                  <a:lnTo>
                    <a:pt x="738" y="147"/>
                  </a:lnTo>
                  <a:lnTo>
                    <a:pt x="742" y="182"/>
                  </a:lnTo>
                  <a:lnTo>
                    <a:pt x="741" y="215"/>
                  </a:lnTo>
                  <a:lnTo>
                    <a:pt x="733" y="249"/>
                  </a:lnTo>
                  <a:lnTo>
                    <a:pt x="722" y="277"/>
                  </a:lnTo>
                  <a:lnTo>
                    <a:pt x="716" y="289"/>
                  </a:lnTo>
                  <a:lnTo>
                    <a:pt x="711" y="300"/>
                  </a:lnTo>
                  <a:lnTo>
                    <a:pt x="698" y="319"/>
                  </a:lnTo>
                  <a:lnTo>
                    <a:pt x="684" y="334"/>
                  </a:lnTo>
                  <a:lnTo>
                    <a:pt x="678" y="341"/>
                  </a:lnTo>
                  <a:lnTo>
                    <a:pt x="671" y="345"/>
                  </a:lnTo>
                  <a:lnTo>
                    <a:pt x="657" y="351"/>
                  </a:lnTo>
                  <a:lnTo>
                    <a:pt x="642" y="352"/>
                  </a:lnTo>
                  <a:lnTo>
                    <a:pt x="621" y="350"/>
                  </a:lnTo>
                  <a:lnTo>
                    <a:pt x="607" y="344"/>
                  </a:lnTo>
                  <a:lnTo>
                    <a:pt x="591" y="340"/>
                  </a:lnTo>
                  <a:lnTo>
                    <a:pt x="571" y="333"/>
                  </a:lnTo>
                  <a:lnTo>
                    <a:pt x="551" y="326"/>
                  </a:lnTo>
                  <a:lnTo>
                    <a:pt x="529" y="319"/>
                  </a:lnTo>
                  <a:lnTo>
                    <a:pt x="507" y="311"/>
                  </a:lnTo>
                  <a:lnTo>
                    <a:pt x="483" y="304"/>
                  </a:lnTo>
                  <a:lnTo>
                    <a:pt x="458" y="296"/>
                  </a:lnTo>
                  <a:lnTo>
                    <a:pt x="435" y="289"/>
                  </a:lnTo>
                  <a:lnTo>
                    <a:pt x="413" y="282"/>
                  </a:lnTo>
                  <a:lnTo>
                    <a:pt x="388" y="277"/>
                  </a:lnTo>
                  <a:lnTo>
                    <a:pt x="367" y="272"/>
                  </a:lnTo>
                  <a:lnTo>
                    <a:pt x="328" y="268"/>
                  </a:lnTo>
                  <a:lnTo>
                    <a:pt x="235" y="264"/>
                  </a:lnTo>
                  <a:lnTo>
                    <a:pt x="126" y="257"/>
                  </a:lnTo>
                  <a:lnTo>
                    <a:pt x="38" y="252"/>
                  </a:lnTo>
                  <a:lnTo>
                    <a:pt x="0" y="25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4" name="Freeform 30"/>
            <p:cNvSpPr>
              <a:spLocks/>
            </p:cNvSpPr>
            <p:nvPr/>
          </p:nvSpPr>
          <p:spPr bwMode="auto">
            <a:xfrm>
              <a:off x="2828" y="2496"/>
              <a:ext cx="596" cy="210"/>
            </a:xfrm>
            <a:custGeom>
              <a:avLst/>
              <a:gdLst>
                <a:gd name="T0" fmla="*/ 0 w 1788"/>
                <a:gd name="T1" fmla="*/ 2 h 629"/>
                <a:gd name="T2" fmla="*/ 0 w 1788"/>
                <a:gd name="T3" fmla="*/ 1 h 629"/>
                <a:gd name="T4" fmla="*/ 0 w 1788"/>
                <a:gd name="T5" fmla="*/ 1 h 629"/>
                <a:gd name="T6" fmla="*/ 0 w 1788"/>
                <a:gd name="T7" fmla="*/ 1 h 629"/>
                <a:gd name="T8" fmla="*/ 1 w 1788"/>
                <a:gd name="T9" fmla="*/ 1 h 629"/>
                <a:gd name="T10" fmla="*/ 1 w 1788"/>
                <a:gd name="T11" fmla="*/ 1 h 629"/>
                <a:gd name="T12" fmla="*/ 1 w 1788"/>
                <a:gd name="T13" fmla="*/ 0 h 629"/>
                <a:gd name="T14" fmla="*/ 1 w 1788"/>
                <a:gd name="T15" fmla="*/ 0 h 629"/>
                <a:gd name="T16" fmla="*/ 1 w 1788"/>
                <a:gd name="T17" fmla="*/ 0 h 629"/>
                <a:gd name="T18" fmla="*/ 6 w 1788"/>
                <a:gd name="T19" fmla="*/ 0 h 629"/>
                <a:gd name="T20" fmla="*/ 6 w 1788"/>
                <a:gd name="T21" fmla="*/ 1 h 629"/>
                <a:gd name="T22" fmla="*/ 7 w 1788"/>
                <a:gd name="T23" fmla="*/ 1 h 629"/>
                <a:gd name="T24" fmla="*/ 7 w 1788"/>
                <a:gd name="T25" fmla="*/ 1 h 629"/>
                <a:gd name="T26" fmla="*/ 7 w 1788"/>
                <a:gd name="T27" fmla="*/ 1 h 629"/>
                <a:gd name="T28" fmla="*/ 7 w 1788"/>
                <a:gd name="T29" fmla="*/ 1 h 629"/>
                <a:gd name="T30" fmla="*/ 7 w 1788"/>
                <a:gd name="T31" fmla="*/ 2 h 629"/>
                <a:gd name="T32" fmla="*/ 7 w 1788"/>
                <a:gd name="T33" fmla="*/ 1 h 629"/>
                <a:gd name="T34" fmla="*/ 7 w 1788"/>
                <a:gd name="T35" fmla="*/ 1 h 629"/>
                <a:gd name="T36" fmla="*/ 7 w 1788"/>
                <a:gd name="T37" fmla="*/ 1 h 629"/>
                <a:gd name="T38" fmla="*/ 6 w 1788"/>
                <a:gd name="T39" fmla="*/ 1 h 629"/>
                <a:gd name="T40" fmla="*/ 6 w 1788"/>
                <a:gd name="T41" fmla="*/ 1 h 629"/>
                <a:gd name="T42" fmla="*/ 6 w 1788"/>
                <a:gd name="T43" fmla="*/ 1 h 629"/>
                <a:gd name="T44" fmla="*/ 6 w 1788"/>
                <a:gd name="T45" fmla="*/ 1 h 629"/>
                <a:gd name="T46" fmla="*/ 5 w 1788"/>
                <a:gd name="T47" fmla="*/ 1 h 629"/>
                <a:gd name="T48" fmla="*/ 4 w 1788"/>
                <a:gd name="T49" fmla="*/ 1 h 629"/>
                <a:gd name="T50" fmla="*/ 4 w 1788"/>
                <a:gd name="T51" fmla="*/ 1 h 629"/>
                <a:gd name="T52" fmla="*/ 4 w 1788"/>
                <a:gd name="T53" fmla="*/ 1 h 629"/>
                <a:gd name="T54" fmla="*/ 4 w 1788"/>
                <a:gd name="T55" fmla="*/ 1 h 629"/>
                <a:gd name="T56" fmla="*/ 5 w 1788"/>
                <a:gd name="T57" fmla="*/ 1 h 629"/>
                <a:gd name="T58" fmla="*/ 6 w 1788"/>
                <a:gd name="T59" fmla="*/ 1 h 629"/>
                <a:gd name="T60" fmla="*/ 6 w 1788"/>
                <a:gd name="T61" fmla="*/ 1 h 629"/>
                <a:gd name="T62" fmla="*/ 6 w 1788"/>
                <a:gd name="T63" fmla="*/ 1 h 629"/>
                <a:gd name="T64" fmla="*/ 6 w 1788"/>
                <a:gd name="T65" fmla="*/ 1 h 629"/>
                <a:gd name="T66" fmla="*/ 7 w 1788"/>
                <a:gd name="T67" fmla="*/ 2 h 629"/>
                <a:gd name="T68" fmla="*/ 7 w 1788"/>
                <a:gd name="T69" fmla="*/ 2 h 629"/>
                <a:gd name="T70" fmla="*/ 7 w 1788"/>
                <a:gd name="T71" fmla="*/ 2 h 629"/>
                <a:gd name="T72" fmla="*/ 7 w 1788"/>
                <a:gd name="T73" fmla="*/ 1 h 629"/>
                <a:gd name="T74" fmla="*/ 7 w 1788"/>
                <a:gd name="T75" fmla="*/ 1 h 629"/>
                <a:gd name="T76" fmla="*/ 7 w 1788"/>
                <a:gd name="T77" fmla="*/ 1 h 629"/>
                <a:gd name="T78" fmla="*/ 7 w 1788"/>
                <a:gd name="T79" fmla="*/ 1 h 629"/>
                <a:gd name="T80" fmla="*/ 7 w 1788"/>
                <a:gd name="T81" fmla="*/ 0 h 629"/>
                <a:gd name="T82" fmla="*/ 7 w 1788"/>
                <a:gd name="T83" fmla="*/ 0 h 629"/>
                <a:gd name="T84" fmla="*/ 6 w 1788"/>
                <a:gd name="T85" fmla="*/ 0 h 629"/>
                <a:gd name="T86" fmla="*/ 6 w 1788"/>
                <a:gd name="T87" fmla="*/ 0 h 629"/>
                <a:gd name="T88" fmla="*/ 6 w 1788"/>
                <a:gd name="T89" fmla="*/ 0 h 629"/>
                <a:gd name="T90" fmla="*/ 5 w 1788"/>
                <a:gd name="T91" fmla="*/ 0 h 629"/>
                <a:gd name="T92" fmla="*/ 4 w 1788"/>
                <a:gd name="T93" fmla="*/ 0 h 629"/>
                <a:gd name="T94" fmla="*/ 4 w 1788"/>
                <a:gd name="T95" fmla="*/ 0 h 629"/>
                <a:gd name="T96" fmla="*/ 2 w 1788"/>
                <a:gd name="T97" fmla="*/ 0 h 629"/>
                <a:gd name="T98" fmla="*/ 1 w 1788"/>
                <a:gd name="T99" fmla="*/ 0 h 629"/>
                <a:gd name="T100" fmla="*/ 1 w 1788"/>
                <a:gd name="T101" fmla="*/ 0 h 629"/>
                <a:gd name="T102" fmla="*/ 1 w 1788"/>
                <a:gd name="T103" fmla="*/ 0 h 629"/>
                <a:gd name="T104" fmla="*/ 0 w 1788"/>
                <a:gd name="T105" fmla="*/ 1 h 629"/>
                <a:gd name="T106" fmla="*/ 0 w 1788"/>
                <a:gd name="T107" fmla="*/ 2 h 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88"/>
                <a:gd name="T163" fmla="*/ 0 h 629"/>
                <a:gd name="T164" fmla="*/ 1788 w 1788"/>
                <a:gd name="T165" fmla="*/ 629 h 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88" h="629">
                  <a:moveTo>
                    <a:pt x="31" y="407"/>
                  </a:moveTo>
                  <a:lnTo>
                    <a:pt x="35" y="396"/>
                  </a:lnTo>
                  <a:lnTo>
                    <a:pt x="48" y="366"/>
                  </a:lnTo>
                  <a:lnTo>
                    <a:pt x="57" y="345"/>
                  </a:lnTo>
                  <a:lnTo>
                    <a:pt x="67" y="322"/>
                  </a:lnTo>
                  <a:lnTo>
                    <a:pt x="73" y="308"/>
                  </a:lnTo>
                  <a:lnTo>
                    <a:pt x="78" y="296"/>
                  </a:lnTo>
                  <a:lnTo>
                    <a:pt x="84" y="283"/>
                  </a:lnTo>
                  <a:lnTo>
                    <a:pt x="89" y="270"/>
                  </a:lnTo>
                  <a:lnTo>
                    <a:pt x="96" y="256"/>
                  </a:lnTo>
                  <a:lnTo>
                    <a:pt x="102" y="242"/>
                  </a:lnTo>
                  <a:lnTo>
                    <a:pt x="107" y="230"/>
                  </a:lnTo>
                  <a:lnTo>
                    <a:pt x="113" y="217"/>
                  </a:lnTo>
                  <a:lnTo>
                    <a:pt x="119" y="204"/>
                  </a:lnTo>
                  <a:lnTo>
                    <a:pt x="126" y="191"/>
                  </a:lnTo>
                  <a:lnTo>
                    <a:pt x="137" y="169"/>
                  </a:lnTo>
                  <a:lnTo>
                    <a:pt x="147" y="149"/>
                  </a:lnTo>
                  <a:lnTo>
                    <a:pt x="157" y="131"/>
                  </a:lnTo>
                  <a:lnTo>
                    <a:pt x="166" y="118"/>
                  </a:lnTo>
                  <a:lnTo>
                    <a:pt x="173" y="110"/>
                  </a:lnTo>
                  <a:lnTo>
                    <a:pt x="180" y="105"/>
                  </a:lnTo>
                  <a:lnTo>
                    <a:pt x="193" y="100"/>
                  </a:lnTo>
                  <a:lnTo>
                    <a:pt x="206" y="95"/>
                  </a:lnTo>
                  <a:lnTo>
                    <a:pt x="223" y="92"/>
                  </a:lnTo>
                  <a:lnTo>
                    <a:pt x="261" y="85"/>
                  </a:lnTo>
                  <a:lnTo>
                    <a:pt x="301" y="80"/>
                  </a:lnTo>
                  <a:lnTo>
                    <a:pt x="343" y="74"/>
                  </a:lnTo>
                  <a:lnTo>
                    <a:pt x="376" y="72"/>
                  </a:lnTo>
                  <a:lnTo>
                    <a:pt x="409" y="69"/>
                  </a:lnTo>
                  <a:lnTo>
                    <a:pt x="1526" y="102"/>
                  </a:lnTo>
                  <a:lnTo>
                    <a:pt x="1547" y="109"/>
                  </a:lnTo>
                  <a:lnTo>
                    <a:pt x="1566" y="118"/>
                  </a:lnTo>
                  <a:lnTo>
                    <a:pt x="1577" y="122"/>
                  </a:lnTo>
                  <a:lnTo>
                    <a:pt x="1587" y="128"/>
                  </a:lnTo>
                  <a:lnTo>
                    <a:pt x="1595" y="133"/>
                  </a:lnTo>
                  <a:lnTo>
                    <a:pt x="1604" y="140"/>
                  </a:lnTo>
                  <a:lnTo>
                    <a:pt x="1638" y="168"/>
                  </a:lnTo>
                  <a:lnTo>
                    <a:pt x="1653" y="183"/>
                  </a:lnTo>
                  <a:lnTo>
                    <a:pt x="1667" y="198"/>
                  </a:lnTo>
                  <a:lnTo>
                    <a:pt x="1679" y="213"/>
                  </a:lnTo>
                  <a:lnTo>
                    <a:pt x="1690" y="228"/>
                  </a:lnTo>
                  <a:lnTo>
                    <a:pt x="1701" y="244"/>
                  </a:lnTo>
                  <a:lnTo>
                    <a:pt x="1708" y="259"/>
                  </a:lnTo>
                  <a:lnTo>
                    <a:pt x="1725" y="304"/>
                  </a:lnTo>
                  <a:lnTo>
                    <a:pt x="1722" y="334"/>
                  </a:lnTo>
                  <a:lnTo>
                    <a:pt x="1715" y="359"/>
                  </a:lnTo>
                  <a:lnTo>
                    <a:pt x="1707" y="374"/>
                  </a:lnTo>
                  <a:lnTo>
                    <a:pt x="1703" y="380"/>
                  </a:lnTo>
                  <a:lnTo>
                    <a:pt x="1701" y="373"/>
                  </a:lnTo>
                  <a:lnTo>
                    <a:pt x="1693" y="356"/>
                  </a:lnTo>
                  <a:lnTo>
                    <a:pt x="1688" y="345"/>
                  </a:lnTo>
                  <a:lnTo>
                    <a:pt x="1679" y="332"/>
                  </a:lnTo>
                  <a:lnTo>
                    <a:pt x="1670" y="318"/>
                  </a:lnTo>
                  <a:lnTo>
                    <a:pt x="1660" y="303"/>
                  </a:lnTo>
                  <a:lnTo>
                    <a:pt x="1648" y="288"/>
                  </a:lnTo>
                  <a:lnTo>
                    <a:pt x="1634" y="272"/>
                  </a:lnTo>
                  <a:lnTo>
                    <a:pt x="1620" y="257"/>
                  </a:lnTo>
                  <a:lnTo>
                    <a:pt x="1602" y="242"/>
                  </a:lnTo>
                  <a:lnTo>
                    <a:pt x="1586" y="228"/>
                  </a:lnTo>
                  <a:lnTo>
                    <a:pt x="1575" y="223"/>
                  </a:lnTo>
                  <a:lnTo>
                    <a:pt x="1565" y="216"/>
                  </a:lnTo>
                  <a:lnTo>
                    <a:pt x="1554" y="209"/>
                  </a:lnTo>
                  <a:lnTo>
                    <a:pt x="1544" y="205"/>
                  </a:lnTo>
                  <a:lnTo>
                    <a:pt x="1533" y="201"/>
                  </a:lnTo>
                  <a:lnTo>
                    <a:pt x="1521" y="195"/>
                  </a:lnTo>
                  <a:lnTo>
                    <a:pt x="1496" y="187"/>
                  </a:lnTo>
                  <a:lnTo>
                    <a:pt x="1469" y="182"/>
                  </a:lnTo>
                  <a:lnTo>
                    <a:pt x="1438" y="175"/>
                  </a:lnTo>
                  <a:lnTo>
                    <a:pt x="1408" y="171"/>
                  </a:lnTo>
                  <a:lnTo>
                    <a:pt x="1378" y="165"/>
                  </a:lnTo>
                  <a:lnTo>
                    <a:pt x="1345" y="161"/>
                  </a:lnTo>
                  <a:lnTo>
                    <a:pt x="1277" y="155"/>
                  </a:lnTo>
                  <a:lnTo>
                    <a:pt x="1214" y="151"/>
                  </a:lnTo>
                  <a:lnTo>
                    <a:pt x="1156" y="150"/>
                  </a:lnTo>
                  <a:lnTo>
                    <a:pt x="1063" y="155"/>
                  </a:lnTo>
                  <a:lnTo>
                    <a:pt x="1032" y="162"/>
                  </a:lnTo>
                  <a:lnTo>
                    <a:pt x="1001" y="168"/>
                  </a:lnTo>
                  <a:lnTo>
                    <a:pt x="974" y="173"/>
                  </a:lnTo>
                  <a:lnTo>
                    <a:pt x="949" y="179"/>
                  </a:lnTo>
                  <a:lnTo>
                    <a:pt x="915" y="187"/>
                  </a:lnTo>
                  <a:lnTo>
                    <a:pt x="901" y="190"/>
                  </a:lnTo>
                  <a:lnTo>
                    <a:pt x="884" y="590"/>
                  </a:lnTo>
                  <a:lnTo>
                    <a:pt x="970" y="578"/>
                  </a:lnTo>
                  <a:lnTo>
                    <a:pt x="975" y="246"/>
                  </a:lnTo>
                  <a:lnTo>
                    <a:pt x="993" y="244"/>
                  </a:lnTo>
                  <a:lnTo>
                    <a:pt x="1040" y="238"/>
                  </a:lnTo>
                  <a:lnTo>
                    <a:pt x="1110" y="233"/>
                  </a:lnTo>
                  <a:lnTo>
                    <a:pt x="1193" y="227"/>
                  </a:lnTo>
                  <a:lnTo>
                    <a:pt x="1280" y="226"/>
                  </a:lnTo>
                  <a:lnTo>
                    <a:pt x="1364" y="230"/>
                  </a:lnTo>
                  <a:lnTo>
                    <a:pt x="1437" y="241"/>
                  </a:lnTo>
                  <a:lnTo>
                    <a:pt x="1466" y="249"/>
                  </a:lnTo>
                  <a:lnTo>
                    <a:pt x="1480" y="255"/>
                  </a:lnTo>
                  <a:lnTo>
                    <a:pt x="1491" y="263"/>
                  </a:lnTo>
                  <a:lnTo>
                    <a:pt x="1499" y="268"/>
                  </a:lnTo>
                  <a:lnTo>
                    <a:pt x="1508" y="274"/>
                  </a:lnTo>
                  <a:lnTo>
                    <a:pt x="1518" y="281"/>
                  </a:lnTo>
                  <a:lnTo>
                    <a:pt x="1526" y="286"/>
                  </a:lnTo>
                  <a:lnTo>
                    <a:pt x="1554" y="308"/>
                  </a:lnTo>
                  <a:lnTo>
                    <a:pt x="1575" y="330"/>
                  </a:lnTo>
                  <a:lnTo>
                    <a:pt x="1588" y="350"/>
                  </a:lnTo>
                  <a:lnTo>
                    <a:pt x="1604" y="391"/>
                  </a:lnTo>
                  <a:lnTo>
                    <a:pt x="1606" y="439"/>
                  </a:lnTo>
                  <a:lnTo>
                    <a:pt x="1599" y="534"/>
                  </a:lnTo>
                  <a:lnTo>
                    <a:pt x="1594" y="577"/>
                  </a:lnTo>
                  <a:lnTo>
                    <a:pt x="1780" y="629"/>
                  </a:lnTo>
                  <a:lnTo>
                    <a:pt x="1788" y="491"/>
                  </a:lnTo>
                  <a:lnTo>
                    <a:pt x="1787" y="377"/>
                  </a:lnTo>
                  <a:lnTo>
                    <a:pt x="1781" y="325"/>
                  </a:lnTo>
                  <a:lnTo>
                    <a:pt x="1772" y="283"/>
                  </a:lnTo>
                  <a:lnTo>
                    <a:pt x="1765" y="266"/>
                  </a:lnTo>
                  <a:lnTo>
                    <a:pt x="1757" y="248"/>
                  </a:lnTo>
                  <a:lnTo>
                    <a:pt x="1746" y="231"/>
                  </a:lnTo>
                  <a:lnTo>
                    <a:pt x="1733" y="213"/>
                  </a:lnTo>
                  <a:lnTo>
                    <a:pt x="1719" y="197"/>
                  </a:lnTo>
                  <a:lnTo>
                    <a:pt x="1704" y="182"/>
                  </a:lnTo>
                  <a:lnTo>
                    <a:pt x="1689" y="167"/>
                  </a:lnTo>
                  <a:lnTo>
                    <a:pt x="1671" y="153"/>
                  </a:lnTo>
                  <a:lnTo>
                    <a:pt x="1655" y="139"/>
                  </a:lnTo>
                  <a:lnTo>
                    <a:pt x="1646" y="133"/>
                  </a:lnTo>
                  <a:lnTo>
                    <a:pt x="1637" y="125"/>
                  </a:lnTo>
                  <a:lnTo>
                    <a:pt x="1628" y="120"/>
                  </a:lnTo>
                  <a:lnTo>
                    <a:pt x="1620" y="114"/>
                  </a:lnTo>
                  <a:lnTo>
                    <a:pt x="1610" y="110"/>
                  </a:lnTo>
                  <a:lnTo>
                    <a:pt x="1601" y="103"/>
                  </a:lnTo>
                  <a:lnTo>
                    <a:pt x="1594" y="99"/>
                  </a:lnTo>
                  <a:lnTo>
                    <a:pt x="1584" y="95"/>
                  </a:lnTo>
                  <a:lnTo>
                    <a:pt x="1576" y="89"/>
                  </a:lnTo>
                  <a:lnTo>
                    <a:pt x="1568" y="87"/>
                  </a:lnTo>
                  <a:lnTo>
                    <a:pt x="1553" y="80"/>
                  </a:lnTo>
                  <a:lnTo>
                    <a:pt x="1536" y="73"/>
                  </a:lnTo>
                  <a:lnTo>
                    <a:pt x="1517" y="67"/>
                  </a:lnTo>
                  <a:lnTo>
                    <a:pt x="1489" y="62"/>
                  </a:lnTo>
                  <a:lnTo>
                    <a:pt x="1452" y="56"/>
                  </a:lnTo>
                  <a:lnTo>
                    <a:pt x="1411" y="50"/>
                  </a:lnTo>
                  <a:lnTo>
                    <a:pt x="1362" y="43"/>
                  </a:lnTo>
                  <a:lnTo>
                    <a:pt x="1310" y="37"/>
                  </a:lnTo>
                  <a:lnTo>
                    <a:pt x="1255" y="32"/>
                  </a:lnTo>
                  <a:lnTo>
                    <a:pt x="1196" y="25"/>
                  </a:lnTo>
                  <a:lnTo>
                    <a:pt x="1136" y="19"/>
                  </a:lnTo>
                  <a:lnTo>
                    <a:pt x="1077" y="14"/>
                  </a:lnTo>
                  <a:lnTo>
                    <a:pt x="1019" y="10"/>
                  </a:lnTo>
                  <a:lnTo>
                    <a:pt x="961" y="6"/>
                  </a:lnTo>
                  <a:lnTo>
                    <a:pt x="858" y="1"/>
                  </a:lnTo>
                  <a:lnTo>
                    <a:pt x="775" y="0"/>
                  </a:lnTo>
                  <a:lnTo>
                    <a:pt x="621" y="6"/>
                  </a:lnTo>
                  <a:lnTo>
                    <a:pt x="456" y="17"/>
                  </a:lnTo>
                  <a:lnTo>
                    <a:pt x="377" y="22"/>
                  </a:lnTo>
                  <a:lnTo>
                    <a:pt x="308" y="29"/>
                  </a:lnTo>
                  <a:lnTo>
                    <a:pt x="250" y="37"/>
                  </a:lnTo>
                  <a:lnTo>
                    <a:pt x="208" y="47"/>
                  </a:lnTo>
                  <a:lnTo>
                    <a:pt x="193" y="51"/>
                  </a:lnTo>
                  <a:lnTo>
                    <a:pt x="177" y="58"/>
                  </a:lnTo>
                  <a:lnTo>
                    <a:pt x="164" y="65"/>
                  </a:lnTo>
                  <a:lnTo>
                    <a:pt x="150" y="73"/>
                  </a:lnTo>
                  <a:lnTo>
                    <a:pt x="126" y="91"/>
                  </a:lnTo>
                  <a:lnTo>
                    <a:pt x="108" y="110"/>
                  </a:lnTo>
                  <a:lnTo>
                    <a:pt x="93" y="125"/>
                  </a:lnTo>
                  <a:lnTo>
                    <a:pt x="84" y="140"/>
                  </a:lnTo>
                  <a:lnTo>
                    <a:pt x="75" y="154"/>
                  </a:lnTo>
                  <a:lnTo>
                    <a:pt x="0" y="416"/>
                  </a:lnTo>
                  <a:lnTo>
                    <a:pt x="31" y="40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5" name="Freeform 31"/>
            <p:cNvSpPr>
              <a:spLocks/>
            </p:cNvSpPr>
            <p:nvPr/>
          </p:nvSpPr>
          <p:spPr bwMode="auto">
            <a:xfrm>
              <a:off x="3229" y="2550"/>
              <a:ext cx="33" cy="137"/>
            </a:xfrm>
            <a:custGeom>
              <a:avLst/>
              <a:gdLst>
                <a:gd name="T0" fmla="*/ 0 w 99"/>
                <a:gd name="T1" fmla="*/ 0 h 410"/>
                <a:gd name="T2" fmla="*/ 0 w 99"/>
                <a:gd name="T3" fmla="*/ 2 h 410"/>
                <a:gd name="T4" fmla="*/ 0 w 99"/>
                <a:gd name="T5" fmla="*/ 2 h 410"/>
                <a:gd name="T6" fmla="*/ 0 w 99"/>
                <a:gd name="T7" fmla="*/ 0 h 410"/>
                <a:gd name="T8" fmla="*/ 0 w 99"/>
                <a:gd name="T9" fmla="*/ 0 h 410"/>
                <a:gd name="T10" fmla="*/ 0 w 99"/>
                <a:gd name="T11" fmla="*/ 0 h 410"/>
                <a:gd name="T12" fmla="*/ 0 60000 65536"/>
                <a:gd name="T13" fmla="*/ 0 60000 65536"/>
                <a:gd name="T14" fmla="*/ 0 60000 65536"/>
                <a:gd name="T15" fmla="*/ 0 60000 65536"/>
                <a:gd name="T16" fmla="*/ 0 60000 65536"/>
                <a:gd name="T17" fmla="*/ 0 60000 65536"/>
                <a:gd name="T18" fmla="*/ 0 w 99"/>
                <a:gd name="T19" fmla="*/ 0 h 410"/>
                <a:gd name="T20" fmla="*/ 99 w 99"/>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99" h="410">
                  <a:moveTo>
                    <a:pt x="0" y="7"/>
                  </a:moveTo>
                  <a:lnTo>
                    <a:pt x="34" y="406"/>
                  </a:lnTo>
                  <a:lnTo>
                    <a:pt x="99" y="410"/>
                  </a:lnTo>
                  <a:lnTo>
                    <a:pt x="75" y="0"/>
                  </a:lnTo>
                  <a:lnTo>
                    <a:pt x="0" y="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6" name="Freeform 32"/>
            <p:cNvSpPr>
              <a:spLocks/>
            </p:cNvSpPr>
            <p:nvPr/>
          </p:nvSpPr>
          <p:spPr bwMode="auto">
            <a:xfrm>
              <a:off x="3317" y="2739"/>
              <a:ext cx="235" cy="157"/>
            </a:xfrm>
            <a:custGeom>
              <a:avLst/>
              <a:gdLst>
                <a:gd name="T0" fmla="*/ 0 w 707"/>
                <a:gd name="T1" fmla="*/ 2 h 472"/>
                <a:gd name="T2" fmla="*/ 0 w 707"/>
                <a:gd name="T3" fmla="*/ 1 h 472"/>
                <a:gd name="T4" fmla="*/ 0 w 707"/>
                <a:gd name="T5" fmla="*/ 1 h 472"/>
                <a:gd name="T6" fmla="*/ 0 w 707"/>
                <a:gd name="T7" fmla="*/ 1 h 472"/>
                <a:gd name="T8" fmla="*/ 0 w 707"/>
                <a:gd name="T9" fmla="*/ 0 h 472"/>
                <a:gd name="T10" fmla="*/ 0 w 707"/>
                <a:gd name="T11" fmla="*/ 0 h 472"/>
                <a:gd name="T12" fmla="*/ 1 w 707"/>
                <a:gd name="T13" fmla="*/ 0 h 472"/>
                <a:gd name="T14" fmla="*/ 1 w 707"/>
                <a:gd name="T15" fmla="*/ 0 h 472"/>
                <a:gd name="T16" fmla="*/ 1 w 707"/>
                <a:gd name="T17" fmla="*/ 0 h 472"/>
                <a:gd name="T18" fmla="*/ 1 w 707"/>
                <a:gd name="T19" fmla="*/ 0 h 472"/>
                <a:gd name="T20" fmla="*/ 1 w 707"/>
                <a:gd name="T21" fmla="*/ 0 h 472"/>
                <a:gd name="T22" fmla="*/ 1 w 707"/>
                <a:gd name="T23" fmla="*/ 0 h 472"/>
                <a:gd name="T24" fmla="*/ 2 w 707"/>
                <a:gd name="T25" fmla="*/ 0 h 472"/>
                <a:gd name="T26" fmla="*/ 2 w 707"/>
                <a:gd name="T27" fmla="*/ 0 h 472"/>
                <a:gd name="T28" fmla="*/ 2 w 707"/>
                <a:gd name="T29" fmla="*/ 0 h 472"/>
                <a:gd name="T30" fmla="*/ 2 w 707"/>
                <a:gd name="T31" fmla="*/ 0 h 472"/>
                <a:gd name="T32" fmla="*/ 2 w 707"/>
                <a:gd name="T33" fmla="*/ 1 h 472"/>
                <a:gd name="T34" fmla="*/ 2 w 707"/>
                <a:gd name="T35" fmla="*/ 1 h 472"/>
                <a:gd name="T36" fmla="*/ 2 w 707"/>
                <a:gd name="T37" fmla="*/ 1 h 472"/>
                <a:gd name="T38" fmla="*/ 2 w 707"/>
                <a:gd name="T39" fmla="*/ 1 h 472"/>
                <a:gd name="T40" fmla="*/ 3 w 707"/>
                <a:gd name="T41" fmla="*/ 1 h 472"/>
                <a:gd name="T42" fmla="*/ 3 w 707"/>
                <a:gd name="T43" fmla="*/ 2 h 472"/>
                <a:gd name="T44" fmla="*/ 2 w 707"/>
                <a:gd name="T45" fmla="*/ 2 h 472"/>
                <a:gd name="T46" fmla="*/ 2 w 707"/>
                <a:gd name="T47" fmla="*/ 1 h 472"/>
                <a:gd name="T48" fmla="*/ 2 w 707"/>
                <a:gd name="T49" fmla="*/ 1 h 472"/>
                <a:gd name="T50" fmla="*/ 2 w 707"/>
                <a:gd name="T51" fmla="*/ 1 h 472"/>
                <a:gd name="T52" fmla="*/ 2 w 707"/>
                <a:gd name="T53" fmla="*/ 1 h 472"/>
                <a:gd name="T54" fmla="*/ 2 w 707"/>
                <a:gd name="T55" fmla="*/ 1 h 472"/>
                <a:gd name="T56" fmla="*/ 1 w 707"/>
                <a:gd name="T57" fmla="*/ 1 h 472"/>
                <a:gd name="T58" fmla="*/ 1 w 707"/>
                <a:gd name="T59" fmla="*/ 1 h 472"/>
                <a:gd name="T60" fmla="*/ 1 w 707"/>
                <a:gd name="T61" fmla="*/ 1 h 472"/>
                <a:gd name="T62" fmla="*/ 1 w 707"/>
                <a:gd name="T63" fmla="*/ 1 h 472"/>
                <a:gd name="T64" fmla="*/ 1 w 707"/>
                <a:gd name="T65" fmla="*/ 1 h 472"/>
                <a:gd name="T66" fmla="*/ 1 w 707"/>
                <a:gd name="T67" fmla="*/ 1 h 472"/>
                <a:gd name="T68" fmla="*/ 1 w 707"/>
                <a:gd name="T69" fmla="*/ 1 h 472"/>
                <a:gd name="T70" fmla="*/ 1 w 707"/>
                <a:gd name="T71" fmla="*/ 1 h 472"/>
                <a:gd name="T72" fmla="*/ 1 w 707"/>
                <a:gd name="T73" fmla="*/ 2 h 472"/>
                <a:gd name="T74" fmla="*/ 0 w 707"/>
                <a:gd name="T75" fmla="*/ 2 h 472"/>
                <a:gd name="T76" fmla="*/ 0 w 707"/>
                <a:gd name="T77" fmla="*/ 2 h 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7"/>
                <a:gd name="T118" fmla="*/ 0 h 472"/>
                <a:gd name="T119" fmla="*/ 707 w 707"/>
                <a:gd name="T120" fmla="*/ 472 h 4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7" h="472">
                  <a:moveTo>
                    <a:pt x="30" y="424"/>
                  </a:moveTo>
                  <a:lnTo>
                    <a:pt x="31" y="373"/>
                  </a:lnTo>
                  <a:lnTo>
                    <a:pt x="34" y="321"/>
                  </a:lnTo>
                  <a:lnTo>
                    <a:pt x="41" y="260"/>
                  </a:lnTo>
                  <a:lnTo>
                    <a:pt x="47" y="227"/>
                  </a:lnTo>
                  <a:lnTo>
                    <a:pt x="54" y="193"/>
                  </a:lnTo>
                  <a:lnTo>
                    <a:pt x="60" y="161"/>
                  </a:lnTo>
                  <a:lnTo>
                    <a:pt x="71" y="131"/>
                  </a:lnTo>
                  <a:lnTo>
                    <a:pt x="77" y="118"/>
                  </a:lnTo>
                  <a:lnTo>
                    <a:pt x="84" y="105"/>
                  </a:lnTo>
                  <a:lnTo>
                    <a:pt x="91" y="92"/>
                  </a:lnTo>
                  <a:lnTo>
                    <a:pt x="98" y="80"/>
                  </a:lnTo>
                  <a:lnTo>
                    <a:pt x="114" y="61"/>
                  </a:lnTo>
                  <a:lnTo>
                    <a:pt x="133" y="47"/>
                  </a:lnTo>
                  <a:lnTo>
                    <a:pt x="143" y="40"/>
                  </a:lnTo>
                  <a:lnTo>
                    <a:pt x="154" y="34"/>
                  </a:lnTo>
                  <a:lnTo>
                    <a:pt x="165" y="30"/>
                  </a:lnTo>
                  <a:lnTo>
                    <a:pt x="175" y="25"/>
                  </a:lnTo>
                  <a:lnTo>
                    <a:pt x="187" y="22"/>
                  </a:lnTo>
                  <a:lnTo>
                    <a:pt x="197" y="16"/>
                  </a:lnTo>
                  <a:lnTo>
                    <a:pt x="220" y="11"/>
                  </a:lnTo>
                  <a:lnTo>
                    <a:pt x="242" y="7"/>
                  </a:lnTo>
                  <a:lnTo>
                    <a:pt x="266" y="3"/>
                  </a:lnTo>
                  <a:lnTo>
                    <a:pt x="311" y="0"/>
                  </a:lnTo>
                  <a:lnTo>
                    <a:pt x="357" y="7"/>
                  </a:lnTo>
                  <a:lnTo>
                    <a:pt x="398" y="18"/>
                  </a:lnTo>
                  <a:lnTo>
                    <a:pt x="419" y="26"/>
                  </a:lnTo>
                  <a:lnTo>
                    <a:pt x="427" y="32"/>
                  </a:lnTo>
                  <a:lnTo>
                    <a:pt x="437" y="37"/>
                  </a:lnTo>
                  <a:lnTo>
                    <a:pt x="470" y="63"/>
                  </a:lnTo>
                  <a:lnTo>
                    <a:pt x="485" y="78"/>
                  </a:lnTo>
                  <a:lnTo>
                    <a:pt x="500" y="95"/>
                  </a:lnTo>
                  <a:lnTo>
                    <a:pt x="515" y="114"/>
                  </a:lnTo>
                  <a:lnTo>
                    <a:pt x="530" y="131"/>
                  </a:lnTo>
                  <a:lnTo>
                    <a:pt x="545" y="150"/>
                  </a:lnTo>
                  <a:lnTo>
                    <a:pt x="561" y="168"/>
                  </a:lnTo>
                  <a:lnTo>
                    <a:pt x="573" y="186"/>
                  </a:lnTo>
                  <a:lnTo>
                    <a:pt x="585" y="204"/>
                  </a:lnTo>
                  <a:lnTo>
                    <a:pt x="596" y="220"/>
                  </a:lnTo>
                  <a:lnTo>
                    <a:pt x="607" y="235"/>
                  </a:lnTo>
                  <a:lnTo>
                    <a:pt x="625" y="260"/>
                  </a:lnTo>
                  <a:lnTo>
                    <a:pt x="641" y="283"/>
                  </a:lnTo>
                  <a:lnTo>
                    <a:pt x="704" y="305"/>
                  </a:lnTo>
                  <a:lnTo>
                    <a:pt x="707" y="377"/>
                  </a:lnTo>
                  <a:lnTo>
                    <a:pt x="479" y="439"/>
                  </a:lnTo>
                  <a:lnTo>
                    <a:pt x="475" y="400"/>
                  </a:lnTo>
                  <a:lnTo>
                    <a:pt x="470" y="363"/>
                  </a:lnTo>
                  <a:lnTo>
                    <a:pt x="459" y="316"/>
                  </a:lnTo>
                  <a:lnTo>
                    <a:pt x="452" y="293"/>
                  </a:lnTo>
                  <a:lnTo>
                    <a:pt x="443" y="270"/>
                  </a:lnTo>
                  <a:lnTo>
                    <a:pt x="434" y="248"/>
                  </a:lnTo>
                  <a:lnTo>
                    <a:pt x="423" y="227"/>
                  </a:lnTo>
                  <a:lnTo>
                    <a:pt x="409" y="208"/>
                  </a:lnTo>
                  <a:lnTo>
                    <a:pt x="393" y="193"/>
                  </a:lnTo>
                  <a:lnTo>
                    <a:pt x="384" y="187"/>
                  </a:lnTo>
                  <a:lnTo>
                    <a:pt x="376" y="182"/>
                  </a:lnTo>
                  <a:lnTo>
                    <a:pt x="366" y="176"/>
                  </a:lnTo>
                  <a:lnTo>
                    <a:pt x="357" y="173"/>
                  </a:lnTo>
                  <a:lnTo>
                    <a:pt x="337" y="171"/>
                  </a:lnTo>
                  <a:lnTo>
                    <a:pt x="317" y="169"/>
                  </a:lnTo>
                  <a:lnTo>
                    <a:pt x="278" y="177"/>
                  </a:lnTo>
                  <a:lnTo>
                    <a:pt x="260" y="186"/>
                  </a:lnTo>
                  <a:lnTo>
                    <a:pt x="252" y="191"/>
                  </a:lnTo>
                  <a:lnTo>
                    <a:pt x="242" y="197"/>
                  </a:lnTo>
                  <a:lnTo>
                    <a:pt x="235" y="201"/>
                  </a:lnTo>
                  <a:lnTo>
                    <a:pt x="227" y="206"/>
                  </a:lnTo>
                  <a:lnTo>
                    <a:pt x="212" y="220"/>
                  </a:lnTo>
                  <a:lnTo>
                    <a:pt x="184" y="248"/>
                  </a:lnTo>
                  <a:lnTo>
                    <a:pt x="172" y="263"/>
                  </a:lnTo>
                  <a:lnTo>
                    <a:pt x="162" y="277"/>
                  </a:lnTo>
                  <a:lnTo>
                    <a:pt x="146" y="304"/>
                  </a:lnTo>
                  <a:lnTo>
                    <a:pt x="136" y="327"/>
                  </a:lnTo>
                  <a:lnTo>
                    <a:pt x="129" y="370"/>
                  </a:lnTo>
                  <a:lnTo>
                    <a:pt x="128" y="418"/>
                  </a:lnTo>
                  <a:lnTo>
                    <a:pt x="128" y="472"/>
                  </a:lnTo>
                  <a:lnTo>
                    <a:pt x="0" y="464"/>
                  </a:lnTo>
                  <a:lnTo>
                    <a:pt x="30" y="4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7" name="Freeform 33"/>
            <p:cNvSpPr>
              <a:spLocks/>
            </p:cNvSpPr>
            <p:nvPr/>
          </p:nvSpPr>
          <p:spPr bwMode="auto">
            <a:xfrm>
              <a:off x="3394" y="2701"/>
              <a:ext cx="206" cy="160"/>
            </a:xfrm>
            <a:custGeom>
              <a:avLst/>
              <a:gdLst>
                <a:gd name="T0" fmla="*/ 0 w 617"/>
                <a:gd name="T1" fmla="*/ 0 h 480"/>
                <a:gd name="T2" fmla="*/ 1 w 617"/>
                <a:gd name="T3" fmla="*/ 0 h 480"/>
                <a:gd name="T4" fmla="*/ 1 w 617"/>
                <a:gd name="T5" fmla="*/ 0 h 480"/>
                <a:gd name="T6" fmla="*/ 1 w 617"/>
                <a:gd name="T7" fmla="*/ 0 h 480"/>
                <a:gd name="T8" fmla="*/ 1 w 617"/>
                <a:gd name="T9" fmla="*/ 0 h 480"/>
                <a:gd name="T10" fmla="*/ 1 w 617"/>
                <a:gd name="T11" fmla="*/ 0 h 480"/>
                <a:gd name="T12" fmla="*/ 1 w 617"/>
                <a:gd name="T13" fmla="*/ 0 h 480"/>
                <a:gd name="T14" fmla="*/ 1 w 617"/>
                <a:gd name="T15" fmla="*/ 0 h 480"/>
                <a:gd name="T16" fmla="*/ 1 w 617"/>
                <a:gd name="T17" fmla="*/ 1 h 480"/>
                <a:gd name="T18" fmla="*/ 1 w 617"/>
                <a:gd name="T19" fmla="*/ 1 h 480"/>
                <a:gd name="T20" fmla="*/ 1 w 617"/>
                <a:gd name="T21" fmla="*/ 1 h 480"/>
                <a:gd name="T22" fmla="*/ 2 w 617"/>
                <a:gd name="T23" fmla="*/ 1 h 480"/>
                <a:gd name="T24" fmla="*/ 2 w 617"/>
                <a:gd name="T25" fmla="*/ 1 h 480"/>
                <a:gd name="T26" fmla="*/ 2 w 617"/>
                <a:gd name="T27" fmla="*/ 1 h 480"/>
                <a:gd name="T28" fmla="*/ 2 w 617"/>
                <a:gd name="T29" fmla="*/ 1 h 480"/>
                <a:gd name="T30" fmla="*/ 2 w 617"/>
                <a:gd name="T31" fmla="*/ 1 h 480"/>
                <a:gd name="T32" fmla="*/ 2 w 617"/>
                <a:gd name="T33" fmla="*/ 1 h 480"/>
                <a:gd name="T34" fmla="*/ 3 w 617"/>
                <a:gd name="T35" fmla="*/ 2 h 480"/>
                <a:gd name="T36" fmla="*/ 3 w 617"/>
                <a:gd name="T37" fmla="*/ 2 h 480"/>
                <a:gd name="T38" fmla="*/ 2 w 617"/>
                <a:gd name="T39" fmla="*/ 2 h 480"/>
                <a:gd name="T40" fmla="*/ 2 w 617"/>
                <a:gd name="T41" fmla="*/ 2 h 480"/>
                <a:gd name="T42" fmla="*/ 2 w 617"/>
                <a:gd name="T43" fmla="*/ 2 h 480"/>
                <a:gd name="T44" fmla="*/ 2 w 617"/>
                <a:gd name="T45" fmla="*/ 2 h 480"/>
                <a:gd name="T46" fmla="*/ 2 w 617"/>
                <a:gd name="T47" fmla="*/ 2 h 480"/>
                <a:gd name="T48" fmla="*/ 2 w 617"/>
                <a:gd name="T49" fmla="*/ 2 h 480"/>
                <a:gd name="T50" fmla="*/ 2 w 617"/>
                <a:gd name="T51" fmla="*/ 2 h 480"/>
                <a:gd name="T52" fmla="*/ 2 w 617"/>
                <a:gd name="T53" fmla="*/ 1 h 480"/>
                <a:gd name="T54" fmla="*/ 2 w 617"/>
                <a:gd name="T55" fmla="*/ 1 h 480"/>
                <a:gd name="T56" fmla="*/ 2 w 617"/>
                <a:gd name="T57" fmla="*/ 1 h 480"/>
                <a:gd name="T58" fmla="*/ 2 w 617"/>
                <a:gd name="T59" fmla="*/ 1 h 480"/>
                <a:gd name="T60" fmla="*/ 2 w 617"/>
                <a:gd name="T61" fmla="*/ 2 h 480"/>
                <a:gd name="T62" fmla="*/ 2 w 617"/>
                <a:gd name="T63" fmla="*/ 1 h 480"/>
                <a:gd name="T64" fmla="*/ 2 w 617"/>
                <a:gd name="T65" fmla="*/ 1 h 480"/>
                <a:gd name="T66" fmla="*/ 2 w 617"/>
                <a:gd name="T67" fmla="*/ 1 h 480"/>
                <a:gd name="T68" fmla="*/ 1 w 617"/>
                <a:gd name="T69" fmla="*/ 1 h 480"/>
                <a:gd name="T70" fmla="*/ 1 w 617"/>
                <a:gd name="T71" fmla="*/ 1 h 480"/>
                <a:gd name="T72" fmla="*/ 1 w 617"/>
                <a:gd name="T73" fmla="*/ 1 h 480"/>
                <a:gd name="T74" fmla="*/ 1 w 617"/>
                <a:gd name="T75" fmla="*/ 1 h 480"/>
                <a:gd name="T76" fmla="*/ 1 w 617"/>
                <a:gd name="T77" fmla="*/ 1 h 480"/>
                <a:gd name="T78" fmla="*/ 1 w 617"/>
                <a:gd name="T79" fmla="*/ 0 h 480"/>
                <a:gd name="T80" fmla="*/ 1 w 617"/>
                <a:gd name="T81" fmla="*/ 0 h 480"/>
                <a:gd name="T82" fmla="*/ 1 w 617"/>
                <a:gd name="T83" fmla="*/ 0 h 480"/>
                <a:gd name="T84" fmla="*/ 1 w 617"/>
                <a:gd name="T85" fmla="*/ 0 h 480"/>
                <a:gd name="T86" fmla="*/ 0 w 617"/>
                <a:gd name="T87" fmla="*/ 0 h 480"/>
                <a:gd name="T88" fmla="*/ 0 w 617"/>
                <a:gd name="T89" fmla="*/ 0 h 480"/>
                <a:gd name="T90" fmla="*/ 0 w 617"/>
                <a:gd name="T91" fmla="*/ 0 h 480"/>
                <a:gd name="T92" fmla="*/ 0 w 617"/>
                <a:gd name="T93" fmla="*/ 0 h 480"/>
                <a:gd name="T94" fmla="*/ 0 w 617"/>
                <a:gd name="T95" fmla="*/ 0 h 4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7"/>
                <a:gd name="T145" fmla="*/ 0 h 480"/>
                <a:gd name="T146" fmla="*/ 617 w 617"/>
                <a:gd name="T147" fmla="*/ 480 h 4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7" h="480">
                  <a:moveTo>
                    <a:pt x="86" y="0"/>
                  </a:moveTo>
                  <a:lnTo>
                    <a:pt x="110" y="8"/>
                  </a:lnTo>
                  <a:lnTo>
                    <a:pt x="121" y="15"/>
                  </a:lnTo>
                  <a:lnTo>
                    <a:pt x="135" y="20"/>
                  </a:lnTo>
                  <a:lnTo>
                    <a:pt x="150" y="27"/>
                  </a:lnTo>
                  <a:lnTo>
                    <a:pt x="165" y="36"/>
                  </a:lnTo>
                  <a:lnTo>
                    <a:pt x="173" y="40"/>
                  </a:lnTo>
                  <a:lnTo>
                    <a:pt x="183" y="45"/>
                  </a:lnTo>
                  <a:lnTo>
                    <a:pt x="193" y="49"/>
                  </a:lnTo>
                  <a:lnTo>
                    <a:pt x="201" y="55"/>
                  </a:lnTo>
                  <a:lnTo>
                    <a:pt x="210" y="60"/>
                  </a:lnTo>
                  <a:lnTo>
                    <a:pt x="219" y="67"/>
                  </a:lnTo>
                  <a:lnTo>
                    <a:pt x="228" y="73"/>
                  </a:lnTo>
                  <a:lnTo>
                    <a:pt x="238" y="80"/>
                  </a:lnTo>
                  <a:lnTo>
                    <a:pt x="248" y="86"/>
                  </a:lnTo>
                  <a:lnTo>
                    <a:pt x="256" y="93"/>
                  </a:lnTo>
                  <a:lnTo>
                    <a:pt x="275" y="110"/>
                  </a:lnTo>
                  <a:lnTo>
                    <a:pt x="293" y="126"/>
                  </a:lnTo>
                  <a:lnTo>
                    <a:pt x="310" y="144"/>
                  </a:lnTo>
                  <a:lnTo>
                    <a:pt x="326" y="161"/>
                  </a:lnTo>
                  <a:lnTo>
                    <a:pt x="340" y="179"/>
                  </a:lnTo>
                  <a:lnTo>
                    <a:pt x="354" y="194"/>
                  </a:lnTo>
                  <a:lnTo>
                    <a:pt x="368" y="209"/>
                  </a:lnTo>
                  <a:lnTo>
                    <a:pt x="377" y="223"/>
                  </a:lnTo>
                  <a:lnTo>
                    <a:pt x="388" y="235"/>
                  </a:lnTo>
                  <a:lnTo>
                    <a:pt x="405" y="257"/>
                  </a:lnTo>
                  <a:lnTo>
                    <a:pt x="417" y="275"/>
                  </a:lnTo>
                  <a:lnTo>
                    <a:pt x="425" y="286"/>
                  </a:lnTo>
                  <a:lnTo>
                    <a:pt x="432" y="297"/>
                  </a:lnTo>
                  <a:lnTo>
                    <a:pt x="450" y="293"/>
                  </a:lnTo>
                  <a:lnTo>
                    <a:pt x="496" y="290"/>
                  </a:lnTo>
                  <a:lnTo>
                    <a:pt x="547" y="301"/>
                  </a:lnTo>
                  <a:lnTo>
                    <a:pt x="591" y="336"/>
                  </a:lnTo>
                  <a:lnTo>
                    <a:pt x="605" y="359"/>
                  </a:lnTo>
                  <a:lnTo>
                    <a:pt x="613" y="380"/>
                  </a:lnTo>
                  <a:lnTo>
                    <a:pt x="617" y="417"/>
                  </a:lnTo>
                  <a:lnTo>
                    <a:pt x="614" y="432"/>
                  </a:lnTo>
                  <a:lnTo>
                    <a:pt x="607" y="444"/>
                  </a:lnTo>
                  <a:lnTo>
                    <a:pt x="596" y="455"/>
                  </a:lnTo>
                  <a:lnTo>
                    <a:pt x="591" y="459"/>
                  </a:lnTo>
                  <a:lnTo>
                    <a:pt x="583" y="463"/>
                  </a:lnTo>
                  <a:lnTo>
                    <a:pt x="565" y="468"/>
                  </a:lnTo>
                  <a:lnTo>
                    <a:pt x="545" y="473"/>
                  </a:lnTo>
                  <a:lnTo>
                    <a:pt x="505" y="477"/>
                  </a:lnTo>
                  <a:lnTo>
                    <a:pt x="461" y="480"/>
                  </a:lnTo>
                  <a:lnTo>
                    <a:pt x="461" y="455"/>
                  </a:lnTo>
                  <a:lnTo>
                    <a:pt x="475" y="458"/>
                  </a:lnTo>
                  <a:lnTo>
                    <a:pt x="507" y="461"/>
                  </a:lnTo>
                  <a:lnTo>
                    <a:pt x="541" y="457"/>
                  </a:lnTo>
                  <a:lnTo>
                    <a:pt x="563" y="435"/>
                  </a:lnTo>
                  <a:lnTo>
                    <a:pt x="565" y="403"/>
                  </a:lnTo>
                  <a:lnTo>
                    <a:pt x="561" y="386"/>
                  </a:lnTo>
                  <a:lnTo>
                    <a:pt x="551" y="371"/>
                  </a:lnTo>
                  <a:lnTo>
                    <a:pt x="541" y="359"/>
                  </a:lnTo>
                  <a:lnTo>
                    <a:pt x="534" y="352"/>
                  </a:lnTo>
                  <a:lnTo>
                    <a:pt x="527" y="349"/>
                  </a:lnTo>
                  <a:lnTo>
                    <a:pt x="511" y="344"/>
                  </a:lnTo>
                  <a:lnTo>
                    <a:pt x="494" y="344"/>
                  </a:lnTo>
                  <a:lnTo>
                    <a:pt x="463" y="353"/>
                  </a:lnTo>
                  <a:lnTo>
                    <a:pt x="449" y="362"/>
                  </a:lnTo>
                  <a:lnTo>
                    <a:pt x="435" y="370"/>
                  </a:lnTo>
                  <a:lnTo>
                    <a:pt x="413" y="389"/>
                  </a:lnTo>
                  <a:lnTo>
                    <a:pt x="410" y="378"/>
                  </a:lnTo>
                  <a:lnTo>
                    <a:pt x="399" y="345"/>
                  </a:lnTo>
                  <a:lnTo>
                    <a:pt x="390" y="323"/>
                  </a:lnTo>
                  <a:lnTo>
                    <a:pt x="384" y="311"/>
                  </a:lnTo>
                  <a:lnTo>
                    <a:pt x="376" y="297"/>
                  </a:lnTo>
                  <a:lnTo>
                    <a:pt x="368" y="283"/>
                  </a:lnTo>
                  <a:lnTo>
                    <a:pt x="359" y="268"/>
                  </a:lnTo>
                  <a:lnTo>
                    <a:pt x="348" y="252"/>
                  </a:lnTo>
                  <a:lnTo>
                    <a:pt x="337" y="236"/>
                  </a:lnTo>
                  <a:lnTo>
                    <a:pt x="325" y="221"/>
                  </a:lnTo>
                  <a:lnTo>
                    <a:pt x="312" y="206"/>
                  </a:lnTo>
                  <a:lnTo>
                    <a:pt x="300" y="191"/>
                  </a:lnTo>
                  <a:lnTo>
                    <a:pt x="289" y="176"/>
                  </a:lnTo>
                  <a:lnTo>
                    <a:pt x="277" y="162"/>
                  </a:lnTo>
                  <a:lnTo>
                    <a:pt x="266" y="148"/>
                  </a:lnTo>
                  <a:lnTo>
                    <a:pt x="242" y="125"/>
                  </a:lnTo>
                  <a:lnTo>
                    <a:pt x="220" y="103"/>
                  </a:lnTo>
                  <a:lnTo>
                    <a:pt x="198" y="85"/>
                  </a:lnTo>
                  <a:lnTo>
                    <a:pt x="187" y="77"/>
                  </a:lnTo>
                  <a:lnTo>
                    <a:pt x="176" y="70"/>
                  </a:lnTo>
                  <a:lnTo>
                    <a:pt x="165" y="63"/>
                  </a:lnTo>
                  <a:lnTo>
                    <a:pt x="154" y="59"/>
                  </a:lnTo>
                  <a:lnTo>
                    <a:pt x="143" y="53"/>
                  </a:lnTo>
                  <a:lnTo>
                    <a:pt x="132" y="49"/>
                  </a:lnTo>
                  <a:lnTo>
                    <a:pt x="118" y="45"/>
                  </a:lnTo>
                  <a:lnTo>
                    <a:pt x="106" y="40"/>
                  </a:lnTo>
                  <a:lnTo>
                    <a:pt x="92" y="36"/>
                  </a:lnTo>
                  <a:lnTo>
                    <a:pt x="80" y="31"/>
                  </a:lnTo>
                  <a:lnTo>
                    <a:pt x="55" y="23"/>
                  </a:lnTo>
                  <a:lnTo>
                    <a:pt x="33" y="18"/>
                  </a:lnTo>
                  <a:lnTo>
                    <a:pt x="16" y="14"/>
                  </a:lnTo>
                  <a:lnTo>
                    <a:pt x="0" y="9"/>
                  </a:lnTo>
                  <a:lnTo>
                    <a:pt x="86"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8" name="Freeform 34"/>
            <p:cNvSpPr>
              <a:spLocks/>
            </p:cNvSpPr>
            <p:nvPr/>
          </p:nvSpPr>
          <p:spPr bwMode="auto">
            <a:xfrm>
              <a:off x="3330" y="2835"/>
              <a:ext cx="232" cy="132"/>
            </a:xfrm>
            <a:custGeom>
              <a:avLst/>
              <a:gdLst>
                <a:gd name="T0" fmla="*/ 0 w 696"/>
                <a:gd name="T1" fmla="*/ 1 h 395"/>
                <a:gd name="T2" fmla="*/ 0 w 696"/>
                <a:gd name="T3" fmla="*/ 1 h 395"/>
                <a:gd name="T4" fmla="*/ 0 w 696"/>
                <a:gd name="T5" fmla="*/ 1 h 395"/>
                <a:gd name="T6" fmla="*/ 0 w 696"/>
                <a:gd name="T7" fmla="*/ 1 h 395"/>
                <a:gd name="T8" fmla="*/ 0 w 696"/>
                <a:gd name="T9" fmla="*/ 1 h 395"/>
                <a:gd name="T10" fmla="*/ 0 w 696"/>
                <a:gd name="T11" fmla="*/ 2 h 395"/>
                <a:gd name="T12" fmla="*/ 1 w 696"/>
                <a:gd name="T13" fmla="*/ 2 h 395"/>
                <a:gd name="T14" fmla="*/ 1 w 696"/>
                <a:gd name="T15" fmla="*/ 2 h 395"/>
                <a:gd name="T16" fmla="*/ 1 w 696"/>
                <a:gd name="T17" fmla="*/ 2 h 395"/>
                <a:gd name="T18" fmla="*/ 1 w 696"/>
                <a:gd name="T19" fmla="*/ 2 h 395"/>
                <a:gd name="T20" fmla="*/ 1 w 696"/>
                <a:gd name="T21" fmla="*/ 2 h 395"/>
                <a:gd name="T22" fmla="*/ 1 w 696"/>
                <a:gd name="T23" fmla="*/ 2 h 395"/>
                <a:gd name="T24" fmla="*/ 2 w 696"/>
                <a:gd name="T25" fmla="*/ 1 h 395"/>
                <a:gd name="T26" fmla="*/ 2 w 696"/>
                <a:gd name="T27" fmla="*/ 1 h 395"/>
                <a:gd name="T28" fmla="*/ 2 w 696"/>
                <a:gd name="T29" fmla="*/ 1 h 395"/>
                <a:gd name="T30" fmla="*/ 2 w 696"/>
                <a:gd name="T31" fmla="*/ 1 h 395"/>
                <a:gd name="T32" fmla="*/ 2 w 696"/>
                <a:gd name="T33" fmla="*/ 1 h 395"/>
                <a:gd name="T34" fmla="*/ 2 w 696"/>
                <a:gd name="T35" fmla="*/ 1 h 395"/>
                <a:gd name="T36" fmla="*/ 3 w 696"/>
                <a:gd name="T37" fmla="*/ 1 h 395"/>
                <a:gd name="T38" fmla="*/ 3 w 696"/>
                <a:gd name="T39" fmla="*/ 1 h 395"/>
                <a:gd name="T40" fmla="*/ 3 w 696"/>
                <a:gd name="T41" fmla="*/ 1 h 395"/>
                <a:gd name="T42" fmla="*/ 2 w 696"/>
                <a:gd name="T43" fmla="*/ 1 h 395"/>
                <a:gd name="T44" fmla="*/ 2 w 696"/>
                <a:gd name="T45" fmla="*/ 0 h 395"/>
                <a:gd name="T46" fmla="*/ 2 w 696"/>
                <a:gd name="T47" fmla="*/ 1 h 395"/>
                <a:gd name="T48" fmla="*/ 2 w 696"/>
                <a:gd name="T49" fmla="*/ 1 h 395"/>
                <a:gd name="T50" fmla="*/ 2 w 696"/>
                <a:gd name="T51" fmla="*/ 1 h 395"/>
                <a:gd name="T52" fmla="*/ 1 w 696"/>
                <a:gd name="T53" fmla="*/ 1 h 395"/>
                <a:gd name="T54" fmla="*/ 1 w 696"/>
                <a:gd name="T55" fmla="*/ 1 h 395"/>
                <a:gd name="T56" fmla="*/ 1 w 696"/>
                <a:gd name="T57" fmla="*/ 1 h 395"/>
                <a:gd name="T58" fmla="*/ 1 w 696"/>
                <a:gd name="T59" fmla="*/ 1 h 395"/>
                <a:gd name="T60" fmla="*/ 1 w 696"/>
                <a:gd name="T61" fmla="*/ 1 h 395"/>
                <a:gd name="T62" fmla="*/ 1 w 696"/>
                <a:gd name="T63" fmla="*/ 1 h 395"/>
                <a:gd name="T64" fmla="*/ 1 w 696"/>
                <a:gd name="T65" fmla="*/ 1 h 395"/>
                <a:gd name="T66" fmla="*/ 1 w 696"/>
                <a:gd name="T67" fmla="*/ 1 h 395"/>
                <a:gd name="T68" fmla="*/ 1 w 696"/>
                <a:gd name="T69" fmla="*/ 1 h 395"/>
                <a:gd name="T70" fmla="*/ 0 w 696"/>
                <a:gd name="T71" fmla="*/ 1 h 395"/>
                <a:gd name="T72" fmla="*/ 0 w 696"/>
                <a:gd name="T73" fmla="*/ 1 h 395"/>
                <a:gd name="T74" fmla="*/ 0 w 696"/>
                <a:gd name="T75" fmla="*/ 1 h 395"/>
                <a:gd name="T76" fmla="*/ 0 w 696"/>
                <a:gd name="T77" fmla="*/ 1 h 395"/>
                <a:gd name="T78" fmla="*/ 0 w 696"/>
                <a:gd name="T79" fmla="*/ 1 h 3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6"/>
                <a:gd name="T121" fmla="*/ 0 h 395"/>
                <a:gd name="T122" fmla="*/ 696 w 696"/>
                <a:gd name="T123" fmla="*/ 395 h 3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6" h="395">
                  <a:moveTo>
                    <a:pt x="1" y="124"/>
                  </a:moveTo>
                  <a:lnTo>
                    <a:pt x="0" y="204"/>
                  </a:lnTo>
                  <a:lnTo>
                    <a:pt x="7" y="240"/>
                  </a:lnTo>
                  <a:lnTo>
                    <a:pt x="14" y="258"/>
                  </a:lnTo>
                  <a:lnTo>
                    <a:pt x="22" y="277"/>
                  </a:lnTo>
                  <a:lnTo>
                    <a:pt x="33" y="293"/>
                  </a:lnTo>
                  <a:lnTo>
                    <a:pt x="44" y="313"/>
                  </a:lnTo>
                  <a:lnTo>
                    <a:pt x="59" y="329"/>
                  </a:lnTo>
                  <a:lnTo>
                    <a:pt x="79" y="346"/>
                  </a:lnTo>
                  <a:lnTo>
                    <a:pt x="87" y="353"/>
                  </a:lnTo>
                  <a:lnTo>
                    <a:pt x="98" y="359"/>
                  </a:lnTo>
                  <a:lnTo>
                    <a:pt x="108" y="365"/>
                  </a:lnTo>
                  <a:lnTo>
                    <a:pt x="119" y="370"/>
                  </a:lnTo>
                  <a:lnTo>
                    <a:pt x="128" y="375"/>
                  </a:lnTo>
                  <a:lnTo>
                    <a:pt x="139" y="379"/>
                  </a:lnTo>
                  <a:lnTo>
                    <a:pt x="160" y="386"/>
                  </a:lnTo>
                  <a:lnTo>
                    <a:pt x="182" y="391"/>
                  </a:lnTo>
                  <a:lnTo>
                    <a:pt x="201" y="394"/>
                  </a:lnTo>
                  <a:lnTo>
                    <a:pt x="243" y="395"/>
                  </a:lnTo>
                  <a:lnTo>
                    <a:pt x="281" y="393"/>
                  </a:lnTo>
                  <a:lnTo>
                    <a:pt x="316" y="384"/>
                  </a:lnTo>
                  <a:lnTo>
                    <a:pt x="329" y="379"/>
                  </a:lnTo>
                  <a:lnTo>
                    <a:pt x="343" y="373"/>
                  </a:lnTo>
                  <a:lnTo>
                    <a:pt x="356" y="366"/>
                  </a:lnTo>
                  <a:lnTo>
                    <a:pt x="365" y="361"/>
                  </a:lnTo>
                  <a:lnTo>
                    <a:pt x="375" y="354"/>
                  </a:lnTo>
                  <a:lnTo>
                    <a:pt x="383" y="347"/>
                  </a:lnTo>
                  <a:lnTo>
                    <a:pt x="400" y="333"/>
                  </a:lnTo>
                  <a:lnTo>
                    <a:pt x="416" y="320"/>
                  </a:lnTo>
                  <a:lnTo>
                    <a:pt x="431" y="307"/>
                  </a:lnTo>
                  <a:lnTo>
                    <a:pt x="452" y="288"/>
                  </a:lnTo>
                  <a:lnTo>
                    <a:pt x="462" y="280"/>
                  </a:lnTo>
                  <a:lnTo>
                    <a:pt x="477" y="285"/>
                  </a:lnTo>
                  <a:lnTo>
                    <a:pt x="493" y="288"/>
                  </a:lnTo>
                  <a:lnTo>
                    <a:pt x="515" y="292"/>
                  </a:lnTo>
                  <a:lnTo>
                    <a:pt x="565" y="295"/>
                  </a:lnTo>
                  <a:lnTo>
                    <a:pt x="613" y="287"/>
                  </a:lnTo>
                  <a:lnTo>
                    <a:pt x="633" y="278"/>
                  </a:lnTo>
                  <a:lnTo>
                    <a:pt x="641" y="270"/>
                  </a:lnTo>
                  <a:lnTo>
                    <a:pt x="651" y="263"/>
                  </a:lnTo>
                  <a:lnTo>
                    <a:pt x="675" y="233"/>
                  </a:lnTo>
                  <a:lnTo>
                    <a:pt x="692" y="208"/>
                  </a:lnTo>
                  <a:lnTo>
                    <a:pt x="696" y="196"/>
                  </a:lnTo>
                  <a:lnTo>
                    <a:pt x="470" y="189"/>
                  </a:lnTo>
                  <a:lnTo>
                    <a:pt x="487" y="93"/>
                  </a:lnTo>
                  <a:lnTo>
                    <a:pt x="419" y="0"/>
                  </a:lnTo>
                  <a:lnTo>
                    <a:pt x="416" y="113"/>
                  </a:lnTo>
                  <a:lnTo>
                    <a:pt x="411" y="160"/>
                  </a:lnTo>
                  <a:lnTo>
                    <a:pt x="401" y="204"/>
                  </a:lnTo>
                  <a:lnTo>
                    <a:pt x="394" y="225"/>
                  </a:lnTo>
                  <a:lnTo>
                    <a:pt x="386" y="244"/>
                  </a:lnTo>
                  <a:lnTo>
                    <a:pt x="378" y="260"/>
                  </a:lnTo>
                  <a:lnTo>
                    <a:pt x="367" y="273"/>
                  </a:lnTo>
                  <a:lnTo>
                    <a:pt x="354" y="285"/>
                  </a:lnTo>
                  <a:lnTo>
                    <a:pt x="340" y="296"/>
                  </a:lnTo>
                  <a:lnTo>
                    <a:pt x="334" y="302"/>
                  </a:lnTo>
                  <a:lnTo>
                    <a:pt x="327" y="306"/>
                  </a:lnTo>
                  <a:lnTo>
                    <a:pt x="318" y="311"/>
                  </a:lnTo>
                  <a:lnTo>
                    <a:pt x="312" y="315"/>
                  </a:lnTo>
                  <a:lnTo>
                    <a:pt x="303" y="320"/>
                  </a:lnTo>
                  <a:lnTo>
                    <a:pt x="296" y="324"/>
                  </a:lnTo>
                  <a:lnTo>
                    <a:pt x="280" y="331"/>
                  </a:lnTo>
                  <a:lnTo>
                    <a:pt x="263" y="335"/>
                  </a:lnTo>
                  <a:lnTo>
                    <a:pt x="248" y="339"/>
                  </a:lnTo>
                  <a:lnTo>
                    <a:pt x="216" y="342"/>
                  </a:lnTo>
                  <a:lnTo>
                    <a:pt x="188" y="336"/>
                  </a:lnTo>
                  <a:lnTo>
                    <a:pt x="175" y="329"/>
                  </a:lnTo>
                  <a:lnTo>
                    <a:pt x="161" y="321"/>
                  </a:lnTo>
                  <a:lnTo>
                    <a:pt x="141" y="295"/>
                  </a:lnTo>
                  <a:lnTo>
                    <a:pt x="134" y="280"/>
                  </a:lnTo>
                  <a:lnTo>
                    <a:pt x="126" y="265"/>
                  </a:lnTo>
                  <a:lnTo>
                    <a:pt x="119" y="249"/>
                  </a:lnTo>
                  <a:lnTo>
                    <a:pt x="112" y="236"/>
                  </a:lnTo>
                  <a:lnTo>
                    <a:pt x="105" y="222"/>
                  </a:lnTo>
                  <a:lnTo>
                    <a:pt x="99" y="209"/>
                  </a:lnTo>
                  <a:lnTo>
                    <a:pt x="90" y="186"/>
                  </a:lnTo>
                  <a:lnTo>
                    <a:pt x="76" y="153"/>
                  </a:lnTo>
                  <a:lnTo>
                    <a:pt x="70" y="141"/>
                  </a:lnTo>
                  <a:lnTo>
                    <a:pt x="1" y="1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09" name="Freeform 35"/>
            <p:cNvSpPr>
              <a:spLocks/>
            </p:cNvSpPr>
            <p:nvPr/>
          </p:nvSpPr>
          <p:spPr bwMode="auto">
            <a:xfrm>
              <a:off x="3397" y="2838"/>
              <a:ext cx="48" cy="72"/>
            </a:xfrm>
            <a:custGeom>
              <a:avLst/>
              <a:gdLst>
                <a:gd name="T0" fmla="*/ 0 w 145"/>
                <a:gd name="T1" fmla="*/ 0 h 218"/>
                <a:gd name="T2" fmla="*/ 0 w 145"/>
                <a:gd name="T3" fmla="*/ 0 h 218"/>
                <a:gd name="T4" fmla="*/ 0 w 145"/>
                <a:gd name="T5" fmla="*/ 1 h 218"/>
                <a:gd name="T6" fmla="*/ 0 w 145"/>
                <a:gd name="T7" fmla="*/ 1 h 218"/>
                <a:gd name="T8" fmla="*/ 0 w 145"/>
                <a:gd name="T9" fmla="*/ 1 h 218"/>
                <a:gd name="T10" fmla="*/ 1 w 145"/>
                <a:gd name="T11" fmla="*/ 1 h 218"/>
                <a:gd name="T12" fmla="*/ 1 w 145"/>
                <a:gd name="T13" fmla="*/ 0 h 218"/>
                <a:gd name="T14" fmla="*/ 1 w 145"/>
                <a:gd name="T15" fmla="*/ 0 h 218"/>
                <a:gd name="T16" fmla="*/ 0 w 145"/>
                <a:gd name="T17" fmla="*/ 0 h 218"/>
                <a:gd name="T18" fmla="*/ 0 w 145"/>
                <a:gd name="T19" fmla="*/ 0 h 218"/>
                <a:gd name="T20" fmla="*/ 0 w 145"/>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18"/>
                <a:gd name="T35" fmla="*/ 145 w 145"/>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18">
                  <a:moveTo>
                    <a:pt x="41" y="8"/>
                  </a:moveTo>
                  <a:lnTo>
                    <a:pt x="0" y="61"/>
                  </a:lnTo>
                  <a:lnTo>
                    <a:pt x="1" y="147"/>
                  </a:lnTo>
                  <a:lnTo>
                    <a:pt x="40" y="218"/>
                  </a:lnTo>
                  <a:lnTo>
                    <a:pt x="96" y="211"/>
                  </a:lnTo>
                  <a:lnTo>
                    <a:pt x="131" y="164"/>
                  </a:lnTo>
                  <a:lnTo>
                    <a:pt x="145" y="92"/>
                  </a:lnTo>
                  <a:lnTo>
                    <a:pt x="123" y="35"/>
                  </a:lnTo>
                  <a:lnTo>
                    <a:pt x="88" y="0"/>
                  </a:lnTo>
                  <a:lnTo>
                    <a:pt x="41" y="8"/>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0" name="Freeform 36"/>
            <p:cNvSpPr>
              <a:spLocks/>
            </p:cNvSpPr>
            <p:nvPr/>
          </p:nvSpPr>
          <p:spPr bwMode="auto">
            <a:xfrm>
              <a:off x="2815" y="2841"/>
              <a:ext cx="534" cy="194"/>
            </a:xfrm>
            <a:custGeom>
              <a:avLst/>
              <a:gdLst>
                <a:gd name="T0" fmla="*/ 0 w 1602"/>
                <a:gd name="T1" fmla="*/ 1 h 581"/>
                <a:gd name="T2" fmla="*/ 0 w 1602"/>
                <a:gd name="T3" fmla="*/ 2 h 581"/>
                <a:gd name="T4" fmla="*/ 0 w 1602"/>
                <a:gd name="T5" fmla="*/ 2 h 581"/>
                <a:gd name="T6" fmla="*/ 0 w 1602"/>
                <a:gd name="T7" fmla="*/ 2 h 581"/>
                <a:gd name="T8" fmla="*/ 0 w 1602"/>
                <a:gd name="T9" fmla="*/ 2 h 581"/>
                <a:gd name="T10" fmla="*/ 0 w 1602"/>
                <a:gd name="T11" fmla="*/ 2 h 581"/>
                <a:gd name="T12" fmla="*/ 1 w 1602"/>
                <a:gd name="T13" fmla="*/ 2 h 581"/>
                <a:gd name="T14" fmla="*/ 1 w 1602"/>
                <a:gd name="T15" fmla="*/ 2 h 581"/>
                <a:gd name="T16" fmla="*/ 1 w 1602"/>
                <a:gd name="T17" fmla="*/ 2 h 581"/>
                <a:gd name="T18" fmla="*/ 1 w 1602"/>
                <a:gd name="T19" fmla="*/ 2 h 581"/>
                <a:gd name="T20" fmla="*/ 1 w 1602"/>
                <a:gd name="T21" fmla="*/ 2 h 581"/>
                <a:gd name="T22" fmla="*/ 1 w 1602"/>
                <a:gd name="T23" fmla="*/ 2 h 581"/>
                <a:gd name="T24" fmla="*/ 1 w 1602"/>
                <a:gd name="T25" fmla="*/ 2 h 581"/>
                <a:gd name="T26" fmla="*/ 2 w 1602"/>
                <a:gd name="T27" fmla="*/ 2 h 581"/>
                <a:gd name="T28" fmla="*/ 2 w 1602"/>
                <a:gd name="T29" fmla="*/ 2 h 581"/>
                <a:gd name="T30" fmla="*/ 2 w 1602"/>
                <a:gd name="T31" fmla="*/ 2 h 581"/>
                <a:gd name="T32" fmla="*/ 2 w 1602"/>
                <a:gd name="T33" fmla="*/ 2 h 581"/>
                <a:gd name="T34" fmla="*/ 2 w 1602"/>
                <a:gd name="T35" fmla="*/ 2 h 581"/>
                <a:gd name="T36" fmla="*/ 2 w 1602"/>
                <a:gd name="T37" fmla="*/ 2 h 581"/>
                <a:gd name="T38" fmla="*/ 2 w 1602"/>
                <a:gd name="T39" fmla="*/ 2 h 581"/>
                <a:gd name="T40" fmla="*/ 7 w 1602"/>
                <a:gd name="T41" fmla="*/ 1 h 581"/>
                <a:gd name="T42" fmla="*/ 3 w 1602"/>
                <a:gd name="T43" fmla="*/ 1 h 581"/>
                <a:gd name="T44" fmla="*/ 2 w 1602"/>
                <a:gd name="T45" fmla="*/ 0 h 581"/>
                <a:gd name="T46" fmla="*/ 2 w 1602"/>
                <a:gd name="T47" fmla="*/ 1 h 581"/>
                <a:gd name="T48" fmla="*/ 2 w 1602"/>
                <a:gd name="T49" fmla="*/ 1 h 581"/>
                <a:gd name="T50" fmla="*/ 2 w 1602"/>
                <a:gd name="T51" fmla="*/ 2 h 581"/>
                <a:gd name="T52" fmla="*/ 2 w 1602"/>
                <a:gd name="T53" fmla="*/ 2 h 581"/>
                <a:gd name="T54" fmla="*/ 2 w 1602"/>
                <a:gd name="T55" fmla="*/ 2 h 581"/>
                <a:gd name="T56" fmla="*/ 2 w 1602"/>
                <a:gd name="T57" fmla="*/ 2 h 581"/>
                <a:gd name="T58" fmla="*/ 2 w 1602"/>
                <a:gd name="T59" fmla="*/ 2 h 581"/>
                <a:gd name="T60" fmla="*/ 2 w 1602"/>
                <a:gd name="T61" fmla="*/ 2 h 581"/>
                <a:gd name="T62" fmla="*/ 2 w 1602"/>
                <a:gd name="T63" fmla="*/ 2 h 581"/>
                <a:gd name="T64" fmla="*/ 1 w 1602"/>
                <a:gd name="T65" fmla="*/ 2 h 581"/>
                <a:gd name="T66" fmla="*/ 1 w 1602"/>
                <a:gd name="T67" fmla="*/ 2 h 581"/>
                <a:gd name="T68" fmla="*/ 1 w 1602"/>
                <a:gd name="T69" fmla="*/ 2 h 581"/>
                <a:gd name="T70" fmla="*/ 1 w 1602"/>
                <a:gd name="T71" fmla="*/ 2 h 581"/>
                <a:gd name="T72" fmla="*/ 1 w 1602"/>
                <a:gd name="T73" fmla="*/ 2 h 581"/>
                <a:gd name="T74" fmla="*/ 1 w 1602"/>
                <a:gd name="T75" fmla="*/ 2 h 581"/>
                <a:gd name="T76" fmla="*/ 1 w 1602"/>
                <a:gd name="T77" fmla="*/ 1 h 581"/>
                <a:gd name="T78" fmla="*/ 1 w 1602"/>
                <a:gd name="T79" fmla="*/ 1 h 581"/>
                <a:gd name="T80" fmla="*/ 1 w 1602"/>
                <a:gd name="T81" fmla="*/ 0 h 581"/>
                <a:gd name="T82" fmla="*/ 1 w 1602"/>
                <a:gd name="T83" fmla="*/ 0 h 581"/>
                <a:gd name="T84" fmla="*/ 0 w 1602"/>
                <a:gd name="T85" fmla="*/ 1 h 5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2"/>
                <a:gd name="T130" fmla="*/ 0 h 581"/>
                <a:gd name="T131" fmla="*/ 1602 w 1602"/>
                <a:gd name="T132" fmla="*/ 581 h 5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2" h="581">
                  <a:moveTo>
                    <a:pt x="0" y="275"/>
                  </a:moveTo>
                  <a:lnTo>
                    <a:pt x="2" y="303"/>
                  </a:lnTo>
                  <a:lnTo>
                    <a:pt x="5" y="333"/>
                  </a:lnTo>
                  <a:lnTo>
                    <a:pt x="13" y="369"/>
                  </a:lnTo>
                  <a:lnTo>
                    <a:pt x="20" y="389"/>
                  </a:lnTo>
                  <a:lnTo>
                    <a:pt x="28" y="410"/>
                  </a:lnTo>
                  <a:lnTo>
                    <a:pt x="38" y="431"/>
                  </a:lnTo>
                  <a:lnTo>
                    <a:pt x="51" y="451"/>
                  </a:lnTo>
                  <a:lnTo>
                    <a:pt x="67" y="470"/>
                  </a:lnTo>
                  <a:lnTo>
                    <a:pt x="84" y="490"/>
                  </a:lnTo>
                  <a:lnTo>
                    <a:pt x="106" y="506"/>
                  </a:lnTo>
                  <a:lnTo>
                    <a:pt x="112" y="510"/>
                  </a:lnTo>
                  <a:lnTo>
                    <a:pt x="118" y="514"/>
                  </a:lnTo>
                  <a:lnTo>
                    <a:pt x="130" y="521"/>
                  </a:lnTo>
                  <a:lnTo>
                    <a:pt x="144" y="528"/>
                  </a:lnTo>
                  <a:lnTo>
                    <a:pt x="157" y="537"/>
                  </a:lnTo>
                  <a:lnTo>
                    <a:pt x="170" y="542"/>
                  </a:lnTo>
                  <a:lnTo>
                    <a:pt x="182" y="546"/>
                  </a:lnTo>
                  <a:lnTo>
                    <a:pt x="195" y="552"/>
                  </a:lnTo>
                  <a:lnTo>
                    <a:pt x="206" y="557"/>
                  </a:lnTo>
                  <a:lnTo>
                    <a:pt x="218" y="560"/>
                  </a:lnTo>
                  <a:lnTo>
                    <a:pt x="231" y="565"/>
                  </a:lnTo>
                  <a:lnTo>
                    <a:pt x="253" y="571"/>
                  </a:lnTo>
                  <a:lnTo>
                    <a:pt x="275" y="575"/>
                  </a:lnTo>
                  <a:lnTo>
                    <a:pt x="317" y="581"/>
                  </a:lnTo>
                  <a:lnTo>
                    <a:pt x="355" y="581"/>
                  </a:lnTo>
                  <a:lnTo>
                    <a:pt x="392" y="575"/>
                  </a:lnTo>
                  <a:lnTo>
                    <a:pt x="423" y="567"/>
                  </a:lnTo>
                  <a:lnTo>
                    <a:pt x="440" y="561"/>
                  </a:lnTo>
                  <a:lnTo>
                    <a:pt x="454" y="554"/>
                  </a:lnTo>
                  <a:lnTo>
                    <a:pt x="468" y="548"/>
                  </a:lnTo>
                  <a:lnTo>
                    <a:pt x="481" y="539"/>
                  </a:lnTo>
                  <a:lnTo>
                    <a:pt x="495" y="530"/>
                  </a:lnTo>
                  <a:lnTo>
                    <a:pt x="502" y="526"/>
                  </a:lnTo>
                  <a:lnTo>
                    <a:pt x="507" y="521"/>
                  </a:lnTo>
                  <a:lnTo>
                    <a:pt x="531" y="502"/>
                  </a:lnTo>
                  <a:lnTo>
                    <a:pt x="552" y="483"/>
                  </a:lnTo>
                  <a:lnTo>
                    <a:pt x="568" y="465"/>
                  </a:lnTo>
                  <a:lnTo>
                    <a:pt x="581" y="451"/>
                  </a:lnTo>
                  <a:lnTo>
                    <a:pt x="592" y="437"/>
                  </a:lnTo>
                  <a:lnTo>
                    <a:pt x="1180" y="307"/>
                  </a:lnTo>
                  <a:lnTo>
                    <a:pt x="1602" y="279"/>
                  </a:lnTo>
                  <a:lnTo>
                    <a:pt x="1595" y="192"/>
                  </a:lnTo>
                  <a:lnTo>
                    <a:pt x="612" y="294"/>
                  </a:lnTo>
                  <a:lnTo>
                    <a:pt x="619" y="165"/>
                  </a:lnTo>
                  <a:lnTo>
                    <a:pt x="579" y="91"/>
                  </a:lnTo>
                  <a:lnTo>
                    <a:pt x="579" y="224"/>
                  </a:lnTo>
                  <a:lnTo>
                    <a:pt x="575" y="281"/>
                  </a:lnTo>
                  <a:lnTo>
                    <a:pt x="567" y="336"/>
                  </a:lnTo>
                  <a:lnTo>
                    <a:pt x="561" y="360"/>
                  </a:lnTo>
                  <a:lnTo>
                    <a:pt x="554" y="385"/>
                  </a:lnTo>
                  <a:lnTo>
                    <a:pt x="545" y="406"/>
                  </a:lnTo>
                  <a:lnTo>
                    <a:pt x="534" y="424"/>
                  </a:lnTo>
                  <a:lnTo>
                    <a:pt x="521" y="440"/>
                  </a:lnTo>
                  <a:lnTo>
                    <a:pt x="509" y="454"/>
                  </a:lnTo>
                  <a:lnTo>
                    <a:pt x="495" y="468"/>
                  </a:lnTo>
                  <a:lnTo>
                    <a:pt x="481" y="479"/>
                  </a:lnTo>
                  <a:lnTo>
                    <a:pt x="473" y="483"/>
                  </a:lnTo>
                  <a:lnTo>
                    <a:pt x="466" y="488"/>
                  </a:lnTo>
                  <a:lnTo>
                    <a:pt x="458" y="492"/>
                  </a:lnTo>
                  <a:lnTo>
                    <a:pt x="450" y="497"/>
                  </a:lnTo>
                  <a:lnTo>
                    <a:pt x="434" y="505"/>
                  </a:lnTo>
                  <a:lnTo>
                    <a:pt x="418" y="510"/>
                  </a:lnTo>
                  <a:lnTo>
                    <a:pt x="401" y="513"/>
                  </a:lnTo>
                  <a:lnTo>
                    <a:pt x="386" y="516"/>
                  </a:lnTo>
                  <a:lnTo>
                    <a:pt x="353" y="517"/>
                  </a:lnTo>
                  <a:lnTo>
                    <a:pt x="321" y="512"/>
                  </a:lnTo>
                  <a:lnTo>
                    <a:pt x="293" y="499"/>
                  </a:lnTo>
                  <a:lnTo>
                    <a:pt x="277" y="494"/>
                  </a:lnTo>
                  <a:lnTo>
                    <a:pt x="265" y="487"/>
                  </a:lnTo>
                  <a:lnTo>
                    <a:pt x="251" y="483"/>
                  </a:lnTo>
                  <a:lnTo>
                    <a:pt x="242" y="477"/>
                  </a:lnTo>
                  <a:lnTo>
                    <a:pt x="221" y="468"/>
                  </a:lnTo>
                  <a:lnTo>
                    <a:pt x="204" y="459"/>
                  </a:lnTo>
                  <a:lnTo>
                    <a:pt x="178" y="429"/>
                  </a:lnTo>
                  <a:lnTo>
                    <a:pt x="157" y="376"/>
                  </a:lnTo>
                  <a:lnTo>
                    <a:pt x="149" y="340"/>
                  </a:lnTo>
                  <a:lnTo>
                    <a:pt x="142" y="303"/>
                  </a:lnTo>
                  <a:lnTo>
                    <a:pt x="133" y="231"/>
                  </a:lnTo>
                  <a:lnTo>
                    <a:pt x="130" y="169"/>
                  </a:lnTo>
                  <a:lnTo>
                    <a:pt x="137" y="121"/>
                  </a:lnTo>
                  <a:lnTo>
                    <a:pt x="149" y="80"/>
                  </a:lnTo>
                  <a:lnTo>
                    <a:pt x="160" y="41"/>
                  </a:lnTo>
                  <a:lnTo>
                    <a:pt x="171" y="0"/>
                  </a:lnTo>
                  <a:lnTo>
                    <a:pt x="69" y="117"/>
                  </a:lnTo>
                  <a:lnTo>
                    <a:pt x="0" y="275"/>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1" name="Freeform 37"/>
            <p:cNvSpPr>
              <a:spLocks/>
            </p:cNvSpPr>
            <p:nvPr/>
          </p:nvSpPr>
          <p:spPr bwMode="auto">
            <a:xfrm>
              <a:off x="2897" y="2870"/>
              <a:ext cx="83" cy="113"/>
            </a:xfrm>
            <a:custGeom>
              <a:avLst/>
              <a:gdLst>
                <a:gd name="T0" fmla="*/ 0 w 249"/>
                <a:gd name="T1" fmla="*/ 1 h 337"/>
                <a:gd name="T2" fmla="*/ 0 w 249"/>
                <a:gd name="T3" fmla="*/ 0 h 337"/>
                <a:gd name="T4" fmla="*/ 0 w 249"/>
                <a:gd name="T5" fmla="*/ 0 h 337"/>
                <a:gd name="T6" fmla="*/ 1 w 249"/>
                <a:gd name="T7" fmla="*/ 0 h 337"/>
                <a:gd name="T8" fmla="*/ 1 w 249"/>
                <a:gd name="T9" fmla="*/ 0 h 337"/>
                <a:gd name="T10" fmla="*/ 1 w 249"/>
                <a:gd name="T11" fmla="*/ 1 h 337"/>
                <a:gd name="T12" fmla="*/ 1 w 249"/>
                <a:gd name="T13" fmla="*/ 1 h 337"/>
                <a:gd name="T14" fmla="*/ 1 w 249"/>
                <a:gd name="T15" fmla="*/ 1 h 337"/>
                <a:gd name="T16" fmla="*/ 1 w 249"/>
                <a:gd name="T17" fmla="*/ 1 h 337"/>
                <a:gd name="T18" fmla="*/ 0 w 249"/>
                <a:gd name="T19" fmla="*/ 1 h 337"/>
                <a:gd name="T20" fmla="*/ 0 w 249"/>
                <a:gd name="T21" fmla="*/ 1 h 337"/>
                <a:gd name="T22" fmla="*/ 0 w 249"/>
                <a:gd name="T23" fmla="*/ 1 h 337"/>
                <a:gd name="T24" fmla="*/ 0 w 249"/>
                <a:gd name="T25" fmla="*/ 1 h 337"/>
                <a:gd name="T26" fmla="*/ 0 w 249"/>
                <a:gd name="T27" fmla="*/ 1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337"/>
                <a:gd name="T44" fmla="*/ 249 w 249"/>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337">
                  <a:moveTo>
                    <a:pt x="4" y="124"/>
                  </a:moveTo>
                  <a:lnTo>
                    <a:pt x="36" y="40"/>
                  </a:lnTo>
                  <a:lnTo>
                    <a:pt x="100" y="0"/>
                  </a:lnTo>
                  <a:lnTo>
                    <a:pt x="183" y="1"/>
                  </a:lnTo>
                  <a:lnTo>
                    <a:pt x="233" y="59"/>
                  </a:lnTo>
                  <a:lnTo>
                    <a:pt x="249" y="135"/>
                  </a:lnTo>
                  <a:lnTo>
                    <a:pt x="238" y="234"/>
                  </a:lnTo>
                  <a:lnTo>
                    <a:pt x="188" y="305"/>
                  </a:lnTo>
                  <a:lnTo>
                    <a:pt x="126" y="337"/>
                  </a:lnTo>
                  <a:lnTo>
                    <a:pt x="62" y="318"/>
                  </a:lnTo>
                  <a:lnTo>
                    <a:pt x="19" y="264"/>
                  </a:lnTo>
                  <a:lnTo>
                    <a:pt x="0" y="180"/>
                  </a:lnTo>
                  <a:lnTo>
                    <a:pt x="4" y="1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312" name="Freeform 38"/>
            <p:cNvSpPr>
              <a:spLocks/>
            </p:cNvSpPr>
            <p:nvPr/>
          </p:nvSpPr>
          <p:spPr bwMode="auto">
            <a:xfrm>
              <a:off x="2448" y="2968"/>
              <a:ext cx="443" cy="100"/>
            </a:xfrm>
            <a:custGeom>
              <a:avLst/>
              <a:gdLst>
                <a:gd name="T0" fmla="*/ 5 w 1330"/>
                <a:gd name="T1" fmla="*/ 0 h 299"/>
                <a:gd name="T2" fmla="*/ 2 w 1330"/>
                <a:gd name="T3" fmla="*/ 0 h 299"/>
                <a:gd name="T4" fmla="*/ 0 w 1330"/>
                <a:gd name="T5" fmla="*/ 1 h 299"/>
                <a:gd name="T6" fmla="*/ 2 w 1330"/>
                <a:gd name="T7" fmla="*/ 1 h 299"/>
                <a:gd name="T8" fmla="*/ 1 w 1330"/>
                <a:gd name="T9" fmla="*/ 1 h 299"/>
                <a:gd name="T10" fmla="*/ 3 w 1330"/>
                <a:gd name="T11" fmla="*/ 1 h 299"/>
                <a:gd name="T12" fmla="*/ 2 w 1330"/>
                <a:gd name="T13" fmla="*/ 1 h 299"/>
                <a:gd name="T14" fmla="*/ 4 w 1330"/>
                <a:gd name="T15" fmla="*/ 1 h 299"/>
                <a:gd name="T16" fmla="*/ 3 w 1330"/>
                <a:gd name="T17" fmla="*/ 1 h 299"/>
                <a:gd name="T18" fmla="*/ 5 w 1330"/>
                <a:gd name="T19" fmla="*/ 1 h 299"/>
                <a:gd name="T20" fmla="*/ 5 w 1330"/>
                <a:gd name="T21" fmla="*/ 0 h 299"/>
                <a:gd name="T22" fmla="*/ 5 w 1330"/>
                <a:gd name="T23" fmla="*/ 0 h 2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0"/>
                <a:gd name="T37" fmla="*/ 0 h 299"/>
                <a:gd name="T38" fmla="*/ 1330 w 1330"/>
                <a:gd name="T39" fmla="*/ 299 h 2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0" h="299">
                  <a:moveTo>
                    <a:pt x="1141" y="0"/>
                  </a:moveTo>
                  <a:lnTo>
                    <a:pt x="606" y="49"/>
                  </a:lnTo>
                  <a:lnTo>
                    <a:pt x="0" y="193"/>
                  </a:lnTo>
                  <a:lnTo>
                    <a:pt x="433" y="155"/>
                  </a:lnTo>
                  <a:lnTo>
                    <a:pt x="134" y="270"/>
                  </a:lnTo>
                  <a:lnTo>
                    <a:pt x="718" y="175"/>
                  </a:lnTo>
                  <a:lnTo>
                    <a:pt x="444" y="299"/>
                  </a:lnTo>
                  <a:lnTo>
                    <a:pt x="945" y="199"/>
                  </a:lnTo>
                  <a:lnTo>
                    <a:pt x="810" y="278"/>
                  </a:lnTo>
                  <a:lnTo>
                    <a:pt x="1330" y="160"/>
                  </a:lnTo>
                  <a:lnTo>
                    <a:pt x="1141"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grpSp>
        <p:nvGrpSpPr>
          <p:cNvPr id="54277" name="Group 39"/>
          <p:cNvGrpSpPr>
            <a:grpSpLocks/>
          </p:cNvGrpSpPr>
          <p:nvPr/>
        </p:nvGrpSpPr>
        <p:grpSpPr bwMode="auto">
          <a:xfrm>
            <a:off x="8329961" y="4083202"/>
            <a:ext cx="1828800" cy="908050"/>
            <a:chOff x="3648" y="2256"/>
            <a:chExt cx="1152" cy="572"/>
          </a:xfrm>
          <a:solidFill>
            <a:schemeClr val="accent2"/>
          </a:solidFill>
        </p:grpSpPr>
        <p:sp>
          <p:nvSpPr>
            <p:cNvPr id="54279" name="Freeform 40"/>
            <p:cNvSpPr>
              <a:spLocks/>
            </p:cNvSpPr>
            <p:nvPr/>
          </p:nvSpPr>
          <p:spPr bwMode="auto">
            <a:xfrm>
              <a:off x="3778" y="2377"/>
              <a:ext cx="349" cy="259"/>
            </a:xfrm>
            <a:custGeom>
              <a:avLst/>
              <a:gdLst>
                <a:gd name="T0" fmla="*/ 4 w 1047"/>
                <a:gd name="T1" fmla="*/ 0 h 776"/>
                <a:gd name="T2" fmla="*/ 1 w 1047"/>
                <a:gd name="T3" fmla="*/ 0 h 776"/>
                <a:gd name="T4" fmla="*/ 0 w 1047"/>
                <a:gd name="T5" fmla="*/ 1 h 776"/>
                <a:gd name="T6" fmla="*/ 0 w 1047"/>
                <a:gd name="T7" fmla="*/ 3 h 776"/>
                <a:gd name="T8" fmla="*/ 1 w 1047"/>
                <a:gd name="T9" fmla="*/ 3 h 776"/>
                <a:gd name="T10" fmla="*/ 1 w 1047"/>
                <a:gd name="T11" fmla="*/ 1 h 776"/>
                <a:gd name="T12" fmla="*/ 1 w 1047"/>
                <a:gd name="T13" fmla="*/ 1 h 776"/>
                <a:gd name="T14" fmla="*/ 1 w 1047"/>
                <a:gd name="T15" fmla="*/ 0 h 776"/>
                <a:gd name="T16" fmla="*/ 4 w 1047"/>
                <a:gd name="T17" fmla="*/ 0 h 776"/>
                <a:gd name="T18" fmla="*/ 4 w 1047"/>
                <a:gd name="T19" fmla="*/ 0 h 776"/>
                <a:gd name="T20" fmla="*/ 4 w 1047"/>
                <a:gd name="T21" fmla="*/ 0 h 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7"/>
                <a:gd name="T34" fmla="*/ 0 h 776"/>
                <a:gd name="T35" fmla="*/ 1047 w 1047"/>
                <a:gd name="T36" fmla="*/ 776 h 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7" h="776">
                  <a:moveTo>
                    <a:pt x="952" y="0"/>
                  </a:moveTo>
                  <a:lnTo>
                    <a:pt x="195" y="70"/>
                  </a:lnTo>
                  <a:lnTo>
                    <a:pt x="0" y="247"/>
                  </a:lnTo>
                  <a:lnTo>
                    <a:pt x="5" y="776"/>
                  </a:lnTo>
                  <a:lnTo>
                    <a:pt x="129" y="774"/>
                  </a:lnTo>
                  <a:lnTo>
                    <a:pt x="148" y="249"/>
                  </a:lnTo>
                  <a:lnTo>
                    <a:pt x="359" y="282"/>
                  </a:lnTo>
                  <a:lnTo>
                    <a:pt x="226" y="121"/>
                  </a:lnTo>
                  <a:lnTo>
                    <a:pt x="1047" y="37"/>
                  </a:lnTo>
                  <a:lnTo>
                    <a:pt x="952"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0" name="Freeform 41"/>
            <p:cNvSpPr>
              <a:spLocks/>
            </p:cNvSpPr>
            <p:nvPr/>
          </p:nvSpPr>
          <p:spPr bwMode="auto">
            <a:xfrm>
              <a:off x="3652" y="2468"/>
              <a:ext cx="878" cy="217"/>
            </a:xfrm>
            <a:custGeom>
              <a:avLst/>
              <a:gdLst>
                <a:gd name="T0" fmla="*/ 1 w 2634"/>
                <a:gd name="T1" fmla="*/ 0 h 651"/>
                <a:gd name="T2" fmla="*/ 1 w 2634"/>
                <a:gd name="T3" fmla="*/ 0 h 651"/>
                <a:gd name="T4" fmla="*/ 1 w 2634"/>
                <a:gd name="T5" fmla="*/ 0 h 651"/>
                <a:gd name="T6" fmla="*/ 0 w 2634"/>
                <a:gd name="T7" fmla="*/ 1 h 651"/>
                <a:gd name="T8" fmla="*/ 0 w 2634"/>
                <a:gd name="T9" fmla="*/ 1 h 651"/>
                <a:gd name="T10" fmla="*/ 0 w 2634"/>
                <a:gd name="T11" fmla="*/ 2 h 651"/>
                <a:gd name="T12" fmla="*/ 0 w 2634"/>
                <a:gd name="T13" fmla="*/ 2 h 651"/>
                <a:gd name="T14" fmla="*/ 0 w 2634"/>
                <a:gd name="T15" fmla="*/ 2 h 651"/>
                <a:gd name="T16" fmla="*/ 1 w 2634"/>
                <a:gd name="T17" fmla="*/ 2 h 651"/>
                <a:gd name="T18" fmla="*/ 5 w 2634"/>
                <a:gd name="T19" fmla="*/ 3 h 651"/>
                <a:gd name="T20" fmla="*/ 5 w 2634"/>
                <a:gd name="T21" fmla="*/ 2 h 651"/>
                <a:gd name="T22" fmla="*/ 5 w 2634"/>
                <a:gd name="T23" fmla="*/ 2 h 651"/>
                <a:gd name="T24" fmla="*/ 5 w 2634"/>
                <a:gd name="T25" fmla="*/ 2 h 651"/>
                <a:gd name="T26" fmla="*/ 6 w 2634"/>
                <a:gd name="T27" fmla="*/ 1 h 651"/>
                <a:gd name="T28" fmla="*/ 6 w 2634"/>
                <a:gd name="T29" fmla="*/ 2 h 651"/>
                <a:gd name="T30" fmla="*/ 7 w 2634"/>
                <a:gd name="T31" fmla="*/ 2 h 651"/>
                <a:gd name="T32" fmla="*/ 7 w 2634"/>
                <a:gd name="T33" fmla="*/ 2 h 651"/>
                <a:gd name="T34" fmla="*/ 7 w 2634"/>
                <a:gd name="T35" fmla="*/ 3 h 651"/>
                <a:gd name="T36" fmla="*/ 8 w 2634"/>
                <a:gd name="T37" fmla="*/ 2 h 651"/>
                <a:gd name="T38" fmla="*/ 8 w 2634"/>
                <a:gd name="T39" fmla="*/ 2 h 651"/>
                <a:gd name="T40" fmla="*/ 7 w 2634"/>
                <a:gd name="T41" fmla="*/ 2 h 651"/>
                <a:gd name="T42" fmla="*/ 7 w 2634"/>
                <a:gd name="T43" fmla="*/ 1 h 651"/>
                <a:gd name="T44" fmla="*/ 7 w 2634"/>
                <a:gd name="T45" fmla="*/ 1 h 651"/>
                <a:gd name="T46" fmla="*/ 7 w 2634"/>
                <a:gd name="T47" fmla="*/ 1 h 651"/>
                <a:gd name="T48" fmla="*/ 7 w 2634"/>
                <a:gd name="T49" fmla="*/ 1 h 651"/>
                <a:gd name="T50" fmla="*/ 6 w 2634"/>
                <a:gd name="T51" fmla="*/ 1 h 651"/>
                <a:gd name="T52" fmla="*/ 6 w 2634"/>
                <a:gd name="T53" fmla="*/ 1 h 651"/>
                <a:gd name="T54" fmla="*/ 6 w 2634"/>
                <a:gd name="T55" fmla="*/ 1 h 651"/>
                <a:gd name="T56" fmla="*/ 5 w 2634"/>
                <a:gd name="T57" fmla="*/ 1 h 651"/>
                <a:gd name="T58" fmla="*/ 5 w 2634"/>
                <a:gd name="T59" fmla="*/ 1 h 651"/>
                <a:gd name="T60" fmla="*/ 5 w 2634"/>
                <a:gd name="T61" fmla="*/ 1 h 651"/>
                <a:gd name="T62" fmla="*/ 5 w 2634"/>
                <a:gd name="T63" fmla="*/ 1 h 651"/>
                <a:gd name="T64" fmla="*/ 5 w 2634"/>
                <a:gd name="T65" fmla="*/ 1 h 651"/>
                <a:gd name="T66" fmla="*/ 5 w 2634"/>
                <a:gd name="T67" fmla="*/ 2 h 651"/>
                <a:gd name="T68" fmla="*/ 5 w 2634"/>
                <a:gd name="T69" fmla="*/ 2 h 651"/>
                <a:gd name="T70" fmla="*/ 5 w 2634"/>
                <a:gd name="T71" fmla="*/ 2 h 651"/>
                <a:gd name="T72" fmla="*/ 4 w 2634"/>
                <a:gd name="T73" fmla="*/ 1 h 651"/>
                <a:gd name="T74" fmla="*/ 5 w 2634"/>
                <a:gd name="T75" fmla="*/ 1 h 651"/>
                <a:gd name="T76" fmla="*/ 4 w 2634"/>
                <a:gd name="T77" fmla="*/ 1 h 651"/>
                <a:gd name="T78" fmla="*/ 4 w 2634"/>
                <a:gd name="T79" fmla="*/ 1 h 651"/>
                <a:gd name="T80" fmla="*/ 4 w 2634"/>
                <a:gd name="T81" fmla="*/ 1 h 651"/>
                <a:gd name="T82" fmla="*/ 4 w 2634"/>
                <a:gd name="T83" fmla="*/ 1 h 651"/>
                <a:gd name="T84" fmla="*/ 4 w 2634"/>
                <a:gd name="T85" fmla="*/ 1 h 651"/>
                <a:gd name="T86" fmla="*/ 3 w 2634"/>
                <a:gd name="T87" fmla="*/ 1 h 651"/>
                <a:gd name="T88" fmla="*/ 3 w 2634"/>
                <a:gd name="T89" fmla="*/ 1 h 651"/>
                <a:gd name="T90" fmla="*/ 3 w 2634"/>
                <a:gd name="T91" fmla="*/ 1 h 651"/>
                <a:gd name="T92" fmla="*/ 3 w 2634"/>
                <a:gd name="T93" fmla="*/ 0 h 651"/>
                <a:gd name="T94" fmla="*/ 2 w 2634"/>
                <a:gd name="T95" fmla="*/ 2 h 651"/>
                <a:gd name="T96" fmla="*/ 1 w 2634"/>
                <a:gd name="T97" fmla="*/ 2 h 651"/>
                <a:gd name="T98" fmla="*/ 1 w 2634"/>
                <a:gd name="T99" fmla="*/ 2 h 651"/>
                <a:gd name="T100" fmla="*/ 1 w 2634"/>
                <a:gd name="T101" fmla="*/ 2 h 651"/>
                <a:gd name="T102" fmla="*/ 0 w 2634"/>
                <a:gd name="T103" fmla="*/ 1 h 651"/>
                <a:gd name="T104" fmla="*/ 1 w 2634"/>
                <a:gd name="T105" fmla="*/ 1 h 651"/>
                <a:gd name="T106" fmla="*/ 1 w 2634"/>
                <a:gd name="T107" fmla="*/ 0 h 6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34"/>
                <a:gd name="T163" fmla="*/ 0 h 651"/>
                <a:gd name="T164" fmla="*/ 2634 w 2634"/>
                <a:gd name="T165" fmla="*/ 651 h 6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34" h="651">
                  <a:moveTo>
                    <a:pt x="248" y="24"/>
                  </a:moveTo>
                  <a:lnTo>
                    <a:pt x="242" y="28"/>
                  </a:lnTo>
                  <a:lnTo>
                    <a:pt x="225" y="35"/>
                  </a:lnTo>
                  <a:lnTo>
                    <a:pt x="214" y="40"/>
                  </a:lnTo>
                  <a:lnTo>
                    <a:pt x="200" y="47"/>
                  </a:lnTo>
                  <a:lnTo>
                    <a:pt x="185" y="55"/>
                  </a:lnTo>
                  <a:lnTo>
                    <a:pt x="177" y="61"/>
                  </a:lnTo>
                  <a:lnTo>
                    <a:pt x="169" y="65"/>
                  </a:lnTo>
                  <a:lnTo>
                    <a:pt x="160" y="69"/>
                  </a:lnTo>
                  <a:lnTo>
                    <a:pt x="153" y="76"/>
                  </a:lnTo>
                  <a:lnTo>
                    <a:pt x="144" y="83"/>
                  </a:lnTo>
                  <a:lnTo>
                    <a:pt x="135" y="88"/>
                  </a:lnTo>
                  <a:lnTo>
                    <a:pt x="119" y="102"/>
                  </a:lnTo>
                  <a:lnTo>
                    <a:pt x="101" y="117"/>
                  </a:lnTo>
                  <a:lnTo>
                    <a:pt x="86" y="134"/>
                  </a:lnTo>
                  <a:lnTo>
                    <a:pt x="71" y="152"/>
                  </a:lnTo>
                  <a:lnTo>
                    <a:pt x="57" y="171"/>
                  </a:lnTo>
                  <a:lnTo>
                    <a:pt x="44" y="191"/>
                  </a:lnTo>
                  <a:lnTo>
                    <a:pt x="33" y="213"/>
                  </a:lnTo>
                  <a:lnTo>
                    <a:pt x="25" y="235"/>
                  </a:lnTo>
                  <a:lnTo>
                    <a:pt x="11" y="274"/>
                  </a:lnTo>
                  <a:lnTo>
                    <a:pt x="0" y="348"/>
                  </a:lnTo>
                  <a:lnTo>
                    <a:pt x="2" y="381"/>
                  </a:lnTo>
                  <a:lnTo>
                    <a:pt x="9" y="412"/>
                  </a:lnTo>
                  <a:lnTo>
                    <a:pt x="17" y="440"/>
                  </a:lnTo>
                  <a:lnTo>
                    <a:pt x="22" y="454"/>
                  </a:lnTo>
                  <a:lnTo>
                    <a:pt x="28" y="467"/>
                  </a:lnTo>
                  <a:lnTo>
                    <a:pt x="35" y="478"/>
                  </a:lnTo>
                  <a:lnTo>
                    <a:pt x="44" y="489"/>
                  </a:lnTo>
                  <a:lnTo>
                    <a:pt x="64" y="507"/>
                  </a:lnTo>
                  <a:lnTo>
                    <a:pt x="73" y="513"/>
                  </a:lnTo>
                  <a:lnTo>
                    <a:pt x="86" y="519"/>
                  </a:lnTo>
                  <a:lnTo>
                    <a:pt x="97" y="523"/>
                  </a:lnTo>
                  <a:lnTo>
                    <a:pt x="108" y="527"/>
                  </a:lnTo>
                  <a:lnTo>
                    <a:pt x="129" y="533"/>
                  </a:lnTo>
                  <a:lnTo>
                    <a:pt x="146" y="537"/>
                  </a:lnTo>
                  <a:lnTo>
                    <a:pt x="162" y="537"/>
                  </a:lnTo>
                  <a:lnTo>
                    <a:pt x="979" y="562"/>
                  </a:lnTo>
                  <a:lnTo>
                    <a:pt x="1118" y="527"/>
                  </a:lnTo>
                  <a:lnTo>
                    <a:pt x="1122" y="617"/>
                  </a:lnTo>
                  <a:lnTo>
                    <a:pt x="1213" y="560"/>
                  </a:lnTo>
                  <a:lnTo>
                    <a:pt x="1224" y="530"/>
                  </a:lnTo>
                  <a:lnTo>
                    <a:pt x="1230" y="515"/>
                  </a:lnTo>
                  <a:lnTo>
                    <a:pt x="1238" y="500"/>
                  </a:lnTo>
                  <a:lnTo>
                    <a:pt x="1247" y="483"/>
                  </a:lnTo>
                  <a:lnTo>
                    <a:pt x="1257" y="464"/>
                  </a:lnTo>
                  <a:lnTo>
                    <a:pt x="1268" y="447"/>
                  </a:lnTo>
                  <a:lnTo>
                    <a:pt x="1282" y="428"/>
                  </a:lnTo>
                  <a:lnTo>
                    <a:pt x="1297" y="412"/>
                  </a:lnTo>
                  <a:lnTo>
                    <a:pt x="1314" y="396"/>
                  </a:lnTo>
                  <a:lnTo>
                    <a:pt x="1322" y="390"/>
                  </a:lnTo>
                  <a:lnTo>
                    <a:pt x="1332" y="383"/>
                  </a:lnTo>
                  <a:lnTo>
                    <a:pt x="1341" y="377"/>
                  </a:lnTo>
                  <a:lnTo>
                    <a:pt x="1351" y="372"/>
                  </a:lnTo>
                  <a:lnTo>
                    <a:pt x="1362" y="366"/>
                  </a:lnTo>
                  <a:lnTo>
                    <a:pt x="1373" y="363"/>
                  </a:lnTo>
                  <a:lnTo>
                    <a:pt x="1395" y="358"/>
                  </a:lnTo>
                  <a:lnTo>
                    <a:pt x="1442" y="357"/>
                  </a:lnTo>
                  <a:lnTo>
                    <a:pt x="1486" y="359"/>
                  </a:lnTo>
                  <a:lnTo>
                    <a:pt x="1527" y="370"/>
                  </a:lnTo>
                  <a:lnTo>
                    <a:pt x="1547" y="377"/>
                  </a:lnTo>
                  <a:lnTo>
                    <a:pt x="1566" y="385"/>
                  </a:lnTo>
                  <a:lnTo>
                    <a:pt x="1584" y="395"/>
                  </a:lnTo>
                  <a:lnTo>
                    <a:pt x="1592" y="399"/>
                  </a:lnTo>
                  <a:lnTo>
                    <a:pt x="1599" y="405"/>
                  </a:lnTo>
                  <a:lnTo>
                    <a:pt x="1626" y="428"/>
                  </a:lnTo>
                  <a:lnTo>
                    <a:pt x="1648" y="454"/>
                  </a:lnTo>
                  <a:lnTo>
                    <a:pt x="1662" y="485"/>
                  </a:lnTo>
                  <a:lnTo>
                    <a:pt x="1673" y="516"/>
                  </a:lnTo>
                  <a:lnTo>
                    <a:pt x="1682" y="545"/>
                  </a:lnTo>
                  <a:lnTo>
                    <a:pt x="1693" y="599"/>
                  </a:lnTo>
                  <a:lnTo>
                    <a:pt x="1701" y="651"/>
                  </a:lnTo>
                  <a:lnTo>
                    <a:pt x="2623" y="560"/>
                  </a:lnTo>
                  <a:lnTo>
                    <a:pt x="2634" y="507"/>
                  </a:lnTo>
                  <a:lnTo>
                    <a:pt x="1931" y="526"/>
                  </a:lnTo>
                  <a:lnTo>
                    <a:pt x="1917" y="511"/>
                  </a:lnTo>
                  <a:lnTo>
                    <a:pt x="1899" y="493"/>
                  </a:lnTo>
                  <a:lnTo>
                    <a:pt x="1877" y="472"/>
                  </a:lnTo>
                  <a:lnTo>
                    <a:pt x="1863" y="460"/>
                  </a:lnTo>
                  <a:lnTo>
                    <a:pt x="1850" y="446"/>
                  </a:lnTo>
                  <a:lnTo>
                    <a:pt x="1833" y="432"/>
                  </a:lnTo>
                  <a:lnTo>
                    <a:pt x="1817" y="418"/>
                  </a:lnTo>
                  <a:lnTo>
                    <a:pt x="1800" y="403"/>
                  </a:lnTo>
                  <a:lnTo>
                    <a:pt x="1784" y="388"/>
                  </a:lnTo>
                  <a:lnTo>
                    <a:pt x="1764" y="373"/>
                  </a:lnTo>
                  <a:lnTo>
                    <a:pt x="1745" y="358"/>
                  </a:lnTo>
                  <a:lnTo>
                    <a:pt x="1726" y="341"/>
                  </a:lnTo>
                  <a:lnTo>
                    <a:pt x="1716" y="335"/>
                  </a:lnTo>
                  <a:lnTo>
                    <a:pt x="1705" y="326"/>
                  </a:lnTo>
                  <a:lnTo>
                    <a:pt x="1695" y="319"/>
                  </a:lnTo>
                  <a:lnTo>
                    <a:pt x="1684" y="313"/>
                  </a:lnTo>
                  <a:lnTo>
                    <a:pt x="1675" y="306"/>
                  </a:lnTo>
                  <a:lnTo>
                    <a:pt x="1664" y="297"/>
                  </a:lnTo>
                  <a:lnTo>
                    <a:pt x="1655" y="290"/>
                  </a:lnTo>
                  <a:lnTo>
                    <a:pt x="1646" y="284"/>
                  </a:lnTo>
                  <a:lnTo>
                    <a:pt x="1635" y="278"/>
                  </a:lnTo>
                  <a:lnTo>
                    <a:pt x="1625" y="271"/>
                  </a:lnTo>
                  <a:lnTo>
                    <a:pt x="1614" y="266"/>
                  </a:lnTo>
                  <a:lnTo>
                    <a:pt x="1604" y="259"/>
                  </a:lnTo>
                  <a:lnTo>
                    <a:pt x="1593" y="253"/>
                  </a:lnTo>
                  <a:lnTo>
                    <a:pt x="1584" y="249"/>
                  </a:lnTo>
                  <a:lnTo>
                    <a:pt x="1573" y="244"/>
                  </a:lnTo>
                  <a:lnTo>
                    <a:pt x="1563" y="240"/>
                  </a:lnTo>
                  <a:lnTo>
                    <a:pt x="1553" y="235"/>
                  </a:lnTo>
                  <a:lnTo>
                    <a:pt x="1544" y="231"/>
                  </a:lnTo>
                  <a:lnTo>
                    <a:pt x="1524" y="224"/>
                  </a:lnTo>
                  <a:lnTo>
                    <a:pt x="1505" y="219"/>
                  </a:lnTo>
                  <a:lnTo>
                    <a:pt x="1487" y="215"/>
                  </a:lnTo>
                  <a:lnTo>
                    <a:pt x="1471" y="213"/>
                  </a:lnTo>
                  <a:lnTo>
                    <a:pt x="1436" y="216"/>
                  </a:lnTo>
                  <a:lnTo>
                    <a:pt x="1407" y="226"/>
                  </a:lnTo>
                  <a:lnTo>
                    <a:pt x="1392" y="231"/>
                  </a:lnTo>
                  <a:lnTo>
                    <a:pt x="1377" y="237"/>
                  </a:lnTo>
                  <a:lnTo>
                    <a:pt x="1362" y="244"/>
                  </a:lnTo>
                  <a:lnTo>
                    <a:pt x="1348" y="252"/>
                  </a:lnTo>
                  <a:lnTo>
                    <a:pt x="1334" y="259"/>
                  </a:lnTo>
                  <a:lnTo>
                    <a:pt x="1321" y="267"/>
                  </a:lnTo>
                  <a:lnTo>
                    <a:pt x="1307" y="277"/>
                  </a:lnTo>
                  <a:lnTo>
                    <a:pt x="1300" y="282"/>
                  </a:lnTo>
                  <a:lnTo>
                    <a:pt x="1293" y="286"/>
                  </a:lnTo>
                  <a:lnTo>
                    <a:pt x="1286" y="290"/>
                  </a:lnTo>
                  <a:lnTo>
                    <a:pt x="1279" y="296"/>
                  </a:lnTo>
                  <a:lnTo>
                    <a:pt x="1272" y="299"/>
                  </a:lnTo>
                  <a:lnTo>
                    <a:pt x="1267" y="304"/>
                  </a:lnTo>
                  <a:lnTo>
                    <a:pt x="1260" y="308"/>
                  </a:lnTo>
                  <a:lnTo>
                    <a:pt x="1254" y="313"/>
                  </a:lnTo>
                  <a:lnTo>
                    <a:pt x="1247" y="318"/>
                  </a:lnTo>
                  <a:lnTo>
                    <a:pt x="1241" y="322"/>
                  </a:lnTo>
                  <a:lnTo>
                    <a:pt x="1234" y="328"/>
                  </a:lnTo>
                  <a:lnTo>
                    <a:pt x="1228" y="332"/>
                  </a:lnTo>
                  <a:lnTo>
                    <a:pt x="1223" y="336"/>
                  </a:lnTo>
                  <a:lnTo>
                    <a:pt x="1217" y="340"/>
                  </a:lnTo>
                  <a:lnTo>
                    <a:pt x="1212" y="344"/>
                  </a:lnTo>
                  <a:lnTo>
                    <a:pt x="1206" y="350"/>
                  </a:lnTo>
                  <a:lnTo>
                    <a:pt x="1194" y="358"/>
                  </a:lnTo>
                  <a:lnTo>
                    <a:pt x="1184" y="366"/>
                  </a:lnTo>
                  <a:lnTo>
                    <a:pt x="1173" y="373"/>
                  </a:lnTo>
                  <a:lnTo>
                    <a:pt x="1163" y="380"/>
                  </a:lnTo>
                  <a:lnTo>
                    <a:pt x="1154" y="385"/>
                  </a:lnTo>
                  <a:lnTo>
                    <a:pt x="1146" y="390"/>
                  </a:lnTo>
                  <a:lnTo>
                    <a:pt x="1137" y="395"/>
                  </a:lnTo>
                  <a:lnTo>
                    <a:pt x="1121" y="402"/>
                  </a:lnTo>
                  <a:lnTo>
                    <a:pt x="1107" y="405"/>
                  </a:lnTo>
                  <a:lnTo>
                    <a:pt x="1096" y="402"/>
                  </a:lnTo>
                  <a:lnTo>
                    <a:pt x="1086" y="395"/>
                  </a:lnTo>
                  <a:lnTo>
                    <a:pt x="1077" y="373"/>
                  </a:lnTo>
                  <a:lnTo>
                    <a:pt x="1072" y="351"/>
                  </a:lnTo>
                  <a:lnTo>
                    <a:pt x="1075" y="329"/>
                  </a:lnTo>
                  <a:lnTo>
                    <a:pt x="1082" y="311"/>
                  </a:lnTo>
                  <a:lnTo>
                    <a:pt x="1092" y="293"/>
                  </a:lnTo>
                  <a:lnTo>
                    <a:pt x="1099" y="281"/>
                  </a:lnTo>
                  <a:lnTo>
                    <a:pt x="1108" y="267"/>
                  </a:lnTo>
                  <a:lnTo>
                    <a:pt x="1112" y="165"/>
                  </a:lnTo>
                  <a:lnTo>
                    <a:pt x="1088" y="145"/>
                  </a:lnTo>
                  <a:lnTo>
                    <a:pt x="1078" y="138"/>
                  </a:lnTo>
                  <a:lnTo>
                    <a:pt x="1068" y="129"/>
                  </a:lnTo>
                  <a:lnTo>
                    <a:pt x="1061" y="124"/>
                  </a:lnTo>
                  <a:lnTo>
                    <a:pt x="1056" y="121"/>
                  </a:lnTo>
                  <a:lnTo>
                    <a:pt x="1050" y="117"/>
                  </a:lnTo>
                  <a:lnTo>
                    <a:pt x="1045" y="138"/>
                  </a:lnTo>
                  <a:lnTo>
                    <a:pt x="1035" y="158"/>
                  </a:lnTo>
                  <a:lnTo>
                    <a:pt x="1028" y="169"/>
                  </a:lnTo>
                  <a:lnTo>
                    <a:pt x="1019" y="182"/>
                  </a:lnTo>
                  <a:lnTo>
                    <a:pt x="1002" y="201"/>
                  </a:lnTo>
                  <a:lnTo>
                    <a:pt x="990" y="212"/>
                  </a:lnTo>
                  <a:lnTo>
                    <a:pt x="977" y="216"/>
                  </a:lnTo>
                  <a:lnTo>
                    <a:pt x="972" y="275"/>
                  </a:lnTo>
                  <a:lnTo>
                    <a:pt x="964" y="297"/>
                  </a:lnTo>
                  <a:lnTo>
                    <a:pt x="958" y="310"/>
                  </a:lnTo>
                  <a:lnTo>
                    <a:pt x="951" y="321"/>
                  </a:lnTo>
                  <a:lnTo>
                    <a:pt x="933" y="337"/>
                  </a:lnTo>
                  <a:lnTo>
                    <a:pt x="922" y="344"/>
                  </a:lnTo>
                  <a:lnTo>
                    <a:pt x="908" y="350"/>
                  </a:lnTo>
                  <a:lnTo>
                    <a:pt x="881" y="355"/>
                  </a:lnTo>
                  <a:lnTo>
                    <a:pt x="858" y="357"/>
                  </a:lnTo>
                  <a:lnTo>
                    <a:pt x="838" y="352"/>
                  </a:lnTo>
                  <a:lnTo>
                    <a:pt x="822" y="346"/>
                  </a:lnTo>
                  <a:lnTo>
                    <a:pt x="796" y="321"/>
                  </a:lnTo>
                  <a:lnTo>
                    <a:pt x="783" y="303"/>
                  </a:lnTo>
                  <a:lnTo>
                    <a:pt x="773" y="282"/>
                  </a:lnTo>
                  <a:lnTo>
                    <a:pt x="768" y="259"/>
                  </a:lnTo>
                  <a:lnTo>
                    <a:pt x="767" y="235"/>
                  </a:lnTo>
                  <a:lnTo>
                    <a:pt x="769" y="212"/>
                  </a:lnTo>
                  <a:lnTo>
                    <a:pt x="775" y="190"/>
                  </a:lnTo>
                  <a:lnTo>
                    <a:pt x="782" y="172"/>
                  </a:lnTo>
                  <a:lnTo>
                    <a:pt x="789" y="157"/>
                  </a:lnTo>
                  <a:lnTo>
                    <a:pt x="796" y="143"/>
                  </a:lnTo>
                  <a:lnTo>
                    <a:pt x="733" y="0"/>
                  </a:lnTo>
                  <a:lnTo>
                    <a:pt x="707" y="500"/>
                  </a:lnTo>
                  <a:lnTo>
                    <a:pt x="426" y="491"/>
                  </a:lnTo>
                  <a:lnTo>
                    <a:pt x="390" y="380"/>
                  </a:lnTo>
                  <a:lnTo>
                    <a:pt x="383" y="385"/>
                  </a:lnTo>
                  <a:lnTo>
                    <a:pt x="375" y="390"/>
                  </a:lnTo>
                  <a:lnTo>
                    <a:pt x="364" y="396"/>
                  </a:lnTo>
                  <a:lnTo>
                    <a:pt x="350" y="405"/>
                  </a:lnTo>
                  <a:lnTo>
                    <a:pt x="335" y="413"/>
                  </a:lnTo>
                  <a:lnTo>
                    <a:pt x="317" y="420"/>
                  </a:lnTo>
                  <a:lnTo>
                    <a:pt x="301" y="427"/>
                  </a:lnTo>
                  <a:lnTo>
                    <a:pt x="282" y="435"/>
                  </a:lnTo>
                  <a:lnTo>
                    <a:pt x="261" y="438"/>
                  </a:lnTo>
                  <a:lnTo>
                    <a:pt x="221" y="440"/>
                  </a:lnTo>
                  <a:lnTo>
                    <a:pt x="184" y="429"/>
                  </a:lnTo>
                  <a:lnTo>
                    <a:pt x="152" y="403"/>
                  </a:lnTo>
                  <a:lnTo>
                    <a:pt x="140" y="384"/>
                  </a:lnTo>
                  <a:lnTo>
                    <a:pt x="127" y="366"/>
                  </a:lnTo>
                  <a:lnTo>
                    <a:pt x="118" y="350"/>
                  </a:lnTo>
                  <a:lnTo>
                    <a:pt x="109" y="332"/>
                  </a:lnTo>
                  <a:lnTo>
                    <a:pt x="93" y="267"/>
                  </a:lnTo>
                  <a:lnTo>
                    <a:pt x="95" y="212"/>
                  </a:lnTo>
                  <a:lnTo>
                    <a:pt x="104" y="187"/>
                  </a:lnTo>
                  <a:lnTo>
                    <a:pt x="113" y="167"/>
                  </a:lnTo>
                  <a:lnTo>
                    <a:pt x="127" y="145"/>
                  </a:lnTo>
                  <a:lnTo>
                    <a:pt x="146" y="123"/>
                  </a:lnTo>
                  <a:lnTo>
                    <a:pt x="170" y="99"/>
                  </a:lnTo>
                  <a:lnTo>
                    <a:pt x="193" y="76"/>
                  </a:lnTo>
                  <a:lnTo>
                    <a:pt x="214" y="55"/>
                  </a:lnTo>
                  <a:lnTo>
                    <a:pt x="232" y="39"/>
                  </a:lnTo>
                  <a:lnTo>
                    <a:pt x="248" y="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1" name="Freeform 42"/>
            <p:cNvSpPr>
              <a:spLocks/>
            </p:cNvSpPr>
            <p:nvPr/>
          </p:nvSpPr>
          <p:spPr bwMode="auto">
            <a:xfrm>
              <a:off x="3651" y="2624"/>
              <a:ext cx="389" cy="88"/>
            </a:xfrm>
            <a:custGeom>
              <a:avLst/>
              <a:gdLst>
                <a:gd name="T0" fmla="*/ 0 w 1169"/>
                <a:gd name="T1" fmla="*/ 0 h 264"/>
                <a:gd name="T2" fmla="*/ 0 w 1169"/>
                <a:gd name="T3" fmla="*/ 0 h 264"/>
                <a:gd name="T4" fmla="*/ 0 w 1169"/>
                <a:gd name="T5" fmla="*/ 1 h 264"/>
                <a:gd name="T6" fmla="*/ 0 w 1169"/>
                <a:gd name="T7" fmla="*/ 1 h 264"/>
                <a:gd name="T8" fmla="*/ 0 w 1169"/>
                <a:gd name="T9" fmla="*/ 1 h 264"/>
                <a:gd name="T10" fmla="*/ 0 w 1169"/>
                <a:gd name="T11" fmla="*/ 1 h 264"/>
                <a:gd name="T12" fmla="*/ 0 w 1169"/>
                <a:gd name="T13" fmla="*/ 1 h 264"/>
                <a:gd name="T14" fmla="*/ 1 w 1169"/>
                <a:gd name="T15" fmla="*/ 1 h 264"/>
                <a:gd name="T16" fmla="*/ 1 w 1169"/>
                <a:gd name="T17" fmla="*/ 1 h 264"/>
                <a:gd name="T18" fmla="*/ 1 w 1169"/>
                <a:gd name="T19" fmla="*/ 1 h 264"/>
                <a:gd name="T20" fmla="*/ 2 w 1169"/>
                <a:gd name="T21" fmla="*/ 1 h 264"/>
                <a:gd name="T22" fmla="*/ 2 w 1169"/>
                <a:gd name="T23" fmla="*/ 1 h 264"/>
                <a:gd name="T24" fmla="*/ 3 w 1169"/>
                <a:gd name="T25" fmla="*/ 1 h 264"/>
                <a:gd name="T26" fmla="*/ 4 w 1169"/>
                <a:gd name="T27" fmla="*/ 1 h 264"/>
                <a:gd name="T28" fmla="*/ 4 w 1169"/>
                <a:gd name="T29" fmla="*/ 1 h 264"/>
                <a:gd name="T30" fmla="*/ 5 w 1169"/>
                <a:gd name="T31" fmla="*/ 1 h 264"/>
                <a:gd name="T32" fmla="*/ 5 w 1169"/>
                <a:gd name="T33" fmla="*/ 0 h 264"/>
                <a:gd name="T34" fmla="*/ 5 w 1169"/>
                <a:gd name="T35" fmla="*/ 0 h 264"/>
                <a:gd name="T36" fmla="*/ 5 w 1169"/>
                <a:gd name="T37" fmla="*/ 1 h 264"/>
                <a:gd name="T38" fmla="*/ 5 w 1169"/>
                <a:gd name="T39" fmla="*/ 1 h 264"/>
                <a:gd name="T40" fmla="*/ 4 w 1169"/>
                <a:gd name="T41" fmla="*/ 1 h 264"/>
                <a:gd name="T42" fmla="*/ 4 w 1169"/>
                <a:gd name="T43" fmla="*/ 1 h 264"/>
                <a:gd name="T44" fmla="*/ 4 w 1169"/>
                <a:gd name="T45" fmla="*/ 1 h 264"/>
                <a:gd name="T46" fmla="*/ 4 w 1169"/>
                <a:gd name="T47" fmla="*/ 1 h 264"/>
                <a:gd name="T48" fmla="*/ 2 w 1169"/>
                <a:gd name="T49" fmla="*/ 1 h 264"/>
                <a:gd name="T50" fmla="*/ 1 w 1169"/>
                <a:gd name="T51" fmla="*/ 1 h 264"/>
                <a:gd name="T52" fmla="*/ 1 w 1169"/>
                <a:gd name="T53" fmla="*/ 1 h 264"/>
                <a:gd name="T54" fmla="*/ 0 w 1169"/>
                <a:gd name="T55" fmla="*/ 1 h 264"/>
                <a:gd name="T56" fmla="*/ 0 w 1169"/>
                <a:gd name="T57" fmla="*/ 0 h 264"/>
                <a:gd name="T58" fmla="*/ 0 w 1169"/>
                <a:gd name="T59" fmla="*/ 0 h 264"/>
                <a:gd name="T60" fmla="*/ 0 w 1169"/>
                <a:gd name="T61" fmla="*/ 0 h 264"/>
                <a:gd name="T62" fmla="*/ 0 w 1169"/>
                <a:gd name="T63" fmla="*/ 0 h 264"/>
                <a:gd name="T64" fmla="*/ 0 w 1169"/>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9"/>
                <a:gd name="T100" fmla="*/ 0 h 264"/>
                <a:gd name="T101" fmla="*/ 1169 w 1169"/>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9" h="264">
                  <a:moveTo>
                    <a:pt x="48" y="0"/>
                  </a:moveTo>
                  <a:lnTo>
                    <a:pt x="35" y="16"/>
                  </a:lnTo>
                  <a:lnTo>
                    <a:pt x="22" y="33"/>
                  </a:lnTo>
                  <a:lnTo>
                    <a:pt x="10" y="55"/>
                  </a:lnTo>
                  <a:lnTo>
                    <a:pt x="0" y="108"/>
                  </a:lnTo>
                  <a:lnTo>
                    <a:pt x="2" y="123"/>
                  </a:lnTo>
                  <a:lnTo>
                    <a:pt x="9" y="139"/>
                  </a:lnTo>
                  <a:lnTo>
                    <a:pt x="15" y="154"/>
                  </a:lnTo>
                  <a:lnTo>
                    <a:pt x="29" y="168"/>
                  </a:lnTo>
                  <a:lnTo>
                    <a:pt x="33" y="170"/>
                  </a:lnTo>
                  <a:lnTo>
                    <a:pt x="39" y="176"/>
                  </a:lnTo>
                  <a:lnTo>
                    <a:pt x="54" y="181"/>
                  </a:lnTo>
                  <a:lnTo>
                    <a:pt x="72" y="188"/>
                  </a:lnTo>
                  <a:lnTo>
                    <a:pt x="97" y="195"/>
                  </a:lnTo>
                  <a:lnTo>
                    <a:pt x="123" y="201"/>
                  </a:lnTo>
                  <a:lnTo>
                    <a:pt x="153" y="207"/>
                  </a:lnTo>
                  <a:lnTo>
                    <a:pt x="186" y="213"/>
                  </a:lnTo>
                  <a:lnTo>
                    <a:pt x="224" y="218"/>
                  </a:lnTo>
                  <a:lnTo>
                    <a:pt x="262" y="224"/>
                  </a:lnTo>
                  <a:lnTo>
                    <a:pt x="303" y="229"/>
                  </a:lnTo>
                  <a:lnTo>
                    <a:pt x="346" y="234"/>
                  </a:lnTo>
                  <a:lnTo>
                    <a:pt x="392" y="238"/>
                  </a:lnTo>
                  <a:lnTo>
                    <a:pt x="437" y="243"/>
                  </a:lnTo>
                  <a:lnTo>
                    <a:pt x="484" y="246"/>
                  </a:lnTo>
                  <a:lnTo>
                    <a:pt x="579" y="253"/>
                  </a:lnTo>
                  <a:lnTo>
                    <a:pt x="673" y="258"/>
                  </a:lnTo>
                  <a:lnTo>
                    <a:pt x="765" y="261"/>
                  </a:lnTo>
                  <a:lnTo>
                    <a:pt x="930" y="264"/>
                  </a:lnTo>
                  <a:lnTo>
                    <a:pt x="1054" y="261"/>
                  </a:lnTo>
                  <a:lnTo>
                    <a:pt x="1093" y="254"/>
                  </a:lnTo>
                  <a:lnTo>
                    <a:pt x="1114" y="247"/>
                  </a:lnTo>
                  <a:lnTo>
                    <a:pt x="1147" y="207"/>
                  </a:lnTo>
                  <a:lnTo>
                    <a:pt x="1163" y="155"/>
                  </a:lnTo>
                  <a:lnTo>
                    <a:pt x="1169" y="95"/>
                  </a:lnTo>
                  <a:lnTo>
                    <a:pt x="1156" y="104"/>
                  </a:lnTo>
                  <a:lnTo>
                    <a:pt x="1150" y="110"/>
                  </a:lnTo>
                  <a:lnTo>
                    <a:pt x="1143" y="115"/>
                  </a:lnTo>
                  <a:lnTo>
                    <a:pt x="1132" y="122"/>
                  </a:lnTo>
                  <a:lnTo>
                    <a:pt x="1121" y="128"/>
                  </a:lnTo>
                  <a:lnTo>
                    <a:pt x="1107" y="134"/>
                  </a:lnTo>
                  <a:lnTo>
                    <a:pt x="1090" y="141"/>
                  </a:lnTo>
                  <a:lnTo>
                    <a:pt x="1074" y="147"/>
                  </a:lnTo>
                  <a:lnTo>
                    <a:pt x="1054" y="154"/>
                  </a:lnTo>
                  <a:lnTo>
                    <a:pt x="1032" y="159"/>
                  </a:lnTo>
                  <a:lnTo>
                    <a:pt x="1009" y="163"/>
                  </a:lnTo>
                  <a:lnTo>
                    <a:pt x="983" y="169"/>
                  </a:lnTo>
                  <a:lnTo>
                    <a:pt x="955" y="172"/>
                  </a:lnTo>
                  <a:lnTo>
                    <a:pt x="875" y="176"/>
                  </a:lnTo>
                  <a:lnTo>
                    <a:pt x="758" y="177"/>
                  </a:lnTo>
                  <a:lnTo>
                    <a:pt x="469" y="169"/>
                  </a:lnTo>
                  <a:lnTo>
                    <a:pt x="325" y="161"/>
                  </a:lnTo>
                  <a:lnTo>
                    <a:pt x="259" y="154"/>
                  </a:lnTo>
                  <a:lnTo>
                    <a:pt x="199" y="147"/>
                  </a:lnTo>
                  <a:lnTo>
                    <a:pt x="148" y="140"/>
                  </a:lnTo>
                  <a:lnTo>
                    <a:pt x="106" y="132"/>
                  </a:lnTo>
                  <a:lnTo>
                    <a:pt x="76" y="122"/>
                  </a:lnTo>
                  <a:lnTo>
                    <a:pt x="60" y="111"/>
                  </a:lnTo>
                  <a:lnTo>
                    <a:pt x="46" y="89"/>
                  </a:lnTo>
                  <a:lnTo>
                    <a:pt x="43" y="70"/>
                  </a:lnTo>
                  <a:lnTo>
                    <a:pt x="44" y="51"/>
                  </a:lnTo>
                  <a:lnTo>
                    <a:pt x="51" y="34"/>
                  </a:lnTo>
                  <a:lnTo>
                    <a:pt x="61" y="20"/>
                  </a:lnTo>
                  <a:lnTo>
                    <a:pt x="69" y="9"/>
                  </a:lnTo>
                  <a:lnTo>
                    <a:pt x="80" y="1"/>
                  </a:lnTo>
                  <a:lnTo>
                    <a:pt x="48"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2" name="Freeform 43"/>
            <p:cNvSpPr>
              <a:spLocks/>
            </p:cNvSpPr>
            <p:nvPr/>
          </p:nvSpPr>
          <p:spPr bwMode="auto">
            <a:xfrm>
              <a:off x="3742" y="2690"/>
              <a:ext cx="166" cy="72"/>
            </a:xfrm>
            <a:custGeom>
              <a:avLst/>
              <a:gdLst>
                <a:gd name="T0" fmla="*/ 0 w 499"/>
                <a:gd name="T1" fmla="*/ 0 h 215"/>
                <a:gd name="T2" fmla="*/ 0 w 499"/>
                <a:gd name="T3" fmla="*/ 0 h 215"/>
                <a:gd name="T4" fmla="*/ 0 w 499"/>
                <a:gd name="T5" fmla="*/ 0 h 215"/>
                <a:gd name="T6" fmla="*/ 0 w 499"/>
                <a:gd name="T7" fmla="*/ 0 h 215"/>
                <a:gd name="T8" fmla="*/ 0 w 499"/>
                <a:gd name="T9" fmla="*/ 0 h 215"/>
                <a:gd name="T10" fmla="*/ 0 w 499"/>
                <a:gd name="T11" fmla="*/ 0 h 215"/>
                <a:gd name="T12" fmla="*/ 0 w 499"/>
                <a:gd name="T13" fmla="*/ 0 h 215"/>
                <a:gd name="T14" fmla="*/ 0 w 499"/>
                <a:gd name="T15" fmla="*/ 1 h 215"/>
                <a:gd name="T16" fmla="*/ 0 w 499"/>
                <a:gd name="T17" fmla="*/ 1 h 215"/>
                <a:gd name="T18" fmla="*/ 0 w 499"/>
                <a:gd name="T19" fmla="*/ 1 h 215"/>
                <a:gd name="T20" fmla="*/ 0 w 499"/>
                <a:gd name="T21" fmla="*/ 1 h 215"/>
                <a:gd name="T22" fmla="*/ 0 w 499"/>
                <a:gd name="T23" fmla="*/ 1 h 215"/>
                <a:gd name="T24" fmla="*/ 0 w 499"/>
                <a:gd name="T25" fmla="*/ 1 h 215"/>
                <a:gd name="T26" fmla="*/ 0 w 499"/>
                <a:gd name="T27" fmla="*/ 1 h 215"/>
                <a:gd name="T28" fmla="*/ 1 w 499"/>
                <a:gd name="T29" fmla="*/ 1 h 215"/>
                <a:gd name="T30" fmla="*/ 1 w 499"/>
                <a:gd name="T31" fmla="*/ 1 h 215"/>
                <a:gd name="T32" fmla="*/ 1 w 499"/>
                <a:gd name="T33" fmla="*/ 1 h 215"/>
                <a:gd name="T34" fmla="*/ 1 w 499"/>
                <a:gd name="T35" fmla="*/ 1 h 215"/>
                <a:gd name="T36" fmla="*/ 1 w 499"/>
                <a:gd name="T37" fmla="*/ 1 h 215"/>
                <a:gd name="T38" fmla="*/ 1 w 499"/>
                <a:gd name="T39" fmla="*/ 1 h 215"/>
                <a:gd name="T40" fmla="*/ 1 w 499"/>
                <a:gd name="T41" fmla="*/ 1 h 215"/>
                <a:gd name="T42" fmla="*/ 1 w 499"/>
                <a:gd name="T43" fmla="*/ 1 h 215"/>
                <a:gd name="T44" fmla="*/ 1 w 499"/>
                <a:gd name="T45" fmla="*/ 1 h 215"/>
                <a:gd name="T46" fmla="*/ 1 w 499"/>
                <a:gd name="T47" fmla="*/ 1 h 215"/>
                <a:gd name="T48" fmla="*/ 2 w 499"/>
                <a:gd name="T49" fmla="*/ 1 h 215"/>
                <a:gd name="T50" fmla="*/ 2 w 499"/>
                <a:gd name="T51" fmla="*/ 1 h 215"/>
                <a:gd name="T52" fmla="*/ 2 w 499"/>
                <a:gd name="T53" fmla="*/ 1 h 215"/>
                <a:gd name="T54" fmla="*/ 2 w 499"/>
                <a:gd name="T55" fmla="*/ 1 h 215"/>
                <a:gd name="T56" fmla="*/ 2 w 499"/>
                <a:gd name="T57" fmla="*/ 1 h 215"/>
                <a:gd name="T58" fmla="*/ 2 w 499"/>
                <a:gd name="T59" fmla="*/ 1 h 215"/>
                <a:gd name="T60" fmla="*/ 2 w 499"/>
                <a:gd name="T61" fmla="*/ 0 h 215"/>
                <a:gd name="T62" fmla="*/ 2 w 499"/>
                <a:gd name="T63" fmla="*/ 0 h 215"/>
                <a:gd name="T64" fmla="*/ 2 w 499"/>
                <a:gd name="T65" fmla="*/ 0 h 215"/>
                <a:gd name="T66" fmla="*/ 2 w 499"/>
                <a:gd name="T67" fmla="*/ 0 h 215"/>
                <a:gd name="T68" fmla="*/ 2 w 499"/>
                <a:gd name="T69" fmla="*/ 0 h 215"/>
                <a:gd name="T70" fmla="*/ 0 w 499"/>
                <a:gd name="T71" fmla="*/ 0 h 215"/>
                <a:gd name="T72" fmla="*/ 0 w 499"/>
                <a:gd name="T73" fmla="*/ 0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9"/>
                <a:gd name="T112" fmla="*/ 0 h 215"/>
                <a:gd name="T113" fmla="*/ 499 w 499"/>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9" h="215">
                  <a:moveTo>
                    <a:pt x="0" y="0"/>
                  </a:moveTo>
                  <a:lnTo>
                    <a:pt x="4" y="19"/>
                  </a:lnTo>
                  <a:lnTo>
                    <a:pt x="8" y="41"/>
                  </a:lnTo>
                  <a:lnTo>
                    <a:pt x="18" y="69"/>
                  </a:lnTo>
                  <a:lnTo>
                    <a:pt x="25" y="84"/>
                  </a:lnTo>
                  <a:lnTo>
                    <a:pt x="33" y="99"/>
                  </a:lnTo>
                  <a:lnTo>
                    <a:pt x="41" y="114"/>
                  </a:lnTo>
                  <a:lnTo>
                    <a:pt x="54" y="130"/>
                  </a:lnTo>
                  <a:lnTo>
                    <a:pt x="66" y="143"/>
                  </a:lnTo>
                  <a:lnTo>
                    <a:pt x="81" y="157"/>
                  </a:lnTo>
                  <a:lnTo>
                    <a:pt x="90" y="164"/>
                  </a:lnTo>
                  <a:lnTo>
                    <a:pt x="99" y="169"/>
                  </a:lnTo>
                  <a:lnTo>
                    <a:pt x="108" y="176"/>
                  </a:lnTo>
                  <a:lnTo>
                    <a:pt x="119" y="182"/>
                  </a:lnTo>
                  <a:lnTo>
                    <a:pt x="128" y="187"/>
                  </a:lnTo>
                  <a:lnTo>
                    <a:pt x="139" y="191"/>
                  </a:lnTo>
                  <a:lnTo>
                    <a:pt x="149" y="196"/>
                  </a:lnTo>
                  <a:lnTo>
                    <a:pt x="160" y="200"/>
                  </a:lnTo>
                  <a:lnTo>
                    <a:pt x="182" y="207"/>
                  </a:lnTo>
                  <a:lnTo>
                    <a:pt x="203" y="211"/>
                  </a:lnTo>
                  <a:lnTo>
                    <a:pt x="245" y="215"/>
                  </a:lnTo>
                  <a:lnTo>
                    <a:pt x="285" y="215"/>
                  </a:lnTo>
                  <a:lnTo>
                    <a:pt x="324" y="209"/>
                  </a:lnTo>
                  <a:lnTo>
                    <a:pt x="357" y="201"/>
                  </a:lnTo>
                  <a:lnTo>
                    <a:pt x="372" y="197"/>
                  </a:lnTo>
                  <a:lnTo>
                    <a:pt x="386" y="191"/>
                  </a:lnTo>
                  <a:lnTo>
                    <a:pt x="397" y="185"/>
                  </a:lnTo>
                  <a:lnTo>
                    <a:pt x="408" y="178"/>
                  </a:lnTo>
                  <a:lnTo>
                    <a:pt x="426" y="161"/>
                  </a:lnTo>
                  <a:lnTo>
                    <a:pt x="444" y="141"/>
                  </a:lnTo>
                  <a:lnTo>
                    <a:pt x="459" y="117"/>
                  </a:lnTo>
                  <a:lnTo>
                    <a:pt x="471" y="92"/>
                  </a:lnTo>
                  <a:lnTo>
                    <a:pt x="484" y="70"/>
                  </a:lnTo>
                  <a:lnTo>
                    <a:pt x="492" y="52"/>
                  </a:lnTo>
                  <a:lnTo>
                    <a:pt x="499" y="35"/>
                  </a:lnTo>
                  <a:lnTo>
                    <a:pt x="0"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3" name="Freeform 44"/>
            <p:cNvSpPr>
              <a:spLocks/>
            </p:cNvSpPr>
            <p:nvPr/>
          </p:nvSpPr>
          <p:spPr bwMode="auto">
            <a:xfrm>
              <a:off x="3895" y="2433"/>
              <a:ext cx="730" cy="192"/>
            </a:xfrm>
            <a:custGeom>
              <a:avLst/>
              <a:gdLst>
                <a:gd name="T0" fmla="*/ 0 w 2189"/>
                <a:gd name="T1" fmla="*/ 1 h 575"/>
                <a:gd name="T2" fmla="*/ 0 w 2189"/>
                <a:gd name="T3" fmla="*/ 1 h 575"/>
                <a:gd name="T4" fmla="*/ 0 w 2189"/>
                <a:gd name="T5" fmla="*/ 1 h 575"/>
                <a:gd name="T6" fmla="*/ 0 w 2189"/>
                <a:gd name="T7" fmla="*/ 1 h 575"/>
                <a:gd name="T8" fmla="*/ 1 w 2189"/>
                <a:gd name="T9" fmla="*/ 1 h 575"/>
                <a:gd name="T10" fmla="*/ 1 w 2189"/>
                <a:gd name="T11" fmla="*/ 1 h 575"/>
                <a:gd name="T12" fmla="*/ 1 w 2189"/>
                <a:gd name="T13" fmla="*/ 1 h 575"/>
                <a:gd name="T14" fmla="*/ 1 w 2189"/>
                <a:gd name="T15" fmla="*/ 1 h 575"/>
                <a:gd name="T16" fmla="*/ 1 w 2189"/>
                <a:gd name="T17" fmla="*/ 2 h 575"/>
                <a:gd name="T18" fmla="*/ 1 w 2189"/>
                <a:gd name="T19" fmla="*/ 2 h 575"/>
                <a:gd name="T20" fmla="*/ 1 w 2189"/>
                <a:gd name="T21" fmla="*/ 1 h 575"/>
                <a:gd name="T22" fmla="*/ 1 w 2189"/>
                <a:gd name="T23" fmla="*/ 1 h 575"/>
                <a:gd name="T24" fmla="*/ 1 w 2189"/>
                <a:gd name="T25" fmla="*/ 1 h 575"/>
                <a:gd name="T26" fmla="*/ 1 w 2189"/>
                <a:gd name="T27" fmla="*/ 1 h 575"/>
                <a:gd name="T28" fmla="*/ 1 w 2189"/>
                <a:gd name="T29" fmla="*/ 1 h 575"/>
                <a:gd name="T30" fmla="*/ 1 w 2189"/>
                <a:gd name="T31" fmla="*/ 1 h 575"/>
                <a:gd name="T32" fmla="*/ 1 w 2189"/>
                <a:gd name="T33" fmla="*/ 1 h 575"/>
                <a:gd name="T34" fmla="*/ 1 w 2189"/>
                <a:gd name="T35" fmla="*/ 1 h 575"/>
                <a:gd name="T36" fmla="*/ 1 w 2189"/>
                <a:gd name="T37" fmla="*/ 1 h 575"/>
                <a:gd name="T38" fmla="*/ 1 w 2189"/>
                <a:gd name="T39" fmla="*/ 1 h 575"/>
                <a:gd name="T40" fmla="*/ 1 w 2189"/>
                <a:gd name="T41" fmla="*/ 1 h 575"/>
                <a:gd name="T42" fmla="*/ 1 w 2189"/>
                <a:gd name="T43" fmla="*/ 1 h 575"/>
                <a:gd name="T44" fmla="*/ 1 w 2189"/>
                <a:gd name="T45" fmla="*/ 1 h 575"/>
                <a:gd name="T46" fmla="*/ 2 w 2189"/>
                <a:gd name="T47" fmla="*/ 1 h 575"/>
                <a:gd name="T48" fmla="*/ 2 w 2189"/>
                <a:gd name="T49" fmla="*/ 1 h 575"/>
                <a:gd name="T50" fmla="*/ 2 w 2189"/>
                <a:gd name="T51" fmla="*/ 1 h 575"/>
                <a:gd name="T52" fmla="*/ 2 w 2189"/>
                <a:gd name="T53" fmla="*/ 1 h 575"/>
                <a:gd name="T54" fmla="*/ 2 w 2189"/>
                <a:gd name="T55" fmla="*/ 1 h 575"/>
                <a:gd name="T56" fmla="*/ 2 w 2189"/>
                <a:gd name="T57" fmla="*/ 1 h 575"/>
                <a:gd name="T58" fmla="*/ 2 w 2189"/>
                <a:gd name="T59" fmla="*/ 1 h 575"/>
                <a:gd name="T60" fmla="*/ 3 w 2189"/>
                <a:gd name="T61" fmla="*/ 1 h 575"/>
                <a:gd name="T62" fmla="*/ 3 w 2189"/>
                <a:gd name="T63" fmla="*/ 1 h 575"/>
                <a:gd name="T64" fmla="*/ 4 w 2189"/>
                <a:gd name="T65" fmla="*/ 1 h 575"/>
                <a:gd name="T66" fmla="*/ 4 w 2189"/>
                <a:gd name="T67" fmla="*/ 1 h 575"/>
                <a:gd name="T68" fmla="*/ 4 w 2189"/>
                <a:gd name="T69" fmla="*/ 1 h 575"/>
                <a:gd name="T70" fmla="*/ 4 w 2189"/>
                <a:gd name="T71" fmla="*/ 1 h 575"/>
                <a:gd name="T72" fmla="*/ 4 w 2189"/>
                <a:gd name="T73" fmla="*/ 1 h 575"/>
                <a:gd name="T74" fmla="*/ 4 w 2189"/>
                <a:gd name="T75" fmla="*/ 1 h 575"/>
                <a:gd name="T76" fmla="*/ 4 w 2189"/>
                <a:gd name="T77" fmla="*/ 1 h 575"/>
                <a:gd name="T78" fmla="*/ 4 w 2189"/>
                <a:gd name="T79" fmla="*/ 1 h 575"/>
                <a:gd name="T80" fmla="*/ 4 w 2189"/>
                <a:gd name="T81" fmla="*/ 1 h 575"/>
                <a:gd name="T82" fmla="*/ 5 w 2189"/>
                <a:gd name="T83" fmla="*/ 2 h 575"/>
                <a:gd name="T84" fmla="*/ 5 w 2189"/>
                <a:gd name="T85" fmla="*/ 2 h 575"/>
                <a:gd name="T86" fmla="*/ 5 w 2189"/>
                <a:gd name="T87" fmla="*/ 2 h 575"/>
                <a:gd name="T88" fmla="*/ 5 w 2189"/>
                <a:gd name="T89" fmla="*/ 2 h 575"/>
                <a:gd name="T90" fmla="*/ 5 w 2189"/>
                <a:gd name="T91" fmla="*/ 2 h 575"/>
                <a:gd name="T92" fmla="*/ 5 w 2189"/>
                <a:gd name="T93" fmla="*/ 2 h 575"/>
                <a:gd name="T94" fmla="*/ 5 w 2189"/>
                <a:gd name="T95" fmla="*/ 2 h 575"/>
                <a:gd name="T96" fmla="*/ 8 w 2189"/>
                <a:gd name="T97" fmla="*/ 2 h 575"/>
                <a:gd name="T98" fmla="*/ 7 w 2189"/>
                <a:gd name="T99" fmla="*/ 2 h 575"/>
                <a:gd name="T100" fmla="*/ 8 w 2189"/>
                <a:gd name="T101" fmla="*/ 1 h 575"/>
                <a:gd name="T102" fmla="*/ 8 w 2189"/>
                <a:gd name="T103" fmla="*/ 1 h 575"/>
                <a:gd name="T104" fmla="*/ 8 w 2189"/>
                <a:gd name="T105" fmla="*/ 1 h 575"/>
                <a:gd name="T106" fmla="*/ 8 w 2189"/>
                <a:gd name="T107" fmla="*/ 1 h 575"/>
                <a:gd name="T108" fmla="*/ 8 w 2189"/>
                <a:gd name="T109" fmla="*/ 1 h 575"/>
                <a:gd name="T110" fmla="*/ 8 w 2189"/>
                <a:gd name="T111" fmla="*/ 1 h 575"/>
                <a:gd name="T112" fmla="*/ 8 w 2189"/>
                <a:gd name="T113" fmla="*/ 1 h 575"/>
                <a:gd name="T114" fmla="*/ 8 w 2189"/>
                <a:gd name="T115" fmla="*/ 0 h 575"/>
                <a:gd name="T116" fmla="*/ 8 w 2189"/>
                <a:gd name="T117" fmla="*/ 0 h 575"/>
                <a:gd name="T118" fmla="*/ 9 w 2189"/>
                <a:gd name="T119" fmla="*/ 0 h 575"/>
                <a:gd name="T120" fmla="*/ 9 w 2189"/>
                <a:gd name="T121" fmla="*/ 0 h 575"/>
                <a:gd name="T122" fmla="*/ 0 w 2189"/>
                <a:gd name="T123" fmla="*/ 0 h 575"/>
                <a:gd name="T124" fmla="*/ 0 w 2189"/>
                <a:gd name="T125" fmla="*/ 1 h 5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9"/>
                <a:gd name="T190" fmla="*/ 0 h 575"/>
                <a:gd name="T191" fmla="*/ 2189 w 2189"/>
                <a:gd name="T192" fmla="*/ 575 h 5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9" h="575">
                  <a:moveTo>
                    <a:pt x="33" y="273"/>
                  </a:moveTo>
                  <a:lnTo>
                    <a:pt x="42" y="266"/>
                  </a:lnTo>
                  <a:lnTo>
                    <a:pt x="51" y="258"/>
                  </a:lnTo>
                  <a:lnTo>
                    <a:pt x="57" y="252"/>
                  </a:lnTo>
                  <a:lnTo>
                    <a:pt x="64" y="249"/>
                  </a:lnTo>
                  <a:lnTo>
                    <a:pt x="71" y="245"/>
                  </a:lnTo>
                  <a:lnTo>
                    <a:pt x="79" y="242"/>
                  </a:lnTo>
                  <a:lnTo>
                    <a:pt x="95" y="237"/>
                  </a:lnTo>
                  <a:lnTo>
                    <a:pt x="115" y="235"/>
                  </a:lnTo>
                  <a:lnTo>
                    <a:pt x="135" y="240"/>
                  </a:lnTo>
                  <a:lnTo>
                    <a:pt x="155" y="248"/>
                  </a:lnTo>
                  <a:lnTo>
                    <a:pt x="166" y="253"/>
                  </a:lnTo>
                  <a:lnTo>
                    <a:pt x="174" y="259"/>
                  </a:lnTo>
                  <a:lnTo>
                    <a:pt x="206" y="284"/>
                  </a:lnTo>
                  <a:lnTo>
                    <a:pt x="225" y="311"/>
                  </a:lnTo>
                  <a:lnTo>
                    <a:pt x="232" y="335"/>
                  </a:lnTo>
                  <a:lnTo>
                    <a:pt x="237" y="396"/>
                  </a:lnTo>
                  <a:lnTo>
                    <a:pt x="244" y="438"/>
                  </a:lnTo>
                  <a:lnTo>
                    <a:pt x="251" y="430"/>
                  </a:lnTo>
                  <a:lnTo>
                    <a:pt x="269" y="406"/>
                  </a:lnTo>
                  <a:lnTo>
                    <a:pt x="281" y="374"/>
                  </a:lnTo>
                  <a:lnTo>
                    <a:pt x="284" y="341"/>
                  </a:lnTo>
                  <a:lnTo>
                    <a:pt x="280" y="324"/>
                  </a:lnTo>
                  <a:lnTo>
                    <a:pt x="273" y="307"/>
                  </a:lnTo>
                  <a:lnTo>
                    <a:pt x="266" y="292"/>
                  </a:lnTo>
                  <a:lnTo>
                    <a:pt x="257" y="278"/>
                  </a:lnTo>
                  <a:lnTo>
                    <a:pt x="248" y="264"/>
                  </a:lnTo>
                  <a:lnTo>
                    <a:pt x="239" y="252"/>
                  </a:lnTo>
                  <a:lnTo>
                    <a:pt x="221" y="235"/>
                  </a:lnTo>
                  <a:lnTo>
                    <a:pt x="210" y="229"/>
                  </a:lnTo>
                  <a:lnTo>
                    <a:pt x="197" y="223"/>
                  </a:lnTo>
                  <a:lnTo>
                    <a:pt x="184" y="218"/>
                  </a:lnTo>
                  <a:lnTo>
                    <a:pt x="170" y="212"/>
                  </a:lnTo>
                  <a:lnTo>
                    <a:pt x="146" y="205"/>
                  </a:lnTo>
                  <a:lnTo>
                    <a:pt x="137" y="204"/>
                  </a:lnTo>
                  <a:lnTo>
                    <a:pt x="149" y="200"/>
                  </a:lnTo>
                  <a:lnTo>
                    <a:pt x="179" y="194"/>
                  </a:lnTo>
                  <a:lnTo>
                    <a:pt x="221" y="193"/>
                  </a:lnTo>
                  <a:lnTo>
                    <a:pt x="266" y="200"/>
                  </a:lnTo>
                  <a:lnTo>
                    <a:pt x="287" y="208"/>
                  </a:lnTo>
                  <a:lnTo>
                    <a:pt x="304" y="216"/>
                  </a:lnTo>
                  <a:lnTo>
                    <a:pt x="317" y="224"/>
                  </a:lnTo>
                  <a:lnTo>
                    <a:pt x="328" y="231"/>
                  </a:lnTo>
                  <a:lnTo>
                    <a:pt x="345" y="249"/>
                  </a:lnTo>
                  <a:lnTo>
                    <a:pt x="350" y="245"/>
                  </a:lnTo>
                  <a:lnTo>
                    <a:pt x="357" y="241"/>
                  </a:lnTo>
                  <a:lnTo>
                    <a:pt x="367" y="234"/>
                  </a:lnTo>
                  <a:lnTo>
                    <a:pt x="378" y="227"/>
                  </a:lnTo>
                  <a:lnTo>
                    <a:pt x="393" y="219"/>
                  </a:lnTo>
                  <a:lnTo>
                    <a:pt x="400" y="215"/>
                  </a:lnTo>
                  <a:lnTo>
                    <a:pt x="410" y="211"/>
                  </a:lnTo>
                  <a:lnTo>
                    <a:pt x="418" y="205"/>
                  </a:lnTo>
                  <a:lnTo>
                    <a:pt x="428" y="202"/>
                  </a:lnTo>
                  <a:lnTo>
                    <a:pt x="437" y="197"/>
                  </a:lnTo>
                  <a:lnTo>
                    <a:pt x="447" y="193"/>
                  </a:lnTo>
                  <a:lnTo>
                    <a:pt x="458" y="190"/>
                  </a:lnTo>
                  <a:lnTo>
                    <a:pt x="470" y="185"/>
                  </a:lnTo>
                  <a:lnTo>
                    <a:pt x="492" y="178"/>
                  </a:lnTo>
                  <a:lnTo>
                    <a:pt x="518" y="172"/>
                  </a:lnTo>
                  <a:lnTo>
                    <a:pt x="545" y="167"/>
                  </a:lnTo>
                  <a:lnTo>
                    <a:pt x="572" y="164"/>
                  </a:lnTo>
                  <a:lnTo>
                    <a:pt x="630" y="163"/>
                  </a:lnTo>
                  <a:lnTo>
                    <a:pt x="800" y="175"/>
                  </a:lnTo>
                  <a:lnTo>
                    <a:pt x="831" y="185"/>
                  </a:lnTo>
                  <a:lnTo>
                    <a:pt x="848" y="190"/>
                  </a:lnTo>
                  <a:lnTo>
                    <a:pt x="866" y="198"/>
                  </a:lnTo>
                  <a:lnTo>
                    <a:pt x="875" y="202"/>
                  </a:lnTo>
                  <a:lnTo>
                    <a:pt x="884" y="208"/>
                  </a:lnTo>
                  <a:lnTo>
                    <a:pt x="895" y="212"/>
                  </a:lnTo>
                  <a:lnTo>
                    <a:pt x="904" y="219"/>
                  </a:lnTo>
                  <a:lnTo>
                    <a:pt x="917" y="224"/>
                  </a:lnTo>
                  <a:lnTo>
                    <a:pt x="926" y="231"/>
                  </a:lnTo>
                  <a:lnTo>
                    <a:pt x="940" y="238"/>
                  </a:lnTo>
                  <a:lnTo>
                    <a:pt x="953" y="246"/>
                  </a:lnTo>
                  <a:lnTo>
                    <a:pt x="966" y="256"/>
                  </a:lnTo>
                  <a:lnTo>
                    <a:pt x="973" y="260"/>
                  </a:lnTo>
                  <a:lnTo>
                    <a:pt x="980" y="266"/>
                  </a:lnTo>
                  <a:lnTo>
                    <a:pt x="1006" y="286"/>
                  </a:lnTo>
                  <a:lnTo>
                    <a:pt x="1032" y="311"/>
                  </a:lnTo>
                  <a:lnTo>
                    <a:pt x="1059" y="335"/>
                  </a:lnTo>
                  <a:lnTo>
                    <a:pt x="1072" y="350"/>
                  </a:lnTo>
                  <a:lnTo>
                    <a:pt x="1085" y="363"/>
                  </a:lnTo>
                  <a:lnTo>
                    <a:pt x="1097" y="376"/>
                  </a:lnTo>
                  <a:lnTo>
                    <a:pt x="1110" y="390"/>
                  </a:lnTo>
                  <a:lnTo>
                    <a:pt x="1122" y="403"/>
                  </a:lnTo>
                  <a:lnTo>
                    <a:pt x="1133" y="419"/>
                  </a:lnTo>
                  <a:lnTo>
                    <a:pt x="1144" y="432"/>
                  </a:lnTo>
                  <a:lnTo>
                    <a:pt x="1155" y="445"/>
                  </a:lnTo>
                  <a:lnTo>
                    <a:pt x="1166" y="458"/>
                  </a:lnTo>
                  <a:lnTo>
                    <a:pt x="1176" y="472"/>
                  </a:lnTo>
                  <a:lnTo>
                    <a:pt x="1195" y="496"/>
                  </a:lnTo>
                  <a:lnTo>
                    <a:pt x="1212" y="518"/>
                  </a:lnTo>
                  <a:lnTo>
                    <a:pt x="1225" y="538"/>
                  </a:lnTo>
                  <a:lnTo>
                    <a:pt x="1236" y="553"/>
                  </a:lnTo>
                  <a:lnTo>
                    <a:pt x="1246" y="566"/>
                  </a:lnTo>
                  <a:lnTo>
                    <a:pt x="1253" y="575"/>
                  </a:lnTo>
                  <a:lnTo>
                    <a:pt x="1839" y="533"/>
                  </a:lnTo>
                  <a:lnTo>
                    <a:pt x="1830" y="502"/>
                  </a:lnTo>
                  <a:lnTo>
                    <a:pt x="1818" y="431"/>
                  </a:lnTo>
                  <a:lnTo>
                    <a:pt x="1819" y="384"/>
                  </a:lnTo>
                  <a:lnTo>
                    <a:pt x="1829" y="336"/>
                  </a:lnTo>
                  <a:lnTo>
                    <a:pt x="1837" y="313"/>
                  </a:lnTo>
                  <a:lnTo>
                    <a:pt x="1843" y="300"/>
                  </a:lnTo>
                  <a:lnTo>
                    <a:pt x="1850" y="289"/>
                  </a:lnTo>
                  <a:lnTo>
                    <a:pt x="1857" y="277"/>
                  </a:lnTo>
                  <a:lnTo>
                    <a:pt x="1865" y="266"/>
                  </a:lnTo>
                  <a:lnTo>
                    <a:pt x="1884" y="244"/>
                  </a:lnTo>
                  <a:lnTo>
                    <a:pt x="1903" y="222"/>
                  </a:lnTo>
                  <a:lnTo>
                    <a:pt x="1920" y="205"/>
                  </a:lnTo>
                  <a:lnTo>
                    <a:pt x="1935" y="189"/>
                  </a:lnTo>
                  <a:lnTo>
                    <a:pt x="1947" y="175"/>
                  </a:lnTo>
                  <a:lnTo>
                    <a:pt x="1968" y="152"/>
                  </a:lnTo>
                  <a:lnTo>
                    <a:pt x="1986" y="135"/>
                  </a:lnTo>
                  <a:lnTo>
                    <a:pt x="2000" y="124"/>
                  </a:lnTo>
                  <a:lnTo>
                    <a:pt x="2008" y="120"/>
                  </a:lnTo>
                  <a:lnTo>
                    <a:pt x="2016" y="116"/>
                  </a:lnTo>
                  <a:lnTo>
                    <a:pt x="2036" y="110"/>
                  </a:lnTo>
                  <a:lnTo>
                    <a:pt x="2062" y="106"/>
                  </a:lnTo>
                  <a:lnTo>
                    <a:pt x="2116" y="102"/>
                  </a:lnTo>
                  <a:lnTo>
                    <a:pt x="2156" y="99"/>
                  </a:lnTo>
                  <a:lnTo>
                    <a:pt x="2189" y="99"/>
                  </a:lnTo>
                  <a:lnTo>
                    <a:pt x="2088" y="0"/>
                  </a:lnTo>
                  <a:lnTo>
                    <a:pt x="1232" y="17"/>
                  </a:lnTo>
                  <a:lnTo>
                    <a:pt x="0" y="94"/>
                  </a:lnTo>
                  <a:lnTo>
                    <a:pt x="33" y="273"/>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4" name="Freeform 45"/>
            <p:cNvSpPr>
              <a:spLocks/>
            </p:cNvSpPr>
            <p:nvPr/>
          </p:nvSpPr>
          <p:spPr bwMode="auto">
            <a:xfrm>
              <a:off x="3703" y="2504"/>
              <a:ext cx="80" cy="85"/>
            </a:xfrm>
            <a:custGeom>
              <a:avLst/>
              <a:gdLst>
                <a:gd name="T0" fmla="*/ 0 w 240"/>
                <a:gd name="T1" fmla="*/ 1 h 255"/>
                <a:gd name="T2" fmla="*/ 0 w 240"/>
                <a:gd name="T3" fmla="*/ 1 h 255"/>
                <a:gd name="T4" fmla="*/ 0 w 240"/>
                <a:gd name="T5" fmla="*/ 1 h 255"/>
                <a:gd name="T6" fmla="*/ 0 w 240"/>
                <a:gd name="T7" fmla="*/ 1 h 255"/>
                <a:gd name="T8" fmla="*/ 0 w 240"/>
                <a:gd name="T9" fmla="*/ 0 h 255"/>
                <a:gd name="T10" fmla="*/ 0 w 240"/>
                <a:gd name="T11" fmla="*/ 0 h 255"/>
                <a:gd name="T12" fmla="*/ 0 w 240"/>
                <a:gd name="T13" fmla="*/ 0 h 255"/>
                <a:gd name="T14" fmla="*/ 0 w 240"/>
                <a:gd name="T15" fmla="*/ 0 h 255"/>
                <a:gd name="T16" fmla="*/ 0 w 240"/>
                <a:gd name="T17" fmla="*/ 0 h 255"/>
                <a:gd name="T18" fmla="*/ 0 w 240"/>
                <a:gd name="T19" fmla="*/ 0 h 255"/>
                <a:gd name="T20" fmla="*/ 0 w 240"/>
                <a:gd name="T21" fmla="*/ 0 h 255"/>
                <a:gd name="T22" fmla="*/ 0 w 240"/>
                <a:gd name="T23" fmla="*/ 0 h 255"/>
                <a:gd name="T24" fmla="*/ 0 w 240"/>
                <a:gd name="T25" fmla="*/ 0 h 255"/>
                <a:gd name="T26" fmla="*/ 0 w 240"/>
                <a:gd name="T27" fmla="*/ 0 h 255"/>
                <a:gd name="T28" fmla="*/ 0 w 240"/>
                <a:gd name="T29" fmla="*/ 0 h 255"/>
                <a:gd name="T30" fmla="*/ 1 w 240"/>
                <a:gd name="T31" fmla="*/ 0 h 255"/>
                <a:gd name="T32" fmla="*/ 1 w 240"/>
                <a:gd name="T33" fmla="*/ 0 h 255"/>
                <a:gd name="T34" fmla="*/ 1 w 240"/>
                <a:gd name="T35" fmla="*/ 0 h 255"/>
                <a:gd name="T36" fmla="*/ 1 w 240"/>
                <a:gd name="T37" fmla="*/ 0 h 255"/>
                <a:gd name="T38" fmla="*/ 1 w 240"/>
                <a:gd name="T39" fmla="*/ 0 h 255"/>
                <a:gd name="T40" fmla="*/ 1 w 240"/>
                <a:gd name="T41" fmla="*/ 0 h 255"/>
                <a:gd name="T42" fmla="*/ 1 w 240"/>
                <a:gd name="T43" fmla="*/ 0 h 255"/>
                <a:gd name="T44" fmla="*/ 1 w 240"/>
                <a:gd name="T45" fmla="*/ 1 h 255"/>
                <a:gd name="T46" fmla="*/ 1 w 240"/>
                <a:gd name="T47" fmla="*/ 1 h 255"/>
                <a:gd name="T48" fmla="*/ 1 w 240"/>
                <a:gd name="T49" fmla="*/ 1 h 255"/>
                <a:gd name="T50" fmla="*/ 1 w 240"/>
                <a:gd name="T51" fmla="*/ 1 h 255"/>
                <a:gd name="T52" fmla="*/ 1 w 240"/>
                <a:gd name="T53" fmla="*/ 1 h 255"/>
                <a:gd name="T54" fmla="*/ 1 w 240"/>
                <a:gd name="T55" fmla="*/ 1 h 255"/>
                <a:gd name="T56" fmla="*/ 1 w 240"/>
                <a:gd name="T57" fmla="*/ 1 h 255"/>
                <a:gd name="T58" fmla="*/ 1 w 240"/>
                <a:gd name="T59" fmla="*/ 1 h 255"/>
                <a:gd name="T60" fmla="*/ 1 w 240"/>
                <a:gd name="T61" fmla="*/ 1 h 255"/>
                <a:gd name="T62" fmla="*/ 1 w 240"/>
                <a:gd name="T63" fmla="*/ 1 h 255"/>
                <a:gd name="T64" fmla="*/ 0 w 240"/>
                <a:gd name="T65" fmla="*/ 1 h 255"/>
                <a:gd name="T66" fmla="*/ 0 w 240"/>
                <a:gd name="T67" fmla="*/ 1 h 255"/>
                <a:gd name="T68" fmla="*/ 0 w 240"/>
                <a:gd name="T69" fmla="*/ 1 h 255"/>
                <a:gd name="T70" fmla="*/ 1 w 240"/>
                <a:gd name="T71" fmla="*/ 1 h 255"/>
                <a:gd name="T72" fmla="*/ 1 w 240"/>
                <a:gd name="T73" fmla="*/ 1 h 255"/>
                <a:gd name="T74" fmla="*/ 1 w 240"/>
                <a:gd name="T75" fmla="*/ 0 h 255"/>
                <a:gd name="T76" fmla="*/ 1 w 240"/>
                <a:gd name="T77" fmla="*/ 0 h 255"/>
                <a:gd name="T78" fmla="*/ 1 w 240"/>
                <a:gd name="T79" fmla="*/ 0 h 255"/>
                <a:gd name="T80" fmla="*/ 1 w 240"/>
                <a:gd name="T81" fmla="*/ 0 h 255"/>
                <a:gd name="T82" fmla="*/ 1 w 240"/>
                <a:gd name="T83" fmla="*/ 0 h 255"/>
                <a:gd name="T84" fmla="*/ 1 w 240"/>
                <a:gd name="T85" fmla="*/ 0 h 255"/>
                <a:gd name="T86" fmla="*/ 0 w 240"/>
                <a:gd name="T87" fmla="*/ 0 h 255"/>
                <a:gd name="T88" fmla="*/ 0 w 240"/>
                <a:gd name="T89" fmla="*/ 0 h 255"/>
                <a:gd name="T90" fmla="*/ 0 w 240"/>
                <a:gd name="T91" fmla="*/ 0 h 255"/>
                <a:gd name="T92" fmla="*/ 0 w 240"/>
                <a:gd name="T93" fmla="*/ 0 h 255"/>
                <a:gd name="T94" fmla="*/ 0 w 240"/>
                <a:gd name="T95" fmla="*/ 0 h 255"/>
                <a:gd name="T96" fmla="*/ 0 w 240"/>
                <a:gd name="T97" fmla="*/ 1 h 255"/>
                <a:gd name="T98" fmla="*/ 0 w 240"/>
                <a:gd name="T99" fmla="*/ 1 h 255"/>
                <a:gd name="T100" fmla="*/ 0 w 240"/>
                <a:gd name="T101" fmla="*/ 1 h 255"/>
                <a:gd name="T102" fmla="*/ 0 w 240"/>
                <a:gd name="T103" fmla="*/ 1 h 255"/>
                <a:gd name="T104" fmla="*/ 0 w 240"/>
                <a:gd name="T105" fmla="*/ 1 h 255"/>
                <a:gd name="T106" fmla="*/ 0 w 240"/>
                <a:gd name="T107" fmla="*/ 1 h 255"/>
                <a:gd name="T108" fmla="*/ 0 w 240"/>
                <a:gd name="T109" fmla="*/ 1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0"/>
                <a:gd name="T166" fmla="*/ 0 h 255"/>
                <a:gd name="T167" fmla="*/ 240 w 240"/>
                <a:gd name="T168" fmla="*/ 255 h 2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0" h="255">
                  <a:moveTo>
                    <a:pt x="43" y="237"/>
                  </a:moveTo>
                  <a:lnTo>
                    <a:pt x="36" y="229"/>
                  </a:lnTo>
                  <a:lnTo>
                    <a:pt x="21" y="204"/>
                  </a:lnTo>
                  <a:lnTo>
                    <a:pt x="7" y="168"/>
                  </a:lnTo>
                  <a:lnTo>
                    <a:pt x="0" y="121"/>
                  </a:lnTo>
                  <a:lnTo>
                    <a:pt x="4" y="96"/>
                  </a:lnTo>
                  <a:lnTo>
                    <a:pt x="13" y="73"/>
                  </a:lnTo>
                  <a:lnTo>
                    <a:pt x="20" y="62"/>
                  </a:lnTo>
                  <a:lnTo>
                    <a:pt x="25" y="52"/>
                  </a:lnTo>
                  <a:lnTo>
                    <a:pt x="40" y="33"/>
                  </a:lnTo>
                  <a:lnTo>
                    <a:pt x="61" y="18"/>
                  </a:lnTo>
                  <a:lnTo>
                    <a:pt x="71" y="12"/>
                  </a:lnTo>
                  <a:lnTo>
                    <a:pt x="82" y="8"/>
                  </a:lnTo>
                  <a:lnTo>
                    <a:pt x="93" y="3"/>
                  </a:lnTo>
                  <a:lnTo>
                    <a:pt x="105" y="0"/>
                  </a:lnTo>
                  <a:lnTo>
                    <a:pt x="129" y="0"/>
                  </a:lnTo>
                  <a:lnTo>
                    <a:pt x="175" y="8"/>
                  </a:lnTo>
                  <a:lnTo>
                    <a:pt x="193" y="18"/>
                  </a:lnTo>
                  <a:lnTo>
                    <a:pt x="202" y="23"/>
                  </a:lnTo>
                  <a:lnTo>
                    <a:pt x="208" y="29"/>
                  </a:lnTo>
                  <a:lnTo>
                    <a:pt x="230" y="54"/>
                  </a:lnTo>
                  <a:lnTo>
                    <a:pt x="239" y="77"/>
                  </a:lnTo>
                  <a:lnTo>
                    <a:pt x="240" y="149"/>
                  </a:lnTo>
                  <a:lnTo>
                    <a:pt x="239" y="198"/>
                  </a:lnTo>
                  <a:lnTo>
                    <a:pt x="230" y="207"/>
                  </a:lnTo>
                  <a:lnTo>
                    <a:pt x="206" y="224"/>
                  </a:lnTo>
                  <a:lnTo>
                    <a:pt x="197" y="230"/>
                  </a:lnTo>
                  <a:lnTo>
                    <a:pt x="191" y="235"/>
                  </a:lnTo>
                  <a:lnTo>
                    <a:pt x="182" y="240"/>
                  </a:lnTo>
                  <a:lnTo>
                    <a:pt x="175" y="245"/>
                  </a:lnTo>
                  <a:lnTo>
                    <a:pt x="163" y="252"/>
                  </a:lnTo>
                  <a:lnTo>
                    <a:pt x="149" y="255"/>
                  </a:lnTo>
                  <a:lnTo>
                    <a:pt x="102" y="253"/>
                  </a:lnTo>
                  <a:lnTo>
                    <a:pt x="79" y="249"/>
                  </a:lnTo>
                  <a:lnTo>
                    <a:pt x="82" y="224"/>
                  </a:lnTo>
                  <a:lnTo>
                    <a:pt x="166" y="165"/>
                  </a:lnTo>
                  <a:lnTo>
                    <a:pt x="175" y="123"/>
                  </a:lnTo>
                  <a:lnTo>
                    <a:pt x="174" y="84"/>
                  </a:lnTo>
                  <a:lnTo>
                    <a:pt x="168" y="70"/>
                  </a:lnTo>
                  <a:lnTo>
                    <a:pt x="159" y="58"/>
                  </a:lnTo>
                  <a:lnTo>
                    <a:pt x="153" y="54"/>
                  </a:lnTo>
                  <a:lnTo>
                    <a:pt x="148" y="50"/>
                  </a:lnTo>
                  <a:lnTo>
                    <a:pt x="133" y="46"/>
                  </a:lnTo>
                  <a:lnTo>
                    <a:pt x="101" y="43"/>
                  </a:lnTo>
                  <a:lnTo>
                    <a:pt x="75" y="47"/>
                  </a:lnTo>
                  <a:lnTo>
                    <a:pt x="53" y="62"/>
                  </a:lnTo>
                  <a:lnTo>
                    <a:pt x="36" y="84"/>
                  </a:lnTo>
                  <a:lnTo>
                    <a:pt x="33" y="117"/>
                  </a:lnTo>
                  <a:lnTo>
                    <a:pt x="36" y="135"/>
                  </a:lnTo>
                  <a:lnTo>
                    <a:pt x="42" y="153"/>
                  </a:lnTo>
                  <a:lnTo>
                    <a:pt x="49" y="168"/>
                  </a:lnTo>
                  <a:lnTo>
                    <a:pt x="55" y="182"/>
                  </a:lnTo>
                  <a:lnTo>
                    <a:pt x="61" y="193"/>
                  </a:lnTo>
                  <a:lnTo>
                    <a:pt x="43" y="23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5" name="Freeform 46"/>
            <p:cNvSpPr>
              <a:spLocks/>
            </p:cNvSpPr>
            <p:nvPr/>
          </p:nvSpPr>
          <p:spPr bwMode="auto">
            <a:xfrm>
              <a:off x="3714" y="2564"/>
              <a:ext cx="28" cy="26"/>
            </a:xfrm>
            <a:custGeom>
              <a:avLst/>
              <a:gdLst>
                <a:gd name="T0" fmla="*/ 0 w 84"/>
                <a:gd name="T1" fmla="*/ 0 h 79"/>
                <a:gd name="T2" fmla="*/ 0 w 84"/>
                <a:gd name="T3" fmla="*/ 0 h 79"/>
                <a:gd name="T4" fmla="*/ 0 w 84"/>
                <a:gd name="T5" fmla="*/ 0 h 79"/>
                <a:gd name="T6" fmla="*/ 0 w 84"/>
                <a:gd name="T7" fmla="*/ 0 h 79"/>
                <a:gd name="T8" fmla="*/ 0 w 84"/>
                <a:gd name="T9" fmla="*/ 0 h 79"/>
                <a:gd name="T10" fmla="*/ 0 w 84"/>
                <a:gd name="T11" fmla="*/ 0 h 79"/>
                <a:gd name="T12" fmla="*/ 0 60000 65536"/>
                <a:gd name="T13" fmla="*/ 0 60000 65536"/>
                <a:gd name="T14" fmla="*/ 0 60000 65536"/>
                <a:gd name="T15" fmla="*/ 0 60000 65536"/>
                <a:gd name="T16" fmla="*/ 0 60000 65536"/>
                <a:gd name="T17" fmla="*/ 0 60000 65536"/>
                <a:gd name="T18" fmla="*/ 0 w 84"/>
                <a:gd name="T19" fmla="*/ 0 h 79"/>
                <a:gd name="T20" fmla="*/ 84 w 8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4" h="79">
                  <a:moveTo>
                    <a:pt x="5" y="0"/>
                  </a:moveTo>
                  <a:lnTo>
                    <a:pt x="84" y="49"/>
                  </a:lnTo>
                  <a:lnTo>
                    <a:pt x="62" y="79"/>
                  </a:lnTo>
                  <a:lnTo>
                    <a:pt x="0" y="49"/>
                  </a:lnTo>
                  <a:lnTo>
                    <a:pt x="5"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6" name="Freeform 47"/>
            <p:cNvSpPr>
              <a:spLocks/>
            </p:cNvSpPr>
            <p:nvPr/>
          </p:nvSpPr>
          <p:spPr bwMode="auto">
            <a:xfrm>
              <a:off x="4062" y="2306"/>
              <a:ext cx="247" cy="117"/>
            </a:xfrm>
            <a:custGeom>
              <a:avLst/>
              <a:gdLst>
                <a:gd name="T0" fmla="*/ 0 w 742"/>
                <a:gd name="T1" fmla="*/ 1 h 352"/>
                <a:gd name="T2" fmla="*/ 0 w 742"/>
                <a:gd name="T3" fmla="*/ 0 h 352"/>
                <a:gd name="T4" fmla="*/ 3 w 742"/>
                <a:gd name="T5" fmla="*/ 0 h 352"/>
                <a:gd name="T6" fmla="*/ 3 w 742"/>
                <a:gd name="T7" fmla="*/ 0 h 352"/>
                <a:gd name="T8" fmla="*/ 3 w 742"/>
                <a:gd name="T9" fmla="*/ 0 h 352"/>
                <a:gd name="T10" fmla="*/ 3 w 742"/>
                <a:gd name="T11" fmla="*/ 0 h 352"/>
                <a:gd name="T12" fmla="*/ 3 w 742"/>
                <a:gd name="T13" fmla="*/ 1 h 352"/>
                <a:gd name="T14" fmla="*/ 3 w 742"/>
                <a:gd name="T15" fmla="*/ 1 h 352"/>
                <a:gd name="T16" fmla="*/ 3 w 742"/>
                <a:gd name="T17" fmla="*/ 1 h 352"/>
                <a:gd name="T18" fmla="*/ 3 w 742"/>
                <a:gd name="T19" fmla="*/ 1 h 352"/>
                <a:gd name="T20" fmla="*/ 3 w 742"/>
                <a:gd name="T21" fmla="*/ 1 h 352"/>
                <a:gd name="T22" fmla="*/ 3 w 742"/>
                <a:gd name="T23" fmla="*/ 1 h 352"/>
                <a:gd name="T24" fmla="*/ 3 w 742"/>
                <a:gd name="T25" fmla="*/ 1 h 352"/>
                <a:gd name="T26" fmla="*/ 3 w 742"/>
                <a:gd name="T27" fmla="*/ 1 h 352"/>
                <a:gd name="T28" fmla="*/ 3 w 742"/>
                <a:gd name="T29" fmla="*/ 1 h 352"/>
                <a:gd name="T30" fmla="*/ 3 w 742"/>
                <a:gd name="T31" fmla="*/ 1 h 352"/>
                <a:gd name="T32" fmla="*/ 3 w 742"/>
                <a:gd name="T33" fmla="*/ 1 h 352"/>
                <a:gd name="T34" fmla="*/ 3 w 742"/>
                <a:gd name="T35" fmla="*/ 1 h 352"/>
                <a:gd name="T36" fmla="*/ 3 w 742"/>
                <a:gd name="T37" fmla="*/ 1 h 352"/>
                <a:gd name="T38" fmla="*/ 3 w 742"/>
                <a:gd name="T39" fmla="*/ 1 h 352"/>
                <a:gd name="T40" fmla="*/ 2 w 742"/>
                <a:gd name="T41" fmla="*/ 1 h 352"/>
                <a:gd name="T42" fmla="*/ 2 w 742"/>
                <a:gd name="T43" fmla="*/ 1 h 352"/>
                <a:gd name="T44" fmla="*/ 2 w 742"/>
                <a:gd name="T45" fmla="*/ 1 h 352"/>
                <a:gd name="T46" fmla="*/ 2 w 742"/>
                <a:gd name="T47" fmla="*/ 1 h 352"/>
                <a:gd name="T48" fmla="*/ 2 w 742"/>
                <a:gd name="T49" fmla="*/ 1 h 352"/>
                <a:gd name="T50" fmla="*/ 2 w 742"/>
                <a:gd name="T51" fmla="*/ 1 h 352"/>
                <a:gd name="T52" fmla="*/ 2 w 742"/>
                <a:gd name="T53" fmla="*/ 1 h 352"/>
                <a:gd name="T54" fmla="*/ 2 w 742"/>
                <a:gd name="T55" fmla="*/ 1 h 352"/>
                <a:gd name="T56" fmla="*/ 2 w 742"/>
                <a:gd name="T57" fmla="*/ 1 h 352"/>
                <a:gd name="T58" fmla="*/ 2 w 742"/>
                <a:gd name="T59" fmla="*/ 1 h 352"/>
                <a:gd name="T60" fmla="*/ 2 w 742"/>
                <a:gd name="T61" fmla="*/ 1 h 352"/>
                <a:gd name="T62" fmla="*/ 2 w 742"/>
                <a:gd name="T63" fmla="*/ 1 h 352"/>
                <a:gd name="T64" fmla="*/ 1 w 742"/>
                <a:gd name="T65" fmla="*/ 1 h 352"/>
                <a:gd name="T66" fmla="*/ 1 w 742"/>
                <a:gd name="T67" fmla="*/ 1 h 352"/>
                <a:gd name="T68" fmla="*/ 1 w 742"/>
                <a:gd name="T69" fmla="*/ 1 h 352"/>
                <a:gd name="T70" fmla="*/ 0 w 742"/>
                <a:gd name="T71" fmla="*/ 1 h 352"/>
                <a:gd name="T72" fmla="*/ 0 w 742"/>
                <a:gd name="T73" fmla="*/ 1 h 352"/>
                <a:gd name="T74" fmla="*/ 0 w 742"/>
                <a:gd name="T75" fmla="*/ 1 h 3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2"/>
                <a:gd name="T115" fmla="*/ 0 h 352"/>
                <a:gd name="T116" fmla="*/ 742 w 742"/>
                <a:gd name="T117" fmla="*/ 352 h 3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2" h="352">
                  <a:moveTo>
                    <a:pt x="0" y="250"/>
                  </a:moveTo>
                  <a:lnTo>
                    <a:pt x="75" y="0"/>
                  </a:lnTo>
                  <a:lnTo>
                    <a:pt x="676" y="32"/>
                  </a:lnTo>
                  <a:lnTo>
                    <a:pt x="689" y="47"/>
                  </a:lnTo>
                  <a:lnTo>
                    <a:pt x="702" y="66"/>
                  </a:lnTo>
                  <a:lnTo>
                    <a:pt x="716" y="88"/>
                  </a:lnTo>
                  <a:lnTo>
                    <a:pt x="738" y="147"/>
                  </a:lnTo>
                  <a:lnTo>
                    <a:pt x="742" y="182"/>
                  </a:lnTo>
                  <a:lnTo>
                    <a:pt x="741" y="215"/>
                  </a:lnTo>
                  <a:lnTo>
                    <a:pt x="733" y="249"/>
                  </a:lnTo>
                  <a:lnTo>
                    <a:pt x="722" y="277"/>
                  </a:lnTo>
                  <a:lnTo>
                    <a:pt x="716" y="289"/>
                  </a:lnTo>
                  <a:lnTo>
                    <a:pt x="711" y="300"/>
                  </a:lnTo>
                  <a:lnTo>
                    <a:pt x="698" y="319"/>
                  </a:lnTo>
                  <a:lnTo>
                    <a:pt x="684" y="334"/>
                  </a:lnTo>
                  <a:lnTo>
                    <a:pt x="678" y="341"/>
                  </a:lnTo>
                  <a:lnTo>
                    <a:pt x="671" y="345"/>
                  </a:lnTo>
                  <a:lnTo>
                    <a:pt x="657" y="351"/>
                  </a:lnTo>
                  <a:lnTo>
                    <a:pt x="642" y="352"/>
                  </a:lnTo>
                  <a:lnTo>
                    <a:pt x="621" y="350"/>
                  </a:lnTo>
                  <a:lnTo>
                    <a:pt x="607" y="344"/>
                  </a:lnTo>
                  <a:lnTo>
                    <a:pt x="591" y="340"/>
                  </a:lnTo>
                  <a:lnTo>
                    <a:pt x="571" y="333"/>
                  </a:lnTo>
                  <a:lnTo>
                    <a:pt x="551" y="326"/>
                  </a:lnTo>
                  <a:lnTo>
                    <a:pt x="529" y="319"/>
                  </a:lnTo>
                  <a:lnTo>
                    <a:pt x="507" y="311"/>
                  </a:lnTo>
                  <a:lnTo>
                    <a:pt x="483" y="304"/>
                  </a:lnTo>
                  <a:lnTo>
                    <a:pt x="458" y="296"/>
                  </a:lnTo>
                  <a:lnTo>
                    <a:pt x="435" y="289"/>
                  </a:lnTo>
                  <a:lnTo>
                    <a:pt x="413" y="282"/>
                  </a:lnTo>
                  <a:lnTo>
                    <a:pt x="388" y="277"/>
                  </a:lnTo>
                  <a:lnTo>
                    <a:pt x="367" y="272"/>
                  </a:lnTo>
                  <a:lnTo>
                    <a:pt x="328" y="268"/>
                  </a:lnTo>
                  <a:lnTo>
                    <a:pt x="235" y="264"/>
                  </a:lnTo>
                  <a:lnTo>
                    <a:pt x="126" y="257"/>
                  </a:lnTo>
                  <a:lnTo>
                    <a:pt x="38" y="252"/>
                  </a:lnTo>
                  <a:lnTo>
                    <a:pt x="0" y="25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7" name="Freeform 48"/>
            <p:cNvSpPr>
              <a:spLocks/>
            </p:cNvSpPr>
            <p:nvPr/>
          </p:nvSpPr>
          <p:spPr bwMode="auto">
            <a:xfrm>
              <a:off x="4028" y="2256"/>
              <a:ext cx="596" cy="210"/>
            </a:xfrm>
            <a:custGeom>
              <a:avLst/>
              <a:gdLst>
                <a:gd name="T0" fmla="*/ 0 w 1788"/>
                <a:gd name="T1" fmla="*/ 2 h 629"/>
                <a:gd name="T2" fmla="*/ 0 w 1788"/>
                <a:gd name="T3" fmla="*/ 1 h 629"/>
                <a:gd name="T4" fmla="*/ 0 w 1788"/>
                <a:gd name="T5" fmla="*/ 1 h 629"/>
                <a:gd name="T6" fmla="*/ 0 w 1788"/>
                <a:gd name="T7" fmla="*/ 1 h 629"/>
                <a:gd name="T8" fmla="*/ 1 w 1788"/>
                <a:gd name="T9" fmla="*/ 1 h 629"/>
                <a:gd name="T10" fmla="*/ 1 w 1788"/>
                <a:gd name="T11" fmla="*/ 1 h 629"/>
                <a:gd name="T12" fmla="*/ 1 w 1788"/>
                <a:gd name="T13" fmla="*/ 0 h 629"/>
                <a:gd name="T14" fmla="*/ 1 w 1788"/>
                <a:gd name="T15" fmla="*/ 0 h 629"/>
                <a:gd name="T16" fmla="*/ 1 w 1788"/>
                <a:gd name="T17" fmla="*/ 0 h 629"/>
                <a:gd name="T18" fmla="*/ 6 w 1788"/>
                <a:gd name="T19" fmla="*/ 0 h 629"/>
                <a:gd name="T20" fmla="*/ 6 w 1788"/>
                <a:gd name="T21" fmla="*/ 1 h 629"/>
                <a:gd name="T22" fmla="*/ 7 w 1788"/>
                <a:gd name="T23" fmla="*/ 1 h 629"/>
                <a:gd name="T24" fmla="*/ 7 w 1788"/>
                <a:gd name="T25" fmla="*/ 1 h 629"/>
                <a:gd name="T26" fmla="*/ 7 w 1788"/>
                <a:gd name="T27" fmla="*/ 1 h 629"/>
                <a:gd name="T28" fmla="*/ 7 w 1788"/>
                <a:gd name="T29" fmla="*/ 1 h 629"/>
                <a:gd name="T30" fmla="*/ 7 w 1788"/>
                <a:gd name="T31" fmla="*/ 2 h 629"/>
                <a:gd name="T32" fmla="*/ 7 w 1788"/>
                <a:gd name="T33" fmla="*/ 1 h 629"/>
                <a:gd name="T34" fmla="*/ 7 w 1788"/>
                <a:gd name="T35" fmla="*/ 1 h 629"/>
                <a:gd name="T36" fmla="*/ 7 w 1788"/>
                <a:gd name="T37" fmla="*/ 1 h 629"/>
                <a:gd name="T38" fmla="*/ 6 w 1788"/>
                <a:gd name="T39" fmla="*/ 1 h 629"/>
                <a:gd name="T40" fmla="*/ 6 w 1788"/>
                <a:gd name="T41" fmla="*/ 1 h 629"/>
                <a:gd name="T42" fmla="*/ 6 w 1788"/>
                <a:gd name="T43" fmla="*/ 1 h 629"/>
                <a:gd name="T44" fmla="*/ 6 w 1788"/>
                <a:gd name="T45" fmla="*/ 1 h 629"/>
                <a:gd name="T46" fmla="*/ 5 w 1788"/>
                <a:gd name="T47" fmla="*/ 1 h 629"/>
                <a:gd name="T48" fmla="*/ 4 w 1788"/>
                <a:gd name="T49" fmla="*/ 1 h 629"/>
                <a:gd name="T50" fmla="*/ 4 w 1788"/>
                <a:gd name="T51" fmla="*/ 1 h 629"/>
                <a:gd name="T52" fmla="*/ 4 w 1788"/>
                <a:gd name="T53" fmla="*/ 1 h 629"/>
                <a:gd name="T54" fmla="*/ 4 w 1788"/>
                <a:gd name="T55" fmla="*/ 1 h 629"/>
                <a:gd name="T56" fmla="*/ 5 w 1788"/>
                <a:gd name="T57" fmla="*/ 1 h 629"/>
                <a:gd name="T58" fmla="*/ 6 w 1788"/>
                <a:gd name="T59" fmla="*/ 1 h 629"/>
                <a:gd name="T60" fmla="*/ 6 w 1788"/>
                <a:gd name="T61" fmla="*/ 1 h 629"/>
                <a:gd name="T62" fmla="*/ 6 w 1788"/>
                <a:gd name="T63" fmla="*/ 1 h 629"/>
                <a:gd name="T64" fmla="*/ 6 w 1788"/>
                <a:gd name="T65" fmla="*/ 1 h 629"/>
                <a:gd name="T66" fmla="*/ 7 w 1788"/>
                <a:gd name="T67" fmla="*/ 2 h 629"/>
                <a:gd name="T68" fmla="*/ 7 w 1788"/>
                <a:gd name="T69" fmla="*/ 2 h 629"/>
                <a:gd name="T70" fmla="*/ 7 w 1788"/>
                <a:gd name="T71" fmla="*/ 2 h 629"/>
                <a:gd name="T72" fmla="*/ 7 w 1788"/>
                <a:gd name="T73" fmla="*/ 1 h 629"/>
                <a:gd name="T74" fmla="*/ 7 w 1788"/>
                <a:gd name="T75" fmla="*/ 1 h 629"/>
                <a:gd name="T76" fmla="*/ 7 w 1788"/>
                <a:gd name="T77" fmla="*/ 1 h 629"/>
                <a:gd name="T78" fmla="*/ 7 w 1788"/>
                <a:gd name="T79" fmla="*/ 1 h 629"/>
                <a:gd name="T80" fmla="*/ 7 w 1788"/>
                <a:gd name="T81" fmla="*/ 0 h 629"/>
                <a:gd name="T82" fmla="*/ 7 w 1788"/>
                <a:gd name="T83" fmla="*/ 0 h 629"/>
                <a:gd name="T84" fmla="*/ 6 w 1788"/>
                <a:gd name="T85" fmla="*/ 0 h 629"/>
                <a:gd name="T86" fmla="*/ 6 w 1788"/>
                <a:gd name="T87" fmla="*/ 0 h 629"/>
                <a:gd name="T88" fmla="*/ 6 w 1788"/>
                <a:gd name="T89" fmla="*/ 0 h 629"/>
                <a:gd name="T90" fmla="*/ 5 w 1788"/>
                <a:gd name="T91" fmla="*/ 0 h 629"/>
                <a:gd name="T92" fmla="*/ 4 w 1788"/>
                <a:gd name="T93" fmla="*/ 0 h 629"/>
                <a:gd name="T94" fmla="*/ 4 w 1788"/>
                <a:gd name="T95" fmla="*/ 0 h 629"/>
                <a:gd name="T96" fmla="*/ 2 w 1788"/>
                <a:gd name="T97" fmla="*/ 0 h 629"/>
                <a:gd name="T98" fmla="*/ 1 w 1788"/>
                <a:gd name="T99" fmla="*/ 0 h 629"/>
                <a:gd name="T100" fmla="*/ 1 w 1788"/>
                <a:gd name="T101" fmla="*/ 0 h 629"/>
                <a:gd name="T102" fmla="*/ 1 w 1788"/>
                <a:gd name="T103" fmla="*/ 0 h 629"/>
                <a:gd name="T104" fmla="*/ 0 w 1788"/>
                <a:gd name="T105" fmla="*/ 1 h 629"/>
                <a:gd name="T106" fmla="*/ 0 w 1788"/>
                <a:gd name="T107" fmla="*/ 2 h 6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88"/>
                <a:gd name="T163" fmla="*/ 0 h 629"/>
                <a:gd name="T164" fmla="*/ 1788 w 1788"/>
                <a:gd name="T165" fmla="*/ 629 h 6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88" h="629">
                  <a:moveTo>
                    <a:pt x="31" y="407"/>
                  </a:moveTo>
                  <a:lnTo>
                    <a:pt x="35" y="396"/>
                  </a:lnTo>
                  <a:lnTo>
                    <a:pt x="48" y="366"/>
                  </a:lnTo>
                  <a:lnTo>
                    <a:pt x="57" y="345"/>
                  </a:lnTo>
                  <a:lnTo>
                    <a:pt x="67" y="322"/>
                  </a:lnTo>
                  <a:lnTo>
                    <a:pt x="73" y="308"/>
                  </a:lnTo>
                  <a:lnTo>
                    <a:pt x="78" y="296"/>
                  </a:lnTo>
                  <a:lnTo>
                    <a:pt x="84" y="283"/>
                  </a:lnTo>
                  <a:lnTo>
                    <a:pt x="89" y="270"/>
                  </a:lnTo>
                  <a:lnTo>
                    <a:pt x="96" y="256"/>
                  </a:lnTo>
                  <a:lnTo>
                    <a:pt x="102" y="242"/>
                  </a:lnTo>
                  <a:lnTo>
                    <a:pt x="107" y="230"/>
                  </a:lnTo>
                  <a:lnTo>
                    <a:pt x="113" y="217"/>
                  </a:lnTo>
                  <a:lnTo>
                    <a:pt x="119" y="204"/>
                  </a:lnTo>
                  <a:lnTo>
                    <a:pt x="126" y="191"/>
                  </a:lnTo>
                  <a:lnTo>
                    <a:pt x="137" y="169"/>
                  </a:lnTo>
                  <a:lnTo>
                    <a:pt x="147" y="149"/>
                  </a:lnTo>
                  <a:lnTo>
                    <a:pt x="157" y="131"/>
                  </a:lnTo>
                  <a:lnTo>
                    <a:pt x="166" y="118"/>
                  </a:lnTo>
                  <a:lnTo>
                    <a:pt x="173" y="110"/>
                  </a:lnTo>
                  <a:lnTo>
                    <a:pt x="180" y="105"/>
                  </a:lnTo>
                  <a:lnTo>
                    <a:pt x="193" y="100"/>
                  </a:lnTo>
                  <a:lnTo>
                    <a:pt x="206" y="95"/>
                  </a:lnTo>
                  <a:lnTo>
                    <a:pt x="223" y="92"/>
                  </a:lnTo>
                  <a:lnTo>
                    <a:pt x="261" y="85"/>
                  </a:lnTo>
                  <a:lnTo>
                    <a:pt x="301" y="80"/>
                  </a:lnTo>
                  <a:lnTo>
                    <a:pt x="343" y="74"/>
                  </a:lnTo>
                  <a:lnTo>
                    <a:pt x="376" y="72"/>
                  </a:lnTo>
                  <a:lnTo>
                    <a:pt x="409" y="69"/>
                  </a:lnTo>
                  <a:lnTo>
                    <a:pt x="1526" y="102"/>
                  </a:lnTo>
                  <a:lnTo>
                    <a:pt x="1547" y="109"/>
                  </a:lnTo>
                  <a:lnTo>
                    <a:pt x="1566" y="118"/>
                  </a:lnTo>
                  <a:lnTo>
                    <a:pt x="1577" y="122"/>
                  </a:lnTo>
                  <a:lnTo>
                    <a:pt x="1587" y="128"/>
                  </a:lnTo>
                  <a:lnTo>
                    <a:pt x="1595" y="133"/>
                  </a:lnTo>
                  <a:lnTo>
                    <a:pt x="1604" y="140"/>
                  </a:lnTo>
                  <a:lnTo>
                    <a:pt x="1638" y="168"/>
                  </a:lnTo>
                  <a:lnTo>
                    <a:pt x="1653" y="183"/>
                  </a:lnTo>
                  <a:lnTo>
                    <a:pt x="1667" y="198"/>
                  </a:lnTo>
                  <a:lnTo>
                    <a:pt x="1679" y="213"/>
                  </a:lnTo>
                  <a:lnTo>
                    <a:pt x="1690" y="228"/>
                  </a:lnTo>
                  <a:lnTo>
                    <a:pt x="1701" y="244"/>
                  </a:lnTo>
                  <a:lnTo>
                    <a:pt x="1708" y="259"/>
                  </a:lnTo>
                  <a:lnTo>
                    <a:pt x="1725" y="304"/>
                  </a:lnTo>
                  <a:lnTo>
                    <a:pt x="1722" y="334"/>
                  </a:lnTo>
                  <a:lnTo>
                    <a:pt x="1715" y="359"/>
                  </a:lnTo>
                  <a:lnTo>
                    <a:pt x="1707" y="374"/>
                  </a:lnTo>
                  <a:lnTo>
                    <a:pt x="1703" y="380"/>
                  </a:lnTo>
                  <a:lnTo>
                    <a:pt x="1701" y="373"/>
                  </a:lnTo>
                  <a:lnTo>
                    <a:pt x="1693" y="356"/>
                  </a:lnTo>
                  <a:lnTo>
                    <a:pt x="1688" y="345"/>
                  </a:lnTo>
                  <a:lnTo>
                    <a:pt x="1679" y="332"/>
                  </a:lnTo>
                  <a:lnTo>
                    <a:pt x="1670" y="318"/>
                  </a:lnTo>
                  <a:lnTo>
                    <a:pt x="1660" y="303"/>
                  </a:lnTo>
                  <a:lnTo>
                    <a:pt x="1648" y="288"/>
                  </a:lnTo>
                  <a:lnTo>
                    <a:pt x="1634" y="272"/>
                  </a:lnTo>
                  <a:lnTo>
                    <a:pt x="1620" y="257"/>
                  </a:lnTo>
                  <a:lnTo>
                    <a:pt x="1602" y="242"/>
                  </a:lnTo>
                  <a:lnTo>
                    <a:pt x="1586" y="228"/>
                  </a:lnTo>
                  <a:lnTo>
                    <a:pt x="1575" y="223"/>
                  </a:lnTo>
                  <a:lnTo>
                    <a:pt x="1565" y="216"/>
                  </a:lnTo>
                  <a:lnTo>
                    <a:pt x="1554" y="209"/>
                  </a:lnTo>
                  <a:lnTo>
                    <a:pt x="1544" y="205"/>
                  </a:lnTo>
                  <a:lnTo>
                    <a:pt x="1533" y="201"/>
                  </a:lnTo>
                  <a:lnTo>
                    <a:pt x="1521" y="195"/>
                  </a:lnTo>
                  <a:lnTo>
                    <a:pt x="1496" y="187"/>
                  </a:lnTo>
                  <a:lnTo>
                    <a:pt x="1469" y="182"/>
                  </a:lnTo>
                  <a:lnTo>
                    <a:pt x="1438" y="175"/>
                  </a:lnTo>
                  <a:lnTo>
                    <a:pt x="1408" y="171"/>
                  </a:lnTo>
                  <a:lnTo>
                    <a:pt x="1378" y="165"/>
                  </a:lnTo>
                  <a:lnTo>
                    <a:pt x="1345" y="161"/>
                  </a:lnTo>
                  <a:lnTo>
                    <a:pt x="1277" y="155"/>
                  </a:lnTo>
                  <a:lnTo>
                    <a:pt x="1214" y="151"/>
                  </a:lnTo>
                  <a:lnTo>
                    <a:pt x="1156" y="150"/>
                  </a:lnTo>
                  <a:lnTo>
                    <a:pt x="1063" y="155"/>
                  </a:lnTo>
                  <a:lnTo>
                    <a:pt x="1032" y="162"/>
                  </a:lnTo>
                  <a:lnTo>
                    <a:pt x="1001" y="168"/>
                  </a:lnTo>
                  <a:lnTo>
                    <a:pt x="974" y="173"/>
                  </a:lnTo>
                  <a:lnTo>
                    <a:pt x="949" y="179"/>
                  </a:lnTo>
                  <a:lnTo>
                    <a:pt x="915" y="187"/>
                  </a:lnTo>
                  <a:lnTo>
                    <a:pt x="901" y="190"/>
                  </a:lnTo>
                  <a:lnTo>
                    <a:pt x="884" y="590"/>
                  </a:lnTo>
                  <a:lnTo>
                    <a:pt x="970" y="578"/>
                  </a:lnTo>
                  <a:lnTo>
                    <a:pt x="975" y="246"/>
                  </a:lnTo>
                  <a:lnTo>
                    <a:pt x="993" y="244"/>
                  </a:lnTo>
                  <a:lnTo>
                    <a:pt x="1040" y="238"/>
                  </a:lnTo>
                  <a:lnTo>
                    <a:pt x="1110" y="233"/>
                  </a:lnTo>
                  <a:lnTo>
                    <a:pt x="1193" y="227"/>
                  </a:lnTo>
                  <a:lnTo>
                    <a:pt x="1280" y="226"/>
                  </a:lnTo>
                  <a:lnTo>
                    <a:pt x="1364" y="230"/>
                  </a:lnTo>
                  <a:lnTo>
                    <a:pt x="1437" y="241"/>
                  </a:lnTo>
                  <a:lnTo>
                    <a:pt x="1466" y="249"/>
                  </a:lnTo>
                  <a:lnTo>
                    <a:pt x="1480" y="255"/>
                  </a:lnTo>
                  <a:lnTo>
                    <a:pt x="1491" y="263"/>
                  </a:lnTo>
                  <a:lnTo>
                    <a:pt x="1499" y="268"/>
                  </a:lnTo>
                  <a:lnTo>
                    <a:pt x="1508" y="274"/>
                  </a:lnTo>
                  <a:lnTo>
                    <a:pt x="1518" y="281"/>
                  </a:lnTo>
                  <a:lnTo>
                    <a:pt x="1526" y="286"/>
                  </a:lnTo>
                  <a:lnTo>
                    <a:pt x="1554" y="308"/>
                  </a:lnTo>
                  <a:lnTo>
                    <a:pt x="1575" y="330"/>
                  </a:lnTo>
                  <a:lnTo>
                    <a:pt x="1588" y="350"/>
                  </a:lnTo>
                  <a:lnTo>
                    <a:pt x="1604" y="391"/>
                  </a:lnTo>
                  <a:lnTo>
                    <a:pt x="1606" y="439"/>
                  </a:lnTo>
                  <a:lnTo>
                    <a:pt x="1599" y="534"/>
                  </a:lnTo>
                  <a:lnTo>
                    <a:pt x="1594" y="577"/>
                  </a:lnTo>
                  <a:lnTo>
                    <a:pt x="1780" y="629"/>
                  </a:lnTo>
                  <a:lnTo>
                    <a:pt x="1788" y="491"/>
                  </a:lnTo>
                  <a:lnTo>
                    <a:pt x="1787" y="377"/>
                  </a:lnTo>
                  <a:lnTo>
                    <a:pt x="1781" y="325"/>
                  </a:lnTo>
                  <a:lnTo>
                    <a:pt x="1772" y="283"/>
                  </a:lnTo>
                  <a:lnTo>
                    <a:pt x="1765" y="266"/>
                  </a:lnTo>
                  <a:lnTo>
                    <a:pt x="1757" y="248"/>
                  </a:lnTo>
                  <a:lnTo>
                    <a:pt x="1746" y="231"/>
                  </a:lnTo>
                  <a:lnTo>
                    <a:pt x="1733" y="213"/>
                  </a:lnTo>
                  <a:lnTo>
                    <a:pt x="1719" y="197"/>
                  </a:lnTo>
                  <a:lnTo>
                    <a:pt x="1704" y="182"/>
                  </a:lnTo>
                  <a:lnTo>
                    <a:pt x="1689" y="167"/>
                  </a:lnTo>
                  <a:lnTo>
                    <a:pt x="1671" y="153"/>
                  </a:lnTo>
                  <a:lnTo>
                    <a:pt x="1655" y="139"/>
                  </a:lnTo>
                  <a:lnTo>
                    <a:pt x="1646" y="133"/>
                  </a:lnTo>
                  <a:lnTo>
                    <a:pt x="1637" y="125"/>
                  </a:lnTo>
                  <a:lnTo>
                    <a:pt x="1628" y="120"/>
                  </a:lnTo>
                  <a:lnTo>
                    <a:pt x="1620" y="114"/>
                  </a:lnTo>
                  <a:lnTo>
                    <a:pt x="1610" y="110"/>
                  </a:lnTo>
                  <a:lnTo>
                    <a:pt x="1601" y="103"/>
                  </a:lnTo>
                  <a:lnTo>
                    <a:pt x="1594" y="99"/>
                  </a:lnTo>
                  <a:lnTo>
                    <a:pt x="1584" y="95"/>
                  </a:lnTo>
                  <a:lnTo>
                    <a:pt x="1576" y="89"/>
                  </a:lnTo>
                  <a:lnTo>
                    <a:pt x="1568" y="87"/>
                  </a:lnTo>
                  <a:lnTo>
                    <a:pt x="1553" y="80"/>
                  </a:lnTo>
                  <a:lnTo>
                    <a:pt x="1536" y="73"/>
                  </a:lnTo>
                  <a:lnTo>
                    <a:pt x="1517" y="67"/>
                  </a:lnTo>
                  <a:lnTo>
                    <a:pt x="1489" y="62"/>
                  </a:lnTo>
                  <a:lnTo>
                    <a:pt x="1452" y="56"/>
                  </a:lnTo>
                  <a:lnTo>
                    <a:pt x="1411" y="50"/>
                  </a:lnTo>
                  <a:lnTo>
                    <a:pt x="1362" y="43"/>
                  </a:lnTo>
                  <a:lnTo>
                    <a:pt x="1310" y="37"/>
                  </a:lnTo>
                  <a:lnTo>
                    <a:pt x="1255" y="32"/>
                  </a:lnTo>
                  <a:lnTo>
                    <a:pt x="1196" y="25"/>
                  </a:lnTo>
                  <a:lnTo>
                    <a:pt x="1136" y="19"/>
                  </a:lnTo>
                  <a:lnTo>
                    <a:pt x="1077" y="14"/>
                  </a:lnTo>
                  <a:lnTo>
                    <a:pt x="1019" y="10"/>
                  </a:lnTo>
                  <a:lnTo>
                    <a:pt x="961" y="6"/>
                  </a:lnTo>
                  <a:lnTo>
                    <a:pt x="858" y="1"/>
                  </a:lnTo>
                  <a:lnTo>
                    <a:pt x="775" y="0"/>
                  </a:lnTo>
                  <a:lnTo>
                    <a:pt x="621" y="6"/>
                  </a:lnTo>
                  <a:lnTo>
                    <a:pt x="456" y="17"/>
                  </a:lnTo>
                  <a:lnTo>
                    <a:pt x="377" y="22"/>
                  </a:lnTo>
                  <a:lnTo>
                    <a:pt x="308" y="29"/>
                  </a:lnTo>
                  <a:lnTo>
                    <a:pt x="250" y="37"/>
                  </a:lnTo>
                  <a:lnTo>
                    <a:pt x="208" y="47"/>
                  </a:lnTo>
                  <a:lnTo>
                    <a:pt x="193" y="51"/>
                  </a:lnTo>
                  <a:lnTo>
                    <a:pt x="177" y="58"/>
                  </a:lnTo>
                  <a:lnTo>
                    <a:pt x="164" y="65"/>
                  </a:lnTo>
                  <a:lnTo>
                    <a:pt x="150" y="73"/>
                  </a:lnTo>
                  <a:lnTo>
                    <a:pt x="126" y="91"/>
                  </a:lnTo>
                  <a:lnTo>
                    <a:pt x="108" y="110"/>
                  </a:lnTo>
                  <a:lnTo>
                    <a:pt x="93" y="125"/>
                  </a:lnTo>
                  <a:lnTo>
                    <a:pt x="84" y="140"/>
                  </a:lnTo>
                  <a:lnTo>
                    <a:pt x="75" y="154"/>
                  </a:lnTo>
                  <a:lnTo>
                    <a:pt x="0" y="416"/>
                  </a:lnTo>
                  <a:lnTo>
                    <a:pt x="31" y="40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8" name="Freeform 49"/>
            <p:cNvSpPr>
              <a:spLocks/>
            </p:cNvSpPr>
            <p:nvPr/>
          </p:nvSpPr>
          <p:spPr bwMode="auto">
            <a:xfrm>
              <a:off x="4429" y="2310"/>
              <a:ext cx="33" cy="137"/>
            </a:xfrm>
            <a:custGeom>
              <a:avLst/>
              <a:gdLst>
                <a:gd name="T0" fmla="*/ 0 w 99"/>
                <a:gd name="T1" fmla="*/ 0 h 410"/>
                <a:gd name="T2" fmla="*/ 0 w 99"/>
                <a:gd name="T3" fmla="*/ 2 h 410"/>
                <a:gd name="T4" fmla="*/ 0 w 99"/>
                <a:gd name="T5" fmla="*/ 2 h 410"/>
                <a:gd name="T6" fmla="*/ 0 w 99"/>
                <a:gd name="T7" fmla="*/ 0 h 410"/>
                <a:gd name="T8" fmla="*/ 0 w 99"/>
                <a:gd name="T9" fmla="*/ 0 h 410"/>
                <a:gd name="T10" fmla="*/ 0 w 99"/>
                <a:gd name="T11" fmla="*/ 0 h 410"/>
                <a:gd name="T12" fmla="*/ 0 60000 65536"/>
                <a:gd name="T13" fmla="*/ 0 60000 65536"/>
                <a:gd name="T14" fmla="*/ 0 60000 65536"/>
                <a:gd name="T15" fmla="*/ 0 60000 65536"/>
                <a:gd name="T16" fmla="*/ 0 60000 65536"/>
                <a:gd name="T17" fmla="*/ 0 60000 65536"/>
                <a:gd name="T18" fmla="*/ 0 w 99"/>
                <a:gd name="T19" fmla="*/ 0 h 410"/>
                <a:gd name="T20" fmla="*/ 99 w 99"/>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99" h="410">
                  <a:moveTo>
                    <a:pt x="0" y="7"/>
                  </a:moveTo>
                  <a:lnTo>
                    <a:pt x="34" y="406"/>
                  </a:lnTo>
                  <a:lnTo>
                    <a:pt x="99" y="410"/>
                  </a:lnTo>
                  <a:lnTo>
                    <a:pt x="75" y="0"/>
                  </a:lnTo>
                  <a:lnTo>
                    <a:pt x="0" y="7"/>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89" name="Freeform 50"/>
            <p:cNvSpPr>
              <a:spLocks/>
            </p:cNvSpPr>
            <p:nvPr/>
          </p:nvSpPr>
          <p:spPr bwMode="auto">
            <a:xfrm>
              <a:off x="4517" y="2499"/>
              <a:ext cx="235" cy="157"/>
            </a:xfrm>
            <a:custGeom>
              <a:avLst/>
              <a:gdLst>
                <a:gd name="T0" fmla="*/ 0 w 707"/>
                <a:gd name="T1" fmla="*/ 2 h 472"/>
                <a:gd name="T2" fmla="*/ 0 w 707"/>
                <a:gd name="T3" fmla="*/ 1 h 472"/>
                <a:gd name="T4" fmla="*/ 0 w 707"/>
                <a:gd name="T5" fmla="*/ 1 h 472"/>
                <a:gd name="T6" fmla="*/ 0 w 707"/>
                <a:gd name="T7" fmla="*/ 1 h 472"/>
                <a:gd name="T8" fmla="*/ 0 w 707"/>
                <a:gd name="T9" fmla="*/ 0 h 472"/>
                <a:gd name="T10" fmla="*/ 0 w 707"/>
                <a:gd name="T11" fmla="*/ 0 h 472"/>
                <a:gd name="T12" fmla="*/ 1 w 707"/>
                <a:gd name="T13" fmla="*/ 0 h 472"/>
                <a:gd name="T14" fmla="*/ 1 w 707"/>
                <a:gd name="T15" fmla="*/ 0 h 472"/>
                <a:gd name="T16" fmla="*/ 1 w 707"/>
                <a:gd name="T17" fmla="*/ 0 h 472"/>
                <a:gd name="T18" fmla="*/ 1 w 707"/>
                <a:gd name="T19" fmla="*/ 0 h 472"/>
                <a:gd name="T20" fmla="*/ 1 w 707"/>
                <a:gd name="T21" fmla="*/ 0 h 472"/>
                <a:gd name="T22" fmla="*/ 1 w 707"/>
                <a:gd name="T23" fmla="*/ 0 h 472"/>
                <a:gd name="T24" fmla="*/ 2 w 707"/>
                <a:gd name="T25" fmla="*/ 0 h 472"/>
                <a:gd name="T26" fmla="*/ 2 w 707"/>
                <a:gd name="T27" fmla="*/ 0 h 472"/>
                <a:gd name="T28" fmla="*/ 2 w 707"/>
                <a:gd name="T29" fmla="*/ 0 h 472"/>
                <a:gd name="T30" fmla="*/ 2 w 707"/>
                <a:gd name="T31" fmla="*/ 0 h 472"/>
                <a:gd name="T32" fmla="*/ 2 w 707"/>
                <a:gd name="T33" fmla="*/ 1 h 472"/>
                <a:gd name="T34" fmla="*/ 2 w 707"/>
                <a:gd name="T35" fmla="*/ 1 h 472"/>
                <a:gd name="T36" fmla="*/ 2 w 707"/>
                <a:gd name="T37" fmla="*/ 1 h 472"/>
                <a:gd name="T38" fmla="*/ 2 w 707"/>
                <a:gd name="T39" fmla="*/ 1 h 472"/>
                <a:gd name="T40" fmla="*/ 3 w 707"/>
                <a:gd name="T41" fmla="*/ 1 h 472"/>
                <a:gd name="T42" fmla="*/ 3 w 707"/>
                <a:gd name="T43" fmla="*/ 2 h 472"/>
                <a:gd name="T44" fmla="*/ 2 w 707"/>
                <a:gd name="T45" fmla="*/ 2 h 472"/>
                <a:gd name="T46" fmla="*/ 2 w 707"/>
                <a:gd name="T47" fmla="*/ 1 h 472"/>
                <a:gd name="T48" fmla="*/ 2 w 707"/>
                <a:gd name="T49" fmla="*/ 1 h 472"/>
                <a:gd name="T50" fmla="*/ 2 w 707"/>
                <a:gd name="T51" fmla="*/ 1 h 472"/>
                <a:gd name="T52" fmla="*/ 2 w 707"/>
                <a:gd name="T53" fmla="*/ 1 h 472"/>
                <a:gd name="T54" fmla="*/ 2 w 707"/>
                <a:gd name="T55" fmla="*/ 1 h 472"/>
                <a:gd name="T56" fmla="*/ 1 w 707"/>
                <a:gd name="T57" fmla="*/ 1 h 472"/>
                <a:gd name="T58" fmla="*/ 1 w 707"/>
                <a:gd name="T59" fmla="*/ 1 h 472"/>
                <a:gd name="T60" fmla="*/ 1 w 707"/>
                <a:gd name="T61" fmla="*/ 1 h 472"/>
                <a:gd name="T62" fmla="*/ 1 w 707"/>
                <a:gd name="T63" fmla="*/ 1 h 472"/>
                <a:gd name="T64" fmla="*/ 1 w 707"/>
                <a:gd name="T65" fmla="*/ 1 h 472"/>
                <a:gd name="T66" fmla="*/ 1 w 707"/>
                <a:gd name="T67" fmla="*/ 1 h 472"/>
                <a:gd name="T68" fmla="*/ 1 w 707"/>
                <a:gd name="T69" fmla="*/ 1 h 472"/>
                <a:gd name="T70" fmla="*/ 1 w 707"/>
                <a:gd name="T71" fmla="*/ 1 h 472"/>
                <a:gd name="T72" fmla="*/ 1 w 707"/>
                <a:gd name="T73" fmla="*/ 2 h 472"/>
                <a:gd name="T74" fmla="*/ 0 w 707"/>
                <a:gd name="T75" fmla="*/ 2 h 472"/>
                <a:gd name="T76" fmla="*/ 0 w 707"/>
                <a:gd name="T77" fmla="*/ 2 h 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7"/>
                <a:gd name="T118" fmla="*/ 0 h 472"/>
                <a:gd name="T119" fmla="*/ 707 w 707"/>
                <a:gd name="T120" fmla="*/ 472 h 4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7" h="472">
                  <a:moveTo>
                    <a:pt x="30" y="424"/>
                  </a:moveTo>
                  <a:lnTo>
                    <a:pt x="31" y="373"/>
                  </a:lnTo>
                  <a:lnTo>
                    <a:pt x="34" y="321"/>
                  </a:lnTo>
                  <a:lnTo>
                    <a:pt x="41" y="260"/>
                  </a:lnTo>
                  <a:lnTo>
                    <a:pt x="47" y="227"/>
                  </a:lnTo>
                  <a:lnTo>
                    <a:pt x="54" y="193"/>
                  </a:lnTo>
                  <a:lnTo>
                    <a:pt x="60" y="161"/>
                  </a:lnTo>
                  <a:lnTo>
                    <a:pt x="71" y="131"/>
                  </a:lnTo>
                  <a:lnTo>
                    <a:pt x="77" y="118"/>
                  </a:lnTo>
                  <a:lnTo>
                    <a:pt x="84" y="105"/>
                  </a:lnTo>
                  <a:lnTo>
                    <a:pt x="91" y="92"/>
                  </a:lnTo>
                  <a:lnTo>
                    <a:pt x="98" y="80"/>
                  </a:lnTo>
                  <a:lnTo>
                    <a:pt x="114" y="61"/>
                  </a:lnTo>
                  <a:lnTo>
                    <a:pt x="133" y="47"/>
                  </a:lnTo>
                  <a:lnTo>
                    <a:pt x="143" y="40"/>
                  </a:lnTo>
                  <a:lnTo>
                    <a:pt x="154" y="34"/>
                  </a:lnTo>
                  <a:lnTo>
                    <a:pt x="165" y="30"/>
                  </a:lnTo>
                  <a:lnTo>
                    <a:pt x="175" y="25"/>
                  </a:lnTo>
                  <a:lnTo>
                    <a:pt x="187" y="22"/>
                  </a:lnTo>
                  <a:lnTo>
                    <a:pt x="197" y="16"/>
                  </a:lnTo>
                  <a:lnTo>
                    <a:pt x="220" y="11"/>
                  </a:lnTo>
                  <a:lnTo>
                    <a:pt x="242" y="7"/>
                  </a:lnTo>
                  <a:lnTo>
                    <a:pt x="266" y="3"/>
                  </a:lnTo>
                  <a:lnTo>
                    <a:pt x="311" y="0"/>
                  </a:lnTo>
                  <a:lnTo>
                    <a:pt x="357" y="7"/>
                  </a:lnTo>
                  <a:lnTo>
                    <a:pt x="398" y="18"/>
                  </a:lnTo>
                  <a:lnTo>
                    <a:pt x="419" y="26"/>
                  </a:lnTo>
                  <a:lnTo>
                    <a:pt x="427" y="32"/>
                  </a:lnTo>
                  <a:lnTo>
                    <a:pt x="437" y="37"/>
                  </a:lnTo>
                  <a:lnTo>
                    <a:pt x="470" y="63"/>
                  </a:lnTo>
                  <a:lnTo>
                    <a:pt x="485" y="78"/>
                  </a:lnTo>
                  <a:lnTo>
                    <a:pt x="500" y="95"/>
                  </a:lnTo>
                  <a:lnTo>
                    <a:pt x="515" y="114"/>
                  </a:lnTo>
                  <a:lnTo>
                    <a:pt x="530" y="131"/>
                  </a:lnTo>
                  <a:lnTo>
                    <a:pt x="545" y="150"/>
                  </a:lnTo>
                  <a:lnTo>
                    <a:pt x="561" y="168"/>
                  </a:lnTo>
                  <a:lnTo>
                    <a:pt x="573" y="186"/>
                  </a:lnTo>
                  <a:lnTo>
                    <a:pt x="585" y="204"/>
                  </a:lnTo>
                  <a:lnTo>
                    <a:pt x="596" y="220"/>
                  </a:lnTo>
                  <a:lnTo>
                    <a:pt x="607" y="235"/>
                  </a:lnTo>
                  <a:lnTo>
                    <a:pt x="625" y="260"/>
                  </a:lnTo>
                  <a:lnTo>
                    <a:pt x="641" y="283"/>
                  </a:lnTo>
                  <a:lnTo>
                    <a:pt x="704" y="305"/>
                  </a:lnTo>
                  <a:lnTo>
                    <a:pt x="707" y="377"/>
                  </a:lnTo>
                  <a:lnTo>
                    <a:pt x="479" y="439"/>
                  </a:lnTo>
                  <a:lnTo>
                    <a:pt x="475" y="400"/>
                  </a:lnTo>
                  <a:lnTo>
                    <a:pt x="470" y="363"/>
                  </a:lnTo>
                  <a:lnTo>
                    <a:pt x="459" y="316"/>
                  </a:lnTo>
                  <a:lnTo>
                    <a:pt x="452" y="293"/>
                  </a:lnTo>
                  <a:lnTo>
                    <a:pt x="443" y="270"/>
                  </a:lnTo>
                  <a:lnTo>
                    <a:pt x="434" y="248"/>
                  </a:lnTo>
                  <a:lnTo>
                    <a:pt x="423" y="227"/>
                  </a:lnTo>
                  <a:lnTo>
                    <a:pt x="409" y="208"/>
                  </a:lnTo>
                  <a:lnTo>
                    <a:pt x="393" y="193"/>
                  </a:lnTo>
                  <a:lnTo>
                    <a:pt x="384" y="187"/>
                  </a:lnTo>
                  <a:lnTo>
                    <a:pt x="376" y="182"/>
                  </a:lnTo>
                  <a:lnTo>
                    <a:pt x="366" y="176"/>
                  </a:lnTo>
                  <a:lnTo>
                    <a:pt x="357" y="173"/>
                  </a:lnTo>
                  <a:lnTo>
                    <a:pt x="337" y="171"/>
                  </a:lnTo>
                  <a:lnTo>
                    <a:pt x="317" y="169"/>
                  </a:lnTo>
                  <a:lnTo>
                    <a:pt x="278" y="177"/>
                  </a:lnTo>
                  <a:lnTo>
                    <a:pt x="260" y="186"/>
                  </a:lnTo>
                  <a:lnTo>
                    <a:pt x="252" y="191"/>
                  </a:lnTo>
                  <a:lnTo>
                    <a:pt x="242" y="197"/>
                  </a:lnTo>
                  <a:lnTo>
                    <a:pt x="235" y="201"/>
                  </a:lnTo>
                  <a:lnTo>
                    <a:pt x="227" y="206"/>
                  </a:lnTo>
                  <a:lnTo>
                    <a:pt x="212" y="220"/>
                  </a:lnTo>
                  <a:lnTo>
                    <a:pt x="184" y="248"/>
                  </a:lnTo>
                  <a:lnTo>
                    <a:pt x="172" y="263"/>
                  </a:lnTo>
                  <a:lnTo>
                    <a:pt x="162" y="277"/>
                  </a:lnTo>
                  <a:lnTo>
                    <a:pt x="146" y="304"/>
                  </a:lnTo>
                  <a:lnTo>
                    <a:pt x="136" y="327"/>
                  </a:lnTo>
                  <a:lnTo>
                    <a:pt x="129" y="370"/>
                  </a:lnTo>
                  <a:lnTo>
                    <a:pt x="128" y="418"/>
                  </a:lnTo>
                  <a:lnTo>
                    <a:pt x="128" y="472"/>
                  </a:lnTo>
                  <a:lnTo>
                    <a:pt x="0" y="464"/>
                  </a:lnTo>
                  <a:lnTo>
                    <a:pt x="30" y="4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0" name="Freeform 51"/>
            <p:cNvSpPr>
              <a:spLocks/>
            </p:cNvSpPr>
            <p:nvPr/>
          </p:nvSpPr>
          <p:spPr bwMode="auto">
            <a:xfrm>
              <a:off x="4594" y="2461"/>
              <a:ext cx="206" cy="160"/>
            </a:xfrm>
            <a:custGeom>
              <a:avLst/>
              <a:gdLst>
                <a:gd name="T0" fmla="*/ 0 w 617"/>
                <a:gd name="T1" fmla="*/ 0 h 480"/>
                <a:gd name="T2" fmla="*/ 1 w 617"/>
                <a:gd name="T3" fmla="*/ 0 h 480"/>
                <a:gd name="T4" fmla="*/ 1 w 617"/>
                <a:gd name="T5" fmla="*/ 0 h 480"/>
                <a:gd name="T6" fmla="*/ 1 w 617"/>
                <a:gd name="T7" fmla="*/ 0 h 480"/>
                <a:gd name="T8" fmla="*/ 1 w 617"/>
                <a:gd name="T9" fmla="*/ 0 h 480"/>
                <a:gd name="T10" fmla="*/ 1 w 617"/>
                <a:gd name="T11" fmla="*/ 0 h 480"/>
                <a:gd name="T12" fmla="*/ 1 w 617"/>
                <a:gd name="T13" fmla="*/ 0 h 480"/>
                <a:gd name="T14" fmla="*/ 1 w 617"/>
                <a:gd name="T15" fmla="*/ 0 h 480"/>
                <a:gd name="T16" fmla="*/ 1 w 617"/>
                <a:gd name="T17" fmla="*/ 1 h 480"/>
                <a:gd name="T18" fmla="*/ 1 w 617"/>
                <a:gd name="T19" fmla="*/ 1 h 480"/>
                <a:gd name="T20" fmla="*/ 1 w 617"/>
                <a:gd name="T21" fmla="*/ 1 h 480"/>
                <a:gd name="T22" fmla="*/ 2 w 617"/>
                <a:gd name="T23" fmla="*/ 1 h 480"/>
                <a:gd name="T24" fmla="*/ 2 w 617"/>
                <a:gd name="T25" fmla="*/ 1 h 480"/>
                <a:gd name="T26" fmla="*/ 2 w 617"/>
                <a:gd name="T27" fmla="*/ 1 h 480"/>
                <a:gd name="T28" fmla="*/ 2 w 617"/>
                <a:gd name="T29" fmla="*/ 1 h 480"/>
                <a:gd name="T30" fmla="*/ 2 w 617"/>
                <a:gd name="T31" fmla="*/ 1 h 480"/>
                <a:gd name="T32" fmla="*/ 2 w 617"/>
                <a:gd name="T33" fmla="*/ 1 h 480"/>
                <a:gd name="T34" fmla="*/ 3 w 617"/>
                <a:gd name="T35" fmla="*/ 2 h 480"/>
                <a:gd name="T36" fmla="*/ 3 w 617"/>
                <a:gd name="T37" fmla="*/ 2 h 480"/>
                <a:gd name="T38" fmla="*/ 2 w 617"/>
                <a:gd name="T39" fmla="*/ 2 h 480"/>
                <a:gd name="T40" fmla="*/ 2 w 617"/>
                <a:gd name="T41" fmla="*/ 2 h 480"/>
                <a:gd name="T42" fmla="*/ 2 w 617"/>
                <a:gd name="T43" fmla="*/ 2 h 480"/>
                <a:gd name="T44" fmla="*/ 2 w 617"/>
                <a:gd name="T45" fmla="*/ 2 h 480"/>
                <a:gd name="T46" fmla="*/ 2 w 617"/>
                <a:gd name="T47" fmla="*/ 2 h 480"/>
                <a:gd name="T48" fmla="*/ 2 w 617"/>
                <a:gd name="T49" fmla="*/ 2 h 480"/>
                <a:gd name="T50" fmla="*/ 2 w 617"/>
                <a:gd name="T51" fmla="*/ 2 h 480"/>
                <a:gd name="T52" fmla="*/ 2 w 617"/>
                <a:gd name="T53" fmla="*/ 1 h 480"/>
                <a:gd name="T54" fmla="*/ 2 w 617"/>
                <a:gd name="T55" fmla="*/ 1 h 480"/>
                <a:gd name="T56" fmla="*/ 2 w 617"/>
                <a:gd name="T57" fmla="*/ 1 h 480"/>
                <a:gd name="T58" fmla="*/ 2 w 617"/>
                <a:gd name="T59" fmla="*/ 1 h 480"/>
                <a:gd name="T60" fmla="*/ 2 w 617"/>
                <a:gd name="T61" fmla="*/ 2 h 480"/>
                <a:gd name="T62" fmla="*/ 2 w 617"/>
                <a:gd name="T63" fmla="*/ 1 h 480"/>
                <a:gd name="T64" fmla="*/ 2 w 617"/>
                <a:gd name="T65" fmla="*/ 1 h 480"/>
                <a:gd name="T66" fmla="*/ 2 w 617"/>
                <a:gd name="T67" fmla="*/ 1 h 480"/>
                <a:gd name="T68" fmla="*/ 1 w 617"/>
                <a:gd name="T69" fmla="*/ 1 h 480"/>
                <a:gd name="T70" fmla="*/ 1 w 617"/>
                <a:gd name="T71" fmla="*/ 1 h 480"/>
                <a:gd name="T72" fmla="*/ 1 w 617"/>
                <a:gd name="T73" fmla="*/ 1 h 480"/>
                <a:gd name="T74" fmla="*/ 1 w 617"/>
                <a:gd name="T75" fmla="*/ 1 h 480"/>
                <a:gd name="T76" fmla="*/ 1 w 617"/>
                <a:gd name="T77" fmla="*/ 1 h 480"/>
                <a:gd name="T78" fmla="*/ 1 w 617"/>
                <a:gd name="T79" fmla="*/ 0 h 480"/>
                <a:gd name="T80" fmla="*/ 1 w 617"/>
                <a:gd name="T81" fmla="*/ 0 h 480"/>
                <a:gd name="T82" fmla="*/ 1 w 617"/>
                <a:gd name="T83" fmla="*/ 0 h 480"/>
                <a:gd name="T84" fmla="*/ 1 w 617"/>
                <a:gd name="T85" fmla="*/ 0 h 480"/>
                <a:gd name="T86" fmla="*/ 0 w 617"/>
                <a:gd name="T87" fmla="*/ 0 h 480"/>
                <a:gd name="T88" fmla="*/ 0 w 617"/>
                <a:gd name="T89" fmla="*/ 0 h 480"/>
                <a:gd name="T90" fmla="*/ 0 w 617"/>
                <a:gd name="T91" fmla="*/ 0 h 480"/>
                <a:gd name="T92" fmla="*/ 0 w 617"/>
                <a:gd name="T93" fmla="*/ 0 h 480"/>
                <a:gd name="T94" fmla="*/ 0 w 617"/>
                <a:gd name="T95" fmla="*/ 0 h 4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7"/>
                <a:gd name="T145" fmla="*/ 0 h 480"/>
                <a:gd name="T146" fmla="*/ 617 w 617"/>
                <a:gd name="T147" fmla="*/ 480 h 4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7" h="480">
                  <a:moveTo>
                    <a:pt x="86" y="0"/>
                  </a:moveTo>
                  <a:lnTo>
                    <a:pt x="110" y="8"/>
                  </a:lnTo>
                  <a:lnTo>
                    <a:pt x="121" y="15"/>
                  </a:lnTo>
                  <a:lnTo>
                    <a:pt x="135" y="20"/>
                  </a:lnTo>
                  <a:lnTo>
                    <a:pt x="150" y="27"/>
                  </a:lnTo>
                  <a:lnTo>
                    <a:pt x="165" y="36"/>
                  </a:lnTo>
                  <a:lnTo>
                    <a:pt x="173" y="40"/>
                  </a:lnTo>
                  <a:lnTo>
                    <a:pt x="183" y="45"/>
                  </a:lnTo>
                  <a:lnTo>
                    <a:pt x="193" y="49"/>
                  </a:lnTo>
                  <a:lnTo>
                    <a:pt x="201" y="55"/>
                  </a:lnTo>
                  <a:lnTo>
                    <a:pt x="210" y="60"/>
                  </a:lnTo>
                  <a:lnTo>
                    <a:pt x="219" y="67"/>
                  </a:lnTo>
                  <a:lnTo>
                    <a:pt x="228" y="73"/>
                  </a:lnTo>
                  <a:lnTo>
                    <a:pt x="238" y="80"/>
                  </a:lnTo>
                  <a:lnTo>
                    <a:pt x="248" y="86"/>
                  </a:lnTo>
                  <a:lnTo>
                    <a:pt x="256" y="93"/>
                  </a:lnTo>
                  <a:lnTo>
                    <a:pt x="275" y="110"/>
                  </a:lnTo>
                  <a:lnTo>
                    <a:pt x="293" y="126"/>
                  </a:lnTo>
                  <a:lnTo>
                    <a:pt x="310" y="144"/>
                  </a:lnTo>
                  <a:lnTo>
                    <a:pt x="326" y="161"/>
                  </a:lnTo>
                  <a:lnTo>
                    <a:pt x="340" y="179"/>
                  </a:lnTo>
                  <a:lnTo>
                    <a:pt x="354" y="194"/>
                  </a:lnTo>
                  <a:lnTo>
                    <a:pt x="368" y="209"/>
                  </a:lnTo>
                  <a:lnTo>
                    <a:pt x="377" y="223"/>
                  </a:lnTo>
                  <a:lnTo>
                    <a:pt x="388" y="235"/>
                  </a:lnTo>
                  <a:lnTo>
                    <a:pt x="405" y="257"/>
                  </a:lnTo>
                  <a:lnTo>
                    <a:pt x="417" y="275"/>
                  </a:lnTo>
                  <a:lnTo>
                    <a:pt x="425" y="286"/>
                  </a:lnTo>
                  <a:lnTo>
                    <a:pt x="432" y="297"/>
                  </a:lnTo>
                  <a:lnTo>
                    <a:pt x="450" y="293"/>
                  </a:lnTo>
                  <a:lnTo>
                    <a:pt x="496" y="290"/>
                  </a:lnTo>
                  <a:lnTo>
                    <a:pt x="547" y="301"/>
                  </a:lnTo>
                  <a:lnTo>
                    <a:pt x="591" y="336"/>
                  </a:lnTo>
                  <a:lnTo>
                    <a:pt x="605" y="359"/>
                  </a:lnTo>
                  <a:lnTo>
                    <a:pt x="613" y="380"/>
                  </a:lnTo>
                  <a:lnTo>
                    <a:pt x="617" y="417"/>
                  </a:lnTo>
                  <a:lnTo>
                    <a:pt x="614" y="432"/>
                  </a:lnTo>
                  <a:lnTo>
                    <a:pt x="607" y="444"/>
                  </a:lnTo>
                  <a:lnTo>
                    <a:pt x="596" y="455"/>
                  </a:lnTo>
                  <a:lnTo>
                    <a:pt x="591" y="459"/>
                  </a:lnTo>
                  <a:lnTo>
                    <a:pt x="583" y="463"/>
                  </a:lnTo>
                  <a:lnTo>
                    <a:pt x="565" y="468"/>
                  </a:lnTo>
                  <a:lnTo>
                    <a:pt x="545" y="473"/>
                  </a:lnTo>
                  <a:lnTo>
                    <a:pt x="505" y="477"/>
                  </a:lnTo>
                  <a:lnTo>
                    <a:pt x="461" y="480"/>
                  </a:lnTo>
                  <a:lnTo>
                    <a:pt x="461" y="455"/>
                  </a:lnTo>
                  <a:lnTo>
                    <a:pt x="475" y="458"/>
                  </a:lnTo>
                  <a:lnTo>
                    <a:pt x="507" y="461"/>
                  </a:lnTo>
                  <a:lnTo>
                    <a:pt x="541" y="457"/>
                  </a:lnTo>
                  <a:lnTo>
                    <a:pt x="563" y="435"/>
                  </a:lnTo>
                  <a:lnTo>
                    <a:pt x="565" y="403"/>
                  </a:lnTo>
                  <a:lnTo>
                    <a:pt x="561" y="386"/>
                  </a:lnTo>
                  <a:lnTo>
                    <a:pt x="551" y="371"/>
                  </a:lnTo>
                  <a:lnTo>
                    <a:pt x="541" y="359"/>
                  </a:lnTo>
                  <a:lnTo>
                    <a:pt x="534" y="352"/>
                  </a:lnTo>
                  <a:lnTo>
                    <a:pt x="527" y="349"/>
                  </a:lnTo>
                  <a:lnTo>
                    <a:pt x="511" y="344"/>
                  </a:lnTo>
                  <a:lnTo>
                    <a:pt x="494" y="344"/>
                  </a:lnTo>
                  <a:lnTo>
                    <a:pt x="463" y="353"/>
                  </a:lnTo>
                  <a:lnTo>
                    <a:pt x="449" y="362"/>
                  </a:lnTo>
                  <a:lnTo>
                    <a:pt x="435" y="370"/>
                  </a:lnTo>
                  <a:lnTo>
                    <a:pt x="413" y="389"/>
                  </a:lnTo>
                  <a:lnTo>
                    <a:pt x="410" y="378"/>
                  </a:lnTo>
                  <a:lnTo>
                    <a:pt x="399" y="345"/>
                  </a:lnTo>
                  <a:lnTo>
                    <a:pt x="390" y="323"/>
                  </a:lnTo>
                  <a:lnTo>
                    <a:pt x="384" y="311"/>
                  </a:lnTo>
                  <a:lnTo>
                    <a:pt x="376" y="297"/>
                  </a:lnTo>
                  <a:lnTo>
                    <a:pt x="368" y="283"/>
                  </a:lnTo>
                  <a:lnTo>
                    <a:pt x="359" y="268"/>
                  </a:lnTo>
                  <a:lnTo>
                    <a:pt x="348" y="252"/>
                  </a:lnTo>
                  <a:lnTo>
                    <a:pt x="337" y="236"/>
                  </a:lnTo>
                  <a:lnTo>
                    <a:pt x="325" y="221"/>
                  </a:lnTo>
                  <a:lnTo>
                    <a:pt x="312" y="206"/>
                  </a:lnTo>
                  <a:lnTo>
                    <a:pt x="300" y="191"/>
                  </a:lnTo>
                  <a:lnTo>
                    <a:pt x="289" y="176"/>
                  </a:lnTo>
                  <a:lnTo>
                    <a:pt x="277" y="162"/>
                  </a:lnTo>
                  <a:lnTo>
                    <a:pt x="266" y="148"/>
                  </a:lnTo>
                  <a:lnTo>
                    <a:pt x="242" y="125"/>
                  </a:lnTo>
                  <a:lnTo>
                    <a:pt x="220" y="103"/>
                  </a:lnTo>
                  <a:lnTo>
                    <a:pt x="198" y="85"/>
                  </a:lnTo>
                  <a:lnTo>
                    <a:pt x="187" y="77"/>
                  </a:lnTo>
                  <a:lnTo>
                    <a:pt x="176" y="70"/>
                  </a:lnTo>
                  <a:lnTo>
                    <a:pt x="165" y="63"/>
                  </a:lnTo>
                  <a:lnTo>
                    <a:pt x="154" y="59"/>
                  </a:lnTo>
                  <a:lnTo>
                    <a:pt x="143" y="53"/>
                  </a:lnTo>
                  <a:lnTo>
                    <a:pt x="132" y="49"/>
                  </a:lnTo>
                  <a:lnTo>
                    <a:pt x="118" y="45"/>
                  </a:lnTo>
                  <a:lnTo>
                    <a:pt x="106" y="40"/>
                  </a:lnTo>
                  <a:lnTo>
                    <a:pt x="92" y="36"/>
                  </a:lnTo>
                  <a:lnTo>
                    <a:pt x="80" y="31"/>
                  </a:lnTo>
                  <a:lnTo>
                    <a:pt x="55" y="23"/>
                  </a:lnTo>
                  <a:lnTo>
                    <a:pt x="33" y="18"/>
                  </a:lnTo>
                  <a:lnTo>
                    <a:pt x="16" y="14"/>
                  </a:lnTo>
                  <a:lnTo>
                    <a:pt x="0" y="9"/>
                  </a:lnTo>
                  <a:lnTo>
                    <a:pt x="86"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1" name="Freeform 52"/>
            <p:cNvSpPr>
              <a:spLocks/>
            </p:cNvSpPr>
            <p:nvPr/>
          </p:nvSpPr>
          <p:spPr bwMode="auto">
            <a:xfrm>
              <a:off x="4530" y="2595"/>
              <a:ext cx="232" cy="132"/>
            </a:xfrm>
            <a:custGeom>
              <a:avLst/>
              <a:gdLst>
                <a:gd name="T0" fmla="*/ 0 w 696"/>
                <a:gd name="T1" fmla="*/ 1 h 395"/>
                <a:gd name="T2" fmla="*/ 0 w 696"/>
                <a:gd name="T3" fmla="*/ 1 h 395"/>
                <a:gd name="T4" fmla="*/ 0 w 696"/>
                <a:gd name="T5" fmla="*/ 1 h 395"/>
                <a:gd name="T6" fmla="*/ 0 w 696"/>
                <a:gd name="T7" fmla="*/ 1 h 395"/>
                <a:gd name="T8" fmla="*/ 0 w 696"/>
                <a:gd name="T9" fmla="*/ 1 h 395"/>
                <a:gd name="T10" fmla="*/ 0 w 696"/>
                <a:gd name="T11" fmla="*/ 2 h 395"/>
                <a:gd name="T12" fmla="*/ 1 w 696"/>
                <a:gd name="T13" fmla="*/ 2 h 395"/>
                <a:gd name="T14" fmla="*/ 1 w 696"/>
                <a:gd name="T15" fmla="*/ 2 h 395"/>
                <a:gd name="T16" fmla="*/ 1 w 696"/>
                <a:gd name="T17" fmla="*/ 2 h 395"/>
                <a:gd name="T18" fmla="*/ 1 w 696"/>
                <a:gd name="T19" fmla="*/ 2 h 395"/>
                <a:gd name="T20" fmla="*/ 1 w 696"/>
                <a:gd name="T21" fmla="*/ 2 h 395"/>
                <a:gd name="T22" fmla="*/ 1 w 696"/>
                <a:gd name="T23" fmla="*/ 2 h 395"/>
                <a:gd name="T24" fmla="*/ 2 w 696"/>
                <a:gd name="T25" fmla="*/ 1 h 395"/>
                <a:gd name="T26" fmla="*/ 2 w 696"/>
                <a:gd name="T27" fmla="*/ 1 h 395"/>
                <a:gd name="T28" fmla="*/ 2 w 696"/>
                <a:gd name="T29" fmla="*/ 1 h 395"/>
                <a:gd name="T30" fmla="*/ 2 w 696"/>
                <a:gd name="T31" fmla="*/ 1 h 395"/>
                <a:gd name="T32" fmla="*/ 2 w 696"/>
                <a:gd name="T33" fmla="*/ 1 h 395"/>
                <a:gd name="T34" fmla="*/ 2 w 696"/>
                <a:gd name="T35" fmla="*/ 1 h 395"/>
                <a:gd name="T36" fmla="*/ 3 w 696"/>
                <a:gd name="T37" fmla="*/ 1 h 395"/>
                <a:gd name="T38" fmla="*/ 3 w 696"/>
                <a:gd name="T39" fmla="*/ 1 h 395"/>
                <a:gd name="T40" fmla="*/ 3 w 696"/>
                <a:gd name="T41" fmla="*/ 1 h 395"/>
                <a:gd name="T42" fmla="*/ 2 w 696"/>
                <a:gd name="T43" fmla="*/ 1 h 395"/>
                <a:gd name="T44" fmla="*/ 2 w 696"/>
                <a:gd name="T45" fmla="*/ 0 h 395"/>
                <a:gd name="T46" fmla="*/ 2 w 696"/>
                <a:gd name="T47" fmla="*/ 1 h 395"/>
                <a:gd name="T48" fmla="*/ 2 w 696"/>
                <a:gd name="T49" fmla="*/ 1 h 395"/>
                <a:gd name="T50" fmla="*/ 2 w 696"/>
                <a:gd name="T51" fmla="*/ 1 h 395"/>
                <a:gd name="T52" fmla="*/ 1 w 696"/>
                <a:gd name="T53" fmla="*/ 1 h 395"/>
                <a:gd name="T54" fmla="*/ 1 w 696"/>
                <a:gd name="T55" fmla="*/ 1 h 395"/>
                <a:gd name="T56" fmla="*/ 1 w 696"/>
                <a:gd name="T57" fmla="*/ 1 h 395"/>
                <a:gd name="T58" fmla="*/ 1 w 696"/>
                <a:gd name="T59" fmla="*/ 1 h 395"/>
                <a:gd name="T60" fmla="*/ 1 w 696"/>
                <a:gd name="T61" fmla="*/ 1 h 395"/>
                <a:gd name="T62" fmla="*/ 1 w 696"/>
                <a:gd name="T63" fmla="*/ 1 h 395"/>
                <a:gd name="T64" fmla="*/ 1 w 696"/>
                <a:gd name="T65" fmla="*/ 1 h 395"/>
                <a:gd name="T66" fmla="*/ 1 w 696"/>
                <a:gd name="T67" fmla="*/ 1 h 395"/>
                <a:gd name="T68" fmla="*/ 1 w 696"/>
                <a:gd name="T69" fmla="*/ 1 h 395"/>
                <a:gd name="T70" fmla="*/ 0 w 696"/>
                <a:gd name="T71" fmla="*/ 1 h 395"/>
                <a:gd name="T72" fmla="*/ 0 w 696"/>
                <a:gd name="T73" fmla="*/ 1 h 395"/>
                <a:gd name="T74" fmla="*/ 0 w 696"/>
                <a:gd name="T75" fmla="*/ 1 h 395"/>
                <a:gd name="T76" fmla="*/ 0 w 696"/>
                <a:gd name="T77" fmla="*/ 1 h 395"/>
                <a:gd name="T78" fmla="*/ 0 w 696"/>
                <a:gd name="T79" fmla="*/ 1 h 3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6"/>
                <a:gd name="T121" fmla="*/ 0 h 395"/>
                <a:gd name="T122" fmla="*/ 696 w 696"/>
                <a:gd name="T123" fmla="*/ 395 h 3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6" h="395">
                  <a:moveTo>
                    <a:pt x="1" y="124"/>
                  </a:moveTo>
                  <a:lnTo>
                    <a:pt x="0" y="204"/>
                  </a:lnTo>
                  <a:lnTo>
                    <a:pt x="7" y="240"/>
                  </a:lnTo>
                  <a:lnTo>
                    <a:pt x="14" y="258"/>
                  </a:lnTo>
                  <a:lnTo>
                    <a:pt x="22" y="277"/>
                  </a:lnTo>
                  <a:lnTo>
                    <a:pt x="33" y="293"/>
                  </a:lnTo>
                  <a:lnTo>
                    <a:pt x="44" y="313"/>
                  </a:lnTo>
                  <a:lnTo>
                    <a:pt x="59" y="329"/>
                  </a:lnTo>
                  <a:lnTo>
                    <a:pt x="79" y="346"/>
                  </a:lnTo>
                  <a:lnTo>
                    <a:pt x="87" y="353"/>
                  </a:lnTo>
                  <a:lnTo>
                    <a:pt x="98" y="359"/>
                  </a:lnTo>
                  <a:lnTo>
                    <a:pt x="108" y="365"/>
                  </a:lnTo>
                  <a:lnTo>
                    <a:pt x="119" y="370"/>
                  </a:lnTo>
                  <a:lnTo>
                    <a:pt x="128" y="375"/>
                  </a:lnTo>
                  <a:lnTo>
                    <a:pt x="139" y="379"/>
                  </a:lnTo>
                  <a:lnTo>
                    <a:pt x="160" y="386"/>
                  </a:lnTo>
                  <a:lnTo>
                    <a:pt x="182" y="391"/>
                  </a:lnTo>
                  <a:lnTo>
                    <a:pt x="201" y="394"/>
                  </a:lnTo>
                  <a:lnTo>
                    <a:pt x="243" y="395"/>
                  </a:lnTo>
                  <a:lnTo>
                    <a:pt x="281" y="393"/>
                  </a:lnTo>
                  <a:lnTo>
                    <a:pt x="316" y="384"/>
                  </a:lnTo>
                  <a:lnTo>
                    <a:pt x="329" y="379"/>
                  </a:lnTo>
                  <a:lnTo>
                    <a:pt x="343" y="373"/>
                  </a:lnTo>
                  <a:lnTo>
                    <a:pt x="356" y="366"/>
                  </a:lnTo>
                  <a:lnTo>
                    <a:pt x="365" y="361"/>
                  </a:lnTo>
                  <a:lnTo>
                    <a:pt x="375" y="354"/>
                  </a:lnTo>
                  <a:lnTo>
                    <a:pt x="383" y="347"/>
                  </a:lnTo>
                  <a:lnTo>
                    <a:pt x="400" y="333"/>
                  </a:lnTo>
                  <a:lnTo>
                    <a:pt x="416" y="320"/>
                  </a:lnTo>
                  <a:lnTo>
                    <a:pt x="431" y="307"/>
                  </a:lnTo>
                  <a:lnTo>
                    <a:pt x="452" y="288"/>
                  </a:lnTo>
                  <a:lnTo>
                    <a:pt x="462" y="280"/>
                  </a:lnTo>
                  <a:lnTo>
                    <a:pt x="477" y="285"/>
                  </a:lnTo>
                  <a:lnTo>
                    <a:pt x="493" y="288"/>
                  </a:lnTo>
                  <a:lnTo>
                    <a:pt x="515" y="292"/>
                  </a:lnTo>
                  <a:lnTo>
                    <a:pt x="565" y="295"/>
                  </a:lnTo>
                  <a:lnTo>
                    <a:pt x="613" y="287"/>
                  </a:lnTo>
                  <a:lnTo>
                    <a:pt x="633" y="278"/>
                  </a:lnTo>
                  <a:lnTo>
                    <a:pt x="641" y="270"/>
                  </a:lnTo>
                  <a:lnTo>
                    <a:pt x="651" y="263"/>
                  </a:lnTo>
                  <a:lnTo>
                    <a:pt x="675" y="233"/>
                  </a:lnTo>
                  <a:lnTo>
                    <a:pt x="692" y="208"/>
                  </a:lnTo>
                  <a:lnTo>
                    <a:pt x="696" y="196"/>
                  </a:lnTo>
                  <a:lnTo>
                    <a:pt x="470" y="189"/>
                  </a:lnTo>
                  <a:lnTo>
                    <a:pt x="487" y="93"/>
                  </a:lnTo>
                  <a:lnTo>
                    <a:pt x="419" y="0"/>
                  </a:lnTo>
                  <a:lnTo>
                    <a:pt x="416" y="113"/>
                  </a:lnTo>
                  <a:lnTo>
                    <a:pt x="411" y="160"/>
                  </a:lnTo>
                  <a:lnTo>
                    <a:pt x="401" y="204"/>
                  </a:lnTo>
                  <a:lnTo>
                    <a:pt x="394" y="225"/>
                  </a:lnTo>
                  <a:lnTo>
                    <a:pt x="386" y="244"/>
                  </a:lnTo>
                  <a:lnTo>
                    <a:pt x="378" y="260"/>
                  </a:lnTo>
                  <a:lnTo>
                    <a:pt x="367" y="273"/>
                  </a:lnTo>
                  <a:lnTo>
                    <a:pt x="354" y="285"/>
                  </a:lnTo>
                  <a:lnTo>
                    <a:pt x="340" y="296"/>
                  </a:lnTo>
                  <a:lnTo>
                    <a:pt x="334" y="302"/>
                  </a:lnTo>
                  <a:lnTo>
                    <a:pt x="327" y="306"/>
                  </a:lnTo>
                  <a:lnTo>
                    <a:pt x="318" y="311"/>
                  </a:lnTo>
                  <a:lnTo>
                    <a:pt x="312" y="315"/>
                  </a:lnTo>
                  <a:lnTo>
                    <a:pt x="303" y="320"/>
                  </a:lnTo>
                  <a:lnTo>
                    <a:pt x="296" y="324"/>
                  </a:lnTo>
                  <a:lnTo>
                    <a:pt x="280" y="331"/>
                  </a:lnTo>
                  <a:lnTo>
                    <a:pt x="263" y="335"/>
                  </a:lnTo>
                  <a:lnTo>
                    <a:pt x="248" y="339"/>
                  </a:lnTo>
                  <a:lnTo>
                    <a:pt x="216" y="342"/>
                  </a:lnTo>
                  <a:lnTo>
                    <a:pt x="188" y="336"/>
                  </a:lnTo>
                  <a:lnTo>
                    <a:pt x="175" y="329"/>
                  </a:lnTo>
                  <a:lnTo>
                    <a:pt x="161" y="321"/>
                  </a:lnTo>
                  <a:lnTo>
                    <a:pt x="141" y="295"/>
                  </a:lnTo>
                  <a:lnTo>
                    <a:pt x="134" y="280"/>
                  </a:lnTo>
                  <a:lnTo>
                    <a:pt x="126" y="265"/>
                  </a:lnTo>
                  <a:lnTo>
                    <a:pt x="119" y="249"/>
                  </a:lnTo>
                  <a:lnTo>
                    <a:pt x="112" y="236"/>
                  </a:lnTo>
                  <a:lnTo>
                    <a:pt x="105" y="222"/>
                  </a:lnTo>
                  <a:lnTo>
                    <a:pt x="99" y="209"/>
                  </a:lnTo>
                  <a:lnTo>
                    <a:pt x="90" y="186"/>
                  </a:lnTo>
                  <a:lnTo>
                    <a:pt x="76" y="153"/>
                  </a:lnTo>
                  <a:lnTo>
                    <a:pt x="70" y="141"/>
                  </a:lnTo>
                  <a:lnTo>
                    <a:pt x="1" y="1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2" name="Freeform 53"/>
            <p:cNvSpPr>
              <a:spLocks/>
            </p:cNvSpPr>
            <p:nvPr/>
          </p:nvSpPr>
          <p:spPr bwMode="auto">
            <a:xfrm>
              <a:off x="4597" y="2598"/>
              <a:ext cx="48" cy="72"/>
            </a:xfrm>
            <a:custGeom>
              <a:avLst/>
              <a:gdLst>
                <a:gd name="T0" fmla="*/ 0 w 145"/>
                <a:gd name="T1" fmla="*/ 0 h 218"/>
                <a:gd name="T2" fmla="*/ 0 w 145"/>
                <a:gd name="T3" fmla="*/ 0 h 218"/>
                <a:gd name="T4" fmla="*/ 0 w 145"/>
                <a:gd name="T5" fmla="*/ 1 h 218"/>
                <a:gd name="T6" fmla="*/ 0 w 145"/>
                <a:gd name="T7" fmla="*/ 1 h 218"/>
                <a:gd name="T8" fmla="*/ 0 w 145"/>
                <a:gd name="T9" fmla="*/ 1 h 218"/>
                <a:gd name="T10" fmla="*/ 1 w 145"/>
                <a:gd name="T11" fmla="*/ 1 h 218"/>
                <a:gd name="T12" fmla="*/ 1 w 145"/>
                <a:gd name="T13" fmla="*/ 0 h 218"/>
                <a:gd name="T14" fmla="*/ 1 w 145"/>
                <a:gd name="T15" fmla="*/ 0 h 218"/>
                <a:gd name="T16" fmla="*/ 0 w 145"/>
                <a:gd name="T17" fmla="*/ 0 h 218"/>
                <a:gd name="T18" fmla="*/ 0 w 145"/>
                <a:gd name="T19" fmla="*/ 0 h 218"/>
                <a:gd name="T20" fmla="*/ 0 w 145"/>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18"/>
                <a:gd name="T35" fmla="*/ 145 w 145"/>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18">
                  <a:moveTo>
                    <a:pt x="41" y="8"/>
                  </a:moveTo>
                  <a:lnTo>
                    <a:pt x="0" y="61"/>
                  </a:lnTo>
                  <a:lnTo>
                    <a:pt x="1" y="147"/>
                  </a:lnTo>
                  <a:lnTo>
                    <a:pt x="40" y="218"/>
                  </a:lnTo>
                  <a:lnTo>
                    <a:pt x="96" y="211"/>
                  </a:lnTo>
                  <a:lnTo>
                    <a:pt x="131" y="164"/>
                  </a:lnTo>
                  <a:lnTo>
                    <a:pt x="145" y="92"/>
                  </a:lnTo>
                  <a:lnTo>
                    <a:pt x="123" y="35"/>
                  </a:lnTo>
                  <a:lnTo>
                    <a:pt x="88" y="0"/>
                  </a:lnTo>
                  <a:lnTo>
                    <a:pt x="41" y="8"/>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3" name="Freeform 54"/>
            <p:cNvSpPr>
              <a:spLocks/>
            </p:cNvSpPr>
            <p:nvPr/>
          </p:nvSpPr>
          <p:spPr bwMode="auto">
            <a:xfrm>
              <a:off x="4015" y="2601"/>
              <a:ext cx="534" cy="194"/>
            </a:xfrm>
            <a:custGeom>
              <a:avLst/>
              <a:gdLst>
                <a:gd name="T0" fmla="*/ 0 w 1602"/>
                <a:gd name="T1" fmla="*/ 1 h 581"/>
                <a:gd name="T2" fmla="*/ 0 w 1602"/>
                <a:gd name="T3" fmla="*/ 2 h 581"/>
                <a:gd name="T4" fmla="*/ 0 w 1602"/>
                <a:gd name="T5" fmla="*/ 2 h 581"/>
                <a:gd name="T6" fmla="*/ 0 w 1602"/>
                <a:gd name="T7" fmla="*/ 2 h 581"/>
                <a:gd name="T8" fmla="*/ 0 w 1602"/>
                <a:gd name="T9" fmla="*/ 2 h 581"/>
                <a:gd name="T10" fmla="*/ 0 w 1602"/>
                <a:gd name="T11" fmla="*/ 2 h 581"/>
                <a:gd name="T12" fmla="*/ 1 w 1602"/>
                <a:gd name="T13" fmla="*/ 2 h 581"/>
                <a:gd name="T14" fmla="*/ 1 w 1602"/>
                <a:gd name="T15" fmla="*/ 2 h 581"/>
                <a:gd name="T16" fmla="*/ 1 w 1602"/>
                <a:gd name="T17" fmla="*/ 2 h 581"/>
                <a:gd name="T18" fmla="*/ 1 w 1602"/>
                <a:gd name="T19" fmla="*/ 2 h 581"/>
                <a:gd name="T20" fmla="*/ 1 w 1602"/>
                <a:gd name="T21" fmla="*/ 2 h 581"/>
                <a:gd name="T22" fmla="*/ 1 w 1602"/>
                <a:gd name="T23" fmla="*/ 2 h 581"/>
                <a:gd name="T24" fmla="*/ 1 w 1602"/>
                <a:gd name="T25" fmla="*/ 2 h 581"/>
                <a:gd name="T26" fmla="*/ 2 w 1602"/>
                <a:gd name="T27" fmla="*/ 2 h 581"/>
                <a:gd name="T28" fmla="*/ 2 w 1602"/>
                <a:gd name="T29" fmla="*/ 2 h 581"/>
                <a:gd name="T30" fmla="*/ 2 w 1602"/>
                <a:gd name="T31" fmla="*/ 2 h 581"/>
                <a:gd name="T32" fmla="*/ 2 w 1602"/>
                <a:gd name="T33" fmla="*/ 2 h 581"/>
                <a:gd name="T34" fmla="*/ 2 w 1602"/>
                <a:gd name="T35" fmla="*/ 2 h 581"/>
                <a:gd name="T36" fmla="*/ 2 w 1602"/>
                <a:gd name="T37" fmla="*/ 2 h 581"/>
                <a:gd name="T38" fmla="*/ 2 w 1602"/>
                <a:gd name="T39" fmla="*/ 2 h 581"/>
                <a:gd name="T40" fmla="*/ 7 w 1602"/>
                <a:gd name="T41" fmla="*/ 1 h 581"/>
                <a:gd name="T42" fmla="*/ 3 w 1602"/>
                <a:gd name="T43" fmla="*/ 1 h 581"/>
                <a:gd name="T44" fmla="*/ 2 w 1602"/>
                <a:gd name="T45" fmla="*/ 0 h 581"/>
                <a:gd name="T46" fmla="*/ 2 w 1602"/>
                <a:gd name="T47" fmla="*/ 1 h 581"/>
                <a:gd name="T48" fmla="*/ 2 w 1602"/>
                <a:gd name="T49" fmla="*/ 1 h 581"/>
                <a:gd name="T50" fmla="*/ 2 w 1602"/>
                <a:gd name="T51" fmla="*/ 2 h 581"/>
                <a:gd name="T52" fmla="*/ 2 w 1602"/>
                <a:gd name="T53" fmla="*/ 2 h 581"/>
                <a:gd name="T54" fmla="*/ 2 w 1602"/>
                <a:gd name="T55" fmla="*/ 2 h 581"/>
                <a:gd name="T56" fmla="*/ 2 w 1602"/>
                <a:gd name="T57" fmla="*/ 2 h 581"/>
                <a:gd name="T58" fmla="*/ 2 w 1602"/>
                <a:gd name="T59" fmla="*/ 2 h 581"/>
                <a:gd name="T60" fmla="*/ 2 w 1602"/>
                <a:gd name="T61" fmla="*/ 2 h 581"/>
                <a:gd name="T62" fmla="*/ 2 w 1602"/>
                <a:gd name="T63" fmla="*/ 2 h 581"/>
                <a:gd name="T64" fmla="*/ 1 w 1602"/>
                <a:gd name="T65" fmla="*/ 2 h 581"/>
                <a:gd name="T66" fmla="*/ 1 w 1602"/>
                <a:gd name="T67" fmla="*/ 2 h 581"/>
                <a:gd name="T68" fmla="*/ 1 w 1602"/>
                <a:gd name="T69" fmla="*/ 2 h 581"/>
                <a:gd name="T70" fmla="*/ 1 w 1602"/>
                <a:gd name="T71" fmla="*/ 2 h 581"/>
                <a:gd name="T72" fmla="*/ 1 w 1602"/>
                <a:gd name="T73" fmla="*/ 2 h 581"/>
                <a:gd name="T74" fmla="*/ 1 w 1602"/>
                <a:gd name="T75" fmla="*/ 2 h 581"/>
                <a:gd name="T76" fmla="*/ 1 w 1602"/>
                <a:gd name="T77" fmla="*/ 1 h 581"/>
                <a:gd name="T78" fmla="*/ 1 w 1602"/>
                <a:gd name="T79" fmla="*/ 1 h 581"/>
                <a:gd name="T80" fmla="*/ 1 w 1602"/>
                <a:gd name="T81" fmla="*/ 0 h 581"/>
                <a:gd name="T82" fmla="*/ 1 w 1602"/>
                <a:gd name="T83" fmla="*/ 0 h 581"/>
                <a:gd name="T84" fmla="*/ 0 w 1602"/>
                <a:gd name="T85" fmla="*/ 1 h 5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02"/>
                <a:gd name="T130" fmla="*/ 0 h 581"/>
                <a:gd name="T131" fmla="*/ 1602 w 1602"/>
                <a:gd name="T132" fmla="*/ 581 h 5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02" h="581">
                  <a:moveTo>
                    <a:pt x="0" y="275"/>
                  </a:moveTo>
                  <a:lnTo>
                    <a:pt x="2" y="303"/>
                  </a:lnTo>
                  <a:lnTo>
                    <a:pt x="5" y="333"/>
                  </a:lnTo>
                  <a:lnTo>
                    <a:pt x="13" y="369"/>
                  </a:lnTo>
                  <a:lnTo>
                    <a:pt x="20" y="389"/>
                  </a:lnTo>
                  <a:lnTo>
                    <a:pt x="28" y="410"/>
                  </a:lnTo>
                  <a:lnTo>
                    <a:pt x="38" y="431"/>
                  </a:lnTo>
                  <a:lnTo>
                    <a:pt x="51" y="451"/>
                  </a:lnTo>
                  <a:lnTo>
                    <a:pt x="67" y="470"/>
                  </a:lnTo>
                  <a:lnTo>
                    <a:pt x="84" y="490"/>
                  </a:lnTo>
                  <a:lnTo>
                    <a:pt x="106" y="506"/>
                  </a:lnTo>
                  <a:lnTo>
                    <a:pt x="112" y="510"/>
                  </a:lnTo>
                  <a:lnTo>
                    <a:pt x="118" y="514"/>
                  </a:lnTo>
                  <a:lnTo>
                    <a:pt x="130" y="521"/>
                  </a:lnTo>
                  <a:lnTo>
                    <a:pt x="144" y="528"/>
                  </a:lnTo>
                  <a:lnTo>
                    <a:pt x="157" y="537"/>
                  </a:lnTo>
                  <a:lnTo>
                    <a:pt x="170" y="542"/>
                  </a:lnTo>
                  <a:lnTo>
                    <a:pt x="182" y="546"/>
                  </a:lnTo>
                  <a:lnTo>
                    <a:pt x="195" y="552"/>
                  </a:lnTo>
                  <a:lnTo>
                    <a:pt x="206" y="557"/>
                  </a:lnTo>
                  <a:lnTo>
                    <a:pt x="218" y="560"/>
                  </a:lnTo>
                  <a:lnTo>
                    <a:pt x="231" y="565"/>
                  </a:lnTo>
                  <a:lnTo>
                    <a:pt x="253" y="571"/>
                  </a:lnTo>
                  <a:lnTo>
                    <a:pt x="275" y="575"/>
                  </a:lnTo>
                  <a:lnTo>
                    <a:pt x="317" y="581"/>
                  </a:lnTo>
                  <a:lnTo>
                    <a:pt x="355" y="581"/>
                  </a:lnTo>
                  <a:lnTo>
                    <a:pt x="392" y="575"/>
                  </a:lnTo>
                  <a:lnTo>
                    <a:pt x="423" y="567"/>
                  </a:lnTo>
                  <a:lnTo>
                    <a:pt x="440" y="561"/>
                  </a:lnTo>
                  <a:lnTo>
                    <a:pt x="454" y="554"/>
                  </a:lnTo>
                  <a:lnTo>
                    <a:pt x="468" y="548"/>
                  </a:lnTo>
                  <a:lnTo>
                    <a:pt x="481" y="539"/>
                  </a:lnTo>
                  <a:lnTo>
                    <a:pt x="495" y="530"/>
                  </a:lnTo>
                  <a:lnTo>
                    <a:pt x="502" y="526"/>
                  </a:lnTo>
                  <a:lnTo>
                    <a:pt x="507" y="521"/>
                  </a:lnTo>
                  <a:lnTo>
                    <a:pt x="531" y="502"/>
                  </a:lnTo>
                  <a:lnTo>
                    <a:pt x="552" y="483"/>
                  </a:lnTo>
                  <a:lnTo>
                    <a:pt x="568" y="465"/>
                  </a:lnTo>
                  <a:lnTo>
                    <a:pt x="581" y="451"/>
                  </a:lnTo>
                  <a:lnTo>
                    <a:pt x="592" y="437"/>
                  </a:lnTo>
                  <a:lnTo>
                    <a:pt x="1180" y="307"/>
                  </a:lnTo>
                  <a:lnTo>
                    <a:pt x="1602" y="279"/>
                  </a:lnTo>
                  <a:lnTo>
                    <a:pt x="1595" y="192"/>
                  </a:lnTo>
                  <a:lnTo>
                    <a:pt x="612" y="294"/>
                  </a:lnTo>
                  <a:lnTo>
                    <a:pt x="619" y="165"/>
                  </a:lnTo>
                  <a:lnTo>
                    <a:pt x="579" y="91"/>
                  </a:lnTo>
                  <a:lnTo>
                    <a:pt x="579" y="224"/>
                  </a:lnTo>
                  <a:lnTo>
                    <a:pt x="575" y="281"/>
                  </a:lnTo>
                  <a:lnTo>
                    <a:pt x="567" y="336"/>
                  </a:lnTo>
                  <a:lnTo>
                    <a:pt x="561" y="360"/>
                  </a:lnTo>
                  <a:lnTo>
                    <a:pt x="554" y="385"/>
                  </a:lnTo>
                  <a:lnTo>
                    <a:pt x="545" y="406"/>
                  </a:lnTo>
                  <a:lnTo>
                    <a:pt x="534" y="424"/>
                  </a:lnTo>
                  <a:lnTo>
                    <a:pt x="521" y="440"/>
                  </a:lnTo>
                  <a:lnTo>
                    <a:pt x="509" y="454"/>
                  </a:lnTo>
                  <a:lnTo>
                    <a:pt x="495" y="468"/>
                  </a:lnTo>
                  <a:lnTo>
                    <a:pt x="481" y="479"/>
                  </a:lnTo>
                  <a:lnTo>
                    <a:pt x="473" y="483"/>
                  </a:lnTo>
                  <a:lnTo>
                    <a:pt x="466" y="488"/>
                  </a:lnTo>
                  <a:lnTo>
                    <a:pt x="458" y="492"/>
                  </a:lnTo>
                  <a:lnTo>
                    <a:pt x="450" y="497"/>
                  </a:lnTo>
                  <a:lnTo>
                    <a:pt x="434" y="505"/>
                  </a:lnTo>
                  <a:lnTo>
                    <a:pt x="418" y="510"/>
                  </a:lnTo>
                  <a:lnTo>
                    <a:pt x="401" y="513"/>
                  </a:lnTo>
                  <a:lnTo>
                    <a:pt x="386" y="516"/>
                  </a:lnTo>
                  <a:lnTo>
                    <a:pt x="353" y="517"/>
                  </a:lnTo>
                  <a:lnTo>
                    <a:pt x="321" y="512"/>
                  </a:lnTo>
                  <a:lnTo>
                    <a:pt x="293" y="499"/>
                  </a:lnTo>
                  <a:lnTo>
                    <a:pt x="277" y="494"/>
                  </a:lnTo>
                  <a:lnTo>
                    <a:pt x="265" y="487"/>
                  </a:lnTo>
                  <a:lnTo>
                    <a:pt x="251" y="483"/>
                  </a:lnTo>
                  <a:lnTo>
                    <a:pt x="242" y="477"/>
                  </a:lnTo>
                  <a:lnTo>
                    <a:pt x="221" y="468"/>
                  </a:lnTo>
                  <a:lnTo>
                    <a:pt x="204" y="459"/>
                  </a:lnTo>
                  <a:lnTo>
                    <a:pt x="178" y="429"/>
                  </a:lnTo>
                  <a:lnTo>
                    <a:pt x="157" y="376"/>
                  </a:lnTo>
                  <a:lnTo>
                    <a:pt x="149" y="340"/>
                  </a:lnTo>
                  <a:lnTo>
                    <a:pt x="142" y="303"/>
                  </a:lnTo>
                  <a:lnTo>
                    <a:pt x="133" y="231"/>
                  </a:lnTo>
                  <a:lnTo>
                    <a:pt x="130" y="169"/>
                  </a:lnTo>
                  <a:lnTo>
                    <a:pt x="137" y="121"/>
                  </a:lnTo>
                  <a:lnTo>
                    <a:pt x="149" y="80"/>
                  </a:lnTo>
                  <a:lnTo>
                    <a:pt x="160" y="41"/>
                  </a:lnTo>
                  <a:lnTo>
                    <a:pt x="171" y="0"/>
                  </a:lnTo>
                  <a:lnTo>
                    <a:pt x="69" y="117"/>
                  </a:lnTo>
                  <a:lnTo>
                    <a:pt x="0" y="275"/>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4" name="Freeform 55"/>
            <p:cNvSpPr>
              <a:spLocks/>
            </p:cNvSpPr>
            <p:nvPr/>
          </p:nvSpPr>
          <p:spPr bwMode="auto">
            <a:xfrm>
              <a:off x="4097" y="2630"/>
              <a:ext cx="83" cy="113"/>
            </a:xfrm>
            <a:custGeom>
              <a:avLst/>
              <a:gdLst>
                <a:gd name="T0" fmla="*/ 0 w 249"/>
                <a:gd name="T1" fmla="*/ 1 h 337"/>
                <a:gd name="T2" fmla="*/ 0 w 249"/>
                <a:gd name="T3" fmla="*/ 0 h 337"/>
                <a:gd name="T4" fmla="*/ 0 w 249"/>
                <a:gd name="T5" fmla="*/ 0 h 337"/>
                <a:gd name="T6" fmla="*/ 1 w 249"/>
                <a:gd name="T7" fmla="*/ 0 h 337"/>
                <a:gd name="T8" fmla="*/ 1 w 249"/>
                <a:gd name="T9" fmla="*/ 0 h 337"/>
                <a:gd name="T10" fmla="*/ 1 w 249"/>
                <a:gd name="T11" fmla="*/ 1 h 337"/>
                <a:gd name="T12" fmla="*/ 1 w 249"/>
                <a:gd name="T13" fmla="*/ 1 h 337"/>
                <a:gd name="T14" fmla="*/ 1 w 249"/>
                <a:gd name="T15" fmla="*/ 1 h 337"/>
                <a:gd name="T16" fmla="*/ 1 w 249"/>
                <a:gd name="T17" fmla="*/ 1 h 337"/>
                <a:gd name="T18" fmla="*/ 0 w 249"/>
                <a:gd name="T19" fmla="*/ 1 h 337"/>
                <a:gd name="T20" fmla="*/ 0 w 249"/>
                <a:gd name="T21" fmla="*/ 1 h 337"/>
                <a:gd name="T22" fmla="*/ 0 w 249"/>
                <a:gd name="T23" fmla="*/ 1 h 337"/>
                <a:gd name="T24" fmla="*/ 0 w 249"/>
                <a:gd name="T25" fmla="*/ 1 h 337"/>
                <a:gd name="T26" fmla="*/ 0 w 249"/>
                <a:gd name="T27" fmla="*/ 1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9"/>
                <a:gd name="T43" fmla="*/ 0 h 337"/>
                <a:gd name="T44" fmla="*/ 249 w 249"/>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9" h="337">
                  <a:moveTo>
                    <a:pt x="4" y="124"/>
                  </a:moveTo>
                  <a:lnTo>
                    <a:pt x="36" y="40"/>
                  </a:lnTo>
                  <a:lnTo>
                    <a:pt x="100" y="0"/>
                  </a:lnTo>
                  <a:lnTo>
                    <a:pt x="183" y="1"/>
                  </a:lnTo>
                  <a:lnTo>
                    <a:pt x="233" y="59"/>
                  </a:lnTo>
                  <a:lnTo>
                    <a:pt x="249" y="135"/>
                  </a:lnTo>
                  <a:lnTo>
                    <a:pt x="238" y="234"/>
                  </a:lnTo>
                  <a:lnTo>
                    <a:pt x="188" y="305"/>
                  </a:lnTo>
                  <a:lnTo>
                    <a:pt x="126" y="337"/>
                  </a:lnTo>
                  <a:lnTo>
                    <a:pt x="62" y="318"/>
                  </a:lnTo>
                  <a:lnTo>
                    <a:pt x="19" y="264"/>
                  </a:lnTo>
                  <a:lnTo>
                    <a:pt x="0" y="180"/>
                  </a:lnTo>
                  <a:lnTo>
                    <a:pt x="4" y="124"/>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54295" name="Freeform 56"/>
            <p:cNvSpPr>
              <a:spLocks/>
            </p:cNvSpPr>
            <p:nvPr/>
          </p:nvSpPr>
          <p:spPr bwMode="auto">
            <a:xfrm>
              <a:off x="3648" y="2728"/>
              <a:ext cx="443" cy="100"/>
            </a:xfrm>
            <a:custGeom>
              <a:avLst/>
              <a:gdLst>
                <a:gd name="T0" fmla="*/ 5 w 1330"/>
                <a:gd name="T1" fmla="*/ 0 h 299"/>
                <a:gd name="T2" fmla="*/ 2 w 1330"/>
                <a:gd name="T3" fmla="*/ 0 h 299"/>
                <a:gd name="T4" fmla="*/ 0 w 1330"/>
                <a:gd name="T5" fmla="*/ 1 h 299"/>
                <a:gd name="T6" fmla="*/ 2 w 1330"/>
                <a:gd name="T7" fmla="*/ 1 h 299"/>
                <a:gd name="T8" fmla="*/ 1 w 1330"/>
                <a:gd name="T9" fmla="*/ 1 h 299"/>
                <a:gd name="T10" fmla="*/ 3 w 1330"/>
                <a:gd name="T11" fmla="*/ 1 h 299"/>
                <a:gd name="T12" fmla="*/ 2 w 1330"/>
                <a:gd name="T13" fmla="*/ 1 h 299"/>
                <a:gd name="T14" fmla="*/ 4 w 1330"/>
                <a:gd name="T15" fmla="*/ 1 h 299"/>
                <a:gd name="T16" fmla="*/ 3 w 1330"/>
                <a:gd name="T17" fmla="*/ 1 h 299"/>
                <a:gd name="T18" fmla="*/ 5 w 1330"/>
                <a:gd name="T19" fmla="*/ 1 h 299"/>
                <a:gd name="T20" fmla="*/ 5 w 1330"/>
                <a:gd name="T21" fmla="*/ 0 h 299"/>
                <a:gd name="T22" fmla="*/ 5 w 1330"/>
                <a:gd name="T23" fmla="*/ 0 h 2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0"/>
                <a:gd name="T37" fmla="*/ 0 h 299"/>
                <a:gd name="T38" fmla="*/ 1330 w 1330"/>
                <a:gd name="T39" fmla="*/ 299 h 2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0" h="299">
                  <a:moveTo>
                    <a:pt x="1141" y="0"/>
                  </a:moveTo>
                  <a:lnTo>
                    <a:pt x="606" y="49"/>
                  </a:lnTo>
                  <a:lnTo>
                    <a:pt x="0" y="193"/>
                  </a:lnTo>
                  <a:lnTo>
                    <a:pt x="433" y="155"/>
                  </a:lnTo>
                  <a:lnTo>
                    <a:pt x="134" y="270"/>
                  </a:lnTo>
                  <a:lnTo>
                    <a:pt x="718" y="175"/>
                  </a:lnTo>
                  <a:lnTo>
                    <a:pt x="444" y="299"/>
                  </a:lnTo>
                  <a:lnTo>
                    <a:pt x="945" y="199"/>
                  </a:lnTo>
                  <a:lnTo>
                    <a:pt x="810" y="278"/>
                  </a:lnTo>
                  <a:lnTo>
                    <a:pt x="1330" y="160"/>
                  </a:lnTo>
                  <a:lnTo>
                    <a:pt x="1141" y="0"/>
                  </a:lnTo>
                  <a:close/>
                </a:path>
              </a:pathLst>
            </a:custGeom>
            <a:grpFill/>
            <a:ln w="9525">
              <a:solidFill>
                <a:schemeClr val="tx1"/>
              </a:solidFill>
              <a:round/>
              <a:headEnd/>
              <a:tailEnd/>
            </a:ln>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spTree>
    <p:extLst>
      <p:ext uri="{BB962C8B-B14F-4D97-AF65-F5344CB8AC3E}">
        <p14:creationId xmlns:p14="http://schemas.microsoft.com/office/powerpoint/2010/main" val="1563153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altLang="en-US" smtClean="0"/>
              <a:t>Applications of Queues</a:t>
            </a:r>
          </a:p>
        </p:txBody>
      </p:sp>
      <p:sp>
        <p:nvSpPr>
          <p:cNvPr id="60421" name="Rectangle 3" descr="Rectangle: Click to edit Master text styles&#10;Second level&#10;Third level&#10;Fourth level&#10;Fifth level"/>
          <p:cNvSpPr>
            <a:spLocks noGrp="1" noChangeArrowheads="1"/>
          </p:cNvSpPr>
          <p:nvPr>
            <p:ph idx="1"/>
          </p:nvPr>
        </p:nvSpPr>
        <p:spPr/>
        <p:txBody>
          <a:bodyPr/>
          <a:lstStyle/>
          <a:p>
            <a:pPr eaLnBrk="1" hangingPunct="1">
              <a:buClr>
                <a:schemeClr val="tx1"/>
              </a:buClr>
            </a:pPr>
            <a:r>
              <a:rPr lang="en-US" altLang="en-US" smtClean="0"/>
              <a:t>Direct applications</a:t>
            </a:r>
          </a:p>
          <a:p>
            <a:pPr lvl="1" eaLnBrk="1" hangingPunct="1"/>
            <a:r>
              <a:rPr lang="en-US" altLang="en-US" smtClean="0"/>
              <a:t>Waiting lines</a:t>
            </a:r>
          </a:p>
          <a:p>
            <a:pPr lvl="1" eaLnBrk="1" hangingPunct="1"/>
            <a:r>
              <a:rPr lang="en-US" altLang="en-US" smtClean="0"/>
              <a:t>Access to shared resources (e.g., printer)</a:t>
            </a:r>
          </a:p>
          <a:p>
            <a:pPr lvl="1" eaLnBrk="1" hangingPunct="1"/>
            <a:r>
              <a:rPr lang="en-US" altLang="en-US" smtClean="0"/>
              <a:t>Multiprogramming</a:t>
            </a:r>
          </a:p>
          <a:p>
            <a:pPr eaLnBrk="1" hangingPunct="1">
              <a:buClr>
                <a:schemeClr val="tx1"/>
              </a:buClr>
            </a:pPr>
            <a:r>
              <a:rPr lang="en-US" altLang="en-US" smtClean="0"/>
              <a:t>Indirect applications</a:t>
            </a:r>
          </a:p>
          <a:p>
            <a:pPr lvl="1" eaLnBrk="1" hangingPunct="1"/>
            <a:r>
              <a:rPr lang="en-US" altLang="en-US" smtClean="0"/>
              <a:t>Auxiliary data structure for algorithms</a:t>
            </a:r>
          </a:p>
          <a:p>
            <a:pPr lvl="1" eaLnBrk="1" hangingPunct="1"/>
            <a:r>
              <a:rPr lang="en-US" altLang="en-US" smtClean="0"/>
              <a:t>Component of other data structures</a:t>
            </a:r>
          </a:p>
        </p:txBody>
      </p:sp>
      <p:graphicFrame>
        <p:nvGraphicFramePr>
          <p:cNvPr id="60418" name="Object 2"/>
          <p:cNvGraphicFramePr>
            <a:graphicFrameLocks noChangeAspect="1"/>
          </p:cNvGraphicFramePr>
          <p:nvPr>
            <p:extLst/>
          </p:nvPr>
        </p:nvGraphicFramePr>
        <p:xfrm>
          <a:off x="6688872" y="2249486"/>
          <a:ext cx="3737517" cy="3389841"/>
        </p:xfrm>
        <a:graphic>
          <a:graphicData uri="http://schemas.openxmlformats.org/presentationml/2006/ole">
            <mc:AlternateContent xmlns:mc="http://schemas.openxmlformats.org/markup-compatibility/2006">
              <mc:Choice xmlns:v="urn:schemas-microsoft-com:vml" Requires="v">
                <p:oleObj spid="_x0000_s4160" name="Clip" r:id="rId3" imgW="3821760" imgH="3468960" progId="MS_ClipArt_Gallery.2">
                  <p:embed/>
                </p:oleObj>
              </mc:Choice>
              <mc:Fallback>
                <p:oleObj name="Clip" r:id="rId3" imgW="3821760" imgH="34689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872" y="2249486"/>
                        <a:ext cx="3737517" cy="338984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71395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en-US" altLang="en-US" smtClean="0"/>
              <a:t>The Queue ADT </a:t>
            </a:r>
            <a:endParaRPr lang="en-US" altLang="en-US" sz="4000"/>
          </a:p>
        </p:txBody>
      </p:sp>
      <mc:AlternateContent xmlns:mc="http://schemas.openxmlformats.org/markup-compatibility/2006" xmlns:a14="http://schemas.microsoft.com/office/drawing/2010/main">
        <mc:Choice Requires="a14">
          <p:sp>
            <p:nvSpPr>
              <p:cNvPr id="57349" name="Rectangle 3" descr="Rectangle: Click to edit Master text styles&#10;Second level&#10;Third level&#10;Fourth level&#10;Fifth level"/>
              <p:cNvSpPr>
                <a:spLocks noGrp="1" noChangeArrowheads="1"/>
              </p:cNvSpPr>
              <p:nvPr>
                <p:ph sz="half" idx="1"/>
              </p:nvPr>
            </p:nvSpPr>
            <p:spPr/>
            <p:txBody>
              <a:bodyPr>
                <a:normAutofit lnSpcReduction="10000"/>
              </a:bodyPr>
              <a:lstStyle/>
              <a:p>
                <a:pPr eaLnBrk="1" hangingPunct="1">
                  <a:lnSpc>
                    <a:spcPct val="90000"/>
                  </a:lnSpc>
                  <a:buClr>
                    <a:schemeClr val="tx1"/>
                  </a:buClr>
                </a:pPr>
                <a:r>
                  <a:rPr lang="en-US" altLang="en-US" sz="2000" dirty="0" smtClean="0"/>
                  <a:t>The </a:t>
                </a:r>
                <a:r>
                  <a:rPr lang="en-US" altLang="en-US" sz="2000" dirty="0">
                    <a:solidFill>
                      <a:schemeClr val="accent1"/>
                    </a:solidFill>
                  </a:rPr>
                  <a:t>Queue</a:t>
                </a:r>
                <a:r>
                  <a:rPr lang="en-US" altLang="en-US" sz="2000" dirty="0"/>
                  <a:t> ADT stores arbitrary objects</a:t>
                </a:r>
              </a:p>
              <a:p>
                <a:pPr eaLnBrk="1" hangingPunct="1">
                  <a:lnSpc>
                    <a:spcPct val="90000"/>
                  </a:lnSpc>
                  <a:buClr>
                    <a:schemeClr val="tx1"/>
                  </a:buClr>
                </a:pPr>
                <a:r>
                  <a:rPr lang="en-US" altLang="en-US" sz="2000" dirty="0"/>
                  <a:t>Insertions and deletions follow the </a:t>
                </a:r>
                <a:r>
                  <a:rPr lang="en-US" altLang="en-US" sz="2000" dirty="0">
                    <a:solidFill>
                      <a:schemeClr val="accent1"/>
                    </a:solidFill>
                  </a:rPr>
                  <a:t>first-in first-out (FIFO)</a:t>
                </a:r>
                <a:r>
                  <a:rPr lang="en-US" altLang="en-US" sz="2000" dirty="0">
                    <a:solidFill>
                      <a:srgbClr val="FF0000"/>
                    </a:solidFill>
                  </a:rPr>
                  <a:t> </a:t>
                </a:r>
                <a:r>
                  <a:rPr lang="en-US" altLang="en-US" sz="2000" dirty="0"/>
                  <a:t>scheme</a:t>
                </a:r>
              </a:p>
              <a:p>
                <a:pPr eaLnBrk="1" hangingPunct="1">
                  <a:lnSpc>
                    <a:spcPct val="90000"/>
                  </a:lnSpc>
                  <a:buClr>
                    <a:schemeClr val="tx1"/>
                  </a:buClr>
                </a:pPr>
                <a:r>
                  <a:rPr lang="en-US" altLang="en-US" sz="2000" dirty="0"/>
                  <a:t>Insertions are at the rear of the queue and removals are at the front of the queue</a:t>
                </a:r>
              </a:p>
              <a:p>
                <a:pPr eaLnBrk="1" hangingPunct="1">
                  <a:lnSpc>
                    <a:spcPct val="90000"/>
                  </a:lnSpc>
                  <a:buClr>
                    <a:schemeClr val="tx1"/>
                  </a:buClr>
                </a:pPr>
                <a:r>
                  <a:rPr lang="en-US" altLang="en-US" sz="2000" dirty="0"/>
                  <a:t>Main queue operations:</a:t>
                </a:r>
              </a:p>
              <a:p>
                <a:pPr lvl="1" eaLnBrk="1" hangingPunct="1">
                  <a:lnSpc>
                    <a:spcPct val="90000"/>
                  </a:lnSpc>
                </a:pPr>
                <a:r>
                  <a:rPr lang="en-US" altLang="en-US" sz="1800" dirty="0" err="1" smtClean="0">
                    <a:solidFill>
                      <a:schemeClr val="accent1"/>
                    </a:solidFill>
                    <a:latin typeface="Courier New" panose="02070309020205020404" pitchFamily="49" charset="0"/>
                    <a:cs typeface="Courier New" panose="02070309020205020404" pitchFamily="49" charset="0"/>
                  </a:rPr>
                  <a:t>enqueue</a:t>
                </a:r>
                <a:r>
                  <a:rPr lang="en-US" altLang="en-US" sz="1800" dirty="0" smtClean="0">
                    <a:solidFill>
                      <a:schemeClr val="accent1"/>
                    </a:solidFill>
                    <a:latin typeface="Courier New" panose="02070309020205020404" pitchFamily="49" charset="0"/>
                    <a:cs typeface="Courier New" panose="02070309020205020404" pitchFamily="49" charset="0"/>
                  </a:rPr>
                  <a:t>(e)</a:t>
                </a:r>
                <a:r>
                  <a:rPr lang="en-US" altLang="en-US" sz="1800" dirty="0" smtClean="0"/>
                  <a:t>: </a:t>
                </a:r>
                <a:r>
                  <a:rPr lang="en-US" altLang="en-US" sz="1800" dirty="0"/>
                  <a:t>inserts element </a:t>
                </a:r>
                <a14:m>
                  <m:oMath xmlns:m="http://schemas.openxmlformats.org/officeDocument/2006/math">
                    <m:r>
                      <a:rPr lang="en-US" altLang="en-US" sz="1800" b="0" i="1" smtClean="0">
                        <a:latin typeface="Cambria Math" panose="02040503050406030204" pitchFamily="18" charset="0"/>
                      </a:rPr>
                      <m:t>𝑒</m:t>
                    </m:r>
                  </m:oMath>
                </a14:m>
                <a:r>
                  <a:rPr lang="en-US" altLang="en-US" sz="1800" dirty="0" smtClean="0"/>
                  <a:t> </a:t>
                </a:r>
                <a:r>
                  <a:rPr lang="en-US" altLang="en-US" sz="1800" dirty="0"/>
                  <a:t>at the end of the queue</a:t>
                </a:r>
              </a:p>
              <a:p>
                <a:pPr lvl="1" eaLnBrk="1" hangingPunct="1">
                  <a:lnSpc>
                    <a:spcPct val="90000"/>
                  </a:lnSpc>
                </a:pPr>
                <a:r>
                  <a:rPr lang="en-US" altLang="en-US" sz="1800" dirty="0" smtClean="0">
                    <a:solidFill>
                      <a:schemeClr val="tx2"/>
                    </a:solidFill>
                    <a:latin typeface="Courier New" panose="02070309020205020404" pitchFamily="49" charset="0"/>
                    <a:cs typeface="Courier New" panose="02070309020205020404" pitchFamily="49" charset="0"/>
                  </a:rPr>
                  <a:t>Element </a:t>
                </a:r>
                <a:r>
                  <a:rPr lang="en-US" altLang="en-US" sz="1800" dirty="0" err="1" smtClean="0">
                    <a:solidFill>
                      <a:schemeClr val="accent1"/>
                    </a:solidFill>
                    <a:latin typeface="Courier New" panose="02070309020205020404" pitchFamily="49" charset="0"/>
                    <a:cs typeface="Courier New" panose="02070309020205020404" pitchFamily="49" charset="0"/>
                  </a:rPr>
                  <a:t>dequeue</a:t>
                </a:r>
                <a:r>
                  <a:rPr lang="en-US" altLang="en-US" sz="1800" dirty="0">
                    <a:solidFill>
                      <a:schemeClr val="accent1"/>
                    </a:solidFill>
                    <a:latin typeface="Courier New" panose="02070309020205020404" pitchFamily="49" charset="0"/>
                    <a:cs typeface="Courier New" panose="02070309020205020404" pitchFamily="49" charset="0"/>
                  </a:rPr>
                  <a:t>()</a:t>
                </a:r>
                <a:r>
                  <a:rPr lang="en-US" altLang="en-US" sz="1800" dirty="0"/>
                  <a:t>: removes and returns the element at the front of the queue</a:t>
                </a:r>
              </a:p>
            </p:txBody>
          </p:sp>
        </mc:Choice>
        <mc:Fallback xmlns="">
          <p:sp>
            <p:nvSpPr>
              <p:cNvPr id="57349"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4"/>
                <a:stretch>
                  <a:fillRect l="-1750" t="-3442" r="-2000" b="-1033"/>
                </a:stretch>
              </a:blipFill>
            </p:spPr>
            <p:txBody>
              <a:bodyPr/>
              <a:lstStyle/>
              <a:p>
                <a:r>
                  <a:rPr lang="en-US">
                    <a:noFill/>
                  </a:rPr>
                  <a:t> </a:t>
                </a:r>
              </a:p>
            </p:txBody>
          </p:sp>
        </mc:Fallback>
      </mc:AlternateContent>
      <p:sp>
        <p:nvSpPr>
          <p:cNvPr id="57350" name="Rectangle 4" descr="Rectangle: Click to edit Master text styles&#10;Second level&#10;Third level&#10;Fourth level&#10;Fifth level"/>
          <p:cNvSpPr>
            <a:spLocks noGrp="1" noChangeArrowheads="1"/>
          </p:cNvSpPr>
          <p:nvPr>
            <p:ph sz="half" idx="2"/>
          </p:nvPr>
        </p:nvSpPr>
        <p:spPr/>
        <p:txBody>
          <a:bodyPr>
            <a:normAutofit lnSpcReduction="10000"/>
          </a:bodyPr>
          <a:lstStyle/>
          <a:p>
            <a:pPr eaLnBrk="1" hangingPunct="1">
              <a:lnSpc>
                <a:spcPct val="90000"/>
              </a:lnSpc>
              <a:buClr>
                <a:schemeClr val="tx1"/>
              </a:buClr>
            </a:pPr>
            <a:r>
              <a:rPr lang="en-US" altLang="en-US" dirty="0"/>
              <a:t>Auxiliary queue operations:</a:t>
            </a:r>
          </a:p>
          <a:p>
            <a:pPr lvl="1" eaLnBrk="1" hangingPunct="1">
              <a:lnSpc>
                <a:spcPct val="90000"/>
              </a:lnSpc>
            </a:pPr>
            <a:r>
              <a:rPr lang="en-US" altLang="en-US" dirty="0" smtClean="0">
                <a:solidFill>
                  <a:schemeClr val="tx2"/>
                </a:solidFill>
                <a:latin typeface="Courier New" panose="02070309020205020404" pitchFamily="49" charset="0"/>
                <a:cs typeface="Courier New" panose="02070309020205020404" pitchFamily="49" charset="0"/>
              </a:rPr>
              <a:t>Element </a:t>
            </a:r>
            <a:r>
              <a:rPr lang="en-US" altLang="en-US" dirty="0" smtClean="0">
                <a:solidFill>
                  <a:schemeClr val="accent1"/>
                </a:solidFill>
                <a:latin typeface="Courier New" panose="02070309020205020404" pitchFamily="49" charset="0"/>
                <a:cs typeface="Courier New" panose="02070309020205020404" pitchFamily="49" charset="0"/>
              </a:rPr>
              <a:t>first()</a:t>
            </a:r>
            <a:r>
              <a:rPr lang="en-US" altLang="en-US" dirty="0" smtClean="0"/>
              <a:t>: </a:t>
            </a:r>
            <a:r>
              <a:rPr lang="en-US" altLang="en-US" dirty="0"/>
              <a:t>returns the element at the front without removing it</a:t>
            </a:r>
          </a:p>
          <a:p>
            <a:pPr lvl="1" eaLnBrk="1" hangingPunct="1">
              <a:lnSpc>
                <a:spcPct val="90000"/>
              </a:lnSpc>
            </a:pPr>
            <a:r>
              <a:rPr lang="en-US" altLang="en-US" dirty="0">
                <a:solidFill>
                  <a:schemeClr val="tx2"/>
                </a:solidFill>
                <a:latin typeface="Courier New" panose="02070309020205020404" pitchFamily="49" charset="0"/>
                <a:cs typeface="Courier New" panose="02070309020205020404" pitchFamily="49" charset="0"/>
              </a:rPr>
              <a:t>I</a:t>
            </a:r>
            <a:r>
              <a:rPr lang="en-US" altLang="en-US" dirty="0" smtClean="0">
                <a:solidFill>
                  <a:schemeClr val="tx2"/>
                </a:solidFill>
                <a:latin typeface="Courier New" panose="02070309020205020404" pitchFamily="49" charset="0"/>
                <a:cs typeface="Courier New" panose="02070309020205020404" pitchFamily="49" charset="0"/>
              </a:rPr>
              <a:t>nteger </a:t>
            </a:r>
            <a:r>
              <a:rPr lang="en-US" altLang="en-US" dirty="0" smtClean="0">
                <a:solidFill>
                  <a:schemeClr val="accent1"/>
                </a:solidFill>
                <a:latin typeface="Courier New" panose="02070309020205020404" pitchFamily="49" charset="0"/>
                <a:cs typeface="Courier New" panose="02070309020205020404" pitchFamily="49" charset="0"/>
              </a:rPr>
              <a:t>size</a:t>
            </a:r>
            <a:r>
              <a:rPr lang="en-US" altLang="en-US" dirty="0">
                <a:solidFill>
                  <a:schemeClr val="accent1"/>
                </a:solidFill>
                <a:latin typeface="Courier New" panose="02070309020205020404" pitchFamily="49" charset="0"/>
                <a:cs typeface="Courier New" panose="02070309020205020404" pitchFamily="49" charset="0"/>
              </a:rPr>
              <a:t>()</a:t>
            </a:r>
            <a:r>
              <a:rPr lang="en-US" altLang="en-US" dirty="0"/>
              <a:t>: returns the number of elements stored</a:t>
            </a:r>
          </a:p>
          <a:p>
            <a:pPr lvl="1" eaLnBrk="1" hangingPunct="1">
              <a:lnSpc>
                <a:spcPct val="90000"/>
              </a:lnSpc>
            </a:pPr>
            <a:r>
              <a:rPr lang="en-US" altLang="en-US" dirty="0">
                <a:solidFill>
                  <a:schemeClr val="tx2"/>
                </a:solidFill>
                <a:latin typeface="Courier New" panose="02070309020205020404" pitchFamily="49" charset="0"/>
                <a:cs typeface="Courier New" panose="02070309020205020404" pitchFamily="49" charset="0"/>
              </a:rPr>
              <a:t>B</a:t>
            </a:r>
            <a:r>
              <a:rPr lang="en-US" altLang="en-US" dirty="0" smtClean="0">
                <a:solidFill>
                  <a:schemeClr val="tx2"/>
                </a:solidFill>
                <a:latin typeface="Courier New" panose="02070309020205020404" pitchFamily="49" charset="0"/>
                <a:cs typeface="Courier New" panose="02070309020205020404" pitchFamily="49" charset="0"/>
              </a:rPr>
              <a:t>oolean </a:t>
            </a:r>
            <a:r>
              <a:rPr lang="en-US" altLang="en-US" dirty="0" err="1" smtClean="0">
                <a:solidFill>
                  <a:schemeClr val="accent1"/>
                </a:solidFill>
                <a:latin typeface="Courier New" panose="02070309020205020404" pitchFamily="49" charset="0"/>
                <a:cs typeface="Courier New" panose="02070309020205020404" pitchFamily="49" charset="0"/>
              </a:rPr>
              <a:t>isEmpty</a:t>
            </a:r>
            <a:r>
              <a:rPr lang="en-US" altLang="en-US" dirty="0">
                <a:solidFill>
                  <a:schemeClr val="accent1"/>
                </a:solidFill>
                <a:latin typeface="Courier New" panose="02070309020205020404" pitchFamily="49" charset="0"/>
                <a:cs typeface="Courier New" panose="02070309020205020404" pitchFamily="49" charset="0"/>
              </a:rPr>
              <a:t>()</a:t>
            </a:r>
            <a:r>
              <a:rPr lang="en-US" altLang="en-US" dirty="0"/>
              <a:t>: </a:t>
            </a:r>
            <a:r>
              <a:rPr lang="en-US" altLang="en-US" dirty="0" smtClean="0"/>
              <a:t>indicates </a:t>
            </a:r>
            <a:r>
              <a:rPr lang="en-US" altLang="en-US" dirty="0"/>
              <a:t>whether no elements are stored</a:t>
            </a:r>
          </a:p>
          <a:p>
            <a:pPr eaLnBrk="1" hangingPunct="1">
              <a:lnSpc>
                <a:spcPct val="90000"/>
              </a:lnSpc>
              <a:buClr>
                <a:schemeClr val="tx1"/>
              </a:buClr>
            </a:pPr>
            <a:r>
              <a:rPr lang="en-US" altLang="en-US" dirty="0" smtClean="0"/>
              <a:t>Boundary cases</a:t>
            </a:r>
            <a:endParaRPr lang="en-US" altLang="en-US" dirty="0"/>
          </a:p>
          <a:p>
            <a:pPr lvl="1" eaLnBrk="1" hangingPunct="1">
              <a:lnSpc>
                <a:spcPct val="90000"/>
              </a:lnSpc>
            </a:pPr>
            <a:r>
              <a:rPr lang="en-US" altLang="en-US" dirty="0"/>
              <a:t>Attempting the execution of </a:t>
            </a:r>
            <a:r>
              <a:rPr lang="en-US" altLang="en-US" dirty="0" err="1">
                <a:solidFill>
                  <a:schemeClr val="accent1"/>
                </a:solidFill>
                <a:latin typeface="Courier New" panose="02070309020205020404" pitchFamily="49" charset="0"/>
                <a:cs typeface="Courier New" panose="02070309020205020404" pitchFamily="49" charset="0"/>
              </a:rPr>
              <a:t>dequeue</a:t>
            </a:r>
            <a:r>
              <a:rPr lang="en-US" altLang="en-US" dirty="0"/>
              <a:t> or </a:t>
            </a:r>
            <a:r>
              <a:rPr lang="en-US" altLang="en-US" dirty="0" smtClean="0">
                <a:solidFill>
                  <a:schemeClr val="accent1"/>
                </a:solidFill>
                <a:latin typeface="Courier New" panose="02070309020205020404" pitchFamily="49" charset="0"/>
                <a:cs typeface="Courier New" panose="02070309020205020404" pitchFamily="49" charset="0"/>
              </a:rPr>
              <a:t>first</a:t>
            </a:r>
            <a:r>
              <a:rPr lang="en-US" altLang="en-US" dirty="0" smtClean="0"/>
              <a:t> </a:t>
            </a:r>
            <a:r>
              <a:rPr lang="en-US" altLang="en-US" dirty="0"/>
              <a:t>on an empty queue </a:t>
            </a:r>
            <a:r>
              <a:rPr lang="en-US" altLang="en-US" dirty="0" smtClean="0"/>
              <a:t>returns </a:t>
            </a:r>
            <a:r>
              <a:rPr lang="en-US" altLang="en-US" b="1" dirty="0" smtClean="0">
                <a:solidFill>
                  <a:schemeClr val="accent2"/>
                </a:solidFill>
                <a:latin typeface="Courier New" panose="02070309020205020404" pitchFamily="49" charset="0"/>
                <a:cs typeface="Courier New" panose="02070309020205020404" pitchFamily="49" charset="0"/>
              </a:rPr>
              <a:t>null</a:t>
            </a:r>
            <a:endParaRPr lang="en-US" altLang="en-US" b="1" dirty="0">
              <a:solidFill>
                <a:schemeClr val="accent2"/>
              </a:solidFill>
              <a:latin typeface="Courier New" panose="02070309020205020404" pitchFamily="49" charset="0"/>
              <a:cs typeface="Courier New" panose="02070309020205020404" pitchFamily="49" charset="0"/>
            </a:endParaRPr>
          </a:p>
        </p:txBody>
      </p:sp>
      <p:graphicFrame>
        <p:nvGraphicFramePr>
          <p:cNvPr id="57346" name="Object 2"/>
          <p:cNvGraphicFramePr>
            <a:graphicFrameLocks noChangeAspect="1"/>
          </p:cNvGraphicFramePr>
          <p:nvPr>
            <p:extLst/>
          </p:nvPr>
        </p:nvGraphicFramePr>
        <p:xfrm>
          <a:off x="8247179" y="466120"/>
          <a:ext cx="1073150" cy="1524000"/>
        </p:xfrm>
        <a:graphic>
          <a:graphicData uri="http://schemas.openxmlformats.org/presentationml/2006/ole">
            <mc:AlternateContent xmlns:mc="http://schemas.openxmlformats.org/markup-compatibility/2006">
              <mc:Choice xmlns:v="urn:schemas-microsoft-com:vml" Requires="v">
                <p:oleObj spid="_x0000_s5185" name="Clip" r:id="rId5" imgW="1878480" imgH="3468960" progId="MS_ClipArt_Gallery.2">
                  <p:embed/>
                </p:oleObj>
              </mc:Choice>
              <mc:Fallback>
                <p:oleObj name="Clip" r:id="rId5" imgW="1878480" imgH="34689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7179" y="466120"/>
                        <a:ext cx="10731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81449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Queue interface in Java</a:t>
            </a:r>
            <a:endParaRPr lang="en-US" dirty="0"/>
          </a:p>
        </p:txBody>
      </p:sp>
      <p:sp>
        <p:nvSpPr>
          <p:cNvPr id="5" name="Content Placeholder 4"/>
          <p:cNvSpPr>
            <a:spLocks noGrp="1"/>
          </p:cNvSpPr>
          <p:nvPr>
            <p:ph idx="1"/>
          </p:nvPr>
        </p:nvSpPr>
        <p:spPr>
          <a:xfrm>
            <a:off x="1141412" y="2249487"/>
            <a:ext cx="10757363" cy="3541714"/>
          </a:xfrm>
        </p:spPr>
        <p:txBody>
          <a:bodyPr>
            <a:normAutofit/>
          </a:bodyPr>
          <a:lstStyle/>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p</a:t>
            </a:r>
            <a:r>
              <a:rPr lang="en-US" b="1" dirty="0" smtClean="0">
                <a:solidFill>
                  <a:schemeClr val="accent1"/>
                </a:solidFill>
                <a:latin typeface="Courier New" panose="02070309020205020404" pitchFamily="49" charset="0"/>
                <a:cs typeface="Courier New" panose="02070309020205020404" pitchFamily="49" charset="0"/>
              </a:rPr>
              <a:t>ublic interface </a:t>
            </a:r>
            <a:r>
              <a:rPr lang="en-US" b="1" dirty="0" smtClean="0">
                <a:latin typeface="Courier New" panose="02070309020205020404" pitchFamily="49" charset="0"/>
                <a:cs typeface="Courier New" panose="02070309020205020404" pitchFamily="49" charset="0"/>
              </a:rPr>
              <a:t>Queue&lt;E&gt;</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size();        </a:t>
            </a:r>
            <a:r>
              <a:rPr lang="en-US" dirty="0" smtClean="0">
                <a:solidFill>
                  <a:schemeClr val="accent3"/>
                </a:solidFill>
                <a:latin typeface="Courier New" panose="02070309020205020404" pitchFamily="49" charset="0"/>
                <a:cs typeface="Courier New" panose="02070309020205020404" pitchFamily="49" charset="0"/>
              </a:rPr>
              <a:t>/** Return number of elements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1"/>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True is size is 0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first();         </a:t>
            </a:r>
            <a:r>
              <a:rPr lang="en-US" dirty="0" smtClean="0">
                <a:solidFill>
                  <a:schemeClr val="accent3"/>
                </a:solidFill>
                <a:latin typeface="Courier New" panose="02070309020205020404" pitchFamily="49" charset="0"/>
                <a:cs typeface="Courier New" panose="02070309020205020404" pitchFamily="49" charset="0"/>
              </a:rPr>
              <a:t>/** Return visible queue element */</a:t>
            </a: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void</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enqueue</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e); </a:t>
            </a:r>
            <a:r>
              <a:rPr lang="en-US" dirty="0" smtClean="0">
                <a:solidFill>
                  <a:schemeClr val="accent3"/>
                </a:solidFill>
                <a:latin typeface="Courier New" panose="02070309020205020404" pitchFamily="49" charset="0"/>
                <a:cs typeface="Courier New" panose="02070309020205020404" pitchFamily="49" charset="0"/>
              </a:rPr>
              <a:t>/** Add to the queue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dequeue</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Remove from the queue */</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38294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ltLang="en-US" smtClean="0"/>
              <a:t>Exercise: Queues</a:t>
            </a:r>
          </a:p>
        </p:txBody>
      </p:sp>
      <p:sp>
        <p:nvSpPr>
          <p:cNvPr id="59396" name="Rectangle 3" descr="Rectangle: Click to edit Master text styles&#10;Second level&#10;Third level&#10;Fourth level&#10;Fifth level"/>
          <p:cNvSpPr>
            <a:spLocks noGrp="1" noChangeArrowheads="1"/>
          </p:cNvSpPr>
          <p:nvPr>
            <p:ph idx="1"/>
          </p:nvPr>
        </p:nvSpPr>
        <p:spPr/>
        <p:txBody>
          <a:bodyPr>
            <a:normAutofit fontScale="85000" lnSpcReduction="20000"/>
          </a:bodyPr>
          <a:lstStyle/>
          <a:p>
            <a:pPr>
              <a:buClr>
                <a:schemeClr val="tx1"/>
              </a:buClr>
            </a:pPr>
            <a:r>
              <a:rPr lang="en-US" altLang="en-US" sz="2800" dirty="0"/>
              <a:t>Illustrate the following operations starting with an empty </a:t>
            </a:r>
            <a:r>
              <a:rPr lang="en-US" altLang="en-US" sz="2800" dirty="0" smtClean="0"/>
              <a:t>queue</a:t>
            </a:r>
            <a:endParaRPr lang="en-US" altLang="en-US" sz="2800" dirty="0"/>
          </a:p>
          <a:p>
            <a:pPr lvl="1" eaLnBrk="1" hangingPunct="1"/>
            <a:r>
              <a:rPr lang="en-US" altLang="en-US" dirty="0" err="1" smtClean="0">
                <a:latin typeface="Courier New" panose="02070309020205020404" pitchFamily="49" charset="0"/>
                <a:cs typeface="Courier New" panose="02070309020205020404" pitchFamily="49" charset="0"/>
              </a:rPr>
              <a:t>enqueue</a:t>
            </a:r>
            <a:r>
              <a:rPr lang="en-US" altLang="en-US" dirty="0" smtClean="0">
                <a:latin typeface="Courier New" panose="02070309020205020404" pitchFamily="49" charset="0"/>
                <a:cs typeface="Courier New" panose="02070309020205020404" pitchFamily="49" charset="0"/>
              </a:rPr>
              <a:t>(</a:t>
            </a:r>
            <a:r>
              <a:rPr lang="en-US" altLang="en-US" dirty="0" smtClean="0">
                <a:solidFill>
                  <a:schemeClr val="accent2"/>
                </a:solidFill>
                <a:latin typeface="Courier New" panose="02070309020205020404" pitchFamily="49" charset="0"/>
                <a:cs typeface="Courier New" panose="02070309020205020404" pitchFamily="49" charset="0"/>
              </a:rPr>
              <a:t>8</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enqueue</a:t>
            </a:r>
            <a:r>
              <a:rPr lang="en-US" altLang="en-US" dirty="0" smtClean="0">
                <a:latin typeface="Courier New" panose="02070309020205020404" pitchFamily="49" charset="0"/>
                <a:cs typeface="Courier New" panose="02070309020205020404" pitchFamily="49" charset="0"/>
              </a:rPr>
              <a:t>(</a:t>
            </a:r>
            <a:r>
              <a:rPr lang="en-US" altLang="en-US" dirty="0" smtClean="0">
                <a:solidFill>
                  <a:schemeClr val="accent2"/>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dequeue</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enqueue</a:t>
            </a:r>
            <a:r>
              <a:rPr lang="en-US" altLang="en-US" dirty="0" smtClean="0">
                <a:latin typeface="Courier New" panose="02070309020205020404" pitchFamily="49" charset="0"/>
                <a:cs typeface="Courier New" panose="02070309020205020404" pitchFamily="49" charset="0"/>
              </a:rPr>
              <a:t>(</a:t>
            </a:r>
            <a:r>
              <a:rPr lang="en-US" altLang="en-US" dirty="0" smtClean="0">
                <a:solidFill>
                  <a:schemeClr val="accent2"/>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enqueue</a:t>
            </a:r>
            <a:r>
              <a:rPr lang="en-US" altLang="en-US" dirty="0" smtClean="0">
                <a:latin typeface="Courier New" panose="02070309020205020404" pitchFamily="49" charset="0"/>
                <a:cs typeface="Courier New" panose="02070309020205020404" pitchFamily="49" charset="0"/>
              </a:rPr>
              <a:t>(</a:t>
            </a:r>
            <a:r>
              <a:rPr lang="en-US" altLang="en-US" dirty="0" smtClean="0">
                <a:solidFill>
                  <a:schemeClr val="accent2"/>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dequeue</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dequeue</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enqueue</a:t>
            </a:r>
            <a:r>
              <a:rPr lang="en-US" altLang="en-US" dirty="0" smtClean="0">
                <a:latin typeface="Courier New" panose="02070309020205020404" pitchFamily="49" charset="0"/>
                <a:cs typeface="Courier New" panose="02070309020205020404" pitchFamily="49" charset="0"/>
              </a:rPr>
              <a:t>(</a:t>
            </a:r>
            <a:r>
              <a:rPr lang="en-US" altLang="en-US" dirty="0" smtClean="0">
                <a:solidFill>
                  <a:schemeClr val="accent2"/>
                </a:solidFill>
                <a:latin typeface="Courier New" panose="02070309020205020404" pitchFamily="49" charset="0"/>
                <a:cs typeface="Courier New" panose="02070309020205020404" pitchFamily="49" charset="0"/>
              </a:rPr>
              <a:t>9</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err="1" smtClean="0">
                <a:latin typeface="Courier New" panose="02070309020205020404" pitchFamily="49" charset="0"/>
                <a:cs typeface="Courier New" panose="02070309020205020404" pitchFamily="49" charset="0"/>
              </a:rPr>
              <a:t>enqueue</a:t>
            </a:r>
            <a:r>
              <a:rPr lang="en-US" altLang="en-US" dirty="0" smtClean="0">
                <a:latin typeface="Courier New" panose="02070309020205020404" pitchFamily="49" charset="0"/>
                <a:cs typeface="Courier New" panose="02070309020205020404" pitchFamily="49" charset="0"/>
              </a:rPr>
              <a:t>(</a:t>
            </a:r>
            <a:r>
              <a:rPr lang="en-US" altLang="en-US" dirty="0" smtClean="0">
                <a:solidFill>
                  <a:schemeClr val="accent2"/>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pPr lvl="1" eaLnBrk="1" hangingPunct="1"/>
            <a:endParaRPr lang="en-US" altLang="en-US" dirty="0" smtClean="0"/>
          </a:p>
        </p:txBody>
      </p:sp>
    </p:spTree>
    <p:extLst>
      <p:ext uri="{BB962C8B-B14F-4D97-AF65-F5344CB8AC3E}">
        <p14:creationId xmlns:p14="http://schemas.microsoft.com/office/powerpoint/2010/main" val="70647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ltLang="en-US" smtClean="0"/>
              <a:t>Array-based Queue</a:t>
            </a:r>
          </a:p>
        </p:txBody>
      </p:sp>
      <mc:AlternateContent xmlns:mc="http://schemas.openxmlformats.org/markup-compatibility/2006" xmlns:a14="http://schemas.microsoft.com/office/drawing/2010/main">
        <mc:Choice Requires="a14">
          <p:sp>
            <p:nvSpPr>
              <p:cNvPr id="61444" name="Rectangle 3" descr="Rectangle: Click to edit Master text styles&#10;Second level&#10;Third level&#10;Fourth level&#10;Fifth level"/>
              <p:cNvSpPr>
                <a:spLocks noGrp="1" noChangeArrowheads="1"/>
              </p:cNvSpPr>
              <p:nvPr>
                <p:ph idx="1"/>
              </p:nvPr>
            </p:nvSpPr>
            <p:spPr/>
            <p:txBody>
              <a:bodyPr/>
              <a:lstStyle/>
              <a:p>
                <a:pPr eaLnBrk="1" hangingPunct="1">
                  <a:lnSpc>
                    <a:spcPct val="90000"/>
                  </a:lnSpc>
                  <a:buClr>
                    <a:schemeClr val="tx1"/>
                  </a:buClr>
                </a:pPr>
                <a:r>
                  <a:rPr lang="en-US" altLang="en-US" sz="2000" dirty="0" smtClean="0"/>
                  <a:t>Use an array of size </a:t>
                </a:r>
                <a14:m>
                  <m:oMath xmlns:m="http://schemas.openxmlformats.org/officeDocument/2006/math">
                    <m:r>
                      <a:rPr lang="en-US" altLang="en-US" sz="2000" i="1" dirty="0" smtClean="0">
                        <a:latin typeface="Cambria Math" panose="02040503050406030204" pitchFamily="18" charset="0"/>
                      </a:rPr>
                      <m:t>𝑁</m:t>
                    </m:r>
                  </m:oMath>
                </a14:m>
                <a:r>
                  <a:rPr lang="en-US" altLang="en-US" sz="2000" dirty="0"/>
                  <a:t> in a circular </a:t>
                </a:r>
                <a:r>
                  <a:rPr lang="en-US" altLang="en-US" sz="2000" dirty="0" smtClean="0"/>
                  <a:t>fashion, i.e., a </a:t>
                </a:r>
                <a:r>
                  <a:rPr lang="en-US" altLang="en-US" sz="2000" dirty="0" smtClean="0">
                    <a:solidFill>
                      <a:schemeClr val="accent1"/>
                    </a:solidFill>
                  </a:rPr>
                  <a:t>circular array</a:t>
                </a:r>
                <a:endParaRPr lang="en-US" altLang="en-US" sz="2000" dirty="0">
                  <a:solidFill>
                    <a:schemeClr val="accent1"/>
                  </a:solidFill>
                </a:endParaRPr>
              </a:p>
              <a:p>
                <a:pPr eaLnBrk="1" hangingPunct="1">
                  <a:lnSpc>
                    <a:spcPct val="90000"/>
                  </a:lnSpc>
                  <a:buClr>
                    <a:schemeClr val="tx1"/>
                  </a:buClr>
                </a:pPr>
                <a:r>
                  <a:rPr lang="en-US" altLang="en-US" sz="2000" dirty="0"/>
                  <a:t>Two variables keep track of the front and rear</a:t>
                </a:r>
              </a:p>
              <a:p>
                <a:pPr lvl="1" eaLnBrk="1" hangingPunct="1">
                  <a:lnSpc>
                    <a:spcPct val="90000"/>
                  </a:lnSpc>
                </a:pPr>
                <a14:m>
                  <m:oMath xmlns:m="http://schemas.openxmlformats.org/officeDocument/2006/math">
                    <m:r>
                      <a:rPr lang="en-US" altLang="en-US" sz="1800" i="1" dirty="0" smtClean="0">
                        <a:latin typeface="Cambria Math" panose="02040503050406030204" pitchFamily="18" charset="0"/>
                      </a:rPr>
                      <m:t>𝑓</m:t>
                    </m:r>
                  </m:oMath>
                </a14:m>
                <a:r>
                  <a:rPr lang="en-US" altLang="en-US" sz="1800" dirty="0"/>
                  <a:t> 	index of the front element</a:t>
                </a:r>
              </a:p>
              <a:p>
                <a:pPr lvl="1">
                  <a:lnSpc>
                    <a:spcPct val="90000"/>
                  </a:lnSpc>
                </a:pPr>
                <a14:m>
                  <m:oMath xmlns:m="http://schemas.openxmlformats.org/officeDocument/2006/math">
                    <m:r>
                      <a:rPr lang="en-US" altLang="en-US" sz="1800" i="1" dirty="0" smtClean="0">
                        <a:latin typeface="Cambria Math" panose="02040503050406030204" pitchFamily="18" charset="0"/>
                      </a:rPr>
                      <m:t>𝑠𝑧</m:t>
                    </m:r>
                  </m:oMath>
                </a14:m>
                <a:r>
                  <a:rPr lang="en-US" altLang="en-US" sz="1800" i="0" dirty="0" smtClean="0">
                    <a:latin typeface="+mj-lt"/>
                  </a:rPr>
                  <a:t> number of stored elements</a:t>
                </a:r>
              </a:p>
              <a:p>
                <a:pPr>
                  <a:lnSpc>
                    <a:spcPct val="90000"/>
                  </a:lnSpc>
                </a:pPr>
                <a:r>
                  <a:rPr lang="en-US" altLang="en-US" sz="2200" i="0" dirty="0" smtClean="0">
                    <a:latin typeface="+mj-lt"/>
                  </a:rPr>
                  <a:t>When the queue has fewer than </a:t>
                </a:r>
                <a14:m>
                  <m:oMath xmlns:m="http://schemas.openxmlformats.org/officeDocument/2006/math">
                    <m:r>
                      <a:rPr lang="en-US" altLang="en-US" sz="2200" b="0" i="1" smtClean="0">
                        <a:latin typeface="Cambria Math" panose="02040503050406030204" pitchFamily="18" charset="0"/>
                      </a:rPr>
                      <m:t>𝑁</m:t>
                    </m:r>
                  </m:oMath>
                </a14:m>
                <a:r>
                  <a:rPr lang="en-US" altLang="en-US" sz="2200" i="0" dirty="0" smtClean="0">
                    <a:latin typeface="+mj-lt"/>
                  </a:rPr>
                  <a:t> elements, </a:t>
                </a:r>
                <a:br>
                  <a:rPr lang="en-US" altLang="en-US" sz="2200" i="0" dirty="0" smtClean="0">
                    <a:latin typeface="+mj-lt"/>
                  </a:rPr>
                </a:br>
                <a:r>
                  <a:rPr lang="en-US" altLang="en-US" sz="2200" i="0" dirty="0" smtClean="0">
                    <a:latin typeface="+mj-lt"/>
                  </a:rPr>
                  <a:t>array location </a:t>
                </a:r>
                <a14:m>
                  <m:oMath xmlns:m="http://schemas.openxmlformats.org/officeDocument/2006/math">
                    <m:r>
                      <a:rPr lang="en-US" altLang="en-US" sz="2200" i="1" dirty="0" smtClean="0">
                        <a:latin typeface="Cambria Math" panose="02040503050406030204" pitchFamily="18" charset="0"/>
                      </a:rPr>
                      <m:t>𝑟</m:t>
                    </m:r>
                    <m:r>
                      <a:rPr lang="en-US" altLang="en-US" sz="2200" b="0" i="1" dirty="0" smtClean="0">
                        <a:latin typeface="Cambria Math" panose="02040503050406030204" pitchFamily="18" charset="0"/>
                      </a:rPr>
                      <m:t>←</m:t>
                    </m:r>
                    <m:r>
                      <a:rPr lang="en-US" altLang="en-US" sz="2200" i="1" dirty="0" smtClean="0">
                        <a:latin typeface="Cambria Math" panose="02040503050406030204" pitchFamily="18" charset="0"/>
                      </a:rPr>
                      <m:t> </m:t>
                    </m:r>
                    <m:d>
                      <m:dPr>
                        <m:ctrlPr>
                          <a:rPr lang="en-US" altLang="en-US" sz="2200" i="1" dirty="0" smtClean="0">
                            <a:latin typeface="Cambria Math" panose="02040503050406030204" pitchFamily="18" charset="0"/>
                          </a:rPr>
                        </m:ctrlPr>
                      </m:dPr>
                      <m:e>
                        <m:r>
                          <a:rPr lang="en-US" altLang="en-US" sz="2200" i="1" dirty="0" smtClean="0">
                            <a:latin typeface="Cambria Math" panose="02040503050406030204" pitchFamily="18" charset="0"/>
                          </a:rPr>
                          <m:t>𝑓</m:t>
                        </m:r>
                        <m:r>
                          <a:rPr lang="en-US" altLang="en-US" sz="2200" i="1" dirty="0" smtClean="0">
                            <a:latin typeface="Cambria Math" panose="02040503050406030204" pitchFamily="18" charset="0"/>
                          </a:rPr>
                          <m:t> + </m:t>
                        </m:r>
                        <m:r>
                          <a:rPr lang="en-US" altLang="en-US" sz="2200" i="1" dirty="0" err="1" smtClean="0">
                            <a:latin typeface="Cambria Math" panose="02040503050406030204" pitchFamily="18" charset="0"/>
                          </a:rPr>
                          <m:t>𝑠𝑧</m:t>
                        </m:r>
                      </m:e>
                    </m:d>
                    <m:r>
                      <a:rPr lang="en-US" altLang="en-US" sz="2200" b="0" i="1" dirty="0" smtClean="0">
                        <a:latin typeface="Cambria Math" panose="02040503050406030204" pitchFamily="18" charset="0"/>
                      </a:rPr>
                      <m:t> </m:t>
                    </m:r>
                    <m:r>
                      <m:rPr>
                        <m:sty m:val="p"/>
                      </m:rPr>
                      <a:rPr lang="en-US" altLang="en-US" sz="2200" b="0" i="0" dirty="0" smtClean="0">
                        <a:latin typeface="Cambria Math" panose="02040503050406030204" pitchFamily="18" charset="0"/>
                      </a:rPr>
                      <m:t>mod</m:t>
                    </m:r>
                    <m:r>
                      <a:rPr lang="en-US" altLang="en-US" sz="2200" i="1" dirty="0" smtClean="0">
                        <a:latin typeface="Cambria Math" panose="02040503050406030204" pitchFamily="18" charset="0"/>
                      </a:rPr>
                      <m:t> </m:t>
                    </m:r>
                    <m:r>
                      <a:rPr lang="en-US" altLang="en-US" sz="2200" i="1" dirty="0" smtClean="0">
                        <a:latin typeface="Cambria Math" panose="02040503050406030204" pitchFamily="18" charset="0"/>
                      </a:rPr>
                      <m:t>𝑁</m:t>
                    </m:r>
                  </m:oMath>
                </a14:m>
                <a:r>
                  <a:rPr lang="en-US" altLang="en-US" sz="2200" i="0" dirty="0" smtClean="0">
                    <a:latin typeface="+mj-lt"/>
                  </a:rPr>
                  <a:t> </a:t>
                </a:r>
                <a:br>
                  <a:rPr lang="en-US" altLang="en-US" sz="2200" i="0" dirty="0" smtClean="0">
                    <a:latin typeface="+mj-lt"/>
                  </a:rPr>
                </a:br>
                <a:r>
                  <a:rPr lang="en-US" altLang="en-US" sz="2200" i="0" dirty="0" smtClean="0">
                    <a:latin typeface="+mj-lt"/>
                  </a:rPr>
                  <a:t>is the first empty slot past </a:t>
                </a:r>
                <a:br>
                  <a:rPr lang="en-US" altLang="en-US" sz="2200" i="0" dirty="0" smtClean="0">
                    <a:latin typeface="+mj-lt"/>
                  </a:rPr>
                </a:br>
                <a:r>
                  <a:rPr lang="en-US" altLang="en-US" sz="2200" i="0" dirty="0" smtClean="0">
                    <a:latin typeface="+mj-lt"/>
                  </a:rPr>
                  <a:t>the rear of the queue</a:t>
                </a:r>
              </a:p>
            </p:txBody>
          </p:sp>
        </mc:Choice>
        <mc:Fallback xmlns="">
          <p:sp>
            <p:nvSpPr>
              <p:cNvPr id="61444"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046" t="-3442"/>
                </a:stretch>
              </a:blipFill>
            </p:spPr>
            <p:txBody>
              <a:bodyPr/>
              <a:lstStyle/>
              <a:p>
                <a:r>
                  <a:rPr lang="en-US">
                    <a:noFill/>
                  </a:rPr>
                  <a:t> </a:t>
                </a:r>
              </a:p>
            </p:txBody>
          </p:sp>
        </mc:Fallback>
      </mc:AlternateContent>
      <p:grpSp>
        <p:nvGrpSpPr>
          <p:cNvPr id="61445" name="Group 4"/>
          <p:cNvGrpSpPr>
            <a:grpSpLocks/>
          </p:cNvGrpSpPr>
          <p:nvPr/>
        </p:nvGrpSpPr>
        <p:grpSpPr bwMode="auto">
          <a:xfrm>
            <a:off x="5501268" y="4535332"/>
            <a:ext cx="5638800" cy="696913"/>
            <a:chOff x="960" y="2597"/>
            <a:chExt cx="3552" cy="439"/>
          </a:xfrm>
        </p:grpSpPr>
        <p:sp>
          <p:nvSpPr>
            <p:cNvPr id="61472" name="Rectangle 5"/>
            <p:cNvSpPr>
              <a:spLocks noChangeArrowheads="1"/>
            </p:cNvSpPr>
            <p:nvPr/>
          </p:nvSpPr>
          <p:spPr bwMode="auto">
            <a:xfrm>
              <a:off x="960" y="2597"/>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61473" name="Rectangle 6"/>
            <p:cNvSpPr>
              <a:spLocks noChangeArrowheads="1"/>
            </p:cNvSpPr>
            <p:nvPr/>
          </p:nvSpPr>
          <p:spPr bwMode="auto">
            <a:xfrm>
              <a:off x="1296"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61474" name="Rectangle 7"/>
            <p:cNvSpPr>
              <a:spLocks noChangeArrowheads="1"/>
            </p:cNvSpPr>
            <p:nvPr/>
          </p:nvSpPr>
          <p:spPr bwMode="auto">
            <a:xfrm>
              <a:off x="1488"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1</a:t>
              </a:r>
              <a:endParaRPr lang="en-US" altLang="en-US" dirty="0">
                <a:solidFill>
                  <a:schemeClr val="tx1"/>
                </a:solidFill>
              </a:endParaRPr>
            </a:p>
          </p:txBody>
        </p:sp>
        <p:sp>
          <p:nvSpPr>
            <p:cNvPr id="61475" name="Rectangle 8"/>
            <p:cNvSpPr>
              <a:spLocks noChangeArrowheads="1"/>
            </p:cNvSpPr>
            <p:nvPr/>
          </p:nvSpPr>
          <p:spPr bwMode="auto">
            <a:xfrm>
              <a:off x="1680"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2</a:t>
              </a:r>
              <a:endParaRPr lang="en-US" altLang="en-US" dirty="0">
                <a:solidFill>
                  <a:schemeClr val="tx1"/>
                </a:solidFill>
              </a:endParaRPr>
            </a:p>
          </p:txBody>
        </p:sp>
        <mc:AlternateContent xmlns:mc="http://schemas.openxmlformats.org/markup-compatibility/2006" xmlns:a14="http://schemas.microsoft.com/office/drawing/2010/main">
          <mc:Choice Requires="a14">
            <p:sp>
              <p:nvSpPr>
                <p:cNvPr id="61476" name="Rectangle 9"/>
                <p:cNvSpPr>
                  <a:spLocks noChangeArrowheads="1"/>
                </p:cNvSpPr>
                <p:nvPr/>
              </p:nvSpPr>
              <p:spPr bwMode="auto">
                <a:xfrm>
                  <a:off x="3936" y="2842"/>
                  <a:ext cx="259" cy="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14:m>
                    <m:oMathPara xmlns:m="http://schemas.openxmlformats.org/officeDocument/2006/math">
                      <m:oMathParaPr>
                        <m:jc m:val="centerGroup"/>
                      </m:oMathParaPr>
                      <m:oMath xmlns:m="http://schemas.openxmlformats.org/officeDocument/2006/math">
                        <m:r>
                          <a:rPr lang="en-US" altLang="en-US" b="1" i="1" smtClean="0">
                            <a:solidFill>
                              <a:schemeClr val="tx1"/>
                            </a:solidFill>
                            <a:latin typeface="Cambria Math" panose="02040503050406030204" pitchFamily="18" charset="0"/>
                          </a:rPr>
                          <m:t>𝒓</m:t>
                        </m:r>
                      </m:oMath>
                    </m:oMathPara>
                  </a14:m>
                  <a:endParaRPr lang="en-US" altLang="en-US" b="1" dirty="0">
                    <a:solidFill>
                      <a:schemeClr val="tx1"/>
                    </a:solidFill>
                  </a:endParaRPr>
                </a:p>
              </p:txBody>
            </p:sp>
          </mc:Choice>
          <mc:Fallback xmlns="">
            <p:sp>
              <p:nvSpPr>
                <p:cNvPr id="61476" name="Rectangle 9"/>
                <p:cNvSpPr>
                  <a:spLocks noRot="1" noChangeAspect="1" noMove="1" noResize="1" noEditPoints="1" noAdjustHandles="1" noChangeArrowheads="1" noChangeShapeType="1" noTextEdit="1"/>
                </p:cNvSpPr>
                <p:nvPr/>
              </p:nvSpPr>
              <p:spPr bwMode="auto">
                <a:xfrm>
                  <a:off x="3936" y="2842"/>
                  <a:ext cx="259" cy="194"/>
                </a:xfrm>
                <a:prstGeom prst="rect">
                  <a:avLst/>
                </a:prstGeom>
                <a:blipFill rotWithShape="0">
                  <a:blip r:embed="rId3"/>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477" name="Rectangle 10"/>
            <p:cNvSpPr>
              <a:spLocks noChangeArrowheads="1"/>
            </p:cNvSpPr>
            <p:nvPr/>
          </p:nvSpPr>
          <p:spPr bwMode="auto">
            <a:xfrm>
              <a:off x="2016" y="284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f</a:t>
              </a:r>
              <a:endParaRPr lang="en-US" altLang="en-US" b="1" dirty="0">
                <a:solidFill>
                  <a:schemeClr val="tx1"/>
                </a:solidFill>
              </a:endParaRPr>
            </a:p>
          </p:txBody>
        </p:sp>
        <p:sp>
          <p:nvSpPr>
            <p:cNvPr id="61478" name="Rectangle 11"/>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61479" name="Rectangle 12"/>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80" name="Rectangle 13"/>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81" name="Rectangle 14"/>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82" name="Rectangle 15"/>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83" name="Rectangle 16"/>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84" name="Rectangle 17"/>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85" name="Rectangle 18"/>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86" name="Rectangle 19"/>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87" name="Rectangle 20"/>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88" name="Rectangle 21"/>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89" name="Rectangle 22"/>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90" name="Rectangle 23"/>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91" name="Rectangle 24"/>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1492" name="Rectangle 25"/>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93" name="Rectangle 26"/>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94" name="Rectangle 27"/>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sp>
        <p:nvSpPr>
          <p:cNvPr id="44039" name="Text Box 28"/>
          <p:cNvSpPr txBox="1">
            <a:spLocks noChangeArrowheads="1"/>
          </p:cNvSpPr>
          <p:nvPr/>
        </p:nvSpPr>
        <p:spPr bwMode="auto">
          <a:xfrm>
            <a:off x="7067753" y="4078128"/>
            <a:ext cx="2507418" cy="400110"/>
          </a:xfrm>
          <a:prstGeom prst="rect">
            <a:avLst/>
          </a:prstGeom>
          <a:noFill/>
          <a:ln w="9525">
            <a:noFill/>
            <a:miter lim="800000"/>
            <a:headEnd/>
            <a:tailEnd/>
          </a:ln>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dirty="0">
                <a:solidFill>
                  <a:schemeClr val="tx1"/>
                </a:solidFill>
              </a:rPr>
              <a:t>normal configuration</a:t>
            </a:r>
          </a:p>
        </p:txBody>
      </p:sp>
      <p:grpSp>
        <p:nvGrpSpPr>
          <p:cNvPr id="61447" name="Group 29"/>
          <p:cNvGrpSpPr>
            <a:grpSpLocks/>
          </p:cNvGrpSpPr>
          <p:nvPr/>
        </p:nvGrpSpPr>
        <p:grpSpPr bwMode="auto">
          <a:xfrm>
            <a:off x="5501268" y="5983132"/>
            <a:ext cx="5638800" cy="696913"/>
            <a:chOff x="960" y="3360"/>
            <a:chExt cx="3552" cy="439"/>
          </a:xfrm>
        </p:grpSpPr>
        <p:sp>
          <p:nvSpPr>
            <p:cNvPr id="61449" name="Rectangle 30"/>
            <p:cNvSpPr>
              <a:spLocks noChangeArrowheads="1"/>
            </p:cNvSpPr>
            <p:nvPr/>
          </p:nvSpPr>
          <p:spPr bwMode="auto">
            <a:xfrm>
              <a:off x="960" y="3360"/>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61450" name="Rectangle 31"/>
            <p:cNvSpPr>
              <a:spLocks noChangeArrowheads="1"/>
            </p:cNvSpPr>
            <p:nvPr/>
          </p:nvSpPr>
          <p:spPr bwMode="auto">
            <a:xfrm>
              <a:off x="1296"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61451" name="Rectangle 32"/>
            <p:cNvSpPr>
              <a:spLocks noChangeArrowheads="1"/>
            </p:cNvSpPr>
            <p:nvPr/>
          </p:nvSpPr>
          <p:spPr bwMode="auto">
            <a:xfrm>
              <a:off x="1488"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1</a:t>
              </a:r>
              <a:endParaRPr lang="en-US" altLang="en-US">
                <a:solidFill>
                  <a:schemeClr val="tx1"/>
                </a:solidFill>
              </a:endParaRPr>
            </a:p>
          </p:txBody>
        </p:sp>
        <p:sp>
          <p:nvSpPr>
            <p:cNvPr id="61452" name="Rectangle 33"/>
            <p:cNvSpPr>
              <a:spLocks noChangeArrowheads="1"/>
            </p:cNvSpPr>
            <p:nvPr/>
          </p:nvSpPr>
          <p:spPr bwMode="auto">
            <a:xfrm>
              <a:off x="1680"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2</a:t>
              </a:r>
              <a:endParaRPr lang="en-US" altLang="en-US">
                <a:solidFill>
                  <a:schemeClr val="tx1"/>
                </a:solidFill>
              </a:endParaRPr>
            </a:p>
          </p:txBody>
        </p:sp>
        <p:sp>
          <p:nvSpPr>
            <p:cNvPr id="61453" name="Rectangle 34"/>
            <p:cNvSpPr>
              <a:spLocks noChangeArrowheads="1"/>
            </p:cNvSpPr>
            <p:nvPr/>
          </p:nvSpPr>
          <p:spPr bwMode="auto">
            <a:xfrm>
              <a:off x="3360" y="3605"/>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f</a:t>
              </a:r>
              <a:endParaRPr lang="en-US" altLang="en-US" b="1">
                <a:solidFill>
                  <a:schemeClr val="tx1"/>
                </a:solidFill>
              </a:endParaRPr>
            </a:p>
          </p:txBody>
        </p:sp>
        <mc:AlternateContent xmlns:mc="http://schemas.openxmlformats.org/markup-compatibility/2006" xmlns:a14="http://schemas.microsoft.com/office/drawing/2010/main">
          <mc:Choice Requires="a14">
            <p:sp>
              <p:nvSpPr>
                <p:cNvPr id="61454" name="Rectangle 35"/>
                <p:cNvSpPr>
                  <a:spLocks noChangeArrowheads="1"/>
                </p:cNvSpPr>
                <p:nvPr/>
              </p:nvSpPr>
              <p:spPr bwMode="auto">
                <a:xfrm>
                  <a:off x="2016" y="3605"/>
                  <a:ext cx="178" cy="1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14:m>
                    <m:oMathPara xmlns:m="http://schemas.openxmlformats.org/officeDocument/2006/math">
                      <m:oMathParaPr>
                        <m:jc m:val="centerGroup"/>
                      </m:oMathParaPr>
                      <m:oMath xmlns:m="http://schemas.openxmlformats.org/officeDocument/2006/math">
                        <m:r>
                          <a:rPr lang="en-US" altLang="en-US" b="1" i="1" smtClean="0">
                            <a:solidFill>
                              <a:schemeClr val="tx1"/>
                            </a:solidFill>
                            <a:latin typeface="Cambria Math" panose="02040503050406030204" pitchFamily="18" charset="0"/>
                          </a:rPr>
                          <m:t>𝒓</m:t>
                        </m:r>
                      </m:oMath>
                    </m:oMathPara>
                  </a14:m>
                  <a:endParaRPr lang="en-US" altLang="en-US" b="1" dirty="0">
                    <a:solidFill>
                      <a:schemeClr val="tx1"/>
                    </a:solidFill>
                  </a:endParaRPr>
                </a:p>
              </p:txBody>
            </p:sp>
          </mc:Choice>
          <mc:Fallback xmlns="">
            <p:sp>
              <p:nvSpPr>
                <p:cNvPr id="61454" name="Rectangle 35"/>
                <p:cNvSpPr>
                  <a:spLocks noRot="1" noChangeAspect="1" noMove="1" noResize="1" noEditPoints="1" noAdjustHandles="1" noChangeArrowheads="1" noChangeShapeType="1" noTextEdit="1"/>
                </p:cNvSpPr>
                <p:nvPr/>
              </p:nvSpPr>
              <p:spPr bwMode="auto">
                <a:xfrm>
                  <a:off x="2016" y="3605"/>
                  <a:ext cx="178" cy="194"/>
                </a:xfrm>
                <a:prstGeom prst="rect">
                  <a:avLst/>
                </a:prstGeom>
                <a:blipFill rotWithShape="0">
                  <a:blip r:embed="rId4"/>
                  <a:stretch>
                    <a:fillRect l="-8511" b="-196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455" name="Rectangle 36"/>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61456" name="Rectangle 37"/>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57" name="Rectangle 38"/>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58" name="Rectangle 39"/>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59" name="Rectangle 40"/>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0" name="Rectangle 41"/>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1" name="Rectangle 42"/>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2" name="Rectangle 43"/>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3" name="Rectangle 44"/>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4" name="Rectangle 45"/>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5" name="Rectangle 46"/>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6" name="Rectangle 47"/>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7" name="Rectangle 48"/>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8" name="Rectangle 49"/>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69" name="Rectangle 50"/>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70" name="Rectangle 51"/>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1471" name="Rectangle 52"/>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sp>
        <p:nvSpPr>
          <p:cNvPr id="61448" name="Text Box 53"/>
          <p:cNvSpPr txBox="1">
            <a:spLocks noChangeArrowheads="1"/>
          </p:cNvSpPr>
          <p:nvPr/>
        </p:nvSpPr>
        <p:spPr bwMode="auto">
          <a:xfrm>
            <a:off x="6525939" y="5525928"/>
            <a:ext cx="35910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chemeClr val="tx1"/>
                </a:solidFill>
              </a:rPr>
              <a:t>wrapped-around configuration</a:t>
            </a:r>
          </a:p>
        </p:txBody>
      </p:sp>
    </p:spTree>
    <p:extLst>
      <p:ext uri="{BB962C8B-B14F-4D97-AF65-F5344CB8AC3E}">
        <p14:creationId xmlns:p14="http://schemas.microsoft.com/office/powerpoint/2010/main" val="687731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tLang="en-US" smtClean="0"/>
              <a:t>Queue Operations</a:t>
            </a:r>
          </a:p>
        </p:txBody>
      </p:sp>
      <p:sp>
        <p:nvSpPr>
          <p:cNvPr id="62468" name="Rectangle 3" descr="Rectangle: Click to edit Master text styles&#10;Second level&#10;Third level&#10;Fourth level&#10;Fifth level"/>
          <p:cNvSpPr>
            <a:spLocks noGrp="1" noChangeArrowheads="1"/>
          </p:cNvSpPr>
          <p:nvPr>
            <p:ph sz="half" idx="1"/>
          </p:nvPr>
        </p:nvSpPr>
        <p:spPr/>
        <p:txBody>
          <a:bodyPr>
            <a:normAutofit fontScale="85000" lnSpcReduction="20000"/>
          </a:bodyPr>
          <a:lstStyle/>
          <a:p>
            <a:pPr eaLnBrk="1" hangingPunct="1">
              <a:buClr>
                <a:schemeClr val="tx1"/>
              </a:buClr>
            </a:pPr>
            <a:r>
              <a:rPr lang="en-US" altLang="en-US" sz="2800"/>
              <a:t>We use the modulo operator (remainder of division)</a:t>
            </a:r>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a:xfrm>
                <a:off x="6172200" y="2249486"/>
                <a:ext cx="4875211" cy="2899150"/>
              </a:xfrm>
            </p:spPr>
            <p:txBody>
              <a:bodyPr>
                <a:normAutofit fontScale="85000" lnSpcReduction="20000"/>
              </a:bodyPr>
              <a:lstStyle/>
              <a:p>
                <a:pPr marL="0" indent="0">
                  <a:buNone/>
                </a:pPr>
                <a:r>
                  <a:rPr lang="pt-BR" b="1" i="0" u="sng" dirty="0" smtClean="0">
                    <a:solidFill>
                      <a:schemeClr val="accent1"/>
                    </a:solidFill>
                    <a:latin typeface="Courier New" panose="02070309020205020404" pitchFamily="49" charset="0"/>
                    <a:cs typeface="Courier New" panose="02070309020205020404" pitchFamily="49" charset="0"/>
                  </a:rPr>
                  <a:t>Algorithm</a:t>
                </a:r>
                <a:r>
                  <a:rPr lang="pt-BR" i="0" dirty="0" smtClean="0">
                    <a:latin typeface="Courier New" panose="02070309020205020404" pitchFamily="49" charset="0"/>
                    <a:cs typeface="Courier New" panose="02070309020205020404" pitchFamily="49" charset="0"/>
                  </a:rPr>
                  <a:t> size()</a:t>
                </a:r>
              </a:p>
              <a:p>
                <a:pPr marL="0" indent="0">
                  <a:buNone/>
                </a:pPr>
                <a:r>
                  <a:rPr lang="pt-BR" b="1" dirty="0" smtClean="0">
                    <a:solidFill>
                      <a:schemeClr val="accent1"/>
                    </a:solidFill>
                    <a:latin typeface="Courier New" panose="02070309020205020404" pitchFamily="49" charset="0"/>
                    <a:cs typeface="Courier New" panose="02070309020205020404" pitchFamily="49" charset="0"/>
                  </a:rPr>
                  <a:t>Output</a:t>
                </a:r>
                <a:r>
                  <a:rPr lang="pt-BR" dirty="0" smtClean="0">
                    <a:latin typeface="Courier New" panose="02070309020205020404" pitchFamily="49" charset="0"/>
                    <a:cs typeface="Courier New" panose="02070309020205020404" pitchFamily="49" charset="0"/>
                  </a:rPr>
                  <a:t>: Number of elements</a:t>
                </a:r>
                <a:endParaRPr lang="pt-BR" dirty="0">
                  <a:latin typeface="Courier New" panose="02070309020205020404" pitchFamily="49" charset="0"/>
                  <a:cs typeface="Courier New" panose="02070309020205020404" pitchFamily="49" charset="0"/>
                </a:endParaRPr>
              </a:p>
              <a:p>
                <a:pPr marL="457200" indent="-457200">
                  <a:buFont typeface="+mj-lt"/>
                  <a:buAutoNum type="arabicPeriod"/>
                </a:pPr>
                <a:r>
                  <a:rPr lang="pt-BR" b="1" dirty="0" smtClean="0">
                    <a:solidFill>
                      <a:schemeClr val="accent1"/>
                    </a:solidFill>
                    <a:latin typeface="Courier New" panose="02070309020205020404" pitchFamily="49" charset="0"/>
                    <a:cs typeface="Courier New" panose="02070309020205020404" pitchFamily="49" charset="0"/>
                  </a:rPr>
                  <a:t>return</a:t>
                </a:r>
                <a:r>
                  <a:rPr lang="pt-BR" dirty="0" smtClean="0">
                    <a:latin typeface="Courier New" panose="02070309020205020404" pitchFamily="49" charset="0"/>
                    <a:cs typeface="Courier New" panose="02070309020205020404" pitchFamily="49" charset="0"/>
                  </a:rPr>
                  <a:t> </a:t>
                </a:r>
                <a14:m>
                  <m:oMath xmlns:m="http://schemas.openxmlformats.org/officeDocument/2006/math">
                    <m:r>
                      <a:rPr lang="en-US" b="0" i="1" dirty="0" smtClean="0">
                        <a:latin typeface="Cambria Math" panose="02040503050406030204" pitchFamily="18" charset="0"/>
                      </a:rPr>
                      <m:t>𝑠𝑧</m:t>
                    </m:r>
                  </m:oMath>
                </a14:m>
                <a:endParaRPr lang="pt-BR" u="sng" dirty="0" smtClean="0">
                  <a:latin typeface="Courier New" panose="02070309020205020404" pitchFamily="49" charset="0"/>
                  <a:cs typeface="Courier New" panose="02070309020205020404" pitchFamily="49" charset="0"/>
                </a:endParaRPr>
              </a:p>
              <a:p>
                <a:pPr marL="0" indent="0">
                  <a:buNone/>
                </a:pPr>
                <a:r>
                  <a:rPr lang="pt-BR" b="1" i="0" u="sng" dirty="0" smtClean="0">
                    <a:solidFill>
                      <a:schemeClr val="accent1"/>
                    </a:solidFill>
                    <a:latin typeface="Courier New" panose="02070309020205020404" pitchFamily="49" charset="0"/>
                    <a:cs typeface="Courier New" panose="02070309020205020404" pitchFamily="49" charset="0"/>
                  </a:rPr>
                  <a:t>Algorithm</a:t>
                </a:r>
                <a:r>
                  <a:rPr lang="pt-BR" i="0" dirty="0" smtClean="0">
                    <a:latin typeface="Courier New" panose="02070309020205020404" pitchFamily="49" charset="0"/>
                    <a:cs typeface="Courier New" panose="02070309020205020404" pitchFamily="49" charset="0"/>
                  </a:rPr>
                  <a:t> isEmpty()</a:t>
                </a:r>
              </a:p>
              <a:p>
                <a:pPr marL="0" indent="0">
                  <a:buNone/>
                </a:pPr>
                <a:r>
                  <a:rPr lang="pt-BR" b="1" dirty="0" smtClean="0">
                    <a:solidFill>
                      <a:schemeClr val="accent1"/>
                    </a:solidFill>
                    <a:latin typeface="Courier New" panose="02070309020205020404" pitchFamily="49" charset="0"/>
                    <a:cs typeface="Courier New" panose="02070309020205020404" pitchFamily="49" charset="0"/>
                  </a:rPr>
                  <a:t>Output</a:t>
                </a:r>
                <a:r>
                  <a:rPr lang="pt-BR" dirty="0" smtClean="0">
                    <a:latin typeface="Courier New" panose="02070309020205020404" pitchFamily="49" charset="0"/>
                    <a:cs typeface="Courier New" panose="02070309020205020404" pitchFamily="49" charset="0"/>
                  </a:rPr>
                  <a:t>: True if no elements in queue, false otherwise</a:t>
                </a:r>
                <a:endParaRPr lang="pt-BR" dirty="0">
                  <a:latin typeface="Courier New" panose="02070309020205020404" pitchFamily="49" charset="0"/>
                  <a:cs typeface="Courier New" panose="02070309020205020404" pitchFamily="49" charset="0"/>
                </a:endParaRPr>
              </a:p>
              <a:p>
                <a:pPr marL="457200" indent="-457200">
                  <a:buFont typeface="+mj-lt"/>
                  <a:buAutoNum type="arabicPeriod"/>
                </a:pPr>
                <a:r>
                  <a:rPr lang="pt-BR" b="1" dirty="0" smtClean="0">
                    <a:solidFill>
                      <a:schemeClr val="accent1"/>
                    </a:solidFill>
                    <a:latin typeface="Courier New" panose="02070309020205020404" pitchFamily="49" charset="0"/>
                    <a:cs typeface="Courier New" panose="02070309020205020404" pitchFamily="49" charset="0"/>
                  </a:rPr>
                  <a:t>return</a:t>
                </a:r>
                <a:r>
                  <a:rPr lang="pt-BR" dirty="0" smtClean="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rPr>
                      <m:t>𝑠𝑧</m:t>
                    </m:r>
                    <m:r>
                      <a:rPr lang="en-US" b="0" i="1" smtClean="0">
                        <a:latin typeface="Cambria Math" panose="02040503050406030204" pitchFamily="18" charset="0"/>
                      </a:rPr>
                      <m:t>=0</m:t>
                    </m:r>
                  </m:oMath>
                </a14:m>
                <a:endParaRPr lang="pt-BR" dirty="0">
                  <a:solidFill>
                    <a:schemeClr val="accent2"/>
                  </a:solidFill>
                  <a:latin typeface="Courier New" panose="02070309020205020404" pitchFamily="49" charset="0"/>
                  <a:cs typeface="Courier New" panose="02070309020205020404" pitchFamily="49" charset="0"/>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xfrm>
                <a:off x="6172200" y="2249486"/>
                <a:ext cx="4875211" cy="2899150"/>
              </a:xfrm>
              <a:blipFill rotWithShape="0">
                <a:blip r:embed="rId2"/>
                <a:stretch>
                  <a:fillRect l="-1877" t="-840" r="-2003" b="-4202"/>
                </a:stretch>
              </a:blipFill>
            </p:spPr>
            <p:txBody>
              <a:bodyPr/>
              <a:lstStyle/>
              <a:p>
                <a:r>
                  <a:rPr lang="en-US">
                    <a:noFill/>
                  </a:rPr>
                  <a:t> </a:t>
                </a:r>
              </a:p>
            </p:txBody>
          </p:sp>
        </mc:Fallback>
      </mc:AlternateContent>
      <p:grpSp>
        <p:nvGrpSpPr>
          <p:cNvPr id="55" name="Group 4"/>
          <p:cNvGrpSpPr>
            <a:grpSpLocks/>
          </p:cNvGrpSpPr>
          <p:nvPr/>
        </p:nvGrpSpPr>
        <p:grpSpPr bwMode="auto">
          <a:xfrm>
            <a:off x="4787590" y="5148636"/>
            <a:ext cx="5638800" cy="696913"/>
            <a:chOff x="960" y="2597"/>
            <a:chExt cx="3552" cy="439"/>
          </a:xfrm>
        </p:grpSpPr>
        <p:sp>
          <p:nvSpPr>
            <p:cNvPr id="56" name="Rectangle 5"/>
            <p:cNvSpPr>
              <a:spLocks noChangeArrowheads="1"/>
            </p:cNvSpPr>
            <p:nvPr/>
          </p:nvSpPr>
          <p:spPr bwMode="auto">
            <a:xfrm>
              <a:off x="960" y="2597"/>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57" name="Rectangle 6"/>
            <p:cNvSpPr>
              <a:spLocks noChangeArrowheads="1"/>
            </p:cNvSpPr>
            <p:nvPr/>
          </p:nvSpPr>
          <p:spPr bwMode="auto">
            <a:xfrm>
              <a:off x="1296"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58" name="Rectangle 7"/>
            <p:cNvSpPr>
              <a:spLocks noChangeArrowheads="1"/>
            </p:cNvSpPr>
            <p:nvPr/>
          </p:nvSpPr>
          <p:spPr bwMode="auto">
            <a:xfrm>
              <a:off x="1488"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1</a:t>
              </a:r>
              <a:endParaRPr lang="en-US" altLang="en-US" dirty="0">
                <a:solidFill>
                  <a:schemeClr val="tx1"/>
                </a:solidFill>
              </a:endParaRPr>
            </a:p>
          </p:txBody>
        </p:sp>
        <p:sp>
          <p:nvSpPr>
            <p:cNvPr id="59" name="Rectangle 8"/>
            <p:cNvSpPr>
              <a:spLocks noChangeArrowheads="1"/>
            </p:cNvSpPr>
            <p:nvPr/>
          </p:nvSpPr>
          <p:spPr bwMode="auto">
            <a:xfrm>
              <a:off x="1680"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2</a:t>
              </a:r>
              <a:endParaRPr lang="en-US" altLang="en-US" dirty="0">
                <a:solidFill>
                  <a:schemeClr val="tx1"/>
                </a:solidFill>
              </a:endParaRPr>
            </a:p>
          </p:txBody>
        </p:sp>
        <p:sp>
          <p:nvSpPr>
            <p:cNvPr id="60" name="Rectangle 9"/>
            <p:cNvSpPr>
              <a:spLocks noChangeArrowheads="1"/>
            </p:cNvSpPr>
            <p:nvPr/>
          </p:nvSpPr>
          <p:spPr bwMode="auto">
            <a:xfrm>
              <a:off x="3936" y="284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r</a:t>
              </a:r>
              <a:endParaRPr lang="en-US" altLang="en-US" b="1" dirty="0">
                <a:solidFill>
                  <a:schemeClr val="tx1"/>
                </a:solidFill>
              </a:endParaRPr>
            </a:p>
          </p:txBody>
        </p:sp>
        <p:sp>
          <p:nvSpPr>
            <p:cNvPr id="61" name="Rectangle 10"/>
            <p:cNvSpPr>
              <a:spLocks noChangeArrowheads="1"/>
            </p:cNvSpPr>
            <p:nvPr/>
          </p:nvSpPr>
          <p:spPr bwMode="auto">
            <a:xfrm>
              <a:off x="2016" y="284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f</a:t>
              </a:r>
              <a:endParaRPr lang="en-US" altLang="en-US" b="1" dirty="0">
                <a:solidFill>
                  <a:schemeClr val="tx1"/>
                </a:solidFill>
              </a:endParaRPr>
            </a:p>
          </p:txBody>
        </p:sp>
        <p:sp>
          <p:nvSpPr>
            <p:cNvPr id="62" name="Rectangle 11"/>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63" name="Rectangle 12"/>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4" name="Rectangle 13"/>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5" name="Rectangle 14"/>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6" name="Rectangle 15"/>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7" name="Rectangle 16"/>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8" name="Rectangle 17"/>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9" name="Rectangle 18"/>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0" name="Rectangle 19"/>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1" name="Rectangle 20"/>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2" name="Rectangle 21"/>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3" name="Rectangle 22"/>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4" name="Rectangle 23"/>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5" name="Rectangle 24"/>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6" name="Rectangle 25"/>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77" name="Rectangle 26"/>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78" name="Rectangle 27"/>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grpSp>
        <p:nvGrpSpPr>
          <p:cNvPr id="79" name="Group 29"/>
          <p:cNvGrpSpPr>
            <a:grpSpLocks/>
          </p:cNvGrpSpPr>
          <p:nvPr/>
        </p:nvGrpSpPr>
        <p:grpSpPr bwMode="auto">
          <a:xfrm>
            <a:off x="4787590" y="6016583"/>
            <a:ext cx="5638800" cy="696913"/>
            <a:chOff x="960" y="3360"/>
            <a:chExt cx="3552" cy="439"/>
          </a:xfrm>
        </p:grpSpPr>
        <p:sp>
          <p:nvSpPr>
            <p:cNvPr id="80" name="Rectangle 30"/>
            <p:cNvSpPr>
              <a:spLocks noChangeArrowheads="1"/>
            </p:cNvSpPr>
            <p:nvPr/>
          </p:nvSpPr>
          <p:spPr bwMode="auto">
            <a:xfrm>
              <a:off x="960" y="3360"/>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81" name="Rectangle 31"/>
            <p:cNvSpPr>
              <a:spLocks noChangeArrowheads="1"/>
            </p:cNvSpPr>
            <p:nvPr/>
          </p:nvSpPr>
          <p:spPr bwMode="auto">
            <a:xfrm>
              <a:off x="1296"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82" name="Rectangle 32"/>
            <p:cNvSpPr>
              <a:spLocks noChangeArrowheads="1"/>
            </p:cNvSpPr>
            <p:nvPr/>
          </p:nvSpPr>
          <p:spPr bwMode="auto">
            <a:xfrm>
              <a:off x="1488"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1</a:t>
              </a:r>
              <a:endParaRPr lang="en-US" altLang="en-US">
                <a:solidFill>
                  <a:schemeClr val="tx1"/>
                </a:solidFill>
              </a:endParaRPr>
            </a:p>
          </p:txBody>
        </p:sp>
        <p:sp>
          <p:nvSpPr>
            <p:cNvPr id="83" name="Rectangle 33"/>
            <p:cNvSpPr>
              <a:spLocks noChangeArrowheads="1"/>
            </p:cNvSpPr>
            <p:nvPr/>
          </p:nvSpPr>
          <p:spPr bwMode="auto">
            <a:xfrm>
              <a:off x="1680"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2</a:t>
              </a:r>
              <a:endParaRPr lang="en-US" altLang="en-US">
                <a:solidFill>
                  <a:schemeClr val="tx1"/>
                </a:solidFill>
              </a:endParaRPr>
            </a:p>
          </p:txBody>
        </p:sp>
        <p:sp>
          <p:nvSpPr>
            <p:cNvPr id="84" name="Rectangle 34"/>
            <p:cNvSpPr>
              <a:spLocks noChangeArrowheads="1"/>
            </p:cNvSpPr>
            <p:nvPr/>
          </p:nvSpPr>
          <p:spPr bwMode="auto">
            <a:xfrm>
              <a:off x="3360" y="3605"/>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f</a:t>
              </a:r>
              <a:endParaRPr lang="en-US" altLang="en-US" b="1">
                <a:solidFill>
                  <a:schemeClr val="tx1"/>
                </a:solidFill>
              </a:endParaRPr>
            </a:p>
          </p:txBody>
        </p:sp>
        <p:sp>
          <p:nvSpPr>
            <p:cNvPr id="85" name="Rectangle 35"/>
            <p:cNvSpPr>
              <a:spLocks noChangeArrowheads="1"/>
            </p:cNvSpPr>
            <p:nvPr/>
          </p:nvSpPr>
          <p:spPr bwMode="auto">
            <a:xfrm>
              <a:off x="2016" y="3605"/>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r</a:t>
              </a:r>
              <a:endParaRPr lang="en-US" altLang="en-US" b="1">
                <a:solidFill>
                  <a:schemeClr val="tx1"/>
                </a:solidFill>
              </a:endParaRPr>
            </a:p>
          </p:txBody>
        </p:sp>
        <p:sp>
          <p:nvSpPr>
            <p:cNvPr id="86" name="Rectangle 36"/>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87" name="Rectangle 37"/>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8" name="Rectangle 38"/>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9" name="Rectangle 39"/>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0" name="Rectangle 40"/>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1" name="Rectangle 41"/>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2" name="Rectangle 42"/>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3" name="Rectangle 43"/>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4" name="Rectangle 44"/>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5" name="Rectangle 45"/>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6" name="Rectangle 46"/>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7" name="Rectangle 47"/>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8" name="Rectangle 48"/>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9" name="Rectangle 49"/>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0" name="Rectangle 50"/>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1" name="Rectangle 51"/>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2" name="Rectangle 52"/>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spTree>
    <p:extLst>
      <p:ext uri="{BB962C8B-B14F-4D97-AF65-F5344CB8AC3E}">
        <p14:creationId xmlns:p14="http://schemas.microsoft.com/office/powerpoint/2010/main" val="635583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dirty="0" smtClean="0"/>
              <a:t>Queue Operations</a:t>
            </a:r>
          </a:p>
        </p:txBody>
      </p:sp>
      <p:sp>
        <p:nvSpPr>
          <p:cNvPr id="63494" name="Rectangle 5" descr="Rectangle: Click to edit Master text styles&#10;Second level&#10;Third level&#10;Fourth level&#10;Fifth level"/>
          <p:cNvSpPr>
            <a:spLocks noGrp="1" noChangeArrowheads="1"/>
          </p:cNvSpPr>
          <p:nvPr>
            <p:ph sz="half" idx="1"/>
          </p:nvPr>
        </p:nvSpPr>
        <p:spPr/>
        <p:txBody>
          <a:bodyPr>
            <a:normAutofit fontScale="92500" lnSpcReduction="20000"/>
          </a:bodyPr>
          <a:lstStyle/>
          <a:p>
            <a:pPr eaLnBrk="1" hangingPunct="1">
              <a:lnSpc>
                <a:spcPct val="90000"/>
              </a:lnSpc>
              <a:buClr>
                <a:schemeClr val="tx1"/>
              </a:buClr>
            </a:pPr>
            <a:r>
              <a:rPr lang="en-US" altLang="en-US" sz="2000" dirty="0"/>
              <a:t>Operation </a:t>
            </a:r>
            <a:r>
              <a:rPr lang="en-US" altLang="en-US" sz="2000" dirty="0" err="1"/>
              <a:t>enqueue</a:t>
            </a:r>
            <a:r>
              <a:rPr lang="en-US" altLang="en-US" sz="2000" dirty="0"/>
              <a:t> throws an exception if the array is full</a:t>
            </a:r>
          </a:p>
          <a:p>
            <a:pPr eaLnBrk="1" hangingPunct="1">
              <a:lnSpc>
                <a:spcPct val="90000"/>
              </a:lnSpc>
              <a:buClr>
                <a:schemeClr val="tx1"/>
              </a:buClr>
            </a:pPr>
            <a:r>
              <a:rPr lang="en-US" altLang="en-US" sz="2000" dirty="0"/>
              <a:t>This exception is implementation-dependent</a:t>
            </a:r>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a:xfrm>
                <a:off x="6172200" y="2249486"/>
                <a:ext cx="6019800" cy="2899150"/>
              </a:xfrm>
            </p:spPr>
            <p:txBody>
              <a:bodyPr>
                <a:normAutofit fontScale="92500" lnSpcReduction="20000"/>
              </a:bodyPr>
              <a:lstStyle/>
              <a:p>
                <a:pPr marL="0" indent="0">
                  <a:lnSpc>
                    <a:spcPct val="100000"/>
                  </a:lnSpc>
                  <a:buNone/>
                </a:pPr>
                <a:r>
                  <a:rPr lang="en-US" b="1" i="0" u="sng" dirty="0" smtClean="0">
                    <a:solidFill>
                      <a:schemeClr val="accent1"/>
                    </a:solidFill>
                    <a:latin typeface="Courier New" panose="02070309020205020404" pitchFamily="49" charset="0"/>
                    <a:cs typeface="Courier New" panose="02070309020205020404" pitchFamily="49" charset="0"/>
                  </a:rPr>
                  <a:t>Algorithm</a:t>
                </a:r>
                <a:r>
                  <a:rPr lang="en-US" b="0" i="0" dirty="0" smtClean="0">
                    <a:latin typeface="Courier New" panose="02070309020205020404" pitchFamily="49" charset="0"/>
                    <a:cs typeface="Courier New" panose="02070309020205020404" pitchFamily="49" charset="0"/>
                  </a:rPr>
                  <a:t> </a:t>
                </a:r>
                <a:r>
                  <a:rPr lang="en-US" b="0" i="0" dirty="0" err="1" smtClean="0">
                    <a:latin typeface="Courier New" panose="02070309020205020404" pitchFamily="49" charset="0"/>
                    <a:cs typeface="Courier New" panose="02070309020205020404" pitchFamily="49" charset="0"/>
                  </a:rPr>
                  <a:t>e</a:t>
                </a:r>
                <a:r>
                  <a:rPr lang="en-US" i="0" dirty="0" err="1" smtClean="0">
                    <a:latin typeface="Courier New" panose="02070309020205020404" pitchFamily="49" charset="0"/>
                    <a:cs typeface="Courier New" panose="02070309020205020404" pitchFamily="49" charset="0"/>
                  </a:rPr>
                  <a:t>nqueue</a:t>
                </a:r>
                <a:r>
                  <a:rPr lang="en-US" i="0" dirty="0" smtClean="0">
                    <a:latin typeface="Courier New" panose="02070309020205020404" pitchFamily="49" charset="0"/>
                    <a:cs typeface="Courier New" panose="02070309020205020404" pitchFamily="49" charset="0"/>
                  </a:rPr>
                  <a:t>(e)</a:t>
                </a:r>
              </a:p>
              <a:p>
                <a:pPr marL="0" indent="0">
                  <a:lnSpc>
                    <a:spcPct val="100000"/>
                  </a:lnSpc>
                  <a:buNone/>
                </a:pPr>
                <a:r>
                  <a:rPr lang="en-US" b="1" dirty="0" smtClean="0">
                    <a:solidFill>
                      <a:schemeClr val="accent1"/>
                    </a:solidFill>
                    <a:latin typeface="Courier New" panose="02070309020205020404" pitchFamily="49" charset="0"/>
                    <a:cs typeface="Courier New" panose="02070309020205020404" pitchFamily="49" charset="0"/>
                  </a:rPr>
                  <a:t>Input</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Element</a:t>
                </a:r>
                <a:r>
                  <a:rPr lang="en-US" dirty="0" smtClean="0">
                    <a:latin typeface="Courier New" panose="02070309020205020404" pitchFamily="49" charset="0"/>
                    <a:cs typeface="Courier New" panose="02070309020205020404" pitchFamily="49" charset="0"/>
                  </a:rPr>
                  <a:t> e</a:t>
                </a:r>
                <a:endParaRPr lang="en-US" dirty="0">
                  <a:latin typeface="Courier New" panose="02070309020205020404" pitchFamily="49" charset="0"/>
                  <a:cs typeface="Courier New" panose="02070309020205020404" pitchFamily="49" charset="0"/>
                </a:endParaRPr>
              </a:p>
              <a:p>
                <a:pPr marL="457200" indent="-457200">
                  <a:lnSpc>
                    <a:spcPct val="100000"/>
                  </a:lnSpc>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14:m>
                  <m:oMath xmlns:m="http://schemas.openxmlformats.org/officeDocument/2006/math">
                    <m:r>
                      <m:rPr>
                        <m:sty m:val="p"/>
                      </m:rPr>
                      <a:rPr lang="en-US" i="0" dirty="0" smtClean="0">
                        <a:latin typeface="Cambria Math" panose="02040503050406030204" pitchFamily="18" charset="0"/>
                      </a:rPr>
                      <m:t>size</m:t>
                    </m:r>
                    <m:r>
                      <a:rPr lang="en-US" b="0" i="0" dirty="0" smtClean="0">
                        <a:latin typeface="Cambria Math" panose="02040503050406030204" pitchFamily="18" charset="0"/>
                      </a:rPr>
                      <m:t>()</m:t>
                    </m:r>
                    <m:r>
                      <a:rPr lang="en-US" b="0" i="1" dirty="0" smtClean="0">
                        <a:latin typeface="Cambria Math" panose="02040503050406030204" pitchFamily="18" charset="0"/>
                      </a:rPr>
                      <m:t>=</m:t>
                    </m:r>
                    <m:r>
                      <a:rPr lang="en-US" i="1" dirty="0" smtClean="0">
                        <a:latin typeface="Cambria Math" panose="02040503050406030204" pitchFamily="18" charset="0"/>
                      </a:rPr>
                      <m:t>𝑁</m:t>
                    </m:r>
                    <m:r>
                      <a:rPr lang="en-US" b="0" i="1" dirty="0" smtClean="0">
                        <a:latin typeface="Cambria Math" panose="02040503050406030204" pitchFamily="18" charset="0"/>
                      </a:rPr>
                      <m:t>−</m:t>
                    </m:r>
                    <m:r>
                      <a:rPr lang="en-US" i="1" dirty="0" smtClean="0">
                        <a:solidFill>
                          <a:schemeClr val="accent2"/>
                        </a:solidFill>
                        <a:latin typeface="Cambria Math" panose="02040503050406030204" pitchFamily="18" charset="0"/>
                      </a:rPr>
                      <m:t>1</m:t>
                    </m:r>
                    <m:r>
                      <a:rPr lang="en-US" i="1" dirty="0" smtClean="0">
                        <a:latin typeface="Cambria Math" panose="02040503050406030204" pitchFamily="18" charset="0"/>
                      </a:rPr>
                      <m:t> </m:t>
                    </m:r>
                  </m:oMath>
                </a14:m>
                <a:r>
                  <a:rPr lang="en-US" b="1" dirty="0" smtClean="0">
                    <a:solidFill>
                      <a:schemeClr val="accent1"/>
                    </a:solidFill>
                    <a:latin typeface="Courier New" panose="02070309020205020404" pitchFamily="49" charset="0"/>
                    <a:cs typeface="Courier New" panose="02070309020205020404" pitchFamily="49" charset="0"/>
                  </a:rPr>
                  <a:t>then</a:t>
                </a:r>
                <a:endParaRPr lang="en-US" b="1" dirty="0">
                  <a:solidFill>
                    <a:schemeClr val="accent1"/>
                  </a:solidFill>
                  <a:latin typeface="Courier New" panose="02070309020205020404" pitchFamily="49" charset="0"/>
                  <a:cs typeface="Courier New" panose="02070309020205020404" pitchFamily="49" charset="0"/>
                </a:endParaRPr>
              </a:p>
              <a:p>
                <a:pPr marL="457200" indent="-457200">
                  <a:lnSpc>
                    <a:spcPct val="100000"/>
                  </a:lnSpc>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throw</a:t>
                </a:r>
                <a:r>
                  <a:rPr lang="en-US" dirty="0" smtClean="0">
                    <a:latin typeface="Courier New" panose="02070309020205020404" pitchFamily="49" charset="0"/>
                    <a:cs typeface="Courier New" panose="02070309020205020404" pitchFamily="49" charset="0"/>
                  </a:rPr>
                  <a:t> </a:t>
                </a:r>
                <a:r>
                  <a:rPr lang="en-US" b="1" i="0" dirty="0" err="1" smtClean="0">
                    <a:latin typeface="Courier New" panose="02070309020205020404" pitchFamily="49" charset="0"/>
                    <a:cs typeface="Courier New" panose="02070309020205020404" pitchFamily="49" charset="0"/>
                  </a:rPr>
                  <a:t>IllegalStateException</a:t>
                </a:r>
                <a:endParaRPr lang="en-US" b="1" dirty="0">
                  <a:latin typeface="Courier New" panose="02070309020205020404" pitchFamily="49" charset="0"/>
                  <a:cs typeface="Courier New" panose="02070309020205020404" pitchFamily="49" charset="0"/>
                </a:endParaRPr>
              </a:p>
              <a:p>
                <a:pPr marL="457200" indent="-457200">
                  <a:lnSpc>
                    <a:spcPct val="100000"/>
                  </a:lnSpc>
                  <a:buFont typeface="+mj-lt"/>
                  <a:buAutoNum type="arabicPeriod"/>
                </a:pP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𝑠𝑧</m:t>
                        </m:r>
                      </m:e>
                    </m:d>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𝑁</m:t>
                    </m:r>
                  </m:oMath>
                </a14:m>
                <a:endParaRPr lang="en-US" dirty="0">
                  <a:latin typeface="Courier New" panose="02070309020205020404" pitchFamily="49" charset="0"/>
                  <a:cs typeface="Courier New" panose="02070309020205020404" pitchFamily="49" charset="0"/>
                </a:endParaRPr>
              </a:p>
              <a:p>
                <a:pPr marL="457200" indent="-457200">
                  <a:lnSpc>
                    <a:spcPct val="100000"/>
                  </a:lnSpc>
                  <a:buFont typeface="+mj-lt"/>
                  <a:buAutoNum type="arabicPeriod"/>
                </a:pPr>
                <a14:m>
                  <m:oMath xmlns:m="http://schemas.openxmlformats.org/officeDocument/2006/math">
                    <m:r>
                      <a:rPr lang="en-US" b="0" i="1" smtClean="0">
                        <a:latin typeface="Cambria Math" panose="02040503050406030204" pitchFamily="18" charset="0"/>
                      </a:rPr>
                      <m:t>𝑄</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𝑒</m:t>
                    </m:r>
                  </m:oMath>
                </a14:m>
                <a:endParaRPr lang="en-US" dirty="0">
                  <a:latin typeface="Courier New" panose="02070309020205020404" pitchFamily="49" charset="0"/>
                  <a:cs typeface="Courier New" panose="02070309020205020404" pitchFamily="49" charset="0"/>
                </a:endParaRPr>
              </a:p>
              <a:p>
                <a:pPr marL="457200" indent="-457200">
                  <a:lnSpc>
                    <a:spcPct val="100000"/>
                  </a:lnSpc>
                  <a:buFont typeface="+mj-lt"/>
                  <a:buAutoNum type="arabicPeriod"/>
                </a:pPr>
                <a14:m>
                  <m:oMath xmlns:m="http://schemas.openxmlformats.org/officeDocument/2006/math">
                    <m:r>
                      <a:rPr lang="en-US" b="0" i="1" smtClean="0">
                        <a:latin typeface="Cambria Math" panose="02040503050406030204" pitchFamily="18" charset="0"/>
                      </a:rPr>
                      <m:t>𝑠𝑧</m:t>
                    </m:r>
                    <m:r>
                      <a:rPr lang="en-US" b="0" i="1" smtClean="0">
                        <a:latin typeface="Cambria Math" panose="02040503050406030204" pitchFamily="18" charset="0"/>
                      </a:rPr>
                      <m:t>←</m:t>
                    </m:r>
                    <m:r>
                      <a:rPr lang="en-US" b="0" i="1" smtClean="0">
                        <a:latin typeface="Cambria Math" panose="02040503050406030204" pitchFamily="18" charset="0"/>
                      </a:rPr>
                      <m:t>𝑠𝑧</m:t>
                    </m:r>
                    <m:r>
                      <a:rPr lang="en-US" b="0" i="1" smtClean="0">
                        <a:latin typeface="Cambria Math" panose="02040503050406030204" pitchFamily="18" charset="0"/>
                      </a:rPr>
                      <m:t>+1</m:t>
                    </m:r>
                  </m:oMath>
                </a14:m>
                <a:endParaRPr lang="en-US" dirty="0">
                  <a:solidFill>
                    <a:schemeClr val="accent2"/>
                  </a:solidFill>
                  <a:latin typeface="Courier New" panose="02070309020205020404" pitchFamily="49" charset="0"/>
                  <a:cs typeface="Courier New" panose="02070309020205020404" pitchFamily="49" charset="0"/>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xfrm>
                <a:off x="6172200" y="2249486"/>
                <a:ext cx="6019800" cy="2899150"/>
              </a:xfrm>
              <a:blipFill rotWithShape="0">
                <a:blip r:embed="rId2"/>
                <a:stretch>
                  <a:fillRect l="-1925" t="-3151" b="-210"/>
                </a:stretch>
              </a:blipFill>
            </p:spPr>
            <p:txBody>
              <a:bodyPr/>
              <a:lstStyle/>
              <a:p>
                <a:r>
                  <a:rPr lang="en-US">
                    <a:noFill/>
                  </a:rPr>
                  <a:t> </a:t>
                </a:r>
              </a:p>
            </p:txBody>
          </p:sp>
        </mc:Fallback>
      </mc:AlternateContent>
      <p:sp>
        <p:nvSpPr>
          <p:cNvPr id="63492" name="Rectangle 3"/>
          <p:cNvSpPr>
            <a:spLocks noChangeArrowheads="1"/>
          </p:cNvSpPr>
          <p:nvPr/>
        </p:nvSpPr>
        <p:spPr bwMode="auto">
          <a:xfrm>
            <a:off x="2133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sz="4400">
              <a:solidFill>
                <a:schemeClr val="tx2"/>
              </a:solidFill>
            </a:endParaRPr>
          </a:p>
        </p:txBody>
      </p:sp>
      <p:grpSp>
        <p:nvGrpSpPr>
          <p:cNvPr id="56" name="Group 4"/>
          <p:cNvGrpSpPr>
            <a:grpSpLocks/>
          </p:cNvGrpSpPr>
          <p:nvPr/>
        </p:nvGrpSpPr>
        <p:grpSpPr bwMode="auto">
          <a:xfrm>
            <a:off x="4787590" y="5148636"/>
            <a:ext cx="5638800" cy="696913"/>
            <a:chOff x="960" y="2597"/>
            <a:chExt cx="3552" cy="439"/>
          </a:xfrm>
        </p:grpSpPr>
        <p:sp>
          <p:nvSpPr>
            <p:cNvPr id="57" name="Rectangle 5"/>
            <p:cNvSpPr>
              <a:spLocks noChangeArrowheads="1"/>
            </p:cNvSpPr>
            <p:nvPr/>
          </p:nvSpPr>
          <p:spPr bwMode="auto">
            <a:xfrm>
              <a:off x="960" y="2597"/>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58" name="Rectangle 6"/>
            <p:cNvSpPr>
              <a:spLocks noChangeArrowheads="1"/>
            </p:cNvSpPr>
            <p:nvPr/>
          </p:nvSpPr>
          <p:spPr bwMode="auto">
            <a:xfrm>
              <a:off x="1296"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59" name="Rectangle 7"/>
            <p:cNvSpPr>
              <a:spLocks noChangeArrowheads="1"/>
            </p:cNvSpPr>
            <p:nvPr/>
          </p:nvSpPr>
          <p:spPr bwMode="auto">
            <a:xfrm>
              <a:off x="1488"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1</a:t>
              </a:r>
              <a:endParaRPr lang="en-US" altLang="en-US" dirty="0">
                <a:solidFill>
                  <a:schemeClr val="tx1"/>
                </a:solidFill>
              </a:endParaRPr>
            </a:p>
          </p:txBody>
        </p:sp>
        <p:sp>
          <p:nvSpPr>
            <p:cNvPr id="60" name="Rectangle 8"/>
            <p:cNvSpPr>
              <a:spLocks noChangeArrowheads="1"/>
            </p:cNvSpPr>
            <p:nvPr/>
          </p:nvSpPr>
          <p:spPr bwMode="auto">
            <a:xfrm>
              <a:off x="1680"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2</a:t>
              </a:r>
              <a:endParaRPr lang="en-US" altLang="en-US" dirty="0">
                <a:solidFill>
                  <a:schemeClr val="tx1"/>
                </a:solidFill>
              </a:endParaRPr>
            </a:p>
          </p:txBody>
        </p:sp>
        <p:sp>
          <p:nvSpPr>
            <p:cNvPr id="61" name="Rectangle 9"/>
            <p:cNvSpPr>
              <a:spLocks noChangeArrowheads="1"/>
            </p:cNvSpPr>
            <p:nvPr/>
          </p:nvSpPr>
          <p:spPr bwMode="auto">
            <a:xfrm>
              <a:off x="3936" y="284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r</a:t>
              </a:r>
              <a:endParaRPr lang="en-US" altLang="en-US" b="1" dirty="0">
                <a:solidFill>
                  <a:schemeClr val="tx1"/>
                </a:solidFill>
              </a:endParaRPr>
            </a:p>
          </p:txBody>
        </p:sp>
        <p:sp>
          <p:nvSpPr>
            <p:cNvPr id="62" name="Rectangle 10"/>
            <p:cNvSpPr>
              <a:spLocks noChangeArrowheads="1"/>
            </p:cNvSpPr>
            <p:nvPr/>
          </p:nvSpPr>
          <p:spPr bwMode="auto">
            <a:xfrm>
              <a:off x="2016" y="284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f</a:t>
              </a:r>
              <a:endParaRPr lang="en-US" altLang="en-US" b="1" dirty="0">
                <a:solidFill>
                  <a:schemeClr val="tx1"/>
                </a:solidFill>
              </a:endParaRPr>
            </a:p>
          </p:txBody>
        </p:sp>
        <p:sp>
          <p:nvSpPr>
            <p:cNvPr id="63" name="Rectangle 11"/>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64" name="Rectangle 12"/>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5" name="Rectangle 13"/>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6" name="Rectangle 14"/>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7" name="Rectangle 15"/>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8" name="Rectangle 16"/>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9" name="Rectangle 17"/>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0" name="Rectangle 18"/>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1" name="Rectangle 19"/>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2" name="Rectangle 20"/>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3" name="Rectangle 21"/>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4" name="Rectangle 22"/>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5" name="Rectangle 23"/>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6" name="Rectangle 24"/>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7" name="Rectangle 25"/>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78" name="Rectangle 26"/>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79" name="Rectangle 27"/>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grpSp>
        <p:nvGrpSpPr>
          <p:cNvPr id="80" name="Group 29"/>
          <p:cNvGrpSpPr>
            <a:grpSpLocks/>
          </p:cNvGrpSpPr>
          <p:nvPr/>
        </p:nvGrpSpPr>
        <p:grpSpPr bwMode="auto">
          <a:xfrm>
            <a:off x="4787590" y="6016583"/>
            <a:ext cx="5638800" cy="696913"/>
            <a:chOff x="960" y="3360"/>
            <a:chExt cx="3552" cy="439"/>
          </a:xfrm>
        </p:grpSpPr>
        <p:sp>
          <p:nvSpPr>
            <p:cNvPr id="81" name="Rectangle 30"/>
            <p:cNvSpPr>
              <a:spLocks noChangeArrowheads="1"/>
            </p:cNvSpPr>
            <p:nvPr/>
          </p:nvSpPr>
          <p:spPr bwMode="auto">
            <a:xfrm>
              <a:off x="960" y="3360"/>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82" name="Rectangle 31"/>
            <p:cNvSpPr>
              <a:spLocks noChangeArrowheads="1"/>
            </p:cNvSpPr>
            <p:nvPr/>
          </p:nvSpPr>
          <p:spPr bwMode="auto">
            <a:xfrm>
              <a:off x="1296"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83" name="Rectangle 32"/>
            <p:cNvSpPr>
              <a:spLocks noChangeArrowheads="1"/>
            </p:cNvSpPr>
            <p:nvPr/>
          </p:nvSpPr>
          <p:spPr bwMode="auto">
            <a:xfrm>
              <a:off x="1488"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1</a:t>
              </a:r>
              <a:endParaRPr lang="en-US" altLang="en-US">
                <a:solidFill>
                  <a:schemeClr val="tx1"/>
                </a:solidFill>
              </a:endParaRPr>
            </a:p>
          </p:txBody>
        </p:sp>
        <p:sp>
          <p:nvSpPr>
            <p:cNvPr id="84" name="Rectangle 33"/>
            <p:cNvSpPr>
              <a:spLocks noChangeArrowheads="1"/>
            </p:cNvSpPr>
            <p:nvPr/>
          </p:nvSpPr>
          <p:spPr bwMode="auto">
            <a:xfrm>
              <a:off x="1680"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2</a:t>
              </a:r>
              <a:endParaRPr lang="en-US" altLang="en-US">
                <a:solidFill>
                  <a:schemeClr val="tx1"/>
                </a:solidFill>
              </a:endParaRPr>
            </a:p>
          </p:txBody>
        </p:sp>
        <p:sp>
          <p:nvSpPr>
            <p:cNvPr id="85" name="Rectangle 34"/>
            <p:cNvSpPr>
              <a:spLocks noChangeArrowheads="1"/>
            </p:cNvSpPr>
            <p:nvPr/>
          </p:nvSpPr>
          <p:spPr bwMode="auto">
            <a:xfrm>
              <a:off x="3360" y="3605"/>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f</a:t>
              </a:r>
              <a:endParaRPr lang="en-US" altLang="en-US" b="1">
                <a:solidFill>
                  <a:schemeClr val="tx1"/>
                </a:solidFill>
              </a:endParaRPr>
            </a:p>
          </p:txBody>
        </p:sp>
        <p:sp>
          <p:nvSpPr>
            <p:cNvPr id="86" name="Rectangle 35"/>
            <p:cNvSpPr>
              <a:spLocks noChangeArrowheads="1"/>
            </p:cNvSpPr>
            <p:nvPr/>
          </p:nvSpPr>
          <p:spPr bwMode="auto">
            <a:xfrm>
              <a:off x="2016" y="3605"/>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r</a:t>
              </a:r>
              <a:endParaRPr lang="en-US" altLang="en-US" b="1">
                <a:solidFill>
                  <a:schemeClr val="tx1"/>
                </a:solidFill>
              </a:endParaRPr>
            </a:p>
          </p:txBody>
        </p:sp>
        <p:sp>
          <p:nvSpPr>
            <p:cNvPr id="87" name="Rectangle 36"/>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88" name="Rectangle 37"/>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9" name="Rectangle 38"/>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0" name="Rectangle 39"/>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1" name="Rectangle 40"/>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2" name="Rectangle 41"/>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3" name="Rectangle 42"/>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4" name="Rectangle 43"/>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5" name="Rectangle 44"/>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6" name="Rectangle 45"/>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7" name="Rectangle 46"/>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8" name="Rectangle 47"/>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9" name="Rectangle 48"/>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0" name="Rectangle 49"/>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1" name="Rectangle 50"/>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2" name="Rectangle 51"/>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3" name="Rectangle 52"/>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spTree>
    <p:extLst>
      <p:ext uri="{BB962C8B-B14F-4D97-AF65-F5344CB8AC3E}">
        <p14:creationId xmlns:p14="http://schemas.microsoft.com/office/powerpoint/2010/main" val="2536847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en-US" altLang="en-US" dirty="0" smtClean="0"/>
              <a:t>Queue Operations</a:t>
            </a:r>
          </a:p>
        </p:txBody>
      </p:sp>
      <p:sp>
        <p:nvSpPr>
          <p:cNvPr id="64516" name="Rectangle 3" descr="Rectangle: Click to edit Master text styles&#10;Second level&#10;Third level&#10;Fourth level&#10;Fifth level"/>
          <p:cNvSpPr>
            <a:spLocks noGrp="1" noChangeArrowheads="1"/>
          </p:cNvSpPr>
          <p:nvPr>
            <p:ph sz="half" idx="1"/>
          </p:nvPr>
        </p:nvSpPr>
        <p:spPr/>
        <p:txBody>
          <a:bodyPr>
            <a:normAutofit fontScale="92500" lnSpcReduction="10000"/>
          </a:bodyPr>
          <a:lstStyle/>
          <a:p>
            <a:pPr eaLnBrk="1" hangingPunct="1">
              <a:lnSpc>
                <a:spcPct val="90000"/>
              </a:lnSpc>
              <a:buClr>
                <a:schemeClr val="tx1"/>
              </a:buClr>
            </a:pPr>
            <a:r>
              <a:rPr lang="en-US" altLang="en-US" dirty="0" smtClean="0"/>
              <a:t>Operation </a:t>
            </a:r>
            <a:r>
              <a:rPr lang="en-US" altLang="en-US" dirty="0" err="1" smtClean="0"/>
              <a:t>dequeue</a:t>
            </a:r>
            <a:r>
              <a:rPr lang="en-US" altLang="en-US" dirty="0" smtClean="0"/>
              <a:t> returns null if the queue is empty</a:t>
            </a:r>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a:xfrm>
                <a:off x="6172200" y="2249486"/>
                <a:ext cx="4875211" cy="2728116"/>
              </a:xfrm>
            </p:spPr>
            <p:txBody>
              <a:bodyPr>
                <a:normAutofit fontScale="92500" lnSpcReduction="10000"/>
              </a:bodyPr>
              <a:lstStyle/>
              <a:p>
                <a:pPr marL="0" indent="0">
                  <a:lnSpc>
                    <a:spcPct val="100000"/>
                  </a:lnSpc>
                  <a:buNone/>
                </a:pPr>
                <a:r>
                  <a:rPr lang="en-US" b="1" i="0" u="sng" dirty="0" smtClean="0">
                    <a:solidFill>
                      <a:schemeClr val="accent1"/>
                    </a:solidFill>
                    <a:latin typeface="Courier New" panose="02070309020205020404" pitchFamily="49" charset="0"/>
                    <a:cs typeface="Courier New" panose="02070309020205020404" pitchFamily="49" charset="0"/>
                  </a:rPr>
                  <a:t>Algorithm</a:t>
                </a:r>
                <a:r>
                  <a:rPr lang="en-US" i="0" dirty="0" smtClean="0">
                    <a:latin typeface="Courier New" panose="02070309020205020404" pitchFamily="49" charset="0"/>
                    <a:cs typeface="Courier New" panose="02070309020205020404" pitchFamily="49" charset="0"/>
                  </a:rPr>
                  <a:t> </a:t>
                </a:r>
                <a:r>
                  <a:rPr lang="en-US" i="0" dirty="0" err="1" smtClean="0">
                    <a:latin typeface="Courier New" panose="02070309020205020404" pitchFamily="49" charset="0"/>
                    <a:cs typeface="Courier New" panose="02070309020205020404" pitchFamily="49" charset="0"/>
                  </a:rPr>
                  <a:t>dequeue</a:t>
                </a:r>
                <a:r>
                  <a:rPr lang="en-US" i="0" dirty="0" smtClean="0">
                    <a:latin typeface="Courier New" panose="02070309020205020404" pitchFamily="49" charset="0"/>
                    <a:cs typeface="Courier New" panose="02070309020205020404" pitchFamily="49" charset="0"/>
                  </a:rPr>
                  <a:t>()</a:t>
                </a:r>
              </a:p>
              <a:p>
                <a:pPr marL="0" indent="0">
                  <a:lnSpc>
                    <a:spcPct val="100000"/>
                  </a:lnSpc>
                  <a:buNone/>
                </a:pPr>
                <a:r>
                  <a:rPr lang="en-US" b="1" dirty="0" smtClean="0">
                    <a:solidFill>
                      <a:schemeClr val="accent1"/>
                    </a:solidFill>
                    <a:latin typeface="Courier New" panose="02070309020205020404" pitchFamily="49" charset="0"/>
                    <a:cs typeface="Courier New" panose="02070309020205020404" pitchFamily="49" charset="0"/>
                  </a:rPr>
                  <a:t>Output</a:t>
                </a:r>
                <a:r>
                  <a:rPr lang="en-US" dirty="0" smtClean="0">
                    <a:latin typeface="Courier New" panose="02070309020205020404" pitchFamily="49" charset="0"/>
                    <a:cs typeface="Courier New" panose="02070309020205020404" pitchFamily="49" charset="0"/>
                  </a:rPr>
                  <a:t>: Removed element</a:t>
                </a:r>
                <a:endParaRPr lang="en-US" dirty="0">
                  <a:latin typeface="Courier New" panose="02070309020205020404" pitchFamily="49" charset="0"/>
                  <a:cs typeface="Courier New" panose="02070309020205020404" pitchFamily="49" charset="0"/>
                </a:endParaRPr>
              </a:p>
              <a:p>
                <a:pPr marL="457200" indent="-457200">
                  <a:lnSpc>
                    <a:spcPct val="100000"/>
                  </a:lnSpc>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a:t>
                </a:r>
                <a:r>
                  <a:rPr lang="en-US" i="0" dirty="0" smtClean="0">
                    <a:latin typeface="+mj-lt"/>
                  </a:rPr>
                  <a:t> </a:t>
                </a:r>
                <a:r>
                  <a:rPr lang="en-US" b="1" dirty="0">
                    <a:solidFill>
                      <a:schemeClr val="accent1"/>
                    </a:solidFill>
                    <a:latin typeface="Courier New" panose="02070309020205020404" pitchFamily="49" charset="0"/>
                    <a:cs typeface="Courier New" panose="02070309020205020404" pitchFamily="49" charset="0"/>
                  </a:rPr>
                  <a:t>then</a:t>
                </a:r>
              </a:p>
              <a:p>
                <a:pPr marL="457200" indent="-457200">
                  <a:lnSpc>
                    <a:spcPct val="100000"/>
                  </a:lnSpc>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b="1" dirty="0" smtClean="0">
                    <a:solidFill>
                      <a:schemeClr val="accent2"/>
                    </a:solidFill>
                    <a:latin typeface="Courier New" panose="02070309020205020404" pitchFamily="49" charset="0"/>
                    <a:cs typeface="Courier New" panose="02070309020205020404" pitchFamily="49" charset="0"/>
                  </a:rPr>
                  <a:t>null</a:t>
                </a:r>
                <a:endParaRPr lang="en-US" b="1" i="1" dirty="0" smtClean="0">
                  <a:solidFill>
                    <a:schemeClr val="accent2"/>
                  </a:solidFill>
                  <a:latin typeface="Courier New" panose="02070309020205020404" pitchFamily="49" charset="0"/>
                  <a:cs typeface="Courier New" panose="02070309020205020404" pitchFamily="49" charset="0"/>
                </a:endParaRPr>
              </a:p>
              <a:p>
                <a:pPr marL="457200" indent="-457200">
                  <a:lnSpc>
                    <a:spcPct val="100000"/>
                  </a:lnSpc>
                  <a:spcBef>
                    <a:spcPts val="0"/>
                  </a:spcBef>
                  <a:buFont typeface="+mj-lt"/>
                  <a:buAutoNum type="arabicPeriod"/>
                </a:pPr>
                <a:r>
                  <a:rPr lang="en-US" b="0" dirty="0" err="1" smtClean="0">
                    <a:latin typeface="Courier New" panose="02070309020205020404" pitchFamily="49" charset="0"/>
                    <a:cs typeface="Courier New" panose="02070309020205020404" pitchFamily="49" charset="0"/>
                  </a:rPr>
                  <a:t>Eleme</a:t>
                </a:r>
                <a:r>
                  <a:rPr lang="en-US" b="0" dirty="0" smtClean="0">
                    <a:latin typeface="Courier New" panose="02070309020205020404" pitchFamily="49" charset="0"/>
                    <a:cs typeface="Courier New" panose="02070309020205020404" pitchFamily="49" charset="0"/>
                  </a:rPr>
                  <a:t>nt e</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endParaRPr lang="en-US" dirty="0">
                  <a:latin typeface="Courier New" panose="02070309020205020404" pitchFamily="49" charset="0"/>
                  <a:cs typeface="Courier New" panose="02070309020205020404" pitchFamily="49" charset="0"/>
                </a:endParaRPr>
              </a:p>
              <a:p>
                <a:pPr marL="457200" indent="-457200">
                  <a:lnSpc>
                    <a:spcPct val="100000"/>
                  </a:lnSpc>
                  <a:spcBef>
                    <a:spcPts val="0"/>
                  </a:spcBef>
                  <a:buFont typeface="+mj-lt"/>
                  <a:buAutoNum type="arabicPeriod"/>
                </a:pP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+1 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oMath>
                </a14:m>
                <a:endParaRPr lang="en-US" b="0" dirty="0" smtClean="0">
                  <a:latin typeface="Courier New" panose="02070309020205020404" pitchFamily="49" charset="0"/>
                  <a:cs typeface="Courier New" panose="02070309020205020404" pitchFamily="49" charset="0"/>
                </a:endParaRPr>
              </a:p>
              <a:p>
                <a:pPr marL="457200" indent="-457200">
                  <a:lnSpc>
                    <a:spcPct val="100000"/>
                  </a:lnSpc>
                  <a:spcBef>
                    <a:spcPts val="0"/>
                  </a:spcBef>
                  <a:buFont typeface="+mj-lt"/>
                  <a:buAutoNum type="arabicPeriod"/>
                </a:pPr>
                <a14:m>
                  <m:oMath xmlns:m="http://schemas.openxmlformats.org/officeDocument/2006/math">
                    <m:r>
                      <a:rPr lang="en-US" b="0" i="1" smtClean="0">
                        <a:latin typeface="Cambria Math" panose="02040503050406030204" pitchFamily="18" charset="0"/>
                        <a:cs typeface="Courier New" panose="02070309020205020404" pitchFamily="49" charset="0"/>
                      </a:rPr>
                      <m:t>𝑠𝑧</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𝑠𝑧</m:t>
                    </m:r>
                    <m:r>
                      <a:rPr lang="en-US" b="0" i="1" smtClean="0">
                        <a:latin typeface="Cambria Math" panose="02040503050406030204" pitchFamily="18" charset="0"/>
                        <a:cs typeface="Courier New" panose="02070309020205020404" pitchFamily="49" charset="0"/>
                      </a:rPr>
                      <m:t>−1</m:t>
                    </m:r>
                  </m:oMath>
                </a14:m>
                <a:endParaRPr lang="en-US" b="0" dirty="0" smtClean="0">
                  <a:solidFill>
                    <a:schemeClr val="accent2"/>
                  </a:solidFill>
                  <a:latin typeface="Courier New" panose="02070309020205020404" pitchFamily="49" charset="0"/>
                  <a:cs typeface="Courier New" panose="02070309020205020404" pitchFamily="49" charset="0"/>
                </a:endParaRPr>
              </a:p>
              <a:p>
                <a:pPr marL="457200" indent="-457200">
                  <a:lnSpc>
                    <a:spcPct val="100000"/>
                  </a:lnSpc>
                  <a:spcBef>
                    <a:spcPts val="0"/>
                  </a:spcBef>
                  <a:buFont typeface="+mj-lt"/>
                  <a:buAutoNum type="arabicPeriod"/>
                </a:pPr>
                <a:r>
                  <a:rPr lang="en-US" b="1" dirty="0" smtClean="0">
                    <a:solidFill>
                      <a:schemeClr val="accent1"/>
                    </a:solidFill>
                    <a:latin typeface="Courier New" panose="02070309020205020404" pitchFamily="49" charset="0"/>
                    <a:cs typeface="Courier New" panose="02070309020205020404" pitchFamily="49" charset="0"/>
                  </a:rPr>
                  <a:t>return</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a:t>
                </a:r>
                <a:endParaRPr lang="en-US" dirty="0">
                  <a:latin typeface="Courier New" panose="02070309020205020404" pitchFamily="49" charset="0"/>
                  <a:cs typeface="Courier New" panose="02070309020205020404" pitchFamily="49" charset="0"/>
                </a:endParaRPr>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xfrm>
                <a:off x="6172200" y="2249486"/>
                <a:ext cx="4875211" cy="2728116"/>
              </a:xfrm>
              <a:blipFill rotWithShape="0">
                <a:blip r:embed="rId2"/>
                <a:stretch>
                  <a:fillRect l="-2378" t="-2455" b="-2902"/>
                </a:stretch>
              </a:blipFill>
            </p:spPr>
            <p:txBody>
              <a:bodyPr/>
              <a:lstStyle/>
              <a:p>
                <a:r>
                  <a:rPr lang="en-US">
                    <a:noFill/>
                  </a:rPr>
                  <a:t> </a:t>
                </a:r>
              </a:p>
            </p:txBody>
          </p:sp>
        </mc:Fallback>
      </mc:AlternateContent>
      <p:grpSp>
        <p:nvGrpSpPr>
          <p:cNvPr id="55" name="Group 4"/>
          <p:cNvGrpSpPr>
            <a:grpSpLocks/>
          </p:cNvGrpSpPr>
          <p:nvPr/>
        </p:nvGrpSpPr>
        <p:grpSpPr bwMode="auto">
          <a:xfrm>
            <a:off x="4787590" y="5148636"/>
            <a:ext cx="5638800" cy="696913"/>
            <a:chOff x="960" y="2597"/>
            <a:chExt cx="3552" cy="439"/>
          </a:xfrm>
        </p:grpSpPr>
        <p:sp>
          <p:nvSpPr>
            <p:cNvPr id="56" name="Rectangle 5"/>
            <p:cNvSpPr>
              <a:spLocks noChangeArrowheads="1"/>
            </p:cNvSpPr>
            <p:nvPr/>
          </p:nvSpPr>
          <p:spPr bwMode="auto">
            <a:xfrm>
              <a:off x="960" y="2597"/>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57" name="Rectangle 6"/>
            <p:cNvSpPr>
              <a:spLocks noChangeArrowheads="1"/>
            </p:cNvSpPr>
            <p:nvPr/>
          </p:nvSpPr>
          <p:spPr bwMode="auto">
            <a:xfrm>
              <a:off x="1296"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58" name="Rectangle 7"/>
            <p:cNvSpPr>
              <a:spLocks noChangeArrowheads="1"/>
            </p:cNvSpPr>
            <p:nvPr/>
          </p:nvSpPr>
          <p:spPr bwMode="auto">
            <a:xfrm>
              <a:off x="1488"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1</a:t>
              </a:r>
              <a:endParaRPr lang="en-US" altLang="en-US" dirty="0">
                <a:solidFill>
                  <a:schemeClr val="tx1"/>
                </a:solidFill>
              </a:endParaRPr>
            </a:p>
          </p:txBody>
        </p:sp>
        <p:sp>
          <p:nvSpPr>
            <p:cNvPr id="59" name="Rectangle 8"/>
            <p:cNvSpPr>
              <a:spLocks noChangeArrowheads="1"/>
            </p:cNvSpPr>
            <p:nvPr/>
          </p:nvSpPr>
          <p:spPr bwMode="auto">
            <a:xfrm>
              <a:off x="1680" y="2842"/>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solidFill>
                    <a:schemeClr val="tx1"/>
                  </a:solidFill>
                  <a:latin typeface="Times New Roman" panose="02020603050405020304" pitchFamily="18" charset="0"/>
                </a:rPr>
                <a:t>2</a:t>
              </a:r>
              <a:endParaRPr lang="en-US" altLang="en-US" dirty="0">
                <a:solidFill>
                  <a:schemeClr val="tx1"/>
                </a:solidFill>
              </a:endParaRPr>
            </a:p>
          </p:txBody>
        </p:sp>
        <p:sp>
          <p:nvSpPr>
            <p:cNvPr id="60" name="Rectangle 9"/>
            <p:cNvSpPr>
              <a:spLocks noChangeArrowheads="1"/>
            </p:cNvSpPr>
            <p:nvPr/>
          </p:nvSpPr>
          <p:spPr bwMode="auto">
            <a:xfrm>
              <a:off x="3936" y="284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r</a:t>
              </a:r>
              <a:endParaRPr lang="en-US" altLang="en-US" b="1" dirty="0">
                <a:solidFill>
                  <a:schemeClr val="tx1"/>
                </a:solidFill>
              </a:endParaRPr>
            </a:p>
          </p:txBody>
        </p:sp>
        <p:sp>
          <p:nvSpPr>
            <p:cNvPr id="61" name="Rectangle 10"/>
            <p:cNvSpPr>
              <a:spLocks noChangeArrowheads="1"/>
            </p:cNvSpPr>
            <p:nvPr/>
          </p:nvSpPr>
          <p:spPr bwMode="auto">
            <a:xfrm>
              <a:off x="2016" y="2842"/>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f</a:t>
              </a:r>
              <a:endParaRPr lang="en-US" altLang="en-US" b="1" dirty="0">
                <a:solidFill>
                  <a:schemeClr val="tx1"/>
                </a:solidFill>
              </a:endParaRPr>
            </a:p>
          </p:txBody>
        </p:sp>
        <p:sp>
          <p:nvSpPr>
            <p:cNvPr id="62" name="Rectangle 11"/>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63" name="Rectangle 12"/>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4" name="Rectangle 13"/>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5" name="Rectangle 14"/>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6" name="Rectangle 15"/>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7" name="Rectangle 16"/>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8" name="Rectangle 17"/>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69" name="Rectangle 18"/>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0" name="Rectangle 19"/>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1" name="Rectangle 20"/>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2" name="Rectangle 21"/>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3" name="Rectangle 22"/>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4" name="Rectangle 23"/>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5" name="Rectangle 24"/>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solidFill>
                  <a:schemeClr val="accent1"/>
                </a:solidFill>
              </a:endParaRPr>
            </a:p>
          </p:txBody>
        </p:sp>
        <p:sp>
          <p:nvSpPr>
            <p:cNvPr id="76" name="Rectangle 25"/>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77" name="Rectangle 26"/>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78" name="Rectangle 27"/>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grpSp>
        <p:nvGrpSpPr>
          <p:cNvPr id="79" name="Group 29"/>
          <p:cNvGrpSpPr>
            <a:grpSpLocks/>
          </p:cNvGrpSpPr>
          <p:nvPr/>
        </p:nvGrpSpPr>
        <p:grpSpPr bwMode="auto">
          <a:xfrm>
            <a:off x="4787590" y="6016583"/>
            <a:ext cx="5638800" cy="696913"/>
            <a:chOff x="960" y="3360"/>
            <a:chExt cx="3552" cy="439"/>
          </a:xfrm>
        </p:grpSpPr>
        <p:sp>
          <p:nvSpPr>
            <p:cNvPr id="80" name="Rectangle 30"/>
            <p:cNvSpPr>
              <a:spLocks noChangeArrowheads="1"/>
            </p:cNvSpPr>
            <p:nvPr/>
          </p:nvSpPr>
          <p:spPr bwMode="auto">
            <a:xfrm>
              <a:off x="960" y="3360"/>
              <a:ext cx="1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Q</a:t>
              </a:r>
              <a:endParaRPr lang="en-US" altLang="en-US" b="1" dirty="0">
                <a:solidFill>
                  <a:schemeClr val="tx1"/>
                </a:solidFill>
              </a:endParaRPr>
            </a:p>
          </p:txBody>
        </p:sp>
        <p:sp>
          <p:nvSpPr>
            <p:cNvPr id="81" name="Rectangle 31"/>
            <p:cNvSpPr>
              <a:spLocks noChangeArrowheads="1"/>
            </p:cNvSpPr>
            <p:nvPr/>
          </p:nvSpPr>
          <p:spPr bwMode="auto">
            <a:xfrm>
              <a:off x="1296"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0</a:t>
              </a:r>
              <a:endParaRPr lang="en-US" altLang="en-US">
                <a:solidFill>
                  <a:schemeClr val="tx1"/>
                </a:solidFill>
              </a:endParaRPr>
            </a:p>
          </p:txBody>
        </p:sp>
        <p:sp>
          <p:nvSpPr>
            <p:cNvPr id="82" name="Rectangle 32"/>
            <p:cNvSpPr>
              <a:spLocks noChangeArrowheads="1"/>
            </p:cNvSpPr>
            <p:nvPr/>
          </p:nvSpPr>
          <p:spPr bwMode="auto">
            <a:xfrm>
              <a:off x="1488"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1</a:t>
              </a:r>
              <a:endParaRPr lang="en-US" altLang="en-US">
                <a:solidFill>
                  <a:schemeClr val="tx1"/>
                </a:solidFill>
              </a:endParaRPr>
            </a:p>
          </p:txBody>
        </p:sp>
        <p:sp>
          <p:nvSpPr>
            <p:cNvPr id="83" name="Rectangle 33"/>
            <p:cNvSpPr>
              <a:spLocks noChangeArrowheads="1"/>
            </p:cNvSpPr>
            <p:nvPr/>
          </p:nvSpPr>
          <p:spPr bwMode="auto">
            <a:xfrm>
              <a:off x="1680" y="3605"/>
              <a:ext cx="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latin typeface="Times New Roman" panose="02020603050405020304" pitchFamily="18" charset="0"/>
                </a:rPr>
                <a:t>2</a:t>
              </a:r>
              <a:endParaRPr lang="en-US" altLang="en-US">
                <a:solidFill>
                  <a:schemeClr val="tx1"/>
                </a:solidFill>
              </a:endParaRPr>
            </a:p>
          </p:txBody>
        </p:sp>
        <p:sp>
          <p:nvSpPr>
            <p:cNvPr id="84" name="Rectangle 34"/>
            <p:cNvSpPr>
              <a:spLocks noChangeArrowheads="1"/>
            </p:cNvSpPr>
            <p:nvPr/>
          </p:nvSpPr>
          <p:spPr bwMode="auto">
            <a:xfrm>
              <a:off x="3360" y="3605"/>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f</a:t>
              </a:r>
              <a:endParaRPr lang="en-US" altLang="en-US" b="1">
                <a:solidFill>
                  <a:schemeClr val="tx1"/>
                </a:solidFill>
              </a:endParaRPr>
            </a:p>
          </p:txBody>
        </p:sp>
        <p:sp>
          <p:nvSpPr>
            <p:cNvPr id="85" name="Rectangle 35"/>
            <p:cNvSpPr>
              <a:spLocks noChangeArrowheads="1"/>
            </p:cNvSpPr>
            <p:nvPr/>
          </p:nvSpPr>
          <p:spPr bwMode="auto">
            <a:xfrm>
              <a:off x="2016" y="3605"/>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r</a:t>
              </a:r>
              <a:endParaRPr lang="en-US" altLang="en-US" b="1">
                <a:solidFill>
                  <a:schemeClr val="tx1"/>
                </a:solidFill>
              </a:endParaRPr>
            </a:p>
          </p:txBody>
        </p:sp>
        <p:sp>
          <p:nvSpPr>
            <p:cNvPr id="86" name="Rectangle 36"/>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endParaRPr lang="en-US" altLang="en-US"/>
            </a:p>
          </p:txBody>
        </p:sp>
        <p:sp>
          <p:nvSpPr>
            <p:cNvPr id="87" name="Rectangle 37"/>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8" name="Rectangle 38"/>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9" name="Rectangle 39"/>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0" name="Rectangle 40"/>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1" name="Rectangle 41"/>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2" name="Rectangle 42"/>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3" name="Rectangle 43"/>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4" name="Rectangle 44"/>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5" name="Rectangle 45"/>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6" name="Rectangle 46"/>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7" name="Rectangle 47"/>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8" name="Rectangle 48"/>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9" name="Rectangle 49"/>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0" name="Rectangle 50"/>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1" name="Rectangle 51"/>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2" name="Rectangle 52"/>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spTree>
    <p:extLst>
      <p:ext uri="{BB962C8B-B14F-4D97-AF65-F5344CB8AC3E}">
        <p14:creationId xmlns:p14="http://schemas.microsoft.com/office/powerpoint/2010/main" val="980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smtClean="0"/>
              <a:t>Stacks (</a:t>
            </a:r>
            <a:r>
              <a:rPr lang="en-US" altLang="en-US" dirty="0" err="1" smtClean="0"/>
              <a:t>Ch</a:t>
            </a:r>
            <a:r>
              <a:rPr lang="en-US" altLang="en-US" dirty="0" smtClean="0"/>
              <a:t> 6.1)</a:t>
            </a:r>
          </a:p>
        </p:txBody>
      </p:sp>
      <p:sp>
        <p:nvSpPr>
          <p:cNvPr id="2" name="Content Placeholder 1"/>
          <p:cNvSpPr>
            <a:spLocks noGrp="1"/>
          </p:cNvSpPr>
          <p:nvPr>
            <p:ph type="body" idx="1"/>
          </p:nvPr>
        </p:nvSpPr>
        <p:spPr/>
        <p:txBody>
          <a:bodyPr/>
          <a:lstStyle/>
          <a:p>
            <a:endParaRPr lang="en-US" dirty="0"/>
          </a:p>
        </p:txBody>
      </p:sp>
      <p:grpSp>
        <p:nvGrpSpPr>
          <p:cNvPr id="30723" name="Group 3"/>
          <p:cNvGrpSpPr>
            <a:grpSpLocks/>
          </p:cNvGrpSpPr>
          <p:nvPr/>
        </p:nvGrpSpPr>
        <p:grpSpPr bwMode="auto">
          <a:xfrm>
            <a:off x="3246864" y="4867509"/>
            <a:ext cx="1295400" cy="1066800"/>
            <a:chOff x="1440" y="2448"/>
            <a:chExt cx="816" cy="672"/>
          </a:xfrm>
        </p:grpSpPr>
        <p:sp>
          <p:nvSpPr>
            <p:cNvPr id="30735" name="AutoShape 4"/>
            <p:cNvSpPr>
              <a:spLocks noChangeArrowheads="1"/>
            </p:cNvSpPr>
            <p:nvPr/>
          </p:nvSpPr>
          <p:spPr bwMode="auto">
            <a:xfrm>
              <a:off x="1488" y="2880"/>
              <a:ext cx="672" cy="240"/>
            </a:xfrm>
            <a:prstGeom prst="can">
              <a:avLst>
                <a:gd name="adj" fmla="val 50000"/>
              </a:avLst>
            </a:prstGeom>
            <a:solidFill>
              <a:schemeClr val="accent1"/>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36" name="AutoShape 5"/>
            <p:cNvSpPr>
              <a:spLocks noChangeArrowheads="1"/>
            </p:cNvSpPr>
            <p:nvPr/>
          </p:nvSpPr>
          <p:spPr bwMode="auto">
            <a:xfrm>
              <a:off x="1584" y="2736"/>
              <a:ext cx="672" cy="240"/>
            </a:xfrm>
            <a:prstGeom prst="can">
              <a:avLst>
                <a:gd name="adj" fmla="val 50000"/>
              </a:avLst>
            </a:prstGeom>
            <a:solidFill>
              <a:schemeClr val="accent1"/>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37" name="AutoShape 6"/>
            <p:cNvSpPr>
              <a:spLocks noChangeArrowheads="1"/>
            </p:cNvSpPr>
            <p:nvPr/>
          </p:nvSpPr>
          <p:spPr bwMode="auto">
            <a:xfrm>
              <a:off x="1440" y="2592"/>
              <a:ext cx="672" cy="240"/>
            </a:xfrm>
            <a:prstGeom prst="can">
              <a:avLst>
                <a:gd name="adj" fmla="val 50000"/>
              </a:avLst>
            </a:prstGeom>
            <a:solidFill>
              <a:schemeClr val="accent1"/>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38" name="AutoShape 7"/>
            <p:cNvSpPr>
              <a:spLocks noChangeArrowheads="1"/>
            </p:cNvSpPr>
            <p:nvPr/>
          </p:nvSpPr>
          <p:spPr bwMode="auto">
            <a:xfrm>
              <a:off x="1584" y="2448"/>
              <a:ext cx="672" cy="240"/>
            </a:xfrm>
            <a:prstGeom prst="can">
              <a:avLst>
                <a:gd name="adj" fmla="val 50000"/>
              </a:avLst>
            </a:prstGeom>
            <a:solidFill>
              <a:schemeClr val="accent1"/>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grpSp>
        <p:nvGrpSpPr>
          <p:cNvPr id="30724" name="Group 8"/>
          <p:cNvGrpSpPr>
            <a:grpSpLocks/>
          </p:cNvGrpSpPr>
          <p:nvPr/>
        </p:nvGrpSpPr>
        <p:grpSpPr bwMode="auto">
          <a:xfrm flipH="1">
            <a:off x="4923264" y="4867509"/>
            <a:ext cx="1295400" cy="1066800"/>
            <a:chOff x="1440" y="2448"/>
            <a:chExt cx="816" cy="672"/>
          </a:xfrm>
        </p:grpSpPr>
        <p:sp>
          <p:nvSpPr>
            <p:cNvPr id="30731" name="AutoShape 9"/>
            <p:cNvSpPr>
              <a:spLocks noChangeArrowheads="1"/>
            </p:cNvSpPr>
            <p:nvPr/>
          </p:nvSpPr>
          <p:spPr bwMode="auto">
            <a:xfrm>
              <a:off x="1488" y="2880"/>
              <a:ext cx="672" cy="240"/>
            </a:xfrm>
            <a:prstGeom prst="can">
              <a:avLst>
                <a:gd name="adj" fmla="val 50000"/>
              </a:avLst>
            </a:prstGeom>
            <a:solidFill>
              <a:schemeClr val="bg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32" name="AutoShape 10"/>
            <p:cNvSpPr>
              <a:spLocks noChangeArrowheads="1"/>
            </p:cNvSpPr>
            <p:nvPr/>
          </p:nvSpPr>
          <p:spPr bwMode="auto">
            <a:xfrm>
              <a:off x="1584" y="2736"/>
              <a:ext cx="672" cy="240"/>
            </a:xfrm>
            <a:prstGeom prst="can">
              <a:avLst>
                <a:gd name="adj" fmla="val 50000"/>
              </a:avLst>
            </a:prstGeom>
            <a:solidFill>
              <a:schemeClr val="bg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33" name="AutoShape 11"/>
            <p:cNvSpPr>
              <a:spLocks noChangeArrowheads="1"/>
            </p:cNvSpPr>
            <p:nvPr/>
          </p:nvSpPr>
          <p:spPr bwMode="auto">
            <a:xfrm>
              <a:off x="1440" y="2592"/>
              <a:ext cx="672" cy="240"/>
            </a:xfrm>
            <a:prstGeom prst="can">
              <a:avLst>
                <a:gd name="adj" fmla="val 50000"/>
              </a:avLst>
            </a:prstGeom>
            <a:solidFill>
              <a:schemeClr val="bg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34" name="AutoShape 12"/>
            <p:cNvSpPr>
              <a:spLocks noChangeArrowheads="1"/>
            </p:cNvSpPr>
            <p:nvPr/>
          </p:nvSpPr>
          <p:spPr bwMode="auto">
            <a:xfrm>
              <a:off x="1584" y="2448"/>
              <a:ext cx="672" cy="240"/>
            </a:xfrm>
            <a:prstGeom prst="can">
              <a:avLst>
                <a:gd name="adj" fmla="val 50000"/>
              </a:avLst>
            </a:prstGeom>
            <a:solidFill>
              <a:schemeClr val="bg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grpSp>
        <p:nvGrpSpPr>
          <p:cNvPr id="30725" name="Group 13"/>
          <p:cNvGrpSpPr>
            <a:grpSpLocks/>
          </p:cNvGrpSpPr>
          <p:nvPr/>
        </p:nvGrpSpPr>
        <p:grpSpPr bwMode="auto">
          <a:xfrm>
            <a:off x="6599664" y="4867509"/>
            <a:ext cx="1295400" cy="1066800"/>
            <a:chOff x="1440" y="2448"/>
            <a:chExt cx="816" cy="672"/>
          </a:xfrm>
        </p:grpSpPr>
        <p:sp>
          <p:nvSpPr>
            <p:cNvPr id="30727" name="AutoShape 14"/>
            <p:cNvSpPr>
              <a:spLocks noChangeArrowheads="1"/>
            </p:cNvSpPr>
            <p:nvPr/>
          </p:nvSpPr>
          <p:spPr bwMode="auto">
            <a:xfrm>
              <a:off x="1488" y="2880"/>
              <a:ext cx="672" cy="240"/>
            </a:xfrm>
            <a:prstGeom prst="can">
              <a:avLst>
                <a:gd name="adj" fmla="val 50000"/>
              </a:avLst>
            </a:prstGeom>
            <a:solidFill>
              <a:schemeClr val="accent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28" name="AutoShape 15"/>
            <p:cNvSpPr>
              <a:spLocks noChangeArrowheads="1"/>
            </p:cNvSpPr>
            <p:nvPr/>
          </p:nvSpPr>
          <p:spPr bwMode="auto">
            <a:xfrm>
              <a:off x="1584" y="2736"/>
              <a:ext cx="672" cy="240"/>
            </a:xfrm>
            <a:prstGeom prst="can">
              <a:avLst>
                <a:gd name="adj" fmla="val 50000"/>
              </a:avLst>
            </a:prstGeom>
            <a:solidFill>
              <a:schemeClr val="accent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29" name="AutoShape 16"/>
            <p:cNvSpPr>
              <a:spLocks noChangeArrowheads="1"/>
            </p:cNvSpPr>
            <p:nvPr/>
          </p:nvSpPr>
          <p:spPr bwMode="auto">
            <a:xfrm>
              <a:off x="1440" y="2592"/>
              <a:ext cx="672" cy="240"/>
            </a:xfrm>
            <a:prstGeom prst="can">
              <a:avLst>
                <a:gd name="adj" fmla="val 50000"/>
              </a:avLst>
            </a:prstGeom>
            <a:solidFill>
              <a:schemeClr val="accent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0730" name="AutoShape 17"/>
            <p:cNvSpPr>
              <a:spLocks noChangeArrowheads="1"/>
            </p:cNvSpPr>
            <p:nvPr/>
          </p:nvSpPr>
          <p:spPr bwMode="auto">
            <a:xfrm>
              <a:off x="1584" y="2448"/>
              <a:ext cx="672" cy="240"/>
            </a:xfrm>
            <a:prstGeom prst="can">
              <a:avLst>
                <a:gd name="adj" fmla="val 50000"/>
              </a:avLst>
            </a:prstGeom>
            <a:solidFill>
              <a:schemeClr val="accent2"/>
            </a:solidFill>
            <a:ln w="9525">
              <a:solidFill>
                <a:schemeClr val="tx1"/>
              </a:solidFill>
              <a:round/>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grpSp>
    </p:spTree>
    <p:extLst>
      <p:ext uri="{BB962C8B-B14F-4D97-AF65-F5344CB8AC3E}">
        <p14:creationId xmlns:p14="http://schemas.microsoft.com/office/powerpoint/2010/main" val="1273787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Implementation</a:t>
            </a:r>
            <a:endParaRPr lang="en-US" dirty="0"/>
          </a:p>
        </p:txBody>
      </p:sp>
      <p:sp>
        <p:nvSpPr>
          <p:cNvPr id="5" name="Content Placeholder 4"/>
          <p:cNvSpPr>
            <a:spLocks noGrp="1"/>
          </p:cNvSpPr>
          <p:nvPr>
            <p:ph sz="half" idx="1"/>
          </p:nvPr>
        </p:nvSpPr>
        <p:spPr>
          <a:xfrm>
            <a:off x="689994" y="2249486"/>
            <a:ext cx="5759997" cy="4608514"/>
          </a:xfrm>
        </p:spPr>
        <p:txBody>
          <a:bodyPr>
            <a:normAutofit fontScale="62500" lnSpcReduction="20000"/>
          </a:bodyPr>
          <a:lstStyle/>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ArrayQueue</a:t>
            </a:r>
            <a:r>
              <a:rPr lang="en-US" b="1" dirty="0" smtClean="0">
                <a:latin typeface="Courier New" panose="02070309020205020404" pitchFamily="49" charset="0"/>
                <a:cs typeface="Courier New" panose="02070309020205020404" pitchFamily="49" charset="0"/>
              </a:rPr>
              <a:t>&lt;E&gt;</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implements</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Queue&lt;E&gt;</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queue;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private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f</a:t>
            </a:r>
            <a:r>
              <a:rPr lang="en-US" dirty="0" smtClean="0">
                <a:latin typeface="Courier New" panose="02070309020205020404" pitchFamily="49" charset="0"/>
                <a:cs typeface="Courier New" panose="02070309020205020404" pitchFamily="49" charset="0"/>
              </a:rPr>
              <a:t> = </a:t>
            </a:r>
            <a:r>
              <a:rPr lang="en-US" dirty="0" smtClean="0">
                <a:solidFill>
                  <a:schemeClr val="accent2"/>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sz</a:t>
            </a:r>
            <a:r>
              <a:rPr lang="en-US" dirty="0" smtClean="0">
                <a:latin typeface="Courier New" panose="02070309020205020404" pitchFamily="49" charset="0"/>
                <a:cs typeface="Courier New" panose="02070309020205020404" pitchFamily="49" charset="0"/>
              </a:rPr>
              <a:t> = </a:t>
            </a:r>
            <a:r>
              <a:rPr lang="en-US" dirty="0" smtClean="0">
                <a:solidFill>
                  <a:schemeClr val="accent2"/>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 public</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ArrayQueue</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this</a:t>
            </a:r>
            <a:r>
              <a:rPr lang="en-US" dirty="0" smtClean="0">
                <a:latin typeface="Courier New" panose="02070309020205020404" pitchFamily="49" charset="0"/>
                <a:cs typeface="Courier New" panose="02070309020205020404" pitchFamily="49" charset="0"/>
              </a:rPr>
              <a:t>(</a:t>
            </a:r>
            <a:r>
              <a:rPr lang="en-US" dirty="0" smtClean="0">
                <a:solidFill>
                  <a:schemeClr val="accent2"/>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 public</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ArrayQueue</a:t>
            </a:r>
            <a:r>
              <a:rPr lang="en-US" dirty="0" smtClean="0">
                <a:latin typeface="Courier New" panose="02070309020205020404" pitchFamily="49" charset="0"/>
                <a:cs typeface="Courier New" panose="02070309020205020404" pitchFamily="49" charset="0"/>
              </a:rPr>
              <a:t>(</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capacity)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queue =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Object</a:t>
            </a:r>
            <a:r>
              <a:rPr lang="en-US" dirty="0" smtClean="0">
                <a:latin typeface="Courier New" panose="02070309020205020404" pitchFamily="49" charset="0"/>
                <a:cs typeface="Courier New" panose="02070309020205020404" pitchFamily="49" charset="0"/>
              </a:rPr>
              <a:t>[capacity];</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 public </a:t>
            </a:r>
            <a:r>
              <a:rPr lang="en-US" b="1" dirty="0" err="1" smtClean="0">
                <a:solidFill>
                  <a:schemeClr val="accent1"/>
                </a:solidFill>
                <a:latin typeface="Courier New" panose="02070309020205020404" pitchFamily="49" charset="0"/>
                <a:cs typeface="Courier New" panose="02070309020205020404" pitchFamily="49" charset="0"/>
              </a:rPr>
              <a:t>int</a:t>
            </a:r>
            <a:r>
              <a:rPr lang="en-US" b="1" dirty="0" smtClean="0">
                <a:solidFill>
                  <a:schemeClr val="accent1"/>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size()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sz</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b="1" dirty="0" smtClean="0">
                <a:solidFill>
                  <a:schemeClr val="accent1"/>
                </a:solidFill>
                <a:latin typeface="Courier New" panose="02070309020205020404" pitchFamily="49" charset="0"/>
                <a:cs typeface="Courier New" panose="02070309020205020404" pitchFamily="49" charset="0"/>
              </a:rPr>
              <a:t>  public </a:t>
            </a:r>
            <a:r>
              <a:rPr lang="en-US" b="1" dirty="0" err="1" smtClean="0">
                <a:solidFill>
                  <a:schemeClr val="accent1"/>
                </a:solidFill>
                <a:latin typeface="Courier New" panose="02070309020205020404" pitchFamily="49" charset="0"/>
                <a:cs typeface="Courier New" panose="02070309020205020404" pitchFamily="49" charset="0"/>
              </a:rPr>
              <a:t>boolean</a:t>
            </a:r>
            <a:r>
              <a:rPr lang="en-US" b="1" dirty="0" smtClean="0">
                <a:solidFill>
                  <a:schemeClr val="accent1"/>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sz</a:t>
            </a:r>
            <a:r>
              <a:rPr lang="en-US" dirty="0" smtClean="0">
                <a:latin typeface="Courier New" panose="02070309020205020404" pitchFamily="49" charset="0"/>
                <a:cs typeface="Courier New" panose="02070309020205020404" pitchFamily="49" charset="0"/>
              </a:rPr>
              <a:t> == </a:t>
            </a:r>
            <a:r>
              <a:rPr lang="en-US" dirty="0" smtClean="0">
                <a:solidFill>
                  <a:schemeClr val="accent2"/>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first</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queue[f];</a:t>
            </a:r>
          </a:p>
          <a:p>
            <a:pPr marL="0" indent="0">
              <a:spcBef>
                <a:spcPts val="0"/>
              </a:spcBef>
              <a:buNone/>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
        <p:nvSpPr>
          <p:cNvPr id="6" name="Content Placeholder 5"/>
          <p:cNvSpPr>
            <a:spLocks noGrp="1"/>
          </p:cNvSpPr>
          <p:nvPr>
            <p:ph sz="half" idx="2"/>
          </p:nvPr>
        </p:nvSpPr>
        <p:spPr>
          <a:xfrm>
            <a:off x="6855105" y="2249486"/>
            <a:ext cx="4846899" cy="4608514"/>
          </a:xfrm>
        </p:spPr>
        <p:txBody>
          <a:bodyPr>
            <a:normAutofit fontScale="62500" lnSpcReduction="20000"/>
          </a:bodyPr>
          <a:lstStyle/>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 void </a:t>
            </a:r>
            <a:r>
              <a:rPr lang="en-US" dirty="0" err="1" smtClean="0">
                <a:latin typeface="Courier New" panose="02070309020205020404" pitchFamily="49" charset="0"/>
                <a:cs typeface="Courier New" panose="02070309020205020404" pitchFamily="49" charset="0"/>
              </a:rPr>
              <a:t>enqueue</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e)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throws</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IllegalStateException</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(size() == </a:t>
            </a:r>
            <a:r>
              <a:rPr lang="en-US" dirty="0" err="1" smtClean="0">
                <a:latin typeface="Courier New" panose="02070309020205020404" pitchFamily="49" charset="0"/>
                <a:cs typeface="Courier New" panose="02070309020205020404" pitchFamily="49" charset="0"/>
              </a:rPr>
              <a:t>data.length</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throw</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IllegalStateException</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2"/>
                </a:solidFill>
                <a:latin typeface="Courier New" panose="02070309020205020404" pitchFamily="49" charset="0"/>
                <a:cs typeface="Courier New" panose="02070309020205020404" pitchFamily="49" charset="0"/>
              </a:rPr>
              <a:t>"Queue is full"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stack[(</a:t>
            </a:r>
            <a:r>
              <a:rPr lang="en-US" dirty="0" err="1" smtClean="0">
                <a:latin typeface="Courier New" panose="02070309020205020404" pitchFamily="49" charset="0"/>
                <a:cs typeface="Courier New" panose="02070309020205020404" pitchFamily="49" charset="0"/>
              </a:rPr>
              <a:t>f+sz</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queue.length</a:t>
            </a:r>
            <a:r>
              <a:rPr lang="en-US" dirty="0" smtClean="0">
                <a:latin typeface="Courier New" panose="02070309020205020404" pitchFamily="49" charset="0"/>
                <a:cs typeface="Courier New" panose="02070309020205020404" pitchFamily="49" charset="0"/>
              </a:rPr>
              <a:t>] = 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sz</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dequeue</a:t>
            </a:r>
            <a:r>
              <a:rPr lang="en-US"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 queue[f];</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queue[f] = </a:t>
            </a:r>
            <a:r>
              <a:rPr lang="en-US" dirty="0" smtClean="0">
                <a:solidFill>
                  <a:schemeClr val="accent2"/>
                </a:solidFill>
                <a:latin typeface="Courier New" panose="02070309020205020404" pitchFamily="49" charset="0"/>
                <a:cs typeface="Courier New" panose="02070309020205020404" pitchFamily="49" charset="0"/>
              </a:rPr>
              <a:t>null</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f = (f+</a:t>
            </a:r>
            <a:r>
              <a:rPr lang="en-US" dirty="0" smtClean="0">
                <a:solidFill>
                  <a:schemeClr val="accent2"/>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queue.length</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sz</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e;</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67670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dirty="0" smtClean="0"/>
              <a:t>Performance and Limitations </a:t>
            </a:r>
            <a:br>
              <a:rPr lang="en-US" altLang="en-US" dirty="0" smtClean="0"/>
            </a:br>
            <a:r>
              <a:rPr lang="en-US" altLang="en-US" sz="2800" dirty="0" smtClean="0"/>
              <a:t>array-based implementation</a:t>
            </a:r>
            <a:endParaRPr lang="en-US" altLang="en-US" dirty="0" smtClean="0"/>
          </a:p>
        </p:txBody>
      </p:sp>
      <mc:AlternateContent xmlns:mc="http://schemas.openxmlformats.org/markup-compatibility/2006" xmlns:a14="http://schemas.microsoft.com/office/drawing/2010/main">
        <mc:Choice Requires="a14">
          <p:sp>
            <p:nvSpPr>
              <p:cNvPr id="65539" name="Rectangle 3" descr="Rectangle: Click to edit Master text styles&#10;Second level&#10;Third level&#10;Fourth level&#10;Fifth level"/>
              <p:cNvSpPr>
                <a:spLocks noGrp="1" noChangeArrowheads="1"/>
              </p:cNvSpPr>
              <p:nvPr>
                <p:ph idx="1"/>
              </p:nvPr>
            </p:nvSpPr>
            <p:spPr>
              <a:noFill/>
            </p:spPr>
            <p:txBody>
              <a:bodyPr>
                <a:normAutofit lnSpcReduction="10000"/>
              </a:bodyPr>
              <a:lstStyle/>
              <a:p>
                <a:pPr eaLnBrk="1" hangingPunct="1">
                  <a:buClr>
                    <a:schemeClr val="tx1"/>
                  </a:buClr>
                </a:pPr>
                <a:r>
                  <a:rPr lang="en-US" altLang="en-US" sz="2800" dirty="0"/>
                  <a:t>Performance</a:t>
                </a:r>
              </a:p>
              <a:p>
                <a:pPr lvl="1" eaLnBrk="1" hangingPunct="1"/>
                <a:r>
                  <a:rPr lang="en-US" altLang="en-US" sz="2400" dirty="0"/>
                  <a:t>Let </a:t>
                </a:r>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𝑛</m:t>
                    </m:r>
                  </m:oMath>
                </a14:m>
                <a:r>
                  <a:rPr lang="en-US" altLang="en-US" sz="2400" dirty="0"/>
                  <a:t> be the number of elements in the </a:t>
                </a:r>
                <a:r>
                  <a:rPr lang="en-US" altLang="en-US" sz="2400" dirty="0" smtClean="0"/>
                  <a:t>queue</a:t>
                </a:r>
                <a:endParaRPr lang="en-US" altLang="en-US" sz="2400" dirty="0"/>
              </a:p>
              <a:p>
                <a:pPr lvl="1" eaLnBrk="1" hangingPunct="1"/>
                <a:r>
                  <a:rPr lang="en-US" altLang="en-US" sz="2400" dirty="0"/>
                  <a:t>The space used is </a:t>
                </a:r>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𝑂</m:t>
                    </m:r>
                    <m:r>
                      <a:rPr lang="en-US" altLang="en-US" sz="2400" i="1" dirty="0" smtClean="0">
                        <a:latin typeface="Cambria Math" panose="02040503050406030204" pitchFamily="18" charset="0"/>
                        <a:sym typeface="Symbol" panose="05050102010706020507" pitchFamily="18" charset="2"/>
                      </a:rPr>
                      <m:t>(</m:t>
                    </m:r>
                    <m:r>
                      <a:rPr lang="en-US" altLang="en-US" sz="2400" i="1" dirty="0" smtClean="0">
                        <a:latin typeface="Cambria Math" panose="02040503050406030204" pitchFamily="18" charset="0"/>
                        <a:sym typeface="Symbol" panose="05050102010706020507" pitchFamily="18" charset="2"/>
                      </a:rPr>
                      <m:t>𝑛</m:t>
                    </m:r>
                    <m:r>
                      <a:rPr lang="en-US" altLang="en-US" sz="2400" i="1" dirty="0" smtClean="0">
                        <a:latin typeface="Cambria Math" panose="02040503050406030204" pitchFamily="18" charset="0"/>
                        <a:sym typeface="Symbol" panose="05050102010706020507" pitchFamily="18" charset="2"/>
                      </a:rPr>
                      <m:t>)</m:t>
                    </m:r>
                  </m:oMath>
                </a14:m>
                <a:endParaRPr lang="en-US" altLang="en-US" sz="2400" dirty="0"/>
              </a:p>
              <a:p>
                <a:pPr lvl="1" eaLnBrk="1" hangingPunct="1"/>
                <a:r>
                  <a:rPr lang="en-US" altLang="en-US" sz="2400" dirty="0"/>
                  <a:t>Each operation runs in time </a:t>
                </a:r>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𝑂</m:t>
                    </m:r>
                    <m:r>
                      <a:rPr lang="en-US" altLang="en-US" sz="2400" i="1" dirty="0" smtClean="0">
                        <a:latin typeface="Cambria Math" panose="02040503050406030204" pitchFamily="18" charset="0"/>
                        <a:sym typeface="Symbol" panose="05050102010706020507" pitchFamily="18" charset="2"/>
                      </a:rPr>
                      <m:t>(1)</m:t>
                    </m:r>
                  </m:oMath>
                </a14:m>
                <a:endParaRPr lang="en-US" altLang="en-US" sz="2400" dirty="0">
                  <a:latin typeface="Times New Roman" panose="02020603050405020304" pitchFamily="18" charset="0"/>
                  <a:sym typeface="Symbol" panose="05050102010706020507" pitchFamily="18" charset="2"/>
                </a:endParaRPr>
              </a:p>
              <a:p>
                <a:pPr eaLnBrk="1" hangingPunct="1">
                  <a:buClr>
                    <a:schemeClr val="tx1"/>
                  </a:buClr>
                </a:pPr>
                <a:r>
                  <a:rPr lang="en-US" altLang="en-US" sz="2800" dirty="0"/>
                  <a:t>Limitations</a:t>
                </a:r>
              </a:p>
              <a:p>
                <a:pPr lvl="1" eaLnBrk="1" hangingPunct="1"/>
                <a:r>
                  <a:rPr lang="en-US" altLang="en-US" sz="2400" dirty="0"/>
                  <a:t>The maximum size of the </a:t>
                </a:r>
                <a:r>
                  <a:rPr lang="en-US" altLang="en-US" sz="2400" dirty="0" smtClean="0"/>
                  <a:t>queue </a:t>
                </a:r>
                <a:r>
                  <a:rPr lang="en-US" altLang="en-US" sz="2400" dirty="0"/>
                  <a:t>must be defined </a:t>
                </a:r>
                <a:r>
                  <a:rPr lang="en-US" altLang="en-US" sz="2400" i="1" dirty="0"/>
                  <a:t>a </a:t>
                </a:r>
                <a:r>
                  <a:rPr lang="en-US" altLang="en-US" sz="2400" i="1" dirty="0" smtClean="0"/>
                  <a:t>priori</a:t>
                </a:r>
                <a:r>
                  <a:rPr lang="en-US" altLang="en-US" sz="2400" dirty="0" smtClean="0"/>
                  <a:t>, </a:t>
                </a:r>
                <a:r>
                  <a:rPr lang="en-US" altLang="en-US" sz="2400" dirty="0"/>
                  <a:t>and cannot be </a:t>
                </a:r>
                <a:r>
                  <a:rPr lang="en-US" altLang="en-US" sz="2400" dirty="0" smtClean="0"/>
                  <a:t>changed</a:t>
                </a:r>
                <a:endParaRPr lang="en-US" altLang="en-US" sz="2400" dirty="0"/>
              </a:p>
            </p:txBody>
          </p:sp>
        </mc:Choice>
        <mc:Fallback xmlns="">
          <p:sp>
            <p:nvSpPr>
              <p:cNvPr id="65539"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600" t="-3614"/>
                </a:stretch>
              </a:blipFill>
            </p:spPr>
            <p:txBody>
              <a:bodyPr/>
              <a:lstStyle/>
              <a:p>
                <a:r>
                  <a:rPr lang="en-US">
                    <a:noFill/>
                  </a:rPr>
                  <a:t> </a:t>
                </a:r>
              </a:p>
            </p:txBody>
          </p:sp>
        </mc:Fallback>
      </mc:AlternateContent>
    </p:spTree>
    <p:extLst>
      <p:ext uri="{BB962C8B-B14F-4D97-AF65-F5344CB8AC3E}">
        <p14:creationId xmlns:p14="http://schemas.microsoft.com/office/powerpoint/2010/main" val="3720791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en-US" altLang="en-US" smtClean="0"/>
              <a:t>Growable Array-based Queue</a:t>
            </a:r>
          </a:p>
        </p:txBody>
      </p:sp>
      <mc:AlternateContent xmlns:mc="http://schemas.openxmlformats.org/markup-compatibility/2006" xmlns:a14="http://schemas.microsoft.com/office/drawing/2010/main">
        <mc:Choice Requires="a14">
          <p:sp>
            <p:nvSpPr>
              <p:cNvPr id="66564"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buClr>
                    <a:schemeClr val="tx1"/>
                  </a:buClr>
                </a:pPr>
                <a:r>
                  <a:rPr lang="en-US" altLang="en-US" sz="2800" dirty="0" smtClean="0"/>
                  <a:t>In </a:t>
                </a:r>
                <a:r>
                  <a:rPr lang="en-US" altLang="en-US" sz="2800" b="0" i="0" dirty="0" err="1" smtClean="0">
                    <a:latin typeface="Courier New" panose="02070309020205020404" pitchFamily="49" charset="0"/>
                    <a:cs typeface="Courier New" panose="02070309020205020404" pitchFamily="49" charset="0"/>
                  </a:rPr>
                  <a:t>enqueue</a:t>
                </a:r>
                <a:r>
                  <a:rPr lang="en-US" altLang="en-US" sz="2800" b="0" i="0" dirty="0" smtClean="0">
                    <a:latin typeface="Courier New" panose="02070309020205020404" pitchFamily="49" charset="0"/>
                    <a:cs typeface="Courier New" panose="02070309020205020404" pitchFamily="49" charset="0"/>
                  </a:rPr>
                  <a:t>(</a:t>
                </a:r>
                <a14:m>
                  <m:oMath xmlns:m="http://schemas.openxmlformats.org/officeDocument/2006/math">
                    <m:r>
                      <a:rPr lang="en-US" altLang="en-US" sz="2800" b="0" i="1" dirty="0" smtClean="0">
                        <a:latin typeface="Cambria Math" panose="02040503050406030204" pitchFamily="18" charset="0"/>
                        <a:cs typeface="Courier New" panose="02070309020205020404" pitchFamily="49" charset="0"/>
                      </a:rPr>
                      <m:t>𝑒</m:t>
                    </m:r>
                  </m:oMath>
                </a14:m>
                <a:r>
                  <a:rPr lang="en-US" altLang="en-US" sz="2800" b="0" i="0" dirty="0" smtClean="0">
                    <a:latin typeface="Courier New" panose="02070309020205020404" pitchFamily="49" charset="0"/>
                    <a:cs typeface="Courier New" panose="02070309020205020404" pitchFamily="49" charset="0"/>
                  </a:rPr>
                  <a:t>)</a:t>
                </a:r>
                <a:r>
                  <a:rPr lang="en-US" altLang="en-US" sz="2800" dirty="0"/>
                  <a:t>, when the array is full, instead of throwing an exception, we can replace the array with a larger one</a:t>
                </a:r>
              </a:p>
              <a:p>
                <a:pPr eaLnBrk="1" hangingPunct="1">
                  <a:buClr>
                    <a:schemeClr val="tx1"/>
                  </a:buClr>
                </a:pPr>
                <a:r>
                  <a:rPr lang="en-US" altLang="en-US" sz="2800" dirty="0"/>
                  <a:t>Similar to what we did for an array-based stack</a:t>
                </a:r>
              </a:p>
              <a:p>
                <a:pPr eaLnBrk="1" hangingPunct="1">
                  <a:buClr>
                    <a:schemeClr val="tx1"/>
                  </a:buClr>
                </a:pPr>
                <a:r>
                  <a:rPr lang="en-US" altLang="en-US" sz="2800" b="0" i="0" dirty="0" err="1" smtClean="0">
                    <a:latin typeface="Courier New" panose="02070309020205020404" pitchFamily="49" charset="0"/>
                    <a:cs typeface="Courier New" panose="02070309020205020404" pitchFamily="49" charset="0"/>
                  </a:rPr>
                  <a:t>enqueue</a:t>
                </a:r>
                <a:r>
                  <a:rPr lang="en-US" altLang="en-US" sz="2800" b="0" i="0" dirty="0" smtClean="0">
                    <a:latin typeface="Courier New" panose="02070309020205020404" pitchFamily="49" charset="0"/>
                    <a:cs typeface="Courier New" panose="02070309020205020404" pitchFamily="49" charset="0"/>
                  </a:rPr>
                  <a:t>(</a:t>
                </a:r>
                <a14:m>
                  <m:oMath xmlns:m="http://schemas.openxmlformats.org/officeDocument/2006/math">
                    <m:r>
                      <a:rPr lang="en-US" altLang="en-US" sz="2800" b="0" i="1" smtClean="0">
                        <a:latin typeface="Cambria Math" panose="02040503050406030204" pitchFamily="18" charset="0"/>
                        <a:cs typeface="Courier New" panose="02070309020205020404" pitchFamily="49" charset="0"/>
                      </a:rPr>
                      <m:t>𝑒</m:t>
                    </m:r>
                  </m:oMath>
                </a14:m>
                <a:r>
                  <a:rPr lang="en-US" altLang="en-US" sz="2800" b="0" i="0" dirty="0" smtClean="0">
                    <a:latin typeface="Courier New" panose="02070309020205020404" pitchFamily="49" charset="0"/>
                    <a:cs typeface="Courier New" panose="02070309020205020404" pitchFamily="49" charset="0"/>
                  </a:rPr>
                  <a:t>)</a:t>
                </a:r>
                <a:r>
                  <a:rPr lang="en-US" altLang="en-US" sz="2800" dirty="0" smtClean="0"/>
                  <a:t> has </a:t>
                </a:r>
                <a:r>
                  <a:rPr lang="en-US" altLang="en-US" sz="2800" dirty="0"/>
                  <a:t>amortized running time </a:t>
                </a:r>
              </a:p>
              <a:p>
                <a:pPr lvl="1" eaLnBrk="1" hangingPunct="1"/>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𝑂</m:t>
                    </m:r>
                    <m:r>
                      <a:rPr lang="en-US" altLang="en-US" sz="2400" i="1" dirty="0" smtClean="0">
                        <a:latin typeface="Cambria Math" panose="02040503050406030204" pitchFamily="18" charset="0"/>
                        <a:sym typeface="Symbol" panose="05050102010706020507" pitchFamily="18" charset="2"/>
                      </a:rPr>
                      <m:t>(</m:t>
                    </m:r>
                    <m:r>
                      <a:rPr lang="en-US" altLang="en-US" sz="2400" i="1" dirty="0" smtClean="0">
                        <a:latin typeface="Cambria Math" panose="02040503050406030204" pitchFamily="18" charset="0"/>
                        <a:sym typeface="Symbol" panose="05050102010706020507" pitchFamily="18" charset="2"/>
                      </a:rPr>
                      <m:t>𝑛</m:t>
                    </m:r>
                    <m:r>
                      <a:rPr lang="en-US" altLang="en-US" sz="2400" i="1" dirty="0" smtClean="0">
                        <a:latin typeface="Cambria Math" panose="02040503050406030204" pitchFamily="18" charset="0"/>
                        <a:sym typeface="Symbol" panose="05050102010706020507" pitchFamily="18" charset="2"/>
                      </a:rPr>
                      <m:t>) </m:t>
                    </m:r>
                  </m:oMath>
                </a14:m>
                <a:r>
                  <a:rPr lang="en-US" altLang="en-US" sz="2400" dirty="0"/>
                  <a:t>with the incremental </a:t>
                </a:r>
                <a:r>
                  <a:rPr lang="en-US" altLang="en-US" sz="2400" dirty="0" smtClean="0"/>
                  <a:t>strategy</a:t>
                </a:r>
                <a:endParaRPr lang="en-US" altLang="en-US" sz="2400" dirty="0"/>
              </a:p>
              <a:p>
                <a:pPr lvl="1" eaLnBrk="1" hangingPunct="1"/>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𝑂</m:t>
                    </m:r>
                    <m:r>
                      <a:rPr lang="en-US" altLang="en-US" sz="2400" i="1" dirty="0" smtClean="0">
                        <a:latin typeface="Cambria Math" panose="02040503050406030204" pitchFamily="18" charset="0"/>
                        <a:sym typeface="Symbol" panose="05050102010706020507" pitchFamily="18" charset="2"/>
                      </a:rPr>
                      <m:t>(1)</m:t>
                    </m:r>
                  </m:oMath>
                </a14:m>
                <a:r>
                  <a:rPr lang="en-US" altLang="en-US" sz="2400" dirty="0"/>
                  <a:t> with the doubling strategy</a:t>
                </a:r>
              </a:p>
            </p:txBody>
          </p:sp>
        </mc:Choice>
        <mc:Fallback xmlns="">
          <p:sp>
            <p:nvSpPr>
              <p:cNvPr id="66564"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600" t="-2754"/>
                </a:stretch>
              </a:blipFill>
            </p:spPr>
            <p:txBody>
              <a:bodyPr/>
              <a:lstStyle/>
              <a:p>
                <a:r>
                  <a:rPr lang="en-US">
                    <a:noFill/>
                  </a:rPr>
                  <a:t> </a:t>
                </a:r>
              </a:p>
            </p:txBody>
          </p:sp>
        </mc:Fallback>
      </mc:AlternateContent>
    </p:spTree>
    <p:extLst>
      <p:ext uri="{BB962C8B-B14F-4D97-AF65-F5344CB8AC3E}">
        <p14:creationId xmlns:p14="http://schemas.microsoft.com/office/powerpoint/2010/main" val="4273572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2"/>
          <p:cNvSpPr>
            <a:spLocks noGrp="1" noChangeArrowheads="1"/>
          </p:cNvSpPr>
          <p:nvPr>
            <p:ph type="title"/>
          </p:nvPr>
        </p:nvSpPr>
        <p:spPr/>
        <p:txBody>
          <a:bodyPr/>
          <a:lstStyle/>
          <a:p>
            <a:pPr eaLnBrk="1" hangingPunct="1"/>
            <a:r>
              <a:rPr lang="en-US" altLang="en-US" dirty="0" smtClean="0"/>
              <a:t>Exercise</a:t>
            </a:r>
            <a:br>
              <a:rPr lang="en-US" altLang="en-US" dirty="0" smtClean="0"/>
            </a:br>
            <a:r>
              <a:rPr lang="en-US" altLang="en-US" sz="2800" dirty="0" smtClean="0"/>
              <a:t>Queue with a Singly-linked List</a:t>
            </a:r>
          </a:p>
        </p:txBody>
      </p:sp>
      <mc:AlternateContent xmlns:mc="http://schemas.openxmlformats.org/markup-compatibility/2006" xmlns:a14="http://schemas.microsoft.com/office/drawing/2010/main">
        <mc:Choice Requires="a14">
          <p:sp>
            <p:nvSpPr>
              <p:cNvPr id="67590" name="Rectangle 3" descr="Rectangle: Click to edit Master text styles&#10;Second level&#10;Third level&#10;Fourth level&#10;Fifth level"/>
              <p:cNvSpPr>
                <a:spLocks noGrp="1" noChangeArrowheads="1"/>
              </p:cNvSpPr>
              <p:nvPr>
                <p:ph idx="1"/>
              </p:nvPr>
            </p:nvSpPr>
            <p:spPr/>
            <p:txBody>
              <a:bodyPr/>
              <a:lstStyle/>
              <a:p>
                <a:pPr lvl="1" eaLnBrk="1" hangingPunct="1">
                  <a:lnSpc>
                    <a:spcPct val="90000"/>
                  </a:lnSpc>
                </a:pPr>
                <a:endParaRPr lang="en-US" altLang="en-US" dirty="0" smtClean="0"/>
              </a:p>
              <a:p>
                <a:pPr eaLnBrk="1" hangingPunct="1">
                  <a:lnSpc>
                    <a:spcPct val="90000"/>
                  </a:lnSpc>
                </a:pPr>
                <a:r>
                  <a:rPr lang="en-US" altLang="en-US" dirty="0" smtClean="0"/>
                  <a:t>Describe how to implement a queue using a singly-linked list</a:t>
                </a:r>
              </a:p>
              <a:p>
                <a:pPr lvl="1" eaLnBrk="1" hangingPunct="1">
                  <a:lnSpc>
                    <a:spcPct val="90000"/>
                  </a:lnSpc>
                </a:pPr>
                <a:r>
                  <a:rPr lang="en-US" altLang="en-US" dirty="0" smtClean="0"/>
                  <a:t>Queue operations: </a:t>
                </a:r>
                <a:r>
                  <a:rPr lang="en-US" altLang="en-US" i="0" dirty="0" err="1" smtClean="0">
                    <a:latin typeface="Courier New" panose="02070309020205020404" pitchFamily="49" charset="0"/>
                    <a:cs typeface="Courier New" panose="02070309020205020404" pitchFamily="49" charset="0"/>
                  </a:rPr>
                  <a:t>enqueue</a:t>
                </a:r>
                <a:r>
                  <a:rPr lang="en-US" altLang="en-US" i="0" dirty="0" smtClean="0">
                    <a:latin typeface="Courier New" panose="02070309020205020404" pitchFamily="49" charset="0"/>
                    <a:cs typeface="Courier New" panose="02070309020205020404" pitchFamily="49" charset="0"/>
                  </a:rPr>
                  <a:t>(</a:t>
                </a:r>
                <a14:m>
                  <m:oMath xmlns:m="http://schemas.openxmlformats.org/officeDocument/2006/math">
                    <m:r>
                      <a:rPr lang="en-US" altLang="en-US" b="0" i="1" smtClean="0">
                        <a:latin typeface="Cambria Math" panose="02040503050406030204" pitchFamily="18" charset="0"/>
                        <a:cs typeface="Courier New" panose="02070309020205020404" pitchFamily="49" charset="0"/>
                      </a:rPr>
                      <m:t>𝑒</m:t>
                    </m:r>
                  </m:oMath>
                </a14:m>
                <a:r>
                  <a:rPr lang="en-US" altLang="en-US" i="0" dirty="0" smtClean="0">
                    <a:latin typeface="Courier New" panose="02070309020205020404" pitchFamily="49" charset="0"/>
                    <a:cs typeface="Courier New" panose="02070309020205020404" pitchFamily="49" charset="0"/>
                  </a:rPr>
                  <a:t>)</a:t>
                </a:r>
                <a:r>
                  <a:rPr lang="en-US" altLang="en-US" dirty="0" smtClean="0"/>
                  <a:t>, </a:t>
                </a:r>
                <a:r>
                  <a:rPr lang="en-US" altLang="en-US" i="0" dirty="0" smtClean="0">
                    <a:latin typeface="Courier New" panose="02070309020205020404" pitchFamily="49" charset="0"/>
                    <a:cs typeface="Courier New" panose="02070309020205020404" pitchFamily="49" charset="0"/>
                  </a:rPr>
                  <a:t>dequeue()</a:t>
                </a:r>
                <a:r>
                  <a:rPr lang="en-US" altLang="en-US" dirty="0" smtClean="0"/>
                  <a:t>, </a:t>
                </a:r>
                <a:r>
                  <a:rPr lang="en-US" altLang="en-US" i="0" dirty="0" smtClean="0">
                    <a:latin typeface="Courier New" panose="02070309020205020404" pitchFamily="49" charset="0"/>
                    <a:cs typeface="Courier New" panose="02070309020205020404" pitchFamily="49" charset="0"/>
                  </a:rPr>
                  <a:t>size()</a:t>
                </a:r>
                <a:r>
                  <a:rPr lang="en-US" altLang="en-US" dirty="0" smtClean="0"/>
                  <a:t>, </a:t>
                </a:r>
                <a:r>
                  <a:rPr lang="en-US" altLang="en-US" i="0" dirty="0" smtClean="0">
                    <a:latin typeface="+mj-lt"/>
                  </a:rPr>
                  <a:t> </a:t>
                </a:r>
                <a:r>
                  <a:rPr lang="en-US" altLang="en-US" b="0" i="0" dirty="0" smtClean="0">
                    <a:latin typeface="Courier New" panose="02070309020205020404" pitchFamily="49" charset="0"/>
                    <a:cs typeface="Courier New" panose="02070309020205020404" pitchFamily="49" charset="0"/>
                  </a:rPr>
                  <a:t>e</a:t>
                </a:r>
                <a:r>
                  <a:rPr lang="en-US" altLang="en-US" i="0" dirty="0" smtClean="0">
                    <a:latin typeface="Courier New" panose="02070309020205020404" pitchFamily="49" charset="0"/>
                    <a:cs typeface="Courier New" panose="02070309020205020404" pitchFamily="49" charset="0"/>
                  </a:rPr>
                  <a:t>mpty()</a:t>
                </a:r>
                <a:endParaRPr lang="en-US" altLang="en-US" dirty="0" smtClean="0">
                  <a:latin typeface="Courier New" panose="02070309020205020404" pitchFamily="49" charset="0"/>
                  <a:cs typeface="Courier New" panose="02070309020205020404" pitchFamily="49" charset="0"/>
                </a:endParaRPr>
              </a:p>
              <a:p>
                <a:pPr lvl="1" eaLnBrk="1" hangingPunct="1">
                  <a:lnSpc>
                    <a:spcPct val="90000"/>
                  </a:lnSpc>
                </a:pPr>
                <a:r>
                  <a:rPr lang="en-US" altLang="en-US" dirty="0" smtClean="0"/>
                  <a:t>For each operation, give the running time</a:t>
                </a:r>
              </a:p>
              <a:p>
                <a:pPr lvl="1" eaLnBrk="1" hangingPunct="1">
                  <a:lnSpc>
                    <a:spcPct val="90000"/>
                  </a:lnSpc>
                </a:pPr>
                <a:endParaRPr lang="en-US" altLang="en-US" dirty="0" smtClean="0"/>
              </a:p>
              <a:p>
                <a:pPr lvl="1" eaLnBrk="1" hangingPunct="1">
                  <a:lnSpc>
                    <a:spcPct val="90000"/>
                  </a:lnSpc>
                </a:pPr>
                <a:endParaRPr lang="en-US" altLang="en-US" dirty="0" smtClean="0"/>
              </a:p>
            </p:txBody>
          </p:sp>
        </mc:Choice>
        <mc:Fallback xmlns="">
          <p:sp>
            <p:nvSpPr>
              <p:cNvPr id="67590"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231"/>
                </a:stretch>
              </a:blipFill>
            </p:spPr>
            <p:txBody>
              <a:bodyPr/>
              <a:lstStyle/>
              <a:p>
                <a:r>
                  <a:rPr lang="en-US">
                    <a:noFill/>
                  </a:rPr>
                  <a:t> </a:t>
                </a:r>
              </a:p>
            </p:txBody>
          </p:sp>
        </mc:Fallback>
      </mc:AlternateContent>
    </p:spTree>
    <p:extLst>
      <p:ext uri="{BB962C8B-B14F-4D97-AF65-F5344CB8AC3E}">
        <p14:creationId xmlns:p14="http://schemas.microsoft.com/office/powerpoint/2010/main" val="4235342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US" altLang="en-US" dirty="0" smtClean="0"/>
              <a:t>Exercise</a:t>
            </a:r>
            <a:br>
              <a:rPr lang="en-US" altLang="en-US" dirty="0" smtClean="0"/>
            </a:br>
            <a:r>
              <a:rPr lang="en-US" altLang="en-US" sz="2800" dirty="0" smtClean="0"/>
              <a:t>Queue with a Singly-Linked List</a:t>
            </a:r>
          </a:p>
        </p:txBody>
      </p:sp>
      <mc:AlternateContent xmlns:mc="http://schemas.openxmlformats.org/markup-compatibility/2006">
        <mc:Choice xmlns:a14="http://schemas.microsoft.com/office/drawing/2010/main" Requires="a14">
          <p:sp>
            <p:nvSpPr>
              <p:cNvPr id="68612" name="Rectangle 3" descr="Rectangle: Click to edit Master text styles&#10;Second level&#10;Third level&#10;Fourth level&#10;Fifth level"/>
              <p:cNvSpPr>
                <a:spLocks noGrp="1" noChangeArrowheads="1"/>
              </p:cNvSpPr>
              <p:nvPr>
                <p:ph idx="1"/>
              </p:nvPr>
            </p:nvSpPr>
            <p:spPr>
              <a:xfrm>
                <a:off x="1141412" y="2249487"/>
                <a:ext cx="9905999" cy="1639889"/>
              </a:xfrm>
            </p:spPr>
            <p:txBody>
              <a:bodyPr>
                <a:normAutofit fontScale="77500" lnSpcReduction="20000"/>
              </a:bodyPr>
              <a:lstStyle/>
              <a:p>
                <a:r>
                  <a:rPr lang="en-US" altLang="en-US" dirty="0" smtClean="0"/>
                  <a:t>The </a:t>
                </a:r>
                <a:r>
                  <a:rPr lang="en-US" altLang="en-US" dirty="0" smtClean="0"/>
                  <a:t>first </a:t>
                </a:r>
                <a:r>
                  <a:rPr lang="en-US" altLang="en-US" dirty="0" smtClean="0"/>
                  <a:t>element is stored at the head of the list, The rear element is stored at the tail of the list</a:t>
                </a:r>
              </a:p>
              <a:p>
                <a:r>
                  <a:rPr lang="en-US" altLang="en-US" dirty="0" smtClean="0"/>
                  <a:t>The space used is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𝑛</m:t>
                    </m:r>
                    <m:r>
                      <a:rPr lang="en-US" altLang="en-US" i="1" dirty="0" smtClean="0">
                        <a:latin typeface="Cambria Math" panose="02040503050406030204" pitchFamily="18" charset="0"/>
                      </a:rPr>
                      <m:t>)</m:t>
                    </m:r>
                  </m:oMath>
                </a14:m>
                <a:r>
                  <a:rPr lang="en-US" altLang="en-US" dirty="0" smtClean="0"/>
                  <a:t> and each operation of the Queue ADT takes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(1)</m:t>
                    </m:r>
                  </m:oMath>
                </a14:m>
                <a:r>
                  <a:rPr lang="en-US" altLang="en-US" dirty="0" smtClean="0"/>
                  <a:t> time</a:t>
                </a:r>
              </a:p>
              <a:p>
                <a:r>
                  <a:rPr lang="en-US" altLang="en-US" dirty="0" smtClean="0"/>
                  <a:t>NOTE: we do not have the limitation of the array based implementation on the size of the stack b/c the size of the linked list is not fixed, i.e., the queue is NEVER full.</a:t>
                </a:r>
              </a:p>
            </p:txBody>
          </p:sp>
        </mc:Choice>
        <mc:Fallback>
          <p:sp>
            <p:nvSpPr>
              <p:cNvPr id="68612"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141412" y="2249487"/>
                <a:ext cx="9905999" cy="1639889"/>
              </a:xfrm>
              <a:blipFill rotWithShape="0">
                <a:blip r:embed="rId2"/>
                <a:stretch>
                  <a:fillRect l="-738" t="-4833"/>
                </a:stretch>
              </a:blipFill>
            </p:spPr>
            <p:txBody>
              <a:bodyPr/>
              <a:lstStyle/>
              <a:p>
                <a:r>
                  <a:rPr lang="en-US">
                    <a:noFill/>
                  </a:rPr>
                  <a:t> </a:t>
                </a:r>
              </a:p>
            </p:txBody>
          </p:sp>
        </mc:Fallback>
      </mc:AlternateContent>
      <p:sp>
        <p:nvSpPr>
          <p:cNvPr id="68613" name="Text Box 4"/>
          <p:cNvSpPr txBox="1">
            <a:spLocks noChangeArrowheads="1"/>
          </p:cNvSpPr>
          <p:nvPr/>
        </p:nvSpPr>
        <p:spPr bwMode="auto">
          <a:xfrm>
            <a:off x="2465513" y="4419600"/>
            <a:ext cx="269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a:solidFill>
                  <a:schemeClr val="tx1"/>
                </a:solidFill>
                <a:latin typeface="Times New Roman" panose="02020603050405020304" pitchFamily="18" charset="0"/>
              </a:rPr>
              <a:t>f</a:t>
            </a:r>
          </a:p>
        </p:txBody>
      </p:sp>
      <p:sp>
        <p:nvSpPr>
          <p:cNvPr id="68614" name="Line 5"/>
          <p:cNvSpPr>
            <a:spLocks noChangeShapeType="1"/>
          </p:cNvSpPr>
          <p:nvPr/>
        </p:nvSpPr>
        <p:spPr bwMode="auto">
          <a:xfrm rot="5400000" flipV="1">
            <a:off x="3048000" y="4391025"/>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15" name="Line 6"/>
          <p:cNvSpPr>
            <a:spLocks noChangeShapeType="1"/>
          </p:cNvSpPr>
          <p:nvPr/>
        </p:nvSpPr>
        <p:spPr bwMode="auto">
          <a:xfrm rot="-5400000" flipH="1" flipV="1">
            <a:off x="8429625" y="4114800"/>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16" name="Text Box 7"/>
          <p:cNvSpPr txBox="1">
            <a:spLocks noChangeArrowheads="1"/>
          </p:cNvSpPr>
          <p:nvPr/>
        </p:nvSpPr>
        <p:spPr bwMode="auto">
          <a:xfrm>
            <a:off x="8583668" y="3403908"/>
            <a:ext cx="284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i="1" dirty="0">
                <a:solidFill>
                  <a:schemeClr val="tx1"/>
                </a:solidFill>
                <a:latin typeface="Times New Roman" panose="02020603050405020304" pitchFamily="18" charset="0"/>
              </a:rPr>
              <a:t>r</a:t>
            </a:r>
          </a:p>
        </p:txBody>
      </p:sp>
      <p:sp>
        <p:nvSpPr>
          <p:cNvPr id="68617" name="Rectangle 8"/>
          <p:cNvSpPr>
            <a:spLocks noChangeArrowheads="1"/>
          </p:cNvSpPr>
          <p:nvPr/>
        </p:nvSpPr>
        <p:spPr bwMode="auto">
          <a:xfrm>
            <a:off x="3352801" y="4425951"/>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18" name="Rectangle 9"/>
          <p:cNvSpPr>
            <a:spLocks noChangeArrowheads="1"/>
          </p:cNvSpPr>
          <p:nvPr/>
        </p:nvSpPr>
        <p:spPr bwMode="auto">
          <a:xfrm>
            <a:off x="3889376" y="4425951"/>
            <a:ext cx="538163"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19" name="Line 10"/>
          <p:cNvSpPr>
            <a:spLocks noChangeShapeType="1"/>
          </p:cNvSpPr>
          <p:nvPr/>
        </p:nvSpPr>
        <p:spPr bwMode="auto">
          <a:xfrm>
            <a:off x="3621089" y="4694238"/>
            <a:ext cx="1587"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20" name="Line 11"/>
          <p:cNvSpPr>
            <a:spLocks noChangeShapeType="1"/>
          </p:cNvSpPr>
          <p:nvPr/>
        </p:nvSpPr>
        <p:spPr bwMode="auto">
          <a:xfrm flipV="1">
            <a:off x="4157663" y="4694239"/>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21" name="Rectangle 12"/>
          <p:cNvSpPr>
            <a:spLocks noChangeArrowheads="1"/>
          </p:cNvSpPr>
          <p:nvPr/>
        </p:nvSpPr>
        <p:spPr bwMode="auto">
          <a:xfrm>
            <a:off x="4964114" y="4425951"/>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22" name="Rectangle 13"/>
          <p:cNvSpPr>
            <a:spLocks noChangeArrowheads="1"/>
          </p:cNvSpPr>
          <p:nvPr/>
        </p:nvSpPr>
        <p:spPr bwMode="auto">
          <a:xfrm>
            <a:off x="5500689" y="4425951"/>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23" name="Line 14"/>
          <p:cNvSpPr>
            <a:spLocks noChangeShapeType="1"/>
          </p:cNvSpPr>
          <p:nvPr/>
        </p:nvSpPr>
        <p:spPr bwMode="auto">
          <a:xfrm flipV="1">
            <a:off x="5768975" y="4694239"/>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24" name="Rectangle 15"/>
          <p:cNvSpPr>
            <a:spLocks noChangeArrowheads="1"/>
          </p:cNvSpPr>
          <p:nvPr/>
        </p:nvSpPr>
        <p:spPr bwMode="auto">
          <a:xfrm>
            <a:off x="6575426" y="4425951"/>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25" name="Rectangle 16"/>
          <p:cNvSpPr>
            <a:spLocks noChangeArrowheads="1"/>
          </p:cNvSpPr>
          <p:nvPr/>
        </p:nvSpPr>
        <p:spPr bwMode="auto">
          <a:xfrm>
            <a:off x="7112001" y="4425951"/>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26" name="Line 17"/>
          <p:cNvSpPr>
            <a:spLocks noChangeShapeType="1"/>
          </p:cNvSpPr>
          <p:nvPr/>
        </p:nvSpPr>
        <p:spPr bwMode="auto">
          <a:xfrm flipV="1">
            <a:off x="7380288" y="4694239"/>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27" name="Rectangle 18"/>
          <p:cNvSpPr>
            <a:spLocks noChangeArrowheads="1"/>
          </p:cNvSpPr>
          <p:nvPr/>
        </p:nvSpPr>
        <p:spPr bwMode="auto">
          <a:xfrm>
            <a:off x="8186739" y="4425951"/>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28" name="Rectangle 19"/>
          <p:cNvSpPr>
            <a:spLocks noChangeArrowheads="1"/>
          </p:cNvSpPr>
          <p:nvPr/>
        </p:nvSpPr>
        <p:spPr bwMode="auto">
          <a:xfrm>
            <a:off x="8723314" y="4425951"/>
            <a:ext cx="536575" cy="536575"/>
          </a:xfrm>
          <a:prstGeom prst="rect">
            <a:avLst/>
          </a:prstGeom>
          <a:solidFill>
            <a:schemeClr val="accent1"/>
          </a:solidFill>
          <a:ln w="2857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29" name="Line 20"/>
          <p:cNvSpPr>
            <a:spLocks noChangeShapeType="1"/>
          </p:cNvSpPr>
          <p:nvPr/>
        </p:nvSpPr>
        <p:spPr bwMode="auto">
          <a:xfrm flipV="1">
            <a:off x="8991600" y="4694239"/>
            <a:ext cx="806450" cy="1587"/>
          </a:xfrm>
          <a:prstGeom prst="line">
            <a:avLst/>
          </a:prstGeom>
          <a:noFill/>
          <a:ln w="2857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30" name="Line 21"/>
          <p:cNvSpPr>
            <a:spLocks noChangeShapeType="1"/>
          </p:cNvSpPr>
          <p:nvPr/>
        </p:nvSpPr>
        <p:spPr bwMode="auto">
          <a:xfrm>
            <a:off x="5232400" y="4694238"/>
            <a:ext cx="1588"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31" name="Line 22"/>
          <p:cNvSpPr>
            <a:spLocks noChangeShapeType="1"/>
          </p:cNvSpPr>
          <p:nvPr/>
        </p:nvSpPr>
        <p:spPr bwMode="auto">
          <a:xfrm>
            <a:off x="6843714" y="4694238"/>
            <a:ext cx="1587"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32" name="Line 23"/>
          <p:cNvSpPr>
            <a:spLocks noChangeShapeType="1"/>
          </p:cNvSpPr>
          <p:nvPr/>
        </p:nvSpPr>
        <p:spPr bwMode="auto">
          <a:xfrm>
            <a:off x="8455025" y="4694238"/>
            <a:ext cx="1588" cy="806450"/>
          </a:xfrm>
          <a:prstGeom prst="line">
            <a:avLst/>
          </a:prstGeom>
          <a:noFill/>
          <a:ln w="28575">
            <a:solidFill>
              <a:schemeClr val="tx2"/>
            </a:solidFill>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33" name="Text Box 24"/>
          <p:cNvSpPr txBox="1">
            <a:spLocks noChangeArrowheads="1"/>
          </p:cNvSpPr>
          <p:nvPr/>
        </p:nvSpPr>
        <p:spPr bwMode="auto">
          <a:xfrm>
            <a:off x="9749144" y="4519613"/>
            <a:ext cx="39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b="1">
                <a:solidFill>
                  <a:schemeClr val="tx1"/>
                </a:solidFill>
                <a:sym typeface="Symbol" panose="05050102010706020507" pitchFamily="18" charset="2"/>
              </a:rPr>
              <a:t></a:t>
            </a:r>
            <a:endParaRPr lang="en-US" altLang="en-US" b="1">
              <a:solidFill>
                <a:schemeClr val="tx1"/>
              </a:solidFill>
            </a:endParaRPr>
          </a:p>
        </p:txBody>
      </p:sp>
      <p:pic>
        <p:nvPicPr>
          <p:cNvPr id="68634"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537201"/>
            <a:ext cx="685800" cy="835025"/>
          </a:xfrm>
          <a:prstGeom prst="rect">
            <a:avLst/>
          </a:prstGeom>
          <a:solidFill>
            <a:schemeClr val="folHlink"/>
          </a:solidFill>
          <a:ln w="19050">
            <a:solidFill>
              <a:schemeClr val="tx2"/>
            </a:solidFill>
            <a:miter lim="800000"/>
            <a:headEnd/>
            <a:tailEnd/>
          </a:ln>
        </p:spPr>
      </p:pic>
      <p:pic>
        <p:nvPicPr>
          <p:cNvPr id="6863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5537201"/>
            <a:ext cx="685800" cy="803275"/>
          </a:xfrm>
          <a:prstGeom prst="rect">
            <a:avLst/>
          </a:prstGeom>
          <a:solidFill>
            <a:schemeClr val="folHlink"/>
          </a:solidFill>
          <a:ln w="19050">
            <a:solidFill>
              <a:schemeClr val="tx2"/>
            </a:solidFill>
            <a:miter lim="800000"/>
            <a:headEnd/>
            <a:tailEnd/>
          </a:ln>
        </p:spPr>
      </p:pic>
      <p:pic>
        <p:nvPicPr>
          <p:cNvPr id="68636"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825" y="5537201"/>
            <a:ext cx="685800" cy="612775"/>
          </a:xfrm>
          <a:prstGeom prst="rect">
            <a:avLst/>
          </a:prstGeom>
          <a:solidFill>
            <a:schemeClr val="folHlink"/>
          </a:solidFill>
          <a:ln w="19050">
            <a:solidFill>
              <a:schemeClr val="tx2"/>
            </a:solidFill>
            <a:miter lim="800000"/>
            <a:headEnd/>
            <a:tailEnd/>
          </a:ln>
        </p:spPr>
      </p:pic>
      <p:pic>
        <p:nvPicPr>
          <p:cNvPr id="68637"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5537201"/>
            <a:ext cx="685800" cy="663575"/>
          </a:xfrm>
          <a:prstGeom prst="rect">
            <a:avLst/>
          </a:prstGeom>
          <a:solidFill>
            <a:schemeClr val="folHlink"/>
          </a:solidFill>
          <a:ln w="19050">
            <a:solidFill>
              <a:schemeClr val="tx2"/>
            </a:solidFill>
            <a:miter lim="800000"/>
            <a:headEnd/>
            <a:tailEnd/>
          </a:ln>
        </p:spPr>
      </p:pic>
      <p:sp>
        <p:nvSpPr>
          <p:cNvPr id="68638" name="AutoShape 29"/>
          <p:cNvSpPr>
            <a:spLocks noChangeArrowheads="1"/>
          </p:cNvSpPr>
          <p:nvPr/>
        </p:nvSpPr>
        <p:spPr bwMode="auto">
          <a:xfrm>
            <a:off x="3048000" y="3892550"/>
            <a:ext cx="6477000" cy="12192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39" name="Text Box 30"/>
          <p:cNvSpPr txBox="1">
            <a:spLocks noChangeArrowheads="1"/>
          </p:cNvSpPr>
          <p:nvPr/>
        </p:nvSpPr>
        <p:spPr bwMode="auto">
          <a:xfrm>
            <a:off x="3183270" y="3854450"/>
            <a:ext cx="883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chemeClr val="tx1"/>
                </a:solidFill>
              </a:rPr>
              <a:t>nodes</a:t>
            </a:r>
          </a:p>
        </p:txBody>
      </p:sp>
      <p:sp>
        <p:nvSpPr>
          <p:cNvPr id="68640" name="AutoShape 31"/>
          <p:cNvSpPr>
            <a:spLocks noChangeArrowheads="1"/>
          </p:cNvSpPr>
          <p:nvPr/>
        </p:nvSpPr>
        <p:spPr bwMode="auto">
          <a:xfrm>
            <a:off x="3048000" y="5264150"/>
            <a:ext cx="5943600" cy="1219200"/>
          </a:xfrm>
          <a:prstGeom prst="roundRect">
            <a:avLst>
              <a:gd name="adj" fmla="val 16667"/>
            </a:avLst>
          </a:prstGeom>
          <a:noFill/>
          <a:ln w="9525">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68641" name="Text Box 32"/>
          <p:cNvSpPr txBox="1">
            <a:spLocks noChangeArrowheads="1"/>
          </p:cNvSpPr>
          <p:nvPr/>
        </p:nvSpPr>
        <p:spPr bwMode="auto">
          <a:xfrm>
            <a:off x="7562325" y="6127750"/>
            <a:ext cx="12250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dirty="0">
                <a:solidFill>
                  <a:schemeClr val="tx1"/>
                </a:solidFill>
              </a:rPr>
              <a:t>elements</a:t>
            </a:r>
          </a:p>
        </p:txBody>
      </p:sp>
      <p:sp>
        <p:nvSpPr>
          <p:cNvPr id="68642" name="Rectangle 33"/>
          <p:cNvSpPr>
            <a:spLocks noChangeArrowheads="1"/>
          </p:cNvSpPr>
          <p:nvPr/>
        </p:nvSpPr>
        <p:spPr bwMode="auto">
          <a:xfrm>
            <a:off x="1669471" y="4425951"/>
            <a:ext cx="596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smtClean="0">
                <a:solidFill>
                  <a:schemeClr val="tx1"/>
                </a:solidFill>
              </a:rPr>
              <a:t>first</a:t>
            </a:r>
            <a:endParaRPr lang="en-US" altLang="en-US" dirty="0">
              <a:solidFill>
                <a:schemeClr val="tx1"/>
              </a:solidFill>
            </a:endParaRPr>
          </a:p>
        </p:txBody>
      </p:sp>
      <p:sp>
        <p:nvSpPr>
          <p:cNvPr id="68643" name="Rectangle 34"/>
          <p:cNvSpPr>
            <a:spLocks noChangeArrowheads="1"/>
          </p:cNvSpPr>
          <p:nvPr/>
        </p:nvSpPr>
        <p:spPr bwMode="auto">
          <a:xfrm>
            <a:off x="10228105" y="4494183"/>
            <a:ext cx="639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a:solidFill>
                  <a:schemeClr val="tx1"/>
                </a:solidFill>
              </a:rPr>
              <a:t>rear</a:t>
            </a:r>
          </a:p>
        </p:txBody>
      </p:sp>
    </p:spTree>
    <p:extLst>
      <p:ext uri="{BB962C8B-B14F-4D97-AF65-F5344CB8AC3E}">
        <p14:creationId xmlns:p14="http://schemas.microsoft.com/office/powerpoint/2010/main" val="4000238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Queue Summary</a:t>
            </a:r>
          </a:p>
        </p:txBody>
      </p:sp>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2724032083"/>
                  </p:ext>
                </p:extLst>
              </p:nvPr>
            </p:nvGraphicFramePr>
            <p:xfrm>
              <a:off x="2403792" y="2097088"/>
              <a:ext cx="7381240" cy="3990975"/>
            </p:xfrm>
            <a:graphic>
              <a:graphicData uri="http://schemas.openxmlformats.org/drawingml/2006/table">
                <a:tbl>
                  <a:tblPr/>
                  <a:tblGrid>
                    <a:gridCol w="1943100"/>
                    <a:gridCol w="1376680"/>
                    <a:gridCol w="2316480"/>
                    <a:gridCol w="1744980"/>
                  </a:tblGrid>
                  <a:tr h="99060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Fixed-Size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Expandable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(doubling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Singly-Linked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dequeue</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enqueue</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𝑛</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Worst Case</a:t>
                          </a:r>
                        </a:p>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Best Case</a:t>
                          </a:r>
                        </a:p>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Average Case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first()</a:t>
                          </a: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size()</a:t>
                          </a:r>
                          <a:b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empty()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2724032083"/>
                  </p:ext>
                </p:extLst>
              </p:nvPr>
            </p:nvGraphicFramePr>
            <p:xfrm>
              <a:off x="2403792" y="2097088"/>
              <a:ext cx="7381240" cy="3990975"/>
            </p:xfrm>
            <a:graphic>
              <a:graphicData uri="http://schemas.openxmlformats.org/drawingml/2006/table">
                <a:tbl>
                  <a:tblPr/>
                  <a:tblGrid>
                    <a:gridCol w="1943100"/>
                    <a:gridCol w="1376680"/>
                    <a:gridCol w="2316480"/>
                    <a:gridCol w="1744980"/>
                  </a:tblGrid>
                  <a:tr h="99060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Fixed-Size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Expandable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(doubling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Singly-Linked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dequeue</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1593" t="-147368" r="-296903" b="-337719"/>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3684" t="-147368" r="-76579" b="-337719"/>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322648" t="-147368" r="-1394" b="-337719"/>
                          </a:stretch>
                        </a:blipFill>
                      </a:tcPr>
                    </a:tc>
                  </a:tr>
                  <a:tr h="91440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enqueue</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1593" t="-188000" r="-296903" b="-156667"/>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3684" t="-188000" r="-76579" b="-156667"/>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322648" t="-188000" r="-1394" b="-156667"/>
                          </a:stretch>
                        </a:blip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first()</a:t>
                          </a: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1593" t="-378947" r="-296903" b="-106140"/>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3684" t="-378947" r="-76579" b="-106140"/>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322648" t="-378947" r="-1394" b="-106140"/>
                          </a:stretch>
                        </a:blipFill>
                      </a:tcPr>
                    </a:tc>
                  </a:tr>
                  <a:tr h="69532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size()</a:t>
                          </a:r>
                          <a:b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b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empty()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1593" t="-478947" r="-296903" b="-6140"/>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43684" t="-478947" r="-76579" b="-6140"/>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322648" t="-478947" r="-1394" b="-6140"/>
                          </a:stretch>
                        </a:blipFill>
                      </a:tcPr>
                    </a:tc>
                  </a:tr>
                </a:tbl>
              </a:graphicData>
            </a:graphic>
          </p:graphicFrame>
        </mc:Fallback>
      </mc:AlternateContent>
    </p:spTree>
    <p:extLst>
      <p:ext uri="{BB962C8B-B14F-4D97-AF65-F5344CB8AC3E}">
        <p14:creationId xmlns:p14="http://schemas.microsoft.com/office/powerpoint/2010/main" val="1790527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pPr eaLnBrk="1" hangingPunct="1"/>
            <a:r>
              <a:rPr lang="en-US" altLang="en-US" dirty="0" smtClean="0"/>
              <a:t>The Double-Ended Queue ADT </a:t>
            </a:r>
            <a:r>
              <a:rPr lang="en-US" altLang="en-US" sz="4000" dirty="0" smtClean="0"/>
              <a:t>(Ch. 6.3</a:t>
            </a:r>
            <a:r>
              <a:rPr lang="en-US" altLang="en-US" sz="4000" dirty="0"/>
              <a:t>)</a:t>
            </a:r>
          </a:p>
        </p:txBody>
      </p:sp>
      <mc:AlternateContent xmlns:mc="http://schemas.openxmlformats.org/markup-compatibility/2006" xmlns:a14="http://schemas.microsoft.com/office/drawing/2010/main">
        <mc:Choice Requires="a14">
          <p:sp>
            <p:nvSpPr>
              <p:cNvPr id="71685" name="Rectangle 3" descr="Rectangle: Click to edit Master text styles&#10;Second level&#10;Third level&#10;Fourth level&#10;Fifth level"/>
              <p:cNvSpPr>
                <a:spLocks noGrp="1" noChangeArrowheads="1"/>
              </p:cNvSpPr>
              <p:nvPr>
                <p:ph sz="half" idx="1"/>
              </p:nvPr>
            </p:nvSpPr>
            <p:spPr/>
            <p:txBody>
              <a:bodyPr>
                <a:normAutofit lnSpcReduction="10000"/>
              </a:bodyPr>
              <a:lstStyle/>
              <a:p>
                <a:pPr eaLnBrk="1" hangingPunct="1">
                  <a:lnSpc>
                    <a:spcPct val="90000"/>
                  </a:lnSpc>
                  <a:buClr>
                    <a:schemeClr val="tx1"/>
                  </a:buClr>
                </a:pPr>
                <a:r>
                  <a:rPr lang="en-US" altLang="en-US" sz="1800" dirty="0" smtClean="0"/>
                  <a:t>The </a:t>
                </a:r>
                <a:r>
                  <a:rPr lang="en-US" altLang="en-US" sz="1800" dirty="0">
                    <a:solidFill>
                      <a:schemeClr val="accent1"/>
                    </a:solidFill>
                  </a:rPr>
                  <a:t>Double-Ended Queue, or </a:t>
                </a:r>
                <a:r>
                  <a:rPr lang="en-US" altLang="en-US" sz="1800" dirty="0" err="1">
                    <a:solidFill>
                      <a:schemeClr val="accent1"/>
                    </a:solidFill>
                  </a:rPr>
                  <a:t>Deque</a:t>
                </a:r>
                <a:r>
                  <a:rPr lang="en-US" altLang="en-US" sz="1800" dirty="0">
                    <a:solidFill>
                      <a:schemeClr val="tx2"/>
                    </a:solidFill>
                  </a:rPr>
                  <a:t>,</a:t>
                </a:r>
                <a:r>
                  <a:rPr lang="en-US" altLang="en-US" sz="1800" dirty="0"/>
                  <a:t> ADT stores arbitrary objects. (Pronounced ‘deck’)</a:t>
                </a:r>
              </a:p>
              <a:p>
                <a:pPr eaLnBrk="1" hangingPunct="1">
                  <a:lnSpc>
                    <a:spcPct val="90000"/>
                  </a:lnSpc>
                  <a:buClr>
                    <a:schemeClr val="tx1"/>
                  </a:buClr>
                </a:pPr>
                <a:r>
                  <a:rPr lang="en-US" altLang="en-US" sz="1800" dirty="0"/>
                  <a:t>Richer than stack or queue ADTs. Supports insertions and deletions at both the front and the end.</a:t>
                </a:r>
              </a:p>
              <a:p>
                <a:pPr eaLnBrk="1" hangingPunct="1">
                  <a:lnSpc>
                    <a:spcPct val="90000"/>
                  </a:lnSpc>
                  <a:buClr>
                    <a:schemeClr val="tx1"/>
                  </a:buClr>
                </a:pPr>
                <a:r>
                  <a:rPr lang="en-US" altLang="en-US" sz="1800" dirty="0"/>
                  <a:t>Main </a:t>
                </a:r>
                <a:r>
                  <a:rPr lang="en-US" altLang="en-US" sz="1800" dirty="0" err="1"/>
                  <a:t>deque</a:t>
                </a:r>
                <a:r>
                  <a:rPr lang="en-US" altLang="en-US" sz="1800" dirty="0"/>
                  <a:t> operations:</a:t>
                </a:r>
              </a:p>
              <a:p>
                <a:pPr lvl="1" eaLnBrk="1" hangingPunct="1">
                  <a:lnSpc>
                    <a:spcPct val="90000"/>
                  </a:lnSpc>
                </a:pPr>
                <a:r>
                  <a:rPr lang="en-US" altLang="en-US" sz="1600" i="0" dirty="0" err="1" smtClean="0">
                    <a:solidFill>
                      <a:schemeClr val="accent1"/>
                    </a:solidFill>
                    <a:latin typeface="Courier New" panose="02070309020205020404" pitchFamily="49" charset="0"/>
                    <a:cs typeface="Courier New" panose="02070309020205020404" pitchFamily="49" charset="0"/>
                  </a:rPr>
                  <a:t>addFirst</a:t>
                </a:r>
                <a:r>
                  <a:rPr lang="en-US" altLang="en-US" sz="1600" i="0" dirty="0" smtClean="0">
                    <a:solidFill>
                      <a:schemeClr val="accent1"/>
                    </a:solidFill>
                    <a:latin typeface="Courier New" panose="02070309020205020404" pitchFamily="49" charset="0"/>
                    <a:cs typeface="Courier New" panose="02070309020205020404" pitchFamily="49" charset="0"/>
                  </a:rPr>
                  <a:t>(e)</a:t>
                </a:r>
                <a:r>
                  <a:rPr lang="en-US" altLang="en-US" sz="1600" dirty="0" smtClean="0"/>
                  <a:t>: </a:t>
                </a:r>
                <a:r>
                  <a:rPr lang="en-US" altLang="en-US" sz="1600" dirty="0"/>
                  <a:t>inserts element </a:t>
                </a:r>
                <a14:m>
                  <m:oMath xmlns:m="http://schemas.openxmlformats.org/officeDocument/2006/math">
                    <m:r>
                      <a:rPr lang="en-US" altLang="en-US" sz="1600" b="0" i="1" smtClean="0">
                        <a:latin typeface="Cambria Math" panose="02040503050406030204" pitchFamily="18" charset="0"/>
                      </a:rPr>
                      <m:t>𝑒</m:t>
                    </m:r>
                  </m:oMath>
                </a14:m>
                <a:r>
                  <a:rPr lang="en-US" altLang="en-US" sz="1600" dirty="0" smtClean="0"/>
                  <a:t> </a:t>
                </a:r>
                <a:r>
                  <a:rPr lang="en-US" altLang="en-US" sz="1600" dirty="0"/>
                  <a:t>at the beginning of the </a:t>
                </a:r>
                <a:r>
                  <a:rPr lang="en-US" altLang="en-US" sz="1600" dirty="0" err="1"/>
                  <a:t>deque</a:t>
                </a:r>
                <a:endParaRPr lang="en-US" altLang="en-US" sz="1600" dirty="0"/>
              </a:p>
              <a:p>
                <a:pPr lvl="1" eaLnBrk="1" hangingPunct="1">
                  <a:lnSpc>
                    <a:spcPct val="90000"/>
                  </a:lnSpc>
                </a:pPr>
                <a:r>
                  <a:rPr lang="en-US" altLang="en-US" sz="1600" i="0" dirty="0" err="1" smtClean="0">
                    <a:solidFill>
                      <a:schemeClr val="accent1"/>
                    </a:solidFill>
                    <a:latin typeface="Courier New" panose="02070309020205020404" pitchFamily="49" charset="0"/>
                    <a:cs typeface="Courier New" panose="02070309020205020404" pitchFamily="49" charset="0"/>
                  </a:rPr>
                  <a:t>addLast</a:t>
                </a:r>
                <a:r>
                  <a:rPr lang="en-US" altLang="en-US" sz="1600" i="0" dirty="0" smtClean="0">
                    <a:solidFill>
                      <a:schemeClr val="accent1"/>
                    </a:solidFill>
                    <a:latin typeface="Courier New" panose="02070309020205020404" pitchFamily="49" charset="0"/>
                    <a:cs typeface="Courier New" panose="02070309020205020404" pitchFamily="49" charset="0"/>
                  </a:rPr>
                  <a:t>(e)</a:t>
                </a:r>
                <a:r>
                  <a:rPr lang="en-US" altLang="en-US" sz="1600" dirty="0" smtClean="0"/>
                  <a:t>: </a:t>
                </a:r>
                <a:r>
                  <a:rPr lang="en-US" altLang="en-US" sz="1600" dirty="0"/>
                  <a:t>inserts element </a:t>
                </a:r>
                <a14:m>
                  <m:oMath xmlns:m="http://schemas.openxmlformats.org/officeDocument/2006/math">
                    <m:r>
                      <a:rPr lang="en-US" altLang="en-US" sz="1600" b="0" i="1" dirty="0" smtClean="0">
                        <a:latin typeface="Cambria Math" panose="02040503050406030204" pitchFamily="18" charset="0"/>
                      </a:rPr>
                      <m:t>𝑒</m:t>
                    </m:r>
                  </m:oMath>
                </a14:m>
                <a:r>
                  <a:rPr lang="en-US" altLang="en-US" sz="1600" dirty="0"/>
                  <a:t> at the end of the </a:t>
                </a:r>
                <a:r>
                  <a:rPr lang="en-US" altLang="en-US" sz="1600" dirty="0" err="1"/>
                  <a:t>deque</a:t>
                </a:r>
                <a:endParaRPr lang="en-US" altLang="en-US" sz="1600" dirty="0"/>
              </a:p>
              <a:p>
                <a:pPr lvl="1" eaLnBrk="1" hangingPunct="1">
                  <a:lnSpc>
                    <a:spcPct val="90000"/>
                  </a:lnSpc>
                </a:pPr>
                <a:r>
                  <a:rPr lang="en-US" altLang="en-US" sz="1600" dirty="0" smtClean="0">
                    <a:solidFill>
                      <a:schemeClr val="tx2"/>
                    </a:solidFill>
                    <a:latin typeface="Courier New" panose="02070309020205020404" pitchFamily="49" charset="0"/>
                    <a:cs typeface="Courier New" panose="02070309020205020404" pitchFamily="49" charset="0"/>
                  </a:rPr>
                  <a:t>Element </a:t>
                </a:r>
                <a:r>
                  <a:rPr lang="en-US" altLang="en-US" sz="1600" dirty="0" err="1" smtClean="0">
                    <a:solidFill>
                      <a:schemeClr val="accent1"/>
                    </a:solidFill>
                    <a:latin typeface="Courier New" panose="02070309020205020404" pitchFamily="49" charset="0"/>
                    <a:cs typeface="Courier New" panose="02070309020205020404" pitchFamily="49" charset="0"/>
                  </a:rPr>
                  <a:t>remove</a:t>
                </a:r>
                <a:r>
                  <a:rPr lang="en-US" altLang="en-US" sz="1600" i="0" dirty="0" err="1" smtClean="0">
                    <a:solidFill>
                      <a:schemeClr val="accent1"/>
                    </a:solidFill>
                    <a:latin typeface="Courier New" panose="02070309020205020404" pitchFamily="49" charset="0"/>
                    <a:cs typeface="Courier New" panose="02070309020205020404" pitchFamily="49" charset="0"/>
                  </a:rPr>
                  <a:t>First</a:t>
                </a:r>
                <a:r>
                  <a:rPr lang="en-US" altLang="en-US" sz="1600" i="0" dirty="0" smtClean="0">
                    <a:solidFill>
                      <a:schemeClr val="accent1"/>
                    </a:solidFill>
                    <a:latin typeface="Courier New" panose="02070309020205020404" pitchFamily="49" charset="0"/>
                    <a:cs typeface="Courier New" panose="02070309020205020404" pitchFamily="49" charset="0"/>
                  </a:rPr>
                  <a:t>()</a:t>
                </a:r>
                <a:r>
                  <a:rPr lang="en-US" altLang="en-US" sz="1600" dirty="0" smtClean="0"/>
                  <a:t>: </a:t>
                </a:r>
                <a:r>
                  <a:rPr lang="en-US" altLang="en-US" sz="1600" dirty="0"/>
                  <a:t>removes and returns the element at the front of the queue</a:t>
                </a:r>
              </a:p>
              <a:p>
                <a:pPr lvl="1" eaLnBrk="1" hangingPunct="1">
                  <a:lnSpc>
                    <a:spcPct val="90000"/>
                  </a:lnSpc>
                </a:pPr>
                <a:r>
                  <a:rPr lang="en-US" altLang="en-US" sz="1600" dirty="0" smtClean="0">
                    <a:solidFill>
                      <a:schemeClr val="tx2"/>
                    </a:solidFill>
                    <a:latin typeface="Courier New" panose="02070309020205020404" pitchFamily="49" charset="0"/>
                    <a:cs typeface="Courier New" panose="02070309020205020404" pitchFamily="49" charset="0"/>
                  </a:rPr>
                  <a:t>Element </a:t>
                </a:r>
                <a:r>
                  <a:rPr lang="en-US" altLang="en-US" sz="1600" dirty="0" err="1" smtClean="0">
                    <a:solidFill>
                      <a:schemeClr val="accent1"/>
                    </a:solidFill>
                    <a:latin typeface="Courier New" panose="02070309020205020404" pitchFamily="49" charset="0"/>
                    <a:cs typeface="Courier New" panose="02070309020205020404" pitchFamily="49" charset="0"/>
                  </a:rPr>
                  <a:t>removeLast</a:t>
                </a:r>
                <a:r>
                  <a:rPr lang="en-US" altLang="en-US" sz="1600" i="0" dirty="0" smtClean="0">
                    <a:solidFill>
                      <a:schemeClr val="accent1"/>
                    </a:solidFill>
                    <a:latin typeface="Courier New" panose="02070309020205020404" pitchFamily="49" charset="0"/>
                    <a:cs typeface="Courier New" panose="02070309020205020404" pitchFamily="49" charset="0"/>
                  </a:rPr>
                  <a:t>()</a:t>
                </a:r>
                <a:r>
                  <a:rPr lang="en-US" altLang="en-US" sz="1600" dirty="0" smtClean="0"/>
                  <a:t>: </a:t>
                </a:r>
                <a:r>
                  <a:rPr lang="en-US" altLang="en-US" sz="1600" dirty="0"/>
                  <a:t>removes and returns the element at the end of the queue</a:t>
                </a:r>
              </a:p>
              <a:p>
                <a:pPr lvl="1" eaLnBrk="1" hangingPunct="1">
                  <a:lnSpc>
                    <a:spcPct val="90000"/>
                  </a:lnSpc>
                </a:pPr>
                <a:endParaRPr lang="en-US" altLang="en-US" sz="1600" dirty="0"/>
              </a:p>
            </p:txBody>
          </p:sp>
        </mc:Choice>
        <mc:Fallback xmlns="">
          <p:sp>
            <p:nvSpPr>
              <p:cNvPr id="71685"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sz="half" idx="1"/>
              </p:nvPr>
            </p:nvSpPr>
            <p:spPr>
              <a:blipFill rotWithShape="0">
                <a:blip r:embed="rId4"/>
                <a:stretch>
                  <a:fillRect l="-1500" t="-3787" r="-1375" b="-516"/>
                </a:stretch>
              </a:blipFill>
            </p:spPr>
            <p:txBody>
              <a:bodyPr/>
              <a:lstStyle/>
              <a:p>
                <a:r>
                  <a:rPr lang="en-US">
                    <a:noFill/>
                  </a:rPr>
                  <a:t> </a:t>
                </a:r>
              </a:p>
            </p:txBody>
          </p:sp>
        </mc:Fallback>
      </mc:AlternateContent>
      <p:sp>
        <p:nvSpPr>
          <p:cNvPr id="71686" name="Rectangle 4" descr="Rectangle: Click to edit Master text styles&#10;Second level&#10;Third level&#10;Fourth level&#10;Fifth level"/>
          <p:cNvSpPr>
            <a:spLocks noGrp="1" noChangeArrowheads="1"/>
          </p:cNvSpPr>
          <p:nvPr>
            <p:ph sz="half" idx="2"/>
          </p:nvPr>
        </p:nvSpPr>
        <p:spPr/>
        <p:txBody>
          <a:bodyPr>
            <a:normAutofit lnSpcReduction="10000"/>
          </a:bodyPr>
          <a:lstStyle/>
          <a:p>
            <a:pPr eaLnBrk="1" hangingPunct="1">
              <a:lnSpc>
                <a:spcPct val="90000"/>
              </a:lnSpc>
              <a:buClr>
                <a:schemeClr val="tx1"/>
              </a:buClr>
            </a:pPr>
            <a:r>
              <a:rPr lang="en-US" altLang="en-US" sz="2000" dirty="0"/>
              <a:t>Auxiliary queue operations:</a:t>
            </a:r>
          </a:p>
          <a:p>
            <a:pPr lvl="1" eaLnBrk="1" hangingPunct="1">
              <a:lnSpc>
                <a:spcPct val="90000"/>
              </a:lnSpc>
            </a:pPr>
            <a:r>
              <a:rPr lang="en-US" altLang="en-US" sz="1800" dirty="0" smtClean="0">
                <a:solidFill>
                  <a:schemeClr val="tx2"/>
                </a:solidFill>
                <a:latin typeface="Courier New" panose="02070309020205020404" pitchFamily="49" charset="0"/>
                <a:cs typeface="Courier New" panose="02070309020205020404" pitchFamily="49" charset="0"/>
              </a:rPr>
              <a:t>Element</a:t>
            </a:r>
            <a:r>
              <a:rPr lang="en-US" altLang="en-US" sz="1800" i="0" dirty="0" smtClean="0">
                <a:solidFill>
                  <a:schemeClr val="tx2"/>
                </a:solidFill>
                <a:latin typeface="Courier New" panose="02070309020205020404" pitchFamily="49" charset="0"/>
                <a:cs typeface="Courier New" panose="02070309020205020404" pitchFamily="49" charset="0"/>
              </a:rPr>
              <a:t> </a:t>
            </a:r>
            <a:r>
              <a:rPr lang="en-US" altLang="en-US" sz="1800" i="0" dirty="0" smtClean="0">
                <a:solidFill>
                  <a:schemeClr val="accent1"/>
                </a:solidFill>
                <a:latin typeface="Courier New" panose="02070309020205020404" pitchFamily="49" charset="0"/>
                <a:cs typeface="Courier New" panose="02070309020205020404" pitchFamily="49" charset="0"/>
              </a:rPr>
              <a:t>first()</a:t>
            </a:r>
            <a:r>
              <a:rPr lang="en-US" altLang="en-US" sz="1800" dirty="0" smtClean="0"/>
              <a:t>: </a:t>
            </a:r>
            <a:r>
              <a:rPr lang="en-US" altLang="en-US" sz="1800" dirty="0"/>
              <a:t>returns the element at the front without removing it</a:t>
            </a:r>
          </a:p>
          <a:p>
            <a:pPr lvl="1" eaLnBrk="1" hangingPunct="1">
              <a:lnSpc>
                <a:spcPct val="90000"/>
              </a:lnSpc>
            </a:pPr>
            <a:r>
              <a:rPr lang="en-US" altLang="en-US" sz="1800" i="0" dirty="0" smtClean="0">
                <a:solidFill>
                  <a:schemeClr val="tx2"/>
                </a:solidFill>
                <a:latin typeface="Courier New" panose="02070309020205020404" pitchFamily="49" charset="0"/>
                <a:cs typeface="Courier New" panose="02070309020205020404" pitchFamily="49" charset="0"/>
              </a:rPr>
              <a:t>Element </a:t>
            </a:r>
            <a:r>
              <a:rPr lang="en-US" altLang="en-US" sz="1800" dirty="0" smtClean="0">
                <a:solidFill>
                  <a:schemeClr val="accent1"/>
                </a:solidFill>
                <a:latin typeface="Courier New" panose="02070309020205020404" pitchFamily="49" charset="0"/>
                <a:cs typeface="Courier New" panose="02070309020205020404" pitchFamily="49" charset="0"/>
              </a:rPr>
              <a:t>last</a:t>
            </a:r>
            <a:r>
              <a:rPr lang="en-US" altLang="en-US" sz="1800" i="0" dirty="0" smtClean="0">
                <a:solidFill>
                  <a:schemeClr val="accent1"/>
                </a:solidFill>
                <a:latin typeface="Courier New" panose="02070309020205020404" pitchFamily="49" charset="0"/>
                <a:cs typeface="Courier New" panose="02070309020205020404" pitchFamily="49" charset="0"/>
              </a:rPr>
              <a:t>()</a:t>
            </a:r>
            <a:r>
              <a:rPr lang="en-US" altLang="en-US" sz="1800" dirty="0" smtClean="0"/>
              <a:t>: </a:t>
            </a:r>
            <a:r>
              <a:rPr lang="en-US" altLang="en-US" sz="1800" dirty="0"/>
              <a:t>returns the element at the front without removing it</a:t>
            </a:r>
          </a:p>
          <a:p>
            <a:pPr lvl="1" eaLnBrk="1" hangingPunct="1">
              <a:lnSpc>
                <a:spcPct val="90000"/>
              </a:lnSpc>
            </a:pPr>
            <a:r>
              <a:rPr lang="en-US" altLang="en-US" sz="1800" dirty="0">
                <a:solidFill>
                  <a:schemeClr val="tx2"/>
                </a:solidFill>
                <a:latin typeface="Courier New" panose="02070309020205020404" pitchFamily="49" charset="0"/>
                <a:cs typeface="Courier New" panose="02070309020205020404" pitchFamily="49" charset="0"/>
              </a:rPr>
              <a:t>I</a:t>
            </a:r>
            <a:r>
              <a:rPr lang="en-US" altLang="en-US" sz="1800" i="0" dirty="0" smtClean="0">
                <a:solidFill>
                  <a:schemeClr val="tx2"/>
                </a:solidFill>
                <a:latin typeface="Courier New" panose="02070309020205020404" pitchFamily="49" charset="0"/>
                <a:cs typeface="Courier New" panose="02070309020205020404" pitchFamily="49" charset="0"/>
              </a:rPr>
              <a:t>nteger </a:t>
            </a:r>
            <a:r>
              <a:rPr lang="en-US" altLang="en-US" sz="1800" i="0" dirty="0" smtClean="0">
                <a:solidFill>
                  <a:schemeClr val="accent1"/>
                </a:solidFill>
                <a:latin typeface="Courier New" panose="02070309020205020404" pitchFamily="49" charset="0"/>
                <a:cs typeface="Courier New" panose="02070309020205020404" pitchFamily="49" charset="0"/>
              </a:rPr>
              <a:t>size()</a:t>
            </a:r>
            <a:r>
              <a:rPr lang="en-US" altLang="en-US" sz="1800" dirty="0" smtClean="0"/>
              <a:t>: </a:t>
            </a:r>
            <a:r>
              <a:rPr lang="en-US" altLang="en-US" sz="1800" dirty="0"/>
              <a:t>returns the number of elements stored</a:t>
            </a:r>
          </a:p>
          <a:p>
            <a:pPr lvl="1" eaLnBrk="1" hangingPunct="1">
              <a:lnSpc>
                <a:spcPct val="90000"/>
              </a:lnSpc>
            </a:pPr>
            <a:r>
              <a:rPr lang="en-US" altLang="en-US" sz="1800" dirty="0">
                <a:solidFill>
                  <a:schemeClr val="tx2"/>
                </a:solidFill>
                <a:latin typeface="Courier New" panose="02070309020205020404" pitchFamily="49" charset="0"/>
                <a:cs typeface="Courier New" panose="02070309020205020404" pitchFamily="49" charset="0"/>
              </a:rPr>
              <a:t>B</a:t>
            </a:r>
            <a:r>
              <a:rPr lang="en-US" altLang="en-US" sz="1800" dirty="0" smtClean="0">
                <a:solidFill>
                  <a:schemeClr val="tx2"/>
                </a:solidFill>
                <a:latin typeface="Courier New" panose="02070309020205020404" pitchFamily="49" charset="0"/>
                <a:cs typeface="Courier New" panose="02070309020205020404" pitchFamily="49" charset="0"/>
              </a:rPr>
              <a:t>oolean </a:t>
            </a:r>
            <a:r>
              <a:rPr lang="en-US" altLang="en-US" sz="1800" dirty="0" err="1" smtClean="0">
                <a:solidFill>
                  <a:schemeClr val="accent1"/>
                </a:solidFill>
                <a:latin typeface="Courier New" panose="02070309020205020404" pitchFamily="49" charset="0"/>
                <a:cs typeface="Courier New" panose="02070309020205020404" pitchFamily="49" charset="0"/>
              </a:rPr>
              <a:t>isE</a:t>
            </a:r>
            <a:r>
              <a:rPr lang="en-US" altLang="en-US" sz="1800" i="0" dirty="0" err="1" smtClean="0">
                <a:solidFill>
                  <a:schemeClr val="accent1"/>
                </a:solidFill>
                <a:latin typeface="Courier New" panose="02070309020205020404" pitchFamily="49" charset="0"/>
                <a:cs typeface="Courier New" panose="02070309020205020404" pitchFamily="49" charset="0"/>
              </a:rPr>
              <a:t>mpty</a:t>
            </a:r>
            <a:r>
              <a:rPr lang="en-US" altLang="en-US" sz="1800" i="0" dirty="0" smtClean="0">
                <a:solidFill>
                  <a:schemeClr val="accent1"/>
                </a:solidFill>
                <a:latin typeface="Courier New" panose="02070309020205020404" pitchFamily="49" charset="0"/>
                <a:cs typeface="Courier New" panose="02070309020205020404" pitchFamily="49" charset="0"/>
              </a:rPr>
              <a:t>()</a:t>
            </a:r>
            <a:r>
              <a:rPr lang="en-US" altLang="en-US" sz="1800" dirty="0" smtClean="0"/>
              <a:t>: indicates </a:t>
            </a:r>
            <a:r>
              <a:rPr lang="en-US" altLang="en-US" sz="1800" dirty="0"/>
              <a:t>whether no elements are </a:t>
            </a:r>
            <a:r>
              <a:rPr lang="en-US" altLang="en-US" sz="1800" dirty="0" smtClean="0"/>
              <a:t>stored</a:t>
            </a:r>
            <a:endParaRPr lang="en-US" altLang="en-US" sz="1800" dirty="0"/>
          </a:p>
        </p:txBody>
      </p:sp>
      <p:graphicFrame>
        <p:nvGraphicFramePr>
          <p:cNvPr id="71682" name="Object 2"/>
          <p:cNvGraphicFramePr>
            <a:graphicFrameLocks noChangeAspect="1"/>
          </p:cNvGraphicFramePr>
          <p:nvPr>
            <p:extLst/>
          </p:nvPr>
        </p:nvGraphicFramePr>
        <p:xfrm>
          <a:off x="9596473" y="295507"/>
          <a:ext cx="1073150" cy="1524000"/>
        </p:xfrm>
        <a:graphic>
          <a:graphicData uri="http://schemas.openxmlformats.org/presentationml/2006/ole">
            <mc:AlternateContent xmlns:mc="http://schemas.openxmlformats.org/markup-compatibility/2006">
              <mc:Choice xmlns:v="urn:schemas-microsoft-com:vml" Requires="v">
                <p:oleObj spid="_x0000_s6210" name="Clip" r:id="rId5" imgW="1878480" imgH="3468960" progId="MS_ClipArt_Gallery.2">
                  <p:embed/>
                </p:oleObj>
              </mc:Choice>
              <mc:Fallback>
                <p:oleObj name="Clip" r:id="rId5" imgW="1878480" imgH="34689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6473" y="295507"/>
                        <a:ext cx="10731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93522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altLang="en-US" sz="4000"/>
              <a:t>Deque with a Doubly Linked List</a:t>
            </a:r>
            <a:endParaRPr lang="en-US" altLang="en-US" smtClean="0"/>
          </a:p>
        </p:txBody>
      </p:sp>
      <mc:AlternateContent xmlns:mc="http://schemas.openxmlformats.org/markup-compatibility/2006" xmlns:a14="http://schemas.microsoft.com/office/drawing/2010/main">
        <mc:Choice Requires="a14">
          <p:sp>
            <p:nvSpPr>
              <p:cNvPr id="74756" name="Rectangle 3" descr="Rectangle: Click to edit Master text styles&#10;Second level&#10;Third level&#10;Fourth level&#10;Fifth level"/>
              <p:cNvSpPr>
                <a:spLocks noGrp="1" noChangeArrowheads="1"/>
              </p:cNvSpPr>
              <p:nvPr>
                <p:ph idx="1"/>
              </p:nvPr>
            </p:nvSpPr>
            <p:spPr>
              <a:xfrm>
                <a:off x="1141412" y="2249487"/>
                <a:ext cx="10011670" cy="3541714"/>
              </a:xfrm>
            </p:spPr>
            <p:txBody>
              <a:bodyPr>
                <a:normAutofit/>
              </a:bodyPr>
              <a:lstStyle/>
              <a:p>
                <a:r>
                  <a:rPr lang="en-US" altLang="en-US" dirty="0" smtClean="0"/>
                  <a:t>The front element is stored at the first node</a:t>
                </a:r>
              </a:p>
              <a:p>
                <a:r>
                  <a:rPr lang="en-US" altLang="en-US" dirty="0" smtClean="0"/>
                  <a:t>The rear element is stored at the last node</a:t>
                </a:r>
              </a:p>
              <a:p>
                <a:pPr eaLnBrk="1" hangingPunct="1">
                  <a:buClr>
                    <a:schemeClr val="tx1"/>
                  </a:buClr>
                </a:pPr>
                <a:r>
                  <a:rPr lang="en-US" altLang="en-US" dirty="0" smtClean="0"/>
                  <a:t>The space used is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m:t>
                    </m:r>
                    <m:r>
                      <a:rPr lang="en-US" altLang="en-US" i="1" dirty="0" smtClean="0">
                        <a:latin typeface="Cambria Math" panose="02040503050406030204" pitchFamily="18" charset="0"/>
                      </a:rPr>
                      <m:t>𝑛</m:t>
                    </m:r>
                    <m:r>
                      <a:rPr lang="en-US" altLang="en-US" i="1" dirty="0" smtClean="0">
                        <a:latin typeface="Cambria Math" panose="02040503050406030204" pitchFamily="18" charset="0"/>
                      </a:rPr>
                      <m:t>)</m:t>
                    </m:r>
                  </m:oMath>
                </a14:m>
                <a:r>
                  <a:rPr lang="en-US" altLang="en-US" dirty="0" smtClean="0"/>
                  <a:t> and each operation of the </a:t>
                </a:r>
                <a:r>
                  <a:rPr lang="en-US" altLang="en-US" dirty="0" err="1" smtClean="0"/>
                  <a:t>Deque</a:t>
                </a:r>
                <a:r>
                  <a:rPr lang="en-US" altLang="en-US" dirty="0" smtClean="0"/>
                  <a:t> ADT takes </a:t>
                </a:r>
                <a14:m>
                  <m:oMath xmlns:m="http://schemas.openxmlformats.org/officeDocument/2006/math">
                    <m:r>
                      <a:rPr lang="en-US" altLang="en-US" i="1" dirty="0" smtClean="0">
                        <a:latin typeface="Cambria Math" panose="02040503050406030204" pitchFamily="18" charset="0"/>
                      </a:rPr>
                      <m:t>𝑂</m:t>
                    </m:r>
                    <m:r>
                      <a:rPr lang="en-US" altLang="en-US" i="1" dirty="0" smtClean="0">
                        <a:latin typeface="Cambria Math" panose="02040503050406030204" pitchFamily="18" charset="0"/>
                      </a:rPr>
                      <m:t>(1)</m:t>
                    </m:r>
                  </m:oMath>
                </a14:m>
                <a:r>
                  <a:rPr lang="en-US" altLang="en-US" dirty="0" smtClean="0">
                    <a:latin typeface="Times New Roman" panose="02020603050405020304" pitchFamily="18" charset="0"/>
                  </a:rPr>
                  <a:t> </a:t>
                </a:r>
                <a:r>
                  <a:rPr lang="en-US" altLang="en-US" dirty="0" smtClean="0"/>
                  <a:t>time</a:t>
                </a:r>
              </a:p>
            </p:txBody>
          </p:sp>
        </mc:Choice>
        <mc:Fallback xmlns="">
          <p:sp>
            <p:nvSpPr>
              <p:cNvPr id="74756"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xfrm>
                <a:off x="1141412" y="2249487"/>
                <a:ext cx="10011670" cy="3541714"/>
              </a:xfrm>
              <a:blipFill rotWithShape="0">
                <a:blip r:embed="rId2"/>
                <a:stretch>
                  <a:fillRect l="-1217" t="-2238" r="-913"/>
                </a:stretch>
              </a:blipFill>
            </p:spPr>
            <p:txBody>
              <a:bodyPr/>
              <a:lstStyle/>
              <a:p>
                <a:r>
                  <a:rPr lang="en-US">
                    <a:noFill/>
                  </a:rPr>
                  <a:t> </a:t>
                </a:r>
              </a:p>
            </p:txBody>
          </p:sp>
        </mc:Fallback>
      </mc:AlternateContent>
      <p:sp>
        <p:nvSpPr>
          <p:cNvPr id="81" name="Rectangle 13"/>
          <p:cNvSpPr>
            <a:spLocks noChangeArrowheads="1"/>
          </p:cNvSpPr>
          <p:nvPr/>
        </p:nvSpPr>
        <p:spPr bwMode="auto">
          <a:xfrm>
            <a:off x="50570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2" name="Rectangle 14"/>
          <p:cNvSpPr>
            <a:spLocks noChangeArrowheads="1"/>
          </p:cNvSpPr>
          <p:nvPr/>
        </p:nvSpPr>
        <p:spPr bwMode="auto">
          <a:xfrm>
            <a:off x="53618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3" name="Rectangle 15"/>
          <p:cNvSpPr>
            <a:spLocks noChangeArrowheads="1"/>
          </p:cNvSpPr>
          <p:nvPr/>
        </p:nvSpPr>
        <p:spPr bwMode="auto">
          <a:xfrm>
            <a:off x="56666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4" name="Freeform 16"/>
          <p:cNvSpPr>
            <a:spLocks/>
          </p:cNvSpPr>
          <p:nvPr/>
        </p:nvSpPr>
        <p:spPr bwMode="auto">
          <a:xfrm>
            <a:off x="5819082" y="4686647"/>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5" name="Rectangle 17"/>
          <p:cNvSpPr>
            <a:spLocks noChangeArrowheads="1"/>
          </p:cNvSpPr>
          <p:nvPr/>
        </p:nvSpPr>
        <p:spPr bwMode="auto">
          <a:xfrm>
            <a:off x="65810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6" name="Rectangle 18"/>
          <p:cNvSpPr>
            <a:spLocks noChangeArrowheads="1"/>
          </p:cNvSpPr>
          <p:nvPr/>
        </p:nvSpPr>
        <p:spPr bwMode="auto">
          <a:xfrm>
            <a:off x="68858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7" name="Rectangle 19"/>
          <p:cNvSpPr>
            <a:spLocks noChangeArrowheads="1"/>
          </p:cNvSpPr>
          <p:nvPr/>
        </p:nvSpPr>
        <p:spPr bwMode="auto">
          <a:xfrm>
            <a:off x="71906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8" name="Freeform 20"/>
          <p:cNvSpPr>
            <a:spLocks/>
          </p:cNvSpPr>
          <p:nvPr/>
        </p:nvSpPr>
        <p:spPr bwMode="auto">
          <a:xfrm>
            <a:off x="7343082" y="4686647"/>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89" name="Rectangle 21"/>
          <p:cNvSpPr>
            <a:spLocks noChangeArrowheads="1"/>
          </p:cNvSpPr>
          <p:nvPr/>
        </p:nvSpPr>
        <p:spPr bwMode="auto">
          <a:xfrm>
            <a:off x="81050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0" name="Rectangle 22"/>
          <p:cNvSpPr>
            <a:spLocks noChangeArrowheads="1"/>
          </p:cNvSpPr>
          <p:nvPr/>
        </p:nvSpPr>
        <p:spPr bwMode="auto">
          <a:xfrm>
            <a:off x="84098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1" name="Rectangle 23"/>
          <p:cNvSpPr>
            <a:spLocks noChangeArrowheads="1"/>
          </p:cNvSpPr>
          <p:nvPr/>
        </p:nvSpPr>
        <p:spPr bwMode="auto">
          <a:xfrm>
            <a:off x="87146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2" name="Freeform 24"/>
          <p:cNvSpPr>
            <a:spLocks/>
          </p:cNvSpPr>
          <p:nvPr/>
        </p:nvSpPr>
        <p:spPr bwMode="auto">
          <a:xfrm>
            <a:off x="8867082" y="4686647"/>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3" name="Rectangle 25"/>
          <p:cNvSpPr>
            <a:spLocks noChangeArrowheads="1"/>
          </p:cNvSpPr>
          <p:nvPr/>
        </p:nvSpPr>
        <p:spPr bwMode="auto">
          <a:xfrm>
            <a:off x="96290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4" name="Rectangle 26"/>
          <p:cNvSpPr>
            <a:spLocks noChangeArrowheads="1"/>
          </p:cNvSpPr>
          <p:nvPr/>
        </p:nvSpPr>
        <p:spPr bwMode="auto">
          <a:xfrm>
            <a:off x="99338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5" name="Rectangle 27"/>
          <p:cNvSpPr>
            <a:spLocks noChangeArrowheads="1"/>
          </p:cNvSpPr>
          <p:nvPr/>
        </p:nvSpPr>
        <p:spPr bwMode="auto">
          <a:xfrm>
            <a:off x="102386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6" name="Freeform 28"/>
          <p:cNvSpPr>
            <a:spLocks/>
          </p:cNvSpPr>
          <p:nvPr/>
        </p:nvSpPr>
        <p:spPr bwMode="auto">
          <a:xfrm rot="10800000">
            <a:off x="5971482" y="4839047"/>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7" name="Freeform 29"/>
          <p:cNvSpPr>
            <a:spLocks/>
          </p:cNvSpPr>
          <p:nvPr/>
        </p:nvSpPr>
        <p:spPr bwMode="auto">
          <a:xfrm rot="10800000">
            <a:off x="7495482" y="4839047"/>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8" name="Freeform 30"/>
          <p:cNvSpPr>
            <a:spLocks/>
          </p:cNvSpPr>
          <p:nvPr/>
        </p:nvSpPr>
        <p:spPr bwMode="auto">
          <a:xfrm rot="10800000">
            <a:off x="9019482" y="4839047"/>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99" name="Freeform 31"/>
          <p:cNvSpPr>
            <a:spLocks/>
          </p:cNvSpPr>
          <p:nvPr/>
        </p:nvSpPr>
        <p:spPr bwMode="auto">
          <a:xfrm>
            <a:off x="5441258" y="4824759"/>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0" name="Freeform 32"/>
          <p:cNvSpPr>
            <a:spLocks/>
          </p:cNvSpPr>
          <p:nvPr/>
        </p:nvSpPr>
        <p:spPr bwMode="auto">
          <a:xfrm>
            <a:off x="6962083" y="4824759"/>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1" name="Freeform 33"/>
          <p:cNvSpPr>
            <a:spLocks/>
          </p:cNvSpPr>
          <p:nvPr/>
        </p:nvSpPr>
        <p:spPr bwMode="auto">
          <a:xfrm>
            <a:off x="8482908" y="4824759"/>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2" name="Freeform 34"/>
          <p:cNvSpPr>
            <a:spLocks/>
          </p:cNvSpPr>
          <p:nvPr/>
        </p:nvSpPr>
        <p:spPr bwMode="auto">
          <a:xfrm>
            <a:off x="10003733" y="4824759"/>
            <a:ext cx="168275" cy="552450"/>
          </a:xfrm>
          <a:custGeom>
            <a:avLst/>
            <a:gdLst>
              <a:gd name="T0" fmla="*/ 2147483647 w 106"/>
              <a:gd name="T1" fmla="*/ 0 h 348"/>
              <a:gd name="T2" fmla="*/ 2147483647 w 106"/>
              <a:gd name="T3" fmla="*/ 2147483647 h 348"/>
              <a:gd name="T4" fmla="*/ 2147483647 w 106"/>
              <a:gd name="T5" fmla="*/ 2147483647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46" y="0"/>
                </a:moveTo>
                <a:cubicBezTo>
                  <a:pt x="40" y="31"/>
                  <a:pt x="0" y="128"/>
                  <a:pt x="10" y="186"/>
                </a:cubicBezTo>
                <a:cubicBezTo>
                  <a:pt x="20" y="244"/>
                  <a:pt x="86" y="314"/>
                  <a:pt x="106" y="348"/>
                </a:cubicBezTo>
              </a:path>
            </a:pathLst>
          </a:custGeom>
          <a:noFill/>
          <a:ln w="19050">
            <a:solidFill>
              <a:schemeClr val="tx2"/>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pic>
        <p:nvPicPr>
          <p:cNvPr id="10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157" y="5408960"/>
            <a:ext cx="685800" cy="835025"/>
          </a:xfrm>
          <a:prstGeom prst="rect">
            <a:avLst/>
          </a:prstGeom>
          <a:solidFill>
            <a:schemeClr val="folHlink"/>
          </a:solidFill>
          <a:ln w="19050">
            <a:solidFill>
              <a:schemeClr val="tx2"/>
            </a:solidFill>
            <a:miter lim="800000"/>
            <a:headEnd/>
            <a:tailEnd/>
          </a:ln>
        </p:spPr>
      </p:pic>
      <p:pic>
        <p:nvPicPr>
          <p:cNvPr id="104"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332" y="5408960"/>
            <a:ext cx="685800" cy="803275"/>
          </a:xfrm>
          <a:prstGeom prst="rect">
            <a:avLst/>
          </a:prstGeom>
          <a:solidFill>
            <a:schemeClr val="folHlink"/>
          </a:solidFill>
          <a:ln w="19050">
            <a:solidFill>
              <a:schemeClr val="tx2"/>
            </a:solidFill>
            <a:miter lim="800000"/>
            <a:headEnd/>
            <a:tailEnd/>
          </a:ln>
        </p:spPr>
      </p:pic>
      <p:pic>
        <p:nvPicPr>
          <p:cNvPr id="105"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7682" y="5408960"/>
            <a:ext cx="685800" cy="612775"/>
          </a:xfrm>
          <a:prstGeom prst="rect">
            <a:avLst/>
          </a:prstGeom>
          <a:solidFill>
            <a:schemeClr val="folHlink"/>
          </a:solidFill>
          <a:ln w="19050">
            <a:solidFill>
              <a:schemeClr val="tx2"/>
            </a:solidFill>
            <a:miter lim="800000"/>
            <a:headEnd/>
            <a:tailEnd/>
          </a:ln>
        </p:spPr>
      </p:pic>
      <p:pic>
        <p:nvPicPr>
          <p:cNvPr id="106"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0507" y="5408960"/>
            <a:ext cx="685800" cy="663575"/>
          </a:xfrm>
          <a:prstGeom prst="rect">
            <a:avLst/>
          </a:prstGeom>
          <a:solidFill>
            <a:schemeClr val="folHlink"/>
          </a:solidFill>
          <a:ln w="19050">
            <a:solidFill>
              <a:schemeClr val="tx2"/>
            </a:solidFill>
            <a:miter lim="800000"/>
            <a:headEnd/>
            <a:tailEnd/>
          </a:ln>
        </p:spPr>
      </p:pic>
      <p:sp>
        <p:nvSpPr>
          <p:cNvPr id="107" name="Rectangle 39"/>
          <p:cNvSpPr>
            <a:spLocks noChangeArrowheads="1"/>
          </p:cNvSpPr>
          <p:nvPr/>
        </p:nvSpPr>
        <p:spPr bwMode="auto">
          <a:xfrm>
            <a:off x="111530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8" name="Rectangle 40"/>
          <p:cNvSpPr>
            <a:spLocks noChangeArrowheads="1"/>
          </p:cNvSpPr>
          <p:nvPr/>
        </p:nvSpPr>
        <p:spPr bwMode="auto">
          <a:xfrm>
            <a:off x="4142682" y="4672359"/>
            <a:ext cx="304800" cy="304800"/>
          </a:xfrm>
          <a:prstGeom prst="rect">
            <a:avLst/>
          </a:prstGeom>
          <a:solidFill>
            <a:schemeClr val="accent1"/>
          </a:solidFill>
          <a:ln w="19050">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09" name="Freeform 41"/>
          <p:cNvSpPr>
            <a:spLocks/>
          </p:cNvSpPr>
          <p:nvPr/>
        </p:nvSpPr>
        <p:spPr bwMode="auto">
          <a:xfrm>
            <a:off x="10391082" y="4672359"/>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10" name="Freeform 42"/>
          <p:cNvSpPr>
            <a:spLocks/>
          </p:cNvSpPr>
          <p:nvPr/>
        </p:nvSpPr>
        <p:spPr bwMode="auto">
          <a:xfrm rot="10800000">
            <a:off x="10543482" y="4824759"/>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11" name="Freeform 43"/>
          <p:cNvSpPr>
            <a:spLocks/>
          </p:cNvSpPr>
          <p:nvPr/>
        </p:nvSpPr>
        <p:spPr bwMode="auto">
          <a:xfrm>
            <a:off x="4295082" y="4672359"/>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12" name="Freeform 44"/>
          <p:cNvSpPr>
            <a:spLocks/>
          </p:cNvSpPr>
          <p:nvPr/>
        </p:nvSpPr>
        <p:spPr bwMode="auto">
          <a:xfrm rot="10800000">
            <a:off x="4447482" y="4824759"/>
            <a:ext cx="762000" cy="139700"/>
          </a:xfrm>
          <a:custGeom>
            <a:avLst/>
            <a:gdLst>
              <a:gd name="T0" fmla="*/ 0 w 480"/>
              <a:gd name="T1" fmla="*/ 2147483647 h 88"/>
              <a:gd name="T2" fmla="*/ 2147483647 w 480"/>
              <a:gd name="T3" fmla="*/ 0 h 88"/>
              <a:gd name="T4" fmla="*/ 2147483647 w 480"/>
              <a:gd name="T5" fmla="*/ 2147483647 h 88"/>
              <a:gd name="T6" fmla="*/ 0 60000 65536"/>
              <a:gd name="T7" fmla="*/ 0 60000 65536"/>
              <a:gd name="T8" fmla="*/ 0 60000 65536"/>
              <a:gd name="T9" fmla="*/ 0 w 480"/>
              <a:gd name="T10" fmla="*/ 0 h 88"/>
              <a:gd name="T11" fmla="*/ 480 w 480"/>
              <a:gd name="T12" fmla="*/ 88 h 88"/>
            </a:gdLst>
            <a:ahLst/>
            <a:cxnLst>
              <a:cxn ang="T6">
                <a:pos x="T0" y="T1"/>
              </a:cxn>
              <a:cxn ang="T7">
                <a:pos x="T2" y="T3"/>
              </a:cxn>
              <a:cxn ang="T8">
                <a:pos x="T4" y="T5"/>
              </a:cxn>
            </a:cxnLst>
            <a:rect l="T9" t="T10" r="T11" b="T12"/>
            <a:pathLst>
              <a:path w="480" h="88">
                <a:moveTo>
                  <a:pt x="0" y="87"/>
                </a:moveTo>
                <a:cubicBezTo>
                  <a:pt x="39" y="73"/>
                  <a:pt x="157" y="0"/>
                  <a:pt x="237" y="0"/>
                </a:cubicBezTo>
                <a:cubicBezTo>
                  <a:pt x="317" y="0"/>
                  <a:pt x="430" y="70"/>
                  <a:pt x="480" y="88"/>
                </a:cubicBezTo>
              </a:path>
            </a:pathLst>
          </a:custGeom>
          <a:noFill/>
          <a:ln w="19050">
            <a:solidFill>
              <a:schemeClr val="tx1"/>
            </a:solidFill>
            <a:round/>
            <a:headEnd type="oval" w="sm" len="sm"/>
            <a:tailEnd type="triangle" w="sm" len="lg"/>
          </a:ln>
          <a:extLst>
            <a:ext uri="{909E8E84-426E-40DD-AFC4-6F175D3DCCD1}">
              <a14:hiddenFill xmlns:a14="http://schemas.microsoft.com/office/drawing/2010/main">
                <a:solidFill>
                  <a:srgbClr val="FFFFFF"/>
                </a:solidFill>
              </a14:hiddenFill>
            </a:ext>
          </a:extLst>
        </p:spPr>
        <p:txBody>
          <a:bodyPr wrap="none"/>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13" name="Text Box 45"/>
          <p:cNvSpPr txBox="1">
            <a:spLocks noChangeArrowheads="1"/>
          </p:cNvSpPr>
          <p:nvPr/>
        </p:nvSpPr>
        <p:spPr bwMode="auto">
          <a:xfrm>
            <a:off x="10972301" y="4215159"/>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dirty="0" smtClean="0">
                <a:solidFill>
                  <a:schemeClr val="tx1"/>
                </a:solidFill>
              </a:rPr>
              <a:t>last</a:t>
            </a:r>
            <a:endParaRPr lang="en-US" altLang="en-US" dirty="0">
              <a:solidFill>
                <a:schemeClr val="tx1"/>
              </a:solidFill>
            </a:endParaRPr>
          </a:p>
        </p:txBody>
      </p:sp>
      <p:sp>
        <p:nvSpPr>
          <p:cNvPr id="114" name="Text Box 46"/>
          <p:cNvSpPr txBox="1">
            <a:spLocks noChangeArrowheads="1"/>
          </p:cNvSpPr>
          <p:nvPr/>
        </p:nvSpPr>
        <p:spPr bwMode="auto">
          <a:xfrm>
            <a:off x="3957871" y="4291359"/>
            <a:ext cx="596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dirty="0" smtClean="0">
                <a:solidFill>
                  <a:schemeClr val="tx1"/>
                </a:solidFill>
              </a:rPr>
              <a:t>first</a:t>
            </a:r>
            <a:endParaRPr lang="en-US" altLang="en-US" dirty="0">
              <a:solidFill>
                <a:schemeClr val="tx1"/>
              </a:solidFill>
            </a:endParaRPr>
          </a:p>
        </p:txBody>
      </p:sp>
      <p:sp>
        <p:nvSpPr>
          <p:cNvPr id="115" name="AutoShape 47"/>
          <p:cNvSpPr>
            <a:spLocks noChangeArrowheads="1"/>
          </p:cNvSpPr>
          <p:nvPr/>
        </p:nvSpPr>
        <p:spPr bwMode="auto">
          <a:xfrm>
            <a:off x="4828482" y="4291359"/>
            <a:ext cx="5867400" cy="838200"/>
          </a:xfrm>
          <a:prstGeom prst="roundRect">
            <a:avLst>
              <a:gd name="adj" fmla="val 16667"/>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17" name="AutoShape 49"/>
          <p:cNvSpPr>
            <a:spLocks noChangeArrowheads="1"/>
          </p:cNvSpPr>
          <p:nvPr/>
        </p:nvSpPr>
        <p:spPr bwMode="auto">
          <a:xfrm>
            <a:off x="5057082" y="5281959"/>
            <a:ext cx="5638800" cy="1143000"/>
          </a:xfrm>
          <a:prstGeom prst="roundRect">
            <a:avLst>
              <a:gd name="adj" fmla="val 16667"/>
            </a:avLst>
          </a:prstGeom>
          <a:noFill/>
          <a:ln w="9525">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118" name="Text Box 50"/>
          <p:cNvSpPr txBox="1">
            <a:spLocks noChangeArrowheads="1"/>
          </p:cNvSpPr>
          <p:nvPr/>
        </p:nvSpPr>
        <p:spPr bwMode="auto">
          <a:xfrm>
            <a:off x="9485682" y="6043959"/>
            <a:ext cx="12250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pPr algn="ctr"/>
            <a:r>
              <a:rPr lang="en-US" altLang="en-US">
                <a:solidFill>
                  <a:schemeClr val="tx1"/>
                </a:solidFill>
              </a:rPr>
              <a:t>elements</a:t>
            </a:r>
          </a:p>
        </p:txBody>
      </p:sp>
    </p:spTree>
    <p:extLst>
      <p:ext uri="{BB962C8B-B14F-4D97-AF65-F5344CB8AC3E}">
        <p14:creationId xmlns:p14="http://schemas.microsoft.com/office/powerpoint/2010/main" val="480817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pPr eaLnBrk="1" hangingPunct="1"/>
            <a:r>
              <a:rPr lang="en-US" altLang="en-US" dirty="0" smtClean="0"/>
              <a:t>Performance and Limitations </a:t>
            </a:r>
            <a:br>
              <a:rPr lang="en-US" altLang="en-US" dirty="0" smtClean="0"/>
            </a:br>
            <a:r>
              <a:rPr lang="en-US" altLang="en-US" sz="2800" dirty="0" smtClean="0"/>
              <a:t>doubly </a:t>
            </a:r>
            <a:r>
              <a:rPr lang="en-US" altLang="en-US" sz="2800" dirty="0"/>
              <a:t>linked list </a:t>
            </a:r>
            <a:r>
              <a:rPr lang="en-US" altLang="en-US" sz="2800" dirty="0" smtClean="0"/>
              <a:t>implementation</a:t>
            </a:r>
            <a:endParaRPr lang="en-US" altLang="en-US" dirty="0" smtClean="0"/>
          </a:p>
        </p:txBody>
      </p:sp>
      <mc:AlternateContent xmlns:mc="http://schemas.openxmlformats.org/markup-compatibility/2006" xmlns:a14="http://schemas.microsoft.com/office/drawing/2010/main">
        <mc:Choice Requires="a14">
          <p:sp>
            <p:nvSpPr>
              <p:cNvPr id="75779" name="Rectangle 3" descr="Rectangle: Click to edit Master text styles&#10;Second level&#10;Third level&#10;Fourth level&#10;Fifth level"/>
              <p:cNvSpPr>
                <a:spLocks noGrp="1" noChangeArrowheads="1"/>
              </p:cNvSpPr>
              <p:nvPr>
                <p:ph idx="1"/>
              </p:nvPr>
            </p:nvSpPr>
            <p:spPr>
              <a:noFill/>
            </p:spPr>
            <p:txBody>
              <a:bodyPr>
                <a:normAutofit/>
              </a:bodyPr>
              <a:lstStyle/>
              <a:p>
                <a:pPr eaLnBrk="1" hangingPunct="1">
                  <a:buClr>
                    <a:schemeClr val="tx1"/>
                  </a:buClr>
                </a:pPr>
                <a:r>
                  <a:rPr lang="en-US" altLang="en-US" sz="2800" dirty="0"/>
                  <a:t>Performance</a:t>
                </a:r>
              </a:p>
              <a:p>
                <a:pPr lvl="1" eaLnBrk="1" hangingPunct="1"/>
                <a:r>
                  <a:rPr lang="en-US" altLang="en-US" sz="2400" dirty="0"/>
                  <a:t>Let </a:t>
                </a:r>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𝑛</m:t>
                    </m:r>
                  </m:oMath>
                </a14:m>
                <a:r>
                  <a:rPr lang="en-US" altLang="en-US" sz="2400" dirty="0"/>
                  <a:t> be the number of elements in the </a:t>
                </a:r>
                <a:r>
                  <a:rPr lang="en-US" altLang="en-US" sz="2400" dirty="0" err="1" smtClean="0"/>
                  <a:t>deque</a:t>
                </a:r>
                <a:endParaRPr lang="en-US" altLang="en-US" sz="2400" dirty="0"/>
              </a:p>
              <a:p>
                <a:pPr lvl="1" eaLnBrk="1" hangingPunct="1"/>
                <a:r>
                  <a:rPr lang="en-US" altLang="en-US" sz="2400" dirty="0"/>
                  <a:t>The space used is </a:t>
                </a:r>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𝑂</m:t>
                    </m:r>
                    <m:r>
                      <a:rPr lang="en-US" altLang="en-US" sz="2400" i="1" dirty="0" smtClean="0">
                        <a:latin typeface="Cambria Math" panose="02040503050406030204" pitchFamily="18" charset="0"/>
                        <a:sym typeface="Symbol" panose="05050102010706020507" pitchFamily="18" charset="2"/>
                      </a:rPr>
                      <m:t>(</m:t>
                    </m:r>
                    <m:r>
                      <a:rPr lang="en-US" altLang="en-US" sz="2400" i="1" dirty="0" smtClean="0">
                        <a:latin typeface="Cambria Math" panose="02040503050406030204" pitchFamily="18" charset="0"/>
                        <a:sym typeface="Symbol" panose="05050102010706020507" pitchFamily="18" charset="2"/>
                      </a:rPr>
                      <m:t>𝑛</m:t>
                    </m:r>
                    <m:r>
                      <a:rPr lang="en-US" altLang="en-US" sz="2400" i="1" dirty="0" smtClean="0">
                        <a:latin typeface="Cambria Math" panose="02040503050406030204" pitchFamily="18" charset="0"/>
                        <a:sym typeface="Symbol" panose="05050102010706020507" pitchFamily="18" charset="2"/>
                      </a:rPr>
                      <m:t>)</m:t>
                    </m:r>
                  </m:oMath>
                </a14:m>
                <a:endParaRPr lang="en-US" altLang="en-US" sz="2400" dirty="0"/>
              </a:p>
              <a:p>
                <a:pPr lvl="1" eaLnBrk="1" hangingPunct="1"/>
                <a:r>
                  <a:rPr lang="en-US" altLang="en-US" sz="2400" dirty="0"/>
                  <a:t>Each operation runs in time </a:t>
                </a:r>
                <a14:m>
                  <m:oMath xmlns:m="http://schemas.openxmlformats.org/officeDocument/2006/math">
                    <m:r>
                      <a:rPr lang="en-US" altLang="en-US" sz="2400" i="1" dirty="0" smtClean="0">
                        <a:latin typeface="Cambria Math" panose="02040503050406030204" pitchFamily="18" charset="0"/>
                        <a:sym typeface="Symbol" panose="05050102010706020507" pitchFamily="18" charset="2"/>
                      </a:rPr>
                      <m:t>𝑂</m:t>
                    </m:r>
                    <m:r>
                      <a:rPr lang="en-US" altLang="en-US" sz="2400" i="1" dirty="0" smtClean="0">
                        <a:latin typeface="Cambria Math" panose="02040503050406030204" pitchFamily="18" charset="0"/>
                        <a:sym typeface="Symbol" panose="05050102010706020507" pitchFamily="18" charset="2"/>
                      </a:rPr>
                      <m:t>(1)</m:t>
                    </m:r>
                  </m:oMath>
                </a14:m>
                <a:endParaRPr lang="en-US" altLang="en-US" sz="2400" dirty="0">
                  <a:latin typeface="Times New Roman" panose="02020603050405020304" pitchFamily="18" charset="0"/>
                  <a:sym typeface="Symbol" panose="05050102010706020507" pitchFamily="18" charset="2"/>
                </a:endParaRPr>
              </a:p>
            </p:txBody>
          </p:sp>
        </mc:Choice>
        <mc:Fallback xmlns="">
          <p:sp>
            <p:nvSpPr>
              <p:cNvPr id="75779" name="Rectangle 3" descr="Rectangle: Click to edit Master text styles&#10;Second level&#10;Third level&#10;Fourth level&#10;Fifth level"/>
              <p:cNvSpPr>
                <a:spLocks noGrp="1" noRot="1" noChangeAspect="1" noMove="1" noResize="1" noEditPoints="1" noAdjustHandles="1" noChangeArrowheads="1" noChangeShapeType="1" noTextEdit="1"/>
              </p:cNvSpPr>
              <p:nvPr>
                <p:ph idx="1"/>
              </p:nvPr>
            </p:nvSpPr>
            <p:spPr>
              <a:blipFill rotWithShape="0">
                <a:blip r:embed="rId2"/>
                <a:stretch>
                  <a:fillRect l="-1600" t="-2754"/>
                </a:stretch>
              </a:blipFill>
            </p:spPr>
            <p:txBody>
              <a:bodyPr/>
              <a:lstStyle/>
              <a:p>
                <a:r>
                  <a:rPr lang="en-US">
                    <a:noFill/>
                  </a:rPr>
                  <a:t> </a:t>
                </a:r>
              </a:p>
            </p:txBody>
          </p:sp>
        </mc:Fallback>
      </mc:AlternateContent>
    </p:spTree>
    <p:extLst>
      <p:ext uri="{BB962C8B-B14F-4D97-AF65-F5344CB8AC3E}">
        <p14:creationId xmlns:p14="http://schemas.microsoft.com/office/powerpoint/2010/main" val="2413526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mtClean="0"/>
              <a:t>Deque Summary</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014599354"/>
                  </p:ext>
                </p:extLst>
              </p:nvPr>
            </p:nvGraphicFramePr>
            <p:xfrm>
              <a:off x="939779" y="2097088"/>
              <a:ext cx="10467975" cy="4088448"/>
            </p:xfrm>
            <a:graphic>
              <a:graphicData uri="http://schemas.openxmlformats.org/drawingml/2006/table">
                <a:tbl>
                  <a:tblPr/>
                  <a:tblGrid>
                    <a:gridCol w="2367280"/>
                    <a:gridCol w="1376680"/>
                    <a:gridCol w="2316480"/>
                    <a:gridCol w="2573655"/>
                    <a:gridCol w="1833880"/>
                  </a:tblGrid>
                  <a:tr h="823913">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Fixed-Size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Expandable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(doubling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Singly-Linked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6997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removeFirst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removeLast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𝑛</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for one at list tail, </a:t>
                          </a:r>
                        </a:p>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for 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823913">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addFirst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(o)</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addLast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𝑛</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 Worst Case</a:t>
                          </a:r>
                        </a:p>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Best Case</a:t>
                          </a:r>
                        </a:p>
                        <a:p>
                          <a:pPr marL="0" marR="0" lvl="0" indent="0" algn="l" defTabSz="4572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 </m:t>
                              </m:r>
                            </m:oMath>
                          </a14:m>
                          <a:r>
                            <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rPr>
                            <a:t>Average Case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r>
                  <a:tr h="468313">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first()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last()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r>
                  <a:tr h="576263">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size()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isEmpty</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𝑂</m:t>
                                </m:r>
                                <m:r>
                                  <a:rPr kumimoji="0" lang="en-US" altLang="en-US" sz="1800" b="0" i="1" u="none" strike="noStrike" cap="none" normalizeH="0" baseline="0" dirty="0" smtClean="0">
                                    <a:ln>
                                      <a:noFill/>
                                    </a:ln>
                                    <a:solidFill>
                                      <a:srgbClr val="000000"/>
                                    </a:solidFill>
                                    <a:effectLst/>
                                    <a:latin typeface="Cambria Math" panose="02040503050406030204" pitchFamily="18" charset="0"/>
                                    <a:ea typeface="ＭＳ Ｐゴシック" charset="-128"/>
                                  </a:rPr>
                                  <m:t>(1)</m:t>
                                </m:r>
                              </m:oMath>
                            </m:oMathPara>
                          </a14:m>
                          <a:endParaRPr kumimoji="0" lang="en-US" altLang="en-US" sz="1800" b="0" i="0" u="none" strike="noStrike" cap="none" normalizeH="0" baseline="0" dirty="0" smtClean="0">
                            <a:ln>
                              <a:noFill/>
                            </a:ln>
                            <a:solidFill>
                              <a:srgbClr val="000000"/>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014599354"/>
                  </p:ext>
                </p:extLst>
              </p:nvPr>
            </p:nvGraphicFramePr>
            <p:xfrm>
              <a:off x="939779" y="2097088"/>
              <a:ext cx="10467975" cy="4088448"/>
            </p:xfrm>
            <a:graphic>
              <a:graphicData uri="http://schemas.openxmlformats.org/drawingml/2006/table">
                <a:tbl>
                  <a:tblPr/>
                  <a:tblGrid>
                    <a:gridCol w="2367280"/>
                    <a:gridCol w="1376680"/>
                    <a:gridCol w="2316480"/>
                    <a:gridCol w="2573655"/>
                    <a:gridCol w="1833880"/>
                  </a:tblGrid>
                  <a:tr h="823913">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Fixed-Size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Array Expandable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(doubling strategy)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Singly-Linked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List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anose="020B0604020202020204" pitchFamily="34" charset="0"/>
                              <a:ea typeface="ＭＳ Ｐゴシック" charset="-128"/>
                            </a:rPr>
                            <a:t>Doubly-Linked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69975">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removeFirst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removeLast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73333" t="-79545" r="-492444" b="-213636"/>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61417" t="-79545" r="-190814" b="-213636"/>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36019" t="-79545" r="-72275" b="-213636"/>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471096" t="-79545" r="-1329" b="-213636"/>
                          </a:stretch>
                        </a:blipFill>
                      </a:tcPr>
                    </a:tc>
                  </a:tr>
                  <a:tr h="91440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addFirst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(o)</a:t>
                          </a:r>
                          <a:endPar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addLast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73333" t="-210667" r="-492444" b="-150667"/>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61417" t="-210667" r="-190814" b="-150667"/>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36019" t="-210667" r="-72275" b="-150667"/>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471096" t="-210667" r="-1329" b="-150667"/>
                          </a:stretch>
                        </a:blipFill>
                      </a:tcPr>
                    </a:tc>
                  </a:tr>
                  <a:tr h="64008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first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last</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73333" t="-443810" r="-492444" b="-11523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61417" t="-443810" r="-190814" b="-11523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36019" t="-443810" r="-72275" b="-11523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471096" t="-443810" r="-1329" b="-115238"/>
                          </a:stretch>
                        </a:blipFill>
                      </a:tcPr>
                    </a:tc>
                  </a:tr>
                  <a:tr h="640080">
                    <a:tc>
                      <a:txBody>
                        <a:bodyPr/>
                        <a:lstStyle>
                          <a:lvl1pPr>
                            <a:spcBef>
                              <a:spcPts val="600"/>
                            </a:spcBef>
                            <a:defRPr sz="2000">
                              <a:solidFill>
                                <a:schemeClr val="accent2"/>
                              </a:solidFill>
                              <a:latin typeface="Arial" panose="020B0604020202020204" pitchFamily="34" charset="0"/>
                              <a:ea typeface="ＭＳ Ｐゴシック" charset="-128"/>
                            </a:defRPr>
                          </a:lvl1pPr>
                          <a:lvl2pPr marL="37931725" indent="-37474525">
                            <a:buClr>
                              <a:srgbClr val="000066"/>
                            </a:buClr>
                            <a:defRPr>
                              <a:solidFill>
                                <a:schemeClr val="accent2"/>
                              </a:solidFill>
                              <a:latin typeface="Arial" panose="020B0604020202020204" pitchFamily="34" charset="0"/>
                              <a:ea typeface="ＭＳ Ｐゴシック" charset="-128"/>
                            </a:defRPr>
                          </a:lvl2pPr>
                          <a:lvl3pPr>
                            <a:spcBef>
                              <a:spcPts val="450"/>
                            </a:spcBef>
                            <a:defRPr sz="1600">
                              <a:solidFill>
                                <a:schemeClr val="accent2"/>
                              </a:solidFill>
                              <a:latin typeface="Arial" panose="020B0604020202020204" pitchFamily="34" charset="0"/>
                              <a:ea typeface="ＭＳ Ｐゴシック" charset="-128"/>
                            </a:defRPr>
                          </a:lvl3pPr>
                          <a:lvl4pPr>
                            <a:spcBef>
                              <a:spcPts val="450"/>
                            </a:spcBef>
                            <a:defRPr sz="1600">
                              <a:solidFill>
                                <a:schemeClr val="accent2"/>
                              </a:solidFill>
                              <a:latin typeface="Arial" panose="020B0604020202020204" pitchFamily="34" charset="0"/>
                              <a:ea typeface="ＭＳ Ｐゴシック" charset="-128"/>
                            </a:defRPr>
                          </a:lvl4pPr>
                          <a:lvl5pPr>
                            <a:spcBef>
                              <a:spcPts val="450"/>
                            </a:spcBef>
                            <a:defRPr sz="1600">
                              <a:solidFill>
                                <a:schemeClr val="accent2"/>
                              </a:solidFill>
                              <a:latin typeface="Arial" panose="020B0604020202020204" pitchFamily="34" charset="0"/>
                              <a:ea typeface="ＭＳ Ｐゴシック" charset="-128"/>
                            </a:defRPr>
                          </a:lvl5pPr>
                          <a:lvl6pPr marL="4572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6pPr>
                          <a:lvl7pPr marL="9144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7pPr>
                          <a:lvl8pPr marL="13716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8pPr>
                          <a:lvl9pPr marL="1828800" eaLnBrk="0" fontAlgn="base" hangingPunct="0">
                            <a:lnSpc>
                              <a:spcPct val="93000"/>
                            </a:lnSpc>
                            <a:spcBef>
                              <a:spcPts val="450"/>
                            </a:spcBef>
                            <a:spcAft>
                              <a:spcPct val="0"/>
                            </a:spcAft>
                            <a:defRPr sz="1600">
                              <a:solidFill>
                                <a:schemeClr val="accent2"/>
                              </a:solidFill>
                              <a:latin typeface="Arial" panose="020B0604020202020204" pitchFamily="34"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size</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isEmpty</a:t>
                          </a:r>
                          <a:r>
                            <a:rPr kumimoji="0" lang="en-US" altLang="en-US" sz="1800" b="0" i="0" u="none" strike="noStrike" cap="none" normalizeH="0" baseline="0" dirty="0" smtClean="0">
                              <a:ln>
                                <a:noFill/>
                              </a:ln>
                              <a:solidFill>
                                <a:srgbClr val="000000"/>
                              </a:solidFill>
                              <a:effectLst/>
                              <a:latin typeface="Courier New" panose="02070309020205020404" pitchFamily="49" charset="0"/>
                              <a:ea typeface="ＭＳ Ｐゴシック" charset="-128"/>
                              <a:cs typeface="Courier New" panose="02070309020205020404" pitchFamily="49"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95000"/>
                          </a:schemeClr>
                        </a:solid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73333" t="-543810" r="-492444" b="-1523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161417" t="-543810" r="-190814" b="-1523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236019" t="-543810" r="-72275" b="-15238"/>
                          </a:stretch>
                        </a:blipFill>
                      </a:tcPr>
                    </a:tc>
                    <a:tc>
                      <a:txBody>
                        <a:bodyPr/>
                        <a:lstStyle/>
                        <a:p>
                          <a:endParaRPr lang="en-US"/>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rotWithShape="0">
                          <a:blip r:embed="rId2"/>
                          <a:stretch>
                            <a:fillRect l="-471096" t="-543810" r="-1329" b="-15238"/>
                          </a:stretch>
                        </a:blipFill>
                      </a:tcPr>
                    </a:tc>
                  </a:tr>
                </a:tbl>
              </a:graphicData>
            </a:graphic>
          </p:graphicFrame>
        </mc:Fallback>
      </mc:AlternateContent>
    </p:spTree>
    <p:extLst>
      <p:ext uri="{BB962C8B-B14F-4D97-AF65-F5344CB8AC3E}">
        <p14:creationId xmlns:p14="http://schemas.microsoft.com/office/powerpoint/2010/main" val="46528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dirty="0" smtClean="0"/>
              <a:t>Stacks</a:t>
            </a:r>
          </a:p>
        </p:txBody>
      </p:sp>
      <p:sp>
        <p:nvSpPr>
          <p:cNvPr id="37892" name="Rectangle 3" descr="Rectangle: Click to edit Master text styles&#10;Second level&#10;Third level&#10;Fourth level&#10;Fifth level"/>
          <p:cNvSpPr>
            <a:spLocks noGrp="1" noChangeArrowheads="1"/>
          </p:cNvSpPr>
          <p:nvPr>
            <p:ph idx="1"/>
          </p:nvPr>
        </p:nvSpPr>
        <p:spPr/>
        <p:txBody>
          <a:bodyPr>
            <a:normAutofit fontScale="77500" lnSpcReduction="20000"/>
          </a:bodyPr>
          <a:lstStyle/>
          <a:p>
            <a:pPr eaLnBrk="1" hangingPunct="1">
              <a:buClr>
                <a:schemeClr val="tx1"/>
              </a:buClr>
            </a:pPr>
            <a:r>
              <a:rPr lang="en-US" altLang="en-US" sz="2800" dirty="0" smtClean="0"/>
              <a:t>A data structure similar to a neat stack of something, basically only access to top element is allowed – also </a:t>
            </a:r>
            <a:r>
              <a:rPr lang="en-US" altLang="en-US" sz="2800" dirty="0" err="1" smtClean="0"/>
              <a:t>reffered</a:t>
            </a:r>
            <a:r>
              <a:rPr lang="en-US" altLang="en-US" sz="2800" dirty="0" smtClean="0"/>
              <a:t> to as LIFO (last-in, first-out) storage</a:t>
            </a:r>
          </a:p>
          <a:p>
            <a:pPr eaLnBrk="1" hangingPunct="1">
              <a:buClr>
                <a:schemeClr val="tx1"/>
              </a:buClr>
            </a:pPr>
            <a:r>
              <a:rPr lang="en-US" altLang="en-US" sz="2800" dirty="0" smtClean="0"/>
              <a:t>Direct </a:t>
            </a:r>
            <a:r>
              <a:rPr lang="en-US" altLang="en-US" sz="2800" dirty="0"/>
              <a:t>applications</a:t>
            </a:r>
          </a:p>
          <a:p>
            <a:pPr lvl="1" eaLnBrk="1" hangingPunct="1"/>
            <a:r>
              <a:rPr lang="en-US" altLang="en-US" sz="2400" dirty="0"/>
              <a:t>Page-visited history in a Web browser</a:t>
            </a:r>
          </a:p>
          <a:p>
            <a:pPr lvl="1" eaLnBrk="1" hangingPunct="1"/>
            <a:r>
              <a:rPr lang="en-US" altLang="en-US" sz="2400" dirty="0"/>
              <a:t>Undo sequence in a text editor</a:t>
            </a:r>
          </a:p>
          <a:p>
            <a:pPr lvl="1" eaLnBrk="1" hangingPunct="1"/>
            <a:r>
              <a:rPr lang="en-US" altLang="en-US" sz="2400" dirty="0" smtClean="0"/>
              <a:t>Chain of method calls in the Java Virtual Machine</a:t>
            </a:r>
            <a:endParaRPr lang="en-US" altLang="en-US" sz="2400" dirty="0"/>
          </a:p>
          <a:p>
            <a:pPr eaLnBrk="1" hangingPunct="1">
              <a:buClr>
                <a:schemeClr val="tx1"/>
              </a:buClr>
            </a:pPr>
            <a:r>
              <a:rPr lang="en-US" altLang="en-US" sz="2800" dirty="0"/>
              <a:t>Indirect applications</a:t>
            </a:r>
          </a:p>
          <a:p>
            <a:pPr lvl="1" eaLnBrk="1" hangingPunct="1"/>
            <a:r>
              <a:rPr lang="en-US" altLang="en-US" sz="2400" dirty="0"/>
              <a:t>Auxiliary data structure for algorithms</a:t>
            </a:r>
          </a:p>
          <a:p>
            <a:pPr lvl="1" eaLnBrk="1" hangingPunct="1"/>
            <a:r>
              <a:rPr lang="en-US" altLang="en-US" sz="2400" dirty="0"/>
              <a:t>Component of other data structures</a:t>
            </a:r>
          </a:p>
        </p:txBody>
      </p:sp>
      <p:pic>
        <p:nvPicPr>
          <p:cNvPr id="7170" name="Picture 2" descr="http://cdn2.frugalfinders.com/wp-content/uploads/2013/02/Stack-of-Pancak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325" y="4821045"/>
            <a:ext cx="1759216" cy="194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9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Question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How </a:t>
                </a:r>
                <a:r>
                  <a:rPr lang="en-US" dirty="0"/>
                  <a:t>would you design a stack which, in addition to push and </a:t>
                </a:r>
                <a:r>
                  <a:rPr lang="en-US" dirty="0" smtClean="0"/>
                  <a:t>pop, </a:t>
                </a:r>
                <a:r>
                  <a:rPr lang="en-US" dirty="0"/>
                  <a:t>also has a function </a:t>
                </a:r>
                <a:r>
                  <a:rPr lang="en-US" dirty="0">
                    <a:latin typeface="Courier New" panose="02070309020205020404" pitchFamily="49" charset="0"/>
                    <a:cs typeface="Courier New" panose="02070309020205020404" pitchFamily="49" charset="0"/>
                  </a:rPr>
                  <a:t>min</a:t>
                </a:r>
                <a:r>
                  <a:rPr lang="en-US" dirty="0"/>
                  <a:t> which returns the minimum element? </a:t>
                </a:r>
                <a:r>
                  <a:rPr lang="en-US" dirty="0" smtClean="0">
                    <a:latin typeface="Courier New" panose="02070309020205020404" pitchFamily="49" charset="0"/>
                    <a:cs typeface="Courier New" panose="02070309020205020404" pitchFamily="49" charset="0"/>
                  </a:rPr>
                  <a:t>push</a:t>
                </a:r>
                <a:r>
                  <a:rPr lang="en-US" dirty="0"/>
                  <a:t>, </a:t>
                </a:r>
                <a:r>
                  <a:rPr lang="en-US" dirty="0">
                    <a:latin typeface="Courier New" panose="02070309020205020404" pitchFamily="49" charset="0"/>
                    <a:cs typeface="Courier New" panose="02070309020205020404" pitchFamily="49" charset="0"/>
                  </a:rPr>
                  <a:t>pop</a:t>
                </a:r>
                <a:r>
                  <a:rPr lang="en-US" dirty="0"/>
                  <a:t> and </a:t>
                </a:r>
                <a:r>
                  <a:rPr lang="en-US" dirty="0">
                    <a:latin typeface="Courier New" panose="02070309020205020404" pitchFamily="49" charset="0"/>
                    <a:cs typeface="Courier New" panose="02070309020205020404" pitchFamily="49" charset="0"/>
                  </a:rPr>
                  <a:t>min</a:t>
                </a:r>
                <a:r>
                  <a:rPr lang="en-US" dirty="0"/>
                  <a:t> should all operate in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(1)</m:t>
                    </m:r>
                  </m:oMath>
                </a14:m>
                <a:r>
                  <a:rPr lang="en-US" dirty="0"/>
                  <a:t>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31" t="-2238" r="-129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Gayle Laakmann McDowell, "Cracking the Code Interview: 150 Programming Questions and Solutions", 5th edition, CareerCup publishing, 2011.</a:t>
            </a:r>
            <a:endParaRPr lang="en-US" dirty="0"/>
          </a:p>
        </p:txBody>
      </p:sp>
    </p:spTree>
    <p:extLst>
      <p:ext uri="{BB962C8B-B14F-4D97-AF65-F5344CB8AC3E}">
        <p14:creationId xmlns:p14="http://schemas.microsoft.com/office/powerpoint/2010/main" val="3796595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Question 2</a:t>
            </a:r>
            <a:endParaRPr lang="en-US" dirty="0"/>
          </a:p>
        </p:txBody>
      </p:sp>
      <p:sp>
        <p:nvSpPr>
          <p:cNvPr id="3" name="Content Placeholder 2"/>
          <p:cNvSpPr>
            <a:spLocks noGrp="1"/>
          </p:cNvSpPr>
          <p:nvPr>
            <p:ph idx="1"/>
          </p:nvPr>
        </p:nvSpPr>
        <p:spPr/>
        <p:txBody>
          <a:bodyPr>
            <a:normAutofit/>
          </a:bodyPr>
          <a:lstStyle/>
          <a:p>
            <a:r>
              <a:rPr lang="en-US" dirty="0" smtClean="0"/>
              <a:t>An animal shelter holds only dogs and cats, and operates in a strictly "first in, first out" basis. People must adopt either the "oldest" (based on arrival time) of all animals at the shelter, or they can select whether they prefer a dog or cat (and will receive the oldest animal of that type). They cannot select which specific animal they would like. Create the data structure(s) to maintain this system and implement operations such as </a:t>
            </a:r>
            <a:r>
              <a:rPr lang="en-US" dirty="0" err="1" smtClean="0"/>
              <a:t>enqueue</a:t>
            </a:r>
            <a:r>
              <a:rPr lang="en-US" dirty="0" smtClean="0"/>
              <a:t>, </a:t>
            </a:r>
            <a:r>
              <a:rPr lang="en-US" dirty="0" err="1" smtClean="0"/>
              <a:t>dequeueAny</a:t>
            </a:r>
            <a:r>
              <a:rPr lang="en-US" dirty="0" smtClean="0"/>
              <a:t>, </a:t>
            </a:r>
            <a:r>
              <a:rPr lang="en-US" dirty="0" err="1" smtClean="0"/>
              <a:t>dequeueDog</a:t>
            </a:r>
            <a:r>
              <a:rPr lang="en-US" dirty="0" smtClean="0"/>
              <a:t>, and </a:t>
            </a:r>
            <a:r>
              <a:rPr lang="en-US" dirty="0" err="1" smtClean="0"/>
              <a:t>dequeueCat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Gayle Laakmann McDowell, "Cracking the Code Interview: 150 Programming Questions and Solutions", 5th edition, CareerCup publishing, 2011.</a:t>
            </a:r>
            <a:endParaRPr lang="en-US" dirty="0"/>
          </a:p>
        </p:txBody>
      </p:sp>
    </p:spTree>
    <p:extLst>
      <p:ext uri="{BB962C8B-B14F-4D97-AF65-F5344CB8AC3E}">
        <p14:creationId xmlns:p14="http://schemas.microsoft.com/office/powerpoint/2010/main" val="1851282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Grp="1" noChangeArrowheads="1"/>
          </p:cNvSpPr>
          <p:nvPr>
            <p:ph type="title"/>
          </p:nvPr>
        </p:nvSpPr>
        <p:spPr/>
        <p:txBody>
          <a:bodyPr/>
          <a:lstStyle/>
          <a:p>
            <a:pPr eaLnBrk="1" hangingPunct="1"/>
            <a:r>
              <a:rPr lang="en-US" altLang="en-US" dirty="0" smtClean="0"/>
              <a:t>Example Stack</a:t>
            </a:r>
            <a:br>
              <a:rPr lang="en-US" altLang="en-US" dirty="0" smtClean="0"/>
            </a:br>
            <a:r>
              <a:rPr lang="en-US" altLang="en-US" sz="2800" dirty="0" smtClean="0"/>
              <a:t>Method Stack in the JVM</a:t>
            </a:r>
            <a:endParaRPr lang="en-US" altLang="en-US" dirty="0" smtClean="0"/>
          </a:p>
        </p:txBody>
      </p:sp>
      <p:sp>
        <p:nvSpPr>
          <p:cNvPr id="38917" name="Rectangle 8" descr="Rectangle: Click to edit Master text styles&#10;Second level&#10;Third level&#10;Fourth level&#10;Fifth level"/>
          <p:cNvSpPr>
            <a:spLocks noGrp="1" noChangeArrowheads="1"/>
          </p:cNvSpPr>
          <p:nvPr>
            <p:ph sz="half" idx="1"/>
          </p:nvPr>
        </p:nvSpPr>
        <p:spPr/>
        <p:txBody>
          <a:bodyPr>
            <a:normAutofit fontScale="92500" lnSpcReduction="10000"/>
          </a:bodyPr>
          <a:lstStyle/>
          <a:p>
            <a:pPr eaLnBrk="1" hangingPunct="1">
              <a:lnSpc>
                <a:spcPct val="90000"/>
              </a:lnSpc>
              <a:buClr>
                <a:schemeClr val="tx1"/>
              </a:buClr>
            </a:pPr>
            <a:r>
              <a:rPr lang="en-US" altLang="en-US" dirty="0" smtClean="0"/>
              <a:t>The Java Virtual Machine (JVM) keeps track of the chain of active methods with a stack</a:t>
            </a:r>
          </a:p>
          <a:p>
            <a:pPr eaLnBrk="1" hangingPunct="1">
              <a:lnSpc>
                <a:spcPct val="90000"/>
              </a:lnSpc>
              <a:buClr>
                <a:schemeClr val="tx1"/>
              </a:buClr>
            </a:pPr>
            <a:r>
              <a:rPr lang="en-US" altLang="en-US" dirty="0" smtClean="0"/>
              <a:t>When a methods is called, the JVM pushes on the stack a frame containing local variables and return value</a:t>
            </a:r>
          </a:p>
          <a:p>
            <a:pPr eaLnBrk="1" hangingPunct="1">
              <a:lnSpc>
                <a:spcPct val="90000"/>
              </a:lnSpc>
              <a:buClr>
                <a:schemeClr val="tx1"/>
              </a:buClr>
            </a:pPr>
            <a:r>
              <a:rPr lang="en-US" altLang="en-US" dirty="0" smtClean="0"/>
              <a:t>When a method ends, its frame is popped from the stack and control is passed to the method on top of the stack</a:t>
            </a:r>
          </a:p>
        </p:txBody>
      </p:sp>
      <p:sp>
        <p:nvSpPr>
          <p:cNvPr id="2" name="Content Placeholder 1"/>
          <p:cNvSpPr>
            <a:spLocks noGrp="1"/>
          </p:cNvSpPr>
          <p:nvPr>
            <p:ph sz="half" idx="2"/>
          </p:nvPr>
        </p:nvSpPr>
        <p:spPr>
          <a:xfrm>
            <a:off x="6172200" y="2249486"/>
            <a:ext cx="4875211" cy="4608514"/>
          </a:xfrm>
        </p:spPr>
        <p:txBody>
          <a:bodyPr>
            <a:normAutofit fontScale="92500" lnSpcReduction="10000"/>
          </a:bodyPr>
          <a:lstStyle/>
          <a:p>
            <a:pPr marL="0" indent="0">
              <a:spcBef>
                <a:spcPct val="50000"/>
              </a:spcBef>
              <a:buNone/>
            </a:pPr>
            <a:r>
              <a:rPr lang="en-US" altLang="en-US" dirty="0">
                <a:latin typeface="Courier New" panose="02070309020205020404" pitchFamily="49" charset="0"/>
                <a:cs typeface="Courier New" panose="02070309020205020404" pitchFamily="49" charset="0"/>
              </a:rPr>
              <a:t>main() {</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1"/>
                </a:solidFill>
                <a:latin typeface="Courier New" panose="02070309020205020404" pitchFamily="49" charset="0"/>
                <a:cs typeface="Courier New" panose="02070309020205020404" pitchFamily="49" charset="0"/>
              </a:rPr>
              <a:t> </a:t>
            </a:r>
            <a:r>
              <a:rPr lang="en-US" altLang="en-US" b="1" dirty="0" err="1" smtClean="0">
                <a:solidFill>
                  <a:schemeClr val="accent1"/>
                </a:solidFill>
                <a:latin typeface="Courier New" panose="02070309020205020404" pitchFamily="49" charset="0"/>
                <a:cs typeface="Courier New" panose="02070309020205020404" pitchFamily="49" charset="0"/>
              </a:rPr>
              <a:t>int</a:t>
            </a:r>
            <a:r>
              <a:rPr lang="en-US" altLang="en-US" dirty="0" smtClean="0">
                <a:solidFill>
                  <a:schemeClr val="accent1"/>
                </a:solidFill>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 </a:t>
            </a:r>
            <a:r>
              <a:rPr lang="en-US" altLang="en-US" dirty="0">
                <a:solidFill>
                  <a:schemeClr val="accent2"/>
                </a:solidFill>
                <a:latin typeface="Courier New" panose="02070309020205020404" pitchFamily="49" charset="0"/>
                <a:cs typeface="Courier New" panose="02070309020205020404" pitchFamily="49" charset="0"/>
              </a:rPr>
              <a:t>5</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foo(</a:t>
            </a:r>
            <a:r>
              <a:rPr lang="en-US" altLang="en-US" dirty="0" err="1" smtClean="0">
                <a:latin typeface="Courier New" panose="02070309020205020404" pitchFamily="49" charset="0"/>
                <a:cs typeface="Courier New" panose="02070309020205020404" pitchFamily="49" charset="0"/>
              </a:rPr>
              <a:t>i</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marL="0" indent="0">
              <a:spcBef>
                <a:spcPct val="50000"/>
              </a:spcBef>
              <a:buNone/>
            </a:pPr>
            <a:r>
              <a:rPr lang="en-US" altLang="en-US" dirty="0">
                <a:latin typeface="Courier New" panose="02070309020205020404" pitchFamily="49" charset="0"/>
                <a:cs typeface="Courier New" panose="02070309020205020404" pitchFamily="49" charset="0"/>
              </a:rPr>
              <a:t>foo(</a:t>
            </a:r>
            <a:r>
              <a:rPr lang="en-US" altLang="en-US" b="1" dirty="0" err="1">
                <a:solidFill>
                  <a:schemeClr val="accent1"/>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j) {</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b="1" dirty="0" err="1" smtClean="0">
                <a:solidFill>
                  <a:schemeClr val="accent1"/>
                </a:solidFill>
                <a:latin typeface="Courier New" panose="02070309020205020404" pitchFamily="49" charset="0"/>
                <a:cs typeface="Courier New" panose="02070309020205020404" pitchFamily="49" charset="0"/>
              </a:rPr>
              <a:t>int</a:t>
            </a:r>
            <a:r>
              <a:rPr lang="en-US" altLang="en-US" dirty="0" smtClean="0">
                <a:latin typeface="Courier New" panose="02070309020205020404" pitchFamily="49" charset="0"/>
                <a:cs typeface="Courier New" panose="02070309020205020404" pitchFamily="49" charset="0"/>
              </a:rPr>
              <a:t> k</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j+1;</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bar(k</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pPr marL="0" indent="0">
              <a:spcBef>
                <a:spcPct val="50000"/>
              </a:spcBef>
              <a:buNone/>
            </a:pPr>
            <a:r>
              <a:rPr lang="en-US" altLang="en-US" dirty="0">
                <a:latin typeface="Courier New" panose="02070309020205020404" pitchFamily="49" charset="0"/>
                <a:cs typeface="Courier New" panose="02070309020205020404" pitchFamily="49" charset="0"/>
              </a:rPr>
              <a:t>bar(</a:t>
            </a:r>
            <a:r>
              <a:rPr lang="en-US" altLang="en-US" b="1" dirty="0" err="1">
                <a:solidFill>
                  <a:schemeClr val="accent1"/>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m) {</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
            </a:r>
            <a:br>
              <a:rPr lang="en-US" altLang="en-US" dirty="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grpSp>
        <p:nvGrpSpPr>
          <p:cNvPr id="38915" name="Group 2"/>
          <p:cNvGrpSpPr>
            <a:grpSpLocks/>
          </p:cNvGrpSpPr>
          <p:nvPr/>
        </p:nvGrpSpPr>
        <p:grpSpPr bwMode="auto">
          <a:xfrm>
            <a:off x="9599611" y="2097088"/>
            <a:ext cx="1447800" cy="4572000"/>
            <a:chOff x="4512" y="864"/>
            <a:chExt cx="912" cy="3024"/>
          </a:xfrm>
        </p:grpSpPr>
        <p:sp>
          <p:nvSpPr>
            <p:cNvPr id="38927" name="Line 4"/>
            <p:cNvSpPr>
              <a:spLocks noChangeShapeType="1"/>
            </p:cNvSpPr>
            <p:nvPr/>
          </p:nvSpPr>
          <p:spPr bwMode="auto">
            <a:xfrm>
              <a:off x="4512" y="864"/>
              <a:ext cx="0" cy="30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28" name="Line 5"/>
            <p:cNvSpPr>
              <a:spLocks noChangeShapeType="1"/>
            </p:cNvSpPr>
            <p:nvPr/>
          </p:nvSpPr>
          <p:spPr bwMode="auto">
            <a:xfrm>
              <a:off x="5424" y="864"/>
              <a:ext cx="0" cy="30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8929" name="Line 6"/>
            <p:cNvSpPr>
              <a:spLocks noChangeShapeType="1"/>
            </p:cNvSpPr>
            <p:nvPr/>
          </p:nvSpPr>
          <p:spPr bwMode="auto">
            <a:xfrm>
              <a:off x="4512" y="3876"/>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8918" name="Rectangle 9"/>
          <p:cNvSpPr>
            <a:spLocks noChangeArrowheads="1"/>
          </p:cNvSpPr>
          <p:nvPr/>
        </p:nvSpPr>
        <p:spPr bwMode="auto">
          <a:xfrm>
            <a:off x="10656886" y="4062413"/>
            <a:ext cx="7938" cy="158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8919" name="Freeform 10"/>
          <p:cNvSpPr>
            <a:spLocks/>
          </p:cNvSpPr>
          <p:nvPr/>
        </p:nvSpPr>
        <p:spPr bwMode="auto">
          <a:xfrm>
            <a:off x="10714036" y="4848227"/>
            <a:ext cx="7938" cy="9525"/>
          </a:xfrm>
          <a:custGeom>
            <a:avLst/>
            <a:gdLst>
              <a:gd name="T0" fmla="*/ 2147483647 w 5"/>
              <a:gd name="T1" fmla="*/ 0 h 6"/>
              <a:gd name="T2" fmla="*/ 2147483647 w 5"/>
              <a:gd name="T3" fmla="*/ 0 h 6"/>
              <a:gd name="T4" fmla="*/ 0 w 5"/>
              <a:gd name="T5" fmla="*/ 2147483647 h 6"/>
              <a:gd name="T6" fmla="*/ 0 w 5"/>
              <a:gd name="T7" fmla="*/ 2147483647 h 6"/>
              <a:gd name="T8" fmla="*/ 2147483647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0"/>
                </a:moveTo>
                <a:lnTo>
                  <a:pt x="5" y="0"/>
                </a:lnTo>
                <a:lnTo>
                  <a:pt x="0" y="6"/>
                </a:lnTo>
                <a:lnTo>
                  <a:pt x="5" y="0"/>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8920" name="Rectangle 11"/>
          <p:cNvSpPr>
            <a:spLocks noChangeArrowheads="1"/>
          </p:cNvSpPr>
          <p:nvPr/>
        </p:nvSpPr>
        <p:spPr bwMode="auto">
          <a:xfrm>
            <a:off x="10656886" y="2122488"/>
            <a:ext cx="7938" cy="158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8921" name="Rectangle 12"/>
          <p:cNvSpPr>
            <a:spLocks noChangeArrowheads="1"/>
          </p:cNvSpPr>
          <p:nvPr/>
        </p:nvSpPr>
        <p:spPr bwMode="auto">
          <a:xfrm>
            <a:off x="10656886" y="2778127"/>
            <a:ext cx="7938" cy="1587"/>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endParaRPr lang="en-US" altLang="en-US"/>
          </a:p>
        </p:txBody>
      </p:sp>
      <p:sp>
        <p:nvSpPr>
          <p:cNvPr id="38923" name="Rectangle 14"/>
          <p:cNvSpPr>
            <a:spLocks noChangeArrowheads="1"/>
          </p:cNvSpPr>
          <p:nvPr/>
        </p:nvSpPr>
        <p:spPr bwMode="auto">
          <a:xfrm>
            <a:off x="9752011" y="2554288"/>
            <a:ext cx="1143000" cy="1066800"/>
          </a:xfrm>
          <a:prstGeom prst="rect">
            <a:avLst/>
          </a:prstGeom>
          <a:solidFill>
            <a:schemeClr val="accent1"/>
          </a:solid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t>bar</a:t>
            </a:r>
          </a:p>
          <a:p>
            <a:r>
              <a:rPr lang="en-US" altLang="en-US" dirty="0">
                <a:solidFill>
                  <a:srgbClr val="3366FF"/>
                </a:solidFill>
              </a:rPr>
              <a:t>  </a:t>
            </a:r>
            <a:r>
              <a:rPr lang="en-US" altLang="en-US" dirty="0">
                <a:solidFill>
                  <a:schemeClr val="tx1">
                    <a:lumMod val="95000"/>
                  </a:schemeClr>
                </a:solidFill>
              </a:rPr>
              <a:t/>
            </a:r>
            <a:br>
              <a:rPr lang="en-US" altLang="en-US" dirty="0">
                <a:solidFill>
                  <a:schemeClr val="tx1">
                    <a:lumMod val="95000"/>
                  </a:schemeClr>
                </a:solidFill>
              </a:rPr>
            </a:br>
            <a:r>
              <a:rPr lang="en-US" altLang="en-US" dirty="0">
                <a:solidFill>
                  <a:schemeClr val="tx1">
                    <a:lumMod val="95000"/>
                  </a:schemeClr>
                </a:solidFill>
              </a:rPr>
              <a:t>  m = 6</a:t>
            </a:r>
          </a:p>
        </p:txBody>
      </p:sp>
      <p:sp>
        <p:nvSpPr>
          <p:cNvPr id="38924" name="Rectangle 15"/>
          <p:cNvSpPr>
            <a:spLocks noChangeArrowheads="1"/>
          </p:cNvSpPr>
          <p:nvPr/>
        </p:nvSpPr>
        <p:spPr bwMode="auto">
          <a:xfrm>
            <a:off x="9752011" y="3811588"/>
            <a:ext cx="1143000" cy="1447800"/>
          </a:xfrm>
          <a:prstGeom prst="rect">
            <a:avLst/>
          </a:prstGeom>
          <a:solidFill>
            <a:schemeClr val="accent1"/>
          </a:solid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t>foo</a:t>
            </a:r>
          </a:p>
          <a:p>
            <a:r>
              <a:rPr lang="en-US" altLang="en-US" dirty="0">
                <a:solidFill>
                  <a:srgbClr val="3366FF"/>
                </a:solidFill>
              </a:rPr>
              <a:t>  </a:t>
            </a:r>
            <a:r>
              <a:rPr lang="en-US" altLang="en-US" dirty="0">
                <a:solidFill>
                  <a:schemeClr val="tx1">
                    <a:lumMod val="95000"/>
                  </a:schemeClr>
                </a:solidFill>
              </a:rPr>
              <a:t/>
            </a:r>
            <a:br>
              <a:rPr lang="en-US" altLang="en-US" dirty="0">
                <a:solidFill>
                  <a:schemeClr val="tx1">
                    <a:lumMod val="95000"/>
                  </a:schemeClr>
                </a:solidFill>
              </a:rPr>
            </a:br>
            <a:r>
              <a:rPr lang="en-US" altLang="en-US" dirty="0">
                <a:solidFill>
                  <a:schemeClr val="tx1">
                    <a:lumMod val="95000"/>
                  </a:schemeClr>
                </a:solidFill>
              </a:rPr>
              <a:t>  j = 5</a:t>
            </a:r>
          </a:p>
          <a:p>
            <a:r>
              <a:rPr lang="en-US" altLang="en-US" dirty="0">
                <a:solidFill>
                  <a:schemeClr val="tx1">
                    <a:lumMod val="95000"/>
                  </a:schemeClr>
                </a:solidFill>
              </a:rPr>
              <a:t>  k = 6</a:t>
            </a:r>
          </a:p>
        </p:txBody>
      </p:sp>
      <p:sp>
        <p:nvSpPr>
          <p:cNvPr id="38925" name="Rectangle 16"/>
          <p:cNvSpPr>
            <a:spLocks noChangeArrowheads="1"/>
          </p:cNvSpPr>
          <p:nvPr/>
        </p:nvSpPr>
        <p:spPr bwMode="auto">
          <a:xfrm>
            <a:off x="9752011" y="5449888"/>
            <a:ext cx="1143000" cy="1066800"/>
          </a:xfrm>
          <a:prstGeom prst="rect">
            <a:avLst/>
          </a:prstGeom>
          <a:solidFill>
            <a:schemeClr val="accent1"/>
          </a:solidFill>
          <a:ln w="9525">
            <a:solidFill>
              <a:schemeClr val="tx1"/>
            </a:solidFill>
            <a:miter lim="800000"/>
            <a:headEnd/>
            <a:tailEnd/>
          </a:ln>
        </p:spPr>
        <p:txBody>
          <a:bodyPr wrap="none" anchor="ctr"/>
          <a:lstStyle>
            <a:lvl1pPr>
              <a:defRPr sz="2000">
                <a:solidFill>
                  <a:schemeClr val="bg1"/>
                </a:solidFill>
                <a:latin typeface="Arial" panose="020B0604020202020204" pitchFamily="34" charset="0"/>
                <a:ea typeface="ＭＳ Ｐゴシック" charset="-128"/>
              </a:defRPr>
            </a:lvl1pPr>
            <a:lvl2pPr marL="37931725" indent="-37474525">
              <a:defRPr sz="2000">
                <a:solidFill>
                  <a:schemeClr val="bg1"/>
                </a:solidFill>
                <a:latin typeface="Arial" panose="020B0604020202020204" pitchFamily="34" charset="0"/>
                <a:ea typeface="ＭＳ Ｐゴシック" charset="-128"/>
              </a:defRPr>
            </a:lvl2pPr>
            <a:lvl3pPr>
              <a:defRPr sz="2000">
                <a:solidFill>
                  <a:schemeClr val="bg1"/>
                </a:solidFill>
                <a:latin typeface="Arial" panose="020B0604020202020204" pitchFamily="34" charset="0"/>
                <a:ea typeface="ＭＳ Ｐゴシック" charset="-128"/>
              </a:defRPr>
            </a:lvl3pPr>
            <a:lvl4pPr>
              <a:defRPr sz="2000">
                <a:solidFill>
                  <a:schemeClr val="bg1"/>
                </a:solidFill>
                <a:latin typeface="Arial" panose="020B0604020202020204" pitchFamily="34" charset="0"/>
                <a:ea typeface="ＭＳ Ｐゴシック" charset="-128"/>
              </a:defRPr>
            </a:lvl4pPr>
            <a:lvl5pPr>
              <a:defRPr sz="2000">
                <a:solidFill>
                  <a:schemeClr val="bg1"/>
                </a:solidFill>
                <a:latin typeface="Arial" panose="020B0604020202020204" pitchFamily="34" charset="0"/>
                <a:ea typeface="ＭＳ Ｐゴシック" charset="-128"/>
              </a:defRPr>
            </a:lvl5pPr>
            <a:lvl6pPr marL="4572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6pPr>
            <a:lvl7pPr marL="9144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7pPr>
            <a:lvl8pPr marL="13716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8pPr>
            <a:lvl9pPr marL="1828800" eaLnBrk="0" fontAlgn="base" hangingPunct="0">
              <a:lnSpc>
                <a:spcPct val="93000"/>
              </a:lnSpc>
              <a:spcBef>
                <a:spcPts val="500"/>
              </a:spcBef>
              <a:spcAft>
                <a:spcPct val="0"/>
              </a:spcAft>
              <a:defRPr sz="2000">
                <a:solidFill>
                  <a:schemeClr val="bg1"/>
                </a:solidFill>
                <a:latin typeface="Arial" panose="020B0604020202020204" pitchFamily="34" charset="0"/>
                <a:ea typeface="ＭＳ Ｐゴシック" charset="-128"/>
              </a:defRPr>
            </a:lvl9pPr>
          </a:lstStyle>
          <a:p>
            <a:r>
              <a:rPr lang="en-US" altLang="en-US" dirty="0"/>
              <a:t>main</a:t>
            </a:r>
          </a:p>
          <a:p>
            <a:r>
              <a:rPr lang="en-US" altLang="en-US" dirty="0">
                <a:solidFill>
                  <a:srgbClr val="3366FF"/>
                </a:solidFill>
              </a:rPr>
              <a:t>  </a:t>
            </a:r>
            <a:r>
              <a:rPr lang="en-US" altLang="en-US" dirty="0">
                <a:solidFill>
                  <a:schemeClr val="tx1">
                    <a:lumMod val="95000"/>
                  </a:schemeClr>
                </a:solidFill>
              </a:rPr>
              <a:t/>
            </a:r>
            <a:br>
              <a:rPr lang="en-US" altLang="en-US" dirty="0">
                <a:solidFill>
                  <a:schemeClr val="tx1">
                    <a:lumMod val="95000"/>
                  </a:schemeClr>
                </a:solidFill>
              </a:rPr>
            </a:br>
            <a:r>
              <a:rPr lang="en-US" altLang="en-US" dirty="0">
                <a:solidFill>
                  <a:schemeClr val="tx1">
                    <a:lumMod val="95000"/>
                  </a:schemeClr>
                </a:solidFill>
              </a:rPr>
              <a:t>  </a:t>
            </a:r>
            <a:r>
              <a:rPr lang="en-US" altLang="en-US" dirty="0" err="1">
                <a:solidFill>
                  <a:schemeClr val="tx1">
                    <a:lumMod val="95000"/>
                  </a:schemeClr>
                </a:solidFill>
              </a:rPr>
              <a:t>i</a:t>
            </a:r>
            <a:r>
              <a:rPr lang="en-US" altLang="en-US" dirty="0">
                <a:solidFill>
                  <a:schemeClr val="tx1">
                    <a:lumMod val="95000"/>
                  </a:schemeClr>
                </a:solidFill>
              </a:rPr>
              <a:t> = 5</a:t>
            </a:r>
          </a:p>
        </p:txBody>
      </p:sp>
      <p:cxnSp>
        <p:nvCxnSpPr>
          <p:cNvPr id="4" name="Curved Connector 3"/>
          <p:cNvCxnSpPr>
            <a:stCxn id="38925" idx="1"/>
            <a:endCxn id="38924" idx="1"/>
          </p:cNvCxnSpPr>
          <p:nvPr/>
        </p:nvCxnSpPr>
        <p:spPr>
          <a:xfrm rot="10800000">
            <a:off x="9752011" y="4535488"/>
            <a:ext cx="12700" cy="1447800"/>
          </a:xfrm>
          <a:prstGeom prst="curvedConnector3">
            <a:avLst>
              <a:gd name="adj1" fmla="val 4807598"/>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38924" idx="1"/>
            <a:endCxn id="38923" idx="1"/>
          </p:cNvCxnSpPr>
          <p:nvPr/>
        </p:nvCxnSpPr>
        <p:spPr>
          <a:xfrm rot="10800000">
            <a:off x="9752011" y="3087688"/>
            <a:ext cx="12700" cy="1447800"/>
          </a:xfrm>
          <a:prstGeom prst="curvedConnector3">
            <a:avLst>
              <a:gd name="adj1" fmla="val 517215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38923" idx="3"/>
            <a:endCxn id="38924" idx="3"/>
          </p:cNvCxnSpPr>
          <p:nvPr/>
        </p:nvCxnSpPr>
        <p:spPr>
          <a:xfrm>
            <a:off x="10895011" y="3087688"/>
            <a:ext cx="12700" cy="1447800"/>
          </a:xfrm>
          <a:prstGeom prst="curvedConnector3">
            <a:avLst>
              <a:gd name="adj1" fmla="val 407848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38924" idx="3"/>
            <a:endCxn id="38925" idx="3"/>
          </p:cNvCxnSpPr>
          <p:nvPr/>
        </p:nvCxnSpPr>
        <p:spPr>
          <a:xfrm>
            <a:off x="10895011" y="4535488"/>
            <a:ext cx="12700" cy="1447800"/>
          </a:xfrm>
          <a:prstGeom prst="curvedConnector3">
            <a:avLst>
              <a:gd name="adj1" fmla="val 4260764"/>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7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24"/>
                                        </p:tgtEl>
                                        <p:attrNameLst>
                                          <p:attrName>style.visibility</p:attrName>
                                        </p:attrNameLst>
                                      </p:cBhvr>
                                      <p:to>
                                        <p:strVal val="visible"/>
                                      </p:to>
                                    </p:set>
                                    <p:animEffect transition="in" filter="fade">
                                      <p:cBhvr>
                                        <p:cTn id="7" dur="500"/>
                                        <p:tgtEl>
                                          <p:spTgt spid="3892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923"/>
                                        </p:tgtEl>
                                        <p:attrNameLst>
                                          <p:attrName>style.visibility</p:attrName>
                                        </p:attrNameLst>
                                      </p:cBhvr>
                                      <p:to>
                                        <p:strVal val="visible"/>
                                      </p:to>
                                    </p:set>
                                    <p:animEffect transition="in" filter="fade">
                                      <p:cBhvr>
                                        <p:cTn id="18" dur="500"/>
                                        <p:tgtEl>
                                          <p:spTgt spid="38923"/>
                                        </p:tgtEl>
                                      </p:cBhvr>
                                    </p:animEffec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xit" presetSubtype="0" fill="hold"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par>
                          <p:cTn id="30" fill="hold">
                            <p:stCondLst>
                              <p:cond delay="500"/>
                            </p:stCondLst>
                            <p:childTnLst>
                              <p:par>
                                <p:cTn id="31" presetID="10" presetClass="exit" presetSubtype="0" fill="hold" grpId="1" nodeType="afterEffect">
                                  <p:stCondLst>
                                    <p:cond delay="2000"/>
                                  </p:stCondLst>
                                  <p:childTnLst>
                                    <p:animEffect transition="out" filter="fade">
                                      <p:cBhvr>
                                        <p:cTn id="32" dur="500"/>
                                        <p:tgtEl>
                                          <p:spTgt spid="38923"/>
                                        </p:tgtEl>
                                      </p:cBhvr>
                                    </p:animEffect>
                                    <p:set>
                                      <p:cBhvr>
                                        <p:cTn id="33" dur="1" fill="hold">
                                          <p:stCondLst>
                                            <p:cond delay="499"/>
                                          </p:stCondLst>
                                        </p:cTn>
                                        <p:tgtEl>
                                          <p:spTgt spid="38923"/>
                                        </p:tgtEl>
                                        <p:attrNameLst>
                                          <p:attrName>style.visibility</p:attrName>
                                        </p:attrNameLst>
                                      </p:cBhvr>
                                      <p:to>
                                        <p:strVal val="hidden"/>
                                      </p:to>
                                    </p:set>
                                  </p:childTnLst>
                                </p:cTn>
                              </p:par>
                              <p:par>
                                <p:cTn id="34" presetID="10" presetClass="exit" presetSubtype="0" fill="hold" nodeType="withEffect">
                                  <p:stCondLst>
                                    <p:cond delay="200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500"/>
                            </p:stCondLst>
                            <p:childTnLst>
                              <p:par>
                                <p:cTn id="43" presetID="10" presetClass="exit" presetSubtype="0" fill="hold" grpId="1" nodeType="afterEffect">
                                  <p:stCondLst>
                                    <p:cond delay="2000"/>
                                  </p:stCondLst>
                                  <p:childTnLst>
                                    <p:animEffect transition="out" filter="fade">
                                      <p:cBhvr>
                                        <p:cTn id="44" dur="500"/>
                                        <p:tgtEl>
                                          <p:spTgt spid="38924"/>
                                        </p:tgtEl>
                                      </p:cBhvr>
                                    </p:animEffect>
                                    <p:set>
                                      <p:cBhvr>
                                        <p:cTn id="45" dur="1" fill="hold">
                                          <p:stCondLst>
                                            <p:cond delay="499"/>
                                          </p:stCondLst>
                                        </p:cTn>
                                        <p:tgtEl>
                                          <p:spTgt spid="38924"/>
                                        </p:tgtEl>
                                        <p:attrNameLst>
                                          <p:attrName>style.visibility</p:attrName>
                                        </p:attrNameLst>
                                      </p:cBhvr>
                                      <p:to>
                                        <p:strVal val="hidden"/>
                                      </p:to>
                                    </p:set>
                                  </p:childTnLst>
                                </p:cTn>
                              </p:par>
                              <p:par>
                                <p:cTn id="46" presetID="10" presetClass="exit" presetSubtype="0" fill="hold" nodeType="withEffect">
                                  <p:stCondLst>
                                    <p:cond delay="200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animBg="1"/>
      <p:bldP spid="38923" grpId="1" animBg="1"/>
      <p:bldP spid="38924" grpId="0" animBg="1"/>
      <p:bldP spid="389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altLang="en-US" smtClean="0"/>
              <a:t>The Stack ADT </a:t>
            </a:r>
          </a:p>
        </p:txBody>
      </p:sp>
      <p:sp>
        <p:nvSpPr>
          <p:cNvPr id="34821" name="Rectangle 3" descr="Rectangle: Click to edit Master text styles&#10;Second level&#10;Third level&#10;Fourth level&#10;Fifth level"/>
          <p:cNvSpPr>
            <a:spLocks noGrp="1" noChangeArrowheads="1"/>
          </p:cNvSpPr>
          <p:nvPr>
            <p:ph sz="half" idx="1"/>
          </p:nvPr>
        </p:nvSpPr>
        <p:spPr/>
        <p:txBody>
          <a:bodyPr>
            <a:normAutofit fontScale="92500" lnSpcReduction="20000"/>
          </a:bodyPr>
          <a:lstStyle/>
          <a:p>
            <a:pPr eaLnBrk="1" hangingPunct="1">
              <a:buClr>
                <a:schemeClr val="tx1"/>
              </a:buClr>
            </a:pPr>
            <a:r>
              <a:rPr lang="en-US" altLang="en-US" dirty="0"/>
              <a:t>The </a:t>
            </a:r>
            <a:r>
              <a:rPr lang="en-US" altLang="en-US" dirty="0">
                <a:solidFill>
                  <a:schemeClr val="accent1"/>
                </a:solidFill>
              </a:rPr>
              <a:t>Stack</a:t>
            </a:r>
            <a:r>
              <a:rPr lang="en-US" altLang="en-US" dirty="0"/>
              <a:t> ADT stores arbitrary objects</a:t>
            </a:r>
          </a:p>
          <a:p>
            <a:pPr eaLnBrk="1" hangingPunct="1">
              <a:buClr>
                <a:schemeClr val="tx1"/>
              </a:buClr>
            </a:pPr>
            <a:r>
              <a:rPr lang="en-US" altLang="en-US" dirty="0"/>
              <a:t>Insertions and deletions follow the </a:t>
            </a:r>
            <a:r>
              <a:rPr lang="en-US" altLang="en-US" dirty="0">
                <a:solidFill>
                  <a:schemeClr val="accent1"/>
                </a:solidFill>
              </a:rPr>
              <a:t>last-in first-out (LIFO)</a:t>
            </a:r>
            <a:r>
              <a:rPr lang="en-US" altLang="en-US" dirty="0"/>
              <a:t> scheme</a:t>
            </a:r>
          </a:p>
          <a:p>
            <a:pPr eaLnBrk="1" hangingPunct="1">
              <a:buClr>
                <a:schemeClr val="tx1"/>
              </a:buClr>
            </a:pPr>
            <a:r>
              <a:rPr lang="en-US" altLang="en-US" dirty="0"/>
              <a:t>Main stack operations:</a:t>
            </a:r>
          </a:p>
          <a:p>
            <a:pPr lvl="1" eaLnBrk="1" hangingPunct="1"/>
            <a:r>
              <a:rPr lang="en-US" altLang="en-US" dirty="0" smtClean="0">
                <a:solidFill>
                  <a:schemeClr val="accent1"/>
                </a:solidFill>
                <a:latin typeface="Courier New" panose="02070309020205020404" pitchFamily="49" charset="0"/>
                <a:cs typeface="Courier New" panose="02070309020205020404" pitchFamily="49" charset="0"/>
              </a:rPr>
              <a:t>push(e)</a:t>
            </a:r>
            <a:r>
              <a:rPr lang="en-US" altLang="en-US" dirty="0" smtClean="0"/>
              <a:t>: </a:t>
            </a:r>
            <a:r>
              <a:rPr lang="en-US" altLang="en-US" dirty="0"/>
              <a:t>inserts element e at the top of the stack</a:t>
            </a:r>
          </a:p>
          <a:p>
            <a:pPr lvl="1" eaLnBrk="1" hangingPunct="1"/>
            <a:r>
              <a:rPr lang="en-US" altLang="en-US" dirty="0" smtClean="0">
                <a:latin typeface="Courier New" panose="02070309020205020404" pitchFamily="49" charset="0"/>
                <a:cs typeface="Courier New" panose="02070309020205020404" pitchFamily="49" charset="0"/>
              </a:rPr>
              <a:t>Element</a:t>
            </a:r>
            <a:r>
              <a:rPr lang="en-US" altLang="en-US" dirty="0" smtClean="0">
                <a:solidFill>
                  <a:schemeClr val="accent1"/>
                </a:solidFill>
                <a:latin typeface="Courier New" panose="02070309020205020404" pitchFamily="49" charset="0"/>
                <a:cs typeface="Courier New" panose="02070309020205020404" pitchFamily="49" charset="0"/>
              </a:rPr>
              <a:t> pop</a:t>
            </a:r>
            <a:r>
              <a:rPr lang="en-US" altLang="en-US" dirty="0">
                <a:solidFill>
                  <a:schemeClr val="accent1"/>
                </a:solidFill>
                <a:latin typeface="Courier New" panose="02070309020205020404" pitchFamily="49" charset="0"/>
                <a:cs typeface="Courier New" panose="02070309020205020404" pitchFamily="49" charset="0"/>
              </a:rPr>
              <a:t>()</a:t>
            </a:r>
            <a:r>
              <a:rPr lang="en-US" altLang="en-US" dirty="0"/>
              <a:t>: removes and returns the top element of the stack (last inserted element</a:t>
            </a:r>
            <a:r>
              <a:rPr lang="en-US" altLang="en-US" dirty="0" smtClean="0"/>
              <a:t>)</a:t>
            </a:r>
            <a:endParaRPr lang="en-US" altLang="en-US" dirty="0"/>
          </a:p>
        </p:txBody>
      </p:sp>
      <p:sp>
        <p:nvSpPr>
          <p:cNvPr id="34822" name="Rectangle 4" descr="Rectangle: Click to edit Master text styles&#10;Second level&#10;Third level&#10;Fourth level&#10;Fifth level"/>
          <p:cNvSpPr>
            <a:spLocks noGrp="1" noChangeArrowheads="1"/>
          </p:cNvSpPr>
          <p:nvPr>
            <p:ph sz="half" idx="2"/>
          </p:nvPr>
        </p:nvSpPr>
        <p:spPr/>
        <p:txBody>
          <a:bodyPr>
            <a:normAutofit fontScale="92500" lnSpcReduction="20000"/>
          </a:bodyPr>
          <a:lstStyle/>
          <a:p>
            <a:pPr eaLnBrk="1" hangingPunct="1">
              <a:buClr>
                <a:schemeClr val="tx1"/>
              </a:buClr>
            </a:pPr>
            <a:r>
              <a:rPr lang="en-US" altLang="en-US" dirty="0"/>
              <a:t>Auxiliary stack operations</a:t>
            </a:r>
            <a:r>
              <a:rPr lang="en-US" altLang="en-US" dirty="0" smtClean="0"/>
              <a:t>:</a:t>
            </a:r>
          </a:p>
          <a:p>
            <a:pPr lvl="1">
              <a:buClr>
                <a:schemeClr val="tx1"/>
              </a:buClr>
            </a:pPr>
            <a:r>
              <a:rPr lang="en-US" altLang="en-US" dirty="0" smtClean="0">
                <a:latin typeface="Courier New" panose="02070309020205020404" pitchFamily="49" charset="0"/>
                <a:cs typeface="Courier New" panose="02070309020205020404" pitchFamily="49" charset="0"/>
              </a:rPr>
              <a:t>Element </a:t>
            </a:r>
            <a:r>
              <a:rPr lang="en-US" altLang="en-US" dirty="0" smtClean="0">
                <a:solidFill>
                  <a:schemeClr val="accent1"/>
                </a:solidFill>
                <a:latin typeface="Courier New" panose="02070309020205020404" pitchFamily="49" charset="0"/>
                <a:cs typeface="Courier New" panose="02070309020205020404" pitchFamily="49" charset="0"/>
              </a:rPr>
              <a:t>top</a:t>
            </a:r>
            <a:r>
              <a:rPr lang="en-US" altLang="en-US" dirty="0">
                <a:solidFill>
                  <a:schemeClr val="accent1"/>
                </a:solidFill>
                <a:latin typeface="Courier New" panose="02070309020205020404" pitchFamily="49" charset="0"/>
                <a:cs typeface="Courier New" panose="02070309020205020404" pitchFamily="49" charset="0"/>
              </a:rPr>
              <a:t>()</a:t>
            </a:r>
            <a:r>
              <a:rPr lang="en-US" altLang="en-US" dirty="0"/>
              <a:t>: returns reference to the top element without removing </a:t>
            </a:r>
            <a:r>
              <a:rPr lang="en-US" altLang="en-US" dirty="0" smtClean="0"/>
              <a:t>it</a:t>
            </a:r>
            <a:endParaRPr lang="en-US" altLang="en-US" dirty="0"/>
          </a:p>
          <a:p>
            <a:pPr lvl="1" eaLnBrk="1" hangingPunct="1"/>
            <a:r>
              <a:rPr lang="en-US" altLang="en-US" dirty="0">
                <a:latin typeface="Courier New" panose="02070309020205020404" pitchFamily="49" charset="0"/>
                <a:cs typeface="Courier New" panose="02070309020205020404" pitchFamily="49" charset="0"/>
              </a:rPr>
              <a:t>I</a:t>
            </a:r>
            <a:r>
              <a:rPr lang="en-US" altLang="en-US" dirty="0" smtClean="0">
                <a:latin typeface="Courier New" panose="02070309020205020404" pitchFamily="49" charset="0"/>
                <a:cs typeface="Courier New" panose="02070309020205020404" pitchFamily="49" charset="0"/>
              </a:rPr>
              <a:t>nteger </a:t>
            </a:r>
            <a:r>
              <a:rPr lang="en-US" altLang="en-US" dirty="0" smtClean="0">
                <a:solidFill>
                  <a:schemeClr val="accent1"/>
                </a:solidFill>
                <a:latin typeface="Courier New" panose="02070309020205020404" pitchFamily="49" charset="0"/>
                <a:cs typeface="Courier New" panose="02070309020205020404" pitchFamily="49" charset="0"/>
              </a:rPr>
              <a:t>size</a:t>
            </a:r>
            <a:r>
              <a:rPr lang="en-US" altLang="en-US" dirty="0">
                <a:solidFill>
                  <a:schemeClr val="accent1"/>
                </a:solidFill>
                <a:latin typeface="Courier New" panose="02070309020205020404" pitchFamily="49" charset="0"/>
                <a:cs typeface="Courier New" panose="02070309020205020404" pitchFamily="49" charset="0"/>
              </a:rPr>
              <a:t>()</a:t>
            </a:r>
            <a:r>
              <a:rPr lang="en-US" altLang="en-US" dirty="0"/>
              <a:t>: returns the number of elements in the stack</a:t>
            </a:r>
          </a:p>
          <a:p>
            <a:pPr lvl="1" eaLnBrk="1" hangingPunct="1"/>
            <a:r>
              <a:rPr lang="en-US" altLang="en-US" dirty="0">
                <a:latin typeface="Courier New" panose="02070309020205020404" pitchFamily="49" charset="0"/>
                <a:cs typeface="Courier New" panose="02070309020205020404" pitchFamily="49" charset="0"/>
              </a:rPr>
              <a:t>B</a:t>
            </a:r>
            <a:r>
              <a:rPr lang="en-US" altLang="en-US" dirty="0" smtClean="0">
                <a:latin typeface="Courier New" panose="02070309020205020404" pitchFamily="49" charset="0"/>
                <a:cs typeface="Courier New" panose="02070309020205020404" pitchFamily="49" charset="0"/>
              </a:rPr>
              <a:t>oolean </a:t>
            </a:r>
            <a:r>
              <a:rPr lang="en-US" altLang="en-US" dirty="0" err="1" smtClean="0">
                <a:solidFill>
                  <a:schemeClr val="accent1"/>
                </a:solidFill>
                <a:latin typeface="Courier New" panose="02070309020205020404" pitchFamily="49" charset="0"/>
                <a:cs typeface="Courier New" panose="02070309020205020404" pitchFamily="49" charset="0"/>
              </a:rPr>
              <a:t>isEmpty</a:t>
            </a:r>
            <a:r>
              <a:rPr lang="en-US" altLang="en-US" dirty="0">
                <a:solidFill>
                  <a:schemeClr val="accent1"/>
                </a:solidFill>
                <a:latin typeface="Courier New" panose="02070309020205020404" pitchFamily="49" charset="0"/>
                <a:cs typeface="Courier New" panose="02070309020205020404" pitchFamily="49" charset="0"/>
              </a:rPr>
              <a:t>()</a:t>
            </a:r>
            <a:r>
              <a:rPr lang="en-US" altLang="en-US" dirty="0"/>
              <a:t>: a Boolean value indicating whether the stack is </a:t>
            </a:r>
            <a:r>
              <a:rPr lang="en-US" altLang="en-US" dirty="0" smtClean="0"/>
              <a:t>empty</a:t>
            </a:r>
          </a:p>
          <a:p>
            <a:r>
              <a:rPr lang="en-US" altLang="en-US" dirty="0"/>
              <a:t>Attempting the execution of </a:t>
            </a:r>
            <a:r>
              <a:rPr lang="en-US" altLang="en-US" dirty="0">
                <a:solidFill>
                  <a:schemeClr val="accent1"/>
                </a:solidFill>
                <a:latin typeface="Courier New" panose="02070309020205020404" pitchFamily="49" charset="0"/>
                <a:cs typeface="Courier New" panose="02070309020205020404" pitchFamily="49" charset="0"/>
              </a:rPr>
              <a:t>pop</a:t>
            </a:r>
            <a:r>
              <a:rPr lang="en-US" altLang="en-US" dirty="0"/>
              <a:t> or </a:t>
            </a:r>
            <a:r>
              <a:rPr lang="en-US" altLang="en-US" dirty="0">
                <a:solidFill>
                  <a:schemeClr val="accent1"/>
                </a:solidFill>
                <a:latin typeface="Courier New" panose="02070309020205020404" pitchFamily="49" charset="0"/>
                <a:cs typeface="Courier New" panose="02070309020205020404" pitchFamily="49" charset="0"/>
              </a:rPr>
              <a:t>top</a:t>
            </a:r>
            <a:r>
              <a:rPr lang="en-US" altLang="en-US" dirty="0"/>
              <a:t> on an empty stack </a:t>
            </a:r>
            <a:r>
              <a:rPr lang="en-US" altLang="en-US" dirty="0" smtClean="0"/>
              <a:t>return </a:t>
            </a:r>
            <a:r>
              <a:rPr lang="en-US" altLang="en-US" dirty="0" smtClean="0">
                <a:solidFill>
                  <a:schemeClr val="accent2"/>
                </a:solidFill>
                <a:latin typeface="Courier New" panose="02070309020205020404" pitchFamily="49" charset="0"/>
                <a:cs typeface="Courier New" panose="02070309020205020404" pitchFamily="49" charset="0"/>
              </a:rPr>
              <a:t>null</a:t>
            </a:r>
          </a:p>
        </p:txBody>
      </p:sp>
      <p:graphicFrame>
        <p:nvGraphicFramePr>
          <p:cNvPr id="34818" name="Object 2"/>
          <p:cNvGraphicFramePr>
            <a:graphicFrameLocks noChangeAspect="1"/>
          </p:cNvGraphicFramePr>
          <p:nvPr>
            <p:extLst>
              <p:ext uri="{D42A27DB-BD31-4B8C-83A1-F6EECF244321}">
                <p14:modId xmlns:p14="http://schemas.microsoft.com/office/powerpoint/2010/main" val="80453727"/>
              </p:ext>
            </p:extLst>
          </p:nvPr>
        </p:nvGraphicFramePr>
        <p:xfrm>
          <a:off x="8609805" y="221863"/>
          <a:ext cx="2133600" cy="1771650"/>
        </p:xfrm>
        <a:graphic>
          <a:graphicData uri="http://schemas.openxmlformats.org/presentationml/2006/ole">
            <mc:AlternateContent xmlns:mc="http://schemas.openxmlformats.org/markup-compatibility/2006">
              <mc:Choice xmlns:v="urn:schemas-microsoft-com:vml" Requires="v">
                <p:oleObj spid="_x0000_s1089" name="Clip" r:id="rId3" imgW="4671000" imgH="3877560" progId="MS_ClipArt_Gallery.2">
                  <p:embed/>
                </p:oleObj>
              </mc:Choice>
              <mc:Fallback>
                <p:oleObj name="Clip" r:id="rId3" imgW="4671000" imgH="38775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805" y="221863"/>
                        <a:ext cx="21336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20461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Stack interface in Java</a:t>
            </a:r>
            <a:endParaRPr lang="en-US" dirty="0"/>
          </a:p>
        </p:txBody>
      </p:sp>
      <p:sp>
        <p:nvSpPr>
          <p:cNvPr id="5" name="Content Placeholder 4"/>
          <p:cNvSpPr>
            <a:spLocks noGrp="1"/>
          </p:cNvSpPr>
          <p:nvPr>
            <p:ph idx="1"/>
          </p:nvPr>
        </p:nvSpPr>
        <p:spPr>
          <a:xfrm>
            <a:off x="1141412" y="2249487"/>
            <a:ext cx="10757363" cy="3541714"/>
          </a:xfrm>
        </p:spPr>
        <p:txBody>
          <a:bodyPr>
            <a:normAutofit/>
          </a:bodyPr>
          <a:lstStyle/>
          <a:p>
            <a:pPr marL="0" indent="0">
              <a:spcBef>
                <a:spcPts val="0"/>
              </a:spcBef>
              <a:buNone/>
            </a:pPr>
            <a:r>
              <a:rPr lang="en-US" b="1" dirty="0">
                <a:solidFill>
                  <a:schemeClr val="accent1"/>
                </a:solidFill>
                <a:latin typeface="Courier New" panose="02070309020205020404" pitchFamily="49" charset="0"/>
                <a:cs typeface="Courier New" panose="02070309020205020404" pitchFamily="49" charset="0"/>
              </a:rPr>
              <a:t>p</a:t>
            </a:r>
            <a:r>
              <a:rPr lang="en-US" b="1" dirty="0" smtClean="0">
                <a:solidFill>
                  <a:schemeClr val="accent1"/>
                </a:solidFill>
                <a:latin typeface="Courier New" panose="02070309020205020404" pitchFamily="49" charset="0"/>
                <a:cs typeface="Courier New" panose="02070309020205020404" pitchFamily="49" charset="0"/>
              </a:rPr>
              <a:t>ublic interface </a:t>
            </a:r>
            <a:r>
              <a:rPr lang="en-US" b="1" dirty="0" smtClean="0">
                <a:latin typeface="Courier New" panose="02070309020205020404" pitchFamily="49" charset="0"/>
                <a:cs typeface="Courier New" panose="02070309020205020404" pitchFamily="49" charset="0"/>
              </a:rPr>
              <a:t>Stack&lt;E&gt;</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1"/>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size();        </a:t>
            </a:r>
            <a:r>
              <a:rPr lang="en-US" dirty="0" smtClean="0">
                <a:solidFill>
                  <a:schemeClr val="accent3"/>
                </a:solidFill>
                <a:latin typeface="Courier New" panose="02070309020205020404" pitchFamily="49" charset="0"/>
                <a:cs typeface="Courier New" panose="02070309020205020404" pitchFamily="49" charset="0"/>
              </a:rPr>
              <a:t>/** Return number of elements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1"/>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isEmpty</a:t>
            </a:r>
            <a:r>
              <a:rPr lang="en-US" dirty="0" smtClean="0">
                <a:latin typeface="Courier New" panose="02070309020205020404" pitchFamily="49" charset="0"/>
                <a:cs typeface="Courier New" panose="02070309020205020404" pitchFamily="49" charset="0"/>
              </a:rPr>
              <a:t>(); </a:t>
            </a:r>
            <a:r>
              <a:rPr lang="en-US" dirty="0" smtClean="0">
                <a:solidFill>
                  <a:schemeClr val="accent3"/>
                </a:solidFill>
                <a:latin typeface="Courier New" panose="02070309020205020404" pitchFamily="49" charset="0"/>
                <a:cs typeface="Courier New" panose="02070309020205020404" pitchFamily="49" charset="0"/>
              </a:rPr>
              <a:t>/** True is size is 0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top();           </a:t>
            </a:r>
            <a:r>
              <a:rPr lang="en-US" dirty="0" smtClean="0">
                <a:solidFill>
                  <a:schemeClr val="accent3"/>
                </a:solidFill>
                <a:latin typeface="Courier New" panose="02070309020205020404" pitchFamily="49" charset="0"/>
                <a:cs typeface="Courier New" panose="02070309020205020404" pitchFamily="49" charset="0"/>
              </a:rPr>
              <a:t>/** Return visible stack element */</a:t>
            </a: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1"/>
                </a:solidFill>
                <a:latin typeface="Courier New" panose="02070309020205020404" pitchFamily="49" charset="0"/>
                <a:cs typeface="Courier New" panose="02070309020205020404" pitchFamily="49" charset="0"/>
              </a:rPr>
              <a:t>void</a:t>
            </a:r>
            <a:r>
              <a:rPr lang="en-US" dirty="0" smtClean="0">
                <a:latin typeface="Courier New" panose="02070309020205020404" pitchFamily="49" charset="0"/>
                <a:cs typeface="Courier New" panose="02070309020205020404" pitchFamily="49" charset="0"/>
              </a:rPr>
              <a:t> push(</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e);    </a:t>
            </a:r>
            <a:r>
              <a:rPr lang="en-US" dirty="0" smtClean="0">
                <a:solidFill>
                  <a:schemeClr val="accent3"/>
                </a:solidFill>
                <a:latin typeface="Courier New" panose="02070309020205020404" pitchFamily="49" charset="0"/>
                <a:cs typeface="Courier New" panose="02070309020205020404" pitchFamily="49" charset="0"/>
              </a:rPr>
              <a:t>/** Add to the stack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E</a:t>
            </a:r>
            <a:r>
              <a:rPr lang="en-US" dirty="0" smtClean="0">
                <a:latin typeface="Courier New" panose="02070309020205020404" pitchFamily="49" charset="0"/>
                <a:cs typeface="Courier New" panose="02070309020205020404" pitchFamily="49" charset="0"/>
              </a:rPr>
              <a:t> pop();           </a:t>
            </a:r>
            <a:r>
              <a:rPr lang="en-US" dirty="0" smtClean="0">
                <a:solidFill>
                  <a:schemeClr val="accent3"/>
                </a:solidFill>
                <a:latin typeface="Courier New" panose="02070309020205020404" pitchFamily="49" charset="0"/>
                <a:cs typeface="Courier New" panose="02070309020205020404" pitchFamily="49" charset="0"/>
              </a:rPr>
              <a:t>/** Remove from the stack */</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37120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ltLang="en-US" dirty="0" smtClean="0"/>
              <a:t>Exercise: Stacks</a:t>
            </a:r>
          </a:p>
        </p:txBody>
      </p:sp>
      <p:sp>
        <p:nvSpPr>
          <p:cNvPr id="36868" name="Rectangle 3" descr="Rectangle: Click to edit Master text styles&#10;Second level&#10;Third level&#10;Fourth level&#10;Fifth level"/>
          <p:cNvSpPr>
            <a:spLocks noGrp="1" noChangeArrowheads="1"/>
          </p:cNvSpPr>
          <p:nvPr>
            <p:ph idx="1"/>
          </p:nvPr>
        </p:nvSpPr>
        <p:spPr/>
        <p:txBody>
          <a:bodyPr>
            <a:normAutofit fontScale="85000" lnSpcReduction="20000"/>
          </a:bodyPr>
          <a:lstStyle/>
          <a:p>
            <a:pPr eaLnBrk="1" hangingPunct="1">
              <a:buClr>
                <a:schemeClr val="tx1"/>
              </a:buClr>
            </a:pPr>
            <a:r>
              <a:rPr lang="en-US" altLang="en-US" sz="2800" dirty="0" smtClean="0"/>
              <a:t>Illustrate the following operations starting with an empty stack</a:t>
            </a:r>
          </a:p>
          <a:p>
            <a:pPr lvl="1">
              <a:buClr>
                <a:schemeClr val="tx1"/>
              </a:buClr>
            </a:pPr>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ush(</a:t>
            </a:r>
            <a:r>
              <a:rPr lang="en-US" altLang="en-US" dirty="0" smtClean="0">
                <a:solidFill>
                  <a:schemeClr val="accent2"/>
                </a:solidFill>
                <a:latin typeface="Courier New" panose="02070309020205020404" pitchFamily="49" charset="0"/>
                <a:cs typeface="Courier New" panose="02070309020205020404" pitchFamily="49" charset="0"/>
              </a:rPr>
              <a:t>8</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ush(</a:t>
            </a:r>
            <a:r>
              <a:rPr lang="en-US" altLang="en-US" dirty="0" smtClean="0">
                <a:solidFill>
                  <a:schemeClr val="accent2"/>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op()</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ush(</a:t>
            </a:r>
            <a:r>
              <a:rPr lang="en-US" altLang="en-US" dirty="0" smtClean="0">
                <a:solidFill>
                  <a:schemeClr val="accent2"/>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ush(</a:t>
            </a:r>
            <a:r>
              <a:rPr lang="en-US" altLang="en-US" dirty="0" smtClean="0">
                <a:solidFill>
                  <a:schemeClr val="accent2"/>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op()</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op()</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ush(</a:t>
            </a:r>
            <a:r>
              <a:rPr lang="en-US" altLang="en-US" dirty="0" smtClean="0">
                <a:solidFill>
                  <a:schemeClr val="accent2"/>
                </a:solidFill>
                <a:latin typeface="Courier New" panose="02070309020205020404" pitchFamily="49" charset="0"/>
                <a:cs typeface="Courier New" panose="02070309020205020404" pitchFamily="49" charset="0"/>
              </a:rPr>
              <a:t>9</a:t>
            </a:r>
            <a:r>
              <a:rPr lang="en-US" altLang="en-US" dirty="0" smtClean="0">
                <a:latin typeface="Courier New" panose="02070309020205020404" pitchFamily="49" charset="0"/>
                <a:cs typeface="Courier New" panose="02070309020205020404" pitchFamily="49" charset="0"/>
              </a:rPr>
              <a:t>)</a:t>
            </a:r>
          </a:p>
          <a:p>
            <a:pPr lvl="1" eaLnBrk="1" hangingPunct="1"/>
            <a:r>
              <a:rPr lang="en-US" altLang="en-US" dirty="0">
                <a:latin typeface="Courier New" panose="02070309020205020404" pitchFamily="49" charset="0"/>
                <a:cs typeface="Courier New" panose="02070309020205020404" pitchFamily="49" charset="0"/>
              </a:rPr>
              <a:t>p</a:t>
            </a:r>
            <a:r>
              <a:rPr lang="en-US" altLang="en-US" dirty="0" smtClean="0">
                <a:latin typeface="Courier New" panose="02070309020205020404" pitchFamily="49" charset="0"/>
                <a:cs typeface="Courier New" panose="02070309020205020404" pitchFamily="49" charset="0"/>
              </a:rPr>
              <a:t>ush(</a:t>
            </a:r>
            <a:r>
              <a:rPr lang="en-US" altLang="en-US" dirty="0" smtClean="0">
                <a:solidFill>
                  <a:schemeClr val="accent2"/>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pPr lvl="1" eaLnBrk="1" hangingPunct="1"/>
            <a:endParaRPr lang="en-US" altLang="en-US" dirty="0" smtClean="0"/>
          </a:p>
        </p:txBody>
      </p:sp>
    </p:spTree>
    <p:extLst>
      <p:ext uri="{BB962C8B-B14F-4D97-AF65-F5344CB8AC3E}">
        <p14:creationId xmlns:p14="http://schemas.microsoft.com/office/powerpoint/2010/main" val="1477712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en-US" dirty="0" smtClean="0"/>
              <a:t>What happens when an operation is invalid? Like pop on an empty stack.</a:t>
            </a:r>
            <a:endParaRPr lang="en-US" dirty="0"/>
          </a:p>
        </p:txBody>
      </p:sp>
      <p:sp>
        <p:nvSpPr>
          <p:cNvPr id="13317" name="Rectangle 3" descr="Rectangle: Click to edit Master text styles&#10;Second level&#10;Third level&#10;Fourth level&#10;Fifth level"/>
          <p:cNvSpPr>
            <a:spLocks noGrp="1" noChangeArrowheads="1"/>
          </p:cNvSpPr>
          <p:nvPr>
            <p:ph type="body" sz="half" idx="1"/>
          </p:nvPr>
        </p:nvSpPr>
        <p:spPr/>
        <p:txBody>
          <a:bodyPr>
            <a:normAutofit fontScale="92500" lnSpcReduction="10000"/>
          </a:bodyPr>
          <a:lstStyle/>
          <a:p>
            <a:r>
              <a:rPr lang="en-US" dirty="0" smtClean="0"/>
              <a:t>It is a design decision!</a:t>
            </a:r>
          </a:p>
          <a:p>
            <a:r>
              <a:rPr lang="en-US" dirty="0" smtClean="0"/>
              <a:t>Attempting the execution of an operation of an ADT may sometimes cause an </a:t>
            </a:r>
            <a:r>
              <a:rPr lang="en-US" dirty="0" smtClean="0">
                <a:solidFill>
                  <a:schemeClr val="accent1"/>
                </a:solidFill>
              </a:rPr>
              <a:t>error condition</a:t>
            </a:r>
          </a:p>
          <a:p>
            <a:r>
              <a:rPr lang="en-US" dirty="0" smtClean="0"/>
              <a:t>Java supports a general abstraction for errors, called </a:t>
            </a:r>
            <a:r>
              <a:rPr lang="en-US" dirty="0" smtClean="0">
                <a:solidFill>
                  <a:schemeClr val="accent1"/>
                </a:solidFill>
              </a:rPr>
              <a:t>exceptions</a:t>
            </a:r>
            <a:r>
              <a:rPr lang="en-US" dirty="0" smtClean="0"/>
              <a:t>.</a:t>
            </a:r>
            <a:r>
              <a:rPr lang="en-US" dirty="0" smtClean="0">
                <a:solidFill>
                  <a:schemeClr val="accent1"/>
                </a:solidFill>
              </a:rPr>
              <a:t> </a:t>
            </a:r>
            <a:r>
              <a:rPr lang="en-US" dirty="0" smtClean="0"/>
              <a:t>Exceptions are said to be </a:t>
            </a:r>
            <a:r>
              <a:rPr lang="en-US" dirty="0" smtClean="0">
                <a:solidFill>
                  <a:schemeClr val="accent1"/>
                </a:solidFill>
              </a:rPr>
              <a:t>thrown</a:t>
            </a:r>
            <a:r>
              <a:rPr lang="en-US" dirty="0" smtClean="0"/>
              <a:t> by an operation that cannot be properly executed</a:t>
            </a:r>
            <a:endParaRPr lang="en-US" dirty="0"/>
          </a:p>
        </p:txBody>
      </p:sp>
      <p:sp>
        <p:nvSpPr>
          <p:cNvPr id="13318" name="Rectangle 4" descr="Rectangle: Click to edit Master text styles&#10;Second level&#10;Third level&#10;Fourth level&#10;Fifth level"/>
          <p:cNvSpPr>
            <a:spLocks noGrp="1" noChangeArrowheads="1"/>
          </p:cNvSpPr>
          <p:nvPr>
            <p:ph type="body" sz="half" idx="2"/>
          </p:nvPr>
        </p:nvSpPr>
        <p:spPr/>
        <p:txBody>
          <a:bodyPr/>
          <a:lstStyle/>
          <a:p>
            <a:r>
              <a:rPr lang="en-US" dirty="0" smtClean="0"/>
              <a:t>In our Stack ADT, we did not use exceptions</a:t>
            </a:r>
          </a:p>
          <a:p>
            <a:r>
              <a:rPr lang="en-US" dirty="0" smtClean="0"/>
              <a:t>Instead, we allow operations pop and top to be performed even if the stack is empty by returning </a:t>
            </a:r>
            <a:r>
              <a:rPr lang="en-US" dirty="0" smtClean="0">
                <a:solidFill>
                  <a:schemeClr val="accent2"/>
                </a:solidFill>
                <a:latin typeface="Courier New" panose="02070309020205020404" pitchFamily="49" charset="0"/>
                <a:cs typeface="Courier New" panose="02070309020205020404" pitchFamily="49" charset="0"/>
              </a:rPr>
              <a:t>null</a:t>
            </a:r>
          </a:p>
        </p:txBody>
      </p:sp>
    </p:spTree>
    <p:extLst>
      <p:ext uri="{BB962C8B-B14F-4D97-AF65-F5344CB8AC3E}">
        <p14:creationId xmlns:p14="http://schemas.microsoft.com/office/powerpoint/2010/main" val="27063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fade">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fade">
                                      <p:cBhvr>
                                        <p:cTn id="12" dur="500"/>
                                        <p:tgtEl>
                                          <p:spTgt spid="1331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7">
                                            <p:txEl>
                                              <p:pRg st="2" end="2"/>
                                            </p:txEl>
                                          </p:spTgt>
                                        </p:tgtEl>
                                        <p:attrNameLst>
                                          <p:attrName>style.visibility</p:attrName>
                                        </p:attrNameLst>
                                      </p:cBhvr>
                                      <p:to>
                                        <p:strVal val="visible"/>
                                      </p:to>
                                    </p:set>
                                    <p:animEffect transition="in" filter="fade">
                                      <p:cBhvr>
                                        <p:cTn id="15" dur="500"/>
                                        <p:tgtEl>
                                          <p:spTgt spid="133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318">
                                            <p:txEl>
                                              <p:pRg st="0" end="0"/>
                                            </p:txEl>
                                          </p:spTgt>
                                        </p:tgtEl>
                                        <p:attrNameLst>
                                          <p:attrName>style.visibility</p:attrName>
                                        </p:attrNameLst>
                                      </p:cBhvr>
                                      <p:to>
                                        <p:strVal val="visible"/>
                                      </p:to>
                                    </p:set>
                                    <p:animEffect transition="in" filter="fade">
                                      <p:cBhvr>
                                        <p:cTn id="20" dur="500"/>
                                        <p:tgtEl>
                                          <p:spTgt spid="1331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318">
                                            <p:txEl>
                                              <p:pRg st="1" end="1"/>
                                            </p:txEl>
                                          </p:spTgt>
                                        </p:tgtEl>
                                        <p:attrNameLst>
                                          <p:attrName>style.visibility</p:attrName>
                                        </p:attrNameLst>
                                      </p:cBhvr>
                                      <p:to>
                                        <p:strVal val="visible"/>
                                      </p:to>
                                    </p:set>
                                    <p:animEffect transition="in" filter="fade">
                                      <p:cBhvr>
                                        <p:cTn id="23" dur="500"/>
                                        <p:tgtEl>
                                          <p:spTgt spid="133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uiExpand="1" build="p"/>
      <p:bldP spid="13318"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SCE 22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1381</TotalTime>
  <Words>2836</Words>
  <Application>Microsoft Office PowerPoint</Application>
  <PresentationFormat>Widescreen</PresentationFormat>
  <Paragraphs>529</Paragraphs>
  <Slides>41</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ＭＳ Ｐゴシック</vt:lpstr>
      <vt:lpstr>Arial</vt:lpstr>
      <vt:lpstr>Calibri</vt:lpstr>
      <vt:lpstr>Cambria Math</vt:lpstr>
      <vt:lpstr>Courier New</vt:lpstr>
      <vt:lpstr>Symbol</vt:lpstr>
      <vt:lpstr>Times New Roman</vt:lpstr>
      <vt:lpstr>Trebuchet MS</vt:lpstr>
      <vt:lpstr>Tw Cen MT</vt:lpstr>
      <vt:lpstr>Wingdings</vt:lpstr>
      <vt:lpstr>Circuit</vt:lpstr>
      <vt:lpstr>Clip</vt:lpstr>
      <vt:lpstr>Ch6.  Stacks, Queues, and Deques</vt:lpstr>
      <vt:lpstr>Abstract Data Types (ADTs)</vt:lpstr>
      <vt:lpstr>Stacks (Ch 6.1)</vt:lpstr>
      <vt:lpstr>Stacks</vt:lpstr>
      <vt:lpstr>Example Stack Method Stack in the JVM</vt:lpstr>
      <vt:lpstr>The Stack ADT </vt:lpstr>
      <vt:lpstr>Example Stack interface in Java</vt:lpstr>
      <vt:lpstr>Exercise: Stacks</vt:lpstr>
      <vt:lpstr>What happens when an operation is invalid? Like pop on an empty stack.</vt:lpstr>
      <vt:lpstr>Array-based Stack</vt:lpstr>
      <vt:lpstr>Array-based Stack</vt:lpstr>
      <vt:lpstr>Java Implementation</vt:lpstr>
      <vt:lpstr>Performance and Limitations  array-based implementation</vt:lpstr>
      <vt:lpstr>Growable Array-based Stack</vt:lpstr>
      <vt:lpstr>Comparison of the Strategies</vt:lpstr>
      <vt:lpstr>Incremental Strategy Analysis </vt:lpstr>
      <vt:lpstr>Doubling Strategy Analysis</vt:lpstr>
      <vt:lpstr>Exercise Stack with a singly-linked list</vt:lpstr>
      <vt:lpstr>Exercise Stack with a Singly-Linked List</vt:lpstr>
      <vt:lpstr>Stack Summary</vt:lpstr>
      <vt:lpstr>Queues (Ch 6.2)</vt:lpstr>
      <vt:lpstr>Applications of Queues</vt:lpstr>
      <vt:lpstr>The Queue ADT </vt:lpstr>
      <vt:lpstr>Example Queue interface in Java</vt:lpstr>
      <vt:lpstr>Exercise: Queues</vt:lpstr>
      <vt:lpstr>Array-based Queue</vt:lpstr>
      <vt:lpstr>Queue Operations</vt:lpstr>
      <vt:lpstr>Queue Operations</vt:lpstr>
      <vt:lpstr>Queue Operations</vt:lpstr>
      <vt:lpstr>Java Implementation</vt:lpstr>
      <vt:lpstr>Performance and Limitations  array-based implementation</vt:lpstr>
      <vt:lpstr>Growable Array-based Queue</vt:lpstr>
      <vt:lpstr>Exercise Queue with a Singly-linked List</vt:lpstr>
      <vt:lpstr>Exercise Queue with a Singly-Linked List</vt:lpstr>
      <vt:lpstr>Queue Summary</vt:lpstr>
      <vt:lpstr>The Double-Ended Queue ADT (Ch. 6.3)</vt:lpstr>
      <vt:lpstr>Deque with a Doubly Linked List</vt:lpstr>
      <vt:lpstr>Performance and Limitations  doubly linked list implementation</vt:lpstr>
      <vt:lpstr>Deque Summary</vt:lpstr>
      <vt:lpstr>Interview Question 1</vt:lpstr>
      <vt:lpstr>Interview Question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CSCE 221 - Lab</dc:title>
  <dc:creator>Jory Denny</dc:creator>
  <cp:lastModifiedBy>Jory Denny</cp:lastModifiedBy>
  <cp:revision>178</cp:revision>
  <dcterms:created xsi:type="dcterms:W3CDTF">2015-08-27T15:17:35Z</dcterms:created>
  <dcterms:modified xsi:type="dcterms:W3CDTF">2018-02-01T14:25:45Z</dcterms:modified>
</cp:coreProperties>
</file>