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90" r:id="rId2"/>
    <p:sldId id="329" r:id="rId3"/>
    <p:sldId id="330" r:id="rId4"/>
    <p:sldId id="332" r:id="rId5"/>
    <p:sldId id="333" r:id="rId6"/>
    <p:sldId id="346" r:id="rId7"/>
    <p:sldId id="372" r:id="rId8"/>
    <p:sldId id="373" r:id="rId9"/>
    <p:sldId id="348" r:id="rId10"/>
    <p:sldId id="347" r:id="rId11"/>
    <p:sldId id="349" r:id="rId12"/>
    <p:sldId id="337" r:id="rId13"/>
    <p:sldId id="371" r:id="rId14"/>
    <p:sldId id="374" r:id="rId15"/>
    <p:sldId id="375" r:id="rId16"/>
    <p:sldId id="3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log 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1.5849625007211563</c:v>
                </c:pt>
                <c:pt idx="3">
                  <c:v>2</c:v>
                </c:pt>
                <c:pt idx="4">
                  <c:v>2.3219280948873622</c:v>
                </c:pt>
                <c:pt idx="5">
                  <c:v>2.5849625007211561</c:v>
                </c:pt>
                <c:pt idx="6">
                  <c:v>2.8073549220576042</c:v>
                </c:pt>
                <c:pt idx="7">
                  <c:v>3</c:v>
                </c:pt>
                <c:pt idx="8">
                  <c:v>3.1699250014423126</c:v>
                </c:pt>
                <c:pt idx="9">
                  <c:v>3.3219280948873626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log 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0</c:v>
                </c:pt>
                <c:pt idx="1">
                  <c:v>0.6020599913279624</c:v>
                </c:pt>
                <c:pt idx="2">
                  <c:v>1.4313637641589874</c:v>
                </c:pt>
                <c:pt idx="3">
                  <c:v>2.4082399653118496</c:v>
                </c:pt>
                <c:pt idx="4">
                  <c:v>3.4948500216800942</c:v>
                </c:pt>
                <c:pt idx="5">
                  <c:v>4.6689075023018614</c:v>
                </c:pt>
                <c:pt idx="6">
                  <c:v>5.9156862800997976</c:v>
                </c:pt>
                <c:pt idx="7">
                  <c:v>7.2247198959355483</c:v>
                </c:pt>
                <c:pt idx="8">
                  <c:v>8.5881825849539233</c:v>
                </c:pt>
                <c:pt idx="9">
                  <c:v>10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n^2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1</c:v>
                </c:pt>
                <c:pt idx="1">
                  <c:v>4</c:v>
                </c:pt>
                <c:pt idx="2">
                  <c:v>9</c:v>
                </c:pt>
                <c:pt idx="3">
                  <c:v>16</c:v>
                </c:pt>
                <c:pt idx="4">
                  <c:v>25</c:v>
                </c:pt>
                <c:pt idx="5">
                  <c:v>36</c:v>
                </c:pt>
                <c:pt idx="6">
                  <c:v>49</c:v>
                </c:pt>
                <c:pt idx="7">
                  <c:v>64</c:v>
                </c:pt>
                <c:pt idx="8">
                  <c:v>81</c:v>
                </c:pt>
                <c:pt idx="9">
                  <c:v>100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n^3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Sheet1!$G$2:$G$11</c:f>
              <c:numCache>
                <c:formatCode>General</c:formatCode>
                <c:ptCount val="10"/>
                <c:pt idx="0">
                  <c:v>1</c:v>
                </c:pt>
                <c:pt idx="1">
                  <c:v>8</c:v>
                </c:pt>
                <c:pt idx="2">
                  <c:v>27</c:v>
                </c:pt>
                <c:pt idx="3">
                  <c:v>64</c:v>
                </c:pt>
                <c:pt idx="4">
                  <c:v>125</c:v>
                </c:pt>
                <c:pt idx="5">
                  <c:v>216</c:v>
                </c:pt>
                <c:pt idx="6">
                  <c:v>343</c:v>
                </c:pt>
                <c:pt idx="7">
                  <c:v>512</c:v>
                </c:pt>
                <c:pt idx="8">
                  <c:v>729</c:v>
                </c:pt>
                <c:pt idx="9">
                  <c:v>1000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2^n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Sheet1!$H$2:$H$11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1657808"/>
        <c:axId val="881653456"/>
      </c:lineChart>
      <c:catAx>
        <c:axId val="881657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Input Size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1653456"/>
        <c:crosses val="autoZero"/>
        <c:auto val="1"/>
        <c:lblAlgn val="ctr"/>
        <c:lblOffset val="100"/>
        <c:noMultiLvlLbl val="0"/>
      </c:catAx>
      <c:valAx>
        <c:axId val="8816534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Time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88165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4750-3B36-4A20-B2AE-EC4E53A62273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CB4A-9C59-44B7-9054-1BA6252E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4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5134516-A4FF-E840-951C-010A2BB09342}" type="slidenum">
              <a:rPr lang="en-US" sz="1300"/>
              <a:pPr eaLnBrk="1" hangingPunct="1"/>
              <a:t>12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67173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© 2014 Goodrich, Tamassia, Goldwasser</a:t>
            </a:r>
            <a:endParaRPr lang="en-US" alt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Analysis of Algorithms</a:t>
            </a:r>
            <a:endParaRPr lang="en-US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93426-548F-457E-8C96-A5425AC07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52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4</a:t>
            </a:r>
            <a:br>
              <a:rPr lang="en-US" dirty="0" smtClean="0"/>
            </a:br>
            <a:r>
              <a:rPr lang="en-US" dirty="0" smtClean="0"/>
              <a:t>Algorithm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Acknowledgement: These slides are adapted from slides provided with Data Structures and Algorithms in Java, Goodrich, </a:t>
            </a:r>
            <a:r>
              <a:rPr lang="en-US" dirty="0" err="1"/>
              <a:t>Tamassia</a:t>
            </a:r>
            <a:r>
              <a:rPr lang="en-US" dirty="0"/>
              <a:t> and </a:t>
            </a:r>
            <a:r>
              <a:rPr lang="en-US" dirty="0" err="1"/>
              <a:t>Goldwasser</a:t>
            </a:r>
            <a:r>
              <a:rPr lang="en-US"/>
              <a:t> (Wiley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4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sz="2800" dirty="0" smtClean="0"/>
              <a:t>Adding to an array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6"/>
                <a:ext cx="9905999" cy="460851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Best case</a:t>
                </a:r>
              </a:p>
              <a:p>
                <a:pPr lvl="1"/>
                <a:r>
                  <a:rPr lang="en-US" dirty="0" smtClean="0"/>
                  <a:t>Add at the end of the array</a:t>
                </a:r>
              </a:p>
              <a:p>
                <a:pPr lvl="1"/>
                <a:r>
                  <a:rPr lang="en-US" dirty="0" smtClean="0"/>
                  <a:t>One comparison, one copy, one increment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, by removal of constants</a:t>
                </a:r>
              </a:p>
              <a:p>
                <a:r>
                  <a:rPr lang="en-US" dirty="0" smtClean="0"/>
                  <a:t>Worst case</a:t>
                </a:r>
              </a:p>
              <a:p>
                <a:pPr lvl="1"/>
                <a:r>
                  <a:rPr lang="en-US" dirty="0" smtClean="0"/>
                  <a:t>Add at the beginning of the array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comparisons,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copies,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increments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, by removal of constants</a:t>
                </a:r>
              </a:p>
              <a:p>
                <a:r>
                  <a:rPr lang="en-US" dirty="0" smtClean="0"/>
                  <a:t>Average case?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6"/>
                <a:ext cx="9905999" cy="4608513"/>
              </a:xfrm>
              <a:blipFill rotWithShape="0">
                <a:blip r:embed="rId2"/>
                <a:stretch>
                  <a:fillRect l="-1231" t="-1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94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Removing from an array</a:t>
            </a:r>
          </a:p>
          <a:p>
            <a:pPr lvl="1"/>
            <a:r>
              <a:rPr lang="en-US" dirty="0" smtClean="0"/>
              <a:t>Best, average, worst cases</a:t>
            </a:r>
          </a:p>
          <a:p>
            <a:r>
              <a:rPr lang="en-US" dirty="0" smtClean="0"/>
              <a:t>Inserting at head or tail of linked list</a:t>
            </a:r>
          </a:p>
          <a:p>
            <a:r>
              <a:rPr lang="en-US" dirty="0" smtClean="0"/>
              <a:t>Removing head of tail of doubly-linked list</a:t>
            </a:r>
          </a:p>
          <a:p>
            <a:r>
              <a:rPr lang="en-US" dirty="0" smtClean="0"/>
              <a:t>Removing head of singly-linked list</a:t>
            </a:r>
          </a:p>
          <a:p>
            <a:r>
              <a:rPr lang="en-US" dirty="0" smtClean="0"/>
              <a:t>Removing tail of singly-linked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2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Seven Important Functions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Seven functions that often appear in algorithm analysis:</a:t>
                </a:r>
              </a:p>
              <a:p>
                <a:pPr lvl="1"/>
                <a:r>
                  <a:rPr lang="en-US" dirty="0" smtClean="0"/>
                  <a:t>Constant </a:t>
                </a:r>
                <a:r>
                  <a:rPr lang="en-US" dirty="0" smtClean="0">
                    <a:sym typeface="Symbol" pitchFamily="18" charset="2"/>
                  </a:rPr>
                  <a:t> 1</a:t>
                </a:r>
              </a:p>
              <a:p>
                <a:pPr lvl="1"/>
                <a:r>
                  <a:rPr lang="en-US" dirty="0" smtClean="0"/>
                  <a:t>Logarithmic </a:t>
                </a:r>
                <a:r>
                  <a:rPr lang="en-US" dirty="0" smtClean="0">
                    <a:sym typeface="Symbol" pitchFamily="18" charset="2"/>
                  </a:rPr>
                  <a:t>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Linear </a:t>
                </a:r>
                <a:r>
                  <a:rPr lang="en-US" dirty="0" smtClean="0">
                    <a:sym typeface="Symbol" pitchFamily="18" charset="2"/>
                  </a:rPr>
                  <a:t>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endParaRPr lang="en-US" dirty="0" smtClean="0">
                  <a:sym typeface="Symbol" pitchFamily="18" charset="2"/>
                </a:endParaRPr>
              </a:p>
              <a:p>
                <a:pPr lvl="1"/>
                <a:r>
                  <a:rPr lang="en-US" dirty="0" err="1" smtClean="0"/>
                  <a:t>Linearithmic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Symbol" pitchFamily="18" charset="2"/>
                  </a:rPr>
                  <a:t>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e>
                    </m:func>
                  </m:oMath>
                </a14:m>
                <a:endParaRPr lang="en-US" dirty="0" smtClean="0">
                  <a:sym typeface="Symbol" pitchFamily="18" charset="2"/>
                </a:endParaRPr>
              </a:p>
              <a:p>
                <a:pPr lvl="1"/>
                <a:r>
                  <a:rPr lang="en-US" dirty="0" smtClean="0"/>
                  <a:t>Quadratic </a:t>
                </a:r>
                <a:r>
                  <a:rPr lang="en-US" dirty="0" smtClean="0">
                    <a:sym typeface="Symbol" pitchFamily="18" charset="2"/>
                  </a:rPr>
                  <a:t>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sym typeface="Symbol" pitchFamily="18" charset="2"/>
                </a:endParaRPr>
              </a:p>
              <a:p>
                <a:pPr lvl="1"/>
                <a:r>
                  <a:rPr lang="en-US" dirty="0" smtClean="0"/>
                  <a:t>Cubic </a:t>
                </a:r>
                <a:r>
                  <a:rPr lang="en-US" dirty="0" smtClean="0">
                    <a:sym typeface="Symbol" pitchFamily="18" charset="2"/>
                  </a:rPr>
                  <a:t>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3</m:t>
                        </m:r>
                      </m:sup>
                    </m:sSup>
                  </m:oMath>
                </a14:m>
                <a:endParaRPr lang="en-US" dirty="0" smtClean="0">
                  <a:sym typeface="Symbol" pitchFamily="18" charset="2"/>
                </a:endParaRPr>
              </a:p>
              <a:p>
                <a:pPr lvl="1"/>
                <a:r>
                  <a:rPr lang="en-US" dirty="0" smtClean="0"/>
                  <a:t>Exponential </a:t>
                </a:r>
                <a:r>
                  <a:rPr lang="en-US" dirty="0" smtClean="0">
                    <a:sym typeface="Symbol" pitchFamily="18" charset="2"/>
                  </a:rPr>
                  <a:t>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>
                  <a:sym typeface="Symbol" pitchFamily="18" charset="2"/>
                </a:endParaRP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In a log-log chart, the slope of the line corresponds to the growth rate</a:t>
                </a:r>
                <a:endParaRPr lang="en-US" dirty="0"/>
              </a:p>
            </p:txBody>
          </p:sp>
        </mc:Choice>
        <mc:Fallback xmlns="">
          <p:sp>
            <p:nvSpPr>
              <p:cNvPr id="5126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0">
                <a:blip r:embed="rId3"/>
                <a:stretch>
                  <a:fillRect l="-1679" t="-2370" r="-2518" b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Chart Placeholder 15"/>
          <p:cNvGraphicFramePr>
            <a:graphicFrameLocks noGrp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3175890140"/>
              </p:ext>
            </p:extLst>
          </p:nvPr>
        </p:nvGraphicFramePr>
        <p:xfrm>
          <a:off x="6400800" y="1905000"/>
          <a:ext cx="5080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7223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Big-oh analysis applies to time and memory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about recursion?</a:t>
            </a:r>
          </a:p>
          <a:p>
            <a:pPr lvl="1"/>
            <a:r>
              <a:rPr lang="en-US" dirty="0" smtClean="0"/>
              <a:t>Each function call uses memory!</a:t>
            </a:r>
          </a:p>
          <a:p>
            <a:r>
              <a:rPr lang="en-US" dirty="0" smtClean="0"/>
              <a:t>Practice: How much memory does a recursive binary search use?</a:t>
            </a:r>
            <a:endParaRPr lang="en-US" dirty="0"/>
          </a:p>
        </p:txBody>
      </p:sp>
      <p:pic>
        <p:nvPicPr>
          <p:cNvPr id="9218" name="Picture 2" descr="Image result for memory c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752" y="2603621"/>
            <a:ext cx="4254379" cy="425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58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Big-Omega and Big-Theta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7"/>
                <a:ext cx="9905999" cy="423233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Big-oh describes an upper bound. Similar constructs exist for lower bounds (Big-omega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), "tight" bounds (Big-theta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), strict upper bounds (little-oh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), and strict lower bounds (little-omega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/>
                  <a:t>Given functions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ym typeface="Symbol" charset="0"/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ym typeface="Symbol" charset="0"/>
                  </a:rPr>
                  <a:t>, </a:t>
                </a:r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ym typeface="Symbol" charset="0"/>
                  </a:rPr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ym typeface="Symbol" charset="0"/>
                  </a:rPr>
                  <a:t> </a:t>
                </a:r>
                <a:r>
                  <a:rPr lang="en-US" dirty="0"/>
                  <a:t>if there are positive constants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ym typeface="Symbol" charset="0"/>
                  </a:rPr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/>
                  <a:t>Given functions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ym typeface="Symbol" charset="0"/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ym typeface="Symbol" charset="0"/>
                  </a:rPr>
                  <a:t>, </a:t>
                </a:r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ym typeface="Symbol" charset="0"/>
                  </a:rPr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ym typeface="Symbol" charset="0"/>
                  </a:rPr>
                  <a:t> </a:t>
                </a:r>
                <a:r>
                  <a:rPr lang="en-US" dirty="0"/>
                  <a:t>if there are positive constants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such </a:t>
                </a:r>
                <a:r>
                  <a:rPr lang="en-US" dirty="0" smtClean="0"/>
                  <a:t>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ym typeface="Symbol" charset="0"/>
                  </a:rPr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To prove: You must show upper and lower bounds hold. Because of this, in CS we often just say big-oh, but really big-theta is more </a:t>
                </a:r>
                <a:r>
                  <a:rPr lang="en-US" smtClean="0"/>
                  <a:t>accurate.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7"/>
                <a:ext cx="9905999" cy="4232336"/>
              </a:xfrm>
              <a:blipFill rotWithShape="0">
                <a:blip r:embed="rId2"/>
                <a:stretch>
                  <a:fillRect l="-1046" t="-1585" r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202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Big-oh vs "worst"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Despite common belief, big-oh does not always mean worst case</a:t>
            </a:r>
          </a:p>
          <a:p>
            <a:r>
              <a:rPr lang="en-US" dirty="0" smtClean="0"/>
              <a:t>Big-oh is an upper bound. So worst-case, average-case, and best case can each have a unique upper bound. It depends what we are describing.</a:t>
            </a:r>
          </a:p>
          <a:p>
            <a:r>
              <a:rPr lang="en-US" dirty="0" smtClean="0"/>
              <a:t>Similarly, big-omega does not mean best case and big-theta definitely does not mean average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17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proof techniques for this class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6"/>
                <a:ext cx="9905999" cy="460851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Direct proof – using knowledge of axioms and definitions</a:t>
                </a:r>
              </a:p>
              <a:p>
                <a:pPr lvl="1"/>
                <a:r>
                  <a:rPr lang="en-US" dirty="0" smtClean="0"/>
                  <a:t>Used for determining theoretical complexity</a:t>
                </a:r>
              </a:p>
              <a:p>
                <a:pPr lvl="1"/>
                <a:r>
                  <a:rPr lang="en-US" b="1" i="1" u="sng" dirty="0" smtClean="0"/>
                  <a:t>Loose</a:t>
                </a:r>
                <a:r>
                  <a:rPr lang="en-US" dirty="0" smtClean="0"/>
                  <a:t> example</a:t>
                </a:r>
              </a:p>
              <a:p>
                <a:pPr lvl="2"/>
                <a:r>
                  <a:rPr lang="en-US" dirty="0" smtClean="0"/>
                  <a:t>Copying takes one operation. My loop runs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times and performs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copies. Therefore the total runtime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Contradiction – assume the opposite and reach an impossibility</a:t>
                </a:r>
              </a:p>
              <a:p>
                <a:pPr lvl="1"/>
                <a:r>
                  <a:rPr lang="en-US" dirty="0" smtClean="0"/>
                  <a:t>We will see this later in the course, in proving properties of structures</a:t>
                </a:r>
              </a:p>
              <a:p>
                <a:pPr lvl="1"/>
                <a:r>
                  <a:rPr lang="en-US" b="1" u="sng" dirty="0" smtClean="0"/>
                  <a:t>Loose</a:t>
                </a:r>
                <a:r>
                  <a:rPr lang="en-US" dirty="0" smtClean="0"/>
                  <a:t> example</a:t>
                </a:r>
              </a:p>
              <a:p>
                <a:pPr lvl="2"/>
                <a:r>
                  <a:rPr lang="en-US" dirty="0" smtClean="0"/>
                  <a:t>Prove: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dirty="0" smtClean="0"/>
                  <a:t> is odd,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is odd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is odd. Proof: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implying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dirty="0" smtClean="0"/>
                  <a:t> is even. This is a contradiction to our original assumption,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cannot be even.</a:t>
                </a:r>
              </a:p>
              <a:p>
                <a:r>
                  <a:rPr lang="en-US" dirty="0" smtClean="0"/>
                  <a:t>Induction – not on a test or homework, only for my lectures</a:t>
                </a:r>
              </a:p>
              <a:p>
                <a:r>
                  <a:rPr lang="en-US" dirty="0" smtClean="0"/>
                  <a:t>Counterproof by example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6"/>
                <a:ext cx="9905999" cy="4608513"/>
              </a:xfrm>
              <a:blipFill rotWithShape="0">
                <a:blip r:embed="rId2"/>
                <a:stretch>
                  <a:fillRect l="-862" t="-1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5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Algorithms (</a:t>
            </a:r>
            <a:r>
              <a:rPr lang="en-US" dirty="0" err="1" smtClean="0"/>
              <a:t>Ch</a:t>
            </a:r>
            <a:r>
              <a:rPr lang="en-US" dirty="0" smtClean="0"/>
              <a:t> 4.2-4.3)</a:t>
            </a:r>
            <a:endParaRPr lang="en-US" dirty="0"/>
          </a:p>
        </p:txBody>
      </p:sp>
      <p:sp>
        <p:nvSpPr>
          <p:cNvPr id="14" name="Subtitl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42" name="Rectangle 9"/>
          <p:cNvSpPr>
            <a:spLocks noChangeArrowheads="1"/>
          </p:cNvSpPr>
          <p:nvPr/>
        </p:nvSpPr>
        <p:spPr bwMode="auto">
          <a:xfrm>
            <a:off x="6682499" y="6002338"/>
            <a:ext cx="10259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>
                <a:latin typeface="Times" charset="0"/>
              </a:rPr>
              <a:t>Algorithm</a:t>
            </a:r>
            <a:endParaRPr lang="en-US" dirty="0"/>
          </a:p>
        </p:txBody>
      </p:sp>
      <p:sp>
        <p:nvSpPr>
          <p:cNvPr id="10243" name="Rectangle 10"/>
          <p:cNvSpPr>
            <a:spLocks noChangeArrowheads="1"/>
          </p:cNvSpPr>
          <p:nvPr/>
        </p:nvSpPr>
        <p:spPr bwMode="auto">
          <a:xfrm>
            <a:off x="5142538" y="6000750"/>
            <a:ext cx="5514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>
                <a:latin typeface="Times" charset="0"/>
              </a:rPr>
              <a:t>Input</a:t>
            </a:r>
            <a:endParaRPr lang="en-US" dirty="0"/>
          </a:p>
        </p:txBody>
      </p:sp>
      <p:sp>
        <p:nvSpPr>
          <p:cNvPr id="10244" name="Rectangle 76"/>
          <p:cNvSpPr>
            <a:spLocks noChangeArrowheads="1"/>
          </p:cNvSpPr>
          <p:nvPr/>
        </p:nvSpPr>
        <p:spPr bwMode="auto">
          <a:xfrm>
            <a:off x="8638995" y="6002338"/>
            <a:ext cx="7181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>
                <a:latin typeface="Times" charset="0"/>
              </a:rPr>
              <a:t>Output</a:t>
            </a:r>
            <a:endParaRPr lang="en-US" dirty="0"/>
          </a:p>
        </p:txBody>
      </p:sp>
      <p:sp>
        <p:nvSpPr>
          <p:cNvPr id="10245" name="AutoShape 154"/>
          <p:cNvSpPr>
            <a:spLocks noChangeArrowheads="1"/>
          </p:cNvSpPr>
          <p:nvPr/>
        </p:nvSpPr>
        <p:spPr bwMode="auto">
          <a:xfrm>
            <a:off x="6110404" y="5302249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AutoShape 155"/>
          <p:cNvSpPr>
            <a:spLocks noChangeArrowheads="1"/>
          </p:cNvSpPr>
          <p:nvPr/>
        </p:nvSpPr>
        <p:spPr bwMode="auto">
          <a:xfrm>
            <a:off x="7851892" y="5303837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BU005259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854" y="5086350"/>
            <a:ext cx="989322" cy="88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51" name="Picture 9" descr="skd188086sd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854" y="4857749"/>
            <a:ext cx="8382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0" descr="AA02634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255" y="5145088"/>
            <a:ext cx="12684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4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</a:t>
            </a:r>
            <a:endParaRPr lang="en-US" dirty="0"/>
          </a:p>
        </p:txBody>
      </p:sp>
      <p:sp>
        <p:nvSpPr>
          <p:cNvPr id="1126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Most algorithms transform input objects into output objects.</a:t>
            </a:r>
          </a:p>
          <a:p>
            <a:r>
              <a:rPr lang="en-US" smtClean="0"/>
              <a:t>The running time of an algorithm typically grows with the input size.</a:t>
            </a:r>
          </a:p>
          <a:p>
            <a:r>
              <a:rPr lang="en-US" smtClean="0"/>
              <a:t>We focus on the worst case running time.</a:t>
            </a:r>
          </a:p>
          <a:p>
            <a:pPr lvl="1"/>
            <a:r>
              <a:rPr lang="en-US" smtClean="0"/>
              <a:t>Easier to analyze</a:t>
            </a:r>
          </a:p>
          <a:p>
            <a:pPr lvl="1"/>
            <a:r>
              <a:rPr lang="en-US" smtClean="0"/>
              <a:t>Crucial to applications such as games, finance, and robotics</a:t>
            </a:r>
            <a:endParaRPr lang="en-US" dirty="0"/>
          </a:p>
        </p:txBody>
      </p:sp>
      <p:graphicFrame>
        <p:nvGraphicFramePr>
          <p:cNvPr id="11269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03756290"/>
              </p:ext>
            </p:extLst>
          </p:nvPr>
        </p:nvGraphicFramePr>
        <p:xfrm>
          <a:off x="6094412" y="2249486"/>
          <a:ext cx="5136349" cy="5472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Chart" r:id="rId3" imgW="4929155" imgH="5250914" progId="MSGraph.Chart.8">
                  <p:embed followColorScheme="full"/>
                </p:oleObj>
              </mc:Choice>
              <mc:Fallback>
                <p:oleObj name="Chart" r:id="rId3" imgW="4929155" imgH="525091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4412" y="2249486"/>
                        <a:ext cx="5136349" cy="54721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16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Experiments</a:t>
            </a:r>
            <a:endParaRPr lang="en-US" dirty="0"/>
          </a:p>
        </p:txBody>
      </p:sp>
      <p:sp>
        <p:nvSpPr>
          <p:cNvPr id="1331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necessary to implement the algorithm, which may be difficult</a:t>
            </a:r>
          </a:p>
          <a:p>
            <a:r>
              <a:rPr lang="en-US" dirty="0" smtClean="0"/>
              <a:t>Results may not be indicative of the running time on other inputs not included in the experiment. </a:t>
            </a:r>
          </a:p>
          <a:p>
            <a:r>
              <a:rPr lang="en-US" dirty="0" smtClean="0"/>
              <a:t>In order to compare two algorithms, the same hardware and software environments must be used</a:t>
            </a:r>
            <a:endParaRPr lang="en-US" dirty="0"/>
          </a:p>
        </p:txBody>
      </p:sp>
      <p:pic>
        <p:nvPicPr>
          <p:cNvPr id="13318" name="Picture 3" descr="skd188257sd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4800601"/>
            <a:ext cx="1916113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4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Theoretical Analysis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Uses a high-level description of the algorithm instead of an implementation</a:t>
                </a:r>
              </a:p>
              <a:p>
                <a:r>
                  <a:rPr lang="en-US" dirty="0" smtClean="0"/>
                  <a:t>Characterizes running time as a function of the input size,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r>
                  <a:rPr lang="en-US" dirty="0" smtClean="0"/>
                  <a:t>Takes into account all possible inputs</a:t>
                </a:r>
              </a:p>
              <a:p>
                <a:r>
                  <a:rPr lang="en-US" dirty="0" smtClean="0"/>
                  <a:t>Allows us to evaluate the speed of an algorithm independent of the hardware/software environment</a:t>
                </a:r>
              </a:p>
            </p:txBody>
          </p:sp>
        </mc:Choice>
        <mc:Fallback xmlns="">
          <p:sp>
            <p:nvSpPr>
              <p:cNvPr id="14340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341" name="Object 4"/>
          <p:cNvGraphicFramePr>
            <a:graphicFrameLocks noChangeAspect="1"/>
          </p:cNvGraphicFramePr>
          <p:nvPr/>
        </p:nvGraphicFramePr>
        <p:xfrm>
          <a:off x="8686801" y="228600"/>
          <a:ext cx="149542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Clip" r:id="rId4" imgW="2310233" imgH="3176167" progId="MS_ClipArt_Gallery.2">
                  <p:embed/>
                </p:oleObj>
              </mc:Choice>
              <mc:Fallback>
                <p:oleObj name="Clip" r:id="rId4" imgW="2310233" imgH="317616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1" y="228600"/>
                        <a:ext cx="1495425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81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Big-Oh Notation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6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141412" y="2249486"/>
                <a:ext cx="9905999" cy="460851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Given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sym typeface="Symbol" charset="0"/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sym typeface="Symbol" charset="0"/>
                  </a:rPr>
                  <a:t>, </a:t>
                </a:r>
                <a:r>
                  <a:rPr lang="en-US" dirty="0" smtClean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sym typeface="Symbol" charset="0"/>
                  </a:rPr>
                  <a:t> 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sym typeface="Symbol" charset="0"/>
                  </a:rPr>
                  <a:t> </a:t>
                </a:r>
                <a:r>
                  <a:rPr lang="en-US" dirty="0" smtClean="0"/>
                  <a:t>if there are positive constants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sym typeface="Symbol" charset="0"/>
                  </a:rPr>
                  <a:t>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>
                  <a:sym typeface="Symbol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sym typeface="Symbol" charset="0"/>
                  </a:rPr>
                  <a:t> - might represent real computation time (measured time, if you will)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sym typeface="Symbol" charset="0"/>
                  </a:rPr>
                  <a:t> - approximation function</a:t>
                </a:r>
              </a:p>
              <a:p>
                <a:r>
                  <a:rPr lang="en-US" dirty="0" smtClean="0"/>
                  <a:t>Example: </a:t>
                </a:r>
                <a:r>
                  <a:rPr lang="en-US" dirty="0" smtClean="0">
                    <a:sym typeface="Symbol" charset="0"/>
                  </a:rPr>
                  <a:t>2n + 10 is O(n)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0"/>
                      </a:rPr>
                      <m:t>+10≤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0"/>
                      </a:rPr>
                      <m:t>𝑐𝑛</m:t>
                    </m:r>
                  </m:oMath>
                </a14:m>
                <a:endParaRPr lang="en-US" b="0" dirty="0" smtClean="0">
                  <a:sym typeface="Symbol" charset="0"/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0"/>
                          </a:rPr>
                          <m:t>10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0"/>
                          </a:rPr>
                          <m:t>−2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sym typeface="Symbol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0"/>
                      </a:rPr>
                      <m:t>𝑛</m:t>
                    </m:r>
                  </m:oMath>
                </a14:m>
                <a:endParaRPr lang="en-US" dirty="0" smtClean="0">
                  <a:sym typeface="Symbol" charset="0"/>
                </a:endParaRPr>
              </a:p>
              <a:p>
                <a:pPr lvl="1"/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 smtClean="0">
                    <a:sym typeface="Symbol" charset="0"/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dirty="0" smtClean="0">
                  <a:sym typeface="Symbol" charset="0"/>
                </a:endParaRPr>
              </a:p>
              <a:p>
                <a:r>
                  <a:rPr lang="en-US" dirty="0" smtClean="0">
                    <a:sym typeface="Symbol" charset="0"/>
                  </a:rPr>
                  <a:t>To reduce: Strip constants, and take highest order terms</a:t>
                </a:r>
              </a:p>
              <a:p>
                <a:pPr lvl="1"/>
                <a:r>
                  <a:rPr lang="en-US" dirty="0" smtClean="0">
                    <a:sym typeface="Symbol" charset="0"/>
                  </a:rPr>
                  <a:t>Constants do no matter because of limits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0"/>
                      </a:rPr>
                      <m:t>𝑛</m:t>
                    </m:r>
                  </m:oMath>
                </a14:m>
                <a:r>
                  <a:rPr lang="en-US" dirty="0" smtClean="0"/>
                  <a:t> goes to infinity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8676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41412" y="2249486"/>
                <a:ext cx="9905999" cy="4608513"/>
              </a:xfrm>
              <a:blipFill rotWithShape="0">
                <a:blip r:embed="rId2"/>
                <a:stretch>
                  <a:fillRect l="-1046" t="-1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https://i.stack.imgur.com/Ge7l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358" y="3691375"/>
            <a:ext cx="3189509" cy="30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74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with Big-oh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7"/>
                <a:ext cx="9905999" cy="449855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Determine the big-oh approximation for the following functions: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endParaRPr lang="en-US" b="0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+100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3∗2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46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+23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7"/>
                <a:ext cx="9905999" cy="4498554"/>
              </a:xfrm>
              <a:blipFill rotWithShape="0">
                <a:blip r:embed="rId2"/>
                <a:stretch>
                  <a:fillRect l="-1169" t="-2168" b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53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Big-oh notation for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In comparison of algorithms,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is the real (measurable) time an algorithm takes to compute on hardware (tied to an implementation)</a:t>
                </a:r>
              </a:p>
              <a:p>
                <a:pPr lvl="1"/>
                <a:r>
                  <a:rPr lang="en-US" dirty="0" smtClean="0"/>
                  <a:t>Again, hard to compare to other algorithms</a:t>
                </a:r>
              </a:p>
              <a:p>
                <a:r>
                  <a:rPr lang="en-US" dirty="0" smtClean="0"/>
                  <a:t>To determine big-oh approximation we count the maximum number of steps required by our algorithm</a:t>
                </a:r>
              </a:p>
              <a:p>
                <a:pPr lvl="1"/>
                <a:r>
                  <a:rPr lang="en-US" dirty="0"/>
                  <a:t>U</a:t>
                </a:r>
                <a:r>
                  <a:rPr lang="en-US" dirty="0" smtClean="0"/>
                  <a:t>nary and binary math operations, (e.g., +, -, *, /) and single memory accesses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Loops or math operations like summation/product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is the number of iterations performed</a:t>
                </a:r>
              </a:p>
              <a:p>
                <a:r>
                  <a:rPr lang="en-US" dirty="0" smtClean="0"/>
                  <a:t>Essentially, we don't care about constants or exact times, we are reasoning about a general trend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vs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2" t="-2582" r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264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sz="2800" dirty="0" smtClean="0"/>
              <a:t>Adding to an array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4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add an entry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into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at index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 we need to make room for it by shifting forward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entries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244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500" t="-2238" r="-3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191524" y="2249486"/>
                <a:ext cx="4875211" cy="3541714"/>
              </a:xfrm>
            </p:spPr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Add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Array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index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element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to</a:t>
                </a:r>
                <a:r>
                  <a:rPr lang="en-US" dirty="0" smtClean="0"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191524" y="2249486"/>
                <a:ext cx="4875211" cy="3541714"/>
              </a:xfrm>
              <a:blipFill rotWithShape="0">
                <a:blip r:embed="rId3"/>
                <a:stretch>
                  <a:fillRect l="-2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29664" y="4712887"/>
            <a:ext cx="6043875" cy="597675"/>
            <a:chOff x="3100125" y="3112532"/>
            <a:chExt cx="6043875" cy="597675"/>
          </a:xfrm>
        </p:grpSpPr>
        <p:sp>
          <p:nvSpPr>
            <p:cNvPr id="10245" name="Rectangle 55"/>
            <p:cNvSpPr>
              <a:spLocks noChangeArrowheads="1"/>
            </p:cNvSpPr>
            <p:nvPr/>
          </p:nvSpPr>
          <p:spPr bwMode="auto">
            <a:xfrm>
              <a:off x="3100125" y="3140333"/>
              <a:ext cx="11350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b="1" i="1" dirty="0" smtClean="0">
                  <a:latin typeface="Times New Roman" charset="0"/>
                </a:rPr>
                <a:t>A</a:t>
              </a:r>
              <a:endParaRPr lang="en-US" b="1" dirty="0"/>
            </a:p>
          </p:txBody>
        </p:sp>
        <p:sp>
          <p:nvSpPr>
            <p:cNvPr id="10246" name="Rectangle 56"/>
            <p:cNvSpPr>
              <a:spLocks noChangeArrowheads="1"/>
            </p:cNvSpPr>
            <p:nvPr/>
          </p:nvSpPr>
          <p:spPr bwMode="auto">
            <a:xfrm>
              <a:off x="4038600" y="3425271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latin typeface="Times New Roman" charset="0"/>
                </a:rPr>
                <a:t>0</a:t>
              </a:r>
              <a:endParaRPr lang="en-US"/>
            </a:p>
          </p:txBody>
        </p:sp>
        <p:sp>
          <p:nvSpPr>
            <p:cNvPr id="10247" name="Rectangle 57"/>
            <p:cNvSpPr>
              <a:spLocks noChangeArrowheads="1"/>
            </p:cNvSpPr>
            <p:nvPr/>
          </p:nvSpPr>
          <p:spPr bwMode="auto">
            <a:xfrm>
              <a:off x="4343400" y="3425271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0248" name="Rectangle 58"/>
            <p:cNvSpPr>
              <a:spLocks noChangeArrowheads="1"/>
            </p:cNvSpPr>
            <p:nvPr/>
          </p:nvSpPr>
          <p:spPr bwMode="auto">
            <a:xfrm>
              <a:off x="4648200" y="3425271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0249" name="Rectangle 59"/>
            <p:cNvSpPr>
              <a:spLocks noChangeArrowheads="1"/>
            </p:cNvSpPr>
            <p:nvPr/>
          </p:nvSpPr>
          <p:spPr bwMode="auto">
            <a:xfrm>
              <a:off x="7315201" y="3425271"/>
              <a:ext cx="2825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b="1" i="1">
                  <a:latin typeface="Times New Roman" charset="0"/>
                </a:rPr>
                <a:t>n</a:t>
              </a:r>
              <a:endParaRPr lang="en-US" b="1"/>
            </a:p>
          </p:txBody>
        </p:sp>
        <p:sp>
          <p:nvSpPr>
            <p:cNvPr id="10250" name="Rectangle 60"/>
            <p:cNvSpPr>
              <a:spLocks noChangeArrowheads="1"/>
            </p:cNvSpPr>
            <p:nvPr/>
          </p:nvSpPr>
          <p:spPr bwMode="auto">
            <a:xfrm>
              <a:off x="3962400" y="3112532"/>
              <a:ext cx="304800" cy="3048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51" name="Rectangle 61"/>
            <p:cNvSpPr>
              <a:spLocks noChangeArrowheads="1"/>
            </p:cNvSpPr>
            <p:nvPr/>
          </p:nvSpPr>
          <p:spPr bwMode="auto">
            <a:xfrm>
              <a:off x="4267200" y="3112532"/>
              <a:ext cx="304800" cy="3048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Rectangle 62"/>
            <p:cNvSpPr>
              <a:spLocks noChangeArrowheads="1"/>
            </p:cNvSpPr>
            <p:nvPr/>
          </p:nvSpPr>
          <p:spPr bwMode="auto">
            <a:xfrm>
              <a:off x="4572000" y="3112532"/>
              <a:ext cx="304800" cy="3048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Rectangle 63"/>
            <p:cNvSpPr>
              <a:spLocks noChangeArrowheads="1"/>
            </p:cNvSpPr>
            <p:nvPr/>
          </p:nvSpPr>
          <p:spPr bwMode="auto">
            <a:xfrm>
              <a:off x="4876800" y="3112532"/>
              <a:ext cx="304800" cy="3048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Rectangle 64"/>
            <p:cNvSpPr>
              <a:spLocks noChangeArrowheads="1"/>
            </p:cNvSpPr>
            <p:nvPr/>
          </p:nvSpPr>
          <p:spPr bwMode="auto">
            <a:xfrm>
              <a:off x="5181600" y="3112532"/>
              <a:ext cx="304800" cy="3048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Rectangle 65"/>
            <p:cNvSpPr>
              <a:spLocks noChangeArrowheads="1"/>
            </p:cNvSpPr>
            <p:nvPr/>
          </p:nvSpPr>
          <p:spPr bwMode="auto">
            <a:xfrm>
              <a:off x="5486400" y="3112532"/>
              <a:ext cx="304800" cy="3048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Rectangle 66"/>
            <p:cNvSpPr>
              <a:spLocks noChangeArrowheads="1"/>
            </p:cNvSpPr>
            <p:nvPr/>
          </p:nvSpPr>
          <p:spPr bwMode="auto">
            <a:xfrm>
              <a:off x="5791200" y="3112532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57" name="Rectangle 67"/>
            <p:cNvSpPr>
              <a:spLocks noChangeArrowheads="1"/>
            </p:cNvSpPr>
            <p:nvPr/>
          </p:nvSpPr>
          <p:spPr bwMode="auto">
            <a:xfrm>
              <a:off x="6096000" y="3112532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Rectangle 68"/>
            <p:cNvSpPr>
              <a:spLocks noChangeArrowheads="1"/>
            </p:cNvSpPr>
            <p:nvPr/>
          </p:nvSpPr>
          <p:spPr bwMode="auto">
            <a:xfrm>
              <a:off x="6400800" y="3112532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9" name="Rectangle 69"/>
            <p:cNvSpPr>
              <a:spLocks noChangeArrowheads="1"/>
            </p:cNvSpPr>
            <p:nvPr/>
          </p:nvSpPr>
          <p:spPr bwMode="auto">
            <a:xfrm>
              <a:off x="6705600" y="3112532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0" name="Rectangle 70"/>
            <p:cNvSpPr>
              <a:spLocks noChangeArrowheads="1"/>
            </p:cNvSpPr>
            <p:nvPr/>
          </p:nvSpPr>
          <p:spPr bwMode="auto">
            <a:xfrm>
              <a:off x="7010400" y="3112532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Rectangle 71"/>
            <p:cNvSpPr>
              <a:spLocks noChangeArrowheads="1"/>
            </p:cNvSpPr>
            <p:nvPr/>
          </p:nvSpPr>
          <p:spPr bwMode="auto">
            <a:xfrm>
              <a:off x="7315200" y="3112532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Rectangle 72"/>
            <p:cNvSpPr>
              <a:spLocks noChangeArrowheads="1"/>
            </p:cNvSpPr>
            <p:nvPr/>
          </p:nvSpPr>
          <p:spPr bwMode="auto">
            <a:xfrm>
              <a:off x="7620000" y="3112532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Rectangle 73"/>
            <p:cNvSpPr>
              <a:spLocks noChangeArrowheads="1"/>
            </p:cNvSpPr>
            <p:nvPr/>
          </p:nvSpPr>
          <p:spPr bwMode="auto">
            <a:xfrm>
              <a:off x="7924800" y="3112532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Rectangle 74"/>
            <p:cNvSpPr>
              <a:spLocks noChangeArrowheads="1"/>
            </p:cNvSpPr>
            <p:nvPr/>
          </p:nvSpPr>
          <p:spPr bwMode="auto">
            <a:xfrm>
              <a:off x="8229600" y="3112532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Rectangle 75"/>
            <p:cNvSpPr>
              <a:spLocks noChangeArrowheads="1"/>
            </p:cNvSpPr>
            <p:nvPr/>
          </p:nvSpPr>
          <p:spPr bwMode="auto">
            <a:xfrm>
              <a:off x="8534400" y="3112532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Rectangle 76"/>
            <p:cNvSpPr>
              <a:spLocks noChangeArrowheads="1"/>
            </p:cNvSpPr>
            <p:nvPr/>
          </p:nvSpPr>
          <p:spPr bwMode="auto">
            <a:xfrm>
              <a:off x="8839200" y="3112532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Rectangle 77"/>
            <p:cNvSpPr>
              <a:spLocks noChangeArrowheads="1"/>
            </p:cNvSpPr>
            <p:nvPr/>
          </p:nvSpPr>
          <p:spPr bwMode="auto">
            <a:xfrm>
              <a:off x="5791201" y="3433208"/>
              <a:ext cx="2825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b="1" i="1">
                  <a:latin typeface="Times New Roman" charset="0"/>
                </a:rPr>
                <a:t>i</a:t>
              </a:r>
              <a:endParaRPr lang="en-US" b="1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04528" y="5540562"/>
            <a:ext cx="6069011" cy="616725"/>
            <a:chOff x="3074989" y="4007882"/>
            <a:chExt cx="6069011" cy="616725"/>
          </a:xfrm>
        </p:grpSpPr>
        <p:sp>
          <p:nvSpPr>
            <p:cNvPr id="10268" name="Rectangle 78"/>
            <p:cNvSpPr>
              <a:spLocks noChangeArrowheads="1"/>
            </p:cNvSpPr>
            <p:nvPr/>
          </p:nvSpPr>
          <p:spPr bwMode="auto">
            <a:xfrm>
              <a:off x="3074989" y="4031954"/>
              <a:ext cx="11350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b="1" i="1" dirty="0" smtClean="0">
                  <a:latin typeface="Times New Roman" charset="0"/>
                </a:rPr>
                <a:t>A</a:t>
              </a:r>
              <a:endParaRPr lang="en-US" b="1" dirty="0"/>
            </a:p>
          </p:txBody>
        </p:sp>
        <p:sp>
          <p:nvSpPr>
            <p:cNvPr id="10269" name="Rectangle 79"/>
            <p:cNvSpPr>
              <a:spLocks noChangeArrowheads="1"/>
            </p:cNvSpPr>
            <p:nvPr/>
          </p:nvSpPr>
          <p:spPr bwMode="auto">
            <a:xfrm>
              <a:off x="4038600" y="4339671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latin typeface="Times New Roman" charset="0"/>
                </a:rPr>
                <a:t>0</a:t>
              </a:r>
              <a:endParaRPr lang="en-US" dirty="0"/>
            </a:p>
          </p:txBody>
        </p:sp>
        <p:sp>
          <p:nvSpPr>
            <p:cNvPr id="10270" name="Rectangle 80"/>
            <p:cNvSpPr>
              <a:spLocks noChangeArrowheads="1"/>
            </p:cNvSpPr>
            <p:nvPr/>
          </p:nvSpPr>
          <p:spPr bwMode="auto">
            <a:xfrm>
              <a:off x="4343400" y="4339671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0271" name="Rectangle 81"/>
            <p:cNvSpPr>
              <a:spLocks noChangeArrowheads="1"/>
            </p:cNvSpPr>
            <p:nvPr/>
          </p:nvSpPr>
          <p:spPr bwMode="auto">
            <a:xfrm>
              <a:off x="4648200" y="4339671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0272" name="Rectangle 82"/>
            <p:cNvSpPr>
              <a:spLocks noChangeArrowheads="1"/>
            </p:cNvSpPr>
            <p:nvPr/>
          </p:nvSpPr>
          <p:spPr bwMode="auto">
            <a:xfrm>
              <a:off x="7315201" y="4339671"/>
              <a:ext cx="2825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b="1" i="1">
                  <a:latin typeface="Times New Roman" charset="0"/>
                </a:rPr>
                <a:t>n</a:t>
              </a:r>
              <a:endParaRPr lang="en-US" b="1"/>
            </a:p>
          </p:txBody>
        </p:sp>
        <p:sp>
          <p:nvSpPr>
            <p:cNvPr id="10273" name="Rectangle 83"/>
            <p:cNvSpPr>
              <a:spLocks noChangeArrowheads="1"/>
            </p:cNvSpPr>
            <p:nvPr/>
          </p:nvSpPr>
          <p:spPr bwMode="auto">
            <a:xfrm>
              <a:off x="3962400" y="4026932"/>
              <a:ext cx="304800" cy="3048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74" name="Rectangle 84"/>
            <p:cNvSpPr>
              <a:spLocks noChangeArrowheads="1"/>
            </p:cNvSpPr>
            <p:nvPr/>
          </p:nvSpPr>
          <p:spPr bwMode="auto">
            <a:xfrm>
              <a:off x="4267200" y="4026932"/>
              <a:ext cx="304800" cy="3048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Rectangle 85"/>
            <p:cNvSpPr>
              <a:spLocks noChangeArrowheads="1"/>
            </p:cNvSpPr>
            <p:nvPr/>
          </p:nvSpPr>
          <p:spPr bwMode="auto">
            <a:xfrm>
              <a:off x="4572000" y="4026932"/>
              <a:ext cx="304800" cy="3048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Rectangle 86"/>
            <p:cNvSpPr>
              <a:spLocks noChangeArrowheads="1"/>
            </p:cNvSpPr>
            <p:nvPr/>
          </p:nvSpPr>
          <p:spPr bwMode="auto">
            <a:xfrm>
              <a:off x="4876800" y="4026932"/>
              <a:ext cx="304800" cy="3048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7" name="Rectangle 87"/>
            <p:cNvSpPr>
              <a:spLocks noChangeArrowheads="1"/>
            </p:cNvSpPr>
            <p:nvPr/>
          </p:nvSpPr>
          <p:spPr bwMode="auto">
            <a:xfrm>
              <a:off x="5181600" y="4026932"/>
              <a:ext cx="304800" cy="3048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8" name="Rectangle 88"/>
            <p:cNvSpPr>
              <a:spLocks noChangeArrowheads="1"/>
            </p:cNvSpPr>
            <p:nvPr/>
          </p:nvSpPr>
          <p:spPr bwMode="auto">
            <a:xfrm>
              <a:off x="5486400" y="4026932"/>
              <a:ext cx="304800" cy="3048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9" name="Rectangle 89"/>
            <p:cNvSpPr>
              <a:spLocks noChangeArrowheads="1"/>
            </p:cNvSpPr>
            <p:nvPr/>
          </p:nvSpPr>
          <p:spPr bwMode="auto">
            <a:xfrm>
              <a:off x="5791200" y="4026932"/>
              <a:ext cx="304800" cy="3048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80" name="Rectangle 90"/>
            <p:cNvSpPr>
              <a:spLocks noChangeArrowheads="1"/>
            </p:cNvSpPr>
            <p:nvPr/>
          </p:nvSpPr>
          <p:spPr bwMode="auto">
            <a:xfrm>
              <a:off x="6096000" y="4026932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1" name="Rectangle 91"/>
            <p:cNvSpPr>
              <a:spLocks noChangeArrowheads="1"/>
            </p:cNvSpPr>
            <p:nvPr/>
          </p:nvSpPr>
          <p:spPr bwMode="auto">
            <a:xfrm>
              <a:off x="6400800" y="4026932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2" name="Rectangle 92"/>
            <p:cNvSpPr>
              <a:spLocks noChangeArrowheads="1"/>
            </p:cNvSpPr>
            <p:nvPr/>
          </p:nvSpPr>
          <p:spPr bwMode="auto">
            <a:xfrm>
              <a:off x="6705600" y="4026932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3" name="Rectangle 93"/>
            <p:cNvSpPr>
              <a:spLocks noChangeArrowheads="1"/>
            </p:cNvSpPr>
            <p:nvPr/>
          </p:nvSpPr>
          <p:spPr bwMode="auto">
            <a:xfrm>
              <a:off x="7010400" y="4026932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4" name="Rectangle 94"/>
            <p:cNvSpPr>
              <a:spLocks noChangeArrowheads="1"/>
            </p:cNvSpPr>
            <p:nvPr/>
          </p:nvSpPr>
          <p:spPr bwMode="auto">
            <a:xfrm>
              <a:off x="7315200" y="4026932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5" name="Rectangle 95"/>
            <p:cNvSpPr>
              <a:spLocks noChangeArrowheads="1"/>
            </p:cNvSpPr>
            <p:nvPr/>
          </p:nvSpPr>
          <p:spPr bwMode="auto">
            <a:xfrm>
              <a:off x="7620000" y="4026932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6" name="Rectangle 96"/>
            <p:cNvSpPr>
              <a:spLocks noChangeArrowheads="1"/>
            </p:cNvSpPr>
            <p:nvPr/>
          </p:nvSpPr>
          <p:spPr bwMode="auto">
            <a:xfrm>
              <a:off x="7924800" y="4026932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7" name="Rectangle 97"/>
            <p:cNvSpPr>
              <a:spLocks noChangeArrowheads="1"/>
            </p:cNvSpPr>
            <p:nvPr/>
          </p:nvSpPr>
          <p:spPr bwMode="auto">
            <a:xfrm>
              <a:off x="8229600" y="4026932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8" name="Rectangle 98"/>
            <p:cNvSpPr>
              <a:spLocks noChangeArrowheads="1"/>
            </p:cNvSpPr>
            <p:nvPr/>
          </p:nvSpPr>
          <p:spPr bwMode="auto">
            <a:xfrm>
              <a:off x="8534400" y="4026932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9" name="Rectangle 99"/>
            <p:cNvSpPr>
              <a:spLocks noChangeArrowheads="1"/>
            </p:cNvSpPr>
            <p:nvPr/>
          </p:nvSpPr>
          <p:spPr bwMode="auto">
            <a:xfrm>
              <a:off x="8839200" y="4026932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Rectangle 100"/>
            <p:cNvSpPr>
              <a:spLocks noChangeArrowheads="1"/>
            </p:cNvSpPr>
            <p:nvPr/>
          </p:nvSpPr>
          <p:spPr bwMode="auto">
            <a:xfrm>
              <a:off x="5791201" y="4347608"/>
              <a:ext cx="2825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b="1" i="1">
                  <a:latin typeface="Times New Roman" charset="0"/>
                </a:rPr>
                <a:t>i</a:t>
              </a:r>
              <a:endParaRPr lang="en-US" b="1"/>
            </a:p>
          </p:txBody>
        </p:sp>
        <p:cxnSp>
          <p:nvCxnSpPr>
            <p:cNvPr id="10314" name="AutoShape 124"/>
            <p:cNvCxnSpPr>
              <a:cxnSpLocks noChangeShapeType="1"/>
              <a:stCxn id="10279" idx="0"/>
              <a:endCxn id="10280" idx="0"/>
            </p:cNvCxnSpPr>
            <p:nvPr/>
          </p:nvCxnSpPr>
          <p:spPr bwMode="auto">
            <a:xfrm rot="5400000" flipV="1">
              <a:off x="6095206" y="3856276"/>
              <a:ext cx="1588" cy="304800"/>
            </a:xfrm>
            <a:prstGeom prst="curvedConnector3">
              <a:avLst>
                <a:gd name="adj1" fmla="val -1320000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5" name="AutoShape 126"/>
            <p:cNvCxnSpPr>
              <a:cxnSpLocks noChangeShapeType="1"/>
            </p:cNvCxnSpPr>
            <p:nvPr/>
          </p:nvCxnSpPr>
          <p:spPr bwMode="auto">
            <a:xfrm rot="5400000" flipV="1">
              <a:off x="6400006" y="3875326"/>
              <a:ext cx="1588" cy="304800"/>
            </a:xfrm>
            <a:prstGeom prst="curvedConnector3">
              <a:avLst>
                <a:gd name="adj1" fmla="val -1320000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6" name="AutoShape 127"/>
            <p:cNvCxnSpPr>
              <a:cxnSpLocks noChangeShapeType="1"/>
            </p:cNvCxnSpPr>
            <p:nvPr/>
          </p:nvCxnSpPr>
          <p:spPr bwMode="auto">
            <a:xfrm rot="5400000" flipV="1">
              <a:off x="6704806" y="3875326"/>
              <a:ext cx="1588" cy="304800"/>
            </a:xfrm>
            <a:prstGeom prst="curvedConnector3">
              <a:avLst>
                <a:gd name="adj1" fmla="val -1320000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7" name="AutoShape 128"/>
            <p:cNvCxnSpPr>
              <a:cxnSpLocks noChangeShapeType="1"/>
            </p:cNvCxnSpPr>
            <p:nvPr/>
          </p:nvCxnSpPr>
          <p:spPr bwMode="auto">
            <a:xfrm rot="5400000" flipV="1">
              <a:off x="7009606" y="3875326"/>
              <a:ext cx="1588" cy="304800"/>
            </a:xfrm>
            <a:prstGeom prst="curvedConnector3">
              <a:avLst>
                <a:gd name="adj1" fmla="val -1320000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8" name="AutoShape 129"/>
            <p:cNvCxnSpPr>
              <a:cxnSpLocks noChangeShapeType="1"/>
            </p:cNvCxnSpPr>
            <p:nvPr/>
          </p:nvCxnSpPr>
          <p:spPr bwMode="auto">
            <a:xfrm rot="5400000" flipV="1">
              <a:off x="7314406" y="3875326"/>
              <a:ext cx="1588" cy="304800"/>
            </a:xfrm>
            <a:prstGeom prst="curvedConnector3">
              <a:avLst>
                <a:gd name="adj1" fmla="val -1320000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678568" y="6260325"/>
            <a:ext cx="6094971" cy="597675"/>
            <a:chOff x="3049029" y="4941332"/>
            <a:chExt cx="6094971" cy="597675"/>
          </a:xfrm>
        </p:grpSpPr>
        <p:sp>
          <p:nvSpPr>
            <p:cNvPr id="10292" name="Rectangle 102"/>
            <p:cNvSpPr>
              <a:spLocks noChangeArrowheads="1"/>
            </p:cNvSpPr>
            <p:nvPr/>
          </p:nvSpPr>
          <p:spPr bwMode="auto">
            <a:xfrm>
              <a:off x="4038600" y="5254071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latin typeface="Times New Roman" charset="0"/>
                </a:rPr>
                <a:t>0</a:t>
              </a:r>
              <a:endParaRPr lang="en-US"/>
            </a:p>
          </p:txBody>
        </p:sp>
        <p:sp>
          <p:nvSpPr>
            <p:cNvPr id="10293" name="Rectangle 103"/>
            <p:cNvSpPr>
              <a:spLocks noChangeArrowheads="1"/>
            </p:cNvSpPr>
            <p:nvPr/>
          </p:nvSpPr>
          <p:spPr bwMode="auto">
            <a:xfrm>
              <a:off x="4343400" y="5254071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0294" name="Rectangle 104"/>
            <p:cNvSpPr>
              <a:spLocks noChangeArrowheads="1"/>
            </p:cNvSpPr>
            <p:nvPr/>
          </p:nvSpPr>
          <p:spPr bwMode="auto">
            <a:xfrm>
              <a:off x="4648200" y="5254071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0295" name="Rectangle 105"/>
            <p:cNvSpPr>
              <a:spLocks noChangeArrowheads="1"/>
            </p:cNvSpPr>
            <p:nvPr/>
          </p:nvSpPr>
          <p:spPr bwMode="auto">
            <a:xfrm>
              <a:off x="7645401" y="5254071"/>
              <a:ext cx="2825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b="1" i="1">
                  <a:latin typeface="Times New Roman" charset="0"/>
                </a:rPr>
                <a:t>n</a:t>
              </a:r>
              <a:endParaRPr lang="en-US" b="1"/>
            </a:p>
          </p:txBody>
        </p:sp>
        <p:sp>
          <p:nvSpPr>
            <p:cNvPr id="10296" name="Rectangle 106"/>
            <p:cNvSpPr>
              <a:spLocks noChangeArrowheads="1"/>
            </p:cNvSpPr>
            <p:nvPr/>
          </p:nvSpPr>
          <p:spPr bwMode="auto">
            <a:xfrm>
              <a:off x="3962400" y="4941332"/>
              <a:ext cx="304800" cy="3048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97" name="Rectangle 107"/>
            <p:cNvSpPr>
              <a:spLocks noChangeArrowheads="1"/>
            </p:cNvSpPr>
            <p:nvPr/>
          </p:nvSpPr>
          <p:spPr bwMode="auto">
            <a:xfrm>
              <a:off x="4267200" y="4941332"/>
              <a:ext cx="304800" cy="3048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8" name="Rectangle 108"/>
            <p:cNvSpPr>
              <a:spLocks noChangeArrowheads="1"/>
            </p:cNvSpPr>
            <p:nvPr/>
          </p:nvSpPr>
          <p:spPr bwMode="auto">
            <a:xfrm>
              <a:off x="4572000" y="4941332"/>
              <a:ext cx="304800" cy="3048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9" name="Rectangle 109"/>
            <p:cNvSpPr>
              <a:spLocks noChangeArrowheads="1"/>
            </p:cNvSpPr>
            <p:nvPr/>
          </p:nvSpPr>
          <p:spPr bwMode="auto">
            <a:xfrm>
              <a:off x="4876800" y="4941332"/>
              <a:ext cx="304800" cy="3048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0" name="Rectangle 110"/>
            <p:cNvSpPr>
              <a:spLocks noChangeArrowheads="1"/>
            </p:cNvSpPr>
            <p:nvPr/>
          </p:nvSpPr>
          <p:spPr bwMode="auto">
            <a:xfrm>
              <a:off x="5181600" y="4941332"/>
              <a:ext cx="304800" cy="3048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1" name="Rectangle 111"/>
            <p:cNvSpPr>
              <a:spLocks noChangeArrowheads="1"/>
            </p:cNvSpPr>
            <p:nvPr/>
          </p:nvSpPr>
          <p:spPr bwMode="auto">
            <a:xfrm>
              <a:off x="5486400" y="4941332"/>
              <a:ext cx="304800" cy="3048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2" name="Rectangle 112"/>
            <p:cNvSpPr>
              <a:spLocks noChangeArrowheads="1"/>
            </p:cNvSpPr>
            <p:nvPr/>
          </p:nvSpPr>
          <p:spPr bwMode="auto">
            <a:xfrm>
              <a:off x="5791200" y="4941332"/>
              <a:ext cx="304800" cy="3048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 dirty="0">
                  <a:latin typeface="Times New Roman" charset="0"/>
                </a:rPr>
                <a:t>e</a:t>
              </a:r>
            </a:p>
          </p:txBody>
        </p:sp>
        <p:sp>
          <p:nvSpPr>
            <p:cNvPr id="10303" name="Rectangle 113"/>
            <p:cNvSpPr>
              <a:spLocks noChangeArrowheads="1"/>
            </p:cNvSpPr>
            <p:nvPr/>
          </p:nvSpPr>
          <p:spPr bwMode="auto">
            <a:xfrm>
              <a:off x="6096000" y="4941332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4" name="Rectangle 114"/>
            <p:cNvSpPr>
              <a:spLocks noChangeArrowheads="1"/>
            </p:cNvSpPr>
            <p:nvPr/>
          </p:nvSpPr>
          <p:spPr bwMode="auto">
            <a:xfrm>
              <a:off x="6400800" y="4941332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5" name="Rectangle 115"/>
            <p:cNvSpPr>
              <a:spLocks noChangeArrowheads="1"/>
            </p:cNvSpPr>
            <p:nvPr/>
          </p:nvSpPr>
          <p:spPr bwMode="auto">
            <a:xfrm>
              <a:off x="6705600" y="4941332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6" name="Rectangle 116"/>
            <p:cNvSpPr>
              <a:spLocks noChangeArrowheads="1"/>
            </p:cNvSpPr>
            <p:nvPr/>
          </p:nvSpPr>
          <p:spPr bwMode="auto">
            <a:xfrm>
              <a:off x="7010400" y="4941332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7" name="Rectangle 117"/>
            <p:cNvSpPr>
              <a:spLocks noChangeArrowheads="1"/>
            </p:cNvSpPr>
            <p:nvPr/>
          </p:nvSpPr>
          <p:spPr bwMode="auto">
            <a:xfrm>
              <a:off x="7315200" y="4941332"/>
              <a:ext cx="304800" cy="304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8" name="Rectangle 118"/>
            <p:cNvSpPr>
              <a:spLocks noChangeArrowheads="1"/>
            </p:cNvSpPr>
            <p:nvPr/>
          </p:nvSpPr>
          <p:spPr bwMode="auto">
            <a:xfrm>
              <a:off x="7620000" y="4941332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9" name="Rectangle 119"/>
            <p:cNvSpPr>
              <a:spLocks noChangeArrowheads="1"/>
            </p:cNvSpPr>
            <p:nvPr/>
          </p:nvSpPr>
          <p:spPr bwMode="auto">
            <a:xfrm>
              <a:off x="7924800" y="4941332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0" name="Rectangle 120"/>
            <p:cNvSpPr>
              <a:spLocks noChangeArrowheads="1"/>
            </p:cNvSpPr>
            <p:nvPr/>
          </p:nvSpPr>
          <p:spPr bwMode="auto">
            <a:xfrm>
              <a:off x="8229600" y="4941332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" name="Rectangle 121"/>
            <p:cNvSpPr>
              <a:spLocks noChangeArrowheads="1"/>
            </p:cNvSpPr>
            <p:nvPr/>
          </p:nvSpPr>
          <p:spPr bwMode="auto">
            <a:xfrm>
              <a:off x="8534400" y="4941332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" name="Rectangle 122"/>
            <p:cNvSpPr>
              <a:spLocks noChangeArrowheads="1"/>
            </p:cNvSpPr>
            <p:nvPr/>
          </p:nvSpPr>
          <p:spPr bwMode="auto">
            <a:xfrm>
              <a:off x="8839200" y="4941332"/>
              <a:ext cx="304800" cy="304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3" name="Rectangle 123"/>
            <p:cNvSpPr>
              <a:spLocks noChangeArrowheads="1"/>
            </p:cNvSpPr>
            <p:nvPr/>
          </p:nvSpPr>
          <p:spPr bwMode="auto">
            <a:xfrm>
              <a:off x="5791201" y="5262008"/>
              <a:ext cx="2825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b="1" i="1">
                  <a:latin typeface="Times New Roman" charset="0"/>
                </a:rPr>
                <a:t>i</a:t>
              </a:r>
              <a:endParaRPr lang="en-US" b="1"/>
            </a:p>
          </p:txBody>
        </p:sp>
        <p:sp>
          <p:nvSpPr>
            <p:cNvPr id="81" name="Rectangle 78"/>
            <p:cNvSpPr>
              <a:spLocks noChangeArrowheads="1"/>
            </p:cNvSpPr>
            <p:nvPr/>
          </p:nvSpPr>
          <p:spPr bwMode="auto">
            <a:xfrm>
              <a:off x="3049029" y="4977072"/>
              <a:ext cx="11350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b="1" i="1" dirty="0" smtClean="0">
                  <a:latin typeface="Times New Roman" charset="0"/>
                </a:rPr>
                <a:t>A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SCE 2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1263</TotalTime>
  <Words>492</Words>
  <Application>Microsoft Office PowerPoint</Application>
  <PresentationFormat>Widescreen</PresentationFormat>
  <Paragraphs>131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ＭＳ Ｐゴシック</vt:lpstr>
      <vt:lpstr>Arial</vt:lpstr>
      <vt:lpstr>Calibri</vt:lpstr>
      <vt:lpstr>Cambria Math</vt:lpstr>
      <vt:lpstr>Courier New</vt:lpstr>
      <vt:lpstr>Symbol</vt:lpstr>
      <vt:lpstr>Tahoma</vt:lpstr>
      <vt:lpstr>Times</vt:lpstr>
      <vt:lpstr>Times New Roman</vt:lpstr>
      <vt:lpstr>Trebuchet MS</vt:lpstr>
      <vt:lpstr>Tw Cen MT</vt:lpstr>
      <vt:lpstr>Circuit</vt:lpstr>
      <vt:lpstr>Chart</vt:lpstr>
      <vt:lpstr>Clip</vt:lpstr>
      <vt:lpstr>Ch 4 Algorithm Analysis</vt:lpstr>
      <vt:lpstr>Analysis of Algorithms (Ch 4.2-4.3)</vt:lpstr>
      <vt:lpstr>Running Time</vt:lpstr>
      <vt:lpstr>Limitations of Experiments</vt:lpstr>
      <vt:lpstr>Theoretical Analysis</vt:lpstr>
      <vt:lpstr>Big-Oh Notation</vt:lpstr>
      <vt:lpstr>Practice with Big-oh</vt:lpstr>
      <vt:lpstr>Big-oh notation for algorithms</vt:lpstr>
      <vt:lpstr>Example Adding to an array</vt:lpstr>
      <vt:lpstr>Example Adding to an array</vt:lpstr>
      <vt:lpstr>Exercises</vt:lpstr>
      <vt:lpstr>Seven Important Functions</vt:lpstr>
      <vt:lpstr>Big-oh analysis applies to time and memory</vt:lpstr>
      <vt:lpstr>Big-Omega and Big-Theta</vt:lpstr>
      <vt:lpstr>Big-oh vs "worst" case</vt:lpstr>
      <vt:lpstr>Common proof techniques for this class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CSCE 221 - Lab</dc:title>
  <dc:creator>Jory Denny</dc:creator>
  <cp:lastModifiedBy>Jory Denny</cp:lastModifiedBy>
  <cp:revision>156</cp:revision>
  <dcterms:created xsi:type="dcterms:W3CDTF">2015-08-27T15:17:35Z</dcterms:created>
  <dcterms:modified xsi:type="dcterms:W3CDTF">2018-09-03T17:56:34Z</dcterms:modified>
</cp:coreProperties>
</file>