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90" r:id="rId2"/>
    <p:sldId id="293" r:id="rId3"/>
    <p:sldId id="295" r:id="rId4"/>
    <p:sldId id="297" r:id="rId5"/>
    <p:sldId id="298" r:id="rId6"/>
    <p:sldId id="300" r:id="rId7"/>
    <p:sldId id="301" r:id="rId8"/>
    <p:sldId id="302" r:id="rId9"/>
    <p:sldId id="303" r:id="rId10"/>
    <p:sldId id="29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8A294D-02E7-4FE2-AD3C-8FE6279B664C}">
          <p14:sldIdLst>
            <p14:sldId id="290"/>
            <p14:sldId id="293"/>
            <p14:sldId id="295"/>
            <p14:sldId id="297"/>
            <p14:sldId id="298"/>
            <p14:sldId id="300"/>
            <p14:sldId id="301"/>
            <p14:sldId id="302"/>
            <p14:sldId id="303"/>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5" autoAdjust="0"/>
    <p:restoredTop sz="94660"/>
  </p:normalViewPr>
  <p:slideViewPr>
    <p:cSldViewPr snapToGrid="0">
      <p:cViewPr varScale="1">
        <p:scale>
          <a:sx n="66" d="100"/>
          <a:sy n="66" d="100"/>
        </p:scale>
        <p:origin x="41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4750-3B36-4A20-B2AE-EC4E53A62273}" type="datetimeFigureOut">
              <a:rPr lang="en-US" smtClean="0"/>
              <a:t>4/2/2018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5CB4A-9C59-44B7-9054-1BA6252E1963}" type="slidenum">
              <a:rPr lang="en-US" smtClean="0"/>
              <a:t>‹#›</a:t>
            </a:fld>
            <a:endParaRPr lang="en-US"/>
          </a:p>
        </p:txBody>
      </p:sp>
    </p:spTree>
    <p:extLst>
      <p:ext uri="{BB962C8B-B14F-4D97-AF65-F5344CB8AC3E}">
        <p14:creationId xmlns:p14="http://schemas.microsoft.com/office/powerpoint/2010/main" val="118139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Priority Queues</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Priority Queues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Priority Queues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Priority Queues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Priority Queues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Priority Queues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Priority Queues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2014 Goodrich, Tamassia, Goldwasser</a:t>
            </a:r>
            <a:endParaRPr lang="en-US" dirty="0"/>
          </a:p>
        </p:txBody>
      </p:sp>
      <p:sp>
        <p:nvSpPr>
          <p:cNvPr id="8" name="Footer Placeholder 7"/>
          <p:cNvSpPr>
            <a:spLocks noGrp="1"/>
          </p:cNvSpPr>
          <p:nvPr>
            <p:ph type="ftr" sz="quarter" idx="11"/>
          </p:nvPr>
        </p:nvSpPr>
        <p:spPr/>
        <p:txBody>
          <a:bodyPr/>
          <a:lstStyle/>
          <a:p>
            <a:r>
              <a:rPr lang="en-US" smtClean="0"/>
              <a:t>Priority Queues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Priority Queues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2014 Goodrich, Tamassia, Goldwasser</a:t>
            </a:r>
            <a:endParaRPr lang="en-US" dirty="0"/>
          </a:p>
        </p:txBody>
      </p:sp>
      <p:sp>
        <p:nvSpPr>
          <p:cNvPr id="3" name="Footer Placeholder 2"/>
          <p:cNvSpPr>
            <a:spLocks noGrp="1"/>
          </p:cNvSpPr>
          <p:nvPr>
            <p:ph type="ftr" sz="quarter" idx="11"/>
          </p:nvPr>
        </p:nvSpPr>
        <p:spPr/>
        <p:txBody>
          <a:bodyPr/>
          <a:lstStyle/>
          <a:p>
            <a:r>
              <a:rPr lang="en-US" smtClean="0"/>
              <a:t>Priority Queues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Priority Queues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smtClean="0"/>
              <a:t>© 2014 Goodrich, Tamassia, Goldwasser</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Priority Queues</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docs.oracle.com/javase/tutorial/java/javaOO/lambdaexpressions.htm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Java Algorithms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42431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6" name="Content Placeholder 5"/>
          <p:cNvSpPr>
            <a:spLocks noGrp="1"/>
          </p:cNvSpPr>
          <p:nvPr>
            <p:ph idx="1"/>
          </p:nvPr>
        </p:nvSpPr>
        <p:spPr>
          <a:xfrm>
            <a:off x="1141412" y="2249486"/>
            <a:ext cx="9905999" cy="4608513"/>
          </a:xfrm>
        </p:spPr>
        <p:txBody>
          <a:bodyPr>
            <a:normAutofit/>
          </a:bodyPr>
          <a:lstStyle/>
          <a:p>
            <a:r>
              <a:rPr lang="en-US" dirty="0" smtClean="0"/>
              <a:t>Lets explore the power of streams and lambdas by bulk processing and "corrupting" some data! (obviously can be used to "clean" data as well)</a:t>
            </a:r>
          </a:p>
          <a:p>
            <a:r>
              <a:rPr lang="en-US" dirty="0" smtClean="0"/>
              <a:t>Download the source code from online. Change the TODO statements to perform the required actions to bulk process data. You can only use lambda expressions in this file (except when you read from the file)</a:t>
            </a:r>
          </a:p>
          <a:p>
            <a:r>
              <a:rPr lang="en-US" dirty="0" smtClean="0"/>
              <a:t>Work in pairs. After completing, show me the source file and then work on the next programming assignment.</a:t>
            </a:r>
            <a:endParaRPr lang="en-US" dirty="0" smtClean="0"/>
          </a:p>
        </p:txBody>
      </p:sp>
    </p:spTree>
    <p:extLst>
      <p:ext uri="{BB962C8B-B14F-4D97-AF65-F5344CB8AC3E}">
        <p14:creationId xmlns:p14="http://schemas.microsoft.com/office/powerpoint/2010/main" val="371342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Utilities</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err="1" smtClean="0">
                <a:latin typeface="Courier New" panose="02070309020205020404" pitchFamily="49" charset="0"/>
                <a:cs typeface="Courier New" panose="02070309020205020404" pitchFamily="49" charset="0"/>
              </a:rPr>
              <a:t>java.util.Arrays</a:t>
            </a:r>
            <a:r>
              <a:rPr lang="en-US"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 static utilities for raw arrays</a:t>
            </a:r>
          </a:p>
          <a:p>
            <a:pPr lvl="1"/>
            <a:r>
              <a:rPr lang="en-US" dirty="0" smtClean="0">
                <a:cs typeface="Courier New" panose="02070309020205020404" pitchFamily="49" charset="0"/>
              </a:rPr>
              <a:t>Searching and sorting</a:t>
            </a:r>
          </a:p>
          <a:p>
            <a:pPr lvl="1"/>
            <a:r>
              <a:rPr lang="en-US" dirty="0" smtClean="0">
                <a:cs typeface="Courier New" panose="02070309020205020404" pitchFamily="49" charset="0"/>
              </a:rPr>
              <a:t>Equality comparisons and hash codes</a:t>
            </a:r>
          </a:p>
          <a:p>
            <a:pPr lvl="1"/>
            <a:r>
              <a:rPr lang="en-US" dirty="0" smtClean="0">
                <a:cs typeface="Courier New" panose="02070309020205020404" pitchFamily="49" charset="0"/>
              </a:rPr>
              <a:t>Fill</a:t>
            </a:r>
          </a:p>
          <a:p>
            <a:pPr lvl="1"/>
            <a:r>
              <a:rPr lang="en-US" dirty="0" smtClean="0">
                <a:cs typeface="Courier New" panose="02070309020205020404" pitchFamily="49" charset="0"/>
              </a:rPr>
              <a:t>Copy</a:t>
            </a:r>
          </a:p>
          <a:p>
            <a:pPr lvl="1"/>
            <a:endParaRPr lang="en-US" dirty="0">
              <a:cs typeface="Courier New" panose="02070309020205020404" pitchFamily="49" charset="0"/>
            </a:endParaRPr>
          </a:p>
        </p:txBody>
      </p:sp>
      <p:sp>
        <p:nvSpPr>
          <p:cNvPr id="5" name="Content Placeholder 4"/>
          <p:cNvSpPr>
            <a:spLocks noGrp="1"/>
          </p:cNvSpPr>
          <p:nvPr>
            <p:ph sz="half" idx="2"/>
          </p:nvPr>
        </p:nvSpPr>
        <p:spPr/>
        <p:txBody>
          <a:bodyPr>
            <a:normAutofit fontScale="77500" lnSpcReduction="20000"/>
          </a:bodyPr>
          <a:lstStyle/>
          <a:p>
            <a:r>
              <a:rPr lang="en-US" dirty="0" err="1" smtClean="0">
                <a:latin typeface="Courier New" panose="02070309020205020404" pitchFamily="49" charset="0"/>
                <a:cs typeface="Courier New" panose="02070309020205020404" pitchFamily="49" charset="0"/>
              </a:rPr>
              <a:t>java.util.Collections</a:t>
            </a:r>
            <a:r>
              <a:rPr lang="en-US" dirty="0" smtClean="0"/>
              <a:t> – similar items for Lists. Also includes:</a:t>
            </a:r>
          </a:p>
          <a:p>
            <a:pPr lvl="1"/>
            <a:r>
              <a:rPr lang="en-US" dirty="0" smtClean="0"/>
              <a:t>Min, max, counts</a:t>
            </a:r>
          </a:p>
          <a:p>
            <a:pPr lvl="1"/>
            <a:r>
              <a:rPr lang="en-US" dirty="0" smtClean="0"/>
              <a:t>Reverse, </a:t>
            </a:r>
            <a:r>
              <a:rPr lang="en-US" dirty="0" smtClean="0"/>
              <a:t>shuffle</a:t>
            </a:r>
          </a:p>
          <a:p>
            <a:r>
              <a:rPr lang="en-US" dirty="0">
                <a:latin typeface="Courier New" panose="02070309020205020404" pitchFamily="49" charset="0"/>
                <a:cs typeface="Courier New" panose="02070309020205020404" pitchFamily="49" charset="0"/>
              </a:rPr>
              <a:t>j</a:t>
            </a:r>
            <a:r>
              <a:rPr lang="en-US" dirty="0" smtClean="0">
                <a:latin typeface="Courier New" panose="02070309020205020404" pitchFamily="49" charset="0"/>
                <a:cs typeface="Courier New" panose="02070309020205020404" pitchFamily="49" charset="0"/>
              </a:rPr>
              <a:t>ava.util.streams.* </a:t>
            </a:r>
            <a:r>
              <a:rPr lang="en-US" dirty="0" smtClean="0"/>
              <a:t>- automatic data processing library (with parallelism included)</a:t>
            </a:r>
            <a:endParaRPr lang="en-US" dirty="0" smtClean="0"/>
          </a:p>
          <a:p>
            <a:r>
              <a:rPr lang="en-US" dirty="0" smtClean="0"/>
              <a:t>There are many more algorithms and utilities in the java library</a:t>
            </a:r>
            <a:r>
              <a:rPr lang="en-US" dirty="0" smtClean="0"/>
              <a:t>!</a:t>
            </a:r>
            <a:endParaRPr lang="en-US" dirty="0" smtClean="0"/>
          </a:p>
          <a:p>
            <a:r>
              <a:rPr lang="en-US" dirty="0" smtClean="0"/>
              <a:t>To find how to use them, go to the Java API!</a:t>
            </a:r>
            <a:endParaRPr lang="en-US" dirty="0"/>
          </a:p>
        </p:txBody>
      </p:sp>
    </p:spTree>
    <p:extLst>
      <p:ext uri="{BB962C8B-B14F-4D97-AF65-F5344CB8AC3E}">
        <p14:creationId xmlns:p14="http://schemas.microsoft.com/office/powerpoint/2010/main" val="769930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using Sort</a:t>
            </a:r>
            <a:endParaRPr lang="en-US" dirty="0"/>
          </a:p>
        </p:txBody>
      </p:sp>
      <p:sp>
        <p:nvSpPr>
          <p:cNvPr id="3" name="Content Placeholder 2"/>
          <p:cNvSpPr>
            <a:spLocks noGrp="1"/>
          </p:cNvSpPr>
          <p:nvPr>
            <p:ph idx="1"/>
          </p:nvPr>
        </p:nvSpPr>
        <p:spPr>
          <a:xfrm>
            <a:off x="1141412" y="2249486"/>
            <a:ext cx="9905999" cy="4435519"/>
          </a:xfrm>
        </p:spPr>
        <p:txBody>
          <a:bodyPr>
            <a:normAutofit/>
          </a:bodyPr>
          <a:lstStyle/>
          <a:p>
            <a:pPr marL="457200" indent="-457200">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s =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File</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“numbers.txt”</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b="1" dirty="0" err="1" smtClean="0">
                <a:latin typeface="Courier New" panose="02070309020205020404" pitchFamily="49" charset="0"/>
                <a:cs typeface="Courier New" panose="02070309020205020404" pitchFamily="49" charset="0"/>
              </a:rPr>
              <a:t>ArrayList</a:t>
            </a:r>
            <a:r>
              <a:rPr lang="en-US" b="1" dirty="0" smtClean="0">
                <a:latin typeface="Courier New" panose="02070309020205020404" pitchFamily="49" charset="0"/>
                <a:cs typeface="Courier New" panose="02070309020205020404" pitchFamily="49" charset="0"/>
              </a:rPr>
              <a:t>&lt;Integer&gt;</a:t>
            </a:r>
            <a:r>
              <a:rPr lang="en-US" dirty="0" smtClean="0">
                <a:latin typeface="Courier New" panose="02070309020205020404" pitchFamily="49" charset="0"/>
                <a:cs typeface="Courier New" panose="02070309020205020404" pitchFamily="49" charset="0"/>
              </a:rPr>
              <a:t> numbers =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ArrayList</a:t>
            </a:r>
            <a:r>
              <a:rPr lang="en-US" b="1" dirty="0" smtClean="0">
                <a:latin typeface="Courier New" panose="02070309020205020404" pitchFamily="49" charset="0"/>
                <a:cs typeface="Courier New" panose="02070309020205020404" pitchFamily="49" charset="0"/>
              </a:rPr>
              <a:t>&lt;&gt;</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while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s.hasNextInt</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numbers.add</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s.nextInt</a:t>
            </a:r>
            <a:r>
              <a:rPr lang="en-US" dirty="0" smtClean="0">
                <a:latin typeface="Courier New" panose="02070309020205020404" pitchFamily="49" charset="0"/>
                <a:cs typeface="Courier New" panose="02070309020205020404" pitchFamily="49" charset="0"/>
              </a:rPr>
              <a:t>());</a:t>
            </a:r>
          </a:p>
          <a:p>
            <a:pPr marL="457200" indent="-457200">
              <a:buFont typeface="+mj-lt"/>
              <a:buAutoNum type="arabicPeriod"/>
            </a:pPr>
            <a:r>
              <a:rPr lang="en-US" dirty="0" smtClean="0">
                <a:solidFill>
                  <a:schemeClr val="accent3"/>
                </a:solidFill>
                <a:latin typeface="Courier New" panose="02070309020205020404" pitchFamily="49" charset="0"/>
                <a:cs typeface="Courier New" panose="02070309020205020404" pitchFamily="49" charset="0"/>
              </a:rPr>
              <a:t>…elsewhere…</a:t>
            </a:r>
          </a:p>
          <a:p>
            <a:pPr marL="457200" indent="-457200">
              <a:buFont typeface="+mj-lt"/>
              <a:buAutoNum type="arabicPeriod"/>
            </a:pPr>
            <a:r>
              <a:rPr lang="en-US" dirty="0" err="1" smtClean="0">
                <a:latin typeface="Courier New" panose="02070309020205020404" pitchFamily="49" charset="0"/>
                <a:cs typeface="Courier New" panose="02070309020205020404" pitchFamily="49" charset="0"/>
              </a:rPr>
              <a:t>Collections.sort</a:t>
            </a:r>
            <a:r>
              <a:rPr lang="en-US" dirty="0" smtClean="0">
                <a:latin typeface="Courier New" panose="02070309020205020404" pitchFamily="49" charset="0"/>
                <a:cs typeface="Courier New" panose="02070309020205020404" pitchFamily="49" charset="0"/>
              </a:rPr>
              <a:t>(numbers);</a:t>
            </a:r>
          </a:p>
        </p:txBody>
      </p:sp>
    </p:spTree>
    <p:extLst>
      <p:ext uri="{BB962C8B-B14F-4D97-AF65-F5344CB8AC3E}">
        <p14:creationId xmlns:p14="http://schemas.microsoft.com/office/powerpoint/2010/main" val="205607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Algorithms with lambda expressions (Java 8)</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In </a:t>
            </a:r>
            <a:r>
              <a:rPr lang="en-US" dirty="0" err="1" smtClean="0">
                <a:latin typeface="Courier New" panose="02070309020205020404" pitchFamily="49" charset="0"/>
                <a:cs typeface="Courier New" panose="02070309020205020404" pitchFamily="49" charset="0"/>
              </a:rPr>
              <a:t>java.util.</a:t>
            </a:r>
            <a:r>
              <a:rPr lang="en-US" b="1" dirty="0" err="1" smtClean="0">
                <a:latin typeface="Courier New" panose="02070309020205020404" pitchFamily="49" charset="0"/>
                <a:cs typeface="Courier New" panose="02070309020205020404" pitchFamily="49" charset="0"/>
              </a:rPr>
              <a:t>Collection</a:t>
            </a:r>
            <a:r>
              <a:rPr lang="en-US" dirty="0" smtClean="0"/>
              <a:t> provides a function </a:t>
            </a:r>
            <a:r>
              <a:rPr lang="en-US" b="1" dirty="0" smtClean="0">
                <a:latin typeface="Courier New" panose="02070309020205020404" pitchFamily="49" charset="0"/>
                <a:cs typeface="Courier New" panose="02070309020205020404" pitchFamily="49" charset="0"/>
              </a:rPr>
              <a:t>stream</a:t>
            </a:r>
            <a:r>
              <a:rPr lang="en-US" dirty="0" smtClean="0">
                <a:latin typeface="Courier New" panose="02070309020205020404" pitchFamily="49" charset="0"/>
                <a:cs typeface="Courier New" panose="02070309020205020404" pitchFamily="49" charset="0"/>
              </a:rPr>
              <a:t>()</a:t>
            </a:r>
            <a:r>
              <a:rPr lang="en-US" dirty="0" smtClean="0"/>
              <a:t>. A </a:t>
            </a:r>
            <a:r>
              <a:rPr lang="en-US" b="1" dirty="0" smtClean="0">
                <a:latin typeface="Courier New" panose="02070309020205020404" pitchFamily="49" charset="0"/>
                <a:cs typeface="Courier New" panose="02070309020205020404" pitchFamily="49" charset="0"/>
              </a:rPr>
              <a:t>stream</a:t>
            </a:r>
            <a:r>
              <a:rPr lang="en-US" dirty="0" smtClean="0">
                <a:latin typeface="Courier New" panose="02070309020205020404" pitchFamily="49" charset="0"/>
                <a:cs typeface="Courier New" panose="02070309020205020404" pitchFamily="49" charset="0"/>
              </a:rPr>
              <a:t>() </a:t>
            </a:r>
            <a:r>
              <a:rPr lang="en-US" dirty="0" smtClean="0"/>
              <a:t>allows you to perform functions over the data in the collection. Examples:</a:t>
            </a:r>
          </a:p>
          <a:p>
            <a:pPr lvl="1"/>
            <a:r>
              <a:rPr lang="en-US" dirty="0" smtClean="0">
                <a:latin typeface="Courier New" panose="02070309020205020404" pitchFamily="49" charset="0"/>
                <a:cs typeface="Courier New" panose="02070309020205020404" pitchFamily="49" charset="0"/>
              </a:rPr>
              <a:t>filter</a:t>
            </a:r>
            <a:r>
              <a:rPr lang="en-US" dirty="0" smtClean="0"/>
              <a:t> – create a stream based on a predicate</a:t>
            </a:r>
          </a:p>
          <a:p>
            <a:pPr lvl="1"/>
            <a:r>
              <a:rPr lang="en-US" dirty="0" err="1" smtClean="0">
                <a:latin typeface="Courier New" panose="02070309020205020404" pitchFamily="49" charset="0"/>
                <a:cs typeface="Courier New" panose="02070309020205020404" pitchFamily="49" charset="0"/>
              </a:rPr>
              <a:t>forEach</a:t>
            </a:r>
            <a:r>
              <a:rPr lang="en-US" dirty="0" smtClean="0"/>
              <a:t> – apply an action to each element</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ap</a:t>
            </a:r>
            <a:r>
              <a:rPr lang="en-US" dirty="0" smtClean="0"/>
              <a:t> – create a new stream after applying an action to each element</a:t>
            </a:r>
          </a:p>
          <a:p>
            <a:pPr lvl="1"/>
            <a:r>
              <a:rPr lang="en-US" dirty="0" smtClean="0"/>
              <a:t>Many, many more</a:t>
            </a:r>
          </a:p>
          <a:p>
            <a:pPr lvl="1"/>
            <a:endParaRPr lang="en-US" dirty="0" smtClean="0"/>
          </a:p>
        </p:txBody>
      </p:sp>
      <p:sp>
        <p:nvSpPr>
          <p:cNvPr id="4" name="Content Placeholder 3"/>
          <p:cNvSpPr>
            <a:spLocks noGrp="1"/>
          </p:cNvSpPr>
          <p:nvPr>
            <p:ph sz="half" idx="2"/>
          </p:nvPr>
        </p:nvSpPr>
        <p:spPr/>
        <p:txBody>
          <a:bodyPr>
            <a:normAutofit fontScale="85000" lnSpcReduction="20000"/>
          </a:bodyPr>
          <a:lstStyle/>
          <a:p>
            <a:r>
              <a:rPr lang="en-US" dirty="0" smtClean="0"/>
              <a:t>You can always use the classic method of having a specialized file implement the required interface.</a:t>
            </a:r>
          </a:p>
          <a:p>
            <a:r>
              <a:rPr lang="en-US" dirty="0" smtClean="0"/>
              <a:t>OR you can use anonymous classes – nameless classes</a:t>
            </a:r>
          </a:p>
          <a:p>
            <a:r>
              <a:rPr lang="en-US" dirty="0" smtClean="0"/>
              <a:t>OR you can use a lambda expression</a:t>
            </a:r>
          </a:p>
          <a:p>
            <a:pPr lvl="1"/>
            <a:r>
              <a:rPr lang="en-US" dirty="0" smtClean="0"/>
              <a:t>A lambda is an anonymous single method class, but defined with extremely terse syntax</a:t>
            </a:r>
          </a:p>
          <a:p>
            <a:pPr lvl="1"/>
            <a:r>
              <a:rPr lang="en-US" dirty="0" smtClean="0"/>
              <a:t>Can also </a:t>
            </a:r>
            <a:r>
              <a:rPr lang="en-US" dirty="0" err="1" smtClean="0"/>
              <a:t>loosly</a:t>
            </a:r>
            <a:r>
              <a:rPr lang="en-US" dirty="0" smtClean="0"/>
              <a:t> define them as nameless methods</a:t>
            </a:r>
            <a:endParaRPr lang="en-US" dirty="0"/>
          </a:p>
        </p:txBody>
      </p:sp>
    </p:spTree>
    <p:extLst>
      <p:ext uri="{BB962C8B-B14F-4D97-AF65-F5344CB8AC3E}">
        <p14:creationId xmlns:p14="http://schemas.microsoft.com/office/powerpoint/2010/main" val="237835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Algorithms with lambda expressions (Java 8)</a:t>
            </a:r>
          </a:p>
        </p:txBody>
      </p:sp>
      <p:sp>
        <p:nvSpPr>
          <p:cNvPr id="3" name="Content Placeholder 2"/>
          <p:cNvSpPr>
            <a:spLocks noGrp="1"/>
          </p:cNvSpPr>
          <p:nvPr>
            <p:ph sz="half" idx="1"/>
          </p:nvPr>
        </p:nvSpPr>
        <p:spPr/>
        <p:txBody>
          <a:bodyPr>
            <a:normAutofit fontScale="70000" lnSpcReduction="20000"/>
          </a:bodyPr>
          <a:lstStyle/>
          <a:p>
            <a:r>
              <a:rPr lang="en-US" dirty="0" smtClean="0"/>
              <a:t>Take the following example function</a:t>
            </a:r>
          </a:p>
          <a:p>
            <a:pPr marL="0" indent="0">
              <a:buNone/>
            </a:pPr>
            <a:endParaRPr lang="en-US" dirty="0" smtClean="0"/>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static void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printIntegersInRange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List&lt;Integer&gt; </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Integer</a:t>
            </a:r>
            <a:r>
              <a:rPr lang="en-US" dirty="0" smtClean="0">
                <a:latin typeface="Courier New" panose="02070309020205020404" pitchFamily="49" charset="0"/>
                <a:cs typeface="Courier New" panose="02070309020205020404" pitchFamily="49" charset="0"/>
              </a:rPr>
              <a:t> low,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Integer</a:t>
            </a:r>
            <a:r>
              <a:rPr lang="en-US" dirty="0" smtClean="0">
                <a:latin typeface="Courier New" panose="02070309020205020404" pitchFamily="49" charset="0"/>
                <a:cs typeface="Courier New" panose="02070309020205020404" pitchFamily="49" charset="0"/>
              </a:rPr>
              <a:t> high)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Integer</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&gt;= low &amp;&amp;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high)</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a:xfrm>
            <a:off x="6172200" y="2249485"/>
            <a:ext cx="4875211" cy="4475405"/>
          </a:xfrm>
        </p:spPr>
        <p:txBody>
          <a:bodyPr>
            <a:normAutofit fontScale="70000" lnSpcReduction="20000"/>
          </a:bodyPr>
          <a:lstStyle/>
          <a:p>
            <a:r>
              <a:rPr lang="en-US" dirty="0" smtClean="0"/>
              <a:t>We should be able to generalize this. We already know how, use interfaces</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interface </a:t>
            </a:r>
            <a:r>
              <a:rPr lang="en-US" dirty="0" err="1">
                <a:latin typeface="Courier New" panose="02070309020205020404" pitchFamily="49" charset="0"/>
                <a:cs typeface="Courier New" panose="02070309020205020404" pitchFamily="49" charset="0"/>
              </a:rPr>
              <a:t>C</a:t>
            </a:r>
            <a:r>
              <a:rPr lang="en-US" dirty="0" err="1" smtClean="0">
                <a:latin typeface="Courier New" panose="02070309020205020404" pitchFamily="49" charset="0"/>
                <a:cs typeface="Courier New" panose="02070309020205020404" pitchFamily="49" charset="0"/>
              </a:rPr>
              <a:t>heckInteger</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err="1">
                <a:solidFill>
                  <a:schemeClr val="accent1"/>
                </a:solidFill>
                <a:latin typeface="Courier New" panose="02070309020205020404" pitchFamily="49" charset="0"/>
                <a:cs typeface="Courier New" panose="02070309020205020404" pitchFamily="49" charset="0"/>
              </a:rPr>
              <a:t>b</a:t>
            </a:r>
            <a:r>
              <a:rPr lang="en-US" b="1" dirty="0" err="1" smtClean="0">
                <a:solidFill>
                  <a:schemeClr val="accent1"/>
                </a:solidFill>
                <a:latin typeface="Courier New" panose="02070309020205020404" pitchFamily="49" charset="0"/>
                <a:cs typeface="Courier New" panose="02070309020205020404" pitchFamily="49" charset="0"/>
              </a:rPr>
              <a:t>oolean</a:t>
            </a:r>
            <a:r>
              <a:rPr lang="en-US" dirty="0" smtClean="0">
                <a:latin typeface="Courier New" panose="02070309020205020404" pitchFamily="49" charset="0"/>
                <a:cs typeface="Courier New" panose="02070309020205020404" pitchFamily="49" charset="0"/>
              </a:rPr>
              <a:t> test(Integer n);</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r>
              <a:rPr lang="en-US" dirty="0" smtClean="0"/>
              <a:t>Then our function becomes</a:t>
            </a:r>
          </a:p>
          <a:p>
            <a:pPr marL="457200" indent="-457200">
              <a:spcBef>
                <a:spcPts val="0"/>
              </a:spcBef>
              <a:buFont typeface="+mj-lt"/>
              <a:buAutoNum type="arabicPeriod"/>
            </a:pPr>
            <a:r>
              <a:rPr lang="en-US" b="1" dirty="0">
                <a:solidFill>
                  <a:schemeClr val="accent1"/>
                </a:solidFill>
                <a:latin typeface="Courier New" panose="02070309020205020404" pitchFamily="49" charset="0"/>
                <a:cs typeface="Courier New" panose="02070309020205020404" pitchFamily="49" charset="0"/>
              </a:rPr>
              <a:t>public static void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printIntegersIf</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List&lt;Integer&gt; </a:t>
            </a:r>
            <a:r>
              <a:rPr lang="en-US" dirty="0" err="1">
                <a:latin typeface="Courier New" panose="02070309020205020404" pitchFamily="49" charset="0"/>
                <a:cs typeface="Courier New" panose="02070309020205020404" pitchFamily="49" charset="0"/>
              </a:rPr>
              <a:t>nums</a:t>
            </a:r>
            <a:r>
              <a:rPr lang="en-US" dirty="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CheckInteger</a:t>
            </a:r>
            <a:r>
              <a:rPr lang="en-US" dirty="0" smtClean="0">
                <a:latin typeface="Courier New" panose="02070309020205020404" pitchFamily="49" charset="0"/>
                <a:cs typeface="Courier New" panose="02070309020205020404" pitchFamily="49" charset="0"/>
              </a:rPr>
              <a:t> tester) </a:t>
            </a:r>
            <a:r>
              <a:rPr lang="en-US" dirty="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for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Integer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nums</a:t>
            </a:r>
            <a:r>
              <a:rPr lang="en-US" dirty="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tester.test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System</a:t>
            </a:r>
            <a:r>
              <a:rPr lang="en-US" dirty="0" err="1">
                <a:latin typeface="Courier New" panose="02070309020205020404" pitchFamily="49" charset="0"/>
                <a:cs typeface="Courier New" panose="02070309020205020404" pitchFamily="49" charset="0"/>
              </a:rPr>
              <a:t>.out.println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8430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Algorithms with lambda expressions (Java 8)</a:t>
            </a:r>
          </a:p>
        </p:txBody>
      </p:sp>
      <p:sp>
        <p:nvSpPr>
          <p:cNvPr id="3" name="Content Placeholder 2"/>
          <p:cNvSpPr>
            <a:spLocks noGrp="1"/>
          </p:cNvSpPr>
          <p:nvPr>
            <p:ph sz="half" idx="1"/>
          </p:nvPr>
        </p:nvSpPr>
        <p:spPr/>
        <p:txBody>
          <a:bodyPr>
            <a:normAutofit fontScale="70000" lnSpcReduction="20000"/>
          </a:bodyPr>
          <a:lstStyle/>
          <a:p>
            <a:r>
              <a:rPr lang="en-US" dirty="0" smtClean="0"/>
              <a:t>Now with a class</a:t>
            </a:r>
          </a:p>
          <a:p>
            <a:pPr marL="0" indent="0">
              <a:buNone/>
            </a:pPr>
            <a:endParaRPr lang="en-US" dirty="0" smtClean="0"/>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CheckRange0To100</a:t>
            </a:r>
          </a:p>
          <a:p>
            <a:pPr marL="457200" indent="-457200">
              <a:spcBef>
                <a:spcPts val="0"/>
              </a:spcBef>
              <a:buFont typeface="+mj-lt"/>
              <a:buAutoNum type="arabicPeriod"/>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implements</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CheckInteger</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static Boolean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test(</a:t>
            </a:r>
            <a:r>
              <a:rPr lang="en-US" b="1" dirty="0" smtClean="0">
                <a:latin typeface="Courier New" panose="02070309020205020404" pitchFamily="49" charset="0"/>
                <a:cs typeface="Courier New" panose="02070309020205020404" pitchFamily="49" charset="0"/>
              </a:rPr>
              <a:t>Integer</a:t>
            </a:r>
            <a:r>
              <a:rPr lang="en-US" dirty="0" smtClean="0">
                <a:latin typeface="Courier New" panose="02070309020205020404" pitchFamily="49" charset="0"/>
                <a:cs typeface="Courier New" panose="02070309020205020404" pitchFamily="49" charset="0"/>
              </a:rPr>
              <a:t> n)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n &gt;=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 &amp;&amp; n &lt;=</a:t>
            </a:r>
            <a:r>
              <a:rPr lang="en-US" dirty="0" smtClean="0">
                <a:solidFill>
                  <a:schemeClr val="accent2"/>
                </a:solidFill>
                <a:latin typeface="Courier New" panose="02070309020205020404" pitchFamily="49" charset="0"/>
                <a:cs typeface="Courier New" panose="02070309020205020404" pitchFamily="49" charset="0"/>
              </a:rPr>
              <a:t>100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0" indent="0">
              <a:spcBef>
                <a:spcPts val="0"/>
              </a:spcBef>
              <a:buNone/>
            </a:pPr>
            <a:endParaRPr lang="en-US" dirty="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err="1" smtClean="0">
                <a:latin typeface="Courier New" panose="02070309020205020404" pitchFamily="49" charset="0"/>
                <a:cs typeface="Courier New" panose="02070309020205020404" pitchFamily="49" charset="0"/>
              </a:rPr>
              <a:t>printIntegersIf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CheckRange0To100</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a:xfrm>
            <a:off x="6172200" y="2249485"/>
            <a:ext cx="4875211" cy="3541715"/>
          </a:xfrm>
        </p:spPr>
        <p:txBody>
          <a:bodyPr>
            <a:normAutofit fontScale="70000" lnSpcReduction="20000"/>
          </a:bodyPr>
          <a:lstStyle/>
          <a:p>
            <a:r>
              <a:rPr lang="en-US" dirty="0" smtClean="0">
                <a:cs typeface="Courier New" panose="02070309020205020404" pitchFamily="49" charset="0"/>
              </a:rPr>
              <a:t>However, this seems really extensive for a one off class, right?</a:t>
            </a:r>
          </a:p>
          <a:p>
            <a:r>
              <a:rPr lang="en-US" dirty="0" smtClean="0">
                <a:cs typeface="Courier New" panose="02070309020205020404" pitchFamily="49" charset="0"/>
              </a:rPr>
              <a:t>Of course, so Java also has the ability to write things with anonymous classes…</a:t>
            </a:r>
            <a:endParaRPr lang="en-US" dirty="0">
              <a:cs typeface="Courier New" panose="02070309020205020404" pitchFamily="49" charset="0"/>
            </a:endParaRPr>
          </a:p>
        </p:txBody>
      </p:sp>
    </p:spTree>
    <p:extLst>
      <p:ext uri="{BB962C8B-B14F-4D97-AF65-F5344CB8AC3E}">
        <p14:creationId xmlns:p14="http://schemas.microsoft.com/office/powerpoint/2010/main" val="396773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Algorithms with lambda expressions (Java 8)</a:t>
            </a:r>
          </a:p>
        </p:txBody>
      </p:sp>
      <p:sp>
        <p:nvSpPr>
          <p:cNvPr id="3" name="Content Placeholder 2"/>
          <p:cNvSpPr>
            <a:spLocks noGrp="1"/>
          </p:cNvSpPr>
          <p:nvPr>
            <p:ph sz="half" idx="1"/>
          </p:nvPr>
        </p:nvSpPr>
        <p:spPr>
          <a:xfrm>
            <a:off x="1141410" y="2249486"/>
            <a:ext cx="5030790" cy="3541714"/>
          </a:xfrm>
        </p:spPr>
        <p:txBody>
          <a:bodyPr>
            <a:normAutofit fontScale="92500" lnSpcReduction="10000"/>
          </a:bodyPr>
          <a:lstStyle/>
          <a:p>
            <a:r>
              <a:rPr lang="en-US" dirty="0" smtClean="0"/>
              <a:t>Now with an anonymous class</a:t>
            </a:r>
          </a:p>
          <a:p>
            <a:pPr marL="0" indent="0">
              <a:buNone/>
            </a:pPr>
            <a:endParaRPr lang="en-US" dirty="0" smtClean="0"/>
          </a:p>
          <a:p>
            <a:pPr marL="457200" indent="-457200">
              <a:spcBef>
                <a:spcPts val="0"/>
              </a:spcBef>
              <a:buFont typeface="+mj-lt"/>
              <a:buAutoNum type="arabicPeriod"/>
            </a:pPr>
            <a:r>
              <a:rPr lang="en-US" sz="1900" dirty="0" err="1" smtClean="0">
                <a:latin typeface="Courier New" panose="02070309020205020404" pitchFamily="49" charset="0"/>
                <a:cs typeface="Courier New" panose="02070309020205020404" pitchFamily="49" charset="0"/>
              </a:rPr>
              <a:t>printIntegersIf</a:t>
            </a:r>
            <a:r>
              <a:rPr lang="en-US" sz="1900" dirty="0" smtClean="0">
                <a:latin typeface="Courier New" panose="02070309020205020404" pitchFamily="49" charset="0"/>
                <a:cs typeface="Courier New" panose="02070309020205020404" pitchFamily="49" charset="0"/>
              </a:rPr>
              <a:t>(</a:t>
            </a:r>
            <a:r>
              <a:rPr lang="en-US" sz="1900" dirty="0" err="1" smtClean="0">
                <a:latin typeface="Courier New" panose="02070309020205020404" pitchFamily="49" charset="0"/>
                <a:cs typeface="Courier New" panose="02070309020205020404" pitchFamily="49" charset="0"/>
              </a:rPr>
              <a:t>nums</a:t>
            </a:r>
            <a:r>
              <a:rPr lang="en-US" sz="19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900" dirty="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 </a:t>
            </a:r>
            <a:r>
              <a:rPr lang="en-US" sz="1900" b="1" dirty="0" smtClean="0">
                <a:solidFill>
                  <a:schemeClr val="accent1"/>
                </a:solidFill>
                <a:latin typeface="Courier New" panose="02070309020205020404" pitchFamily="49" charset="0"/>
                <a:cs typeface="Courier New" panose="02070309020205020404" pitchFamily="49" charset="0"/>
              </a:rPr>
              <a:t>new</a:t>
            </a:r>
            <a:r>
              <a:rPr lang="en-US" sz="1900" dirty="0" smtClean="0">
                <a:latin typeface="Courier New" panose="02070309020205020404" pitchFamily="49" charset="0"/>
                <a:cs typeface="Courier New" panose="02070309020205020404" pitchFamily="49" charset="0"/>
              </a:rPr>
              <a:t> </a:t>
            </a:r>
            <a:r>
              <a:rPr lang="en-US" sz="1900" b="1" dirty="0" err="1" smtClean="0">
                <a:latin typeface="Courier New" panose="02070309020205020404" pitchFamily="49" charset="0"/>
                <a:cs typeface="Courier New" panose="02070309020205020404" pitchFamily="49" charset="0"/>
              </a:rPr>
              <a:t>CheckInteger</a:t>
            </a:r>
            <a:r>
              <a:rPr lang="en-US" sz="19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900" dirty="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   </a:t>
            </a:r>
            <a:r>
              <a:rPr lang="en-US" sz="1900" b="1" dirty="0" smtClean="0">
                <a:solidFill>
                  <a:schemeClr val="accent1"/>
                </a:solidFill>
                <a:latin typeface="Courier New" panose="02070309020205020404" pitchFamily="49" charset="0"/>
                <a:cs typeface="Courier New" panose="02070309020205020404" pitchFamily="49" charset="0"/>
              </a:rPr>
              <a:t>public </a:t>
            </a:r>
            <a:r>
              <a:rPr lang="en-US" sz="1900" b="1" dirty="0" err="1" smtClean="0">
                <a:solidFill>
                  <a:schemeClr val="accent1"/>
                </a:solidFill>
                <a:latin typeface="Courier New" panose="02070309020205020404" pitchFamily="49" charset="0"/>
                <a:cs typeface="Courier New" panose="02070309020205020404" pitchFamily="49" charset="0"/>
              </a:rPr>
              <a:t>boolean</a:t>
            </a:r>
            <a:r>
              <a:rPr lang="en-US" sz="1900" b="1" dirty="0" smtClean="0">
                <a:solidFill>
                  <a:schemeClr val="accent1"/>
                </a:solidFill>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900" dirty="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     test(</a:t>
            </a:r>
            <a:r>
              <a:rPr lang="en-US" sz="1900" b="1" dirty="0" smtClean="0">
                <a:latin typeface="Courier New" panose="02070309020205020404" pitchFamily="49" charset="0"/>
                <a:cs typeface="Courier New" panose="02070309020205020404" pitchFamily="49" charset="0"/>
              </a:rPr>
              <a:t>Integer</a:t>
            </a:r>
            <a:r>
              <a:rPr lang="en-US" sz="1900" dirty="0" smtClean="0">
                <a:latin typeface="Courier New" panose="02070309020205020404" pitchFamily="49" charset="0"/>
                <a:cs typeface="Courier New" panose="02070309020205020404" pitchFamily="49" charset="0"/>
              </a:rPr>
              <a:t> </a:t>
            </a:r>
            <a:r>
              <a:rPr lang="en-US" sz="1900" dirty="0" err="1" smtClean="0">
                <a:latin typeface="Courier New" panose="02070309020205020404" pitchFamily="49" charset="0"/>
                <a:cs typeface="Courier New" panose="02070309020205020404" pitchFamily="49" charset="0"/>
              </a:rPr>
              <a:t>i</a:t>
            </a:r>
            <a:r>
              <a:rPr lang="en-US" sz="19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900" dirty="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     </a:t>
            </a:r>
            <a:r>
              <a:rPr lang="en-US" sz="1900" b="1" dirty="0" smtClean="0">
                <a:solidFill>
                  <a:schemeClr val="accent1"/>
                </a:solidFill>
                <a:latin typeface="Courier New" panose="02070309020205020404" pitchFamily="49" charset="0"/>
                <a:cs typeface="Courier New" panose="02070309020205020404" pitchFamily="49" charset="0"/>
              </a:rPr>
              <a:t>return</a:t>
            </a:r>
            <a:r>
              <a:rPr lang="en-US" sz="1900" dirty="0" smtClean="0">
                <a:latin typeface="Courier New" panose="02070309020205020404" pitchFamily="49" charset="0"/>
                <a:cs typeface="Courier New" panose="02070309020205020404" pitchFamily="49" charset="0"/>
              </a:rPr>
              <a:t> </a:t>
            </a:r>
            <a:r>
              <a:rPr lang="en-US" sz="1900" dirty="0" err="1" smtClean="0">
                <a:latin typeface="Courier New" panose="02070309020205020404" pitchFamily="49" charset="0"/>
                <a:cs typeface="Courier New" panose="02070309020205020404" pitchFamily="49" charset="0"/>
              </a:rPr>
              <a:t>i</a:t>
            </a:r>
            <a:r>
              <a:rPr lang="en-US" sz="1900" dirty="0" smtClean="0">
                <a:latin typeface="Courier New" panose="02070309020205020404" pitchFamily="49" charset="0"/>
                <a:cs typeface="Courier New" panose="02070309020205020404" pitchFamily="49" charset="0"/>
              </a:rPr>
              <a:t> &gt;= </a:t>
            </a:r>
            <a:r>
              <a:rPr lang="en-US" sz="1900" dirty="0" smtClean="0">
                <a:solidFill>
                  <a:schemeClr val="accent2"/>
                </a:solidFill>
                <a:latin typeface="Courier New" panose="02070309020205020404" pitchFamily="49" charset="0"/>
                <a:cs typeface="Courier New" panose="02070309020205020404" pitchFamily="49" charset="0"/>
              </a:rPr>
              <a:t>0</a:t>
            </a:r>
            <a:r>
              <a:rPr lang="en-US" sz="1900" dirty="0" smtClean="0">
                <a:latin typeface="Courier New" panose="02070309020205020404" pitchFamily="49" charset="0"/>
                <a:cs typeface="Courier New" panose="02070309020205020404" pitchFamily="49" charset="0"/>
              </a:rPr>
              <a:t> &amp;&amp; </a:t>
            </a:r>
            <a:r>
              <a:rPr lang="en-US" sz="1900" dirty="0" err="1" smtClean="0">
                <a:latin typeface="Courier New" panose="02070309020205020404" pitchFamily="49" charset="0"/>
                <a:cs typeface="Courier New" panose="02070309020205020404" pitchFamily="49" charset="0"/>
              </a:rPr>
              <a:t>i</a:t>
            </a:r>
            <a:r>
              <a:rPr lang="en-US" sz="1900" dirty="0" smtClean="0">
                <a:latin typeface="Courier New" panose="02070309020205020404" pitchFamily="49" charset="0"/>
                <a:cs typeface="Courier New" panose="02070309020205020404" pitchFamily="49" charset="0"/>
              </a:rPr>
              <a:t> &lt;= </a:t>
            </a:r>
            <a:r>
              <a:rPr lang="en-US" sz="1900" dirty="0" smtClean="0">
                <a:solidFill>
                  <a:schemeClr val="accent2"/>
                </a:solidFill>
                <a:latin typeface="Courier New" panose="02070309020205020404" pitchFamily="49" charset="0"/>
                <a:cs typeface="Courier New" panose="02070309020205020404" pitchFamily="49" charset="0"/>
              </a:rPr>
              <a:t>100</a:t>
            </a:r>
            <a:r>
              <a:rPr lang="en-US" sz="19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900" dirty="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9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900" dirty="0" smtClean="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3541715"/>
          </a:xfrm>
        </p:spPr>
        <p:txBody>
          <a:bodyPr>
            <a:normAutofit fontScale="92500" lnSpcReduction="10000"/>
          </a:bodyPr>
          <a:lstStyle/>
          <a:p>
            <a:r>
              <a:rPr lang="en-US" dirty="0" smtClean="0">
                <a:cs typeface="Courier New" panose="02070309020205020404" pitchFamily="49" charset="0"/>
              </a:rPr>
              <a:t>However, this still seems really extensive for a one off class, right?</a:t>
            </a:r>
          </a:p>
          <a:p>
            <a:r>
              <a:rPr lang="en-US" dirty="0" smtClean="0">
                <a:cs typeface="Courier New" panose="02070309020205020404" pitchFamily="49" charset="0"/>
              </a:rPr>
              <a:t>Of course, so Java 8 introduced the widely known concept of lambda functions</a:t>
            </a:r>
            <a:endParaRPr lang="en-US" dirty="0">
              <a:cs typeface="Courier New" panose="02070309020205020404" pitchFamily="49" charset="0"/>
            </a:endParaRPr>
          </a:p>
        </p:txBody>
      </p:sp>
    </p:spTree>
    <p:extLst>
      <p:ext uri="{BB962C8B-B14F-4D97-AF65-F5344CB8AC3E}">
        <p14:creationId xmlns:p14="http://schemas.microsoft.com/office/powerpoint/2010/main" val="29469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Algorithms with lambda expressions (Java 8)</a:t>
            </a:r>
          </a:p>
        </p:txBody>
      </p:sp>
      <p:sp>
        <p:nvSpPr>
          <p:cNvPr id="3" name="Content Placeholder 2"/>
          <p:cNvSpPr>
            <a:spLocks noGrp="1"/>
          </p:cNvSpPr>
          <p:nvPr>
            <p:ph sz="half" idx="1"/>
          </p:nvPr>
        </p:nvSpPr>
        <p:spPr>
          <a:xfrm>
            <a:off x="1141410" y="2249486"/>
            <a:ext cx="5030790" cy="3541714"/>
          </a:xfrm>
        </p:spPr>
        <p:txBody>
          <a:bodyPr>
            <a:normAutofit/>
          </a:bodyPr>
          <a:lstStyle/>
          <a:p>
            <a:r>
              <a:rPr lang="en-US" dirty="0" smtClean="0"/>
              <a:t>Now with a lambda expression</a:t>
            </a:r>
          </a:p>
          <a:p>
            <a:pPr marL="0" indent="0">
              <a:buNone/>
            </a:pPr>
            <a:endParaRPr lang="en-US" dirty="0" smtClean="0"/>
          </a:p>
          <a:p>
            <a:pPr marL="457200" indent="-457200">
              <a:spcBef>
                <a:spcPts val="0"/>
              </a:spcBef>
              <a:buFont typeface="+mj-lt"/>
              <a:buAutoNum type="arabicPeriod"/>
            </a:pPr>
            <a:r>
              <a:rPr lang="en-US" sz="1600" dirty="0" err="1" smtClean="0">
                <a:latin typeface="Courier New" panose="02070309020205020404" pitchFamily="49" charset="0"/>
                <a:cs typeface="Courier New" panose="02070309020205020404" pitchFamily="49" charset="0"/>
              </a:rPr>
              <a:t>printIntegersIf</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nums</a:t>
            </a:r>
            <a:r>
              <a:rPr lang="en-US" sz="16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Integer</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 -&gt; </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 &gt;= </a:t>
            </a:r>
            <a:r>
              <a:rPr lang="en-US" sz="1600" dirty="0" smtClean="0">
                <a:solidFill>
                  <a:schemeClr val="accent2"/>
                </a:solidFill>
                <a:latin typeface="Courier New" panose="02070309020205020404" pitchFamily="49" charset="0"/>
                <a:cs typeface="Courier New" panose="02070309020205020404" pitchFamily="49" charset="0"/>
              </a:rPr>
              <a:t>0</a:t>
            </a:r>
            <a:r>
              <a:rPr lang="en-US" sz="1600" dirty="0" smtClean="0">
                <a:latin typeface="Courier New" panose="02070309020205020404" pitchFamily="49" charset="0"/>
                <a:cs typeface="Courier New" panose="02070309020205020404" pitchFamily="49" charset="0"/>
              </a:rPr>
              <a:t> &amp;&amp; </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 &lt;= </a:t>
            </a:r>
            <a:r>
              <a:rPr lang="en-US" sz="1600" dirty="0" smtClean="0">
                <a:solidFill>
                  <a:schemeClr val="accent2"/>
                </a:solidFill>
                <a:latin typeface="Courier New" panose="02070309020205020404" pitchFamily="49" charset="0"/>
                <a:cs typeface="Courier New" panose="02070309020205020404" pitchFamily="49" charset="0"/>
              </a:rPr>
              <a:t>100</a:t>
            </a:r>
          </a:p>
          <a:p>
            <a:pPr marL="457200" indent="-457200">
              <a:spcBef>
                <a:spcPts val="0"/>
              </a:spcBef>
              <a:buFont typeface="+mj-lt"/>
              <a:buAutoNum type="arabicPeriod"/>
            </a:pPr>
            <a:r>
              <a:rPr lang="en-US" sz="1600" dirty="0" smtClean="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3541715"/>
          </a:xfrm>
        </p:spPr>
        <p:txBody>
          <a:bodyPr>
            <a:normAutofit/>
          </a:bodyPr>
          <a:lstStyle/>
          <a:p>
            <a:r>
              <a:rPr lang="en-US" dirty="0" smtClean="0">
                <a:cs typeface="Courier New" panose="02070309020205020404" pitchFamily="49" charset="0"/>
              </a:rPr>
              <a:t>Short and sweet!</a:t>
            </a:r>
          </a:p>
          <a:p>
            <a:r>
              <a:rPr lang="en-US" dirty="0" smtClean="0">
                <a:cs typeface="Courier New" panose="02070309020205020404" pitchFamily="49" charset="0"/>
              </a:rPr>
              <a:t>This allows us to write generic </a:t>
            </a:r>
            <a:r>
              <a:rPr lang="en-US" dirty="0" smtClean="0">
                <a:cs typeface="Courier New" panose="02070309020205020404" pitchFamily="49" charset="0"/>
              </a:rPr>
              <a:t>algorithms</a:t>
            </a:r>
            <a:r>
              <a:rPr lang="en-US" dirty="0" smtClean="0">
                <a:cs typeface="Courier New" panose="02070309020205020404" pitchFamily="49" charset="0"/>
              </a:rPr>
              <a:t> </a:t>
            </a:r>
            <a:r>
              <a:rPr lang="en-US" dirty="0" smtClean="0">
                <a:cs typeface="Courier New" panose="02070309020205020404" pitchFamily="49" charset="0"/>
              </a:rPr>
              <a:t>with functions as parameters easily!</a:t>
            </a:r>
          </a:p>
        </p:txBody>
      </p:sp>
    </p:spTree>
    <p:extLst>
      <p:ext uri="{BB962C8B-B14F-4D97-AF65-F5344CB8AC3E}">
        <p14:creationId xmlns:p14="http://schemas.microsoft.com/office/powerpoint/2010/main" val="123167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Algorithms with lambda expressions (Java 8)</a:t>
            </a:r>
          </a:p>
        </p:txBody>
      </p:sp>
      <p:sp>
        <p:nvSpPr>
          <p:cNvPr id="3" name="Content Placeholder 2"/>
          <p:cNvSpPr>
            <a:spLocks noGrp="1"/>
          </p:cNvSpPr>
          <p:nvPr>
            <p:ph sz="half" idx="1"/>
          </p:nvPr>
        </p:nvSpPr>
        <p:spPr/>
        <p:txBody>
          <a:bodyPr>
            <a:normAutofit fontScale="70000" lnSpcReduction="20000"/>
          </a:bodyPr>
          <a:lstStyle/>
          <a:p>
            <a:r>
              <a:rPr lang="en-US" dirty="0" smtClean="0"/>
              <a:t>Now with the standard Java provided </a:t>
            </a:r>
            <a:r>
              <a:rPr lang="en-US" dirty="0" err="1" smtClean="0"/>
              <a:t>functionals</a:t>
            </a:r>
            <a:r>
              <a:rPr lang="en-US" dirty="0" smtClean="0"/>
              <a:t> found in the package </a:t>
            </a:r>
            <a:r>
              <a:rPr lang="en-US" dirty="0" err="1" smtClean="0">
                <a:latin typeface="Courier New" panose="02070309020205020404" pitchFamily="49" charset="0"/>
                <a:cs typeface="Courier New" panose="02070309020205020404" pitchFamily="49" charset="0"/>
              </a:rPr>
              <a:t>java.util.function</a:t>
            </a:r>
            <a:endParaRPr lang="en-US" dirty="0" smtClean="0">
              <a:latin typeface="Courier New" panose="02070309020205020404" pitchFamily="49" charset="0"/>
              <a:cs typeface="Courier New" panose="02070309020205020404" pitchFamily="49" charset="0"/>
            </a:endParaRPr>
          </a:p>
          <a:p>
            <a:pPr marL="0" indent="0">
              <a:buNone/>
            </a:pPr>
            <a:endParaRPr lang="en-US" dirty="0" smtClean="0"/>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static void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printIntegersInRange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List&lt;Integer&gt; </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Predicate&lt;Integer&gt; </a:t>
            </a:r>
            <a:r>
              <a:rPr lang="en-US" dirty="0" smtClean="0">
                <a:latin typeface="Courier New" panose="02070309020205020404" pitchFamily="49" charset="0"/>
                <a:cs typeface="Courier New" panose="02070309020205020404" pitchFamily="49" charset="0"/>
              </a:rPr>
              <a:t>tester)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Integer</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tester.test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2"/>
          </p:nvPr>
        </p:nvSpPr>
        <p:spPr>
          <a:xfrm>
            <a:off x="6172200" y="2249485"/>
            <a:ext cx="4875211" cy="4475405"/>
          </a:xfrm>
        </p:spPr>
        <p:txBody>
          <a:bodyPr>
            <a:normAutofit fontScale="70000" lnSpcReduction="20000"/>
          </a:bodyPr>
          <a:lstStyle/>
          <a:p>
            <a:r>
              <a:rPr lang="en-US" dirty="0" smtClean="0"/>
              <a:t>And our lambda can become even shorter!</a:t>
            </a:r>
          </a:p>
          <a:p>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err="1">
                <a:latin typeface="Courier New" panose="02070309020205020404" pitchFamily="49" charset="0"/>
                <a:cs typeface="Courier New" panose="02070309020205020404" pitchFamily="49" charset="0"/>
              </a:rPr>
              <a:t>printIntegersIf</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nums</a:t>
            </a:r>
            <a:r>
              <a:rPr lang="en-US" dirty="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-&gt;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&gt;= </a:t>
            </a:r>
            <a:r>
              <a:rPr lang="en-US" dirty="0">
                <a:solidFill>
                  <a:schemeClr val="accent2"/>
                </a:solidFill>
                <a:latin typeface="Courier New" panose="02070309020205020404" pitchFamily="49" charset="0"/>
                <a:cs typeface="Courier New" panose="02070309020205020404" pitchFamily="49" charset="0"/>
              </a:rPr>
              <a:t>0</a:t>
            </a:r>
            <a:r>
              <a:rPr lang="en-US" dirty="0">
                <a:latin typeface="Courier New" panose="02070309020205020404" pitchFamily="49" charset="0"/>
                <a:cs typeface="Courier New" panose="02070309020205020404" pitchFamily="49" charset="0"/>
              </a:rPr>
              <a:t> &amp;&amp;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&lt;= </a:t>
            </a:r>
            <a:r>
              <a:rPr lang="en-US" dirty="0">
                <a:solidFill>
                  <a:schemeClr val="accent2"/>
                </a:solidFill>
                <a:latin typeface="Courier New" panose="02070309020205020404" pitchFamily="49" charset="0"/>
                <a:cs typeface="Courier New" panose="02070309020205020404" pitchFamily="49" charset="0"/>
              </a:rPr>
              <a:t>100</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a:p>
            <a:pPr>
              <a:spcBef>
                <a:spcPts val="0"/>
              </a:spcBef>
            </a:pPr>
            <a:r>
              <a:rPr lang="en-US" dirty="0" smtClean="0">
                <a:cs typeface="Courier New" panose="02070309020205020404" pitchFamily="49" charset="0"/>
              </a:rPr>
              <a:t>Sort example</a:t>
            </a:r>
          </a:p>
          <a:p>
            <a:pPr lvl="1">
              <a:spcBef>
                <a:spcPts val="0"/>
              </a:spcBef>
            </a:pPr>
            <a:r>
              <a:rPr lang="en-US" dirty="0" err="1" smtClean="0">
                <a:latin typeface="Courier New" panose="02070309020205020404" pitchFamily="49" charset="0"/>
                <a:cs typeface="Courier New" panose="02070309020205020404" pitchFamily="49" charset="0"/>
              </a:rPr>
              <a:t>Collections.sort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nums</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(i1, i2) -&gt; -i1.compareTo(i2));</a:t>
            </a:r>
            <a:endParaRPr lang="en-US" dirty="0" smtClean="0">
              <a:latin typeface="Courier New" panose="02070309020205020404" pitchFamily="49" charset="0"/>
              <a:cs typeface="Courier New" panose="02070309020205020404" pitchFamily="49" charset="0"/>
              <a:hlinkClick r:id="rId2"/>
            </a:endParaRPr>
          </a:p>
          <a:p>
            <a:pPr>
              <a:spcBef>
                <a:spcPts val="0"/>
              </a:spcBef>
            </a:pPr>
            <a:r>
              <a:rPr lang="en-US" dirty="0" smtClean="0">
                <a:cs typeface="Courier New" panose="02070309020205020404" pitchFamily="49" charset="0"/>
                <a:hlinkClick r:id="rId2"/>
              </a:rPr>
              <a:t>Full tutorial</a:t>
            </a:r>
            <a:endParaRPr lang="en-US" dirty="0">
              <a:cs typeface="Courier New" panose="02070309020205020404" pitchFamily="49" charset="0"/>
            </a:endParaRPr>
          </a:p>
        </p:txBody>
      </p:sp>
    </p:spTree>
    <p:extLst>
      <p:ext uri="{BB962C8B-B14F-4D97-AF65-F5344CB8AC3E}">
        <p14:creationId xmlns:p14="http://schemas.microsoft.com/office/powerpoint/2010/main" val="2500757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SCE 221">
      <a:dk1>
        <a:sysClr val="windowText" lastClr="000000"/>
      </a:dk1>
      <a:lt1>
        <a:sysClr val="window" lastClr="FFFFFF"/>
      </a:lt1>
      <a:dk2>
        <a:srgbClr val="0000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2120</TotalTime>
  <Words>707</Words>
  <Application>Microsoft Office PowerPoint</Application>
  <PresentationFormat>Widescreen</PresentationFormat>
  <Paragraphs>116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Trebuchet MS</vt:lpstr>
      <vt:lpstr>Tw Cen MT</vt:lpstr>
      <vt:lpstr>Circuit</vt:lpstr>
      <vt:lpstr>Java Algorithms</vt:lpstr>
      <vt:lpstr>Summary of Utilities</vt:lpstr>
      <vt:lpstr>Example of using Sort</vt:lpstr>
      <vt:lpstr>Advanced Algorithms with lambda expressions (Java 8)</vt:lpstr>
      <vt:lpstr>Advanced Algorithms with lambda expressions (Java 8)</vt:lpstr>
      <vt:lpstr>Advanced Algorithms with lambda expressions (Java 8)</vt:lpstr>
      <vt:lpstr>Advanced Algorithms with lambda expressions (Java 8)</vt:lpstr>
      <vt:lpstr>Advanced Algorithms with lambda expressions (Java 8)</vt:lpstr>
      <vt:lpstr>Advanced Algorithms with lambda expressions (Java 8)</vt:lpstr>
      <vt:lpstr>Problem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CSCE 221 - Lab</dc:title>
  <dc:creator>Jory Denny</dc:creator>
  <cp:lastModifiedBy>Jory Denny</cp:lastModifiedBy>
  <cp:revision>203</cp:revision>
  <dcterms:created xsi:type="dcterms:W3CDTF">2015-08-27T15:17:35Z</dcterms:created>
  <dcterms:modified xsi:type="dcterms:W3CDTF">2018-04-02T14:55:39Z</dcterms:modified>
</cp:coreProperties>
</file>