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1"/>
  </p:notesMasterIdLst>
  <p:sldIdLst>
    <p:sldId id="426" r:id="rId2"/>
    <p:sldId id="464" r:id="rId3"/>
    <p:sldId id="465" r:id="rId4"/>
    <p:sldId id="490" r:id="rId5"/>
    <p:sldId id="466" r:id="rId6"/>
    <p:sldId id="467" r:id="rId7"/>
    <p:sldId id="468" r:id="rId8"/>
    <p:sldId id="471" r:id="rId9"/>
    <p:sldId id="469" r:id="rId10"/>
    <p:sldId id="470" r:id="rId11"/>
    <p:sldId id="472" r:id="rId12"/>
    <p:sldId id="473" r:id="rId13"/>
    <p:sldId id="475" r:id="rId14"/>
    <p:sldId id="476" r:id="rId15"/>
    <p:sldId id="525" r:id="rId16"/>
    <p:sldId id="526" r:id="rId17"/>
    <p:sldId id="527" r:id="rId18"/>
    <p:sldId id="528" r:id="rId19"/>
    <p:sldId id="529" r:id="rId20"/>
    <p:sldId id="477" r:id="rId21"/>
    <p:sldId id="478" r:id="rId22"/>
    <p:sldId id="482" r:id="rId23"/>
    <p:sldId id="479" r:id="rId24"/>
    <p:sldId id="480" r:id="rId25"/>
    <p:sldId id="481" r:id="rId26"/>
    <p:sldId id="483" r:id="rId27"/>
    <p:sldId id="484" r:id="rId28"/>
    <p:sldId id="485" r:id="rId29"/>
    <p:sldId id="487" r:id="rId30"/>
    <p:sldId id="488" r:id="rId31"/>
    <p:sldId id="489" r:id="rId32"/>
    <p:sldId id="491" r:id="rId33"/>
    <p:sldId id="510" r:id="rId34"/>
    <p:sldId id="493" r:id="rId35"/>
    <p:sldId id="511" r:id="rId36"/>
    <p:sldId id="512" r:id="rId37"/>
    <p:sldId id="513" r:id="rId38"/>
    <p:sldId id="514" r:id="rId39"/>
    <p:sldId id="515" r:id="rId40"/>
    <p:sldId id="516" r:id="rId41"/>
    <p:sldId id="517" r:id="rId42"/>
    <p:sldId id="518" r:id="rId43"/>
    <p:sldId id="519" r:id="rId44"/>
    <p:sldId id="520" r:id="rId45"/>
    <p:sldId id="521" r:id="rId46"/>
    <p:sldId id="522" r:id="rId47"/>
    <p:sldId id="523" r:id="rId48"/>
    <p:sldId id="524" r:id="rId49"/>
    <p:sldId id="531" r:id="rId50"/>
    <p:sldId id="532" r:id="rId51"/>
    <p:sldId id="533" r:id="rId52"/>
    <p:sldId id="534" r:id="rId53"/>
    <p:sldId id="535" r:id="rId54"/>
    <p:sldId id="536" r:id="rId55"/>
    <p:sldId id="537" r:id="rId56"/>
    <p:sldId id="538" r:id="rId57"/>
    <p:sldId id="539" r:id="rId58"/>
    <p:sldId id="540" r:id="rId59"/>
    <p:sldId id="541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1783" autoAdjust="0"/>
  </p:normalViewPr>
  <p:slideViewPr>
    <p:cSldViewPr snapToGrid="0">
      <p:cViewPr varScale="1">
        <p:scale>
          <a:sx n="60" d="100"/>
          <a:sy n="60" d="100"/>
        </p:scale>
        <p:origin x="88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6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200">
                <a:ea typeface="新細明體" pitchFamily="18" charset="-120"/>
              </a:rPr>
              <a:t>Graphs</a:t>
            </a:r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646379C5-C5FB-4592-8E81-6FEA5F216C68}" type="datetime8">
              <a:rPr lang="zh-TW" altLang="en-US" sz="1200">
                <a:ea typeface="新細明體" pitchFamily="18" charset="-120"/>
              </a:rPr>
              <a:pPr eaLnBrk="1" hangingPunct="1"/>
              <a:t>二○一八年五月一日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A3F1A28E-1D83-4160-A367-7A082F8902FC}" type="slidenum">
              <a:rPr lang="zh-TW" altLang="en-US" sz="1200">
                <a:ea typeface="新細明體" pitchFamily="18" charset="-120"/>
              </a:rPr>
              <a:pPr eaLnBrk="1" hangingPunct="1"/>
              <a:t>49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145" tIns="43073" rIns="86145" bIns="43073"/>
          <a:lstStyle/>
          <a:p>
            <a:endParaRPr lang="zh-TW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2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FAA0AF4-41C8-4C7E-9C1B-A0410DEBBBAF}" type="datetime8">
              <a:rPr lang="zh-TW" altLang="en-US" sz="1300" b="0">
                <a:ea typeface="新細明體" charset="-120"/>
              </a:rPr>
              <a:pPr eaLnBrk="1" hangingPunct="1"/>
              <a:t>二○一八年五月一日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ECA30B33-4702-4FED-AFC3-51504253E5C6}" type="slidenum">
              <a:rPr lang="zh-TW" altLang="en-US" sz="1300" b="0">
                <a:ea typeface="新細明體" charset="-120"/>
              </a:rPr>
              <a:pPr eaLnBrk="1" hangingPunct="1"/>
              <a:t>2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6" tIns="44138" rIns="88276" bIns="44138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026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3AFB501-B1E5-4FC4-829D-F209F65E381F}" type="datetime8">
              <a:rPr lang="zh-TW" altLang="en-US" sz="1300" b="0">
                <a:ea typeface="新細明體" charset="-120"/>
              </a:rPr>
              <a:pPr eaLnBrk="1" hangingPunct="1"/>
              <a:t>二○一八年五月一日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D8F852FE-A08F-43D9-8183-A930C462FDD9}" type="slidenum">
              <a:rPr lang="zh-TW" altLang="en-US" sz="1300" b="0">
                <a:ea typeface="新細明體" charset="-120"/>
              </a:rPr>
              <a:pPr eaLnBrk="1" hangingPunct="1"/>
              <a:t>5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Explore incident edges in order, go along the unexplored edge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1. Seeing a neighbor already explored -&gt; check next edge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2. Reaching dead end (no more edges to explore) -&gt; go back to parent</a:t>
            </a:r>
          </a:p>
        </p:txBody>
      </p:sp>
    </p:spTree>
    <p:extLst>
      <p:ext uri="{BB962C8B-B14F-4D97-AF65-F5344CB8AC3E}">
        <p14:creationId xmlns:p14="http://schemas.microsoft.com/office/powerpoint/2010/main" val="17580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C07CB23-BBA6-41BE-8557-8A500EA1CD67}" type="datetime8">
              <a:rPr lang="zh-TW" altLang="en-US" sz="1300" b="0">
                <a:ea typeface="新細明體" charset="-120"/>
              </a:rPr>
              <a:pPr eaLnBrk="1" hangingPunct="1"/>
              <a:t>二○一八年五月一日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29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8CAF7575-69EE-443C-A5DD-DDFB6F6738AE}" type="slidenum">
              <a:rPr lang="zh-TW" altLang="en-US" sz="1300" b="0">
                <a:ea typeface="新細明體" charset="-120"/>
              </a:rPr>
              <a:pPr eaLnBrk="1" hangingPunct="1"/>
              <a:t>9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29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Use a rope to mark the visited route. Choose an unexplored way at the intersection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1. Seeing the rope -&gt; choose another way</a:t>
            </a:r>
          </a:p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ea typeface="新細明體" charset="-120"/>
              </a:rPr>
              <a:t>2. Reaching dead end (no more ways to explore) -&gt; go back to the last intersection</a:t>
            </a:r>
          </a:p>
        </p:txBody>
      </p:sp>
    </p:spTree>
    <p:extLst>
      <p:ext uri="{BB962C8B-B14F-4D97-AF65-F5344CB8AC3E}">
        <p14:creationId xmlns:p14="http://schemas.microsoft.com/office/powerpoint/2010/main" val="76208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93029B77-E8E1-4080-AB12-4AC78DA0BA63}" type="datetime8">
              <a:rPr lang="zh-TW" altLang="en-US" sz="1300" b="0">
                <a:ea typeface="新細明體" charset="-120"/>
              </a:rPr>
              <a:pPr eaLnBrk="1" hangingPunct="1"/>
              <a:t>二○一八年五月一日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1B1685A0-AE4C-48CB-9AA3-7187D8F70573}" type="slidenum">
              <a:rPr lang="zh-TW" altLang="en-US" sz="1300" b="0">
                <a:ea typeface="新細明體" charset="-120"/>
              </a:rPr>
              <a:pPr eaLnBrk="1" hangingPunct="1"/>
              <a:t>10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849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73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Biconnectivity</a:t>
            </a:r>
            <a:r>
              <a:rPr lang="en-US" dirty="0" smtClean="0"/>
              <a:t> – removing any single vertex breaks</a:t>
            </a:r>
            <a:r>
              <a:rPr lang="en-US" baseline="0" dirty="0" smtClean="0"/>
              <a:t> connectedness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 sz="1300" b="0">
                <a:ea typeface="新細明體" charset="-120"/>
              </a:rPr>
              <a:t>Graphs</a:t>
            </a:r>
            <a:endParaRPr lang="en-US" altLang="zh-TW" sz="1300" b="0">
              <a:ea typeface="新細明體" charset="-12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3E28389A-3EA4-49B7-99E3-16B794B1DE60}" type="datetime8">
              <a:rPr lang="zh-TW" altLang="en-US" sz="1300" b="0">
                <a:ea typeface="新細明體" charset="-120"/>
              </a:rPr>
              <a:pPr eaLnBrk="1" hangingPunct="1"/>
              <a:t>二○一八年五月一日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defTabSz="931863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fld id="{54D03BE8-43BF-4763-A7C1-52348A99B7FA}" type="slidenum">
              <a:rPr lang="zh-TW" altLang="en-US" sz="1300" b="0">
                <a:ea typeface="新細明體" charset="-120"/>
              </a:rPr>
              <a:pPr eaLnBrk="1" hangingPunct="1"/>
              <a:t>20</a:t>
            </a:fld>
            <a:endParaRPr lang="en-US" altLang="zh-TW" sz="1300" b="0">
              <a:ea typeface="新細明體" charset="-120"/>
            </a:endParaRPr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6" tIns="44138" rIns="88276" bIns="44138"/>
          <a:lstStyle/>
          <a:p>
            <a:pPr eaLnBrk="1" hangingPunct="1"/>
            <a:endParaRPr lang="zh-TW" altLang="en-US" smtClean="0">
              <a:latin typeface="Times New Roman" panose="02020603050405020304" pitchFamily="18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8431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Biconnected</a:t>
            </a:r>
            <a:r>
              <a:rPr lang="en-US" dirty="0" smtClean="0"/>
              <a:t> component – the component remains connected if any vertex is removed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1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300" smtClean="0"/>
              <a:t>Shortest Path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29CD372-265A-4B65-BAED-A39BDE644E93}" type="datetime8">
              <a:rPr lang="en-US" altLang="en-US" sz="1300"/>
              <a:pPr eaLnBrk="1" hangingPunct="1"/>
              <a:t>5/1/2018 4:22 PM</a:t>
            </a:fld>
            <a:endParaRPr lang="en-US" altLang="en-US" sz="1300"/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1E99644-7D64-4FD8-931C-BC45E247EF64}" type="slidenum">
              <a:rPr lang="en-US" altLang="en-US" sz="1300"/>
              <a:pPr eaLnBrk="1" hangingPunct="1"/>
              <a:t>32</a:t>
            </a:fld>
            <a:endParaRPr lang="en-US" altLang="en-US" sz="1300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60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© 2010 Goodrich, Tamassia</a:t>
            </a:r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 smtClean="0"/>
              <a:t>Hash Tables</a:t>
            </a:r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2010 Goodrich, Tamassia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Hash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w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br>
              <a:rPr lang="en-US" dirty="0" smtClean="0"/>
            </a:br>
            <a:r>
              <a:rPr lang="en-US" sz="4000" dirty="0" smtClean="0"/>
              <a:t>Graph Algorithms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Java, Goodrich, </a:t>
            </a:r>
            <a:r>
              <a:rPr lang="en-US" dirty="0" err="1"/>
              <a:t>Tamassia</a:t>
            </a:r>
            <a:r>
              <a:rPr lang="en-US" dirty="0"/>
              <a:t> and </a:t>
            </a:r>
            <a:r>
              <a:rPr lang="en-US" dirty="0" err="1"/>
              <a:t>Goldwasser</a:t>
            </a:r>
            <a:r>
              <a:rPr lang="en-US"/>
              <a:t> (Wiley 2016)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72042" y="1120451"/>
            <a:ext cx="3146425" cy="1971675"/>
            <a:chOff x="7072042" y="1120451"/>
            <a:chExt cx="3146425" cy="1971675"/>
          </a:xfrm>
        </p:grpSpPr>
        <p:sp>
          <p:nvSpPr>
            <p:cNvPr id="5" name="Oval 567"/>
            <p:cNvSpPr>
              <a:spLocks noChangeArrowheads="1"/>
            </p:cNvSpPr>
            <p:nvPr/>
          </p:nvSpPr>
          <p:spPr bwMode="auto">
            <a:xfrm>
              <a:off x="9281842" y="11204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ORD</a:t>
              </a:r>
            </a:p>
          </p:txBody>
        </p:sp>
        <p:sp>
          <p:nvSpPr>
            <p:cNvPr id="6" name="Oval 568"/>
            <p:cNvSpPr>
              <a:spLocks noChangeArrowheads="1"/>
            </p:cNvSpPr>
            <p:nvPr/>
          </p:nvSpPr>
          <p:spPr bwMode="auto">
            <a:xfrm>
              <a:off x="8992917" y="2634926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DFW</a:t>
              </a:r>
            </a:p>
          </p:txBody>
        </p:sp>
        <p:sp>
          <p:nvSpPr>
            <p:cNvPr id="7" name="Oval 569"/>
            <p:cNvSpPr>
              <a:spLocks noChangeArrowheads="1"/>
            </p:cNvSpPr>
            <p:nvPr/>
          </p:nvSpPr>
          <p:spPr bwMode="auto">
            <a:xfrm>
              <a:off x="7072042" y="1349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SFO</a:t>
              </a:r>
            </a:p>
          </p:txBody>
        </p:sp>
        <p:sp>
          <p:nvSpPr>
            <p:cNvPr id="8" name="Oval 570"/>
            <p:cNvSpPr>
              <a:spLocks noChangeArrowheads="1"/>
            </p:cNvSpPr>
            <p:nvPr/>
          </p:nvSpPr>
          <p:spPr bwMode="auto">
            <a:xfrm>
              <a:off x="7224442" y="2492051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2400" b="0">
                  <a:ea typeface="新細明體" charset="-120"/>
                </a:rPr>
                <a:t>LAX</a:t>
              </a:r>
            </a:p>
          </p:txBody>
        </p:sp>
        <p:cxnSp>
          <p:nvCxnSpPr>
            <p:cNvPr id="9" name="AutoShape 571"/>
            <p:cNvCxnSpPr>
              <a:cxnSpLocks noChangeShapeType="1"/>
              <a:stCxn id="7" idx="6"/>
              <a:endCxn id="5" idx="2"/>
            </p:cNvCxnSpPr>
            <p:nvPr/>
          </p:nvCxnSpPr>
          <p:spPr bwMode="auto">
            <a:xfrm flipV="1">
              <a:off x="8018192" y="1349051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572"/>
            <p:cNvCxnSpPr>
              <a:cxnSpLocks noChangeShapeType="1"/>
              <a:stCxn id="6" idx="0"/>
              <a:endCxn id="5" idx="4"/>
            </p:cNvCxnSpPr>
            <p:nvPr/>
          </p:nvCxnSpPr>
          <p:spPr bwMode="auto">
            <a:xfrm flipV="1">
              <a:off x="9461230" y="1587176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73"/>
            <p:cNvCxnSpPr>
              <a:cxnSpLocks noChangeShapeType="1"/>
              <a:stCxn id="7" idx="4"/>
              <a:endCxn id="8" idx="0"/>
            </p:cNvCxnSpPr>
            <p:nvPr/>
          </p:nvCxnSpPr>
          <p:spPr bwMode="auto">
            <a:xfrm>
              <a:off x="7540355" y="1815776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574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8170592" y="2720651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575"/>
            <p:cNvCxnSpPr>
              <a:cxnSpLocks noChangeShapeType="1"/>
              <a:stCxn id="8" idx="7"/>
              <a:endCxn id="5" idx="3"/>
            </p:cNvCxnSpPr>
            <p:nvPr/>
          </p:nvCxnSpPr>
          <p:spPr bwMode="auto">
            <a:xfrm flipV="1">
              <a:off x="8024542" y="1520501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6"/>
            <p:cNvSpPr txBox="1">
              <a:spLocks noChangeArrowheads="1"/>
            </p:cNvSpPr>
            <p:nvPr/>
          </p:nvSpPr>
          <p:spPr bwMode="auto">
            <a:xfrm rot="16937753">
              <a:off x="9239773" y="1675283"/>
              <a:ext cx="600075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802</a:t>
              </a:r>
            </a:p>
          </p:txBody>
        </p:sp>
        <p:sp>
          <p:nvSpPr>
            <p:cNvPr id="15" name="Text Box 577"/>
            <p:cNvSpPr txBox="1">
              <a:spLocks noChangeArrowheads="1"/>
            </p:cNvSpPr>
            <p:nvPr/>
          </p:nvSpPr>
          <p:spPr bwMode="auto">
            <a:xfrm rot="19463698">
              <a:off x="8103917" y="18570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1743</a:t>
              </a:r>
            </a:p>
          </p:txBody>
        </p:sp>
        <p:sp>
          <p:nvSpPr>
            <p:cNvPr id="16" name="Text Box 578"/>
            <p:cNvSpPr txBox="1">
              <a:spLocks noChangeArrowheads="1"/>
            </p:cNvSpPr>
            <p:nvPr/>
          </p:nvSpPr>
          <p:spPr bwMode="auto">
            <a:xfrm rot="20910655">
              <a:off x="8215042" y="112045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1843</a:t>
              </a:r>
            </a:p>
          </p:txBody>
        </p:sp>
        <p:sp>
          <p:nvSpPr>
            <p:cNvPr id="17" name="Text Box 579"/>
            <p:cNvSpPr txBox="1">
              <a:spLocks noChangeArrowheads="1"/>
            </p:cNvSpPr>
            <p:nvPr/>
          </p:nvSpPr>
          <p:spPr bwMode="auto">
            <a:xfrm rot="695916">
              <a:off x="8256317" y="2447601"/>
              <a:ext cx="738188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1233</a:t>
              </a:r>
            </a:p>
          </p:txBody>
        </p:sp>
        <p:sp>
          <p:nvSpPr>
            <p:cNvPr id="18" name="Text Box 580"/>
            <p:cNvSpPr txBox="1">
              <a:spLocks noChangeArrowheads="1"/>
            </p:cNvSpPr>
            <p:nvPr/>
          </p:nvSpPr>
          <p:spPr bwMode="auto">
            <a:xfrm rot="4665015">
              <a:off x="7472886" y="1984845"/>
              <a:ext cx="6000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337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990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DFS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030790" cy="434088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altLang="zh-TW" dirty="0" smtClean="0"/>
                  <a:t>The algorithm uses a mechanism for setting and getting “labels” of vertices and edges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Labeling of the edges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as discovery edges 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𝑈𝑁𝐸𝑋𝑃𝐿𝑂𝑅𝐸𝐷</m:t>
                        </m:r>
                      </m:e>
                    </m:d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TW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zh-TW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397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030790" cy="4340885"/>
              </a:xfrm>
              <a:blipFill rotWithShape="0">
                <a:blip r:embed="rId3"/>
                <a:stretch>
                  <a:fillRect l="-1211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344610" cy="4608514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a start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Labeling of the edges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in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the connected component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discovery edges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 back edges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𝐵𝐴𝐶𝐾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344610" cy="4608514"/>
              </a:xfrm>
              <a:blipFill rotWithShape="0">
                <a:blip r:embed="rId4"/>
                <a:stretch>
                  <a:fillRect l="-1256"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975" name="Picture 6" descr="j0235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182564"/>
            <a:ext cx="1876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Property 1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visits all the vertices and edges in the connected component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2</a:t>
                </a:r>
              </a:p>
              <a:p>
                <a:pPr lvl="1"/>
                <a:r>
                  <a:rPr lang="en-US" altLang="zh-TW" dirty="0" smtClean="0"/>
                  <a:t>The discovery edges labeled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form a spanning tree of the connected component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870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045" name="Group 4"/>
          <p:cNvGrpSpPr>
            <a:grpSpLocks/>
          </p:cNvGrpSpPr>
          <p:nvPr/>
        </p:nvGrpSpPr>
        <p:grpSpPr bwMode="auto">
          <a:xfrm>
            <a:off x="6172201" y="2743200"/>
            <a:ext cx="4043363" cy="2401888"/>
            <a:chOff x="3377" y="1085"/>
            <a:chExt cx="1941" cy="1153"/>
          </a:xfrm>
        </p:grpSpPr>
        <p:sp>
          <p:nvSpPr>
            <p:cNvPr id="87052" name="Oval 5"/>
            <p:cNvSpPr>
              <a:spLocks noChangeAspect="1" noChangeArrowheads="1"/>
            </p:cNvSpPr>
            <p:nvPr/>
          </p:nvSpPr>
          <p:spPr bwMode="auto">
            <a:xfrm>
              <a:off x="4299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D</a:t>
              </a:r>
            </a:p>
          </p:txBody>
        </p:sp>
        <p:sp>
          <p:nvSpPr>
            <p:cNvPr id="87053" name="Oval 6"/>
            <p:cNvSpPr>
              <a:spLocks noChangeAspect="1" noChangeArrowheads="1"/>
            </p:cNvSpPr>
            <p:nvPr/>
          </p:nvSpPr>
          <p:spPr bwMode="auto">
            <a:xfrm>
              <a:off x="337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B</a:t>
              </a:r>
            </a:p>
          </p:txBody>
        </p:sp>
        <p:sp>
          <p:nvSpPr>
            <p:cNvPr id="87054" name="Oval 7"/>
            <p:cNvSpPr>
              <a:spLocks noChangeAspect="1" noChangeArrowheads="1"/>
            </p:cNvSpPr>
            <p:nvPr/>
          </p:nvSpPr>
          <p:spPr bwMode="auto">
            <a:xfrm>
              <a:off x="3838" y="108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A</a:t>
              </a:r>
            </a:p>
          </p:txBody>
        </p:sp>
        <p:sp>
          <p:nvSpPr>
            <p:cNvPr id="87055" name="Oval 8"/>
            <p:cNvSpPr>
              <a:spLocks noChangeAspect="1" noChangeArrowheads="1"/>
            </p:cNvSpPr>
            <p:nvPr/>
          </p:nvSpPr>
          <p:spPr bwMode="auto">
            <a:xfrm>
              <a:off x="3838" y="2007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 dirty="0">
                  <a:ea typeface="新細明體" charset="-120"/>
                </a:rPr>
                <a:t>C</a:t>
              </a:r>
            </a:p>
          </p:txBody>
        </p:sp>
        <p:cxnSp>
          <p:nvCxnSpPr>
            <p:cNvPr id="87056" name="AutoShape 9"/>
            <p:cNvCxnSpPr>
              <a:cxnSpLocks noChangeAspect="1" noChangeShapeType="1"/>
              <a:stCxn id="87054" idx="3"/>
              <a:endCxn id="87053" idx="7"/>
            </p:cNvCxnSpPr>
            <p:nvPr/>
          </p:nvCxnSpPr>
          <p:spPr bwMode="auto">
            <a:xfrm flipH="1">
              <a:off x="3574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7" name="AutoShape 10"/>
            <p:cNvCxnSpPr>
              <a:cxnSpLocks noChangeAspect="1" noChangeShapeType="1"/>
              <a:stCxn id="87055" idx="1"/>
              <a:endCxn id="87053" idx="5"/>
            </p:cNvCxnSpPr>
            <p:nvPr/>
          </p:nvCxnSpPr>
          <p:spPr bwMode="auto">
            <a:xfrm flipH="1" flipV="1">
              <a:off x="3574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8" name="AutoShape 11"/>
            <p:cNvCxnSpPr>
              <a:cxnSpLocks noChangeAspect="1" noChangeShapeType="1"/>
              <a:stCxn id="87055" idx="7"/>
              <a:endCxn id="87052" idx="3"/>
            </p:cNvCxnSpPr>
            <p:nvPr/>
          </p:nvCxnSpPr>
          <p:spPr bwMode="auto">
            <a:xfrm flipV="1">
              <a:off x="4035" y="1755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59" name="AutoShape 12"/>
            <p:cNvCxnSpPr>
              <a:cxnSpLocks noChangeAspect="1" noChangeShapeType="1"/>
              <a:stCxn id="87054" idx="5"/>
              <a:endCxn id="87052" idx="1"/>
            </p:cNvCxnSpPr>
            <p:nvPr/>
          </p:nvCxnSpPr>
          <p:spPr bwMode="auto">
            <a:xfrm>
              <a:off x="4035" y="1294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0" name="AutoShape 13"/>
            <p:cNvCxnSpPr>
              <a:cxnSpLocks noChangeAspect="1" noChangeShapeType="1"/>
              <a:stCxn id="87054" idx="4"/>
              <a:endCxn id="87055" idx="0"/>
            </p:cNvCxnSpPr>
            <p:nvPr/>
          </p:nvCxnSpPr>
          <p:spPr bwMode="auto">
            <a:xfrm>
              <a:off x="3953" y="1327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061" name="Oval 14"/>
            <p:cNvSpPr>
              <a:spLocks noChangeAspect="1" noChangeArrowheads="1"/>
            </p:cNvSpPr>
            <p:nvPr/>
          </p:nvSpPr>
          <p:spPr bwMode="auto">
            <a:xfrm>
              <a:off x="5087" y="154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E</a:t>
              </a:r>
            </a:p>
          </p:txBody>
        </p:sp>
        <p:cxnSp>
          <p:nvCxnSpPr>
            <p:cNvPr id="87062" name="AutoShape 15"/>
            <p:cNvCxnSpPr>
              <a:cxnSpLocks noChangeAspect="1" noChangeShapeType="1"/>
              <a:stCxn id="87055" idx="6"/>
              <a:endCxn id="87061" idx="3"/>
            </p:cNvCxnSpPr>
            <p:nvPr/>
          </p:nvCxnSpPr>
          <p:spPr bwMode="auto">
            <a:xfrm flipV="1">
              <a:off x="4080" y="1755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063" name="AutoShape 16"/>
            <p:cNvCxnSpPr>
              <a:cxnSpLocks noChangeAspect="1" noChangeShapeType="1"/>
              <a:stCxn id="87061" idx="1"/>
              <a:endCxn id="87054" idx="6"/>
            </p:cNvCxnSpPr>
            <p:nvPr/>
          </p:nvCxnSpPr>
          <p:spPr bwMode="auto">
            <a:xfrm flipH="1" flipV="1">
              <a:off x="4080" y="1200"/>
              <a:ext cx="1040" cy="3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046" name="AutoShape 17"/>
          <p:cNvCxnSpPr>
            <a:cxnSpLocks noChangeAspect="1" noChangeShapeType="1"/>
            <a:stCxn id="87047" idx="0"/>
            <a:endCxn id="87053" idx="4"/>
          </p:cNvCxnSpPr>
          <p:nvPr/>
        </p:nvCxnSpPr>
        <p:spPr bwMode="auto">
          <a:xfrm flipH="1" flipV="1">
            <a:off x="6411913" y="4203701"/>
            <a:ext cx="19050" cy="454025"/>
          </a:xfrm>
          <a:prstGeom prst="straightConnector1">
            <a:avLst/>
          </a:prstGeom>
          <a:noFill/>
          <a:ln w="38100">
            <a:solidFill>
              <a:schemeClr val="accent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47" name="Oval 18"/>
          <p:cNvSpPr>
            <a:spLocks noChangeAspect="1" noChangeArrowheads="1"/>
          </p:cNvSpPr>
          <p:nvPr/>
        </p:nvSpPr>
        <p:spPr bwMode="auto">
          <a:xfrm>
            <a:off x="6191251" y="4676776"/>
            <a:ext cx="481013" cy="4810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>
                <a:ea typeface="新細明體" charset="-120"/>
              </a:rPr>
              <a:t>F</a:t>
            </a:r>
          </a:p>
        </p:txBody>
      </p:sp>
      <p:sp>
        <p:nvSpPr>
          <p:cNvPr id="87048" name="Oval 19"/>
          <p:cNvSpPr>
            <a:spLocks noChangeAspect="1" noChangeArrowheads="1"/>
          </p:cNvSpPr>
          <p:nvPr/>
        </p:nvSpPr>
        <p:spPr bwMode="auto">
          <a:xfrm>
            <a:off x="9734551" y="4706938"/>
            <a:ext cx="481013" cy="48101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b="0" dirty="0">
                <a:ea typeface="新細明體" charset="-120"/>
              </a:rPr>
              <a:t>G</a:t>
            </a:r>
          </a:p>
        </p:txBody>
      </p:sp>
      <p:sp>
        <p:nvSpPr>
          <p:cNvPr id="87050" name="Text Box 25"/>
          <p:cNvSpPr txBox="1">
            <a:spLocks noChangeArrowheads="1"/>
          </p:cNvSpPr>
          <p:nvPr/>
        </p:nvSpPr>
        <p:spPr bwMode="auto">
          <a:xfrm>
            <a:off x="7032626" y="2205038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800" b="0" i="1" dirty="0">
                <a:latin typeface="Times New Roman" panose="02020603050405020304" pitchFamily="18" charset="0"/>
                <a:ea typeface="新細明體" charset="-120"/>
              </a:rPr>
              <a:t>v</a:t>
            </a:r>
            <a:r>
              <a:rPr lang="en-US" altLang="zh-TW" sz="2800" b="0" baseline="-25000" dirty="0">
                <a:latin typeface="Times New Roman" panose="02020603050405020304" pitchFamily="18" charset="0"/>
                <a:ea typeface="新細明體" charset="-120"/>
              </a:rPr>
              <a:t>1</a:t>
            </a:r>
          </a:p>
        </p:txBody>
      </p:sp>
      <p:sp>
        <p:nvSpPr>
          <p:cNvPr id="87051" name="Text Box 26"/>
          <p:cNvSpPr txBox="1">
            <a:spLocks noChangeArrowheads="1"/>
          </p:cNvSpPr>
          <p:nvPr/>
        </p:nvSpPr>
        <p:spPr bwMode="auto">
          <a:xfrm>
            <a:off x="10128251" y="4652963"/>
            <a:ext cx="576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TW" sz="2800" b="0" i="1">
                <a:latin typeface="Times New Roman" panose="02020603050405020304" pitchFamily="18" charset="0"/>
                <a:ea typeface="新細明體" charset="-120"/>
              </a:rPr>
              <a:t>v</a:t>
            </a:r>
            <a:r>
              <a:rPr lang="en-US" altLang="zh-TW" sz="2800" b="0" baseline="-25000">
                <a:latin typeface="Times New Roman" panose="02020603050405020304" pitchFamily="18" charset="0"/>
                <a:ea typeface="新細明體" charset="-12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51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Analysis of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105014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 smtClean="0">
                    <a:ea typeface="新細明體" charset="-120"/>
                  </a:rPr>
                  <a:t>Setting/getting a vertex/edge label takes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𝑂</m:t>
                    </m:r>
                    <m:r>
                      <a:rPr lang="en-US" altLang="zh-TW" b="0" i="1" dirty="0">
                        <a:latin typeface="Cambria Math" panose="02040503050406030204" pitchFamily="18" charset="0"/>
                        <a:ea typeface="新細明體" charset="-120"/>
                      </a:rPr>
                      <m:t>(1) 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time</a:t>
                </a: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Each vertex is labeled twice 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dirty="0">
                  <a:solidFill>
                    <a:schemeClr val="accent1"/>
                  </a:solidFill>
                  <a:ea typeface="新細明體" charset="-120"/>
                </a:endParaRP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𝑉𝐼𝑆𝐼𝑇𝐸𝐷</m:t>
                    </m:r>
                  </m:oMath>
                </a14:m>
                <a:endParaRPr lang="en-US" altLang="zh-TW" dirty="0">
                  <a:solidFill>
                    <a:schemeClr val="accent4"/>
                  </a:solidFill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Each edge is labeled twice</a:t>
                </a: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endParaRPr lang="en-US" altLang="zh-TW" dirty="0">
                  <a:ea typeface="新細明體" charset="-120"/>
                </a:endParaRPr>
              </a:p>
              <a:p>
                <a:pPr lvl="1"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once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𝐷𝐼𝑆𝐶𝑂𝑉𝐸𝑅𝑌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𝐵𝐴𝐶𝐾</m:t>
                    </m:r>
                  </m:oMath>
                </a14:m>
                <a:endParaRPr lang="en-US" altLang="zh-TW" dirty="0">
                  <a:solidFill>
                    <a:schemeClr val="accent2"/>
                  </a:solidFill>
                  <a:ea typeface="新細明體" charset="-120"/>
                </a:endParaRPr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r>
                  <a:rPr lang="en-US" altLang="zh-TW" dirty="0">
                    <a:ea typeface="新細明體" charset="-120"/>
                  </a:rPr>
                  <a:t>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DFS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) </m:t>
                    </m:r>
                  </m:oMath>
                </a14:m>
                <a:r>
                  <a:rPr lang="en-US" altLang="zh-TW" dirty="0">
                    <a:ea typeface="新細明體" charset="-120"/>
                  </a:rPr>
                  <a:t>and the 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outgoing</m:t>
                    </m:r>
                    <m:r>
                      <m:rPr>
                        <m:sty m:val="p"/>
                      </m:rPr>
                      <a:rPr lang="en-US" altLang="zh-TW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Edges</m:t>
                    </m:r>
                    <m:d>
                      <m:dPr>
                        <m:ctrlP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>
                    <a:ea typeface="新細明體" charset="-120"/>
                  </a:rPr>
                  <a:t> are called once for each </a:t>
                </a:r>
                <a:r>
                  <a:rPr lang="en-US" altLang="zh-TW" dirty="0" smtClean="0">
                    <a:ea typeface="新細明體" charset="-120"/>
                  </a:rPr>
                  <a:t>vertex</a:t>
                </a:r>
              </a:p>
              <a:p>
                <a:r>
                  <a:rPr lang="en-US" altLang="zh-TW" dirty="0"/>
                  <a:t>DFS runs in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/>
              </a:p>
              <a:p>
                <a:pPr>
                  <a:buClrTx/>
                  <a:buFont typeface="Times" panose="02020603050405020304" pitchFamily="18" charset="0"/>
                  <a:buChar char="•"/>
                </a:pPr>
                <a:endParaRPr lang="en-US" altLang="zh-TW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806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105014"/>
              </a:xfrm>
              <a:blipFill rotWithShape="0">
                <a:blip r:embed="rId2"/>
                <a:stretch>
                  <a:fillRect l="-862" t="-1783" b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069" name="Picture 4" descr="j0273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48" y="647397"/>
            <a:ext cx="1420813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64105" y="3144139"/>
            <a:ext cx="2465388" cy="1406524"/>
            <a:chOff x="6764105" y="3144139"/>
            <a:chExt cx="2465388" cy="1406524"/>
          </a:xfrm>
        </p:grpSpPr>
        <p:grpSp>
          <p:nvGrpSpPr>
            <p:cNvPr id="88070" name="Group 5"/>
            <p:cNvGrpSpPr>
              <a:grpSpLocks/>
            </p:cNvGrpSpPr>
            <p:nvPr/>
          </p:nvGrpSpPr>
          <p:grpSpPr bwMode="auto">
            <a:xfrm>
              <a:off x="6764105" y="3144139"/>
              <a:ext cx="2457450" cy="1350963"/>
              <a:chOff x="3377" y="1085"/>
              <a:chExt cx="1941" cy="1153"/>
            </a:xfrm>
          </p:grpSpPr>
          <p:sp>
            <p:nvSpPr>
              <p:cNvPr id="88074" name="Oval 6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 dirty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8075" name="Oval 7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8076" name="Oval 8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8077" name="Oval 9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8078" name="AutoShape 10"/>
              <p:cNvCxnSpPr>
                <a:cxnSpLocks noChangeAspect="1" noChangeShapeType="1"/>
                <a:stCxn id="88076" idx="3"/>
                <a:endCxn id="88075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79" name="AutoShape 11"/>
              <p:cNvCxnSpPr>
                <a:cxnSpLocks noChangeAspect="1" noChangeShapeType="1"/>
                <a:stCxn id="88077" idx="1"/>
                <a:endCxn id="88075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0" name="AutoShape 12"/>
              <p:cNvCxnSpPr>
                <a:cxnSpLocks noChangeAspect="1" noChangeShapeType="1"/>
                <a:stCxn id="88077" idx="7"/>
                <a:endCxn id="88074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1" name="AutoShape 13"/>
              <p:cNvCxnSpPr>
                <a:cxnSpLocks noChangeAspect="1" noChangeShapeType="1"/>
                <a:stCxn id="88076" idx="5"/>
                <a:endCxn id="88074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2" name="AutoShape 14"/>
              <p:cNvCxnSpPr>
                <a:cxnSpLocks noChangeAspect="1" noChangeShapeType="1"/>
                <a:stCxn id="88076" idx="4"/>
                <a:endCxn id="88077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8083" name="Oval 15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8084" name="AutoShape 16"/>
              <p:cNvCxnSpPr>
                <a:cxnSpLocks noChangeAspect="1" noChangeShapeType="1"/>
                <a:stCxn id="88077" idx="6"/>
                <a:endCxn id="88083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085" name="AutoShape 17"/>
              <p:cNvCxnSpPr>
                <a:cxnSpLocks noChangeAspect="1" noChangeShapeType="1"/>
                <a:stCxn id="88083" idx="1"/>
                <a:endCxn id="88076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8071" name="AutoShape 18"/>
            <p:cNvCxnSpPr>
              <a:cxnSpLocks noChangeAspect="1" noChangeShapeType="1"/>
              <a:stCxn id="88072" idx="0"/>
              <a:endCxn id="88075" idx="4"/>
            </p:cNvCxnSpPr>
            <p:nvPr/>
          </p:nvCxnSpPr>
          <p:spPr bwMode="auto">
            <a:xfrm flipH="1" flipV="1">
              <a:off x="6910155" y="3974401"/>
              <a:ext cx="12700" cy="265112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072" name="Oval 19"/>
            <p:cNvSpPr>
              <a:spLocks noChangeAspect="1" noChangeArrowheads="1"/>
            </p:cNvSpPr>
            <p:nvPr/>
          </p:nvSpPr>
          <p:spPr bwMode="auto">
            <a:xfrm>
              <a:off x="6776805" y="4258563"/>
              <a:ext cx="292100" cy="2921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F</a:t>
              </a:r>
            </a:p>
          </p:txBody>
        </p:sp>
        <p:sp>
          <p:nvSpPr>
            <p:cNvPr id="88073" name="Oval 20"/>
            <p:cNvSpPr>
              <a:spLocks noChangeAspect="1" noChangeArrowheads="1"/>
            </p:cNvSpPr>
            <p:nvPr/>
          </p:nvSpPr>
          <p:spPr bwMode="auto">
            <a:xfrm>
              <a:off x="8937393" y="4190301"/>
              <a:ext cx="292100" cy="2921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b="0">
                  <a:ea typeface="新細明體" charset="-12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5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br>
              <a:rPr lang="en-US" altLang="zh-TW" dirty="0" smtClean="0"/>
            </a:br>
            <a:r>
              <a:rPr lang="en-US" altLang="zh-TW" sz="2800" dirty="0" smtClean="0"/>
              <a:t>Path Finding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We can specialize the DFS algorithm to find a path between two given vertices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using the template method pattern</a:t>
                </a:r>
              </a:p>
              <a:p>
                <a:r>
                  <a:rPr lang="en-US" altLang="zh-TW" dirty="0" smtClean="0"/>
                  <a:t>We 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 smtClean="0"/>
                  <a:t> as the start vertex</a:t>
                </a:r>
              </a:p>
              <a:p>
                <a:r>
                  <a:rPr lang="en-US" altLang="zh-TW" dirty="0" smtClean="0"/>
                  <a:t>We use a stack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to keep track of the path between the start vertex and the current vertex</a:t>
                </a:r>
              </a:p>
              <a:p>
                <a:r>
                  <a:rPr lang="en-US" altLang="zh-TW" dirty="0" smtClean="0"/>
                  <a:t>As soon as destination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is encountered, we return the path as the contents of the stack 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113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701800"/>
                <a:ext cx="5130800" cy="503047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path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start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a goal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𝑧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Path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𝑧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push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elements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setLabel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path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𝐵𝐴𝐶𝐾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701800"/>
                <a:ext cx="5130800" cy="5030470"/>
              </a:xfrm>
              <a:blipFill rotWithShape="0">
                <a:blip r:embed="rId3"/>
                <a:stretch>
                  <a:fillRect l="-1070" t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42" name="Picture 5" descr="TR0022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92" y="4672503"/>
            <a:ext cx="13827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2200" y="2870200"/>
            <a:ext cx="4875211" cy="698500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199" y="4672503"/>
            <a:ext cx="4875211" cy="280497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198" y="5129703"/>
            <a:ext cx="4875211" cy="280497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197" y="5849821"/>
            <a:ext cx="4875211" cy="280497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</a:t>
            </a:r>
            <a:br>
              <a:rPr lang="en-US" altLang="zh-TW" dirty="0" smtClean="0"/>
            </a:br>
            <a:r>
              <a:rPr lang="en-US" altLang="zh-TW" sz="2800" dirty="0" smtClean="0"/>
              <a:t>Cycle Finding</a:t>
            </a:r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We can specialize the DFS algorithm to find a simple cycle using the template method pattern</a:t>
                </a:r>
              </a:p>
              <a:p>
                <a:r>
                  <a:rPr lang="en-US" altLang="zh-TW" dirty="0" smtClean="0"/>
                  <a:t>We use a stack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dirty="0" smtClean="0"/>
                  <a:t> to keep track of the path between the start vertex and the current vertex</a:t>
                </a:r>
              </a:p>
              <a:p>
                <a:r>
                  <a:rPr lang="en-US" altLang="zh-TW" dirty="0" smtClean="0"/>
                  <a:t>As soon as a back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TW" dirty="0" smtClean="0"/>
                  <a:t> is encountered, we return the cycle as the portion of the stack from the top to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216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 r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9093" y="1600200"/>
                <a:ext cx="4875211" cy="52578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b="0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ycle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a start vertex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Cycle containing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endParaRPr lang="en-US" u="sng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  <a:endParaRPr lang="en-US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  <a:endPara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r>
                  <a:rPr lang="en-US" b="0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ycle</a:t>
                </a:r>
                <a:r>
                  <a:rPr lang="en-US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Stack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push(</a:t>
                </a:r>
                <a:r>
                  <a:rPr lang="en-US" b="0" i="0" dirty="0" err="1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S.pop</a:t>
                </a:r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())</a:t>
                </a:r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top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elements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i="0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pop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9093" y="1600200"/>
                <a:ext cx="4875211" cy="5257800"/>
              </a:xfrm>
              <a:blipFill rotWithShape="0">
                <a:blip r:embed="rId3"/>
                <a:stretch>
                  <a:fillRect l="-1126" t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66" name="Picture 5" descr="BD0588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91" y="4622800"/>
            <a:ext cx="1216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2565400"/>
            <a:ext cx="4875211" cy="254000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72199" y="4368800"/>
            <a:ext cx="4875211" cy="1917700"/>
          </a:xfrm>
          <a:prstGeom prst="rect">
            <a:avLst/>
          </a:prstGeom>
          <a:solidFill>
            <a:srgbClr val="4F81BD">
              <a:alpha val="50196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Directed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491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We can specialize the traversal algorithms (DFS and BFS) to digraphs by traversing edges only along their direction</a:t>
                </a:r>
              </a:p>
              <a:p>
                <a:r>
                  <a:rPr lang="en-US" dirty="0" smtClean="0"/>
                  <a:t>In the directed DFS algorithm, we have four types of edges</a:t>
                </a:r>
              </a:p>
              <a:p>
                <a:pPr lvl="1"/>
                <a:r>
                  <a:rPr lang="en-US" dirty="0" smtClean="0"/>
                  <a:t>discovery edges</a:t>
                </a:r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back edges</a:t>
                </a:r>
              </a:p>
              <a:p>
                <a:pPr lvl="1"/>
                <a:r>
                  <a:rPr lang="en-US" dirty="0" smtClean="0">
                    <a:solidFill>
                      <a:schemeClr val="accent4"/>
                    </a:solidFill>
                  </a:rPr>
                  <a:t>forward edges</a:t>
                </a:r>
              </a:p>
              <a:p>
                <a:pPr lvl="1"/>
                <a:r>
                  <a:rPr lang="en-US" dirty="0" smtClean="0">
                    <a:solidFill>
                      <a:schemeClr val="accent3"/>
                    </a:solidFill>
                  </a:rPr>
                  <a:t>cross edges</a:t>
                </a:r>
              </a:p>
              <a:p>
                <a:r>
                  <a:rPr lang="en-US" dirty="0" smtClean="0"/>
                  <a:t>A directed DFS starting at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determines the vertices reachable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491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239000" y="2095500"/>
            <a:ext cx="2828925" cy="3352800"/>
            <a:chOff x="7239000" y="2095500"/>
            <a:chExt cx="2828925" cy="3352800"/>
          </a:xfrm>
        </p:grpSpPr>
        <p:sp>
          <p:nvSpPr>
            <p:cNvPr id="294916" name="Oval 4"/>
            <p:cNvSpPr>
              <a:spLocks noChangeArrowheads="1"/>
            </p:cNvSpPr>
            <p:nvPr/>
          </p:nvSpPr>
          <p:spPr bwMode="auto">
            <a:xfrm>
              <a:off x="7934325" y="49911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94917" name="Oval 5"/>
            <p:cNvSpPr>
              <a:spLocks noChangeArrowheads="1"/>
            </p:cNvSpPr>
            <p:nvPr/>
          </p:nvSpPr>
          <p:spPr bwMode="auto">
            <a:xfrm>
              <a:off x="7239000" y="3619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94918" name="Oval 6"/>
            <p:cNvSpPr>
              <a:spLocks noChangeArrowheads="1"/>
            </p:cNvSpPr>
            <p:nvPr/>
          </p:nvSpPr>
          <p:spPr bwMode="auto">
            <a:xfrm>
              <a:off x="7629525" y="2095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294919" name="Oval 7"/>
            <p:cNvSpPr>
              <a:spLocks noChangeArrowheads="1"/>
            </p:cNvSpPr>
            <p:nvPr/>
          </p:nvSpPr>
          <p:spPr bwMode="auto">
            <a:xfrm>
              <a:off x="9610725" y="424815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94920" name="Oval 8"/>
            <p:cNvSpPr>
              <a:spLocks noChangeArrowheads="1"/>
            </p:cNvSpPr>
            <p:nvPr/>
          </p:nvSpPr>
          <p:spPr bwMode="auto">
            <a:xfrm>
              <a:off x="9153525" y="28575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D</a:t>
              </a:r>
            </a:p>
          </p:txBody>
        </p:sp>
        <p:cxnSp>
          <p:nvCxnSpPr>
            <p:cNvPr id="7179" name="AutoShape 9"/>
            <p:cNvCxnSpPr>
              <a:cxnSpLocks noChangeShapeType="1"/>
              <a:stCxn id="294916" idx="1"/>
              <a:endCxn id="294917" idx="4"/>
            </p:cNvCxnSpPr>
            <p:nvPr/>
          </p:nvCxnSpPr>
          <p:spPr bwMode="auto">
            <a:xfrm flipH="1" flipV="1">
              <a:off x="7467600" y="4086226"/>
              <a:ext cx="533400" cy="9620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0" name="AutoShape 10"/>
            <p:cNvCxnSpPr>
              <a:cxnSpLocks noChangeShapeType="1"/>
              <a:stCxn id="294916" idx="6"/>
              <a:endCxn id="294919" idx="3"/>
            </p:cNvCxnSpPr>
            <p:nvPr/>
          </p:nvCxnSpPr>
          <p:spPr bwMode="auto">
            <a:xfrm flipV="1">
              <a:off x="8391526" y="4638676"/>
              <a:ext cx="1285875" cy="5810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1" name="AutoShape 11"/>
            <p:cNvCxnSpPr>
              <a:cxnSpLocks noChangeShapeType="1"/>
              <a:stCxn id="294917" idx="0"/>
              <a:endCxn id="294918" idx="4"/>
            </p:cNvCxnSpPr>
            <p:nvPr/>
          </p:nvCxnSpPr>
          <p:spPr bwMode="auto">
            <a:xfrm rot="5400000" flipH="1" flipV="1">
              <a:off x="7129463" y="2890838"/>
              <a:ext cx="1066800" cy="3905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24" name="AutoShape 12"/>
            <p:cNvCxnSpPr>
              <a:cxnSpLocks noChangeShapeType="1"/>
              <a:stCxn id="294920" idx="1"/>
              <a:endCxn id="294918" idx="6"/>
            </p:cNvCxnSpPr>
            <p:nvPr/>
          </p:nvCxnSpPr>
          <p:spPr bwMode="auto">
            <a:xfrm flipH="1" flipV="1">
              <a:off x="8096250" y="2324100"/>
              <a:ext cx="1123950" cy="590550"/>
            </a:xfrm>
            <a:prstGeom prst="straightConnector1">
              <a:avLst/>
            </a:prstGeom>
            <a:noFill/>
            <a:ln w="38100" cap="rnd">
              <a:solidFill>
                <a:schemeClr val="accent3"/>
              </a:solidFill>
              <a:prstDash val="sysDot"/>
              <a:round/>
              <a:headEnd/>
              <a:tailEnd type="triangle" w="med" len="lg"/>
            </a:ln>
            <a:effectLst/>
          </p:spPr>
        </p:cxnSp>
        <p:cxnSp>
          <p:nvCxnSpPr>
            <p:cNvPr id="294925" name="AutoShape 13"/>
            <p:cNvCxnSpPr>
              <a:cxnSpLocks noChangeShapeType="1"/>
              <a:endCxn id="294920" idx="5"/>
            </p:cNvCxnSpPr>
            <p:nvPr/>
          </p:nvCxnSpPr>
          <p:spPr bwMode="auto">
            <a:xfrm rot="16200000" flipV="1">
              <a:off x="9196388" y="3595688"/>
              <a:ext cx="990600" cy="295275"/>
            </a:xfrm>
            <a:prstGeom prst="straightConnector1">
              <a:avLst/>
            </a:prstGeom>
            <a:noFill/>
            <a:ln w="38100" cap="rnd">
              <a:solidFill>
                <a:schemeClr val="accent3"/>
              </a:solidFill>
              <a:prstDash val="sysDot"/>
              <a:round/>
              <a:headEnd/>
              <a:tailEnd type="triangle" w="med" len="lg"/>
            </a:ln>
            <a:effectLst/>
          </p:spPr>
        </p:cxnSp>
        <p:cxnSp>
          <p:nvCxnSpPr>
            <p:cNvPr id="294926" name="AutoShape 14"/>
            <p:cNvCxnSpPr>
              <a:cxnSpLocks noChangeShapeType="1"/>
              <a:stCxn id="294916" idx="7"/>
              <a:endCxn id="294920" idx="3"/>
            </p:cNvCxnSpPr>
            <p:nvPr/>
          </p:nvCxnSpPr>
          <p:spPr bwMode="auto">
            <a:xfrm rot="5400000" flipH="1" flipV="1">
              <a:off x="7867650" y="3705225"/>
              <a:ext cx="1809750" cy="89535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prstDash val="dashDot"/>
              <a:round/>
              <a:headEnd/>
              <a:tailEnd type="triangle" w="med" len="lg"/>
            </a:ln>
            <a:effectLst/>
          </p:spPr>
        </p:cxnSp>
        <p:cxnSp>
          <p:nvCxnSpPr>
            <p:cNvPr id="7185" name="AutoShape 15"/>
            <p:cNvCxnSpPr>
              <a:cxnSpLocks noChangeShapeType="1"/>
              <a:stCxn id="294917" idx="7"/>
              <a:endCxn id="294920" idx="2"/>
            </p:cNvCxnSpPr>
            <p:nvPr/>
          </p:nvCxnSpPr>
          <p:spPr bwMode="auto">
            <a:xfrm flipV="1">
              <a:off x="7629526" y="3086100"/>
              <a:ext cx="1514475" cy="5905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AutoShape 16"/>
            <p:cNvCxnSpPr>
              <a:cxnSpLocks noChangeShapeType="1"/>
              <a:stCxn id="294916" idx="2"/>
              <a:endCxn id="294918" idx="2"/>
            </p:cNvCxnSpPr>
            <p:nvPr/>
          </p:nvCxnSpPr>
          <p:spPr bwMode="auto">
            <a:xfrm rot="10800000">
              <a:off x="7620000" y="2324100"/>
              <a:ext cx="304800" cy="2895600"/>
            </a:xfrm>
            <a:prstGeom prst="curvedConnector3">
              <a:avLst>
                <a:gd name="adj1" fmla="val 501560"/>
              </a:avLst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071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smtClean="0"/>
                  <a:t>DFS </a:t>
                </a:r>
                <a:r>
                  <a:rPr lang="en-US" altLang="en-US" dirty="0" smtClean="0">
                    <a:solidFill>
                      <a:schemeClr val="tx2"/>
                    </a:solidFill>
                  </a:rPr>
                  <a:t>tree</a:t>
                </a:r>
                <a:r>
                  <a:rPr lang="en-US" altLang="en-US" dirty="0" smtClean="0"/>
                  <a:t> rooted 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: vertices reachable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via directed paths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819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8" name="Picture 163" descr="j0198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152400"/>
            <a:ext cx="15859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33650" y="3500438"/>
            <a:ext cx="3562350" cy="1985962"/>
            <a:chOff x="2533650" y="3500438"/>
            <a:chExt cx="3562350" cy="1985962"/>
          </a:xfrm>
        </p:grpSpPr>
        <p:sp>
          <p:nvSpPr>
            <p:cNvPr id="8199" name="Oval 167"/>
            <p:cNvSpPr>
              <a:spLocks noChangeArrowheads="1"/>
            </p:cNvSpPr>
            <p:nvPr/>
          </p:nvSpPr>
          <p:spPr bwMode="auto">
            <a:xfrm>
              <a:off x="2535238" y="5100638"/>
              <a:ext cx="360362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8200" name="Oval 168"/>
            <p:cNvSpPr>
              <a:spLocks noChangeArrowheads="1"/>
            </p:cNvSpPr>
            <p:nvPr/>
          </p:nvSpPr>
          <p:spPr bwMode="auto">
            <a:xfrm>
              <a:off x="3505201" y="4338639"/>
              <a:ext cx="360363" cy="3841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8201" name="Oval 169"/>
            <p:cNvSpPr>
              <a:spLocks noChangeArrowheads="1"/>
            </p:cNvSpPr>
            <p:nvPr/>
          </p:nvSpPr>
          <p:spPr bwMode="auto">
            <a:xfrm>
              <a:off x="2533650" y="3500438"/>
              <a:ext cx="361950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8202" name="Oval 170"/>
            <p:cNvSpPr>
              <a:spLocks noChangeArrowheads="1"/>
            </p:cNvSpPr>
            <p:nvPr/>
          </p:nvSpPr>
          <p:spPr bwMode="auto">
            <a:xfrm>
              <a:off x="4495801" y="5100638"/>
              <a:ext cx="360363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8203" name="Oval 171"/>
            <p:cNvSpPr>
              <a:spLocks noChangeArrowheads="1"/>
            </p:cNvSpPr>
            <p:nvPr/>
          </p:nvSpPr>
          <p:spPr bwMode="auto">
            <a:xfrm>
              <a:off x="4495800" y="3500438"/>
              <a:ext cx="361950" cy="38576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cxnSp>
          <p:nvCxnSpPr>
            <p:cNvPr id="8204" name="AutoShape 172"/>
            <p:cNvCxnSpPr>
              <a:cxnSpLocks noChangeShapeType="1"/>
              <a:stCxn id="8211" idx="1"/>
              <a:endCxn id="8203" idx="5"/>
            </p:cNvCxnSpPr>
            <p:nvPr/>
          </p:nvCxnSpPr>
          <p:spPr bwMode="auto">
            <a:xfrm flipH="1" flipV="1">
              <a:off x="4805364" y="3843339"/>
              <a:ext cx="981075" cy="5873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5" name="AutoShape 173"/>
            <p:cNvCxnSpPr>
              <a:cxnSpLocks noChangeShapeType="1"/>
              <a:stCxn id="8199" idx="6"/>
              <a:endCxn id="8202" idx="2"/>
            </p:cNvCxnSpPr>
            <p:nvPr/>
          </p:nvCxnSpPr>
          <p:spPr bwMode="auto">
            <a:xfrm>
              <a:off x="2909889" y="5294313"/>
              <a:ext cx="15716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6" name="AutoShape 174"/>
            <p:cNvCxnSpPr>
              <a:cxnSpLocks noChangeShapeType="1"/>
              <a:stCxn id="8200" idx="1"/>
              <a:endCxn id="8201" idx="5"/>
            </p:cNvCxnSpPr>
            <p:nvPr/>
          </p:nvCxnSpPr>
          <p:spPr bwMode="auto">
            <a:xfrm flipH="1" flipV="1">
              <a:off x="2843214" y="3843339"/>
              <a:ext cx="714375" cy="536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AutoShape 175"/>
            <p:cNvCxnSpPr>
              <a:cxnSpLocks noChangeShapeType="1"/>
              <a:stCxn id="8203" idx="2"/>
              <a:endCxn id="8201" idx="6"/>
            </p:cNvCxnSpPr>
            <p:nvPr/>
          </p:nvCxnSpPr>
          <p:spPr bwMode="auto">
            <a:xfrm flipH="1">
              <a:off x="2909889" y="3694113"/>
              <a:ext cx="15716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8" name="AutoShape 176"/>
            <p:cNvCxnSpPr>
              <a:cxnSpLocks noChangeShapeType="1"/>
              <a:stCxn id="8202" idx="0"/>
              <a:endCxn id="8203" idx="4"/>
            </p:cNvCxnSpPr>
            <p:nvPr/>
          </p:nvCxnSpPr>
          <p:spPr bwMode="auto">
            <a:xfrm flipV="1">
              <a:off x="4676775" y="3900488"/>
              <a:ext cx="0" cy="11858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9" name="AutoShape 177"/>
            <p:cNvCxnSpPr>
              <a:cxnSpLocks noChangeShapeType="1"/>
              <a:stCxn id="8199" idx="7"/>
              <a:endCxn id="8200" idx="3"/>
            </p:cNvCxnSpPr>
            <p:nvPr/>
          </p:nvCxnSpPr>
          <p:spPr bwMode="auto">
            <a:xfrm flipV="1">
              <a:off x="2843214" y="4681538"/>
              <a:ext cx="714375" cy="4619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0" name="AutoShape 178"/>
            <p:cNvCxnSpPr>
              <a:cxnSpLocks noChangeShapeType="1"/>
              <a:stCxn id="8200" idx="7"/>
              <a:endCxn id="8203" idx="3"/>
            </p:cNvCxnSpPr>
            <p:nvPr/>
          </p:nvCxnSpPr>
          <p:spPr bwMode="auto">
            <a:xfrm flipV="1">
              <a:off x="3813176" y="3843339"/>
              <a:ext cx="735013" cy="5365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1" name="Oval 180"/>
            <p:cNvSpPr>
              <a:spLocks noChangeArrowheads="1"/>
            </p:cNvSpPr>
            <p:nvPr/>
          </p:nvSpPr>
          <p:spPr bwMode="auto">
            <a:xfrm>
              <a:off x="5734050" y="4387851"/>
              <a:ext cx="361950" cy="385763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cxnSp>
          <p:nvCxnSpPr>
            <p:cNvPr id="8212" name="AutoShape 181"/>
            <p:cNvCxnSpPr>
              <a:cxnSpLocks noChangeShapeType="1"/>
              <a:stCxn id="8201" idx="4"/>
              <a:endCxn id="8199" idx="0"/>
            </p:cNvCxnSpPr>
            <p:nvPr/>
          </p:nvCxnSpPr>
          <p:spPr bwMode="auto">
            <a:xfrm>
              <a:off x="2714625" y="3900488"/>
              <a:ext cx="1588" cy="11858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3" name="AutoShape 182"/>
            <p:cNvCxnSpPr>
              <a:cxnSpLocks noChangeShapeType="1"/>
              <a:stCxn id="8202" idx="7"/>
              <a:endCxn id="8211" idx="3"/>
            </p:cNvCxnSpPr>
            <p:nvPr/>
          </p:nvCxnSpPr>
          <p:spPr bwMode="auto">
            <a:xfrm flipV="1">
              <a:off x="4803776" y="4730750"/>
              <a:ext cx="982663" cy="4127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4" name="AutoShape 184"/>
            <p:cNvCxnSpPr>
              <a:cxnSpLocks noChangeShapeType="1"/>
              <a:stCxn id="8202" idx="1"/>
              <a:endCxn id="8200" idx="5"/>
            </p:cNvCxnSpPr>
            <p:nvPr/>
          </p:nvCxnSpPr>
          <p:spPr bwMode="auto">
            <a:xfrm flipH="1" flipV="1">
              <a:off x="3813176" y="4681538"/>
              <a:ext cx="735013" cy="4619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" name="Group 1"/>
          <p:cNvGrpSpPr/>
          <p:nvPr/>
        </p:nvGrpSpPr>
        <p:grpSpPr>
          <a:xfrm>
            <a:off x="6892925" y="2852739"/>
            <a:ext cx="1916113" cy="1643062"/>
            <a:chOff x="6892925" y="2852739"/>
            <a:chExt cx="1916113" cy="1643062"/>
          </a:xfrm>
        </p:grpSpPr>
        <p:sp>
          <p:nvSpPr>
            <p:cNvPr id="8215" name="Oval 205"/>
            <p:cNvSpPr>
              <a:spLocks noChangeArrowheads="1"/>
            </p:cNvSpPr>
            <p:nvPr/>
          </p:nvSpPr>
          <p:spPr bwMode="auto">
            <a:xfrm>
              <a:off x="6894513" y="4176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A</a:t>
              </a:r>
            </a:p>
          </p:txBody>
        </p:sp>
        <p:sp>
          <p:nvSpPr>
            <p:cNvPr id="8216" name="Oval 206"/>
            <p:cNvSpPr>
              <a:spLocks noChangeArrowheads="1"/>
            </p:cNvSpPr>
            <p:nvPr/>
          </p:nvSpPr>
          <p:spPr bwMode="auto">
            <a:xfrm>
              <a:off x="7694613" y="3546475"/>
              <a:ext cx="296862" cy="3175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</a:p>
          </p:txBody>
        </p:sp>
        <p:sp>
          <p:nvSpPr>
            <p:cNvPr id="8217" name="Oval 207"/>
            <p:cNvSpPr>
              <a:spLocks noChangeArrowheads="1"/>
            </p:cNvSpPr>
            <p:nvPr/>
          </p:nvSpPr>
          <p:spPr bwMode="auto">
            <a:xfrm>
              <a:off x="6892925" y="2852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E</a:t>
              </a:r>
            </a:p>
          </p:txBody>
        </p:sp>
        <p:sp>
          <p:nvSpPr>
            <p:cNvPr id="8218" name="Oval 209"/>
            <p:cNvSpPr>
              <a:spLocks noChangeArrowheads="1"/>
            </p:cNvSpPr>
            <p:nvPr/>
          </p:nvSpPr>
          <p:spPr bwMode="auto">
            <a:xfrm>
              <a:off x="8510588" y="2852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D</a:t>
              </a:r>
            </a:p>
          </p:txBody>
        </p:sp>
        <p:cxnSp>
          <p:nvCxnSpPr>
            <p:cNvPr id="8219" name="AutoShape 212"/>
            <p:cNvCxnSpPr>
              <a:cxnSpLocks noChangeShapeType="1"/>
              <a:stCxn id="8216" idx="1"/>
              <a:endCxn id="8217" idx="5"/>
            </p:cNvCxnSpPr>
            <p:nvPr/>
          </p:nvCxnSpPr>
          <p:spPr bwMode="auto">
            <a:xfrm flipH="1" flipV="1">
              <a:off x="7148513" y="3136901"/>
              <a:ext cx="588962" cy="4429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0" name="AutoShape 213"/>
            <p:cNvCxnSpPr>
              <a:cxnSpLocks noChangeShapeType="1"/>
              <a:stCxn id="8218" idx="2"/>
              <a:endCxn id="8217" idx="6"/>
            </p:cNvCxnSpPr>
            <p:nvPr/>
          </p:nvCxnSpPr>
          <p:spPr bwMode="auto">
            <a:xfrm flipH="1">
              <a:off x="7202489" y="3013075"/>
              <a:ext cx="129698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1" name="AutoShape 218"/>
            <p:cNvCxnSpPr>
              <a:cxnSpLocks noChangeShapeType="1"/>
              <a:stCxn id="8217" idx="4"/>
              <a:endCxn id="8215" idx="0"/>
            </p:cNvCxnSpPr>
            <p:nvPr/>
          </p:nvCxnSpPr>
          <p:spPr bwMode="auto">
            <a:xfrm>
              <a:off x="7042150" y="3182938"/>
              <a:ext cx="1588" cy="982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892925" y="4757739"/>
            <a:ext cx="2936875" cy="1643062"/>
            <a:chOff x="6892925" y="4757739"/>
            <a:chExt cx="2936875" cy="1643062"/>
          </a:xfrm>
        </p:grpSpPr>
        <p:sp>
          <p:nvSpPr>
            <p:cNvPr id="8222" name="Oval 240"/>
            <p:cNvSpPr>
              <a:spLocks noChangeArrowheads="1"/>
            </p:cNvSpPr>
            <p:nvPr/>
          </p:nvSpPr>
          <p:spPr bwMode="auto">
            <a:xfrm>
              <a:off x="6894513" y="6081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A</a:t>
              </a:r>
            </a:p>
          </p:txBody>
        </p:sp>
        <p:sp>
          <p:nvSpPr>
            <p:cNvPr id="8223" name="Oval 241"/>
            <p:cNvSpPr>
              <a:spLocks noChangeArrowheads="1"/>
            </p:cNvSpPr>
            <p:nvPr/>
          </p:nvSpPr>
          <p:spPr bwMode="auto">
            <a:xfrm>
              <a:off x="7694613" y="5451475"/>
              <a:ext cx="296862" cy="3175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C</a:t>
              </a:r>
            </a:p>
          </p:txBody>
        </p:sp>
        <p:sp>
          <p:nvSpPr>
            <p:cNvPr id="8224" name="Oval 242"/>
            <p:cNvSpPr>
              <a:spLocks noChangeArrowheads="1"/>
            </p:cNvSpPr>
            <p:nvPr/>
          </p:nvSpPr>
          <p:spPr bwMode="auto">
            <a:xfrm>
              <a:off x="6892925" y="4757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E</a:t>
              </a:r>
            </a:p>
          </p:txBody>
        </p:sp>
        <p:sp>
          <p:nvSpPr>
            <p:cNvPr id="8225" name="Oval 243"/>
            <p:cNvSpPr>
              <a:spLocks noChangeArrowheads="1"/>
            </p:cNvSpPr>
            <p:nvPr/>
          </p:nvSpPr>
          <p:spPr bwMode="auto">
            <a:xfrm>
              <a:off x="8510588" y="6081714"/>
              <a:ext cx="296862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B</a:t>
              </a:r>
            </a:p>
          </p:txBody>
        </p:sp>
        <p:sp>
          <p:nvSpPr>
            <p:cNvPr id="8226" name="Oval 244"/>
            <p:cNvSpPr>
              <a:spLocks noChangeArrowheads="1"/>
            </p:cNvSpPr>
            <p:nvPr/>
          </p:nvSpPr>
          <p:spPr bwMode="auto">
            <a:xfrm>
              <a:off x="8510588" y="4757739"/>
              <a:ext cx="298450" cy="31908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D</a:t>
              </a:r>
            </a:p>
          </p:txBody>
        </p:sp>
        <p:cxnSp>
          <p:nvCxnSpPr>
            <p:cNvPr id="8227" name="AutoShape 246"/>
            <p:cNvCxnSpPr>
              <a:cxnSpLocks noChangeShapeType="1"/>
              <a:stCxn id="8222" idx="6"/>
              <a:endCxn id="8225" idx="2"/>
            </p:cNvCxnSpPr>
            <p:nvPr/>
          </p:nvCxnSpPr>
          <p:spPr bwMode="auto">
            <a:xfrm>
              <a:off x="7202489" y="6242050"/>
              <a:ext cx="129698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8" name="AutoShape 247"/>
            <p:cNvCxnSpPr>
              <a:cxnSpLocks noChangeShapeType="1"/>
              <a:stCxn id="8223" idx="1"/>
              <a:endCxn id="8224" idx="5"/>
            </p:cNvCxnSpPr>
            <p:nvPr/>
          </p:nvCxnSpPr>
          <p:spPr bwMode="auto">
            <a:xfrm flipH="1" flipV="1">
              <a:off x="7148513" y="5041901"/>
              <a:ext cx="588962" cy="4429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29" name="AutoShape 249"/>
            <p:cNvCxnSpPr>
              <a:cxnSpLocks noChangeShapeType="1"/>
              <a:stCxn id="8225" idx="0"/>
              <a:endCxn id="8226" idx="4"/>
            </p:cNvCxnSpPr>
            <p:nvPr/>
          </p:nvCxnSpPr>
          <p:spPr bwMode="auto">
            <a:xfrm flipV="1">
              <a:off x="8659813" y="5087938"/>
              <a:ext cx="0" cy="9826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30" name="Oval 252"/>
            <p:cNvSpPr>
              <a:spLocks noChangeArrowheads="1"/>
            </p:cNvSpPr>
            <p:nvPr/>
          </p:nvSpPr>
          <p:spPr bwMode="auto">
            <a:xfrm>
              <a:off x="9531350" y="5491164"/>
              <a:ext cx="298450" cy="3206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/>
                <a:t>F</a:t>
              </a:r>
            </a:p>
          </p:txBody>
        </p:sp>
        <p:cxnSp>
          <p:nvCxnSpPr>
            <p:cNvPr id="8231" name="AutoShape 254"/>
            <p:cNvCxnSpPr>
              <a:cxnSpLocks noChangeShapeType="1"/>
              <a:stCxn id="8225" idx="7"/>
              <a:endCxn id="8230" idx="3"/>
            </p:cNvCxnSpPr>
            <p:nvPr/>
          </p:nvCxnSpPr>
          <p:spPr bwMode="auto">
            <a:xfrm flipV="1">
              <a:off x="8764589" y="5775326"/>
              <a:ext cx="809625" cy="3413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2" name="AutoShape 255"/>
            <p:cNvCxnSpPr>
              <a:cxnSpLocks noChangeShapeType="1"/>
              <a:stCxn id="8225" idx="1"/>
              <a:endCxn id="8223" idx="5"/>
            </p:cNvCxnSpPr>
            <p:nvPr/>
          </p:nvCxnSpPr>
          <p:spPr bwMode="auto">
            <a:xfrm flipH="1" flipV="1">
              <a:off x="7947026" y="5735638"/>
              <a:ext cx="606425" cy="381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502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Connectivity</a:t>
            </a:r>
          </a:p>
        </p:txBody>
      </p:sp>
      <p:sp>
        <p:nvSpPr>
          <p:cNvPr id="922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vertex can reach all other vertices</a:t>
            </a:r>
            <a:endParaRPr lang="en-US" altLang="en-US"/>
          </a:p>
        </p:txBody>
      </p:sp>
      <p:pic>
        <p:nvPicPr>
          <p:cNvPr id="9222" name="Picture 91" descr="DD0079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52400"/>
            <a:ext cx="15922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112"/>
          <p:cNvGrpSpPr>
            <a:grpSpLocks/>
          </p:cNvGrpSpPr>
          <p:nvPr/>
        </p:nvGrpSpPr>
        <p:grpSpPr bwMode="auto">
          <a:xfrm>
            <a:off x="5666678" y="2927158"/>
            <a:ext cx="4953000" cy="3646487"/>
            <a:chOff x="1584" y="1591"/>
            <a:chExt cx="3120" cy="2297"/>
          </a:xfrm>
          <a:solidFill>
            <a:schemeClr val="accent1"/>
          </a:solidFill>
        </p:grpSpPr>
        <p:sp>
          <p:nvSpPr>
            <p:cNvPr id="9224" name="Oval 92"/>
            <p:cNvSpPr>
              <a:spLocks noChangeArrowheads="1"/>
            </p:cNvSpPr>
            <p:nvPr/>
          </p:nvSpPr>
          <p:spPr bwMode="auto">
            <a:xfrm>
              <a:off x="1680" y="1591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9225" name="Oval 93"/>
            <p:cNvSpPr>
              <a:spLocks noChangeArrowheads="1"/>
            </p:cNvSpPr>
            <p:nvPr/>
          </p:nvSpPr>
          <p:spPr bwMode="auto">
            <a:xfrm>
              <a:off x="2552" y="2681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9226" name="Oval 94"/>
            <p:cNvSpPr>
              <a:spLocks noChangeArrowheads="1"/>
            </p:cNvSpPr>
            <p:nvPr/>
          </p:nvSpPr>
          <p:spPr bwMode="auto">
            <a:xfrm>
              <a:off x="3153" y="2000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9227" name="Oval 95"/>
            <p:cNvSpPr>
              <a:spLocks noChangeArrowheads="1"/>
            </p:cNvSpPr>
            <p:nvPr/>
          </p:nvSpPr>
          <p:spPr bwMode="auto">
            <a:xfrm>
              <a:off x="4318" y="3400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9228" name="Oval 96"/>
            <p:cNvSpPr>
              <a:spLocks noChangeArrowheads="1"/>
            </p:cNvSpPr>
            <p:nvPr/>
          </p:nvSpPr>
          <p:spPr bwMode="auto">
            <a:xfrm>
              <a:off x="3530" y="2933"/>
              <a:ext cx="385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9229" name="Oval 97"/>
            <p:cNvSpPr>
              <a:spLocks noChangeArrowheads="1"/>
            </p:cNvSpPr>
            <p:nvPr/>
          </p:nvSpPr>
          <p:spPr bwMode="auto">
            <a:xfrm>
              <a:off x="1584" y="3509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sp>
          <p:nvSpPr>
            <p:cNvPr id="9230" name="Oval 98"/>
            <p:cNvSpPr>
              <a:spLocks noChangeArrowheads="1"/>
            </p:cNvSpPr>
            <p:nvPr/>
          </p:nvSpPr>
          <p:spPr bwMode="auto">
            <a:xfrm>
              <a:off x="4286" y="1855"/>
              <a:ext cx="386" cy="379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g</a:t>
              </a:r>
            </a:p>
          </p:txBody>
        </p:sp>
        <p:cxnSp>
          <p:nvCxnSpPr>
            <p:cNvPr id="9231" name="AutoShape 99"/>
            <p:cNvCxnSpPr>
              <a:cxnSpLocks noChangeShapeType="1"/>
              <a:stCxn id="9224" idx="4"/>
              <a:endCxn id="9229" idx="0"/>
            </p:cNvCxnSpPr>
            <p:nvPr/>
          </p:nvCxnSpPr>
          <p:spPr bwMode="auto">
            <a:xfrm flipH="1">
              <a:off x="1777" y="1994"/>
              <a:ext cx="96" cy="149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2" name="AutoShape 100"/>
            <p:cNvCxnSpPr>
              <a:cxnSpLocks noChangeShapeType="1"/>
              <a:stCxn id="9224" idx="5"/>
              <a:endCxn id="9225" idx="1"/>
            </p:cNvCxnSpPr>
            <p:nvPr/>
          </p:nvCxnSpPr>
          <p:spPr bwMode="auto">
            <a:xfrm>
              <a:off x="2009" y="1938"/>
              <a:ext cx="600" cy="77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3" name="AutoShape 101"/>
            <p:cNvCxnSpPr>
              <a:cxnSpLocks noChangeShapeType="1"/>
              <a:stCxn id="9224" idx="6"/>
              <a:endCxn id="9226" idx="2"/>
            </p:cNvCxnSpPr>
            <p:nvPr/>
          </p:nvCxnSpPr>
          <p:spPr bwMode="auto">
            <a:xfrm>
              <a:off x="2089" y="1782"/>
              <a:ext cx="1042" cy="40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4" name="AutoShape 102"/>
            <p:cNvCxnSpPr>
              <a:cxnSpLocks noChangeShapeType="1"/>
              <a:stCxn id="9230" idx="1"/>
              <a:endCxn id="9224" idx="7"/>
            </p:cNvCxnSpPr>
            <p:nvPr/>
          </p:nvCxnSpPr>
          <p:spPr bwMode="auto">
            <a:xfrm flipH="1" flipV="1">
              <a:off x="2009" y="1623"/>
              <a:ext cx="2334" cy="26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5" name="AutoShape 103"/>
            <p:cNvCxnSpPr>
              <a:cxnSpLocks noChangeShapeType="1"/>
              <a:stCxn id="9226" idx="6"/>
              <a:endCxn id="9230" idx="2"/>
            </p:cNvCxnSpPr>
            <p:nvPr/>
          </p:nvCxnSpPr>
          <p:spPr bwMode="auto">
            <a:xfrm flipV="1">
              <a:off x="3562" y="2046"/>
              <a:ext cx="701" cy="14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6" name="AutoShape 104"/>
            <p:cNvCxnSpPr>
              <a:cxnSpLocks noChangeShapeType="1"/>
              <a:stCxn id="9230" idx="4"/>
              <a:endCxn id="9227" idx="0"/>
            </p:cNvCxnSpPr>
            <p:nvPr/>
          </p:nvCxnSpPr>
          <p:spPr bwMode="auto">
            <a:xfrm>
              <a:off x="4479" y="2258"/>
              <a:ext cx="32" cy="111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7" name="AutoShape 105"/>
            <p:cNvCxnSpPr>
              <a:cxnSpLocks noChangeShapeType="1"/>
              <a:stCxn id="9225" idx="6"/>
              <a:endCxn id="9228" idx="2"/>
            </p:cNvCxnSpPr>
            <p:nvPr/>
          </p:nvCxnSpPr>
          <p:spPr bwMode="auto">
            <a:xfrm>
              <a:off x="2961" y="2872"/>
              <a:ext cx="546" cy="2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8" name="AutoShape 106"/>
            <p:cNvCxnSpPr>
              <a:cxnSpLocks noChangeShapeType="1"/>
              <a:stCxn id="9228" idx="5"/>
              <a:endCxn id="9227" idx="1"/>
            </p:cNvCxnSpPr>
            <p:nvPr/>
          </p:nvCxnSpPr>
          <p:spPr bwMode="auto">
            <a:xfrm>
              <a:off x="3859" y="3280"/>
              <a:ext cx="516" cy="15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39" name="AutoShape 107"/>
            <p:cNvCxnSpPr>
              <a:cxnSpLocks noChangeShapeType="1"/>
              <a:stCxn id="9229" idx="7"/>
              <a:endCxn id="9225" idx="3"/>
            </p:cNvCxnSpPr>
            <p:nvPr/>
          </p:nvCxnSpPr>
          <p:spPr bwMode="auto">
            <a:xfrm flipV="1">
              <a:off x="1913" y="3028"/>
              <a:ext cx="696" cy="51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40" name="AutoShape 108"/>
            <p:cNvCxnSpPr>
              <a:cxnSpLocks noChangeShapeType="1"/>
              <a:stCxn id="9229" idx="6"/>
              <a:endCxn id="9228" idx="3"/>
            </p:cNvCxnSpPr>
            <p:nvPr/>
          </p:nvCxnSpPr>
          <p:spPr bwMode="auto">
            <a:xfrm flipV="1">
              <a:off x="1992" y="3280"/>
              <a:ext cx="1594" cy="419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41" name="AutoShape 109"/>
            <p:cNvCxnSpPr>
              <a:cxnSpLocks noChangeShapeType="1"/>
              <a:stCxn id="9227" idx="2"/>
              <a:endCxn id="9229" idx="5"/>
            </p:cNvCxnSpPr>
            <p:nvPr/>
          </p:nvCxnSpPr>
          <p:spPr bwMode="auto">
            <a:xfrm flipH="1">
              <a:off x="1913" y="3590"/>
              <a:ext cx="2383" cy="26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9242" name="AutoShape 110"/>
            <p:cNvCxnSpPr>
              <a:cxnSpLocks noChangeShapeType="1"/>
              <a:stCxn id="9225" idx="7"/>
              <a:endCxn id="9230" idx="3"/>
            </p:cNvCxnSpPr>
            <p:nvPr/>
          </p:nvCxnSpPr>
          <p:spPr bwMode="auto">
            <a:xfrm flipV="1">
              <a:off x="2881" y="2202"/>
              <a:ext cx="1462" cy="511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23798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Strong Connectivity Algorithm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1027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en-US" dirty="0" smtClean="0"/>
                  <a:t>Pick a vertex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Perform a DFS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If there’s a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not visited, print “no”</a:t>
                </a:r>
              </a:p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/>
                  <a:t> with edges reversed</a:t>
                </a:r>
              </a:p>
              <a:p>
                <a:r>
                  <a:rPr lang="en-US" altLang="en-US" dirty="0" smtClean="0"/>
                  <a:t>Perform a DFS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altLang="en-US" dirty="0" smtClean="0"/>
              </a:p>
              <a:p>
                <a:pPr lvl="1"/>
                <a:r>
                  <a:rPr lang="en-US" altLang="en-US" dirty="0" smtClean="0"/>
                  <a:t>If there’s a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 smtClean="0"/>
                  <a:t> not visited, print “no”</a:t>
                </a:r>
              </a:p>
              <a:p>
                <a:pPr lvl="1"/>
                <a:r>
                  <a:rPr lang="en-US" altLang="en-US" dirty="0" smtClean="0"/>
                  <a:t>Else, print “yes”</a:t>
                </a:r>
              </a:p>
              <a:p>
                <a:r>
                  <a:rPr lang="en-US" alt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0244" name="Rectangle 1027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6" name="Picture 1115" descr="DD0079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52400"/>
            <a:ext cx="159226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05"/>
          <p:cNvSpPr txBox="1">
            <a:spLocks noChangeArrowheads="1"/>
          </p:cNvSpPr>
          <p:nvPr/>
        </p:nvSpPr>
        <p:spPr bwMode="auto">
          <a:xfrm>
            <a:off x="7180263" y="207168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G:</a:t>
            </a:r>
          </a:p>
        </p:txBody>
      </p:sp>
      <p:sp>
        <p:nvSpPr>
          <p:cNvPr id="10248" name="Text Box 1206"/>
          <p:cNvSpPr txBox="1">
            <a:spLocks noChangeArrowheads="1"/>
          </p:cNvSpPr>
          <p:nvPr/>
        </p:nvSpPr>
        <p:spPr bwMode="auto">
          <a:xfrm>
            <a:off x="7162800" y="4495800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G’:</a:t>
            </a:r>
          </a:p>
        </p:txBody>
      </p:sp>
      <p:sp>
        <p:nvSpPr>
          <p:cNvPr id="10249" name="Oval 1207"/>
          <p:cNvSpPr>
            <a:spLocks noChangeArrowheads="1"/>
          </p:cNvSpPr>
          <p:nvPr/>
        </p:nvSpPr>
        <p:spPr bwMode="auto">
          <a:xfrm>
            <a:off x="7756525" y="197326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</a:t>
            </a:r>
          </a:p>
        </p:txBody>
      </p:sp>
      <p:sp>
        <p:nvSpPr>
          <p:cNvPr id="10250" name="Oval 1209"/>
          <p:cNvSpPr>
            <a:spLocks noChangeArrowheads="1"/>
          </p:cNvSpPr>
          <p:nvPr/>
        </p:nvSpPr>
        <p:spPr bwMode="auto">
          <a:xfrm>
            <a:off x="8488363" y="28448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</a:t>
            </a:r>
          </a:p>
        </p:txBody>
      </p:sp>
      <p:sp>
        <p:nvSpPr>
          <p:cNvPr id="10251" name="Oval 1210"/>
          <p:cNvSpPr>
            <a:spLocks noChangeArrowheads="1"/>
          </p:cNvSpPr>
          <p:nvPr/>
        </p:nvSpPr>
        <p:spPr bwMode="auto">
          <a:xfrm>
            <a:off x="8993188" y="23002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c</a:t>
            </a:r>
          </a:p>
        </p:txBody>
      </p:sp>
      <p:sp>
        <p:nvSpPr>
          <p:cNvPr id="10252" name="Oval 1211"/>
          <p:cNvSpPr>
            <a:spLocks noChangeArrowheads="1"/>
          </p:cNvSpPr>
          <p:nvPr/>
        </p:nvSpPr>
        <p:spPr bwMode="auto">
          <a:xfrm>
            <a:off x="9971088" y="3419476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b</a:t>
            </a:r>
          </a:p>
        </p:txBody>
      </p:sp>
      <p:sp>
        <p:nvSpPr>
          <p:cNvPr id="10253" name="Oval 1212"/>
          <p:cNvSpPr>
            <a:spLocks noChangeArrowheads="1"/>
          </p:cNvSpPr>
          <p:nvPr/>
        </p:nvSpPr>
        <p:spPr bwMode="auto">
          <a:xfrm>
            <a:off x="9309100" y="304641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</a:t>
            </a:r>
          </a:p>
        </p:txBody>
      </p:sp>
      <p:sp>
        <p:nvSpPr>
          <p:cNvPr id="10254" name="Oval 1213"/>
          <p:cNvSpPr>
            <a:spLocks noChangeArrowheads="1"/>
          </p:cNvSpPr>
          <p:nvPr/>
        </p:nvSpPr>
        <p:spPr bwMode="auto">
          <a:xfrm>
            <a:off x="7675563" y="35067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f</a:t>
            </a:r>
          </a:p>
        </p:txBody>
      </p:sp>
      <p:sp>
        <p:nvSpPr>
          <p:cNvPr id="10255" name="Oval 1214"/>
          <p:cNvSpPr>
            <a:spLocks noChangeArrowheads="1"/>
          </p:cNvSpPr>
          <p:nvPr/>
        </p:nvSpPr>
        <p:spPr bwMode="auto">
          <a:xfrm>
            <a:off x="9944100" y="21844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g</a:t>
            </a:r>
          </a:p>
        </p:txBody>
      </p:sp>
      <p:cxnSp>
        <p:nvCxnSpPr>
          <p:cNvPr id="10256" name="AutoShape 1215"/>
          <p:cNvCxnSpPr>
            <a:cxnSpLocks noChangeShapeType="1"/>
            <a:stCxn id="10249" idx="4"/>
            <a:endCxn id="10254" idx="0"/>
          </p:cNvCxnSpPr>
          <p:nvPr/>
        </p:nvCxnSpPr>
        <p:spPr bwMode="auto">
          <a:xfrm flipH="1">
            <a:off x="7837488" y="2295526"/>
            <a:ext cx="80962" cy="119221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AutoShape 1216"/>
          <p:cNvCxnSpPr>
            <a:cxnSpLocks noChangeShapeType="1"/>
            <a:stCxn id="10249" idx="5"/>
            <a:endCxn id="10250" idx="1"/>
          </p:cNvCxnSpPr>
          <p:nvPr/>
        </p:nvCxnSpPr>
        <p:spPr bwMode="auto">
          <a:xfrm>
            <a:off x="8032750" y="2251076"/>
            <a:ext cx="503238" cy="6191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8" name="AutoShape 1217"/>
          <p:cNvCxnSpPr>
            <a:cxnSpLocks noChangeShapeType="1"/>
            <a:stCxn id="10249" idx="6"/>
            <a:endCxn id="10251" idx="2"/>
          </p:cNvCxnSpPr>
          <p:nvPr/>
        </p:nvCxnSpPr>
        <p:spPr bwMode="auto">
          <a:xfrm>
            <a:off x="8099426" y="2125664"/>
            <a:ext cx="874713" cy="3270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AutoShape 1218"/>
          <p:cNvCxnSpPr>
            <a:cxnSpLocks noChangeShapeType="1"/>
            <a:stCxn id="10255" idx="1"/>
            <a:endCxn id="10249" idx="7"/>
          </p:cNvCxnSpPr>
          <p:nvPr/>
        </p:nvCxnSpPr>
        <p:spPr bwMode="auto">
          <a:xfrm flipH="1" flipV="1">
            <a:off x="8032751" y="1998664"/>
            <a:ext cx="1958975" cy="2111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AutoShape 1219"/>
          <p:cNvCxnSpPr>
            <a:cxnSpLocks noChangeShapeType="1"/>
            <a:stCxn id="10251" idx="6"/>
            <a:endCxn id="10255" idx="2"/>
          </p:cNvCxnSpPr>
          <p:nvPr/>
        </p:nvCxnSpPr>
        <p:spPr bwMode="auto">
          <a:xfrm flipV="1">
            <a:off x="9336088" y="2336800"/>
            <a:ext cx="588962" cy="1158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1220"/>
          <p:cNvCxnSpPr>
            <a:cxnSpLocks noChangeShapeType="1"/>
            <a:stCxn id="10255" idx="4"/>
            <a:endCxn id="10252" idx="0"/>
          </p:cNvCxnSpPr>
          <p:nvPr/>
        </p:nvCxnSpPr>
        <p:spPr bwMode="auto">
          <a:xfrm>
            <a:off x="10106025" y="2506663"/>
            <a:ext cx="26988" cy="89376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AutoShape 1221"/>
          <p:cNvCxnSpPr>
            <a:cxnSpLocks noChangeShapeType="1"/>
            <a:stCxn id="10250" idx="6"/>
            <a:endCxn id="10253" idx="2"/>
          </p:cNvCxnSpPr>
          <p:nvPr/>
        </p:nvCxnSpPr>
        <p:spPr bwMode="auto">
          <a:xfrm>
            <a:off x="8831264" y="2997201"/>
            <a:ext cx="458787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1222"/>
          <p:cNvCxnSpPr>
            <a:cxnSpLocks noChangeShapeType="1"/>
            <a:stCxn id="10253" idx="5"/>
            <a:endCxn id="10252" idx="1"/>
          </p:cNvCxnSpPr>
          <p:nvPr/>
        </p:nvCxnSpPr>
        <p:spPr bwMode="auto">
          <a:xfrm>
            <a:off x="9585325" y="3324225"/>
            <a:ext cx="433388" cy="1206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1223"/>
          <p:cNvCxnSpPr>
            <a:cxnSpLocks noChangeShapeType="1"/>
            <a:stCxn id="10254" idx="7"/>
            <a:endCxn id="10250" idx="3"/>
          </p:cNvCxnSpPr>
          <p:nvPr/>
        </p:nvCxnSpPr>
        <p:spPr bwMode="auto">
          <a:xfrm flipV="1">
            <a:off x="7951788" y="3122614"/>
            <a:ext cx="584200" cy="4095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1224"/>
          <p:cNvCxnSpPr>
            <a:cxnSpLocks noChangeShapeType="1"/>
            <a:stCxn id="10254" idx="6"/>
            <a:endCxn id="10253" idx="3"/>
          </p:cNvCxnSpPr>
          <p:nvPr/>
        </p:nvCxnSpPr>
        <p:spPr bwMode="auto">
          <a:xfrm flipV="1">
            <a:off x="8018463" y="3324226"/>
            <a:ext cx="1338262" cy="334963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AutoShape 1225"/>
          <p:cNvCxnSpPr>
            <a:cxnSpLocks noChangeShapeType="1"/>
            <a:stCxn id="10252" idx="2"/>
            <a:endCxn id="10254" idx="5"/>
          </p:cNvCxnSpPr>
          <p:nvPr/>
        </p:nvCxnSpPr>
        <p:spPr bwMode="auto">
          <a:xfrm flipH="1">
            <a:off x="7951788" y="3571876"/>
            <a:ext cx="2000250" cy="212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Oval 1228"/>
          <p:cNvSpPr>
            <a:spLocks noChangeArrowheads="1"/>
          </p:cNvSpPr>
          <p:nvPr/>
        </p:nvSpPr>
        <p:spPr bwMode="auto">
          <a:xfrm>
            <a:off x="7745413" y="425926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a</a:t>
            </a:r>
          </a:p>
        </p:txBody>
      </p:sp>
      <p:sp>
        <p:nvSpPr>
          <p:cNvPr id="10268" name="Oval 1229"/>
          <p:cNvSpPr>
            <a:spLocks noChangeArrowheads="1"/>
          </p:cNvSpPr>
          <p:nvPr/>
        </p:nvSpPr>
        <p:spPr bwMode="auto">
          <a:xfrm>
            <a:off x="8477250" y="51308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d</a:t>
            </a:r>
          </a:p>
        </p:txBody>
      </p:sp>
      <p:sp>
        <p:nvSpPr>
          <p:cNvPr id="10269" name="Oval 1230"/>
          <p:cNvSpPr>
            <a:spLocks noChangeArrowheads="1"/>
          </p:cNvSpPr>
          <p:nvPr/>
        </p:nvSpPr>
        <p:spPr bwMode="auto">
          <a:xfrm>
            <a:off x="8982075" y="45862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c</a:t>
            </a:r>
          </a:p>
        </p:txBody>
      </p:sp>
      <p:sp>
        <p:nvSpPr>
          <p:cNvPr id="10270" name="Oval 1231"/>
          <p:cNvSpPr>
            <a:spLocks noChangeArrowheads="1"/>
          </p:cNvSpPr>
          <p:nvPr/>
        </p:nvSpPr>
        <p:spPr bwMode="auto">
          <a:xfrm>
            <a:off x="9959975" y="5705476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b</a:t>
            </a:r>
          </a:p>
        </p:txBody>
      </p:sp>
      <p:sp>
        <p:nvSpPr>
          <p:cNvPr id="10271" name="Oval 1232"/>
          <p:cNvSpPr>
            <a:spLocks noChangeArrowheads="1"/>
          </p:cNvSpPr>
          <p:nvPr/>
        </p:nvSpPr>
        <p:spPr bwMode="auto">
          <a:xfrm>
            <a:off x="9297988" y="5332413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e</a:t>
            </a:r>
          </a:p>
        </p:txBody>
      </p:sp>
      <p:sp>
        <p:nvSpPr>
          <p:cNvPr id="10272" name="Oval 1233"/>
          <p:cNvSpPr>
            <a:spLocks noChangeArrowheads="1"/>
          </p:cNvSpPr>
          <p:nvPr/>
        </p:nvSpPr>
        <p:spPr bwMode="auto">
          <a:xfrm>
            <a:off x="7664450" y="5792788"/>
            <a:ext cx="323850" cy="303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f</a:t>
            </a:r>
          </a:p>
        </p:txBody>
      </p:sp>
      <p:sp>
        <p:nvSpPr>
          <p:cNvPr id="10273" name="Oval 1234"/>
          <p:cNvSpPr>
            <a:spLocks noChangeArrowheads="1"/>
          </p:cNvSpPr>
          <p:nvPr/>
        </p:nvSpPr>
        <p:spPr bwMode="auto">
          <a:xfrm>
            <a:off x="9932988" y="4470401"/>
            <a:ext cx="323850" cy="30321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g</a:t>
            </a:r>
          </a:p>
        </p:txBody>
      </p:sp>
      <p:cxnSp>
        <p:nvCxnSpPr>
          <p:cNvPr id="10274" name="AutoShape 1235"/>
          <p:cNvCxnSpPr>
            <a:cxnSpLocks noChangeShapeType="1"/>
            <a:stCxn id="10267" idx="4"/>
            <a:endCxn id="10272" idx="0"/>
          </p:cNvCxnSpPr>
          <p:nvPr/>
        </p:nvCxnSpPr>
        <p:spPr bwMode="auto">
          <a:xfrm flipH="1">
            <a:off x="7826376" y="4581526"/>
            <a:ext cx="80963" cy="11922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AutoShape 1236"/>
          <p:cNvCxnSpPr>
            <a:cxnSpLocks noChangeShapeType="1"/>
            <a:stCxn id="10267" idx="5"/>
            <a:endCxn id="10268" idx="1"/>
          </p:cNvCxnSpPr>
          <p:nvPr/>
        </p:nvCxnSpPr>
        <p:spPr bwMode="auto">
          <a:xfrm>
            <a:off x="8021639" y="4537076"/>
            <a:ext cx="503237" cy="6191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AutoShape 1237"/>
          <p:cNvCxnSpPr>
            <a:cxnSpLocks noChangeShapeType="1"/>
            <a:stCxn id="10267" idx="6"/>
            <a:endCxn id="10269" idx="2"/>
          </p:cNvCxnSpPr>
          <p:nvPr/>
        </p:nvCxnSpPr>
        <p:spPr bwMode="auto">
          <a:xfrm>
            <a:off x="8088313" y="4411664"/>
            <a:ext cx="874712" cy="327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AutoShape 1238"/>
          <p:cNvCxnSpPr>
            <a:cxnSpLocks noChangeShapeType="1"/>
            <a:stCxn id="10273" idx="1"/>
            <a:endCxn id="10267" idx="7"/>
          </p:cNvCxnSpPr>
          <p:nvPr/>
        </p:nvCxnSpPr>
        <p:spPr bwMode="auto">
          <a:xfrm flipH="1" flipV="1">
            <a:off x="8021639" y="4284664"/>
            <a:ext cx="1958975" cy="21113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AutoShape 1239"/>
          <p:cNvCxnSpPr>
            <a:cxnSpLocks noChangeShapeType="1"/>
            <a:stCxn id="10269" idx="6"/>
            <a:endCxn id="10273" idx="2"/>
          </p:cNvCxnSpPr>
          <p:nvPr/>
        </p:nvCxnSpPr>
        <p:spPr bwMode="auto">
          <a:xfrm flipV="1">
            <a:off x="9324976" y="4622800"/>
            <a:ext cx="588963" cy="11588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AutoShape 1240"/>
          <p:cNvCxnSpPr>
            <a:cxnSpLocks noChangeShapeType="1"/>
            <a:stCxn id="10273" idx="4"/>
            <a:endCxn id="10270" idx="0"/>
          </p:cNvCxnSpPr>
          <p:nvPr/>
        </p:nvCxnSpPr>
        <p:spPr bwMode="auto">
          <a:xfrm>
            <a:off x="10094914" y="4792663"/>
            <a:ext cx="26987" cy="8937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0" name="AutoShape 1241"/>
          <p:cNvCxnSpPr>
            <a:cxnSpLocks noChangeShapeType="1"/>
            <a:stCxn id="10268" idx="6"/>
            <a:endCxn id="10271" idx="2"/>
          </p:cNvCxnSpPr>
          <p:nvPr/>
        </p:nvCxnSpPr>
        <p:spPr bwMode="auto">
          <a:xfrm>
            <a:off x="8820150" y="5283201"/>
            <a:ext cx="458788" cy="2016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1" name="AutoShape 1242"/>
          <p:cNvCxnSpPr>
            <a:cxnSpLocks noChangeShapeType="1"/>
            <a:stCxn id="10271" idx="5"/>
            <a:endCxn id="10270" idx="1"/>
          </p:cNvCxnSpPr>
          <p:nvPr/>
        </p:nvCxnSpPr>
        <p:spPr bwMode="auto">
          <a:xfrm>
            <a:off x="9574214" y="5610225"/>
            <a:ext cx="433387" cy="1206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2" name="AutoShape 1243"/>
          <p:cNvCxnSpPr>
            <a:cxnSpLocks noChangeShapeType="1"/>
            <a:stCxn id="10272" idx="7"/>
            <a:endCxn id="10268" idx="3"/>
          </p:cNvCxnSpPr>
          <p:nvPr/>
        </p:nvCxnSpPr>
        <p:spPr bwMode="auto">
          <a:xfrm flipV="1">
            <a:off x="7940675" y="5408614"/>
            <a:ext cx="584200" cy="4095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3" name="AutoShape 1244"/>
          <p:cNvCxnSpPr>
            <a:cxnSpLocks noChangeShapeType="1"/>
            <a:stCxn id="10272" idx="6"/>
            <a:endCxn id="10271" idx="3"/>
          </p:cNvCxnSpPr>
          <p:nvPr/>
        </p:nvCxnSpPr>
        <p:spPr bwMode="auto">
          <a:xfrm flipV="1">
            <a:off x="8007351" y="5610226"/>
            <a:ext cx="1338263" cy="334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4" name="AutoShape 1245"/>
          <p:cNvCxnSpPr>
            <a:cxnSpLocks noChangeShapeType="1"/>
            <a:stCxn id="10270" idx="2"/>
            <a:endCxn id="10272" idx="5"/>
          </p:cNvCxnSpPr>
          <p:nvPr/>
        </p:nvCxnSpPr>
        <p:spPr bwMode="auto">
          <a:xfrm flipH="1">
            <a:off x="7940675" y="5857876"/>
            <a:ext cx="2000250" cy="2127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5" name="AutoShape 1246"/>
          <p:cNvCxnSpPr>
            <a:cxnSpLocks noChangeShapeType="1"/>
            <a:stCxn id="10250" idx="7"/>
            <a:endCxn id="10255" idx="3"/>
          </p:cNvCxnSpPr>
          <p:nvPr/>
        </p:nvCxnSpPr>
        <p:spPr bwMode="auto">
          <a:xfrm flipV="1">
            <a:off x="8764589" y="2462214"/>
            <a:ext cx="1227137" cy="4079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6" name="AutoShape 1247"/>
          <p:cNvCxnSpPr>
            <a:cxnSpLocks noChangeShapeType="1"/>
            <a:stCxn id="10273" idx="3"/>
            <a:endCxn id="10268" idx="7"/>
          </p:cNvCxnSpPr>
          <p:nvPr/>
        </p:nvCxnSpPr>
        <p:spPr bwMode="auto">
          <a:xfrm flipH="1">
            <a:off x="8753475" y="4748214"/>
            <a:ext cx="1227138" cy="407987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559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Strongly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80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Maximal subgraphs such that each vertex can reach all other vertices in the subgraph</a:t>
                </a:r>
              </a:p>
              <a:p>
                <a:pPr eaLnBrk="1" hangingPunct="1"/>
                <a:r>
                  <a:rPr lang="en-US" altLang="en-US" dirty="0"/>
                  <a:t>Can also be done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time using DFS, but is more complicated (similar to </a:t>
                </a:r>
                <a:r>
                  <a:rPr lang="en-US" altLang="en-US" dirty="0" err="1"/>
                  <a:t>biconnectivity</a:t>
                </a:r>
                <a:r>
                  <a:rPr lang="en-US" altLang="en-US" dirty="0"/>
                  <a:t>).</a:t>
                </a:r>
              </a:p>
            </p:txBody>
          </p:sp>
        </mc:Choice>
        <mc:Fallback xmlns="">
          <p:sp>
            <p:nvSpPr>
              <p:cNvPr id="11268" name="Rectangle 80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78"/>
          <p:cNvSpPr>
            <a:spLocks noChangeArrowheads="1"/>
          </p:cNvSpPr>
          <p:nvPr/>
        </p:nvSpPr>
        <p:spPr bwMode="auto">
          <a:xfrm>
            <a:off x="8657064" y="4345453"/>
            <a:ext cx="16668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100" b="1">
                <a:latin typeface="Times New Roman" panose="02020603050405020304" pitchFamily="18" charset="0"/>
              </a:rPr>
              <a:t>{ a , c , g }</a:t>
            </a:r>
            <a:endParaRPr lang="en-US" altLang="en-US" b="1">
              <a:latin typeface="Times" panose="02020603050405020304" pitchFamily="18" charset="0"/>
            </a:endParaRPr>
          </a:p>
        </p:txBody>
      </p:sp>
      <p:sp>
        <p:nvSpPr>
          <p:cNvPr id="11271" name="Rectangle 79"/>
          <p:cNvSpPr>
            <a:spLocks noChangeArrowheads="1"/>
          </p:cNvSpPr>
          <p:nvPr/>
        </p:nvSpPr>
        <p:spPr bwMode="auto">
          <a:xfrm>
            <a:off x="8657064" y="5780553"/>
            <a:ext cx="21383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3100" b="1">
                <a:latin typeface="Times New Roman" panose="02020603050405020304" pitchFamily="18" charset="0"/>
              </a:rPr>
              <a:t>{ f , d , e , b }</a:t>
            </a:r>
            <a:endParaRPr lang="en-US" altLang="en-US" b="1">
              <a:latin typeface="Times" panose="02020603050405020304" pitchFamily="18" charset="0"/>
            </a:endParaRPr>
          </a:p>
        </p:txBody>
      </p:sp>
      <p:grpSp>
        <p:nvGrpSpPr>
          <p:cNvPr id="11272" name="Group 101"/>
          <p:cNvGrpSpPr>
            <a:grpSpLocks/>
          </p:cNvGrpSpPr>
          <p:nvPr/>
        </p:nvGrpSpPr>
        <p:grpSpPr bwMode="auto">
          <a:xfrm>
            <a:off x="4797851" y="4020015"/>
            <a:ext cx="3554412" cy="2536825"/>
            <a:chOff x="751" y="1719"/>
            <a:chExt cx="2832" cy="2162"/>
          </a:xfrm>
          <a:solidFill>
            <a:schemeClr val="accent1"/>
          </a:solidFill>
        </p:grpSpPr>
        <p:sp>
          <p:nvSpPr>
            <p:cNvPr id="11274" name="Oval 81"/>
            <p:cNvSpPr>
              <a:spLocks noChangeArrowheads="1"/>
            </p:cNvSpPr>
            <p:nvPr/>
          </p:nvSpPr>
          <p:spPr bwMode="auto">
            <a:xfrm>
              <a:off x="839" y="1719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11275" name="Oval 82"/>
            <p:cNvSpPr>
              <a:spLocks noChangeArrowheads="1"/>
            </p:cNvSpPr>
            <p:nvPr/>
          </p:nvSpPr>
          <p:spPr bwMode="auto">
            <a:xfrm>
              <a:off x="1630" y="2745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11276" name="Oval 83"/>
            <p:cNvSpPr>
              <a:spLocks noChangeArrowheads="1"/>
            </p:cNvSpPr>
            <p:nvPr/>
          </p:nvSpPr>
          <p:spPr bwMode="auto">
            <a:xfrm>
              <a:off x="2176" y="2104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11277" name="Oval 84"/>
            <p:cNvSpPr>
              <a:spLocks noChangeArrowheads="1"/>
            </p:cNvSpPr>
            <p:nvPr/>
          </p:nvSpPr>
          <p:spPr bwMode="auto">
            <a:xfrm>
              <a:off x="3233" y="3421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11278" name="Oval 85"/>
            <p:cNvSpPr>
              <a:spLocks noChangeArrowheads="1"/>
            </p:cNvSpPr>
            <p:nvPr/>
          </p:nvSpPr>
          <p:spPr bwMode="auto">
            <a:xfrm>
              <a:off x="2517" y="2982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sp>
          <p:nvSpPr>
            <p:cNvPr id="11279" name="Oval 86"/>
            <p:cNvSpPr>
              <a:spLocks noChangeArrowheads="1"/>
            </p:cNvSpPr>
            <p:nvPr/>
          </p:nvSpPr>
          <p:spPr bwMode="auto">
            <a:xfrm>
              <a:off x="751" y="3524"/>
              <a:ext cx="350" cy="35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f</a:t>
              </a:r>
            </a:p>
          </p:txBody>
        </p:sp>
        <p:sp>
          <p:nvSpPr>
            <p:cNvPr id="11280" name="Oval 87"/>
            <p:cNvSpPr>
              <a:spLocks noChangeArrowheads="1"/>
            </p:cNvSpPr>
            <p:nvPr/>
          </p:nvSpPr>
          <p:spPr bwMode="auto">
            <a:xfrm>
              <a:off x="3204" y="1968"/>
              <a:ext cx="350" cy="356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g</a:t>
              </a:r>
            </a:p>
          </p:txBody>
        </p:sp>
        <p:cxnSp>
          <p:nvCxnSpPr>
            <p:cNvPr id="11281" name="AutoShape 88"/>
            <p:cNvCxnSpPr>
              <a:cxnSpLocks noChangeShapeType="1"/>
              <a:stCxn id="11274" idx="4"/>
              <a:endCxn id="11279" idx="0"/>
            </p:cNvCxnSpPr>
            <p:nvPr/>
          </p:nvCxnSpPr>
          <p:spPr bwMode="auto">
            <a:xfrm flipH="1">
              <a:off x="926" y="2098"/>
              <a:ext cx="88" cy="140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2" name="AutoShape 90"/>
            <p:cNvCxnSpPr>
              <a:cxnSpLocks noChangeShapeType="1"/>
              <a:stCxn id="11274" idx="6"/>
              <a:endCxn id="11276" idx="2"/>
            </p:cNvCxnSpPr>
            <p:nvPr/>
          </p:nvCxnSpPr>
          <p:spPr bwMode="auto">
            <a:xfrm>
              <a:off x="1209" y="1898"/>
              <a:ext cx="946" cy="385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3" name="AutoShape 91"/>
            <p:cNvCxnSpPr>
              <a:cxnSpLocks noChangeShapeType="1"/>
              <a:stCxn id="11280" idx="1"/>
              <a:endCxn id="11274" idx="7"/>
            </p:cNvCxnSpPr>
            <p:nvPr/>
          </p:nvCxnSpPr>
          <p:spPr bwMode="auto">
            <a:xfrm flipH="1" flipV="1">
              <a:off x="1137" y="1749"/>
              <a:ext cx="2118" cy="24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4" name="AutoShape 92"/>
            <p:cNvCxnSpPr>
              <a:cxnSpLocks noChangeShapeType="1"/>
              <a:stCxn id="11276" idx="6"/>
              <a:endCxn id="11280" idx="2"/>
            </p:cNvCxnSpPr>
            <p:nvPr/>
          </p:nvCxnSpPr>
          <p:spPr bwMode="auto">
            <a:xfrm flipV="1">
              <a:off x="2546" y="2147"/>
              <a:ext cx="637" cy="136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5" name="AutoShape 93"/>
            <p:cNvCxnSpPr>
              <a:cxnSpLocks noChangeShapeType="1"/>
              <a:stCxn id="11280" idx="4"/>
              <a:endCxn id="11277" idx="0"/>
            </p:cNvCxnSpPr>
            <p:nvPr/>
          </p:nvCxnSpPr>
          <p:spPr bwMode="auto">
            <a:xfrm>
              <a:off x="3379" y="2347"/>
              <a:ext cx="29" cy="105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6" name="AutoShape 94"/>
            <p:cNvCxnSpPr>
              <a:cxnSpLocks noChangeShapeType="1"/>
              <a:stCxn id="11275" idx="6"/>
              <a:endCxn id="11278" idx="2"/>
            </p:cNvCxnSpPr>
            <p:nvPr/>
          </p:nvCxnSpPr>
          <p:spPr bwMode="auto">
            <a:xfrm>
              <a:off x="2001" y="2924"/>
              <a:ext cx="496" cy="238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7" name="AutoShape 95"/>
            <p:cNvCxnSpPr>
              <a:cxnSpLocks noChangeShapeType="1"/>
              <a:stCxn id="11278" idx="5"/>
              <a:endCxn id="11277" idx="1"/>
            </p:cNvCxnSpPr>
            <p:nvPr/>
          </p:nvCxnSpPr>
          <p:spPr bwMode="auto">
            <a:xfrm>
              <a:off x="2816" y="3309"/>
              <a:ext cx="468" cy="14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8" name="AutoShape 96"/>
            <p:cNvCxnSpPr>
              <a:cxnSpLocks noChangeShapeType="1"/>
              <a:stCxn id="11279" idx="7"/>
              <a:endCxn id="11275" idx="3"/>
            </p:cNvCxnSpPr>
            <p:nvPr/>
          </p:nvCxnSpPr>
          <p:spPr bwMode="auto">
            <a:xfrm flipV="1">
              <a:off x="1050" y="3072"/>
              <a:ext cx="631" cy="482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89" name="AutoShape 97"/>
            <p:cNvCxnSpPr>
              <a:cxnSpLocks noChangeShapeType="1"/>
              <a:stCxn id="11279" idx="6"/>
              <a:endCxn id="11278" idx="3"/>
            </p:cNvCxnSpPr>
            <p:nvPr/>
          </p:nvCxnSpPr>
          <p:spPr bwMode="auto">
            <a:xfrm flipV="1">
              <a:off x="1122" y="3309"/>
              <a:ext cx="1447" cy="394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11290" name="AutoShape 98"/>
            <p:cNvCxnSpPr>
              <a:cxnSpLocks noChangeShapeType="1"/>
              <a:stCxn id="11277" idx="2"/>
              <a:endCxn id="11279" idx="5"/>
            </p:cNvCxnSpPr>
            <p:nvPr/>
          </p:nvCxnSpPr>
          <p:spPr bwMode="auto">
            <a:xfrm flipH="1">
              <a:off x="1050" y="3601"/>
              <a:ext cx="2162" cy="25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  <p:pic>
        <p:nvPicPr>
          <p:cNvPr id="11273" name="Picture 102" descr="BD0666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6" y="292100"/>
            <a:ext cx="14208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Depth-First Search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3732" name="Group 3"/>
          <p:cNvGrpSpPr>
            <a:grpSpLocks/>
          </p:cNvGrpSpPr>
          <p:nvPr/>
        </p:nvGrpSpPr>
        <p:grpSpPr bwMode="auto">
          <a:xfrm>
            <a:off x="6296025" y="3322639"/>
            <a:ext cx="3081338" cy="1830387"/>
            <a:chOff x="593" y="2600"/>
            <a:chExt cx="1941" cy="1153"/>
          </a:xfrm>
        </p:grpSpPr>
        <p:sp>
          <p:nvSpPr>
            <p:cNvPr id="73733" name="Oval 4"/>
            <p:cNvSpPr>
              <a:spLocks noChangeAspect="1" noChangeArrowheads="1"/>
            </p:cNvSpPr>
            <p:nvPr/>
          </p:nvSpPr>
          <p:spPr bwMode="auto">
            <a:xfrm>
              <a:off x="1515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3734" name="Oval 5"/>
            <p:cNvSpPr>
              <a:spLocks noChangeAspect="1" noChangeArrowheads="1"/>
            </p:cNvSpPr>
            <p:nvPr/>
          </p:nvSpPr>
          <p:spPr bwMode="auto">
            <a:xfrm>
              <a:off x="593" y="306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3735" name="Oval 6"/>
            <p:cNvSpPr>
              <a:spLocks noChangeAspect="1" noChangeArrowheads="1"/>
            </p:cNvSpPr>
            <p:nvPr/>
          </p:nvSpPr>
          <p:spPr bwMode="auto">
            <a:xfrm>
              <a:off x="1054" y="260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3736" name="Oval 7"/>
            <p:cNvSpPr>
              <a:spLocks noChangeAspect="1" noChangeArrowheads="1"/>
            </p:cNvSpPr>
            <p:nvPr/>
          </p:nvSpPr>
          <p:spPr bwMode="auto">
            <a:xfrm>
              <a:off x="1054" y="3522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3737" name="AutoShape 8"/>
            <p:cNvCxnSpPr>
              <a:cxnSpLocks noChangeAspect="1" noChangeShapeType="1"/>
              <a:stCxn id="73735" idx="3"/>
              <a:endCxn id="73734" idx="7"/>
            </p:cNvCxnSpPr>
            <p:nvPr/>
          </p:nvCxnSpPr>
          <p:spPr bwMode="auto">
            <a:xfrm flipH="1">
              <a:off x="790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8" name="AutoShape 9"/>
            <p:cNvCxnSpPr>
              <a:cxnSpLocks noChangeAspect="1" noChangeShapeType="1"/>
              <a:stCxn id="73736" idx="1"/>
              <a:endCxn id="73734" idx="5"/>
            </p:cNvCxnSpPr>
            <p:nvPr/>
          </p:nvCxnSpPr>
          <p:spPr bwMode="auto">
            <a:xfrm flipH="1" flipV="1">
              <a:off x="790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9" name="AutoShape 10"/>
            <p:cNvCxnSpPr>
              <a:cxnSpLocks noChangeAspect="1" noChangeShapeType="1"/>
              <a:stCxn id="73736" idx="7"/>
              <a:endCxn id="73733" idx="3"/>
            </p:cNvCxnSpPr>
            <p:nvPr/>
          </p:nvCxnSpPr>
          <p:spPr bwMode="auto">
            <a:xfrm flipV="1">
              <a:off x="1251" y="3270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0" name="AutoShape 11"/>
            <p:cNvCxnSpPr>
              <a:cxnSpLocks noChangeAspect="1" noChangeShapeType="1"/>
              <a:stCxn id="73735" idx="5"/>
              <a:endCxn id="73733" idx="1"/>
            </p:cNvCxnSpPr>
            <p:nvPr/>
          </p:nvCxnSpPr>
          <p:spPr bwMode="auto">
            <a:xfrm>
              <a:off x="1251" y="2809"/>
              <a:ext cx="297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1" name="AutoShape 12"/>
            <p:cNvCxnSpPr>
              <a:cxnSpLocks noChangeAspect="1" noChangeShapeType="1"/>
              <a:stCxn id="73735" idx="4"/>
              <a:endCxn id="73736" idx="0"/>
            </p:cNvCxnSpPr>
            <p:nvPr/>
          </p:nvCxnSpPr>
          <p:spPr bwMode="auto">
            <a:xfrm>
              <a:off x="1169" y="2842"/>
              <a:ext cx="0" cy="66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742" name="Oval 13"/>
            <p:cNvSpPr>
              <a:spLocks noChangeAspect="1" noChangeArrowheads="1"/>
            </p:cNvSpPr>
            <p:nvPr/>
          </p:nvSpPr>
          <p:spPr bwMode="auto">
            <a:xfrm>
              <a:off x="2303" y="306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E</a:t>
              </a:r>
            </a:p>
          </p:txBody>
        </p:sp>
        <p:cxnSp>
          <p:nvCxnSpPr>
            <p:cNvPr id="73743" name="AutoShape 14"/>
            <p:cNvCxnSpPr>
              <a:cxnSpLocks noChangeAspect="1" noChangeShapeType="1"/>
              <a:stCxn id="73736" idx="6"/>
              <a:endCxn id="73742" idx="3"/>
            </p:cNvCxnSpPr>
            <p:nvPr/>
          </p:nvCxnSpPr>
          <p:spPr bwMode="auto">
            <a:xfrm flipV="1">
              <a:off x="1296" y="3264"/>
              <a:ext cx="1040" cy="3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44" name="AutoShape 15"/>
            <p:cNvCxnSpPr>
              <a:cxnSpLocks noChangeAspect="1" noChangeShapeType="1"/>
              <a:stCxn id="73742" idx="1"/>
              <a:endCxn id="73735" idx="6"/>
            </p:cNvCxnSpPr>
            <p:nvPr/>
          </p:nvCxnSpPr>
          <p:spPr bwMode="auto">
            <a:xfrm flipH="1" flipV="1">
              <a:off x="1296" y="2715"/>
              <a:ext cx="1040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176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Breadth-First Search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3188" name="Group 3"/>
          <p:cNvGrpSpPr>
            <a:grpSpLocks/>
          </p:cNvGrpSpPr>
          <p:nvPr/>
        </p:nvGrpSpPr>
        <p:grpSpPr bwMode="auto">
          <a:xfrm>
            <a:off x="6777967" y="2845594"/>
            <a:ext cx="3649662" cy="2130425"/>
            <a:chOff x="3072" y="950"/>
            <a:chExt cx="2299" cy="1342"/>
          </a:xfrm>
        </p:grpSpPr>
        <p:sp>
          <p:nvSpPr>
            <p:cNvPr id="93189" name="AutoShape 4"/>
            <p:cNvSpPr>
              <a:spLocks noChangeArrowheads="1"/>
            </p:cNvSpPr>
            <p:nvPr/>
          </p:nvSpPr>
          <p:spPr bwMode="auto">
            <a:xfrm>
              <a:off x="3763" y="1984"/>
              <a:ext cx="1304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0" name="AutoShape 5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1" name="AutoShape 6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3192" name="Oval 7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3193" name="Oval 8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3194" name="Oval 9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3195" name="Oval 10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3196" name="AutoShape 11"/>
            <p:cNvCxnSpPr>
              <a:cxnSpLocks noChangeAspect="1" noChangeShapeType="1"/>
              <a:stCxn id="93194" idx="3"/>
              <a:endCxn id="93193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7" name="AutoShape 12"/>
            <p:cNvCxnSpPr>
              <a:cxnSpLocks noChangeAspect="1" noChangeShapeType="1"/>
              <a:stCxn id="93195" idx="1"/>
              <a:endCxn id="93193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8" name="AutoShape 13"/>
            <p:cNvCxnSpPr>
              <a:cxnSpLocks noChangeAspect="1" noChangeShapeType="1"/>
              <a:stCxn id="93195" idx="7"/>
              <a:endCxn id="93192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9" name="AutoShape 14"/>
            <p:cNvCxnSpPr>
              <a:cxnSpLocks noChangeAspect="1" noChangeShapeType="1"/>
              <a:stCxn id="93194" idx="5"/>
              <a:endCxn id="93192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0" name="AutoShape 15"/>
            <p:cNvCxnSpPr>
              <a:cxnSpLocks noChangeAspect="1" noChangeShapeType="1"/>
              <a:stCxn id="93193" idx="6"/>
              <a:endCxn id="93192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1" name="Oval 16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3202" name="AutoShape 17"/>
            <p:cNvCxnSpPr>
              <a:cxnSpLocks noChangeAspect="1" noChangeShapeType="1"/>
              <a:stCxn id="93207" idx="7"/>
              <a:endCxn id="93201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3" name="AutoShape 18"/>
            <p:cNvCxnSpPr>
              <a:cxnSpLocks noChangeAspect="1" noChangeShapeType="1"/>
              <a:stCxn id="93201" idx="1"/>
              <a:endCxn id="93194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4" name="Text Box 19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3205" name="Text Box 20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3206" name="AutoShape 21"/>
            <p:cNvCxnSpPr>
              <a:cxnSpLocks noChangeAspect="1" noChangeShapeType="1"/>
              <a:stCxn id="93192" idx="6"/>
              <a:endCxn id="93201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7" name="Oval 22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altLang="zh-TW">
                  <a:latin typeface="Tahoma" panose="020B0604030504040204" pitchFamily="34" charset="0"/>
                  <a:ea typeface="新細明體" charset="-120"/>
                </a:rPr>
                <a:t>F</a:t>
              </a:r>
            </a:p>
          </p:txBody>
        </p:sp>
        <p:cxnSp>
          <p:nvCxnSpPr>
            <p:cNvPr id="93208" name="AutoShape 23"/>
            <p:cNvCxnSpPr>
              <a:cxnSpLocks noChangeAspect="1" noChangeShapeType="1"/>
              <a:stCxn id="93192" idx="5"/>
              <a:endCxn id="93207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209" name="Text Box 24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69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Breadth-First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Breadth-first search (BFS) </a:t>
                </a:r>
                <a:r>
                  <a:rPr lang="en-US" altLang="zh-TW" dirty="0" smtClean="0"/>
                  <a:t>is a general technique for traversing a graph</a:t>
                </a:r>
              </a:p>
              <a:p>
                <a:r>
                  <a:rPr lang="en-US" altLang="zh-TW" dirty="0" smtClean="0"/>
                  <a:t>A BFS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Determines whether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connected</a:t>
                </a:r>
              </a:p>
              <a:p>
                <a:pPr lvl="1"/>
                <a:r>
                  <a:rPr lang="en-US" altLang="zh-TW" dirty="0" smtClean="0"/>
                  <a:t>Computes the connected components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Computes a spanning forest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625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26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dirty="0" smtClean="0"/>
                  <a:t>BFS on a graph with n vertices and m edges takes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</a:t>
                </a:r>
              </a:p>
              <a:p>
                <a:r>
                  <a:rPr lang="en-US" altLang="zh-TW" dirty="0" smtClean="0"/>
                  <a:t>BFS can be further extended to solve other graph problems</a:t>
                </a:r>
              </a:p>
              <a:p>
                <a:pPr lvl="1"/>
                <a:r>
                  <a:rPr lang="en-US" altLang="zh-TW" dirty="0" smtClean="0"/>
                  <a:t>Find and report a path with the minimum number of edges between two given vertices </a:t>
                </a:r>
              </a:p>
              <a:p>
                <a:pPr lvl="1"/>
                <a:r>
                  <a:rPr lang="en-US" altLang="zh-TW" dirty="0" smtClean="0"/>
                  <a:t>Find a simple cycle, if there is one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9626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1893" r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1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BFS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2000" dirty="0" smtClean="0">
                    <a:ea typeface="新細明體" charset="-120"/>
                  </a:rPr>
                  <a:t>The algorithm uses a mechanism for setting and getting “labels” of vertices and edges</a:t>
                </a:r>
              </a:p>
              <a:p>
                <a:pPr>
                  <a:lnSpc>
                    <a:spcPct val="90000"/>
                  </a:lnSpc>
                </a:pPr>
                <a:endParaRPr lang="en-US" altLang="zh-TW" sz="2000" dirty="0">
                  <a:ea typeface="新細明體" charset="-12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Algorithm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BFS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Input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Graph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Output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Labeling of the edges and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sz="20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partition of the vertices of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sz="2000" b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</a:t>
                </a:r>
                <a:r>
                  <a:rPr lang="en-US" altLang="zh-TW" sz="20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edges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, </m:t>
                    </m:r>
                    <m:r>
                      <a:rPr lang="en-US" altLang="zh-TW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)</m:t>
                    </m:r>
                  </m:oMath>
                </a14:m>
                <a:endParaRPr lang="en-US" altLang="zh-TW" sz="2000" dirty="0" smtClean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.</m:t>
                    </m:r>
                  </m:oMath>
                </a14:m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( )</m:t>
                    </m:r>
                  </m:oMath>
                </a14:m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do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b="1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if</a:t>
                </a:r>
                <a:r>
                  <a:rPr lang="en-US" altLang="zh-TW" sz="2000" b="1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0" i="0" dirty="0" err="1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新細明體" charset="-120"/>
                      </a:rPr>
                      <m:t>𝑈𝑁𝐸𝑋𝑃𝐿𝑂𝑅𝐸𝐷</m:t>
                    </m:r>
                  </m:oMath>
                </a14:m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then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zh-TW" sz="2000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</a:t>
                </a:r>
                <a:r>
                  <a:rPr lang="en-US" altLang="zh-TW" sz="200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   </a:t>
                </a:r>
                <a:r>
                  <a:rPr lang="en-US" altLang="zh-TW" sz="2000" b="0" i="0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BFS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𝐺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</m:e>
                    </m:d>
                  </m:oMath>
                </a14:m>
                <a:endParaRPr lang="en-US" altLang="zh-TW" sz="1700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003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418014"/>
              </a:xfrm>
              <a:blipFill rotWithShape="0">
                <a:blip r:embed="rId2"/>
                <a:stretch>
                  <a:fillRect l="-750" t="-2483" r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4411" y="1608881"/>
                <a:ext cx="5966409" cy="505861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BFS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a start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List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𝐷𝐼𝑆𝐶𝑂𝑉𝐸𝑅𝑌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𝐶𝑅𝑂𝑆𝑆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4411" y="1608881"/>
                <a:ext cx="5966409" cy="5058618"/>
              </a:xfrm>
              <a:blipFill rotWithShape="0">
                <a:blip r:embed="rId3"/>
                <a:stretch>
                  <a:fillRect l="-1227" t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7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Example</a:t>
            </a:r>
          </a:p>
        </p:txBody>
      </p:sp>
      <p:sp>
        <p:nvSpPr>
          <p:cNvPr id="97298" name="Text Box 17"/>
          <p:cNvSpPr txBox="1">
            <a:spLocks noChangeArrowheads="1"/>
          </p:cNvSpPr>
          <p:nvPr/>
        </p:nvSpPr>
        <p:spPr bwMode="auto">
          <a:xfrm>
            <a:off x="3336925" y="2925764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discovery edge</a:t>
            </a:r>
          </a:p>
        </p:txBody>
      </p:sp>
      <p:sp>
        <p:nvSpPr>
          <p:cNvPr id="97299" name="Text Box 18"/>
          <p:cNvSpPr txBox="1">
            <a:spLocks noChangeArrowheads="1"/>
          </p:cNvSpPr>
          <p:nvPr/>
        </p:nvSpPr>
        <p:spPr bwMode="auto">
          <a:xfrm>
            <a:off x="3303588" y="3352801"/>
            <a:ext cx="162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solidFill>
                  <a:schemeClr val="accent2"/>
                </a:solidFill>
                <a:ea typeface="新細明體" charset="-120"/>
              </a:rPr>
              <a:t>cross edge</a:t>
            </a:r>
          </a:p>
        </p:txBody>
      </p:sp>
      <p:sp>
        <p:nvSpPr>
          <p:cNvPr id="97300" name="Oval 19"/>
          <p:cNvSpPr>
            <a:spLocks noChangeAspect="1" noChangeArrowheads="1"/>
          </p:cNvSpPr>
          <p:nvPr/>
        </p:nvSpPr>
        <p:spPr bwMode="auto">
          <a:xfrm>
            <a:off x="2525713" y="211772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97301" name="Text Box 20"/>
          <p:cNvSpPr txBox="1">
            <a:spLocks noChangeArrowheads="1"/>
          </p:cNvSpPr>
          <p:nvPr/>
        </p:nvSpPr>
        <p:spPr bwMode="auto">
          <a:xfrm>
            <a:off x="3336926" y="2071689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visited vertex</a:t>
            </a:r>
          </a:p>
        </p:txBody>
      </p:sp>
      <p:sp>
        <p:nvSpPr>
          <p:cNvPr id="97302" name="Oval 21"/>
          <p:cNvSpPr>
            <a:spLocks noChangeAspect="1" noChangeArrowheads="1"/>
          </p:cNvSpPr>
          <p:nvPr/>
        </p:nvSpPr>
        <p:spPr bwMode="auto">
          <a:xfrm>
            <a:off x="2525713" y="168910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97303" name="Text Box 22"/>
          <p:cNvSpPr txBox="1">
            <a:spLocks noChangeArrowheads="1"/>
          </p:cNvSpPr>
          <p:nvPr/>
        </p:nvSpPr>
        <p:spPr bwMode="auto">
          <a:xfrm>
            <a:off x="3336926" y="1644651"/>
            <a:ext cx="260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 dirty="0">
                <a:solidFill>
                  <a:schemeClr val="accent1"/>
                </a:solidFill>
                <a:ea typeface="新細明體" charset="-120"/>
              </a:rPr>
              <a:t>unexplored vertex</a:t>
            </a:r>
          </a:p>
        </p:txBody>
      </p:sp>
      <p:sp>
        <p:nvSpPr>
          <p:cNvPr id="97304" name="Text Box 23"/>
          <p:cNvSpPr txBox="1">
            <a:spLocks noChangeArrowheads="1"/>
          </p:cNvSpPr>
          <p:nvPr/>
        </p:nvSpPr>
        <p:spPr bwMode="auto">
          <a:xfrm>
            <a:off x="3336926" y="2498726"/>
            <a:ext cx="242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unexplored edge</a:t>
            </a:r>
          </a:p>
        </p:txBody>
      </p:sp>
      <p:grpSp>
        <p:nvGrpSpPr>
          <p:cNvPr id="97305" name="Group 24"/>
          <p:cNvGrpSpPr>
            <a:grpSpLocks/>
          </p:cNvGrpSpPr>
          <p:nvPr/>
        </p:nvGrpSpPr>
        <p:grpSpPr bwMode="auto">
          <a:xfrm>
            <a:off x="2270125" y="2728914"/>
            <a:ext cx="877888" cy="852487"/>
            <a:chOff x="432" y="1691"/>
            <a:chExt cx="937" cy="537"/>
          </a:xfrm>
        </p:grpSpPr>
        <p:sp>
          <p:nvSpPr>
            <p:cNvPr id="97352" name="Line 25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3" name="Line 26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54" name="Line 27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306" name="AutoShape 28"/>
          <p:cNvSpPr>
            <a:spLocks noChangeArrowheads="1"/>
          </p:cNvSpPr>
          <p:nvPr/>
        </p:nvSpPr>
        <p:spPr bwMode="auto">
          <a:xfrm rot="5400000">
            <a:off x="8283576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7307" name="AutoShape 29"/>
          <p:cNvSpPr>
            <a:spLocks noChangeArrowheads="1"/>
          </p:cNvSpPr>
          <p:nvPr/>
        </p:nvSpPr>
        <p:spPr bwMode="auto">
          <a:xfrm rot="8100000" flipH="1" flipV="1">
            <a:off x="5729288" y="3629026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2133601" y="4022726"/>
            <a:ext cx="3533774" cy="2073274"/>
            <a:chOff x="2133601" y="4022726"/>
            <a:chExt cx="3533774" cy="2073274"/>
          </a:xfrm>
        </p:grpSpPr>
        <p:sp>
          <p:nvSpPr>
            <p:cNvPr id="97284" name="AutoShape 2"/>
            <p:cNvSpPr>
              <a:spLocks noChangeArrowheads="1"/>
            </p:cNvSpPr>
            <p:nvPr/>
          </p:nvSpPr>
          <p:spPr bwMode="auto">
            <a:xfrm>
              <a:off x="2635250" y="4935538"/>
              <a:ext cx="827088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285" name="AutoShape 3"/>
            <p:cNvSpPr>
              <a:spLocks noChangeArrowheads="1"/>
            </p:cNvSpPr>
            <p:nvPr/>
          </p:nvSpPr>
          <p:spPr bwMode="auto">
            <a:xfrm>
              <a:off x="3240089" y="420370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286" name="Oval 5"/>
            <p:cNvSpPr>
              <a:spLocks noChangeAspect="1" noChangeArrowheads="1"/>
            </p:cNvSpPr>
            <p:nvPr/>
          </p:nvSpPr>
          <p:spPr bwMode="auto">
            <a:xfrm>
              <a:off x="4078288" y="4997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7287" name="Oval 6"/>
            <p:cNvSpPr>
              <a:spLocks noChangeAspect="1" noChangeArrowheads="1"/>
            </p:cNvSpPr>
            <p:nvPr/>
          </p:nvSpPr>
          <p:spPr bwMode="auto">
            <a:xfrm>
              <a:off x="2857501" y="49974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7288" name="Oval 7"/>
            <p:cNvSpPr>
              <a:spLocks noChangeAspect="1" noChangeArrowheads="1"/>
            </p:cNvSpPr>
            <p:nvPr/>
          </p:nvSpPr>
          <p:spPr bwMode="auto">
            <a:xfrm>
              <a:off x="3486151" y="426561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97289" name="Oval 8"/>
            <p:cNvSpPr>
              <a:spLocks noChangeAspect="1" noChangeArrowheads="1"/>
            </p:cNvSpPr>
            <p:nvPr/>
          </p:nvSpPr>
          <p:spPr bwMode="auto">
            <a:xfrm>
              <a:off x="3467101" y="57292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290" name="AutoShape 9"/>
            <p:cNvCxnSpPr>
              <a:cxnSpLocks noChangeAspect="1" noChangeShapeType="1"/>
              <a:stCxn id="97288" idx="3"/>
              <a:endCxn id="97287" idx="7"/>
            </p:cNvCxnSpPr>
            <p:nvPr/>
          </p:nvCxnSpPr>
          <p:spPr bwMode="auto">
            <a:xfrm flipH="1">
              <a:off x="3170238" y="459740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1" name="AutoShape 10"/>
            <p:cNvCxnSpPr>
              <a:cxnSpLocks noChangeAspect="1" noChangeShapeType="1"/>
              <a:stCxn id="97289" idx="1"/>
              <a:endCxn id="97287" idx="5"/>
            </p:cNvCxnSpPr>
            <p:nvPr/>
          </p:nvCxnSpPr>
          <p:spPr bwMode="auto">
            <a:xfrm flipH="1" flipV="1">
              <a:off x="3170238" y="5329238"/>
              <a:ext cx="349250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2" name="AutoShape 11"/>
            <p:cNvCxnSpPr>
              <a:cxnSpLocks noChangeAspect="1" noChangeShapeType="1"/>
              <a:stCxn id="97289" idx="7"/>
              <a:endCxn id="97286" idx="3"/>
            </p:cNvCxnSpPr>
            <p:nvPr/>
          </p:nvCxnSpPr>
          <p:spPr bwMode="auto">
            <a:xfrm flipV="1">
              <a:off x="3779839" y="53197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3" name="AutoShape 12"/>
            <p:cNvCxnSpPr>
              <a:cxnSpLocks noChangeAspect="1" noChangeShapeType="1"/>
              <a:stCxn id="97288" idx="5"/>
              <a:endCxn id="97286" idx="1"/>
            </p:cNvCxnSpPr>
            <p:nvPr/>
          </p:nvCxnSpPr>
          <p:spPr bwMode="auto">
            <a:xfrm>
              <a:off x="3798889" y="4597401"/>
              <a:ext cx="331787" cy="4429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4" name="AutoShape 13"/>
            <p:cNvCxnSpPr>
              <a:cxnSpLocks noChangeAspect="1" noChangeShapeType="1"/>
              <a:stCxn id="97287" idx="6"/>
              <a:endCxn id="97286" idx="2"/>
            </p:cNvCxnSpPr>
            <p:nvPr/>
          </p:nvCxnSpPr>
          <p:spPr bwMode="auto">
            <a:xfrm>
              <a:off x="3241675" y="5180013"/>
              <a:ext cx="82550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295" name="Oval 14"/>
            <p:cNvSpPr>
              <a:spLocks noChangeAspect="1" noChangeArrowheads="1"/>
            </p:cNvSpPr>
            <p:nvPr/>
          </p:nvSpPr>
          <p:spPr bwMode="auto">
            <a:xfrm>
              <a:off x="5300663" y="49974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296" name="AutoShape 15"/>
            <p:cNvCxnSpPr>
              <a:cxnSpLocks noChangeAspect="1" noChangeShapeType="1"/>
              <a:stCxn id="97311" idx="7"/>
              <a:endCxn id="97295" idx="3"/>
            </p:cNvCxnSpPr>
            <p:nvPr/>
          </p:nvCxnSpPr>
          <p:spPr bwMode="auto">
            <a:xfrm flipV="1">
              <a:off x="5002214" y="53197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7" name="AutoShape 16"/>
            <p:cNvCxnSpPr>
              <a:cxnSpLocks noChangeAspect="1" noChangeShapeType="1"/>
              <a:stCxn id="97295" idx="1"/>
              <a:endCxn id="97288" idx="6"/>
            </p:cNvCxnSpPr>
            <p:nvPr/>
          </p:nvCxnSpPr>
          <p:spPr bwMode="auto">
            <a:xfrm flipH="1" flipV="1">
              <a:off x="3870326" y="4448175"/>
              <a:ext cx="14827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08" name="Text Box 30"/>
            <p:cNvSpPr txBox="1">
              <a:spLocks noChangeArrowheads="1"/>
            </p:cNvSpPr>
            <p:nvPr/>
          </p:nvSpPr>
          <p:spPr bwMode="auto">
            <a:xfrm>
              <a:off x="2743201" y="40227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09" name="Text Box 31"/>
            <p:cNvSpPr txBox="1">
              <a:spLocks noChangeArrowheads="1"/>
            </p:cNvSpPr>
            <p:nvPr/>
          </p:nvSpPr>
          <p:spPr bwMode="auto">
            <a:xfrm>
              <a:off x="2133601" y="47466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10" name="AutoShape 32"/>
            <p:cNvCxnSpPr>
              <a:cxnSpLocks noChangeAspect="1" noChangeShapeType="1"/>
              <a:stCxn id="97286" idx="6"/>
              <a:endCxn id="97295" idx="2"/>
            </p:cNvCxnSpPr>
            <p:nvPr/>
          </p:nvCxnSpPr>
          <p:spPr bwMode="auto">
            <a:xfrm>
              <a:off x="4452938" y="51800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11" name="Oval 33"/>
            <p:cNvSpPr>
              <a:spLocks noChangeAspect="1" noChangeArrowheads="1"/>
            </p:cNvSpPr>
            <p:nvPr/>
          </p:nvSpPr>
          <p:spPr bwMode="auto">
            <a:xfrm>
              <a:off x="4689476" y="57292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12" name="AutoShape 34"/>
            <p:cNvCxnSpPr>
              <a:cxnSpLocks noChangeAspect="1" noChangeShapeType="1"/>
              <a:stCxn id="97286" idx="5"/>
              <a:endCxn id="97311" idx="1"/>
            </p:cNvCxnSpPr>
            <p:nvPr/>
          </p:nvCxnSpPr>
          <p:spPr bwMode="auto">
            <a:xfrm>
              <a:off x="4391025" y="53197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313" name="Group 35"/>
          <p:cNvGrpSpPr>
            <a:grpSpLocks/>
          </p:cNvGrpSpPr>
          <p:nvPr/>
        </p:nvGrpSpPr>
        <p:grpSpPr bwMode="auto">
          <a:xfrm>
            <a:off x="6715126" y="1289051"/>
            <a:ext cx="3533775" cy="2073275"/>
            <a:chOff x="3264" y="812"/>
            <a:chExt cx="2226" cy="1306"/>
          </a:xfrm>
        </p:grpSpPr>
        <p:sp>
          <p:nvSpPr>
            <p:cNvPr id="97333" name="AutoShape 36"/>
            <p:cNvSpPr>
              <a:spLocks noChangeArrowheads="1"/>
            </p:cNvSpPr>
            <p:nvPr/>
          </p:nvSpPr>
          <p:spPr bwMode="auto">
            <a:xfrm>
              <a:off x="3580" y="1387"/>
              <a:ext cx="1294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34" name="AutoShape 37"/>
            <p:cNvSpPr>
              <a:spLocks noChangeArrowheads="1"/>
            </p:cNvSpPr>
            <p:nvPr/>
          </p:nvSpPr>
          <p:spPr bwMode="auto">
            <a:xfrm>
              <a:off x="3961" y="926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35" name="Oval 38"/>
            <p:cNvSpPr>
              <a:spLocks noChangeAspect="1" noChangeArrowheads="1"/>
            </p:cNvSpPr>
            <p:nvPr/>
          </p:nvSpPr>
          <p:spPr bwMode="auto">
            <a:xfrm>
              <a:off x="4489" y="142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C</a:t>
              </a:r>
            </a:p>
          </p:txBody>
        </p:sp>
        <p:sp>
          <p:nvSpPr>
            <p:cNvPr id="97336" name="Oval 39"/>
            <p:cNvSpPr>
              <a:spLocks noChangeAspect="1" noChangeArrowheads="1"/>
            </p:cNvSpPr>
            <p:nvPr/>
          </p:nvSpPr>
          <p:spPr bwMode="auto">
            <a:xfrm>
              <a:off x="3720" y="1426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B</a:t>
              </a:r>
            </a:p>
          </p:txBody>
        </p:sp>
        <p:sp>
          <p:nvSpPr>
            <p:cNvPr id="97337" name="Oval 40"/>
            <p:cNvSpPr>
              <a:spLocks noChangeAspect="1" noChangeArrowheads="1"/>
            </p:cNvSpPr>
            <p:nvPr/>
          </p:nvSpPr>
          <p:spPr bwMode="auto">
            <a:xfrm>
              <a:off x="4116" y="96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7338" name="Oval 41"/>
            <p:cNvSpPr>
              <a:spLocks noChangeAspect="1" noChangeArrowheads="1"/>
            </p:cNvSpPr>
            <p:nvPr/>
          </p:nvSpPr>
          <p:spPr bwMode="auto">
            <a:xfrm>
              <a:off x="410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339" name="AutoShape 42"/>
            <p:cNvCxnSpPr>
              <a:cxnSpLocks noChangeAspect="1" noChangeShapeType="1"/>
              <a:stCxn id="97337" idx="3"/>
              <a:endCxn id="97336" idx="7"/>
            </p:cNvCxnSpPr>
            <p:nvPr/>
          </p:nvCxnSpPr>
          <p:spPr bwMode="auto">
            <a:xfrm flipH="1">
              <a:off x="3917" y="1174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0" name="AutoShape 43"/>
            <p:cNvCxnSpPr>
              <a:cxnSpLocks noChangeAspect="1" noChangeShapeType="1"/>
              <a:stCxn id="97338" idx="1"/>
              <a:endCxn id="97336" idx="5"/>
            </p:cNvCxnSpPr>
            <p:nvPr/>
          </p:nvCxnSpPr>
          <p:spPr bwMode="auto">
            <a:xfrm flipH="1" flipV="1">
              <a:off x="3917" y="1635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1" name="AutoShape 44"/>
            <p:cNvCxnSpPr>
              <a:cxnSpLocks noChangeAspect="1" noChangeShapeType="1"/>
              <a:stCxn id="97338" idx="7"/>
              <a:endCxn id="97335" idx="3"/>
            </p:cNvCxnSpPr>
            <p:nvPr/>
          </p:nvCxnSpPr>
          <p:spPr bwMode="auto">
            <a:xfrm flipV="1">
              <a:off x="4301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2" name="AutoShape 45"/>
            <p:cNvCxnSpPr>
              <a:cxnSpLocks noChangeAspect="1" noChangeShapeType="1"/>
              <a:stCxn id="97337" idx="5"/>
              <a:endCxn id="97335" idx="1"/>
            </p:cNvCxnSpPr>
            <p:nvPr/>
          </p:nvCxnSpPr>
          <p:spPr bwMode="auto">
            <a:xfrm>
              <a:off x="4313" y="1174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3" name="AutoShape 46"/>
            <p:cNvCxnSpPr>
              <a:cxnSpLocks noChangeAspect="1" noChangeShapeType="1"/>
              <a:stCxn id="97336" idx="6"/>
              <a:endCxn id="97335" idx="2"/>
            </p:cNvCxnSpPr>
            <p:nvPr/>
          </p:nvCxnSpPr>
          <p:spPr bwMode="auto">
            <a:xfrm>
              <a:off x="3962" y="1541"/>
              <a:ext cx="51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44" name="Oval 47"/>
            <p:cNvSpPr>
              <a:spLocks noChangeAspect="1" noChangeArrowheads="1"/>
            </p:cNvSpPr>
            <p:nvPr/>
          </p:nvSpPr>
          <p:spPr bwMode="auto">
            <a:xfrm>
              <a:off x="5259" y="1426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345" name="AutoShape 48"/>
            <p:cNvCxnSpPr>
              <a:cxnSpLocks noChangeAspect="1" noChangeShapeType="1"/>
              <a:stCxn id="97350" idx="7"/>
              <a:endCxn id="97344" idx="3"/>
            </p:cNvCxnSpPr>
            <p:nvPr/>
          </p:nvCxnSpPr>
          <p:spPr bwMode="auto">
            <a:xfrm flipV="1">
              <a:off x="5071" y="1629"/>
              <a:ext cx="221" cy="2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46" name="AutoShape 49"/>
            <p:cNvCxnSpPr>
              <a:cxnSpLocks noChangeAspect="1" noChangeShapeType="1"/>
              <a:stCxn id="97344" idx="1"/>
              <a:endCxn id="97337" idx="6"/>
            </p:cNvCxnSpPr>
            <p:nvPr/>
          </p:nvCxnSpPr>
          <p:spPr bwMode="auto">
            <a:xfrm flipH="1" flipV="1">
              <a:off x="4358" y="1080"/>
              <a:ext cx="934" cy="3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47" name="Text Box 50"/>
            <p:cNvSpPr txBox="1">
              <a:spLocks noChangeArrowheads="1"/>
            </p:cNvSpPr>
            <p:nvPr/>
          </p:nvSpPr>
          <p:spPr bwMode="auto">
            <a:xfrm>
              <a:off x="3648" y="81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48" name="Text Box 51"/>
            <p:cNvSpPr txBox="1">
              <a:spLocks noChangeArrowheads="1"/>
            </p:cNvSpPr>
            <p:nvPr/>
          </p:nvSpPr>
          <p:spPr bwMode="auto">
            <a:xfrm>
              <a:off x="3264" y="126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49" name="AutoShape 52"/>
            <p:cNvCxnSpPr>
              <a:cxnSpLocks noChangeAspect="1" noChangeShapeType="1"/>
              <a:stCxn id="97335" idx="6"/>
              <a:endCxn id="97344" idx="2"/>
            </p:cNvCxnSpPr>
            <p:nvPr/>
          </p:nvCxnSpPr>
          <p:spPr bwMode="auto">
            <a:xfrm>
              <a:off x="4731" y="1541"/>
              <a:ext cx="52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50" name="Oval 53"/>
            <p:cNvSpPr>
              <a:spLocks noChangeAspect="1" noChangeArrowheads="1"/>
            </p:cNvSpPr>
            <p:nvPr/>
          </p:nvSpPr>
          <p:spPr bwMode="auto">
            <a:xfrm>
              <a:off x="4874" y="1887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51" name="AutoShape 54"/>
            <p:cNvCxnSpPr>
              <a:cxnSpLocks noChangeAspect="1" noChangeShapeType="1"/>
              <a:stCxn id="97335" idx="5"/>
              <a:endCxn id="97350" idx="1"/>
            </p:cNvCxnSpPr>
            <p:nvPr/>
          </p:nvCxnSpPr>
          <p:spPr bwMode="auto">
            <a:xfrm>
              <a:off x="4686" y="1635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6713539" y="4022726"/>
            <a:ext cx="3649661" cy="2073274"/>
            <a:chOff x="6713539" y="4022726"/>
            <a:chExt cx="3649661" cy="2073274"/>
          </a:xfrm>
        </p:grpSpPr>
        <p:sp>
          <p:nvSpPr>
            <p:cNvPr id="97314" name="AutoShape 55"/>
            <p:cNvSpPr>
              <a:spLocks noChangeArrowheads="1"/>
            </p:cNvSpPr>
            <p:nvPr/>
          </p:nvSpPr>
          <p:spPr bwMode="auto">
            <a:xfrm>
              <a:off x="7215188" y="4935538"/>
              <a:ext cx="314801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15" name="AutoShape 56"/>
            <p:cNvSpPr>
              <a:spLocks noChangeArrowheads="1"/>
            </p:cNvSpPr>
            <p:nvPr/>
          </p:nvSpPr>
          <p:spPr bwMode="auto">
            <a:xfrm>
              <a:off x="7820025" y="4203700"/>
              <a:ext cx="827088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7316" name="Oval 57"/>
            <p:cNvSpPr>
              <a:spLocks noChangeAspect="1" noChangeArrowheads="1"/>
            </p:cNvSpPr>
            <p:nvPr/>
          </p:nvSpPr>
          <p:spPr bwMode="auto">
            <a:xfrm>
              <a:off x="8658226" y="49974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7317" name="Oval 58"/>
            <p:cNvSpPr>
              <a:spLocks noChangeAspect="1" noChangeArrowheads="1"/>
            </p:cNvSpPr>
            <p:nvPr/>
          </p:nvSpPr>
          <p:spPr bwMode="auto">
            <a:xfrm>
              <a:off x="7437438" y="499745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7318" name="Oval 59"/>
            <p:cNvSpPr>
              <a:spLocks noChangeAspect="1" noChangeArrowheads="1"/>
            </p:cNvSpPr>
            <p:nvPr/>
          </p:nvSpPr>
          <p:spPr bwMode="auto">
            <a:xfrm>
              <a:off x="8066088" y="42656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7319" name="Oval 60"/>
            <p:cNvSpPr>
              <a:spLocks noChangeAspect="1" noChangeArrowheads="1"/>
            </p:cNvSpPr>
            <p:nvPr/>
          </p:nvSpPr>
          <p:spPr bwMode="auto">
            <a:xfrm>
              <a:off x="8047038" y="5729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7320" name="AutoShape 61"/>
            <p:cNvCxnSpPr>
              <a:cxnSpLocks noChangeAspect="1" noChangeShapeType="1"/>
              <a:stCxn id="97318" idx="3"/>
              <a:endCxn id="97317" idx="7"/>
            </p:cNvCxnSpPr>
            <p:nvPr/>
          </p:nvCxnSpPr>
          <p:spPr bwMode="auto">
            <a:xfrm flipH="1">
              <a:off x="7750175" y="459740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1" name="AutoShape 62"/>
            <p:cNvCxnSpPr>
              <a:cxnSpLocks noChangeAspect="1" noChangeShapeType="1"/>
              <a:stCxn id="97319" idx="1"/>
              <a:endCxn id="97317" idx="5"/>
            </p:cNvCxnSpPr>
            <p:nvPr/>
          </p:nvCxnSpPr>
          <p:spPr bwMode="auto">
            <a:xfrm flipH="1" flipV="1">
              <a:off x="7750175" y="5329238"/>
              <a:ext cx="349250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2" name="AutoShape 63"/>
            <p:cNvCxnSpPr>
              <a:cxnSpLocks noChangeAspect="1" noChangeShapeType="1"/>
              <a:stCxn id="97319" idx="7"/>
              <a:endCxn id="97316" idx="3"/>
            </p:cNvCxnSpPr>
            <p:nvPr/>
          </p:nvCxnSpPr>
          <p:spPr bwMode="auto">
            <a:xfrm flipV="1">
              <a:off x="8359775" y="5329238"/>
              <a:ext cx="350838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3" name="AutoShape 64"/>
            <p:cNvCxnSpPr>
              <a:cxnSpLocks noChangeAspect="1" noChangeShapeType="1"/>
              <a:stCxn id="97318" idx="5"/>
              <a:endCxn id="97316" idx="1"/>
            </p:cNvCxnSpPr>
            <p:nvPr/>
          </p:nvCxnSpPr>
          <p:spPr bwMode="auto">
            <a:xfrm>
              <a:off x="8378825" y="4597400"/>
              <a:ext cx="331788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4" name="AutoShape 65"/>
            <p:cNvCxnSpPr>
              <a:cxnSpLocks noChangeAspect="1" noChangeShapeType="1"/>
              <a:stCxn id="97317" idx="6"/>
              <a:endCxn id="97316" idx="2"/>
            </p:cNvCxnSpPr>
            <p:nvPr/>
          </p:nvCxnSpPr>
          <p:spPr bwMode="auto">
            <a:xfrm>
              <a:off x="7821614" y="5180013"/>
              <a:ext cx="81597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25" name="Oval 66"/>
            <p:cNvSpPr>
              <a:spLocks noChangeAspect="1" noChangeArrowheads="1"/>
            </p:cNvSpPr>
            <p:nvPr/>
          </p:nvSpPr>
          <p:spPr bwMode="auto">
            <a:xfrm>
              <a:off x="9880601" y="49974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7326" name="AutoShape 67"/>
            <p:cNvCxnSpPr>
              <a:cxnSpLocks noChangeAspect="1" noChangeShapeType="1"/>
              <a:stCxn id="97331" idx="7"/>
              <a:endCxn id="97325" idx="3"/>
            </p:cNvCxnSpPr>
            <p:nvPr/>
          </p:nvCxnSpPr>
          <p:spPr bwMode="auto">
            <a:xfrm flipV="1">
              <a:off x="9582150" y="5329238"/>
              <a:ext cx="350838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327" name="AutoShape 68"/>
            <p:cNvCxnSpPr>
              <a:cxnSpLocks noChangeAspect="1" noChangeShapeType="1"/>
              <a:stCxn id="97325" idx="1"/>
              <a:endCxn id="97318" idx="6"/>
            </p:cNvCxnSpPr>
            <p:nvPr/>
          </p:nvCxnSpPr>
          <p:spPr bwMode="auto">
            <a:xfrm flipH="1" flipV="1">
              <a:off x="8450264" y="444817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28" name="Text Box 69"/>
            <p:cNvSpPr txBox="1">
              <a:spLocks noChangeArrowheads="1"/>
            </p:cNvSpPr>
            <p:nvPr/>
          </p:nvSpPr>
          <p:spPr bwMode="auto">
            <a:xfrm>
              <a:off x="7323139" y="40227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7329" name="Text Box 70"/>
            <p:cNvSpPr txBox="1">
              <a:spLocks noChangeArrowheads="1"/>
            </p:cNvSpPr>
            <p:nvPr/>
          </p:nvSpPr>
          <p:spPr bwMode="auto">
            <a:xfrm>
              <a:off x="6713539" y="474662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7330" name="AutoShape 71"/>
            <p:cNvCxnSpPr>
              <a:cxnSpLocks noChangeAspect="1" noChangeShapeType="1"/>
              <a:stCxn id="97316" idx="6"/>
              <a:endCxn id="97325" idx="2"/>
            </p:cNvCxnSpPr>
            <p:nvPr/>
          </p:nvCxnSpPr>
          <p:spPr bwMode="auto">
            <a:xfrm>
              <a:off x="9042401" y="5180013"/>
              <a:ext cx="81756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331" name="Oval 72"/>
            <p:cNvSpPr>
              <a:spLocks noChangeAspect="1" noChangeArrowheads="1"/>
            </p:cNvSpPr>
            <p:nvPr/>
          </p:nvSpPr>
          <p:spPr bwMode="auto">
            <a:xfrm>
              <a:off x="9269413" y="5729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7332" name="AutoShape 73"/>
            <p:cNvCxnSpPr>
              <a:cxnSpLocks noChangeAspect="1" noChangeShapeType="1"/>
              <a:stCxn id="97316" idx="5"/>
              <a:endCxn id="97331" idx="1"/>
            </p:cNvCxnSpPr>
            <p:nvPr/>
          </p:nvCxnSpPr>
          <p:spPr bwMode="auto">
            <a:xfrm>
              <a:off x="8970964" y="5329238"/>
              <a:ext cx="350837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305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6" grpId="0" animBg="1"/>
      <p:bldP spid="973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p:sp>
        <p:nvSpPr>
          <p:cNvPr id="98308" name="AutoShape 3"/>
          <p:cNvSpPr>
            <a:spLocks noChangeArrowheads="1"/>
          </p:cNvSpPr>
          <p:nvPr/>
        </p:nvSpPr>
        <p:spPr bwMode="auto">
          <a:xfrm rot="5400000">
            <a:off x="8234363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8309" name="AutoShape 4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8310" name="AutoShape 5"/>
          <p:cNvSpPr>
            <a:spLocks noChangeArrowheads="1"/>
          </p:cNvSpPr>
          <p:nvPr/>
        </p:nvSpPr>
        <p:spPr bwMode="auto">
          <a:xfrm rot="5400000">
            <a:off x="3814763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98311" name="Group 6"/>
          <p:cNvGrpSpPr>
            <a:grpSpLocks/>
          </p:cNvGrpSpPr>
          <p:nvPr/>
        </p:nvGrpSpPr>
        <p:grpSpPr bwMode="auto">
          <a:xfrm>
            <a:off x="2219326" y="1508126"/>
            <a:ext cx="3649663" cy="2073275"/>
            <a:chOff x="384" y="950"/>
            <a:chExt cx="2299" cy="1306"/>
          </a:xfrm>
        </p:grpSpPr>
        <p:sp>
          <p:nvSpPr>
            <p:cNvPr id="98391" name="AutoShape 7"/>
            <p:cNvSpPr>
              <a:spLocks noChangeArrowheads="1"/>
            </p:cNvSpPr>
            <p:nvPr/>
          </p:nvSpPr>
          <p:spPr bwMode="auto">
            <a:xfrm>
              <a:off x="700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92" name="AutoShape 8"/>
            <p:cNvSpPr>
              <a:spLocks noChangeArrowheads="1"/>
            </p:cNvSpPr>
            <p:nvPr/>
          </p:nvSpPr>
          <p:spPr bwMode="auto">
            <a:xfrm>
              <a:off x="1081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93" name="Oval 9"/>
            <p:cNvSpPr>
              <a:spLocks noChangeAspect="1" noChangeArrowheads="1"/>
            </p:cNvSpPr>
            <p:nvPr/>
          </p:nvSpPr>
          <p:spPr bwMode="auto">
            <a:xfrm>
              <a:off x="160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94" name="Oval 10"/>
            <p:cNvSpPr>
              <a:spLocks noChangeAspect="1" noChangeArrowheads="1"/>
            </p:cNvSpPr>
            <p:nvPr/>
          </p:nvSpPr>
          <p:spPr bwMode="auto">
            <a:xfrm>
              <a:off x="840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95" name="Oval 11"/>
            <p:cNvSpPr>
              <a:spLocks noChangeAspect="1" noChangeArrowheads="1"/>
            </p:cNvSpPr>
            <p:nvPr/>
          </p:nvSpPr>
          <p:spPr bwMode="auto">
            <a:xfrm>
              <a:off x="1236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96" name="Oval 12"/>
            <p:cNvSpPr>
              <a:spLocks noChangeAspect="1" noChangeArrowheads="1"/>
            </p:cNvSpPr>
            <p:nvPr/>
          </p:nvSpPr>
          <p:spPr bwMode="auto">
            <a:xfrm>
              <a:off x="122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97" name="AutoShape 13"/>
            <p:cNvCxnSpPr>
              <a:cxnSpLocks noChangeAspect="1" noChangeShapeType="1"/>
              <a:stCxn id="98395" idx="3"/>
              <a:endCxn id="98394" idx="7"/>
            </p:cNvCxnSpPr>
            <p:nvPr/>
          </p:nvCxnSpPr>
          <p:spPr bwMode="auto">
            <a:xfrm flipH="1">
              <a:off x="1037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98" name="AutoShape 14"/>
            <p:cNvCxnSpPr>
              <a:cxnSpLocks noChangeAspect="1" noChangeShapeType="1"/>
              <a:stCxn id="98396" idx="1"/>
              <a:endCxn id="98394" idx="5"/>
            </p:cNvCxnSpPr>
            <p:nvPr/>
          </p:nvCxnSpPr>
          <p:spPr bwMode="auto">
            <a:xfrm flipH="1" flipV="1">
              <a:off x="1037" y="1773"/>
              <a:ext cx="220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99" name="AutoShape 15"/>
            <p:cNvCxnSpPr>
              <a:cxnSpLocks noChangeAspect="1" noChangeShapeType="1"/>
              <a:stCxn id="98396" idx="7"/>
              <a:endCxn id="98393" idx="3"/>
            </p:cNvCxnSpPr>
            <p:nvPr/>
          </p:nvCxnSpPr>
          <p:spPr bwMode="auto">
            <a:xfrm flipV="1">
              <a:off x="142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0" name="AutoShape 16"/>
            <p:cNvCxnSpPr>
              <a:cxnSpLocks noChangeAspect="1" noChangeShapeType="1"/>
              <a:stCxn id="98395" idx="5"/>
              <a:endCxn id="98393" idx="1"/>
            </p:cNvCxnSpPr>
            <p:nvPr/>
          </p:nvCxnSpPr>
          <p:spPr bwMode="auto">
            <a:xfrm>
              <a:off x="1433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1" name="AutoShape 17"/>
            <p:cNvCxnSpPr>
              <a:cxnSpLocks noChangeAspect="1" noChangeShapeType="1"/>
              <a:stCxn id="98394" idx="6"/>
              <a:endCxn id="98393" idx="2"/>
            </p:cNvCxnSpPr>
            <p:nvPr/>
          </p:nvCxnSpPr>
          <p:spPr bwMode="auto">
            <a:xfrm>
              <a:off x="1082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2" name="Oval 18"/>
            <p:cNvSpPr>
              <a:spLocks noChangeAspect="1" noChangeArrowheads="1"/>
            </p:cNvSpPr>
            <p:nvPr/>
          </p:nvSpPr>
          <p:spPr bwMode="auto">
            <a:xfrm>
              <a:off x="2379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403" name="AutoShape 19"/>
            <p:cNvCxnSpPr>
              <a:cxnSpLocks noChangeAspect="1" noChangeShapeType="1"/>
              <a:stCxn id="98408" idx="7"/>
              <a:endCxn id="98402" idx="3"/>
            </p:cNvCxnSpPr>
            <p:nvPr/>
          </p:nvCxnSpPr>
          <p:spPr bwMode="auto">
            <a:xfrm flipV="1">
              <a:off x="2191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04" name="AutoShape 20"/>
            <p:cNvCxnSpPr>
              <a:cxnSpLocks noChangeAspect="1" noChangeShapeType="1"/>
              <a:stCxn id="98402" idx="1"/>
              <a:endCxn id="98395" idx="6"/>
            </p:cNvCxnSpPr>
            <p:nvPr/>
          </p:nvCxnSpPr>
          <p:spPr bwMode="auto">
            <a:xfrm flipH="1" flipV="1">
              <a:off x="1478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5" name="Text Box 21"/>
            <p:cNvSpPr txBox="1">
              <a:spLocks noChangeArrowheads="1"/>
            </p:cNvSpPr>
            <p:nvPr/>
          </p:nvSpPr>
          <p:spPr bwMode="auto">
            <a:xfrm>
              <a:off x="768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406" name="Text Box 22"/>
            <p:cNvSpPr txBox="1">
              <a:spLocks noChangeArrowheads="1"/>
            </p:cNvSpPr>
            <p:nvPr/>
          </p:nvSpPr>
          <p:spPr bwMode="auto">
            <a:xfrm>
              <a:off x="384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407" name="AutoShape 23"/>
            <p:cNvCxnSpPr>
              <a:cxnSpLocks noChangeAspect="1" noChangeShapeType="1"/>
              <a:stCxn id="98393" idx="6"/>
              <a:endCxn id="98402" idx="2"/>
            </p:cNvCxnSpPr>
            <p:nvPr/>
          </p:nvCxnSpPr>
          <p:spPr bwMode="auto">
            <a:xfrm>
              <a:off x="1851" y="1679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08" name="Oval 24"/>
            <p:cNvSpPr>
              <a:spLocks noChangeAspect="1" noChangeArrowheads="1"/>
            </p:cNvSpPr>
            <p:nvPr/>
          </p:nvSpPr>
          <p:spPr bwMode="auto">
            <a:xfrm>
              <a:off x="1994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409" name="AutoShape 25"/>
            <p:cNvCxnSpPr>
              <a:cxnSpLocks noChangeAspect="1" noChangeShapeType="1"/>
              <a:stCxn id="98393" idx="5"/>
              <a:endCxn id="98408" idx="1"/>
            </p:cNvCxnSpPr>
            <p:nvPr/>
          </p:nvCxnSpPr>
          <p:spPr bwMode="auto">
            <a:xfrm>
              <a:off x="1806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2" name="Group 26"/>
          <p:cNvGrpSpPr>
            <a:grpSpLocks/>
          </p:cNvGrpSpPr>
          <p:nvPr/>
        </p:nvGrpSpPr>
        <p:grpSpPr bwMode="auto">
          <a:xfrm>
            <a:off x="2219326" y="4151314"/>
            <a:ext cx="3649663" cy="2130425"/>
            <a:chOff x="438" y="2616"/>
            <a:chExt cx="2299" cy="1342"/>
          </a:xfrm>
        </p:grpSpPr>
        <p:sp>
          <p:nvSpPr>
            <p:cNvPr id="98370" name="AutoShape 27"/>
            <p:cNvSpPr>
              <a:spLocks noChangeArrowheads="1"/>
            </p:cNvSpPr>
            <p:nvPr/>
          </p:nvSpPr>
          <p:spPr bwMode="auto">
            <a:xfrm>
              <a:off x="1129" y="365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1" name="AutoShape 28"/>
            <p:cNvSpPr>
              <a:spLocks noChangeArrowheads="1"/>
            </p:cNvSpPr>
            <p:nvPr/>
          </p:nvSpPr>
          <p:spPr bwMode="auto">
            <a:xfrm>
              <a:off x="754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2" name="AutoShape 29"/>
            <p:cNvSpPr>
              <a:spLocks noChangeArrowheads="1"/>
            </p:cNvSpPr>
            <p:nvPr/>
          </p:nvSpPr>
          <p:spPr bwMode="auto">
            <a:xfrm>
              <a:off x="1135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73" name="Oval 30"/>
            <p:cNvSpPr>
              <a:spLocks noChangeAspect="1" noChangeArrowheads="1"/>
            </p:cNvSpPr>
            <p:nvPr/>
          </p:nvSpPr>
          <p:spPr bwMode="auto">
            <a:xfrm>
              <a:off x="1663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74" name="Oval 31"/>
            <p:cNvSpPr>
              <a:spLocks noChangeAspect="1" noChangeArrowheads="1"/>
            </p:cNvSpPr>
            <p:nvPr/>
          </p:nvSpPr>
          <p:spPr bwMode="auto">
            <a:xfrm>
              <a:off x="894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75" name="Oval 32"/>
            <p:cNvSpPr>
              <a:spLocks noChangeAspect="1" noChangeArrowheads="1"/>
            </p:cNvSpPr>
            <p:nvPr/>
          </p:nvSpPr>
          <p:spPr bwMode="auto">
            <a:xfrm>
              <a:off x="1290" y="276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76" name="Oval 33"/>
            <p:cNvSpPr>
              <a:spLocks noChangeAspect="1" noChangeArrowheads="1"/>
            </p:cNvSpPr>
            <p:nvPr/>
          </p:nvSpPr>
          <p:spPr bwMode="auto">
            <a:xfrm>
              <a:off x="1278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77" name="AutoShape 34"/>
            <p:cNvCxnSpPr>
              <a:cxnSpLocks noChangeAspect="1" noChangeShapeType="1"/>
              <a:stCxn id="98375" idx="3"/>
              <a:endCxn id="98374" idx="7"/>
            </p:cNvCxnSpPr>
            <p:nvPr/>
          </p:nvCxnSpPr>
          <p:spPr bwMode="auto">
            <a:xfrm flipH="1">
              <a:off x="1091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78" name="AutoShape 35"/>
            <p:cNvCxnSpPr>
              <a:cxnSpLocks noChangeAspect="1" noChangeShapeType="1"/>
              <a:stCxn id="98376" idx="1"/>
              <a:endCxn id="98374" idx="5"/>
            </p:cNvCxnSpPr>
            <p:nvPr/>
          </p:nvCxnSpPr>
          <p:spPr bwMode="auto">
            <a:xfrm flipH="1" flipV="1">
              <a:off x="1091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79" name="AutoShape 36"/>
            <p:cNvCxnSpPr>
              <a:cxnSpLocks noChangeAspect="1" noChangeShapeType="1"/>
              <a:stCxn id="98376" idx="7"/>
              <a:endCxn id="98373" idx="3"/>
            </p:cNvCxnSpPr>
            <p:nvPr/>
          </p:nvCxnSpPr>
          <p:spPr bwMode="auto">
            <a:xfrm flipV="1">
              <a:off x="1475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0" name="AutoShape 37"/>
            <p:cNvCxnSpPr>
              <a:cxnSpLocks noChangeAspect="1" noChangeShapeType="1"/>
              <a:stCxn id="98375" idx="5"/>
              <a:endCxn id="98373" idx="1"/>
            </p:cNvCxnSpPr>
            <p:nvPr/>
          </p:nvCxnSpPr>
          <p:spPr bwMode="auto">
            <a:xfrm>
              <a:off x="1487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1" name="AutoShape 38"/>
            <p:cNvCxnSpPr>
              <a:cxnSpLocks noChangeAspect="1" noChangeShapeType="1"/>
              <a:stCxn id="98374" idx="6"/>
              <a:endCxn id="98373" idx="2"/>
            </p:cNvCxnSpPr>
            <p:nvPr/>
          </p:nvCxnSpPr>
          <p:spPr bwMode="auto">
            <a:xfrm>
              <a:off x="1136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2" name="Oval 39"/>
            <p:cNvSpPr>
              <a:spLocks noChangeAspect="1" noChangeArrowheads="1"/>
            </p:cNvSpPr>
            <p:nvPr/>
          </p:nvSpPr>
          <p:spPr bwMode="auto">
            <a:xfrm>
              <a:off x="2433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83" name="AutoShape 40"/>
            <p:cNvCxnSpPr>
              <a:cxnSpLocks noChangeAspect="1" noChangeShapeType="1"/>
              <a:stCxn id="98388" idx="7"/>
              <a:endCxn id="98382" idx="3"/>
            </p:cNvCxnSpPr>
            <p:nvPr/>
          </p:nvCxnSpPr>
          <p:spPr bwMode="auto">
            <a:xfrm flipV="1">
              <a:off x="2245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84" name="AutoShape 41"/>
            <p:cNvCxnSpPr>
              <a:cxnSpLocks noChangeAspect="1" noChangeShapeType="1"/>
              <a:stCxn id="98382" idx="1"/>
              <a:endCxn id="98375" idx="6"/>
            </p:cNvCxnSpPr>
            <p:nvPr/>
          </p:nvCxnSpPr>
          <p:spPr bwMode="auto">
            <a:xfrm flipH="1" flipV="1">
              <a:off x="1532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5" name="Text Box 42"/>
            <p:cNvSpPr txBox="1">
              <a:spLocks noChangeArrowheads="1"/>
            </p:cNvSpPr>
            <p:nvPr/>
          </p:nvSpPr>
          <p:spPr bwMode="auto">
            <a:xfrm>
              <a:off x="822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86" name="Text Box 43"/>
            <p:cNvSpPr txBox="1">
              <a:spLocks noChangeArrowheads="1"/>
            </p:cNvSpPr>
            <p:nvPr/>
          </p:nvSpPr>
          <p:spPr bwMode="auto">
            <a:xfrm>
              <a:off x="438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87" name="AutoShape 44"/>
            <p:cNvCxnSpPr>
              <a:cxnSpLocks noChangeAspect="1" noChangeShapeType="1"/>
              <a:stCxn id="98373" idx="6"/>
              <a:endCxn id="98382" idx="2"/>
            </p:cNvCxnSpPr>
            <p:nvPr/>
          </p:nvCxnSpPr>
          <p:spPr bwMode="auto">
            <a:xfrm>
              <a:off x="1905" y="3345"/>
              <a:ext cx="51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88" name="Oval 45"/>
            <p:cNvSpPr>
              <a:spLocks noChangeAspect="1" noChangeArrowheads="1"/>
            </p:cNvSpPr>
            <p:nvPr/>
          </p:nvSpPr>
          <p:spPr bwMode="auto">
            <a:xfrm>
              <a:off x="2048" y="3691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89" name="AutoShape 46"/>
            <p:cNvCxnSpPr>
              <a:cxnSpLocks noChangeAspect="1" noChangeShapeType="1"/>
              <a:stCxn id="98373" idx="5"/>
              <a:endCxn id="98388" idx="1"/>
            </p:cNvCxnSpPr>
            <p:nvPr/>
          </p:nvCxnSpPr>
          <p:spPr bwMode="auto">
            <a:xfrm>
              <a:off x="1860" y="3439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90" name="Text Box 47"/>
            <p:cNvSpPr txBox="1">
              <a:spLocks noChangeArrowheads="1"/>
            </p:cNvSpPr>
            <p:nvPr/>
          </p:nvSpPr>
          <p:spPr bwMode="auto">
            <a:xfrm>
              <a:off x="810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3" name="Group 48"/>
          <p:cNvGrpSpPr>
            <a:grpSpLocks/>
          </p:cNvGrpSpPr>
          <p:nvPr/>
        </p:nvGrpSpPr>
        <p:grpSpPr bwMode="auto">
          <a:xfrm>
            <a:off x="6637338" y="1508126"/>
            <a:ext cx="3649662" cy="2130425"/>
            <a:chOff x="3072" y="950"/>
            <a:chExt cx="2299" cy="1342"/>
          </a:xfrm>
        </p:grpSpPr>
        <p:sp>
          <p:nvSpPr>
            <p:cNvPr id="98349" name="AutoShape 49"/>
            <p:cNvSpPr>
              <a:spLocks noChangeArrowheads="1"/>
            </p:cNvSpPr>
            <p:nvPr/>
          </p:nvSpPr>
          <p:spPr bwMode="auto">
            <a:xfrm>
              <a:off x="3763" y="198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0" name="AutoShape 50"/>
            <p:cNvSpPr>
              <a:spLocks noChangeArrowheads="1"/>
            </p:cNvSpPr>
            <p:nvPr/>
          </p:nvSpPr>
          <p:spPr bwMode="auto">
            <a:xfrm>
              <a:off x="3388" y="1525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1" name="AutoShape 51"/>
            <p:cNvSpPr>
              <a:spLocks noChangeArrowheads="1"/>
            </p:cNvSpPr>
            <p:nvPr/>
          </p:nvSpPr>
          <p:spPr bwMode="auto">
            <a:xfrm>
              <a:off x="3769" y="1064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52" name="Oval 52"/>
            <p:cNvSpPr>
              <a:spLocks noChangeAspect="1" noChangeArrowheads="1"/>
            </p:cNvSpPr>
            <p:nvPr/>
          </p:nvSpPr>
          <p:spPr bwMode="auto">
            <a:xfrm>
              <a:off x="429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53" name="Oval 53"/>
            <p:cNvSpPr>
              <a:spLocks noChangeAspect="1" noChangeArrowheads="1"/>
            </p:cNvSpPr>
            <p:nvPr/>
          </p:nvSpPr>
          <p:spPr bwMode="auto">
            <a:xfrm>
              <a:off x="3528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54" name="Oval 54"/>
            <p:cNvSpPr>
              <a:spLocks noChangeAspect="1" noChangeArrowheads="1"/>
            </p:cNvSpPr>
            <p:nvPr/>
          </p:nvSpPr>
          <p:spPr bwMode="auto">
            <a:xfrm>
              <a:off x="3924" y="1103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55" name="Oval 55"/>
            <p:cNvSpPr>
              <a:spLocks noChangeAspect="1" noChangeArrowheads="1"/>
            </p:cNvSpPr>
            <p:nvPr/>
          </p:nvSpPr>
          <p:spPr bwMode="auto">
            <a:xfrm>
              <a:off x="3912" y="2025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56" name="AutoShape 56"/>
            <p:cNvCxnSpPr>
              <a:cxnSpLocks noChangeAspect="1" noChangeShapeType="1"/>
              <a:stCxn id="98354" idx="3"/>
              <a:endCxn id="98353" idx="7"/>
            </p:cNvCxnSpPr>
            <p:nvPr/>
          </p:nvCxnSpPr>
          <p:spPr bwMode="auto">
            <a:xfrm flipH="1">
              <a:off x="3725" y="1312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7" name="AutoShape 57"/>
            <p:cNvCxnSpPr>
              <a:cxnSpLocks noChangeAspect="1" noChangeShapeType="1"/>
              <a:stCxn id="98355" idx="1"/>
              <a:endCxn id="98353" idx="5"/>
            </p:cNvCxnSpPr>
            <p:nvPr/>
          </p:nvCxnSpPr>
          <p:spPr bwMode="auto">
            <a:xfrm flipH="1" flipV="1">
              <a:off x="3725" y="1773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8" name="AutoShape 58"/>
            <p:cNvCxnSpPr>
              <a:cxnSpLocks noChangeAspect="1" noChangeShapeType="1"/>
              <a:stCxn id="98355" idx="7"/>
              <a:endCxn id="98352" idx="3"/>
            </p:cNvCxnSpPr>
            <p:nvPr/>
          </p:nvCxnSpPr>
          <p:spPr bwMode="auto">
            <a:xfrm flipV="1">
              <a:off x="4109" y="1773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AutoShape 59"/>
            <p:cNvCxnSpPr>
              <a:cxnSpLocks noChangeAspect="1" noChangeShapeType="1"/>
              <a:stCxn id="98354" idx="5"/>
              <a:endCxn id="98352" idx="1"/>
            </p:cNvCxnSpPr>
            <p:nvPr/>
          </p:nvCxnSpPr>
          <p:spPr bwMode="auto">
            <a:xfrm>
              <a:off x="4121" y="1312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AutoShape 60"/>
            <p:cNvCxnSpPr>
              <a:cxnSpLocks noChangeAspect="1" noChangeShapeType="1"/>
              <a:stCxn id="98353" idx="6"/>
              <a:endCxn id="98352" idx="2"/>
            </p:cNvCxnSpPr>
            <p:nvPr/>
          </p:nvCxnSpPr>
          <p:spPr bwMode="auto">
            <a:xfrm>
              <a:off x="3770" y="1679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1" name="Oval 61"/>
            <p:cNvSpPr>
              <a:spLocks noChangeAspect="1" noChangeArrowheads="1"/>
            </p:cNvSpPr>
            <p:nvPr/>
          </p:nvSpPr>
          <p:spPr bwMode="auto">
            <a:xfrm>
              <a:off x="5067" y="1564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62" name="AutoShape 62"/>
            <p:cNvCxnSpPr>
              <a:cxnSpLocks noChangeAspect="1" noChangeShapeType="1"/>
              <a:stCxn id="98367" idx="7"/>
              <a:endCxn id="98361" idx="3"/>
            </p:cNvCxnSpPr>
            <p:nvPr/>
          </p:nvCxnSpPr>
          <p:spPr bwMode="auto">
            <a:xfrm flipV="1">
              <a:off x="4879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3" name="AutoShape 63"/>
            <p:cNvCxnSpPr>
              <a:cxnSpLocks noChangeAspect="1" noChangeShapeType="1"/>
              <a:stCxn id="98361" idx="1"/>
              <a:endCxn id="98354" idx="6"/>
            </p:cNvCxnSpPr>
            <p:nvPr/>
          </p:nvCxnSpPr>
          <p:spPr bwMode="auto">
            <a:xfrm flipH="1" flipV="1">
              <a:off x="4166" y="1218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4" name="Text Box 64"/>
            <p:cNvSpPr txBox="1">
              <a:spLocks noChangeArrowheads="1"/>
            </p:cNvSpPr>
            <p:nvPr/>
          </p:nvSpPr>
          <p:spPr bwMode="auto">
            <a:xfrm>
              <a:off x="3456" y="950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65" name="Text Box 65"/>
            <p:cNvSpPr txBox="1">
              <a:spLocks noChangeArrowheads="1"/>
            </p:cNvSpPr>
            <p:nvPr/>
          </p:nvSpPr>
          <p:spPr bwMode="auto">
            <a:xfrm>
              <a:off x="3072" y="140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66" name="AutoShape 66"/>
            <p:cNvCxnSpPr>
              <a:cxnSpLocks noChangeAspect="1" noChangeShapeType="1"/>
              <a:stCxn id="98352" idx="6"/>
              <a:endCxn id="98361" idx="2"/>
            </p:cNvCxnSpPr>
            <p:nvPr/>
          </p:nvCxnSpPr>
          <p:spPr bwMode="auto">
            <a:xfrm>
              <a:off x="4539" y="1679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7" name="Oval 67"/>
            <p:cNvSpPr>
              <a:spLocks noChangeAspect="1" noChangeArrowheads="1"/>
            </p:cNvSpPr>
            <p:nvPr/>
          </p:nvSpPr>
          <p:spPr bwMode="auto">
            <a:xfrm>
              <a:off x="4682" y="2025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68" name="AutoShape 68"/>
            <p:cNvCxnSpPr>
              <a:cxnSpLocks noChangeAspect="1" noChangeShapeType="1"/>
              <a:stCxn id="98352" idx="5"/>
              <a:endCxn id="98367" idx="1"/>
            </p:cNvCxnSpPr>
            <p:nvPr/>
          </p:nvCxnSpPr>
          <p:spPr bwMode="auto">
            <a:xfrm>
              <a:off x="4494" y="1773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9" name="Text Box 69"/>
            <p:cNvSpPr txBox="1">
              <a:spLocks noChangeArrowheads="1"/>
            </p:cNvSpPr>
            <p:nvPr/>
          </p:nvSpPr>
          <p:spPr bwMode="auto">
            <a:xfrm>
              <a:off x="3444" y="185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4" name="Group 70"/>
          <p:cNvGrpSpPr>
            <a:grpSpLocks/>
          </p:cNvGrpSpPr>
          <p:nvPr/>
        </p:nvGrpSpPr>
        <p:grpSpPr bwMode="auto">
          <a:xfrm>
            <a:off x="6637338" y="4151314"/>
            <a:ext cx="3649662" cy="2130425"/>
            <a:chOff x="3221" y="2615"/>
            <a:chExt cx="2299" cy="1342"/>
          </a:xfrm>
        </p:grpSpPr>
        <p:sp>
          <p:nvSpPr>
            <p:cNvPr id="98328" name="AutoShape 71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29" name="AutoShape 72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30" name="AutoShape 73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8331" name="Oval 74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8332" name="Oval 75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8333" name="Oval 76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8334" name="Oval 77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8335" name="AutoShape 78"/>
            <p:cNvCxnSpPr>
              <a:cxnSpLocks noChangeAspect="1" noChangeShapeType="1"/>
              <a:stCxn id="98333" idx="3"/>
              <a:endCxn id="98332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6" name="AutoShape 79"/>
            <p:cNvCxnSpPr>
              <a:cxnSpLocks noChangeAspect="1" noChangeShapeType="1"/>
              <a:stCxn id="98334" idx="1"/>
              <a:endCxn id="98332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AutoShape 80"/>
            <p:cNvCxnSpPr>
              <a:cxnSpLocks noChangeAspect="1" noChangeShapeType="1"/>
              <a:stCxn id="98334" idx="7"/>
              <a:endCxn id="98331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AutoShape 81"/>
            <p:cNvCxnSpPr>
              <a:cxnSpLocks noChangeAspect="1" noChangeShapeType="1"/>
              <a:stCxn id="98333" idx="5"/>
              <a:endCxn id="98331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9" name="AutoShape 82"/>
            <p:cNvCxnSpPr>
              <a:cxnSpLocks noChangeAspect="1" noChangeShapeType="1"/>
              <a:stCxn id="98332" idx="6"/>
              <a:endCxn id="98331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0" name="Oval 83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8341" name="AutoShape 84"/>
            <p:cNvCxnSpPr>
              <a:cxnSpLocks noChangeAspect="1" noChangeShapeType="1"/>
              <a:stCxn id="98346" idx="7"/>
              <a:endCxn id="98340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AutoShape 85"/>
            <p:cNvCxnSpPr>
              <a:cxnSpLocks noChangeAspect="1" noChangeShapeType="1"/>
              <a:stCxn id="98340" idx="1"/>
              <a:endCxn id="98333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3" name="Text Box 86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8344" name="Text Box 87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8345" name="AutoShape 88"/>
            <p:cNvCxnSpPr>
              <a:cxnSpLocks noChangeAspect="1" noChangeShapeType="1"/>
              <a:stCxn id="98331" idx="6"/>
              <a:endCxn id="98340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6" name="Oval 89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8347" name="AutoShape 90"/>
            <p:cNvCxnSpPr>
              <a:cxnSpLocks noChangeAspect="1" noChangeShapeType="1"/>
              <a:stCxn id="98331" idx="5"/>
              <a:endCxn id="98346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48" name="Text Box 91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8315" name="Group 111"/>
          <p:cNvGrpSpPr>
            <a:grpSpLocks/>
          </p:cNvGrpSpPr>
          <p:nvPr/>
        </p:nvGrpSpPr>
        <p:grpSpPr bwMode="auto">
          <a:xfrm>
            <a:off x="7699376" y="296864"/>
            <a:ext cx="1825625" cy="1068387"/>
            <a:chOff x="3890" y="187"/>
            <a:chExt cx="1150" cy="673"/>
          </a:xfrm>
        </p:grpSpPr>
        <p:sp>
          <p:nvSpPr>
            <p:cNvPr id="98316" name="Text Box 97"/>
            <p:cNvSpPr txBox="1">
              <a:spLocks noChangeArrowheads="1"/>
            </p:cNvSpPr>
            <p:nvPr/>
          </p:nvSpPr>
          <p:spPr bwMode="auto">
            <a:xfrm>
              <a:off x="4129" y="580"/>
              <a:ext cx="7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4"/>
                  </a:solidFill>
                  <a:ea typeface="新細明體" charset="-120"/>
                </a:rPr>
                <a:t>discovery edge</a:t>
              </a:r>
            </a:p>
          </p:txBody>
        </p:sp>
        <p:sp>
          <p:nvSpPr>
            <p:cNvPr id="98317" name="Text Box 98"/>
            <p:cNvSpPr txBox="1">
              <a:spLocks noChangeArrowheads="1"/>
            </p:cNvSpPr>
            <p:nvPr/>
          </p:nvSpPr>
          <p:spPr bwMode="auto">
            <a:xfrm>
              <a:off x="4145" y="686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2"/>
                  </a:solidFill>
                  <a:ea typeface="新細明體" charset="-120"/>
                </a:rPr>
                <a:t>cross edge</a:t>
              </a:r>
            </a:p>
          </p:txBody>
        </p:sp>
        <p:sp>
          <p:nvSpPr>
            <p:cNvPr id="98318" name="Text Box 100"/>
            <p:cNvSpPr txBox="1">
              <a:spLocks noChangeArrowheads="1"/>
            </p:cNvSpPr>
            <p:nvPr/>
          </p:nvSpPr>
          <p:spPr bwMode="auto">
            <a:xfrm>
              <a:off x="4148" y="310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4"/>
                  </a:solidFill>
                  <a:ea typeface="新細明體" charset="-120"/>
                </a:rPr>
                <a:t>visited vertex</a:t>
              </a:r>
            </a:p>
          </p:txBody>
        </p:sp>
        <p:grpSp>
          <p:nvGrpSpPr>
            <p:cNvPr id="98319" name="Group 110"/>
            <p:cNvGrpSpPr>
              <a:grpSpLocks/>
            </p:cNvGrpSpPr>
            <p:nvPr/>
          </p:nvGrpSpPr>
          <p:grpSpPr bwMode="auto">
            <a:xfrm>
              <a:off x="4032" y="187"/>
              <a:ext cx="144" cy="297"/>
              <a:chOff x="1824" y="187"/>
              <a:chExt cx="231" cy="501"/>
            </a:xfrm>
          </p:grpSpPr>
          <p:sp>
            <p:nvSpPr>
              <p:cNvPr id="98326" name="Oval 99"/>
              <p:cNvSpPr>
                <a:spLocks noChangeAspect="1" noChangeArrowheads="1"/>
              </p:cNvSpPr>
              <p:nvPr/>
            </p:nvSpPr>
            <p:spPr bwMode="auto">
              <a:xfrm>
                <a:off x="1824" y="45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98327" name="Oval 101"/>
              <p:cNvSpPr>
                <a:spLocks noChangeAspect="1" noChangeArrowheads="1"/>
              </p:cNvSpPr>
              <p:nvPr/>
            </p:nvSpPr>
            <p:spPr bwMode="auto">
              <a:xfrm>
                <a:off x="1824" y="18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</p:grpSp>
        <p:sp>
          <p:nvSpPr>
            <p:cNvPr id="98320" name="Text Box 102"/>
            <p:cNvSpPr txBox="1">
              <a:spLocks noChangeArrowheads="1"/>
            </p:cNvSpPr>
            <p:nvPr/>
          </p:nvSpPr>
          <p:spPr bwMode="auto">
            <a:xfrm>
              <a:off x="4156" y="192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1"/>
                  </a:solidFill>
                  <a:ea typeface="新細明體" charset="-120"/>
                </a:rPr>
                <a:t>unexplored vertex</a:t>
              </a:r>
            </a:p>
          </p:txBody>
        </p:sp>
        <p:sp>
          <p:nvSpPr>
            <p:cNvPr id="98321" name="Text Box 103"/>
            <p:cNvSpPr txBox="1">
              <a:spLocks noChangeArrowheads="1"/>
            </p:cNvSpPr>
            <p:nvPr/>
          </p:nvSpPr>
          <p:spPr bwMode="auto">
            <a:xfrm>
              <a:off x="4140" y="464"/>
              <a:ext cx="8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edge</a:t>
              </a:r>
            </a:p>
          </p:txBody>
        </p:sp>
        <p:grpSp>
          <p:nvGrpSpPr>
            <p:cNvPr id="98322" name="Group 104"/>
            <p:cNvGrpSpPr>
              <a:grpSpLocks/>
            </p:cNvGrpSpPr>
            <p:nvPr/>
          </p:nvGrpSpPr>
          <p:grpSpPr bwMode="auto">
            <a:xfrm>
              <a:off x="3890" y="568"/>
              <a:ext cx="286" cy="200"/>
              <a:chOff x="432" y="1691"/>
              <a:chExt cx="937" cy="537"/>
            </a:xfrm>
          </p:grpSpPr>
          <p:sp>
            <p:nvSpPr>
              <p:cNvPr id="98323" name="Line 105"/>
              <p:cNvSpPr>
                <a:spLocks noChangeShapeType="1"/>
              </p:cNvSpPr>
              <p:nvPr/>
            </p:nvSpPr>
            <p:spPr bwMode="auto">
              <a:xfrm>
                <a:off x="432" y="1959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4" name="Line 106"/>
              <p:cNvSpPr>
                <a:spLocks noChangeShapeType="1"/>
              </p:cNvSpPr>
              <p:nvPr/>
            </p:nvSpPr>
            <p:spPr bwMode="auto">
              <a:xfrm>
                <a:off x="432" y="2228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5" name="Line 107"/>
              <p:cNvSpPr>
                <a:spLocks noChangeShapeType="1"/>
              </p:cNvSpPr>
              <p:nvPr/>
            </p:nvSpPr>
            <p:spPr bwMode="auto">
              <a:xfrm>
                <a:off x="432" y="1691"/>
                <a:ext cx="9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43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  <p:bldP spid="983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p:grpSp>
        <p:nvGrpSpPr>
          <p:cNvPr id="99332" name="Group 3"/>
          <p:cNvGrpSpPr>
            <a:grpSpLocks/>
          </p:cNvGrpSpPr>
          <p:nvPr/>
        </p:nvGrpSpPr>
        <p:grpSpPr bwMode="auto">
          <a:xfrm>
            <a:off x="2133601" y="1450976"/>
            <a:ext cx="3649663" cy="2130425"/>
            <a:chOff x="3221" y="2615"/>
            <a:chExt cx="2299" cy="1342"/>
          </a:xfrm>
        </p:grpSpPr>
        <p:sp>
          <p:nvSpPr>
            <p:cNvPr id="99391" name="AutoShape 4"/>
            <p:cNvSpPr>
              <a:spLocks noChangeArrowheads="1"/>
            </p:cNvSpPr>
            <p:nvPr/>
          </p:nvSpPr>
          <p:spPr bwMode="auto">
            <a:xfrm>
              <a:off x="3912" y="364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2" name="AutoShape 5"/>
            <p:cNvSpPr>
              <a:spLocks noChangeArrowheads="1"/>
            </p:cNvSpPr>
            <p:nvPr/>
          </p:nvSpPr>
          <p:spPr bwMode="auto">
            <a:xfrm>
              <a:off x="3537" y="3190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3" name="AutoShape 6"/>
            <p:cNvSpPr>
              <a:spLocks noChangeArrowheads="1"/>
            </p:cNvSpPr>
            <p:nvPr/>
          </p:nvSpPr>
          <p:spPr bwMode="auto">
            <a:xfrm>
              <a:off x="3918" y="2729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94" name="Oval 7"/>
            <p:cNvSpPr>
              <a:spLocks noChangeAspect="1" noChangeArrowheads="1"/>
            </p:cNvSpPr>
            <p:nvPr/>
          </p:nvSpPr>
          <p:spPr bwMode="auto">
            <a:xfrm>
              <a:off x="444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95" name="Oval 8"/>
            <p:cNvSpPr>
              <a:spLocks noChangeAspect="1" noChangeArrowheads="1"/>
            </p:cNvSpPr>
            <p:nvPr/>
          </p:nvSpPr>
          <p:spPr bwMode="auto">
            <a:xfrm>
              <a:off x="3677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96" name="Oval 9"/>
            <p:cNvSpPr>
              <a:spLocks noChangeAspect="1" noChangeArrowheads="1"/>
            </p:cNvSpPr>
            <p:nvPr/>
          </p:nvSpPr>
          <p:spPr bwMode="auto">
            <a:xfrm>
              <a:off x="4073" y="2768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97" name="Oval 10"/>
            <p:cNvSpPr>
              <a:spLocks noChangeAspect="1" noChangeArrowheads="1"/>
            </p:cNvSpPr>
            <p:nvPr/>
          </p:nvSpPr>
          <p:spPr bwMode="auto">
            <a:xfrm>
              <a:off x="4061" y="369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98" name="AutoShape 11"/>
            <p:cNvCxnSpPr>
              <a:cxnSpLocks noChangeAspect="1" noChangeShapeType="1"/>
              <a:stCxn id="99396" idx="3"/>
              <a:endCxn id="99395" idx="7"/>
            </p:cNvCxnSpPr>
            <p:nvPr/>
          </p:nvCxnSpPr>
          <p:spPr bwMode="auto">
            <a:xfrm flipH="1">
              <a:off x="3874" y="2977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99" name="AutoShape 12"/>
            <p:cNvCxnSpPr>
              <a:cxnSpLocks noChangeAspect="1" noChangeShapeType="1"/>
              <a:stCxn id="99397" idx="1"/>
              <a:endCxn id="99395" idx="5"/>
            </p:cNvCxnSpPr>
            <p:nvPr/>
          </p:nvCxnSpPr>
          <p:spPr bwMode="auto">
            <a:xfrm flipH="1" flipV="1">
              <a:off x="3874" y="3438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0" name="AutoShape 13"/>
            <p:cNvCxnSpPr>
              <a:cxnSpLocks noChangeAspect="1" noChangeShapeType="1"/>
              <a:stCxn id="99397" idx="7"/>
              <a:endCxn id="99394" idx="3"/>
            </p:cNvCxnSpPr>
            <p:nvPr/>
          </p:nvCxnSpPr>
          <p:spPr bwMode="auto">
            <a:xfrm flipV="1">
              <a:off x="4258" y="3438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1" name="AutoShape 14"/>
            <p:cNvCxnSpPr>
              <a:cxnSpLocks noChangeAspect="1" noChangeShapeType="1"/>
              <a:stCxn id="99396" idx="5"/>
              <a:endCxn id="99394" idx="1"/>
            </p:cNvCxnSpPr>
            <p:nvPr/>
          </p:nvCxnSpPr>
          <p:spPr bwMode="auto">
            <a:xfrm>
              <a:off x="4270" y="2977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2" name="AutoShape 15"/>
            <p:cNvCxnSpPr>
              <a:cxnSpLocks noChangeAspect="1" noChangeShapeType="1"/>
              <a:stCxn id="99395" idx="6"/>
              <a:endCxn id="99394" idx="2"/>
            </p:cNvCxnSpPr>
            <p:nvPr/>
          </p:nvCxnSpPr>
          <p:spPr bwMode="auto">
            <a:xfrm>
              <a:off x="3919" y="3344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3" name="Oval 16"/>
            <p:cNvSpPr>
              <a:spLocks noChangeAspect="1" noChangeArrowheads="1"/>
            </p:cNvSpPr>
            <p:nvPr/>
          </p:nvSpPr>
          <p:spPr bwMode="auto">
            <a:xfrm>
              <a:off x="5216" y="322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404" name="AutoShape 17"/>
            <p:cNvCxnSpPr>
              <a:cxnSpLocks noChangeAspect="1" noChangeShapeType="1"/>
              <a:stCxn id="99409" idx="7"/>
              <a:endCxn id="99403" idx="3"/>
            </p:cNvCxnSpPr>
            <p:nvPr/>
          </p:nvCxnSpPr>
          <p:spPr bwMode="auto">
            <a:xfrm flipV="1">
              <a:off x="5028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405" name="AutoShape 18"/>
            <p:cNvCxnSpPr>
              <a:cxnSpLocks noChangeAspect="1" noChangeShapeType="1"/>
              <a:stCxn id="99403" idx="1"/>
              <a:endCxn id="99396" idx="6"/>
            </p:cNvCxnSpPr>
            <p:nvPr/>
          </p:nvCxnSpPr>
          <p:spPr bwMode="auto">
            <a:xfrm flipH="1" flipV="1">
              <a:off x="4315" y="2883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6" name="Text Box 19"/>
            <p:cNvSpPr txBox="1">
              <a:spLocks noChangeArrowheads="1"/>
            </p:cNvSpPr>
            <p:nvPr/>
          </p:nvSpPr>
          <p:spPr bwMode="auto">
            <a:xfrm>
              <a:off x="3605" y="2615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407" name="Text Box 20"/>
            <p:cNvSpPr txBox="1">
              <a:spLocks noChangeArrowheads="1"/>
            </p:cNvSpPr>
            <p:nvPr/>
          </p:nvSpPr>
          <p:spPr bwMode="auto">
            <a:xfrm>
              <a:off x="3221" y="307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408" name="AutoShape 21"/>
            <p:cNvCxnSpPr>
              <a:cxnSpLocks noChangeAspect="1" noChangeShapeType="1"/>
              <a:stCxn id="99394" idx="6"/>
              <a:endCxn id="99403" idx="2"/>
            </p:cNvCxnSpPr>
            <p:nvPr/>
          </p:nvCxnSpPr>
          <p:spPr bwMode="auto">
            <a:xfrm>
              <a:off x="4688" y="3344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09" name="Oval 22"/>
            <p:cNvSpPr>
              <a:spLocks noChangeAspect="1" noChangeArrowheads="1"/>
            </p:cNvSpPr>
            <p:nvPr/>
          </p:nvSpPr>
          <p:spPr bwMode="auto">
            <a:xfrm>
              <a:off x="4831" y="3690"/>
              <a:ext cx="231" cy="231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410" name="AutoShape 23"/>
            <p:cNvCxnSpPr>
              <a:cxnSpLocks noChangeAspect="1" noChangeShapeType="1"/>
              <a:stCxn id="99394" idx="5"/>
              <a:endCxn id="99409" idx="1"/>
            </p:cNvCxnSpPr>
            <p:nvPr/>
          </p:nvCxnSpPr>
          <p:spPr bwMode="auto">
            <a:xfrm>
              <a:off x="4643" y="3438"/>
              <a:ext cx="221" cy="2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411" name="Text Box 24"/>
            <p:cNvSpPr txBox="1">
              <a:spLocks noChangeArrowheads="1"/>
            </p:cNvSpPr>
            <p:nvPr/>
          </p:nvSpPr>
          <p:spPr bwMode="auto">
            <a:xfrm>
              <a:off x="3593" y="3521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sp>
        <p:nvSpPr>
          <p:cNvPr id="99333" name="AutoShape 25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9334" name="AutoShape 26"/>
          <p:cNvSpPr>
            <a:spLocks noChangeArrowheads="1"/>
          </p:cNvSpPr>
          <p:nvPr/>
        </p:nvSpPr>
        <p:spPr bwMode="auto">
          <a:xfrm rot="5400000">
            <a:off x="3730626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grpSp>
        <p:nvGrpSpPr>
          <p:cNvPr id="99335" name="Group 27"/>
          <p:cNvGrpSpPr>
            <a:grpSpLocks/>
          </p:cNvGrpSpPr>
          <p:nvPr/>
        </p:nvGrpSpPr>
        <p:grpSpPr bwMode="auto">
          <a:xfrm>
            <a:off x="2133601" y="4152901"/>
            <a:ext cx="3649663" cy="2130425"/>
            <a:chOff x="384" y="2616"/>
            <a:chExt cx="2299" cy="1342"/>
          </a:xfrm>
        </p:grpSpPr>
        <p:sp>
          <p:nvSpPr>
            <p:cNvPr id="99370" name="AutoShape 28"/>
            <p:cNvSpPr>
              <a:spLocks noChangeArrowheads="1"/>
            </p:cNvSpPr>
            <p:nvPr/>
          </p:nvSpPr>
          <p:spPr bwMode="auto">
            <a:xfrm>
              <a:off x="1075" y="365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1" name="AutoShape 29"/>
            <p:cNvSpPr>
              <a:spLocks noChangeArrowheads="1"/>
            </p:cNvSpPr>
            <p:nvPr/>
          </p:nvSpPr>
          <p:spPr bwMode="auto">
            <a:xfrm>
              <a:off x="700" y="319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2" name="AutoShape 30"/>
            <p:cNvSpPr>
              <a:spLocks noChangeArrowheads="1"/>
            </p:cNvSpPr>
            <p:nvPr/>
          </p:nvSpPr>
          <p:spPr bwMode="auto">
            <a:xfrm>
              <a:off x="1081" y="273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73" name="Oval 31"/>
            <p:cNvSpPr>
              <a:spLocks noChangeAspect="1" noChangeArrowheads="1"/>
            </p:cNvSpPr>
            <p:nvPr/>
          </p:nvSpPr>
          <p:spPr bwMode="auto">
            <a:xfrm>
              <a:off x="1609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74" name="Oval 32"/>
            <p:cNvSpPr>
              <a:spLocks noChangeAspect="1" noChangeArrowheads="1"/>
            </p:cNvSpPr>
            <p:nvPr/>
          </p:nvSpPr>
          <p:spPr bwMode="auto">
            <a:xfrm>
              <a:off x="840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75" name="Oval 33"/>
            <p:cNvSpPr>
              <a:spLocks noChangeAspect="1" noChangeArrowheads="1"/>
            </p:cNvSpPr>
            <p:nvPr/>
          </p:nvSpPr>
          <p:spPr bwMode="auto">
            <a:xfrm>
              <a:off x="1236" y="276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76" name="Oval 34"/>
            <p:cNvSpPr>
              <a:spLocks noChangeAspect="1" noChangeArrowheads="1"/>
            </p:cNvSpPr>
            <p:nvPr/>
          </p:nvSpPr>
          <p:spPr bwMode="auto">
            <a:xfrm>
              <a:off x="1224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77" name="AutoShape 35"/>
            <p:cNvCxnSpPr>
              <a:cxnSpLocks noChangeAspect="1" noChangeShapeType="1"/>
              <a:stCxn id="99375" idx="3"/>
              <a:endCxn id="99374" idx="7"/>
            </p:cNvCxnSpPr>
            <p:nvPr/>
          </p:nvCxnSpPr>
          <p:spPr bwMode="auto">
            <a:xfrm flipH="1">
              <a:off x="1037" y="297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78" name="AutoShape 36"/>
            <p:cNvCxnSpPr>
              <a:cxnSpLocks noChangeAspect="1" noChangeShapeType="1"/>
              <a:stCxn id="99376" idx="1"/>
              <a:endCxn id="99374" idx="5"/>
            </p:cNvCxnSpPr>
            <p:nvPr/>
          </p:nvCxnSpPr>
          <p:spPr bwMode="auto">
            <a:xfrm flipH="1" flipV="1">
              <a:off x="1037" y="343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79" name="AutoShape 37"/>
            <p:cNvCxnSpPr>
              <a:cxnSpLocks noChangeAspect="1" noChangeShapeType="1"/>
              <a:stCxn id="99376" idx="7"/>
              <a:endCxn id="99373" idx="3"/>
            </p:cNvCxnSpPr>
            <p:nvPr/>
          </p:nvCxnSpPr>
          <p:spPr bwMode="auto">
            <a:xfrm flipV="1">
              <a:off x="1421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0" name="AutoShape 38"/>
            <p:cNvCxnSpPr>
              <a:cxnSpLocks noChangeAspect="1" noChangeShapeType="1"/>
              <a:stCxn id="99375" idx="5"/>
              <a:endCxn id="99373" idx="1"/>
            </p:cNvCxnSpPr>
            <p:nvPr/>
          </p:nvCxnSpPr>
          <p:spPr bwMode="auto">
            <a:xfrm>
              <a:off x="1433" y="297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1" name="AutoShape 39"/>
            <p:cNvCxnSpPr>
              <a:cxnSpLocks noChangeAspect="1" noChangeShapeType="1"/>
              <a:stCxn id="99374" idx="6"/>
              <a:endCxn id="99373" idx="2"/>
            </p:cNvCxnSpPr>
            <p:nvPr/>
          </p:nvCxnSpPr>
          <p:spPr bwMode="auto">
            <a:xfrm>
              <a:off x="1082" y="334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2" name="Oval 40"/>
            <p:cNvSpPr>
              <a:spLocks noChangeAspect="1" noChangeArrowheads="1"/>
            </p:cNvSpPr>
            <p:nvPr/>
          </p:nvSpPr>
          <p:spPr bwMode="auto">
            <a:xfrm>
              <a:off x="2379" y="323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383" name="AutoShape 41"/>
            <p:cNvCxnSpPr>
              <a:cxnSpLocks noChangeAspect="1" noChangeShapeType="1"/>
              <a:stCxn id="99388" idx="7"/>
              <a:endCxn id="99382" idx="3"/>
            </p:cNvCxnSpPr>
            <p:nvPr/>
          </p:nvCxnSpPr>
          <p:spPr bwMode="auto">
            <a:xfrm flipV="1">
              <a:off x="2191" y="3439"/>
              <a:ext cx="221" cy="2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84" name="AutoShape 42"/>
            <p:cNvCxnSpPr>
              <a:cxnSpLocks noChangeAspect="1" noChangeShapeType="1"/>
              <a:stCxn id="99382" idx="1"/>
              <a:endCxn id="99375" idx="6"/>
            </p:cNvCxnSpPr>
            <p:nvPr/>
          </p:nvCxnSpPr>
          <p:spPr bwMode="auto">
            <a:xfrm flipH="1" flipV="1">
              <a:off x="1478" y="288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5" name="Text Box 43"/>
            <p:cNvSpPr txBox="1">
              <a:spLocks noChangeArrowheads="1"/>
            </p:cNvSpPr>
            <p:nvPr/>
          </p:nvSpPr>
          <p:spPr bwMode="auto">
            <a:xfrm>
              <a:off x="768" y="261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386" name="Text Box 44"/>
            <p:cNvSpPr txBox="1">
              <a:spLocks noChangeArrowheads="1"/>
            </p:cNvSpPr>
            <p:nvPr/>
          </p:nvSpPr>
          <p:spPr bwMode="auto">
            <a:xfrm>
              <a:off x="384" y="307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387" name="AutoShape 45"/>
            <p:cNvCxnSpPr>
              <a:cxnSpLocks noChangeAspect="1" noChangeShapeType="1"/>
              <a:stCxn id="99373" idx="6"/>
              <a:endCxn id="99382" idx="2"/>
            </p:cNvCxnSpPr>
            <p:nvPr/>
          </p:nvCxnSpPr>
          <p:spPr bwMode="auto">
            <a:xfrm>
              <a:off x="1851" y="334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88" name="Oval 46"/>
            <p:cNvSpPr>
              <a:spLocks noChangeAspect="1" noChangeArrowheads="1"/>
            </p:cNvSpPr>
            <p:nvPr/>
          </p:nvSpPr>
          <p:spPr bwMode="auto">
            <a:xfrm>
              <a:off x="1994" y="369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389" name="AutoShape 47"/>
            <p:cNvCxnSpPr>
              <a:cxnSpLocks noChangeAspect="1" noChangeShapeType="1"/>
              <a:stCxn id="99373" idx="5"/>
              <a:endCxn id="99388" idx="1"/>
            </p:cNvCxnSpPr>
            <p:nvPr/>
          </p:nvCxnSpPr>
          <p:spPr bwMode="auto">
            <a:xfrm>
              <a:off x="1806" y="343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90" name="Text Box 48"/>
            <p:cNvSpPr txBox="1">
              <a:spLocks noChangeArrowheads="1"/>
            </p:cNvSpPr>
            <p:nvPr/>
          </p:nvSpPr>
          <p:spPr bwMode="auto">
            <a:xfrm>
              <a:off x="756" y="352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0651" y="1450976"/>
            <a:ext cx="3649663" cy="2130424"/>
            <a:chOff x="6470651" y="1450976"/>
            <a:chExt cx="3649663" cy="2130424"/>
          </a:xfrm>
        </p:grpSpPr>
        <p:sp>
          <p:nvSpPr>
            <p:cNvPr id="99336" name="AutoShape 49"/>
            <p:cNvSpPr>
              <a:spLocks noChangeArrowheads="1"/>
            </p:cNvSpPr>
            <p:nvPr/>
          </p:nvSpPr>
          <p:spPr bwMode="auto">
            <a:xfrm>
              <a:off x="7567613" y="30924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37" name="AutoShape 50"/>
            <p:cNvSpPr>
              <a:spLocks noChangeArrowheads="1"/>
            </p:cNvSpPr>
            <p:nvPr/>
          </p:nvSpPr>
          <p:spPr bwMode="auto">
            <a:xfrm>
              <a:off x="6972301" y="23637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38" name="AutoShape 51"/>
            <p:cNvSpPr>
              <a:spLocks noChangeArrowheads="1"/>
            </p:cNvSpPr>
            <p:nvPr/>
          </p:nvSpPr>
          <p:spPr bwMode="auto">
            <a:xfrm>
              <a:off x="7577139" y="16319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99339" name="Oval 52"/>
            <p:cNvSpPr>
              <a:spLocks noChangeAspect="1" noChangeArrowheads="1"/>
            </p:cNvSpPr>
            <p:nvPr/>
          </p:nvSpPr>
          <p:spPr bwMode="auto">
            <a:xfrm>
              <a:off x="8415338" y="24257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99340" name="Oval 53"/>
            <p:cNvSpPr>
              <a:spLocks noChangeAspect="1" noChangeArrowheads="1"/>
            </p:cNvSpPr>
            <p:nvPr/>
          </p:nvSpPr>
          <p:spPr bwMode="auto">
            <a:xfrm>
              <a:off x="7194551" y="242570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99341" name="Oval 54"/>
            <p:cNvSpPr>
              <a:spLocks noChangeAspect="1" noChangeArrowheads="1"/>
            </p:cNvSpPr>
            <p:nvPr/>
          </p:nvSpPr>
          <p:spPr bwMode="auto">
            <a:xfrm>
              <a:off x="7823201" y="169386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99342" name="Oval 55"/>
            <p:cNvSpPr>
              <a:spLocks noChangeAspect="1" noChangeArrowheads="1"/>
            </p:cNvSpPr>
            <p:nvPr/>
          </p:nvSpPr>
          <p:spPr bwMode="auto">
            <a:xfrm>
              <a:off x="7804151" y="31575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99343" name="AutoShape 56"/>
            <p:cNvCxnSpPr>
              <a:cxnSpLocks noChangeAspect="1" noChangeShapeType="1"/>
              <a:stCxn id="99341" idx="3"/>
              <a:endCxn id="99340" idx="7"/>
            </p:cNvCxnSpPr>
            <p:nvPr/>
          </p:nvCxnSpPr>
          <p:spPr bwMode="auto">
            <a:xfrm flipH="1">
              <a:off x="7507288" y="202565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4" name="AutoShape 57"/>
            <p:cNvCxnSpPr>
              <a:cxnSpLocks noChangeAspect="1" noChangeShapeType="1"/>
              <a:stCxn id="99342" idx="1"/>
              <a:endCxn id="99340" idx="5"/>
            </p:cNvCxnSpPr>
            <p:nvPr/>
          </p:nvCxnSpPr>
          <p:spPr bwMode="auto">
            <a:xfrm flipH="1" flipV="1">
              <a:off x="7507288" y="2757489"/>
              <a:ext cx="34925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5" name="AutoShape 58"/>
            <p:cNvCxnSpPr>
              <a:cxnSpLocks noChangeAspect="1" noChangeShapeType="1"/>
              <a:stCxn id="99342" idx="7"/>
              <a:endCxn id="99339" idx="3"/>
            </p:cNvCxnSpPr>
            <p:nvPr/>
          </p:nvCxnSpPr>
          <p:spPr bwMode="auto">
            <a:xfrm flipV="1">
              <a:off x="8116889" y="27574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6" name="AutoShape 59"/>
            <p:cNvCxnSpPr>
              <a:cxnSpLocks noChangeAspect="1" noChangeShapeType="1"/>
              <a:stCxn id="99341" idx="5"/>
              <a:endCxn id="99339" idx="1"/>
            </p:cNvCxnSpPr>
            <p:nvPr/>
          </p:nvCxnSpPr>
          <p:spPr bwMode="auto">
            <a:xfrm>
              <a:off x="8135939" y="2025650"/>
              <a:ext cx="33178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47" name="AutoShape 60"/>
            <p:cNvCxnSpPr>
              <a:cxnSpLocks noChangeAspect="1" noChangeShapeType="1"/>
              <a:stCxn id="99340" idx="6"/>
              <a:endCxn id="99339" idx="2"/>
            </p:cNvCxnSpPr>
            <p:nvPr/>
          </p:nvCxnSpPr>
          <p:spPr bwMode="auto">
            <a:xfrm>
              <a:off x="7578726" y="2608263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48" name="Oval 61"/>
            <p:cNvSpPr>
              <a:spLocks noChangeAspect="1" noChangeArrowheads="1"/>
            </p:cNvSpPr>
            <p:nvPr/>
          </p:nvSpPr>
          <p:spPr bwMode="auto">
            <a:xfrm>
              <a:off x="9637713" y="24257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99349" name="AutoShape 62"/>
            <p:cNvCxnSpPr>
              <a:cxnSpLocks noChangeAspect="1" noChangeShapeType="1"/>
              <a:stCxn id="99354" idx="7"/>
              <a:endCxn id="99348" idx="3"/>
            </p:cNvCxnSpPr>
            <p:nvPr/>
          </p:nvCxnSpPr>
          <p:spPr bwMode="auto">
            <a:xfrm flipV="1">
              <a:off x="9339264" y="27574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350" name="AutoShape 63"/>
            <p:cNvCxnSpPr>
              <a:cxnSpLocks noChangeAspect="1" noChangeShapeType="1"/>
              <a:stCxn id="99348" idx="1"/>
              <a:endCxn id="99341" idx="6"/>
            </p:cNvCxnSpPr>
            <p:nvPr/>
          </p:nvCxnSpPr>
          <p:spPr bwMode="auto">
            <a:xfrm flipH="1" flipV="1">
              <a:off x="8207376" y="187642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1" name="Text Box 64"/>
            <p:cNvSpPr txBox="1">
              <a:spLocks noChangeArrowheads="1"/>
            </p:cNvSpPr>
            <p:nvPr/>
          </p:nvSpPr>
          <p:spPr bwMode="auto">
            <a:xfrm>
              <a:off x="7080251" y="14509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99352" name="Text Box 65"/>
            <p:cNvSpPr txBox="1">
              <a:spLocks noChangeArrowheads="1"/>
            </p:cNvSpPr>
            <p:nvPr/>
          </p:nvSpPr>
          <p:spPr bwMode="auto">
            <a:xfrm>
              <a:off x="6470651" y="21748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99353" name="AutoShape 66"/>
            <p:cNvCxnSpPr>
              <a:cxnSpLocks noChangeAspect="1" noChangeShapeType="1"/>
              <a:stCxn id="99339" idx="6"/>
              <a:endCxn id="99348" idx="2"/>
            </p:cNvCxnSpPr>
            <p:nvPr/>
          </p:nvCxnSpPr>
          <p:spPr bwMode="auto">
            <a:xfrm>
              <a:off x="8799513" y="2608263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4" name="Oval 67"/>
            <p:cNvSpPr>
              <a:spLocks noChangeAspect="1" noChangeArrowheads="1"/>
            </p:cNvSpPr>
            <p:nvPr/>
          </p:nvSpPr>
          <p:spPr bwMode="auto">
            <a:xfrm>
              <a:off x="9026526" y="31575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99355" name="AutoShape 68"/>
            <p:cNvCxnSpPr>
              <a:cxnSpLocks noChangeAspect="1" noChangeShapeType="1"/>
              <a:stCxn id="99339" idx="5"/>
              <a:endCxn id="99354" idx="1"/>
            </p:cNvCxnSpPr>
            <p:nvPr/>
          </p:nvCxnSpPr>
          <p:spPr bwMode="auto">
            <a:xfrm>
              <a:off x="8728075" y="2757489"/>
              <a:ext cx="350838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356" name="Text Box 69"/>
            <p:cNvSpPr txBox="1">
              <a:spLocks noChangeArrowheads="1"/>
            </p:cNvSpPr>
            <p:nvPr/>
          </p:nvSpPr>
          <p:spPr bwMode="auto">
            <a:xfrm>
              <a:off x="7061201" y="2889251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99357" name="Group 70"/>
          <p:cNvGrpSpPr>
            <a:grpSpLocks/>
          </p:cNvGrpSpPr>
          <p:nvPr/>
        </p:nvGrpSpPr>
        <p:grpSpPr bwMode="auto">
          <a:xfrm>
            <a:off x="7699376" y="296864"/>
            <a:ext cx="1825625" cy="1068387"/>
            <a:chOff x="3890" y="187"/>
            <a:chExt cx="1150" cy="673"/>
          </a:xfrm>
        </p:grpSpPr>
        <p:sp>
          <p:nvSpPr>
            <p:cNvPr id="99358" name="Text Box 71"/>
            <p:cNvSpPr txBox="1">
              <a:spLocks noChangeArrowheads="1"/>
            </p:cNvSpPr>
            <p:nvPr/>
          </p:nvSpPr>
          <p:spPr bwMode="auto">
            <a:xfrm>
              <a:off x="4129" y="580"/>
              <a:ext cx="75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4"/>
                  </a:solidFill>
                  <a:ea typeface="新細明體" charset="-120"/>
                </a:rPr>
                <a:t>discovery edge</a:t>
              </a:r>
            </a:p>
          </p:txBody>
        </p:sp>
        <p:sp>
          <p:nvSpPr>
            <p:cNvPr id="99359" name="Text Box 72"/>
            <p:cNvSpPr txBox="1">
              <a:spLocks noChangeArrowheads="1"/>
            </p:cNvSpPr>
            <p:nvPr/>
          </p:nvSpPr>
          <p:spPr bwMode="auto">
            <a:xfrm>
              <a:off x="4145" y="686"/>
              <a:ext cx="5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solidFill>
                    <a:schemeClr val="accent2"/>
                  </a:solidFill>
                  <a:ea typeface="新細明體" charset="-120"/>
                </a:rPr>
                <a:t>cross edge</a:t>
              </a:r>
            </a:p>
          </p:txBody>
        </p:sp>
        <p:sp>
          <p:nvSpPr>
            <p:cNvPr id="99360" name="Text Box 73"/>
            <p:cNvSpPr txBox="1">
              <a:spLocks noChangeArrowheads="1"/>
            </p:cNvSpPr>
            <p:nvPr/>
          </p:nvSpPr>
          <p:spPr bwMode="auto">
            <a:xfrm>
              <a:off x="4148" y="310"/>
              <a:ext cx="6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4"/>
                  </a:solidFill>
                  <a:ea typeface="新細明體" charset="-120"/>
                </a:rPr>
                <a:t>visited vertex</a:t>
              </a:r>
            </a:p>
          </p:txBody>
        </p:sp>
        <p:grpSp>
          <p:nvGrpSpPr>
            <p:cNvPr id="99361" name="Group 74"/>
            <p:cNvGrpSpPr>
              <a:grpSpLocks/>
            </p:cNvGrpSpPr>
            <p:nvPr/>
          </p:nvGrpSpPr>
          <p:grpSpPr bwMode="auto">
            <a:xfrm>
              <a:off x="4032" y="187"/>
              <a:ext cx="144" cy="297"/>
              <a:chOff x="1824" y="187"/>
              <a:chExt cx="231" cy="501"/>
            </a:xfrm>
          </p:grpSpPr>
          <p:sp>
            <p:nvSpPr>
              <p:cNvPr id="99368" name="Oval 75"/>
              <p:cNvSpPr>
                <a:spLocks noChangeAspect="1" noChangeArrowheads="1"/>
              </p:cNvSpPr>
              <p:nvPr/>
            </p:nvSpPr>
            <p:spPr bwMode="auto">
              <a:xfrm>
                <a:off x="1824" y="45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99369" name="Oval 76"/>
              <p:cNvSpPr>
                <a:spLocks noChangeAspect="1" noChangeArrowheads="1"/>
              </p:cNvSpPr>
              <p:nvPr/>
            </p:nvSpPr>
            <p:spPr bwMode="auto">
              <a:xfrm>
                <a:off x="1824" y="18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</p:grpSp>
        <p:sp>
          <p:nvSpPr>
            <p:cNvPr id="99362" name="Text Box 77"/>
            <p:cNvSpPr txBox="1">
              <a:spLocks noChangeArrowheads="1"/>
            </p:cNvSpPr>
            <p:nvPr/>
          </p:nvSpPr>
          <p:spPr bwMode="auto">
            <a:xfrm>
              <a:off x="4156" y="192"/>
              <a:ext cx="88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 dirty="0">
                  <a:solidFill>
                    <a:schemeClr val="accent1"/>
                  </a:solidFill>
                  <a:ea typeface="新細明體" charset="-120"/>
                </a:rPr>
                <a:t>unexplored vertex</a:t>
              </a:r>
            </a:p>
          </p:txBody>
        </p:sp>
        <p:sp>
          <p:nvSpPr>
            <p:cNvPr id="99363" name="Text Box 78"/>
            <p:cNvSpPr txBox="1">
              <a:spLocks noChangeArrowheads="1"/>
            </p:cNvSpPr>
            <p:nvPr/>
          </p:nvSpPr>
          <p:spPr bwMode="auto">
            <a:xfrm>
              <a:off x="4140" y="464"/>
              <a:ext cx="8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TW" sz="1200" b="0">
                  <a:ea typeface="新細明體" charset="-120"/>
                </a:rPr>
                <a:t>unexplored edge</a:t>
              </a:r>
            </a:p>
          </p:txBody>
        </p:sp>
        <p:grpSp>
          <p:nvGrpSpPr>
            <p:cNvPr id="99364" name="Group 79"/>
            <p:cNvGrpSpPr>
              <a:grpSpLocks/>
            </p:cNvGrpSpPr>
            <p:nvPr/>
          </p:nvGrpSpPr>
          <p:grpSpPr bwMode="auto">
            <a:xfrm>
              <a:off x="3890" y="568"/>
              <a:ext cx="286" cy="200"/>
              <a:chOff x="432" y="1691"/>
              <a:chExt cx="937" cy="537"/>
            </a:xfrm>
          </p:grpSpPr>
          <p:sp>
            <p:nvSpPr>
              <p:cNvPr id="99365" name="Line 80"/>
              <p:cNvSpPr>
                <a:spLocks noChangeShapeType="1"/>
              </p:cNvSpPr>
              <p:nvPr/>
            </p:nvSpPr>
            <p:spPr bwMode="auto">
              <a:xfrm>
                <a:off x="432" y="1959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6" name="Line 81"/>
              <p:cNvSpPr>
                <a:spLocks noChangeShapeType="1"/>
              </p:cNvSpPr>
              <p:nvPr/>
            </p:nvSpPr>
            <p:spPr bwMode="auto">
              <a:xfrm>
                <a:off x="432" y="2228"/>
                <a:ext cx="937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67" name="Line 82"/>
              <p:cNvSpPr>
                <a:spLocks noChangeShapeType="1"/>
              </p:cNvSpPr>
              <p:nvPr/>
            </p:nvSpPr>
            <p:spPr bwMode="auto">
              <a:xfrm>
                <a:off x="432" y="1691"/>
                <a:ext cx="9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56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BFS Algorithm</a:t>
            </a:r>
            <a:endParaRPr lang="en-US" altLang="zh-TW" dirty="0" smtClean="0"/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 BFS of the following graph, start from vertex </a:t>
            </a:r>
            <a:r>
              <a:rPr lang="en-US" altLang="zh-TW" dirty="0" smtClean="0"/>
              <a:t>F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Assume adjacent edges are processed in alphabetical order</a:t>
            </a:r>
          </a:p>
          <a:p>
            <a:pPr lvl="1"/>
            <a:r>
              <a:rPr lang="en-US" altLang="zh-TW" dirty="0" smtClean="0"/>
              <a:t>Number vertices in the order they are visited and note the level they are in</a:t>
            </a:r>
          </a:p>
          <a:p>
            <a:pPr lvl="1"/>
            <a:r>
              <a:rPr lang="en-US" altLang="zh-TW" dirty="0" smtClean="0"/>
              <a:t>Label edges  as discovery or cross edges</a:t>
            </a:r>
          </a:p>
          <a:p>
            <a:pPr lvl="1"/>
            <a:endParaRPr lang="zh-TW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689474" y="4506913"/>
            <a:ext cx="2809874" cy="1830387"/>
            <a:chOff x="2667001" y="3732213"/>
            <a:chExt cx="2809874" cy="1830387"/>
          </a:xfrm>
        </p:grpSpPr>
        <p:sp>
          <p:nvSpPr>
            <p:cNvPr id="101381" name="Oval 4"/>
            <p:cNvSpPr>
              <a:spLocks noChangeAspect="1" noChangeArrowheads="1"/>
            </p:cNvSpPr>
            <p:nvPr/>
          </p:nvSpPr>
          <p:spPr bwMode="auto">
            <a:xfrm>
              <a:off x="3887788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1382" name="Oval 5"/>
            <p:cNvSpPr>
              <a:spLocks noChangeAspect="1" noChangeArrowheads="1"/>
            </p:cNvSpPr>
            <p:nvPr/>
          </p:nvSpPr>
          <p:spPr bwMode="auto">
            <a:xfrm>
              <a:off x="2667001" y="446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1383" name="Oval 6"/>
            <p:cNvSpPr>
              <a:spLocks noChangeAspect="1" noChangeArrowheads="1"/>
            </p:cNvSpPr>
            <p:nvPr/>
          </p:nvSpPr>
          <p:spPr bwMode="auto">
            <a:xfrm>
              <a:off x="3295651" y="37322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1384" name="Oval 7"/>
            <p:cNvSpPr>
              <a:spLocks noChangeAspect="1" noChangeArrowheads="1"/>
            </p:cNvSpPr>
            <p:nvPr/>
          </p:nvSpPr>
          <p:spPr bwMode="auto">
            <a:xfrm>
              <a:off x="3276601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1385" name="AutoShape 8"/>
            <p:cNvCxnSpPr>
              <a:cxnSpLocks noChangeAspect="1" noChangeShapeType="1"/>
              <a:stCxn id="101383" idx="3"/>
              <a:endCxn id="101382" idx="7"/>
            </p:cNvCxnSpPr>
            <p:nvPr/>
          </p:nvCxnSpPr>
          <p:spPr bwMode="auto">
            <a:xfrm flipH="1">
              <a:off x="2979738" y="40544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6" name="AutoShape 9"/>
            <p:cNvCxnSpPr>
              <a:cxnSpLocks noChangeAspect="1" noChangeShapeType="1"/>
              <a:stCxn id="101384" idx="1"/>
              <a:endCxn id="101382" idx="5"/>
            </p:cNvCxnSpPr>
            <p:nvPr/>
          </p:nvCxnSpPr>
          <p:spPr bwMode="auto">
            <a:xfrm flipH="1" flipV="1">
              <a:off x="2979738" y="47863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87" name="AutoShape 10"/>
            <p:cNvCxnSpPr>
              <a:cxnSpLocks noChangeAspect="1" noChangeShapeType="1"/>
              <a:stCxn id="101384" idx="7"/>
              <a:endCxn id="101381" idx="3"/>
            </p:cNvCxnSpPr>
            <p:nvPr/>
          </p:nvCxnSpPr>
          <p:spPr bwMode="auto">
            <a:xfrm flipV="1">
              <a:off x="3589339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0" name="Oval 13"/>
            <p:cNvSpPr>
              <a:spLocks noChangeAspect="1" noChangeArrowheads="1"/>
            </p:cNvSpPr>
            <p:nvPr/>
          </p:nvSpPr>
          <p:spPr bwMode="auto">
            <a:xfrm>
              <a:off x="5110163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1391" name="AutoShape 14"/>
            <p:cNvCxnSpPr>
              <a:cxnSpLocks noChangeAspect="1" noChangeShapeType="1"/>
              <a:stCxn id="101394" idx="7"/>
              <a:endCxn id="101390" idx="3"/>
            </p:cNvCxnSpPr>
            <p:nvPr/>
          </p:nvCxnSpPr>
          <p:spPr bwMode="auto">
            <a:xfrm flipV="1">
              <a:off x="4811714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2" name="AutoShape 15"/>
            <p:cNvCxnSpPr>
              <a:cxnSpLocks noChangeAspect="1" noChangeShapeType="1"/>
              <a:stCxn id="101390" idx="1"/>
              <a:endCxn id="101383" idx="6"/>
            </p:cNvCxnSpPr>
            <p:nvPr/>
          </p:nvCxnSpPr>
          <p:spPr bwMode="auto">
            <a:xfrm flipH="1" flipV="1">
              <a:off x="3670300" y="39147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393" name="AutoShape 16"/>
            <p:cNvCxnSpPr>
              <a:cxnSpLocks noChangeAspect="1" noChangeShapeType="1"/>
              <a:stCxn id="101381" idx="6"/>
              <a:endCxn id="101390" idx="2"/>
            </p:cNvCxnSpPr>
            <p:nvPr/>
          </p:nvCxnSpPr>
          <p:spPr bwMode="auto">
            <a:xfrm>
              <a:off x="4262438" y="46466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94" name="Oval 17"/>
            <p:cNvSpPr>
              <a:spLocks noChangeAspect="1" noChangeArrowheads="1"/>
            </p:cNvSpPr>
            <p:nvPr/>
          </p:nvSpPr>
          <p:spPr bwMode="auto">
            <a:xfrm>
              <a:off x="4498976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1395" name="AutoShape 18"/>
            <p:cNvCxnSpPr>
              <a:cxnSpLocks noChangeAspect="1" noChangeShapeType="1"/>
              <a:stCxn id="101381" idx="5"/>
              <a:endCxn id="101394" idx="1"/>
            </p:cNvCxnSpPr>
            <p:nvPr/>
          </p:nvCxnSpPr>
          <p:spPr bwMode="auto">
            <a:xfrm>
              <a:off x="4200525" y="47863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77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273677" cy="460851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TW" dirty="0" smtClean="0"/>
                  <a:t>Notation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: connected component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1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BFS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Property 2</a:t>
                </a:r>
              </a:p>
              <a:p>
                <a:pPr lvl="1"/>
                <a:r>
                  <a:rPr lang="en-US" altLang="zh-TW" dirty="0" smtClean="0"/>
                  <a:t>The discovery edges labeled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BFS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TW" dirty="0" smtClean="0"/>
                  <a:t> form a spanning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Property 3</a:t>
                </a:r>
              </a:p>
              <a:p>
                <a:pPr lvl="1"/>
                <a:r>
                  <a:rPr lang="en-US" altLang="zh-TW" dirty="0" smtClean="0"/>
                  <a:t>For each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The path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has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 </a:t>
                </a:r>
              </a:p>
              <a:p>
                <a:pPr lvl="2"/>
                <a:r>
                  <a:rPr lang="en-US" altLang="zh-TW" dirty="0" smtClean="0"/>
                  <a:t>Every path from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 has at least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dirty="0" smtClean="0"/>
                  <a:t> edges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024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273677" cy="4608514"/>
              </a:xfrm>
              <a:blipFill rotWithShape="0">
                <a:blip r:embed="rId2"/>
                <a:stretch>
                  <a:fillRect l="-1618" t="-1720" r="-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470651" y="4041776"/>
            <a:ext cx="3649663" cy="2130424"/>
            <a:chOff x="6470651" y="4041776"/>
            <a:chExt cx="3649663" cy="2130424"/>
          </a:xfrm>
        </p:grpSpPr>
        <p:sp>
          <p:nvSpPr>
            <p:cNvPr id="102405" name="AutoShape 4"/>
            <p:cNvSpPr>
              <a:spLocks noChangeArrowheads="1"/>
            </p:cNvSpPr>
            <p:nvPr/>
          </p:nvSpPr>
          <p:spPr bwMode="auto">
            <a:xfrm>
              <a:off x="7567613" y="5683250"/>
              <a:ext cx="2049462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>
              <a:off x="6972301" y="4954588"/>
              <a:ext cx="3148013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>
              <a:off x="7577139" y="4222750"/>
              <a:ext cx="827087" cy="48895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2408" name="Oval 7"/>
            <p:cNvSpPr>
              <a:spLocks noChangeAspect="1" noChangeArrowheads="1"/>
            </p:cNvSpPr>
            <p:nvPr/>
          </p:nvSpPr>
          <p:spPr bwMode="auto">
            <a:xfrm>
              <a:off x="8415338" y="50165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2409" name="Oval 8"/>
            <p:cNvSpPr>
              <a:spLocks noChangeAspect="1" noChangeArrowheads="1"/>
            </p:cNvSpPr>
            <p:nvPr/>
          </p:nvSpPr>
          <p:spPr bwMode="auto">
            <a:xfrm>
              <a:off x="7194551" y="501650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2410" name="Oval 9"/>
            <p:cNvSpPr>
              <a:spLocks noChangeAspect="1" noChangeArrowheads="1"/>
            </p:cNvSpPr>
            <p:nvPr/>
          </p:nvSpPr>
          <p:spPr bwMode="auto">
            <a:xfrm>
              <a:off x="7823201" y="4284663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2411" name="Oval 10"/>
            <p:cNvSpPr>
              <a:spLocks noChangeAspect="1" noChangeArrowheads="1"/>
            </p:cNvSpPr>
            <p:nvPr/>
          </p:nvSpPr>
          <p:spPr bwMode="auto">
            <a:xfrm>
              <a:off x="7804151" y="57483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2412" name="AutoShape 11"/>
            <p:cNvCxnSpPr>
              <a:cxnSpLocks noChangeAspect="1" noChangeShapeType="1"/>
              <a:stCxn id="102410" idx="3"/>
              <a:endCxn id="102409" idx="7"/>
            </p:cNvCxnSpPr>
            <p:nvPr/>
          </p:nvCxnSpPr>
          <p:spPr bwMode="auto">
            <a:xfrm flipH="1">
              <a:off x="7507288" y="4616450"/>
              <a:ext cx="368300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3" name="AutoShape 12"/>
            <p:cNvCxnSpPr>
              <a:cxnSpLocks noChangeAspect="1" noChangeShapeType="1"/>
              <a:stCxn id="102411" idx="1"/>
              <a:endCxn id="102409" idx="5"/>
            </p:cNvCxnSpPr>
            <p:nvPr/>
          </p:nvCxnSpPr>
          <p:spPr bwMode="auto">
            <a:xfrm flipH="1" flipV="1">
              <a:off x="7507288" y="5348289"/>
              <a:ext cx="34925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4" name="AutoShape 13"/>
            <p:cNvCxnSpPr>
              <a:cxnSpLocks noChangeAspect="1" noChangeShapeType="1"/>
              <a:stCxn id="102411" idx="7"/>
              <a:endCxn id="102408" idx="3"/>
            </p:cNvCxnSpPr>
            <p:nvPr/>
          </p:nvCxnSpPr>
          <p:spPr bwMode="auto">
            <a:xfrm flipV="1">
              <a:off x="8116889" y="53482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5" name="AutoShape 14"/>
            <p:cNvCxnSpPr>
              <a:cxnSpLocks noChangeAspect="1" noChangeShapeType="1"/>
              <a:stCxn id="102410" idx="5"/>
              <a:endCxn id="102408" idx="1"/>
            </p:cNvCxnSpPr>
            <p:nvPr/>
          </p:nvCxnSpPr>
          <p:spPr bwMode="auto">
            <a:xfrm>
              <a:off x="8135939" y="4616450"/>
              <a:ext cx="33178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6" name="AutoShape 15"/>
            <p:cNvCxnSpPr>
              <a:cxnSpLocks noChangeAspect="1" noChangeShapeType="1"/>
              <a:stCxn id="102409" idx="6"/>
              <a:endCxn id="102408" idx="2"/>
            </p:cNvCxnSpPr>
            <p:nvPr/>
          </p:nvCxnSpPr>
          <p:spPr bwMode="auto">
            <a:xfrm>
              <a:off x="7578726" y="5199063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17" name="Oval 16"/>
            <p:cNvSpPr>
              <a:spLocks noChangeAspect="1" noChangeArrowheads="1"/>
            </p:cNvSpPr>
            <p:nvPr/>
          </p:nvSpPr>
          <p:spPr bwMode="auto">
            <a:xfrm>
              <a:off x="9637713" y="50165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2418" name="AutoShape 17"/>
            <p:cNvCxnSpPr>
              <a:cxnSpLocks noChangeAspect="1" noChangeShapeType="1"/>
              <a:stCxn id="102423" idx="7"/>
              <a:endCxn id="102417" idx="3"/>
            </p:cNvCxnSpPr>
            <p:nvPr/>
          </p:nvCxnSpPr>
          <p:spPr bwMode="auto">
            <a:xfrm flipV="1">
              <a:off x="9339264" y="5348289"/>
              <a:ext cx="35083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19" name="AutoShape 18"/>
            <p:cNvCxnSpPr>
              <a:cxnSpLocks noChangeAspect="1" noChangeShapeType="1"/>
              <a:stCxn id="102417" idx="1"/>
              <a:endCxn id="102410" idx="6"/>
            </p:cNvCxnSpPr>
            <p:nvPr/>
          </p:nvCxnSpPr>
          <p:spPr bwMode="auto">
            <a:xfrm flipH="1" flipV="1">
              <a:off x="8207376" y="4467226"/>
              <a:ext cx="1482725" cy="5826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0" name="Text Box 19"/>
            <p:cNvSpPr txBox="1">
              <a:spLocks noChangeArrowheads="1"/>
            </p:cNvSpPr>
            <p:nvPr/>
          </p:nvSpPr>
          <p:spPr bwMode="auto">
            <a:xfrm>
              <a:off x="7080251" y="40417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102421" name="Text Box 20"/>
            <p:cNvSpPr txBox="1">
              <a:spLocks noChangeArrowheads="1"/>
            </p:cNvSpPr>
            <p:nvPr/>
          </p:nvSpPr>
          <p:spPr bwMode="auto">
            <a:xfrm>
              <a:off x="6470651" y="4765676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102422" name="AutoShape 21"/>
            <p:cNvCxnSpPr>
              <a:cxnSpLocks noChangeAspect="1" noChangeShapeType="1"/>
              <a:stCxn id="102408" idx="6"/>
              <a:endCxn id="102417" idx="2"/>
            </p:cNvCxnSpPr>
            <p:nvPr/>
          </p:nvCxnSpPr>
          <p:spPr bwMode="auto">
            <a:xfrm>
              <a:off x="8799513" y="5199063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3" name="Oval 22"/>
            <p:cNvSpPr>
              <a:spLocks noChangeAspect="1" noChangeArrowheads="1"/>
            </p:cNvSpPr>
            <p:nvPr/>
          </p:nvSpPr>
          <p:spPr bwMode="auto">
            <a:xfrm>
              <a:off x="9026526" y="57483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2424" name="AutoShape 23"/>
            <p:cNvCxnSpPr>
              <a:cxnSpLocks noChangeAspect="1" noChangeShapeType="1"/>
              <a:stCxn id="102408" idx="5"/>
              <a:endCxn id="102423" idx="1"/>
            </p:cNvCxnSpPr>
            <p:nvPr/>
          </p:nvCxnSpPr>
          <p:spPr bwMode="auto">
            <a:xfrm>
              <a:off x="8728075" y="5348289"/>
              <a:ext cx="350838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25" name="Text Box 24"/>
            <p:cNvSpPr txBox="1">
              <a:spLocks noChangeArrowheads="1"/>
            </p:cNvSpPr>
            <p:nvPr/>
          </p:nvSpPr>
          <p:spPr bwMode="auto">
            <a:xfrm>
              <a:off x="7061201" y="5480051"/>
              <a:ext cx="466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72326" y="1674813"/>
            <a:ext cx="2809874" cy="1830387"/>
            <a:chOff x="7172326" y="1674813"/>
            <a:chExt cx="2809874" cy="1830387"/>
          </a:xfrm>
        </p:grpSpPr>
        <p:sp>
          <p:nvSpPr>
            <p:cNvPr id="102426" name="Oval 25"/>
            <p:cNvSpPr>
              <a:spLocks noChangeAspect="1" noChangeArrowheads="1"/>
            </p:cNvSpPr>
            <p:nvPr/>
          </p:nvSpPr>
          <p:spPr bwMode="auto">
            <a:xfrm>
              <a:off x="8393113" y="2406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2427" name="Oval 26"/>
            <p:cNvSpPr>
              <a:spLocks noChangeAspect="1" noChangeArrowheads="1"/>
            </p:cNvSpPr>
            <p:nvPr/>
          </p:nvSpPr>
          <p:spPr bwMode="auto">
            <a:xfrm>
              <a:off x="7172326" y="24066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2428" name="Oval 27"/>
            <p:cNvSpPr>
              <a:spLocks noChangeAspect="1" noChangeArrowheads="1"/>
            </p:cNvSpPr>
            <p:nvPr/>
          </p:nvSpPr>
          <p:spPr bwMode="auto">
            <a:xfrm>
              <a:off x="7800976" y="16748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102429" name="Oval 28"/>
            <p:cNvSpPr>
              <a:spLocks noChangeAspect="1" noChangeArrowheads="1"/>
            </p:cNvSpPr>
            <p:nvPr/>
          </p:nvSpPr>
          <p:spPr bwMode="auto">
            <a:xfrm>
              <a:off x="7781926" y="3138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2430" name="AutoShape 29"/>
            <p:cNvCxnSpPr>
              <a:cxnSpLocks noChangeAspect="1" noChangeShapeType="1"/>
              <a:stCxn id="102428" idx="3"/>
              <a:endCxn id="102427" idx="7"/>
            </p:cNvCxnSpPr>
            <p:nvPr/>
          </p:nvCxnSpPr>
          <p:spPr bwMode="auto">
            <a:xfrm flipH="1">
              <a:off x="7485063" y="19970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1" name="AutoShape 30"/>
            <p:cNvCxnSpPr>
              <a:cxnSpLocks noChangeAspect="1" noChangeShapeType="1"/>
              <a:stCxn id="102429" idx="1"/>
              <a:endCxn id="102427" idx="5"/>
            </p:cNvCxnSpPr>
            <p:nvPr/>
          </p:nvCxnSpPr>
          <p:spPr bwMode="auto">
            <a:xfrm flipH="1" flipV="1">
              <a:off x="7485063" y="27289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2" name="AutoShape 31"/>
            <p:cNvCxnSpPr>
              <a:cxnSpLocks noChangeAspect="1" noChangeShapeType="1"/>
              <a:stCxn id="102429" idx="7"/>
              <a:endCxn id="102426" idx="3"/>
            </p:cNvCxnSpPr>
            <p:nvPr/>
          </p:nvCxnSpPr>
          <p:spPr bwMode="auto">
            <a:xfrm flipV="1">
              <a:off x="8094664" y="27289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3" name="AutoShape 32"/>
            <p:cNvCxnSpPr>
              <a:cxnSpLocks noChangeAspect="1" noChangeShapeType="1"/>
              <a:stCxn id="102428" idx="5"/>
              <a:endCxn id="102426" idx="1"/>
            </p:cNvCxnSpPr>
            <p:nvPr/>
          </p:nvCxnSpPr>
          <p:spPr bwMode="auto">
            <a:xfrm>
              <a:off x="8113714" y="19970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4" name="AutoShape 33"/>
            <p:cNvCxnSpPr>
              <a:cxnSpLocks noChangeAspect="1" noChangeShapeType="1"/>
              <a:stCxn id="102427" idx="6"/>
              <a:endCxn id="102426" idx="2"/>
            </p:cNvCxnSpPr>
            <p:nvPr/>
          </p:nvCxnSpPr>
          <p:spPr bwMode="auto">
            <a:xfrm>
              <a:off x="7546976" y="25892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35" name="Oval 34"/>
            <p:cNvSpPr>
              <a:spLocks noChangeAspect="1" noChangeArrowheads="1"/>
            </p:cNvSpPr>
            <p:nvPr/>
          </p:nvSpPr>
          <p:spPr bwMode="auto">
            <a:xfrm>
              <a:off x="9615488" y="24066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2436" name="AutoShape 35"/>
            <p:cNvCxnSpPr>
              <a:cxnSpLocks noChangeAspect="1" noChangeShapeType="1"/>
              <a:stCxn id="102439" idx="7"/>
              <a:endCxn id="102435" idx="3"/>
            </p:cNvCxnSpPr>
            <p:nvPr/>
          </p:nvCxnSpPr>
          <p:spPr bwMode="auto">
            <a:xfrm flipV="1">
              <a:off x="9317039" y="27289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7" name="AutoShape 36"/>
            <p:cNvCxnSpPr>
              <a:cxnSpLocks noChangeAspect="1" noChangeShapeType="1"/>
              <a:stCxn id="102435" idx="1"/>
              <a:endCxn id="102428" idx="6"/>
            </p:cNvCxnSpPr>
            <p:nvPr/>
          </p:nvCxnSpPr>
          <p:spPr bwMode="auto">
            <a:xfrm flipH="1" flipV="1">
              <a:off x="8175625" y="18573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38" name="AutoShape 37"/>
            <p:cNvCxnSpPr>
              <a:cxnSpLocks noChangeAspect="1" noChangeShapeType="1"/>
              <a:stCxn id="102426" idx="6"/>
              <a:endCxn id="102435" idx="2"/>
            </p:cNvCxnSpPr>
            <p:nvPr/>
          </p:nvCxnSpPr>
          <p:spPr bwMode="auto">
            <a:xfrm>
              <a:off x="8767763" y="25892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439" name="Oval 38"/>
            <p:cNvSpPr>
              <a:spLocks noChangeAspect="1" noChangeArrowheads="1"/>
            </p:cNvSpPr>
            <p:nvPr/>
          </p:nvSpPr>
          <p:spPr bwMode="auto">
            <a:xfrm>
              <a:off x="9004301" y="31384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2440" name="AutoShape 39"/>
            <p:cNvCxnSpPr>
              <a:cxnSpLocks noChangeAspect="1" noChangeShapeType="1"/>
              <a:stCxn id="102426" idx="5"/>
              <a:endCxn id="102439" idx="1"/>
            </p:cNvCxnSpPr>
            <p:nvPr/>
          </p:nvCxnSpPr>
          <p:spPr bwMode="auto">
            <a:xfrm>
              <a:off x="8705850" y="27289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430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2249487"/>
                <a:ext cx="9905999" cy="434181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Setting/getting a vertex/edge label takes O(1) time</a:t>
                </a:r>
              </a:p>
              <a:p>
                <a:r>
                  <a:rPr lang="en-US" altLang="zh-TW" dirty="0" smtClean="0"/>
                  <a:t>Each vertex is labeled twice </a:t>
                </a:r>
              </a:p>
              <a:p>
                <a:pPr lvl="1"/>
                <a:r>
                  <a:rPr lang="en-US" altLang="zh-TW" dirty="0" smtClean="0"/>
                  <a:t>once as </a:t>
                </a:r>
                <a:r>
                  <a:rPr lang="en-US" altLang="zh-TW" dirty="0" smtClean="0">
                    <a:solidFill>
                      <a:schemeClr val="accent1"/>
                    </a:solidFill>
                  </a:rPr>
                  <a:t>UNEXPLORED</a:t>
                </a:r>
              </a:p>
              <a:p>
                <a:pPr lvl="1"/>
                <a:r>
                  <a:rPr lang="en-US" altLang="zh-TW" dirty="0" smtClean="0"/>
                  <a:t>once as </a:t>
                </a:r>
                <a:r>
                  <a:rPr lang="en-US" altLang="zh-TW" dirty="0" smtClean="0">
                    <a:solidFill>
                      <a:schemeClr val="accent4"/>
                    </a:solidFill>
                  </a:rPr>
                  <a:t>VISITED</a:t>
                </a:r>
              </a:p>
              <a:p>
                <a:r>
                  <a:rPr lang="en-US" altLang="zh-TW" dirty="0" smtClean="0"/>
                  <a:t>Each edge is labeled twice</a:t>
                </a:r>
              </a:p>
              <a:p>
                <a:pPr lvl="1"/>
                <a:r>
                  <a:rPr lang="en-US" altLang="zh-TW" dirty="0" smtClean="0"/>
                  <a:t>once as UNEXPLORED</a:t>
                </a:r>
              </a:p>
              <a:p>
                <a:pPr lvl="1"/>
                <a:r>
                  <a:rPr lang="en-US" altLang="zh-TW" dirty="0" smtClean="0"/>
                  <a:t>once as </a:t>
                </a:r>
                <a:r>
                  <a:rPr lang="en-US" altLang="zh-TW" dirty="0" smtClean="0">
                    <a:solidFill>
                      <a:schemeClr val="accent4"/>
                    </a:solidFill>
                  </a:rPr>
                  <a:t>DISCOVERY </a:t>
                </a:r>
                <a:r>
                  <a:rPr lang="en-US" altLang="zh-TW" dirty="0" smtClean="0"/>
                  <a:t>or </a:t>
                </a:r>
                <a:r>
                  <a:rPr lang="en-US" altLang="zh-TW" dirty="0" smtClean="0">
                    <a:solidFill>
                      <a:schemeClr val="accent2"/>
                    </a:solidFill>
                  </a:rPr>
                  <a:t>CROSS</a:t>
                </a:r>
              </a:p>
              <a:p>
                <a:r>
                  <a:rPr lang="en-US" altLang="zh-TW" dirty="0" smtClean="0"/>
                  <a:t>Each vertex is inserted once into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 </a:t>
                </a:r>
              </a:p>
              <a:p>
                <a:r>
                  <a:rPr lang="en-US" altLang="zh-TW" dirty="0" smtClean="0"/>
                  <a:t>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</a:rPr>
                      <m:t>outgoing</m:t>
                    </m:r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Edges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is called once for each vertex</a:t>
                </a:r>
              </a:p>
              <a:p>
                <a:r>
                  <a:rPr lang="en-US" altLang="zh-TW" dirty="0" smtClean="0"/>
                  <a:t>BFS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 smtClean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1034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7"/>
                <a:ext cx="9905999" cy="4341814"/>
              </a:xfrm>
              <a:blipFill rotWithShape="0">
                <a:blip r:embed="rId2"/>
                <a:stretch>
                  <a:fillRect l="-862" t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9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Using the template method pattern, we can specialize the BFS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to solve the following problems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Compute the connected components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 a spanning forest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Find a simple cycle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or report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a forest</a:t>
                </a:r>
              </a:p>
              <a:p>
                <a:pPr lvl="1"/>
                <a:r>
                  <a:rPr lang="en-US" altLang="zh-TW" dirty="0" smtClean="0"/>
                  <a:t>Given two vertices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, find a path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between them with the minimum number of edges, or report that no such path exists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0547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Depth-first search (DFS) </a:t>
                </a:r>
                <a:r>
                  <a:rPr lang="en-US" altLang="zh-TW" dirty="0" smtClean="0"/>
                  <a:t>is a general technique for traversing a graph</a:t>
                </a:r>
              </a:p>
              <a:p>
                <a:r>
                  <a:rPr lang="en-US" altLang="zh-TW" dirty="0" smtClean="0"/>
                  <a:t>A DFS traversal of a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</a:t>
                </a:r>
              </a:p>
              <a:p>
                <a:pPr lvl="1"/>
                <a:r>
                  <a:rPr lang="en-US" altLang="zh-TW" dirty="0" smtClean="0"/>
                  <a:t>Visits all the vertices and edges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Determines whether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is connected</a:t>
                </a:r>
              </a:p>
              <a:p>
                <a:pPr lvl="1"/>
                <a:r>
                  <a:rPr lang="en-US" altLang="zh-TW" dirty="0" smtClean="0"/>
                  <a:t>Computes the connected components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Computes a spanning forest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DFS on a graph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vertices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TW" dirty="0" smtClean="0"/>
                  <a:t> edges takes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</a:t>
                </a:r>
              </a:p>
              <a:p>
                <a:r>
                  <a:rPr lang="en-US" altLang="zh-TW" dirty="0" smtClean="0"/>
                  <a:t>DFS can be further extended to solve other graph problems</a:t>
                </a:r>
              </a:p>
              <a:p>
                <a:pPr lvl="1"/>
                <a:r>
                  <a:rPr lang="en-US" altLang="zh-TW" dirty="0" smtClean="0"/>
                  <a:t>Find and report a path between two given vertices</a:t>
                </a:r>
              </a:p>
              <a:p>
                <a:pPr lvl="1"/>
                <a:r>
                  <a:rPr lang="en-US" altLang="zh-TW" dirty="0" smtClean="0"/>
                  <a:t>Find a cycle in the graph</a:t>
                </a:r>
              </a:p>
              <a:p>
                <a:r>
                  <a:rPr lang="en-US" altLang="zh-TW" dirty="0" smtClean="0"/>
                  <a:t>Depth-first search is to graphs as what Euler tour is to binary trees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7680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806" name="Picture 5" descr="j02354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698" y="618518"/>
            <a:ext cx="1876425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5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charset="-120"/>
              </a:rPr>
              <a:t>DFS vs. BFS</a:t>
            </a:r>
          </a:p>
        </p:txBody>
      </p:sp>
      <p:grpSp>
        <p:nvGrpSpPr>
          <p:cNvPr id="106500" name="Group 3"/>
          <p:cNvGrpSpPr>
            <a:grpSpLocks/>
          </p:cNvGrpSpPr>
          <p:nvPr/>
        </p:nvGrpSpPr>
        <p:grpSpPr bwMode="auto">
          <a:xfrm>
            <a:off x="6232526" y="3841751"/>
            <a:ext cx="3649663" cy="2130425"/>
            <a:chOff x="3116" y="2546"/>
            <a:chExt cx="2299" cy="1342"/>
          </a:xfrm>
        </p:grpSpPr>
        <p:sp>
          <p:nvSpPr>
            <p:cNvPr id="106540" name="AutoShape 4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1" name="AutoShape 5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2" name="AutoShape 6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106543" name="Oval 7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6544" name="Oval 8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6545" name="Oval 9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6546" name="Oval 10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6547" name="AutoShape 11"/>
            <p:cNvCxnSpPr>
              <a:cxnSpLocks noChangeAspect="1" noChangeShapeType="1"/>
              <a:stCxn id="106545" idx="3"/>
              <a:endCxn id="106544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48" name="AutoShape 12"/>
            <p:cNvCxnSpPr>
              <a:cxnSpLocks noChangeAspect="1" noChangeShapeType="1"/>
              <a:stCxn id="106546" idx="1"/>
              <a:endCxn id="106544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49" name="AutoShape 13"/>
            <p:cNvCxnSpPr>
              <a:cxnSpLocks noChangeAspect="1" noChangeShapeType="1"/>
              <a:stCxn id="106546" idx="7"/>
              <a:endCxn id="106543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0" name="AutoShape 14"/>
            <p:cNvCxnSpPr>
              <a:cxnSpLocks noChangeAspect="1" noChangeShapeType="1"/>
              <a:stCxn id="106545" idx="5"/>
              <a:endCxn id="106543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1" name="AutoShape 15"/>
            <p:cNvCxnSpPr>
              <a:cxnSpLocks noChangeAspect="1" noChangeShapeType="1"/>
              <a:stCxn id="106544" idx="6"/>
              <a:endCxn id="106543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2" name="Oval 16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6553" name="AutoShape 17"/>
            <p:cNvCxnSpPr>
              <a:cxnSpLocks noChangeAspect="1" noChangeShapeType="1"/>
              <a:stCxn id="106558" idx="7"/>
              <a:endCxn id="106552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54" name="AutoShape 18"/>
            <p:cNvCxnSpPr>
              <a:cxnSpLocks noChangeAspect="1" noChangeShapeType="1"/>
              <a:stCxn id="106552" idx="1"/>
              <a:endCxn id="106545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5" name="Text Box 19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106556" name="Text Box 20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106557" name="AutoShape 21"/>
            <p:cNvCxnSpPr>
              <a:cxnSpLocks noChangeAspect="1" noChangeShapeType="1"/>
              <a:stCxn id="106543" idx="6"/>
              <a:endCxn id="106552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58" name="Oval 22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6559" name="AutoShape 23"/>
            <p:cNvCxnSpPr>
              <a:cxnSpLocks noChangeAspect="1" noChangeShapeType="1"/>
              <a:stCxn id="106543" idx="5"/>
              <a:endCxn id="106558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60" name="Text Box 24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43201" y="4083051"/>
            <a:ext cx="2809874" cy="1830388"/>
            <a:chOff x="2743201" y="4083051"/>
            <a:chExt cx="2809874" cy="1830388"/>
          </a:xfrm>
        </p:grpSpPr>
        <p:sp>
          <p:nvSpPr>
            <p:cNvPr id="106501" name="Oval 25"/>
            <p:cNvSpPr>
              <a:spLocks noChangeAspect="1" noChangeArrowheads="1"/>
            </p:cNvSpPr>
            <p:nvPr/>
          </p:nvSpPr>
          <p:spPr bwMode="auto">
            <a:xfrm>
              <a:off x="3963988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106502" name="Oval 26"/>
            <p:cNvSpPr>
              <a:spLocks noChangeAspect="1" noChangeArrowheads="1"/>
            </p:cNvSpPr>
            <p:nvPr/>
          </p:nvSpPr>
          <p:spPr bwMode="auto">
            <a:xfrm>
              <a:off x="2743201" y="481488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106503" name="Oval 27"/>
            <p:cNvSpPr>
              <a:spLocks noChangeAspect="1" noChangeArrowheads="1"/>
            </p:cNvSpPr>
            <p:nvPr/>
          </p:nvSpPr>
          <p:spPr bwMode="auto">
            <a:xfrm>
              <a:off x="3371851" y="40830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106504" name="Oval 28"/>
            <p:cNvSpPr>
              <a:spLocks noChangeAspect="1" noChangeArrowheads="1"/>
            </p:cNvSpPr>
            <p:nvPr/>
          </p:nvSpPr>
          <p:spPr bwMode="auto">
            <a:xfrm>
              <a:off x="3352801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106505" name="AutoShape 29"/>
            <p:cNvCxnSpPr>
              <a:cxnSpLocks noChangeAspect="1" noChangeShapeType="1"/>
              <a:stCxn id="106503" idx="3"/>
              <a:endCxn id="106502" idx="7"/>
            </p:cNvCxnSpPr>
            <p:nvPr/>
          </p:nvCxnSpPr>
          <p:spPr bwMode="auto">
            <a:xfrm flipH="1">
              <a:off x="3055938" y="4414839"/>
              <a:ext cx="36830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6" name="AutoShape 30"/>
            <p:cNvCxnSpPr>
              <a:cxnSpLocks noChangeAspect="1" noChangeShapeType="1"/>
              <a:stCxn id="106504" idx="1"/>
              <a:endCxn id="106502" idx="5"/>
            </p:cNvCxnSpPr>
            <p:nvPr/>
          </p:nvCxnSpPr>
          <p:spPr bwMode="auto">
            <a:xfrm flipH="1" flipV="1">
              <a:off x="3055938" y="5146675"/>
              <a:ext cx="349250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7" name="AutoShape 31"/>
            <p:cNvCxnSpPr>
              <a:cxnSpLocks noChangeAspect="1" noChangeShapeType="1"/>
              <a:stCxn id="106504" idx="7"/>
              <a:endCxn id="106501" idx="3"/>
            </p:cNvCxnSpPr>
            <p:nvPr/>
          </p:nvCxnSpPr>
          <p:spPr bwMode="auto">
            <a:xfrm flipV="1">
              <a:off x="3665539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8" name="AutoShape 32"/>
            <p:cNvCxnSpPr>
              <a:cxnSpLocks noChangeAspect="1" noChangeShapeType="1"/>
              <a:stCxn id="106503" idx="5"/>
              <a:endCxn id="106501" idx="1"/>
            </p:cNvCxnSpPr>
            <p:nvPr/>
          </p:nvCxnSpPr>
          <p:spPr bwMode="auto">
            <a:xfrm>
              <a:off x="3684589" y="4414839"/>
              <a:ext cx="33178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09" name="AutoShape 33"/>
            <p:cNvCxnSpPr>
              <a:cxnSpLocks noChangeAspect="1" noChangeShapeType="1"/>
              <a:stCxn id="106502" idx="6"/>
              <a:endCxn id="106501" idx="2"/>
            </p:cNvCxnSpPr>
            <p:nvPr/>
          </p:nvCxnSpPr>
          <p:spPr bwMode="auto">
            <a:xfrm>
              <a:off x="3127376" y="4997450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10" name="Oval 34"/>
            <p:cNvSpPr>
              <a:spLocks noChangeAspect="1" noChangeArrowheads="1"/>
            </p:cNvSpPr>
            <p:nvPr/>
          </p:nvSpPr>
          <p:spPr bwMode="auto">
            <a:xfrm>
              <a:off x="5186363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106511" name="AutoShape 35"/>
            <p:cNvCxnSpPr>
              <a:cxnSpLocks noChangeAspect="1" noChangeShapeType="1"/>
              <a:stCxn id="106514" idx="7"/>
              <a:endCxn id="106510" idx="3"/>
            </p:cNvCxnSpPr>
            <p:nvPr/>
          </p:nvCxnSpPr>
          <p:spPr bwMode="auto">
            <a:xfrm flipV="1">
              <a:off x="4887914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2" name="AutoShape 36"/>
            <p:cNvCxnSpPr>
              <a:cxnSpLocks noChangeAspect="1" noChangeShapeType="1"/>
              <a:stCxn id="106510" idx="1"/>
              <a:endCxn id="106503" idx="6"/>
            </p:cNvCxnSpPr>
            <p:nvPr/>
          </p:nvCxnSpPr>
          <p:spPr bwMode="auto">
            <a:xfrm flipH="1" flipV="1">
              <a:off x="3756026" y="4265613"/>
              <a:ext cx="1482725" cy="582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13" name="AutoShape 37"/>
            <p:cNvCxnSpPr>
              <a:cxnSpLocks noChangeAspect="1" noChangeShapeType="1"/>
              <a:stCxn id="106501" idx="6"/>
              <a:endCxn id="106510" idx="2"/>
            </p:cNvCxnSpPr>
            <p:nvPr/>
          </p:nvCxnSpPr>
          <p:spPr bwMode="auto">
            <a:xfrm>
              <a:off x="4348163" y="4997450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6514" name="Oval 38"/>
            <p:cNvSpPr>
              <a:spLocks noChangeAspect="1" noChangeArrowheads="1"/>
            </p:cNvSpPr>
            <p:nvPr/>
          </p:nvSpPr>
          <p:spPr bwMode="auto">
            <a:xfrm>
              <a:off x="4575176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106515" name="AutoShape 39"/>
            <p:cNvCxnSpPr>
              <a:cxnSpLocks noChangeAspect="1" noChangeShapeType="1"/>
              <a:stCxn id="106501" idx="5"/>
              <a:endCxn id="106514" idx="1"/>
            </p:cNvCxnSpPr>
            <p:nvPr/>
          </p:nvCxnSpPr>
          <p:spPr bwMode="auto">
            <a:xfrm>
              <a:off x="4276725" y="5146675"/>
              <a:ext cx="350838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6516" name="Text Box 40"/>
          <p:cNvSpPr txBox="1">
            <a:spLocks noChangeArrowheads="1"/>
          </p:cNvSpPr>
          <p:nvPr/>
        </p:nvSpPr>
        <p:spPr bwMode="auto">
          <a:xfrm>
            <a:off x="3352801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DFS</a:t>
            </a:r>
          </a:p>
        </p:txBody>
      </p:sp>
      <p:sp>
        <p:nvSpPr>
          <p:cNvPr id="106517" name="Text Box 41"/>
          <p:cNvSpPr txBox="1">
            <a:spLocks noChangeArrowheads="1"/>
          </p:cNvSpPr>
          <p:nvPr/>
        </p:nvSpPr>
        <p:spPr bwMode="auto">
          <a:xfrm>
            <a:off x="7262814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BFS</a:t>
            </a:r>
          </a:p>
        </p:txBody>
      </p:sp>
      <p:graphicFrame>
        <p:nvGraphicFramePr>
          <p:cNvPr id="245802" name="Group 42"/>
          <p:cNvGraphicFramePr>
            <a:graphicFrameLocks noGrp="1"/>
          </p:cNvGraphicFramePr>
          <p:nvPr>
            <p:extLst/>
          </p:nvPr>
        </p:nvGraphicFramePr>
        <p:xfrm>
          <a:off x="3075495" y="1642111"/>
          <a:ext cx="6037834" cy="2139315"/>
        </p:xfrm>
        <a:graphic>
          <a:graphicData uri="http://schemas.openxmlformats.org/drawingml/2006/table">
            <a:tbl>
              <a:tblPr/>
              <a:tblGrid>
                <a:gridCol w="4438587"/>
                <a:gridCol w="813117"/>
                <a:gridCol w="786130"/>
              </a:tblGrid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Applications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DFS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BFS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Spanning forest,</a:t>
                      </a:r>
                      <a:b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</a:b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connected components, paths, cycles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Shortest paths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</a:rPr>
                        <a:t>Biconnected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新細明體" charset="-120"/>
                          <a:sym typeface="Symbol" panose="05050102010706020507" pitchFamily="18" charset="2"/>
                        </a:rPr>
                        <a:t>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lnSpc>
                          <a:spcPct val="93000"/>
                        </a:lnSpc>
                        <a:spcBef>
                          <a:spcPts val="600"/>
                        </a:spcBef>
                        <a:buClr>
                          <a:srgbClr val="333399"/>
                        </a:buClr>
                        <a:buSzPct val="100000"/>
                        <a:buFont typeface="Arial" panose="020B0604020202020204" pitchFamily="34" charset="0"/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1pPr>
                      <a:lvl2pPr marL="37931725" indent="-37474525" algn="l" eaLnBrk="0" hangingPunct="0">
                        <a:lnSpc>
                          <a:spcPct val="93000"/>
                        </a:lnSpc>
                        <a:spcBef>
                          <a:spcPts val="500"/>
                        </a:spcBef>
                        <a:buClr>
                          <a:srgbClr val="000066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2pPr>
                      <a:lvl3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 sz="200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3pPr>
                      <a:lvl4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4pPr>
                      <a:lvl5pPr eaLnBrk="0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lnSpc>
                          <a:spcPct val="93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defRPr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新細明體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9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DFS vs.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None/>
                </a:pPr>
                <a:r>
                  <a:rPr lang="en-US" altLang="zh-TW" dirty="0" smtClean="0">
                    <a:ea typeface="新細明體" charset="-120"/>
                  </a:rPr>
                  <a:t>Back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𝑤</m:t>
                        </m:r>
                      </m:e>
                    </m:d>
                  </m:oMath>
                </a14:m>
                <a:endParaRPr lang="en-US" altLang="zh-TW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𝑤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an ancestor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in the tree of discovery edges</a:t>
                </a:r>
              </a:p>
            </p:txBody>
          </p:sp>
        </mc:Choice>
        <mc:Fallback xmlns="">
          <p:sp>
            <p:nvSpPr>
              <p:cNvPr id="10752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75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24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zh-TW" dirty="0" smtClean="0">
                    <a:ea typeface="新細明體" charset="-120"/>
                  </a:rPr>
                  <a:t>Cross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𝑣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𝑤</m:t>
                        </m:r>
                      </m:e>
                    </m:d>
                  </m:oMath>
                </a14:m>
                <a:endParaRPr lang="en-US" altLang="zh-TW" dirty="0">
                  <a:latin typeface="Times New Roman" panose="02020603050405020304" pitchFamily="18" charset="0"/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𝑤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is in the same level as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charset="-120"/>
                      </a:rPr>
                      <m:t>𝑣</m:t>
                    </m:r>
                  </m:oMath>
                </a14:m>
                <a:r>
                  <a:rPr lang="en-US" altLang="zh-TW" dirty="0" smtClean="0">
                    <a:ea typeface="新細明體" charset="-120"/>
                  </a:rPr>
                  <a:t> </a:t>
                </a:r>
                <a:r>
                  <a:rPr lang="en-US" altLang="zh-TW" dirty="0">
                    <a:ea typeface="新細明體" charset="-120"/>
                  </a:rPr>
                  <a:t>or in the next level in the tree of discovery edges</a:t>
                </a:r>
              </a:p>
              <a:p>
                <a:pPr lvl="1">
                  <a:lnSpc>
                    <a:spcPct val="90000"/>
                  </a:lnSpc>
                </a:pPr>
                <a:endParaRPr lang="zh-TW" altLang="en-US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7524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003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6232526" y="3841751"/>
            <a:ext cx="3649663" cy="2130425"/>
            <a:chOff x="3116" y="2546"/>
            <a:chExt cx="2299" cy="1342"/>
          </a:xfrm>
        </p:grpSpPr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3807" y="3580"/>
              <a:ext cx="129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auto">
            <a:xfrm>
              <a:off x="3432" y="3121"/>
              <a:ext cx="1983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7" name="AutoShape 6"/>
            <p:cNvSpPr>
              <a:spLocks noChangeArrowheads="1"/>
            </p:cNvSpPr>
            <p:nvPr/>
          </p:nvSpPr>
          <p:spPr bwMode="auto">
            <a:xfrm>
              <a:off x="3813" y="2660"/>
              <a:ext cx="521" cy="308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50196"/>
              </a:srgbClr>
            </a:solidFill>
            <a:ln w="12700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48" name="Oval 7"/>
            <p:cNvSpPr>
              <a:spLocks noChangeAspect="1" noChangeArrowheads="1"/>
            </p:cNvSpPr>
            <p:nvPr/>
          </p:nvSpPr>
          <p:spPr bwMode="auto">
            <a:xfrm>
              <a:off x="434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49" name="Oval 8"/>
            <p:cNvSpPr>
              <a:spLocks noChangeAspect="1" noChangeArrowheads="1"/>
            </p:cNvSpPr>
            <p:nvPr/>
          </p:nvSpPr>
          <p:spPr bwMode="auto">
            <a:xfrm>
              <a:off x="3572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50" name="Oval 9"/>
            <p:cNvSpPr>
              <a:spLocks noChangeAspect="1" noChangeArrowheads="1"/>
            </p:cNvSpPr>
            <p:nvPr/>
          </p:nvSpPr>
          <p:spPr bwMode="auto">
            <a:xfrm>
              <a:off x="3968" y="2699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51" name="Oval 10"/>
            <p:cNvSpPr>
              <a:spLocks noChangeAspect="1" noChangeArrowheads="1"/>
            </p:cNvSpPr>
            <p:nvPr/>
          </p:nvSpPr>
          <p:spPr bwMode="auto">
            <a:xfrm>
              <a:off x="395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52" name="AutoShape 11"/>
            <p:cNvCxnSpPr>
              <a:cxnSpLocks noChangeAspect="1" noChangeShapeType="1"/>
              <a:stCxn id="50" idx="3"/>
              <a:endCxn id="49" idx="7"/>
            </p:cNvCxnSpPr>
            <p:nvPr/>
          </p:nvCxnSpPr>
          <p:spPr bwMode="auto">
            <a:xfrm flipH="1">
              <a:off x="3769" y="2908"/>
              <a:ext cx="232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12"/>
            <p:cNvCxnSpPr>
              <a:cxnSpLocks noChangeAspect="1" noChangeShapeType="1"/>
              <a:stCxn id="51" idx="1"/>
              <a:endCxn id="49" idx="5"/>
            </p:cNvCxnSpPr>
            <p:nvPr/>
          </p:nvCxnSpPr>
          <p:spPr bwMode="auto">
            <a:xfrm flipH="1" flipV="1">
              <a:off x="3769" y="3369"/>
              <a:ext cx="220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13"/>
            <p:cNvCxnSpPr>
              <a:cxnSpLocks noChangeAspect="1" noChangeShapeType="1"/>
              <a:stCxn id="51" idx="7"/>
              <a:endCxn id="48" idx="3"/>
            </p:cNvCxnSpPr>
            <p:nvPr/>
          </p:nvCxnSpPr>
          <p:spPr bwMode="auto">
            <a:xfrm flipV="1">
              <a:off x="415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4"/>
            <p:cNvCxnSpPr>
              <a:cxnSpLocks noChangeAspect="1" noChangeShapeType="1"/>
              <a:stCxn id="50" idx="5"/>
              <a:endCxn id="48" idx="1"/>
            </p:cNvCxnSpPr>
            <p:nvPr/>
          </p:nvCxnSpPr>
          <p:spPr bwMode="auto">
            <a:xfrm>
              <a:off x="4165" y="2908"/>
              <a:ext cx="209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15"/>
            <p:cNvCxnSpPr>
              <a:cxnSpLocks noChangeAspect="1" noChangeShapeType="1"/>
              <a:stCxn id="49" idx="6"/>
              <a:endCxn id="48" idx="2"/>
            </p:cNvCxnSpPr>
            <p:nvPr/>
          </p:nvCxnSpPr>
          <p:spPr bwMode="auto">
            <a:xfrm>
              <a:off x="3814" y="3275"/>
              <a:ext cx="514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" name="Oval 16"/>
            <p:cNvSpPr>
              <a:spLocks noChangeAspect="1" noChangeArrowheads="1"/>
            </p:cNvSpPr>
            <p:nvPr/>
          </p:nvSpPr>
          <p:spPr bwMode="auto">
            <a:xfrm>
              <a:off x="5111" y="3160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58" name="AutoShape 17"/>
            <p:cNvCxnSpPr>
              <a:cxnSpLocks noChangeAspect="1" noChangeShapeType="1"/>
              <a:stCxn id="63" idx="7"/>
              <a:endCxn id="57" idx="3"/>
            </p:cNvCxnSpPr>
            <p:nvPr/>
          </p:nvCxnSpPr>
          <p:spPr bwMode="auto">
            <a:xfrm flipV="1">
              <a:off x="4923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8"/>
            <p:cNvCxnSpPr>
              <a:cxnSpLocks noChangeAspect="1" noChangeShapeType="1"/>
              <a:stCxn id="57" idx="1"/>
              <a:endCxn id="50" idx="6"/>
            </p:cNvCxnSpPr>
            <p:nvPr/>
          </p:nvCxnSpPr>
          <p:spPr bwMode="auto">
            <a:xfrm flipH="1" flipV="1">
              <a:off x="4210" y="2814"/>
              <a:ext cx="934" cy="36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3500" y="2546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0</a:t>
              </a:r>
            </a:p>
          </p:txBody>
        </p:sp>
        <p:sp>
          <p:nvSpPr>
            <p:cNvPr id="61" name="Text Box 20"/>
            <p:cNvSpPr txBox="1">
              <a:spLocks noChangeArrowheads="1"/>
            </p:cNvSpPr>
            <p:nvPr/>
          </p:nvSpPr>
          <p:spPr bwMode="auto">
            <a:xfrm>
              <a:off x="3116" y="300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1</a:t>
              </a:r>
            </a:p>
          </p:txBody>
        </p:sp>
        <p:cxnSp>
          <p:nvCxnSpPr>
            <p:cNvPr id="62" name="AutoShape 21"/>
            <p:cNvCxnSpPr>
              <a:cxnSpLocks noChangeAspect="1" noChangeShapeType="1"/>
              <a:stCxn id="48" idx="6"/>
              <a:endCxn id="57" idx="2"/>
            </p:cNvCxnSpPr>
            <p:nvPr/>
          </p:nvCxnSpPr>
          <p:spPr bwMode="auto">
            <a:xfrm>
              <a:off x="4583" y="3275"/>
              <a:ext cx="515" cy="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4726" y="3621"/>
              <a:ext cx="231" cy="231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64" name="AutoShape 23"/>
            <p:cNvCxnSpPr>
              <a:cxnSpLocks noChangeAspect="1" noChangeShapeType="1"/>
              <a:stCxn id="48" idx="5"/>
              <a:endCxn id="63" idx="1"/>
            </p:cNvCxnSpPr>
            <p:nvPr/>
          </p:nvCxnSpPr>
          <p:spPr bwMode="auto">
            <a:xfrm>
              <a:off x="4538" y="3369"/>
              <a:ext cx="221" cy="27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3488" y="3452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i="1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L</a:t>
              </a:r>
              <a:r>
                <a:rPr lang="en-US" altLang="zh-TW" b="0" baseline="-25000">
                  <a:solidFill>
                    <a:schemeClr val="tx2"/>
                  </a:solidFill>
                  <a:latin typeface="Times New Roman" panose="02020603050405020304" pitchFamily="18" charset="0"/>
                  <a:ea typeface="新細明體" charset="-12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43201" y="4083051"/>
            <a:ext cx="2809874" cy="1830388"/>
            <a:chOff x="2743201" y="4083051"/>
            <a:chExt cx="2809874" cy="1830388"/>
          </a:xfrm>
        </p:grpSpPr>
        <p:sp>
          <p:nvSpPr>
            <p:cNvPr id="67" name="Oval 25"/>
            <p:cNvSpPr>
              <a:spLocks noChangeAspect="1" noChangeArrowheads="1"/>
            </p:cNvSpPr>
            <p:nvPr/>
          </p:nvSpPr>
          <p:spPr bwMode="auto">
            <a:xfrm>
              <a:off x="3963988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sp>
          <p:nvSpPr>
            <p:cNvPr id="68" name="Oval 26"/>
            <p:cNvSpPr>
              <a:spLocks noChangeAspect="1" noChangeArrowheads="1"/>
            </p:cNvSpPr>
            <p:nvPr/>
          </p:nvSpPr>
          <p:spPr bwMode="auto">
            <a:xfrm>
              <a:off x="2743201" y="481488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69" name="Oval 27"/>
            <p:cNvSpPr>
              <a:spLocks noChangeAspect="1" noChangeArrowheads="1"/>
            </p:cNvSpPr>
            <p:nvPr/>
          </p:nvSpPr>
          <p:spPr bwMode="auto">
            <a:xfrm>
              <a:off x="3371851" y="4083051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A</a:t>
              </a:r>
            </a:p>
          </p:txBody>
        </p:sp>
        <p:sp>
          <p:nvSpPr>
            <p:cNvPr id="70" name="Oval 28"/>
            <p:cNvSpPr>
              <a:spLocks noChangeAspect="1" noChangeArrowheads="1"/>
            </p:cNvSpPr>
            <p:nvPr/>
          </p:nvSpPr>
          <p:spPr bwMode="auto">
            <a:xfrm>
              <a:off x="3352801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1" name="AutoShape 29"/>
            <p:cNvCxnSpPr>
              <a:cxnSpLocks noChangeAspect="1" noChangeShapeType="1"/>
              <a:stCxn id="69" idx="3"/>
              <a:endCxn id="68" idx="7"/>
            </p:cNvCxnSpPr>
            <p:nvPr/>
          </p:nvCxnSpPr>
          <p:spPr bwMode="auto">
            <a:xfrm flipH="1">
              <a:off x="3055938" y="4414839"/>
              <a:ext cx="368300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30"/>
            <p:cNvCxnSpPr>
              <a:cxnSpLocks noChangeAspect="1" noChangeShapeType="1"/>
              <a:stCxn id="70" idx="1"/>
              <a:endCxn id="68" idx="5"/>
            </p:cNvCxnSpPr>
            <p:nvPr/>
          </p:nvCxnSpPr>
          <p:spPr bwMode="auto">
            <a:xfrm flipH="1" flipV="1">
              <a:off x="3055938" y="5146675"/>
              <a:ext cx="349250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31"/>
            <p:cNvCxnSpPr>
              <a:cxnSpLocks noChangeAspect="1" noChangeShapeType="1"/>
              <a:stCxn id="70" idx="7"/>
              <a:endCxn id="67" idx="3"/>
            </p:cNvCxnSpPr>
            <p:nvPr/>
          </p:nvCxnSpPr>
          <p:spPr bwMode="auto">
            <a:xfrm flipV="1">
              <a:off x="3665539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32"/>
            <p:cNvCxnSpPr>
              <a:cxnSpLocks noChangeAspect="1" noChangeShapeType="1"/>
              <a:stCxn id="69" idx="5"/>
              <a:endCxn id="67" idx="1"/>
            </p:cNvCxnSpPr>
            <p:nvPr/>
          </p:nvCxnSpPr>
          <p:spPr bwMode="auto">
            <a:xfrm>
              <a:off x="3684589" y="4414839"/>
              <a:ext cx="331787" cy="43338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33"/>
            <p:cNvCxnSpPr>
              <a:cxnSpLocks noChangeAspect="1" noChangeShapeType="1"/>
              <a:stCxn id="68" idx="6"/>
              <a:endCxn id="67" idx="2"/>
            </p:cNvCxnSpPr>
            <p:nvPr/>
          </p:nvCxnSpPr>
          <p:spPr bwMode="auto">
            <a:xfrm>
              <a:off x="3127376" y="4997450"/>
              <a:ext cx="815975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Oval 34"/>
            <p:cNvSpPr>
              <a:spLocks noChangeAspect="1" noChangeArrowheads="1"/>
            </p:cNvSpPr>
            <p:nvPr/>
          </p:nvSpPr>
          <p:spPr bwMode="auto">
            <a:xfrm>
              <a:off x="5186363" y="48148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77" name="AutoShape 35"/>
            <p:cNvCxnSpPr>
              <a:cxnSpLocks noChangeAspect="1" noChangeShapeType="1"/>
              <a:stCxn id="80" idx="7"/>
              <a:endCxn id="76" idx="3"/>
            </p:cNvCxnSpPr>
            <p:nvPr/>
          </p:nvCxnSpPr>
          <p:spPr bwMode="auto">
            <a:xfrm flipV="1">
              <a:off x="4887914" y="5146675"/>
              <a:ext cx="350837" cy="433388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36"/>
            <p:cNvCxnSpPr>
              <a:cxnSpLocks noChangeAspect="1" noChangeShapeType="1"/>
              <a:stCxn id="76" idx="1"/>
              <a:endCxn id="69" idx="6"/>
            </p:cNvCxnSpPr>
            <p:nvPr/>
          </p:nvCxnSpPr>
          <p:spPr bwMode="auto">
            <a:xfrm flipH="1" flipV="1">
              <a:off x="3756026" y="4265613"/>
              <a:ext cx="1482725" cy="58261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37"/>
            <p:cNvCxnSpPr>
              <a:cxnSpLocks noChangeAspect="1" noChangeShapeType="1"/>
              <a:stCxn id="67" idx="6"/>
              <a:endCxn id="76" idx="2"/>
            </p:cNvCxnSpPr>
            <p:nvPr/>
          </p:nvCxnSpPr>
          <p:spPr bwMode="auto">
            <a:xfrm>
              <a:off x="4348163" y="4997450"/>
              <a:ext cx="817562" cy="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38"/>
            <p:cNvSpPr>
              <a:spLocks noChangeAspect="1" noChangeArrowheads="1"/>
            </p:cNvSpPr>
            <p:nvPr/>
          </p:nvSpPr>
          <p:spPr bwMode="auto">
            <a:xfrm>
              <a:off x="4575176" y="5546726"/>
              <a:ext cx="366713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81" name="AutoShape 39"/>
            <p:cNvCxnSpPr>
              <a:cxnSpLocks noChangeAspect="1" noChangeShapeType="1"/>
              <a:stCxn id="67" idx="5"/>
              <a:endCxn id="80" idx="1"/>
            </p:cNvCxnSpPr>
            <p:nvPr/>
          </p:nvCxnSpPr>
          <p:spPr bwMode="auto">
            <a:xfrm>
              <a:off x="4276725" y="5146675"/>
              <a:ext cx="350838" cy="43338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3352801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DFS</a:t>
            </a:r>
          </a:p>
        </p:txBody>
      </p:sp>
      <p:sp>
        <p:nvSpPr>
          <p:cNvPr id="83" name="Text Box 41"/>
          <p:cNvSpPr txBox="1">
            <a:spLocks noChangeArrowheads="1"/>
          </p:cNvSpPr>
          <p:nvPr/>
        </p:nvSpPr>
        <p:spPr bwMode="auto">
          <a:xfrm>
            <a:off x="7262814" y="5972176"/>
            <a:ext cx="159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>
                <a:ea typeface="新細明體" charset="-120"/>
              </a:rPr>
              <a:t>BFS</a:t>
            </a:r>
          </a:p>
        </p:txBody>
      </p:sp>
    </p:spTree>
    <p:extLst>
      <p:ext uri="{BB962C8B-B14F-4D97-AF65-F5344CB8AC3E}">
        <p14:creationId xmlns:p14="http://schemas.microsoft.com/office/powerpoint/2010/main" val="161283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Topological Ordering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64338" y="2593976"/>
            <a:ext cx="3697288" cy="2633662"/>
            <a:chOff x="5989638" y="2657476"/>
            <a:chExt cx="3697288" cy="2633662"/>
          </a:xfrm>
          <a:solidFill>
            <a:schemeClr val="tx1"/>
          </a:solidFill>
        </p:grpSpPr>
        <p:sp>
          <p:nvSpPr>
            <p:cNvPr id="3077" name="Freeform 680"/>
            <p:cNvSpPr>
              <a:spLocks/>
            </p:cNvSpPr>
            <p:nvPr/>
          </p:nvSpPr>
          <p:spPr bwMode="auto">
            <a:xfrm>
              <a:off x="7651750" y="3163888"/>
              <a:ext cx="19050" cy="19050"/>
            </a:xfrm>
            <a:custGeom>
              <a:avLst/>
              <a:gdLst>
                <a:gd name="T0" fmla="*/ 19050 w 18"/>
                <a:gd name="T1" fmla="*/ 9525 h 18"/>
                <a:gd name="T2" fmla="*/ 19050 w 18"/>
                <a:gd name="T3" fmla="*/ 0 h 18"/>
                <a:gd name="T4" fmla="*/ 9525 w 18"/>
                <a:gd name="T5" fmla="*/ 0 h 18"/>
                <a:gd name="T6" fmla="*/ 0 w 18"/>
                <a:gd name="T7" fmla="*/ 9525 h 18"/>
                <a:gd name="T8" fmla="*/ 0 w 18"/>
                <a:gd name="T9" fmla="*/ 19050 h 18"/>
                <a:gd name="T10" fmla="*/ 9525 w 18"/>
                <a:gd name="T11" fmla="*/ 19050 h 18"/>
                <a:gd name="T12" fmla="*/ 19050 w 18"/>
                <a:gd name="T13" fmla="*/ 19050 h 18"/>
                <a:gd name="T14" fmla="*/ 19050 w 18"/>
                <a:gd name="T15" fmla="*/ 19050 h 18"/>
                <a:gd name="T16" fmla="*/ 19050 w 18"/>
                <a:gd name="T17" fmla="*/ 9525 h 18"/>
                <a:gd name="T18" fmla="*/ 19050 w 18"/>
                <a:gd name="T19" fmla="*/ 952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18" y="9"/>
                  </a:moveTo>
                  <a:lnTo>
                    <a:pt x="18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78" name="Freeform 681"/>
            <p:cNvSpPr>
              <a:spLocks/>
            </p:cNvSpPr>
            <p:nvPr/>
          </p:nvSpPr>
          <p:spPr bwMode="auto">
            <a:xfrm>
              <a:off x="7651750" y="3114676"/>
              <a:ext cx="152400" cy="98425"/>
            </a:xfrm>
            <a:custGeom>
              <a:avLst/>
              <a:gdLst>
                <a:gd name="T0" fmla="*/ 19455 w 141"/>
                <a:gd name="T1" fmla="*/ 58841 h 92"/>
                <a:gd name="T2" fmla="*/ 0 w 141"/>
                <a:gd name="T3" fmla="*/ 20327 h 92"/>
                <a:gd name="T4" fmla="*/ 152400 w 141"/>
                <a:gd name="T5" fmla="*/ 0 h 92"/>
                <a:gd name="T6" fmla="*/ 29183 w 141"/>
                <a:gd name="T7" fmla="*/ 98425 h 92"/>
                <a:gd name="T8" fmla="*/ 19455 w 141"/>
                <a:gd name="T9" fmla="*/ 5884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2"/>
                <a:gd name="T17" fmla="*/ 141 w 1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2">
                  <a:moveTo>
                    <a:pt x="18" y="55"/>
                  </a:moveTo>
                  <a:lnTo>
                    <a:pt x="0" y="19"/>
                  </a:lnTo>
                  <a:lnTo>
                    <a:pt x="141" y="0"/>
                  </a:lnTo>
                  <a:lnTo>
                    <a:pt x="27" y="92"/>
                  </a:lnTo>
                  <a:lnTo>
                    <a:pt x="18" y="55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79" name="Freeform 682"/>
            <p:cNvSpPr>
              <a:spLocks/>
            </p:cNvSpPr>
            <p:nvPr/>
          </p:nvSpPr>
          <p:spPr bwMode="auto">
            <a:xfrm>
              <a:off x="7651750" y="3114676"/>
              <a:ext cx="152400" cy="98425"/>
            </a:xfrm>
            <a:custGeom>
              <a:avLst/>
              <a:gdLst>
                <a:gd name="T0" fmla="*/ 19455 w 141"/>
                <a:gd name="T1" fmla="*/ 58841 h 92"/>
                <a:gd name="T2" fmla="*/ 0 w 141"/>
                <a:gd name="T3" fmla="*/ 20327 h 92"/>
                <a:gd name="T4" fmla="*/ 152400 w 141"/>
                <a:gd name="T5" fmla="*/ 0 h 92"/>
                <a:gd name="T6" fmla="*/ 29183 w 141"/>
                <a:gd name="T7" fmla="*/ 98425 h 92"/>
                <a:gd name="T8" fmla="*/ 19455 w 141"/>
                <a:gd name="T9" fmla="*/ 5884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2"/>
                <a:gd name="T17" fmla="*/ 141 w 1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2">
                  <a:moveTo>
                    <a:pt x="18" y="55"/>
                  </a:moveTo>
                  <a:lnTo>
                    <a:pt x="0" y="19"/>
                  </a:lnTo>
                  <a:lnTo>
                    <a:pt x="141" y="0"/>
                  </a:lnTo>
                  <a:lnTo>
                    <a:pt x="27" y="92"/>
                  </a:lnTo>
                  <a:lnTo>
                    <a:pt x="1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0" name="Freeform 683"/>
            <p:cNvSpPr>
              <a:spLocks/>
            </p:cNvSpPr>
            <p:nvPr/>
          </p:nvSpPr>
          <p:spPr bwMode="auto">
            <a:xfrm>
              <a:off x="6278563" y="4367214"/>
              <a:ext cx="125412" cy="204787"/>
            </a:xfrm>
            <a:custGeom>
              <a:avLst/>
              <a:gdLst>
                <a:gd name="T0" fmla="*/ 0 w 115"/>
                <a:gd name="T1" fmla="*/ 195237 h 193"/>
                <a:gd name="T2" fmla="*/ 19630 w 115"/>
                <a:gd name="T3" fmla="*/ 204787 h 193"/>
                <a:gd name="T4" fmla="*/ 125412 w 115"/>
                <a:gd name="T5" fmla="*/ 10611 h 193"/>
                <a:gd name="T6" fmla="*/ 125412 w 115"/>
                <a:gd name="T7" fmla="*/ 10611 h 193"/>
                <a:gd name="T8" fmla="*/ 105782 w 115"/>
                <a:gd name="T9" fmla="*/ 0 h 193"/>
                <a:gd name="T10" fmla="*/ 105782 w 115"/>
                <a:gd name="T11" fmla="*/ 0 h 193"/>
                <a:gd name="T12" fmla="*/ 0 w 115"/>
                <a:gd name="T13" fmla="*/ 195237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93"/>
                <a:gd name="T23" fmla="*/ 115 w 115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93">
                  <a:moveTo>
                    <a:pt x="0" y="184"/>
                  </a:moveTo>
                  <a:lnTo>
                    <a:pt x="18" y="193"/>
                  </a:lnTo>
                  <a:lnTo>
                    <a:pt x="115" y="10"/>
                  </a:lnTo>
                  <a:lnTo>
                    <a:pt x="97" y="0"/>
                  </a:lnTo>
                  <a:lnTo>
                    <a:pt x="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1" name="Freeform 684"/>
            <p:cNvSpPr>
              <a:spLocks/>
            </p:cNvSpPr>
            <p:nvPr/>
          </p:nvSpPr>
          <p:spPr bwMode="auto">
            <a:xfrm>
              <a:off x="6384925" y="4164013"/>
              <a:ext cx="152400" cy="214312"/>
            </a:xfrm>
            <a:custGeom>
              <a:avLst/>
              <a:gdLst>
                <a:gd name="T0" fmla="*/ 0 w 141"/>
                <a:gd name="T1" fmla="*/ 203702 h 202"/>
                <a:gd name="T2" fmla="*/ 19455 w 141"/>
                <a:gd name="T3" fmla="*/ 214312 h 202"/>
                <a:gd name="T4" fmla="*/ 152400 w 141"/>
                <a:gd name="T5" fmla="*/ 9549 h 202"/>
                <a:gd name="T6" fmla="*/ 152400 w 141"/>
                <a:gd name="T7" fmla="*/ 9549 h 202"/>
                <a:gd name="T8" fmla="*/ 134026 w 141"/>
                <a:gd name="T9" fmla="*/ 0 h 202"/>
                <a:gd name="T10" fmla="*/ 134026 w 141"/>
                <a:gd name="T11" fmla="*/ 0 h 202"/>
                <a:gd name="T12" fmla="*/ 0 w 141"/>
                <a:gd name="T13" fmla="*/ 203702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202"/>
                <a:gd name="T23" fmla="*/ 141 w 141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202">
                  <a:moveTo>
                    <a:pt x="0" y="192"/>
                  </a:moveTo>
                  <a:lnTo>
                    <a:pt x="18" y="202"/>
                  </a:lnTo>
                  <a:lnTo>
                    <a:pt x="141" y="9"/>
                  </a:lnTo>
                  <a:lnTo>
                    <a:pt x="124" y="0"/>
                  </a:lnTo>
                  <a:lnTo>
                    <a:pt x="0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2" name="Freeform 685"/>
            <p:cNvSpPr>
              <a:spLocks/>
            </p:cNvSpPr>
            <p:nvPr/>
          </p:nvSpPr>
          <p:spPr bwMode="auto">
            <a:xfrm>
              <a:off x="6519864" y="3970338"/>
              <a:ext cx="161925" cy="203200"/>
            </a:xfrm>
            <a:custGeom>
              <a:avLst/>
              <a:gdLst>
                <a:gd name="T0" fmla="*/ 0 w 150"/>
                <a:gd name="T1" fmla="*/ 193675 h 192"/>
                <a:gd name="T2" fmla="*/ 18352 w 150"/>
                <a:gd name="T3" fmla="*/ 203200 h 192"/>
                <a:gd name="T4" fmla="*/ 161925 w 150"/>
                <a:gd name="T5" fmla="*/ 9525 h 192"/>
                <a:gd name="T6" fmla="*/ 161925 w 150"/>
                <a:gd name="T7" fmla="*/ 9525 h 192"/>
                <a:gd name="T8" fmla="*/ 142494 w 150"/>
                <a:gd name="T9" fmla="*/ 0 h 192"/>
                <a:gd name="T10" fmla="*/ 142494 w 150"/>
                <a:gd name="T11" fmla="*/ 0 h 192"/>
                <a:gd name="T12" fmla="*/ 0 w 150"/>
                <a:gd name="T13" fmla="*/ 193675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192"/>
                <a:gd name="T23" fmla="*/ 150 w 150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192">
                  <a:moveTo>
                    <a:pt x="0" y="183"/>
                  </a:moveTo>
                  <a:lnTo>
                    <a:pt x="17" y="192"/>
                  </a:lnTo>
                  <a:lnTo>
                    <a:pt x="150" y="9"/>
                  </a:lnTo>
                  <a:lnTo>
                    <a:pt x="132" y="0"/>
                  </a:ln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3" name="Freeform 686"/>
            <p:cNvSpPr>
              <a:spLocks/>
            </p:cNvSpPr>
            <p:nvPr/>
          </p:nvSpPr>
          <p:spPr bwMode="auto">
            <a:xfrm>
              <a:off x="6662739" y="3765551"/>
              <a:ext cx="192087" cy="214313"/>
            </a:xfrm>
            <a:custGeom>
              <a:avLst/>
              <a:gdLst>
                <a:gd name="T0" fmla="*/ 0 w 177"/>
                <a:gd name="T1" fmla="*/ 204764 h 202"/>
                <a:gd name="T2" fmla="*/ 19534 w 177"/>
                <a:gd name="T3" fmla="*/ 214313 h 202"/>
                <a:gd name="T4" fmla="*/ 192087 w 177"/>
                <a:gd name="T5" fmla="*/ 20158 h 202"/>
                <a:gd name="T6" fmla="*/ 192087 w 177"/>
                <a:gd name="T7" fmla="*/ 20158 h 202"/>
                <a:gd name="T8" fmla="*/ 182320 w 177"/>
                <a:gd name="T9" fmla="*/ 0 h 202"/>
                <a:gd name="T10" fmla="*/ 172553 w 177"/>
                <a:gd name="T11" fmla="*/ 9549 h 202"/>
                <a:gd name="T12" fmla="*/ 0 w 177"/>
                <a:gd name="T13" fmla="*/ 204764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"/>
                <a:gd name="T22" fmla="*/ 0 h 202"/>
                <a:gd name="T23" fmla="*/ 177 w 177"/>
                <a:gd name="T24" fmla="*/ 202 h 2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" h="202">
                  <a:moveTo>
                    <a:pt x="0" y="193"/>
                  </a:moveTo>
                  <a:lnTo>
                    <a:pt x="18" y="202"/>
                  </a:lnTo>
                  <a:lnTo>
                    <a:pt x="177" y="19"/>
                  </a:lnTo>
                  <a:lnTo>
                    <a:pt x="168" y="0"/>
                  </a:lnTo>
                  <a:lnTo>
                    <a:pt x="159" y="9"/>
                  </a:lnTo>
                  <a:lnTo>
                    <a:pt x="0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4" name="Freeform 687"/>
            <p:cNvSpPr>
              <a:spLocks/>
            </p:cNvSpPr>
            <p:nvPr/>
          </p:nvSpPr>
          <p:spPr bwMode="auto">
            <a:xfrm>
              <a:off x="6845301" y="3581400"/>
              <a:ext cx="201613" cy="204788"/>
            </a:xfrm>
            <a:custGeom>
              <a:avLst/>
              <a:gdLst>
                <a:gd name="T0" fmla="*/ 0 w 186"/>
                <a:gd name="T1" fmla="*/ 184628 h 193"/>
                <a:gd name="T2" fmla="*/ 9755 w 186"/>
                <a:gd name="T3" fmla="*/ 204788 h 193"/>
                <a:gd name="T4" fmla="*/ 201613 w 186"/>
                <a:gd name="T5" fmla="*/ 19099 h 193"/>
                <a:gd name="T6" fmla="*/ 201613 w 186"/>
                <a:gd name="T7" fmla="*/ 19099 h 193"/>
                <a:gd name="T8" fmla="*/ 191858 w 186"/>
                <a:gd name="T9" fmla="*/ 0 h 193"/>
                <a:gd name="T10" fmla="*/ 191858 w 186"/>
                <a:gd name="T11" fmla="*/ 0 h 193"/>
                <a:gd name="T12" fmla="*/ 0 w 186"/>
                <a:gd name="T13" fmla="*/ 184628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93"/>
                <a:gd name="T23" fmla="*/ 186 w 186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93">
                  <a:moveTo>
                    <a:pt x="0" y="174"/>
                  </a:moveTo>
                  <a:lnTo>
                    <a:pt x="9" y="193"/>
                  </a:lnTo>
                  <a:lnTo>
                    <a:pt x="186" y="18"/>
                  </a:lnTo>
                  <a:lnTo>
                    <a:pt x="177" y="0"/>
                  </a:lnTo>
                  <a:lnTo>
                    <a:pt x="0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5" name="Freeform 688"/>
            <p:cNvSpPr>
              <a:spLocks/>
            </p:cNvSpPr>
            <p:nvPr/>
          </p:nvSpPr>
          <p:spPr bwMode="auto">
            <a:xfrm>
              <a:off x="7037388" y="3416300"/>
              <a:ext cx="201612" cy="184150"/>
            </a:xfrm>
            <a:custGeom>
              <a:avLst/>
              <a:gdLst>
                <a:gd name="T0" fmla="*/ 0 w 185"/>
                <a:gd name="T1" fmla="*/ 165100 h 174"/>
                <a:gd name="T2" fmla="*/ 9808 w 185"/>
                <a:gd name="T3" fmla="*/ 184150 h 174"/>
                <a:gd name="T4" fmla="*/ 201612 w 185"/>
                <a:gd name="T5" fmla="*/ 20108 h 174"/>
                <a:gd name="T6" fmla="*/ 201612 w 185"/>
                <a:gd name="T7" fmla="*/ 20108 h 174"/>
                <a:gd name="T8" fmla="*/ 191804 w 185"/>
                <a:gd name="T9" fmla="*/ 0 h 174"/>
                <a:gd name="T10" fmla="*/ 191804 w 185"/>
                <a:gd name="T11" fmla="*/ 0 h 174"/>
                <a:gd name="T12" fmla="*/ 0 w 185"/>
                <a:gd name="T13" fmla="*/ 16510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174"/>
                <a:gd name="T23" fmla="*/ 185 w 185"/>
                <a:gd name="T24" fmla="*/ 174 h 1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174">
                  <a:moveTo>
                    <a:pt x="0" y="156"/>
                  </a:moveTo>
                  <a:lnTo>
                    <a:pt x="9" y="174"/>
                  </a:lnTo>
                  <a:lnTo>
                    <a:pt x="185" y="19"/>
                  </a:lnTo>
                  <a:lnTo>
                    <a:pt x="176" y="0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6" name="Freeform 689"/>
            <p:cNvSpPr>
              <a:spLocks/>
            </p:cNvSpPr>
            <p:nvPr/>
          </p:nvSpPr>
          <p:spPr bwMode="auto">
            <a:xfrm>
              <a:off x="7229476" y="3270250"/>
              <a:ext cx="220663" cy="166688"/>
            </a:xfrm>
            <a:custGeom>
              <a:avLst/>
              <a:gdLst>
                <a:gd name="T0" fmla="*/ 0 w 204"/>
                <a:gd name="T1" fmla="*/ 146386 h 156"/>
                <a:gd name="T2" fmla="*/ 9735 w 204"/>
                <a:gd name="T3" fmla="*/ 166688 h 156"/>
                <a:gd name="T4" fmla="*/ 220663 w 204"/>
                <a:gd name="T5" fmla="*/ 19233 h 156"/>
                <a:gd name="T6" fmla="*/ 220663 w 204"/>
                <a:gd name="T7" fmla="*/ 19233 h 156"/>
                <a:gd name="T8" fmla="*/ 210928 w 204"/>
                <a:gd name="T9" fmla="*/ 0 h 156"/>
                <a:gd name="T10" fmla="*/ 210928 w 204"/>
                <a:gd name="T11" fmla="*/ 0 h 156"/>
                <a:gd name="T12" fmla="*/ 0 w 204"/>
                <a:gd name="T13" fmla="*/ 146386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156"/>
                <a:gd name="T23" fmla="*/ 204 w 204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156">
                  <a:moveTo>
                    <a:pt x="0" y="137"/>
                  </a:moveTo>
                  <a:lnTo>
                    <a:pt x="9" y="156"/>
                  </a:lnTo>
                  <a:lnTo>
                    <a:pt x="204" y="18"/>
                  </a:lnTo>
                  <a:lnTo>
                    <a:pt x="195" y="0"/>
                  </a:lnTo>
                  <a:lnTo>
                    <a:pt x="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7" name="Freeform 690"/>
            <p:cNvSpPr>
              <a:spLocks/>
            </p:cNvSpPr>
            <p:nvPr/>
          </p:nvSpPr>
          <p:spPr bwMode="auto">
            <a:xfrm>
              <a:off x="7440614" y="3163888"/>
              <a:ext cx="230187" cy="127000"/>
            </a:xfrm>
            <a:custGeom>
              <a:avLst/>
              <a:gdLst>
                <a:gd name="T0" fmla="*/ 0 w 212"/>
                <a:gd name="T1" fmla="*/ 107790 h 119"/>
                <a:gd name="T2" fmla="*/ 9772 w 212"/>
                <a:gd name="T3" fmla="*/ 127000 h 119"/>
                <a:gd name="T4" fmla="*/ 230187 w 212"/>
                <a:gd name="T5" fmla="*/ 19210 h 119"/>
                <a:gd name="T6" fmla="*/ 220415 w 212"/>
                <a:gd name="T7" fmla="*/ 0 h 119"/>
                <a:gd name="T8" fmla="*/ 0 w 212"/>
                <a:gd name="T9" fmla="*/ 10779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119"/>
                <a:gd name="T17" fmla="*/ 212 w 21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119">
                  <a:moveTo>
                    <a:pt x="0" y="101"/>
                  </a:moveTo>
                  <a:lnTo>
                    <a:pt x="9" y="119"/>
                  </a:lnTo>
                  <a:lnTo>
                    <a:pt x="212" y="18"/>
                  </a:lnTo>
                  <a:lnTo>
                    <a:pt x="203" y="0"/>
                  </a:lnTo>
                  <a:lnTo>
                    <a:pt x="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8" name="Freeform 691"/>
            <p:cNvSpPr>
              <a:spLocks/>
            </p:cNvSpPr>
            <p:nvPr/>
          </p:nvSpPr>
          <p:spPr bwMode="auto">
            <a:xfrm>
              <a:off x="6375400" y="4814888"/>
              <a:ext cx="19050" cy="19050"/>
            </a:xfrm>
            <a:custGeom>
              <a:avLst/>
              <a:gdLst>
                <a:gd name="T0" fmla="*/ 9525 w 18"/>
                <a:gd name="T1" fmla="*/ 0 h 18"/>
                <a:gd name="T2" fmla="*/ 0 w 18"/>
                <a:gd name="T3" fmla="*/ 0 h 18"/>
                <a:gd name="T4" fmla="*/ 0 w 18"/>
                <a:gd name="T5" fmla="*/ 9525 h 18"/>
                <a:gd name="T6" fmla="*/ 9525 w 18"/>
                <a:gd name="T7" fmla="*/ 19050 h 18"/>
                <a:gd name="T8" fmla="*/ 19050 w 18"/>
                <a:gd name="T9" fmla="*/ 9525 h 18"/>
                <a:gd name="T10" fmla="*/ 19050 w 18"/>
                <a:gd name="T11" fmla="*/ 9525 h 18"/>
                <a:gd name="T12" fmla="*/ 19050 w 18"/>
                <a:gd name="T13" fmla="*/ 0 h 18"/>
                <a:gd name="T14" fmla="*/ 9525 w 18"/>
                <a:gd name="T15" fmla="*/ 0 h 18"/>
                <a:gd name="T16" fmla="*/ 9525 w 18"/>
                <a:gd name="T17" fmla="*/ 0 h 18"/>
                <a:gd name="T18" fmla="*/ 9525 w 1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89" name="Freeform 692"/>
            <p:cNvSpPr>
              <a:spLocks/>
            </p:cNvSpPr>
            <p:nvPr/>
          </p:nvSpPr>
          <p:spPr bwMode="auto">
            <a:xfrm>
              <a:off x="6299201" y="4699001"/>
              <a:ext cx="123825" cy="144463"/>
            </a:xfrm>
            <a:custGeom>
              <a:avLst/>
              <a:gdLst>
                <a:gd name="T0" fmla="*/ 85809 w 114"/>
                <a:gd name="T1" fmla="*/ 115992 h 137"/>
                <a:gd name="T2" fmla="*/ 47792 w 114"/>
                <a:gd name="T3" fmla="*/ 144463 h 137"/>
                <a:gd name="T4" fmla="*/ 0 w 114"/>
                <a:gd name="T5" fmla="*/ 0 h 137"/>
                <a:gd name="T6" fmla="*/ 123825 w 114"/>
                <a:gd name="T7" fmla="*/ 97012 h 137"/>
                <a:gd name="T8" fmla="*/ 85809 w 114"/>
                <a:gd name="T9" fmla="*/ 11599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79" y="110"/>
                  </a:moveTo>
                  <a:lnTo>
                    <a:pt x="44" y="137"/>
                  </a:lnTo>
                  <a:lnTo>
                    <a:pt x="0" y="0"/>
                  </a:lnTo>
                  <a:lnTo>
                    <a:pt x="114" y="92"/>
                  </a:lnTo>
                  <a:lnTo>
                    <a:pt x="79" y="110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0" name="Freeform 693"/>
            <p:cNvSpPr>
              <a:spLocks/>
            </p:cNvSpPr>
            <p:nvPr/>
          </p:nvSpPr>
          <p:spPr bwMode="auto">
            <a:xfrm>
              <a:off x="6299201" y="4699001"/>
              <a:ext cx="123825" cy="144463"/>
            </a:xfrm>
            <a:custGeom>
              <a:avLst/>
              <a:gdLst>
                <a:gd name="T0" fmla="*/ 85809 w 114"/>
                <a:gd name="T1" fmla="*/ 115992 h 137"/>
                <a:gd name="T2" fmla="*/ 47792 w 114"/>
                <a:gd name="T3" fmla="*/ 144463 h 137"/>
                <a:gd name="T4" fmla="*/ 0 w 114"/>
                <a:gd name="T5" fmla="*/ 0 h 137"/>
                <a:gd name="T6" fmla="*/ 123825 w 114"/>
                <a:gd name="T7" fmla="*/ 97012 h 137"/>
                <a:gd name="T8" fmla="*/ 85809 w 114"/>
                <a:gd name="T9" fmla="*/ 115992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79" y="110"/>
                  </a:moveTo>
                  <a:lnTo>
                    <a:pt x="44" y="137"/>
                  </a:lnTo>
                  <a:lnTo>
                    <a:pt x="0" y="0"/>
                  </a:lnTo>
                  <a:lnTo>
                    <a:pt x="114" y="92"/>
                  </a:lnTo>
                  <a:lnTo>
                    <a:pt x="7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1" name="Freeform 694"/>
            <p:cNvSpPr>
              <a:spLocks/>
            </p:cNvSpPr>
            <p:nvPr/>
          </p:nvSpPr>
          <p:spPr bwMode="auto">
            <a:xfrm>
              <a:off x="8840789" y="4970463"/>
              <a:ext cx="153987" cy="106362"/>
            </a:xfrm>
            <a:custGeom>
              <a:avLst/>
              <a:gdLst>
                <a:gd name="T0" fmla="*/ 153987 w 142"/>
                <a:gd name="T1" fmla="*/ 19145 h 100"/>
                <a:gd name="T2" fmla="*/ 144227 w 142"/>
                <a:gd name="T3" fmla="*/ 0 h 100"/>
                <a:gd name="T4" fmla="*/ 0 w 142"/>
                <a:gd name="T5" fmla="*/ 87217 h 100"/>
                <a:gd name="T6" fmla="*/ 0 w 142"/>
                <a:gd name="T7" fmla="*/ 87217 h 100"/>
                <a:gd name="T8" fmla="*/ 9760 w 142"/>
                <a:gd name="T9" fmla="*/ 106362 h 100"/>
                <a:gd name="T10" fmla="*/ 9760 w 142"/>
                <a:gd name="T11" fmla="*/ 106362 h 100"/>
                <a:gd name="T12" fmla="*/ 153987 w 142"/>
                <a:gd name="T13" fmla="*/ 19145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100"/>
                <a:gd name="T23" fmla="*/ 142 w 142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100">
                  <a:moveTo>
                    <a:pt x="142" y="18"/>
                  </a:moveTo>
                  <a:lnTo>
                    <a:pt x="133" y="0"/>
                  </a:lnTo>
                  <a:lnTo>
                    <a:pt x="0" y="82"/>
                  </a:lnTo>
                  <a:lnTo>
                    <a:pt x="9" y="100"/>
                  </a:lnTo>
                  <a:lnTo>
                    <a:pt x="14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2" name="Freeform 695"/>
            <p:cNvSpPr>
              <a:spLocks/>
            </p:cNvSpPr>
            <p:nvPr/>
          </p:nvSpPr>
          <p:spPr bwMode="auto">
            <a:xfrm>
              <a:off x="8678863" y="5057776"/>
              <a:ext cx="171450" cy="87313"/>
            </a:xfrm>
            <a:custGeom>
              <a:avLst/>
              <a:gdLst>
                <a:gd name="T0" fmla="*/ 171450 w 159"/>
                <a:gd name="T1" fmla="*/ 18935 h 83"/>
                <a:gd name="T2" fmla="*/ 161745 w 159"/>
                <a:gd name="T3" fmla="*/ 0 h 83"/>
                <a:gd name="T4" fmla="*/ 0 w 159"/>
                <a:gd name="T5" fmla="*/ 67326 h 83"/>
                <a:gd name="T6" fmla="*/ 0 w 159"/>
                <a:gd name="T7" fmla="*/ 67326 h 83"/>
                <a:gd name="T8" fmla="*/ 9705 w 159"/>
                <a:gd name="T9" fmla="*/ 87313 h 83"/>
                <a:gd name="T10" fmla="*/ 9705 w 159"/>
                <a:gd name="T11" fmla="*/ 87313 h 83"/>
                <a:gd name="T12" fmla="*/ 171450 w 159"/>
                <a:gd name="T13" fmla="*/ 1893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83"/>
                <a:gd name="T23" fmla="*/ 159 w 159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83">
                  <a:moveTo>
                    <a:pt x="159" y="18"/>
                  </a:moveTo>
                  <a:lnTo>
                    <a:pt x="150" y="0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15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3" name="Freeform 696"/>
            <p:cNvSpPr>
              <a:spLocks/>
            </p:cNvSpPr>
            <p:nvPr/>
          </p:nvSpPr>
          <p:spPr bwMode="auto">
            <a:xfrm>
              <a:off x="8332788" y="5124450"/>
              <a:ext cx="355600" cy="127000"/>
            </a:xfrm>
            <a:custGeom>
              <a:avLst/>
              <a:gdLst>
                <a:gd name="T0" fmla="*/ 355600 w 327"/>
                <a:gd name="T1" fmla="*/ 20277 h 119"/>
                <a:gd name="T2" fmla="*/ 345813 w 327"/>
                <a:gd name="T3" fmla="*/ 0 h 119"/>
                <a:gd name="T4" fmla="*/ 0 w 327"/>
                <a:gd name="T5" fmla="*/ 107790 h 119"/>
                <a:gd name="T6" fmla="*/ 0 w 327"/>
                <a:gd name="T7" fmla="*/ 107790 h 119"/>
                <a:gd name="T8" fmla="*/ 0 w 327"/>
                <a:gd name="T9" fmla="*/ 127000 h 119"/>
                <a:gd name="T10" fmla="*/ 9787 w 327"/>
                <a:gd name="T11" fmla="*/ 127000 h 119"/>
                <a:gd name="T12" fmla="*/ 355600 w 327"/>
                <a:gd name="T13" fmla="*/ 20277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119"/>
                <a:gd name="T23" fmla="*/ 327 w 327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119">
                  <a:moveTo>
                    <a:pt x="327" y="19"/>
                  </a:moveTo>
                  <a:lnTo>
                    <a:pt x="318" y="0"/>
                  </a:lnTo>
                  <a:lnTo>
                    <a:pt x="0" y="101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32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4" name="Freeform 697"/>
            <p:cNvSpPr>
              <a:spLocks/>
            </p:cNvSpPr>
            <p:nvPr/>
          </p:nvSpPr>
          <p:spPr bwMode="auto">
            <a:xfrm>
              <a:off x="7939088" y="5232400"/>
              <a:ext cx="393700" cy="58738"/>
            </a:xfrm>
            <a:custGeom>
              <a:avLst/>
              <a:gdLst>
                <a:gd name="T0" fmla="*/ 393700 w 362"/>
                <a:gd name="T1" fmla="*/ 19223 h 55"/>
                <a:gd name="T2" fmla="*/ 393700 w 362"/>
                <a:gd name="T3" fmla="*/ 0 h 55"/>
                <a:gd name="T4" fmla="*/ 0 w 362"/>
                <a:gd name="T5" fmla="*/ 39515 h 55"/>
                <a:gd name="T6" fmla="*/ 0 w 362"/>
                <a:gd name="T7" fmla="*/ 39515 h 55"/>
                <a:gd name="T8" fmla="*/ 0 w 362"/>
                <a:gd name="T9" fmla="*/ 58738 h 55"/>
                <a:gd name="T10" fmla="*/ 0 w 362"/>
                <a:gd name="T11" fmla="*/ 58738 h 55"/>
                <a:gd name="T12" fmla="*/ 393700 w 362"/>
                <a:gd name="T13" fmla="*/ 1922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55"/>
                <a:gd name="T23" fmla="*/ 362 w 36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55">
                  <a:moveTo>
                    <a:pt x="362" y="18"/>
                  </a:moveTo>
                  <a:lnTo>
                    <a:pt x="362" y="0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36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5" name="Freeform 698"/>
            <p:cNvSpPr>
              <a:spLocks/>
            </p:cNvSpPr>
            <p:nvPr/>
          </p:nvSpPr>
          <p:spPr bwMode="auto">
            <a:xfrm>
              <a:off x="7545388" y="5272088"/>
              <a:ext cx="393700" cy="19050"/>
            </a:xfrm>
            <a:custGeom>
              <a:avLst/>
              <a:gdLst>
                <a:gd name="T0" fmla="*/ 393700 w 362"/>
                <a:gd name="T1" fmla="*/ 19050 h 18"/>
                <a:gd name="T2" fmla="*/ 393700 w 362"/>
                <a:gd name="T3" fmla="*/ 0 h 18"/>
                <a:gd name="T4" fmla="*/ 0 w 362"/>
                <a:gd name="T5" fmla="*/ 0 h 18"/>
                <a:gd name="T6" fmla="*/ 0 w 362"/>
                <a:gd name="T7" fmla="*/ 0 h 18"/>
                <a:gd name="T8" fmla="*/ 0 w 362"/>
                <a:gd name="T9" fmla="*/ 19050 h 18"/>
                <a:gd name="T10" fmla="*/ 0 w 362"/>
                <a:gd name="T11" fmla="*/ 19050 h 18"/>
                <a:gd name="T12" fmla="*/ 393700 w 362"/>
                <a:gd name="T13" fmla="*/ 1905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2"/>
                <a:gd name="T22" fmla="*/ 0 h 18"/>
                <a:gd name="T23" fmla="*/ 362 w 362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2" h="18">
                  <a:moveTo>
                    <a:pt x="362" y="18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36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6" name="Freeform 699"/>
            <p:cNvSpPr>
              <a:spLocks/>
            </p:cNvSpPr>
            <p:nvPr/>
          </p:nvSpPr>
          <p:spPr bwMode="auto">
            <a:xfrm>
              <a:off x="7170738" y="5213350"/>
              <a:ext cx="374650" cy="77788"/>
            </a:xfrm>
            <a:custGeom>
              <a:avLst/>
              <a:gdLst>
                <a:gd name="T0" fmla="*/ 374650 w 345"/>
                <a:gd name="T1" fmla="*/ 77788 h 73"/>
                <a:gd name="T2" fmla="*/ 374650 w 345"/>
                <a:gd name="T3" fmla="*/ 58607 h 73"/>
                <a:gd name="T4" fmla="*/ 0 w 345"/>
                <a:gd name="T5" fmla="*/ 0 h 73"/>
                <a:gd name="T6" fmla="*/ 9773 w 345"/>
                <a:gd name="T7" fmla="*/ 0 h 73"/>
                <a:gd name="T8" fmla="*/ 0 w 345"/>
                <a:gd name="T9" fmla="*/ 19181 h 73"/>
                <a:gd name="T10" fmla="*/ 0 w 345"/>
                <a:gd name="T11" fmla="*/ 19181 h 73"/>
                <a:gd name="T12" fmla="*/ 374650 w 345"/>
                <a:gd name="T13" fmla="*/ 77788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5"/>
                <a:gd name="T22" fmla="*/ 0 h 73"/>
                <a:gd name="T23" fmla="*/ 345 w 34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5" h="73">
                  <a:moveTo>
                    <a:pt x="345" y="73"/>
                  </a:moveTo>
                  <a:lnTo>
                    <a:pt x="345" y="55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5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7" name="Freeform 700"/>
            <p:cNvSpPr>
              <a:spLocks/>
            </p:cNvSpPr>
            <p:nvPr/>
          </p:nvSpPr>
          <p:spPr bwMode="auto">
            <a:xfrm>
              <a:off x="6835776" y="5114926"/>
              <a:ext cx="346075" cy="117475"/>
            </a:xfrm>
            <a:custGeom>
              <a:avLst/>
              <a:gdLst>
                <a:gd name="T0" fmla="*/ 336280 w 318"/>
                <a:gd name="T1" fmla="*/ 117475 h 110"/>
                <a:gd name="T2" fmla="*/ 346075 w 318"/>
                <a:gd name="T3" fmla="*/ 98252 h 110"/>
                <a:gd name="T4" fmla="*/ 9795 w 318"/>
                <a:gd name="T5" fmla="*/ 0 h 110"/>
                <a:gd name="T6" fmla="*/ 9795 w 318"/>
                <a:gd name="T7" fmla="*/ 0 h 110"/>
                <a:gd name="T8" fmla="*/ 0 w 318"/>
                <a:gd name="T9" fmla="*/ 19223 h 110"/>
                <a:gd name="T10" fmla="*/ 0 w 318"/>
                <a:gd name="T11" fmla="*/ 19223 h 110"/>
                <a:gd name="T12" fmla="*/ 336280 w 318"/>
                <a:gd name="T13" fmla="*/ 117475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"/>
                <a:gd name="T22" fmla="*/ 0 h 110"/>
                <a:gd name="T23" fmla="*/ 318 w 318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" h="110">
                  <a:moveTo>
                    <a:pt x="309" y="110"/>
                  </a:moveTo>
                  <a:lnTo>
                    <a:pt x="318" y="92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0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8" name="Freeform 701"/>
            <p:cNvSpPr>
              <a:spLocks/>
            </p:cNvSpPr>
            <p:nvPr/>
          </p:nvSpPr>
          <p:spPr bwMode="auto">
            <a:xfrm>
              <a:off x="6567488" y="4979989"/>
              <a:ext cx="277812" cy="153987"/>
            </a:xfrm>
            <a:custGeom>
              <a:avLst/>
              <a:gdLst>
                <a:gd name="T0" fmla="*/ 268045 w 256"/>
                <a:gd name="T1" fmla="*/ 153987 h 146"/>
                <a:gd name="T2" fmla="*/ 277812 w 256"/>
                <a:gd name="T3" fmla="*/ 135002 h 146"/>
                <a:gd name="T4" fmla="*/ 9767 w 256"/>
                <a:gd name="T5" fmla="*/ 0 h 146"/>
                <a:gd name="T6" fmla="*/ 9767 w 256"/>
                <a:gd name="T7" fmla="*/ 0 h 146"/>
                <a:gd name="T8" fmla="*/ 0 w 256"/>
                <a:gd name="T9" fmla="*/ 18985 h 146"/>
                <a:gd name="T10" fmla="*/ 0 w 256"/>
                <a:gd name="T11" fmla="*/ 18985 h 146"/>
                <a:gd name="T12" fmla="*/ 268045 w 256"/>
                <a:gd name="T13" fmla="*/ 153987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146"/>
                <a:gd name="T23" fmla="*/ 256 w 256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146">
                  <a:moveTo>
                    <a:pt x="247" y="146"/>
                  </a:moveTo>
                  <a:lnTo>
                    <a:pt x="256" y="128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47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099" name="Freeform 702"/>
            <p:cNvSpPr>
              <a:spLocks/>
            </p:cNvSpPr>
            <p:nvPr/>
          </p:nvSpPr>
          <p:spPr bwMode="auto">
            <a:xfrm>
              <a:off x="6451601" y="4902200"/>
              <a:ext cx="125413" cy="96838"/>
            </a:xfrm>
            <a:custGeom>
              <a:avLst/>
              <a:gdLst>
                <a:gd name="T0" fmla="*/ 115598 w 115"/>
                <a:gd name="T1" fmla="*/ 96838 h 92"/>
                <a:gd name="T2" fmla="*/ 125413 w 115"/>
                <a:gd name="T3" fmla="*/ 77891 h 92"/>
                <a:gd name="T4" fmla="*/ 19630 w 115"/>
                <a:gd name="T5" fmla="*/ 0 h 92"/>
                <a:gd name="T6" fmla="*/ 19630 w 115"/>
                <a:gd name="T7" fmla="*/ 10526 h 92"/>
                <a:gd name="T8" fmla="*/ 0 w 115"/>
                <a:gd name="T9" fmla="*/ 19999 h 92"/>
                <a:gd name="T10" fmla="*/ 9815 w 115"/>
                <a:gd name="T11" fmla="*/ 19999 h 92"/>
                <a:gd name="T12" fmla="*/ 115598 w 115"/>
                <a:gd name="T13" fmla="*/ 96838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92"/>
                <a:gd name="T23" fmla="*/ 115 w 11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92">
                  <a:moveTo>
                    <a:pt x="106" y="92"/>
                  </a:moveTo>
                  <a:lnTo>
                    <a:pt x="115" y="74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0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0" name="Freeform 703"/>
            <p:cNvSpPr>
              <a:spLocks/>
            </p:cNvSpPr>
            <p:nvPr/>
          </p:nvSpPr>
          <p:spPr bwMode="auto">
            <a:xfrm>
              <a:off x="6375400" y="4814888"/>
              <a:ext cx="96838" cy="106362"/>
            </a:xfrm>
            <a:custGeom>
              <a:avLst/>
              <a:gdLst>
                <a:gd name="T0" fmla="*/ 77253 w 89"/>
                <a:gd name="T1" fmla="*/ 106362 h 101"/>
                <a:gd name="T2" fmla="*/ 96838 w 89"/>
                <a:gd name="T3" fmla="*/ 96884 h 101"/>
                <a:gd name="T4" fmla="*/ 19585 w 89"/>
                <a:gd name="T5" fmla="*/ 0 h 101"/>
                <a:gd name="T6" fmla="*/ 0 w 89"/>
                <a:gd name="T7" fmla="*/ 9478 h 101"/>
                <a:gd name="T8" fmla="*/ 77253 w 89"/>
                <a:gd name="T9" fmla="*/ 106362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01"/>
                <a:gd name="T17" fmla="*/ 89 w 89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01">
                  <a:moveTo>
                    <a:pt x="71" y="101"/>
                  </a:moveTo>
                  <a:lnTo>
                    <a:pt x="89" y="92"/>
                  </a:lnTo>
                  <a:lnTo>
                    <a:pt x="18" y="0"/>
                  </a:lnTo>
                  <a:lnTo>
                    <a:pt x="0" y="9"/>
                  </a:lnTo>
                  <a:lnTo>
                    <a:pt x="71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1" name="Freeform 704"/>
            <p:cNvSpPr>
              <a:spLocks/>
            </p:cNvSpPr>
            <p:nvPr/>
          </p:nvSpPr>
          <p:spPr bwMode="auto">
            <a:xfrm>
              <a:off x="9224963" y="4756150"/>
              <a:ext cx="19050" cy="19050"/>
            </a:xfrm>
            <a:custGeom>
              <a:avLst/>
              <a:gdLst>
                <a:gd name="T0" fmla="*/ 10085 w 17"/>
                <a:gd name="T1" fmla="*/ 19050 h 18"/>
                <a:gd name="T2" fmla="*/ 10085 w 17"/>
                <a:gd name="T3" fmla="*/ 19050 h 18"/>
                <a:gd name="T4" fmla="*/ 19050 w 17"/>
                <a:gd name="T5" fmla="*/ 19050 h 18"/>
                <a:gd name="T6" fmla="*/ 19050 w 17"/>
                <a:gd name="T7" fmla="*/ 9525 h 18"/>
                <a:gd name="T8" fmla="*/ 19050 w 17"/>
                <a:gd name="T9" fmla="*/ 0 h 18"/>
                <a:gd name="T10" fmla="*/ 10085 w 17"/>
                <a:gd name="T11" fmla="*/ 0 h 18"/>
                <a:gd name="T12" fmla="*/ 10085 w 17"/>
                <a:gd name="T13" fmla="*/ 0 h 18"/>
                <a:gd name="T14" fmla="*/ 0 w 17"/>
                <a:gd name="T15" fmla="*/ 9525 h 18"/>
                <a:gd name="T16" fmla="*/ 10085 w 17"/>
                <a:gd name="T17" fmla="*/ 19050 h 18"/>
                <a:gd name="T18" fmla="*/ 10085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9" y="18"/>
                  </a:move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2" name="Freeform 705"/>
            <p:cNvSpPr>
              <a:spLocks/>
            </p:cNvSpPr>
            <p:nvPr/>
          </p:nvSpPr>
          <p:spPr bwMode="auto">
            <a:xfrm>
              <a:off x="9139239" y="4746626"/>
              <a:ext cx="123825" cy="136525"/>
            </a:xfrm>
            <a:custGeom>
              <a:avLst/>
              <a:gdLst>
                <a:gd name="T0" fmla="*/ 95830 w 115"/>
                <a:gd name="T1" fmla="*/ 19199 h 128"/>
                <a:gd name="T2" fmla="*/ 123825 w 115"/>
                <a:gd name="T3" fmla="*/ 49064 h 128"/>
                <a:gd name="T4" fmla="*/ 0 w 115"/>
                <a:gd name="T5" fmla="*/ 136525 h 128"/>
                <a:gd name="T6" fmla="*/ 66758 w 115"/>
                <a:gd name="T7" fmla="*/ 0 h 128"/>
                <a:gd name="T8" fmla="*/ 95830 w 115"/>
                <a:gd name="T9" fmla="*/ 1919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8"/>
                <a:gd name="T17" fmla="*/ 115 w 11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8">
                  <a:moveTo>
                    <a:pt x="89" y="18"/>
                  </a:moveTo>
                  <a:lnTo>
                    <a:pt x="115" y="46"/>
                  </a:lnTo>
                  <a:lnTo>
                    <a:pt x="0" y="128"/>
                  </a:lnTo>
                  <a:lnTo>
                    <a:pt x="62" y="0"/>
                  </a:lnTo>
                  <a:lnTo>
                    <a:pt x="89" y="18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3" name="Freeform 706"/>
            <p:cNvSpPr>
              <a:spLocks/>
            </p:cNvSpPr>
            <p:nvPr/>
          </p:nvSpPr>
          <p:spPr bwMode="auto">
            <a:xfrm>
              <a:off x="9139239" y="4746626"/>
              <a:ext cx="123825" cy="136525"/>
            </a:xfrm>
            <a:custGeom>
              <a:avLst/>
              <a:gdLst>
                <a:gd name="T0" fmla="*/ 95830 w 115"/>
                <a:gd name="T1" fmla="*/ 19199 h 128"/>
                <a:gd name="T2" fmla="*/ 123825 w 115"/>
                <a:gd name="T3" fmla="*/ 49064 h 128"/>
                <a:gd name="T4" fmla="*/ 0 w 115"/>
                <a:gd name="T5" fmla="*/ 136525 h 128"/>
                <a:gd name="T6" fmla="*/ 66758 w 115"/>
                <a:gd name="T7" fmla="*/ 0 h 128"/>
                <a:gd name="T8" fmla="*/ 95830 w 115"/>
                <a:gd name="T9" fmla="*/ 19199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28"/>
                <a:gd name="T17" fmla="*/ 115 w 11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28">
                  <a:moveTo>
                    <a:pt x="89" y="18"/>
                  </a:moveTo>
                  <a:lnTo>
                    <a:pt x="115" y="46"/>
                  </a:lnTo>
                  <a:lnTo>
                    <a:pt x="0" y="128"/>
                  </a:lnTo>
                  <a:lnTo>
                    <a:pt x="62" y="0"/>
                  </a:lnTo>
                  <a:lnTo>
                    <a:pt x="8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4" name="Freeform 707"/>
            <p:cNvSpPr>
              <a:spLocks/>
            </p:cNvSpPr>
            <p:nvPr/>
          </p:nvSpPr>
          <p:spPr bwMode="auto">
            <a:xfrm>
              <a:off x="9350375" y="2765425"/>
              <a:ext cx="115888" cy="146050"/>
            </a:xfrm>
            <a:custGeom>
              <a:avLst/>
              <a:gdLst>
                <a:gd name="T0" fmla="*/ 18586 w 106"/>
                <a:gd name="T1" fmla="*/ 0 h 138"/>
                <a:gd name="T2" fmla="*/ 0 w 106"/>
                <a:gd name="T3" fmla="*/ 10583 h 138"/>
                <a:gd name="T4" fmla="*/ 96209 w 106"/>
                <a:gd name="T5" fmla="*/ 146050 h 138"/>
                <a:gd name="T6" fmla="*/ 96209 w 106"/>
                <a:gd name="T7" fmla="*/ 146050 h 138"/>
                <a:gd name="T8" fmla="*/ 115888 w 106"/>
                <a:gd name="T9" fmla="*/ 136525 h 138"/>
                <a:gd name="T10" fmla="*/ 115888 w 106"/>
                <a:gd name="T11" fmla="*/ 136525 h 138"/>
                <a:gd name="T12" fmla="*/ 18586 w 106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38"/>
                <a:gd name="T23" fmla="*/ 106 w 106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38">
                  <a:moveTo>
                    <a:pt x="17" y="0"/>
                  </a:moveTo>
                  <a:lnTo>
                    <a:pt x="0" y="10"/>
                  </a:lnTo>
                  <a:lnTo>
                    <a:pt x="88" y="138"/>
                  </a:lnTo>
                  <a:lnTo>
                    <a:pt x="106" y="12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5" name="Freeform 708"/>
            <p:cNvSpPr>
              <a:spLocks/>
            </p:cNvSpPr>
            <p:nvPr/>
          </p:nvSpPr>
          <p:spPr bwMode="auto">
            <a:xfrm>
              <a:off x="9445625" y="2901951"/>
              <a:ext cx="96838" cy="136525"/>
            </a:xfrm>
            <a:custGeom>
              <a:avLst/>
              <a:gdLst>
                <a:gd name="T0" fmla="*/ 19808 w 88"/>
                <a:gd name="T1" fmla="*/ 0 h 128"/>
                <a:gd name="T2" fmla="*/ 0 w 88"/>
                <a:gd name="T3" fmla="*/ 9599 h 128"/>
                <a:gd name="T4" fmla="*/ 78131 w 88"/>
                <a:gd name="T5" fmla="*/ 136525 h 128"/>
                <a:gd name="T6" fmla="*/ 78131 w 88"/>
                <a:gd name="T7" fmla="*/ 136525 h 128"/>
                <a:gd name="T8" fmla="*/ 96838 w 88"/>
                <a:gd name="T9" fmla="*/ 126926 h 128"/>
                <a:gd name="T10" fmla="*/ 96838 w 88"/>
                <a:gd name="T11" fmla="*/ 126926 h 128"/>
                <a:gd name="T12" fmla="*/ 19808 w 88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128"/>
                <a:gd name="T23" fmla="*/ 88 w 88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128">
                  <a:moveTo>
                    <a:pt x="18" y="0"/>
                  </a:moveTo>
                  <a:lnTo>
                    <a:pt x="0" y="9"/>
                  </a:lnTo>
                  <a:lnTo>
                    <a:pt x="71" y="128"/>
                  </a:lnTo>
                  <a:lnTo>
                    <a:pt x="88" y="119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6" name="Freeform 709"/>
            <p:cNvSpPr>
              <a:spLocks/>
            </p:cNvSpPr>
            <p:nvPr/>
          </p:nvSpPr>
          <p:spPr bwMode="auto">
            <a:xfrm>
              <a:off x="9523414" y="3028950"/>
              <a:ext cx="123825" cy="280988"/>
            </a:xfrm>
            <a:custGeom>
              <a:avLst/>
              <a:gdLst>
                <a:gd name="T0" fmla="*/ 18465 w 114"/>
                <a:gd name="T1" fmla="*/ 0 h 266"/>
                <a:gd name="T2" fmla="*/ 0 w 114"/>
                <a:gd name="T3" fmla="*/ 9507 h 266"/>
                <a:gd name="T4" fmla="*/ 105360 w 114"/>
                <a:gd name="T5" fmla="*/ 280988 h 266"/>
                <a:gd name="T6" fmla="*/ 105360 w 114"/>
                <a:gd name="T7" fmla="*/ 270425 h 266"/>
                <a:gd name="T8" fmla="*/ 123825 w 114"/>
                <a:gd name="T9" fmla="*/ 270425 h 266"/>
                <a:gd name="T10" fmla="*/ 123825 w 114"/>
                <a:gd name="T11" fmla="*/ 270425 h 266"/>
                <a:gd name="T12" fmla="*/ 18465 w 114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"/>
                <a:gd name="T22" fmla="*/ 0 h 266"/>
                <a:gd name="T23" fmla="*/ 114 w 114"/>
                <a:gd name="T24" fmla="*/ 266 h 2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" h="266">
                  <a:moveTo>
                    <a:pt x="17" y="0"/>
                  </a:moveTo>
                  <a:lnTo>
                    <a:pt x="0" y="9"/>
                  </a:lnTo>
                  <a:lnTo>
                    <a:pt x="97" y="266"/>
                  </a:lnTo>
                  <a:lnTo>
                    <a:pt x="97" y="256"/>
                  </a:lnTo>
                  <a:lnTo>
                    <a:pt x="114" y="256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7" name="Freeform 710"/>
            <p:cNvSpPr>
              <a:spLocks/>
            </p:cNvSpPr>
            <p:nvPr/>
          </p:nvSpPr>
          <p:spPr bwMode="auto">
            <a:xfrm>
              <a:off x="9628189" y="3300413"/>
              <a:ext cx="58737" cy="271462"/>
            </a:xfrm>
            <a:custGeom>
              <a:avLst/>
              <a:gdLst>
                <a:gd name="T0" fmla="*/ 18840 w 53"/>
                <a:gd name="T1" fmla="*/ 0 h 257"/>
                <a:gd name="T2" fmla="*/ 0 w 53"/>
                <a:gd name="T3" fmla="*/ 0 h 257"/>
                <a:gd name="T4" fmla="*/ 38789 w 53"/>
                <a:gd name="T5" fmla="*/ 271462 h 257"/>
                <a:gd name="T6" fmla="*/ 38789 w 53"/>
                <a:gd name="T7" fmla="*/ 271462 h 257"/>
                <a:gd name="T8" fmla="*/ 58737 w 53"/>
                <a:gd name="T9" fmla="*/ 271462 h 257"/>
                <a:gd name="T10" fmla="*/ 58737 w 53"/>
                <a:gd name="T11" fmla="*/ 271462 h 257"/>
                <a:gd name="T12" fmla="*/ 18840 w 5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57"/>
                <a:gd name="T23" fmla="*/ 53 w 5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57">
                  <a:moveTo>
                    <a:pt x="17" y="0"/>
                  </a:moveTo>
                  <a:lnTo>
                    <a:pt x="0" y="0"/>
                  </a:lnTo>
                  <a:lnTo>
                    <a:pt x="35" y="257"/>
                  </a:lnTo>
                  <a:lnTo>
                    <a:pt x="53" y="257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8" name="Freeform 711"/>
            <p:cNvSpPr>
              <a:spLocks/>
            </p:cNvSpPr>
            <p:nvPr/>
          </p:nvSpPr>
          <p:spPr bwMode="auto">
            <a:xfrm>
              <a:off x="9647239" y="3571875"/>
              <a:ext cx="39687" cy="273050"/>
            </a:xfrm>
            <a:custGeom>
              <a:avLst/>
              <a:gdLst>
                <a:gd name="T0" fmla="*/ 39687 w 36"/>
                <a:gd name="T1" fmla="*/ 0 h 257"/>
                <a:gd name="T2" fmla="*/ 19844 w 36"/>
                <a:gd name="T3" fmla="*/ 0 h 257"/>
                <a:gd name="T4" fmla="*/ 0 w 36"/>
                <a:gd name="T5" fmla="*/ 273050 h 257"/>
                <a:gd name="T6" fmla="*/ 0 w 36"/>
                <a:gd name="T7" fmla="*/ 273050 h 257"/>
                <a:gd name="T8" fmla="*/ 19844 w 36"/>
                <a:gd name="T9" fmla="*/ 273050 h 257"/>
                <a:gd name="T10" fmla="*/ 19844 w 36"/>
                <a:gd name="T11" fmla="*/ 273050 h 257"/>
                <a:gd name="T12" fmla="*/ 39687 w 36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57"/>
                <a:gd name="T23" fmla="*/ 36 w 36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57">
                  <a:moveTo>
                    <a:pt x="36" y="0"/>
                  </a:moveTo>
                  <a:lnTo>
                    <a:pt x="18" y="0"/>
                  </a:lnTo>
                  <a:lnTo>
                    <a:pt x="0" y="257"/>
                  </a:lnTo>
                  <a:lnTo>
                    <a:pt x="18" y="257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09" name="Freeform 712"/>
            <p:cNvSpPr>
              <a:spLocks/>
            </p:cNvSpPr>
            <p:nvPr/>
          </p:nvSpPr>
          <p:spPr bwMode="auto">
            <a:xfrm>
              <a:off x="9599614" y="3844925"/>
              <a:ext cx="66675" cy="222250"/>
            </a:xfrm>
            <a:custGeom>
              <a:avLst/>
              <a:gdLst>
                <a:gd name="T0" fmla="*/ 66675 w 62"/>
                <a:gd name="T1" fmla="*/ 0 h 210"/>
                <a:gd name="T2" fmla="*/ 47318 w 62"/>
                <a:gd name="T3" fmla="*/ 0 h 210"/>
                <a:gd name="T4" fmla="*/ 0 w 62"/>
                <a:gd name="T5" fmla="*/ 212725 h 210"/>
                <a:gd name="T6" fmla="*/ 0 w 62"/>
                <a:gd name="T7" fmla="*/ 212725 h 210"/>
                <a:gd name="T8" fmla="*/ 19357 w 62"/>
                <a:gd name="T9" fmla="*/ 222250 h 210"/>
                <a:gd name="T10" fmla="*/ 19357 w 62"/>
                <a:gd name="T11" fmla="*/ 212725 h 210"/>
                <a:gd name="T12" fmla="*/ 66675 w 62"/>
                <a:gd name="T13" fmla="*/ 0 h 2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210"/>
                <a:gd name="T23" fmla="*/ 62 w 62"/>
                <a:gd name="T24" fmla="*/ 210 h 2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210">
                  <a:moveTo>
                    <a:pt x="62" y="0"/>
                  </a:moveTo>
                  <a:lnTo>
                    <a:pt x="44" y="0"/>
                  </a:lnTo>
                  <a:lnTo>
                    <a:pt x="0" y="201"/>
                  </a:lnTo>
                  <a:lnTo>
                    <a:pt x="18" y="210"/>
                  </a:lnTo>
                  <a:lnTo>
                    <a:pt x="18" y="20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0" name="Freeform 713"/>
            <p:cNvSpPr>
              <a:spLocks/>
            </p:cNvSpPr>
            <p:nvPr/>
          </p:nvSpPr>
          <p:spPr bwMode="auto">
            <a:xfrm>
              <a:off x="9513889" y="4057651"/>
              <a:ext cx="104775" cy="252413"/>
            </a:xfrm>
            <a:custGeom>
              <a:avLst/>
              <a:gdLst>
                <a:gd name="T0" fmla="*/ 104775 w 97"/>
                <a:gd name="T1" fmla="*/ 9545 h 238"/>
                <a:gd name="T2" fmla="*/ 85332 w 97"/>
                <a:gd name="T3" fmla="*/ 0 h 238"/>
                <a:gd name="T4" fmla="*/ 0 w 97"/>
                <a:gd name="T5" fmla="*/ 242868 h 238"/>
                <a:gd name="T6" fmla="*/ 0 w 97"/>
                <a:gd name="T7" fmla="*/ 242868 h 238"/>
                <a:gd name="T8" fmla="*/ 18363 w 97"/>
                <a:gd name="T9" fmla="*/ 252413 h 238"/>
                <a:gd name="T10" fmla="*/ 18363 w 97"/>
                <a:gd name="T11" fmla="*/ 252413 h 238"/>
                <a:gd name="T12" fmla="*/ 104775 w 97"/>
                <a:gd name="T13" fmla="*/ 9545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238"/>
                <a:gd name="T23" fmla="*/ 97 w 97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238">
                  <a:moveTo>
                    <a:pt x="97" y="9"/>
                  </a:moveTo>
                  <a:lnTo>
                    <a:pt x="79" y="0"/>
                  </a:lnTo>
                  <a:lnTo>
                    <a:pt x="0" y="229"/>
                  </a:lnTo>
                  <a:lnTo>
                    <a:pt x="17" y="238"/>
                  </a:lnTo>
                  <a:lnTo>
                    <a:pt x="9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1" name="Freeform 714"/>
            <p:cNvSpPr>
              <a:spLocks/>
            </p:cNvSpPr>
            <p:nvPr/>
          </p:nvSpPr>
          <p:spPr bwMode="auto">
            <a:xfrm>
              <a:off x="9388476" y="4300538"/>
              <a:ext cx="142875" cy="252412"/>
            </a:xfrm>
            <a:custGeom>
              <a:avLst/>
              <a:gdLst>
                <a:gd name="T0" fmla="*/ 142875 w 132"/>
                <a:gd name="T1" fmla="*/ 9505 h 239"/>
                <a:gd name="T2" fmla="*/ 124474 w 132"/>
                <a:gd name="T3" fmla="*/ 0 h 239"/>
                <a:gd name="T4" fmla="*/ 0 w 132"/>
                <a:gd name="T5" fmla="*/ 241851 h 239"/>
                <a:gd name="T6" fmla="*/ 0 w 132"/>
                <a:gd name="T7" fmla="*/ 241851 h 239"/>
                <a:gd name="T8" fmla="*/ 19483 w 132"/>
                <a:gd name="T9" fmla="*/ 252412 h 239"/>
                <a:gd name="T10" fmla="*/ 19483 w 132"/>
                <a:gd name="T11" fmla="*/ 252412 h 239"/>
                <a:gd name="T12" fmla="*/ 142875 w 132"/>
                <a:gd name="T13" fmla="*/ 9505 h 2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239"/>
                <a:gd name="T23" fmla="*/ 132 w 132"/>
                <a:gd name="T24" fmla="*/ 239 h 2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239">
                  <a:moveTo>
                    <a:pt x="132" y="9"/>
                  </a:moveTo>
                  <a:lnTo>
                    <a:pt x="115" y="0"/>
                  </a:lnTo>
                  <a:lnTo>
                    <a:pt x="0" y="229"/>
                  </a:lnTo>
                  <a:lnTo>
                    <a:pt x="18" y="239"/>
                  </a:lnTo>
                  <a:lnTo>
                    <a:pt x="1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2" name="Freeform 715"/>
            <p:cNvSpPr>
              <a:spLocks/>
            </p:cNvSpPr>
            <p:nvPr/>
          </p:nvSpPr>
          <p:spPr bwMode="auto">
            <a:xfrm>
              <a:off x="9224963" y="4541838"/>
              <a:ext cx="182562" cy="233362"/>
            </a:xfrm>
            <a:custGeom>
              <a:avLst/>
              <a:gdLst>
                <a:gd name="T0" fmla="*/ 182562 w 168"/>
                <a:gd name="T1" fmla="*/ 10607 h 220"/>
                <a:gd name="T2" fmla="*/ 163002 w 168"/>
                <a:gd name="T3" fmla="*/ 0 h 220"/>
                <a:gd name="T4" fmla="*/ 0 w 168"/>
                <a:gd name="T5" fmla="*/ 223815 h 220"/>
                <a:gd name="T6" fmla="*/ 18474 w 168"/>
                <a:gd name="T7" fmla="*/ 233362 h 220"/>
                <a:gd name="T8" fmla="*/ 182562 w 168"/>
                <a:gd name="T9" fmla="*/ 1060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220"/>
                <a:gd name="T17" fmla="*/ 168 w 16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220">
                  <a:moveTo>
                    <a:pt x="168" y="10"/>
                  </a:moveTo>
                  <a:lnTo>
                    <a:pt x="150" y="0"/>
                  </a:lnTo>
                  <a:lnTo>
                    <a:pt x="0" y="211"/>
                  </a:lnTo>
                  <a:lnTo>
                    <a:pt x="17" y="220"/>
                  </a:lnTo>
                  <a:lnTo>
                    <a:pt x="16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3" name="Freeform 716"/>
            <p:cNvSpPr>
              <a:spLocks/>
            </p:cNvSpPr>
            <p:nvPr/>
          </p:nvSpPr>
          <p:spPr bwMode="auto">
            <a:xfrm>
              <a:off x="6307139" y="3552825"/>
              <a:ext cx="20637" cy="19050"/>
            </a:xfrm>
            <a:custGeom>
              <a:avLst/>
              <a:gdLst>
                <a:gd name="T0" fmla="*/ 0 w 18"/>
                <a:gd name="T1" fmla="*/ 19050 h 18"/>
                <a:gd name="T2" fmla="*/ 10319 w 18"/>
                <a:gd name="T3" fmla="*/ 19050 h 18"/>
                <a:gd name="T4" fmla="*/ 20637 w 18"/>
                <a:gd name="T5" fmla="*/ 19050 h 18"/>
                <a:gd name="T6" fmla="*/ 20637 w 18"/>
                <a:gd name="T7" fmla="*/ 9525 h 18"/>
                <a:gd name="T8" fmla="*/ 10319 w 18"/>
                <a:gd name="T9" fmla="*/ 0 h 18"/>
                <a:gd name="T10" fmla="*/ 0 w 18"/>
                <a:gd name="T11" fmla="*/ 0 h 18"/>
                <a:gd name="T12" fmla="*/ 0 w 18"/>
                <a:gd name="T13" fmla="*/ 9525 h 18"/>
                <a:gd name="T14" fmla="*/ 0 w 18"/>
                <a:gd name="T15" fmla="*/ 9525 h 18"/>
                <a:gd name="T16" fmla="*/ 0 w 18"/>
                <a:gd name="T17" fmla="*/ 19050 h 18"/>
                <a:gd name="T18" fmla="*/ 0 w 18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0" y="18"/>
                  </a:move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4" name="Freeform 717"/>
            <p:cNvSpPr>
              <a:spLocks/>
            </p:cNvSpPr>
            <p:nvPr/>
          </p:nvSpPr>
          <p:spPr bwMode="auto">
            <a:xfrm>
              <a:off x="6242051" y="3543301"/>
              <a:ext cx="104775" cy="144463"/>
            </a:xfrm>
            <a:custGeom>
              <a:avLst/>
              <a:gdLst>
                <a:gd name="T0" fmla="*/ 65889 w 97"/>
                <a:gd name="T1" fmla="*/ 28471 h 137"/>
                <a:gd name="T2" fmla="*/ 104775 w 97"/>
                <a:gd name="T3" fmla="*/ 47451 h 137"/>
                <a:gd name="T4" fmla="*/ 0 w 97"/>
                <a:gd name="T5" fmla="*/ 144463 h 137"/>
                <a:gd name="T6" fmla="*/ 37805 w 97"/>
                <a:gd name="T7" fmla="*/ 0 h 137"/>
                <a:gd name="T8" fmla="*/ 65889 w 97"/>
                <a:gd name="T9" fmla="*/ 2847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7"/>
                <a:gd name="T17" fmla="*/ 97 w 9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7">
                  <a:moveTo>
                    <a:pt x="61" y="27"/>
                  </a:moveTo>
                  <a:lnTo>
                    <a:pt x="97" y="45"/>
                  </a:lnTo>
                  <a:lnTo>
                    <a:pt x="0" y="137"/>
                  </a:lnTo>
                  <a:lnTo>
                    <a:pt x="35" y="0"/>
                  </a:lnTo>
                  <a:lnTo>
                    <a:pt x="61" y="2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5" name="Freeform 718"/>
            <p:cNvSpPr>
              <a:spLocks/>
            </p:cNvSpPr>
            <p:nvPr/>
          </p:nvSpPr>
          <p:spPr bwMode="auto">
            <a:xfrm>
              <a:off x="6242051" y="3543301"/>
              <a:ext cx="104775" cy="144463"/>
            </a:xfrm>
            <a:custGeom>
              <a:avLst/>
              <a:gdLst>
                <a:gd name="T0" fmla="*/ 65889 w 97"/>
                <a:gd name="T1" fmla="*/ 28471 h 137"/>
                <a:gd name="T2" fmla="*/ 104775 w 97"/>
                <a:gd name="T3" fmla="*/ 47451 h 137"/>
                <a:gd name="T4" fmla="*/ 0 w 97"/>
                <a:gd name="T5" fmla="*/ 144463 h 137"/>
                <a:gd name="T6" fmla="*/ 37805 w 97"/>
                <a:gd name="T7" fmla="*/ 0 h 137"/>
                <a:gd name="T8" fmla="*/ 65889 w 97"/>
                <a:gd name="T9" fmla="*/ 28471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37"/>
                <a:gd name="T17" fmla="*/ 97 w 97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37">
                  <a:moveTo>
                    <a:pt x="61" y="27"/>
                  </a:moveTo>
                  <a:lnTo>
                    <a:pt x="97" y="45"/>
                  </a:lnTo>
                  <a:lnTo>
                    <a:pt x="0" y="137"/>
                  </a:lnTo>
                  <a:lnTo>
                    <a:pt x="35" y="0"/>
                  </a:lnTo>
                  <a:lnTo>
                    <a:pt x="6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6" name="Freeform 719"/>
            <p:cNvSpPr>
              <a:spLocks/>
            </p:cNvSpPr>
            <p:nvPr/>
          </p:nvSpPr>
          <p:spPr bwMode="auto">
            <a:xfrm>
              <a:off x="8918575" y="3213101"/>
              <a:ext cx="152400" cy="193675"/>
            </a:xfrm>
            <a:custGeom>
              <a:avLst/>
              <a:gdLst>
                <a:gd name="T0" fmla="*/ 134026 w 141"/>
                <a:gd name="T1" fmla="*/ 193675 h 183"/>
                <a:gd name="T2" fmla="*/ 152400 w 141"/>
                <a:gd name="T3" fmla="*/ 184150 h 183"/>
                <a:gd name="T4" fmla="*/ 19455 w 141"/>
                <a:gd name="T5" fmla="*/ 9525 h 183"/>
                <a:gd name="T6" fmla="*/ 19455 w 141"/>
                <a:gd name="T7" fmla="*/ 0 h 183"/>
                <a:gd name="T8" fmla="*/ 0 w 141"/>
                <a:gd name="T9" fmla="*/ 19050 h 183"/>
                <a:gd name="T10" fmla="*/ 0 w 141"/>
                <a:gd name="T11" fmla="*/ 19050 h 183"/>
                <a:gd name="T12" fmla="*/ 134026 w 141"/>
                <a:gd name="T13" fmla="*/ 193675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83"/>
                <a:gd name="T23" fmla="*/ 141 w 14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83">
                  <a:moveTo>
                    <a:pt x="124" y="183"/>
                  </a:moveTo>
                  <a:lnTo>
                    <a:pt x="141" y="174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124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7" name="Freeform 720"/>
            <p:cNvSpPr>
              <a:spLocks/>
            </p:cNvSpPr>
            <p:nvPr/>
          </p:nvSpPr>
          <p:spPr bwMode="auto">
            <a:xfrm>
              <a:off x="8774113" y="3067050"/>
              <a:ext cx="163512" cy="165100"/>
            </a:xfrm>
            <a:custGeom>
              <a:avLst/>
              <a:gdLst>
                <a:gd name="T0" fmla="*/ 143891 w 150"/>
                <a:gd name="T1" fmla="*/ 165100 h 156"/>
                <a:gd name="T2" fmla="*/ 163512 w 150"/>
                <a:gd name="T3" fmla="*/ 146050 h 156"/>
                <a:gd name="T4" fmla="*/ 18531 w 150"/>
                <a:gd name="T5" fmla="*/ 0 h 156"/>
                <a:gd name="T6" fmla="*/ 18531 w 150"/>
                <a:gd name="T7" fmla="*/ 0 h 156"/>
                <a:gd name="T8" fmla="*/ 8721 w 150"/>
                <a:gd name="T9" fmla="*/ 20108 h 156"/>
                <a:gd name="T10" fmla="*/ 0 w 150"/>
                <a:gd name="T11" fmla="*/ 20108 h 156"/>
                <a:gd name="T12" fmla="*/ 143891 w 150"/>
                <a:gd name="T13" fmla="*/ 16510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156"/>
                <a:gd name="T23" fmla="*/ 150 w 150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156">
                  <a:moveTo>
                    <a:pt x="132" y="156"/>
                  </a:moveTo>
                  <a:lnTo>
                    <a:pt x="150" y="138"/>
                  </a:lnTo>
                  <a:lnTo>
                    <a:pt x="17" y="0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132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8" name="Freeform 721"/>
            <p:cNvSpPr>
              <a:spLocks/>
            </p:cNvSpPr>
            <p:nvPr/>
          </p:nvSpPr>
          <p:spPr bwMode="auto">
            <a:xfrm>
              <a:off x="8620125" y="2940050"/>
              <a:ext cx="173038" cy="146050"/>
            </a:xfrm>
            <a:custGeom>
              <a:avLst/>
              <a:gdLst>
                <a:gd name="T0" fmla="*/ 163243 w 159"/>
                <a:gd name="T1" fmla="*/ 146050 h 138"/>
                <a:gd name="T2" fmla="*/ 173038 w 159"/>
                <a:gd name="T3" fmla="*/ 125942 h 138"/>
                <a:gd name="T4" fmla="*/ 9795 w 159"/>
                <a:gd name="T5" fmla="*/ 0 h 138"/>
                <a:gd name="T6" fmla="*/ 9795 w 159"/>
                <a:gd name="T7" fmla="*/ 0 h 138"/>
                <a:gd name="T8" fmla="*/ 0 w 159"/>
                <a:gd name="T9" fmla="*/ 20108 h 138"/>
                <a:gd name="T10" fmla="*/ 0 w 159"/>
                <a:gd name="T11" fmla="*/ 20108 h 138"/>
                <a:gd name="T12" fmla="*/ 163243 w 159"/>
                <a:gd name="T13" fmla="*/ 14605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138"/>
                <a:gd name="T23" fmla="*/ 159 w 159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138">
                  <a:moveTo>
                    <a:pt x="150" y="138"/>
                  </a:moveTo>
                  <a:lnTo>
                    <a:pt x="159" y="119"/>
                  </a:lnTo>
                  <a:lnTo>
                    <a:pt x="9" y="0"/>
                  </a:lnTo>
                  <a:lnTo>
                    <a:pt x="0" y="19"/>
                  </a:lnTo>
                  <a:lnTo>
                    <a:pt x="150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19" name="Freeform 722"/>
            <p:cNvSpPr>
              <a:spLocks/>
            </p:cNvSpPr>
            <p:nvPr/>
          </p:nvSpPr>
          <p:spPr bwMode="auto">
            <a:xfrm>
              <a:off x="8447088" y="2844800"/>
              <a:ext cx="182562" cy="115888"/>
            </a:xfrm>
            <a:custGeom>
              <a:avLst/>
              <a:gdLst>
                <a:gd name="T0" fmla="*/ 172782 w 168"/>
                <a:gd name="T1" fmla="*/ 115888 h 110"/>
                <a:gd name="T2" fmla="*/ 182562 w 168"/>
                <a:gd name="T3" fmla="*/ 95871 h 110"/>
                <a:gd name="T4" fmla="*/ 9780 w 168"/>
                <a:gd name="T5" fmla="*/ 0 h 110"/>
                <a:gd name="T6" fmla="*/ 9780 w 168"/>
                <a:gd name="T7" fmla="*/ 0 h 110"/>
                <a:gd name="T8" fmla="*/ 0 w 168"/>
                <a:gd name="T9" fmla="*/ 18963 h 110"/>
                <a:gd name="T10" fmla="*/ 0 w 168"/>
                <a:gd name="T11" fmla="*/ 18963 h 110"/>
                <a:gd name="T12" fmla="*/ 172782 w 168"/>
                <a:gd name="T13" fmla="*/ 115888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110"/>
                <a:gd name="T23" fmla="*/ 168 w 168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110">
                  <a:moveTo>
                    <a:pt x="159" y="110"/>
                  </a:moveTo>
                  <a:lnTo>
                    <a:pt x="168" y="9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59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0" name="Freeform 723"/>
            <p:cNvSpPr>
              <a:spLocks/>
            </p:cNvSpPr>
            <p:nvPr/>
          </p:nvSpPr>
          <p:spPr bwMode="auto">
            <a:xfrm>
              <a:off x="8256588" y="2776538"/>
              <a:ext cx="201612" cy="87312"/>
            </a:xfrm>
            <a:custGeom>
              <a:avLst/>
              <a:gdLst>
                <a:gd name="T0" fmla="*/ 191804 w 185"/>
                <a:gd name="T1" fmla="*/ 87312 h 82"/>
                <a:gd name="T2" fmla="*/ 201612 w 185"/>
                <a:gd name="T3" fmla="*/ 68146 h 82"/>
                <a:gd name="T4" fmla="*/ 8718 w 185"/>
                <a:gd name="T5" fmla="*/ 0 h 82"/>
                <a:gd name="T6" fmla="*/ 0 w 185"/>
                <a:gd name="T7" fmla="*/ 0 h 82"/>
                <a:gd name="T8" fmla="*/ 0 w 185"/>
                <a:gd name="T9" fmla="*/ 19166 h 82"/>
                <a:gd name="T10" fmla="*/ 0 w 185"/>
                <a:gd name="T11" fmla="*/ 19166 h 82"/>
                <a:gd name="T12" fmla="*/ 191804 w 185"/>
                <a:gd name="T13" fmla="*/ 8731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82"/>
                <a:gd name="T23" fmla="*/ 185 w 185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82">
                  <a:moveTo>
                    <a:pt x="176" y="82"/>
                  </a:moveTo>
                  <a:lnTo>
                    <a:pt x="185" y="6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76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1" name="Freeform 724"/>
            <p:cNvSpPr>
              <a:spLocks/>
            </p:cNvSpPr>
            <p:nvPr/>
          </p:nvSpPr>
          <p:spPr bwMode="auto">
            <a:xfrm>
              <a:off x="8045450" y="2736850"/>
              <a:ext cx="211138" cy="58738"/>
            </a:xfrm>
            <a:custGeom>
              <a:avLst/>
              <a:gdLst>
                <a:gd name="T0" fmla="*/ 211138 w 195"/>
                <a:gd name="T1" fmla="*/ 58738 h 55"/>
                <a:gd name="T2" fmla="*/ 211138 w 195"/>
                <a:gd name="T3" fmla="*/ 39515 h 55"/>
                <a:gd name="T4" fmla="*/ 0 w 195"/>
                <a:gd name="T5" fmla="*/ 0 h 55"/>
                <a:gd name="T6" fmla="*/ 0 w 195"/>
                <a:gd name="T7" fmla="*/ 0 h 55"/>
                <a:gd name="T8" fmla="*/ 0 w 195"/>
                <a:gd name="T9" fmla="*/ 19223 h 55"/>
                <a:gd name="T10" fmla="*/ 0 w 195"/>
                <a:gd name="T11" fmla="*/ 19223 h 55"/>
                <a:gd name="T12" fmla="*/ 211138 w 195"/>
                <a:gd name="T13" fmla="*/ 5873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5"/>
                <a:gd name="T22" fmla="*/ 0 h 55"/>
                <a:gd name="T23" fmla="*/ 195 w 195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5" h="55">
                  <a:moveTo>
                    <a:pt x="195" y="55"/>
                  </a:moveTo>
                  <a:lnTo>
                    <a:pt x="195" y="37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95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2" name="Freeform 725"/>
            <p:cNvSpPr>
              <a:spLocks/>
            </p:cNvSpPr>
            <p:nvPr/>
          </p:nvSpPr>
          <p:spPr bwMode="auto">
            <a:xfrm>
              <a:off x="7824788" y="2727326"/>
              <a:ext cx="220662" cy="28575"/>
            </a:xfrm>
            <a:custGeom>
              <a:avLst/>
              <a:gdLst>
                <a:gd name="T0" fmla="*/ 220662 w 203"/>
                <a:gd name="T1" fmla="*/ 28575 h 27"/>
                <a:gd name="T2" fmla="*/ 220662 w 203"/>
                <a:gd name="T3" fmla="*/ 9525 h 27"/>
                <a:gd name="T4" fmla="*/ 0 w 203"/>
                <a:gd name="T5" fmla="*/ 0 h 27"/>
                <a:gd name="T6" fmla="*/ 0 w 203"/>
                <a:gd name="T7" fmla="*/ 0 h 27"/>
                <a:gd name="T8" fmla="*/ 0 w 203"/>
                <a:gd name="T9" fmla="*/ 19050 h 27"/>
                <a:gd name="T10" fmla="*/ 0 w 203"/>
                <a:gd name="T11" fmla="*/ 19050 h 27"/>
                <a:gd name="T12" fmla="*/ 220662 w 203"/>
                <a:gd name="T13" fmla="*/ 2857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27"/>
                <a:gd name="T23" fmla="*/ 203 w 203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27">
                  <a:moveTo>
                    <a:pt x="203" y="27"/>
                  </a:moveTo>
                  <a:lnTo>
                    <a:pt x="203" y="9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0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3" name="Freeform 726"/>
            <p:cNvSpPr>
              <a:spLocks/>
            </p:cNvSpPr>
            <p:nvPr/>
          </p:nvSpPr>
          <p:spPr bwMode="auto">
            <a:xfrm>
              <a:off x="7594600" y="2727325"/>
              <a:ext cx="230188" cy="38100"/>
            </a:xfrm>
            <a:custGeom>
              <a:avLst/>
              <a:gdLst>
                <a:gd name="T0" fmla="*/ 230188 w 212"/>
                <a:gd name="T1" fmla="*/ 19050 h 36"/>
                <a:gd name="T2" fmla="*/ 230188 w 212"/>
                <a:gd name="T3" fmla="*/ 0 h 36"/>
                <a:gd name="T4" fmla="*/ 0 w 212"/>
                <a:gd name="T5" fmla="*/ 19050 h 36"/>
                <a:gd name="T6" fmla="*/ 0 w 212"/>
                <a:gd name="T7" fmla="*/ 19050 h 36"/>
                <a:gd name="T8" fmla="*/ 0 w 212"/>
                <a:gd name="T9" fmla="*/ 38100 h 36"/>
                <a:gd name="T10" fmla="*/ 0 w 212"/>
                <a:gd name="T11" fmla="*/ 38100 h 36"/>
                <a:gd name="T12" fmla="*/ 230188 w 212"/>
                <a:gd name="T13" fmla="*/ 1905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36"/>
                <a:gd name="T23" fmla="*/ 212 w 21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36">
                  <a:moveTo>
                    <a:pt x="212" y="18"/>
                  </a:moveTo>
                  <a:lnTo>
                    <a:pt x="212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2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4" name="Freeform 727"/>
            <p:cNvSpPr>
              <a:spLocks/>
            </p:cNvSpPr>
            <p:nvPr/>
          </p:nvSpPr>
          <p:spPr bwMode="auto">
            <a:xfrm>
              <a:off x="7362826" y="2746375"/>
              <a:ext cx="231775" cy="58738"/>
            </a:xfrm>
            <a:custGeom>
              <a:avLst/>
              <a:gdLst>
                <a:gd name="T0" fmla="*/ 231775 w 212"/>
                <a:gd name="T1" fmla="*/ 19223 h 55"/>
                <a:gd name="T2" fmla="*/ 231775 w 212"/>
                <a:gd name="T3" fmla="*/ 0 h 55"/>
                <a:gd name="T4" fmla="*/ 0 w 212"/>
                <a:gd name="T5" fmla="*/ 39515 h 55"/>
                <a:gd name="T6" fmla="*/ 0 w 212"/>
                <a:gd name="T7" fmla="*/ 39515 h 55"/>
                <a:gd name="T8" fmla="*/ 9840 w 212"/>
                <a:gd name="T9" fmla="*/ 58738 h 55"/>
                <a:gd name="T10" fmla="*/ 0 w 212"/>
                <a:gd name="T11" fmla="*/ 58738 h 55"/>
                <a:gd name="T12" fmla="*/ 231775 w 212"/>
                <a:gd name="T13" fmla="*/ 19223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55"/>
                <a:gd name="T23" fmla="*/ 212 w 21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55">
                  <a:moveTo>
                    <a:pt x="212" y="18"/>
                  </a:moveTo>
                  <a:lnTo>
                    <a:pt x="212" y="0"/>
                  </a:lnTo>
                  <a:lnTo>
                    <a:pt x="0" y="37"/>
                  </a:lnTo>
                  <a:lnTo>
                    <a:pt x="9" y="55"/>
                  </a:lnTo>
                  <a:lnTo>
                    <a:pt x="0" y="55"/>
                  </a:lnTo>
                  <a:lnTo>
                    <a:pt x="2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5" name="Freeform 728"/>
            <p:cNvSpPr>
              <a:spLocks/>
            </p:cNvSpPr>
            <p:nvPr/>
          </p:nvSpPr>
          <p:spPr bwMode="auto">
            <a:xfrm>
              <a:off x="7162800" y="2786063"/>
              <a:ext cx="211138" cy="87312"/>
            </a:xfrm>
            <a:custGeom>
              <a:avLst/>
              <a:gdLst>
                <a:gd name="T0" fmla="*/ 211138 w 194"/>
                <a:gd name="T1" fmla="*/ 19166 h 82"/>
                <a:gd name="T2" fmla="*/ 201343 w 194"/>
                <a:gd name="T3" fmla="*/ 0 h 82"/>
                <a:gd name="T4" fmla="*/ 0 w 194"/>
                <a:gd name="T5" fmla="*/ 68146 h 82"/>
                <a:gd name="T6" fmla="*/ 0 w 194"/>
                <a:gd name="T7" fmla="*/ 68146 h 82"/>
                <a:gd name="T8" fmla="*/ 8707 w 194"/>
                <a:gd name="T9" fmla="*/ 87312 h 82"/>
                <a:gd name="T10" fmla="*/ 8707 w 194"/>
                <a:gd name="T11" fmla="*/ 87312 h 82"/>
                <a:gd name="T12" fmla="*/ 211138 w 194"/>
                <a:gd name="T13" fmla="*/ 19166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4"/>
                <a:gd name="T22" fmla="*/ 0 h 82"/>
                <a:gd name="T23" fmla="*/ 194 w 194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4" h="82">
                  <a:moveTo>
                    <a:pt x="194" y="18"/>
                  </a:moveTo>
                  <a:lnTo>
                    <a:pt x="185" y="0"/>
                  </a:lnTo>
                  <a:lnTo>
                    <a:pt x="0" y="64"/>
                  </a:lnTo>
                  <a:lnTo>
                    <a:pt x="8" y="82"/>
                  </a:lnTo>
                  <a:lnTo>
                    <a:pt x="19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6" name="Freeform 729"/>
            <p:cNvSpPr>
              <a:spLocks/>
            </p:cNvSpPr>
            <p:nvPr/>
          </p:nvSpPr>
          <p:spPr bwMode="auto">
            <a:xfrm>
              <a:off x="6970714" y="2854326"/>
              <a:ext cx="200025" cy="85725"/>
            </a:xfrm>
            <a:custGeom>
              <a:avLst/>
              <a:gdLst>
                <a:gd name="T0" fmla="*/ 200025 w 185"/>
                <a:gd name="T1" fmla="*/ 18818 h 82"/>
                <a:gd name="T2" fmla="*/ 191375 w 185"/>
                <a:gd name="T3" fmla="*/ 0 h 82"/>
                <a:gd name="T4" fmla="*/ 0 w 185"/>
                <a:gd name="T5" fmla="*/ 66907 h 82"/>
                <a:gd name="T6" fmla="*/ 0 w 185"/>
                <a:gd name="T7" fmla="*/ 66907 h 82"/>
                <a:gd name="T8" fmla="*/ 9731 w 185"/>
                <a:gd name="T9" fmla="*/ 85725 h 82"/>
                <a:gd name="T10" fmla="*/ 9731 w 185"/>
                <a:gd name="T11" fmla="*/ 85725 h 82"/>
                <a:gd name="T12" fmla="*/ 200025 w 185"/>
                <a:gd name="T13" fmla="*/ 18818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5"/>
                <a:gd name="T22" fmla="*/ 0 h 82"/>
                <a:gd name="T23" fmla="*/ 185 w 185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5" h="82">
                  <a:moveTo>
                    <a:pt x="185" y="18"/>
                  </a:moveTo>
                  <a:lnTo>
                    <a:pt x="177" y="0"/>
                  </a:lnTo>
                  <a:lnTo>
                    <a:pt x="0" y="64"/>
                  </a:lnTo>
                  <a:lnTo>
                    <a:pt x="9" y="82"/>
                  </a:lnTo>
                  <a:lnTo>
                    <a:pt x="18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7" name="Freeform 730"/>
            <p:cNvSpPr>
              <a:spLocks/>
            </p:cNvSpPr>
            <p:nvPr/>
          </p:nvSpPr>
          <p:spPr bwMode="auto">
            <a:xfrm>
              <a:off x="6807200" y="2921001"/>
              <a:ext cx="173038" cy="117475"/>
            </a:xfrm>
            <a:custGeom>
              <a:avLst/>
              <a:gdLst>
                <a:gd name="T0" fmla="*/ 173038 w 159"/>
                <a:gd name="T1" fmla="*/ 19223 h 110"/>
                <a:gd name="T2" fmla="*/ 163243 w 159"/>
                <a:gd name="T3" fmla="*/ 0 h 110"/>
                <a:gd name="T4" fmla="*/ 0 w 159"/>
                <a:gd name="T5" fmla="*/ 98252 h 110"/>
                <a:gd name="T6" fmla="*/ 0 w 159"/>
                <a:gd name="T7" fmla="*/ 98252 h 110"/>
                <a:gd name="T8" fmla="*/ 9795 w 159"/>
                <a:gd name="T9" fmla="*/ 117475 h 110"/>
                <a:gd name="T10" fmla="*/ 9795 w 159"/>
                <a:gd name="T11" fmla="*/ 117475 h 110"/>
                <a:gd name="T12" fmla="*/ 173038 w 159"/>
                <a:gd name="T13" fmla="*/ 19223 h 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110"/>
                <a:gd name="T23" fmla="*/ 159 w 159"/>
                <a:gd name="T24" fmla="*/ 110 h 1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110">
                  <a:moveTo>
                    <a:pt x="159" y="18"/>
                  </a:moveTo>
                  <a:lnTo>
                    <a:pt x="150" y="0"/>
                  </a:lnTo>
                  <a:lnTo>
                    <a:pt x="0" y="92"/>
                  </a:lnTo>
                  <a:lnTo>
                    <a:pt x="9" y="110"/>
                  </a:lnTo>
                  <a:lnTo>
                    <a:pt x="15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8" name="Freeform 731"/>
            <p:cNvSpPr>
              <a:spLocks/>
            </p:cNvSpPr>
            <p:nvPr/>
          </p:nvSpPr>
          <p:spPr bwMode="auto">
            <a:xfrm>
              <a:off x="6653213" y="3019426"/>
              <a:ext cx="163512" cy="125413"/>
            </a:xfrm>
            <a:custGeom>
              <a:avLst/>
              <a:gdLst>
                <a:gd name="T0" fmla="*/ 163512 w 151"/>
                <a:gd name="T1" fmla="*/ 18970 h 119"/>
                <a:gd name="T2" fmla="*/ 153766 w 151"/>
                <a:gd name="T3" fmla="*/ 0 h 119"/>
                <a:gd name="T4" fmla="*/ 9746 w 151"/>
                <a:gd name="T5" fmla="*/ 105389 h 119"/>
                <a:gd name="T6" fmla="*/ 0 w 151"/>
                <a:gd name="T7" fmla="*/ 105389 h 119"/>
                <a:gd name="T8" fmla="*/ 19491 w 151"/>
                <a:gd name="T9" fmla="*/ 125413 h 119"/>
                <a:gd name="T10" fmla="*/ 19491 w 151"/>
                <a:gd name="T11" fmla="*/ 125413 h 119"/>
                <a:gd name="T12" fmla="*/ 163512 w 151"/>
                <a:gd name="T13" fmla="*/ 1897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1"/>
                <a:gd name="T22" fmla="*/ 0 h 119"/>
                <a:gd name="T23" fmla="*/ 151 w 151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1" h="119">
                  <a:moveTo>
                    <a:pt x="151" y="18"/>
                  </a:moveTo>
                  <a:lnTo>
                    <a:pt x="142" y="0"/>
                  </a:lnTo>
                  <a:lnTo>
                    <a:pt x="9" y="100"/>
                  </a:lnTo>
                  <a:lnTo>
                    <a:pt x="0" y="100"/>
                  </a:lnTo>
                  <a:lnTo>
                    <a:pt x="18" y="119"/>
                  </a:lnTo>
                  <a:lnTo>
                    <a:pt x="15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29" name="Freeform 732"/>
            <p:cNvSpPr>
              <a:spLocks/>
            </p:cNvSpPr>
            <p:nvPr/>
          </p:nvSpPr>
          <p:spPr bwMode="auto">
            <a:xfrm>
              <a:off x="6529389" y="3124200"/>
              <a:ext cx="142875" cy="146050"/>
            </a:xfrm>
            <a:custGeom>
              <a:avLst/>
              <a:gdLst>
                <a:gd name="T0" fmla="*/ 142875 w 132"/>
                <a:gd name="T1" fmla="*/ 20108 h 138"/>
                <a:gd name="T2" fmla="*/ 123392 w 132"/>
                <a:gd name="T3" fmla="*/ 0 h 138"/>
                <a:gd name="T4" fmla="*/ 0 w 132"/>
                <a:gd name="T5" fmla="*/ 127000 h 138"/>
                <a:gd name="T6" fmla="*/ 0 w 132"/>
                <a:gd name="T7" fmla="*/ 136525 h 138"/>
                <a:gd name="T8" fmla="*/ 18401 w 132"/>
                <a:gd name="T9" fmla="*/ 146050 h 138"/>
                <a:gd name="T10" fmla="*/ 18401 w 132"/>
                <a:gd name="T11" fmla="*/ 146050 h 138"/>
                <a:gd name="T12" fmla="*/ 142875 w 132"/>
                <a:gd name="T13" fmla="*/ 20108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38"/>
                <a:gd name="T23" fmla="*/ 132 w 132"/>
                <a:gd name="T24" fmla="*/ 138 h 1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38">
                  <a:moveTo>
                    <a:pt x="132" y="19"/>
                  </a:moveTo>
                  <a:lnTo>
                    <a:pt x="114" y="0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17" y="138"/>
                  </a:lnTo>
                  <a:lnTo>
                    <a:pt x="13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0" name="Freeform 733"/>
            <p:cNvSpPr>
              <a:spLocks/>
            </p:cNvSpPr>
            <p:nvPr/>
          </p:nvSpPr>
          <p:spPr bwMode="auto">
            <a:xfrm>
              <a:off x="6403976" y="3260725"/>
              <a:ext cx="144463" cy="146050"/>
            </a:xfrm>
            <a:custGeom>
              <a:avLst/>
              <a:gdLst>
                <a:gd name="T0" fmla="*/ 144463 w 132"/>
                <a:gd name="T1" fmla="*/ 9595 h 137"/>
                <a:gd name="T2" fmla="*/ 125858 w 132"/>
                <a:gd name="T3" fmla="*/ 0 h 137"/>
                <a:gd name="T4" fmla="*/ 0 w 132"/>
                <a:gd name="T5" fmla="*/ 136455 h 137"/>
                <a:gd name="T6" fmla="*/ 0 w 132"/>
                <a:gd name="T7" fmla="*/ 136455 h 137"/>
                <a:gd name="T8" fmla="*/ 18605 w 132"/>
                <a:gd name="T9" fmla="*/ 146050 h 137"/>
                <a:gd name="T10" fmla="*/ 18605 w 132"/>
                <a:gd name="T11" fmla="*/ 146050 h 137"/>
                <a:gd name="T12" fmla="*/ 144463 w 132"/>
                <a:gd name="T13" fmla="*/ 9595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37"/>
                <a:gd name="T23" fmla="*/ 132 w 132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37">
                  <a:moveTo>
                    <a:pt x="132" y="9"/>
                  </a:moveTo>
                  <a:lnTo>
                    <a:pt x="115" y="0"/>
                  </a:lnTo>
                  <a:lnTo>
                    <a:pt x="0" y="128"/>
                  </a:lnTo>
                  <a:lnTo>
                    <a:pt x="17" y="137"/>
                  </a:lnTo>
                  <a:lnTo>
                    <a:pt x="1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1" name="Freeform 734"/>
            <p:cNvSpPr>
              <a:spLocks/>
            </p:cNvSpPr>
            <p:nvPr/>
          </p:nvSpPr>
          <p:spPr bwMode="auto">
            <a:xfrm>
              <a:off x="6299201" y="3397251"/>
              <a:ext cx="123825" cy="174625"/>
            </a:xfrm>
            <a:custGeom>
              <a:avLst/>
              <a:gdLst>
                <a:gd name="T0" fmla="*/ 123825 w 114"/>
                <a:gd name="T1" fmla="*/ 9525 h 165"/>
                <a:gd name="T2" fmla="*/ 105360 w 114"/>
                <a:gd name="T3" fmla="*/ 0 h 165"/>
                <a:gd name="T4" fmla="*/ 0 w 114"/>
                <a:gd name="T5" fmla="*/ 165100 h 165"/>
                <a:gd name="T6" fmla="*/ 18465 w 114"/>
                <a:gd name="T7" fmla="*/ 174625 h 165"/>
                <a:gd name="T8" fmla="*/ 123825 w 114"/>
                <a:gd name="T9" fmla="*/ 9525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65"/>
                <a:gd name="T17" fmla="*/ 114 w 114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65">
                  <a:moveTo>
                    <a:pt x="114" y="9"/>
                  </a:moveTo>
                  <a:lnTo>
                    <a:pt x="97" y="0"/>
                  </a:lnTo>
                  <a:lnTo>
                    <a:pt x="0" y="156"/>
                  </a:lnTo>
                  <a:lnTo>
                    <a:pt x="17" y="165"/>
                  </a:lnTo>
                  <a:lnTo>
                    <a:pt x="11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2" name="Freeform 735"/>
            <p:cNvSpPr>
              <a:spLocks/>
            </p:cNvSpPr>
            <p:nvPr/>
          </p:nvSpPr>
          <p:spPr bwMode="auto">
            <a:xfrm>
              <a:off x="9312275" y="3048000"/>
              <a:ext cx="19050" cy="19050"/>
            </a:xfrm>
            <a:custGeom>
              <a:avLst/>
              <a:gdLst>
                <a:gd name="T0" fmla="*/ 9525 w 18"/>
                <a:gd name="T1" fmla="*/ 0 h 18"/>
                <a:gd name="T2" fmla="*/ 9525 w 18"/>
                <a:gd name="T3" fmla="*/ 0 h 18"/>
                <a:gd name="T4" fmla="*/ 0 w 18"/>
                <a:gd name="T5" fmla="*/ 9525 h 18"/>
                <a:gd name="T6" fmla="*/ 9525 w 18"/>
                <a:gd name="T7" fmla="*/ 19050 h 18"/>
                <a:gd name="T8" fmla="*/ 9525 w 18"/>
                <a:gd name="T9" fmla="*/ 19050 h 18"/>
                <a:gd name="T10" fmla="*/ 19050 w 18"/>
                <a:gd name="T11" fmla="*/ 19050 h 18"/>
                <a:gd name="T12" fmla="*/ 19050 w 18"/>
                <a:gd name="T13" fmla="*/ 9525 h 18"/>
                <a:gd name="T14" fmla="*/ 19050 w 18"/>
                <a:gd name="T15" fmla="*/ 9525 h 18"/>
                <a:gd name="T16" fmla="*/ 9525 w 18"/>
                <a:gd name="T17" fmla="*/ 0 h 18"/>
                <a:gd name="T18" fmla="*/ 9525 w 18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3" name="Freeform 736"/>
            <p:cNvSpPr>
              <a:spLocks/>
            </p:cNvSpPr>
            <p:nvPr/>
          </p:nvSpPr>
          <p:spPr bwMode="auto">
            <a:xfrm>
              <a:off x="9283701" y="2911475"/>
              <a:ext cx="85725" cy="146050"/>
            </a:xfrm>
            <a:custGeom>
              <a:avLst/>
              <a:gdLst>
                <a:gd name="T0" fmla="*/ 37979 w 79"/>
                <a:gd name="T1" fmla="*/ 146050 h 137"/>
                <a:gd name="T2" fmla="*/ 0 w 79"/>
                <a:gd name="T3" fmla="*/ 146050 h 137"/>
                <a:gd name="T4" fmla="*/ 47746 w 79"/>
                <a:gd name="T5" fmla="*/ 0 h 137"/>
                <a:gd name="T6" fmla="*/ 85725 w 79"/>
                <a:gd name="T7" fmla="*/ 146050 h 137"/>
                <a:gd name="T8" fmla="*/ 37979 w 79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35" y="137"/>
                  </a:moveTo>
                  <a:lnTo>
                    <a:pt x="0" y="137"/>
                  </a:lnTo>
                  <a:lnTo>
                    <a:pt x="44" y="0"/>
                  </a:lnTo>
                  <a:lnTo>
                    <a:pt x="79" y="137"/>
                  </a:lnTo>
                  <a:lnTo>
                    <a:pt x="35" y="13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4" name="Freeform 737"/>
            <p:cNvSpPr>
              <a:spLocks/>
            </p:cNvSpPr>
            <p:nvPr/>
          </p:nvSpPr>
          <p:spPr bwMode="auto">
            <a:xfrm>
              <a:off x="9283701" y="2911475"/>
              <a:ext cx="85725" cy="146050"/>
            </a:xfrm>
            <a:custGeom>
              <a:avLst/>
              <a:gdLst>
                <a:gd name="T0" fmla="*/ 37979 w 79"/>
                <a:gd name="T1" fmla="*/ 146050 h 137"/>
                <a:gd name="T2" fmla="*/ 0 w 79"/>
                <a:gd name="T3" fmla="*/ 146050 h 137"/>
                <a:gd name="T4" fmla="*/ 47746 w 79"/>
                <a:gd name="T5" fmla="*/ 0 h 137"/>
                <a:gd name="T6" fmla="*/ 85725 w 79"/>
                <a:gd name="T7" fmla="*/ 146050 h 137"/>
                <a:gd name="T8" fmla="*/ 37979 w 79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35" y="137"/>
                  </a:moveTo>
                  <a:lnTo>
                    <a:pt x="0" y="137"/>
                  </a:lnTo>
                  <a:lnTo>
                    <a:pt x="44" y="0"/>
                  </a:lnTo>
                  <a:lnTo>
                    <a:pt x="79" y="137"/>
                  </a:lnTo>
                  <a:lnTo>
                    <a:pt x="35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5" name="Freeform 738"/>
            <p:cNvSpPr>
              <a:spLocks/>
            </p:cNvSpPr>
            <p:nvPr/>
          </p:nvSpPr>
          <p:spPr bwMode="auto">
            <a:xfrm>
              <a:off x="9091614" y="3319463"/>
              <a:ext cx="104775" cy="107950"/>
            </a:xfrm>
            <a:custGeom>
              <a:avLst/>
              <a:gdLst>
                <a:gd name="T0" fmla="*/ 0 w 97"/>
                <a:gd name="T1" fmla="*/ 87643 h 101"/>
                <a:gd name="T2" fmla="*/ 19443 w 97"/>
                <a:gd name="T3" fmla="*/ 107950 h 101"/>
                <a:gd name="T4" fmla="*/ 104775 w 97"/>
                <a:gd name="T5" fmla="*/ 19239 h 101"/>
                <a:gd name="T6" fmla="*/ 104775 w 97"/>
                <a:gd name="T7" fmla="*/ 19239 h 101"/>
                <a:gd name="T8" fmla="*/ 86412 w 97"/>
                <a:gd name="T9" fmla="*/ 9619 h 101"/>
                <a:gd name="T10" fmla="*/ 86412 w 97"/>
                <a:gd name="T11" fmla="*/ 0 h 101"/>
                <a:gd name="T12" fmla="*/ 0 w 97"/>
                <a:gd name="T13" fmla="*/ 8764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1"/>
                <a:gd name="T23" fmla="*/ 97 w 9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1">
                  <a:moveTo>
                    <a:pt x="0" y="82"/>
                  </a:moveTo>
                  <a:lnTo>
                    <a:pt x="18" y="101"/>
                  </a:lnTo>
                  <a:lnTo>
                    <a:pt x="97" y="18"/>
                  </a:lnTo>
                  <a:lnTo>
                    <a:pt x="80" y="9"/>
                  </a:lnTo>
                  <a:lnTo>
                    <a:pt x="80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6" name="Freeform 739"/>
            <p:cNvSpPr>
              <a:spLocks/>
            </p:cNvSpPr>
            <p:nvPr/>
          </p:nvSpPr>
          <p:spPr bwMode="auto">
            <a:xfrm>
              <a:off x="9177339" y="3241675"/>
              <a:ext cx="85725" cy="96838"/>
            </a:xfrm>
            <a:custGeom>
              <a:avLst/>
              <a:gdLst>
                <a:gd name="T0" fmla="*/ 0 w 79"/>
                <a:gd name="T1" fmla="*/ 87365 h 92"/>
                <a:gd name="T2" fmla="*/ 18447 w 79"/>
                <a:gd name="T3" fmla="*/ 96838 h 92"/>
                <a:gd name="T4" fmla="*/ 85725 w 79"/>
                <a:gd name="T5" fmla="*/ 10526 h 92"/>
                <a:gd name="T6" fmla="*/ 85725 w 79"/>
                <a:gd name="T7" fmla="*/ 10526 h 92"/>
                <a:gd name="T8" fmla="*/ 66193 w 79"/>
                <a:gd name="T9" fmla="*/ 0 h 92"/>
                <a:gd name="T10" fmla="*/ 66193 w 79"/>
                <a:gd name="T11" fmla="*/ 0 h 92"/>
                <a:gd name="T12" fmla="*/ 0 w 79"/>
                <a:gd name="T13" fmla="*/ 87365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92"/>
                <a:gd name="T23" fmla="*/ 79 w 79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92">
                  <a:moveTo>
                    <a:pt x="0" y="83"/>
                  </a:moveTo>
                  <a:lnTo>
                    <a:pt x="17" y="92"/>
                  </a:lnTo>
                  <a:lnTo>
                    <a:pt x="79" y="10"/>
                  </a:lnTo>
                  <a:lnTo>
                    <a:pt x="61" y="0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7" name="Freeform 740"/>
            <p:cNvSpPr>
              <a:spLocks/>
            </p:cNvSpPr>
            <p:nvPr/>
          </p:nvSpPr>
          <p:spPr bwMode="auto">
            <a:xfrm>
              <a:off x="9244013" y="3154364"/>
              <a:ext cx="68262" cy="96837"/>
            </a:xfrm>
            <a:custGeom>
              <a:avLst/>
              <a:gdLst>
                <a:gd name="T0" fmla="*/ 0 w 62"/>
                <a:gd name="T1" fmla="*/ 86311 h 92"/>
                <a:gd name="T2" fmla="*/ 19818 w 62"/>
                <a:gd name="T3" fmla="*/ 96837 h 92"/>
                <a:gd name="T4" fmla="*/ 68262 w 62"/>
                <a:gd name="T5" fmla="*/ 9473 h 92"/>
                <a:gd name="T6" fmla="*/ 68262 w 62"/>
                <a:gd name="T7" fmla="*/ 0 h 92"/>
                <a:gd name="T8" fmla="*/ 49545 w 62"/>
                <a:gd name="T9" fmla="*/ 0 h 92"/>
                <a:gd name="T10" fmla="*/ 49545 w 62"/>
                <a:gd name="T11" fmla="*/ 0 h 92"/>
                <a:gd name="T12" fmla="*/ 0 w 62"/>
                <a:gd name="T13" fmla="*/ 86311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92"/>
                <a:gd name="T23" fmla="*/ 62 w 62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92">
                  <a:moveTo>
                    <a:pt x="0" y="82"/>
                  </a:moveTo>
                  <a:lnTo>
                    <a:pt x="18" y="92"/>
                  </a:lnTo>
                  <a:lnTo>
                    <a:pt x="62" y="9"/>
                  </a:lnTo>
                  <a:lnTo>
                    <a:pt x="62" y="0"/>
                  </a:lnTo>
                  <a:lnTo>
                    <a:pt x="45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8" name="Freeform 741"/>
            <p:cNvSpPr>
              <a:spLocks/>
            </p:cNvSpPr>
            <p:nvPr/>
          </p:nvSpPr>
          <p:spPr bwMode="auto">
            <a:xfrm>
              <a:off x="9293225" y="3057525"/>
              <a:ext cx="38100" cy="96838"/>
            </a:xfrm>
            <a:custGeom>
              <a:avLst/>
              <a:gdLst>
                <a:gd name="T0" fmla="*/ 0 w 35"/>
                <a:gd name="T1" fmla="*/ 96838 h 92"/>
                <a:gd name="T2" fmla="*/ 18506 w 35"/>
                <a:gd name="T3" fmla="*/ 96838 h 92"/>
                <a:gd name="T4" fmla="*/ 38100 w 35"/>
                <a:gd name="T5" fmla="*/ 0 h 92"/>
                <a:gd name="T6" fmla="*/ 18506 w 35"/>
                <a:gd name="T7" fmla="*/ 0 h 92"/>
                <a:gd name="T8" fmla="*/ 0 w 35"/>
                <a:gd name="T9" fmla="*/ 96838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2"/>
                <a:gd name="T17" fmla="*/ 35 w 3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2">
                  <a:moveTo>
                    <a:pt x="0" y="92"/>
                  </a:moveTo>
                  <a:lnTo>
                    <a:pt x="17" y="92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39" name="Freeform 742"/>
            <p:cNvSpPr>
              <a:spLocks/>
            </p:cNvSpPr>
            <p:nvPr/>
          </p:nvSpPr>
          <p:spPr bwMode="auto">
            <a:xfrm>
              <a:off x="9063038" y="3095625"/>
              <a:ext cx="17462" cy="19050"/>
            </a:xfrm>
            <a:custGeom>
              <a:avLst/>
              <a:gdLst>
                <a:gd name="T0" fmla="*/ 8217 w 17"/>
                <a:gd name="T1" fmla="*/ 19050 h 18"/>
                <a:gd name="T2" fmla="*/ 17462 w 17"/>
                <a:gd name="T3" fmla="*/ 19050 h 18"/>
                <a:gd name="T4" fmla="*/ 17462 w 17"/>
                <a:gd name="T5" fmla="*/ 9525 h 18"/>
                <a:gd name="T6" fmla="*/ 17462 w 17"/>
                <a:gd name="T7" fmla="*/ 0 h 18"/>
                <a:gd name="T8" fmla="*/ 8217 w 17"/>
                <a:gd name="T9" fmla="*/ 0 h 18"/>
                <a:gd name="T10" fmla="*/ 0 w 17"/>
                <a:gd name="T11" fmla="*/ 0 h 18"/>
                <a:gd name="T12" fmla="*/ 0 w 17"/>
                <a:gd name="T13" fmla="*/ 9525 h 18"/>
                <a:gd name="T14" fmla="*/ 0 w 17"/>
                <a:gd name="T15" fmla="*/ 19050 h 18"/>
                <a:gd name="T16" fmla="*/ 8217 w 17"/>
                <a:gd name="T17" fmla="*/ 19050 h 18"/>
                <a:gd name="T18" fmla="*/ 8217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8" y="18"/>
                  </a:move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0" name="Freeform 743"/>
            <p:cNvSpPr>
              <a:spLocks/>
            </p:cNvSpPr>
            <p:nvPr/>
          </p:nvSpPr>
          <p:spPr bwMode="auto">
            <a:xfrm>
              <a:off x="9032875" y="3105150"/>
              <a:ext cx="77788" cy="146050"/>
            </a:xfrm>
            <a:custGeom>
              <a:avLst/>
              <a:gdLst>
                <a:gd name="T0" fmla="*/ 38346 w 71"/>
                <a:gd name="T1" fmla="*/ 0 h 138"/>
                <a:gd name="T2" fmla="*/ 77788 w 71"/>
                <a:gd name="T3" fmla="*/ 9525 h 138"/>
                <a:gd name="T4" fmla="*/ 29581 w 71"/>
                <a:gd name="T5" fmla="*/ 146050 h 138"/>
                <a:gd name="T6" fmla="*/ 0 w 71"/>
                <a:gd name="T7" fmla="*/ 0 h 138"/>
                <a:gd name="T8" fmla="*/ 38346 w 71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8"/>
                <a:gd name="T17" fmla="*/ 71 w 7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8">
                  <a:moveTo>
                    <a:pt x="35" y="0"/>
                  </a:moveTo>
                  <a:lnTo>
                    <a:pt x="71" y="9"/>
                  </a:lnTo>
                  <a:lnTo>
                    <a:pt x="27" y="138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1" name="Freeform 744"/>
            <p:cNvSpPr>
              <a:spLocks/>
            </p:cNvSpPr>
            <p:nvPr/>
          </p:nvSpPr>
          <p:spPr bwMode="auto">
            <a:xfrm>
              <a:off x="9032875" y="3105150"/>
              <a:ext cx="77788" cy="146050"/>
            </a:xfrm>
            <a:custGeom>
              <a:avLst/>
              <a:gdLst>
                <a:gd name="T0" fmla="*/ 38346 w 71"/>
                <a:gd name="T1" fmla="*/ 0 h 138"/>
                <a:gd name="T2" fmla="*/ 77788 w 71"/>
                <a:gd name="T3" fmla="*/ 9525 h 138"/>
                <a:gd name="T4" fmla="*/ 29581 w 71"/>
                <a:gd name="T5" fmla="*/ 146050 h 138"/>
                <a:gd name="T6" fmla="*/ 0 w 71"/>
                <a:gd name="T7" fmla="*/ 0 h 138"/>
                <a:gd name="T8" fmla="*/ 38346 w 71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38"/>
                <a:gd name="T17" fmla="*/ 71 w 7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38">
                  <a:moveTo>
                    <a:pt x="35" y="0"/>
                  </a:moveTo>
                  <a:lnTo>
                    <a:pt x="71" y="9"/>
                  </a:lnTo>
                  <a:lnTo>
                    <a:pt x="27" y="138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2" name="Freeform 745"/>
            <p:cNvSpPr>
              <a:spLocks/>
            </p:cNvSpPr>
            <p:nvPr/>
          </p:nvSpPr>
          <p:spPr bwMode="auto">
            <a:xfrm>
              <a:off x="9196389" y="2727325"/>
              <a:ext cx="104775" cy="107950"/>
            </a:xfrm>
            <a:custGeom>
              <a:avLst/>
              <a:gdLst>
                <a:gd name="T0" fmla="*/ 104775 w 97"/>
                <a:gd name="T1" fmla="*/ 19239 h 101"/>
                <a:gd name="T2" fmla="*/ 86412 w 97"/>
                <a:gd name="T3" fmla="*/ 0 h 101"/>
                <a:gd name="T4" fmla="*/ 0 w 97"/>
                <a:gd name="T5" fmla="*/ 87643 h 101"/>
                <a:gd name="T6" fmla="*/ 0 w 97"/>
                <a:gd name="T7" fmla="*/ 97262 h 101"/>
                <a:gd name="T8" fmla="*/ 19443 w 97"/>
                <a:gd name="T9" fmla="*/ 107950 h 101"/>
                <a:gd name="T10" fmla="*/ 19443 w 97"/>
                <a:gd name="T11" fmla="*/ 107950 h 101"/>
                <a:gd name="T12" fmla="*/ 104775 w 97"/>
                <a:gd name="T13" fmla="*/ 19239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01"/>
                <a:gd name="T23" fmla="*/ 97 w 97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01">
                  <a:moveTo>
                    <a:pt x="97" y="18"/>
                  </a:moveTo>
                  <a:lnTo>
                    <a:pt x="80" y="0"/>
                  </a:lnTo>
                  <a:lnTo>
                    <a:pt x="0" y="82"/>
                  </a:lnTo>
                  <a:lnTo>
                    <a:pt x="0" y="91"/>
                  </a:lnTo>
                  <a:lnTo>
                    <a:pt x="18" y="101"/>
                  </a:lnTo>
                  <a:lnTo>
                    <a:pt x="9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3" name="Freeform 746"/>
            <p:cNvSpPr>
              <a:spLocks/>
            </p:cNvSpPr>
            <p:nvPr/>
          </p:nvSpPr>
          <p:spPr bwMode="auto">
            <a:xfrm>
              <a:off x="9129714" y="2824164"/>
              <a:ext cx="85725" cy="96837"/>
            </a:xfrm>
            <a:custGeom>
              <a:avLst/>
              <a:gdLst>
                <a:gd name="T0" fmla="*/ 85725 w 80"/>
                <a:gd name="T1" fmla="*/ 10526 h 92"/>
                <a:gd name="T2" fmla="*/ 66437 w 80"/>
                <a:gd name="T3" fmla="*/ 0 h 92"/>
                <a:gd name="T4" fmla="*/ 0 w 80"/>
                <a:gd name="T5" fmla="*/ 87364 h 92"/>
                <a:gd name="T6" fmla="*/ 0 w 80"/>
                <a:gd name="T7" fmla="*/ 87364 h 92"/>
                <a:gd name="T8" fmla="*/ 19288 w 80"/>
                <a:gd name="T9" fmla="*/ 96837 h 92"/>
                <a:gd name="T10" fmla="*/ 19288 w 80"/>
                <a:gd name="T11" fmla="*/ 96837 h 92"/>
                <a:gd name="T12" fmla="*/ 85725 w 80"/>
                <a:gd name="T13" fmla="*/ 10526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92"/>
                <a:gd name="T23" fmla="*/ 80 w 8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92">
                  <a:moveTo>
                    <a:pt x="80" y="10"/>
                  </a:moveTo>
                  <a:lnTo>
                    <a:pt x="62" y="0"/>
                  </a:lnTo>
                  <a:lnTo>
                    <a:pt x="0" y="83"/>
                  </a:lnTo>
                  <a:lnTo>
                    <a:pt x="18" y="92"/>
                  </a:lnTo>
                  <a:lnTo>
                    <a:pt x="8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4" name="Freeform 747"/>
            <p:cNvSpPr>
              <a:spLocks/>
            </p:cNvSpPr>
            <p:nvPr/>
          </p:nvSpPr>
          <p:spPr bwMode="auto">
            <a:xfrm>
              <a:off x="9080501" y="2911475"/>
              <a:ext cx="68263" cy="107950"/>
            </a:xfrm>
            <a:custGeom>
              <a:avLst/>
              <a:gdLst>
                <a:gd name="T0" fmla="*/ 68263 w 62"/>
                <a:gd name="T1" fmla="*/ 9619 h 101"/>
                <a:gd name="T2" fmla="*/ 48445 w 62"/>
                <a:gd name="T3" fmla="*/ 0 h 101"/>
                <a:gd name="T4" fmla="*/ 0 w 62"/>
                <a:gd name="T5" fmla="*/ 98331 h 101"/>
                <a:gd name="T6" fmla="*/ 0 w 62"/>
                <a:gd name="T7" fmla="*/ 98331 h 101"/>
                <a:gd name="T8" fmla="*/ 19818 w 62"/>
                <a:gd name="T9" fmla="*/ 98331 h 101"/>
                <a:gd name="T10" fmla="*/ 19818 w 62"/>
                <a:gd name="T11" fmla="*/ 107950 h 101"/>
                <a:gd name="T12" fmla="*/ 68263 w 62"/>
                <a:gd name="T13" fmla="*/ 9619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101"/>
                <a:gd name="T23" fmla="*/ 62 w 62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101">
                  <a:moveTo>
                    <a:pt x="62" y="9"/>
                  </a:moveTo>
                  <a:lnTo>
                    <a:pt x="44" y="0"/>
                  </a:lnTo>
                  <a:lnTo>
                    <a:pt x="0" y="92"/>
                  </a:lnTo>
                  <a:lnTo>
                    <a:pt x="18" y="92"/>
                  </a:lnTo>
                  <a:lnTo>
                    <a:pt x="18" y="101"/>
                  </a:lnTo>
                  <a:lnTo>
                    <a:pt x="6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5" name="Freeform 748"/>
            <p:cNvSpPr>
              <a:spLocks/>
            </p:cNvSpPr>
            <p:nvPr/>
          </p:nvSpPr>
          <p:spPr bwMode="auto">
            <a:xfrm>
              <a:off x="9063038" y="3009900"/>
              <a:ext cx="38100" cy="95250"/>
            </a:xfrm>
            <a:custGeom>
              <a:avLst/>
              <a:gdLst>
                <a:gd name="T0" fmla="*/ 38100 w 35"/>
                <a:gd name="T1" fmla="*/ 0 h 91"/>
                <a:gd name="T2" fmla="*/ 18506 w 35"/>
                <a:gd name="T3" fmla="*/ 0 h 91"/>
                <a:gd name="T4" fmla="*/ 0 w 35"/>
                <a:gd name="T5" fmla="*/ 95250 h 91"/>
                <a:gd name="T6" fmla="*/ 18506 w 35"/>
                <a:gd name="T7" fmla="*/ 95250 h 91"/>
                <a:gd name="T8" fmla="*/ 38100 w 35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91"/>
                <a:gd name="T17" fmla="*/ 35 w 35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91">
                  <a:moveTo>
                    <a:pt x="35" y="0"/>
                  </a:moveTo>
                  <a:lnTo>
                    <a:pt x="17" y="0"/>
                  </a:lnTo>
                  <a:lnTo>
                    <a:pt x="0" y="91"/>
                  </a:lnTo>
                  <a:lnTo>
                    <a:pt x="17" y="91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6" name="Freeform 749"/>
            <p:cNvSpPr>
              <a:spLocks/>
            </p:cNvSpPr>
            <p:nvPr/>
          </p:nvSpPr>
          <p:spPr bwMode="auto">
            <a:xfrm>
              <a:off x="7891463" y="4357689"/>
              <a:ext cx="19050" cy="9525"/>
            </a:xfrm>
            <a:custGeom>
              <a:avLst/>
              <a:gdLst>
                <a:gd name="T0" fmla="*/ 0 w 18"/>
                <a:gd name="T1" fmla="*/ 9525 h 9"/>
                <a:gd name="T2" fmla="*/ 0 w 18"/>
                <a:gd name="T3" fmla="*/ 9525 h 9"/>
                <a:gd name="T4" fmla="*/ 9525 w 18"/>
                <a:gd name="T5" fmla="*/ 9525 h 9"/>
                <a:gd name="T6" fmla="*/ 19050 w 18"/>
                <a:gd name="T7" fmla="*/ 9525 h 9"/>
                <a:gd name="T8" fmla="*/ 19050 w 18"/>
                <a:gd name="T9" fmla="*/ 0 h 9"/>
                <a:gd name="T10" fmla="*/ 9525 w 18"/>
                <a:gd name="T11" fmla="*/ 0 h 9"/>
                <a:gd name="T12" fmla="*/ 0 w 18"/>
                <a:gd name="T13" fmla="*/ 0 h 9"/>
                <a:gd name="T14" fmla="*/ 0 w 18"/>
                <a:gd name="T15" fmla="*/ 0 h 9"/>
                <a:gd name="T16" fmla="*/ 0 w 18"/>
                <a:gd name="T17" fmla="*/ 9525 h 9"/>
                <a:gd name="T18" fmla="*/ 0 w 18"/>
                <a:gd name="T19" fmla="*/ 9525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9"/>
                <a:gd name="T32" fmla="*/ 18 w 1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9">
                  <a:moveTo>
                    <a:pt x="0" y="9"/>
                  </a:moveTo>
                  <a:lnTo>
                    <a:pt x="0" y="9"/>
                  </a:lnTo>
                  <a:lnTo>
                    <a:pt x="9" y="9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7" name="Freeform 750"/>
            <p:cNvSpPr>
              <a:spLocks/>
            </p:cNvSpPr>
            <p:nvPr/>
          </p:nvSpPr>
          <p:spPr bwMode="auto">
            <a:xfrm>
              <a:off x="7756525" y="4329113"/>
              <a:ext cx="153988" cy="87312"/>
            </a:xfrm>
            <a:custGeom>
              <a:avLst/>
              <a:gdLst>
                <a:gd name="T0" fmla="*/ 134468 w 142"/>
                <a:gd name="T1" fmla="*/ 38332 h 82"/>
                <a:gd name="T2" fmla="*/ 153988 w 142"/>
                <a:gd name="T3" fmla="*/ 77729 h 82"/>
                <a:gd name="T4" fmla="*/ 0 w 142"/>
                <a:gd name="T5" fmla="*/ 87312 h 82"/>
                <a:gd name="T6" fmla="*/ 124709 w 142"/>
                <a:gd name="T7" fmla="*/ 0 h 82"/>
                <a:gd name="T8" fmla="*/ 134468 w 142"/>
                <a:gd name="T9" fmla="*/ 3833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2"/>
                <a:gd name="T17" fmla="*/ 142 w 14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2">
                  <a:moveTo>
                    <a:pt x="124" y="36"/>
                  </a:moveTo>
                  <a:lnTo>
                    <a:pt x="142" y="73"/>
                  </a:lnTo>
                  <a:lnTo>
                    <a:pt x="0" y="82"/>
                  </a:lnTo>
                  <a:lnTo>
                    <a:pt x="115" y="0"/>
                  </a:lnTo>
                  <a:lnTo>
                    <a:pt x="124" y="3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8" name="Freeform 751"/>
            <p:cNvSpPr>
              <a:spLocks/>
            </p:cNvSpPr>
            <p:nvPr/>
          </p:nvSpPr>
          <p:spPr bwMode="auto">
            <a:xfrm>
              <a:off x="7756525" y="4329113"/>
              <a:ext cx="153988" cy="87312"/>
            </a:xfrm>
            <a:custGeom>
              <a:avLst/>
              <a:gdLst>
                <a:gd name="T0" fmla="*/ 134468 w 142"/>
                <a:gd name="T1" fmla="*/ 38332 h 82"/>
                <a:gd name="T2" fmla="*/ 153988 w 142"/>
                <a:gd name="T3" fmla="*/ 77729 h 82"/>
                <a:gd name="T4" fmla="*/ 0 w 142"/>
                <a:gd name="T5" fmla="*/ 87312 h 82"/>
                <a:gd name="T6" fmla="*/ 124709 w 142"/>
                <a:gd name="T7" fmla="*/ 0 h 82"/>
                <a:gd name="T8" fmla="*/ 134468 w 142"/>
                <a:gd name="T9" fmla="*/ 3833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2"/>
                <a:gd name="T17" fmla="*/ 142 w 142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2">
                  <a:moveTo>
                    <a:pt x="124" y="36"/>
                  </a:moveTo>
                  <a:lnTo>
                    <a:pt x="142" y="73"/>
                  </a:lnTo>
                  <a:lnTo>
                    <a:pt x="0" y="82"/>
                  </a:lnTo>
                  <a:lnTo>
                    <a:pt x="115" y="0"/>
                  </a:lnTo>
                  <a:lnTo>
                    <a:pt x="124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49" name="Freeform 752"/>
            <p:cNvSpPr>
              <a:spLocks/>
            </p:cNvSpPr>
            <p:nvPr/>
          </p:nvSpPr>
          <p:spPr bwMode="auto">
            <a:xfrm>
              <a:off x="8956675" y="3397251"/>
              <a:ext cx="114300" cy="155575"/>
            </a:xfrm>
            <a:custGeom>
              <a:avLst/>
              <a:gdLst>
                <a:gd name="T0" fmla="*/ 114300 w 106"/>
                <a:gd name="T1" fmla="*/ 9525 h 147"/>
                <a:gd name="T2" fmla="*/ 95969 w 106"/>
                <a:gd name="T3" fmla="*/ 0 h 147"/>
                <a:gd name="T4" fmla="*/ 0 w 106"/>
                <a:gd name="T5" fmla="*/ 146050 h 147"/>
                <a:gd name="T6" fmla="*/ 0 w 106"/>
                <a:gd name="T7" fmla="*/ 146050 h 147"/>
                <a:gd name="T8" fmla="*/ 19409 w 106"/>
                <a:gd name="T9" fmla="*/ 155575 h 147"/>
                <a:gd name="T10" fmla="*/ 19409 w 106"/>
                <a:gd name="T11" fmla="*/ 155575 h 147"/>
                <a:gd name="T12" fmla="*/ 114300 w 106"/>
                <a:gd name="T13" fmla="*/ 9525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47"/>
                <a:gd name="T23" fmla="*/ 106 w 106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47">
                  <a:moveTo>
                    <a:pt x="106" y="9"/>
                  </a:moveTo>
                  <a:lnTo>
                    <a:pt x="89" y="0"/>
                  </a:lnTo>
                  <a:lnTo>
                    <a:pt x="0" y="138"/>
                  </a:lnTo>
                  <a:lnTo>
                    <a:pt x="18" y="147"/>
                  </a:lnTo>
                  <a:lnTo>
                    <a:pt x="10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0" name="Freeform 753"/>
            <p:cNvSpPr>
              <a:spLocks/>
            </p:cNvSpPr>
            <p:nvPr/>
          </p:nvSpPr>
          <p:spPr bwMode="auto">
            <a:xfrm>
              <a:off x="8850313" y="3543301"/>
              <a:ext cx="125412" cy="144463"/>
            </a:xfrm>
            <a:custGeom>
              <a:avLst/>
              <a:gdLst>
                <a:gd name="T0" fmla="*/ 125412 w 115"/>
                <a:gd name="T1" fmla="*/ 9490 h 137"/>
                <a:gd name="T2" fmla="*/ 105782 w 115"/>
                <a:gd name="T3" fmla="*/ 0 h 137"/>
                <a:gd name="T4" fmla="*/ 0 w 115"/>
                <a:gd name="T5" fmla="*/ 134973 h 137"/>
                <a:gd name="T6" fmla="*/ 0 w 115"/>
                <a:gd name="T7" fmla="*/ 125482 h 137"/>
                <a:gd name="T8" fmla="*/ 19630 w 115"/>
                <a:gd name="T9" fmla="*/ 144463 h 137"/>
                <a:gd name="T10" fmla="*/ 19630 w 115"/>
                <a:gd name="T11" fmla="*/ 144463 h 137"/>
                <a:gd name="T12" fmla="*/ 125412 w 115"/>
                <a:gd name="T13" fmla="*/ 949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"/>
                <a:gd name="T22" fmla="*/ 0 h 137"/>
                <a:gd name="T23" fmla="*/ 115 w 115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" h="137">
                  <a:moveTo>
                    <a:pt x="115" y="9"/>
                  </a:moveTo>
                  <a:lnTo>
                    <a:pt x="97" y="0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18" y="137"/>
                  </a:lnTo>
                  <a:lnTo>
                    <a:pt x="1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1" name="Freeform 754"/>
            <p:cNvSpPr>
              <a:spLocks/>
            </p:cNvSpPr>
            <p:nvPr/>
          </p:nvSpPr>
          <p:spPr bwMode="auto">
            <a:xfrm>
              <a:off x="8716964" y="3668714"/>
              <a:ext cx="153987" cy="155575"/>
            </a:xfrm>
            <a:custGeom>
              <a:avLst/>
              <a:gdLst>
                <a:gd name="T0" fmla="*/ 153987 w 141"/>
                <a:gd name="T1" fmla="*/ 19180 h 146"/>
                <a:gd name="T2" fmla="*/ 134329 w 141"/>
                <a:gd name="T3" fmla="*/ 0 h 146"/>
                <a:gd name="T4" fmla="*/ 0 w 141"/>
                <a:gd name="T5" fmla="*/ 136395 h 146"/>
                <a:gd name="T6" fmla="*/ 8737 w 141"/>
                <a:gd name="T7" fmla="*/ 136395 h 146"/>
                <a:gd name="T8" fmla="*/ 18566 w 141"/>
                <a:gd name="T9" fmla="*/ 155575 h 146"/>
                <a:gd name="T10" fmla="*/ 18566 w 141"/>
                <a:gd name="T11" fmla="*/ 155575 h 146"/>
                <a:gd name="T12" fmla="*/ 153987 w 141"/>
                <a:gd name="T13" fmla="*/ 1918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46"/>
                <a:gd name="T23" fmla="*/ 141 w 141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46">
                  <a:moveTo>
                    <a:pt x="141" y="18"/>
                  </a:moveTo>
                  <a:lnTo>
                    <a:pt x="123" y="0"/>
                  </a:lnTo>
                  <a:lnTo>
                    <a:pt x="0" y="128"/>
                  </a:lnTo>
                  <a:lnTo>
                    <a:pt x="8" y="128"/>
                  </a:lnTo>
                  <a:lnTo>
                    <a:pt x="17" y="146"/>
                  </a:lnTo>
                  <a:lnTo>
                    <a:pt x="14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2" name="Freeform 755"/>
            <p:cNvSpPr>
              <a:spLocks/>
            </p:cNvSpPr>
            <p:nvPr/>
          </p:nvSpPr>
          <p:spPr bwMode="auto">
            <a:xfrm>
              <a:off x="8582025" y="3805239"/>
              <a:ext cx="153988" cy="155575"/>
            </a:xfrm>
            <a:custGeom>
              <a:avLst/>
              <a:gdLst>
                <a:gd name="T0" fmla="*/ 153988 w 141"/>
                <a:gd name="T1" fmla="*/ 19050 h 147"/>
                <a:gd name="T2" fmla="*/ 144159 w 141"/>
                <a:gd name="T3" fmla="*/ 0 h 147"/>
                <a:gd name="T4" fmla="*/ 0 w 141"/>
                <a:gd name="T5" fmla="*/ 135467 h 147"/>
                <a:gd name="T6" fmla="*/ 0 w 141"/>
                <a:gd name="T7" fmla="*/ 135467 h 147"/>
                <a:gd name="T8" fmla="*/ 9829 w 141"/>
                <a:gd name="T9" fmla="*/ 155575 h 147"/>
                <a:gd name="T10" fmla="*/ 9829 w 141"/>
                <a:gd name="T11" fmla="*/ 155575 h 147"/>
                <a:gd name="T12" fmla="*/ 153988 w 141"/>
                <a:gd name="T13" fmla="*/ 1905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47"/>
                <a:gd name="T23" fmla="*/ 141 w 141"/>
                <a:gd name="T24" fmla="*/ 147 h 1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47">
                  <a:moveTo>
                    <a:pt x="141" y="18"/>
                  </a:moveTo>
                  <a:lnTo>
                    <a:pt x="132" y="0"/>
                  </a:lnTo>
                  <a:lnTo>
                    <a:pt x="0" y="128"/>
                  </a:lnTo>
                  <a:lnTo>
                    <a:pt x="9" y="147"/>
                  </a:lnTo>
                  <a:lnTo>
                    <a:pt x="14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3" name="Freeform 756"/>
            <p:cNvSpPr>
              <a:spLocks/>
            </p:cNvSpPr>
            <p:nvPr/>
          </p:nvSpPr>
          <p:spPr bwMode="auto">
            <a:xfrm>
              <a:off x="8256588" y="3940176"/>
              <a:ext cx="334962" cy="252413"/>
            </a:xfrm>
            <a:custGeom>
              <a:avLst/>
              <a:gdLst>
                <a:gd name="T0" fmla="*/ 334962 w 309"/>
                <a:gd name="T1" fmla="*/ 20151 h 238"/>
                <a:gd name="T2" fmla="*/ 325206 w 309"/>
                <a:gd name="T3" fmla="*/ 0 h 238"/>
                <a:gd name="T4" fmla="*/ 0 w 309"/>
                <a:gd name="T5" fmla="*/ 233323 h 238"/>
                <a:gd name="T6" fmla="*/ 0 w 309"/>
                <a:gd name="T7" fmla="*/ 233323 h 238"/>
                <a:gd name="T8" fmla="*/ 8672 w 309"/>
                <a:gd name="T9" fmla="*/ 252413 h 238"/>
                <a:gd name="T10" fmla="*/ 8672 w 309"/>
                <a:gd name="T11" fmla="*/ 252413 h 238"/>
                <a:gd name="T12" fmla="*/ 334962 w 309"/>
                <a:gd name="T13" fmla="*/ 20151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38"/>
                <a:gd name="T23" fmla="*/ 309 w 309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38">
                  <a:moveTo>
                    <a:pt x="309" y="19"/>
                  </a:moveTo>
                  <a:lnTo>
                    <a:pt x="300" y="0"/>
                  </a:lnTo>
                  <a:lnTo>
                    <a:pt x="0" y="220"/>
                  </a:lnTo>
                  <a:lnTo>
                    <a:pt x="8" y="238"/>
                  </a:lnTo>
                  <a:lnTo>
                    <a:pt x="30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4" name="Freeform 757"/>
            <p:cNvSpPr>
              <a:spLocks/>
            </p:cNvSpPr>
            <p:nvPr/>
          </p:nvSpPr>
          <p:spPr bwMode="auto">
            <a:xfrm>
              <a:off x="7891463" y="4173539"/>
              <a:ext cx="374650" cy="193675"/>
            </a:xfrm>
            <a:custGeom>
              <a:avLst/>
              <a:gdLst>
                <a:gd name="T0" fmla="*/ 374650 w 344"/>
                <a:gd name="T1" fmla="*/ 19050 h 183"/>
                <a:gd name="T2" fmla="*/ 365937 w 344"/>
                <a:gd name="T3" fmla="*/ 0 h 183"/>
                <a:gd name="T4" fmla="*/ 0 w 344"/>
                <a:gd name="T5" fmla="*/ 174625 h 183"/>
                <a:gd name="T6" fmla="*/ 9802 w 344"/>
                <a:gd name="T7" fmla="*/ 193675 h 183"/>
                <a:gd name="T8" fmla="*/ 374650 w 344"/>
                <a:gd name="T9" fmla="*/ 1905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4"/>
                <a:gd name="T16" fmla="*/ 0 h 183"/>
                <a:gd name="T17" fmla="*/ 344 w 344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4" h="183">
                  <a:moveTo>
                    <a:pt x="344" y="18"/>
                  </a:moveTo>
                  <a:lnTo>
                    <a:pt x="336" y="0"/>
                  </a:lnTo>
                  <a:lnTo>
                    <a:pt x="0" y="165"/>
                  </a:lnTo>
                  <a:lnTo>
                    <a:pt x="9" y="183"/>
                  </a:lnTo>
                  <a:lnTo>
                    <a:pt x="344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5" name="Freeform 758"/>
            <p:cNvSpPr>
              <a:spLocks/>
            </p:cNvSpPr>
            <p:nvPr/>
          </p:nvSpPr>
          <p:spPr bwMode="auto">
            <a:xfrm>
              <a:off x="6643688" y="4591051"/>
              <a:ext cx="19050" cy="9525"/>
            </a:xfrm>
            <a:custGeom>
              <a:avLst/>
              <a:gdLst>
                <a:gd name="T0" fmla="*/ 0 w 17"/>
                <a:gd name="T1" fmla="*/ 0 h 9"/>
                <a:gd name="T2" fmla="*/ 0 w 17"/>
                <a:gd name="T3" fmla="*/ 9525 h 9"/>
                <a:gd name="T4" fmla="*/ 8965 w 17"/>
                <a:gd name="T5" fmla="*/ 9525 h 9"/>
                <a:gd name="T6" fmla="*/ 19050 w 17"/>
                <a:gd name="T7" fmla="*/ 9525 h 9"/>
                <a:gd name="T8" fmla="*/ 19050 w 17"/>
                <a:gd name="T9" fmla="*/ 9525 h 9"/>
                <a:gd name="T10" fmla="*/ 19050 w 17"/>
                <a:gd name="T11" fmla="*/ 0 h 9"/>
                <a:gd name="T12" fmla="*/ 19050 w 17"/>
                <a:gd name="T13" fmla="*/ 0 h 9"/>
                <a:gd name="T14" fmla="*/ 8965 w 17"/>
                <a:gd name="T15" fmla="*/ 0 h 9"/>
                <a:gd name="T16" fmla="*/ 0 w 17"/>
                <a:gd name="T17" fmla="*/ 0 h 9"/>
                <a:gd name="T18" fmla="*/ 0 w 17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9"/>
                <a:gd name="T32" fmla="*/ 17 w 1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9">
                  <a:moveTo>
                    <a:pt x="0" y="0"/>
                  </a:moveTo>
                  <a:lnTo>
                    <a:pt x="0" y="9"/>
                  </a:lnTo>
                  <a:lnTo>
                    <a:pt x="8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6" name="Freeform 759"/>
            <p:cNvSpPr>
              <a:spLocks/>
            </p:cNvSpPr>
            <p:nvPr/>
          </p:nvSpPr>
          <p:spPr bwMode="auto">
            <a:xfrm>
              <a:off x="6510338" y="4552951"/>
              <a:ext cx="152400" cy="87313"/>
            </a:xfrm>
            <a:custGeom>
              <a:avLst/>
              <a:gdLst>
                <a:gd name="T0" fmla="*/ 142672 w 141"/>
                <a:gd name="T1" fmla="*/ 38333 h 82"/>
                <a:gd name="T2" fmla="*/ 134026 w 141"/>
                <a:gd name="T3" fmla="*/ 87313 h 82"/>
                <a:gd name="T4" fmla="*/ 0 w 141"/>
                <a:gd name="T5" fmla="*/ 9583 h 82"/>
                <a:gd name="T6" fmla="*/ 152400 w 141"/>
                <a:gd name="T7" fmla="*/ 0 h 82"/>
                <a:gd name="T8" fmla="*/ 142672 w 141"/>
                <a:gd name="T9" fmla="*/ 3833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2"/>
                <a:gd name="T17" fmla="*/ 141 w 14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2">
                  <a:moveTo>
                    <a:pt x="132" y="36"/>
                  </a:moveTo>
                  <a:lnTo>
                    <a:pt x="124" y="82"/>
                  </a:lnTo>
                  <a:lnTo>
                    <a:pt x="0" y="9"/>
                  </a:lnTo>
                  <a:lnTo>
                    <a:pt x="141" y="0"/>
                  </a:lnTo>
                  <a:lnTo>
                    <a:pt x="132" y="3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7" name="Freeform 760"/>
            <p:cNvSpPr>
              <a:spLocks/>
            </p:cNvSpPr>
            <p:nvPr/>
          </p:nvSpPr>
          <p:spPr bwMode="auto">
            <a:xfrm>
              <a:off x="6510338" y="4552951"/>
              <a:ext cx="152400" cy="87313"/>
            </a:xfrm>
            <a:custGeom>
              <a:avLst/>
              <a:gdLst>
                <a:gd name="T0" fmla="*/ 142672 w 141"/>
                <a:gd name="T1" fmla="*/ 38333 h 82"/>
                <a:gd name="T2" fmla="*/ 134026 w 141"/>
                <a:gd name="T3" fmla="*/ 87313 h 82"/>
                <a:gd name="T4" fmla="*/ 0 w 141"/>
                <a:gd name="T5" fmla="*/ 9583 h 82"/>
                <a:gd name="T6" fmla="*/ 152400 w 141"/>
                <a:gd name="T7" fmla="*/ 0 h 82"/>
                <a:gd name="T8" fmla="*/ 142672 w 141"/>
                <a:gd name="T9" fmla="*/ 38333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82"/>
                <a:gd name="T17" fmla="*/ 141 w 141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82">
                  <a:moveTo>
                    <a:pt x="132" y="36"/>
                  </a:moveTo>
                  <a:lnTo>
                    <a:pt x="124" y="82"/>
                  </a:lnTo>
                  <a:lnTo>
                    <a:pt x="0" y="9"/>
                  </a:lnTo>
                  <a:lnTo>
                    <a:pt x="141" y="0"/>
                  </a:lnTo>
                  <a:lnTo>
                    <a:pt x="132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8" name="Freeform 761"/>
            <p:cNvSpPr>
              <a:spLocks/>
            </p:cNvSpPr>
            <p:nvPr/>
          </p:nvSpPr>
          <p:spPr bwMode="auto">
            <a:xfrm>
              <a:off x="7459664" y="4406901"/>
              <a:ext cx="85725" cy="87313"/>
            </a:xfrm>
            <a:custGeom>
              <a:avLst/>
              <a:gdLst>
                <a:gd name="T0" fmla="*/ 85725 w 80"/>
                <a:gd name="T1" fmla="*/ 18935 h 83"/>
                <a:gd name="T2" fmla="*/ 76081 w 80"/>
                <a:gd name="T3" fmla="*/ 0 h 83"/>
                <a:gd name="T4" fmla="*/ 0 w 80"/>
                <a:gd name="T5" fmla="*/ 67326 h 83"/>
                <a:gd name="T6" fmla="*/ 0 w 80"/>
                <a:gd name="T7" fmla="*/ 67326 h 83"/>
                <a:gd name="T8" fmla="*/ 9644 w 80"/>
                <a:gd name="T9" fmla="*/ 87313 h 83"/>
                <a:gd name="T10" fmla="*/ 9644 w 80"/>
                <a:gd name="T11" fmla="*/ 87313 h 83"/>
                <a:gd name="T12" fmla="*/ 85725 w 80"/>
                <a:gd name="T13" fmla="*/ 18935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83"/>
                <a:gd name="T23" fmla="*/ 80 w 80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83">
                  <a:moveTo>
                    <a:pt x="80" y="18"/>
                  </a:moveTo>
                  <a:lnTo>
                    <a:pt x="71" y="0"/>
                  </a:lnTo>
                  <a:lnTo>
                    <a:pt x="0" y="64"/>
                  </a:lnTo>
                  <a:lnTo>
                    <a:pt x="9" y="83"/>
                  </a:lnTo>
                  <a:lnTo>
                    <a:pt x="8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59" name="Freeform 762"/>
            <p:cNvSpPr>
              <a:spLocks/>
            </p:cNvSpPr>
            <p:nvPr/>
          </p:nvSpPr>
          <p:spPr bwMode="auto">
            <a:xfrm>
              <a:off x="7362826" y="4475164"/>
              <a:ext cx="106363" cy="66675"/>
            </a:xfrm>
            <a:custGeom>
              <a:avLst/>
              <a:gdLst>
                <a:gd name="T0" fmla="*/ 106363 w 97"/>
                <a:gd name="T1" fmla="*/ 19794 h 64"/>
                <a:gd name="T2" fmla="*/ 96494 w 97"/>
                <a:gd name="T3" fmla="*/ 0 h 64"/>
                <a:gd name="T4" fmla="*/ 0 w 97"/>
                <a:gd name="T5" fmla="*/ 47923 h 64"/>
                <a:gd name="T6" fmla="*/ 0 w 97"/>
                <a:gd name="T7" fmla="*/ 47923 h 64"/>
                <a:gd name="T8" fmla="*/ 9869 w 97"/>
                <a:gd name="T9" fmla="*/ 66675 h 64"/>
                <a:gd name="T10" fmla="*/ 9869 w 97"/>
                <a:gd name="T11" fmla="*/ 66675 h 64"/>
                <a:gd name="T12" fmla="*/ 106363 w 97"/>
                <a:gd name="T13" fmla="*/ 1979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64"/>
                <a:gd name="T23" fmla="*/ 97 w 9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64">
                  <a:moveTo>
                    <a:pt x="97" y="19"/>
                  </a:moveTo>
                  <a:lnTo>
                    <a:pt x="88" y="0"/>
                  </a:lnTo>
                  <a:lnTo>
                    <a:pt x="0" y="46"/>
                  </a:lnTo>
                  <a:lnTo>
                    <a:pt x="9" y="64"/>
                  </a:lnTo>
                  <a:lnTo>
                    <a:pt x="9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0" name="Freeform 763"/>
            <p:cNvSpPr>
              <a:spLocks/>
            </p:cNvSpPr>
            <p:nvPr/>
          </p:nvSpPr>
          <p:spPr bwMode="auto">
            <a:xfrm>
              <a:off x="7153276" y="4522788"/>
              <a:ext cx="220663" cy="88900"/>
            </a:xfrm>
            <a:custGeom>
              <a:avLst/>
              <a:gdLst>
                <a:gd name="T0" fmla="*/ 220663 w 203"/>
                <a:gd name="T1" fmla="*/ 19280 h 83"/>
                <a:gd name="T2" fmla="*/ 210880 w 203"/>
                <a:gd name="T3" fmla="*/ 0 h 83"/>
                <a:gd name="T4" fmla="*/ 0 w 203"/>
                <a:gd name="T5" fmla="*/ 68549 h 83"/>
                <a:gd name="T6" fmla="*/ 0 w 203"/>
                <a:gd name="T7" fmla="*/ 68549 h 83"/>
                <a:gd name="T8" fmla="*/ 0 w 203"/>
                <a:gd name="T9" fmla="*/ 88900 h 83"/>
                <a:gd name="T10" fmla="*/ 9783 w 203"/>
                <a:gd name="T11" fmla="*/ 88900 h 83"/>
                <a:gd name="T12" fmla="*/ 220663 w 203"/>
                <a:gd name="T13" fmla="*/ 1928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3"/>
                <a:gd name="T22" fmla="*/ 0 h 83"/>
                <a:gd name="T23" fmla="*/ 203 w 203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3" h="83">
                  <a:moveTo>
                    <a:pt x="203" y="18"/>
                  </a:moveTo>
                  <a:lnTo>
                    <a:pt x="194" y="0"/>
                  </a:lnTo>
                  <a:lnTo>
                    <a:pt x="0" y="64"/>
                  </a:lnTo>
                  <a:lnTo>
                    <a:pt x="0" y="83"/>
                  </a:lnTo>
                  <a:lnTo>
                    <a:pt x="9" y="83"/>
                  </a:lnTo>
                  <a:lnTo>
                    <a:pt x="20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1" name="Freeform 764"/>
            <p:cNvSpPr>
              <a:spLocks/>
            </p:cNvSpPr>
            <p:nvPr/>
          </p:nvSpPr>
          <p:spPr bwMode="auto">
            <a:xfrm>
              <a:off x="6902451" y="4591050"/>
              <a:ext cx="250825" cy="39688"/>
            </a:xfrm>
            <a:custGeom>
              <a:avLst/>
              <a:gdLst>
                <a:gd name="T0" fmla="*/ 250825 w 230"/>
                <a:gd name="T1" fmla="*/ 20380 h 37"/>
                <a:gd name="T2" fmla="*/ 250825 w 230"/>
                <a:gd name="T3" fmla="*/ 0 h 37"/>
                <a:gd name="T4" fmla="*/ 0 w 230"/>
                <a:gd name="T5" fmla="*/ 20380 h 37"/>
                <a:gd name="T6" fmla="*/ 0 w 230"/>
                <a:gd name="T7" fmla="*/ 20380 h 37"/>
                <a:gd name="T8" fmla="*/ 0 w 230"/>
                <a:gd name="T9" fmla="*/ 39688 h 37"/>
                <a:gd name="T10" fmla="*/ 0 w 230"/>
                <a:gd name="T11" fmla="*/ 39688 h 37"/>
                <a:gd name="T12" fmla="*/ 250825 w 230"/>
                <a:gd name="T13" fmla="*/ 2038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0"/>
                <a:gd name="T22" fmla="*/ 0 h 37"/>
                <a:gd name="T23" fmla="*/ 230 w 230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0" h="37">
                  <a:moveTo>
                    <a:pt x="230" y="19"/>
                  </a:moveTo>
                  <a:lnTo>
                    <a:pt x="230" y="0"/>
                  </a:lnTo>
                  <a:lnTo>
                    <a:pt x="0" y="19"/>
                  </a:lnTo>
                  <a:lnTo>
                    <a:pt x="0" y="37"/>
                  </a:lnTo>
                  <a:lnTo>
                    <a:pt x="23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2" name="Freeform 765"/>
            <p:cNvSpPr>
              <a:spLocks/>
            </p:cNvSpPr>
            <p:nvPr/>
          </p:nvSpPr>
          <p:spPr bwMode="auto">
            <a:xfrm>
              <a:off x="6653214" y="4581526"/>
              <a:ext cx="249237" cy="49213"/>
            </a:xfrm>
            <a:custGeom>
              <a:avLst/>
              <a:gdLst>
                <a:gd name="T0" fmla="*/ 249237 w 230"/>
                <a:gd name="T1" fmla="*/ 49213 h 46"/>
                <a:gd name="T2" fmla="*/ 249237 w 230"/>
                <a:gd name="T3" fmla="*/ 29956 h 46"/>
                <a:gd name="T4" fmla="*/ 0 w 230"/>
                <a:gd name="T5" fmla="*/ 0 h 46"/>
                <a:gd name="T6" fmla="*/ 0 w 230"/>
                <a:gd name="T7" fmla="*/ 19257 h 46"/>
                <a:gd name="T8" fmla="*/ 249237 w 230"/>
                <a:gd name="T9" fmla="*/ 4921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"/>
                <a:gd name="T16" fmla="*/ 0 h 46"/>
                <a:gd name="T17" fmla="*/ 230 w 23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" h="46">
                  <a:moveTo>
                    <a:pt x="230" y="46"/>
                  </a:moveTo>
                  <a:lnTo>
                    <a:pt x="230" y="2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3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3" name="Freeform 766"/>
            <p:cNvSpPr>
              <a:spLocks/>
            </p:cNvSpPr>
            <p:nvPr/>
          </p:nvSpPr>
          <p:spPr bwMode="auto">
            <a:xfrm>
              <a:off x="7507288" y="4114800"/>
              <a:ext cx="19050" cy="19050"/>
            </a:xfrm>
            <a:custGeom>
              <a:avLst/>
              <a:gdLst>
                <a:gd name="T0" fmla="*/ 8965 w 17"/>
                <a:gd name="T1" fmla="*/ 19050 h 18"/>
                <a:gd name="T2" fmla="*/ 19050 w 17"/>
                <a:gd name="T3" fmla="*/ 19050 h 18"/>
                <a:gd name="T4" fmla="*/ 19050 w 17"/>
                <a:gd name="T5" fmla="*/ 9525 h 18"/>
                <a:gd name="T6" fmla="*/ 19050 w 17"/>
                <a:gd name="T7" fmla="*/ 0 h 18"/>
                <a:gd name="T8" fmla="*/ 8965 w 17"/>
                <a:gd name="T9" fmla="*/ 0 h 18"/>
                <a:gd name="T10" fmla="*/ 0 w 17"/>
                <a:gd name="T11" fmla="*/ 0 h 18"/>
                <a:gd name="T12" fmla="*/ 0 w 17"/>
                <a:gd name="T13" fmla="*/ 9525 h 18"/>
                <a:gd name="T14" fmla="*/ 0 w 17"/>
                <a:gd name="T15" fmla="*/ 19050 h 18"/>
                <a:gd name="T16" fmla="*/ 8965 w 17"/>
                <a:gd name="T17" fmla="*/ 19050 h 18"/>
                <a:gd name="T18" fmla="*/ 8965 w 17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8" y="18"/>
                  </a:move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4" name="Freeform 767"/>
            <p:cNvSpPr>
              <a:spLocks/>
            </p:cNvSpPr>
            <p:nvPr/>
          </p:nvSpPr>
          <p:spPr bwMode="auto">
            <a:xfrm>
              <a:off x="7478714" y="4124326"/>
              <a:ext cx="77787" cy="157163"/>
            </a:xfrm>
            <a:custGeom>
              <a:avLst/>
              <a:gdLst>
                <a:gd name="T0" fmla="*/ 38346 w 71"/>
                <a:gd name="T1" fmla="*/ 9622 h 147"/>
                <a:gd name="T2" fmla="*/ 77787 w 71"/>
                <a:gd name="T3" fmla="*/ 0 h 147"/>
                <a:gd name="T4" fmla="*/ 48206 w 71"/>
                <a:gd name="T5" fmla="*/ 157163 h 147"/>
                <a:gd name="T6" fmla="*/ 0 w 71"/>
                <a:gd name="T7" fmla="*/ 9622 h 147"/>
                <a:gd name="T8" fmla="*/ 38346 w 71"/>
                <a:gd name="T9" fmla="*/ 962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47"/>
                <a:gd name="T17" fmla="*/ 71 w 7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47">
                  <a:moveTo>
                    <a:pt x="35" y="9"/>
                  </a:moveTo>
                  <a:lnTo>
                    <a:pt x="71" y="0"/>
                  </a:lnTo>
                  <a:lnTo>
                    <a:pt x="44" y="147"/>
                  </a:lnTo>
                  <a:lnTo>
                    <a:pt x="0" y="9"/>
                  </a:lnTo>
                  <a:lnTo>
                    <a:pt x="35" y="9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5" name="Freeform 768"/>
            <p:cNvSpPr>
              <a:spLocks/>
            </p:cNvSpPr>
            <p:nvPr/>
          </p:nvSpPr>
          <p:spPr bwMode="auto">
            <a:xfrm>
              <a:off x="7478714" y="4124326"/>
              <a:ext cx="77787" cy="157163"/>
            </a:xfrm>
            <a:custGeom>
              <a:avLst/>
              <a:gdLst>
                <a:gd name="T0" fmla="*/ 38346 w 71"/>
                <a:gd name="T1" fmla="*/ 9622 h 147"/>
                <a:gd name="T2" fmla="*/ 77787 w 71"/>
                <a:gd name="T3" fmla="*/ 0 h 147"/>
                <a:gd name="T4" fmla="*/ 48206 w 71"/>
                <a:gd name="T5" fmla="*/ 157163 h 147"/>
                <a:gd name="T6" fmla="*/ 0 w 71"/>
                <a:gd name="T7" fmla="*/ 9622 h 147"/>
                <a:gd name="T8" fmla="*/ 38346 w 71"/>
                <a:gd name="T9" fmla="*/ 962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47"/>
                <a:gd name="T17" fmla="*/ 71 w 71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47">
                  <a:moveTo>
                    <a:pt x="35" y="9"/>
                  </a:moveTo>
                  <a:lnTo>
                    <a:pt x="71" y="0"/>
                  </a:lnTo>
                  <a:lnTo>
                    <a:pt x="44" y="147"/>
                  </a:lnTo>
                  <a:lnTo>
                    <a:pt x="0" y="9"/>
                  </a:lnTo>
                  <a:lnTo>
                    <a:pt x="3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6" name="Freeform 769"/>
            <p:cNvSpPr>
              <a:spLocks/>
            </p:cNvSpPr>
            <p:nvPr/>
          </p:nvSpPr>
          <p:spPr bwMode="auto">
            <a:xfrm>
              <a:off x="7777164" y="3105150"/>
              <a:ext cx="230187" cy="242888"/>
            </a:xfrm>
            <a:custGeom>
              <a:avLst/>
              <a:gdLst>
                <a:gd name="T0" fmla="*/ 230187 w 212"/>
                <a:gd name="T1" fmla="*/ 9546 h 229"/>
                <a:gd name="T2" fmla="*/ 210643 w 212"/>
                <a:gd name="T3" fmla="*/ 0 h 229"/>
                <a:gd name="T4" fmla="*/ 0 w 212"/>
                <a:gd name="T5" fmla="*/ 233342 h 229"/>
                <a:gd name="T6" fmla="*/ 0 w 212"/>
                <a:gd name="T7" fmla="*/ 233342 h 229"/>
                <a:gd name="T8" fmla="*/ 19544 w 212"/>
                <a:gd name="T9" fmla="*/ 242888 h 229"/>
                <a:gd name="T10" fmla="*/ 19544 w 212"/>
                <a:gd name="T11" fmla="*/ 242888 h 229"/>
                <a:gd name="T12" fmla="*/ 230187 w 212"/>
                <a:gd name="T13" fmla="*/ 9546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229"/>
                <a:gd name="T23" fmla="*/ 212 w 212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229">
                  <a:moveTo>
                    <a:pt x="212" y="9"/>
                  </a:moveTo>
                  <a:lnTo>
                    <a:pt x="194" y="0"/>
                  </a:lnTo>
                  <a:lnTo>
                    <a:pt x="0" y="220"/>
                  </a:lnTo>
                  <a:lnTo>
                    <a:pt x="18" y="229"/>
                  </a:lnTo>
                  <a:lnTo>
                    <a:pt x="2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7" name="Freeform 770"/>
            <p:cNvSpPr>
              <a:spLocks/>
            </p:cNvSpPr>
            <p:nvPr/>
          </p:nvSpPr>
          <p:spPr bwMode="auto">
            <a:xfrm>
              <a:off x="7623175" y="3338514"/>
              <a:ext cx="173038" cy="261937"/>
            </a:xfrm>
            <a:custGeom>
              <a:avLst/>
              <a:gdLst>
                <a:gd name="T0" fmla="*/ 173038 w 159"/>
                <a:gd name="T1" fmla="*/ 9544 h 247"/>
                <a:gd name="T2" fmla="*/ 153449 w 159"/>
                <a:gd name="T3" fmla="*/ 0 h 247"/>
                <a:gd name="T4" fmla="*/ 0 w 159"/>
                <a:gd name="T5" fmla="*/ 252393 h 247"/>
                <a:gd name="T6" fmla="*/ 0 w 159"/>
                <a:gd name="T7" fmla="*/ 252393 h 247"/>
                <a:gd name="T8" fmla="*/ 18501 w 159"/>
                <a:gd name="T9" fmla="*/ 261937 h 247"/>
                <a:gd name="T10" fmla="*/ 18501 w 159"/>
                <a:gd name="T11" fmla="*/ 261937 h 247"/>
                <a:gd name="T12" fmla="*/ 173038 w 159"/>
                <a:gd name="T13" fmla="*/ 9544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47"/>
                <a:gd name="T23" fmla="*/ 159 w 159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47">
                  <a:moveTo>
                    <a:pt x="159" y="9"/>
                  </a:moveTo>
                  <a:lnTo>
                    <a:pt x="141" y="0"/>
                  </a:lnTo>
                  <a:lnTo>
                    <a:pt x="0" y="238"/>
                  </a:lnTo>
                  <a:lnTo>
                    <a:pt x="17" y="247"/>
                  </a:lnTo>
                  <a:lnTo>
                    <a:pt x="15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8" name="Freeform 771"/>
            <p:cNvSpPr>
              <a:spLocks/>
            </p:cNvSpPr>
            <p:nvPr/>
          </p:nvSpPr>
          <p:spPr bwMode="auto">
            <a:xfrm>
              <a:off x="7535863" y="3590925"/>
              <a:ext cx="106362" cy="273050"/>
            </a:xfrm>
            <a:custGeom>
              <a:avLst/>
              <a:gdLst>
                <a:gd name="T0" fmla="*/ 106362 w 97"/>
                <a:gd name="T1" fmla="*/ 9562 h 257"/>
                <a:gd name="T2" fmla="*/ 87721 w 97"/>
                <a:gd name="T3" fmla="*/ 0 h 257"/>
                <a:gd name="T4" fmla="*/ 0 w 97"/>
                <a:gd name="T5" fmla="*/ 263488 h 257"/>
                <a:gd name="T6" fmla="*/ 0 w 97"/>
                <a:gd name="T7" fmla="*/ 263488 h 257"/>
                <a:gd name="T8" fmla="*/ 19737 w 97"/>
                <a:gd name="T9" fmla="*/ 263488 h 257"/>
                <a:gd name="T10" fmla="*/ 19737 w 97"/>
                <a:gd name="T11" fmla="*/ 273050 h 257"/>
                <a:gd name="T12" fmla="*/ 106362 w 97"/>
                <a:gd name="T13" fmla="*/ 9562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257"/>
                <a:gd name="T23" fmla="*/ 97 w 97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257">
                  <a:moveTo>
                    <a:pt x="97" y="9"/>
                  </a:moveTo>
                  <a:lnTo>
                    <a:pt x="80" y="0"/>
                  </a:lnTo>
                  <a:lnTo>
                    <a:pt x="0" y="248"/>
                  </a:lnTo>
                  <a:lnTo>
                    <a:pt x="18" y="248"/>
                  </a:lnTo>
                  <a:lnTo>
                    <a:pt x="18" y="257"/>
                  </a:lnTo>
                  <a:lnTo>
                    <a:pt x="9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69" name="Freeform 772"/>
            <p:cNvSpPr>
              <a:spLocks/>
            </p:cNvSpPr>
            <p:nvPr/>
          </p:nvSpPr>
          <p:spPr bwMode="auto">
            <a:xfrm>
              <a:off x="7507288" y="3854451"/>
              <a:ext cx="49212" cy="269875"/>
            </a:xfrm>
            <a:custGeom>
              <a:avLst/>
              <a:gdLst>
                <a:gd name="T0" fmla="*/ 49212 w 44"/>
                <a:gd name="T1" fmla="*/ 0 h 256"/>
                <a:gd name="T2" fmla="*/ 29080 w 44"/>
                <a:gd name="T3" fmla="*/ 0 h 256"/>
                <a:gd name="T4" fmla="*/ 0 w 44"/>
                <a:gd name="T5" fmla="*/ 269875 h 256"/>
                <a:gd name="T6" fmla="*/ 19014 w 44"/>
                <a:gd name="T7" fmla="*/ 269875 h 256"/>
                <a:gd name="T8" fmla="*/ 49212 w 4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6"/>
                <a:gd name="T17" fmla="*/ 44 w 4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6">
                  <a:moveTo>
                    <a:pt x="44" y="0"/>
                  </a:moveTo>
                  <a:lnTo>
                    <a:pt x="26" y="0"/>
                  </a:lnTo>
                  <a:lnTo>
                    <a:pt x="0" y="256"/>
                  </a:lnTo>
                  <a:lnTo>
                    <a:pt x="17" y="256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0" name="Freeform 773"/>
            <p:cNvSpPr>
              <a:spLocks/>
            </p:cNvSpPr>
            <p:nvPr/>
          </p:nvSpPr>
          <p:spPr bwMode="auto">
            <a:xfrm>
              <a:off x="6577013" y="3873500"/>
              <a:ext cx="19050" cy="19050"/>
            </a:xfrm>
            <a:custGeom>
              <a:avLst/>
              <a:gdLst>
                <a:gd name="T0" fmla="*/ 0 w 17"/>
                <a:gd name="T1" fmla="*/ 9525 h 18"/>
                <a:gd name="T2" fmla="*/ 0 w 17"/>
                <a:gd name="T3" fmla="*/ 9525 h 18"/>
                <a:gd name="T4" fmla="*/ 10085 w 17"/>
                <a:gd name="T5" fmla="*/ 19050 h 18"/>
                <a:gd name="T6" fmla="*/ 19050 w 17"/>
                <a:gd name="T7" fmla="*/ 19050 h 18"/>
                <a:gd name="T8" fmla="*/ 19050 w 17"/>
                <a:gd name="T9" fmla="*/ 9525 h 18"/>
                <a:gd name="T10" fmla="*/ 19050 w 17"/>
                <a:gd name="T11" fmla="*/ 0 h 18"/>
                <a:gd name="T12" fmla="*/ 19050 w 17"/>
                <a:gd name="T13" fmla="*/ 0 h 18"/>
                <a:gd name="T14" fmla="*/ 10085 w 17"/>
                <a:gd name="T15" fmla="*/ 0 h 18"/>
                <a:gd name="T16" fmla="*/ 0 w 17"/>
                <a:gd name="T17" fmla="*/ 9525 h 18"/>
                <a:gd name="T18" fmla="*/ 0 w 17"/>
                <a:gd name="T19" fmla="*/ 9525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0" y="9"/>
                  </a:moveTo>
                  <a:lnTo>
                    <a:pt x="0" y="9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1" name="Freeform 774"/>
            <p:cNvSpPr>
              <a:spLocks/>
            </p:cNvSpPr>
            <p:nvPr/>
          </p:nvSpPr>
          <p:spPr bwMode="auto">
            <a:xfrm>
              <a:off x="6451601" y="3833813"/>
              <a:ext cx="144463" cy="87312"/>
            </a:xfrm>
            <a:custGeom>
              <a:avLst/>
              <a:gdLst>
                <a:gd name="T0" fmla="*/ 135708 w 132"/>
                <a:gd name="T1" fmla="*/ 48390 h 83"/>
                <a:gd name="T2" fmla="*/ 125858 w 132"/>
                <a:gd name="T3" fmla="*/ 87312 h 83"/>
                <a:gd name="T4" fmla="*/ 0 w 132"/>
                <a:gd name="T5" fmla="*/ 0 h 83"/>
                <a:gd name="T6" fmla="*/ 144463 w 132"/>
                <a:gd name="T7" fmla="*/ 10520 h 83"/>
                <a:gd name="T8" fmla="*/ 135708 w 132"/>
                <a:gd name="T9" fmla="*/ 4839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3"/>
                <a:gd name="T17" fmla="*/ 132 w 132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3">
                  <a:moveTo>
                    <a:pt x="124" y="46"/>
                  </a:moveTo>
                  <a:lnTo>
                    <a:pt x="115" y="83"/>
                  </a:lnTo>
                  <a:lnTo>
                    <a:pt x="0" y="0"/>
                  </a:lnTo>
                  <a:lnTo>
                    <a:pt x="132" y="10"/>
                  </a:lnTo>
                  <a:lnTo>
                    <a:pt x="124" y="46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2" name="Freeform 775"/>
            <p:cNvSpPr>
              <a:spLocks/>
            </p:cNvSpPr>
            <p:nvPr/>
          </p:nvSpPr>
          <p:spPr bwMode="auto">
            <a:xfrm>
              <a:off x="6451601" y="3833813"/>
              <a:ext cx="144463" cy="87312"/>
            </a:xfrm>
            <a:custGeom>
              <a:avLst/>
              <a:gdLst>
                <a:gd name="T0" fmla="*/ 135708 w 132"/>
                <a:gd name="T1" fmla="*/ 48390 h 83"/>
                <a:gd name="T2" fmla="*/ 125858 w 132"/>
                <a:gd name="T3" fmla="*/ 87312 h 83"/>
                <a:gd name="T4" fmla="*/ 0 w 132"/>
                <a:gd name="T5" fmla="*/ 0 h 83"/>
                <a:gd name="T6" fmla="*/ 144463 w 132"/>
                <a:gd name="T7" fmla="*/ 10520 h 83"/>
                <a:gd name="T8" fmla="*/ 135708 w 132"/>
                <a:gd name="T9" fmla="*/ 4839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83"/>
                <a:gd name="T17" fmla="*/ 132 w 132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83">
                  <a:moveTo>
                    <a:pt x="124" y="46"/>
                  </a:moveTo>
                  <a:lnTo>
                    <a:pt x="115" y="83"/>
                  </a:lnTo>
                  <a:lnTo>
                    <a:pt x="0" y="0"/>
                  </a:lnTo>
                  <a:lnTo>
                    <a:pt x="132" y="10"/>
                  </a:lnTo>
                  <a:lnTo>
                    <a:pt x="124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3" name="Freeform 776"/>
            <p:cNvSpPr>
              <a:spLocks/>
            </p:cNvSpPr>
            <p:nvPr/>
          </p:nvSpPr>
          <p:spPr bwMode="auto">
            <a:xfrm>
              <a:off x="7315200" y="4232275"/>
              <a:ext cx="230188" cy="204788"/>
            </a:xfrm>
            <a:custGeom>
              <a:avLst/>
              <a:gdLst>
                <a:gd name="T0" fmla="*/ 220416 w 212"/>
                <a:gd name="T1" fmla="*/ 204788 h 193"/>
                <a:gd name="T2" fmla="*/ 230188 w 212"/>
                <a:gd name="T3" fmla="*/ 184628 h 193"/>
                <a:gd name="T4" fmla="*/ 9772 w 212"/>
                <a:gd name="T5" fmla="*/ 0 h 193"/>
                <a:gd name="T6" fmla="*/ 9772 w 212"/>
                <a:gd name="T7" fmla="*/ 0 h 193"/>
                <a:gd name="T8" fmla="*/ 0 w 212"/>
                <a:gd name="T9" fmla="*/ 19099 h 193"/>
                <a:gd name="T10" fmla="*/ 0 w 212"/>
                <a:gd name="T11" fmla="*/ 19099 h 193"/>
                <a:gd name="T12" fmla="*/ 220416 w 212"/>
                <a:gd name="T13" fmla="*/ 204788 h 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193"/>
                <a:gd name="T23" fmla="*/ 212 w 212"/>
                <a:gd name="T24" fmla="*/ 193 h 1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193">
                  <a:moveTo>
                    <a:pt x="203" y="193"/>
                  </a:moveTo>
                  <a:lnTo>
                    <a:pt x="212" y="174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03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4" name="Freeform 777"/>
            <p:cNvSpPr>
              <a:spLocks/>
            </p:cNvSpPr>
            <p:nvPr/>
          </p:nvSpPr>
          <p:spPr bwMode="auto">
            <a:xfrm>
              <a:off x="7085013" y="4086225"/>
              <a:ext cx="241300" cy="165100"/>
            </a:xfrm>
            <a:custGeom>
              <a:avLst/>
              <a:gdLst>
                <a:gd name="T0" fmla="*/ 231473 w 221"/>
                <a:gd name="T1" fmla="*/ 165100 h 155"/>
                <a:gd name="T2" fmla="*/ 241300 w 221"/>
                <a:gd name="T3" fmla="*/ 145927 h 155"/>
                <a:gd name="T4" fmla="*/ 9827 w 221"/>
                <a:gd name="T5" fmla="*/ 0 h 155"/>
                <a:gd name="T6" fmla="*/ 9827 w 221"/>
                <a:gd name="T7" fmla="*/ 0 h 155"/>
                <a:gd name="T8" fmla="*/ 0 w 221"/>
                <a:gd name="T9" fmla="*/ 19173 h 155"/>
                <a:gd name="T10" fmla="*/ 0 w 221"/>
                <a:gd name="T11" fmla="*/ 19173 h 155"/>
                <a:gd name="T12" fmla="*/ 231473 w 221"/>
                <a:gd name="T13" fmla="*/ 16510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1"/>
                <a:gd name="T22" fmla="*/ 0 h 155"/>
                <a:gd name="T23" fmla="*/ 221 w 221"/>
                <a:gd name="T24" fmla="*/ 155 h 1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1" h="155">
                  <a:moveTo>
                    <a:pt x="212" y="155"/>
                  </a:moveTo>
                  <a:lnTo>
                    <a:pt x="221" y="137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12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5" name="Freeform 778"/>
            <p:cNvSpPr>
              <a:spLocks/>
            </p:cNvSpPr>
            <p:nvPr/>
          </p:nvSpPr>
          <p:spPr bwMode="auto">
            <a:xfrm>
              <a:off x="6835776" y="3960813"/>
              <a:ext cx="258763" cy="144462"/>
            </a:xfrm>
            <a:custGeom>
              <a:avLst/>
              <a:gdLst>
                <a:gd name="T0" fmla="*/ 249019 w 239"/>
                <a:gd name="T1" fmla="*/ 144462 h 137"/>
                <a:gd name="T2" fmla="*/ 258763 w 239"/>
                <a:gd name="T3" fmla="*/ 125482 h 137"/>
                <a:gd name="T4" fmla="*/ 9744 w 239"/>
                <a:gd name="T5" fmla="*/ 0 h 137"/>
                <a:gd name="T6" fmla="*/ 9744 w 239"/>
                <a:gd name="T7" fmla="*/ 0 h 137"/>
                <a:gd name="T8" fmla="*/ 0 w 239"/>
                <a:gd name="T9" fmla="*/ 18980 h 137"/>
                <a:gd name="T10" fmla="*/ 0 w 239"/>
                <a:gd name="T11" fmla="*/ 18980 h 137"/>
                <a:gd name="T12" fmla="*/ 249019 w 239"/>
                <a:gd name="T13" fmla="*/ 144462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9"/>
                <a:gd name="T22" fmla="*/ 0 h 137"/>
                <a:gd name="T23" fmla="*/ 239 w 239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9" h="137">
                  <a:moveTo>
                    <a:pt x="230" y="137"/>
                  </a:moveTo>
                  <a:lnTo>
                    <a:pt x="239" y="119"/>
                  </a:lnTo>
                  <a:lnTo>
                    <a:pt x="9" y="0"/>
                  </a:lnTo>
                  <a:lnTo>
                    <a:pt x="0" y="18"/>
                  </a:lnTo>
                  <a:lnTo>
                    <a:pt x="230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6" name="Freeform 779"/>
            <p:cNvSpPr>
              <a:spLocks/>
            </p:cNvSpPr>
            <p:nvPr/>
          </p:nvSpPr>
          <p:spPr bwMode="auto">
            <a:xfrm>
              <a:off x="6586538" y="3873501"/>
              <a:ext cx="258762" cy="106363"/>
            </a:xfrm>
            <a:custGeom>
              <a:avLst/>
              <a:gdLst>
                <a:gd name="T0" fmla="*/ 248977 w 238"/>
                <a:gd name="T1" fmla="*/ 106363 h 101"/>
                <a:gd name="T2" fmla="*/ 258762 w 238"/>
                <a:gd name="T3" fmla="*/ 87407 h 101"/>
                <a:gd name="T4" fmla="*/ 8698 w 238"/>
                <a:gd name="T5" fmla="*/ 0 h 101"/>
                <a:gd name="T6" fmla="*/ 0 w 238"/>
                <a:gd name="T7" fmla="*/ 18956 h 101"/>
                <a:gd name="T8" fmla="*/ 248977 w 238"/>
                <a:gd name="T9" fmla="*/ 106363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01"/>
                <a:gd name="T17" fmla="*/ 238 w 238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01">
                  <a:moveTo>
                    <a:pt x="229" y="101"/>
                  </a:moveTo>
                  <a:lnTo>
                    <a:pt x="238" y="83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2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7" name="Freeform 780"/>
            <p:cNvSpPr>
              <a:spLocks/>
            </p:cNvSpPr>
            <p:nvPr/>
          </p:nvSpPr>
          <p:spPr bwMode="auto">
            <a:xfrm>
              <a:off x="8016876" y="3387725"/>
              <a:ext cx="17463" cy="19050"/>
            </a:xfrm>
            <a:custGeom>
              <a:avLst/>
              <a:gdLst>
                <a:gd name="T0" fmla="*/ 9245 w 17"/>
                <a:gd name="T1" fmla="*/ 0 h 18"/>
                <a:gd name="T2" fmla="*/ 0 w 17"/>
                <a:gd name="T3" fmla="*/ 9525 h 18"/>
                <a:gd name="T4" fmla="*/ 0 w 17"/>
                <a:gd name="T5" fmla="*/ 19050 h 18"/>
                <a:gd name="T6" fmla="*/ 0 w 17"/>
                <a:gd name="T7" fmla="*/ 19050 h 18"/>
                <a:gd name="T8" fmla="*/ 9245 w 17"/>
                <a:gd name="T9" fmla="*/ 19050 h 18"/>
                <a:gd name="T10" fmla="*/ 17463 w 17"/>
                <a:gd name="T11" fmla="*/ 19050 h 18"/>
                <a:gd name="T12" fmla="*/ 17463 w 17"/>
                <a:gd name="T13" fmla="*/ 9525 h 18"/>
                <a:gd name="T14" fmla="*/ 9245 w 17"/>
                <a:gd name="T15" fmla="*/ 9525 h 18"/>
                <a:gd name="T16" fmla="*/ 9245 w 17"/>
                <a:gd name="T17" fmla="*/ 0 h 18"/>
                <a:gd name="T18" fmla="*/ 9245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9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17" y="18"/>
                  </a:lnTo>
                  <a:lnTo>
                    <a:pt x="17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8" name="Freeform 781"/>
            <p:cNvSpPr>
              <a:spLocks/>
            </p:cNvSpPr>
            <p:nvPr/>
          </p:nvSpPr>
          <p:spPr bwMode="auto">
            <a:xfrm>
              <a:off x="7977188" y="3251200"/>
              <a:ext cx="87312" cy="146050"/>
            </a:xfrm>
            <a:custGeom>
              <a:avLst/>
              <a:gdLst>
                <a:gd name="T0" fmla="*/ 49113 w 80"/>
                <a:gd name="T1" fmla="*/ 146050 h 137"/>
                <a:gd name="T2" fmla="*/ 0 w 80"/>
                <a:gd name="T3" fmla="*/ 146050 h 137"/>
                <a:gd name="T4" fmla="*/ 39290 w 80"/>
                <a:gd name="T5" fmla="*/ 0 h 137"/>
                <a:gd name="T6" fmla="*/ 87312 w 80"/>
                <a:gd name="T7" fmla="*/ 146050 h 137"/>
                <a:gd name="T8" fmla="*/ 49113 w 80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7"/>
                <a:gd name="T17" fmla="*/ 80 w 8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7">
                  <a:moveTo>
                    <a:pt x="45" y="137"/>
                  </a:moveTo>
                  <a:lnTo>
                    <a:pt x="0" y="137"/>
                  </a:lnTo>
                  <a:lnTo>
                    <a:pt x="36" y="0"/>
                  </a:lnTo>
                  <a:lnTo>
                    <a:pt x="80" y="137"/>
                  </a:lnTo>
                  <a:lnTo>
                    <a:pt x="45" y="137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79" name="Freeform 782"/>
            <p:cNvSpPr>
              <a:spLocks/>
            </p:cNvSpPr>
            <p:nvPr/>
          </p:nvSpPr>
          <p:spPr bwMode="auto">
            <a:xfrm>
              <a:off x="7977188" y="3251200"/>
              <a:ext cx="87312" cy="146050"/>
            </a:xfrm>
            <a:custGeom>
              <a:avLst/>
              <a:gdLst>
                <a:gd name="T0" fmla="*/ 49113 w 80"/>
                <a:gd name="T1" fmla="*/ 146050 h 137"/>
                <a:gd name="T2" fmla="*/ 0 w 80"/>
                <a:gd name="T3" fmla="*/ 146050 h 137"/>
                <a:gd name="T4" fmla="*/ 39290 w 80"/>
                <a:gd name="T5" fmla="*/ 0 h 137"/>
                <a:gd name="T6" fmla="*/ 87312 w 80"/>
                <a:gd name="T7" fmla="*/ 146050 h 137"/>
                <a:gd name="T8" fmla="*/ 49113 w 80"/>
                <a:gd name="T9" fmla="*/ 14605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37"/>
                <a:gd name="T17" fmla="*/ 80 w 8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37">
                  <a:moveTo>
                    <a:pt x="45" y="137"/>
                  </a:moveTo>
                  <a:lnTo>
                    <a:pt x="0" y="137"/>
                  </a:lnTo>
                  <a:lnTo>
                    <a:pt x="36" y="0"/>
                  </a:lnTo>
                  <a:lnTo>
                    <a:pt x="80" y="137"/>
                  </a:lnTo>
                  <a:lnTo>
                    <a:pt x="45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0" name="Freeform 783"/>
            <p:cNvSpPr>
              <a:spLocks/>
            </p:cNvSpPr>
            <p:nvPr/>
          </p:nvSpPr>
          <p:spPr bwMode="auto">
            <a:xfrm>
              <a:off x="7526339" y="4183064"/>
              <a:ext cx="230187" cy="242887"/>
            </a:xfrm>
            <a:custGeom>
              <a:avLst/>
              <a:gdLst>
                <a:gd name="T0" fmla="*/ 0 w 212"/>
                <a:gd name="T1" fmla="*/ 233341 h 229"/>
                <a:gd name="T2" fmla="*/ 19544 w 212"/>
                <a:gd name="T3" fmla="*/ 242887 h 229"/>
                <a:gd name="T4" fmla="*/ 230187 w 212"/>
                <a:gd name="T5" fmla="*/ 9546 h 229"/>
                <a:gd name="T6" fmla="*/ 230187 w 212"/>
                <a:gd name="T7" fmla="*/ 9546 h 229"/>
                <a:gd name="T8" fmla="*/ 211729 w 212"/>
                <a:gd name="T9" fmla="*/ 0 h 229"/>
                <a:gd name="T10" fmla="*/ 211729 w 212"/>
                <a:gd name="T11" fmla="*/ 0 h 229"/>
                <a:gd name="T12" fmla="*/ 0 w 212"/>
                <a:gd name="T13" fmla="*/ 233341 h 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229"/>
                <a:gd name="T23" fmla="*/ 212 w 212"/>
                <a:gd name="T24" fmla="*/ 229 h 2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229">
                  <a:moveTo>
                    <a:pt x="0" y="220"/>
                  </a:moveTo>
                  <a:lnTo>
                    <a:pt x="18" y="229"/>
                  </a:lnTo>
                  <a:lnTo>
                    <a:pt x="212" y="9"/>
                  </a:lnTo>
                  <a:lnTo>
                    <a:pt x="195" y="0"/>
                  </a:lnTo>
                  <a:lnTo>
                    <a:pt x="0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1" name="Freeform 784"/>
            <p:cNvSpPr>
              <a:spLocks/>
            </p:cNvSpPr>
            <p:nvPr/>
          </p:nvSpPr>
          <p:spPr bwMode="auto">
            <a:xfrm>
              <a:off x="7739063" y="3930650"/>
              <a:ext cx="171450" cy="261938"/>
            </a:xfrm>
            <a:custGeom>
              <a:avLst/>
              <a:gdLst>
                <a:gd name="T0" fmla="*/ 0 w 159"/>
                <a:gd name="T1" fmla="*/ 252394 h 247"/>
                <a:gd name="T2" fmla="*/ 18331 w 159"/>
                <a:gd name="T3" fmla="*/ 261938 h 247"/>
                <a:gd name="T4" fmla="*/ 171450 w 159"/>
                <a:gd name="T5" fmla="*/ 9544 h 247"/>
                <a:gd name="T6" fmla="*/ 171450 w 159"/>
                <a:gd name="T7" fmla="*/ 9544 h 247"/>
                <a:gd name="T8" fmla="*/ 152041 w 159"/>
                <a:gd name="T9" fmla="*/ 0 h 247"/>
                <a:gd name="T10" fmla="*/ 152041 w 159"/>
                <a:gd name="T11" fmla="*/ 0 h 247"/>
                <a:gd name="T12" fmla="*/ 0 w 159"/>
                <a:gd name="T13" fmla="*/ 252394 h 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"/>
                <a:gd name="T22" fmla="*/ 0 h 247"/>
                <a:gd name="T23" fmla="*/ 159 w 159"/>
                <a:gd name="T24" fmla="*/ 247 h 2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" h="247">
                  <a:moveTo>
                    <a:pt x="0" y="238"/>
                  </a:moveTo>
                  <a:lnTo>
                    <a:pt x="17" y="247"/>
                  </a:lnTo>
                  <a:lnTo>
                    <a:pt x="159" y="9"/>
                  </a:lnTo>
                  <a:lnTo>
                    <a:pt x="141" y="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2" name="Freeform 785"/>
            <p:cNvSpPr>
              <a:spLocks/>
            </p:cNvSpPr>
            <p:nvPr/>
          </p:nvSpPr>
          <p:spPr bwMode="auto">
            <a:xfrm>
              <a:off x="7891464" y="3668713"/>
              <a:ext cx="115887" cy="271462"/>
            </a:xfrm>
            <a:custGeom>
              <a:avLst/>
              <a:gdLst>
                <a:gd name="T0" fmla="*/ 0 w 106"/>
                <a:gd name="T1" fmla="*/ 261918 h 256"/>
                <a:gd name="T2" fmla="*/ 19679 w 106"/>
                <a:gd name="T3" fmla="*/ 271462 h 256"/>
                <a:gd name="T4" fmla="*/ 115887 w 106"/>
                <a:gd name="T5" fmla="*/ 9544 h 256"/>
                <a:gd name="T6" fmla="*/ 115887 w 106"/>
                <a:gd name="T7" fmla="*/ 0 h 256"/>
                <a:gd name="T8" fmla="*/ 96208 w 106"/>
                <a:gd name="T9" fmla="*/ 0 h 256"/>
                <a:gd name="T10" fmla="*/ 96208 w 106"/>
                <a:gd name="T11" fmla="*/ 0 h 256"/>
                <a:gd name="T12" fmla="*/ 0 w 106"/>
                <a:gd name="T13" fmla="*/ 261918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256"/>
                <a:gd name="T23" fmla="*/ 106 w 106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256">
                  <a:moveTo>
                    <a:pt x="0" y="247"/>
                  </a:moveTo>
                  <a:lnTo>
                    <a:pt x="18" y="256"/>
                  </a:lnTo>
                  <a:lnTo>
                    <a:pt x="106" y="9"/>
                  </a:lnTo>
                  <a:lnTo>
                    <a:pt x="106" y="0"/>
                  </a:lnTo>
                  <a:lnTo>
                    <a:pt x="88" y="0"/>
                  </a:lnTo>
                  <a:lnTo>
                    <a:pt x="0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3" name="Freeform 786"/>
            <p:cNvSpPr>
              <a:spLocks/>
            </p:cNvSpPr>
            <p:nvPr/>
          </p:nvSpPr>
          <p:spPr bwMode="auto">
            <a:xfrm>
              <a:off x="7986714" y="3397251"/>
              <a:ext cx="47625" cy="271463"/>
            </a:xfrm>
            <a:custGeom>
              <a:avLst/>
              <a:gdLst>
                <a:gd name="T0" fmla="*/ 0 w 44"/>
                <a:gd name="T1" fmla="*/ 271463 h 257"/>
                <a:gd name="T2" fmla="*/ 19483 w 44"/>
                <a:gd name="T3" fmla="*/ 271463 h 257"/>
                <a:gd name="T4" fmla="*/ 47625 w 44"/>
                <a:gd name="T5" fmla="*/ 0 h 257"/>
                <a:gd name="T6" fmla="*/ 29224 w 44"/>
                <a:gd name="T7" fmla="*/ 0 h 257"/>
                <a:gd name="T8" fmla="*/ 0 w 44"/>
                <a:gd name="T9" fmla="*/ 271463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57"/>
                <a:gd name="T17" fmla="*/ 44 w 44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57">
                  <a:moveTo>
                    <a:pt x="0" y="257"/>
                  </a:moveTo>
                  <a:lnTo>
                    <a:pt x="18" y="257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0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4" name="Freeform 787"/>
            <p:cNvSpPr>
              <a:spLocks/>
            </p:cNvSpPr>
            <p:nvPr/>
          </p:nvSpPr>
          <p:spPr bwMode="auto">
            <a:xfrm>
              <a:off x="9023350" y="4689475"/>
              <a:ext cx="20638" cy="19050"/>
            </a:xfrm>
            <a:custGeom>
              <a:avLst/>
              <a:gdLst>
                <a:gd name="T0" fmla="*/ 10319 w 18"/>
                <a:gd name="T1" fmla="*/ 19050 h 18"/>
                <a:gd name="T2" fmla="*/ 20638 w 18"/>
                <a:gd name="T3" fmla="*/ 19050 h 18"/>
                <a:gd name="T4" fmla="*/ 20638 w 18"/>
                <a:gd name="T5" fmla="*/ 9525 h 18"/>
                <a:gd name="T6" fmla="*/ 20638 w 18"/>
                <a:gd name="T7" fmla="*/ 0 h 18"/>
                <a:gd name="T8" fmla="*/ 10319 w 18"/>
                <a:gd name="T9" fmla="*/ 0 h 18"/>
                <a:gd name="T10" fmla="*/ 10319 w 18"/>
                <a:gd name="T11" fmla="*/ 0 h 18"/>
                <a:gd name="T12" fmla="*/ 0 w 18"/>
                <a:gd name="T13" fmla="*/ 0 h 18"/>
                <a:gd name="T14" fmla="*/ 0 w 18"/>
                <a:gd name="T15" fmla="*/ 9525 h 18"/>
                <a:gd name="T16" fmla="*/ 10319 w 18"/>
                <a:gd name="T17" fmla="*/ 19050 h 18"/>
                <a:gd name="T18" fmla="*/ 10319 w 18"/>
                <a:gd name="T19" fmla="*/ 1905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8"/>
                <a:gd name="T32" fmla="*/ 18 w 1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8">
                  <a:moveTo>
                    <a:pt x="9" y="18"/>
                  </a:moveTo>
                  <a:lnTo>
                    <a:pt x="18" y="18"/>
                  </a:lnTo>
                  <a:lnTo>
                    <a:pt x="18" y="9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5" name="Freeform 788"/>
            <p:cNvSpPr>
              <a:spLocks/>
            </p:cNvSpPr>
            <p:nvPr/>
          </p:nvSpPr>
          <p:spPr bwMode="auto">
            <a:xfrm>
              <a:off x="8985251" y="4689476"/>
              <a:ext cx="85725" cy="144463"/>
            </a:xfrm>
            <a:custGeom>
              <a:avLst/>
              <a:gdLst>
                <a:gd name="T0" fmla="*/ 47746 w 79"/>
                <a:gd name="T1" fmla="*/ 9490 h 137"/>
                <a:gd name="T2" fmla="*/ 85725 w 79"/>
                <a:gd name="T3" fmla="*/ 18981 h 137"/>
                <a:gd name="T4" fmla="*/ 0 w 79"/>
                <a:gd name="T5" fmla="*/ 144463 h 137"/>
                <a:gd name="T6" fmla="*/ 9766 w 79"/>
                <a:gd name="T7" fmla="*/ 0 h 137"/>
                <a:gd name="T8" fmla="*/ 47746 w 79"/>
                <a:gd name="T9" fmla="*/ 949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44" y="9"/>
                  </a:moveTo>
                  <a:lnTo>
                    <a:pt x="79" y="18"/>
                  </a:lnTo>
                  <a:lnTo>
                    <a:pt x="0" y="137"/>
                  </a:lnTo>
                  <a:lnTo>
                    <a:pt x="9" y="0"/>
                  </a:lnTo>
                  <a:lnTo>
                    <a:pt x="44" y="9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6" name="Freeform 789"/>
            <p:cNvSpPr>
              <a:spLocks/>
            </p:cNvSpPr>
            <p:nvPr/>
          </p:nvSpPr>
          <p:spPr bwMode="auto">
            <a:xfrm>
              <a:off x="8985251" y="4689476"/>
              <a:ext cx="85725" cy="144463"/>
            </a:xfrm>
            <a:custGeom>
              <a:avLst/>
              <a:gdLst>
                <a:gd name="T0" fmla="*/ 47746 w 79"/>
                <a:gd name="T1" fmla="*/ 9490 h 137"/>
                <a:gd name="T2" fmla="*/ 85725 w 79"/>
                <a:gd name="T3" fmla="*/ 18981 h 137"/>
                <a:gd name="T4" fmla="*/ 0 w 79"/>
                <a:gd name="T5" fmla="*/ 144463 h 137"/>
                <a:gd name="T6" fmla="*/ 9766 w 79"/>
                <a:gd name="T7" fmla="*/ 0 h 137"/>
                <a:gd name="T8" fmla="*/ 47746 w 79"/>
                <a:gd name="T9" fmla="*/ 949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37"/>
                <a:gd name="T17" fmla="*/ 79 w 79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37">
                  <a:moveTo>
                    <a:pt x="44" y="9"/>
                  </a:moveTo>
                  <a:lnTo>
                    <a:pt x="79" y="18"/>
                  </a:lnTo>
                  <a:lnTo>
                    <a:pt x="0" y="137"/>
                  </a:lnTo>
                  <a:lnTo>
                    <a:pt x="9" y="0"/>
                  </a:lnTo>
                  <a:lnTo>
                    <a:pt x="44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7" name="Freeform 790"/>
            <p:cNvSpPr>
              <a:spLocks/>
            </p:cNvSpPr>
            <p:nvPr/>
          </p:nvSpPr>
          <p:spPr bwMode="auto">
            <a:xfrm>
              <a:off x="9053514" y="3397250"/>
              <a:ext cx="85725" cy="330200"/>
            </a:xfrm>
            <a:custGeom>
              <a:avLst/>
              <a:gdLst>
                <a:gd name="T0" fmla="*/ 18447 w 79"/>
                <a:gd name="T1" fmla="*/ 0 h 312"/>
                <a:gd name="T2" fmla="*/ 0 w 79"/>
                <a:gd name="T3" fmla="*/ 0 h 312"/>
                <a:gd name="T4" fmla="*/ 67278 w 79"/>
                <a:gd name="T5" fmla="*/ 330200 h 312"/>
                <a:gd name="T6" fmla="*/ 67278 w 79"/>
                <a:gd name="T7" fmla="*/ 330200 h 312"/>
                <a:gd name="T8" fmla="*/ 85725 w 79"/>
                <a:gd name="T9" fmla="*/ 330200 h 312"/>
                <a:gd name="T10" fmla="*/ 85725 w 79"/>
                <a:gd name="T11" fmla="*/ 330200 h 312"/>
                <a:gd name="T12" fmla="*/ 18447 w 79"/>
                <a:gd name="T13" fmla="*/ 0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9"/>
                <a:gd name="T22" fmla="*/ 0 h 312"/>
                <a:gd name="T23" fmla="*/ 79 w 79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9" h="312">
                  <a:moveTo>
                    <a:pt x="17" y="0"/>
                  </a:moveTo>
                  <a:lnTo>
                    <a:pt x="0" y="0"/>
                  </a:lnTo>
                  <a:lnTo>
                    <a:pt x="62" y="312"/>
                  </a:lnTo>
                  <a:lnTo>
                    <a:pt x="79" y="312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8" name="Freeform 791"/>
            <p:cNvSpPr>
              <a:spLocks/>
            </p:cNvSpPr>
            <p:nvPr/>
          </p:nvSpPr>
          <p:spPr bwMode="auto">
            <a:xfrm>
              <a:off x="9120188" y="3727451"/>
              <a:ext cx="38100" cy="320675"/>
            </a:xfrm>
            <a:custGeom>
              <a:avLst/>
              <a:gdLst>
                <a:gd name="T0" fmla="*/ 18506 w 35"/>
                <a:gd name="T1" fmla="*/ 0 h 302"/>
                <a:gd name="T2" fmla="*/ 0 w 35"/>
                <a:gd name="T3" fmla="*/ 0 h 302"/>
                <a:gd name="T4" fmla="*/ 18506 w 35"/>
                <a:gd name="T5" fmla="*/ 320675 h 302"/>
                <a:gd name="T6" fmla="*/ 18506 w 35"/>
                <a:gd name="T7" fmla="*/ 320675 h 302"/>
                <a:gd name="T8" fmla="*/ 38100 w 35"/>
                <a:gd name="T9" fmla="*/ 320675 h 302"/>
                <a:gd name="T10" fmla="*/ 38100 w 35"/>
                <a:gd name="T11" fmla="*/ 320675 h 302"/>
                <a:gd name="T12" fmla="*/ 18506 w 35"/>
                <a:gd name="T13" fmla="*/ 0 h 3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02"/>
                <a:gd name="T23" fmla="*/ 35 w 35"/>
                <a:gd name="T24" fmla="*/ 302 h 3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02">
                  <a:moveTo>
                    <a:pt x="17" y="0"/>
                  </a:moveTo>
                  <a:lnTo>
                    <a:pt x="0" y="0"/>
                  </a:lnTo>
                  <a:lnTo>
                    <a:pt x="17" y="302"/>
                  </a:lnTo>
                  <a:lnTo>
                    <a:pt x="35" y="302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89" name="Freeform 792"/>
            <p:cNvSpPr>
              <a:spLocks/>
            </p:cNvSpPr>
            <p:nvPr/>
          </p:nvSpPr>
          <p:spPr bwMode="auto">
            <a:xfrm>
              <a:off x="9101138" y="4048125"/>
              <a:ext cx="57150" cy="330200"/>
            </a:xfrm>
            <a:custGeom>
              <a:avLst/>
              <a:gdLst>
                <a:gd name="T0" fmla="*/ 57150 w 53"/>
                <a:gd name="T1" fmla="*/ 0 h 312"/>
                <a:gd name="T2" fmla="*/ 37741 w 53"/>
                <a:gd name="T3" fmla="*/ 0 h 312"/>
                <a:gd name="T4" fmla="*/ 0 w 53"/>
                <a:gd name="T5" fmla="*/ 319617 h 312"/>
                <a:gd name="T6" fmla="*/ 0 w 53"/>
                <a:gd name="T7" fmla="*/ 319617 h 312"/>
                <a:gd name="T8" fmla="*/ 19409 w 53"/>
                <a:gd name="T9" fmla="*/ 330200 h 312"/>
                <a:gd name="T10" fmla="*/ 19409 w 53"/>
                <a:gd name="T11" fmla="*/ 319617 h 312"/>
                <a:gd name="T12" fmla="*/ 57150 w 53"/>
                <a:gd name="T13" fmla="*/ 0 h 3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12"/>
                <a:gd name="T23" fmla="*/ 53 w 53"/>
                <a:gd name="T24" fmla="*/ 312 h 3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12">
                  <a:moveTo>
                    <a:pt x="53" y="0"/>
                  </a:moveTo>
                  <a:lnTo>
                    <a:pt x="35" y="0"/>
                  </a:lnTo>
                  <a:lnTo>
                    <a:pt x="0" y="302"/>
                  </a:lnTo>
                  <a:lnTo>
                    <a:pt x="18" y="312"/>
                  </a:lnTo>
                  <a:lnTo>
                    <a:pt x="18" y="302"/>
                  </a:ln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0" name="Freeform 793"/>
            <p:cNvSpPr>
              <a:spLocks/>
            </p:cNvSpPr>
            <p:nvPr/>
          </p:nvSpPr>
          <p:spPr bwMode="auto">
            <a:xfrm>
              <a:off x="9023350" y="4367214"/>
              <a:ext cx="96838" cy="331787"/>
            </a:xfrm>
            <a:custGeom>
              <a:avLst/>
              <a:gdLst>
                <a:gd name="T0" fmla="*/ 96838 w 89"/>
                <a:gd name="T1" fmla="*/ 10634 h 312"/>
                <a:gd name="T2" fmla="*/ 77253 w 89"/>
                <a:gd name="T3" fmla="*/ 0 h 312"/>
                <a:gd name="T4" fmla="*/ 0 w 89"/>
                <a:gd name="T5" fmla="*/ 322216 h 312"/>
                <a:gd name="T6" fmla="*/ 19585 w 89"/>
                <a:gd name="T7" fmla="*/ 331787 h 312"/>
                <a:gd name="T8" fmla="*/ 96838 w 89"/>
                <a:gd name="T9" fmla="*/ 106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312"/>
                <a:gd name="T17" fmla="*/ 89 w 89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312">
                  <a:moveTo>
                    <a:pt x="89" y="10"/>
                  </a:moveTo>
                  <a:lnTo>
                    <a:pt x="71" y="0"/>
                  </a:lnTo>
                  <a:lnTo>
                    <a:pt x="0" y="303"/>
                  </a:lnTo>
                  <a:lnTo>
                    <a:pt x="18" y="312"/>
                  </a:lnTo>
                  <a:lnTo>
                    <a:pt x="8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1" name="Oval 794"/>
            <p:cNvSpPr>
              <a:spLocks noChangeArrowheads="1"/>
            </p:cNvSpPr>
            <p:nvPr/>
          </p:nvSpPr>
          <p:spPr bwMode="auto">
            <a:xfrm>
              <a:off x="8861425" y="3270251"/>
              <a:ext cx="401638" cy="252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92" name="Oval 795"/>
            <p:cNvSpPr>
              <a:spLocks noChangeArrowheads="1"/>
            </p:cNvSpPr>
            <p:nvPr/>
          </p:nvSpPr>
          <p:spPr bwMode="auto">
            <a:xfrm>
              <a:off x="8859838" y="3270250"/>
              <a:ext cx="404812" cy="25558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93" name="Rectangle 796"/>
            <p:cNvSpPr>
              <a:spLocks noChangeArrowheads="1"/>
            </p:cNvSpPr>
            <p:nvPr/>
          </p:nvSpPr>
          <p:spPr bwMode="auto">
            <a:xfrm>
              <a:off x="8945563" y="3328988"/>
              <a:ext cx="213200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JFK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194" name="Freeform 797"/>
            <p:cNvSpPr>
              <a:spLocks/>
            </p:cNvSpPr>
            <p:nvPr/>
          </p:nvSpPr>
          <p:spPr bwMode="auto">
            <a:xfrm>
              <a:off x="7786688" y="4630738"/>
              <a:ext cx="17462" cy="19050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9525 h 18"/>
                <a:gd name="T4" fmla="*/ 0 w 17"/>
                <a:gd name="T5" fmla="*/ 9525 h 18"/>
                <a:gd name="T6" fmla="*/ 9245 w 17"/>
                <a:gd name="T7" fmla="*/ 19050 h 18"/>
                <a:gd name="T8" fmla="*/ 9245 w 17"/>
                <a:gd name="T9" fmla="*/ 9525 h 18"/>
                <a:gd name="T10" fmla="*/ 17462 w 17"/>
                <a:gd name="T11" fmla="*/ 9525 h 18"/>
                <a:gd name="T12" fmla="*/ 9245 w 17"/>
                <a:gd name="T13" fmla="*/ 0 h 18"/>
                <a:gd name="T14" fmla="*/ 9245 w 17"/>
                <a:gd name="T15" fmla="*/ 0 h 18"/>
                <a:gd name="T16" fmla="*/ 0 w 17"/>
                <a:gd name="T17" fmla="*/ 0 h 18"/>
                <a:gd name="T18" fmla="*/ 0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8"/>
                <a:gd name="T32" fmla="*/ 17 w 17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8">
                  <a:moveTo>
                    <a:pt x="0" y="0"/>
                  </a:moveTo>
                  <a:lnTo>
                    <a:pt x="0" y="9"/>
                  </a:lnTo>
                  <a:lnTo>
                    <a:pt x="9" y="18"/>
                  </a:lnTo>
                  <a:lnTo>
                    <a:pt x="9" y="9"/>
                  </a:lnTo>
                  <a:lnTo>
                    <a:pt x="17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5" name="Freeform 798"/>
            <p:cNvSpPr>
              <a:spLocks/>
            </p:cNvSpPr>
            <p:nvPr/>
          </p:nvSpPr>
          <p:spPr bwMode="auto">
            <a:xfrm>
              <a:off x="7689850" y="4522789"/>
              <a:ext cx="134938" cy="136525"/>
            </a:xfrm>
            <a:custGeom>
              <a:avLst/>
              <a:gdLst>
                <a:gd name="T0" fmla="*/ 96851 w 124"/>
                <a:gd name="T1" fmla="*/ 107727 h 128"/>
                <a:gd name="T2" fmla="*/ 67469 w 124"/>
                <a:gd name="T3" fmla="*/ 136525 h 128"/>
                <a:gd name="T4" fmla="*/ 0 w 124"/>
                <a:gd name="T5" fmla="*/ 0 h 128"/>
                <a:gd name="T6" fmla="*/ 134938 w 124"/>
                <a:gd name="T7" fmla="*/ 77862 h 128"/>
                <a:gd name="T8" fmla="*/ 96851 w 124"/>
                <a:gd name="T9" fmla="*/ 10772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8"/>
                <a:gd name="T17" fmla="*/ 124 w 12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8">
                  <a:moveTo>
                    <a:pt x="89" y="101"/>
                  </a:moveTo>
                  <a:lnTo>
                    <a:pt x="62" y="128"/>
                  </a:lnTo>
                  <a:lnTo>
                    <a:pt x="0" y="0"/>
                  </a:lnTo>
                  <a:lnTo>
                    <a:pt x="124" y="73"/>
                  </a:lnTo>
                  <a:lnTo>
                    <a:pt x="89" y="101"/>
                  </a:lnTo>
                  <a:close/>
                </a:path>
              </a:pathLst>
            </a:custGeom>
            <a:grpFill/>
            <a:ln w="142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6" name="Freeform 799"/>
            <p:cNvSpPr>
              <a:spLocks/>
            </p:cNvSpPr>
            <p:nvPr/>
          </p:nvSpPr>
          <p:spPr bwMode="auto">
            <a:xfrm>
              <a:off x="7689850" y="4522789"/>
              <a:ext cx="134938" cy="136525"/>
            </a:xfrm>
            <a:custGeom>
              <a:avLst/>
              <a:gdLst>
                <a:gd name="T0" fmla="*/ 96851 w 124"/>
                <a:gd name="T1" fmla="*/ 107727 h 128"/>
                <a:gd name="T2" fmla="*/ 67469 w 124"/>
                <a:gd name="T3" fmla="*/ 136525 h 128"/>
                <a:gd name="T4" fmla="*/ 0 w 124"/>
                <a:gd name="T5" fmla="*/ 0 h 128"/>
                <a:gd name="T6" fmla="*/ 134938 w 124"/>
                <a:gd name="T7" fmla="*/ 77862 h 128"/>
                <a:gd name="T8" fmla="*/ 96851 w 124"/>
                <a:gd name="T9" fmla="*/ 107727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28"/>
                <a:gd name="T17" fmla="*/ 124 w 12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28">
                  <a:moveTo>
                    <a:pt x="89" y="101"/>
                  </a:moveTo>
                  <a:lnTo>
                    <a:pt x="62" y="128"/>
                  </a:lnTo>
                  <a:lnTo>
                    <a:pt x="0" y="0"/>
                  </a:lnTo>
                  <a:lnTo>
                    <a:pt x="124" y="73"/>
                  </a:lnTo>
                  <a:lnTo>
                    <a:pt x="89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7" name="Freeform 800"/>
            <p:cNvSpPr>
              <a:spLocks/>
            </p:cNvSpPr>
            <p:nvPr/>
          </p:nvSpPr>
          <p:spPr bwMode="auto">
            <a:xfrm>
              <a:off x="8629650" y="4970464"/>
              <a:ext cx="355600" cy="47625"/>
            </a:xfrm>
            <a:custGeom>
              <a:avLst/>
              <a:gdLst>
                <a:gd name="T0" fmla="*/ 355600 w 327"/>
                <a:gd name="T1" fmla="*/ 19050 h 45"/>
                <a:gd name="T2" fmla="*/ 355600 w 327"/>
                <a:gd name="T3" fmla="*/ 0 h 45"/>
                <a:gd name="T4" fmla="*/ 0 w 327"/>
                <a:gd name="T5" fmla="*/ 28575 h 45"/>
                <a:gd name="T6" fmla="*/ 0 w 327"/>
                <a:gd name="T7" fmla="*/ 28575 h 45"/>
                <a:gd name="T8" fmla="*/ 0 w 327"/>
                <a:gd name="T9" fmla="*/ 47625 h 45"/>
                <a:gd name="T10" fmla="*/ 0 w 327"/>
                <a:gd name="T11" fmla="*/ 47625 h 45"/>
                <a:gd name="T12" fmla="*/ 355600 w 327"/>
                <a:gd name="T13" fmla="*/ 1905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7"/>
                <a:gd name="T22" fmla="*/ 0 h 45"/>
                <a:gd name="T23" fmla="*/ 327 w 327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7" h="45">
                  <a:moveTo>
                    <a:pt x="327" y="18"/>
                  </a:moveTo>
                  <a:lnTo>
                    <a:pt x="327" y="0"/>
                  </a:lnTo>
                  <a:lnTo>
                    <a:pt x="0" y="27"/>
                  </a:lnTo>
                  <a:lnTo>
                    <a:pt x="0" y="45"/>
                  </a:lnTo>
                  <a:lnTo>
                    <a:pt x="32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8" name="Freeform 801"/>
            <p:cNvSpPr>
              <a:spLocks/>
            </p:cNvSpPr>
            <p:nvPr/>
          </p:nvSpPr>
          <p:spPr bwMode="auto">
            <a:xfrm>
              <a:off x="8467726" y="4979988"/>
              <a:ext cx="161925" cy="38100"/>
            </a:xfrm>
            <a:custGeom>
              <a:avLst/>
              <a:gdLst>
                <a:gd name="T0" fmla="*/ 161925 w 150"/>
                <a:gd name="T1" fmla="*/ 38100 h 36"/>
                <a:gd name="T2" fmla="*/ 161925 w 150"/>
                <a:gd name="T3" fmla="*/ 19050 h 36"/>
                <a:gd name="T4" fmla="*/ 0 w 150"/>
                <a:gd name="T5" fmla="*/ 0 h 36"/>
                <a:gd name="T6" fmla="*/ 0 w 150"/>
                <a:gd name="T7" fmla="*/ 0 h 36"/>
                <a:gd name="T8" fmla="*/ 0 w 150"/>
                <a:gd name="T9" fmla="*/ 19050 h 36"/>
                <a:gd name="T10" fmla="*/ 0 w 150"/>
                <a:gd name="T11" fmla="*/ 19050 h 36"/>
                <a:gd name="T12" fmla="*/ 161925 w 150"/>
                <a:gd name="T13" fmla="*/ 3810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36"/>
                <a:gd name="T23" fmla="*/ 150 w 15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36">
                  <a:moveTo>
                    <a:pt x="150" y="36"/>
                  </a:moveTo>
                  <a:lnTo>
                    <a:pt x="150" y="1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5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199" name="Freeform 802"/>
            <p:cNvSpPr>
              <a:spLocks/>
            </p:cNvSpPr>
            <p:nvPr/>
          </p:nvSpPr>
          <p:spPr bwMode="auto">
            <a:xfrm>
              <a:off x="8304213" y="4940300"/>
              <a:ext cx="163512" cy="58738"/>
            </a:xfrm>
            <a:custGeom>
              <a:avLst/>
              <a:gdLst>
                <a:gd name="T0" fmla="*/ 163512 w 150"/>
                <a:gd name="T1" fmla="*/ 58738 h 55"/>
                <a:gd name="T2" fmla="*/ 163512 w 150"/>
                <a:gd name="T3" fmla="*/ 39515 h 55"/>
                <a:gd name="T4" fmla="*/ 0 w 150"/>
                <a:gd name="T5" fmla="*/ 0 h 55"/>
                <a:gd name="T6" fmla="*/ 9811 w 150"/>
                <a:gd name="T7" fmla="*/ 0 h 55"/>
                <a:gd name="T8" fmla="*/ 0 w 150"/>
                <a:gd name="T9" fmla="*/ 19223 h 55"/>
                <a:gd name="T10" fmla="*/ 0 w 150"/>
                <a:gd name="T11" fmla="*/ 19223 h 55"/>
                <a:gd name="T12" fmla="*/ 163512 w 150"/>
                <a:gd name="T13" fmla="*/ 5873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55"/>
                <a:gd name="T23" fmla="*/ 150 w 150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55">
                  <a:moveTo>
                    <a:pt x="150" y="55"/>
                  </a:moveTo>
                  <a:lnTo>
                    <a:pt x="150" y="37"/>
                  </a:lnTo>
                  <a:lnTo>
                    <a:pt x="0" y="0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5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0" name="Freeform 803"/>
            <p:cNvSpPr>
              <a:spLocks/>
            </p:cNvSpPr>
            <p:nvPr/>
          </p:nvSpPr>
          <p:spPr bwMode="auto">
            <a:xfrm>
              <a:off x="8159750" y="4892676"/>
              <a:ext cx="153988" cy="66675"/>
            </a:xfrm>
            <a:custGeom>
              <a:avLst/>
              <a:gdLst>
                <a:gd name="T0" fmla="*/ 144228 w 142"/>
                <a:gd name="T1" fmla="*/ 66675 h 64"/>
                <a:gd name="T2" fmla="*/ 153988 w 142"/>
                <a:gd name="T3" fmla="*/ 47923 h 64"/>
                <a:gd name="T4" fmla="*/ 9760 w 142"/>
                <a:gd name="T5" fmla="*/ 0 h 64"/>
                <a:gd name="T6" fmla="*/ 9760 w 142"/>
                <a:gd name="T7" fmla="*/ 0 h 64"/>
                <a:gd name="T8" fmla="*/ 0 w 142"/>
                <a:gd name="T9" fmla="*/ 19794 h 64"/>
                <a:gd name="T10" fmla="*/ 0 w 142"/>
                <a:gd name="T11" fmla="*/ 19794 h 64"/>
                <a:gd name="T12" fmla="*/ 144228 w 142"/>
                <a:gd name="T13" fmla="*/ 66675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"/>
                <a:gd name="T22" fmla="*/ 0 h 64"/>
                <a:gd name="T23" fmla="*/ 142 w 142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" h="64">
                  <a:moveTo>
                    <a:pt x="133" y="64"/>
                  </a:moveTo>
                  <a:lnTo>
                    <a:pt x="142" y="46"/>
                  </a:lnTo>
                  <a:lnTo>
                    <a:pt x="9" y="0"/>
                  </a:lnTo>
                  <a:lnTo>
                    <a:pt x="0" y="19"/>
                  </a:lnTo>
                  <a:lnTo>
                    <a:pt x="13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1" name="Freeform 804"/>
            <p:cNvSpPr>
              <a:spLocks/>
            </p:cNvSpPr>
            <p:nvPr/>
          </p:nvSpPr>
          <p:spPr bwMode="auto">
            <a:xfrm>
              <a:off x="8016875" y="4814889"/>
              <a:ext cx="152400" cy="96837"/>
            </a:xfrm>
            <a:custGeom>
              <a:avLst/>
              <a:gdLst>
                <a:gd name="T0" fmla="*/ 142672 w 141"/>
                <a:gd name="T1" fmla="*/ 96837 h 92"/>
                <a:gd name="T2" fmla="*/ 152400 w 141"/>
                <a:gd name="T3" fmla="*/ 76838 h 92"/>
                <a:gd name="T4" fmla="*/ 9728 w 141"/>
                <a:gd name="T5" fmla="*/ 0 h 92"/>
                <a:gd name="T6" fmla="*/ 9728 w 141"/>
                <a:gd name="T7" fmla="*/ 0 h 92"/>
                <a:gd name="T8" fmla="*/ 0 w 141"/>
                <a:gd name="T9" fmla="*/ 18946 h 92"/>
                <a:gd name="T10" fmla="*/ 0 w 141"/>
                <a:gd name="T11" fmla="*/ 18946 h 92"/>
                <a:gd name="T12" fmla="*/ 142672 w 141"/>
                <a:gd name="T13" fmla="*/ 9683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92"/>
                <a:gd name="T23" fmla="*/ 141 w 141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92">
                  <a:moveTo>
                    <a:pt x="132" y="92"/>
                  </a:moveTo>
                  <a:lnTo>
                    <a:pt x="141" y="73"/>
                  </a:lnTo>
                  <a:lnTo>
                    <a:pt x="9" y="0"/>
                  </a:lnTo>
                  <a:lnTo>
                    <a:pt x="0" y="18"/>
                  </a:lnTo>
                  <a:lnTo>
                    <a:pt x="132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2" name="Freeform 805"/>
            <p:cNvSpPr>
              <a:spLocks/>
            </p:cNvSpPr>
            <p:nvPr/>
          </p:nvSpPr>
          <p:spPr bwMode="auto">
            <a:xfrm>
              <a:off x="7881938" y="4727576"/>
              <a:ext cx="144462" cy="106363"/>
            </a:xfrm>
            <a:custGeom>
              <a:avLst/>
              <a:gdLst>
                <a:gd name="T0" fmla="*/ 134686 w 133"/>
                <a:gd name="T1" fmla="*/ 106363 h 101"/>
                <a:gd name="T2" fmla="*/ 144462 w 133"/>
                <a:gd name="T3" fmla="*/ 87407 h 101"/>
                <a:gd name="T4" fmla="*/ 19551 w 133"/>
                <a:gd name="T5" fmla="*/ 0 h 101"/>
                <a:gd name="T6" fmla="*/ 19551 w 133"/>
                <a:gd name="T7" fmla="*/ 0 h 101"/>
                <a:gd name="T8" fmla="*/ 0 w 133"/>
                <a:gd name="T9" fmla="*/ 20009 h 101"/>
                <a:gd name="T10" fmla="*/ 9776 w 133"/>
                <a:gd name="T11" fmla="*/ 20009 h 101"/>
                <a:gd name="T12" fmla="*/ 134686 w 133"/>
                <a:gd name="T13" fmla="*/ 106363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01"/>
                <a:gd name="T23" fmla="*/ 133 w 133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01">
                  <a:moveTo>
                    <a:pt x="124" y="101"/>
                  </a:moveTo>
                  <a:lnTo>
                    <a:pt x="133" y="83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12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3" name="Freeform 806"/>
            <p:cNvSpPr>
              <a:spLocks/>
            </p:cNvSpPr>
            <p:nvPr/>
          </p:nvSpPr>
          <p:spPr bwMode="auto">
            <a:xfrm>
              <a:off x="7777164" y="4621213"/>
              <a:ext cx="123825" cy="125412"/>
            </a:xfrm>
            <a:custGeom>
              <a:avLst/>
              <a:gdLst>
                <a:gd name="T0" fmla="*/ 104444 w 115"/>
                <a:gd name="T1" fmla="*/ 125412 h 119"/>
                <a:gd name="T2" fmla="*/ 123825 w 115"/>
                <a:gd name="T3" fmla="*/ 105388 h 119"/>
                <a:gd name="T4" fmla="*/ 19381 w 115"/>
                <a:gd name="T5" fmla="*/ 0 h 119"/>
                <a:gd name="T6" fmla="*/ 0 w 115"/>
                <a:gd name="T7" fmla="*/ 18970 h 119"/>
                <a:gd name="T8" fmla="*/ 104444 w 115"/>
                <a:gd name="T9" fmla="*/ 125412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19"/>
                <a:gd name="T17" fmla="*/ 115 w 115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19">
                  <a:moveTo>
                    <a:pt x="97" y="119"/>
                  </a:moveTo>
                  <a:lnTo>
                    <a:pt x="115" y="10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97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204" name="Oval 807"/>
            <p:cNvSpPr>
              <a:spLocks noChangeArrowheads="1"/>
            </p:cNvSpPr>
            <p:nvPr/>
          </p:nvSpPr>
          <p:spPr bwMode="auto">
            <a:xfrm>
              <a:off x="9158289" y="265906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5" name="Oval 808"/>
            <p:cNvSpPr>
              <a:spLocks noChangeArrowheads="1"/>
            </p:cNvSpPr>
            <p:nvPr/>
          </p:nvSpPr>
          <p:spPr bwMode="auto">
            <a:xfrm>
              <a:off x="9156700" y="2657476"/>
              <a:ext cx="406400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6" name="Rectangle 809"/>
            <p:cNvSpPr>
              <a:spLocks noChangeArrowheads="1"/>
            </p:cNvSpPr>
            <p:nvPr/>
          </p:nvSpPr>
          <p:spPr bwMode="auto">
            <a:xfrm>
              <a:off x="9228138" y="2716213"/>
              <a:ext cx="248466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BOS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07" name="Oval 810"/>
            <p:cNvSpPr>
              <a:spLocks noChangeArrowheads="1"/>
            </p:cNvSpPr>
            <p:nvPr/>
          </p:nvSpPr>
          <p:spPr bwMode="auto">
            <a:xfrm>
              <a:off x="8783639" y="4854576"/>
              <a:ext cx="403225" cy="250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8" name="Oval 811"/>
            <p:cNvSpPr>
              <a:spLocks noChangeArrowheads="1"/>
            </p:cNvSpPr>
            <p:nvPr/>
          </p:nvSpPr>
          <p:spPr bwMode="auto">
            <a:xfrm>
              <a:off x="8783638" y="4851400"/>
              <a:ext cx="404812" cy="255588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09" name="Rectangle 812"/>
            <p:cNvSpPr>
              <a:spLocks noChangeArrowheads="1"/>
            </p:cNvSpPr>
            <p:nvPr/>
          </p:nvSpPr>
          <p:spPr bwMode="auto">
            <a:xfrm>
              <a:off x="8851900" y="4914900"/>
              <a:ext cx="247650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MIA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10" name="Oval 813"/>
            <p:cNvSpPr>
              <a:spLocks noChangeArrowheads="1"/>
            </p:cNvSpPr>
            <p:nvPr/>
          </p:nvSpPr>
          <p:spPr bwMode="auto">
            <a:xfrm>
              <a:off x="7813676" y="298926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1" name="Oval 814"/>
            <p:cNvSpPr>
              <a:spLocks noChangeArrowheads="1"/>
            </p:cNvSpPr>
            <p:nvPr/>
          </p:nvSpPr>
          <p:spPr bwMode="auto">
            <a:xfrm>
              <a:off x="7813676" y="2987676"/>
              <a:ext cx="404813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2" name="Rectangle 815"/>
            <p:cNvSpPr>
              <a:spLocks noChangeArrowheads="1"/>
            </p:cNvSpPr>
            <p:nvPr/>
          </p:nvSpPr>
          <p:spPr bwMode="auto">
            <a:xfrm>
              <a:off x="7872413" y="3036888"/>
              <a:ext cx="270908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 dirty="0">
                  <a:latin typeface="Times New Roman" panose="02020603050405020304" pitchFamily="18" charset="0"/>
                </a:rPr>
                <a:t>ORD</a:t>
              </a:r>
              <a:endParaRPr lang="en-US" altLang="en-US" sz="1000" b="1" dirty="0">
                <a:latin typeface="Times" panose="02020603050405020304" pitchFamily="18" charset="0"/>
              </a:endParaRPr>
            </a:p>
          </p:txBody>
        </p:sp>
        <p:sp>
          <p:nvSpPr>
            <p:cNvPr id="3213" name="Oval 816"/>
            <p:cNvSpPr>
              <a:spLocks noChangeArrowheads="1"/>
            </p:cNvSpPr>
            <p:nvPr/>
          </p:nvSpPr>
          <p:spPr bwMode="auto">
            <a:xfrm>
              <a:off x="6086476" y="4437063"/>
              <a:ext cx="403225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4" name="Oval 817"/>
            <p:cNvSpPr>
              <a:spLocks noChangeArrowheads="1"/>
            </p:cNvSpPr>
            <p:nvPr/>
          </p:nvSpPr>
          <p:spPr bwMode="auto">
            <a:xfrm>
              <a:off x="6086476" y="4433888"/>
              <a:ext cx="404813" cy="24606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5" name="Rectangle 818"/>
            <p:cNvSpPr>
              <a:spLocks noChangeArrowheads="1"/>
            </p:cNvSpPr>
            <p:nvPr/>
          </p:nvSpPr>
          <p:spPr bwMode="auto">
            <a:xfrm>
              <a:off x="6156325" y="4495800"/>
              <a:ext cx="264496" cy="15388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LAX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  <p:sp>
          <p:nvSpPr>
            <p:cNvPr id="3216" name="Oval 819"/>
            <p:cNvSpPr>
              <a:spLocks noChangeArrowheads="1"/>
            </p:cNvSpPr>
            <p:nvPr/>
          </p:nvSpPr>
          <p:spPr bwMode="auto">
            <a:xfrm>
              <a:off x="7335839" y="4300538"/>
              <a:ext cx="403225" cy="241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7" name="Oval 820"/>
            <p:cNvSpPr>
              <a:spLocks noChangeArrowheads="1"/>
            </p:cNvSpPr>
            <p:nvPr/>
          </p:nvSpPr>
          <p:spPr bwMode="auto">
            <a:xfrm>
              <a:off x="7334251" y="4298951"/>
              <a:ext cx="404813" cy="246063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18" name="Rectangle 821"/>
            <p:cNvSpPr>
              <a:spLocks noChangeArrowheads="1"/>
            </p:cNvSpPr>
            <p:nvPr/>
          </p:nvSpPr>
          <p:spPr bwMode="auto">
            <a:xfrm>
              <a:off x="7392989" y="4356100"/>
              <a:ext cx="282575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DFW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  <p:sp>
          <p:nvSpPr>
            <p:cNvPr id="3219" name="Oval 822"/>
            <p:cNvSpPr>
              <a:spLocks noChangeArrowheads="1"/>
            </p:cNvSpPr>
            <p:nvPr/>
          </p:nvSpPr>
          <p:spPr bwMode="auto">
            <a:xfrm>
              <a:off x="5991226" y="3706814"/>
              <a:ext cx="403225" cy="2428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20" name="Oval 823"/>
            <p:cNvSpPr>
              <a:spLocks noChangeArrowheads="1"/>
            </p:cNvSpPr>
            <p:nvPr/>
          </p:nvSpPr>
          <p:spPr bwMode="auto">
            <a:xfrm>
              <a:off x="5989638" y="3706813"/>
              <a:ext cx="406400" cy="246062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221" name="Rectangle 824"/>
            <p:cNvSpPr>
              <a:spLocks noChangeArrowheads="1"/>
            </p:cNvSpPr>
            <p:nvPr/>
          </p:nvSpPr>
          <p:spPr bwMode="auto">
            <a:xfrm>
              <a:off x="6069014" y="3765550"/>
              <a:ext cx="231775" cy="152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000">
                  <a:latin typeface="Times New Roman" panose="02020603050405020304" pitchFamily="18" charset="0"/>
                </a:rPr>
                <a:t>SFO</a:t>
              </a:r>
              <a:endParaRPr lang="en-US" altLang="en-US" sz="1000" b="1">
                <a:latin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9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DAGs and Topological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5179562" cy="43509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 smtClean="0"/>
                  <a:t>A </a:t>
                </a:r>
                <a:r>
                  <a:rPr lang="en-US" altLang="en-US" b="1" dirty="0" smtClean="0">
                    <a:solidFill>
                      <a:schemeClr val="accent1"/>
                    </a:solidFill>
                  </a:rPr>
                  <a:t>directed acyclic graph (DAG) </a:t>
                </a:r>
                <a:r>
                  <a:rPr lang="en-US" altLang="en-US" dirty="0" smtClean="0"/>
                  <a:t>is a digraph that has no directed cycles</a:t>
                </a:r>
              </a:p>
              <a:p>
                <a:r>
                  <a:rPr lang="en-US" altLang="en-US" dirty="0" smtClean="0"/>
                  <a:t>A topological ordering of a digraph is a numbering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 smtClean="0"/>
                  <a:t> </a:t>
                </a:r>
              </a:p>
              <a:p>
                <a:pPr lvl="1"/>
                <a:r>
                  <a:rPr lang="en-US" altLang="en-US" dirty="0"/>
                  <a:t>O</a:t>
                </a:r>
                <a:r>
                  <a:rPr lang="en-US" altLang="en-US" dirty="0" smtClean="0"/>
                  <a:t>f the vertices such that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dirty="0" smtClean="0"/>
                  <a:t>, we have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dirty="0" smtClean="0"/>
              </a:p>
              <a:p>
                <a:r>
                  <a:rPr lang="en-US" altLang="en-US" dirty="0" smtClean="0"/>
                  <a:t>Example: in a task scheduling digraph, a topological ordering a task sequence that satisfies the precedence constraints</a:t>
                </a:r>
              </a:p>
              <a:p>
                <a:r>
                  <a:rPr lang="en-US" altLang="en-US" dirty="0" smtClean="0"/>
                  <a:t>Theorem - A digraph admits a topological ordering if and only if it is a DAG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458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179562" cy="4350940"/>
              </a:xfrm>
              <a:blipFill rotWithShape="0">
                <a:blip r:embed="rId2"/>
                <a:stretch>
                  <a:fillRect l="-164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32172" y="1807028"/>
            <a:ext cx="3213100" cy="2057400"/>
            <a:chOff x="6629400" y="1600200"/>
            <a:chExt cx="3213100" cy="2057400"/>
          </a:xfrm>
        </p:grpSpPr>
        <p:sp>
          <p:nvSpPr>
            <p:cNvPr id="24582" name="Oval 4"/>
            <p:cNvSpPr>
              <a:spLocks noChangeArrowheads="1"/>
            </p:cNvSpPr>
            <p:nvPr/>
          </p:nvSpPr>
          <p:spPr bwMode="auto">
            <a:xfrm>
              <a:off x="6629400" y="22098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4583" name="Oval 5"/>
            <p:cNvSpPr>
              <a:spLocks noChangeArrowheads="1"/>
            </p:cNvSpPr>
            <p:nvPr/>
          </p:nvSpPr>
          <p:spPr bwMode="auto">
            <a:xfrm>
              <a:off x="6629400" y="32004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4584" name="Oval 6"/>
            <p:cNvSpPr>
              <a:spLocks noChangeArrowheads="1"/>
            </p:cNvSpPr>
            <p:nvPr/>
          </p:nvSpPr>
          <p:spPr bwMode="auto">
            <a:xfrm>
              <a:off x="7924800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24585" name="Oval 7"/>
            <p:cNvSpPr>
              <a:spLocks noChangeArrowheads="1"/>
            </p:cNvSpPr>
            <p:nvPr/>
          </p:nvSpPr>
          <p:spPr bwMode="auto">
            <a:xfrm>
              <a:off x="7924800" y="2743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4586" name="Oval 8"/>
            <p:cNvSpPr>
              <a:spLocks noChangeArrowheads="1"/>
            </p:cNvSpPr>
            <p:nvPr/>
          </p:nvSpPr>
          <p:spPr bwMode="auto">
            <a:xfrm>
              <a:off x="9210675" y="1600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24587" name="AutoShape 9"/>
            <p:cNvCxnSpPr>
              <a:cxnSpLocks noChangeShapeType="1"/>
              <a:stCxn id="24582" idx="7"/>
              <a:endCxn id="24584" idx="2"/>
            </p:cNvCxnSpPr>
            <p:nvPr/>
          </p:nvCxnSpPr>
          <p:spPr bwMode="auto">
            <a:xfrm flipV="1">
              <a:off x="7019925" y="1828800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AutoShape 10"/>
            <p:cNvCxnSpPr>
              <a:cxnSpLocks noChangeShapeType="1"/>
              <a:stCxn id="24582" idx="5"/>
              <a:endCxn id="24585" idx="2"/>
            </p:cNvCxnSpPr>
            <p:nvPr/>
          </p:nvCxnSpPr>
          <p:spPr bwMode="auto">
            <a:xfrm>
              <a:off x="7019925" y="2609850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AutoShape 11"/>
            <p:cNvCxnSpPr>
              <a:cxnSpLocks noChangeShapeType="1"/>
              <a:stCxn id="24584" idx="6"/>
              <a:endCxn id="24586" idx="2"/>
            </p:cNvCxnSpPr>
            <p:nvPr/>
          </p:nvCxnSpPr>
          <p:spPr bwMode="auto">
            <a:xfrm>
              <a:off x="8391526" y="1828800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AutoShape 12"/>
            <p:cNvCxnSpPr>
              <a:cxnSpLocks noChangeShapeType="1"/>
              <a:stCxn id="24585" idx="0"/>
              <a:endCxn id="24584" idx="4"/>
            </p:cNvCxnSpPr>
            <p:nvPr/>
          </p:nvCxnSpPr>
          <p:spPr bwMode="auto">
            <a:xfrm flipV="1">
              <a:off x="8153400" y="2066925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AutoShape 13"/>
            <p:cNvCxnSpPr>
              <a:cxnSpLocks noChangeShapeType="1"/>
              <a:stCxn id="24583" idx="6"/>
              <a:endCxn id="24585" idx="3"/>
            </p:cNvCxnSpPr>
            <p:nvPr/>
          </p:nvCxnSpPr>
          <p:spPr bwMode="auto">
            <a:xfrm flipV="1">
              <a:off x="7096125" y="3143250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8750300" y="3200400"/>
              <a:ext cx="1092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DAG </a:t>
              </a:r>
              <a:r>
                <a:rPr lang="en-US" altLang="en-US" b="1" i="1"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27372" y="4016828"/>
            <a:ext cx="4064000" cy="2583598"/>
            <a:chOff x="6324600" y="3810000"/>
            <a:chExt cx="4064000" cy="2583598"/>
          </a:xfrm>
        </p:grpSpPr>
        <p:sp>
          <p:nvSpPr>
            <p:cNvPr id="24593" name="Oval 15"/>
            <p:cNvSpPr>
              <a:spLocks noChangeArrowheads="1"/>
            </p:cNvSpPr>
            <p:nvPr/>
          </p:nvSpPr>
          <p:spPr bwMode="auto">
            <a:xfrm>
              <a:off x="6629400" y="47974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B</a:t>
              </a:r>
            </a:p>
          </p:txBody>
        </p:sp>
        <p:sp>
          <p:nvSpPr>
            <p:cNvPr id="24594" name="Oval 16"/>
            <p:cNvSpPr>
              <a:spLocks noChangeArrowheads="1"/>
            </p:cNvSpPr>
            <p:nvPr/>
          </p:nvSpPr>
          <p:spPr bwMode="auto">
            <a:xfrm>
              <a:off x="6629400" y="57880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A</a:t>
              </a:r>
            </a:p>
          </p:txBody>
        </p:sp>
        <p:sp>
          <p:nvSpPr>
            <p:cNvPr id="24595" name="Oval 17"/>
            <p:cNvSpPr>
              <a:spLocks noChangeArrowheads="1"/>
            </p:cNvSpPr>
            <p:nvPr/>
          </p:nvSpPr>
          <p:spPr bwMode="auto">
            <a:xfrm>
              <a:off x="7924800" y="4187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D</a:t>
              </a:r>
            </a:p>
          </p:txBody>
        </p:sp>
        <p:sp>
          <p:nvSpPr>
            <p:cNvPr id="24596" name="Oval 18"/>
            <p:cNvSpPr>
              <a:spLocks noChangeArrowheads="1"/>
            </p:cNvSpPr>
            <p:nvPr/>
          </p:nvSpPr>
          <p:spPr bwMode="auto">
            <a:xfrm>
              <a:off x="7924800" y="5330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C</a:t>
              </a:r>
            </a:p>
          </p:txBody>
        </p:sp>
        <p:sp>
          <p:nvSpPr>
            <p:cNvPr id="24597" name="Oval 19"/>
            <p:cNvSpPr>
              <a:spLocks noChangeArrowheads="1"/>
            </p:cNvSpPr>
            <p:nvPr/>
          </p:nvSpPr>
          <p:spPr bwMode="auto">
            <a:xfrm>
              <a:off x="9210675" y="4187825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E</a:t>
              </a:r>
            </a:p>
          </p:txBody>
        </p:sp>
        <p:cxnSp>
          <p:nvCxnSpPr>
            <p:cNvPr id="24598" name="AutoShape 20"/>
            <p:cNvCxnSpPr>
              <a:cxnSpLocks noChangeShapeType="1"/>
              <a:stCxn id="24593" idx="7"/>
              <a:endCxn id="24595" idx="2"/>
            </p:cNvCxnSpPr>
            <p:nvPr/>
          </p:nvCxnSpPr>
          <p:spPr bwMode="auto">
            <a:xfrm flipV="1">
              <a:off x="7019925" y="4416425"/>
              <a:ext cx="895350" cy="4381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21"/>
            <p:cNvCxnSpPr>
              <a:cxnSpLocks noChangeShapeType="1"/>
              <a:stCxn id="24593" idx="5"/>
              <a:endCxn id="24596" idx="2"/>
            </p:cNvCxnSpPr>
            <p:nvPr/>
          </p:nvCxnSpPr>
          <p:spPr bwMode="auto">
            <a:xfrm>
              <a:off x="7019925" y="5197475"/>
              <a:ext cx="895350" cy="361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2"/>
            <p:cNvCxnSpPr>
              <a:cxnSpLocks noChangeShapeType="1"/>
              <a:stCxn id="24595" idx="6"/>
              <a:endCxn id="24597" idx="2"/>
            </p:cNvCxnSpPr>
            <p:nvPr/>
          </p:nvCxnSpPr>
          <p:spPr bwMode="auto">
            <a:xfrm>
              <a:off x="8391526" y="4416425"/>
              <a:ext cx="8096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3"/>
            <p:cNvCxnSpPr>
              <a:cxnSpLocks noChangeShapeType="1"/>
              <a:stCxn id="24596" idx="0"/>
              <a:endCxn id="24595" idx="4"/>
            </p:cNvCxnSpPr>
            <p:nvPr/>
          </p:nvCxnSpPr>
          <p:spPr bwMode="auto">
            <a:xfrm flipV="1">
              <a:off x="8153400" y="4654550"/>
              <a:ext cx="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4"/>
            <p:cNvCxnSpPr>
              <a:cxnSpLocks noChangeShapeType="1"/>
              <a:stCxn id="24594" idx="6"/>
              <a:endCxn id="24596" idx="3"/>
            </p:cNvCxnSpPr>
            <p:nvPr/>
          </p:nvCxnSpPr>
          <p:spPr bwMode="auto">
            <a:xfrm flipV="1">
              <a:off x="7096125" y="5730875"/>
              <a:ext cx="895350" cy="285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8305800" y="5562601"/>
              <a:ext cx="2082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Topological ordering of </a:t>
              </a:r>
              <a:r>
                <a:rPr lang="en-US" altLang="en-US" b="1" i="1"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6324600" y="54102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6324600" y="44196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8305800" y="50292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8229600" y="38100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9448800" y="3810000"/>
              <a:ext cx="42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b="1" i="1">
                  <a:latin typeface="Times New Roman" panose="02020603050405020304" pitchFamily="18" charset="0"/>
                </a:rPr>
                <a:t>v</a:t>
              </a:r>
              <a:r>
                <a:rPr lang="en-US" altLang="en-US" baseline="-25000">
                  <a:latin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3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Scheduling: edge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 smtClean="0"/>
                  <a:t>means task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dirty="0" smtClean="0"/>
                  <a:t> must be completed before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dirty="0" smtClean="0"/>
                  <a:t> can be started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14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036889" y="2975900"/>
            <a:ext cx="6945311" cy="3616324"/>
            <a:chOff x="3036889" y="2708276"/>
            <a:chExt cx="6945311" cy="3616324"/>
          </a:xfrm>
        </p:grpSpPr>
        <p:sp>
          <p:nvSpPr>
            <p:cNvPr id="6150" name="Oval 153"/>
            <p:cNvSpPr>
              <a:spLocks noChangeArrowheads="1"/>
            </p:cNvSpPr>
            <p:nvPr/>
          </p:nvSpPr>
          <p:spPr bwMode="auto">
            <a:xfrm>
              <a:off x="8305800" y="5302250"/>
              <a:ext cx="1676400" cy="102235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The good life</a:t>
              </a:r>
            </a:p>
          </p:txBody>
        </p:sp>
        <p:sp>
          <p:nvSpPr>
            <p:cNvPr id="6151" name="Oval 155"/>
            <p:cNvSpPr>
              <a:spLocks noChangeArrowheads="1"/>
            </p:cNvSpPr>
            <p:nvPr/>
          </p:nvSpPr>
          <p:spPr bwMode="auto">
            <a:xfrm>
              <a:off x="4510088" y="47244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ics141</a:t>
              </a:r>
            </a:p>
          </p:txBody>
        </p:sp>
        <p:sp>
          <p:nvSpPr>
            <p:cNvPr id="6152" name="Oval 156"/>
            <p:cNvSpPr>
              <a:spLocks noChangeArrowheads="1"/>
            </p:cNvSpPr>
            <p:nvPr/>
          </p:nvSpPr>
          <p:spPr bwMode="auto">
            <a:xfrm>
              <a:off x="3051175" y="471011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ics131</a:t>
              </a:r>
            </a:p>
          </p:txBody>
        </p:sp>
        <p:sp>
          <p:nvSpPr>
            <p:cNvPr id="6153" name="Oval 157"/>
            <p:cNvSpPr>
              <a:spLocks noChangeArrowheads="1"/>
            </p:cNvSpPr>
            <p:nvPr/>
          </p:nvSpPr>
          <p:spPr bwMode="auto">
            <a:xfrm>
              <a:off x="5929313" y="47244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ics121</a:t>
              </a:r>
            </a:p>
          </p:txBody>
        </p:sp>
        <p:sp>
          <p:nvSpPr>
            <p:cNvPr id="6154" name="Oval 158"/>
            <p:cNvSpPr>
              <a:spLocks noChangeArrowheads="1"/>
            </p:cNvSpPr>
            <p:nvPr/>
          </p:nvSpPr>
          <p:spPr bwMode="auto">
            <a:xfrm>
              <a:off x="4481513" y="3751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ics53</a:t>
              </a:r>
            </a:p>
          </p:txBody>
        </p:sp>
        <p:sp>
          <p:nvSpPr>
            <p:cNvPr id="6155" name="Oval 159"/>
            <p:cNvSpPr>
              <a:spLocks noChangeArrowheads="1"/>
            </p:cNvSpPr>
            <p:nvPr/>
          </p:nvSpPr>
          <p:spPr bwMode="auto">
            <a:xfrm>
              <a:off x="5929313" y="380841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ics52</a:t>
              </a:r>
            </a:p>
          </p:txBody>
        </p:sp>
        <p:sp>
          <p:nvSpPr>
            <p:cNvPr id="6156" name="Oval 160"/>
            <p:cNvSpPr>
              <a:spLocks noChangeArrowheads="1"/>
            </p:cNvSpPr>
            <p:nvPr/>
          </p:nvSpPr>
          <p:spPr bwMode="auto">
            <a:xfrm>
              <a:off x="3051175" y="3751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ics51</a:t>
              </a:r>
            </a:p>
          </p:txBody>
        </p:sp>
        <p:sp>
          <p:nvSpPr>
            <p:cNvPr id="6157" name="Oval 161"/>
            <p:cNvSpPr>
              <a:spLocks noChangeArrowheads="1"/>
            </p:cNvSpPr>
            <p:nvPr/>
          </p:nvSpPr>
          <p:spPr bwMode="auto">
            <a:xfrm>
              <a:off x="5943600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ics23</a:t>
              </a:r>
            </a:p>
          </p:txBody>
        </p:sp>
        <p:sp>
          <p:nvSpPr>
            <p:cNvPr id="6158" name="Oval 162"/>
            <p:cNvSpPr>
              <a:spLocks noChangeArrowheads="1"/>
            </p:cNvSpPr>
            <p:nvPr/>
          </p:nvSpPr>
          <p:spPr bwMode="auto">
            <a:xfrm>
              <a:off x="4495800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ics22</a:t>
              </a:r>
            </a:p>
          </p:txBody>
        </p:sp>
        <p:sp>
          <p:nvSpPr>
            <p:cNvPr id="6159" name="Oval 163"/>
            <p:cNvSpPr>
              <a:spLocks noChangeArrowheads="1"/>
            </p:cNvSpPr>
            <p:nvPr/>
          </p:nvSpPr>
          <p:spPr bwMode="auto">
            <a:xfrm>
              <a:off x="3051175" y="270827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ics21</a:t>
              </a:r>
            </a:p>
          </p:txBody>
        </p:sp>
        <p:cxnSp>
          <p:nvCxnSpPr>
            <p:cNvPr id="6160" name="AutoShape 164"/>
            <p:cNvCxnSpPr>
              <a:cxnSpLocks noChangeShapeType="1"/>
              <a:stCxn id="6159" idx="6"/>
              <a:endCxn id="6158" idx="2"/>
            </p:cNvCxnSpPr>
            <p:nvPr/>
          </p:nvCxnSpPr>
          <p:spPr bwMode="auto">
            <a:xfrm>
              <a:off x="4132263" y="2954338"/>
              <a:ext cx="34925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AutoShape 165"/>
            <p:cNvCxnSpPr>
              <a:cxnSpLocks noChangeShapeType="1"/>
              <a:stCxn id="6158" idx="6"/>
              <a:endCxn id="6157" idx="2"/>
            </p:cNvCxnSpPr>
            <p:nvPr/>
          </p:nvCxnSpPr>
          <p:spPr bwMode="auto">
            <a:xfrm>
              <a:off x="5576889" y="2954338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AutoShape 166"/>
            <p:cNvCxnSpPr>
              <a:cxnSpLocks noChangeShapeType="1"/>
              <a:stCxn id="6159" idx="4"/>
              <a:endCxn id="6156" idx="0"/>
            </p:cNvCxnSpPr>
            <p:nvPr/>
          </p:nvCxnSpPr>
          <p:spPr bwMode="auto">
            <a:xfrm>
              <a:off x="3584575" y="3214689"/>
              <a:ext cx="0" cy="522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AutoShape 167"/>
            <p:cNvCxnSpPr>
              <a:cxnSpLocks noChangeShapeType="1"/>
              <a:stCxn id="6157" idx="4"/>
              <a:endCxn id="6155" idx="0"/>
            </p:cNvCxnSpPr>
            <p:nvPr/>
          </p:nvCxnSpPr>
          <p:spPr bwMode="auto">
            <a:xfrm flipH="1">
              <a:off x="6462714" y="3214689"/>
              <a:ext cx="14287" cy="5794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4" name="AutoShape 168"/>
            <p:cNvCxnSpPr>
              <a:cxnSpLocks noChangeShapeType="1"/>
              <a:stCxn id="6156" idx="6"/>
              <a:endCxn id="6154" idx="2"/>
            </p:cNvCxnSpPr>
            <p:nvPr/>
          </p:nvCxnSpPr>
          <p:spPr bwMode="auto">
            <a:xfrm>
              <a:off x="4132263" y="3997325"/>
              <a:ext cx="334962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5" name="AutoShape 169"/>
            <p:cNvCxnSpPr>
              <a:cxnSpLocks noChangeShapeType="1"/>
              <a:stCxn id="6159" idx="5"/>
              <a:endCxn id="6154" idx="1"/>
            </p:cNvCxnSpPr>
            <p:nvPr/>
          </p:nvCxnSpPr>
          <p:spPr bwMode="auto">
            <a:xfrm>
              <a:off x="3962400" y="3143251"/>
              <a:ext cx="674688" cy="665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6" name="AutoShape 170"/>
            <p:cNvCxnSpPr>
              <a:cxnSpLocks noChangeShapeType="1"/>
              <a:stCxn id="6158" idx="4"/>
              <a:endCxn id="6154" idx="0"/>
            </p:cNvCxnSpPr>
            <p:nvPr/>
          </p:nvCxnSpPr>
          <p:spPr bwMode="auto">
            <a:xfrm flipH="1">
              <a:off x="5014914" y="3214689"/>
              <a:ext cx="14287" cy="5222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7" name="AutoShape 171"/>
            <p:cNvCxnSpPr>
              <a:cxnSpLocks noChangeShapeType="1"/>
              <a:stCxn id="6157" idx="3"/>
              <a:endCxn id="6154" idx="7"/>
            </p:cNvCxnSpPr>
            <p:nvPr/>
          </p:nvCxnSpPr>
          <p:spPr bwMode="auto">
            <a:xfrm flipH="1">
              <a:off x="5392739" y="3143251"/>
              <a:ext cx="706437" cy="665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8" name="AutoShape 172"/>
            <p:cNvCxnSpPr>
              <a:cxnSpLocks noChangeShapeType="1"/>
              <a:stCxn id="6155" idx="4"/>
              <a:endCxn id="6153" idx="0"/>
            </p:cNvCxnSpPr>
            <p:nvPr/>
          </p:nvCxnSpPr>
          <p:spPr bwMode="auto">
            <a:xfrm>
              <a:off x="6462713" y="4314825"/>
              <a:ext cx="0" cy="395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9" name="AutoShape 173"/>
            <p:cNvCxnSpPr>
              <a:cxnSpLocks noChangeShapeType="1"/>
              <a:stCxn id="6159" idx="2"/>
              <a:endCxn id="6152" idx="2"/>
            </p:cNvCxnSpPr>
            <p:nvPr/>
          </p:nvCxnSpPr>
          <p:spPr bwMode="auto">
            <a:xfrm rot="10800000" flipH="1" flipV="1">
              <a:off x="3036889" y="2954339"/>
              <a:ext cx="1587" cy="2001837"/>
            </a:xfrm>
            <a:prstGeom prst="curvedConnector3">
              <a:avLst>
                <a:gd name="adj1" fmla="val -1350000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0" name="AutoShape 174"/>
            <p:cNvCxnSpPr>
              <a:cxnSpLocks noChangeShapeType="1"/>
              <a:stCxn id="6156" idx="5"/>
              <a:endCxn id="6151" idx="1"/>
            </p:cNvCxnSpPr>
            <p:nvPr/>
          </p:nvCxnSpPr>
          <p:spPr bwMode="auto">
            <a:xfrm>
              <a:off x="3962401" y="4186238"/>
              <a:ext cx="703263" cy="5953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1" name="Oval 175"/>
            <p:cNvSpPr>
              <a:spLocks noChangeArrowheads="1"/>
            </p:cNvSpPr>
            <p:nvPr/>
          </p:nvSpPr>
          <p:spPr bwMode="auto">
            <a:xfrm>
              <a:off x="8610600" y="4132264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ics161</a:t>
              </a:r>
            </a:p>
          </p:txBody>
        </p:sp>
        <p:sp>
          <p:nvSpPr>
            <p:cNvPr id="6172" name="Oval 176"/>
            <p:cNvSpPr>
              <a:spLocks noChangeArrowheads="1"/>
            </p:cNvSpPr>
            <p:nvPr/>
          </p:nvSpPr>
          <p:spPr bwMode="auto">
            <a:xfrm>
              <a:off x="4038600" y="5638801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ics151</a:t>
              </a:r>
            </a:p>
          </p:txBody>
        </p:sp>
        <p:cxnSp>
          <p:nvCxnSpPr>
            <p:cNvPr id="6173" name="AutoShape 177"/>
            <p:cNvCxnSpPr>
              <a:cxnSpLocks noChangeShapeType="1"/>
              <a:stCxn id="6156" idx="4"/>
              <a:endCxn id="6172" idx="0"/>
            </p:cNvCxnSpPr>
            <p:nvPr/>
          </p:nvCxnSpPr>
          <p:spPr bwMode="auto">
            <a:xfrm rot="16200000" flipH="1">
              <a:off x="3394869" y="4447382"/>
              <a:ext cx="1366838" cy="987425"/>
            </a:xfrm>
            <a:prstGeom prst="curvedConnector3">
              <a:avLst>
                <a:gd name="adj1" fmla="val 34028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4" name="AutoShape 178"/>
            <p:cNvCxnSpPr>
              <a:cxnSpLocks noChangeShapeType="1"/>
              <a:stCxn id="6157" idx="6"/>
              <a:endCxn id="6172" idx="6"/>
            </p:cNvCxnSpPr>
            <p:nvPr/>
          </p:nvCxnSpPr>
          <p:spPr bwMode="auto">
            <a:xfrm flipH="1">
              <a:off x="5119688" y="2954339"/>
              <a:ext cx="1905000" cy="2930525"/>
            </a:xfrm>
            <a:prstGeom prst="curvedConnector3">
              <a:avLst>
                <a:gd name="adj1" fmla="val -251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5" name="AutoShape 179"/>
            <p:cNvCxnSpPr>
              <a:cxnSpLocks noChangeShapeType="1"/>
              <a:stCxn id="6157" idx="6"/>
              <a:endCxn id="6171" idx="0"/>
            </p:cNvCxnSpPr>
            <p:nvPr/>
          </p:nvCxnSpPr>
          <p:spPr bwMode="auto">
            <a:xfrm>
              <a:off x="7024688" y="2954339"/>
              <a:ext cx="2119312" cy="1163637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76" name="AutoShape 180"/>
            <p:cNvCxnSpPr>
              <a:cxnSpLocks noChangeShapeType="1"/>
              <a:stCxn id="6171" idx="4"/>
              <a:endCxn id="6150" idx="0"/>
            </p:cNvCxnSpPr>
            <p:nvPr/>
          </p:nvCxnSpPr>
          <p:spPr bwMode="auto">
            <a:xfrm>
              <a:off x="9144000" y="4638675"/>
              <a:ext cx="0" cy="6492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77" name="Oval 181"/>
            <p:cNvSpPr>
              <a:spLocks noChangeArrowheads="1"/>
            </p:cNvSpPr>
            <p:nvPr/>
          </p:nvSpPr>
          <p:spPr bwMode="auto">
            <a:xfrm>
              <a:off x="7391400" y="4733926"/>
              <a:ext cx="1066800" cy="49212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ics171</a:t>
              </a:r>
            </a:p>
          </p:txBody>
        </p:sp>
        <p:cxnSp>
          <p:nvCxnSpPr>
            <p:cNvPr id="6178" name="AutoShape 182"/>
            <p:cNvCxnSpPr>
              <a:cxnSpLocks noChangeShapeType="1"/>
              <a:stCxn id="6155" idx="6"/>
              <a:endCxn id="6177" idx="0"/>
            </p:cNvCxnSpPr>
            <p:nvPr/>
          </p:nvCxnSpPr>
          <p:spPr bwMode="auto">
            <a:xfrm>
              <a:off x="7010400" y="4054476"/>
              <a:ext cx="914400" cy="665163"/>
            </a:xfrm>
            <a:prstGeom prst="curvedConnector2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770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Topological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Number vertices,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implies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25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219145" y="2144296"/>
            <a:ext cx="5121276" cy="4294186"/>
            <a:chOff x="3519488" y="2176464"/>
            <a:chExt cx="5121276" cy="4294186"/>
          </a:xfrm>
        </p:grpSpPr>
        <p:sp>
          <p:nvSpPr>
            <p:cNvPr id="25604" name="Oval 259"/>
            <p:cNvSpPr>
              <a:spLocks noChangeArrowheads="1"/>
            </p:cNvSpPr>
            <p:nvPr/>
          </p:nvSpPr>
          <p:spPr bwMode="auto">
            <a:xfrm>
              <a:off x="3519489" y="2251076"/>
              <a:ext cx="9302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5" name="Oval 260"/>
            <p:cNvSpPr>
              <a:spLocks noChangeArrowheads="1"/>
            </p:cNvSpPr>
            <p:nvPr/>
          </p:nvSpPr>
          <p:spPr bwMode="auto">
            <a:xfrm>
              <a:off x="3570289" y="2767013"/>
              <a:ext cx="2073275" cy="5143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6" name="Oval 261"/>
            <p:cNvSpPr>
              <a:spLocks noChangeArrowheads="1"/>
            </p:cNvSpPr>
            <p:nvPr/>
          </p:nvSpPr>
          <p:spPr bwMode="auto">
            <a:xfrm>
              <a:off x="6002339" y="2724151"/>
              <a:ext cx="714375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7" name="Oval 262"/>
            <p:cNvSpPr>
              <a:spLocks noChangeArrowheads="1"/>
            </p:cNvSpPr>
            <p:nvPr/>
          </p:nvSpPr>
          <p:spPr bwMode="auto">
            <a:xfrm>
              <a:off x="5257800" y="3541714"/>
              <a:ext cx="527050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8" name="Oval 263"/>
            <p:cNvSpPr>
              <a:spLocks noChangeArrowheads="1"/>
            </p:cNvSpPr>
            <p:nvPr/>
          </p:nvSpPr>
          <p:spPr bwMode="auto">
            <a:xfrm>
              <a:off x="6477000" y="3505201"/>
              <a:ext cx="1131888" cy="4302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altLang="en-US" sz="1600" dirty="0"/>
                <a:t>more </a:t>
              </a:r>
              <a:r>
                <a:rPr lang="en-US" altLang="en-US" sz="1600" dirty="0" err="1"/>
                <a:t>c.s</a:t>
              </a:r>
              <a:r>
                <a:rPr lang="en-US" altLang="en-US" sz="1600" dirty="0"/>
                <a:t>.</a:t>
              </a:r>
            </a:p>
          </p:txBody>
        </p:sp>
        <p:sp>
          <p:nvSpPr>
            <p:cNvPr id="25609" name="Oval 264"/>
            <p:cNvSpPr>
              <a:spLocks noChangeArrowheads="1"/>
            </p:cNvSpPr>
            <p:nvPr/>
          </p:nvSpPr>
          <p:spPr bwMode="auto">
            <a:xfrm>
              <a:off x="3713164" y="3886201"/>
              <a:ext cx="638175" cy="4032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0" name="Oval 265"/>
            <p:cNvSpPr>
              <a:spLocks noChangeArrowheads="1"/>
            </p:cNvSpPr>
            <p:nvPr/>
          </p:nvSpPr>
          <p:spPr bwMode="auto">
            <a:xfrm>
              <a:off x="4724400" y="4324350"/>
              <a:ext cx="1887538" cy="400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write </a:t>
              </a:r>
              <a:r>
                <a:rPr lang="en-US" altLang="en-US" sz="1600" dirty="0" err="1">
                  <a:latin typeface="+mn-lt"/>
                </a:rPr>
                <a:t>c.s</a:t>
              </a:r>
              <a:r>
                <a:rPr lang="en-US" altLang="en-US" sz="1600" dirty="0">
                  <a:latin typeface="+mn-lt"/>
                </a:rPr>
                <a:t>. </a:t>
              </a:r>
              <a:r>
                <a:rPr lang="en-US" altLang="en-US" sz="1600" dirty="0" smtClean="0">
                  <a:latin typeface="+mn-lt"/>
                </a:rPr>
                <a:t>program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11" name="Oval 266"/>
            <p:cNvSpPr>
              <a:spLocks noChangeArrowheads="1"/>
            </p:cNvSpPr>
            <p:nvPr/>
          </p:nvSpPr>
          <p:spPr bwMode="auto">
            <a:xfrm>
              <a:off x="6907214" y="4719638"/>
              <a:ext cx="1246187" cy="3238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2" name="Oval 267"/>
            <p:cNvSpPr>
              <a:spLocks noChangeArrowheads="1"/>
            </p:cNvSpPr>
            <p:nvPr/>
          </p:nvSpPr>
          <p:spPr bwMode="auto">
            <a:xfrm>
              <a:off x="3519488" y="4953000"/>
              <a:ext cx="1738312" cy="5207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3" name="Oval 268"/>
            <p:cNvSpPr>
              <a:spLocks noChangeArrowheads="1"/>
            </p:cNvSpPr>
            <p:nvPr/>
          </p:nvSpPr>
          <p:spPr bwMode="auto">
            <a:xfrm>
              <a:off x="5105401" y="5715000"/>
              <a:ext cx="671513" cy="3111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4" name="Oval 269"/>
            <p:cNvSpPr>
              <a:spLocks noChangeArrowheads="1"/>
            </p:cNvSpPr>
            <p:nvPr/>
          </p:nvSpPr>
          <p:spPr bwMode="auto">
            <a:xfrm>
              <a:off x="6477001" y="5943600"/>
              <a:ext cx="2163763" cy="527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dream about </a:t>
              </a:r>
              <a:r>
                <a:rPr lang="en-US" altLang="en-US" sz="1600" dirty="0" smtClean="0">
                  <a:latin typeface="+mn-lt"/>
                </a:rPr>
                <a:t>graphs</a:t>
              </a:r>
              <a:endParaRPr lang="en-US" altLang="en-US" sz="1600" dirty="0">
                <a:latin typeface="+mn-lt"/>
              </a:endParaRPr>
            </a:p>
          </p:txBody>
        </p:sp>
        <p:cxnSp>
          <p:nvCxnSpPr>
            <p:cNvPr id="25615" name="AutoShape 270"/>
            <p:cNvCxnSpPr>
              <a:cxnSpLocks noChangeShapeType="1"/>
              <a:stCxn id="25604" idx="5"/>
              <a:endCxn id="25605" idx="0"/>
            </p:cNvCxnSpPr>
            <p:nvPr/>
          </p:nvCxnSpPr>
          <p:spPr bwMode="auto">
            <a:xfrm>
              <a:off x="4313239" y="2543175"/>
              <a:ext cx="293687" cy="204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271"/>
            <p:cNvCxnSpPr>
              <a:cxnSpLocks noChangeShapeType="1"/>
              <a:stCxn id="25605" idx="7"/>
              <a:endCxn id="25606" idx="2"/>
            </p:cNvCxnSpPr>
            <p:nvPr/>
          </p:nvCxnSpPr>
          <p:spPr bwMode="auto">
            <a:xfrm>
              <a:off x="5340350" y="2822576"/>
              <a:ext cx="642938" cy="238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272"/>
            <p:cNvCxnSpPr>
              <a:cxnSpLocks noChangeShapeType="1"/>
              <a:stCxn id="25605" idx="4"/>
              <a:endCxn id="25607" idx="1"/>
            </p:cNvCxnSpPr>
            <p:nvPr/>
          </p:nvCxnSpPr>
          <p:spPr bwMode="auto">
            <a:xfrm>
              <a:off x="4606926" y="3300413"/>
              <a:ext cx="728663" cy="2587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AutoShape 273"/>
            <p:cNvCxnSpPr>
              <a:cxnSpLocks noChangeShapeType="1"/>
              <a:stCxn id="25606" idx="5"/>
              <a:endCxn id="25608" idx="0"/>
            </p:cNvCxnSpPr>
            <p:nvPr/>
          </p:nvCxnSpPr>
          <p:spPr bwMode="auto">
            <a:xfrm>
              <a:off x="6611938" y="2951164"/>
              <a:ext cx="431800" cy="5349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AutoShape 274"/>
            <p:cNvCxnSpPr>
              <a:cxnSpLocks noChangeShapeType="1"/>
              <a:stCxn id="25607" idx="6"/>
              <a:endCxn id="25608" idx="2"/>
            </p:cNvCxnSpPr>
            <p:nvPr/>
          </p:nvCxnSpPr>
          <p:spPr bwMode="auto">
            <a:xfrm>
              <a:off x="5803900" y="3663950"/>
              <a:ext cx="654050" cy="571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275"/>
            <p:cNvCxnSpPr>
              <a:cxnSpLocks noChangeShapeType="1"/>
              <a:stCxn id="25608" idx="4"/>
              <a:endCxn id="25610" idx="7"/>
            </p:cNvCxnSpPr>
            <p:nvPr/>
          </p:nvCxnSpPr>
          <p:spPr bwMode="auto">
            <a:xfrm flipH="1">
              <a:off x="6335714" y="3954464"/>
              <a:ext cx="708025" cy="409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276"/>
            <p:cNvCxnSpPr>
              <a:cxnSpLocks noChangeShapeType="1"/>
              <a:stCxn id="25608" idx="3"/>
              <a:endCxn id="25609" idx="6"/>
            </p:cNvCxnSpPr>
            <p:nvPr/>
          </p:nvCxnSpPr>
          <p:spPr bwMode="auto">
            <a:xfrm flipH="1">
              <a:off x="4370388" y="3890963"/>
              <a:ext cx="2271712" cy="196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77"/>
            <p:cNvCxnSpPr>
              <a:cxnSpLocks noChangeShapeType="1"/>
              <a:stCxn id="25608" idx="5"/>
              <a:endCxn id="25611" idx="0"/>
            </p:cNvCxnSpPr>
            <p:nvPr/>
          </p:nvCxnSpPr>
          <p:spPr bwMode="auto">
            <a:xfrm>
              <a:off x="7443788" y="3890964"/>
              <a:ext cx="87312" cy="809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3" name="AutoShape 278"/>
            <p:cNvCxnSpPr>
              <a:cxnSpLocks noChangeShapeType="1"/>
              <a:stCxn id="25611" idx="1"/>
              <a:endCxn id="25610" idx="6"/>
            </p:cNvCxnSpPr>
            <p:nvPr/>
          </p:nvCxnSpPr>
          <p:spPr bwMode="auto">
            <a:xfrm flipH="1" flipV="1">
              <a:off x="6630989" y="4524375"/>
              <a:ext cx="458787" cy="2238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279"/>
            <p:cNvCxnSpPr>
              <a:cxnSpLocks noChangeShapeType="1"/>
              <a:stCxn id="25609" idx="5"/>
              <a:endCxn id="25610" idx="1"/>
            </p:cNvCxnSpPr>
            <p:nvPr/>
          </p:nvCxnSpPr>
          <p:spPr bwMode="auto">
            <a:xfrm>
              <a:off x="4257675" y="4249738"/>
              <a:ext cx="742950" cy="114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280"/>
            <p:cNvCxnSpPr>
              <a:cxnSpLocks noChangeShapeType="1"/>
              <a:stCxn id="25610" idx="4"/>
              <a:endCxn id="25612" idx="7"/>
            </p:cNvCxnSpPr>
            <p:nvPr/>
          </p:nvCxnSpPr>
          <p:spPr bwMode="auto">
            <a:xfrm rot="5400000">
              <a:off x="5183982" y="4544219"/>
              <a:ext cx="304800" cy="6651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281"/>
            <p:cNvCxnSpPr>
              <a:cxnSpLocks noChangeShapeType="1"/>
              <a:stCxn id="25612" idx="5"/>
              <a:endCxn id="25613" idx="1"/>
            </p:cNvCxnSpPr>
            <p:nvPr/>
          </p:nvCxnSpPr>
          <p:spPr bwMode="auto">
            <a:xfrm rot="16200000" flipH="1">
              <a:off x="4922044" y="5479257"/>
              <a:ext cx="363538" cy="200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AutoShape 282"/>
            <p:cNvCxnSpPr>
              <a:cxnSpLocks noChangeShapeType="1"/>
              <a:stCxn id="25613" idx="6"/>
              <a:endCxn id="25614" idx="2"/>
            </p:cNvCxnSpPr>
            <p:nvPr/>
          </p:nvCxnSpPr>
          <p:spPr bwMode="auto">
            <a:xfrm>
              <a:off x="5795964" y="5870575"/>
              <a:ext cx="661987" cy="336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551" name="Rectangle 239"/>
            <p:cNvSpPr>
              <a:spLocks noChangeArrowheads="1"/>
            </p:cNvSpPr>
            <p:nvPr/>
          </p:nvSpPr>
          <p:spPr bwMode="auto">
            <a:xfrm>
              <a:off x="3886200" y="3962401"/>
              <a:ext cx="3683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play</a:t>
              </a:r>
            </a:p>
          </p:txBody>
        </p:sp>
        <p:sp>
          <p:nvSpPr>
            <p:cNvPr id="269546" name="Rectangle 234"/>
            <p:cNvSpPr>
              <a:spLocks noChangeArrowheads="1"/>
            </p:cNvSpPr>
            <p:nvPr/>
          </p:nvSpPr>
          <p:spPr bwMode="auto">
            <a:xfrm>
              <a:off x="3619500" y="2251076"/>
              <a:ext cx="6898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wake up</a:t>
              </a:r>
            </a:p>
          </p:txBody>
        </p:sp>
        <p:sp>
          <p:nvSpPr>
            <p:cNvPr id="269547" name="Rectangle 235"/>
            <p:cNvSpPr>
              <a:spLocks noChangeArrowheads="1"/>
            </p:cNvSpPr>
            <p:nvPr/>
          </p:nvSpPr>
          <p:spPr bwMode="auto">
            <a:xfrm>
              <a:off x="6248400" y="2724151"/>
              <a:ext cx="272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 dirty="0"/>
                <a:t>eat</a:t>
              </a:r>
            </a:p>
          </p:txBody>
        </p:sp>
        <p:sp>
          <p:nvSpPr>
            <p:cNvPr id="269548" name="Rectangle 236"/>
            <p:cNvSpPr>
              <a:spLocks noChangeArrowheads="1"/>
            </p:cNvSpPr>
            <p:nvPr/>
          </p:nvSpPr>
          <p:spPr bwMode="auto">
            <a:xfrm>
              <a:off x="5378450" y="3524251"/>
              <a:ext cx="623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nap</a:t>
              </a:r>
            </a:p>
          </p:txBody>
        </p:sp>
        <p:sp>
          <p:nvSpPr>
            <p:cNvPr id="269549" name="Rectangle 237"/>
            <p:cNvSpPr>
              <a:spLocks noChangeArrowheads="1"/>
            </p:cNvSpPr>
            <p:nvPr/>
          </p:nvSpPr>
          <p:spPr bwMode="auto">
            <a:xfrm>
              <a:off x="3763963" y="2867026"/>
              <a:ext cx="15231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 dirty="0"/>
                <a:t>study computer sci.</a:t>
              </a:r>
            </a:p>
          </p:txBody>
        </p:sp>
        <p:sp>
          <p:nvSpPr>
            <p:cNvPr id="269552" name="Rectangle 240"/>
            <p:cNvSpPr>
              <a:spLocks noChangeArrowheads="1"/>
            </p:cNvSpPr>
            <p:nvPr/>
          </p:nvSpPr>
          <p:spPr bwMode="auto">
            <a:xfrm>
              <a:off x="7183439" y="4741864"/>
              <a:ext cx="7021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work out</a:t>
              </a:r>
            </a:p>
          </p:txBody>
        </p:sp>
        <p:sp>
          <p:nvSpPr>
            <p:cNvPr id="25638" name="Rectangle 241"/>
            <p:cNvSpPr>
              <a:spLocks noChangeArrowheads="1"/>
            </p:cNvSpPr>
            <p:nvPr/>
          </p:nvSpPr>
          <p:spPr bwMode="auto">
            <a:xfrm>
              <a:off x="3519488" y="5043488"/>
              <a:ext cx="561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600">
                  <a:latin typeface="+mn-lt"/>
                </a:rPr>
                <a:t> </a:t>
              </a:r>
            </a:p>
          </p:txBody>
        </p:sp>
        <p:sp>
          <p:nvSpPr>
            <p:cNvPr id="269554" name="Rectangle 242"/>
            <p:cNvSpPr>
              <a:spLocks noChangeArrowheads="1"/>
            </p:cNvSpPr>
            <p:nvPr/>
          </p:nvSpPr>
          <p:spPr bwMode="auto">
            <a:xfrm>
              <a:off x="5224464" y="5737226"/>
              <a:ext cx="432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1600"/>
                <a:t>sleep</a:t>
              </a:r>
            </a:p>
          </p:txBody>
        </p:sp>
        <p:sp>
          <p:nvSpPr>
            <p:cNvPr id="269557" name="Rectangle 245"/>
            <p:cNvSpPr>
              <a:spLocks noChangeArrowheads="1"/>
            </p:cNvSpPr>
            <p:nvPr/>
          </p:nvSpPr>
          <p:spPr bwMode="auto">
            <a:xfrm>
              <a:off x="5954713" y="2176464"/>
              <a:ext cx="2179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en-US" sz="2000"/>
                <a:t>A typical student day</a:t>
              </a:r>
            </a:p>
          </p:txBody>
        </p:sp>
        <p:sp>
          <p:nvSpPr>
            <p:cNvPr id="269569" name="Text Box 257"/>
            <p:cNvSpPr txBox="1">
              <a:spLocks noChangeArrowheads="1"/>
            </p:cNvSpPr>
            <p:nvPr/>
          </p:nvSpPr>
          <p:spPr bwMode="auto">
            <a:xfrm>
              <a:off x="3592514" y="5029200"/>
              <a:ext cx="1570037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en-US" sz="1600" dirty="0"/>
                <a:t>bake cookies</a:t>
              </a:r>
            </a:p>
          </p:txBody>
        </p:sp>
      </p:grpSp>
      <p:pic>
        <p:nvPicPr>
          <p:cNvPr id="25654" name="Picture 258" descr="j021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9" y="217489"/>
            <a:ext cx="1635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Exercise</a:t>
            </a:r>
            <a:br>
              <a:rPr lang="en-US" altLang="en-US" dirty="0" smtClean="0"/>
            </a:br>
            <a:r>
              <a:rPr lang="en-US" altLang="en-US" sz="2800" dirty="0" smtClean="0"/>
              <a:t>Topological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 smtClean="0"/>
                  <a:t>Number vertices, so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 smtClean="0"/>
                  <a:t> </a:t>
                </a:r>
                <a:r>
                  <a:rPr lang="en-US" altLang="en-US" sz="2800" dirty="0"/>
                  <a:t>implies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5631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3250" t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219145" y="2101433"/>
            <a:ext cx="5121276" cy="4337049"/>
            <a:chOff x="3519488" y="2133601"/>
            <a:chExt cx="5121276" cy="4337049"/>
          </a:xfrm>
        </p:grpSpPr>
        <p:sp>
          <p:nvSpPr>
            <p:cNvPr id="25604" name="Oval 259"/>
            <p:cNvSpPr>
              <a:spLocks noChangeArrowheads="1"/>
            </p:cNvSpPr>
            <p:nvPr/>
          </p:nvSpPr>
          <p:spPr bwMode="auto">
            <a:xfrm>
              <a:off x="3519489" y="2251076"/>
              <a:ext cx="930275" cy="3206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5" name="Oval 260"/>
            <p:cNvSpPr>
              <a:spLocks noChangeArrowheads="1"/>
            </p:cNvSpPr>
            <p:nvPr/>
          </p:nvSpPr>
          <p:spPr bwMode="auto">
            <a:xfrm>
              <a:off x="3570289" y="2767013"/>
              <a:ext cx="2073275" cy="5143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6" name="Oval 261"/>
            <p:cNvSpPr>
              <a:spLocks noChangeArrowheads="1"/>
            </p:cNvSpPr>
            <p:nvPr/>
          </p:nvSpPr>
          <p:spPr bwMode="auto">
            <a:xfrm>
              <a:off x="6002339" y="2724151"/>
              <a:ext cx="714375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7" name="Oval 262"/>
            <p:cNvSpPr>
              <a:spLocks noChangeArrowheads="1"/>
            </p:cNvSpPr>
            <p:nvPr/>
          </p:nvSpPr>
          <p:spPr bwMode="auto">
            <a:xfrm>
              <a:off x="5257800" y="3541714"/>
              <a:ext cx="527050" cy="24447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08" name="Oval 263"/>
            <p:cNvSpPr>
              <a:spLocks noChangeArrowheads="1"/>
            </p:cNvSpPr>
            <p:nvPr/>
          </p:nvSpPr>
          <p:spPr bwMode="auto">
            <a:xfrm>
              <a:off x="6477000" y="3505201"/>
              <a:ext cx="1131888" cy="43021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more </a:t>
              </a:r>
              <a:r>
                <a:rPr lang="en-US" altLang="en-US" sz="1600" dirty="0" err="1">
                  <a:latin typeface="+mn-lt"/>
                </a:rPr>
                <a:t>c.s</a:t>
              </a:r>
              <a:r>
                <a:rPr lang="en-US" altLang="en-US" sz="1600" dirty="0" smtClean="0">
                  <a:latin typeface="+mn-lt"/>
                </a:rPr>
                <a:t>.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09" name="Oval 264"/>
            <p:cNvSpPr>
              <a:spLocks noChangeArrowheads="1"/>
            </p:cNvSpPr>
            <p:nvPr/>
          </p:nvSpPr>
          <p:spPr bwMode="auto">
            <a:xfrm>
              <a:off x="3713164" y="3886201"/>
              <a:ext cx="638175" cy="4032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0" name="Oval 265"/>
            <p:cNvSpPr>
              <a:spLocks noChangeArrowheads="1"/>
            </p:cNvSpPr>
            <p:nvPr/>
          </p:nvSpPr>
          <p:spPr bwMode="auto">
            <a:xfrm>
              <a:off x="4724400" y="4324350"/>
              <a:ext cx="1887538" cy="400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write </a:t>
              </a:r>
              <a:r>
                <a:rPr lang="en-US" altLang="en-US" sz="1600" dirty="0" err="1">
                  <a:latin typeface="+mn-lt"/>
                </a:rPr>
                <a:t>c.s</a:t>
              </a:r>
              <a:r>
                <a:rPr lang="en-US" altLang="en-US" sz="1600" dirty="0">
                  <a:latin typeface="+mn-lt"/>
                </a:rPr>
                <a:t>. </a:t>
              </a:r>
              <a:r>
                <a:rPr lang="en-US" altLang="en-US" sz="1600" dirty="0" smtClean="0">
                  <a:latin typeface="+mn-lt"/>
                </a:rPr>
                <a:t>program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11" name="Oval 266"/>
            <p:cNvSpPr>
              <a:spLocks noChangeArrowheads="1"/>
            </p:cNvSpPr>
            <p:nvPr/>
          </p:nvSpPr>
          <p:spPr bwMode="auto">
            <a:xfrm>
              <a:off x="6907214" y="4719638"/>
              <a:ext cx="1246187" cy="3238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2" name="Oval 267"/>
            <p:cNvSpPr>
              <a:spLocks noChangeArrowheads="1"/>
            </p:cNvSpPr>
            <p:nvPr/>
          </p:nvSpPr>
          <p:spPr bwMode="auto">
            <a:xfrm>
              <a:off x="3519488" y="4953000"/>
              <a:ext cx="1738312" cy="5207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bake </a:t>
              </a:r>
              <a:r>
                <a:rPr lang="en-US" altLang="en-US" sz="1600" dirty="0" smtClean="0">
                  <a:latin typeface="+mn-lt"/>
                </a:rPr>
                <a:t>cookies</a:t>
              </a:r>
              <a:endParaRPr lang="en-US" altLang="en-US" sz="1600" dirty="0">
                <a:latin typeface="+mn-lt"/>
              </a:endParaRPr>
            </a:p>
          </p:txBody>
        </p:sp>
        <p:sp>
          <p:nvSpPr>
            <p:cNvPr id="25613" name="Oval 268"/>
            <p:cNvSpPr>
              <a:spLocks noChangeArrowheads="1"/>
            </p:cNvSpPr>
            <p:nvPr/>
          </p:nvSpPr>
          <p:spPr bwMode="auto">
            <a:xfrm>
              <a:off x="5105401" y="5715000"/>
              <a:ext cx="671513" cy="3111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25614" name="Oval 269"/>
            <p:cNvSpPr>
              <a:spLocks noChangeArrowheads="1"/>
            </p:cNvSpPr>
            <p:nvPr/>
          </p:nvSpPr>
          <p:spPr bwMode="auto">
            <a:xfrm>
              <a:off x="6477001" y="5943600"/>
              <a:ext cx="2163763" cy="52705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+mn-lt"/>
                </a:rPr>
                <a:t>dream about </a:t>
              </a:r>
              <a:r>
                <a:rPr lang="en-US" altLang="en-US" sz="1600" dirty="0" smtClean="0">
                  <a:latin typeface="+mn-lt"/>
                </a:rPr>
                <a:t>graphs</a:t>
              </a:r>
              <a:endParaRPr lang="en-US" altLang="en-US" sz="1600" dirty="0">
                <a:latin typeface="+mn-lt"/>
              </a:endParaRPr>
            </a:p>
          </p:txBody>
        </p:sp>
        <p:cxnSp>
          <p:nvCxnSpPr>
            <p:cNvPr id="25615" name="AutoShape 270"/>
            <p:cNvCxnSpPr>
              <a:cxnSpLocks noChangeShapeType="1"/>
              <a:stCxn id="25604" idx="5"/>
              <a:endCxn id="25605" idx="0"/>
            </p:cNvCxnSpPr>
            <p:nvPr/>
          </p:nvCxnSpPr>
          <p:spPr bwMode="auto">
            <a:xfrm>
              <a:off x="4313239" y="2543175"/>
              <a:ext cx="293687" cy="204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AutoShape 271"/>
            <p:cNvCxnSpPr>
              <a:cxnSpLocks noChangeShapeType="1"/>
              <a:stCxn id="25605" idx="7"/>
              <a:endCxn id="25606" idx="2"/>
            </p:cNvCxnSpPr>
            <p:nvPr/>
          </p:nvCxnSpPr>
          <p:spPr bwMode="auto">
            <a:xfrm>
              <a:off x="5340350" y="2822576"/>
              <a:ext cx="642938" cy="238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7" name="AutoShape 272"/>
            <p:cNvCxnSpPr>
              <a:cxnSpLocks noChangeShapeType="1"/>
              <a:stCxn id="25605" idx="4"/>
              <a:endCxn id="25607" idx="1"/>
            </p:cNvCxnSpPr>
            <p:nvPr/>
          </p:nvCxnSpPr>
          <p:spPr bwMode="auto">
            <a:xfrm>
              <a:off x="4606926" y="3300413"/>
              <a:ext cx="728663" cy="2587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8" name="AutoShape 273"/>
            <p:cNvCxnSpPr>
              <a:cxnSpLocks noChangeShapeType="1"/>
              <a:stCxn id="25606" idx="5"/>
              <a:endCxn id="25608" idx="0"/>
            </p:cNvCxnSpPr>
            <p:nvPr/>
          </p:nvCxnSpPr>
          <p:spPr bwMode="auto">
            <a:xfrm>
              <a:off x="6611938" y="2951164"/>
              <a:ext cx="431800" cy="5349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9" name="AutoShape 274"/>
            <p:cNvCxnSpPr>
              <a:cxnSpLocks noChangeShapeType="1"/>
              <a:stCxn id="25607" idx="6"/>
              <a:endCxn id="25608" idx="2"/>
            </p:cNvCxnSpPr>
            <p:nvPr/>
          </p:nvCxnSpPr>
          <p:spPr bwMode="auto">
            <a:xfrm>
              <a:off x="5803900" y="3663950"/>
              <a:ext cx="654050" cy="571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0" name="AutoShape 275"/>
            <p:cNvCxnSpPr>
              <a:cxnSpLocks noChangeShapeType="1"/>
              <a:stCxn id="25608" idx="4"/>
              <a:endCxn id="25610" idx="7"/>
            </p:cNvCxnSpPr>
            <p:nvPr/>
          </p:nvCxnSpPr>
          <p:spPr bwMode="auto">
            <a:xfrm flipH="1">
              <a:off x="6335714" y="3954464"/>
              <a:ext cx="708025" cy="4095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1" name="AutoShape 276"/>
            <p:cNvCxnSpPr>
              <a:cxnSpLocks noChangeShapeType="1"/>
              <a:stCxn id="25608" idx="3"/>
              <a:endCxn id="25609" idx="6"/>
            </p:cNvCxnSpPr>
            <p:nvPr/>
          </p:nvCxnSpPr>
          <p:spPr bwMode="auto">
            <a:xfrm flipH="1">
              <a:off x="4370388" y="3890963"/>
              <a:ext cx="2271712" cy="196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AutoShape 277"/>
            <p:cNvCxnSpPr>
              <a:cxnSpLocks noChangeShapeType="1"/>
              <a:stCxn id="25608" idx="5"/>
              <a:endCxn id="25611" idx="0"/>
            </p:cNvCxnSpPr>
            <p:nvPr/>
          </p:nvCxnSpPr>
          <p:spPr bwMode="auto">
            <a:xfrm>
              <a:off x="7443788" y="3890964"/>
              <a:ext cx="87312" cy="8096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3" name="AutoShape 278"/>
            <p:cNvCxnSpPr>
              <a:cxnSpLocks noChangeShapeType="1"/>
              <a:stCxn id="25611" idx="1"/>
              <a:endCxn id="25610" idx="6"/>
            </p:cNvCxnSpPr>
            <p:nvPr/>
          </p:nvCxnSpPr>
          <p:spPr bwMode="auto">
            <a:xfrm flipH="1" flipV="1">
              <a:off x="6630989" y="4524375"/>
              <a:ext cx="458787" cy="2238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4" name="AutoShape 279"/>
            <p:cNvCxnSpPr>
              <a:cxnSpLocks noChangeShapeType="1"/>
              <a:stCxn id="25609" idx="5"/>
              <a:endCxn id="25610" idx="1"/>
            </p:cNvCxnSpPr>
            <p:nvPr/>
          </p:nvCxnSpPr>
          <p:spPr bwMode="auto">
            <a:xfrm>
              <a:off x="4257675" y="4249738"/>
              <a:ext cx="742950" cy="114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5" name="AutoShape 280"/>
            <p:cNvCxnSpPr>
              <a:cxnSpLocks noChangeShapeType="1"/>
              <a:stCxn id="25610" idx="4"/>
              <a:endCxn id="25612" idx="7"/>
            </p:cNvCxnSpPr>
            <p:nvPr/>
          </p:nvCxnSpPr>
          <p:spPr bwMode="auto">
            <a:xfrm rot="5400000">
              <a:off x="5183982" y="4544219"/>
              <a:ext cx="304800" cy="6651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6" name="AutoShape 281"/>
            <p:cNvCxnSpPr>
              <a:cxnSpLocks noChangeShapeType="1"/>
              <a:stCxn id="25612" idx="5"/>
              <a:endCxn id="25613" idx="1"/>
            </p:cNvCxnSpPr>
            <p:nvPr/>
          </p:nvCxnSpPr>
          <p:spPr bwMode="auto">
            <a:xfrm rot="16200000" flipH="1">
              <a:off x="4922044" y="5479257"/>
              <a:ext cx="363538" cy="2000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7" name="AutoShape 282"/>
            <p:cNvCxnSpPr>
              <a:cxnSpLocks noChangeShapeType="1"/>
              <a:stCxn id="25613" idx="6"/>
              <a:endCxn id="25614" idx="2"/>
            </p:cNvCxnSpPr>
            <p:nvPr/>
          </p:nvCxnSpPr>
          <p:spPr bwMode="auto">
            <a:xfrm>
              <a:off x="5795964" y="5870575"/>
              <a:ext cx="661987" cy="3365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9551" name="Rectangle 239"/>
            <p:cNvSpPr>
              <a:spLocks noChangeArrowheads="1"/>
            </p:cNvSpPr>
            <p:nvPr/>
          </p:nvSpPr>
          <p:spPr bwMode="auto">
            <a:xfrm>
              <a:off x="3886200" y="3962401"/>
              <a:ext cx="36830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play</a:t>
              </a:r>
            </a:p>
          </p:txBody>
        </p:sp>
        <p:sp>
          <p:nvSpPr>
            <p:cNvPr id="269546" name="Rectangle 234"/>
            <p:cNvSpPr>
              <a:spLocks noChangeArrowheads="1"/>
            </p:cNvSpPr>
            <p:nvPr/>
          </p:nvSpPr>
          <p:spPr bwMode="auto">
            <a:xfrm>
              <a:off x="3619500" y="2251076"/>
              <a:ext cx="6898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wake up</a:t>
              </a:r>
            </a:p>
          </p:txBody>
        </p:sp>
        <p:sp>
          <p:nvSpPr>
            <p:cNvPr id="269547" name="Rectangle 235"/>
            <p:cNvSpPr>
              <a:spLocks noChangeArrowheads="1"/>
            </p:cNvSpPr>
            <p:nvPr/>
          </p:nvSpPr>
          <p:spPr bwMode="auto">
            <a:xfrm>
              <a:off x="6248400" y="2724151"/>
              <a:ext cx="2725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eat</a:t>
              </a:r>
            </a:p>
          </p:txBody>
        </p:sp>
        <p:sp>
          <p:nvSpPr>
            <p:cNvPr id="269548" name="Rectangle 236"/>
            <p:cNvSpPr>
              <a:spLocks noChangeArrowheads="1"/>
            </p:cNvSpPr>
            <p:nvPr/>
          </p:nvSpPr>
          <p:spPr bwMode="auto">
            <a:xfrm>
              <a:off x="5378450" y="3524251"/>
              <a:ext cx="6238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nap</a:t>
              </a:r>
            </a:p>
          </p:txBody>
        </p:sp>
        <p:sp>
          <p:nvSpPr>
            <p:cNvPr id="269549" name="Rectangle 237"/>
            <p:cNvSpPr>
              <a:spLocks noChangeArrowheads="1"/>
            </p:cNvSpPr>
            <p:nvPr/>
          </p:nvSpPr>
          <p:spPr bwMode="auto">
            <a:xfrm>
              <a:off x="3763963" y="2867026"/>
              <a:ext cx="152317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 dirty="0"/>
                <a:t>study computer sci.</a:t>
              </a:r>
            </a:p>
          </p:txBody>
        </p:sp>
        <p:sp>
          <p:nvSpPr>
            <p:cNvPr id="269552" name="Rectangle 240"/>
            <p:cNvSpPr>
              <a:spLocks noChangeArrowheads="1"/>
            </p:cNvSpPr>
            <p:nvPr/>
          </p:nvSpPr>
          <p:spPr bwMode="auto">
            <a:xfrm>
              <a:off x="7183439" y="4741864"/>
              <a:ext cx="70211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work out</a:t>
              </a:r>
            </a:p>
          </p:txBody>
        </p:sp>
        <p:sp>
          <p:nvSpPr>
            <p:cNvPr id="25638" name="Rectangle 241"/>
            <p:cNvSpPr>
              <a:spLocks noChangeArrowheads="1"/>
            </p:cNvSpPr>
            <p:nvPr/>
          </p:nvSpPr>
          <p:spPr bwMode="auto">
            <a:xfrm>
              <a:off x="3519488" y="5043488"/>
              <a:ext cx="561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 </a:t>
              </a:r>
            </a:p>
          </p:txBody>
        </p:sp>
        <p:sp>
          <p:nvSpPr>
            <p:cNvPr id="269554" name="Rectangle 242"/>
            <p:cNvSpPr>
              <a:spLocks noChangeArrowheads="1"/>
            </p:cNvSpPr>
            <p:nvPr/>
          </p:nvSpPr>
          <p:spPr bwMode="auto">
            <a:xfrm>
              <a:off x="5224464" y="5737226"/>
              <a:ext cx="4328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sleep</a:t>
              </a:r>
            </a:p>
          </p:txBody>
        </p:sp>
        <p:sp>
          <p:nvSpPr>
            <p:cNvPr id="269557" name="Rectangle 245"/>
            <p:cNvSpPr>
              <a:spLocks noChangeArrowheads="1"/>
            </p:cNvSpPr>
            <p:nvPr/>
          </p:nvSpPr>
          <p:spPr bwMode="auto">
            <a:xfrm>
              <a:off x="5954713" y="2176464"/>
              <a:ext cx="21797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2000"/>
                <a:t>A typical student day</a:t>
              </a:r>
            </a:p>
          </p:txBody>
        </p:sp>
        <p:sp>
          <p:nvSpPr>
            <p:cNvPr id="25642" name="Rectangle 246"/>
            <p:cNvSpPr>
              <a:spLocks noChangeArrowheads="1"/>
            </p:cNvSpPr>
            <p:nvPr/>
          </p:nvSpPr>
          <p:spPr bwMode="auto">
            <a:xfrm>
              <a:off x="4449763" y="213360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 dirty="0">
                  <a:latin typeface="+mn-lt"/>
                </a:rPr>
                <a:t>1</a:t>
              </a:r>
            </a:p>
          </p:txBody>
        </p:sp>
        <p:sp>
          <p:nvSpPr>
            <p:cNvPr id="25643" name="Rectangle 247"/>
            <p:cNvSpPr>
              <a:spLocks noChangeArrowheads="1"/>
            </p:cNvSpPr>
            <p:nvPr/>
          </p:nvSpPr>
          <p:spPr bwMode="auto">
            <a:xfrm>
              <a:off x="5113338" y="257175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2</a:t>
              </a:r>
            </a:p>
          </p:txBody>
        </p:sp>
        <p:sp>
          <p:nvSpPr>
            <p:cNvPr id="25644" name="Rectangle 248"/>
            <p:cNvSpPr>
              <a:spLocks noChangeArrowheads="1"/>
            </p:cNvSpPr>
            <p:nvPr/>
          </p:nvSpPr>
          <p:spPr bwMode="auto">
            <a:xfrm>
              <a:off x="6794501" y="252253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3</a:t>
              </a:r>
            </a:p>
          </p:txBody>
        </p:sp>
        <p:sp>
          <p:nvSpPr>
            <p:cNvPr id="25645" name="Rectangle 249"/>
            <p:cNvSpPr>
              <a:spLocks noChangeArrowheads="1"/>
            </p:cNvSpPr>
            <p:nvPr/>
          </p:nvSpPr>
          <p:spPr bwMode="auto">
            <a:xfrm>
              <a:off x="5810251" y="329723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4</a:t>
              </a:r>
            </a:p>
          </p:txBody>
        </p:sp>
        <p:sp>
          <p:nvSpPr>
            <p:cNvPr id="25646" name="Rectangle 250"/>
            <p:cNvSpPr>
              <a:spLocks noChangeArrowheads="1"/>
            </p:cNvSpPr>
            <p:nvPr/>
          </p:nvSpPr>
          <p:spPr bwMode="auto">
            <a:xfrm>
              <a:off x="7237413" y="3281363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5</a:t>
              </a:r>
            </a:p>
          </p:txBody>
        </p:sp>
        <p:sp>
          <p:nvSpPr>
            <p:cNvPr id="25647" name="Rectangle 251"/>
            <p:cNvSpPr>
              <a:spLocks noChangeArrowheads="1"/>
            </p:cNvSpPr>
            <p:nvPr/>
          </p:nvSpPr>
          <p:spPr bwMode="auto">
            <a:xfrm>
              <a:off x="7643813" y="444500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6</a:t>
              </a:r>
            </a:p>
          </p:txBody>
        </p:sp>
        <p:sp>
          <p:nvSpPr>
            <p:cNvPr id="25648" name="Rectangle 252"/>
            <p:cNvSpPr>
              <a:spLocks noChangeArrowheads="1"/>
            </p:cNvSpPr>
            <p:nvPr/>
          </p:nvSpPr>
          <p:spPr bwMode="auto">
            <a:xfrm>
              <a:off x="4238626" y="3709988"/>
              <a:ext cx="112713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7</a:t>
              </a:r>
            </a:p>
          </p:txBody>
        </p:sp>
        <p:sp>
          <p:nvSpPr>
            <p:cNvPr id="25649" name="Rectangle 253"/>
            <p:cNvSpPr>
              <a:spLocks noChangeArrowheads="1"/>
            </p:cNvSpPr>
            <p:nvPr/>
          </p:nvSpPr>
          <p:spPr bwMode="auto">
            <a:xfrm>
              <a:off x="5907088" y="411480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8</a:t>
              </a:r>
            </a:p>
          </p:txBody>
        </p:sp>
        <p:sp>
          <p:nvSpPr>
            <p:cNvPr id="25650" name="Rectangle 254"/>
            <p:cNvSpPr>
              <a:spLocks noChangeArrowheads="1"/>
            </p:cNvSpPr>
            <p:nvPr/>
          </p:nvSpPr>
          <p:spPr bwMode="auto">
            <a:xfrm>
              <a:off x="4114801" y="4724401"/>
              <a:ext cx="1127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/>
              <a:r>
                <a:rPr lang="en-US" altLang="en-US" sz="1600">
                  <a:latin typeface="+mn-lt"/>
                </a:rPr>
                <a:t>9</a:t>
              </a:r>
            </a:p>
          </p:txBody>
        </p:sp>
        <p:sp>
          <p:nvSpPr>
            <p:cNvPr id="269567" name="Rectangle 255"/>
            <p:cNvSpPr>
              <a:spLocks noChangeArrowheads="1"/>
            </p:cNvSpPr>
            <p:nvPr/>
          </p:nvSpPr>
          <p:spPr bwMode="auto">
            <a:xfrm>
              <a:off x="5654675" y="5473701"/>
              <a:ext cx="2276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10</a:t>
              </a:r>
            </a:p>
          </p:txBody>
        </p:sp>
        <p:sp>
          <p:nvSpPr>
            <p:cNvPr id="269568" name="Rectangle 256"/>
            <p:cNvSpPr>
              <a:spLocks noChangeArrowheads="1"/>
            </p:cNvSpPr>
            <p:nvPr/>
          </p:nvSpPr>
          <p:spPr bwMode="auto">
            <a:xfrm>
              <a:off x="7775575" y="5715001"/>
              <a:ext cx="2276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defRPr/>
              </a:pPr>
              <a:r>
                <a:rPr lang="en-US" altLang="en-US" sz="1600"/>
                <a:t>11</a:t>
              </a:r>
            </a:p>
          </p:txBody>
        </p:sp>
      </p:grpSp>
      <p:pic>
        <p:nvPicPr>
          <p:cNvPr id="25654" name="Picture 258" descr="j0212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9" y="217489"/>
            <a:ext cx="1635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8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Algorithm for Topological Sorting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TopologicalSort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Input</a:t>
                </a:r>
                <a:r>
                  <a:rPr lang="en-US" altLang="zh-TW" b="1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</a:t>
                </a:r>
                <a:r>
                  <a:rPr lang="en-US" altLang="zh-TW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Directed Acyclic Graph (DAG)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zh-TW" dirty="0">
                  <a:latin typeface="Courier New" panose="02070309020205020404" pitchFamily="49" charset="0"/>
                  <a:ea typeface="新細明體" charset="-12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TW" b="1" dirty="0">
                    <a:solidFill>
                      <a:schemeClr val="accent1"/>
                    </a:solidFill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Output</a:t>
                </a:r>
                <a:r>
                  <a:rPr lang="en-US" altLang="zh-TW" b="1" dirty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: </a:t>
                </a:r>
                <a:r>
                  <a:rPr lang="en-US" altLang="zh-TW" dirty="0" smtClean="0">
                    <a:latin typeface="Courier New" panose="02070309020205020404" pitchFamily="49" charset="0"/>
                    <a:ea typeface="新細明體" charset="-120"/>
                    <a:cs typeface="Courier New" panose="02070309020205020404" pitchFamily="49" charset="0"/>
                  </a:rPr>
                  <a:t>Topological ordering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新細明體" charset="-120"/>
                      </a:rPr>
                      <m:t>𝐺</m:t>
                    </m:r>
                  </m:oMath>
                </a14:m>
                <a:endParaRPr lang="en-US" altLang="en-US" u="sng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numVertices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</a:t>
                </a:r>
                <a:r>
                  <a:rPr lang="en-US" altLang="en-US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mpty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Let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 a vertex with no outgoing edges</a:t>
                </a: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Label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5800" indent="-6858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removeVertex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69" t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7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Implementation with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en-US" dirty="0" smtClean="0"/>
                  <a:t>Simulate the algorithm by using depth-first search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time.</a:t>
                </a:r>
              </a:p>
              <a:p>
                <a:endParaRPr lang="en-US" alt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DAG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Topological ordering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numVertices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all vertices as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endParaRPr lang="en-US" altLang="en-US" b="0" dirty="0" smtClean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vertices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765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000" t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5"/>
                <a:ext cx="5410200" cy="4118657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DAG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start vertex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Labeling of the vertices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/>
                </a:r>
                <a:br>
                  <a:rPr lang="en-US" alt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alt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 the connected component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setLabel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𝑉𝐼𝑆𝐼𝑇𝐸𝐷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getLabel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𝑈𝑁𝐸𝑋𝑃𝐿𝑂𝑅𝐸𝐷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a discovery edge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topologicalDFS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alt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alt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alt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is a forward, cross, or back edge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Label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with topological number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5"/>
                <a:ext cx="5410200" cy="4118657"/>
              </a:xfrm>
              <a:blipFill rotWithShape="0">
                <a:blip r:embed="rId3"/>
                <a:stretch>
                  <a:fillRect l="-1015"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0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8678" name="Rectangle 142"/>
            <p:cNvSpPr>
              <a:spLocks noChangeArrowheads="1"/>
            </p:cNvSpPr>
            <p:nvPr/>
          </p:nvSpPr>
          <p:spPr bwMode="auto">
            <a:xfrm>
              <a:off x="6176963" y="3673475"/>
              <a:ext cx="23812" cy="7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1" name="Oval 192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2" name="Oval 193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3" name="Oval 194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4" name="Oval 195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5" name="Oval 196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6" name="Oval 197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7" name="Oval 198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8" name="Oval 199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689" name="Oval 200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8690" name="AutoShape 203"/>
            <p:cNvCxnSpPr>
              <a:cxnSpLocks noChangeShapeType="1"/>
              <a:stCxn id="28681" idx="2"/>
              <a:endCxn id="2868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204"/>
            <p:cNvCxnSpPr>
              <a:cxnSpLocks noChangeShapeType="1"/>
              <a:stCxn id="28681" idx="4"/>
              <a:endCxn id="28683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205"/>
            <p:cNvCxnSpPr>
              <a:cxnSpLocks noChangeShapeType="1"/>
              <a:stCxn id="28687" idx="2"/>
              <a:endCxn id="28683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AutoShape 206"/>
            <p:cNvCxnSpPr>
              <a:cxnSpLocks noChangeShapeType="1"/>
              <a:stCxn id="28685" idx="2"/>
              <a:endCxn id="2868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AutoShape 207"/>
            <p:cNvCxnSpPr>
              <a:cxnSpLocks noChangeShapeType="1"/>
              <a:stCxn id="28685" idx="3"/>
              <a:endCxn id="2868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AutoShape 208"/>
            <p:cNvCxnSpPr>
              <a:cxnSpLocks noChangeShapeType="1"/>
              <a:stCxn id="28684" idx="6"/>
              <a:endCxn id="2868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AutoShape 209"/>
            <p:cNvCxnSpPr>
              <a:cxnSpLocks noChangeShapeType="1"/>
              <a:stCxn id="28682" idx="4"/>
              <a:endCxn id="2868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AutoShape 210"/>
            <p:cNvCxnSpPr>
              <a:cxnSpLocks noChangeShapeType="1"/>
              <a:stCxn id="28686" idx="5"/>
              <a:endCxn id="2868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AutoShape 211"/>
            <p:cNvCxnSpPr>
              <a:cxnSpLocks noChangeShapeType="1"/>
              <a:stCxn id="28688" idx="5"/>
              <a:endCxn id="2868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AutoShape 212"/>
            <p:cNvCxnSpPr>
              <a:cxnSpLocks noChangeShapeType="1"/>
              <a:stCxn id="28688" idx="4"/>
              <a:endCxn id="2868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AutoShape 213"/>
            <p:cNvCxnSpPr>
              <a:cxnSpLocks noChangeShapeType="1"/>
              <a:stCxn id="28688" idx="6"/>
              <a:endCxn id="28683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1" name="AutoShape 214"/>
            <p:cNvCxnSpPr>
              <a:cxnSpLocks noChangeShapeType="1"/>
              <a:stCxn id="28683" idx="6"/>
              <a:endCxn id="28685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2" name="AutoShape 215"/>
            <p:cNvCxnSpPr>
              <a:cxnSpLocks noChangeShapeType="1"/>
              <a:stCxn id="28687" idx="3"/>
              <a:endCxn id="28685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123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Algorithm from a vertex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DFS(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 collection of vertices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b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with their discovery edges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visited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.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𝑢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has not been visited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Record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a discovery edge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82625" indent="-6826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DFS(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𝐺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608513"/>
              </a:xfrm>
              <a:blipFill rotWithShape="0">
                <a:blip r:embed="rId2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0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5781676" y="1752600"/>
            <a:ext cx="555625" cy="566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6" name="Oval 8"/>
          <p:cNvSpPr>
            <a:spLocks noChangeArrowheads="1"/>
          </p:cNvSpPr>
          <p:nvPr/>
        </p:nvSpPr>
        <p:spPr bwMode="auto">
          <a:xfrm>
            <a:off x="5853114" y="4495800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7" name="Oval 9"/>
          <p:cNvSpPr>
            <a:spLocks noChangeArrowheads="1"/>
          </p:cNvSpPr>
          <p:nvPr/>
        </p:nvSpPr>
        <p:spPr bwMode="auto">
          <a:xfrm>
            <a:off x="6067426" y="3089275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682" name="Oval 10"/>
          <p:cNvSpPr>
            <a:spLocks noChangeArrowheads="1"/>
          </p:cNvSpPr>
          <p:nvPr/>
        </p:nvSpPr>
        <p:spPr bwMode="auto">
          <a:xfrm>
            <a:off x="3943351" y="4905375"/>
            <a:ext cx="555625" cy="566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9" name="Oval 11"/>
          <p:cNvSpPr>
            <a:spLocks noChangeArrowheads="1"/>
          </p:cNvSpPr>
          <p:nvPr/>
        </p:nvSpPr>
        <p:spPr bwMode="auto">
          <a:xfrm>
            <a:off x="7686676" y="3622675"/>
            <a:ext cx="555625" cy="5667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0" name="Oval 12"/>
          <p:cNvSpPr>
            <a:spLocks noChangeArrowheads="1"/>
          </p:cNvSpPr>
          <p:nvPr/>
        </p:nvSpPr>
        <p:spPr bwMode="auto">
          <a:xfrm>
            <a:off x="4940301" y="3602039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11" name="Oval 13"/>
          <p:cNvSpPr>
            <a:spLocks noChangeArrowheads="1"/>
          </p:cNvSpPr>
          <p:nvPr/>
        </p:nvSpPr>
        <p:spPr bwMode="auto">
          <a:xfrm>
            <a:off x="8312151" y="1925639"/>
            <a:ext cx="555625" cy="56673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686" name="Oval 14"/>
          <p:cNvSpPr>
            <a:spLocks noChangeArrowheads="1"/>
          </p:cNvSpPr>
          <p:nvPr/>
        </p:nvSpPr>
        <p:spPr bwMode="auto">
          <a:xfrm>
            <a:off x="3829051" y="2667000"/>
            <a:ext cx="555625" cy="56673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4687" name="Oval 15"/>
          <p:cNvSpPr>
            <a:spLocks noChangeArrowheads="1"/>
          </p:cNvSpPr>
          <p:nvPr/>
        </p:nvSpPr>
        <p:spPr bwMode="auto">
          <a:xfrm>
            <a:off x="6148389" y="5621339"/>
            <a:ext cx="555625" cy="56673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9</a:t>
            </a:r>
          </a:p>
        </p:txBody>
      </p:sp>
      <p:cxnSp>
        <p:nvCxnSpPr>
          <p:cNvPr id="29714" name="AutoShape 16"/>
          <p:cNvCxnSpPr>
            <a:cxnSpLocks noChangeShapeType="1"/>
            <a:stCxn id="284679" idx="2"/>
            <a:endCxn id="284686" idx="7"/>
          </p:cNvCxnSpPr>
          <p:nvPr/>
        </p:nvCxnSpPr>
        <p:spPr bwMode="auto">
          <a:xfrm flipH="1">
            <a:off x="4303713" y="2036764"/>
            <a:ext cx="1458912" cy="6937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5" name="AutoShape 17"/>
          <p:cNvCxnSpPr>
            <a:cxnSpLocks noChangeShapeType="1"/>
            <a:stCxn id="284679" idx="4"/>
            <a:endCxn id="29707" idx="0"/>
          </p:cNvCxnSpPr>
          <p:nvPr/>
        </p:nvCxnSpPr>
        <p:spPr bwMode="auto">
          <a:xfrm>
            <a:off x="6059488" y="2338389"/>
            <a:ext cx="285750" cy="7318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6" name="AutoShape 18"/>
          <p:cNvCxnSpPr>
            <a:cxnSpLocks noChangeShapeType="1"/>
            <a:stCxn id="29711" idx="2"/>
            <a:endCxn id="29707" idx="7"/>
          </p:cNvCxnSpPr>
          <p:nvPr/>
        </p:nvCxnSpPr>
        <p:spPr bwMode="auto">
          <a:xfrm flipH="1">
            <a:off x="6542088" y="2209801"/>
            <a:ext cx="1751012" cy="942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7" name="AutoShape 19"/>
          <p:cNvCxnSpPr>
            <a:cxnSpLocks noChangeShapeType="1"/>
            <a:stCxn id="29709" idx="2"/>
            <a:endCxn id="29706" idx="7"/>
          </p:cNvCxnSpPr>
          <p:nvPr/>
        </p:nvCxnSpPr>
        <p:spPr bwMode="auto">
          <a:xfrm flipH="1">
            <a:off x="6327775" y="3906838"/>
            <a:ext cx="1339850" cy="652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8" name="AutoShape 20"/>
          <p:cNvCxnSpPr>
            <a:cxnSpLocks noChangeShapeType="1"/>
            <a:stCxn id="29709" idx="3"/>
            <a:endCxn id="284687" idx="7"/>
          </p:cNvCxnSpPr>
          <p:nvPr/>
        </p:nvCxnSpPr>
        <p:spPr bwMode="auto">
          <a:xfrm flipH="1">
            <a:off x="6623050" y="4125914"/>
            <a:ext cx="1144588" cy="155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9" name="AutoShape 21"/>
          <p:cNvCxnSpPr>
            <a:cxnSpLocks noChangeShapeType="1"/>
            <a:stCxn id="284682" idx="6"/>
            <a:endCxn id="284687" idx="2"/>
          </p:cNvCxnSpPr>
          <p:nvPr/>
        </p:nvCxnSpPr>
        <p:spPr bwMode="auto">
          <a:xfrm>
            <a:off x="4518026" y="5189538"/>
            <a:ext cx="1611313" cy="71596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0" name="AutoShape 22"/>
          <p:cNvCxnSpPr>
            <a:cxnSpLocks noChangeShapeType="1"/>
            <a:stCxn id="29706" idx="4"/>
            <a:endCxn id="284687" idx="1"/>
          </p:cNvCxnSpPr>
          <p:nvPr/>
        </p:nvCxnSpPr>
        <p:spPr bwMode="auto">
          <a:xfrm>
            <a:off x="6130926" y="5081588"/>
            <a:ext cx="98425" cy="603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1" name="AutoShape 23"/>
          <p:cNvCxnSpPr>
            <a:cxnSpLocks noChangeShapeType="1"/>
            <a:stCxn id="29710" idx="5"/>
            <a:endCxn id="29706" idx="1"/>
          </p:cNvCxnSpPr>
          <p:nvPr/>
        </p:nvCxnSpPr>
        <p:spPr bwMode="auto">
          <a:xfrm>
            <a:off x="5414963" y="4105276"/>
            <a:ext cx="519112" cy="4540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2" name="AutoShape 24"/>
          <p:cNvCxnSpPr>
            <a:cxnSpLocks noChangeShapeType="1"/>
            <a:stCxn id="284686" idx="5"/>
            <a:endCxn id="29710" idx="1"/>
          </p:cNvCxnSpPr>
          <p:nvPr/>
        </p:nvCxnSpPr>
        <p:spPr bwMode="auto">
          <a:xfrm>
            <a:off x="4303713" y="3170238"/>
            <a:ext cx="717550" cy="495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AutoShape 25"/>
          <p:cNvCxnSpPr>
            <a:cxnSpLocks noChangeShapeType="1"/>
            <a:stCxn id="284686" idx="4"/>
            <a:endCxn id="284682" idx="0"/>
          </p:cNvCxnSpPr>
          <p:nvPr/>
        </p:nvCxnSpPr>
        <p:spPr bwMode="auto">
          <a:xfrm>
            <a:off x="4106863" y="3252789"/>
            <a:ext cx="114300" cy="16335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4" name="AutoShape 26"/>
          <p:cNvCxnSpPr>
            <a:cxnSpLocks noChangeShapeType="1"/>
            <a:stCxn id="284686" idx="6"/>
            <a:endCxn id="29707" idx="2"/>
          </p:cNvCxnSpPr>
          <p:nvPr/>
        </p:nvCxnSpPr>
        <p:spPr bwMode="auto">
          <a:xfrm>
            <a:off x="4403725" y="2951164"/>
            <a:ext cx="1644650" cy="4222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5" name="AutoShape 27"/>
          <p:cNvCxnSpPr>
            <a:cxnSpLocks noChangeShapeType="1"/>
            <a:stCxn id="29707" idx="6"/>
            <a:endCxn id="29709" idx="1"/>
          </p:cNvCxnSpPr>
          <p:nvPr/>
        </p:nvCxnSpPr>
        <p:spPr bwMode="auto">
          <a:xfrm>
            <a:off x="6642100" y="3373439"/>
            <a:ext cx="1125538" cy="312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6" name="AutoShape 28"/>
          <p:cNvCxnSpPr>
            <a:cxnSpLocks noChangeShapeType="1"/>
            <a:stCxn id="29711" idx="3"/>
            <a:endCxn id="29709" idx="7"/>
          </p:cNvCxnSpPr>
          <p:nvPr/>
        </p:nvCxnSpPr>
        <p:spPr bwMode="auto">
          <a:xfrm flipH="1">
            <a:off x="8161339" y="2428875"/>
            <a:ext cx="231775" cy="1257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86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5703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0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1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5706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0733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4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5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5710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5711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0738" name="AutoShape 16"/>
            <p:cNvCxnSpPr>
              <a:cxnSpLocks noChangeShapeType="1"/>
              <a:stCxn id="285703" idx="2"/>
              <a:endCxn id="285710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39" name="AutoShape 17"/>
            <p:cNvCxnSpPr>
              <a:cxnSpLocks noChangeShapeType="1"/>
              <a:stCxn id="285703" idx="4"/>
              <a:endCxn id="30731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0" name="AutoShape 18"/>
            <p:cNvCxnSpPr>
              <a:cxnSpLocks noChangeShapeType="1"/>
              <a:stCxn id="30735" idx="2"/>
              <a:endCxn id="30731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1" name="AutoShape 19"/>
            <p:cNvCxnSpPr>
              <a:cxnSpLocks noChangeShapeType="1"/>
              <a:stCxn id="30733" idx="2"/>
              <a:endCxn id="30730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2" name="AutoShape 20"/>
            <p:cNvCxnSpPr>
              <a:cxnSpLocks noChangeShapeType="1"/>
              <a:stCxn id="30733" idx="3"/>
              <a:endCxn id="285711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3" name="AutoShape 21"/>
            <p:cNvCxnSpPr>
              <a:cxnSpLocks noChangeShapeType="1"/>
              <a:stCxn id="285706" idx="6"/>
              <a:endCxn id="285711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4" name="AutoShape 22"/>
            <p:cNvCxnSpPr>
              <a:cxnSpLocks noChangeShapeType="1"/>
              <a:stCxn id="30730" idx="4"/>
              <a:endCxn id="285711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5" name="AutoShape 23"/>
            <p:cNvCxnSpPr>
              <a:cxnSpLocks noChangeShapeType="1"/>
              <a:stCxn id="30734" idx="5"/>
              <a:endCxn id="30730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6" name="AutoShape 24"/>
            <p:cNvCxnSpPr>
              <a:cxnSpLocks noChangeShapeType="1"/>
              <a:stCxn id="285710" idx="5"/>
              <a:endCxn id="30734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7" name="AutoShape 25"/>
            <p:cNvCxnSpPr>
              <a:cxnSpLocks noChangeShapeType="1"/>
              <a:stCxn id="285710" idx="4"/>
              <a:endCxn id="285706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8" name="AutoShape 26"/>
            <p:cNvCxnSpPr>
              <a:cxnSpLocks noChangeShapeType="1"/>
              <a:stCxn id="285710" idx="6"/>
              <a:endCxn id="30731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49" name="AutoShape 27"/>
            <p:cNvCxnSpPr>
              <a:cxnSpLocks noChangeShapeType="1"/>
              <a:stCxn id="30731" idx="6"/>
              <a:endCxn id="30733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0750" name="AutoShape 28"/>
            <p:cNvCxnSpPr>
              <a:cxnSpLocks noChangeShapeType="1"/>
              <a:stCxn id="30735" idx="3"/>
              <a:endCxn id="30733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22275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6727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28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0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1757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2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9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6734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35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1762" name="AutoShape 16"/>
            <p:cNvCxnSpPr>
              <a:cxnSpLocks noChangeShapeType="1"/>
              <a:stCxn id="286727" idx="2"/>
              <a:endCxn id="286734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3" name="AutoShape 17"/>
            <p:cNvCxnSpPr>
              <a:cxnSpLocks noChangeShapeType="1"/>
              <a:stCxn id="286727" idx="4"/>
              <a:endCxn id="31755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4" name="AutoShape 18"/>
            <p:cNvCxnSpPr>
              <a:cxnSpLocks noChangeShapeType="1"/>
              <a:stCxn id="31759" idx="2"/>
              <a:endCxn id="31755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5" name="AutoShape 19"/>
            <p:cNvCxnSpPr>
              <a:cxnSpLocks noChangeShapeType="1"/>
              <a:stCxn id="31757" idx="2"/>
              <a:endCxn id="286728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6" name="AutoShape 20"/>
            <p:cNvCxnSpPr>
              <a:cxnSpLocks noChangeShapeType="1"/>
              <a:stCxn id="31757" idx="3"/>
              <a:endCxn id="286735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7" name="AutoShape 21"/>
            <p:cNvCxnSpPr>
              <a:cxnSpLocks noChangeShapeType="1"/>
              <a:stCxn id="286730" idx="6"/>
              <a:endCxn id="286735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8" name="AutoShape 22"/>
            <p:cNvCxnSpPr>
              <a:cxnSpLocks noChangeShapeType="1"/>
              <a:stCxn id="286728" idx="4"/>
              <a:endCxn id="286735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69" name="AutoShape 23"/>
            <p:cNvCxnSpPr>
              <a:cxnSpLocks noChangeShapeType="1"/>
              <a:stCxn id="286732" idx="5"/>
              <a:endCxn id="286728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0" name="AutoShape 24"/>
            <p:cNvCxnSpPr>
              <a:cxnSpLocks noChangeShapeType="1"/>
              <a:stCxn id="286734" idx="5"/>
              <a:endCxn id="286732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1" name="AutoShape 25"/>
            <p:cNvCxnSpPr>
              <a:cxnSpLocks noChangeShapeType="1"/>
              <a:stCxn id="286734" idx="4"/>
              <a:endCxn id="286730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2" name="AutoShape 26"/>
            <p:cNvCxnSpPr>
              <a:cxnSpLocks noChangeShapeType="1"/>
              <a:stCxn id="286734" idx="6"/>
              <a:endCxn id="31755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3" name="AutoShape 27"/>
            <p:cNvCxnSpPr>
              <a:cxnSpLocks noChangeShapeType="1"/>
              <a:stCxn id="31755" idx="6"/>
              <a:endCxn id="31757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1774" name="AutoShape 28"/>
            <p:cNvCxnSpPr>
              <a:cxnSpLocks noChangeShapeType="1"/>
              <a:stCxn id="31759" idx="3"/>
              <a:endCxn id="31757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4620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7751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752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32779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4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32781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6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2783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758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759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2786" name="AutoShape 16"/>
            <p:cNvCxnSpPr>
              <a:cxnSpLocks noChangeShapeType="1"/>
              <a:stCxn id="287751" idx="2"/>
              <a:endCxn id="28775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87" name="AutoShape 17"/>
            <p:cNvCxnSpPr>
              <a:cxnSpLocks noChangeShapeType="1"/>
              <a:stCxn id="287751" idx="4"/>
              <a:endCxn id="32779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88" name="AutoShape 18"/>
            <p:cNvCxnSpPr>
              <a:cxnSpLocks noChangeShapeType="1"/>
              <a:stCxn id="32783" idx="2"/>
              <a:endCxn id="32779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89" name="AutoShape 19"/>
            <p:cNvCxnSpPr>
              <a:cxnSpLocks noChangeShapeType="1"/>
              <a:stCxn id="32781" idx="2"/>
              <a:endCxn id="28775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0" name="AutoShape 20"/>
            <p:cNvCxnSpPr>
              <a:cxnSpLocks noChangeShapeType="1"/>
              <a:stCxn id="32781" idx="3"/>
              <a:endCxn id="28775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1" name="AutoShape 21"/>
            <p:cNvCxnSpPr>
              <a:cxnSpLocks noChangeShapeType="1"/>
              <a:stCxn id="287754" idx="6"/>
              <a:endCxn id="28775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2" name="AutoShape 22"/>
            <p:cNvCxnSpPr>
              <a:cxnSpLocks noChangeShapeType="1"/>
              <a:stCxn id="287752" idx="4"/>
              <a:endCxn id="28775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3" name="AutoShape 23"/>
            <p:cNvCxnSpPr>
              <a:cxnSpLocks noChangeShapeType="1"/>
              <a:stCxn id="287756" idx="5"/>
              <a:endCxn id="28775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4" name="AutoShape 24"/>
            <p:cNvCxnSpPr>
              <a:cxnSpLocks noChangeShapeType="1"/>
              <a:stCxn id="287758" idx="5"/>
              <a:endCxn id="28775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5" name="AutoShape 25"/>
            <p:cNvCxnSpPr>
              <a:cxnSpLocks noChangeShapeType="1"/>
              <a:stCxn id="287758" idx="4"/>
              <a:endCxn id="28775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6" name="AutoShape 26"/>
            <p:cNvCxnSpPr>
              <a:cxnSpLocks noChangeShapeType="1"/>
              <a:stCxn id="287758" idx="6"/>
              <a:endCxn id="32779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7" name="AutoShape 27"/>
            <p:cNvCxnSpPr>
              <a:cxnSpLocks noChangeShapeType="1"/>
              <a:stCxn id="32779" idx="6"/>
              <a:endCxn id="32781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2798" name="AutoShape 28"/>
            <p:cNvCxnSpPr>
              <a:cxnSpLocks noChangeShapeType="1"/>
              <a:stCxn id="32783" idx="3"/>
              <a:endCxn id="32781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37159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8775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76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88777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78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88779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88780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3807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8782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783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3810" name="AutoShape 16"/>
            <p:cNvCxnSpPr>
              <a:cxnSpLocks noChangeShapeType="1"/>
              <a:stCxn id="288775" idx="2"/>
              <a:endCxn id="288782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1" name="AutoShape 17"/>
            <p:cNvCxnSpPr>
              <a:cxnSpLocks noChangeShapeType="1"/>
              <a:stCxn id="288775" idx="4"/>
              <a:endCxn id="288777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2" name="AutoShape 18"/>
            <p:cNvCxnSpPr>
              <a:cxnSpLocks noChangeShapeType="1"/>
              <a:stCxn id="33807" idx="2"/>
              <a:endCxn id="288777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3" name="AutoShape 19"/>
            <p:cNvCxnSpPr>
              <a:cxnSpLocks noChangeShapeType="1"/>
              <a:stCxn id="288779" idx="2"/>
              <a:endCxn id="288776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4" name="AutoShape 20"/>
            <p:cNvCxnSpPr>
              <a:cxnSpLocks noChangeShapeType="1"/>
              <a:stCxn id="288779" idx="3"/>
              <a:endCxn id="288783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5" name="AutoShape 21"/>
            <p:cNvCxnSpPr>
              <a:cxnSpLocks noChangeShapeType="1"/>
              <a:stCxn id="288778" idx="6"/>
              <a:endCxn id="288783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6" name="AutoShape 22"/>
            <p:cNvCxnSpPr>
              <a:cxnSpLocks noChangeShapeType="1"/>
              <a:stCxn id="288776" idx="4"/>
              <a:endCxn id="288783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7" name="AutoShape 23"/>
            <p:cNvCxnSpPr>
              <a:cxnSpLocks noChangeShapeType="1"/>
              <a:stCxn id="288780" idx="5"/>
              <a:endCxn id="288776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8" name="AutoShape 24"/>
            <p:cNvCxnSpPr>
              <a:cxnSpLocks noChangeShapeType="1"/>
              <a:stCxn id="288782" idx="5"/>
              <a:endCxn id="288780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19" name="AutoShape 25"/>
            <p:cNvCxnSpPr>
              <a:cxnSpLocks noChangeShapeType="1"/>
              <a:stCxn id="288782" idx="4"/>
              <a:endCxn id="288778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20" name="AutoShape 26"/>
            <p:cNvCxnSpPr>
              <a:cxnSpLocks noChangeShapeType="1"/>
              <a:stCxn id="288782" idx="6"/>
              <a:endCxn id="288777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21" name="AutoShape 27"/>
            <p:cNvCxnSpPr>
              <a:cxnSpLocks noChangeShapeType="1"/>
              <a:stCxn id="288777" idx="6"/>
              <a:endCxn id="288779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3822" name="AutoShape 28"/>
            <p:cNvCxnSpPr>
              <a:cxnSpLocks noChangeShapeType="1"/>
              <a:stCxn id="33807" idx="3"/>
              <a:endCxn id="288779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14378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89799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800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89801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89802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89803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89804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4831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89806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9807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4834" name="AutoShape 16"/>
            <p:cNvCxnSpPr>
              <a:cxnSpLocks noChangeShapeType="1"/>
              <a:stCxn id="289799" idx="2"/>
              <a:endCxn id="289806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5" name="AutoShape 17"/>
            <p:cNvCxnSpPr>
              <a:cxnSpLocks noChangeShapeType="1"/>
              <a:stCxn id="289799" idx="4"/>
              <a:endCxn id="289801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6" name="AutoShape 18"/>
            <p:cNvCxnSpPr>
              <a:cxnSpLocks noChangeShapeType="1"/>
              <a:stCxn id="34831" idx="2"/>
              <a:endCxn id="289801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7" name="AutoShape 19"/>
            <p:cNvCxnSpPr>
              <a:cxnSpLocks noChangeShapeType="1"/>
              <a:stCxn id="289803" idx="2"/>
              <a:endCxn id="289800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8" name="AutoShape 20"/>
            <p:cNvCxnSpPr>
              <a:cxnSpLocks noChangeShapeType="1"/>
              <a:stCxn id="289803" idx="3"/>
              <a:endCxn id="289807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39" name="AutoShape 21"/>
            <p:cNvCxnSpPr>
              <a:cxnSpLocks noChangeShapeType="1"/>
              <a:stCxn id="289802" idx="6"/>
              <a:endCxn id="289807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0" name="AutoShape 22"/>
            <p:cNvCxnSpPr>
              <a:cxnSpLocks noChangeShapeType="1"/>
              <a:stCxn id="289800" idx="4"/>
              <a:endCxn id="289807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1" name="AutoShape 23"/>
            <p:cNvCxnSpPr>
              <a:cxnSpLocks noChangeShapeType="1"/>
              <a:stCxn id="289804" idx="5"/>
              <a:endCxn id="289800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2" name="AutoShape 24"/>
            <p:cNvCxnSpPr>
              <a:cxnSpLocks noChangeShapeType="1"/>
              <a:stCxn id="289806" idx="5"/>
              <a:endCxn id="289804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3" name="AutoShape 25"/>
            <p:cNvCxnSpPr>
              <a:cxnSpLocks noChangeShapeType="1"/>
              <a:stCxn id="289806" idx="4"/>
              <a:endCxn id="289802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4" name="AutoShape 26"/>
            <p:cNvCxnSpPr>
              <a:cxnSpLocks noChangeShapeType="1"/>
              <a:stCxn id="289806" idx="6"/>
              <a:endCxn id="289801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5" name="AutoShape 27"/>
            <p:cNvCxnSpPr>
              <a:cxnSpLocks noChangeShapeType="1"/>
              <a:stCxn id="289801" idx="6"/>
              <a:endCxn id="289803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4846" name="AutoShape 28"/>
            <p:cNvCxnSpPr>
              <a:cxnSpLocks noChangeShapeType="1"/>
              <a:stCxn id="34831" idx="3"/>
              <a:endCxn id="289803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8095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90823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0826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0827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5855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90830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0831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5858" name="AutoShape 16"/>
            <p:cNvCxnSpPr>
              <a:cxnSpLocks noChangeShapeType="1"/>
              <a:stCxn id="290823" idx="2"/>
              <a:endCxn id="290830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59" name="AutoShape 17"/>
            <p:cNvCxnSpPr>
              <a:cxnSpLocks noChangeShapeType="1"/>
              <a:stCxn id="290823" idx="4"/>
              <a:endCxn id="290825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0" name="AutoShape 18"/>
            <p:cNvCxnSpPr>
              <a:cxnSpLocks noChangeShapeType="1"/>
              <a:stCxn id="35855" idx="2"/>
              <a:endCxn id="290825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1" name="AutoShape 19"/>
            <p:cNvCxnSpPr>
              <a:cxnSpLocks noChangeShapeType="1"/>
              <a:stCxn id="290827" idx="2"/>
              <a:endCxn id="290824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2" name="AutoShape 20"/>
            <p:cNvCxnSpPr>
              <a:cxnSpLocks noChangeShapeType="1"/>
              <a:stCxn id="290827" idx="3"/>
              <a:endCxn id="290831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3" name="AutoShape 21"/>
            <p:cNvCxnSpPr>
              <a:cxnSpLocks noChangeShapeType="1"/>
              <a:stCxn id="290826" idx="6"/>
              <a:endCxn id="290831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4" name="AutoShape 22"/>
            <p:cNvCxnSpPr>
              <a:cxnSpLocks noChangeShapeType="1"/>
              <a:stCxn id="290824" idx="4"/>
              <a:endCxn id="290831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5" name="AutoShape 23"/>
            <p:cNvCxnSpPr>
              <a:cxnSpLocks noChangeShapeType="1"/>
              <a:stCxn id="290828" idx="5"/>
              <a:endCxn id="290824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6" name="AutoShape 24"/>
            <p:cNvCxnSpPr>
              <a:cxnSpLocks noChangeShapeType="1"/>
              <a:stCxn id="290830" idx="5"/>
              <a:endCxn id="290828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7" name="AutoShape 25"/>
            <p:cNvCxnSpPr>
              <a:cxnSpLocks noChangeShapeType="1"/>
              <a:stCxn id="290830" idx="4"/>
              <a:endCxn id="290826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8" name="AutoShape 26"/>
            <p:cNvCxnSpPr>
              <a:cxnSpLocks noChangeShapeType="1"/>
              <a:stCxn id="290830" idx="6"/>
              <a:endCxn id="290825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69" name="AutoShape 27"/>
            <p:cNvCxnSpPr>
              <a:cxnSpLocks noChangeShapeType="1"/>
              <a:stCxn id="290825" idx="6"/>
              <a:endCxn id="290827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870" name="AutoShape 28"/>
            <p:cNvCxnSpPr>
              <a:cxnSpLocks noChangeShapeType="1"/>
              <a:stCxn id="35855" idx="3"/>
              <a:endCxn id="290827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210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</p:grpSpPr>
        <p:sp>
          <p:nvSpPr>
            <p:cNvPr id="291847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2</a:t>
              </a:r>
            </a:p>
          </p:txBody>
        </p:sp>
        <p:sp>
          <p:nvSpPr>
            <p:cNvPr id="291848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1849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1850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1851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1852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36879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91854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3</a:t>
              </a:r>
            </a:p>
          </p:txBody>
        </p:sp>
        <p:sp>
          <p:nvSpPr>
            <p:cNvPr id="291855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6882" name="AutoShape 16"/>
            <p:cNvCxnSpPr>
              <a:cxnSpLocks noChangeShapeType="1"/>
              <a:stCxn id="291847" idx="2"/>
              <a:endCxn id="291854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3" name="AutoShape 17"/>
            <p:cNvCxnSpPr>
              <a:cxnSpLocks noChangeShapeType="1"/>
              <a:stCxn id="291847" idx="4"/>
              <a:endCxn id="291849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AutoShape 18"/>
            <p:cNvCxnSpPr>
              <a:cxnSpLocks noChangeShapeType="1"/>
              <a:stCxn id="36879" idx="2"/>
              <a:endCxn id="291849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AutoShape 19"/>
            <p:cNvCxnSpPr>
              <a:cxnSpLocks noChangeShapeType="1"/>
              <a:stCxn id="291851" idx="2"/>
              <a:endCxn id="291848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6" name="AutoShape 20"/>
            <p:cNvCxnSpPr>
              <a:cxnSpLocks noChangeShapeType="1"/>
              <a:stCxn id="291851" idx="3"/>
              <a:endCxn id="291855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7" name="AutoShape 21"/>
            <p:cNvCxnSpPr>
              <a:cxnSpLocks noChangeShapeType="1"/>
              <a:stCxn id="291850" idx="6"/>
              <a:endCxn id="291855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8" name="AutoShape 22"/>
            <p:cNvCxnSpPr>
              <a:cxnSpLocks noChangeShapeType="1"/>
              <a:stCxn id="291848" idx="4"/>
              <a:endCxn id="291855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9" name="AutoShape 23"/>
            <p:cNvCxnSpPr>
              <a:cxnSpLocks noChangeShapeType="1"/>
              <a:stCxn id="291852" idx="5"/>
              <a:endCxn id="291848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0" name="AutoShape 24"/>
            <p:cNvCxnSpPr>
              <a:cxnSpLocks noChangeShapeType="1"/>
              <a:stCxn id="291854" idx="5"/>
              <a:endCxn id="291852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1" name="AutoShape 25"/>
            <p:cNvCxnSpPr>
              <a:cxnSpLocks noChangeShapeType="1"/>
              <a:stCxn id="291854" idx="4"/>
              <a:endCxn id="291850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2" name="AutoShape 26"/>
            <p:cNvCxnSpPr>
              <a:cxnSpLocks noChangeShapeType="1"/>
              <a:stCxn id="291854" idx="6"/>
              <a:endCxn id="291849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3" name="AutoShape 27"/>
            <p:cNvCxnSpPr>
              <a:cxnSpLocks noChangeShapeType="1"/>
              <a:stCxn id="291849" idx="6"/>
              <a:endCxn id="291851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94" name="AutoShape 28"/>
            <p:cNvCxnSpPr>
              <a:cxnSpLocks noChangeShapeType="1"/>
              <a:stCxn id="36879" idx="3"/>
              <a:endCxn id="291851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235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Topological Sorting Example</a:t>
            </a:r>
            <a:r>
              <a:rPr lang="en-US" altLang="en-US" b="1" smtClean="0"/>
              <a:t> </a:t>
            </a:r>
            <a:endParaRPr lang="en-US" altLang="en-US" smtClean="0"/>
          </a:p>
        </p:txBody>
      </p:sp>
      <p:grpSp>
        <p:nvGrpSpPr>
          <p:cNvPr id="2" name="Group 1"/>
          <p:cNvGrpSpPr/>
          <p:nvPr/>
        </p:nvGrpSpPr>
        <p:grpSpPr>
          <a:xfrm>
            <a:off x="3829051" y="1752600"/>
            <a:ext cx="5038725" cy="4435476"/>
            <a:chOff x="3829051" y="1752600"/>
            <a:chExt cx="5038725" cy="4435476"/>
          </a:xfrm>
          <a:solidFill>
            <a:schemeClr val="accent1"/>
          </a:solidFill>
        </p:grpSpPr>
        <p:sp>
          <p:nvSpPr>
            <p:cNvPr id="292871" name="Oval 7"/>
            <p:cNvSpPr>
              <a:spLocks noChangeArrowheads="1"/>
            </p:cNvSpPr>
            <p:nvPr/>
          </p:nvSpPr>
          <p:spPr bwMode="auto">
            <a:xfrm>
              <a:off x="5781676" y="17526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2</a:t>
              </a:r>
            </a:p>
          </p:txBody>
        </p:sp>
        <p:sp>
          <p:nvSpPr>
            <p:cNvPr id="292872" name="Oval 8"/>
            <p:cNvSpPr>
              <a:spLocks noChangeArrowheads="1"/>
            </p:cNvSpPr>
            <p:nvPr/>
          </p:nvSpPr>
          <p:spPr bwMode="auto">
            <a:xfrm>
              <a:off x="5853114" y="44958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7</a:t>
              </a:r>
            </a:p>
          </p:txBody>
        </p:sp>
        <p:sp>
          <p:nvSpPr>
            <p:cNvPr id="292873" name="Oval 9"/>
            <p:cNvSpPr>
              <a:spLocks noChangeArrowheads="1"/>
            </p:cNvSpPr>
            <p:nvPr/>
          </p:nvSpPr>
          <p:spPr bwMode="auto">
            <a:xfrm>
              <a:off x="6067426" y="30892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4</a:t>
              </a:r>
            </a:p>
          </p:txBody>
        </p:sp>
        <p:sp>
          <p:nvSpPr>
            <p:cNvPr id="292874" name="Oval 10"/>
            <p:cNvSpPr>
              <a:spLocks noChangeArrowheads="1"/>
            </p:cNvSpPr>
            <p:nvPr/>
          </p:nvSpPr>
          <p:spPr bwMode="auto">
            <a:xfrm>
              <a:off x="3943351" y="49053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8</a:t>
              </a:r>
            </a:p>
          </p:txBody>
        </p:sp>
        <p:sp>
          <p:nvSpPr>
            <p:cNvPr id="292875" name="Oval 11"/>
            <p:cNvSpPr>
              <a:spLocks noChangeArrowheads="1"/>
            </p:cNvSpPr>
            <p:nvPr/>
          </p:nvSpPr>
          <p:spPr bwMode="auto">
            <a:xfrm>
              <a:off x="7686676" y="3622675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5</a:t>
              </a:r>
            </a:p>
          </p:txBody>
        </p:sp>
        <p:sp>
          <p:nvSpPr>
            <p:cNvPr id="292876" name="Oval 12"/>
            <p:cNvSpPr>
              <a:spLocks noChangeArrowheads="1"/>
            </p:cNvSpPr>
            <p:nvPr/>
          </p:nvSpPr>
          <p:spPr bwMode="auto">
            <a:xfrm>
              <a:off x="4940301" y="36020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6</a:t>
              </a:r>
            </a:p>
          </p:txBody>
        </p:sp>
        <p:sp>
          <p:nvSpPr>
            <p:cNvPr id="292877" name="Oval 13"/>
            <p:cNvSpPr>
              <a:spLocks noChangeArrowheads="1"/>
            </p:cNvSpPr>
            <p:nvPr/>
          </p:nvSpPr>
          <p:spPr bwMode="auto">
            <a:xfrm>
              <a:off x="8312151" y="19256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1</a:t>
              </a:r>
            </a:p>
          </p:txBody>
        </p:sp>
        <p:sp>
          <p:nvSpPr>
            <p:cNvPr id="292878" name="Oval 14"/>
            <p:cNvSpPr>
              <a:spLocks noChangeArrowheads="1"/>
            </p:cNvSpPr>
            <p:nvPr/>
          </p:nvSpPr>
          <p:spPr bwMode="auto">
            <a:xfrm>
              <a:off x="3829051" y="2667000"/>
              <a:ext cx="555625" cy="56673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3</a:t>
              </a:r>
            </a:p>
          </p:txBody>
        </p:sp>
        <p:sp>
          <p:nvSpPr>
            <p:cNvPr id="292879" name="Oval 15"/>
            <p:cNvSpPr>
              <a:spLocks noChangeArrowheads="1"/>
            </p:cNvSpPr>
            <p:nvPr/>
          </p:nvSpPr>
          <p:spPr bwMode="auto">
            <a:xfrm>
              <a:off x="6148389" y="5621339"/>
              <a:ext cx="555625" cy="566737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9</a:t>
              </a:r>
            </a:p>
          </p:txBody>
        </p:sp>
        <p:cxnSp>
          <p:nvCxnSpPr>
            <p:cNvPr id="37906" name="AutoShape 16"/>
            <p:cNvCxnSpPr>
              <a:cxnSpLocks noChangeShapeType="1"/>
              <a:stCxn id="292871" idx="2"/>
              <a:endCxn id="292878" idx="7"/>
            </p:cNvCxnSpPr>
            <p:nvPr/>
          </p:nvCxnSpPr>
          <p:spPr bwMode="auto">
            <a:xfrm flipH="1">
              <a:off x="4303713" y="2036764"/>
              <a:ext cx="1458912" cy="6937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07" name="AutoShape 17"/>
            <p:cNvCxnSpPr>
              <a:cxnSpLocks noChangeShapeType="1"/>
              <a:stCxn id="292871" idx="4"/>
              <a:endCxn id="292873" idx="0"/>
            </p:cNvCxnSpPr>
            <p:nvPr/>
          </p:nvCxnSpPr>
          <p:spPr bwMode="auto">
            <a:xfrm>
              <a:off x="6059488" y="2338389"/>
              <a:ext cx="285750" cy="7318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08" name="AutoShape 18"/>
            <p:cNvCxnSpPr>
              <a:cxnSpLocks noChangeShapeType="1"/>
              <a:stCxn id="292877" idx="2"/>
              <a:endCxn id="292873" idx="7"/>
            </p:cNvCxnSpPr>
            <p:nvPr/>
          </p:nvCxnSpPr>
          <p:spPr bwMode="auto">
            <a:xfrm flipH="1">
              <a:off x="6542088" y="2209801"/>
              <a:ext cx="1751012" cy="9429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09" name="AutoShape 19"/>
            <p:cNvCxnSpPr>
              <a:cxnSpLocks noChangeShapeType="1"/>
              <a:stCxn id="292875" idx="2"/>
              <a:endCxn id="292872" idx="7"/>
            </p:cNvCxnSpPr>
            <p:nvPr/>
          </p:nvCxnSpPr>
          <p:spPr bwMode="auto">
            <a:xfrm flipH="1">
              <a:off x="6327775" y="3906838"/>
              <a:ext cx="1339850" cy="6524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0" name="AutoShape 20"/>
            <p:cNvCxnSpPr>
              <a:cxnSpLocks noChangeShapeType="1"/>
              <a:stCxn id="292875" idx="3"/>
              <a:endCxn id="292879" idx="7"/>
            </p:cNvCxnSpPr>
            <p:nvPr/>
          </p:nvCxnSpPr>
          <p:spPr bwMode="auto">
            <a:xfrm flipH="1">
              <a:off x="6623050" y="4125914"/>
              <a:ext cx="1144588" cy="15589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1" name="AutoShape 21"/>
            <p:cNvCxnSpPr>
              <a:cxnSpLocks noChangeShapeType="1"/>
              <a:stCxn id="292874" idx="6"/>
              <a:endCxn id="292879" idx="2"/>
            </p:cNvCxnSpPr>
            <p:nvPr/>
          </p:nvCxnSpPr>
          <p:spPr bwMode="auto">
            <a:xfrm>
              <a:off x="4518026" y="5189538"/>
              <a:ext cx="1611313" cy="71596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2" name="AutoShape 22"/>
            <p:cNvCxnSpPr>
              <a:cxnSpLocks noChangeShapeType="1"/>
              <a:stCxn id="292872" idx="4"/>
              <a:endCxn id="292879" idx="1"/>
            </p:cNvCxnSpPr>
            <p:nvPr/>
          </p:nvCxnSpPr>
          <p:spPr bwMode="auto">
            <a:xfrm>
              <a:off x="6130926" y="5081588"/>
              <a:ext cx="98425" cy="60325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3" name="AutoShape 23"/>
            <p:cNvCxnSpPr>
              <a:cxnSpLocks noChangeShapeType="1"/>
              <a:stCxn id="292876" idx="5"/>
              <a:endCxn id="292872" idx="1"/>
            </p:cNvCxnSpPr>
            <p:nvPr/>
          </p:nvCxnSpPr>
          <p:spPr bwMode="auto">
            <a:xfrm>
              <a:off x="5414963" y="4105276"/>
              <a:ext cx="519112" cy="454025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4" name="AutoShape 24"/>
            <p:cNvCxnSpPr>
              <a:cxnSpLocks noChangeShapeType="1"/>
              <a:stCxn id="292878" idx="5"/>
              <a:endCxn id="292876" idx="1"/>
            </p:cNvCxnSpPr>
            <p:nvPr/>
          </p:nvCxnSpPr>
          <p:spPr bwMode="auto">
            <a:xfrm>
              <a:off x="4303713" y="3170238"/>
              <a:ext cx="717550" cy="495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5" name="AutoShape 25"/>
            <p:cNvCxnSpPr>
              <a:cxnSpLocks noChangeShapeType="1"/>
              <a:stCxn id="292878" idx="4"/>
              <a:endCxn id="292874" idx="0"/>
            </p:cNvCxnSpPr>
            <p:nvPr/>
          </p:nvCxnSpPr>
          <p:spPr bwMode="auto">
            <a:xfrm>
              <a:off x="4106863" y="3252789"/>
              <a:ext cx="114300" cy="1633537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6" name="AutoShape 26"/>
            <p:cNvCxnSpPr>
              <a:cxnSpLocks noChangeShapeType="1"/>
              <a:stCxn id="292878" idx="6"/>
              <a:endCxn id="292873" idx="2"/>
            </p:cNvCxnSpPr>
            <p:nvPr/>
          </p:nvCxnSpPr>
          <p:spPr bwMode="auto">
            <a:xfrm>
              <a:off x="4403725" y="2951164"/>
              <a:ext cx="1644650" cy="42227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7" name="AutoShape 27"/>
            <p:cNvCxnSpPr>
              <a:cxnSpLocks noChangeShapeType="1"/>
              <a:stCxn id="292873" idx="6"/>
              <a:endCxn id="292875" idx="1"/>
            </p:cNvCxnSpPr>
            <p:nvPr/>
          </p:nvCxnSpPr>
          <p:spPr bwMode="auto">
            <a:xfrm>
              <a:off x="6642100" y="3373439"/>
              <a:ext cx="1125538" cy="312737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  <p:cxnSp>
          <p:nvCxnSpPr>
            <p:cNvPr id="37918" name="AutoShape 28"/>
            <p:cNvCxnSpPr>
              <a:cxnSpLocks noChangeShapeType="1"/>
              <a:stCxn id="292877" idx="3"/>
              <a:endCxn id="292875" idx="7"/>
            </p:cNvCxnSpPr>
            <p:nvPr/>
          </p:nvCxnSpPr>
          <p:spPr bwMode="auto">
            <a:xfrm flipH="1">
              <a:off x="8161339" y="2428875"/>
              <a:ext cx="231775" cy="125730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</p:cxnSp>
      </p:grpSp>
    </p:spTree>
    <p:extLst>
      <p:ext uri="{BB962C8B-B14F-4D97-AF65-F5344CB8AC3E}">
        <p14:creationId xmlns:p14="http://schemas.microsoft.com/office/powerpoint/2010/main" val="33801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Minimum Spanning Trees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217229" y="2542722"/>
            <a:ext cx="3276600" cy="2569028"/>
            <a:chOff x="7467600" y="1567543"/>
            <a:chExt cx="3276600" cy="2569028"/>
          </a:xfrm>
        </p:grpSpPr>
        <p:sp>
          <p:nvSpPr>
            <p:cNvPr id="4" name="Rectangle 3"/>
            <p:cNvSpPr/>
            <p:nvPr/>
          </p:nvSpPr>
          <p:spPr>
            <a:xfrm>
              <a:off x="7467600" y="1567543"/>
              <a:ext cx="3276600" cy="25690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569124" y="1652588"/>
              <a:ext cx="3086099" cy="2386012"/>
              <a:chOff x="6219826" y="2887663"/>
              <a:chExt cx="3086099" cy="2386012"/>
            </a:xfrm>
          </p:grpSpPr>
          <p:sp>
            <p:nvSpPr>
              <p:cNvPr id="18437" name="Freeform 3"/>
              <p:cNvSpPr>
                <a:spLocks/>
              </p:cNvSpPr>
              <p:nvPr/>
            </p:nvSpPr>
            <p:spPr bwMode="auto">
              <a:xfrm>
                <a:off x="8121651" y="3321051"/>
                <a:ext cx="804863" cy="131763"/>
              </a:xfrm>
              <a:custGeom>
                <a:avLst/>
                <a:gdLst>
                  <a:gd name="T0" fmla="*/ 800100 w 507"/>
                  <a:gd name="T1" fmla="*/ 131763 h 83"/>
                  <a:gd name="T2" fmla="*/ 674688 w 507"/>
                  <a:gd name="T3" fmla="*/ 71438 h 83"/>
                  <a:gd name="T4" fmla="*/ 674688 w 507"/>
                  <a:gd name="T5" fmla="*/ 71438 h 83"/>
                  <a:gd name="T6" fmla="*/ 674688 w 507"/>
                  <a:gd name="T7" fmla="*/ 71438 h 83"/>
                  <a:gd name="T8" fmla="*/ 547688 w 507"/>
                  <a:gd name="T9" fmla="*/ 26988 h 83"/>
                  <a:gd name="T10" fmla="*/ 547688 w 507"/>
                  <a:gd name="T11" fmla="*/ 26988 h 83"/>
                  <a:gd name="T12" fmla="*/ 547688 w 507"/>
                  <a:gd name="T13" fmla="*/ 26988 h 83"/>
                  <a:gd name="T14" fmla="*/ 422275 w 507"/>
                  <a:gd name="T15" fmla="*/ 11113 h 83"/>
                  <a:gd name="T16" fmla="*/ 422275 w 507"/>
                  <a:gd name="T17" fmla="*/ 11113 h 83"/>
                  <a:gd name="T18" fmla="*/ 422275 w 507"/>
                  <a:gd name="T19" fmla="*/ 11113 h 83"/>
                  <a:gd name="T20" fmla="*/ 290513 w 507"/>
                  <a:gd name="T21" fmla="*/ 11113 h 83"/>
                  <a:gd name="T22" fmla="*/ 290513 w 507"/>
                  <a:gd name="T23" fmla="*/ 11113 h 83"/>
                  <a:gd name="T24" fmla="*/ 290513 w 507"/>
                  <a:gd name="T25" fmla="*/ 11113 h 83"/>
                  <a:gd name="T26" fmla="*/ 153988 w 507"/>
                  <a:gd name="T27" fmla="*/ 38100 h 83"/>
                  <a:gd name="T28" fmla="*/ 158750 w 507"/>
                  <a:gd name="T29" fmla="*/ 38100 h 83"/>
                  <a:gd name="T30" fmla="*/ 158750 w 507"/>
                  <a:gd name="T31" fmla="*/ 38100 h 83"/>
                  <a:gd name="T32" fmla="*/ 4763 w 507"/>
                  <a:gd name="T33" fmla="*/ 82550 h 83"/>
                  <a:gd name="T34" fmla="*/ 4763 w 507"/>
                  <a:gd name="T35" fmla="*/ 82550 h 83"/>
                  <a:gd name="T36" fmla="*/ 0 w 507"/>
                  <a:gd name="T37" fmla="*/ 71438 h 83"/>
                  <a:gd name="T38" fmla="*/ 0 w 507"/>
                  <a:gd name="T39" fmla="*/ 71438 h 83"/>
                  <a:gd name="T40" fmla="*/ 153988 w 507"/>
                  <a:gd name="T41" fmla="*/ 26988 h 83"/>
                  <a:gd name="T42" fmla="*/ 153988 w 507"/>
                  <a:gd name="T43" fmla="*/ 26988 h 83"/>
                  <a:gd name="T44" fmla="*/ 153988 w 507"/>
                  <a:gd name="T45" fmla="*/ 26988 h 83"/>
                  <a:gd name="T46" fmla="*/ 290513 w 507"/>
                  <a:gd name="T47" fmla="*/ 0 h 83"/>
                  <a:gd name="T48" fmla="*/ 290513 w 507"/>
                  <a:gd name="T49" fmla="*/ 0 h 83"/>
                  <a:gd name="T50" fmla="*/ 290513 w 507"/>
                  <a:gd name="T51" fmla="*/ 0 h 83"/>
                  <a:gd name="T52" fmla="*/ 422275 w 507"/>
                  <a:gd name="T53" fmla="*/ 0 h 83"/>
                  <a:gd name="T54" fmla="*/ 422275 w 507"/>
                  <a:gd name="T55" fmla="*/ 0 h 83"/>
                  <a:gd name="T56" fmla="*/ 422275 w 507"/>
                  <a:gd name="T57" fmla="*/ 0 h 83"/>
                  <a:gd name="T58" fmla="*/ 547688 w 507"/>
                  <a:gd name="T59" fmla="*/ 15875 h 83"/>
                  <a:gd name="T60" fmla="*/ 547688 w 507"/>
                  <a:gd name="T61" fmla="*/ 15875 h 83"/>
                  <a:gd name="T62" fmla="*/ 554038 w 507"/>
                  <a:gd name="T63" fmla="*/ 15875 h 83"/>
                  <a:gd name="T64" fmla="*/ 679450 w 507"/>
                  <a:gd name="T65" fmla="*/ 60325 h 83"/>
                  <a:gd name="T66" fmla="*/ 679450 w 507"/>
                  <a:gd name="T67" fmla="*/ 60325 h 83"/>
                  <a:gd name="T68" fmla="*/ 679450 w 507"/>
                  <a:gd name="T69" fmla="*/ 60325 h 83"/>
                  <a:gd name="T70" fmla="*/ 804863 w 507"/>
                  <a:gd name="T71" fmla="*/ 120650 h 83"/>
                  <a:gd name="T72" fmla="*/ 800100 w 507"/>
                  <a:gd name="T73" fmla="*/ 131763 h 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7" h="83">
                    <a:moveTo>
                      <a:pt x="504" y="83"/>
                    </a:moveTo>
                    <a:lnTo>
                      <a:pt x="425" y="45"/>
                    </a:lnTo>
                    <a:lnTo>
                      <a:pt x="345" y="17"/>
                    </a:lnTo>
                    <a:lnTo>
                      <a:pt x="266" y="7"/>
                    </a:lnTo>
                    <a:lnTo>
                      <a:pt x="183" y="7"/>
                    </a:lnTo>
                    <a:lnTo>
                      <a:pt x="97" y="24"/>
                    </a:lnTo>
                    <a:lnTo>
                      <a:pt x="100" y="24"/>
                    </a:lnTo>
                    <a:lnTo>
                      <a:pt x="3" y="52"/>
                    </a:lnTo>
                    <a:lnTo>
                      <a:pt x="0" y="45"/>
                    </a:lnTo>
                    <a:lnTo>
                      <a:pt x="97" y="17"/>
                    </a:lnTo>
                    <a:lnTo>
                      <a:pt x="183" y="0"/>
                    </a:lnTo>
                    <a:lnTo>
                      <a:pt x="266" y="0"/>
                    </a:lnTo>
                    <a:lnTo>
                      <a:pt x="345" y="10"/>
                    </a:lnTo>
                    <a:lnTo>
                      <a:pt x="349" y="10"/>
                    </a:lnTo>
                    <a:lnTo>
                      <a:pt x="428" y="38"/>
                    </a:lnTo>
                    <a:lnTo>
                      <a:pt x="507" y="76"/>
                    </a:lnTo>
                    <a:lnTo>
                      <a:pt x="504" y="8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Rectangle 4"/>
              <p:cNvSpPr>
                <a:spLocks noChangeArrowheads="1"/>
              </p:cNvSpPr>
              <p:nvPr/>
            </p:nvSpPr>
            <p:spPr bwMode="auto">
              <a:xfrm>
                <a:off x="8915401" y="3441701"/>
                <a:ext cx="11113" cy="47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39" name="Freeform 5"/>
              <p:cNvSpPr>
                <a:spLocks/>
              </p:cNvSpPr>
              <p:nvPr/>
            </p:nvSpPr>
            <p:spPr bwMode="auto">
              <a:xfrm>
                <a:off x="8724901" y="3446464"/>
                <a:ext cx="201613" cy="307975"/>
              </a:xfrm>
              <a:custGeom>
                <a:avLst/>
                <a:gdLst>
                  <a:gd name="T0" fmla="*/ 201613 w 127"/>
                  <a:gd name="T1" fmla="*/ 0 h 194"/>
                  <a:gd name="T2" fmla="*/ 174625 w 127"/>
                  <a:gd name="T3" fmla="*/ 115888 h 194"/>
                  <a:gd name="T4" fmla="*/ 174625 w 127"/>
                  <a:gd name="T5" fmla="*/ 120650 h 194"/>
                  <a:gd name="T6" fmla="*/ 174625 w 127"/>
                  <a:gd name="T7" fmla="*/ 120650 h 194"/>
                  <a:gd name="T8" fmla="*/ 147638 w 127"/>
                  <a:gd name="T9" fmla="*/ 176213 h 194"/>
                  <a:gd name="T10" fmla="*/ 147638 w 127"/>
                  <a:gd name="T11" fmla="*/ 176213 h 194"/>
                  <a:gd name="T12" fmla="*/ 147638 w 127"/>
                  <a:gd name="T13" fmla="*/ 176213 h 194"/>
                  <a:gd name="T14" fmla="*/ 109538 w 127"/>
                  <a:gd name="T15" fmla="*/ 225425 h 194"/>
                  <a:gd name="T16" fmla="*/ 109538 w 127"/>
                  <a:gd name="T17" fmla="*/ 225425 h 194"/>
                  <a:gd name="T18" fmla="*/ 109538 w 127"/>
                  <a:gd name="T19" fmla="*/ 225425 h 194"/>
                  <a:gd name="T20" fmla="*/ 60325 w 127"/>
                  <a:gd name="T21" fmla="*/ 274638 h 194"/>
                  <a:gd name="T22" fmla="*/ 60325 w 127"/>
                  <a:gd name="T23" fmla="*/ 274638 h 194"/>
                  <a:gd name="T24" fmla="*/ 60325 w 127"/>
                  <a:gd name="T25" fmla="*/ 274638 h 194"/>
                  <a:gd name="T26" fmla="*/ 4763 w 127"/>
                  <a:gd name="T27" fmla="*/ 307975 h 194"/>
                  <a:gd name="T28" fmla="*/ 4763 w 127"/>
                  <a:gd name="T29" fmla="*/ 307975 h 194"/>
                  <a:gd name="T30" fmla="*/ 0 w 127"/>
                  <a:gd name="T31" fmla="*/ 296863 h 194"/>
                  <a:gd name="T32" fmla="*/ 0 w 127"/>
                  <a:gd name="T33" fmla="*/ 296863 h 194"/>
                  <a:gd name="T34" fmla="*/ 53975 w 127"/>
                  <a:gd name="T35" fmla="*/ 263525 h 194"/>
                  <a:gd name="T36" fmla="*/ 53975 w 127"/>
                  <a:gd name="T37" fmla="*/ 263525 h 194"/>
                  <a:gd name="T38" fmla="*/ 53975 w 127"/>
                  <a:gd name="T39" fmla="*/ 269875 h 194"/>
                  <a:gd name="T40" fmla="*/ 103188 w 127"/>
                  <a:gd name="T41" fmla="*/ 220663 h 194"/>
                  <a:gd name="T42" fmla="*/ 103188 w 127"/>
                  <a:gd name="T43" fmla="*/ 220663 h 194"/>
                  <a:gd name="T44" fmla="*/ 98425 w 127"/>
                  <a:gd name="T45" fmla="*/ 220663 h 194"/>
                  <a:gd name="T46" fmla="*/ 136525 w 127"/>
                  <a:gd name="T47" fmla="*/ 169863 h 194"/>
                  <a:gd name="T48" fmla="*/ 136525 w 127"/>
                  <a:gd name="T49" fmla="*/ 169863 h 194"/>
                  <a:gd name="T50" fmla="*/ 136525 w 127"/>
                  <a:gd name="T51" fmla="*/ 169863 h 194"/>
                  <a:gd name="T52" fmla="*/ 163513 w 127"/>
                  <a:gd name="T53" fmla="*/ 115888 h 194"/>
                  <a:gd name="T54" fmla="*/ 163513 w 127"/>
                  <a:gd name="T55" fmla="*/ 115888 h 194"/>
                  <a:gd name="T56" fmla="*/ 163513 w 127"/>
                  <a:gd name="T57" fmla="*/ 115888 h 194"/>
                  <a:gd name="T58" fmla="*/ 190500 w 127"/>
                  <a:gd name="T59" fmla="*/ 0 h 194"/>
                  <a:gd name="T60" fmla="*/ 201613 w 127"/>
                  <a:gd name="T61" fmla="*/ 0 h 1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27" h="194">
                    <a:moveTo>
                      <a:pt x="127" y="0"/>
                    </a:moveTo>
                    <a:lnTo>
                      <a:pt x="110" y="73"/>
                    </a:lnTo>
                    <a:lnTo>
                      <a:pt x="110" y="76"/>
                    </a:lnTo>
                    <a:lnTo>
                      <a:pt x="93" y="111"/>
                    </a:lnTo>
                    <a:lnTo>
                      <a:pt x="69" y="142"/>
                    </a:lnTo>
                    <a:lnTo>
                      <a:pt x="38" y="173"/>
                    </a:lnTo>
                    <a:lnTo>
                      <a:pt x="3" y="194"/>
                    </a:lnTo>
                    <a:lnTo>
                      <a:pt x="0" y="187"/>
                    </a:lnTo>
                    <a:lnTo>
                      <a:pt x="34" y="166"/>
                    </a:lnTo>
                    <a:lnTo>
                      <a:pt x="34" y="170"/>
                    </a:lnTo>
                    <a:lnTo>
                      <a:pt x="65" y="139"/>
                    </a:lnTo>
                    <a:lnTo>
                      <a:pt x="62" y="139"/>
                    </a:lnTo>
                    <a:lnTo>
                      <a:pt x="86" y="107"/>
                    </a:lnTo>
                    <a:lnTo>
                      <a:pt x="103" y="73"/>
                    </a:lnTo>
                    <a:lnTo>
                      <a:pt x="120" y="0"/>
                    </a:lnTo>
                    <a:lnTo>
                      <a:pt x="12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Freeform 6"/>
              <p:cNvSpPr>
                <a:spLocks/>
              </p:cNvSpPr>
              <p:nvPr/>
            </p:nvSpPr>
            <p:spPr bwMode="auto">
              <a:xfrm>
                <a:off x="8658225" y="3743325"/>
                <a:ext cx="71438" cy="38100"/>
              </a:xfrm>
              <a:custGeom>
                <a:avLst/>
                <a:gdLst>
                  <a:gd name="T0" fmla="*/ 71438 w 45"/>
                  <a:gd name="T1" fmla="*/ 11113 h 24"/>
                  <a:gd name="T2" fmla="*/ 6350 w 45"/>
                  <a:gd name="T3" fmla="*/ 38100 h 24"/>
                  <a:gd name="T4" fmla="*/ 0 w 45"/>
                  <a:gd name="T5" fmla="*/ 38100 h 24"/>
                  <a:gd name="T6" fmla="*/ 0 w 45"/>
                  <a:gd name="T7" fmla="*/ 26988 h 24"/>
                  <a:gd name="T8" fmla="*/ 0 w 45"/>
                  <a:gd name="T9" fmla="*/ 26988 h 24"/>
                  <a:gd name="T10" fmla="*/ 66675 w 45"/>
                  <a:gd name="T11" fmla="*/ 0 h 24"/>
                  <a:gd name="T12" fmla="*/ 71438 w 45"/>
                  <a:gd name="T13" fmla="*/ 11113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24">
                    <a:moveTo>
                      <a:pt x="45" y="7"/>
                    </a:moveTo>
                    <a:lnTo>
                      <a:pt x="4" y="2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42" y="0"/>
                    </a:lnTo>
                    <a:lnTo>
                      <a:pt x="45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Rectangle 7"/>
              <p:cNvSpPr>
                <a:spLocks noChangeArrowheads="1"/>
              </p:cNvSpPr>
              <p:nvPr/>
            </p:nvSpPr>
            <p:spPr bwMode="auto">
              <a:xfrm>
                <a:off x="8582026" y="3787776"/>
                <a:ext cx="4763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2" name="Freeform 8"/>
              <p:cNvSpPr>
                <a:spLocks/>
              </p:cNvSpPr>
              <p:nvPr/>
            </p:nvSpPr>
            <p:spPr bwMode="auto">
              <a:xfrm>
                <a:off x="8586789" y="3770314"/>
                <a:ext cx="71437" cy="28575"/>
              </a:xfrm>
              <a:custGeom>
                <a:avLst/>
                <a:gdLst>
                  <a:gd name="T0" fmla="*/ 71437 w 45"/>
                  <a:gd name="T1" fmla="*/ 11113 h 18"/>
                  <a:gd name="T2" fmla="*/ 71437 w 45"/>
                  <a:gd name="T3" fmla="*/ 0 h 18"/>
                  <a:gd name="T4" fmla="*/ 0 w 45"/>
                  <a:gd name="T5" fmla="*/ 17463 h 18"/>
                  <a:gd name="T6" fmla="*/ 0 w 45"/>
                  <a:gd name="T7" fmla="*/ 28575 h 18"/>
                  <a:gd name="T8" fmla="*/ 71437 w 45"/>
                  <a:gd name="T9" fmla="*/ 1111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18">
                    <a:moveTo>
                      <a:pt x="45" y="7"/>
                    </a:moveTo>
                    <a:lnTo>
                      <a:pt x="45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5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9"/>
              <p:cNvSpPr>
                <a:spLocks/>
              </p:cNvSpPr>
              <p:nvPr/>
            </p:nvSpPr>
            <p:spPr bwMode="auto">
              <a:xfrm>
                <a:off x="8586788" y="3787776"/>
                <a:ext cx="11112" cy="11113"/>
              </a:xfrm>
              <a:custGeom>
                <a:avLst/>
                <a:gdLst>
                  <a:gd name="T0" fmla="*/ 0 w 7"/>
                  <a:gd name="T1" fmla="*/ 11113 h 7"/>
                  <a:gd name="T2" fmla="*/ 6350 w 7"/>
                  <a:gd name="T3" fmla="*/ 11113 h 7"/>
                  <a:gd name="T4" fmla="*/ 11112 w 7"/>
                  <a:gd name="T5" fmla="*/ 0 h 7"/>
                  <a:gd name="T6" fmla="*/ 6350 w 7"/>
                  <a:gd name="T7" fmla="*/ 0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4" y="7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0"/>
              <p:cNvSpPr>
                <a:spLocks/>
              </p:cNvSpPr>
              <p:nvPr/>
            </p:nvSpPr>
            <p:spPr bwMode="auto">
              <a:xfrm>
                <a:off x="8302626" y="3638550"/>
                <a:ext cx="290513" cy="160338"/>
              </a:xfrm>
              <a:custGeom>
                <a:avLst/>
                <a:gdLst>
                  <a:gd name="T0" fmla="*/ 284163 w 183"/>
                  <a:gd name="T1" fmla="*/ 160338 h 101"/>
                  <a:gd name="T2" fmla="*/ 158750 w 183"/>
                  <a:gd name="T3" fmla="*/ 71438 h 101"/>
                  <a:gd name="T4" fmla="*/ 158750 w 183"/>
                  <a:gd name="T5" fmla="*/ 71438 h 101"/>
                  <a:gd name="T6" fmla="*/ 158750 w 183"/>
                  <a:gd name="T7" fmla="*/ 71438 h 101"/>
                  <a:gd name="T8" fmla="*/ 0 w 183"/>
                  <a:gd name="T9" fmla="*/ 11113 h 101"/>
                  <a:gd name="T10" fmla="*/ 0 w 183"/>
                  <a:gd name="T11" fmla="*/ 11113 h 101"/>
                  <a:gd name="T12" fmla="*/ 0 w 183"/>
                  <a:gd name="T13" fmla="*/ 0 h 101"/>
                  <a:gd name="T14" fmla="*/ 4763 w 183"/>
                  <a:gd name="T15" fmla="*/ 0 h 101"/>
                  <a:gd name="T16" fmla="*/ 163513 w 183"/>
                  <a:gd name="T17" fmla="*/ 60325 h 101"/>
                  <a:gd name="T18" fmla="*/ 163513 w 183"/>
                  <a:gd name="T19" fmla="*/ 60325 h 101"/>
                  <a:gd name="T20" fmla="*/ 163513 w 183"/>
                  <a:gd name="T21" fmla="*/ 60325 h 101"/>
                  <a:gd name="T22" fmla="*/ 290513 w 183"/>
                  <a:gd name="T23" fmla="*/ 149225 h 101"/>
                  <a:gd name="T24" fmla="*/ 284163 w 183"/>
                  <a:gd name="T25" fmla="*/ 160338 h 1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3" h="101">
                    <a:moveTo>
                      <a:pt x="179" y="101"/>
                    </a:moveTo>
                    <a:lnTo>
                      <a:pt x="100" y="4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3" y="38"/>
                    </a:lnTo>
                    <a:lnTo>
                      <a:pt x="183" y="94"/>
                    </a:lnTo>
                    <a:lnTo>
                      <a:pt x="179" y="10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1"/>
              <p:cNvSpPr>
                <a:spLocks/>
              </p:cNvSpPr>
              <p:nvPr/>
            </p:nvSpPr>
            <p:spPr bwMode="auto">
              <a:xfrm>
                <a:off x="8083551" y="3595689"/>
                <a:ext cx="219075" cy="53975"/>
              </a:xfrm>
              <a:custGeom>
                <a:avLst/>
                <a:gdLst>
                  <a:gd name="T0" fmla="*/ 219075 w 138"/>
                  <a:gd name="T1" fmla="*/ 53975 h 34"/>
                  <a:gd name="T2" fmla="*/ 0 w 138"/>
                  <a:gd name="T3" fmla="*/ 11113 h 34"/>
                  <a:gd name="T4" fmla="*/ 0 w 138"/>
                  <a:gd name="T5" fmla="*/ 11113 h 34"/>
                  <a:gd name="T6" fmla="*/ 0 w 138"/>
                  <a:gd name="T7" fmla="*/ 0 h 34"/>
                  <a:gd name="T8" fmla="*/ 0 w 138"/>
                  <a:gd name="T9" fmla="*/ 0 h 34"/>
                  <a:gd name="T10" fmla="*/ 219075 w 138"/>
                  <a:gd name="T11" fmla="*/ 42863 h 34"/>
                  <a:gd name="T12" fmla="*/ 219075 w 138"/>
                  <a:gd name="T13" fmla="*/ 53975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4">
                    <a:moveTo>
                      <a:pt x="138" y="3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38" y="27"/>
                    </a:lnTo>
                    <a:lnTo>
                      <a:pt x="138" y="3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Rectangle 12"/>
              <p:cNvSpPr>
                <a:spLocks noChangeArrowheads="1"/>
              </p:cNvSpPr>
              <p:nvPr/>
            </p:nvSpPr>
            <p:spPr bwMode="auto">
              <a:xfrm>
                <a:off x="7770813" y="3567113"/>
                <a:ext cx="4762" cy="1111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7" name="Freeform 13"/>
              <p:cNvSpPr>
                <a:spLocks/>
              </p:cNvSpPr>
              <p:nvPr/>
            </p:nvSpPr>
            <p:spPr bwMode="auto">
              <a:xfrm>
                <a:off x="7775576" y="3567114"/>
                <a:ext cx="307975" cy="39687"/>
              </a:xfrm>
              <a:custGeom>
                <a:avLst/>
                <a:gdLst>
                  <a:gd name="T0" fmla="*/ 307975 w 194"/>
                  <a:gd name="T1" fmla="*/ 39687 h 25"/>
                  <a:gd name="T2" fmla="*/ 307975 w 194"/>
                  <a:gd name="T3" fmla="*/ 28575 h 25"/>
                  <a:gd name="T4" fmla="*/ 0 w 194"/>
                  <a:gd name="T5" fmla="*/ 0 h 25"/>
                  <a:gd name="T6" fmla="*/ 0 w 194"/>
                  <a:gd name="T7" fmla="*/ 11112 h 25"/>
                  <a:gd name="T8" fmla="*/ 307975 w 194"/>
                  <a:gd name="T9" fmla="*/ 3968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25">
                    <a:moveTo>
                      <a:pt x="194" y="25"/>
                    </a:moveTo>
                    <a:lnTo>
                      <a:pt x="194" y="18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94" y="2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Rectangle 14"/>
              <p:cNvSpPr>
                <a:spLocks noChangeArrowheads="1"/>
              </p:cNvSpPr>
              <p:nvPr/>
            </p:nvSpPr>
            <p:spPr bwMode="auto">
              <a:xfrm>
                <a:off x="7775575" y="3567113"/>
                <a:ext cx="6350" cy="1111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9" name="Freeform 15"/>
              <p:cNvSpPr>
                <a:spLocks/>
              </p:cNvSpPr>
              <p:nvPr/>
            </p:nvSpPr>
            <p:spPr bwMode="auto">
              <a:xfrm>
                <a:off x="6756401" y="3567114"/>
                <a:ext cx="1019175" cy="307975"/>
              </a:xfrm>
              <a:custGeom>
                <a:avLst/>
                <a:gdLst>
                  <a:gd name="T0" fmla="*/ 1019175 w 642"/>
                  <a:gd name="T1" fmla="*/ 11113 h 194"/>
                  <a:gd name="T2" fmla="*/ 866775 w 642"/>
                  <a:gd name="T3" fmla="*/ 11113 h 194"/>
                  <a:gd name="T4" fmla="*/ 866775 w 642"/>
                  <a:gd name="T5" fmla="*/ 11113 h 194"/>
                  <a:gd name="T6" fmla="*/ 866775 w 642"/>
                  <a:gd name="T7" fmla="*/ 11113 h 194"/>
                  <a:gd name="T8" fmla="*/ 708025 w 642"/>
                  <a:gd name="T9" fmla="*/ 28575 h 194"/>
                  <a:gd name="T10" fmla="*/ 708025 w 642"/>
                  <a:gd name="T11" fmla="*/ 28575 h 194"/>
                  <a:gd name="T12" fmla="*/ 708025 w 642"/>
                  <a:gd name="T13" fmla="*/ 28575 h 194"/>
                  <a:gd name="T14" fmla="*/ 538163 w 642"/>
                  <a:gd name="T15" fmla="*/ 66675 h 194"/>
                  <a:gd name="T16" fmla="*/ 542925 w 642"/>
                  <a:gd name="T17" fmla="*/ 66675 h 194"/>
                  <a:gd name="T18" fmla="*/ 542925 w 642"/>
                  <a:gd name="T19" fmla="*/ 66675 h 194"/>
                  <a:gd name="T20" fmla="*/ 368300 w 642"/>
                  <a:gd name="T21" fmla="*/ 127000 h 194"/>
                  <a:gd name="T22" fmla="*/ 368300 w 642"/>
                  <a:gd name="T23" fmla="*/ 127000 h 194"/>
                  <a:gd name="T24" fmla="*/ 368300 w 642"/>
                  <a:gd name="T25" fmla="*/ 127000 h 194"/>
                  <a:gd name="T26" fmla="*/ 192088 w 642"/>
                  <a:gd name="T27" fmla="*/ 209550 h 194"/>
                  <a:gd name="T28" fmla="*/ 192088 w 642"/>
                  <a:gd name="T29" fmla="*/ 209550 h 194"/>
                  <a:gd name="T30" fmla="*/ 192088 w 642"/>
                  <a:gd name="T31" fmla="*/ 209550 h 194"/>
                  <a:gd name="T32" fmla="*/ 6350 w 642"/>
                  <a:gd name="T33" fmla="*/ 307975 h 194"/>
                  <a:gd name="T34" fmla="*/ 6350 w 642"/>
                  <a:gd name="T35" fmla="*/ 307975 h 194"/>
                  <a:gd name="T36" fmla="*/ 0 w 642"/>
                  <a:gd name="T37" fmla="*/ 296863 h 194"/>
                  <a:gd name="T38" fmla="*/ 0 w 642"/>
                  <a:gd name="T39" fmla="*/ 296863 h 194"/>
                  <a:gd name="T40" fmla="*/ 187325 w 642"/>
                  <a:gd name="T41" fmla="*/ 198438 h 194"/>
                  <a:gd name="T42" fmla="*/ 187325 w 642"/>
                  <a:gd name="T43" fmla="*/ 198438 h 194"/>
                  <a:gd name="T44" fmla="*/ 187325 w 642"/>
                  <a:gd name="T45" fmla="*/ 198438 h 194"/>
                  <a:gd name="T46" fmla="*/ 361950 w 642"/>
                  <a:gd name="T47" fmla="*/ 115888 h 194"/>
                  <a:gd name="T48" fmla="*/ 361950 w 642"/>
                  <a:gd name="T49" fmla="*/ 115888 h 194"/>
                  <a:gd name="T50" fmla="*/ 361950 w 642"/>
                  <a:gd name="T51" fmla="*/ 115888 h 194"/>
                  <a:gd name="T52" fmla="*/ 538163 w 642"/>
                  <a:gd name="T53" fmla="*/ 55563 h 194"/>
                  <a:gd name="T54" fmla="*/ 538163 w 642"/>
                  <a:gd name="T55" fmla="*/ 55563 h 194"/>
                  <a:gd name="T56" fmla="*/ 538163 w 642"/>
                  <a:gd name="T57" fmla="*/ 55563 h 194"/>
                  <a:gd name="T58" fmla="*/ 708025 w 642"/>
                  <a:gd name="T59" fmla="*/ 17463 h 194"/>
                  <a:gd name="T60" fmla="*/ 708025 w 642"/>
                  <a:gd name="T61" fmla="*/ 17463 h 194"/>
                  <a:gd name="T62" fmla="*/ 708025 w 642"/>
                  <a:gd name="T63" fmla="*/ 17463 h 194"/>
                  <a:gd name="T64" fmla="*/ 866775 w 642"/>
                  <a:gd name="T65" fmla="*/ 0 h 194"/>
                  <a:gd name="T66" fmla="*/ 866775 w 642"/>
                  <a:gd name="T67" fmla="*/ 0 h 194"/>
                  <a:gd name="T68" fmla="*/ 866775 w 642"/>
                  <a:gd name="T69" fmla="*/ 0 h 194"/>
                  <a:gd name="T70" fmla="*/ 1019175 w 642"/>
                  <a:gd name="T71" fmla="*/ 0 h 194"/>
                  <a:gd name="T72" fmla="*/ 1019175 w 642"/>
                  <a:gd name="T73" fmla="*/ 11113 h 1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42" h="194">
                    <a:moveTo>
                      <a:pt x="642" y="7"/>
                    </a:moveTo>
                    <a:lnTo>
                      <a:pt x="546" y="7"/>
                    </a:lnTo>
                    <a:lnTo>
                      <a:pt x="446" y="18"/>
                    </a:lnTo>
                    <a:lnTo>
                      <a:pt x="339" y="42"/>
                    </a:lnTo>
                    <a:lnTo>
                      <a:pt x="342" y="42"/>
                    </a:lnTo>
                    <a:lnTo>
                      <a:pt x="232" y="80"/>
                    </a:lnTo>
                    <a:lnTo>
                      <a:pt x="121" y="132"/>
                    </a:lnTo>
                    <a:lnTo>
                      <a:pt x="4" y="194"/>
                    </a:lnTo>
                    <a:lnTo>
                      <a:pt x="0" y="187"/>
                    </a:lnTo>
                    <a:lnTo>
                      <a:pt x="118" y="125"/>
                    </a:lnTo>
                    <a:lnTo>
                      <a:pt x="228" y="73"/>
                    </a:lnTo>
                    <a:lnTo>
                      <a:pt x="339" y="35"/>
                    </a:lnTo>
                    <a:lnTo>
                      <a:pt x="446" y="11"/>
                    </a:lnTo>
                    <a:lnTo>
                      <a:pt x="546" y="0"/>
                    </a:lnTo>
                    <a:lnTo>
                      <a:pt x="642" y="0"/>
                    </a:lnTo>
                    <a:lnTo>
                      <a:pt x="642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16"/>
              <p:cNvSpPr>
                <a:spLocks/>
              </p:cNvSpPr>
              <p:nvPr/>
            </p:nvSpPr>
            <p:spPr bwMode="auto">
              <a:xfrm>
                <a:off x="6570664" y="3863976"/>
                <a:ext cx="192087" cy="131763"/>
              </a:xfrm>
              <a:custGeom>
                <a:avLst/>
                <a:gdLst>
                  <a:gd name="T0" fmla="*/ 192087 w 121"/>
                  <a:gd name="T1" fmla="*/ 11113 h 83"/>
                  <a:gd name="T2" fmla="*/ 4762 w 121"/>
                  <a:gd name="T3" fmla="*/ 131763 h 83"/>
                  <a:gd name="T4" fmla="*/ 4762 w 121"/>
                  <a:gd name="T5" fmla="*/ 131763 h 83"/>
                  <a:gd name="T6" fmla="*/ 0 w 121"/>
                  <a:gd name="T7" fmla="*/ 120650 h 83"/>
                  <a:gd name="T8" fmla="*/ 0 w 121"/>
                  <a:gd name="T9" fmla="*/ 120650 h 83"/>
                  <a:gd name="T10" fmla="*/ 185737 w 121"/>
                  <a:gd name="T11" fmla="*/ 0 h 83"/>
                  <a:gd name="T12" fmla="*/ 192087 w 121"/>
                  <a:gd name="T13" fmla="*/ 11113 h 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1" h="83">
                    <a:moveTo>
                      <a:pt x="121" y="7"/>
                    </a:moveTo>
                    <a:lnTo>
                      <a:pt x="3" y="83"/>
                    </a:lnTo>
                    <a:lnTo>
                      <a:pt x="0" y="76"/>
                    </a:lnTo>
                    <a:lnTo>
                      <a:pt x="117" y="0"/>
                    </a:lnTo>
                    <a:lnTo>
                      <a:pt x="121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17"/>
              <p:cNvSpPr>
                <a:spLocks/>
              </p:cNvSpPr>
              <p:nvPr/>
            </p:nvSpPr>
            <p:spPr bwMode="auto">
              <a:xfrm>
                <a:off x="6378576" y="4121151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6350 w 7"/>
                  <a:gd name="T3" fmla="*/ 11113 h 7"/>
                  <a:gd name="T4" fmla="*/ 0 w 7"/>
                  <a:gd name="T5" fmla="*/ 0 h 7"/>
                  <a:gd name="T6" fmla="*/ 6350 w 7"/>
                  <a:gd name="T7" fmla="*/ 0 h 7"/>
                  <a:gd name="T8" fmla="*/ 1111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18"/>
              <p:cNvSpPr>
                <a:spLocks/>
              </p:cNvSpPr>
              <p:nvPr/>
            </p:nvSpPr>
            <p:spPr bwMode="auto">
              <a:xfrm>
                <a:off x="6384925" y="3984625"/>
                <a:ext cx="190500" cy="147638"/>
              </a:xfrm>
              <a:custGeom>
                <a:avLst/>
                <a:gdLst>
                  <a:gd name="T0" fmla="*/ 190500 w 120"/>
                  <a:gd name="T1" fmla="*/ 11113 h 93"/>
                  <a:gd name="T2" fmla="*/ 185738 w 120"/>
                  <a:gd name="T3" fmla="*/ 0 h 93"/>
                  <a:gd name="T4" fmla="*/ 0 w 120"/>
                  <a:gd name="T5" fmla="*/ 136525 h 93"/>
                  <a:gd name="T6" fmla="*/ 4763 w 120"/>
                  <a:gd name="T7" fmla="*/ 147638 h 93"/>
                  <a:gd name="T8" fmla="*/ 190500 w 120"/>
                  <a:gd name="T9" fmla="*/ 1111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93">
                    <a:moveTo>
                      <a:pt x="120" y="7"/>
                    </a:moveTo>
                    <a:lnTo>
                      <a:pt x="117" y="0"/>
                    </a:lnTo>
                    <a:lnTo>
                      <a:pt x="0" y="86"/>
                    </a:lnTo>
                    <a:lnTo>
                      <a:pt x="3" y="93"/>
                    </a:lnTo>
                    <a:lnTo>
                      <a:pt x="12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Freeform 19"/>
              <p:cNvSpPr>
                <a:spLocks/>
              </p:cNvSpPr>
              <p:nvPr/>
            </p:nvSpPr>
            <p:spPr bwMode="auto">
              <a:xfrm>
                <a:off x="6378576" y="4121151"/>
                <a:ext cx="11113" cy="11113"/>
              </a:xfrm>
              <a:custGeom>
                <a:avLst/>
                <a:gdLst>
                  <a:gd name="T0" fmla="*/ 11113 w 7"/>
                  <a:gd name="T1" fmla="*/ 11113 h 7"/>
                  <a:gd name="T2" fmla="*/ 11113 w 7"/>
                  <a:gd name="T3" fmla="*/ 6350 h 7"/>
                  <a:gd name="T4" fmla="*/ 0 w 7"/>
                  <a:gd name="T5" fmla="*/ 0 h 7"/>
                  <a:gd name="T6" fmla="*/ 0 w 7"/>
                  <a:gd name="T7" fmla="*/ 6350 h 7"/>
                  <a:gd name="T8" fmla="*/ 1111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20"/>
              <p:cNvSpPr>
                <a:spLocks/>
              </p:cNvSpPr>
              <p:nvPr/>
            </p:nvSpPr>
            <p:spPr bwMode="auto">
              <a:xfrm>
                <a:off x="6313488" y="4127500"/>
                <a:ext cx="76200" cy="433388"/>
              </a:xfrm>
              <a:custGeom>
                <a:avLst/>
                <a:gdLst>
                  <a:gd name="T0" fmla="*/ 76200 w 48"/>
                  <a:gd name="T1" fmla="*/ 4763 h 273"/>
                  <a:gd name="T2" fmla="*/ 42863 w 48"/>
                  <a:gd name="T3" fmla="*/ 82550 h 273"/>
                  <a:gd name="T4" fmla="*/ 42863 w 48"/>
                  <a:gd name="T5" fmla="*/ 82550 h 273"/>
                  <a:gd name="T6" fmla="*/ 42863 w 48"/>
                  <a:gd name="T7" fmla="*/ 82550 h 273"/>
                  <a:gd name="T8" fmla="*/ 15875 w 48"/>
                  <a:gd name="T9" fmla="*/ 153988 h 273"/>
                  <a:gd name="T10" fmla="*/ 15875 w 48"/>
                  <a:gd name="T11" fmla="*/ 147638 h 273"/>
                  <a:gd name="T12" fmla="*/ 15875 w 48"/>
                  <a:gd name="T13" fmla="*/ 147638 h 273"/>
                  <a:gd name="T14" fmla="*/ 11113 w 48"/>
                  <a:gd name="T15" fmla="*/ 225425 h 273"/>
                  <a:gd name="T16" fmla="*/ 11113 w 48"/>
                  <a:gd name="T17" fmla="*/ 225425 h 273"/>
                  <a:gd name="T18" fmla="*/ 11113 w 48"/>
                  <a:gd name="T19" fmla="*/ 225425 h 273"/>
                  <a:gd name="T20" fmla="*/ 11113 w 48"/>
                  <a:gd name="T21" fmla="*/ 296863 h 273"/>
                  <a:gd name="T22" fmla="*/ 11113 w 48"/>
                  <a:gd name="T23" fmla="*/ 296863 h 273"/>
                  <a:gd name="T24" fmla="*/ 11113 w 48"/>
                  <a:gd name="T25" fmla="*/ 296863 h 273"/>
                  <a:gd name="T26" fmla="*/ 20638 w 48"/>
                  <a:gd name="T27" fmla="*/ 361950 h 273"/>
                  <a:gd name="T28" fmla="*/ 20638 w 48"/>
                  <a:gd name="T29" fmla="*/ 361950 h 273"/>
                  <a:gd name="T30" fmla="*/ 20638 w 48"/>
                  <a:gd name="T31" fmla="*/ 361950 h 273"/>
                  <a:gd name="T32" fmla="*/ 49213 w 48"/>
                  <a:gd name="T33" fmla="*/ 428625 h 273"/>
                  <a:gd name="T34" fmla="*/ 49213 w 48"/>
                  <a:gd name="T35" fmla="*/ 428625 h 273"/>
                  <a:gd name="T36" fmla="*/ 38100 w 48"/>
                  <a:gd name="T37" fmla="*/ 433388 h 273"/>
                  <a:gd name="T38" fmla="*/ 38100 w 48"/>
                  <a:gd name="T39" fmla="*/ 433388 h 273"/>
                  <a:gd name="T40" fmla="*/ 11113 w 48"/>
                  <a:gd name="T41" fmla="*/ 368300 h 273"/>
                  <a:gd name="T42" fmla="*/ 11113 w 48"/>
                  <a:gd name="T43" fmla="*/ 368300 h 273"/>
                  <a:gd name="T44" fmla="*/ 11113 w 48"/>
                  <a:gd name="T45" fmla="*/ 361950 h 273"/>
                  <a:gd name="T46" fmla="*/ 0 w 48"/>
                  <a:gd name="T47" fmla="*/ 296863 h 273"/>
                  <a:gd name="T48" fmla="*/ 0 w 48"/>
                  <a:gd name="T49" fmla="*/ 296863 h 273"/>
                  <a:gd name="T50" fmla="*/ 0 w 48"/>
                  <a:gd name="T51" fmla="*/ 296863 h 273"/>
                  <a:gd name="T52" fmla="*/ 0 w 48"/>
                  <a:gd name="T53" fmla="*/ 225425 h 273"/>
                  <a:gd name="T54" fmla="*/ 0 w 48"/>
                  <a:gd name="T55" fmla="*/ 225425 h 273"/>
                  <a:gd name="T56" fmla="*/ 0 w 48"/>
                  <a:gd name="T57" fmla="*/ 225425 h 273"/>
                  <a:gd name="T58" fmla="*/ 4763 w 48"/>
                  <a:gd name="T59" fmla="*/ 147638 h 273"/>
                  <a:gd name="T60" fmla="*/ 4763 w 48"/>
                  <a:gd name="T61" fmla="*/ 147638 h 273"/>
                  <a:gd name="T62" fmla="*/ 4763 w 48"/>
                  <a:gd name="T63" fmla="*/ 147638 h 273"/>
                  <a:gd name="T64" fmla="*/ 31750 w 48"/>
                  <a:gd name="T65" fmla="*/ 76200 h 273"/>
                  <a:gd name="T66" fmla="*/ 31750 w 48"/>
                  <a:gd name="T67" fmla="*/ 76200 h 273"/>
                  <a:gd name="T68" fmla="*/ 31750 w 48"/>
                  <a:gd name="T69" fmla="*/ 76200 h 273"/>
                  <a:gd name="T70" fmla="*/ 65088 w 48"/>
                  <a:gd name="T71" fmla="*/ 0 h 273"/>
                  <a:gd name="T72" fmla="*/ 76200 w 48"/>
                  <a:gd name="T73" fmla="*/ 4763 h 2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" h="273">
                    <a:moveTo>
                      <a:pt x="48" y="3"/>
                    </a:moveTo>
                    <a:lnTo>
                      <a:pt x="27" y="52"/>
                    </a:lnTo>
                    <a:lnTo>
                      <a:pt x="10" y="97"/>
                    </a:lnTo>
                    <a:lnTo>
                      <a:pt x="10" y="93"/>
                    </a:lnTo>
                    <a:lnTo>
                      <a:pt x="7" y="142"/>
                    </a:lnTo>
                    <a:lnTo>
                      <a:pt x="7" y="187"/>
                    </a:lnTo>
                    <a:lnTo>
                      <a:pt x="13" y="228"/>
                    </a:lnTo>
                    <a:lnTo>
                      <a:pt x="31" y="270"/>
                    </a:lnTo>
                    <a:lnTo>
                      <a:pt x="24" y="273"/>
                    </a:lnTo>
                    <a:lnTo>
                      <a:pt x="7" y="232"/>
                    </a:lnTo>
                    <a:lnTo>
                      <a:pt x="7" y="228"/>
                    </a:lnTo>
                    <a:lnTo>
                      <a:pt x="0" y="187"/>
                    </a:lnTo>
                    <a:lnTo>
                      <a:pt x="0" y="142"/>
                    </a:lnTo>
                    <a:lnTo>
                      <a:pt x="3" y="93"/>
                    </a:lnTo>
                    <a:lnTo>
                      <a:pt x="20" y="48"/>
                    </a:lnTo>
                    <a:lnTo>
                      <a:pt x="41" y="0"/>
                    </a:lnTo>
                    <a:lnTo>
                      <a:pt x="48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1"/>
              <p:cNvSpPr>
                <a:spLocks/>
              </p:cNvSpPr>
              <p:nvPr/>
            </p:nvSpPr>
            <p:spPr bwMode="auto">
              <a:xfrm>
                <a:off x="6351588" y="4556125"/>
                <a:ext cx="42862" cy="71438"/>
              </a:xfrm>
              <a:custGeom>
                <a:avLst/>
                <a:gdLst>
                  <a:gd name="T0" fmla="*/ 11112 w 27"/>
                  <a:gd name="T1" fmla="*/ 0 h 45"/>
                  <a:gd name="T2" fmla="*/ 42862 w 27"/>
                  <a:gd name="T3" fmla="*/ 65088 h 45"/>
                  <a:gd name="T4" fmla="*/ 42862 w 27"/>
                  <a:gd name="T5" fmla="*/ 65088 h 45"/>
                  <a:gd name="T6" fmla="*/ 33337 w 27"/>
                  <a:gd name="T7" fmla="*/ 71438 h 45"/>
                  <a:gd name="T8" fmla="*/ 33337 w 27"/>
                  <a:gd name="T9" fmla="*/ 71438 h 45"/>
                  <a:gd name="T10" fmla="*/ 0 w 27"/>
                  <a:gd name="T11" fmla="*/ 4763 h 45"/>
                  <a:gd name="T12" fmla="*/ 11112 w 27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45">
                    <a:moveTo>
                      <a:pt x="7" y="0"/>
                    </a:moveTo>
                    <a:lnTo>
                      <a:pt x="27" y="41"/>
                    </a:lnTo>
                    <a:lnTo>
                      <a:pt x="21" y="45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2"/>
              <p:cNvSpPr>
                <a:spLocks/>
              </p:cNvSpPr>
              <p:nvPr/>
            </p:nvSpPr>
            <p:spPr bwMode="auto">
              <a:xfrm>
                <a:off x="6427788" y="4681538"/>
                <a:ext cx="11112" cy="11112"/>
              </a:xfrm>
              <a:custGeom>
                <a:avLst/>
                <a:gdLst>
                  <a:gd name="T0" fmla="*/ 11112 w 7"/>
                  <a:gd name="T1" fmla="*/ 0 h 7"/>
                  <a:gd name="T2" fmla="*/ 11112 w 7"/>
                  <a:gd name="T3" fmla="*/ 6350 h 7"/>
                  <a:gd name="T4" fmla="*/ 0 w 7"/>
                  <a:gd name="T5" fmla="*/ 11112 h 7"/>
                  <a:gd name="T6" fmla="*/ 0 w 7"/>
                  <a:gd name="T7" fmla="*/ 6350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7" name="Freeform 23"/>
              <p:cNvSpPr>
                <a:spLocks/>
              </p:cNvSpPr>
              <p:nvPr/>
            </p:nvSpPr>
            <p:spPr bwMode="auto">
              <a:xfrm>
                <a:off x="6384926" y="4621214"/>
                <a:ext cx="53975" cy="66675"/>
              </a:xfrm>
              <a:custGeom>
                <a:avLst/>
                <a:gdLst>
                  <a:gd name="T0" fmla="*/ 9525 w 34"/>
                  <a:gd name="T1" fmla="*/ 0 h 42"/>
                  <a:gd name="T2" fmla="*/ 0 w 34"/>
                  <a:gd name="T3" fmla="*/ 6350 h 42"/>
                  <a:gd name="T4" fmla="*/ 42863 w 34"/>
                  <a:gd name="T5" fmla="*/ 66675 h 42"/>
                  <a:gd name="T6" fmla="*/ 53975 w 34"/>
                  <a:gd name="T7" fmla="*/ 60325 h 42"/>
                  <a:gd name="T8" fmla="*/ 9525 w 3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2">
                    <a:moveTo>
                      <a:pt x="6" y="0"/>
                    </a:moveTo>
                    <a:lnTo>
                      <a:pt x="0" y="4"/>
                    </a:lnTo>
                    <a:lnTo>
                      <a:pt x="27" y="42"/>
                    </a:lnTo>
                    <a:lnTo>
                      <a:pt x="34" y="38"/>
                    </a:lnTo>
                    <a:lnTo>
                      <a:pt x="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8" name="Freeform 24"/>
              <p:cNvSpPr>
                <a:spLocks/>
              </p:cNvSpPr>
              <p:nvPr/>
            </p:nvSpPr>
            <p:spPr bwMode="auto">
              <a:xfrm>
                <a:off x="6427788" y="4676776"/>
                <a:ext cx="11112" cy="11113"/>
              </a:xfrm>
              <a:custGeom>
                <a:avLst/>
                <a:gdLst>
                  <a:gd name="T0" fmla="*/ 11112 w 7"/>
                  <a:gd name="T1" fmla="*/ 0 h 7"/>
                  <a:gd name="T2" fmla="*/ 6350 w 7"/>
                  <a:gd name="T3" fmla="*/ 0 h 7"/>
                  <a:gd name="T4" fmla="*/ 0 w 7"/>
                  <a:gd name="T5" fmla="*/ 11113 h 7"/>
                  <a:gd name="T6" fmla="*/ 6350 w 7"/>
                  <a:gd name="T7" fmla="*/ 11113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9" name="Freeform 25"/>
              <p:cNvSpPr>
                <a:spLocks/>
              </p:cNvSpPr>
              <p:nvPr/>
            </p:nvSpPr>
            <p:spPr bwMode="auto">
              <a:xfrm>
                <a:off x="6434138" y="4676775"/>
                <a:ext cx="722312" cy="120650"/>
              </a:xfrm>
              <a:custGeom>
                <a:avLst/>
                <a:gdLst>
                  <a:gd name="T0" fmla="*/ 4762 w 455"/>
                  <a:gd name="T1" fmla="*/ 0 h 76"/>
                  <a:gd name="T2" fmla="*/ 125412 w 455"/>
                  <a:gd name="T3" fmla="*/ 53975 h 76"/>
                  <a:gd name="T4" fmla="*/ 125412 w 455"/>
                  <a:gd name="T5" fmla="*/ 53975 h 76"/>
                  <a:gd name="T6" fmla="*/ 125412 w 455"/>
                  <a:gd name="T7" fmla="*/ 53975 h 76"/>
                  <a:gd name="T8" fmla="*/ 241300 w 455"/>
                  <a:gd name="T9" fmla="*/ 92075 h 76"/>
                  <a:gd name="T10" fmla="*/ 234950 w 455"/>
                  <a:gd name="T11" fmla="*/ 92075 h 76"/>
                  <a:gd name="T12" fmla="*/ 234950 w 455"/>
                  <a:gd name="T13" fmla="*/ 92075 h 76"/>
                  <a:gd name="T14" fmla="*/ 355600 w 455"/>
                  <a:gd name="T15" fmla="*/ 109538 h 76"/>
                  <a:gd name="T16" fmla="*/ 355600 w 455"/>
                  <a:gd name="T17" fmla="*/ 109538 h 76"/>
                  <a:gd name="T18" fmla="*/ 355600 w 455"/>
                  <a:gd name="T19" fmla="*/ 109538 h 76"/>
                  <a:gd name="T20" fmla="*/ 476250 w 455"/>
                  <a:gd name="T21" fmla="*/ 109538 h 76"/>
                  <a:gd name="T22" fmla="*/ 476250 w 455"/>
                  <a:gd name="T23" fmla="*/ 109538 h 76"/>
                  <a:gd name="T24" fmla="*/ 476250 w 455"/>
                  <a:gd name="T25" fmla="*/ 109538 h 76"/>
                  <a:gd name="T26" fmla="*/ 590550 w 455"/>
                  <a:gd name="T27" fmla="*/ 87313 h 76"/>
                  <a:gd name="T28" fmla="*/ 590550 w 455"/>
                  <a:gd name="T29" fmla="*/ 87313 h 76"/>
                  <a:gd name="T30" fmla="*/ 590550 w 455"/>
                  <a:gd name="T31" fmla="*/ 87313 h 76"/>
                  <a:gd name="T32" fmla="*/ 717550 w 455"/>
                  <a:gd name="T33" fmla="*/ 49213 h 76"/>
                  <a:gd name="T34" fmla="*/ 717550 w 455"/>
                  <a:gd name="T35" fmla="*/ 49213 h 76"/>
                  <a:gd name="T36" fmla="*/ 722312 w 455"/>
                  <a:gd name="T37" fmla="*/ 60325 h 76"/>
                  <a:gd name="T38" fmla="*/ 722312 w 455"/>
                  <a:gd name="T39" fmla="*/ 60325 h 76"/>
                  <a:gd name="T40" fmla="*/ 596900 w 455"/>
                  <a:gd name="T41" fmla="*/ 98425 h 76"/>
                  <a:gd name="T42" fmla="*/ 596900 w 455"/>
                  <a:gd name="T43" fmla="*/ 98425 h 76"/>
                  <a:gd name="T44" fmla="*/ 590550 w 455"/>
                  <a:gd name="T45" fmla="*/ 98425 h 76"/>
                  <a:gd name="T46" fmla="*/ 476250 w 455"/>
                  <a:gd name="T47" fmla="*/ 120650 h 76"/>
                  <a:gd name="T48" fmla="*/ 476250 w 455"/>
                  <a:gd name="T49" fmla="*/ 120650 h 76"/>
                  <a:gd name="T50" fmla="*/ 476250 w 455"/>
                  <a:gd name="T51" fmla="*/ 120650 h 76"/>
                  <a:gd name="T52" fmla="*/ 355600 w 455"/>
                  <a:gd name="T53" fmla="*/ 120650 h 76"/>
                  <a:gd name="T54" fmla="*/ 355600 w 455"/>
                  <a:gd name="T55" fmla="*/ 120650 h 76"/>
                  <a:gd name="T56" fmla="*/ 355600 w 455"/>
                  <a:gd name="T57" fmla="*/ 120650 h 76"/>
                  <a:gd name="T58" fmla="*/ 234950 w 455"/>
                  <a:gd name="T59" fmla="*/ 103188 h 76"/>
                  <a:gd name="T60" fmla="*/ 234950 w 455"/>
                  <a:gd name="T61" fmla="*/ 103188 h 76"/>
                  <a:gd name="T62" fmla="*/ 234950 w 455"/>
                  <a:gd name="T63" fmla="*/ 103188 h 76"/>
                  <a:gd name="T64" fmla="*/ 120650 w 455"/>
                  <a:gd name="T65" fmla="*/ 65088 h 76"/>
                  <a:gd name="T66" fmla="*/ 120650 w 455"/>
                  <a:gd name="T67" fmla="*/ 65088 h 76"/>
                  <a:gd name="T68" fmla="*/ 120650 w 455"/>
                  <a:gd name="T69" fmla="*/ 65088 h 76"/>
                  <a:gd name="T70" fmla="*/ 0 w 455"/>
                  <a:gd name="T71" fmla="*/ 11113 h 76"/>
                  <a:gd name="T72" fmla="*/ 4762 w 455"/>
                  <a:gd name="T73" fmla="*/ 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55" h="76">
                    <a:moveTo>
                      <a:pt x="3" y="0"/>
                    </a:moveTo>
                    <a:lnTo>
                      <a:pt x="79" y="34"/>
                    </a:lnTo>
                    <a:lnTo>
                      <a:pt x="152" y="58"/>
                    </a:lnTo>
                    <a:lnTo>
                      <a:pt x="148" y="58"/>
                    </a:lnTo>
                    <a:lnTo>
                      <a:pt x="224" y="69"/>
                    </a:lnTo>
                    <a:lnTo>
                      <a:pt x="300" y="69"/>
                    </a:lnTo>
                    <a:lnTo>
                      <a:pt x="372" y="55"/>
                    </a:lnTo>
                    <a:lnTo>
                      <a:pt x="452" y="31"/>
                    </a:lnTo>
                    <a:lnTo>
                      <a:pt x="455" y="38"/>
                    </a:lnTo>
                    <a:lnTo>
                      <a:pt x="376" y="62"/>
                    </a:lnTo>
                    <a:lnTo>
                      <a:pt x="372" y="62"/>
                    </a:lnTo>
                    <a:lnTo>
                      <a:pt x="300" y="76"/>
                    </a:lnTo>
                    <a:lnTo>
                      <a:pt x="224" y="76"/>
                    </a:lnTo>
                    <a:lnTo>
                      <a:pt x="148" y="65"/>
                    </a:lnTo>
                    <a:lnTo>
                      <a:pt x="76" y="4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Freeform 26"/>
              <p:cNvSpPr>
                <a:spLocks/>
              </p:cNvSpPr>
              <p:nvPr/>
            </p:nvSpPr>
            <p:spPr bwMode="auto">
              <a:xfrm>
                <a:off x="7151688" y="4659314"/>
                <a:ext cx="125412" cy="77787"/>
              </a:xfrm>
              <a:custGeom>
                <a:avLst/>
                <a:gdLst>
                  <a:gd name="T0" fmla="*/ 0 w 79"/>
                  <a:gd name="T1" fmla="*/ 66675 h 49"/>
                  <a:gd name="T2" fmla="*/ 120650 w 79"/>
                  <a:gd name="T3" fmla="*/ 0 h 49"/>
                  <a:gd name="T4" fmla="*/ 120650 w 79"/>
                  <a:gd name="T5" fmla="*/ 0 h 49"/>
                  <a:gd name="T6" fmla="*/ 125412 w 79"/>
                  <a:gd name="T7" fmla="*/ 11112 h 49"/>
                  <a:gd name="T8" fmla="*/ 125412 w 79"/>
                  <a:gd name="T9" fmla="*/ 11112 h 49"/>
                  <a:gd name="T10" fmla="*/ 4762 w 79"/>
                  <a:gd name="T11" fmla="*/ 77787 h 49"/>
                  <a:gd name="T12" fmla="*/ 0 w 79"/>
                  <a:gd name="T13" fmla="*/ 66675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49">
                    <a:moveTo>
                      <a:pt x="0" y="42"/>
                    </a:moveTo>
                    <a:lnTo>
                      <a:pt x="76" y="0"/>
                    </a:lnTo>
                    <a:lnTo>
                      <a:pt x="79" y="7"/>
                    </a:lnTo>
                    <a:lnTo>
                      <a:pt x="3" y="49"/>
                    </a:lnTo>
                    <a:lnTo>
                      <a:pt x="0" y="4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Freeform 27"/>
              <p:cNvSpPr>
                <a:spLocks/>
              </p:cNvSpPr>
              <p:nvPr/>
            </p:nvSpPr>
            <p:spPr bwMode="auto">
              <a:xfrm>
                <a:off x="7404101" y="4572001"/>
                <a:ext cx="11113" cy="11113"/>
              </a:xfrm>
              <a:custGeom>
                <a:avLst/>
                <a:gdLst>
                  <a:gd name="T0" fmla="*/ 0 w 7"/>
                  <a:gd name="T1" fmla="*/ 0 h 7"/>
                  <a:gd name="T2" fmla="*/ 4763 w 7"/>
                  <a:gd name="T3" fmla="*/ 0 h 7"/>
                  <a:gd name="T4" fmla="*/ 11113 w 7"/>
                  <a:gd name="T5" fmla="*/ 11113 h 7"/>
                  <a:gd name="T6" fmla="*/ 4763 w 7"/>
                  <a:gd name="T7" fmla="*/ 11113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3" y="0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2" name="Freeform 28"/>
              <p:cNvSpPr>
                <a:spLocks/>
              </p:cNvSpPr>
              <p:nvPr/>
            </p:nvSpPr>
            <p:spPr bwMode="auto">
              <a:xfrm>
                <a:off x="7272339" y="4572001"/>
                <a:ext cx="136525" cy="98425"/>
              </a:xfrm>
              <a:custGeom>
                <a:avLst/>
                <a:gdLst>
                  <a:gd name="T0" fmla="*/ 0 w 86"/>
                  <a:gd name="T1" fmla="*/ 87313 h 62"/>
                  <a:gd name="T2" fmla="*/ 4763 w 86"/>
                  <a:gd name="T3" fmla="*/ 98425 h 62"/>
                  <a:gd name="T4" fmla="*/ 136525 w 86"/>
                  <a:gd name="T5" fmla="*/ 11113 h 62"/>
                  <a:gd name="T6" fmla="*/ 131763 w 86"/>
                  <a:gd name="T7" fmla="*/ 0 h 62"/>
                  <a:gd name="T8" fmla="*/ 0 w 86"/>
                  <a:gd name="T9" fmla="*/ 8731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62">
                    <a:moveTo>
                      <a:pt x="0" y="55"/>
                    </a:moveTo>
                    <a:lnTo>
                      <a:pt x="3" y="62"/>
                    </a:lnTo>
                    <a:lnTo>
                      <a:pt x="86" y="7"/>
                    </a:lnTo>
                    <a:lnTo>
                      <a:pt x="83" y="0"/>
                    </a:lnTo>
                    <a:lnTo>
                      <a:pt x="0" y="5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3" name="Freeform 29"/>
              <p:cNvSpPr>
                <a:spLocks/>
              </p:cNvSpPr>
              <p:nvPr/>
            </p:nvSpPr>
            <p:spPr bwMode="auto">
              <a:xfrm>
                <a:off x="7397751" y="4572001"/>
                <a:ext cx="11113" cy="11113"/>
              </a:xfrm>
              <a:custGeom>
                <a:avLst/>
                <a:gdLst>
                  <a:gd name="T0" fmla="*/ 11113 w 7"/>
                  <a:gd name="T1" fmla="*/ 4763 h 7"/>
                  <a:gd name="T2" fmla="*/ 11113 w 7"/>
                  <a:gd name="T3" fmla="*/ 0 h 7"/>
                  <a:gd name="T4" fmla="*/ 0 w 7"/>
                  <a:gd name="T5" fmla="*/ 4763 h 7"/>
                  <a:gd name="T6" fmla="*/ 0 w 7"/>
                  <a:gd name="T7" fmla="*/ 11113 h 7"/>
                  <a:gd name="T8" fmla="*/ 11113 w 7"/>
                  <a:gd name="T9" fmla="*/ 476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Freeform 30"/>
              <p:cNvSpPr>
                <a:spLocks/>
              </p:cNvSpPr>
              <p:nvPr/>
            </p:nvSpPr>
            <p:spPr bwMode="auto">
              <a:xfrm>
                <a:off x="7397751" y="4576763"/>
                <a:ext cx="696913" cy="455612"/>
              </a:xfrm>
              <a:custGeom>
                <a:avLst/>
                <a:gdLst>
                  <a:gd name="T0" fmla="*/ 11113 w 439"/>
                  <a:gd name="T1" fmla="*/ 0 h 287"/>
                  <a:gd name="T2" fmla="*/ 71438 w 439"/>
                  <a:gd name="T3" fmla="*/ 131762 h 287"/>
                  <a:gd name="T4" fmla="*/ 71438 w 439"/>
                  <a:gd name="T5" fmla="*/ 131762 h 287"/>
                  <a:gd name="T6" fmla="*/ 71438 w 439"/>
                  <a:gd name="T7" fmla="*/ 131762 h 287"/>
                  <a:gd name="T8" fmla="*/ 153988 w 439"/>
                  <a:gd name="T9" fmla="*/ 236537 h 287"/>
                  <a:gd name="T10" fmla="*/ 153988 w 439"/>
                  <a:gd name="T11" fmla="*/ 231775 h 287"/>
                  <a:gd name="T12" fmla="*/ 153988 w 439"/>
                  <a:gd name="T13" fmla="*/ 231775 h 287"/>
                  <a:gd name="T14" fmla="*/ 257175 w 439"/>
                  <a:gd name="T15" fmla="*/ 319087 h 287"/>
                  <a:gd name="T16" fmla="*/ 257175 w 439"/>
                  <a:gd name="T17" fmla="*/ 319087 h 287"/>
                  <a:gd name="T18" fmla="*/ 257175 w 439"/>
                  <a:gd name="T19" fmla="*/ 319087 h 287"/>
                  <a:gd name="T20" fmla="*/ 384175 w 439"/>
                  <a:gd name="T21" fmla="*/ 379412 h 287"/>
                  <a:gd name="T22" fmla="*/ 384175 w 439"/>
                  <a:gd name="T23" fmla="*/ 379412 h 287"/>
                  <a:gd name="T24" fmla="*/ 384175 w 439"/>
                  <a:gd name="T25" fmla="*/ 379412 h 287"/>
                  <a:gd name="T26" fmla="*/ 527050 w 439"/>
                  <a:gd name="T27" fmla="*/ 423862 h 287"/>
                  <a:gd name="T28" fmla="*/ 520700 w 439"/>
                  <a:gd name="T29" fmla="*/ 423862 h 287"/>
                  <a:gd name="T30" fmla="*/ 520700 w 439"/>
                  <a:gd name="T31" fmla="*/ 423862 h 287"/>
                  <a:gd name="T32" fmla="*/ 696913 w 439"/>
                  <a:gd name="T33" fmla="*/ 444500 h 287"/>
                  <a:gd name="T34" fmla="*/ 696913 w 439"/>
                  <a:gd name="T35" fmla="*/ 444500 h 287"/>
                  <a:gd name="T36" fmla="*/ 696913 w 439"/>
                  <a:gd name="T37" fmla="*/ 455612 h 287"/>
                  <a:gd name="T38" fmla="*/ 696913 w 439"/>
                  <a:gd name="T39" fmla="*/ 455612 h 287"/>
                  <a:gd name="T40" fmla="*/ 520700 w 439"/>
                  <a:gd name="T41" fmla="*/ 434975 h 287"/>
                  <a:gd name="T42" fmla="*/ 520700 w 439"/>
                  <a:gd name="T43" fmla="*/ 434975 h 287"/>
                  <a:gd name="T44" fmla="*/ 520700 w 439"/>
                  <a:gd name="T45" fmla="*/ 434975 h 287"/>
                  <a:gd name="T46" fmla="*/ 377825 w 439"/>
                  <a:gd name="T47" fmla="*/ 390525 h 287"/>
                  <a:gd name="T48" fmla="*/ 377825 w 439"/>
                  <a:gd name="T49" fmla="*/ 390525 h 287"/>
                  <a:gd name="T50" fmla="*/ 377825 w 439"/>
                  <a:gd name="T51" fmla="*/ 390525 h 287"/>
                  <a:gd name="T52" fmla="*/ 252413 w 439"/>
                  <a:gd name="T53" fmla="*/ 330200 h 287"/>
                  <a:gd name="T54" fmla="*/ 252413 w 439"/>
                  <a:gd name="T55" fmla="*/ 330200 h 287"/>
                  <a:gd name="T56" fmla="*/ 252413 w 439"/>
                  <a:gd name="T57" fmla="*/ 330200 h 287"/>
                  <a:gd name="T58" fmla="*/ 147638 w 439"/>
                  <a:gd name="T59" fmla="*/ 242887 h 287"/>
                  <a:gd name="T60" fmla="*/ 147638 w 439"/>
                  <a:gd name="T61" fmla="*/ 242887 h 287"/>
                  <a:gd name="T62" fmla="*/ 142875 w 439"/>
                  <a:gd name="T63" fmla="*/ 242887 h 287"/>
                  <a:gd name="T64" fmla="*/ 60325 w 439"/>
                  <a:gd name="T65" fmla="*/ 138112 h 287"/>
                  <a:gd name="T66" fmla="*/ 60325 w 439"/>
                  <a:gd name="T67" fmla="*/ 138112 h 287"/>
                  <a:gd name="T68" fmla="*/ 60325 w 439"/>
                  <a:gd name="T69" fmla="*/ 138112 h 287"/>
                  <a:gd name="T70" fmla="*/ 0 w 439"/>
                  <a:gd name="T71" fmla="*/ 6350 h 287"/>
                  <a:gd name="T72" fmla="*/ 11113 w 439"/>
                  <a:gd name="T73" fmla="*/ 0 h 2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9" h="287">
                    <a:moveTo>
                      <a:pt x="7" y="0"/>
                    </a:moveTo>
                    <a:lnTo>
                      <a:pt x="45" y="83"/>
                    </a:lnTo>
                    <a:lnTo>
                      <a:pt x="97" y="149"/>
                    </a:lnTo>
                    <a:lnTo>
                      <a:pt x="97" y="146"/>
                    </a:lnTo>
                    <a:lnTo>
                      <a:pt x="162" y="201"/>
                    </a:lnTo>
                    <a:lnTo>
                      <a:pt x="242" y="239"/>
                    </a:lnTo>
                    <a:lnTo>
                      <a:pt x="332" y="267"/>
                    </a:lnTo>
                    <a:lnTo>
                      <a:pt x="328" y="267"/>
                    </a:lnTo>
                    <a:lnTo>
                      <a:pt x="439" y="280"/>
                    </a:lnTo>
                    <a:lnTo>
                      <a:pt x="439" y="287"/>
                    </a:lnTo>
                    <a:lnTo>
                      <a:pt x="328" y="274"/>
                    </a:lnTo>
                    <a:lnTo>
                      <a:pt x="238" y="246"/>
                    </a:lnTo>
                    <a:lnTo>
                      <a:pt x="159" y="208"/>
                    </a:lnTo>
                    <a:lnTo>
                      <a:pt x="93" y="153"/>
                    </a:lnTo>
                    <a:lnTo>
                      <a:pt x="90" y="153"/>
                    </a:lnTo>
                    <a:lnTo>
                      <a:pt x="38" y="8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Freeform 31"/>
              <p:cNvSpPr>
                <a:spLocks/>
              </p:cNvSpPr>
              <p:nvPr/>
            </p:nvSpPr>
            <p:spPr bwMode="auto">
              <a:xfrm>
                <a:off x="8094663" y="5021263"/>
                <a:ext cx="201612" cy="11112"/>
              </a:xfrm>
              <a:custGeom>
                <a:avLst/>
                <a:gdLst>
                  <a:gd name="T0" fmla="*/ 0 w 127"/>
                  <a:gd name="T1" fmla="*/ 0 h 7"/>
                  <a:gd name="T2" fmla="*/ 201612 w 127"/>
                  <a:gd name="T3" fmla="*/ 0 h 7"/>
                  <a:gd name="T4" fmla="*/ 201612 w 127"/>
                  <a:gd name="T5" fmla="*/ 0 h 7"/>
                  <a:gd name="T6" fmla="*/ 201612 w 127"/>
                  <a:gd name="T7" fmla="*/ 11112 h 7"/>
                  <a:gd name="T8" fmla="*/ 201612 w 127"/>
                  <a:gd name="T9" fmla="*/ 11112 h 7"/>
                  <a:gd name="T10" fmla="*/ 0 w 127"/>
                  <a:gd name="T11" fmla="*/ 11112 h 7"/>
                  <a:gd name="T12" fmla="*/ 0 w 127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7">
                    <a:moveTo>
                      <a:pt x="0" y="0"/>
                    </a:moveTo>
                    <a:lnTo>
                      <a:pt x="127" y="0"/>
                    </a:lnTo>
                    <a:lnTo>
                      <a:pt x="127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6" name="Rectangle 32"/>
              <p:cNvSpPr>
                <a:spLocks noChangeArrowheads="1"/>
              </p:cNvSpPr>
              <p:nvPr/>
            </p:nvSpPr>
            <p:spPr bwMode="auto">
              <a:xfrm>
                <a:off x="8526463" y="5000626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7" name="Freeform 33"/>
              <p:cNvSpPr>
                <a:spLocks/>
              </p:cNvSpPr>
              <p:nvPr/>
            </p:nvSpPr>
            <p:spPr bwMode="auto">
              <a:xfrm>
                <a:off x="8296275" y="5000625"/>
                <a:ext cx="230188" cy="31750"/>
              </a:xfrm>
              <a:custGeom>
                <a:avLst/>
                <a:gdLst>
                  <a:gd name="T0" fmla="*/ 0 w 145"/>
                  <a:gd name="T1" fmla="*/ 20638 h 20"/>
                  <a:gd name="T2" fmla="*/ 0 w 145"/>
                  <a:gd name="T3" fmla="*/ 31750 h 20"/>
                  <a:gd name="T4" fmla="*/ 230188 w 145"/>
                  <a:gd name="T5" fmla="*/ 11113 h 20"/>
                  <a:gd name="T6" fmla="*/ 230188 w 145"/>
                  <a:gd name="T7" fmla="*/ 0 h 20"/>
                  <a:gd name="T8" fmla="*/ 0 w 145"/>
                  <a:gd name="T9" fmla="*/ 2063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20">
                    <a:moveTo>
                      <a:pt x="0" y="13"/>
                    </a:moveTo>
                    <a:lnTo>
                      <a:pt x="0" y="20"/>
                    </a:lnTo>
                    <a:lnTo>
                      <a:pt x="145" y="7"/>
                    </a:lnTo>
                    <a:lnTo>
                      <a:pt x="145" y="0"/>
                    </a:lnTo>
                    <a:lnTo>
                      <a:pt x="0" y="1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8" name="Freeform 34"/>
              <p:cNvSpPr>
                <a:spLocks/>
              </p:cNvSpPr>
              <p:nvPr/>
            </p:nvSpPr>
            <p:spPr bwMode="auto">
              <a:xfrm>
                <a:off x="8521701" y="5000626"/>
                <a:ext cx="11113" cy="11113"/>
              </a:xfrm>
              <a:custGeom>
                <a:avLst/>
                <a:gdLst>
                  <a:gd name="T0" fmla="*/ 4763 w 7"/>
                  <a:gd name="T1" fmla="*/ 0 h 7"/>
                  <a:gd name="T2" fmla="*/ 0 w 7"/>
                  <a:gd name="T3" fmla="*/ 0 h 7"/>
                  <a:gd name="T4" fmla="*/ 4763 w 7"/>
                  <a:gd name="T5" fmla="*/ 11113 h 7"/>
                  <a:gd name="T6" fmla="*/ 11113 w 7"/>
                  <a:gd name="T7" fmla="*/ 11113 h 7"/>
                  <a:gd name="T8" fmla="*/ 4763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Freeform 35"/>
              <p:cNvSpPr>
                <a:spLocks/>
              </p:cNvSpPr>
              <p:nvPr/>
            </p:nvSpPr>
            <p:spPr bwMode="auto">
              <a:xfrm>
                <a:off x="8526463" y="3897314"/>
                <a:ext cx="411162" cy="1114425"/>
              </a:xfrm>
              <a:custGeom>
                <a:avLst/>
                <a:gdLst>
                  <a:gd name="T0" fmla="*/ 88900 w 259"/>
                  <a:gd name="T1" fmla="*/ 1031875 h 702"/>
                  <a:gd name="T2" fmla="*/ 88900 w 259"/>
                  <a:gd name="T3" fmla="*/ 1036638 h 702"/>
                  <a:gd name="T4" fmla="*/ 158750 w 259"/>
                  <a:gd name="T5" fmla="*/ 960438 h 702"/>
                  <a:gd name="T6" fmla="*/ 225425 w 259"/>
                  <a:gd name="T7" fmla="*/ 877888 h 702"/>
                  <a:gd name="T8" fmla="*/ 225425 w 259"/>
                  <a:gd name="T9" fmla="*/ 877888 h 702"/>
                  <a:gd name="T10" fmla="*/ 285750 w 259"/>
                  <a:gd name="T11" fmla="*/ 795338 h 702"/>
                  <a:gd name="T12" fmla="*/ 330200 w 259"/>
                  <a:gd name="T13" fmla="*/ 708025 h 702"/>
                  <a:gd name="T14" fmla="*/ 330200 w 259"/>
                  <a:gd name="T15" fmla="*/ 708025 h 702"/>
                  <a:gd name="T16" fmla="*/ 361950 w 259"/>
                  <a:gd name="T17" fmla="*/ 625475 h 702"/>
                  <a:gd name="T18" fmla="*/ 388937 w 259"/>
                  <a:gd name="T19" fmla="*/ 538163 h 702"/>
                  <a:gd name="T20" fmla="*/ 388937 w 259"/>
                  <a:gd name="T21" fmla="*/ 538163 h 702"/>
                  <a:gd name="T22" fmla="*/ 400050 w 259"/>
                  <a:gd name="T23" fmla="*/ 455613 h 702"/>
                  <a:gd name="T24" fmla="*/ 400050 w 259"/>
                  <a:gd name="T25" fmla="*/ 373063 h 702"/>
                  <a:gd name="T26" fmla="*/ 400050 w 259"/>
                  <a:gd name="T27" fmla="*/ 373063 h 702"/>
                  <a:gd name="T28" fmla="*/ 384175 w 259"/>
                  <a:gd name="T29" fmla="*/ 295275 h 702"/>
                  <a:gd name="T30" fmla="*/ 361950 w 259"/>
                  <a:gd name="T31" fmla="*/ 219075 h 702"/>
                  <a:gd name="T32" fmla="*/ 361950 w 259"/>
                  <a:gd name="T33" fmla="*/ 219075 h 702"/>
                  <a:gd name="T34" fmla="*/ 323850 w 259"/>
                  <a:gd name="T35" fmla="*/ 142875 h 702"/>
                  <a:gd name="T36" fmla="*/ 274637 w 259"/>
                  <a:gd name="T37" fmla="*/ 76200 h 702"/>
                  <a:gd name="T38" fmla="*/ 279400 w 259"/>
                  <a:gd name="T39" fmla="*/ 76200 h 702"/>
                  <a:gd name="T40" fmla="*/ 219075 w 259"/>
                  <a:gd name="T41" fmla="*/ 11113 h 702"/>
                  <a:gd name="T42" fmla="*/ 225425 w 259"/>
                  <a:gd name="T43" fmla="*/ 4763 h 702"/>
                  <a:gd name="T44" fmla="*/ 285750 w 259"/>
                  <a:gd name="T45" fmla="*/ 71438 h 702"/>
                  <a:gd name="T46" fmla="*/ 334962 w 259"/>
                  <a:gd name="T47" fmla="*/ 136525 h 702"/>
                  <a:gd name="T48" fmla="*/ 334962 w 259"/>
                  <a:gd name="T49" fmla="*/ 136525 h 702"/>
                  <a:gd name="T50" fmla="*/ 373062 w 259"/>
                  <a:gd name="T51" fmla="*/ 214313 h 702"/>
                  <a:gd name="T52" fmla="*/ 395287 w 259"/>
                  <a:gd name="T53" fmla="*/ 290513 h 702"/>
                  <a:gd name="T54" fmla="*/ 395287 w 259"/>
                  <a:gd name="T55" fmla="*/ 290513 h 702"/>
                  <a:gd name="T56" fmla="*/ 411162 w 259"/>
                  <a:gd name="T57" fmla="*/ 373063 h 702"/>
                  <a:gd name="T58" fmla="*/ 411162 w 259"/>
                  <a:gd name="T59" fmla="*/ 455613 h 702"/>
                  <a:gd name="T60" fmla="*/ 411162 w 259"/>
                  <a:gd name="T61" fmla="*/ 455613 h 702"/>
                  <a:gd name="T62" fmla="*/ 400050 w 259"/>
                  <a:gd name="T63" fmla="*/ 538163 h 702"/>
                  <a:gd name="T64" fmla="*/ 373062 w 259"/>
                  <a:gd name="T65" fmla="*/ 630238 h 702"/>
                  <a:gd name="T66" fmla="*/ 373062 w 259"/>
                  <a:gd name="T67" fmla="*/ 630238 h 702"/>
                  <a:gd name="T68" fmla="*/ 339725 w 259"/>
                  <a:gd name="T69" fmla="*/ 712788 h 702"/>
                  <a:gd name="T70" fmla="*/ 296862 w 259"/>
                  <a:gd name="T71" fmla="*/ 800100 h 702"/>
                  <a:gd name="T72" fmla="*/ 296862 w 259"/>
                  <a:gd name="T73" fmla="*/ 800100 h 702"/>
                  <a:gd name="T74" fmla="*/ 236537 w 259"/>
                  <a:gd name="T75" fmla="*/ 882650 h 702"/>
                  <a:gd name="T76" fmla="*/ 169862 w 259"/>
                  <a:gd name="T77" fmla="*/ 965200 h 702"/>
                  <a:gd name="T78" fmla="*/ 169862 w 259"/>
                  <a:gd name="T79" fmla="*/ 965200 h 702"/>
                  <a:gd name="T80" fmla="*/ 93662 w 259"/>
                  <a:gd name="T81" fmla="*/ 1042988 h 702"/>
                  <a:gd name="T82" fmla="*/ 6350 w 259"/>
                  <a:gd name="T83" fmla="*/ 1114425 h 70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59" h="702">
                    <a:moveTo>
                      <a:pt x="0" y="695"/>
                    </a:moveTo>
                    <a:lnTo>
                      <a:pt x="56" y="650"/>
                    </a:lnTo>
                    <a:lnTo>
                      <a:pt x="56" y="653"/>
                    </a:lnTo>
                    <a:lnTo>
                      <a:pt x="104" y="605"/>
                    </a:lnTo>
                    <a:lnTo>
                      <a:pt x="100" y="605"/>
                    </a:lnTo>
                    <a:lnTo>
                      <a:pt x="142" y="553"/>
                    </a:lnTo>
                    <a:lnTo>
                      <a:pt x="180" y="501"/>
                    </a:lnTo>
                    <a:lnTo>
                      <a:pt x="208" y="446"/>
                    </a:lnTo>
                    <a:lnTo>
                      <a:pt x="228" y="394"/>
                    </a:lnTo>
                    <a:lnTo>
                      <a:pt x="245" y="339"/>
                    </a:lnTo>
                    <a:lnTo>
                      <a:pt x="252" y="287"/>
                    </a:lnTo>
                    <a:lnTo>
                      <a:pt x="252" y="235"/>
                    </a:lnTo>
                    <a:lnTo>
                      <a:pt x="242" y="183"/>
                    </a:lnTo>
                    <a:lnTo>
                      <a:pt x="242" y="186"/>
                    </a:lnTo>
                    <a:lnTo>
                      <a:pt x="228" y="138"/>
                    </a:lnTo>
                    <a:lnTo>
                      <a:pt x="204" y="90"/>
                    </a:lnTo>
                    <a:lnTo>
                      <a:pt x="173" y="48"/>
                    </a:lnTo>
                    <a:lnTo>
                      <a:pt x="176" y="48"/>
                    </a:lnTo>
                    <a:lnTo>
                      <a:pt x="138" y="7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80" y="45"/>
                    </a:lnTo>
                    <a:lnTo>
                      <a:pt x="211" y="86"/>
                    </a:lnTo>
                    <a:lnTo>
                      <a:pt x="235" y="135"/>
                    </a:lnTo>
                    <a:lnTo>
                      <a:pt x="249" y="183"/>
                    </a:lnTo>
                    <a:lnTo>
                      <a:pt x="259" y="235"/>
                    </a:lnTo>
                    <a:lnTo>
                      <a:pt x="259" y="287"/>
                    </a:lnTo>
                    <a:lnTo>
                      <a:pt x="252" y="339"/>
                    </a:lnTo>
                    <a:lnTo>
                      <a:pt x="252" y="342"/>
                    </a:lnTo>
                    <a:lnTo>
                      <a:pt x="235" y="397"/>
                    </a:lnTo>
                    <a:lnTo>
                      <a:pt x="214" y="449"/>
                    </a:lnTo>
                    <a:lnTo>
                      <a:pt x="187" y="504"/>
                    </a:lnTo>
                    <a:lnTo>
                      <a:pt x="149" y="556"/>
                    </a:lnTo>
                    <a:lnTo>
                      <a:pt x="107" y="608"/>
                    </a:lnTo>
                    <a:lnTo>
                      <a:pt x="59" y="657"/>
                    </a:lnTo>
                    <a:lnTo>
                      <a:pt x="4" y="702"/>
                    </a:lnTo>
                    <a:lnTo>
                      <a:pt x="0" y="69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0" name="Freeform 36"/>
              <p:cNvSpPr>
                <a:spLocks/>
              </p:cNvSpPr>
              <p:nvPr/>
            </p:nvSpPr>
            <p:spPr bwMode="auto">
              <a:xfrm>
                <a:off x="8675688" y="3836989"/>
                <a:ext cx="76200" cy="71437"/>
              </a:xfrm>
              <a:custGeom>
                <a:avLst/>
                <a:gdLst>
                  <a:gd name="T0" fmla="*/ 69850 w 48"/>
                  <a:gd name="T1" fmla="*/ 71437 h 45"/>
                  <a:gd name="T2" fmla="*/ 0 w 48"/>
                  <a:gd name="T3" fmla="*/ 11112 h 45"/>
                  <a:gd name="T4" fmla="*/ 0 w 48"/>
                  <a:gd name="T5" fmla="*/ 11112 h 45"/>
                  <a:gd name="T6" fmla="*/ 4763 w 48"/>
                  <a:gd name="T7" fmla="*/ 0 h 45"/>
                  <a:gd name="T8" fmla="*/ 4763 w 48"/>
                  <a:gd name="T9" fmla="*/ 0 h 45"/>
                  <a:gd name="T10" fmla="*/ 76200 w 48"/>
                  <a:gd name="T11" fmla="*/ 60325 h 45"/>
                  <a:gd name="T12" fmla="*/ 69850 w 48"/>
                  <a:gd name="T13" fmla="*/ 7143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45">
                    <a:moveTo>
                      <a:pt x="44" y="45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48" y="38"/>
                    </a:lnTo>
                    <a:lnTo>
                      <a:pt x="44" y="4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Freeform 37"/>
              <p:cNvSpPr>
                <a:spLocks/>
              </p:cNvSpPr>
              <p:nvPr/>
            </p:nvSpPr>
            <p:spPr bwMode="auto">
              <a:xfrm>
                <a:off x="8582026" y="3781426"/>
                <a:ext cx="11113" cy="11113"/>
              </a:xfrm>
              <a:custGeom>
                <a:avLst/>
                <a:gdLst>
                  <a:gd name="T0" fmla="*/ 4763 w 7"/>
                  <a:gd name="T1" fmla="*/ 11113 h 7"/>
                  <a:gd name="T2" fmla="*/ 0 w 7"/>
                  <a:gd name="T3" fmla="*/ 11113 h 7"/>
                  <a:gd name="T4" fmla="*/ 4763 w 7"/>
                  <a:gd name="T5" fmla="*/ 0 h 7"/>
                  <a:gd name="T6" fmla="*/ 11113 w 7"/>
                  <a:gd name="T7" fmla="*/ 0 h 7"/>
                  <a:gd name="T8" fmla="*/ 4763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3" y="7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3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2" name="Freeform 38"/>
              <p:cNvSpPr>
                <a:spLocks/>
              </p:cNvSpPr>
              <p:nvPr/>
            </p:nvSpPr>
            <p:spPr bwMode="auto">
              <a:xfrm>
                <a:off x="8586788" y="3781426"/>
                <a:ext cx="93662" cy="66675"/>
              </a:xfrm>
              <a:custGeom>
                <a:avLst/>
                <a:gdLst>
                  <a:gd name="T0" fmla="*/ 88900 w 59"/>
                  <a:gd name="T1" fmla="*/ 66675 h 42"/>
                  <a:gd name="T2" fmla="*/ 93662 w 59"/>
                  <a:gd name="T3" fmla="*/ 55563 h 42"/>
                  <a:gd name="T4" fmla="*/ 6350 w 59"/>
                  <a:gd name="T5" fmla="*/ 0 h 42"/>
                  <a:gd name="T6" fmla="*/ 0 w 59"/>
                  <a:gd name="T7" fmla="*/ 11113 h 42"/>
                  <a:gd name="T8" fmla="*/ 88900 w 59"/>
                  <a:gd name="T9" fmla="*/ 6667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42">
                    <a:moveTo>
                      <a:pt x="56" y="42"/>
                    </a:moveTo>
                    <a:lnTo>
                      <a:pt x="59" y="35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56" y="4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Freeform 39"/>
              <p:cNvSpPr>
                <a:spLocks/>
              </p:cNvSpPr>
              <p:nvPr/>
            </p:nvSpPr>
            <p:spPr bwMode="auto">
              <a:xfrm>
                <a:off x="8586788" y="3781426"/>
                <a:ext cx="11112" cy="11113"/>
              </a:xfrm>
              <a:custGeom>
                <a:avLst/>
                <a:gdLst>
                  <a:gd name="T0" fmla="*/ 6350 w 7"/>
                  <a:gd name="T1" fmla="*/ 11113 h 7"/>
                  <a:gd name="T2" fmla="*/ 11112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4" name="Freeform 40"/>
              <p:cNvSpPr>
                <a:spLocks/>
              </p:cNvSpPr>
              <p:nvPr/>
            </p:nvSpPr>
            <p:spPr bwMode="auto">
              <a:xfrm>
                <a:off x="7672388" y="3781426"/>
                <a:ext cx="920750" cy="500063"/>
              </a:xfrm>
              <a:custGeom>
                <a:avLst/>
                <a:gdLst>
                  <a:gd name="T0" fmla="*/ 920750 w 580"/>
                  <a:gd name="T1" fmla="*/ 11113 h 315"/>
                  <a:gd name="T2" fmla="*/ 623888 w 580"/>
                  <a:gd name="T3" fmla="*/ 127000 h 315"/>
                  <a:gd name="T4" fmla="*/ 623888 w 580"/>
                  <a:gd name="T5" fmla="*/ 127000 h 315"/>
                  <a:gd name="T6" fmla="*/ 623888 w 580"/>
                  <a:gd name="T7" fmla="*/ 127000 h 315"/>
                  <a:gd name="T8" fmla="*/ 471488 w 580"/>
                  <a:gd name="T9" fmla="*/ 198438 h 315"/>
                  <a:gd name="T10" fmla="*/ 471488 w 580"/>
                  <a:gd name="T11" fmla="*/ 198438 h 315"/>
                  <a:gd name="T12" fmla="*/ 471488 w 580"/>
                  <a:gd name="T13" fmla="*/ 198438 h 315"/>
                  <a:gd name="T14" fmla="*/ 312738 w 580"/>
                  <a:gd name="T15" fmla="*/ 279400 h 315"/>
                  <a:gd name="T16" fmla="*/ 312738 w 580"/>
                  <a:gd name="T17" fmla="*/ 279400 h 315"/>
                  <a:gd name="T18" fmla="*/ 312738 w 580"/>
                  <a:gd name="T19" fmla="*/ 279400 h 315"/>
                  <a:gd name="T20" fmla="*/ 158750 w 580"/>
                  <a:gd name="T21" fmla="*/ 379413 h 315"/>
                  <a:gd name="T22" fmla="*/ 158750 w 580"/>
                  <a:gd name="T23" fmla="*/ 379413 h 315"/>
                  <a:gd name="T24" fmla="*/ 158750 w 580"/>
                  <a:gd name="T25" fmla="*/ 379413 h 315"/>
                  <a:gd name="T26" fmla="*/ 4763 w 580"/>
                  <a:gd name="T27" fmla="*/ 500063 h 315"/>
                  <a:gd name="T28" fmla="*/ 4763 w 580"/>
                  <a:gd name="T29" fmla="*/ 500063 h 315"/>
                  <a:gd name="T30" fmla="*/ 0 w 580"/>
                  <a:gd name="T31" fmla="*/ 493713 h 315"/>
                  <a:gd name="T32" fmla="*/ 0 w 580"/>
                  <a:gd name="T33" fmla="*/ 488950 h 315"/>
                  <a:gd name="T34" fmla="*/ 152400 w 580"/>
                  <a:gd name="T35" fmla="*/ 368300 h 315"/>
                  <a:gd name="T36" fmla="*/ 152400 w 580"/>
                  <a:gd name="T37" fmla="*/ 368300 h 315"/>
                  <a:gd name="T38" fmla="*/ 152400 w 580"/>
                  <a:gd name="T39" fmla="*/ 368300 h 315"/>
                  <a:gd name="T40" fmla="*/ 306388 w 580"/>
                  <a:gd name="T41" fmla="*/ 269875 h 315"/>
                  <a:gd name="T42" fmla="*/ 306388 w 580"/>
                  <a:gd name="T43" fmla="*/ 269875 h 315"/>
                  <a:gd name="T44" fmla="*/ 306388 w 580"/>
                  <a:gd name="T45" fmla="*/ 269875 h 315"/>
                  <a:gd name="T46" fmla="*/ 465138 w 580"/>
                  <a:gd name="T47" fmla="*/ 187325 h 315"/>
                  <a:gd name="T48" fmla="*/ 465138 w 580"/>
                  <a:gd name="T49" fmla="*/ 187325 h 315"/>
                  <a:gd name="T50" fmla="*/ 465138 w 580"/>
                  <a:gd name="T51" fmla="*/ 187325 h 315"/>
                  <a:gd name="T52" fmla="*/ 619125 w 580"/>
                  <a:gd name="T53" fmla="*/ 115888 h 315"/>
                  <a:gd name="T54" fmla="*/ 619125 w 580"/>
                  <a:gd name="T55" fmla="*/ 115888 h 315"/>
                  <a:gd name="T56" fmla="*/ 619125 w 580"/>
                  <a:gd name="T57" fmla="*/ 115888 h 315"/>
                  <a:gd name="T58" fmla="*/ 914400 w 580"/>
                  <a:gd name="T59" fmla="*/ 0 h 315"/>
                  <a:gd name="T60" fmla="*/ 920750 w 580"/>
                  <a:gd name="T61" fmla="*/ 11113 h 3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80" h="315">
                    <a:moveTo>
                      <a:pt x="580" y="7"/>
                    </a:moveTo>
                    <a:lnTo>
                      <a:pt x="393" y="80"/>
                    </a:lnTo>
                    <a:lnTo>
                      <a:pt x="297" y="125"/>
                    </a:lnTo>
                    <a:lnTo>
                      <a:pt x="197" y="176"/>
                    </a:lnTo>
                    <a:lnTo>
                      <a:pt x="100" y="239"/>
                    </a:lnTo>
                    <a:lnTo>
                      <a:pt x="3" y="315"/>
                    </a:lnTo>
                    <a:lnTo>
                      <a:pt x="0" y="311"/>
                    </a:lnTo>
                    <a:lnTo>
                      <a:pt x="0" y="308"/>
                    </a:lnTo>
                    <a:lnTo>
                      <a:pt x="96" y="232"/>
                    </a:lnTo>
                    <a:lnTo>
                      <a:pt x="193" y="170"/>
                    </a:lnTo>
                    <a:lnTo>
                      <a:pt x="293" y="118"/>
                    </a:lnTo>
                    <a:lnTo>
                      <a:pt x="390" y="73"/>
                    </a:lnTo>
                    <a:lnTo>
                      <a:pt x="576" y="0"/>
                    </a:lnTo>
                    <a:lnTo>
                      <a:pt x="58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Freeform 41"/>
              <p:cNvSpPr>
                <a:spLocks/>
              </p:cNvSpPr>
              <p:nvPr/>
            </p:nvSpPr>
            <p:spPr bwMode="auto">
              <a:xfrm>
                <a:off x="7524750" y="4275139"/>
                <a:ext cx="152400" cy="142875"/>
              </a:xfrm>
              <a:custGeom>
                <a:avLst/>
                <a:gdLst>
                  <a:gd name="T0" fmla="*/ 152400 w 96"/>
                  <a:gd name="T1" fmla="*/ 6350 h 90"/>
                  <a:gd name="T2" fmla="*/ 11113 w 96"/>
                  <a:gd name="T3" fmla="*/ 142875 h 90"/>
                  <a:gd name="T4" fmla="*/ 11113 w 96"/>
                  <a:gd name="T5" fmla="*/ 142875 h 90"/>
                  <a:gd name="T6" fmla="*/ 0 w 96"/>
                  <a:gd name="T7" fmla="*/ 138113 h 90"/>
                  <a:gd name="T8" fmla="*/ 4763 w 96"/>
                  <a:gd name="T9" fmla="*/ 138113 h 90"/>
                  <a:gd name="T10" fmla="*/ 147638 w 96"/>
                  <a:gd name="T11" fmla="*/ 0 h 90"/>
                  <a:gd name="T12" fmla="*/ 152400 w 96"/>
                  <a:gd name="T13" fmla="*/ 635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90">
                    <a:moveTo>
                      <a:pt x="96" y="4"/>
                    </a:moveTo>
                    <a:lnTo>
                      <a:pt x="7" y="90"/>
                    </a:lnTo>
                    <a:lnTo>
                      <a:pt x="0" y="87"/>
                    </a:lnTo>
                    <a:lnTo>
                      <a:pt x="3" y="87"/>
                    </a:lnTo>
                    <a:lnTo>
                      <a:pt x="93" y="0"/>
                    </a:lnTo>
                    <a:lnTo>
                      <a:pt x="96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Freeform 42"/>
              <p:cNvSpPr>
                <a:spLocks/>
              </p:cNvSpPr>
              <p:nvPr/>
            </p:nvSpPr>
            <p:spPr bwMode="auto">
              <a:xfrm>
                <a:off x="7397751" y="4576763"/>
                <a:ext cx="11113" cy="11112"/>
              </a:xfrm>
              <a:custGeom>
                <a:avLst/>
                <a:gdLst>
                  <a:gd name="T0" fmla="*/ 11113 w 7"/>
                  <a:gd name="T1" fmla="*/ 6350 h 7"/>
                  <a:gd name="T2" fmla="*/ 11113 w 7"/>
                  <a:gd name="T3" fmla="*/ 11112 h 7"/>
                  <a:gd name="T4" fmla="*/ 0 w 7"/>
                  <a:gd name="T5" fmla="*/ 6350 h 7"/>
                  <a:gd name="T6" fmla="*/ 0 w 7"/>
                  <a:gd name="T7" fmla="*/ 0 h 7"/>
                  <a:gd name="T8" fmla="*/ 11113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Freeform 43"/>
              <p:cNvSpPr>
                <a:spLocks/>
              </p:cNvSpPr>
              <p:nvPr/>
            </p:nvSpPr>
            <p:spPr bwMode="auto">
              <a:xfrm>
                <a:off x="7397751" y="4413251"/>
                <a:ext cx="138113" cy="169863"/>
              </a:xfrm>
              <a:custGeom>
                <a:avLst/>
                <a:gdLst>
                  <a:gd name="T0" fmla="*/ 138113 w 87"/>
                  <a:gd name="T1" fmla="*/ 4763 h 107"/>
                  <a:gd name="T2" fmla="*/ 127000 w 87"/>
                  <a:gd name="T3" fmla="*/ 0 h 107"/>
                  <a:gd name="T4" fmla="*/ 0 w 87"/>
                  <a:gd name="T5" fmla="*/ 163513 h 107"/>
                  <a:gd name="T6" fmla="*/ 11113 w 87"/>
                  <a:gd name="T7" fmla="*/ 169863 h 107"/>
                  <a:gd name="T8" fmla="*/ 138113 w 87"/>
                  <a:gd name="T9" fmla="*/ 4763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107">
                    <a:moveTo>
                      <a:pt x="87" y="3"/>
                    </a:moveTo>
                    <a:lnTo>
                      <a:pt x="80" y="0"/>
                    </a:lnTo>
                    <a:lnTo>
                      <a:pt x="0" y="103"/>
                    </a:lnTo>
                    <a:lnTo>
                      <a:pt x="7" y="107"/>
                    </a:lnTo>
                    <a:lnTo>
                      <a:pt x="8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Rectangle 44"/>
              <p:cNvSpPr>
                <a:spLocks noChangeArrowheads="1"/>
              </p:cNvSpPr>
              <p:nvPr/>
            </p:nvSpPr>
            <p:spPr bwMode="auto">
              <a:xfrm>
                <a:off x="7397751" y="4576763"/>
                <a:ext cx="11113" cy="6350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79" name="Freeform 45"/>
              <p:cNvSpPr>
                <a:spLocks/>
              </p:cNvSpPr>
              <p:nvPr/>
            </p:nvSpPr>
            <p:spPr bwMode="auto">
              <a:xfrm>
                <a:off x="7392989" y="3776663"/>
                <a:ext cx="230187" cy="800100"/>
              </a:xfrm>
              <a:custGeom>
                <a:avLst/>
                <a:gdLst>
                  <a:gd name="T0" fmla="*/ 4762 w 145"/>
                  <a:gd name="T1" fmla="*/ 800100 h 504"/>
                  <a:gd name="T2" fmla="*/ 0 w 145"/>
                  <a:gd name="T3" fmla="*/ 668338 h 504"/>
                  <a:gd name="T4" fmla="*/ 0 w 145"/>
                  <a:gd name="T5" fmla="*/ 668338 h 504"/>
                  <a:gd name="T6" fmla="*/ 0 w 145"/>
                  <a:gd name="T7" fmla="*/ 668338 h 504"/>
                  <a:gd name="T8" fmla="*/ 15875 w 145"/>
                  <a:gd name="T9" fmla="*/ 531813 h 504"/>
                  <a:gd name="T10" fmla="*/ 15875 w 145"/>
                  <a:gd name="T11" fmla="*/ 531813 h 504"/>
                  <a:gd name="T12" fmla="*/ 15875 w 145"/>
                  <a:gd name="T13" fmla="*/ 531813 h 504"/>
                  <a:gd name="T14" fmla="*/ 42862 w 145"/>
                  <a:gd name="T15" fmla="*/ 388938 h 504"/>
                  <a:gd name="T16" fmla="*/ 42862 w 145"/>
                  <a:gd name="T17" fmla="*/ 388938 h 504"/>
                  <a:gd name="T18" fmla="*/ 42862 w 145"/>
                  <a:gd name="T19" fmla="*/ 388938 h 504"/>
                  <a:gd name="T20" fmla="*/ 92075 w 145"/>
                  <a:gd name="T21" fmla="*/ 252413 h 504"/>
                  <a:gd name="T22" fmla="*/ 92075 w 145"/>
                  <a:gd name="T23" fmla="*/ 252413 h 504"/>
                  <a:gd name="T24" fmla="*/ 92075 w 145"/>
                  <a:gd name="T25" fmla="*/ 252413 h 504"/>
                  <a:gd name="T26" fmla="*/ 147637 w 145"/>
                  <a:gd name="T27" fmla="*/ 120650 h 504"/>
                  <a:gd name="T28" fmla="*/ 147637 w 145"/>
                  <a:gd name="T29" fmla="*/ 120650 h 504"/>
                  <a:gd name="T30" fmla="*/ 147637 w 145"/>
                  <a:gd name="T31" fmla="*/ 120650 h 504"/>
                  <a:gd name="T32" fmla="*/ 219075 w 145"/>
                  <a:gd name="T33" fmla="*/ 0 h 504"/>
                  <a:gd name="T34" fmla="*/ 219075 w 145"/>
                  <a:gd name="T35" fmla="*/ 0 h 504"/>
                  <a:gd name="T36" fmla="*/ 230187 w 145"/>
                  <a:gd name="T37" fmla="*/ 4763 h 504"/>
                  <a:gd name="T38" fmla="*/ 230187 w 145"/>
                  <a:gd name="T39" fmla="*/ 4763 h 504"/>
                  <a:gd name="T40" fmla="*/ 158750 w 145"/>
                  <a:gd name="T41" fmla="*/ 125413 h 504"/>
                  <a:gd name="T42" fmla="*/ 158750 w 145"/>
                  <a:gd name="T43" fmla="*/ 125413 h 504"/>
                  <a:gd name="T44" fmla="*/ 158750 w 145"/>
                  <a:gd name="T45" fmla="*/ 125413 h 504"/>
                  <a:gd name="T46" fmla="*/ 103187 w 145"/>
                  <a:gd name="T47" fmla="*/ 257175 h 504"/>
                  <a:gd name="T48" fmla="*/ 103187 w 145"/>
                  <a:gd name="T49" fmla="*/ 257175 h 504"/>
                  <a:gd name="T50" fmla="*/ 103187 w 145"/>
                  <a:gd name="T51" fmla="*/ 257175 h 504"/>
                  <a:gd name="T52" fmla="*/ 53975 w 145"/>
                  <a:gd name="T53" fmla="*/ 395288 h 504"/>
                  <a:gd name="T54" fmla="*/ 53975 w 145"/>
                  <a:gd name="T55" fmla="*/ 395288 h 504"/>
                  <a:gd name="T56" fmla="*/ 53975 w 145"/>
                  <a:gd name="T57" fmla="*/ 388938 h 504"/>
                  <a:gd name="T58" fmla="*/ 26987 w 145"/>
                  <a:gd name="T59" fmla="*/ 531813 h 504"/>
                  <a:gd name="T60" fmla="*/ 26987 w 145"/>
                  <a:gd name="T61" fmla="*/ 531813 h 504"/>
                  <a:gd name="T62" fmla="*/ 26987 w 145"/>
                  <a:gd name="T63" fmla="*/ 531813 h 504"/>
                  <a:gd name="T64" fmla="*/ 11112 w 145"/>
                  <a:gd name="T65" fmla="*/ 668338 h 504"/>
                  <a:gd name="T66" fmla="*/ 11112 w 145"/>
                  <a:gd name="T67" fmla="*/ 668338 h 504"/>
                  <a:gd name="T68" fmla="*/ 11112 w 145"/>
                  <a:gd name="T69" fmla="*/ 668338 h 504"/>
                  <a:gd name="T70" fmla="*/ 15875 w 145"/>
                  <a:gd name="T71" fmla="*/ 800100 h 504"/>
                  <a:gd name="T72" fmla="*/ 4762 w 145"/>
                  <a:gd name="T73" fmla="*/ 800100 h 5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5" h="504">
                    <a:moveTo>
                      <a:pt x="3" y="504"/>
                    </a:moveTo>
                    <a:lnTo>
                      <a:pt x="0" y="421"/>
                    </a:lnTo>
                    <a:lnTo>
                      <a:pt x="10" y="335"/>
                    </a:lnTo>
                    <a:lnTo>
                      <a:pt x="27" y="245"/>
                    </a:lnTo>
                    <a:lnTo>
                      <a:pt x="58" y="159"/>
                    </a:lnTo>
                    <a:lnTo>
                      <a:pt x="93" y="76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00" y="79"/>
                    </a:lnTo>
                    <a:lnTo>
                      <a:pt x="65" y="162"/>
                    </a:lnTo>
                    <a:lnTo>
                      <a:pt x="34" y="249"/>
                    </a:lnTo>
                    <a:lnTo>
                      <a:pt x="34" y="245"/>
                    </a:lnTo>
                    <a:lnTo>
                      <a:pt x="17" y="335"/>
                    </a:lnTo>
                    <a:lnTo>
                      <a:pt x="7" y="421"/>
                    </a:lnTo>
                    <a:lnTo>
                      <a:pt x="10" y="504"/>
                    </a:lnTo>
                    <a:lnTo>
                      <a:pt x="3" y="50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Freeform 46"/>
              <p:cNvSpPr>
                <a:spLocks/>
              </p:cNvSpPr>
              <p:nvPr/>
            </p:nvSpPr>
            <p:spPr bwMode="auto">
              <a:xfrm>
                <a:off x="7612063" y="3667125"/>
                <a:ext cx="87312" cy="114300"/>
              </a:xfrm>
              <a:custGeom>
                <a:avLst/>
                <a:gdLst>
                  <a:gd name="T0" fmla="*/ 0 w 55"/>
                  <a:gd name="T1" fmla="*/ 109538 h 72"/>
                  <a:gd name="T2" fmla="*/ 76200 w 55"/>
                  <a:gd name="T3" fmla="*/ 0 h 72"/>
                  <a:gd name="T4" fmla="*/ 82550 w 55"/>
                  <a:gd name="T5" fmla="*/ 0 h 72"/>
                  <a:gd name="T6" fmla="*/ 87312 w 55"/>
                  <a:gd name="T7" fmla="*/ 4763 h 72"/>
                  <a:gd name="T8" fmla="*/ 87312 w 55"/>
                  <a:gd name="T9" fmla="*/ 4763 h 72"/>
                  <a:gd name="T10" fmla="*/ 11112 w 55"/>
                  <a:gd name="T11" fmla="*/ 114300 h 72"/>
                  <a:gd name="T12" fmla="*/ 0 w 55"/>
                  <a:gd name="T13" fmla="*/ 109538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" h="72">
                    <a:moveTo>
                      <a:pt x="0" y="69"/>
                    </a:moveTo>
                    <a:lnTo>
                      <a:pt x="48" y="0"/>
                    </a:lnTo>
                    <a:lnTo>
                      <a:pt x="52" y="0"/>
                    </a:lnTo>
                    <a:lnTo>
                      <a:pt x="55" y="3"/>
                    </a:lnTo>
                    <a:lnTo>
                      <a:pt x="7" y="72"/>
                    </a:lnTo>
                    <a:lnTo>
                      <a:pt x="0" y="6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Freeform 47"/>
              <p:cNvSpPr>
                <a:spLocks/>
              </p:cNvSpPr>
              <p:nvPr/>
            </p:nvSpPr>
            <p:spPr bwMode="auto">
              <a:xfrm>
                <a:off x="7775575" y="3573463"/>
                <a:ext cx="6350" cy="4762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6350 w 4"/>
                  <a:gd name="T5" fmla="*/ 4762 h 3"/>
                  <a:gd name="T6" fmla="*/ 6350 w 4"/>
                  <a:gd name="T7" fmla="*/ 4762 h 3"/>
                  <a:gd name="T8" fmla="*/ 0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Freeform 48"/>
              <p:cNvSpPr>
                <a:spLocks/>
              </p:cNvSpPr>
              <p:nvPr/>
            </p:nvSpPr>
            <p:spPr bwMode="auto">
              <a:xfrm>
                <a:off x="7694613" y="3573464"/>
                <a:ext cx="87312" cy="98425"/>
              </a:xfrm>
              <a:custGeom>
                <a:avLst/>
                <a:gdLst>
                  <a:gd name="T0" fmla="*/ 0 w 55"/>
                  <a:gd name="T1" fmla="*/ 93663 h 62"/>
                  <a:gd name="T2" fmla="*/ 4762 w 55"/>
                  <a:gd name="T3" fmla="*/ 98425 h 62"/>
                  <a:gd name="T4" fmla="*/ 87312 w 55"/>
                  <a:gd name="T5" fmla="*/ 4763 h 62"/>
                  <a:gd name="T6" fmla="*/ 80962 w 55"/>
                  <a:gd name="T7" fmla="*/ 0 h 62"/>
                  <a:gd name="T8" fmla="*/ 0 w 55"/>
                  <a:gd name="T9" fmla="*/ 9366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0" y="59"/>
                    </a:moveTo>
                    <a:lnTo>
                      <a:pt x="3" y="62"/>
                    </a:lnTo>
                    <a:lnTo>
                      <a:pt x="55" y="3"/>
                    </a:lnTo>
                    <a:lnTo>
                      <a:pt x="51" y="0"/>
                    </a:lnTo>
                    <a:lnTo>
                      <a:pt x="0" y="59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Rectangle 49"/>
              <p:cNvSpPr>
                <a:spLocks noChangeArrowheads="1"/>
              </p:cNvSpPr>
              <p:nvPr/>
            </p:nvSpPr>
            <p:spPr bwMode="auto">
              <a:xfrm>
                <a:off x="6378575" y="4121151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4" name="Freeform 50"/>
              <p:cNvSpPr>
                <a:spLocks/>
              </p:cNvSpPr>
              <p:nvPr/>
            </p:nvSpPr>
            <p:spPr bwMode="auto">
              <a:xfrm>
                <a:off x="6384926" y="4121151"/>
                <a:ext cx="815975" cy="269875"/>
              </a:xfrm>
              <a:custGeom>
                <a:avLst/>
                <a:gdLst>
                  <a:gd name="T0" fmla="*/ 0 w 514"/>
                  <a:gd name="T1" fmla="*/ 0 h 170"/>
                  <a:gd name="T2" fmla="*/ 147638 w 514"/>
                  <a:gd name="T3" fmla="*/ 11113 h 170"/>
                  <a:gd name="T4" fmla="*/ 147638 w 514"/>
                  <a:gd name="T5" fmla="*/ 11113 h 170"/>
                  <a:gd name="T6" fmla="*/ 147638 w 514"/>
                  <a:gd name="T7" fmla="*/ 11113 h 170"/>
                  <a:gd name="T8" fmla="*/ 295275 w 514"/>
                  <a:gd name="T9" fmla="*/ 39688 h 170"/>
                  <a:gd name="T10" fmla="*/ 295275 w 514"/>
                  <a:gd name="T11" fmla="*/ 39688 h 170"/>
                  <a:gd name="T12" fmla="*/ 295275 w 514"/>
                  <a:gd name="T13" fmla="*/ 39688 h 170"/>
                  <a:gd name="T14" fmla="*/ 438150 w 514"/>
                  <a:gd name="T15" fmla="*/ 71438 h 170"/>
                  <a:gd name="T16" fmla="*/ 442913 w 514"/>
                  <a:gd name="T17" fmla="*/ 71438 h 170"/>
                  <a:gd name="T18" fmla="*/ 442913 w 514"/>
                  <a:gd name="T19" fmla="*/ 71438 h 170"/>
                  <a:gd name="T20" fmla="*/ 574675 w 514"/>
                  <a:gd name="T21" fmla="*/ 122238 h 170"/>
                  <a:gd name="T22" fmla="*/ 574675 w 514"/>
                  <a:gd name="T23" fmla="*/ 122238 h 170"/>
                  <a:gd name="T24" fmla="*/ 574675 w 514"/>
                  <a:gd name="T25" fmla="*/ 122238 h 170"/>
                  <a:gd name="T26" fmla="*/ 700088 w 514"/>
                  <a:gd name="T27" fmla="*/ 182563 h 170"/>
                  <a:gd name="T28" fmla="*/ 700088 w 514"/>
                  <a:gd name="T29" fmla="*/ 182563 h 170"/>
                  <a:gd name="T30" fmla="*/ 700088 w 514"/>
                  <a:gd name="T31" fmla="*/ 182563 h 170"/>
                  <a:gd name="T32" fmla="*/ 815975 w 514"/>
                  <a:gd name="T33" fmla="*/ 258763 h 170"/>
                  <a:gd name="T34" fmla="*/ 815975 w 514"/>
                  <a:gd name="T35" fmla="*/ 258763 h 170"/>
                  <a:gd name="T36" fmla="*/ 809625 w 514"/>
                  <a:gd name="T37" fmla="*/ 269875 h 170"/>
                  <a:gd name="T38" fmla="*/ 809625 w 514"/>
                  <a:gd name="T39" fmla="*/ 269875 h 170"/>
                  <a:gd name="T40" fmla="*/ 695325 w 514"/>
                  <a:gd name="T41" fmla="*/ 192088 h 170"/>
                  <a:gd name="T42" fmla="*/ 695325 w 514"/>
                  <a:gd name="T43" fmla="*/ 192088 h 170"/>
                  <a:gd name="T44" fmla="*/ 695325 w 514"/>
                  <a:gd name="T45" fmla="*/ 192088 h 170"/>
                  <a:gd name="T46" fmla="*/ 569913 w 514"/>
                  <a:gd name="T47" fmla="*/ 131763 h 170"/>
                  <a:gd name="T48" fmla="*/ 569913 w 514"/>
                  <a:gd name="T49" fmla="*/ 131763 h 170"/>
                  <a:gd name="T50" fmla="*/ 569913 w 514"/>
                  <a:gd name="T51" fmla="*/ 131763 h 170"/>
                  <a:gd name="T52" fmla="*/ 438150 w 514"/>
                  <a:gd name="T53" fmla="*/ 82550 h 170"/>
                  <a:gd name="T54" fmla="*/ 438150 w 514"/>
                  <a:gd name="T55" fmla="*/ 82550 h 170"/>
                  <a:gd name="T56" fmla="*/ 438150 w 514"/>
                  <a:gd name="T57" fmla="*/ 82550 h 170"/>
                  <a:gd name="T58" fmla="*/ 295275 w 514"/>
                  <a:gd name="T59" fmla="*/ 50800 h 170"/>
                  <a:gd name="T60" fmla="*/ 295275 w 514"/>
                  <a:gd name="T61" fmla="*/ 50800 h 170"/>
                  <a:gd name="T62" fmla="*/ 295275 w 514"/>
                  <a:gd name="T63" fmla="*/ 50800 h 170"/>
                  <a:gd name="T64" fmla="*/ 147638 w 514"/>
                  <a:gd name="T65" fmla="*/ 22225 h 170"/>
                  <a:gd name="T66" fmla="*/ 147638 w 514"/>
                  <a:gd name="T67" fmla="*/ 22225 h 170"/>
                  <a:gd name="T68" fmla="*/ 147638 w 514"/>
                  <a:gd name="T69" fmla="*/ 22225 h 170"/>
                  <a:gd name="T70" fmla="*/ 0 w 514"/>
                  <a:gd name="T71" fmla="*/ 11113 h 170"/>
                  <a:gd name="T72" fmla="*/ 0 w 514"/>
                  <a:gd name="T73" fmla="*/ 0 h 1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14" h="170">
                    <a:moveTo>
                      <a:pt x="0" y="0"/>
                    </a:moveTo>
                    <a:lnTo>
                      <a:pt x="93" y="7"/>
                    </a:lnTo>
                    <a:lnTo>
                      <a:pt x="186" y="25"/>
                    </a:lnTo>
                    <a:lnTo>
                      <a:pt x="276" y="45"/>
                    </a:lnTo>
                    <a:lnTo>
                      <a:pt x="279" y="45"/>
                    </a:lnTo>
                    <a:lnTo>
                      <a:pt x="362" y="77"/>
                    </a:lnTo>
                    <a:lnTo>
                      <a:pt x="441" y="115"/>
                    </a:lnTo>
                    <a:lnTo>
                      <a:pt x="514" y="163"/>
                    </a:lnTo>
                    <a:lnTo>
                      <a:pt x="510" y="170"/>
                    </a:lnTo>
                    <a:lnTo>
                      <a:pt x="438" y="121"/>
                    </a:lnTo>
                    <a:lnTo>
                      <a:pt x="359" y="83"/>
                    </a:lnTo>
                    <a:lnTo>
                      <a:pt x="276" y="52"/>
                    </a:lnTo>
                    <a:lnTo>
                      <a:pt x="186" y="32"/>
                    </a:lnTo>
                    <a:lnTo>
                      <a:pt x="93" y="14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Freeform 51"/>
              <p:cNvSpPr>
                <a:spLocks/>
              </p:cNvSpPr>
              <p:nvPr/>
            </p:nvSpPr>
            <p:spPr bwMode="auto">
              <a:xfrm>
                <a:off x="7194550" y="4379914"/>
                <a:ext cx="115888" cy="98425"/>
              </a:xfrm>
              <a:custGeom>
                <a:avLst/>
                <a:gdLst>
                  <a:gd name="T0" fmla="*/ 6350 w 73"/>
                  <a:gd name="T1" fmla="*/ 0 h 62"/>
                  <a:gd name="T2" fmla="*/ 115888 w 73"/>
                  <a:gd name="T3" fmla="*/ 87313 h 62"/>
                  <a:gd name="T4" fmla="*/ 115888 w 73"/>
                  <a:gd name="T5" fmla="*/ 93663 h 62"/>
                  <a:gd name="T6" fmla="*/ 111125 w 73"/>
                  <a:gd name="T7" fmla="*/ 98425 h 62"/>
                  <a:gd name="T8" fmla="*/ 111125 w 73"/>
                  <a:gd name="T9" fmla="*/ 98425 h 62"/>
                  <a:gd name="T10" fmla="*/ 0 w 73"/>
                  <a:gd name="T11" fmla="*/ 11113 h 62"/>
                  <a:gd name="T12" fmla="*/ 6350 w 73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62">
                    <a:moveTo>
                      <a:pt x="4" y="0"/>
                    </a:moveTo>
                    <a:lnTo>
                      <a:pt x="73" y="55"/>
                    </a:lnTo>
                    <a:lnTo>
                      <a:pt x="73" y="59"/>
                    </a:lnTo>
                    <a:lnTo>
                      <a:pt x="70" y="62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52"/>
              <p:cNvSpPr>
                <a:spLocks/>
              </p:cNvSpPr>
              <p:nvPr/>
            </p:nvSpPr>
            <p:spPr bwMode="auto">
              <a:xfrm>
                <a:off x="7404101" y="4576763"/>
                <a:ext cx="4763" cy="6350"/>
              </a:xfrm>
              <a:custGeom>
                <a:avLst/>
                <a:gdLst>
                  <a:gd name="T0" fmla="*/ 4763 w 3"/>
                  <a:gd name="T1" fmla="*/ 0 h 4"/>
                  <a:gd name="T2" fmla="*/ 4763 w 3"/>
                  <a:gd name="T3" fmla="*/ 0 h 4"/>
                  <a:gd name="T4" fmla="*/ 0 w 3"/>
                  <a:gd name="T5" fmla="*/ 6350 h 4"/>
                  <a:gd name="T6" fmla="*/ 0 w 3"/>
                  <a:gd name="T7" fmla="*/ 6350 h 4"/>
                  <a:gd name="T8" fmla="*/ 476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53"/>
              <p:cNvSpPr>
                <a:spLocks/>
              </p:cNvSpPr>
              <p:nvPr/>
            </p:nvSpPr>
            <p:spPr bwMode="auto">
              <a:xfrm>
                <a:off x="7305675" y="4473575"/>
                <a:ext cx="103188" cy="109538"/>
              </a:xfrm>
              <a:custGeom>
                <a:avLst/>
                <a:gdLst>
                  <a:gd name="T0" fmla="*/ 4763 w 65"/>
                  <a:gd name="T1" fmla="*/ 0 h 69"/>
                  <a:gd name="T2" fmla="*/ 0 w 65"/>
                  <a:gd name="T3" fmla="*/ 4763 h 69"/>
                  <a:gd name="T4" fmla="*/ 98425 w 65"/>
                  <a:gd name="T5" fmla="*/ 109538 h 69"/>
                  <a:gd name="T6" fmla="*/ 103188 w 65"/>
                  <a:gd name="T7" fmla="*/ 103188 h 69"/>
                  <a:gd name="T8" fmla="*/ 4763 w 65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69">
                    <a:moveTo>
                      <a:pt x="3" y="0"/>
                    </a:moveTo>
                    <a:lnTo>
                      <a:pt x="0" y="3"/>
                    </a:lnTo>
                    <a:lnTo>
                      <a:pt x="62" y="69"/>
                    </a:lnTo>
                    <a:lnTo>
                      <a:pt x="65" y="65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Rectangle 54"/>
              <p:cNvSpPr>
                <a:spLocks noChangeArrowheads="1"/>
              </p:cNvSpPr>
              <p:nvPr/>
            </p:nvSpPr>
            <p:spPr bwMode="auto">
              <a:xfrm>
                <a:off x="8899525" y="3140076"/>
                <a:ext cx="6350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89" name="Freeform 55"/>
              <p:cNvSpPr>
                <a:spLocks/>
              </p:cNvSpPr>
              <p:nvPr/>
            </p:nvSpPr>
            <p:spPr bwMode="auto">
              <a:xfrm>
                <a:off x="8005763" y="3095626"/>
                <a:ext cx="893762" cy="219075"/>
              </a:xfrm>
              <a:custGeom>
                <a:avLst/>
                <a:gdLst>
                  <a:gd name="T0" fmla="*/ 893762 w 563"/>
                  <a:gd name="T1" fmla="*/ 55563 h 138"/>
                  <a:gd name="T2" fmla="*/ 723900 w 563"/>
                  <a:gd name="T3" fmla="*/ 22225 h 138"/>
                  <a:gd name="T4" fmla="*/ 723900 w 563"/>
                  <a:gd name="T5" fmla="*/ 22225 h 138"/>
                  <a:gd name="T6" fmla="*/ 723900 w 563"/>
                  <a:gd name="T7" fmla="*/ 22225 h 138"/>
                  <a:gd name="T8" fmla="*/ 565150 w 563"/>
                  <a:gd name="T9" fmla="*/ 11113 h 138"/>
                  <a:gd name="T10" fmla="*/ 565150 w 563"/>
                  <a:gd name="T11" fmla="*/ 11113 h 138"/>
                  <a:gd name="T12" fmla="*/ 565150 w 563"/>
                  <a:gd name="T13" fmla="*/ 11113 h 138"/>
                  <a:gd name="T14" fmla="*/ 411162 w 563"/>
                  <a:gd name="T15" fmla="*/ 26988 h 138"/>
                  <a:gd name="T16" fmla="*/ 411162 w 563"/>
                  <a:gd name="T17" fmla="*/ 26988 h 138"/>
                  <a:gd name="T18" fmla="*/ 411162 w 563"/>
                  <a:gd name="T19" fmla="*/ 26988 h 138"/>
                  <a:gd name="T20" fmla="*/ 269875 w 563"/>
                  <a:gd name="T21" fmla="*/ 60325 h 138"/>
                  <a:gd name="T22" fmla="*/ 274637 w 563"/>
                  <a:gd name="T23" fmla="*/ 60325 h 138"/>
                  <a:gd name="T24" fmla="*/ 274637 w 563"/>
                  <a:gd name="T25" fmla="*/ 60325 h 138"/>
                  <a:gd name="T26" fmla="*/ 138112 w 563"/>
                  <a:gd name="T27" fmla="*/ 127000 h 138"/>
                  <a:gd name="T28" fmla="*/ 138112 w 563"/>
                  <a:gd name="T29" fmla="*/ 127000 h 138"/>
                  <a:gd name="T30" fmla="*/ 138112 w 563"/>
                  <a:gd name="T31" fmla="*/ 127000 h 138"/>
                  <a:gd name="T32" fmla="*/ 6350 w 563"/>
                  <a:gd name="T33" fmla="*/ 219075 h 138"/>
                  <a:gd name="T34" fmla="*/ 6350 w 563"/>
                  <a:gd name="T35" fmla="*/ 219075 h 138"/>
                  <a:gd name="T36" fmla="*/ 0 w 563"/>
                  <a:gd name="T37" fmla="*/ 214313 h 138"/>
                  <a:gd name="T38" fmla="*/ 0 w 563"/>
                  <a:gd name="T39" fmla="*/ 207963 h 138"/>
                  <a:gd name="T40" fmla="*/ 131762 w 563"/>
                  <a:gd name="T41" fmla="*/ 115888 h 138"/>
                  <a:gd name="T42" fmla="*/ 131762 w 563"/>
                  <a:gd name="T43" fmla="*/ 115888 h 138"/>
                  <a:gd name="T44" fmla="*/ 131762 w 563"/>
                  <a:gd name="T45" fmla="*/ 115888 h 138"/>
                  <a:gd name="T46" fmla="*/ 269875 w 563"/>
                  <a:gd name="T47" fmla="*/ 49213 h 138"/>
                  <a:gd name="T48" fmla="*/ 269875 w 563"/>
                  <a:gd name="T49" fmla="*/ 49213 h 138"/>
                  <a:gd name="T50" fmla="*/ 269875 w 563"/>
                  <a:gd name="T51" fmla="*/ 49213 h 138"/>
                  <a:gd name="T52" fmla="*/ 411162 w 563"/>
                  <a:gd name="T53" fmla="*/ 15875 h 138"/>
                  <a:gd name="T54" fmla="*/ 411162 w 563"/>
                  <a:gd name="T55" fmla="*/ 15875 h 138"/>
                  <a:gd name="T56" fmla="*/ 411162 w 563"/>
                  <a:gd name="T57" fmla="*/ 15875 h 138"/>
                  <a:gd name="T58" fmla="*/ 565150 w 563"/>
                  <a:gd name="T59" fmla="*/ 0 h 138"/>
                  <a:gd name="T60" fmla="*/ 565150 w 563"/>
                  <a:gd name="T61" fmla="*/ 0 h 138"/>
                  <a:gd name="T62" fmla="*/ 565150 w 563"/>
                  <a:gd name="T63" fmla="*/ 0 h 138"/>
                  <a:gd name="T64" fmla="*/ 723900 w 563"/>
                  <a:gd name="T65" fmla="*/ 11113 h 138"/>
                  <a:gd name="T66" fmla="*/ 723900 w 563"/>
                  <a:gd name="T67" fmla="*/ 11113 h 138"/>
                  <a:gd name="T68" fmla="*/ 723900 w 563"/>
                  <a:gd name="T69" fmla="*/ 11113 h 138"/>
                  <a:gd name="T70" fmla="*/ 893762 w 563"/>
                  <a:gd name="T71" fmla="*/ 44450 h 138"/>
                  <a:gd name="T72" fmla="*/ 893762 w 563"/>
                  <a:gd name="T73" fmla="*/ 55563 h 1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63" h="138">
                    <a:moveTo>
                      <a:pt x="563" y="35"/>
                    </a:moveTo>
                    <a:lnTo>
                      <a:pt x="456" y="14"/>
                    </a:lnTo>
                    <a:lnTo>
                      <a:pt x="356" y="7"/>
                    </a:lnTo>
                    <a:lnTo>
                      <a:pt x="259" y="17"/>
                    </a:lnTo>
                    <a:lnTo>
                      <a:pt x="170" y="38"/>
                    </a:lnTo>
                    <a:lnTo>
                      <a:pt x="173" y="38"/>
                    </a:lnTo>
                    <a:lnTo>
                      <a:pt x="87" y="80"/>
                    </a:lnTo>
                    <a:lnTo>
                      <a:pt x="4" y="138"/>
                    </a:lnTo>
                    <a:lnTo>
                      <a:pt x="0" y="135"/>
                    </a:lnTo>
                    <a:lnTo>
                      <a:pt x="0" y="131"/>
                    </a:lnTo>
                    <a:lnTo>
                      <a:pt x="83" y="73"/>
                    </a:lnTo>
                    <a:lnTo>
                      <a:pt x="170" y="31"/>
                    </a:lnTo>
                    <a:lnTo>
                      <a:pt x="259" y="10"/>
                    </a:lnTo>
                    <a:lnTo>
                      <a:pt x="356" y="0"/>
                    </a:lnTo>
                    <a:lnTo>
                      <a:pt x="456" y="7"/>
                    </a:lnTo>
                    <a:lnTo>
                      <a:pt x="563" y="28"/>
                    </a:lnTo>
                    <a:lnTo>
                      <a:pt x="563" y="3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0" name="Freeform 56"/>
              <p:cNvSpPr>
                <a:spLocks/>
              </p:cNvSpPr>
              <p:nvPr/>
            </p:nvSpPr>
            <p:spPr bwMode="auto">
              <a:xfrm>
                <a:off x="7880351" y="3309938"/>
                <a:ext cx="131763" cy="120650"/>
              </a:xfrm>
              <a:custGeom>
                <a:avLst/>
                <a:gdLst>
                  <a:gd name="T0" fmla="*/ 131763 w 83"/>
                  <a:gd name="T1" fmla="*/ 4763 h 76"/>
                  <a:gd name="T2" fmla="*/ 11113 w 83"/>
                  <a:gd name="T3" fmla="*/ 120650 h 76"/>
                  <a:gd name="T4" fmla="*/ 11113 w 83"/>
                  <a:gd name="T5" fmla="*/ 120650 h 76"/>
                  <a:gd name="T6" fmla="*/ 0 w 83"/>
                  <a:gd name="T7" fmla="*/ 114300 h 76"/>
                  <a:gd name="T8" fmla="*/ 4763 w 83"/>
                  <a:gd name="T9" fmla="*/ 114300 h 76"/>
                  <a:gd name="T10" fmla="*/ 125413 w 83"/>
                  <a:gd name="T11" fmla="*/ 0 h 76"/>
                  <a:gd name="T12" fmla="*/ 131763 w 83"/>
                  <a:gd name="T13" fmla="*/ 4763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3" h="76">
                    <a:moveTo>
                      <a:pt x="83" y="3"/>
                    </a:moveTo>
                    <a:lnTo>
                      <a:pt x="7" y="76"/>
                    </a:lnTo>
                    <a:lnTo>
                      <a:pt x="0" y="72"/>
                    </a:lnTo>
                    <a:lnTo>
                      <a:pt x="3" y="72"/>
                    </a:lnTo>
                    <a:lnTo>
                      <a:pt x="79" y="0"/>
                    </a:lnTo>
                    <a:lnTo>
                      <a:pt x="83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57"/>
              <p:cNvSpPr>
                <a:spLocks/>
              </p:cNvSpPr>
              <p:nvPr/>
            </p:nvSpPr>
            <p:spPr bwMode="auto">
              <a:xfrm>
                <a:off x="7770813" y="3567113"/>
                <a:ext cx="11112" cy="11112"/>
              </a:xfrm>
              <a:custGeom>
                <a:avLst/>
                <a:gdLst>
                  <a:gd name="T0" fmla="*/ 11112 w 7"/>
                  <a:gd name="T1" fmla="*/ 6350 h 7"/>
                  <a:gd name="T2" fmla="*/ 11112 w 7"/>
                  <a:gd name="T3" fmla="*/ 11112 h 7"/>
                  <a:gd name="T4" fmla="*/ 0 w 7"/>
                  <a:gd name="T5" fmla="*/ 6350 h 7"/>
                  <a:gd name="T6" fmla="*/ 0 w 7"/>
                  <a:gd name="T7" fmla="*/ 0 h 7"/>
                  <a:gd name="T8" fmla="*/ 11112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58"/>
              <p:cNvSpPr>
                <a:spLocks/>
              </p:cNvSpPr>
              <p:nvPr/>
            </p:nvSpPr>
            <p:spPr bwMode="auto">
              <a:xfrm>
                <a:off x="7770813" y="3424239"/>
                <a:ext cx="120650" cy="149225"/>
              </a:xfrm>
              <a:custGeom>
                <a:avLst/>
                <a:gdLst>
                  <a:gd name="T0" fmla="*/ 120650 w 76"/>
                  <a:gd name="T1" fmla="*/ 6350 h 94"/>
                  <a:gd name="T2" fmla="*/ 109538 w 76"/>
                  <a:gd name="T3" fmla="*/ 0 h 94"/>
                  <a:gd name="T4" fmla="*/ 0 w 76"/>
                  <a:gd name="T5" fmla="*/ 142875 h 94"/>
                  <a:gd name="T6" fmla="*/ 11113 w 76"/>
                  <a:gd name="T7" fmla="*/ 149225 h 94"/>
                  <a:gd name="T8" fmla="*/ 120650 w 76"/>
                  <a:gd name="T9" fmla="*/ 635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94">
                    <a:moveTo>
                      <a:pt x="76" y="4"/>
                    </a:moveTo>
                    <a:lnTo>
                      <a:pt x="69" y="0"/>
                    </a:lnTo>
                    <a:lnTo>
                      <a:pt x="0" y="90"/>
                    </a:lnTo>
                    <a:lnTo>
                      <a:pt x="7" y="94"/>
                    </a:lnTo>
                    <a:lnTo>
                      <a:pt x="76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59"/>
              <p:cNvSpPr>
                <a:spLocks/>
              </p:cNvSpPr>
              <p:nvPr/>
            </p:nvSpPr>
            <p:spPr bwMode="auto">
              <a:xfrm>
                <a:off x="8526463" y="5000626"/>
                <a:ext cx="11112" cy="11113"/>
              </a:xfrm>
              <a:custGeom>
                <a:avLst/>
                <a:gdLst>
                  <a:gd name="T0" fmla="*/ 6350 w 7"/>
                  <a:gd name="T1" fmla="*/ 11113 h 7"/>
                  <a:gd name="T2" fmla="*/ 11112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60"/>
              <p:cNvSpPr>
                <a:spLocks/>
              </p:cNvSpPr>
              <p:nvPr/>
            </p:nvSpPr>
            <p:spPr bwMode="auto">
              <a:xfrm>
                <a:off x="6619875" y="4879975"/>
                <a:ext cx="1912938" cy="393700"/>
              </a:xfrm>
              <a:custGeom>
                <a:avLst/>
                <a:gdLst>
                  <a:gd name="T0" fmla="*/ 1765300 w 1205"/>
                  <a:gd name="T1" fmla="*/ 212725 h 248"/>
                  <a:gd name="T2" fmla="*/ 1765300 w 1205"/>
                  <a:gd name="T3" fmla="*/ 212725 h 248"/>
                  <a:gd name="T4" fmla="*/ 1611313 w 1205"/>
                  <a:gd name="T5" fmla="*/ 279400 h 248"/>
                  <a:gd name="T6" fmla="*/ 1463675 w 1205"/>
                  <a:gd name="T7" fmla="*/ 328613 h 248"/>
                  <a:gd name="T8" fmla="*/ 1457325 w 1205"/>
                  <a:gd name="T9" fmla="*/ 328613 h 248"/>
                  <a:gd name="T10" fmla="*/ 1309688 w 1205"/>
                  <a:gd name="T11" fmla="*/ 361950 h 248"/>
                  <a:gd name="T12" fmla="*/ 1162050 w 1205"/>
                  <a:gd name="T13" fmla="*/ 384175 h 248"/>
                  <a:gd name="T14" fmla="*/ 1162050 w 1205"/>
                  <a:gd name="T15" fmla="*/ 384175 h 248"/>
                  <a:gd name="T16" fmla="*/ 1019175 w 1205"/>
                  <a:gd name="T17" fmla="*/ 393700 h 248"/>
                  <a:gd name="T18" fmla="*/ 876300 w 1205"/>
                  <a:gd name="T19" fmla="*/ 388938 h 248"/>
                  <a:gd name="T20" fmla="*/ 876300 w 1205"/>
                  <a:gd name="T21" fmla="*/ 388938 h 248"/>
                  <a:gd name="T22" fmla="*/ 735013 w 1205"/>
                  <a:gd name="T23" fmla="*/ 366713 h 248"/>
                  <a:gd name="T24" fmla="*/ 596900 w 1205"/>
                  <a:gd name="T25" fmla="*/ 339725 h 248"/>
                  <a:gd name="T26" fmla="*/ 596900 w 1205"/>
                  <a:gd name="T27" fmla="*/ 339725 h 248"/>
                  <a:gd name="T28" fmla="*/ 465138 w 1205"/>
                  <a:gd name="T29" fmla="*/ 295275 h 248"/>
                  <a:gd name="T30" fmla="*/ 339725 w 1205"/>
                  <a:gd name="T31" fmla="*/ 241300 h 248"/>
                  <a:gd name="T32" fmla="*/ 339725 w 1205"/>
                  <a:gd name="T33" fmla="*/ 241300 h 248"/>
                  <a:gd name="T34" fmla="*/ 219075 w 1205"/>
                  <a:gd name="T35" fmla="*/ 174625 h 248"/>
                  <a:gd name="T36" fmla="*/ 109538 w 1205"/>
                  <a:gd name="T37" fmla="*/ 98425 h 248"/>
                  <a:gd name="T38" fmla="*/ 109538 w 1205"/>
                  <a:gd name="T39" fmla="*/ 98425 h 248"/>
                  <a:gd name="T40" fmla="*/ 0 w 1205"/>
                  <a:gd name="T41" fmla="*/ 9525 h 248"/>
                  <a:gd name="T42" fmla="*/ 4763 w 1205"/>
                  <a:gd name="T43" fmla="*/ 0 h 248"/>
                  <a:gd name="T44" fmla="*/ 115888 w 1205"/>
                  <a:gd name="T45" fmla="*/ 87313 h 248"/>
                  <a:gd name="T46" fmla="*/ 225425 w 1205"/>
                  <a:gd name="T47" fmla="*/ 163513 h 248"/>
                  <a:gd name="T48" fmla="*/ 225425 w 1205"/>
                  <a:gd name="T49" fmla="*/ 163513 h 248"/>
                  <a:gd name="T50" fmla="*/ 344488 w 1205"/>
                  <a:gd name="T51" fmla="*/ 230188 h 248"/>
                  <a:gd name="T52" fmla="*/ 471488 w 1205"/>
                  <a:gd name="T53" fmla="*/ 284163 h 248"/>
                  <a:gd name="T54" fmla="*/ 471488 w 1205"/>
                  <a:gd name="T55" fmla="*/ 284163 h 248"/>
                  <a:gd name="T56" fmla="*/ 603250 w 1205"/>
                  <a:gd name="T57" fmla="*/ 328613 h 248"/>
                  <a:gd name="T58" fmla="*/ 735013 w 1205"/>
                  <a:gd name="T59" fmla="*/ 355600 h 248"/>
                  <a:gd name="T60" fmla="*/ 735013 w 1205"/>
                  <a:gd name="T61" fmla="*/ 355600 h 248"/>
                  <a:gd name="T62" fmla="*/ 876300 w 1205"/>
                  <a:gd name="T63" fmla="*/ 377825 h 248"/>
                  <a:gd name="T64" fmla="*/ 1019175 w 1205"/>
                  <a:gd name="T65" fmla="*/ 384175 h 248"/>
                  <a:gd name="T66" fmla="*/ 1019175 w 1205"/>
                  <a:gd name="T67" fmla="*/ 384175 h 248"/>
                  <a:gd name="T68" fmla="*/ 1162050 w 1205"/>
                  <a:gd name="T69" fmla="*/ 373063 h 248"/>
                  <a:gd name="T70" fmla="*/ 1309688 w 1205"/>
                  <a:gd name="T71" fmla="*/ 350838 h 248"/>
                  <a:gd name="T72" fmla="*/ 1309688 w 1205"/>
                  <a:gd name="T73" fmla="*/ 350838 h 248"/>
                  <a:gd name="T74" fmla="*/ 1457325 w 1205"/>
                  <a:gd name="T75" fmla="*/ 317500 h 248"/>
                  <a:gd name="T76" fmla="*/ 1606550 w 1205"/>
                  <a:gd name="T77" fmla="*/ 268288 h 248"/>
                  <a:gd name="T78" fmla="*/ 1606550 w 1205"/>
                  <a:gd name="T79" fmla="*/ 268288 h 248"/>
                  <a:gd name="T80" fmla="*/ 1758950 w 1205"/>
                  <a:gd name="T81" fmla="*/ 201613 h 248"/>
                  <a:gd name="T82" fmla="*/ 1906588 w 1205"/>
                  <a:gd name="T83" fmla="*/ 120650 h 2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05" h="248">
                    <a:moveTo>
                      <a:pt x="1205" y="83"/>
                    </a:moveTo>
                    <a:lnTo>
                      <a:pt x="1112" y="134"/>
                    </a:lnTo>
                    <a:lnTo>
                      <a:pt x="1015" y="176"/>
                    </a:lnTo>
                    <a:lnTo>
                      <a:pt x="922" y="207"/>
                    </a:lnTo>
                    <a:lnTo>
                      <a:pt x="918" y="207"/>
                    </a:lnTo>
                    <a:lnTo>
                      <a:pt x="825" y="228"/>
                    </a:lnTo>
                    <a:lnTo>
                      <a:pt x="732" y="242"/>
                    </a:lnTo>
                    <a:lnTo>
                      <a:pt x="642" y="248"/>
                    </a:lnTo>
                    <a:lnTo>
                      <a:pt x="552" y="245"/>
                    </a:lnTo>
                    <a:lnTo>
                      <a:pt x="463" y="231"/>
                    </a:lnTo>
                    <a:lnTo>
                      <a:pt x="376" y="214"/>
                    </a:lnTo>
                    <a:lnTo>
                      <a:pt x="293" y="186"/>
                    </a:lnTo>
                    <a:lnTo>
                      <a:pt x="214" y="152"/>
                    </a:lnTo>
                    <a:lnTo>
                      <a:pt x="138" y="110"/>
                    </a:lnTo>
                    <a:lnTo>
                      <a:pt x="69" y="62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73" y="55"/>
                    </a:lnTo>
                    <a:lnTo>
                      <a:pt x="142" y="103"/>
                    </a:lnTo>
                    <a:lnTo>
                      <a:pt x="217" y="145"/>
                    </a:lnTo>
                    <a:lnTo>
                      <a:pt x="297" y="179"/>
                    </a:lnTo>
                    <a:lnTo>
                      <a:pt x="380" y="207"/>
                    </a:lnTo>
                    <a:lnTo>
                      <a:pt x="376" y="207"/>
                    </a:lnTo>
                    <a:lnTo>
                      <a:pt x="463" y="224"/>
                    </a:lnTo>
                    <a:lnTo>
                      <a:pt x="552" y="238"/>
                    </a:lnTo>
                    <a:lnTo>
                      <a:pt x="642" y="242"/>
                    </a:lnTo>
                    <a:lnTo>
                      <a:pt x="732" y="235"/>
                    </a:lnTo>
                    <a:lnTo>
                      <a:pt x="825" y="221"/>
                    </a:lnTo>
                    <a:lnTo>
                      <a:pt x="918" y="200"/>
                    </a:lnTo>
                    <a:lnTo>
                      <a:pt x="1012" y="169"/>
                    </a:lnTo>
                    <a:lnTo>
                      <a:pt x="1108" y="127"/>
                    </a:lnTo>
                    <a:lnTo>
                      <a:pt x="1201" y="76"/>
                    </a:lnTo>
                    <a:lnTo>
                      <a:pt x="1205" y="8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Freeform 61"/>
              <p:cNvSpPr>
                <a:spLocks/>
              </p:cNvSpPr>
              <p:nvPr/>
            </p:nvSpPr>
            <p:spPr bwMode="auto">
              <a:xfrm>
                <a:off x="6515100" y="4791076"/>
                <a:ext cx="109538" cy="98425"/>
              </a:xfrm>
              <a:custGeom>
                <a:avLst/>
                <a:gdLst>
                  <a:gd name="T0" fmla="*/ 104775 w 69"/>
                  <a:gd name="T1" fmla="*/ 98425 h 62"/>
                  <a:gd name="T2" fmla="*/ 6350 w 69"/>
                  <a:gd name="T3" fmla="*/ 6350 h 62"/>
                  <a:gd name="T4" fmla="*/ 0 w 69"/>
                  <a:gd name="T5" fmla="*/ 6350 h 62"/>
                  <a:gd name="T6" fmla="*/ 11113 w 69"/>
                  <a:gd name="T7" fmla="*/ 0 h 62"/>
                  <a:gd name="T8" fmla="*/ 11113 w 69"/>
                  <a:gd name="T9" fmla="*/ 0 h 62"/>
                  <a:gd name="T10" fmla="*/ 109538 w 69"/>
                  <a:gd name="T11" fmla="*/ 93663 h 62"/>
                  <a:gd name="T12" fmla="*/ 104775 w 69"/>
                  <a:gd name="T13" fmla="*/ 98425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" h="62">
                    <a:moveTo>
                      <a:pt x="66" y="62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69" y="59"/>
                    </a:lnTo>
                    <a:lnTo>
                      <a:pt x="66" y="62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62"/>
              <p:cNvSpPr>
                <a:spLocks/>
              </p:cNvSpPr>
              <p:nvPr/>
            </p:nvSpPr>
            <p:spPr bwMode="auto">
              <a:xfrm>
                <a:off x="6427788" y="4676776"/>
                <a:ext cx="11112" cy="11113"/>
              </a:xfrm>
              <a:custGeom>
                <a:avLst/>
                <a:gdLst>
                  <a:gd name="T0" fmla="*/ 0 w 7"/>
                  <a:gd name="T1" fmla="*/ 11113 h 7"/>
                  <a:gd name="T2" fmla="*/ 0 w 7"/>
                  <a:gd name="T3" fmla="*/ 4763 h 7"/>
                  <a:gd name="T4" fmla="*/ 11112 w 7"/>
                  <a:gd name="T5" fmla="*/ 0 h 7"/>
                  <a:gd name="T6" fmla="*/ 11112 w 7"/>
                  <a:gd name="T7" fmla="*/ 4763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63"/>
              <p:cNvSpPr>
                <a:spLocks/>
              </p:cNvSpPr>
              <p:nvPr/>
            </p:nvSpPr>
            <p:spPr bwMode="auto">
              <a:xfrm>
                <a:off x="6427789" y="4681539"/>
                <a:ext cx="98425" cy="115887"/>
              </a:xfrm>
              <a:custGeom>
                <a:avLst/>
                <a:gdLst>
                  <a:gd name="T0" fmla="*/ 87313 w 62"/>
                  <a:gd name="T1" fmla="*/ 115887 h 73"/>
                  <a:gd name="T2" fmla="*/ 98425 w 62"/>
                  <a:gd name="T3" fmla="*/ 109537 h 73"/>
                  <a:gd name="T4" fmla="*/ 11113 w 62"/>
                  <a:gd name="T5" fmla="*/ 0 h 73"/>
                  <a:gd name="T6" fmla="*/ 0 w 62"/>
                  <a:gd name="T7" fmla="*/ 6350 h 73"/>
                  <a:gd name="T8" fmla="*/ 87313 w 62"/>
                  <a:gd name="T9" fmla="*/ 115887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73">
                    <a:moveTo>
                      <a:pt x="55" y="73"/>
                    </a:moveTo>
                    <a:lnTo>
                      <a:pt x="62" y="6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55" y="7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64"/>
              <p:cNvSpPr>
                <a:spLocks/>
              </p:cNvSpPr>
              <p:nvPr/>
            </p:nvSpPr>
            <p:spPr bwMode="auto">
              <a:xfrm>
                <a:off x="6378576" y="4127501"/>
                <a:ext cx="11113" cy="1111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4763 h 7"/>
                  <a:gd name="T4" fmla="*/ 11113 w 7"/>
                  <a:gd name="T5" fmla="*/ 11113 h 7"/>
                  <a:gd name="T6" fmla="*/ 11113 w 7"/>
                  <a:gd name="T7" fmla="*/ 4763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3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65"/>
              <p:cNvSpPr>
                <a:spLocks/>
              </p:cNvSpPr>
              <p:nvPr/>
            </p:nvSpPr>
            <p:spPr bwMode="auto">
              <a:xfrm>
                <a:off x="6378576" y="2887663"/>
                <a:ext cx="2257425" cy="1244600"/>
              </a:xfrm>
              <a:custGeom>
                <a:avLst/>
                <a:gdLst>
                  <a:gd name="T0" fmla="*/ 82550 w 1422"/>
                  <a:gd name="T1" fmla="*/ 1014413 h 784"/>
                  <a:gd name="T2" fmla="*/ 82550 w 1422"/>
                  <a:gd name="T3" fmla="*/ 1014413 h 784"/>
                  <a:gd name="T4" fmla="*/ 192088 w 1422"/>
                  <a:gd name="T5" fmla="*/ 817563 h 784"/>
                  <a:gd name="T6" fmla="*/ 317500 w 1422"/>
                  <a:gd name="T7" fmla="*/ 641350 h 784"/>
                  <a:gd name="T8" fmla="*/ 323850 w 1422"/>
                  <a:gd name="T9" fmla="*/ 641350 h 784"/>
                  <a:gd name="T10" fmla="*/ 471488 w 1422"/>
                  <a:gd name="T11" fmla="*/ 476250 h 784"/>
                  <a:gd name="T12" fmla="*/ 636588 w 1422"/>
                  <a:gd name="T13" fmla="*/ 344488 h 784"/>
                  <a:gd name="T14" fmla="*/ 636588 w 1422"/>
                  <a:gd name="T15" fmla="*/ 344488 h 784"/>
                  <a:gd name="T16" fmla="*/ 806450 w 1422"/>
                  <a:gd name="T17" fmla="*/ 234950 h 784"/>
                  <a:gd name="T18" fmla="*/ 987425 w 1422"/>
                  <a:gd name="T19" fmla="*/ 147638 h 784"/>
                  <a:gd name="T20" fmla="*/ 987425 w 1422"/>
                  <a:gd name="T21" fmla="*/ 147638 h 784"/>
                  <a:gd name="T22" fmla="*/ 1177925 w 1422"/>
                  <a:gd name="T23" fmla="*/ 82550 h 784"/>
                  <a:gd name="T24" fmla="*/ 1365250 w 1422"/>
                  <a:gd name="T25" fmla="*/ 31750 h 784"/>
                  <a:gd name="T26" fmla="*/ 1365250 w 1422"/>
                  <a:gd name="T27" fmla="*/ 31750 h 784"/>
                  <a:gd name="T28" fmla="*/ 1557338 w 1422"/>
                  <a:gd name="T29" fmla="*/ 4763 h 784"/>
                  <a:gd name="T30" fmla="*/ 1743075 w 1422"/>
                  <a:gd name="T31" fmla="*/ 0 h 784"/>
                  <a:gd name="T32" fmla="*/ 1743075 w 1422"/>
                  <a:gd name="T33" fmla="*/ 0 h 784"/>
                  <a:gd name="T34" fmla="*/ 1924050 w 1422"/>
                  <a:gd name="T35" fmla="*/ 15875 h 784"/>
                  <a:gd name="T36" fmla="*/ 2093913 w 1422"/>
                  <a:gd name="T37" fmla="*/ 49213 h 784"/>
                  <a:gd name="T38" fmla="*/ 2098675 w 1422"/>
                  <a:gd name="T39" fmla="*/ 49213 h 784"/>
                  <a:gd name="T40" fmla="*/ 2257425 w 1422"/>
                  <a:gd name="T41" fmla="*/ 98425 h 784"/>
                  <a:gd name="T42" fmla="*/ 2252663 w 1422"/>
                  <a:gd name="T43" fmla="*/ 109538 h 784"/>
                  <a:gd name="T44" fmla="*/ 2093913 w 1422"/>
                  <a:gd name="T45" fmla="*/ 60325 h 784"/>
                  <a:gd name="T46" fmla="*/ 1924050 w 1422"/>
                  <a:gd name="T47" fmla="*/ 26988 h 784"/>
                  <a:gd name="T48" fmla="*/ 1924050 w 1422"/>
                  <a:gd name="T49" fmla="*/ 26988 h 784"/>
                  <a:gd name="T50" fmla="*/ 1743075 w 1422"/>
                  <a:gd name="T51" fmla="*/ 11113 h 784"/>
                  <a:gd name="T52" fmla="*/ 1557338 w 1422"/>
                  <a:gd name="T53" fmla="*/ 15875 h 784"/>
                  <a:gd name="T54" fmla="*/ 1557338 w 1422"/>
                  <a:gd name="T55" fmla="*/ 15875 h 784"/>
                  <a:gd name="T56" fmla="*/ 1365250 w 1422"/>
                  <a:gd name="T57" fmla="*/ 42863 h 784"/>
                  <a:gd name="T58" fmla="*/ 1184275 w 1422"/>
                  <a:gd name="T59" fmla="*/ 92075 h 784"/>
                  <a:gd name="T60" fmla="*/ 1184275 w 1422"/>
                  <a:gd name="T61" fmla="*/ 92075 h 784"/>
                  <a:gd name="T62" fmla="*/ 992188 w 1422"/>
                  <a:gd name="T63" fmla="*/ 158750 h 784"/>
                  <a:gd name="T64" fmla="*/ 811213 w 1422"/>
                  <a:gd name="T65" fmla="*/ 246063 h 784"/>
                  <a:gd name="T66" fmla="*/ 811213 w 1422"/>
                  <a:gd name="T67" fmla="*/ 246063 h 784"/>
                  <a:gd name="T68" fmla="*/ 641350 w 1422"/>
                  <a:gd name="T69" fmla="*/ 355600 h 784"/>
                  <a:gd name="T70" fmla="*/ 476250 w 1422"/>
                  <a:gd name="T71" fmla="*/ 487363 h 784"/>
                  <a:gd name="T72" fmla="*/ 476250 w 1422"/>
                  <a:gd name="T73" fmla="*/ 487363 h 784"/>
                  <a:gd name="T74" fmla="*/ 328613 w 1422"/>
                  <a:gd name="T75" fmla="*/ 647700 h 784"/>
                  <a:gd name="T76" fmla="*/ 203200 w 1422"/>
                  <a:gd name="T77" fmla="*/ 822325 h 784"/>
                  <a:gd name="T78" fmla="*/ 203200 w 1422"/>
                  <a:gd name="T79" fmla="*/ 822325 h 784"/>
                  <a:gd name="T80" fmla="*/ 93663 w 1422"/>
                  <a:gd name="T81" fmla="*/ 1020763 h 784"/>
                  <a:gd name="T82" fmla="*/ 11113 w 1422"/>
                  <a:gd name="T83" fmla="*/ 1244600 h 7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22" h="784">
                    <a:moveTo>
                      <a:pt x="0" y="781"/>
                    </a:moveTo>
                    <a:lnTo>
                      <a:pt x="52" y="639"/>
                    </a:lnTo>
                    <a:lnTo>
                      <a:pt x="121" y="515"/>
                    </a:lnTo>
                    <a:lnTo>
                      <a:pt x="200" y="404"/>
                    </a:lnTo>
                    <a:lnTo>
                      <a:pt x="204" y="404"/>
                    </a:lnTo>
                    <a:lnTo>
                      <a:pt x="297" y="304"/>
                    </a:lnTo>
                    <a:lnTo>
                      <a:pt x="297" y="300"/>
                    </a:lnTo>
                    <a:lnTo>
                      <a:pt x="401" y="217"/>
                    </a:lnTo>
                    <a:lnTo>
                      <a:pt x="508" y="148"/>
                    </a:lnTo>
                    <a:lnTo>
                      <a:pt x="622" y="93"/>
                    </a:lnTo>
                    <a:lnTo>
                      <a:pt x="742" y="52"/>
                    </a:lnTo>
                    <a:lnTo>
                      <a:pt x="860" y="20"/>
                    </a:lnTo>
                    <a:lnTo>
                      <a:pt x="981" y="3"/>
                    </a:lnTo>
                    <a:lnTo>
                      <a:pt x="1098" y="0"/>
                    </a:lnTo>
                    <a:lnTo>
                      <a:pt x="1212" y="10"/>
                    </a:lnTo>
                    <a:lnTo>
                      <a:pt x="1319" y="31"/>
                    </a:lnTo>
                    <a:lnTo>
                      <a:pt x="1322" y="31"/>
                    </a:lnTo>
                    <a:lnTo>
                      <a:pt x="1422" y="62"/>
                    </a:lnTo>
                    <a:lnTo>
                      <a:pt x="1419" y="69"/>
                    </a:lnTo>
                    <a:lnTo>
                      <a:pt x="1319" y="38"/>
                    </a:lnTo>
                    <a:lnTo>
                      <a:pt x="1212" y="17"/>
                    </a:lnTo>
                    <a:lnTo>
                      <a:pt x="1098" y="7"/>
                    </a:lnTo>
                    <a:lnTo>
                      <a:pt x="981" y="10"/>
                    </a:lnTo>
                    <a:lnTo>
                      <a:pt x="860" y="27"/>
                    </a:lnTo>
                    <a:lnTo>
                      <a:pt x="863" y="27"/>
                    </a:lnTo>
                    <a:lnTo>
                      <a:pt x="746" y="58"/>
                    </a:lnTo>
                    <a:lnTo>
                      <a:pt x="625" y="100"/>
                    </a:lnTo>
                    <a:lnTo>
                      <a:pt x="511" y="155"/>
                    </a:lnTo>
                    <a:lnTo>
                      <a:pt x="404" y="224"/>
                    </a:lnTo>
                    <a:lnTo>
                      <a:pt x="300" y="307"/>
                    </a:lnTo>
                    <a:lnTo>
                      <a:pt x="207" y="408"/>
                    </a:lnTo>
                    <a:lnTo>
                      <a:pt x="128" y="518"/>
                    </a:lnTo>
                    <a:lnTo>
                      <a:pt x="59" y="643"/>
                    </a:lnTo>
                    <a:lnTo>
                      <a:pt x="7" y="784"/>
                    </a:lnTo>
                    <a:lnTo>
                      <a:pt x="0" y="781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Freeform 66"/>
              <p:cNvSpPr>
                <a:spLocks/>
              </p:cNvSpPr>
              <p:nvPr/>
            </p:nvSpPr>
            <p:spPr bwMode="auto">
              <a:xfrm>
                <a:off x="8631239" y="2986088"/>
                <a:ext cx="147637" cy="82550"/>
              </a:xfrm>
              <a:custGeom>
                <a:avLst/>
                <a:gdLst>
                  <a:gd name="T0" fmla="*/ 4762 w 93"/>
                  <a:gd name="T1" fmla="*/ 0 h 52"/>
                  <a:gd name="T2" fmla="*/ 147637 w 93"/>
                  <a:gd name="T3" fmla="*/ 71438 h 52"/>
                  <a:gd name="T4" fmla="*/ 147637 w 93"/>
                  <a:gd name="T5" fmla="*/ 71438 h 52"/>
                  <a:gd name="T6" fmla="*/ 142875 w 93"/>
                  <a:gd name="T7" fmla="*/ 82550 h 52"/>
                  <a:gd name="T8" fmla="*/ 142875 w 93"/>
                  <a:gd name="T9" fmla="*/ 82550 h 52"/>
                  <a:gd name="T10" fmla="*/ 0 w 93"/>
                  <a:gd name="T11" fmla="*/ 11113 h 52"/>
                  <a:gd name="T12" fmla="*/ 4762 w 9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52">
                    <a:moveTo>
                      <a:pt x="3" y="0"/>
                    </a:moveTo>
                    <a:lnTo>
                      <a:pt x="93" y="45"/>
                    </a:lnTo>
                    <a:lnTo>
                      <a:pt x="90" y="52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67"/>
              <p:cNvSpPr>
                <a:spLocks/>
              </p:cNvSpPr>
              <p:nvPr/>
            </p:nvSpPr>
            <p:spPr bwMode="auto">
              <a:xfrm>
                <a:off x="8899526" y="3140076"/>
                <a:ext cx="11113" cy="11113"/>
              </a:xfrm>
              <a:custGeom>
                <a:avLst/>
                <a:gdLst>
                  <a:gd name="T0" fmla="*/ 6350 w 7"/>
                  <a:gd name="T1" fmla="*/ 0 h 7"/>
                  <a:gd name="T2" fmla="*/ 11113 w 7"/>
                  <a:gd name="T3" fmla="*/ 0 h 7"/>
                  <a:gd name="T4" fmla="*/ 6350 w 7"/>
                  <a:gd name="T5" fmla="*/ 11113 h 7"/>
                  <a:gd name="T6" fmla="*/ 0 w 7"/>
                  <a:gd name="T7" fmla="*/ 11113 h 7"/>
                  <a:gd name="T8" fmla="*/ 635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7" y="0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68"/>
              <p:cNvSpPr>
                <a:spLocks/>
              </p:cNvSpPr>
              <p:nvPr/>
            </p:nvSpPr>
            <p:spPr bwMode="auto">
              <a:xfrm>
                <a:off x="8774113" y="3057526"/>
                <a:ext cx="131762" cy="93663"/>
              </a:xfrm>
              <a:custGeom>
                <a:avLst/>
                <a:gdLst>
                  <a:gd name="T0" fmla="*/ 4762 w 83"/>
                  <a:gd name="T1" fmla="*/ 0 h 59"/>
                  <a:gd name="T2" fmla="*/ 0 w 83"/>
                  <a:gd name="T3" fmla="*/ 11113 h 59"/>
                  <a:gd name="T4" fmla="*/ 125412 w 83"/>
                  <a:gd name="T5" fmla="*/ 93663 h 59"/>
                  <a:gd name="T6" fmla="*/ 131762 w 83"/>
                  <a:gd name="T7" fmla="*/ 82550 h 59"/>
                  <a:gd name="T8" fmla="*/ 4762 w 8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59">
                    <a:moveTo>
                      <a:pt x="3" y="0"/>
                    </a:moveTo>
                    <a:lnTo>
                      <a:pt x="0" y="7"/>
                    </a:lnTo>
                    <a:lnTo>
                      <a:pt x="79" y="59"/>
                    </a:lnTo>
                    <a:lnTo>
                      <a:pt x="83" y="52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69"/>
              <p:cNvSpPr>
                <a:spLocks/>
              </p:cNvSpPr>
              <p:nvPr/>
            </p:nvSpPr>
            <p:spPr bwMode="auto">
              <a:xfrm>
                <a:off x="8894763" y="3140076"/>
                <a:ext cx="11112" cy="11113"/>
              </a:xfrm>
              <a:custGeom>
                <a:avLst/>
                <a:gdLst>
                  <a:gd name="T0" fmla="*/ 11112 w 7"/>
                  <a:gd name="T1" fmla="*/ 0 h 7"/>
                  <a:gd name="T2" fmla="*/ 4762 w 7"/>
                  <a:gd name="T3" fmla="*/ 0 h 7"/>
                  <a:gd name="T4" fmla="*/ 0 w 7"/>
                  <a:gd name="T5" fmla="*/ 11113 h 7"/>
                  <a:gd name="T6" fmla="*/ 4762 w 7"/>
                  <a:gd name="T7" fmla="*/ 11113 h 7"/>
                  <a:gd name="T8" fmla="*/ 1111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3" y="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70"/>
              <p:cNvSpPr>
                <a:spLocks/>
              </p:cNvSpPr>
              <p:nvPr/>
            </p:nvSpPr>
            <p:spPr bwMode="auto">
              <a:xfrm>
                <a:off x="8816975" y="3140075"/>
                <a:ext cx="488950" cy="1771650"/>
              </a:xfrm>
              <a:custGeom>
                <a:avLst/>
                <a:gdLst>
                  <a:gd name="T0" fmla="*/ 198438 w 308"/>
                  <a:gd name="T1" fmla="*/ 82550 h 1116"/>
                  <a:gd name="T2" fmla="*/ 198438 w 308"/>
                  <a:gd name="T3" fmla="*/ 87313 h 1116"/>
                  <a:gd name="T4" fmla="*/ 296863 w 308"/>
                  <a:gd name="T5" fmla="*/ 185738 h 1116"/>
                  <a:gd name="T6" fmla="*/ 368300 w 308"/>
                  <a:gd name="T7" fmla="*/ 301625 h 1116"/>
                  <a:gd name="T8" fmla="*/ 368300 w 308"/>
                  <a:gd name="T9" fmla="*/ 301625 h 1116"/>
                  <a:gd name="T10" fmla="*/ 428625 w 308"/>
                  <a:gd name="T11" fmla="*/ 427038 h 1116"/>
                  <a:gd name="T12" fmla="*/ 466725 w 308"/>
                  <a:gd name="T13" fmla="*/ 569913 h 1116"/>
                  <a:gd name="T14" fmla="*/ 466725 w 308"/>
                  <a:gd name="T15" fmla="*/ 569913 h 1116"/>
                  <a:gd name="T16" fmla="*/ 488950 w 308"/>
                  <a:gd name="T17" fmla="*/ 719138 h 1116"/>
                  <a:gd name="T18" fmla="*/ 488950 w 308"/>
                  <a:gd name="T19" fmla="*/ 871538 h 1116"/>
                  <a:gd name="T20" fmla="*/ 488950 w 308"/>
                  <a:gd name="T21" fmla="*/ 871538 h 1116"/>
                  <a:gd name="T22" fmla="*/ 471488 w 308"/>
                  <a:gd name="T23" fmla="*/ 1020763 h 1116"/>
                  <a:gd name="T24" fmla="*/ 439738 w 308"/>
                  <a:gd name="T25" fmla="*/ 1173163 h 1116"/>
                  <a:gd name="T26" fmla="*/ 439738 w 308"/>
                  <a:gd name="T27" fmla="*/ 1179513 h 1116"/>
                  <a:gd name="T28" fmla="*/ 388938 w 308"/>
                  <a:gd name="T29" fmla="*/ 1322388 h 1116"/>
                  <a:gd name="T30" fmla="*/ 319088 w 308"/>
                  <a:gd name="T31" fmla="*/ 1454150 h 1116"/>
                  <a:gd name="T32" fmla="*/ 319088 w 308"/>
                  <a:gd name="T33" fmla="*/ 1454150 h 1116"/>
                  <a:gd name="T34" fmla="*/ 230188 w 308"/>
                  <a:gd name="T35" fmla="*/ 1579563 h 1116"/>
                  <a:gd name="T36" fmla="*/ 127000 w 308"/>
                  <a:gd name="T37" fmla="*/ 1684338 h 1116"/>
                  <a:gd name="T38" fmla="*/ 127000 w 308"/>
                  <a:gd name="T39" fmla="*/ 1684338 h 1116"/>
                  <a:gd name="T40" fmla="*/ 6350 w 308"/>
                  <a:gd name="T41" fmla="*/ 1771650 h 1116"/>
                  <a:gd name="T42" fmla="*/ 0 w 308"/>
                  <a:gd name="T43" fmla="*/ 1760538 h 1116"/>
                  <a:gd name="T44" fmla="*/ 120650 w 308"/>
                  <a:gd name="T45" fmla="*/ 1673225 h 1116"/>
                  <a:gd name="T46" fmla="*/ 225425 w 308"/>
                  <a:gd name="T47" fmla="*/ 1574800 h 1116"/>
                  <a:gd name="T48" fmla="*/ 219075 w 308"/>
                  <a:gd name="T49" fmla="*/ 1574800 h 1116"/>
                  <a:gd name="T50" fmla="*/ 307975 w 308"/>
                  <a:gd name="T51" fmla="*/ 1447800 h 1116"/>
                  <a:gd name="T52" fmla="*/ 379413 w 308"/>
                  <a:gd name="T53" fmla="*/ 1316038 h 1116"/>
                  <a:gd name="T54" fmla="*/ 379413 w 308"/>
                  <a:gd name="T55" fmla="*/ 1316038 h 1116"/>
                  <a:gd name="T56" fmla="*/ 428625 w 308"/>
                  <a:gd name="T57" fmla="*/ 1173163 h 1116"/>
                  <a:gd name="T58" fmla="*/ 460375 w 308"/>
                  <a:gd name="T59" fmla="*/ 1020763 h 1116"/>
                  <a:gd name="T60" fmla="*/ 460375 w 308"/>
                  <a:gd name="T61" fmla="*/ 1020763 h 1116"/>
                  <a:gd name="T62" fmla="*/ 477838 w 308"/>
                  <a:gd name="T63" fmla="*/ 871538 h 1116"/>
                  <a:gd name="T64" fmla="*/ 477838 w 308"/>
                  <a:gd name="T65" fmla="*/ 719138 h 1116"/>
                  <a:gd name="T66" fmla="*/ 477838 w 308"/>
                  <a:gd name="T67" fmla="*/ 719138 h 1116"/>
                  <a:gd name="T68" fmla="*/ 455613 w 308"/>
                  <a:gd name="T69" fmla="*/ 569913 h 1116"/>
                  <a:gd name="T70" fmla="*/ 417513 w 308"/>
                  <a:gd name="T71" fmla="*/ 433388 h 1116"/>
                  <a:gd name="T72" fmla="*/ 417513 w 308"/>
                  <a:gd name="T73" fmla="*/ 433388 h 1116"/>
                  <a:gd name="T74" fmla="*/ 357188 w 308"/>
                  <a:gd name="T75" fmla="*/ 306388 h 1116"/>
                  <a:gd name="T76" fmla="*/ 285750 w 308"/>
                  <a:gd name="T77" fmla="*/ 192088 h 1116"/>
                  <a:gd name="T78" fmla="*/ 290513 w 308"/>
                  <a:gd name="T79" fmla="*/ 192088 h 1116"/>
                  <a:gd name="T80" fmla="*/ 192088 w 308"/>
                  <a:gd name="T81" fmla="*/ 92075 h 1116"/>
                  <a:gd name="T82" fmla="*/ 82550 w 308"/>
                  <a:gd name="T83" fmla="*/ 11113 h 11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08" h="1116">
                    <a:moveTo>
                      <a:pt x="56" y="0"/>
                    </a:moveTo>
                    <a:lnTo>
                      <a:pt x="125" y="52"/>
                    </a:lnTo>
                    <a:lnTo>
                      <a:pt x="125" y="55"/>
                    </a:lnTo>
                    <a:lnTo>
                      <a:pt x="187" y="117"/>
                    </a:lnTo>
                    <a:lnTo>
                      <a:pt x="232" y="190"/>
                    </a:lnTo>
                    <a:lnTo>
                      <a:pt x="270" y="269"/>
                    </a:lnTo>
                    <a:lnTo>
                      <a:pt x="294" y="359"/>
                    </a:lnTo>
                    <a:lnTo>
                      <a:pt x="308" y="453"/>
                    </a:lnTo>
                    <a:lnTo>
                      <a:pt x="308" y="549"/>
                    </a:lnTo>
                    <a:lnTo>
                      <a:pt x="297" y="643"/>
                    </a:lnTo>
                    <a:lnTo>
                      <a:pt x="277" y="739"/>
                    </a:lnTo>
                    <a:lnTo>
                      <a:pt x="277" y="743"/>
                    </a:lnTo>
                    <a:lnTo>
                      <a:pt x="245" y="833"/>
                    </a:lnTo>
                    <a:lnTo>
                      <a:pt x="201" y="916"/>
                    </a:lnTo>
                    <a:lnTo>
                      <a:pt x="145" y="995"/>
                    </a:lnTo>
                    <a:lnTo>
                      <a:pt x="80" y="1061"/>
                    </a:lnTo>
                    <a:lnTo>
                      <a:pt x="4" y="1116"/>
                    </a:lnTo>
                    <a:lnTo>
                      <a:pt x="0" y="1109"/>
                    </a:lnTo>
                    <a:lnTo>
                      <a:pt x="76" y="1054"/>
                    </a:lnTo>
                    <a:lnTo>
                      <a:pt x="76" y="1058"/>
                    </a:lnTo>
                    <a:lnTo>
                      <a:pt x="142" y="992"/>
                    </a:lnTo>
                    <a:lnTo>
                      <a:pt x="138" y="992"/>
                    </a:lnTo>
                    <a:lnTo>
                      <a:pt x="194" y="912"/>
                    </a:lnTo>
                    <a:lnTo>
                      <a:pt x="239" y="829"/>
                    </a:lnTo>
                    <a:lnTo>
                      <a:pt x="270" y="739"/>
                    </a:lnTo>
                    <a:lnTo>
                      <a:pt x="290" y="643"/>
                    </a:lnTo>
                    <a:lnTo>
                      <a:pt x="301" y="549"/>
                    </a:lnTo>
                    <a:lnTo>
                      <a:pt x="301" y="453"/>
                    </a:lnTo>
                    <a:lnTo>
                      <a:pt x="287" y="359"/>
                    </a:lnTo>
                    <a:lnTo>
                      <a:pt x="287" y="363"/>
                    </a:lnTo>
                    <a:lnTo>
                      <a:pt x="263" y="273"/>
                    </a:lnTo>
                    <a:lnTo>
                      <a:pt x="225" y="193"/>
                    </a:lnTo>
                    <a:lnTo>
                      <a:pt x="180" y="121"/>
                    </a:lnTo>
                    <a:lnTo>
                      <a:pt x="183" y="121"/>
                    </a:lnTo>
                    <a:lnTo>
                      <a:pt x="121" y="58"/>
                    </a:lnTo>
                    <a:lnTo>
                      <a:pt x="52" y="7"/>
                    </a:lnTo>
                    <a:lnTo>
                      <a:pt x="56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Freeform 71"/>
              <p:cNvSpPr>
                <a:spLocks/>
              </p:cNvSpPr>
              <p:nvPr/>
            </p:nvSpPr>
            <p:spPr bwMode="auto">
              <a:xfrm>
                <a:off x="8680451" y="4900614"/>
                <a:ext cx="142875" cy="71437"/>
              </a:xfrm>
              <a:custGeom>
                <a:avLst/>
                <a:gdLst>
                  <a:gd name="T0" fmla="*/ 142875 w 90"/>
                  <a:gd name="T1" fmla="*/ 11112 h 45"/>
                  <a:gd name="T2" fmla="*/ 4763 w 90"/>
                  <a:gd name="T3" fmla="*/ 71437 h 45"/>
                  <a:gd name="T4" fmla="*/ 0 w 90"/>
                  <a:gd name="T5" fmla="*/ 71437 h 45"/>
                  <a:gd name="T6" fmla="*/ 0 w 90"/>
                  <a:gd name="T7" fmla="*/ 60325 h 45"/>
                  <a:gd name="T8" fmla="*/ 0 w 90"/>
                  <a:gd name="T9" fmla="*/ 60325 h 45"/>
                  <a:gd name="T10" fmla="*/ 136525 w 90"/>
                  <a:gd name="T11" fmla="*/ 0 h 45"/>
                  <a:gd name="T12" fmla="*/ 142875 w 90"/>
                  <a:gd name="T13" fmla="*/ 1111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" h="45">
                    <a:moveTo>
                      <a:pt x="90" y="7"/>
                    </a:moveTo>
                    <a:lnTo>
                      <a:pt x="3" y="45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86" y="0"/>
                    </a:lnTo>
                    <a:lnTo>
                      <a:pt x="9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Rectangle 72"/>
              <p:cNvSpPr>
                <a:spLocks noChangeArrowheads="1"/>
              </p:cNvSpPr>
              <p:nvPr/>
            </p:nvSpPr>
            <p:spPr bwMode="auto">
              <a:xfrm>
                <a:off x="8521701" y="5000626"/>
                <a:ext cx="4763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07" name="Freeform 73"/>
              <p:cNvSpPr>
                <a:spLocks/>
              </p:cNvSpPr>
              <p:nvPr/>
            </p:nvSpPr>
            <p:spPr bwMode="auto">
              <a:xfrm>
                <a:off x="8526464" y="4960938"/>
                <a:ext cx="153987" cy="50800"/>
              </a:xfrm>
              <a:custGeom>
                <a:avLst/>
                <a:gdLst>
                  <a:gd name="T0" fmla="*/ 153987 w 97"/>
                  <a:gd name="T1" fmla="*/ 11113 h 32"/>
                  <a:gd name="T2" fmla="*/ 153987 w 97"/>
                  <a:gd name="T3" fmla="*/ 0 h 32"/>
                  <a:gd name="T4" fmla="*/ 0 w 97"/>
                  <a:gd name="T5" fmla="*/ 39688 h 32"/>
                  <a:gd name="T6" fmla="*/ 0 w 97"/>
                  <a:gd name="T7" fmla="*/ 50800 h 32"/>
                  <a:gd name="T8" fmla="*/ 153987 w 97"/>
                  <a:gd name="T9" fmla="*/ 1111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2">
                    <a:moveTo>
                      <a:pt x="97" y="7"/>
                    </a:moveTo>
                    <a:lnTo>
                      <a:pt x="97" y="0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9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74"/>
              <p:cNvSpPr>
                <a:spLocks/>
              </p:cNvSpPr>
              <p:nvPr/>
            </p:nvSpPr>
            <p:spPr bwMode="auto">
              <a:xfrm>
                <a:off x="8899526" y="3140076"/>
                <a:ext cx="11113" cy="11113"/>
              </a:xfrm>
              <a:custGeom>
                <a:avLst/>
                <a:gdLst>
                  <a:gd name="T0" fmla="*/ 6350 w 7"/>
                  <a:gd name="T1" fmla="*/ 11113 h 7"/>
                  <a:gd name="T2" fmla="*/ 11113 w 7"/>
                  <a:gd name="T3" fmla="*/ 11113 h 7"/>
                  <a:gd name="T4" fmla="*/ 6350 w 7"/>
                  <a:gd name="T5" fmla="*/ 0 h 7"/>
                  <a:gd name="T6" fmla="*/ 0 w 7"/>
                  <a:gd name="T7" fmla="*/ 0 h 7"/>
                  <a:gd name="T8" fmla="*/ 635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75"/>
              <p:cNvSpPr>
                <a:spLocks/>
              </p:cNvSpPr>
              <p:nvPr/>
            </p:nvSpPr>
            <p:spPr bwMode="auto">
              <a:xfrm>
                <a:off x="8582025" y="3140075"/>
                <a:ext cx="323850" cy="433388"/>
              </a:xfrm>
              <a:custGeom>
                <a:avLst/>
                <a:gdLst>
                  <a:gd name="T0" fmla="*/ 323850 w 204"/>
                  <a:gd name="T1" fmla="*/ 11113 h 273"/>
                  <a:gd name="T2" fmla="*/ 185738 w 204"/>
                  <a:gd name="T3" fmla="*/ 125413 h 273"/>
                  <a:gd name="T4" fmla="*/ 185738 w 204"/>
                  <a:gd name="T5" fmla="*/ 125413 h 273"/>
                  <a:gd name="T6" fmla="*/ 185738 w 204"/>
                  <a:gd name="T7" fmla="*/ 125413 h 273"/>
                  <a:gd name="T8" fmla="*/ 125413 w 204"/>
                  <a:gd name="T9" fmla="*/ 192088 h 273"/>
                  <a:gd name="T10" fmla="*/ 125413 w 204"/>
                  <a:gd name="T11" fmla="*/ 192088 h 273"/>
                  <a:gd name="T12" fmla="*/ 125413 w 204"/>
                  <a:gd name="T13" fmla="*/ 192088 h 273"/>
                  <a:gd name="T14" fmla="*/ 76200 w 204"/>
                  <a:gd name="T15" fmla="*/ 268288 h 273"/>
                  <a:gd name="T16" fmla="*/ 76200 w 204"/>
                  <a:gd name="T17" fmla="*/ 268288 h 273"/>
                  <a:gd name="T18" fmla="*/ 76200 w 204"/>
                  <a:gd name="T19" fmla="*/ 268288 h 273"/>
                  <a:gd name="T20" fmla="*/ 33338 w 204"/>
                  <a:gd name="T21" fmla="*/ 350838 h 273"/>
                  <a:gd name="T22" fmla="*/ 33338 w 204"/>
                  <a:gd name="T23" fmla="*/ 344488 h 273"/>
                  <a:gd name="T24" fmla="*/ 33338 w 204"/>
                  <a:gd name="T25" fmla="*/ 344488 h 273"/>
                  <a:gd name="T26" fmla="*/ 11113 w 204"/>
                  <a:gd name="T27" fmla="*/ 433388 h 273"/>
                  <a:gd name="T28" fmla="*/ 11113 w 204"/>
                  <a:gd name="T29" fmla="*/ 433388 h 273"/>
                  <a:gd name="T30" fmla="*/ 0 w 204"/>
                  <a:gd name="T31" fmla="*/ 433388 h 273"/>
                  <a:gd name="T32" fmla="*/ 0 w 204"/>
                  <a:gd name="T33" fmla="*/ 433388 h 273"/>
                  <a:gd name="T34" fmla="*/ 22225 w 204"/>
                  <a:gd name="T35" fmla="*/ 344488 h 273"/>
                  <a:gd name="T36" fmla="*/ 22225 w 204"/>
                  <a:gd name="T37" fmla="*/ 344488 h 273"/>
                  <a:gd name="T38" fmla="*/ 22225 w 204"/>
                  <a:gd name="T39" fmla="*/ 344488 h 273"/>
                  <a:gd name="T40" fmla="*/ 65088 w 204"/>
                  <a:gd name="T41" fmla="*/ 263525 h 273"/>
                  <a:gd name="T42" fmla="*/ 65088 w 204"/>
                  <a:gd name="T43" fmla="*/ 263525 h 273"/>
                  <a:gd name="T44" fmla="*/ 65088 w 204"/>
                  <a:gd name="T45" fmla="*/ 263525 h 273"/>
                  <a:gd name="T46" fmla="*/ 114300 w 204"/>
                  <a:gd name="T47" fmla="*/ 185738 h 273"/>
                  <a:gd name="T48" fmla="*/ 114300 w 204"/>
                  <a:gd name="T49" fmla="*/ 185738 h 273"/>
                  <a:gd name="T50" fmla="*/ 120650 w 204"/>
                  <a:gd name="T51" fmla="*/ 185738 h 273"/>
                  <a:gd name="T52" fmla="*/ 180975 w 204"/>
                  <a:gd name="T53" fmla="*/ 120650 h 273"/>
                  <a:gd name="T54" fmla="*/ 180975 w 204"/>
                  <a:gd name="T55" fmla="*/ 120650 h 273"/>
                  <a:gd name="T56" fmla="*/ 180975 w 204"/>
                  <a:gd name="T57" fmla="*/ 114300 h 273"/>
                  <a:gd name="T58" fmla="*/ 317500 w 204"/>
                  <a:gd name="T59" fmla="*/ 0 h 273"/>
                  <a:gd name="T60" fmla="*/ 323850 w 204"/>
                  <a:gd name="T61" fmla="*/ 11113 h 27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4" h="273">
                    <a:moveTo>
                      <a:pt x="204" y="7"/>
                    </a:moveTo>
                    <a:lnTo>
                      <a:pt x="117" y="79"/>
                    </a:lnTo>
                    <a:lnTo>
                      <a:pt x="79" y="121"/>
                    </a:lnTo>
                    <a:lnTo>
                      <a:pt x="48" y="169"/>
                    </a:lnTo>
                    <a:lnTo>
                      <a:pt x="21" y="221"/>
                    </a:lnTo>
                    <a:lnTo>
                      <a:pt x="21" y="217"/>
                    </a:lnTo>
                    <a:lnTo>
                      <a:pt x="7" y="273"/>
                    </a:lnTo>
                    <a:lnTo>
                      <a:pt x="0" y="273"/>
                    </a:lnTo>
                    <a:lnTo>
                      <a:pt x="14" y="217"/>
                    </a:lnTo>
                    <a:lnTo>
                      <a:pt x="41" y="166"/>
                    </a:lnTo>
                    <a:lnTo>
                      <a:pt x="72" y="117"/>
                    </a:lnTo>
                    <a:lnTo>
                      <a:pt x="76" y="117"/>
                    </a:lnTo>
                    <a:lnTo>
                      <a:pt x="114" y="76"/>
                    </a:lnTo>
                    <a:lnTo>
                      <a:pt x="114" y="72"/>
                    </a:lnTo>
                    <a:lnTo>
                      <a:pt x="200" y="0"/>
                    </a:lnTo>
                    <a:lnTo>
                      <a:pt x="204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76"/>
              <p:cNvSpPr>
                <a:spLocks/>
              </p:cNvSpPr>
              <p:nvPr/>
            </p:nvSpPr>
            <p:spPr bwMode="auto">
              <a:xfrm>
                <a:off x="8570914" y="3573464"/>
                <a:ext cx="22225" cy="103187"/>
              </a:xfrm>
              <a:custGeom>
                <a:avLst/>
                <a:gdLst>
                  <a:gd name="T0" fmla="*/ 22225 w 14"/>
                  <a:gd name="T1" fmla="*/ 0 h 65"/>
                  <a:gd name="T2" fmla="*/ 11113 w 14"/>
                  <a:gd name="T3" fmla="*/ 103187 h 65"/>
                  <a:gd name="T4" fmla="*/ 11113 w 14"/>
                  <a:gd name="T5" fmla="*/ 103187 h 65"/>
                  <a:gd name="T6" fmla="*/ 0 w 14"/>
                  <a:gd name="T7" fmla="*/ 103187 h 65"/>
                  <a:gd name="T8" fmla="*/ 0 w 14"/>
                  <a:gd name="T9" fmla="*/ 103187 h 65"/>
                  <a:gd name="T10" fmla="*/ 11113 w 14"/>
                  <a:gd name="T11" fmla="*/ 0 h 65"/>
                  <a:gd name="T12" fmla="*/ 22225 w 14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65">
                    <a:moveTo>
                      <a:pt x="14" y="0"/>
                    </a:moveTo>
                    <a:lnTo>
                      <a:pt x="7" y="65"/>
                    </a:lnTo>
                    <a:lnTo>
                      <a:pt x="0" y="65"/>
                    </a:lnTo>
                    <a:lnTo>
                      <a:pt x="7" y="0"/>
                    </a:lnTo>
                    <a:lnTo>
                      <a:pt x="14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Rectangle 77"/>
              <p:cNvSpPr>
                <a:spLocks noChangeArrowheads="1"/>
              </p:cNvSpPr>
              <p:nvPr/>
            </p:nvSpPr>
            <p:spPr bwMode="auto">
              <a:xfrm>
                <a:off x="8582026" y="3787776"/>
                <a:ext cx="11113" cy="47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2" name="Freeform 78"/>
              <p:cNvSpPr>
                <a:spLocks/>
              </p:cNvSpPr>
              <p:nvPr/>
            </p:nvSpPr>
            <p:spPr bwMode="auto">
              <a:xfrm>
                <a:off x="8570914" y="3676651"/>
                <a:ext cx="22225" cy="111125"/>
              </a:xfrm>
              <a:custGeom>
                <a:avLst/>
                <a:gdLst>
                  <a:gd name="T0" fmla="*/ 11113 w 14"/>
                  <a:gd name="T1" fmla="*/ 0 h 70"/>
                  <a:gd name="T2" fmla="*/ 0 w 14"/>
                  <a:gd name="T3" fmla="*/ 0 h 70"/>
                  <a:gd name="T4" fmla="*/ 11113 w 14"/>
                  <a:gd name="T5" fmla="*/ 111125 h 70"/>
                  <a:gd name="T6" fmla="*/ 22225 w 14"/>
                  <a:gd name="T7" fmla="*/ 111125 h 70"/>
                  <a:gd name="T8" fmla="*/ 11113 w 14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70">
                    <a:moveTo>
                      <a:pt x="7" y="0"/>
                    </a:moveTo>
                    <a:lnTo>
                      <a:pt x="0" y="0"/>
                    </a:lnTo>
                    <a:lnTo>
                      <a:pt x="7" y="70"/>
                    </a:lnTo>
                    <a:lnTo>
                      <a:pt x="14" y="7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Freeform 79"/>
              <p:cNvSpPr>
                <a:spLocks/>
              </p:cNvSpPr>
              <p:nvPr/>
            </p:nvSpPr>
            <p:spPr bwMode="auto">
              <a:xfrm>
                <a:off x="8582026" y="3781426"/>
                <a:ext cx="11113" cy="11113"/>
              </a:xfrm>
              <a:custGeom>
                <a:avLst/>
                <a:gdLst>
                  <a:gd name="T0" fmla="*/ 11113 w 7"/>
                  <a:gd name="T1" fmla="*/ 6350 h 7"/>
                  <a:gd name="T2" fmla="*/ 11113 w 7"/>
                  <a:gd name="T3" fmla="*/ 0 h 7"/>
                  <a:gd name="T4" fmla="*/ 0 w 7"/>
                  <a:gd name="T5" fmla="*/ 6350 h 7"/>
                  <a:gd name="T6" fmla="*/ 0 w 7"/>
                  <a:gd name="T7" fmla="*/ 11113 h 7"/>
                  <a:gd name="T8" fmla="*/ 11113 w 7"/>
                  <a:gd name="T9" fmla="*/ 635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7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Freeform 80"/>
              <p:cNvSpPr>
                <a:spLocks/>
              </p:cNvSpPr>
              <p:nvPr/>
            </p:nvSpPr>
            <p:spPr bwMode="auto">
              <a:xfrm>
                <a:off x="8582026" y="3787775"/>
                <a:ext cx="93663" cy="323850"/>
              </a:xfrm>
              <a:custGeom>
                <a:avLst/>
                <a:gdLst>
                  <a:gd name="T0" fmla="*/ 11113 w 59"/>
                  <a:gd name="T1" fmla="*/ 0 h 204"/>
                  <a:gd name="T2" fmla="*/ 49213 w 59"/>
                  <a:gd name="T3" fmla="*/ 60325 h 204"/>
                  <a:gd name="T4" fmla="*/ 49213 w 59"/>
                  <a:gd name="T5" fmla="*/ 60325 h 204"/>
                  <a:gd name="T6" fmla="*/ 49213 w 59"/>
                  <a:gd name="T7" fmla="*/ 60325 h 204"/>
                  <a:gd name="T8" fmla="*/ 76200 w 59"/>
                  <a:gd name="T9" fmla="*/ 120650 h 204"/>
                  <a:gd name="T10" fmla="*/ 76200 w 59"/>
                  <a:gd name="T11" fmla="*/ 120650 h 204"/>
                  <a:gd name="T12" fmla="*/ 76200 w 59"/>
                  <a:gd name="T13" fmla="*/ 120650 h 204"/>
                  <a:gd name="T14" fmla="*/ 93663 w 59"/>
                  <a:gd name="T15" fmla="*/ 174625 h 204"/>
                  <a:gd name="T16" fmla="*/ 93663 w 59"/>
                  <a:gd name="T17" fmla="*/ 174625 h 204"/>
                  <a:gd name="T18" fmla="*/ 93663 w 59"/>
                  <a:gd name="T19" fmla="*/ 174625 h 204"/>
                  <a:gd name="T20" fmla="*/ 93663 w 59"/>
                  <a:gd name="T21" fmla="*/ 230188 h 204"/>
                  <a:gd name="T22" fmla="*/ 93663 w 59"/>
                  <a:gd name="T23" fmla="*/ 230188 h 204"/>
                  <a:gd name="T24" fmla="*/ 93663 w 59"/>
                  <a:gd name="T25" fmla="*/ 230188 h 204"/>
                  <a:gd name="T26" fmla="*/ 71438 w 59"/>
                  <a:gd name="T27" fmla="*/ 317500 h 204"/>
                  <a:gd name="T28" fmla="*/ 71438 w 59"/>
                  <a:gd name="T29" fmla="*/ 323850 h 204"/>
                  <a:gd name="T30" fmla="*/ 60325 w 59"/>
                  <a:gd name="T31" fmla="*/ 317500 h 204"/>
                  <a:gd name="T32" fmla="*/ 60325 w 59"/>
                  <a:gd name="T33" fmla="*/ 317500 h 204"/>
                  <a:gd name="T34" fmla="*/ 82550 w 59"/>
                  <a:gd name="T35" fmla="*/ 230188 h 204"/>
                  <a:gd name="T36" fmla="*/ 82550 w 59"/>
                  <a:gd name="T37" fmla="*/ 230188 h 204"/>
                  <a:gd name="T38" fmla="*/ 82550 w 59"/>
                  <a:gd name="T39" fmla="*/ 230188 h 204"/>
                  <a:gd name="T40" fmla="*/ 82550 w 59"/>
                  <a:gd name="T41" fmla="*/ 174625 h 204"/>
                  <a:gd name="T42" fmla="*/ 82550 w 59"/>
                  <a:gd name="T43" fmla="*/ 174625 h 204"/>
                  <a:gd name="T44" fmla="*/ 82550 w 59"/>
                  <a:gd name="T45" fmla="*/ 180975 h 204"/>
                  <a:gd name="T46" fmla="*/ 65088 w 59"/>
                  <a:gd name="T47" fmla="*/ 125413 h 204"/>
                  <a:gd name="T48" fmla="*/ 65088 w 59"/>
                  <a:gd name="T49" fmla="*/ 125413 h 204"/>
                  <a:gd name="T50" fmla="*/ 65088 w 59"/>
                  <a:gd name="T51" fmla="*/ 125413 h 204"/>
                  <a:gd name="T52" fmla="*/ 38100 w 59"/>
                  <a:gd name="T53" fmla="*/ 65088 h 204"/>
                  <a:gd name="T54" fmla="*/ 38100 w 59"/>
                  <a:gd name="T55" fmla="*/ 65088 h 204"/>
                  <a:gd name="T56" fmla="*/ 38100 w 59"/>
                  <a:gd name="T57" fmla="*/ 65088 h 204"/>
                  <a:gd name="T58" fmla="*/ 0 w 59"/>
                  <a:gd name="T59" fmla="*/ 4763 h 204"/>
                  <a:gd name="T60" fmla="*/ 11113 w 59"/>
                  <a:gd name="T61" fmla="*/ 0 h 20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9" h="204">
                    <a:moveTo>
                      <a:pt x="7" y="0"/>
                    </a:moveTo>
                    <a:lnTo>
                      <a:pt x="31" y="38"/>
                    </a:lnTo>
                    <a:lnTo>
                      <a:pt x="48" y="76"/>
                    </a:lnTo>
                    <a:lnTo>
                      <a:pt x="59" y="110"/>
                    </a:lnTo>
                    <a:lnTo>
                      <a:pt x="59" y="145"/>
                    </a:lnTo>
                    <a:lnTo>
                      <a:pt x="45" y="200"/>
                    </a:lnTo>
                    <a:lnTo>
                      <a:pt x="45" y="204"/>
                    </a:lnTo>
                    <a:lnTo>
                      <a:pt x="38" y="200"/>
                    </a:lnTo>
                    <a:lnTo>
                      <a:pt x="52" y="145"/>
                    </a:lnTo>
                    <a:lnTo>
                      <a:pt x="52" y="110"/>
                    </a:lnTo>
                    <a:lnTo>
                      <a:pt x="52" y="114"/>
                    </a:lnTo>
                    <a:lnTo>
                      <a:pt x="41" y="79"/>
                    </a:lnTo>
                    <a:lnTo>
                      <a:pt x="24" y="41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Freeform 81"/>
              <p:cNvSpPr>
                <a:spLocks/>
              </p:cNvSpPr>
              <p:nvPr/>
            </p:nvSpPr>
            <p:spPr bwMode="auto">
              <a:xfrm>
                <a:off x="8615363" y="4105275"/>
                <a:ext cx="38100" cy="44450"/>
              </a:xfrm>
              <a:custGeom>
                <a:avLst/>
                <a:gdLst>
                  <a:gd name="T0" fmla="*/ 38100 w 24"/>
                  <a:gd name="T1" fmla="*/ 6350 h 28"/>
                  <a:gd name="T2" fmla="*/ 11113 w 24"/>
                  <a:gd name="T3" fmla="*/ 44450 h 28"/>
                  <a:gd name="T4" fmla="*/ 11113 w 24"/>
                  <a:gd name="T5" fmla="*/ 44450 h 28"/>
                  <a:gd name="T6" fmla="*/ 4763 w 24"/>
                  <a:gd name="T7" fmla="*/ 38100 h 28"/>
                  <a:gd name="T8" fmla="*/ 0 w 24"/>
                  <a:gd name="T9" fmla="*/ 38100 h 28"/>
                  <a:gd name="T10" fmla="*/ 26988 w 24"/>
                  <a:gd name="T11" fmla="*/ 0 h 28"/>
                  <a:gd name="T12" fmla="*/ 38100 w 24"/>
                  <a:gd name="T13" fmla="*/ 635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28">
                    <a:moveTo>
                      <a:pt x="24" y="4"/>
                    </a:moveTo>
                    <a:lnTo>
                      <a:pt x="7" y="2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17" y="0"/>
                    </a:lnTo>
                    <a:lnTo>
                      <a:pt x="24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Freeform 82"/>
              <p:cNvSpPr>
                <a:spLocks/>
              </p:cNvSpPr>
              <p:nvPr/>
            </p:nvSpPr>
            <p:spPr bwMode="auto">
              <a:xfrm>
                <a:off x="8593138" y="4171951"/>
                <a:ext cx="4762" cy="4763"/>
              </a:xfrm>
              <a:custGeom>
                <a:avLst/>
                <a:gdLst>
                  <a:gd name="T0" fmla="*/ 4762 w 3"/>
                  <a:gd name="T1" fmla="*/ 4763 h 3"/>
                  <a:gd name="T2" fmla="*/ 4762 w 3"/>
                  <a:gd name="T3" fmla="*/ 4763 h 3"/>
                  <a:gd name="T4" fmla="*/ 0 w 3"/>
                  <a:gd name="T5" fmla="*/ 0 h 3"/>
                  <a:gd name="T6" fmla="*/ 0 w 3"/>
                  <a:gd name="T7" fmla="*/ 0 h 3"/>
                  <a:gd name="T8" fmla="*/ 4762 w 3"/>
                  <a:gd name="T9" fmla="*/ 476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7" name="Freeform 83"/>
              <p:cNvSpPr>
                <a:spLocks/>
              </p:cNvSpPr>
              <p:nvPr/>
            </p:nvSpPr>
            <p:spPr bwMode="auto">
              <a:xfrm>
                <a:off x="8593139" y="4143375"/>
                <a:ext cx="33337" cy="33338"/>
              </a:xfrm>
              <a:custGeom>
                <a:avLst/>
                <a:gdLst>
                  <a:gd name="T0" fmla="*/ 33337 w 21"/>
                  <a:gd name="T1" fmla="*/ 6350 h 21"/>
                  <a:gd name="T2" fmla="*/ 26987 w 21"/>
                  <a:gd name="T3" fmla="*/ 0 h 21"/>
                  <a:gd name="T4" fmla="*/ 0 w 21"/>
                  <a:gd name="T5" fmla="*/ 28575 h 21"/>
                  <a:gd name="T6" fmla="*/ 4762 w 21"/>
                  <a:gd name="T7" fmla="*/ 33338 h 21"/>
                  <a:gd name="T8" fmla="*/ 33337 w 21"/>
                  <a:gd name="T9" fmla="*/ 635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4"/>
                    </a:moveTo>
                    <a:lnTo>
                      <a:pt x="17" y="0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21" y="4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8" name="Freeform 84"/>
              <p:cNvSpPr>
                <a:spLocks/>
              </p:cNvSpPr>
              <p:nvPr/>
            </p:nvSpPr>
            <p:spPr bwMode="auto">
              <a:xfrm>
                <a:off x="7770813" y="3562351"/>
                <a:ext cx="11112" cy="11113"/>
              </a:xfrm>
              <a:custGeom>
                <a:avLst/>
                <a:gdLst>
                  <a:gd name="T0" fmla="*/ 11112 w 7"/>
                  <a:gd name="T1" fmla="*/ 4763 h 7"/>
                  <a:gd name="T2" fmla="*/ 11112 w 7"/>
                  <a:gd name="T3" fmla="*/ 0 h 7"/>
                  <a:gd name="T4" fmla="*/ 0 w 7"/>
                  <a:gd name="T5" fmla="*/ 4763 h 7"/>
                  <a:gd name="T6" fmla="*/ 0 w 7"/>
                  <a:gd name="T7" fmla="*/ 11113 h 7"/>
                  <a:gd name="T8" fmla="*/ 11112 w 7"/>
                  <a:gd name="T9" fmla="*/ 476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7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9" name="Freeform 85"/>
              <p:cNvSpPr>
                <a:spLocks/>
              </p:cNvSpPr>
              <p:nvPr/>
            </p:nvSpPr>
            <p:spPr bwMode="auto">
              <a:xfrm>
                <a:off x="7770813" y="3567114"/>
                <a:ext cx="569912" cy="549275"/>
              </a:xfrm>
              <a:custGeom>
                <a:avLst/>
                <a:gdLst>
                  <a:gd name="T0" fmla="*/ 11112 w 359"/>
                  <a:gd name="T1" fmla="*/ 0 h 346"/>
                  <a:gd name="T2" fmla="*/ 49212 w 359"/>
                  <a:gd name="T3" fmla="*/ 131763 h 346"/>
                  <a:gd name="T4" fmla="*/ 49212 w 359"/>
                  <a:gd name="T5" fmla="*/ 131763 h 346"/>
                  <a:gd name="T6" fmla="*/ 49212 w 359"/>
                  <a:gd name="T7" fmla="*/ 131763 h 346"/>
                  <a:gd name="T8" fmla="*/ 120650 w 359"/>
                  <a:gd name="T9" fmla="*/ 247650 h 346"/>
                  <a:gd name="T10" fmla="*/ 120650 w 359"/>
                  <a:gd name="T11" fmla="*/ 247650 h 346"/>
                  <a:gd name="T12" fmla="*/ 120650 w 359"/>
                  <a:gd name="T13" fmla="*/ 247650 h 346"/>
                  <a:gd name="T14" fmla="*/ 214312 w 359"/>
                  <a:gd name="T15" fmla="*/ 346075 h 346"/>
                  <a:gd name="T16" fmla="*/ 214312 w 359"/>
                  <a:gd name="T17" fmla="*/ 341313 h 346"/>
                  <a:gd name="T18" fmla="*/ 214312 w 359"/>
                  <a:gd name="T19" fmla="*/ 341313 h 346"/>
                  <a:gd name="T20" fmla="*/ 317500 w 359"/>
                  <a:gd name="T21" fmla="*/ 423863 h 346"/>
                  <a:gd name="T22" fmla="*/ 317500 w 359"/>
                  <a:gd name="T23" fmla="*/ 423863 h 346"/>
                  <a:gd name="T24" fmla="*/ 317500 w 359"/>
                  <a:gd name="T25" fmla="*/ 423863 h 346"/>
                  <a:gd name="T26" fmla="*/ 438150 w 359"/>
                  <a:gd name="T27" fmla="*/ 488950 h 346"/>
                  <a:gd name="T28" fmla="*/ 438150 w 359"/>
                  <a:gd name="T29" fmla="*/ 488950 h 346"/>
                  <a:gd name="T30" fmla="*/ 438150 w 359"/>
                  <a:gd name="T31" fmla="*/ 488950 h 346"/>
                  <a:gd name="T32" fmla="*/ 569912 w 359"/>
                  <a:gd name="T33" fmla="*/ 538163 h 346"/>
                  <a:gd name="T34" fmla="*/ 569912 w 359"/>
                  <a:gd name="T35" fmla="*/ 538163 h 346"/>
                  <a:gd name="T36" fmla="*/ 565150 w 359"/>
                  <a:gd name="T37" fmla="*/ 549275 h 346"/>
                  <a:gd name="T38" fmla="*/ 565150 w 359"/>
                  <a:gd name="T39" fmla="*/ 549275 h 346"/>
                  <a:gd name="T40" fmla="*/ 433387 w 359"/>
                  <a:gd name="T41" fmla="*/ 500063 h 346"/>
                  <a:gd name="T42" fmla="*/ 433387 w 359"/>
                  <a:gd name="T43" fmla="*/ 500063 h 346"/>
                  <a:gd name="T44" fmla="*/ 433387 w 359"/>
                  <a:gd name="T45" fmla="*/ 500063 h 346"/>
                  <a:gd name="T46" fmla="*/ 312737 w 359"/>
                  <a:gd name="T47" fmla="*/ 433388 h 346"/>
                  <a:gd name="T48" fmla="*/ 312737 w 359"/>
                  <a:gd name="T49" fmla="*/ 433388 h 346"/>
                  <a:gd name="T50" fmla="*/ 312737 w 359"/>
                  <a:gd name="T51" fmla="*/ 433388 h 346"/>
                  <a:gd name="T52" fmla="*/ 207962 w 359"/>
                  <a:gd name="T53" fmla="*/ 352425 h 346"/>
                  <a:gd name="T54" fmla="*/ 207962 w 359"/>
                  <a:gd name="T55" fmla="*/ 352425 h 346"/>
                  <a:gd name="T56" fmla="*/ 207962 w 359"/>
                  <a:gd name="T57" fmla="*/ 352425 h 346"/>
                  <a:gd name="T58" fmla="*/ 114300 w 359"/>
                  <a:gd name="T59" fmla="*/ 252413 h 346"/>
                  <a:gd name="T60" fmla="*/ 114300 w 359"/>
                  <a:gd name="T61" fmla="*/ 252413 h 346"/>
                  <a:gd name="T62" fmla="*/ 109537 w 359"/>
                  <a:gd name="T63" fmla="*/ 252413 h 346"/>
                  <a:gd name="T64" fmla="*/ 38100 w 359"/>
                  <a:gd name="T65" fmla="*/ 138113 h 346"/>
                  <a:gd name="T66" fmla="*/ 38100 w 359"/>
                  <a:gd name="T67" fmla="*/ 138113 h 346"/>
                  <a:gd name="T68" fmla="*/ 38100 w 359"/>
                  <a:gd name="T69" fmla="*/ 138113 h 346"/>
                  <a:gd name="T70" fmla="*/ 0 w 359"/>
                  <a:gd name="T71" fmla="*/ 6350 h 346"/>
                  <a:gd name="T72" fmla="*/ 11112 w 359"/>
                  <a:gd name="T73" fmla="*/ 0 h 3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9" h="346">
                    <a:moveTo>
                      <a:pt x="7" y="0"/>
                    </a:moveTo>
                    <a:lnTo>
                      <a:pt x="31" y="83"/>
                    </a:lnTo>
                    <a:lnTo>
                      <a:pt x="76" y="156"/>
                    </a:lnTo>
                    <a:lnTo>
                      <a:pt x="135" y="218"/>
                    </a:lnTo>
                    <a:lnTo>
                      <a:pt x="135" y="215"/>
                    </a:lnTo>
                    <a:lnTo>
                      <a:pt x="200" y="267"/>
                    </a:lnTo>
                    <a:lnTo>
                      <a:pt x="276" y="308"/>
                    </a:lnTo>
                    <a:lnTo>
                      <a:pt x="359" y="339"/>
                    </a:lnTo>
                    <a:lnTo>
                      <a:pt x="356" y="346"/>
                    </a:lnTo>
                    <a:lnTo>
                      <a:pt x="273" y="315"/>
                    </a:lnTo>
                    <a:lnTo>
                      <a:pt x="197" y="273"/>
                    </a:lnTo>
                    <a:lnTo>
                      <a:pt x="131" y="222"/>
                    </a:lnTo>
                    <a:lnTo>
                      <a:pt x="72" y="159"/>
                    </a:lnTo>
                    <a:lnTo>
                      <a:pt x="69" y="159"/>
                    </a:lnTo>
                    <a:lnTo>
                      <a:pt x="24" y="8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0" name="Freeform 86"/>
              <p:cNvSpPr>
                <a:spLocks/>
              </p:cNvSpPr>
              <p:nvPr/>
            </p:nvSpPr>
            <p:spPr bwMode="auto">
              <a:xfrm>
                <a:off x="8335964" y="4105276"/>
                <a:ext cx="130175" cy="49213"/>
              </a:xfrm>
              <a:custGeom>
                <a:avLst/>
                <a:gdLst>
                  <a:gd name="T0" fmla="*/ 4763 w 82"/>
                  <a:gd name="T1" fmla="*/ 0 h 31"/>
                  <a:gd name="T2" fmla="*/ 130175 w 82"/>
                  <a:gd name="T3" fmla="*/ 38100 h 31"/>
                  <a:gd name="T4" fmla="*/ 125413 w 82"/>
                  <a:gd name="T5" fmla="*/ 38100 h 31"/>
                  <a:gd name="T6" fmla="*/ 125413 w 82"/>
                  <a:gd name="T7" fmla="*/ 49213 h 31"/>
                  <a:gd name="T8" fmla="*/ 125413 w 82"/>
                  <a:gd name="T9" fmla="*/ 49213 h 31"/>
                  <a:gd name="T10" fmla="*/ 0 w 82"/>
                  <a:gd name="T11" fmla="*/ 11113 h 31"/>
                  <a:gd name="T12" fmla="*/ 4763 w 82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1">
                    <a:moveTo>
                      <a:pt x="3" y="0"/>
                    </a:moveTo>
                    <a:lnTo>
                      <a:pt x="82" y="24"/>
                    </a:lnTo>
                    <a:lnTo>
                      <a:pt x="79" y="24"/>
                    </a:lnTo>
                    <a:lnTo>
                      <a:pt x="79" y="3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1" name="Rectangle 87"/>
              <p:cNvSpPr>
                <a:spLocks noChangeArrowheads="1"/>
              </p:cNvSpPr>
              <p:nvPr/>
            </p:nvSpPr>
            <p:spPr bwMode="auto">
              <a:xfrm>
                <a:off x="8593138" y="4165601"/>
                <a:ext cx="4762" cy="1111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2" name="Freeform 88"/>
              <p:cNvSpPr>
                <a:spLocks/>
              </p:cNvSpPr>
              <p:nvPr/>
            </p:nvSpPr>
            <p:spPr bwMode="auto">
              <a:xfrm>
                <a:off x="8461376" y="4143375"/>
                <a:ext cx="131763" cy="33338"/>
              </a:xfrm>
              <a:custGeom>
                <a:avLst/>
                <a:gdLst>
                  <a:gd name="T0" fmla="*/ 0 w 83"/>
                  <a:gd name="T1" fmla="*/ 0 h 21"/>
                  <a:gd name="T2" fmla="*/ 0 w 83"/>
                  <a:gd name="T3" fmla="*/ 11113 h 21"/>
                  <a:gd name="T4" fmla="*/ 131763 w 83"/>
                  <a:gd name="T5" fmla="*/ 33338 h 21"/>
                  <a:gd name="T6" fmla="*/ 131763 w 83"/>
                  <a:gd name="T7" fmla="*/ 22225 h 21"/>
                  <a:gd name="T8" fmla="*/ 0 w 8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21">
                    <a:moveTo>
                      <a:pt x="0" y="0"/>
                    </a:moveTo>
                    <a:lnTo>
                      <a:pt x="0" y="7"/>
                    </a:lnTo>
                    <a:lnTo>
                      <a:pt x="83" y="21"/>
                    </a:lnTo>
                    <a:lnTo>
                      <a:pt x="83" y="1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3" name="Freeform 89"/>
              <p:cNvSpPr>
                <a:spLocks/>
              </p:cNvSpPr>
              <p:nvPr/>
            </p:nvSpPr>
            <p:spPr bwMode="auto">
              <a:xfrm>
                <a:off x="8921751" y="3441701"/>
                <a:ext cx="11113" cy="11113"/>
              </a:xfrm>
              <a:custGeom>
                <a:avLst/>
                <a:gdLst>
                  <a:gd name="T0" fmla="*/ 0 w 7"/>
                  <a:gd name="T1" fmla="*/ 11113 h 7"/>
                  <a:gd name="T2" fmla="*/ 4763 w 7"/>
                  <a:gd name="T3" fmla="*/ 11113 h 7"/>
                  <a:gd name="T4" fmla="*/ 11113 w 7"/>
                  <a:gd name="T5" fmla="*/ 0 h 7"/>
                  <a:gd name="T6" fmla="*/ 4763 w 7"/>
                  <a:gd name="T7" fmla="*/ 0 h 7"/>
                  <a:gd name="T8" fmla="*/ 0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3" y="7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4" name="Freeform 90"/>
              <p:cNvSpPr>
                <a:spLocks/>
              </p:cNvSpPr>
              <p:nvPr/>
            </p:nvSpPr>
            <p:spPr bwMode="auto">
              <a:xfrm>
                <a:off x="7956551" y="3392488"/>
                <a:ext cx="169863" cy="87312"/>
              </a:xfrm>
              <a:custGeom>
                <a:avLst/>
                <a:gdLst>
                  <a:gd name="T0" fmla="*/ 169863 w 107"/>
                  <a:gd name="T1" fmla="*/ 11112 h 55"/>
                  <a:gd name="T2" fmla="*/ 6350 w 107"/>
                  <a:gd name="T3" fmla="*/ 87312 h 55"/>
                  <a:gd name="T4" fmla="*/ 6350 w 107"/>
                  <a:gd name="T5" fmla="*/ 87312 h 55"/>
                  <a:gd name="T6" fmla="*/ 0 w 107"/>
                  <a:gd name="T7" fmla="*/ 76200 h 55"/>
                  <a:gd name="T8" fmla="*/ 0 w 107"/>
                  <a:gd name="T9" fmla="*/ 76200 h 55"/>
                  <a:gd name="T10" fmla="*/ 165100 w 107"/>
                  <a:gd name="T11" fmla="*/ 0 h 55"/>
                  <a:gd name="T12" fmla="*/ 169863 w 107"/>
                  <a:gd name="T13" fmla="*/ 11112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" h="55">
                    <a:moveTo>
                      <a:pt x="107" y="7"/>
                    </a:moveTo>
                    <a:lnTo>
                      <a:pt x="4" y="55"/>
                    </a:lnTo>
                    <a:lnTo>
                      <a:pt x="0" y="48"/>
                    </a:lnTo>
                    <a:lnTo>
                      <a:pt x="104" y="0"/>
                    </a:lnTo>
                    <a:lnTo>
                      <a:pt x="10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5" name="Freeform 91"/>
              <p:cNvSpPr>
                <a:spLocks/>
              </p:cNvSpPr>
              <p:nvPr/>
            </p:nvSpPr>
            <p:spPr bwMode="auto">
              <a:xfrm>
                <a:off x="7770813" y="3562351"/>
                <a:ext cx="11112" cy="11113"/>
              </a:xfrm>
              <a:custGeom>
                <a:avLst/>
                <a:gdLst>
                  <a:gd name="T0" fmla="*/ 11112 w 7"/>
                  <a:gd name="T1" fmla="*/ 11113 h 7"/>
                  <a:gd name="T2" fmla="*/ 4762 w 7"/>
                  <a:gd name="T3" fmla="*/ 11113 h 7"/>
                  <a:gd name="T4" fmla="*/ 0 w 7"/>
                  <a:gd name="T5" fmla="*/ 0 h 7"/>
                  <a:gd name="T6" fmla="*/ 4762 w 7"/>
                  <a:gd name="T7" fmla="*/ 0 h 7"/>
                  <a:gd name="T8" fmla="*/ 11112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6" name="Freeform 92"/>
              <p:cNvSpPr>
                <a:spLocks/>
              </p:cNvSpPr>
              <p:nvPr/>
            </p:nvSpPr>
            <p:spPr bwMode="auto">
              <a:xfrm>
                <a:off x="7775576" y="3468689"/>
                <a:ext cx="187325" cy="104775"/>
              </a:xfrm>
              <a:custGeom>
                <a:avLst/>
                <a:gdLst>
                  <a:gd name="T0" fmla="*/ 187325 w 118"/>
                  <a:gd name="T1" fmla="*/ 11113 h 66"/>
                  <a:gd name="T2" fmla="*/ 180975 w 118"/>
                  <a:gd name="T3" fmla="*/ 0 h 66"/>
                  <a:gd name="T4" fmla="*/ 0 w 118"/>
                  <a:gd name="T5" fmla="*/ 93663 h 66"/>
                  <a:gd name="T6" fmla="*/ 6350 w 118"/>
                  <a:gd name="T7" fmla="*/ 104775 h 66"/>
                  <a:gd name="T8" fmla="*/ 187325 w 118"/>
                  <a:gd name="T9" fmla="*/ 11113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8" h="66">
                    <a:moveTo>
                      <a:pt x="118" y="7"/>
                    </a:moveTo>
                    <a:lnTo>
                      <a:pt x="114" y="0"/>
                    </a:lnTo>
                    <a:lnTo>
                      <a:pt x="0" y="59"/>
                    </a:lnTo>
                    <a:lnTo>
                      <a:pt x="4" y="66"/>
                    </a:lnTo>
                    <a:lnTo>
                      <a:pt x="118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7" name="Freeform 93"/>
              <p:cNvSpPr>
                <a:spLocks/>
              </p:cNvSpPr>
              <p:nvPr/>
            </p:nvSpPr>
            <p:spPr bwMode="auto">
              <a:xfrm>
                <a:off x="8586788" y="4165601"/>
                <a:ext cx="11112" cy="11113"/>
              </a:xfrm>
              <a:custGeom>
                <a:avLst/>
                <a:gdLst>
                  <a:gd name="T0" fmla="*/ 11112 w 7"/>
                  <a:gd name="T1" fmla="*/ 11113 h 7"/>
                  <a:gd name="T2" fmla="*/ 11112 w 7"/>
                  <a:gd name="T3" fmla="*/ 6350 h 7"/>
                  <a:gd name="T4" fmla="*/ 0 w 7"/>
                  <a:gd name="T5" fmla="*/ 0 h 7"/>
                  <a:gd name="T6" fmla="*/ 0 w 7"/>
                  <a:gd name="T7" fmla="*/ 6350 h 7"/>
                  <a:gd name="T8" fmla="*/ 11112 w 7"/>
                  <a:gd name="T9" fmla="*/ 1111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" y="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8" name="Freeform 94"/>
              <p:cNvSpPr>
                <a:spLocks/>
              </p:cNvSpPr>
              <p:nvPr/>
            </p:nvSpPr>
            <p:spPr bwMode="auto">
              <a:xfrm>
                <a:off x="8455026" y="4171950"/>
                <a:ext cx="142875" cy="630238"/>
              </a:xfrm>
              <a:custGeom>
                <a:avLst/>
                <a:gdLst>
                  <a:gd name="T0" fmla="*/ 142875 w 90"/>
                  <a:gd name="T1" fmla="*/ 4763 h 397"/>
                  <a:gd name="T2" fmla="*/ 88900 w 90"/>
                  <a:gd name="T3" fmla="*/ 92075 h 397"/>
                  <a:gd name="T4" fmla="*/ 88900 w 90"/>
                  <a:gd name="T5" fmla="*/ 92075 h 397"/>
                  <a:gd name="T6" fmla="*/ 88900 w 90"/>
                  <a:gd name="T7" fmla="*/ 92075 h 397"/>
                  <a:gd name="T8" fmla="*/ 50800 w 90"/>
                  <a:gd name="T9" fmla="*/ 192088 h 397"/>
                  <a:gd name="T10" fmla="*/ 50800 w 90"/>
                  <a:gd name="T11" fmla="*/ 192088 h 397"/>
                  <a:gd name="T12" fmla="*/ 50800 w 90"/>
                  <a:gd name="T13" fmla="*/ 192088 h 397"/>
                  <a:gd name="T14" fmla="*/ 22225 w 90"/>
                  <a:gd name="T15" fmla="*/ 295275 h 397"/>
                  <a:gd name="T16" fmla="*/ 22225 w 90"/>
                  <a:gd name="T17" fmla="*/ 290513 h 397"/>
                  <a:gd name="T18" fmla="*/ 22225 w 90"/>
                  <a:gd name="T19" fmla="*/ 290513 h 397"/>
                  <a:gd name="T20" fmla="*/ 11113 w 90"/>
                  <a:gd name="T21" fmla="*/ 404813 h 397"/>
                  <a:gd name="T22" fmla="*/ 11113 w 90"/>
                  <a:gd name="T23" fmla="*/ 404813 h 397"/>
                  <a:gd name="T24" fmla="*/ 11113 w 90"/>
                  <a:gd name="T25" fmla="*/ 404813 h 397"/>
                  <a:gd name="T26" fmla="*/ 11113 w 90"/>
                  <a:gd name="T27" fmla="*/ 520700 h 397"/>
                  <a:gd name="T28" fmla="*/ 11113 w 90"/>
                  <a:gd name="T29" fmla="*/ 520700 h 397"/>
                  <a:gd name="T30" fmla="*/ 11113 w 90"/>
                  <a:gd name="T31" fmla="*/ 520700 h 397"/>
                  <a:gd name="T32" fmla="*/ 22225 w 90"/>
                  <a:gd name="T33" fmla="*/ 630238 h 397"/>
                  <a:gd name="T34" fmla="*/ 22225 w 90"/>
                  <a:gd name="T35" fmla="*/ 630238 h 397"/>
                  <a:gd name="T36" fmla="*/ 11113 w 90"/>
                  <a:gd name="T37" fmla="*/ 630238 h 397"/>
                  <a:gd name="T38" fmla="*/ 11113 w 90"/>
                  <a:gd name="T39" fmla="*/ 630238 h 397"/>
                  <a:gd name="T40" fmla="*/ 0 w 90"/>
                  <a:gd name="T41" fmla="*/ 520700 h 397"/>
                  <a:gd name="T42" fmla="*/ 0 w 90"/>
                  <a:gd name="T43" fmla="*/ 520700 h 397"/>
                  <a:gd name="T44" fmla="*/ 0 w 90"/>
                  <a:gd name="T45" fmla="*/ 520700 h 397"/>
                  <a:gd name="T46" fmla="*/ 0 w 90"/>
                  <a:gd name="T47" fmla="*/ 404813 h 397"/>
                  <a:gd name="T48" fmla="*/ 0 w 90"/>
                  <a:gd name="T49" fmla="*/ 404813 h 397"/>
                  <a:gd name="T50" fmla="*/ 0 w 90"/>
                  <a:gd name="T51" fmla="*/ 404813 h 397"/>
                  <a:gd name="T52" fmla="*/ 11113 w 90"/>
                  <a:gd name="T53" fmla="*/ 290513 h 397"/>
                  <a:gd name="T54" fmla="*/ 11113 w 90"/>
                  <a:gd name="T55" fmla="*/ 290513 h 397"/>
                  <a:gd name="T56" fmla="*/ 11113 w 90"/>
                  <a:gd name="T57" fmla="*/ 290513 h 397"/>
                  <a:gd name="T58" fmla="*/ 39688 w 90"/>
                  <a:gd name="T59" fmla="*/ 185738 h 397"/>
                  <a:gd name="T60" fmla="*/ 39688 w 90"/>
                  <a:gd name="T61" fmla="*/ 185738 h 397"/>
                  <a:gd name="T62" fmla="*/ 39688 w 90"/>
                  <a:gd name="T63" fmla="*/ 185738 h 397"/>
                  <a:gd name="T64" fmla="*/ 77788 w 90"/>
                  <a:gd name="T65" fmla="*/ 87313 h 397"/>
                  <a:gd name="T66" fmla="*/ 77788 w 90"/>
                  <a:gd name="T67" fmla="*/ 87313 h 397"/>
                  <a:gd name="T68" fmla="*/ 77788 w 90"/>
                  <a:gd name="T69" fmla="*/ 87313 h 397"/>
                  <a:gd name="T70" fmla="*/ 131763 w 90"/>
                  <a:gd name="T71" fmla="*/ 0 h 397"/>
                  <a:gd name="T72" fmla="*/ 142875 w 90"/>
                  <a:gd name="T73" fmla="*/ 4763 h 3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0" h="397">
                    <a:moveTo>
                      <a:pt x="90" y="3"/>
                    </a:moveTo>
                    <a:lnTo>
                      <a:pt x="56" y="58"/>
                    </a:lnTo>
                    <a:lnTo>
                      <a:pt x="32" y="121"/>
                    </a:lnTo>
                    <a:lnTo>
                      <a:pt x="14" y="186"/>
                    </a:lnTo>
                    <a:lnTo>
                      <a:pt x="14" y="183"/>
                    </a:lnTo>
                    <a:lnTo>
                      <a:pt x="7" y="255"/>
                    </a:lnTo>
                    <a:lnTo>
                      <a:pt x="7" y="328"/>
                    </a:lnTo>
                    <a:lnTo>
                      <a:pt x="14" y="397"/>
                    </a:lnTo>
                    <a:lnTo>
                      <a:pt x="7" y="397"/>
                    </a:lnTo>
                    <a:lnTo>
                      <a:pt x="0" y="328"/>
                    </a:lnTo>
                    <a:lnTo>
                      <a:pt x="0" y="255"/>
                    </a:lnTo>
                    <a:lnTo>
                      <a:pt x="7" y="183"/>
                    </a:lnTo>
                    <a:lnTo>
                      <a:pt x="25" y="117"/>
                    </a:lnTo>
                    <a:lnTo>
                      <a:pt x="49" y="55"/>
                    </a:lnTo>
                    <a:lnTo>
                      <a:pt x="83" y="0"/>
                    </a:lnTo>
                    <a:lnTo>
                      <a:pt x="90" y="3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Freeform 95"/>
              <p:cNvSpPr>
                <a:spLocks/>
              </p:cNvSpPr>
              <p:nvPr/>
            </p:nvSpPr>
            <p:spPr bwMode="auto">
              <a:xfrm>
                <a:off x="8466139" y="4802189"/>
                <a:ext cx="33337" cy="109537"/>
              </a:xfrm>
              <a:custGeom>
                <a:avLst/>
                <a:gdLst>
                  <a:gd name="T0" fmla="*/ 11112 w 21"/>
                  <a:gd name="T1" fmla="*/ 0 h 69"/>
                  <a:gd name="T2" fmla="*/ 33337 w 21"/>
                  <a:gd name="T3" fmla="*/ 104775 h 69"/>
                  <a:gd name="T4" fmla="*/ 33337 w 21"/>
                  <a:gd name="T5" fmla="*/ 104775 h 69"/>
                  <a:gd name="T6" fmla="*/ 22225 w 21"/>
                  <a:gd name="T7" fmla="*/ 109537 h 69"/>
                  <a:gd name="T8" fmla="*/ 22225 w 21"/>
                  <a:gd name="T9" fmla="*/ 104775 h 69"/>
                  <a:gd name="T10" fmla="*/ 0 w 21"/>
                  <a:gd name="T11" fmla="*/ 0 h 69"/>
                  <a:gd name="T12" fmla="*/ 11112 w 21"/>
                  <a:gd name="T13" fmla="*/ 0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69">
                    <a:moveTo>
                      <a:pt x="7" y="0"/>
                    </a:moveTo>
                    <a:lnTo>
                      <a:pt x="21" y="66"/>
                    </a:lnTo>
                    <a:lnTo>
                      <a:pt x="14" y="69"/>
                    </a:lnTo>
                    <a:lnTo>
                      <a:pt x="14" y="66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57150" cmpd="sng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Freeform 96"/>
              <p:cNvSpPr>
                <a:spLocks/>
              </p:cNvSpPr>
              <p:nvPr/>
            </p:nvSpPr>
            <p:spPr bwMode="auto">
              <a:xfrm>
                <a:off x="8521701" y="5005388"/>
                <a:ext cx="11113" cy="11112"/>
              </a:xfrm>
              <a:custGeom>
                <a:avLst/>
                <a:gdLst>
                  <a:gd name="T0" fmla="*/ 11113 w 7"/>
                  <a:gd name="T1" fmla="*/ 0 h 7"/>
                  <a:gd name="T2" fmla="*/ 11113 w 7"/>
                  <a:gd name="T3" fmla="*/ 6350 h 7"/>
                  <a:gd name="T4" fmla="*/ 0 w 7"/>
                  <a:gd name="T5" fmla="*/ 11112 h 7"/>
                  <a:gd name="T6" fmla="*/ 0 w 7"/>
                  <a:gd name="T7" fmla="*/ 6350 h 7"/>
                  <a:gd name="T8" fmla="*/ 11113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4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Freeform 97"/>
              <p:cNvSpPr>
                <a:spLocks/>
              </p:cNvSpPr>
              <p:nvPr/>
            </p:nvSpPr>
            <p:spPr bwMode="auto">
              <a:xfrm>
                <a:off x="8488363" y="4906964"/>
                <a:ext cx="44450" cy="104775"/>
              </a:xfrm>
              <a:custGeom>
                <a:avLst/>
                <a:gdLst>
                  <a:gd name="T0" fmla="*/ 11113 w 28"/>
                  <a:gd name="T1" fmla="*/ 0 h 66"/>
                  <a:gd name="T2" fmla="*/ 0 w 28"/>
                  <a:gd name="T3" fmla="*/ 4763 h 66"/>
                  <a:gd name="T4" fmla="*/ 33338 w 28"/>
                  <a:gd name="T5" fmla="*/ 104775 h 66"/>
                  <a:gd name="T6" fmla="*/ 44450 w 28"/>
                  <a:gd name="T7" fmla="*/ 98425 h 66"/>
                  <a:gd name="T8" fmla="*/ 11113 w 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66">
                    <a:moveTo>
                      <a:pt x="7" y="0"/>
                    </a:moveTo>
                    <a:lnTo>
                      <a:pt x="0" y="3"/>
                    </a:lnTo>
                    <a:lnTo>
                      <a:pt x="21" y="66"/>
                    </a:lnTo>
                    <a:lnTo>
                      <a:pt x="28" y="62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Freeform 98"/>
              <p:cNvSpPr>
                <a:spLocks/>
              </p:cNvSpPr>
              <p:nvPr/>
            </p:nvSpPr>
            <p:spPr bwMode="auto">
              <a:xfrm>
                <a:off x="8428038" y="3694114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4450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Freeform 99"/>
              <p:cNvSpPr>
                <a:spLocks/>
              </p:cNvSpPr>
              <p:nvPr/>
            </p:nvSpPr>
            <p:spPr bwMode="auto">
              <a:xfrm>
                <a:off x="8423276" y="3687763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3050 w 207"/>
                  <a:gd name="T5" fmla="*/ 39688 h 128"/>
                  <a:gd name="T6" fmla="*/ 223838 w 207"/>
                  <a:gd name="T7" fmla="*/ 17463 h 128"/>
                  <a:gd name="T8" fmla="*/ 223838 w 207"/>
                  <a:gd name="T9" fmla="*/ 17463 h 128"/>
                  <a:gd name="T10" fmla="*/ 163513 w 207"/>
                  <a:gd name="T11" fmla="*/ 11113 h 128"/>
                  <a:gd name="T12" fmla="*/ 103188 w 207"/>
                  <a:gd name="T13" fmla="*/ 17463 h 128"/>
                  <a:gd name="T14" fmla="*/ 109538 w 207"/>
                  <a:gd name="T15" fmla="*/ 17463 h 128"/>
                  <a:gd name="T16" fmla="*/ 53975 w 207"/>
                  <a:gd name="T17" fmla="*/ 39688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100013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3975 w 207"/>
                  <a:gd name="T29" fmla="*/ 165100 h 128"/>
                  <a:gd name="T30" fmla="*/ 109538 w 207"/>
                  <a:gd name="T31" fmla="*/ 180975 h 128"/>
                  <a:gd name="T32" fmla="*/ 103188 w 207"/>
                  <a:gd name="T33" fmla="*/ 180975 h 128"/>
                  <a:gd name="T34" fmla="*/ 163513 w 207"/>
                  <a:gd name="T35" fmla="*/ 192088 h 128"/>
                  <a:gd name="T36" fmla="*/ 223838 w 207"/>
                  <a:gd name="T37" fmla="*/ 180975 h 128"/>
                  <a:gd name="T38" fmla="*/ 223838 w 207"/>
                  <a:gd name="T39" fmla="*/ 180975 h 128"/>
                  <a:gd name="T40" fmla="*/ 273050 w 207"/>
                  <a:gd name="T41" fmla="*/ 171450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100013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3513 w 207"/>
                  <a:gd name="T59" fmla="*/ 203200 h 128"/>
                  <a:gd name="T60" fmla="*/ 163513 w 207"/>
                  <a:gd name="T61" fmla="*/ 203200 h 128"/>
                  <a:gd name="T62" fmla="*/ 103188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100013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8575 h 128"/>
                  <a:gd name="T80" fmla="*/ 103188 w 207"/>
                  <a:gd name="T81" fmla="*/ 6350 h 128"/>
                  <a:gd name="T82" fmla="*/ 163513 w 207"/>
                  <a:gd name="T83" fmla="*/ 0 h 128"/>
                  <a:gd name="T84" fmla="*/ 163513 w 207"/>
                  <a:gd name="T85" fmla="*/ 0 h 128"/>
                  <a:gd name="T86" fmla="*/ 223838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100013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5"/>
                    </a:lnTo>
                    <a:lnTo>
                      <a:pt x="141" y="11"/>
                    </a:lnTo>
                    <a:lnTo>
                      <a:pt x="103" y="7"/>
                    </a:lnTo>
                    <a:lnTo>
                      <a:pt x="65" y="11"/>
                    </a:lnTo>
                    <a:lnTo>
                      <a:pt x="69" y="11"/>
                    </a:lnTo>
                    <a:lnTo>
                      <a:pt x="34" y="25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14" y="87"/>
                    </a:lnTo>
                    <a:lnTo>
                      <a:pt x="34" y="108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8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3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5" y="4"/>
                    </a:lnTo>
                    <a:lnTo>
                      <a:pt x="103" y="0"/>
                    </a:lnTo>
                    <a:lnTo>
                      <a:pt x="141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3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Freeform 100"/>
              <p:cNvSpPr>
                <a:spLocks/>
              </p:cNvSpPr>
              <p:nvPr/>
            </p:nvSpPr>
            <p:spPr bwMode="auto">
              <a:xfrm>
                <a:off x="8740776" y="3787776"/>
                <a:ext cx="11113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4763 h 3"/>
                  <a:gd name="T6" fmla="*/ 11113 w 7"/>
                  <a:gd name="T7" fmla="*/ 0 h 3"/>
                  <a:gd name="T8" fmla="*/ 11113 w 7"/>
                  <a:gd name="T9" fmla="*/ 4763 h 3"/>
                  <a:gd name="T10" fmla="*/ 11113 w 7"/>
                  <a:gd name="T11" fmla="*/ 4763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Rectangle 101"/>
              <p:cNvSpPr>
                <a:spLocks noChangeArrowheads="1"/>
              </p:cNvSpPr>
              <p:nvPr/>
            </p:nvSpPr>
            <p:spPr bwMode="auto">
              <a:xfrm>
                <a:off x="8518526" y="3732214"/>
                <a:ext cx="169863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JFK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36" name="Freeform 102"/>
              <p:cNvSpPr>
                <a:spLocks/>
              </p:cNvSpPr>
              <p:nvPr/>
            </p:nvSpPr>
            <p:spPr bwMode="auto">
              <a:xfrm>
                <a:off x="8740775" y="305117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1625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4450 w 200"/>
                  <a:gd name="T13" fmla="*/ 28575 h 121"/>
                  <a:gd name="T14" fmla="*/ 11113 w 200"/>
                  <a:gd name="T15" fmla="*/ 60325 h 121"/>
                  <a:gd name="T16" fmla="*/ 0 w 200"/>
                  <a:gd name="T17" fmla="*/ 93663 h 121"/>
                  <a:gd name="T18" fmla="*/ 11113 w 200"/>
                  <a:gd name="T19" fmla="*/ 131763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8" y="18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Freeform 103"/>
              <p:cNvSpPr>
                <a:spLocks/>
              </p:cNvSpPr>
              <p:nvPr/>
            </p:nvSpPr>
            <p:spPr bwMode="auto">
              <a:xfrm>
                <a:off x="8736013" y="3046413"/>
                <a:ext cx="328612" cy="203200"/>
              </a:xfrm>
              <a:custGeom>
                <a:avLst/>
                <a:gdLst>
                  <a:gd name="T0" fmla="*/ 300037 w 207"/>
                  <a:gd name="T1" fmla="*/ 71438 h 128"/>
                  <a:gd name="T2" fmla="*/ 306387 w 207"/>
                  <a:gd name="T3" fmla="*/ 71438 h 128"/>
                  <a:gd name="T4" fmla="*/ 273050 w 207"/>
                  <a:gd name="T5" fmla="*/ 38100 h 128"/>
                  <a:gd name="T6" fmla="*/ 223837 w 207"/>
                  <a:gd name="T7" fmla="*/ 15875 h 128"/>
                  <a:gd name="T8" fmla="*/ 223837 w 207"/>
                  <a:gd name="T9" fmla="*/ 15875 h 128"/>
                  <a:gd name="T10" fmla="*/ 163512 w 207"/>
                  <a:gd name="T11" fmla="*/ 11113 h 128"/>
                  <a:gd name="T12" fmla="*/ 103187 w 207"/>
                  <a:gd name="T13" fmla="*/ 15875 h 128"/>
                  <a:gd name="T14" fmla="*/ 109537 w 207"/>
                  <a:gd name="T15" fmla="*/ 15875 h 128"/>
                  <a:gd name="T16" fmla="*/ 53975 w 207"/>
                  <a:gd name="T17" fmla="*/ 38100 h 128"/>
                  <a:gd name="T18" fmla="*/ 20637 w 207"/>
                  <a:gd name="T19" fmla="*/ 71438 h 128"/>
                  <a:gd name="T20" fmla="*/ 20637 w 207"/>
                  <a:gd name="T21" fmla="*/ 71438 h 128"/>
                  <a:gd name="T22" fmla="*/ 9525 w 207"/>
                  <a:gd name="T23" fmla="*/ 98425 h 128"/>
                  <a:gd name="T24" fmla="*/ 20637 w 207"/>
                  <a:gd name="T25" fmla="*/ 136525 h 128"/>
                  <a:gd name="T26" fmla="*/ 20637 w 207"/>
                  <a:gd name="T27" fmla="*/ 136525 h 128"/>
                  <a:gd name="T28" fmla="*/ 53975 w 207"/>
                  <a:gd name="T29" fmla="*/ 165100 h 128"/>
                  <a:gd name="T30" fmla="*/ 109537 w 207"/>
                  <a:gd name="T31" fmla="*/ 180975 h 128"/>
                  <a:gd name="T32" fmla="*/ 103187 w 207"/>
                  <a:gd name="T33" fmla="*/ 180975 h 128"/>
                  <a:gd name="T34" fmla="*/ 163512 w 207"/>
                  <a:gd name="T35" fmla="*/ 192088 h 128"/>
                  <a:gd name="T36" fmla="*/ 223837 w 207"/>
                  <a:gd name="T37" fmla="*/ 180975 h 128"/>
                  <a:gd name="T38" fmla="*/ 223837 w 207"/>
                  <a:gd name="T39" fmla="*/ 180975 h 128"/>
                  <a:gd name="T40" fmla="*/ 273050 w 207"/>
                  <a:gd name="T41" fmla="*/ 169863 h 128"/>
                  <a:gd name="T42" fmla="*/ 306387 w 207"/>
                  <a:gd name="T43" fmla="*/ 136525 h 128"/>
                  <a:gd name="T44" fmla="*/ 300037 w 207"/>
                  <a:gd name="T45" fmla="*/ 136525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1150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3512 w 207"/>
                  <a:gd name="T59" fmla="*/ 203200 h 128"/>
                  <a:gd name="T60" fmla="*/ 163512 w 207"/>
                  <a:gd name="T61" fmla="*/ 203200 h 128"/>
                  <a:gd name="T62" fmla="*/ 103187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9525 w 207"/>
                  <a:gd name="T75" fmla="*/ 65088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3187 w 207"/>
                  <a:gd name="T81" fmla="*/ 4763 h 128"/>
                  <a:gd name="T82" fmla="*/ 163512 w 207"/>
                  <a:gd name="T83" fmla="*/ 0 h 128"/>
                  <a:gd name="T84" fmla="*/ 163512 w 207"/>
                  <a:gd name="T85" fmla="*/ 0 h 128"/>
                  <a:gd name="T86" fmla="*/ 223837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1150 w 207"/>
                  <a:gd name="T93" fmla="*/ 65088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89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3" y="45"/>
                    </a:lnTo>
                    <a:lnTo>
                      <a:pt x="6" y="66"/>
                    </a:lnTo>
                    <a:lnTo>
                      <a:pt x="6" y="62"/>
                    </a:lnTo>
                    <a:lnTo>
                      <a:pt x="13" y="86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6"/>
                    </a:lnTo>
                    <a:lnTo>
                      <a:pt x="189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6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6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6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3"/>
                    </a:lnTo>
                    <a:lnTo>
                      <a:pt x="103" y="0"/>
                    </a:lnTo>
                    <a:lnTo>
                      <a:pt x="141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6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Freeform 104"/>
              <p:cNvSpPr>
                <a:spLocks/>
              </p:cNvSpPr>
              <p:nvPr/>
            </p:nvSpPr>
            <p:spPr bwMode="auto">
              <a:xfrm>
                <a:off x="9053513" y="3144838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Rectangle 105"/>
              <p:cNvSpPr>
                <a:spLocks noChangeArrowheads="1"/>
              </p:cNvSpPr>
              <p:nvPr/>
            </p:nvSpPr>
            <p:spPr bwMode="auto">
              <a:xfrm>
                <a:off x="8828088" y="3090864"/>
                <a:ext cx="20037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BOS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0" name="Freeform 106"/>
              <p:cNvSpPr>
                <a:spLocks/>
              </p:cNvSpPr>
              <p:nvPr/>
            </p:nvSpPr>
            <p:spPr bwMode="auto">
              <a:xfrm>
                <a:off x="8367713" y="491172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1625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4450 w 200"/>
                  <a:gd name="T13" fmla="*/ 28575 h 121"/>
                  <a:gd name="T14" fmla="*/ 11113 w 200"/>
                  <a:gd name="T15" fmla="*/ 60325 h 121"/>
                  <a:gd name="T16" fmla="*/ 0 w 200"/>
                  <a:gd name="T17" fmla="*/ 93663 h 121"/>
                  <a:gd name="T18" fmla="*/ 11113 w 200"/>
                  <a:gd name="T19" fmla="*/ 131763 h 121"/>
                  <a:gd name="T20" fmla="*/ 44450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8" y="18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8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Freeform 107"/>
              <p:cNvSpPr>
                <a:spLocks/>
              </p:cNvSpPr>
              <p:nvPr/>
            </p:nvSpPr>
            <p:spPr bwMode="auto">
              <a:xfrm>
                <a:off x="8362951" y="4906963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3050 w 207"/>
                  <a:gd name="T5" fmla="*/ 38100 h 128"/>
                  <a:gd name="T6" fmla="*/ 223838 w 207"/>
                  <a:gd name="T7" fmla="*/ 15875 h 128"/>
                  <a:gd name="T8" fmla="*/ 223838 w 207"/>
                  <a:gd name="T9" fmla="*/ 15875 h 128"/>
                  <a:gd name="T10" fmla="*/ 163513 w 207"/>
                  <a:gd name="T11" fmla="*/ 11113 h 128"/>
                  <a:gd name="T12" fmla="*/ 103188 w 207"/>
                  <a:gd name="T13" fmla="*/ 15875 h 128"/>
                  <a:gd name="T14" fmla="*/ 109538 w 207"/>
                  <a:gd name="T15" fmla="*/ 15875 h 128"/>
                  <a:gd name="T16" fmla="*/ 53975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3975 w 207"/>
                  <a:gd name="T29" fmla="*/ 165100 h 128"/>
                  <a:gd name="T30" fmla="*/ 109538 w 207"/>
                  <a:gd name="T31" fmla="*/ 180975 h 128"/>
                  <a:gd name="T32" fmla="*/ 103188 w 207"/>
                  <a:gd name="T33" fmla="*/ 180975 h 128"/>
                  <a:gd name="T34" fmla="*/ 163513 w 207"/>
                  <a:gd name="T35" fmla="*/ 192088 h 128"/>
                  <a:gd name="T36" fmla="*/ 223838 w 207"/>
                  <a:gd name="T37" fmla="*/ 180975 h 128"/>
                  <a:gd name="T38" fmla="*/ 223838 w 207"/>
                  <a:gd name="T39" fmla="*/ 180975 h 128"/>
                  <a:gd name="T40" fmla="*/ 273050 w 207"/>
                  <a:gd name="T41" fmla="*/ 169863 h 128"/>
                  <a:gd name="T42" fmla="*/ 306388 w 207"/>
                  <a:gd name="T43" fmla="*/ 136525 h 128"/>
                  <a:gd name="T44" fmla="*/ 301625 w 207"/>
                  <a:gd name="T45" fmla="*/ 136525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8 w 207"/>
                  <a:gd name="T57" fmla="*/ 192088 h 128"/>
                  <a:gd name="T58" fmla="*/ 163513 w 207"/>
                  <a:gd name="T59" fmla="*/ 203200 h 128"/>
                  <a:gd name="T60" fmla="*/ 163513 w 207"/>
                  <a:gd name="T61" fmla="*/ 203200 h 128"/>
                  <a:gd name="T62" fmla="*/ 103188 w 207"/>
                  <a:gd name="T63" fmla="*/ 192088 h 128"/>
                  <a:gd name="T64" fmla="*/ 49213 w 207"/>
                  <a:gd name="T65" fmla="*/ 174625 h 128"/>
                  <a:gd name="T66" fmla="*/ 49213 w 207"/>
                  <a:gd name="T67" fmla="*/ 174625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5088 h 128"/>
                  <a:gd name="T76" fmla="*/ 49213 w 207"/>
                  <a:gd name="T77" fmla="*/ 33338 h 128"/>
                  <a:gd name="T78" fmla="*/ 49213 w 207"/>
                  <a:gd name="T79" fmla="*/ 26988 h 128"/>
                  <a:gd name="T80" fmla="*/ 103188 w 207"/>
                  <a:gd name="T81" fmla="*/ 4763 h 128"/>
                  <a:gd name="T82" fmla="*/ 163513 w 207"/>
                  <a:gd name="T83" fmla="*/ 0 h 128"/>
                  <a:gd name="T84" fmla="*/ 163513 w 207"/>
                  <a:gd name="T85" fmla="*/ 0 h 128"/>
                  <a:gd name="T86" fmla="*/ 223838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8 w 207"/>
                  <a:gd name="T93" fmla="*/ 65088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6"/>
                    </a:lnTo>
                    <a:lnTo>
                      <a:pt x="190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0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3"/>
                    </a:lnTo>
                    <a:lnTo>
                      <a:pt x="103" y="0"/>
                    </a:lnTo>
                    <a:lnTo>
                      <a:pt x="141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Freeform 108"/>
              <p:cNvSpPr>
                <a:spLocks/>
              </p:cNvSpPr>
              <p:nvPr/>
            </p:nvSpPr>
            <p:spPr bwMode="auto">
              <a:xfrm>
                <a:off x="8680451" y="5005388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Rectangle 109"/>
              <p:cNvSpPr>
                <a:spLocks noChangeArrowheads="1"/>
              </p:cNvSpPr>
              <p:nvPr/>
            </p:nvSpPr>
            <p:spPr bwMode="auto">
              <a:xfrm>
                <a:off x="8461375" y="4949825"/>
                <a:ext cx="19685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MIA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4" name="Freeform 110"/>
              <p:cNvSpPr>
                <a:spLocks/>
              </p:cNvSpPr>
              <p:nvPr/>
            </p:nvSpPr>
            <p:spPr bwMode="auto">
              <a:xfrm>
                <a:off x="7616825" y="3475039"/>
                <a:ext cx="319088" cy="192087"/>
              </a:xfrm>
              <a:custGeom>
                <a:avLst/>
                <a:gdLst>
                  <a:gd name="T0" fmla="*/ 319088 w 201"/>
                  <a:gd name="T1" fmla="*/ 92075 h 121"/>
                  <a:gd name="T2" fmla="*/ 301625 w 201"/>
                  <a:gd name="T3" fmla="*/ 60325 h 121"/>
                  <a:gd name="T4" fmla="*/ 268288 w 201"/>
                  <a:gd name="T5" fmla="*/ 26987 h 121"/>
                  <a:gd name="T6" fmla="*/ 219075 w 201"/>
                  <a:gd name="T7" fmla="*/ 4762 h 121"/>
                  <a:gd name="T8" fmla="*/ 158750 w 201"/>
                  <a:gd name="T9" fmla="*/ 0 h 121"/>
                  <a:gd name="T10" fmla="*/ 98425 w 201"/>
                  <a:gd name="T11" fmla="*/ 4762 h 121"/>
                  <a:gd name="T12" fmla="*/ 44450 w 201"/>
                  <a:gd name="T13" fmla="*/ 26987 h 121"/>
                  <a:gd name="T14" fmla="*/ 11113 w 201"/>
                  <a:gd name="T15" fmla="*/ 60325 h 121"/>
                  <a:gd name="T16" fmla="*/ 0 w 201"/>
                  <a:gd name="T17" fmla="*/ 92075 h 121"/>
                  <a:gd name="T18" fmla="*/ 11113 w 201"/>
                  <a:gd name="T19" fmla="*/ 131762 h 121"/>
                  <a:gd name="T20" fmla="*/ 44450 w 201"/>
                  <a:gd name="T21" fmla="*/ 163512 h 121"/>
                  <a:gd name="T22" fmla="*/ 98425 w 201"/>
                  <a:gd name="T23" fmla="*/ 180975 h 121"/>
                  <a:gd name="T24" fmla="*/ 158750 w 201"/>
                  <a:gd name="T25" fmla="*/ 192087 h 121"/>
                  <a:gd name="T26" fmla="*/ 219075 w 201"/>
                  <a:gd name="T27" fmla="*/ 180975 h 121"/>
                  <a:gd name="T28" fmla="*/ 268288 w 201"/>
                  <a:gd name="T29" fmla="*/ 163512 h 121"/>
                  <a:gd name="T30" fmla="*/ 301625 w 201"/>
                  <a:gd name="T31" fmla="*/ 131762 h 121"/>
                  <a:gd name="T32" fmla="*/ 319088 w 201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1" h="121">
                    <a:moveTo>
                      <a:pt x="201" y="58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8"/>
                    </a:lnTo>
                    <a:lnTo>
                      <a:pt x="7" y="83"/>
                    </a:lnTo>
                    <a:lnTo>
                      <a:pt x="28" y="103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3"/>
                    </a:lnTo>
                    <a:lnTo>
                      <a:pt x="190" y="83"/>
                    </a:lnTo>
                    <a:lnTo>
                      <a:pt x="201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111"/>
              <p:cNvSpPr>
                <a:spLocks/>
              </p:cNvSpPr>
              <p:nvPr/>
            </p:nvSpPr>
            <p:spPr bwMode="auto">
              <a:xfrm>
                <a:off x="7612063" y="3468688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7 w 207"/>
                  <a:gd name="T3" fmla="*/ 71438 h 128"/>
                  <a:gd name="T4" fmla="*/ 273050 w 207"/>
                  <a:gd name="T5" fmla="*/ 38100 h 128"/>
                  <a:gd name="T6" fmla="*/ 223837 w 207"/>
                  <a:gd name="T7" fmla="*/ 15875 h 128"/>
                  <a:gd name="T8" fmla="*/ 223837 w 207"/>
                  <a:gd name="T9" fmla="*/ 15875 h 128"/>
                  <a:gd name="T10" fmla="*/ 163512 w 207"/>
                  <a:gd name="T11" fmla="*/ 11113 h 128"/>
                  <a:gd name="T12" fmla="*/ 103187 w 207"/>
                  <a:gd name="T13" fmla="*/ 15875 h 128"/>
                  <a:gd name="T14" fmla="*/ 109537 w 207"/>
                  <a:gd name="T15" fmla="*/ 15875 h 128"/>
                  <a:gd name="T16" fmla="*/ 53975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3975 w 207"/>
                  <a:gd name="T29" fmla="*/ 165100 h 128"/>
                  <a:gd name="T30" fmla="*/ 109537 w 207"/>
                  <a:gd name="T31" fmla="*/ 180975 h 128"/>
                  <a:gd name="T32" fmla="*/ 103187 w 207"/>
                  <a:gd name="T33" fmla="*/ 180975 h 128"/>
                  <a:gd name="T34" fmla="*/ 163512 w 207"/>
                  <a:gd name="T35" fmla="*/ 192088 h 128"/>
                  <a:gd name="T36" fmla="*/ 223837 w 207"/>
                  <a:gd name="T37" fmla="*/ 180975 h 128"/>
                  <a:gd name="T38" fmla="*/ 223837 w 207"/>
                  <a:gd name="T39" fmla="*/ 180975 h 128"/>
                  <a:gd name="T40" fmla="*/ 273050 w 207"/>
                  <a:gd name="T41" fmla="*/ 169863 h 128"/>
                  <a:gd name="T42" fmla="*/ 306387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3512 w 207"/>
                  <a:gd name="T59" fmla="*/ 203200 h 128"/>
                  <a:gd name="T60" fmla="*/ 163512 w 207"/>
                  <a:gd name="T61" fmla="*/ 203200 h 128"/>
                  <a:gd name="T62" fmla="*/ 103187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2 w 207"/>
                  <a:gd name="T75" fmla="*/ 66675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3187 w 207"/>
                  <a:gd name="T81" fmla="*/ 6350 h 128"/>
                  <a:gd name="T82" fmla="*/ 163512 w 207"/>
                  <a:gd name="T83" fmla="*/ 0 h 128"/>
                  <a:gd name="T84" fmla="*/ 163512 w 207"/>
                  <a:gd name="T85" fmla="*/ 0 h 128"/>
                  <a:gd name="T86" fmla="*/ 223837 w 207"/>
                  <a:gd name="T87" fmla="*/ 6350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7 w 207"/>
                  <a:gd name="T93" fmla="*/ 66675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2" y="24"/>
                    </a:lnTo>
                    <a:lnTo>
                      <a:pt x="141" y="10"/>
                    </a:lnTo>
                    <a:lnTo>
                      <a:pt x="103" y="7"/>
                    </a:lnTo>
                    <a:lnTo>
                      <a:pt x="65" y="10"/>
                    </a:lnTo>
                    <a:lnTo>
                      <a:pt x="69" y="10"/>
                    </a:lnTo>
                    <a:lnTo>
                      <a:pt x="34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4" y="107"/>
                    </a:lnTo>
                    <a:lnTo>
                      <a:pt x="34" y="104"/>
                    </a:lnTo>
                    <a:lnTo>
                      <a:pt x="69" y="114"/>
                    </a:lnTo>
                    <a:lnTo>
                      <a:pt x="65" y="114"/>
                    </a:lnTo>
                    <a:lnTo>
                      <a:pt x="103" y="121"/>
                    </a:lnTo>
                    <a:lnTo>
                      <a:pt x="141" y="114"/>
                    </a:lnTo>
                    <a:lnTo>
                      <a:pt x="172" y="104"/>
                    </a:lnTo>
                    <a:lnTo>
                      <a:pt x="172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1" y="121"/>
                    </a:lnTo>
                    <a:lnTo>
                      <a:pt x="103" y="128"/>
                    </a:lnTo>
                    <a:lnTo>
                      <a:pt x="65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5" y="4"/>
                    </a:lnTo>
                    <a:lnTo>
                      <a:pt x="103" y="0"/>
                    </a:lnTo>
                    <a:lnTo>
                      <a:pt x="141" y="4"/>
                    </a:lnTo>
                    <a:lnTo>
                      <a:pt x="145" y="4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Freeform 112"/>
              <p:cNvSpPr>
                <a:spLocks/>
              </p:cNvSpPr>
              <p:nvPr/>
            </p:nvSpPr>
            <p:spPr bwMode="auto">
              <a:xfrm>
                <a:off x="7929563" y="3567113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Rectangle 113"/>
              <p:cNvSpPr>
                <a:spLocks noChangeArrowheads="1"/>
              </p:cNvSpPr>
              <p:nvPr/>
            </p:nvSpPr>
            <p:spPr bwMode="auto">
              <a:xfrm>
                <a:off x="7697788" y="3513139"/>
                <a:ext cx="21640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ORD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48" name="Freeform 114"/>
              <p:cNvSpPr>
                <a:spLocks/>
              </p:cNvSpPr>
              <p:nvPr/>
            </p:nvSpPr>
            <p:spPr bwMode="auto">
              <a:xfrm>
                <a:off x="6275388" y="4587875"/>
                <a:ext cx="317500" cy="192088"/>
              </a:xfrm>
              <a:custGeom>
                <a:avLst/>
                <a:gdLst>
                  <a:gd name="T0" fmla="*/ 317500 w 200"/>
                  <a:gd name="T1" fmla="*/ 93663 h 121"/>
                  <a:gd name="T2" fmla="*/ 300038 w 200"/>
                  <a:gd name="T3" fmla="*/ 60325 h 121"/>
                  <a:gd name="T4" fmla="*/ 268288 w 200"/>
                  <a:gd name="T5" fmla="*/ 28575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2863 w 200"/>
                  <a:gd name="T13" fmla="*/ 28575 h 121"/>
                  <a:gd name="T14" fmla="*/ 9525 w 200"/>
                  <a:gd name="T15" fmla="*/ 60325 h 121"/>
                  <a:gd name="T16" fmla="*/ 0 w 200"/>
                  <a:gd name="T17" fmla="*/ 93663 h 121"/>
                  <a:gd name="T18" fmla="*/ 9525 w 200"/>
                  <a:gd name="T19" fmla="*/ 131763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8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0038 w 200"/>
                  <a:gd name="T31" fmla="*/ 131763 h 121"/>
                  <a:gd name="T32" fmla="*/ 317500 w 200"/>
                  <a:gd name="T33" fmla="*/ 93663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89" y="38"/>
                    </a:lnTo>
                    <a:lnTo>
                      <a:pt x="169" y="18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7" y="18"/>
                    </a:lnTo>
                    <a:lnTo>
                      <a:pt x="6" y="38"/>
                    </a:lnTo>
                    <a:lnTo>
                      <a:pt x="0" y="59"/>
                    </a:lnTo>
                    <a:lnTo>
                      <a:pt x="6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89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Freeform 115"/>
              <p:cNvSpPr>
                <a:spLocks/>
              </p:cNvSpPr>
              <p:nvPr/>
            </p:nvSpPr>
            <p:spPr bwMode="auto">
              <a:xfrm>
                <a:off x="6269038" y="4583113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7 w 207"/>
                  <a:gd name="T3" fmla="*/ 71438 h 128"/>
                  <a:gd name="T4" fmla="*/ 274637 w 207"/>
                  <a:gd name="T5" fmla="*/ 38100 h 128"/>
                  <a:gd name="T6" fmla="*/ 225425 w 207"/>
                  <a:gd name="T7" fmla="*/ 15875 h 128"/>
                  <a:gd name="T8" fmla="*/ 225425 w 207"/>
                  <a:gd name="T9" fmla="*/ 15875 h 128"/>
                  <a:gd name="T10" fmla="*/ 165100 w 207"/>
                  <a:gd name="T11" fmla="*/ 11113 h 128"/>
                  <a:gd name="T12" fmla="*/ 104775 w 207"/>
                  <a:gd name="T13" fmla="*/ 15875 h 128"/>
                  <a:gd name="T14" fmla="*/ 109537 w 207"/>
                  <a:gd name="T15" fmla="*/ 15875 h 128"/>
                  <a:gd name="T16" fmla="*/ 55562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5562 w 207"/>
                  <a:gd name="T29" fmla="*/ 165100 h 128"/>
                  <a:gd name="T30" fmla="*/ 109537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7 w 207"/>
                  <a:gd name="T41" fmla="*/ 169863 h 128"/>
                  <a:gd name="T42" fmla="*/ 306387 w 207"/>
                  <a:gd name="T43" fmla="*/ 136525 h 128"/>
                  <a:gd name="T44" fmla="*/ 301625 w 207"/>
                  <a:gd name="T45" fmla="*/ 136525 h 128"/>
                  <a:gd name="T46" fmla="*/ 317500 w 207"/>
                  <a:gd name="T47" fmla="*/ 98425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7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2 w 207"/>
                  <a:gd name="T65" fmla="*/ 174625 h 128"/>
                  <a:gd name="T66" fmla="*/ 49212 w 207"/>
                  <a:gd name="T67" fmla="*/ 174625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2 w 207"/>
                  <a:gd name="T75" fmla="*/ 65088 h 128"/>
                  <a:gd name="T76" fmla="*/ 49212 w 207"/>
                  <a:gd name="T77" fmla="*/ 33338 h 128"/>
                  <a:gd name="T78" fmla="*/ 49212 w 207"/>
                  <a:gd name="T79" fmla="*/ 26988 h 128"/>
                  <a:gd name="T80" fmla="*/ 104775 w 207"/>
                  <a:gd name="T81" fmla="*/ 4763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7 w 207"/>
                  <a:gd name="T93" fmla="*/ 65088 h 128"/>
                  <a:gd name="T94" fmla="*/ 328612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0"/>
                    </a:lnTo>
                    <a:lnTo>
                      <a:pt x="104" y="7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6"/>
                    </a:lnTo>
                    <a:lnTo>
                      <a:pt x="190" y="86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0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0" y="41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6" y="3"/>
                    </a:lnTo>
                    <a:lnTo>
                      <a:pt x="104" y="0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Freeform 116"/>
              <p:cNvSpPr>
                <a:spLocks/>
              </p:cNvSpPr>
              <p:nvPr/>
            </p:nvSpPr>
            <p:spPr bwMode="auto">
              <a:xfrm>
                <a:off x="6586538" y="4681538"/>
                <a:ext cx="11112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2 w 7"/>
                  <a:gd name="T7" fmla="*/ 0 h 4"/>
                  <a:gd name="T8" fmla="*/ 11112 w 7"/>
                  <a:gd name="T9" fmla="*/ 6350 h 4"/>
                  <a:gd name="T10" fmla="*/ 11112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Rectangle 117"/>
              <p:cNvSpPr>
                <a:spLocks noChangeArrowheads="1"/>
              </p:cNvSpPr>
              <p:nvPr/>
            </p:nvSpPr>
            <p:spPr bwMode="auto">
              <a:xfrm>
                <a:off x="6361113" y="4627564"/>
                <a:ext cx="20999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LAX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52" name="Freeform 118"/>
              <p:cNvSpPr>
                <a:spLocks/>
              </p:cNvSpPr>
              <p:nvPr/>
            </p:nvSpPr>
            <p:spPr bwMode="auto">
              <a:xfrm>
                <a:off x="7245350" y="4484689"/>
                <a:ext cx="317500" cy="192087"/>
              </a:xfrm>
              <a:custGeom>
                <a:avLst/>
                <a:gdLst>
                  <a:gd name="T0" fmla="*/ 317500 w 200"/>
                  <a:gd name="T1" fmla="*/ 92075 h 121"/>
                  <a:gd name="T2" fmla="*/ 300038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2863 w 200"/>
                  <a:gd name="T13" fmla="*/ 26987 h 121"/>
                  <a:gd name="T14" fmla="*/ 9525 w 200"/>
                  <a:gd name="T15" fmla="*/ 60325 h 121"/>
                  <a:gd name="T16" fmla="*/ 0 w 200"/>
                  <a:gd name="T17" fmla="*/ 92075 h 121"/>
                  <a:gd name="T18" fmla="*/ 9525 w 200"/>
                  <a:gd name="T19" fmla="*/ 131762 h 121"/>
                  <a:gd name="T20" fmla="*/ 42863 w 200"/>
                  <a:gd name="T21" fmla="*/ 163512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3512 h 121"/>
                  <a:gd name="T30" fmla="*/ 300038 w 200"/>
                  <a:gd name="T31" fmla="*/ 131762 h 121"/>
                  <a:gd name="T32" fmla="*/ 317500 w 200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8"/>
                    </a:moveTo>
                    <a:lnTo>
                      <a:pt x="189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7" y="17"/>
                    </a:lnTo>
                    <a:lnTo>
                      <a:pt x="6" y="38"/>
                    </a:lnTo>
                    <a:lnTo>
                      <a:pt x="0" y="58"/>
                    </a:lnTo>
                    <a:lnTo>
                      <a:pt x="6" y="83"/>
                    </a:lnTo>
                    <a:lnTo>
                      <a:pt x="27" y="103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3"/>
                    </a:lnTo>
                    <a:lnTo>
                      <a:pt x="189" y="83"/>
                    </a:lnTo>
                    <a:lnTo>
                      <a:pt x="200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Freeform 119"/>
              <p:cNvSpPr>
                <a:spLocks/>
              </p:cNvSpPr>
              <p:nvPr/>
            </p:nvSpPr>
            <p:spPr bwMode="auto">
              <a:xfrm>
                <a:off x="7239001" y="4478338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8 w 207"/>
                  <a:gd name="T15" fmla="*/ 17463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3 w 207"/>
                  <a:gd name="T29" fmla="*/ 165100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6988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6988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Freeform 120"/>
              <p:cNvSpPr>
                <a:spLocks/>
              </p:cNvSpPr>
              <p:nvPr/>
            </p:nvSpPr>
            <p:spPr bwMode="auto">
              <a:xfrm>
                <a:off x="7556501" y="4576763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Rectangle 121"/>
              <p:cNvSpPr>
                <a:spLocks noChangeArrowheads="1"/>
              </p:cNvSpPr>
              <p:nvPr/>
            </p:nvSpPr>
            <p:spPr bwMode="auto">
              <a:xfrm>
                <a:off x="7318376" y="4522789"/>
                <a:ext cx="225425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DFW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56" name="Freeform 122"/>
              <p:cNvSpPr>
                <a:spLocks/>
              </p:cNvSpPr>
              <p:nvPr/>
            </p:nvSpPr>
            <p:spPr bwMode="auto">
              <a:xfrm>
                <a:off x="6224589" y="4029075"/>
                <a:ext cx="319087" cy="192088"/>
              </a:xfrm>
              <a:custGeom>
                <a:avLst/>
                <a:gdLst>
                  <a:gd name="T0" fmla="*/ 319087 w 201"/>
                  <a:gd name="T1" fmla="*/ 92075 h 121"/>
                  <a:gd name="T2" fmla="*/ 301625 w 201"/>
                  <a:gd name="T3" fmla="*/ 60325 h 121"/>
                  <a:gd name="T4" fmla="*/ 269875 w 201"/>
                  <a:gd name="T5" fmla="*/ 26988 h 121"/>
                  <a:gd name="T6" fmla="*/ 220662 w 201"/>
                  <a:gd name="T7" fmla="*/ 4763 h 121"/>
                  <a:gd name="T8" fmla="*/ 160337 w 201"/>
                  <a:gd name="T9" fmla="*/ 0 h 121"/>
                  <a:gd name="T10" fmla="*/ 100012 w 201"/>
                  <a:gd name="T11" fmla="*/ 4763 h 121"/>
                  <a:gd name="T12" fmla="*/ 44450 w 201"/>
                  <a:gd name="T13" fmla="*/ 26988 h 121"/>
                  <a:gd name="T14" fmla="*/ 11112 w 201"/>
                  <a:gd name="T15" fmla="*/ 60325 h 121"/>
                  <a:gd name="T16" fmla="*/ 0 w 201"/>
                  <a:gd name="T17" fmla="*/ 92075 h 121"/>
                  <a:gd name="T18" fmla="*/ 11112 w 201"/>
                  <a:gd name="T19" fmla="*/ 131763 h 121"/>
                  <a:gd name="T20" fmla="*/ 44450 w 201"/>
                  <a:gd name="T21" fmla="*/ 163513 h 121"/>
                  <a:gd name="T22" fmla="*/ 100012 w 201"/>
                  <a:gd name="T23" fmla="*/ 180975 h 121"/>
                  <a:gd name="T24" fmla="*/ 160337 w 201"/>
                  <a:gd name="T25" fmla="*/ 192088 h 121"/>
                  <a:gd name="T26" fmla="*/ 220662 w 201"/>
                  <a:gd name="T27" fmla="*/ 180975 h 121"/>
                  <a:gd name="T28" fmla="*/ 269875 w 201"/>
                  <a:gd name="T29" fmla="*/ 163513 h 121"/>
                  <a:gd name="T30" fmla="*/ 301625 w 201"/>
                  <a:gd name="T31" fmla="*/ 131763 h 121"/>
                  <a:gd name="T32" fmla="*/ 319087 w 201"/>
                  <a:gd name="T33" fmla="*/ 92075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1" h="121">
                    <a:moveTo>
                      <a:pt x="201" y="58"/>
                    </a:moveTo>
                    <a:lnTo>
                      <a:pt x="190" y="38"/>
                    </a:lnTo>
                    <a:lnTo>
                      <a:pt x="170" y="17"/>
                    </a:lnTo>
                    <a:lnTo>
                      <a:pt x="139" y="3"/>
                    </a:lnTo>
                    <a:lnTo>
                      <a:pt x="101" y="0"/>
                    </a:lnTo>
                    <a:lnTo>
                      <a:pt x="63" y="3"/>
                    </a:lnTo>
                    <a:lnTo>
                      <a:pt x="28" y="17"/>
                    </a:lnTo>
                    <a:lnTo>
                      <a:pt x="7" y="38"/>
                    </a:lnTo>
                    <a:lnTo>
                      <a:pt x="0" y="58"/>
                    </a:lnTo>
                    <a:lnTo>
                      <a:pt x="7" y="83"/>
                    </a:lnTo>
                    <a:lnTo>
                      <a:pt x="28" y="103"/>
                    </a:lnTo>
                    <a:lnTo>
                      <a:pt x="63" y="114"/>
                    </a:lnTo>
                    <a:lnTo>
                      <a:pt x="101" y="121"/>
                    </a:lnTo>
                    <a:lnTo>
                      <a:pt x="139" y="114"/>
                    </a:lnTo>
                    <a:lnTo>
                      <a:pt x="170" y="103"/>
                    </a:lnTo>
                    <a:lnTo>
                      <a:pt x="190" y="83"/>
                    </a:lnTo>
                    <a:lnTo>
                      <a:pt x="201" y="58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Freeform 123"/>
              <p:cNvSpPr>
                <a:spLocks/>
              </p:cNvSpPr>
              <p:nvPr/>
            </p:nvSpPr>
            <p:spPr bwMode="auto">
              <a:xfrm>
                <a:off x="6219826" y="4022725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6388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8 w 207"/>
                  <a:gd name="T15" fmla="*/ 17463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3 w 207"/>
                  <a:gd name="T29" fmla="*/ 165100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6388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98425 h 128"/>
                  <a:gd name="T48" fmla="*/ 328613 w 207"/>
                  <a:gd name="T49" fmla="*/ 104775 h 128"/>
                  <a:gd name="T50" fmla="*/ 312738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6213 h 128"/>
                  <a:gd name="T66" fmla="*/ 49213 w 207"/>
                  <a:gd name="T67" fmla="*/ 176213 h 128"/>
                  <a:gd name="T68" fmla="*/ 15875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98425 h 128"/>
                  <a:gd name="T74" fmla="*/ 11113 w 207"/>
                  <a:gd name="T75" fmla="*/ 66675 h 128"/>
                  <a:gd name="T76" fmla="*/ 49213 w 207"/>
                  <a:gd name="T77" fmla="*/ 33338 h 128"/>
                  <a:gd name="T78" fmla="*/ 49213 w 207"/>
                  <a:gd name="T79" fmla="*/ 28575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8 w 207"/>
                  <a:gd name="T93" fmla="*/ 66675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3" y="45"/>
                    </a:lnTo>
                    <a:lnTo>
                      <a:pt x="173" y="24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2"/>
                    </a:lnTo>
                    <a:lnTo>
                      <a:pt x="14" y="87"/>
                    </a:lnTo>
                    <a:lnTo>
                      <a:pt x="35" y="107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7"/>
                    </a:lnTo>
                    <a:lnTo>
                      <a:pt x="193" y="87"/>
                    </a:lnTo>
                    <a:lnTo>
                      <a:pt x="190" y="87"/>
                    </a:lnTo>
                    <a:lnTo>
                      <a:pt x="200" y="62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0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7" y="42"/>
                    </a:lnTo>
                    <a:lnTo>
                      <a:pt x="10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2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Freeform 124"/>
              <p:cNvSpPr>
                <a:spLocks/>
              </p:cNvSpPr>
              <p:nvPr/>
            </p:nvSpPr>
            <p:spPr bwMode="auto">
              <a:xfrm>
                <a:off x="6537326" y="4121150"/>
                <a:ext cx="11113" cy="635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6350 h 4"/>
                  <a:gd name="T6" fmla="*/ 11113 w 7"/>
                  <a:gd name="T7" fmla="*/ 0 h 4"/>
                  <a:gd name="T8" fmla="*/ 11113 w 7"/>
                  <a:gd name="T9" fmla="*/ 6350 h 4"/>
                  <a:gd name="T10" fmla="*/ 11113 w 7"/>
                  <a:gd name="T11" fmla="*/ 6350 h 4"/>
                  <a:gd name="T12" fmla="*/ 0 w 7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9" name="Rectangle 125"/>
              <p:cNvSpPr>
                <a:spLocks noChangeArrowheads="1"/>
              </p:cNvSpPr>
              <p:nvPr/>
            </p:nvSpPr>
            <p:spPr bwMode="auto">
              <a:xfrm>
                <a:off x="6318251" y="4067175"/>
                <a:ext cx="187325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SFO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0" name="Freeform 126"/>
              <p:cNvSpPr>
                <a:spLocks/>
              </p:cNvSpPr>
              <p:nvPr/>
            </p:nvSpPr>
            <p:spPr bwMode="auto">
              <a:xfrm>
                <a:off x="8434388" y="4078289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4762 h 121"/>
                  <a:gd name="T8" fmla="*/ 158750 w 200"/>
                  <a:gd name="T9" fmla="*/ 0 h 121"/>
                  <a:gd name="T10" fmla="*/ 98425 w 200"/>
                  <a:gd name="T11" fmla="*/ 4762 h 121"/>
                  <a:gd name="T12" fmla="*/ 42863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3"/>
                    </a:lnTo>
                    <a:lnTo>
                      <a:pt x="100" y="0"/>
                    </a:lnTo>
                    <a:lnTo>
                      <a:pt x="62" y="3"/>
                    </a:lnTo>
                    <a:lnTo>
                      <a:pt x="27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1" name="Freeform 127"/>
              <p:cNvSpPr>
                <a:spLocks/>
              </p:cNvSpPr>
              <p:nvPr/>
            </p:nvSpPr>
            <p:spPr bwMode="auto">
              <a:xfrm>
                <a:off x="8428038" y="4071938"/>
                <a:ext cx="328612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7975 w 207"/>
                  <a:gd name="T3" fmla="*/ 71438 h 128"/>
                  <a:gd name="T4" fmla="*/ 274637 w 207"/>
                  <a:gd name="T5" fmla="*/ 39688 h 128"/>
                  <a:gd name="T6" fmla="*/ 225425 w 207"/>
                  <a:gd name="T7" fmla="*/ 17463 h 128"/>
                  <a:gd name="T8" fmla="*/ 225425 w 207"/>
                  <a:gd name="T9" fmla="*/ 17463 h 128"/>
                  <a:gd name="T10" fmla="*/ 165100 w 207"/>
                  <a:gd name="T11" fmla="*/ 11113 h 128"/>
                  <a:gd name="T12" fmla="*/ 104775 w 207"/>
                  <a:gd name="T13" fmla="*/ 17463 h 128"/>
                  <a:gd name="T14" fmla="*/ 109537 w 207"/>
                  <a:gd name="T15" fmla="*/ 17463 h 128"/>
                  <a:gd name="T16" fmla="*/ 55562 w 207"/>
                  <a:gd name="T17" fmla="*/ 39688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2 w 207"/>
                  <a:gd name="T23" fmla="*/ 100013 h 128"/>
                  <a:gd name="T24" fmla="*/ 22225 w 207"/>
                  <a:gd name="T25" fmla="*/ 138113 h 128"/>
                  <a:gd name="T26" fmla="*/ 22225 w 207"/>
                  <a:gd name="T27" fmla="*/ 138113 h 128"/>
                  <a:gd name="T28" fmla="*/ 55562 w 207"/>
                  <a:gd name="T29" fmla="*/ 165100 h 128"/>
                  <a:gd name="T30" fmla="*/ 109537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7 w 207"/>
                  <a:gd name="T41" fmla="*/ 171450 h 128"/>
                  <a:gd name="T42" fmla="*/ 307975 w 207"/>
                  <a:gd name="T43" fmla="*/ 138113 h 128"/>
                  <a:gd name="T44" fmla="*/ 301625 w 207"/>
                  <a:gd name="T45" fmla="*/ 138113 h 128"/>
                  <a:gd name="T46" fmla="*/ 317500 w 207"/>
                  <a:gd name="T47" fmla="*/ 100013 h 128"/>
                  <a:gd name="T48" fmla="*/ 328612 w 207"/>
                  <a:gd name="T49" fmla="*/ 104775 h 128"/>
                  <a:gd name="T50" fmla="*/ 312737 w 207"/>
                  <a:gd name="T51" fmla="*/ 142875 h 128"/>
                  <a:gd name="T52" fmla="*/ 279400 w 207"/>
                  <a:gd name="T53" fmla="*/ 176213 h 128"/>
                  <a:gd name="T54" fmla="*/ 279400 w 207"/>
                  <a:gd name="T55" fmla="*/ 176213 h 128"/>
                  <a:gd name="T56" fmla="*/ 230187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2 w 207"/>
                  <a:gd name="T65" fmla="*/ 176213 h 128"/>
                  <a:gd name="T66" fmla="*/ 49212 w 207"/>
                  <a:gd name="T67" fmla="*/ 176213 h 128"/>
                  <a:gd name="T68" fmla="*/ 17462 w 207"/>
                  <a:gd name="T69" fmla="*/ 142875 h 128"/>
                  <a:gd name="T70" fmla="*/ 0 w 207"/>
                  <a:gd name="T71" fmla="*/ 104775 h 128"/>
                  <a:gd name="T72" fmla="*/ 0 w 207"/>
                  <a:gd name="T73" fmla="*/ 100013 h 128"/>
                  <a:gd name="T74" fmla="*/ 11112 w 207"/>
                  <a:gd name="T75" fmla="*/ 66675 h 128"/>
                  <a:gd name="T76" fmla="*/ 49212 w 207"/>
                  <a:gd name="T77" fmla="*/ 33338 h 128"/>
                  <a:gd name="T78" fmla="*/ 49212 w 207"/>
                  <a:gd name="T79" fmla="*/ 28575 h 128"/>
                  <a:gd name="T80" fmla="*/ 104775 w 207"/>
                  <a:gd name="T81" fmla="*/ 6350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6350 h 128"/>
                  <a:gd name="T88" fmla="*/ 279400 w 207"/>
                  <a:gd name="T89" fmla="*/ 28575 h 128"/>
                  <a:gd name="T90" fmla="*/ 279400 w 207"/>
                  <a:gd name="T91" fmla="*/ 33338 h 128"/>
                  <a:gd name="T92" fmla="*/ 312737 w 207"/>
                  <a:gd name="T93" fmla="*/ 66675 h 128"/>
                  <a:gd name="T94" fmla="*/ 328612 w 207"/>
                  <a:gd name="T95" fmla="*/ 100013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0" y="66"/>
                    </a:moveTo>
                    <a:lnTo>
                      <a:pt x="190" y="45"/>
                    </a:lnTo>
                    <a:lnTo>
                      <a:pt x="194" y="45"/>
                    </a:lnTo>
                    <a:lnTo>
                      <a:pt x="173" y="25"/>
                    </a:lnTo>
                    <a:lnTo>
                      <a:pt x="142" y="11"/>
                    </a:lnTo>
                    <a:lnTo>
                      <a:pt x="104" y="7"/>
                    </a:lnTo>
                    <a:lnTo>
                      <a:pt x="66" y="11"/>
                    </a:lnTo>
                    <a:lnTo>
                      <a:pt x="69" y="11"/>
                    </a:lnTo>
                    <a:lnTo>
                      <a:pt x="35" y="25"/>
                    </a:lnTo>
                    <a:lnTo>
                      <a:pt x="14" y="45"/>
                    </a:lnTo>
                    <a:lnTo>
                      <a:pt x="7" y="66"/>
                    </a:lnTo>
                    <a:lnTo>
                      <a:pt x="7" y="63"/>
                    </a:lnTo>
                    <a:lnTo>
                      <a:pt x="14" y="87"/>
                    </a:lnTo>
                    <a:lnTo>
                      <a:pt x="35" y="108"/>
                    </a:lnTo>
                    <a:lnTo>
                      <a:pt x="35" y="104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4"/>
                    </a:lnTo>
                    <a:lnTo>
                      <a:pt x="173" y="108"/>
                    </a:lnTo>
                    <a:lnTo>
                      <a:pt x="194" y="87"/>
                    </a:lnTo>
                    <a:lnTo>
                      <a:pt x="190" y="87"/>
                    </a:lnTo>
                    <a:lnTo>
                      <a:pt x="200" y="63"/>
                    </a:lnTo>
                    <a:lnTo>
                      <a:pt x="207" y="66"/>
                    </a:lnTo>
                    <a:lnTo>
                      <a:pt x="197" y="90"/>
                    </a:lnTo>
                    <a:lnTo>
                      <a:pt x="176" y="111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1"/>
                    </a:lnTo>
                    <a:lnTo>
                      <a:pt x="11" y="90"/>
                    </a:lnTo>
                    <a:lnTo>
                      <a:pt x="7" y="90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7" y="42"/>
                    </a:lnTo>
                    <a:lnTo>
                      <a:pt x="11" y="42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66" y="4"/>
                    </a:lnTo>
                    <a:lnTo>
                      <a:pt x="104" y="0"/>
                    </a:lnTo>
                    <a:lnTo>
                      <a:pt x="142" y="4"/>
                    </a:lnTo>
                    <a:lnTo>
                      <a:pt x="145" y="4"/>
                    </a:lnTo>
                    <a:lnTo>
                      <a:pt x="176" y="18"/>
                    </a:lnTo>
                    <a:lnTo>
                      <a:pt x="176" y="21"/>
                    </a:lnTo>
                    <a:lnTo>
                      <a:pt x="197" y="42"/>
                    </a:lnTo>
                    <a:lnTo>
                      <a:pt x="207" y="63"/>
                    </a:lnTo>
                    <a:lnTo>
                      <a:pt x="200" y="66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2" name="Freeform 128"/>
              <p:cNvSpPr>
                <a:spLocks/>
              </p:cNvSpPr>
              <p:nvPr/>
            </p:nvSpPr>
            <p:spPr bwMode="auto">
              <a:xfrm>
                <a:off x="8745538" y="4171951"/>
                <a:ext cx="11112" cy="4763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4763 h 3"/>
                  <a:gd name="T6" fmla="*/ 11112 w 7"/>
                  <a:gd name="T7" fmla="*/ 0 h 3"/>
                  <a:gd name="T8" fmla="*/ 11112 w 7"/>
                  <a:gd name="T9" fmla="*/ 4763 h 3"/>
                  <a:gd name="T10" fmla="*/ 11112 w 7"/>
                  <a:gd name="T11" fmla="*/ 4763 h 3"/>
                  <a:gd name="T12" fmla="*/ 0 w 7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3" name="Rectangle 129"/>
              <p:cNvSpPr>
                <a:spLocks noChangeArrowheads="1"/>
              </p:cNvSpPr>
              <p:nvPr/>
            </p:nvSpPr>
            <p:spPr bwMode="auto">
              <a:xfrm>
                <a:off x="8521700" y="4116389"/>
                <a:ext cx="19685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BWI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64" name="Freeform 130"/>
              <p:cNvSpPr>
                <a:spLocks/>
              </p:cNvSpPr>
              <p:nvPr/>
            </p:nvSpPr>
            <p:spPr bwMode="auto">
              <a:xfrm>
                <a:off x="8763000" y="3348039"/>
                <a:ext cx="317500" cy="192087"/>
              </a:xfrm>
              <a:custGeom>
                <a:avLst/>
                <a:gdLst>
                  <a:gd name="T0" fmla="*/ 317500 w 200"/>
                  <a:gd name="T1" fmla="*/ 93662 h 121"/>
                  <a:gd name="T2" fmla="*/ 301625 w 200"/>
                  <a:gd name="T3" fmla="*/ 60325 h 121"/>
                  <a:gd name="T4" fmla="*/ 268288 w 200"/>
                  <a:gd name="T5" fmla="*/ 26987 h 121"/>
                  <a:gd name="T6" fmla="*/ 219075 w 200"/>
                  <a:gd name="T7" fmla="*/ 6350 h 121"/>
                  <a:gd name="T8" fmla="*/ 158750 w 200"/>
                  <a:gd name="T9" fmla="*/ 0 h 121"/>
                  <a:gd name="T10" fmla="*/ 98425 w 200"/>
                  <a:gd name="T11" fmla="*/ 6350 h 121"/>
                  <a:gd name="T12" fmla="*/ 42863 w 200"/>
                  <a:gd name="T13" fmla="*/ 26987 h 121"/>
                  <a:gd name="T14" fmla="*/ 11113 w 200"/>
                  <a:gd name="T15" fmla="*/ 60325 h 121"/>
                  <a:gd name="T16" fmla="*/ 0 w 200"/>
                  <a:gd name="T17" fmla="*/ 93662 h 121"/>
                  <a:gd name="T18" fmla="*/ 11113 w 200"/>
                  <a:gd name="T19" fmla="*/ 131762 h 121"/>
                  <a:gd name="T20" fmla="*/ 42863 w 200"/>
                  <a:gd name="T21" fmla="*/ 165100 h 121"/>
                  <a:gd name="T22" fmla="*/ 98425 w 200"/>
                  <a:gd name="T23" fmla="*/ 180975 h 121"/>
                  <a:gd name="T24" fmla="*/ 158750 w 200"/>
                  <a:gd name="T25" fmla="*/ 192087 h 121"/>
                  <a:gd name="T26" fmla="*/ 219075 w 200"/>
                  <a:gd name="T27" fmla="*/ 180975 h 121"/>
                  <a:gd name="T28" fmla="*/ 268288 w 200"/>
                  <a:gd name="T29" fmla="*/ 165100 h 121"/>
                  <a:gd name="T30" fmla="*/ 301625 w 200"/>
                  <a:gd name="T31" fmla="*/ 131762 h 121"/>
                  <a:gd name="T32" fmla="*/ 317500 w 200"/>
                  <a:gd name="T33" fmla="*/ 93662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0" h="121">
                    <a:moveTo>
                      <a:pt x="200" y="59"/>
                    </a:moveTo>
                    <a:lnTo>
                      <a:pt x="190" y="38"/>
                    </a:lnTo>
                    <a:lnTo>
                      <a:pt x="169" y="17"/>
                    </a:lnTo>
                    <a:lnTo>
                      <a:pt x="138" y="4"/>
                    </a:lnTo>
                    <a:lnTo>
                      <a:pt x="100" y="0"/>
                    </a:lnTo>
                    <a:lnTo>
                      <a:pt x="62" y="4"/>
                    </a:lnTo>
                    <a:lnTo>
                      <a:pt x="27" y="17"/>
                    </a:lnTo>
                    <a:lnTo>
                      <a:pt x="7" y="38"/>
                    </a:lnTo>
                    <a:lnTo>
                      <a:pt x="0" y="59"/>
                    </a:lnTo>
                    <a:lnTo>
                      <a:pt x="7" y="83"/>
                    </a:lnTo>
                    <a:lnTo>
                      <a:pt x="27" y="104"/>
                    </a:lnTo>
                    <a:lnTo>
                      <a:pt x="62" y="114"/>
                    </a:lnTo>
                    <a:lnTo>
                      <a:pt x="100" y="121"/>
                    </a:lnTo>
                    <a:lnTo>
                      <a:pt x="138" y="114"/>
                    </a:lnTo>
                    <a:lnTo>
                      <a:pt x="169" y="104"/>
                    </a:lnTo>
                    <a:lnTo>
                      <a:pt x="190" y="83"/>
                    </a:lnTo>
                    <a:lnTo>
                      <a:pt x="200" y="59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5" name="Freeform 131"/>
              <p:cNvSpPr>
                <a:spLocks/>
              </p:cNvSpPr>
              <p:nvPr/>
            </p:nvSpPr>
            <p:spPr bwMode="auto">
              <a:xfrm>
                <a:off x="8756651" y="3343275"/>
                <a:ext cx="328613" cy="203200"/>
              </a:xfrm>
              <a:custGeom>
                <a:avLst/>
                <a:gdLst>
                  <a:gd name="T0" fmla="*/ 301625 w 207"/>
                  <a:gd name="T1" fmla="*/ 71438 h 128"/>
                  <a:gd name="T2" fmla="*/ 307975 w 207"/>
                  <a:gd name="T3" fmla="*/ 71438 h 128"/>
                  <a:gd name="T4" fmla="*/ 274638 w 207"/>
                  <a:gd name="T5" fmla="*/ 38100 h 128"/>
                  <a:gd name="T6" fmla="*/ 225425 w 207"/>
                  <a:gd name="T7" fmla="*/ 15875 h 128"/>
                  <a:gd name="T8" fmla="*/ 225425 w 207"/>
                  <a:gd name="T9" fmla="*/ 15875 h 128"/>
                  <a:gd name="T10" fmla="*/ 165100 w 207"/>
                  <a:gd name="T11" fmla="*/ 11113 h 128"/>
                  <a:gd name="T12" fmla="*/ 104775 w 207"/>
                  <a:gd name="T13" fmla="*/ 15875 h 128"/>
                  <a:gd name="T14" fmla="*/ 109538 w 207"/>
                  <a:gd name="T15" fmla="*/ 15875 h 128"/>
                  <a:gd name="T16" fmla="*/ 55563 w 207"/>
                  <a:gd name="T17" fmla="*/ 38100 h 128"/>
                  <a:gd name="T18" fmla="*/ 22225 w 207"/>
                  <a:gd name="T19" fmla="*/ 71438 h 128"/>
                  <a:gd name="T20" fmla="*/ 22225 w 207"/>
                  <a:gd name="T21" fmla="*/ 71438 h 128"/>
                  <a:gd name="T22" fmla="*/ 11113 w 207"/>
                  <a:gd name="T23" fmla="*/ 98425 h 128"/>
                  <a:gd name="T24" fmla="*/ 22225 w 207"/>
                  <a:gd name="T25" fmla="*/ 136525 h 128"/>
                  <a:gd name="T26" fmla="*/ 22225 w 207"/>
                  <a:gd name="T27" fmla="*/ 136525 h 128"/>
                  <a:gd name="T28" fmla="*/ 55563 w 207"/>
                  <a:gd name="T29" fmla="*/ 163513 h 128"/>
                  <a:gd name="T30" fmla="*/ 109538 w 207"/>
                  <a:gd name="T31" fmla="*/ 180975 h 128"/>
                  <a:gd name="T32" fmla="*/ 104775 w 207"/>
                  <a:gd name="T33" fmla="*/ 180975 h 128"/>
                  <a:gd name="T34" fmla="*/ 165100 w 207"/>
                  <a:gd name="T35" fmla="*/ 192088 h 128"/>
                  <a:gd name="T36" fmla="*/ 225425 w 207"/>
                  <a:gd name="T37" fmla="*/ 180975 h 128"/>
                  <a:gd name="T38" fmla="*/ 225425 w 207"/>
                  <a:gd name="T39" fmla="*/ 180975 h 128"/>
                  <a:gd name="T40" fmla="*/ 274638 w 207"/>
                  <a:gd name="T41" fmla="*/ 169863 h 128"/>
                  <a:gd name="T42" fmla="*/ 307975 w 207"/>
                  <a:gd name="T43" fmla="*/ 136525 h 128"/>
                  <a:gd name="T44" fmla="*/ 301625 w 207"/>
                  <a:gd name="T45" fmla="*/ 136525 h 128"/>
                  <a:gd name="T46" fmla="*/ 319088 w 207"/>
                  <a:gd name="T47" fmla="*/ 98425 h 128"/>
                  <a:gd name="T48" fmla="*/ 328613 w 207"/>
                  <a:gd name="T49" fmla="*/ 103188 h 128"/>
                  <a:gd name="T50" fmla="*/ 312738 w 207"/>
                  <a:gd name="T51" fmla="*/ 141288 h 128"/>
                  <a:gd name="T52" fmla="*/ 279400 w 207"/>
                  <a:gd name="T53" fmla="*/ 174625 h 128"/>
                  <a:gd name="T54" fmla="*/ 279400 w 207"/>
                  <a:gd name="T55" fmla="*/ 174625 h 128"/>
                  <a:gd name="T56" fmla="*/ 230188 w 207"/>
                  <a:gd name="T57" fmla="*/ 192088 h 128"/>
                  <a:gd name="T58" fmla="*/ 165100 w 207"/>
                  <a:gd name="T59" fmla="*/ 203200 h 128"/>
                  <a:gd name="T60" fmla="*/ 165100 w 207"/>
                  <a:gd name="T61" fmla="*/ 203200 h 128"/>
                  <a:gd name="T62" fmla="*/ 104775 w 207"/>
                  <a:gd name="T63" fmla="*/ 192088 h 128"/>
                  <a:gd name="T64" fmla="*/ 49213 w 207"/>
                  <a:gd name="T65" fmla="*/ 174625 h 128"/>
                  <a:gd name="T66" fmla="*/ 49213 w 207"/>
                  <a:gd name="T67" fmla="*/ 174625 h 128"/>
                  <a:gd name="T68" fmla="*/ 17463 w 207"/>
                  <a:gd name="T69" fmla="*/ 141288 h 128"/>
                  <a:gd name="T70" fmla="*/ 0 w 207"/>
                  <a:gd name="T71" fmla="*/ 103188 h 128"/>
                  <a:gd name="T72" fmla="*/ 0 w 207"/>
                  <a:gd name="T73" fmla="*/ 98425 h 128"/>
                  <a:gd name="T74" fmla="*/ 11113 w 207"/>
                  <a:gd name="T75" fmla="*/ 65088 h 128"/>
                  <a:gd name="T76" fmla="*/ 49213 w 207"/>
                  <a:gd name="T77" fmla="*/ 31750 h 128"/>
                  <a:gd name="T78" fmla="*/ 49213 w 207"/>
                  <a:gd name="T79" fmla="*/ 26988 h 128"/>
                  <a:gd name="T80" fmla="*/ 104775 w 207"/>
                  <a:gd name="T81" fmla="*/ 4763 h 128"/>
                  <a:gd name="T82" fmla="*/ 165100 w 207"/>
                  <a:gd name="T83" fmla="*/ 0 h 128"/>
                  <a:gd name="T84" fmla="*/ 165100 w 207"/>
                  <a:gd name="T85" fmla="*/ 0 h 128"/>
                  <a:gd name="T86" fmla="*/ 225425 w 207"/>
                  <a:gd name="T87" fmla="*/ 4763 h 128"/>
                  <a:gd name="T88" fmla="*/ 279400 w 207"/>
                  <a:gd name="T89" fmla="*/ 26988 h 128"/>
                  <a:gd name="T90" fmla="*/ 279400 w 207"/>
                  <a:gd name="T91" fmla="*/ 31750 h 128"/>
                  <a:gd name="T92" fmla="*/ 312738 w 207"/>
                  <a:gd name="T93" fmla="*/ 65088 h 128"/>
                  <a:gd name="T94" fmla="*/ 328613 w 207"/>
                  <a:gd name="T95" fmla="*/ 98425 h 1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7" h="128">
                    <a:moveTo>
                      <a:pt x="201" y="65"/>
                    </a:moveTo>
                    <a:lnTo>
                      <a:pt x="190" y="45"/>
                    </a:lnTo>
                    <a:lnTo>
                      <a:pt x="194" y="45"/>
                    </a:lnTo>
                    <a:lnTo>
                      <a:pt x="173" y="24"/>
                    </a:lnTo>
                    <a:lnTo>
                      <a:pt x="142" y="10"/>
                    </a:lnTo>
                    <a:lnTo>
                      <a:pt x="104" y="7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35" y="24"/>
                    </a:lnTo>
                    <a:lnTo>
                      <a:pt x="14" y="45"/>
                    </a:lnTo>
                    <a:lnTo>
                      <a:pt x="7" y="65"/>
                    </a:lnTo>
                    <a:lnTo>
                      <a:pt x="7" y="62"/>
                    </a:lnTo>
                    <a:lnTo>
                      <a:pt x="14" y="86"/>
                    </a:lnTo>
                    <a:lnTo>
                      <a:pt x="35" y="107"/>
                    </a:lnTo>
                    <a:lnTo>
                      <a:pt x="35" y="103"/>
                    </a:lnTo>
                    <a:lnTo>
                      <a:pt x="69" y="114"/>
                    </a:lnTo>
                    <a:lnTo>
                      <a:pt x="66" y="114"/>
                    </a:lnTo>
                    <a:lnTo>
                      <a:pt x="104" y="121"/>
                    </a:lnTo>
                    <a:lnTo>
                      <a:pt x="142" y="114"/>
                    </a:lnTo>
                    <a:lnTo>
                      <a:pt x="173" y="103"/>
                    </a:lnTo>
                    <a:lnTo>
                      <a:pt x="173" y="107"/>
                    </a:lnTo>
                    <a:lnTo>
                      <a:pt x="194" y="86"/>
                    </a:lnTo>
                    <a:lnTo>
                      <a:pt x="190" y="86"/>
                    </a:lnTo>
                    <a:lnTo>
                      <a:pt x="201" y="62"/>
                    </a:lnTo>
                    <a:lnTo>
                      <a:pt x="207" y="65"/>
                    </a:lnTo>
                    <a:lnTo>
                      <a:pt x="197" y="89"/>
                    </a:lnTo>
                    <a:lnTo>
                      <a:pt x="176" y="110"/>
                    </a:lnTo>
                    <a:lnTo>
                      <a:pt x="145" y="121"/>
                    </a:lnTo>
                    <a:lnTo>
                      <a:pt x="142" y="121"/>
                    </a:lnTo>
                    <a:lnTo>
                      <a:pt x="104" y="128"/>
                    </a:lnTo>
                    <a:lnTo>
                      <a:pt x="66" y="121"/>
                    </a:lnTo>
                    <a:lnTo>
                      <a:pt x="31" y="110"/>
                    </a:lnTo>
                    <a:lnTo>
                      <a:pt x="11" y="89"/>
                    </a:lnTo>
                    <a:lnTo>
                      <a:pt x="7" y="89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7" y="41"/>
                    </a:lnTo>
                    <a:lnTo>
                      <a:pt x="11" y="41"/>
                    </a:lnTo>
                    <a:lnTo>
                      <a:pt x="31" y="20"/>
                    </a:lnTo>
                    <a:lnTo>
                      <a:pt x="31" y="17"/>
                    </a:lnTo>
                    <a:lnTo>
                      <a:pt x="66" y="3"/>
                    </a:lnTo>
                    <a:lnTo>
                      <a:pt x="104" y="0"/>
                    </a:lnTo>
                    <a:lnTo>
                      <a:pt x="142" y="3"/>
                    </a:lnTo>
                    <a:lnTo>
                      <a:pt x="145" y="3"/>
                    </a:lnTo>
                    <a:lnTo>
                      <a:pt x="176" y="17"/>
                    </a:lnTo>
                    <a:lnTo>
                      <a:pt x="176" y="20"/>
                    </a:lnTo>
                    <a:lnTo>
                      <a:pt x="197" y="41"/>
                    </a:lnTo>
                    <a:lnTo>
                      <a:pt x="207" y="62"/>
                    </a:lnTo>
                    <a:lnTo>
                      <a:pt x="201" y="65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6" name="Freeform 132"/>
              <p:cNvSpPr>
                <a:spLocks/>
              </p:cNvSpPr>
              <p:nvPr/>
            </p:nvSpPr>
            <p:spPr bwMode="auto">
              <a:xfrm>
                <a:off x="9075739" y="3441701"/>
                <a:ext cx="9525" cy="476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4763 h 3"/>
                  <a:gd name="T6" fmla="*/ 9525 w 6"/>
                  <a:gd name="T7" fmla="*/ 0 h 3"/>
                  <a:gd name="T8" fmla="*/ 9525 w 6"/>
                  <a:gd name="T9" fmla="*/ 4763 h 3"/>
                  <a:gd name="T10" fmla="*/ 9525 w 6"/>
                  <a:gd name="T11" fmla="*/ 4763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Rectangle 133"/>
              <p:cNvSpPr>
                <a:spLocks noChangeArrowheads="1"/>
              </p:cNvSpPr>
              <p:nvPr/>
            </p:nvSpPr>
            <p:spPr bwMode="auto">
              <a:xfrm>
                <a:off x="8848725" y="3386139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PVD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8" name="Rectangle 134"/>
              <p:cNvSpPr>
                <a:spLocks noChangeArrowheads="1"/>
              </p:cNvSpPr>
              <p:nvPr/>
            </p:nvSpPr>
            <p:spPr bwMode="auto">
              <a:xfrm>
                <a:off x="8412163" y="311785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867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69" name="Rectangle 135"/>
              <p:cNvSpPr>
                <a:spLocks noChangeArrowheads="1"/>
              </p:cNvSpPr>
              <p:nvPr/>
            </p:nvSpPr>
            <p:spPr bwMode="auto">
              <a:xfrm>
                <a:off x="7491413" y="3024189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2704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70" name="Rectangle 136"/>
              <p:cNvSpPr>
                <a:spLocks noChangeArrowheads="1"/>
              </p:cNvSpPr>
              <p:nvPr/>
            </p:nvSpPr>
            <p:spPr bwMode="auto">
              <a:xfrm>
                <a:off x="8648700" y="35179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187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1" name="Rectangle 137"/>
              <p:cNvSpPr>
                <a:spLocks noChangeArrowheads="1"/>
              </p:cNvSpPr>
              <p:nvPr/>
            </p:nvSpPr>
            <p:spPr bwMode="auto">
              <a:xfrm>
                <a:off x="9085263" y="389731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1258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2" name="Rectangle 138"/>
              <p:cNvSpPr>
                <a:spLocks noChangeArrowheads="1"/>
              </p:cNvSpPr>
              <p:nvPr/>
            </p:nvSpPr>
            <p:spPr bwMode="auto">
              <a:xfrm>
                <a:off x="8313738" y="335915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849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3" name="Rectangle 139"/>
              <p:cNvSpPr>
                <a:spLocks noChangeArrowheads="1"/>
              </p:cNvSpPr>
              <p:nvPr/>
            </p:nvSpPr>
            <p:spPr bwMode="auto">
              <a:xfrm>
                <a:off x="8901113" y="36449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144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4" name="Rectangle 140"/>
              <p:cNvSpPr>
                <a:spLocks noChangeArrowheads="1"/>
              </p:cNvSpPr>
              <p:nvPr/>
            </p:nvSpPr>
            <p:spPr bwMode="auto">
              <a:xfrm>
                <a:off x="8154988" y="363378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 dirty="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740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  <p:sp>
            <p:nvSpPr>
              <p:cNvPr id="18575" name="Rectangle 141"/>
              <p:cNvSpPr>
                <a:spLocks noChangeArrowheads="1"/>
              </p:cNvSpPr>
              <p:nvPr/>
            </p:nvSpPr>
            <p:spPr bwMode="auto">
              <a:xfrm>
                <a:off x="7853363" y="416560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1391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6" name="Rectangle 142"/>
              <p:cNvSpPr>
                <a:spLocks noChangeArrowheads="1"/>
              </p:cNvSpPr>
              <p:nvPr/>
            </p:nvSpPr>
            <p:spPr bwMode="auto">
              <a:xfrm>
                <a:off x="8458200" y="391953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7" name="Rectangle 143"/>
              <p:cNvSpPr>
                <a:spLocks noChangeArrowheads="1"/>
              </p:cNvSpPr>
              <p:nvPr/>
            </p:nvSpPr>
            <p:spPr bwMode="auto">
              <a:xfrm>
                <a:off x="8532813" y="4522789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946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8" name="Rectangle 144"/>
              <p:cNvSpPr>
                <a:spLocks noChangeArrowheads="1"/>
              </p:cNvSpPr>
              <p:nvPr/>
            </p:nvSpPr>
            <p:spPr bwMode="auto">
              <a:xfrm>
                <a:off x="8707438" y="4352925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1090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79" name="Rectangle 145"/>
              <p:cNvSpPr>
                <a:spLocks noChangeArrowheads="1"/>
              </p:cNvSpPr>
              <p:nvPr/>
            </p:nvSpPr>
            <p:spPr bwMode="auto">
              <a:xfrm>
                <a:off x="7793038" y="481965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1121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0" name="Rectangle 146"/>
              <p:cNvSpPr>
                <a:spLocks noChangeArrowheads="1"/>
              </p:cNvSpPr>
              <p:nvPr/>
            </p:nvSpPr>
            <p:spPr bwMode="auto">
              <a:xfrm>
                <a:off x="7354888" y="5092700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2342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1" name="Rectangle 147"/>
              <p:cNvSpPr>
                <a:spLocks noChangeArrowheads="1"/>
              </p:cNvSpPr>
              <p:nvPr/>
            </p:nvSpPr>
            <p:spPr bwMode="auto">
              <a:xfrm>
                <a:off x="7085013" y="3743325"/>
                <a:ext cx="2032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1846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2" name="Rectangle 148"/>
              <p:cNvSpPr>
                <a:spLocks noChangeArrowheads="1"/>
              </p:cNvSpPr>
              <p:nvPr/>
            </p:nvSpPr>
            <p:spPr bwMode="auto">
              <a:xfrm>
                <a:off x="8012113" y="3770314"/>
                <a:ext cx="1524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621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3" name="Rectangle 149"/>
              <p:cNvSpPr>
                <a:spLocks noChangeArrowheads="1"/>
              </p:cNvSpPr>
              <p:nvPr/>
            </p:nvSpPr>
            <p:spPr bwMode="auto">
              <a:xfrm>
                <a:off x="7589838" y="3984625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802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4" name="Rectangle 150"/>
              <p:cNvSpPr>
                <a:spLocks noChangeArrowheads="1"/>
              </p:cNvSpPr>
              <p:nvPr/>
            </p:nvSpPr>
            <p:spPr bwMode="auto">
              <a:xfrm>
                <a:off x="6767513" y="425291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1464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5" name="Rectangle 151"/>
              <p:cNvSpPr>
                <a:spLocks noChangeArrowheads="1"/>
              </p:cNvSpPr>
              <p:nvPr/>
            </p:nvSpPr>
            <p:spPr bwMode="auto">
              <a:xfrm>
                <a:off x="6805613" y="4627564"/>
                <a:ext cx="203200" cy="122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1235</a:t>
                </a:r>
                <a:endParaRPr lang="en-US" altLang="zh-TW">
                  <a:ea typeface="新細明體" pitchFamily="18" charset="-120"/>
                </a:endParaRPr>
              </a:p>
            </p:txBody>
          </p:sp>
          <p:sp>
            <p:nvSpPr>
              <p:cNvPr id="18586" name="Rectangle 152"/>
              <p:cNvSpPr>
                <a:spLocks noChangeArrowheads="1"/>
              </p:cNvSpPr>
              <p:nvPr/>
            </p:nvSpPr>
            <p:spPr bwMode="auto">
              <a:xfrm>
                <a:off x="6407150" y="4330700"/>
                <a:ext cx="152400" cy="122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zh-TW" sz="800">
                    <a:solidFill>
                      <a:srgbClr val="000000"/>
                    </a:solidFill>
                    <a:latin typeface="Times" panose="02020603050405020304" pitchFamily="18" charset="0"/>
                    <a:ea typeface="新細明體" pitchFamily="18" charset="-120"/>
                  </a:rPr>
                  <a:t>337</a:t>
                </a:r>
                <a:endParaRPr lang="en-US" altLang="zh-TW">
                  <a:ea typeface="新細明體" pitchFamily="18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644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</a:p>
        </p:txBody>
      </p:sp>
      <p:sp>
        <p:nvSpPr>
          <p:cNvPr id="77853" name="Text Box 42"/>
          <p:cNvSpPr txBox="1">
            <a:spLocks noChangeArrowheads="1"/>
          </p:cNvSpPr>
          <p:nvPr/>
        </p:nvSpPr>
        <p:spPr bwMode="auto">
          <a:xfrm>
            <a:off x="3327400" y="2925764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4"/>
                </a:solidFill>
                <a:ea typeface="新細明體" charset="-120"/>
              </a:rPr>
              <a:t>discovery</a:t>
            </a: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 edge</a:t>
            </a:r>
          </a:p>
        </p:txBody>
      </p:sp>
      <p:sp>
        <p:nvSpPr>
          <p:cNvPr id="77854" name="Text Box 43"/>
          <p:cNvSpPr txBox="1">
            <a:spLocks noChangeArrowheads="1"/>
          </p:cNvSpPr>
          <p:nvPr/>
        </p:nvSpPr>
        <p:spPr bwMode="auto">
          <a:xfrm>
            <a:off x="3336926" y="3352801"/>
            <a:ext cx="1558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2"/>
                </a:solidFill>
                <a:ea typeface="新細明體" charset="-120"/>
              </a:rPr>
              <a:t>back</a:t>
            </a:r>
            <a:r>
              <a:rPr lang="en-US" altLang="zh-TW" sz="2400" b="0" dirty="0">
                <a:solidFill>
                  <a:schemeClr val="accent2"/>
                </a:solidFill>
                <a:ea typeface="新細明體" charset="-120"/>
              </a:rPr>
              <a:t> edge</a:t>
            </a:r>
          </a:p>
        </p:txBody>
      </p:sp>
      <p:sp>
        <p:nvSpPr>
          <p:cNvPr id="77855" name="Oval 44"/>
          <p:cNvSpPr>
            <a:spLocks noChangeAspect="1" noChangeArrowheads="1"/>
          </p:cNvSpPr>
          <p:nvPr/>
        </p:nvSpPr>
        <p:spPr bwMode="auto">
          <a:xfrm>
            <a:off x="2525713" y="2117726"/>
            <a:ext cx="366712" cy="36671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 dirty="0">
                <a:ea typeface="新細明體" charset="-120"/>
              </a:rPr>
              <a:t>A</a:t>
            </a:r>
          </a:p>
        </p:txBody>
      </p:sp>
      <p:sp>
        <p:nvSpPr>
          <p:cNvPr id="77856" name="Text Box 45"/>
          <p:cNvSpPr txBox="1">
            <a:spLocks noChangeArrowheads="1"/>
          </p:cNvSpPr>
          <p:nvPr/>
        </p:nvSpPr>
        <p:spPr bwMode="auto">
          <a:xfrm>
            <a:off x="3336926" y="2071689"/>
            <a:ext cx="19732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4"/>
                </a:solidFill>
                <a:ea typeface="新細明體" charset="-120"/>
              </a:rPr>
              <a:t>visited</a:t>
            </a:r>
            <a:r>
              <a:rPr lang="en-US" altLang="zh-TW" sz="2400" b="0" dirty="0">
                <a:solidFill>
                  <a:schemeClr val="accent4"/>
                </a:solidFill>
                <a:ea typeface="新細明體" charset="-120"/>
              </a:rPr>
              <a:t> vertex</a:t>
            </a:r>
          </a:p>
        </p:txBody>
      </p:sp>
      <p:sp>
        <p:nvSpPr>
          <p:cNvPr id="77857" name="Oval 46"/>
          <p:cNvSpPr>
            <a:spLocks noChangeAspect="1" noChangeArrowheads="1"/>
          </p:cNvSpPr>
          <p:nvPr/>
        </p:nvSpPr>
        <p:spPr bwMode="auto">
          <a:xfrm>
            <a:off x="2525713" y="1689101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1800" b="0">
                <a:ea typeface="新細明體" charset="-120"/>
              </a:rPr>
              <a:t>A</a:t>
            </a:r>
          </a:p>
        </p:txBody>
      </p:sp>
      <p:sp>
        <p:nvSpPr>
          <p:cNvPr id="77858" name="Text Box 47"/>
          <p:cNvSpPr txBox="1">
            <a:spLocks noChangeArrowheads="1"/>
          </p:cNvSpPr>
          <p:nvPr/>
        </p:nvSpPr>
        <p:spPr bwMode="auto">
          <a:xfrm>
            <a:off x="3336926" y="1644651"/>
            <a:ext cx="2606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 dirty="0">
                <a:solidFill>
                  <a:schemeClr val="accent1"/>
                </a:solidFill>
                <a:ea typeface="新細明體" charset="-120"/>
              </a:rPr>
              <a:t>unexplored</a:t>
            </a:r>
            <a:r>
              <a:rPr lang="en-US" altLang="zh-TW" sz="2400" b="0" dirty="0">
                <a:solidFill>
                  <a:schemeClr val="accent1"/>
                </a:solidFill>
                <a:ea typeface="新細明體" charset="-120"/>
              </a:rPr>
              <a:t> vertex</a:t>
            </a:r>
          </a:p>
        </p:txBody>
      </p:sp>
      <p:sp>
        <p:nvSpPr>
          <p:cNvPr id="77859" name="Text Box 48"/>
          <p:cNvSpPr txBox="1">
            <a:spLocks noChangeArrowheads="1"/>
          </p:cNvSpPr>
          <p:nvPr/>
        </p:nvSpPr>
        <p:spPr bwMode="auto">
          <a:xfrm>
            <a:off x="3336926" y="2498726"/>
            <a:ext cx="242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TW" sz="2400" b="0" u="sng">
                <a:ea typeface="新細明體" charset="-120"/>
              </a:rPr>
              <a:t>unexplored</a:t>
            </a:r>
            <a:r>
              <a:rPr lang="en-US" altLang="zh-TW" sz="2400" b="0">
                <a:ea typeface="新細明體" charset="-120"/>
              </a:rPr>
              <a:t> edge</a:t>
            </a:r>
          </a:p>
        </p:txBody>
      </p:sp>
      <p:grpSp>
        <p:nvGrpSpPr>
          <p:cNvPr id="77860" name="Group 49"/>
          <p:cNvGrpSpPr>
            <a:grpSpLocks/>
          </p:cNvGrpSpPr>
          <p:nvPr/>
        </p:nvGrpSpPr>
        <p:grpSpPr bwMode="auto">
          <a:xfrm>
            <a:off x="2270125" y="2728914"/>
            <a:ext cx="877888" cy="852487"/>
            <a:chOff x="432" y="1691"/>
            <a:chExt cx="937" cy="537"/>
          </a:xfrm>
        </p:grpSpPr>
        <p:sp>
          <p:nvSpPr>
            <p:cNvPr id="77876" name="Line 50"/>
            <p:cNvSpPr>
              <a:spLocks noChangeShapeType="1"/>
            </p:cNvSpPr>
            <p:nvPr/>
          </p:nvSpPr>
          <p:spPr bwMode="auto">
            <a:xfrm>
              <a:off x="432" y="1959"/>
              <a:ext cx="937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877" name="Line 51"/>
            <p:cNvSpPr>
              <a:spLocks noChangeShapeType="1"/>
            </p:cNvSpPr>
            <p:nvPr/>
          </p:nvSpPr>
          <p:spPr bwMode="auto">
            <a:xfrm>
              <a:off x="432" y="2228"/>
              <a:ext cx="93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878" name="Line 52"/>
            <p:cNvSpPr>
              <a:spLocks noChangeShapeType="1"/>
            </p:cNvSpPr>
            <p:nvPr/>
          </p:nvSpPr>
          <p:spPr bwMode="auto">
            <a:xfrm>
              <a:off x="432" y="1691"/>
              <a:ext cx="9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77861" name="AutoShape 53"/>
          <p:cNvSpPr>
            <a:spLocks noChangeArrowheads="1"/>
          </p:cNvSpPr>
          <p:nvPr/>
        </p:nvSpPr>
        <p:spPr bwMode="auto">
          <a:xfrm rot="5400000">
            <a:off x="8283576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7862" name="AutoShape 54"/>
          <p:cNvSpPr>
            <a:spLocks noChangeArrowheads="1"/>
          </p:cNvSpPr>
          <p:nvPr/>
        </p:nvSpPr>
        <p:spPr bwMode="auto">
          <a:xfrm rot="8100000" flipH="1" flipV="1">
            <a:off x="5729288" y="3629026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63" name="Text Box 55"/>
              <p:cNvSpPr txBox="1">
                <a:spLocks noChangeArrowheads="1"/>
              </p:cNvSpPr>
              <p:nvPr/>
            </p:nvSpPr>
            <p:spPr bwMode="auto">
              <a:xfrm>
                <a:off x="3432175" y="3895725"/>
                <a:ext cx="245745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𝑩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63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175" y="3895725"/>
                <a:ext cx="2457450" cy="368300"/>
              </a:xfrm>
              <a:prstGeom prst="rect">
                <a:avLst/>
              </a:prstGeom>
              <a:blipFill rotWithShape="0">
                <a:blip r:embed="rId3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64" name="Text Box 56"/>
              <p:cNvSpPr txBox="1">
                <a:spLocks noChangeArrowheads="1"/>
              </p:cNvSpPr>
              <p:nvPr/>
            </p:nvSpPr>
            <p:spPr bwMode="auto">
              <a:xfrm>
                <a:off x="8170864" y="908051"/>
                <a:ext cx="2028825" cy="64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64" name="Text 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70864" y="908051"/>
                <a:ext cx="2028825" cy="644525"/>
              </a:xfrm>
              <a:prstGeom prst="rect">
                <a:avLst/>
              </a:prstGeom>
              <a:blipFill rotWithShape="0">
                <a:blip r:embed="rId4"/>
                <a:stretch>
                  <a:fillRect b="-10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865" name="Text Box 57"/>
              <p:cNvSpPr txBox="1">
                <a:spLocks noChangeArrowheads="1"/>
              </p:cNvSpPr>
              <p:nvPr/>
            </p:nvSpPr>
            <p:spPr bwMode="auto">
              <a:xfrm>
                <a:off x="8112125" y="4005263"/>
                <a:ext cx="237648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65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25" y="4005263"/>
                <a:ext cx="2376488" cy="368300"/>
              </a:xfrm>
              <a:prstGeom prst="rect">
                <a:avLst/>
              </a:prstGeom>
              <a:blipFill rotWithShape="0">
                <a:blip r:embed="rId5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667001" y="4265613"/>
            <a:ext cx="3081338" cy="1835151"/>
            <a:chOff x="2667001" y="4265613"/>
            <a:chExt cx="3081338" cy="1835151"/>
          </a:xfrm>
        </p:grpSpPr>
        <p:sp>
          <p:nvSpPr>
            <p:cNvPr id="77828" name="Oval 4"/>
            <p:cNvSpPr>
              <a:spLocks noChangeAspect="1" noChangeArrowheads="1"/>
            </p:cNvSpPr>
            <p:nvPr/>
          </p:nvSpPr>
          <p:spPr bwMode="auto">
            <a:xfrm>
              <a:off x="4130676" y="4997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7829" name="Oval 5"/>
            <p:cNvSpPr>
              <a:spLocks noChangeAspect="1" noChangeArrowheads="1"/>
            </p:cNvSpPr>
            <p:nvPr/>
          </p:nvSpPr>
          <p:spPr bwMode="auto">
            <a:xfrm>
              <a:off x="2667001" y="4997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7830" name="Oval 6"/>
            <p:cNvSpPr>
              <a:spLocks noChangeAspect="1" noChangeArrowheads="1"/>
            </p:cNvSpPr>
            <p:nvPr/>
          </p:nvSpPr>
          <p:spPr bwMode="auto">
            <a:xfrm>
              <a:off x="3398838" y="4265613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77831" name="Oval 7"/>
            <p:cNvSpPr>
              <a:spLocks noChangeAspect="1" noChangeArrowheads="1"/>
            </p:cNvSpPr>
            <p:nvPr/>
          </p:nvSpPr>
          <p:spPr bwMode="auto">
            <a:xfrm>
              <a:off x="3398838" y="5729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7832" name="AutoShape 8"/>
            <p:cNvCxnSpPr>
              <a:cxnSpLocks noChangeAspect="1" noChangeShapeType="1"/>
              <a:stCxn id="77830" idx="3"/>
              <a:endCxn id="77829" idx="7"/>
            </p:cNvCxnSpPr>
            <p:nvPr/>
          </p:nvCxnSpPr>
          <p:spPr bwMode="auto">
            <a:xfrm flipH="1">
              <a:off x="2979739" y="4597401"/>
              <a:ext cx="471487" cy="4429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3" name="AutoShape 9"/>
            <p:cNvCxnSpPr>
              <a:cxnSpLocks noChangeAspect="1" noChangeShapeType="1"/>
              <a:stCxn id="77831" idx="1"/>
              <a:endCxn id="77829" idx="5"/>
            </p:cNvCxnSpPr>
            <p:nvPr/>
          </p:nvCxnSpPr>
          <p:spPr bwMode="auto">
            <a:xfrm flipH="1" flipV="1">
              <a:off x="2978151" y="5316539"/>
              <a:ext cx="474663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4" name="AutoShape 10"/>
            <p:cNvCxnSpPr>
              <a:cxnSpLocks noChangeAspect="1" noChangeShapeType="1"/>
              <a:stCxn id="77831" idx="7"/>
              <a:endCxn id="77828" idx="3"/>
            </p:cNvCxnSpPr>
            <p:nvPr/>
          </p:nvCxnSpPr>
          <p:spPr bwMode="auto">
            <a:xfrm flipV="1">
              <a:off x="3709988" y="5316539"/>
              <a:ext cx="474662" cy="4587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5" name="AutoShape 11"/>
            <p:cNvCxnSpPr>
              <a:cxnSpLocks noChangeAspect="1" noChangeShapeType="1"/>
              <a:stCxn id="77830" idx="5"/>
              <a:endCxn id="77828" idx="1"/>
            </p:cNvCxnSpPr>
            <p:nvPr/>
          </p:nvCxnSpPr>
          <p:spPr bwMode="auto">
            <a:xfrm>
              <a:off x="3711575" y="4597401"/>
              <a:ext cx="471488" cy="4429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6" name="AutoShape 12"/>
            <p:cNvCxnSpPr>
              <a:cxnSpLocks noChangeAspect="1" noChangeShapeType="1"/>
              <a:stCxn id="77830" idx="4"/>
              <a:endCxn id="77831" idx="0"/>
            </p:cNvCxnSpPr>
            <p:nvPr/>
          </p:nvCxnSpPr>
          <p:spPr bwMode="auto">
            <a:xfrm>
              <a:off x="3581400" y="4649789"/>
              <a:ext cx="0" cy="10683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37" name="Oval 13"/>
            <p:cNvSpPr>
              <a:spLocks noChangeAspect="1" noChangeArrowheads="1"/>
            </p:cNvSpPr>
            <p:nvPr/>
          </p:nvSpPr>
          <p:spPr bwMode="auto">
            <a:xfrm>
              <a:off x="5381626" y="49974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7838" name="AutoShape 14"/>
            <p:cNvCxnSpPr>
              <a:cxnSpLocks noChangeAspect="1" noChangeShapeType="1"/>
              <a:stCxn id="77831" idx="6"/>
              <a:endCxn id="77837" idx="3"/>
            </p:cNvCxnSpPr>
            <p:nvPr/>
          </p:nvCxnSpPr>
          <p:spPr bwMode="auto">
            <a:xfrm flipV="1">
              <a:off x="3773489" y="5319714"/>
              <a:ext cx="1660525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39" name="AutoShape 15"/>
            <p:cNvCxnSpPr>
              <a:cxnSpLocks noChangeAspect="1" noChangeShapeType="1"/>
              <a:stCxn id="77837" idx="1"/>
              <a:endCxn id="77830" idx="6"/>
            </p:cNvCxnSpPr>
            <p:nvPr/>
          </p:nvCxnSpPr>
          <p:spPr bwMode="auto">
            <a:xfrm flipH="1" flipV="1">
              <a:off x="3783013" y="4448175"/>
              <a:ext cx="165100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66" name="AutoShape 61"/>
            <p:cNvCxnSpPr>
              <a:cxnSpLocks noChangeAspect="1" noChangeShapeType="1"/>
              <a:stCxn id="77867" idx="0"/>
              <a:endCxn id="77829" idx="4"/>
            </p:cNvCxnSpPr>
            <p:nvPr/>
          </p:nvCxnSpPr>
          <p:spPr bwMode="auto">
            <a:xfrm flipV="1">
              <a:off x="2849563" y="5373689"/>
              <a:ext cx="0" cy="3508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67" name="Oval 62"/>
            <p:cNvSpPr>
              <a:spLocks noChangeAspect="1" noChangeArrowheads="1"/>
            </p:cNvSpPr>
            <p:nvPr/>
          </p:nvSpPr>
          <p:spPr bwMode="auto">
            <a:xfrm>
              <a:off x="2667001" y="573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7872" name="Oval 67"/>
            <p:cNvSpPr>
              <a:spLocks noChangeAspect="1" noChangeArrowheads="1"/>
            </p:cNvSpPr>
            <p:nvPr/>
          </p:nvSpPr>
          <p:spPr bwMode="auto">
            <a:xfrm>
              <a:off x="5381626" y="573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959601" y="1600201"/>
            <a:ext cx="3094038" cy="1835149"/>
            <a:chOff x="6959601" y="1600201"/>
            <a:chExt cx="3094038" cy="1835149"/>
          </a:xfrm>
        </p:grpSpPr>
        <p:sp>
          <p:nvSpPr>
            <p:cNvPr id="77840" name="Oval 17"/>
            <p:cNvSpPr>
              <a:spLocks noChangeAspect="1" noChangeArrowheads="1"/>
            </p:cNvSpPr>
            <p:nvPr/>
          </p:nvSpPr>
          <p:spPr bwMode="auto">
            <a:xfrm>
              <a:off x="8435976" y="2332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sp>
          <p:nvSpPr>
            <p:cNvPr id="77841" name="Oval 18"/>
            <p:cNvSpPr>
              <a:spLocks noChangeAspect="1" noChangeArrowheads="1"/>
            </p:cNvSpPr>
            <p:nvPr/>
          </p:nvSpPr>
          <p:spPr bwMode="auto">
            <a:xfrm>
              <a:off x="6972301" y="2332038"/>
              <a:ext cx="366713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77842" name="Oval 19"/>
            <p:cNvSpPr>
              <a:spLocks noChangeAspect="1" noChangeArrowheads="1"/>
            </p:cNvSpPr>
            <p:nvPr/>
          </p:nvSpPr>
          <p:spPr bwMode="auto">
            <a:xfrm>
              <a:off x="7704138" y="1600201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77843" name="Oval 20"/>
            <p:cNvSpPr>
              <a:spLocks noChangeAspect="1" noChangeArrowheads="1"/>
            </p:cNvSpPr>
            <p:nvPr/>
          </p:nvSpPr>
          <p:spPr bwMode="auto">
            <a:xfrm>
              <a:off x="7704138" y="306387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C</a:t>
              </a:r>
            </a:p>
          </p:txBody>
        </p:sp>
        <p:cxnSp>
          <p:nvCxnSpPr>
            <p:cNvPr id="77844" name="AutoShape 21"/>
            <p:cNvCxnSpPr>
              <a:cxnSpLocks noChangeAspect="1" noChangeShapeType="1"/>
              <a:stCxn id="77842" idx="3"/>
              <a:endCxn id="77841" idx="7"/>
            </p:cNvCxnSpPr>
            <p:nvPr/>
          </p:nvCxnSpPr>
          <p:spPr bwMode="auto">
            <a:xfrm flipH="1">
              <a:off x="7285039" y="1931989"/>
              <a:ext cx="471487" cy="433387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5" name="AutoShape 22"/>
            <p:cNvCxnSpPr>
              <a:cxnSpLocks noChangeAspect="1" noChangeShapeType="1"/>
              <a:stCxn id="77843" idx="1"/>
              <a:endCxn id="77841" idx="5"/>
            </p:cNvCxnSpPr>
            <p:nvPr/>
          </p:nvCxnSpPr>
          <p:spPr bwMode="auto">
            <a:xfrm flipH="1" flipV="1">
              <a:off x="7285039" y="2663826"/>
              <a:ext cx="471487" cy="442913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6" name="AutoShape 23"/>
            <p:cNvCxnSpPr>
              <a:cxnSpLocks noChangeAspect="1" noChangeShapeType="1"/>
              <a:stCxn id="77843" idx="7"/>
              <a:endCxn id="77840" idx="3"/>
            </p:cNvCxnSpPr>
            <p:nvPr/>
          </p:nvCxnSpPr>
          <p:spPr bwMode="auto">
            <a:xfrm flipV="1">
              <a:off x="8016875" y="2654300"/>
              <a:ext cx="471488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7" name="AutoShape 24"/>
            <p:cNvCxnSpPr>
              <a:cxnSpLocks noChangeAspect="1" noChangeShapeType="1"/>
              <a:stCxn id="77842" idx="5"/>
              <a:endCxn id="77840" idx="1"/>
            </p:cNvCxnSpPr>
            <p:nvPr/>
          </p:nvCxnSpPr>
          <p:spPr bwMode="auto">
            <a:xfrm>
              <a:off x="8016875" y="1931988"/>
              <a:ext cx="471488" cy="442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48" name="AutoShape 25"/>
            <p:cNvCxnSpPr>
              <a:cxnSpLocks noChangeAspect="1" noChangeShapeType="1"/>
              <a:stCxn id="77842" idx="4"/>
              <a:endCxn id="77843" idx="0"/>
            </p:cNvCxnSpPr>
            <p:nvPr/>
          </p:nvCxnSpPr>
          <p:spPr bwMode="auto">
            <a:xfrm>
              <a:off x="7886700" y="1984375"/>
              <a:ext cx="0" cy="10683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49" name="Oval 26"/>
            <p:cNvSpPr>
              <a:spLocks noChangeAspect="1" noChangeArrowheads="1"/>
            </p:cNvSpPr>
            <p:nvPr/>
          </p:nvSpPr>
          <p:spPr bwMode="auto">
            <a:xfrm>
              <a:off x="9686926" y="23320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77850" name="AutoShape 27"/>
            <p:cNvCxnSpPr>
              <a:cxnSpLocks noChangeAspect="1" noChangeShapeType="1"/>
              <a:stCxn id="77843" idx="6"/>
              <a:endCxn id="77849" idx="3"/>
            </p:cNvCxnSpPr>
            <p:nvPr/>
          </p:nvCxnSpPr>
          <p:spPr bwMode="auto">
            <a:xfrm flipV="1">
              <a:off x="8078789" y="2654300"/>
              <a:ext cx="1660525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51" name="AutoShape 28"/>
            <p:cNvCxnSpPr>
              <a:cxnSpLocks noChangeAspect="1" noChangeShapeType="1"/>
              <a:stCxn id="77849" idx="1"/>
              <a:endCxn id="77842" idx="6"/>
            </p:cNvCxnSpPr>
            <p:nvPr/>
          </p:nvCxnSpPr>
          <p:spPr bwMode="auto">
            <a:xfrm flipH="1" flipV="1">
              <a:off x="8088313" y="1782764"/>
              <a:ext cx="1651000" cy="5921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868" name="AutoShape 63"/>
            <p:cNvCxnSpPr>
              <a:cxnSpLocks noChangeAspect="1" noChangeShapeType="1"/>
              <a:stCxn id="77869" idx="0"/>
              <a:endCxn id="77841" idx="4"/>
            </p:cNvCxnSpPr>
            <p:nvPr/>
          </p:nvCxnSpPr>
          <p:spPr bwMode="auto">
            <a:xfrm flipV="1">
              <a:off x="7142163" y="2717801"/>
              <a:ext cx="12700" cy="34131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69" name="Oval 64"/>
            <p:cNvSpPr>
              <a:spLocks noChangeAspect="1" noChangeArrowheads="1"/>
            </p:cNvSpPr>
            <p:nvPr/>
          </p:nvSpPr>
          <p:spPr bwMode="auto">
            <a:xfrm>
              <a:off x="6959601" y="306863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7873" name="Oval 68"/>
            <p:cNvSpPr>
              <a:spLocks noChangeAspect="1" noChangeArrowheads="1"/>
            </p:cNvSpPr>
            <p:nvPr/>
          </p:nvSpPr>
          <p:spPr bwMode="auto">
            <a:xfrm>
              <a:off x="9686926" y="30622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58013" y="4267200"/>
            <a:ext cx="3098801" cy="1830388"/>
            <a:chOff x="6958013" y="4267200"/>
            <a:chExt cx="3098801" cy="1830388"/>
          </a:xfrm>
        </p:grpSpPr>
        <p:grpSp>
          <p:nvGrpSpPr>
            <p:cNvPr id="77852" name="Group 29"/>
            <p:cNvGrpSpPr>
              <a:grpSpLocks/>
            </p:cNvGrpSpPr>
            <p:nvPr/>
          </p:nvGrpSpPr>
          <p:grpSpPr bwMode="auto">
            <a:xfrm>
              <a:off x="6972300" y="4267200"/>
              <a:ext cx="3081338" cy="1830388"/>
              <a:chOff x="3398" y="1075"/>
              <a:chExt cx="1941" cy="1153"/>
            </a:xfrm>
          </p:grpSpPr>
          <p:sp>
            <p:nvSpPr>
              <p:cNvPr id="77879" name="Oval 30"/>
              <p:cNvSpPr>
                <a:spLocks noChangeAspect="1" noChangeArrowheads="1"/>
              </p:cNvSpPr>
              <p:nvPr/>
            </p:nvSpPr>
            <p:spPr bwMode="auto">
              <a:xfrm>
                <a:off x="4320" y="153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7880" name="Oval 31"/>
              <p:cNvSpPr>
                <a:spLocks noChangeAspect="1" noChangeArrowheads="1"/>
              </p:cNvSpPr>
              <p:nvPr/>
            </p:nvSpPr>
            <p:spPr bwMode="auto">
              <a:xfrm>
                <a:off x="3398" y="153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7881" name="Oval 32"/>
              <p:cNvSpPr>
                <a:spLocks noChangeAspect="1" noChangeArrowheads="1"/>
              </p:cNvSpPr>
              <p:nvPr/>
            </p:nvSpPr>
            <p:spPr bwMode="auto">
              <a:xfrm>
                <a:off x="3859" y="107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7882" name="Oval 33"/>
              <p:cNvSpPr>
                <a:spLocks noChangeAspect="1" noChangeArrowheads="1"/>
              </p:cNvSpPr>
              <p:nvPr/>
            </p:nvSpPr>
            <p:spPr bwMode="auto">
              <a:xfrm>
                <a:off x="3859" y="199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7883" name="AutoShape 34"/>
              <p:cNvCxnSpPr>
                <a:cxnSpLocks noChangeAspect="1" noChangeShapeType="1"/>
                <a:stCxn id="77881" idx="3"/>
                <a:endCxn id="77880" idx="7"/>
              </p:cNvCxnSpPr>
              <p:nvPr/>
            </p:nvCxnSpPr>
            <p:spPr bwMode="auto">
              <a:xfrm flipH="1">
                <a:off x="3595" y="128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4" name="AutoShape 35"/>
              <p:cNvCxnSpPr>
                <a:cxnSpLocks noChangeAspect="1" noChangeShapeType="1"/>
                <a:stCxn id="77882" idx="1"/>
                <a:endCxn id="77880" idx="5"/>
              </p:cNvCxnSpPr>
              <p:nvPr/>
            </p:nvCxnSpPr>
            <p:spPr bwMode="auto">
              <a:xfrm flipH="1" flipV="1">
                <a:off x="3595" y="174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5" name="AutoShape 36"/>
              <p:cNvCxnSpPr>
                <a:cxnSpLocks noChangeAspect="1" noChangeShapeType="1"/>
                <a:stCxn id="77882" idx="7"/>
                <a:endCxn id="77879" idx="3"/>
              </p:cNvCxnSpPr>
              <p:nvPr/>
            </p:nvCxnSpPr>
            <p:spPr bwMode="auto">
              <a:xfrm flipV="1">
                <a:off x="4056" y="1739"/>
                <a:ext cx="297" cy="2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6" name="AutoShape 37"/>
              <p:cNvCxnSpPr>
                <a:cxnSpLocks noChangeAspect="1" noChangeShapeType="1"/>
                <a:stCxn id="77881" idx="5"/>
                <a:endCxn id="77879" idx="1"/>
              </p:cNvCxnSpPr>
              <p:nvPr/>
            </p:nvCxnSpPr>
            <p:spPr bwMode="auto">
              <a:xfrm>
                <a:off x="4056" y="1284"/>
                <a:ext cx="297" cy="2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87" name="AutoShape 38"/>
              <p:cNvCxnSpPr>
                <a:cxnSpLocks noChangeAspect="1" noChangeShapeType="1"/>
                <a:stCxn id="77881" idx="4"/>
                <a:endCxn id="77882" idx="0"/>
              </p:cNvCxnSpPr>
              <p:nvPr/>
            </p:nvCxnSpPr>
            <p:spPr bwMode="auto">
              <a:xfrm>
                <a:off x="3974" y="131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888" name="Oval 39"/>
              <p:cNvSpPr>
                <a:spLocks noChangeAspect="1" noChangeArrowheads="1"/>
              </p:cNvSpPr>
              <p:nvPr/>
            </p:nvSpPr>
            <p:spPr bwMode="auto">
              <a:xfrm>
                <a:off x="5108" y="1536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7889" name="AutoShape 40"/>
              <p:cNvCxnSpPr>
                <a:cxnSpLocks noChangeAspect="1" noChangeShapeType="1"/>
                <a:stCxn id="77882" idx="6"/>
                <a:endCxn id="77888" idx="3"/>
              </p:cNvCxnSpPr>
              <p:nvPr/>
            </p:nvCxnSpPr>
            <p:spPr bwMode="auto">
              <a:xfrm flipV="1">
                <a:off x="4101" y="1739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890" name="AutoShape 41"/>
              <p:cNvCxnSpPr>
                <a:cxnSpLocks noChangeAspect="1" noChangeShapeType="1"/>
                <a:stCxn id="77888" idx="1"/>
                <a:endCxn id="77881" idx="6"/>
              </p:cNvCxnSpPr>
              <p:nvPr/>
            </p:nvCxnSpPr>
            <p:spPr bwMode="auto">
              <a:xfrm flipH="1" flipV="1">
                <a:off x="4101" y="1190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7870" name="AutoShape 65"/>
            <p:cNvCxnSpPr>
              <a:cxnSpLocks noChangeAspect="1" noChangeShapeType="1"/>
              <a:stCxn id="77871" idx="0"/>
              <a:endCxn id="77880" idx="4"/>
            </p:cNvCxnSpPr>
            <p:nvPr/>
          </p:nvCxnSpPr>
          <p:spPr bwMode="auto">
            <a:xfrm flipV="1">
              <a:off x="7140575" y="5384800"/>
              <a:ext cx="14288" cy="330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71" name="Oval 66"/>
            <p:cNvSpPr>
              <a:spLocks noChangeAspect="1" noChangeArrowheads="1"/>
            </p:cNvSpPr>
            <p:nvPr/>
          </p:nvSpPr>
          <p:spPr bwMode="auto">
            <a:xfrm>
              <a:off x="6958013" y="57245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7874" name="Oval 69"/>
            <p:cNvSpPr>
              <a:spLocks noChangeAspect="1" noChangeArrowheads="1"/>
            </p:cNvSpPr>
            <p:nvPr/>
          </p:nvSpPr>
          <p:spPr bwMode="auto">
            <a:xfrm>
              <a:off x="9690101" y="5724526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875" name="Text Box 70"/>
              <p:cNvSpPr txBox="1">
                <a:spLocks noChangeArrowheads="1"/>
              </p:cNvSpPr>
              <p:nvPr/>
            </p:nvSpPr>
            <p:spPr bwMode="auto">
              <a:xfrm>
                <a:off x="7391400" y="6091239"/>
                <a:ext cx="2376488" cy="644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𝑩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sz="1800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𝑫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sz="1800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sz="1800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7875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6091239"/>
                <a:ext cx="2376488" cy="644525"/>
              </a:xfrm>
              <a:prstGeom prst="rect">
                <a:avLst/>
              </a:prstGeom>
              <a:blipFill rotWithShape="0">
                <a:blip r:embed="rId6"/>
                <a:stretch>
                  <a:fillRect b="-10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61" grpId="0" animBg="1"/>
      <p:bldP spid="77862" grpId="0" animBg="1"/>
      <p:bldP spid="77864" grpId="0"/>
      <p:bldP spid="77865" grpId="0"/>
      <p:bldP spid="7787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Minimum Spanning Tree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141410" y="2249485"/>
            <a:ext cx="4878389" cy="4271057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Minimum spanning tree (MST)</a:t>
            </a:r>
          </a:p>
          <a:p>
            <a:pPr lvl="1"/>
            <a:r>
              <a:rPr lang="en-US" altLang="zh-TW" dirty="0" smtClean="0"/>
              <a:t>Spanning tree of a weighted graph with minimum total edge weight</a:t>
            </a:r>
          </a:p>
          <a:p>
            <a:r>
              <a:rPr lang="en-US" altLang="zh-TW" dirty="0" smtClean="0"/>
              <a:t>Applications</a:t>
            </a:r>
          </a:p>
          <a:p>
            <a:pPr lvl="1"/>
            <a:r>
              <a:rPr lang="en-US" altLang="zh-TW" dirty="0" smtClean="0"/>
              <a:t>Communications networks</a:t>
            </a:r>
          </a:p>
          <a:p>
            <a:pPr lvl="1"/>
            <a:r>
              <a:rPr lang="en-US" altLang="zh-TW" dirty="0" smtClean="0"/>
              <a:t>Transportation networks</a:t>
            </a:r>
          </a:p>
          <a:p>
            <a:pPr lvl="1"/>
            <a:endParaRPr lang="en-US" altLang="zh-TW" dirty="0"/>
          </a:p>
        </p:txBody>
      </p:sp>
      <p:grpSp>
        <p:nvGrpSpPr>
          <p:cNvPr id="6" name="Group 5"/>
          <p:cNvGrpSpPr/>
          <p:nvPr/>
        </p:nvGrpSpPr>
        <p:grpSpPr>
          <a:xfrm>
            <a:off x="6188076" y="1905000"/>
            <a:ext cx="4251325" cy="3752850"/>
            <a:chOff x="6188076" y="1905000"/>
            <a:chExt cx="4251325" cy="3752850"/>
          </a:xfrm>
        </p:grpSpPr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7820026" y="19050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1511" name="Oval 5"/>
            <p:cNvSpPr>
              <a:spLocks noChangeArrowheads="1"/>
            </p:cNvSpPr>
            <p:nvPr/>
          </p:nvSpPr>
          <p:spPr bwMode="auto">
            <a:xfrm>
              <a:off x="9417051" y="24288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PIT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9024939" y="52006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ATL</a:t>
              </a:r>
            </a:p>
          </p:txBody>
        </p:sp>
        <p:sp>
          <p:nvSpPr>
            <p:cNvPr id="21513" name="Oval 7"/>
            <p:cNvSpPr>
              <a:spLocks noChangeArrowheads="1"/>
            </p:cNvSpPr>
            <p:nvPr/>
          </p:nvSpPr>
          <p:spPr bwMode="auto">
            <a:xfrm>
              <a:off x="7683501" y="3848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STL</a:t>
              </a:r>
            </a:p>
          </p:txBody>
        </p:sp>
        <p:sp>
          <p:nvSpPr>
            <p:cNvPr id="21514" name="Oval 8"/>
            <p:cNvSpPr>
              <a:spLocks noChangeArrowheads="1"/>
            </p:cNvSpPr>
            <p:nvPr/>
          </p:nvSpPr>
          <p:spPr bwMode="auto">
            <a:xfrm>
              <a:off x="6188076" y="28956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DEN</a:t>
              </a:r>
            </a:p>
          </p:txBody>
        </p:sp>
        <p:sp>
          <p:nvSpPr>
            <p:cNvPr id="21515" name="Oval 9"/>
            <p:cNvSpPr>
              <a:spLocks noChangeArrowheads="1"/>
            </p:cNvSpPr>
            <p:nvPr/>
          </p:nvSpPr>
          <p:spPr bwMode="auto">
            <a:xfrm>
              <a:off x="6324601" y="51435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1516" name="Oval 10"/>
            <p:cNvSpPr>
              <a:spLocks noChangeArrowheads="1"/>
            </p:cNvSpPr>
            <p:nvPr/>
          </p:nvSpPr>
          <p:spPr bwMode="auto">
            <a:xfrm>
              <a:off x="9502776" y="357187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>
                  <a:ea typeface="新細明體" pitchFamily="18" charset="-120"/>
                </a:rPr>
                <a:t>DCA</a:t>
              </a:r>
            </a:p>
          </p:txBody>
        </p:sp>
        <p:cxnSp>
          <p:nvCxnSpPr>
            <p:cNvPr id="21517" name="AutoShape 11"/>
            <p:cNvCxnSpPr>
              <a:cxnSpLocks noChangeShapeType="1"/>
              <a:stCxn id="21514" idx="7"/>
              <a:endCxn id="21510" idx="3"/>
            </p:cNvCxnSpPr>
            <p:nvPr/>
          </p:nvCxnSpPr>
          <p:spPr bwMode="auto">
            <a:xfrm flipV="1">
              <a:off x="6988176" y="2305050"/>
              <a:ext cx="968375" cy="64770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8" name="AutoShape 12"/>
            <p:cNvCxnSpPr>
              <a:cxnSpLocks noChangeShapeType="1"/>
              <a:stCxn id="21513" idx="0"/>
              <a:endCxn id="21510" idx="4"/>
            </p:cNvCxnSpPr>
            <p:nvPr/>
          </p:nvCxnSpPr>
          <p:spPr bwMode="auto">
            <a:xfrm flipV="1">
              <a:off x="8151814" y="2371725"/>
              <a:ext cx="136525" cy="14668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9" name="AutoShape 13"/>
            <p:cNvCxnSpPr>
              <a:cxnSpLocks noChangeShapeType="1"/>
              <a:stCxn id="21513" idx="6"/>
              <a:endCxn id="21516" idx="2"/>
            </p:cNvCxnSpPr>
            <p:nvPr/>
          </p:nvCxnSpPr>
          <p:spPr bwMode="auto">
            <a:xfrm flipV="1">
              <a:off x="8629650" y="3800476"/>
              <a:ext cx="863600" cy="2762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0" name="AutoShape 14"/>
            <p:cNvCxnSpPr>
              <a:cxnSpLocks noChangeShapeType="1"/>
              <a:stCxn id="21516" idx="0"/>
              <a:endCxn id="21511" idx="4"/>
            </p:cNvCxnSpPr>
            <p:nvPr/>
          </p:nvCxnSpPr>
          <p:spPr bwMode="auto">
            <a:xfrm flipH="1" flipV="1">
              <a:off x="9885364" y="2895600"/>
              <a:ext cx="85725" cy="6667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AutoShape 15"/>
            <p:cNvCxnSpPr>
              <a:cxnSpLocks noChangeShapeType="1"/>
              <a:stCxn id="21510" idx="5"/>
              <a:endCxn id="21511" idx="1"/>
            </p:cNvCxnSpPr>
            <p:nvPr/>
          </p:nvCxnSpPr>
          <p:spPr bwMode="auto">
            <a:xfrm>
              <a:off x="8620125" y="2305051"/>
              <a:ext cx="933450" cy="180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2" name="AutoShape 16"/>
            <p:cNvCxnSpPr>
              <a:cxnSpLocks noChangeShapeType="1"/>
              <a:stCxn id="21514" idx="4"/>
              <a:endCxn id="21515" idx="0"/>
            </p:cNvCxnSpPr>
            <p:nvPr/>
          </p:nvCxnSpPr>
          <p:spPr bwMode="auto">
            <a:xfrm>
              <a:off x="6656389" y="3362325"/>
              <a:ext cx="136525" cy="1771650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AutoShape 17"/>
            <p:cNvCxnSpPr>
              <a:cxnSpLocks noChangeShapeType="1"/>
              <a:stCxn id="21516" idx="4"/>
              <a:endCxn id="21512" idx="0"/>
            </p:cNvCxnSpPr>
            <p:nvPr/>
          </p:nvCxnSpPr>
          <p:spPr bwMode="auto">
            <a:xfrm flipH="1">
              <a:off x="9493250" y="4038601"/>
              <a:ext cx="477838" cy="1152525"/>
            </a:xfrm>
            <a:prstGeom prst="straightConnector1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AutoShape 18"/>
            <p:cNvCxnSpPr>
              <a:cxnSpLocks noChangeShapeType="1"/>
              <a:stCxn id="21512" idx="1"/>
              <a:endCxn id="21513" idx="5"/>
            </p:cNvCxnSpPr>
            <p:nvPr/>
          </p:nvCxnSpPr>
          <p:spPr bwMode="auto">
            <a:xfrm flipH="1" flipV="1">
              <a:off x="8483601" y="4248150"/>
              <a:ext cx="677863" cy="10096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AutoShape 19"/>
            <p:cNvCxnSpPr>
              <a:cxnSpLocks noChangeShapeType="1"/>
              <a:stCxn id="21515" idx="7"/>
              <a:endCxn id="21513" idx="3"/>
            </p:cNvCxnSpPr>
            <p:nvPr/>
          </p:nvCxnSpPr>
          <p:spPr bwMode="auto">
            <a:xfrm flipV="1">
              <a:off x="7124701" y="4248150"/>
              <a:ext cx="695325" cy="9525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AutoShape 20"/>
            <p:cNvCxnSpPr>
              <a:cxnSpLocks noChangeShapeType="1"/>
              <a:stCxn id="21514" idx="5"/>
              <a:endCxn id="21513" idx="1"/>
            </p:cNvCxnSpPr>
            <p:nvPr/>
          </p:nvCxnSpPr>
          <p:spPr bwMode="auto">
            <a:xfrm>
              <a:off x="6988175" y="3295650"/>
              <a:ext cx="831850" cy="609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7" name="Text Box 21"/>
            <p:cNvSpPr txBox="1">
              <a:spLocks noChangeArrowheads="1"/>
            </p:cNvSpPr>
            <p:nvPr/>
          </p:nvSpPr>
          <p:spPr bwMode="auto">
            <a:xfrm>
              <a:off x="8905876" y="2041526"/>
              <a:ext cx="460375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10</a:t>
              </a:r>
            </a:p>
          </p:txBody>
        </p:sp>
        <p:sp>
          <p:nvSpPr>
            <p:cNvPr id="21528" name="Text Box 22"/>
            <p:cNvSpPr txBox="1">
              <a:spLocks noChangeArrowheads="1"/>
            </p:cNvSpPr>
            <p:nvPr/>
          </p:nvSpPr>
          <p:spPr bwMode="auto">
            <a:xfrm>
              <a:off x="7143751" y="2346326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1</a:t>
              </a:r>
            </a:p>
          </p:txBody>
        </p:sp>
        <p:sp>
          <p:nvSpPr>
            <p:cNvPr id="21529" name="Text Box 23"/>
            <p:cNvSpPr txBox="1">
              <a:spLocks noChangeArrowheads="1"/>
            </p:cNvSpPr>
            <p:nvPr/>
          </p:nvSpPr>
          <p:spPr bwMode="auto">
            <a:xfrm>
              <a:off x="7297738" y="3260726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1530" name="Text Box 24"/>
            <p:cNvSpPr txBox="1">
              <a:spLocks noChangeArrowheads="1"/>
            </p:cNvSpPr>
            <p:nvPr/>
          </p:nvSpPr>
          <p:spPr bwMode="auto">
            <a:xfrm>
              <a:off x="7162801" y="4419601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1531" name="Text Box 25"/>
            <p:cNvSpPr txBox="1">
              <a:spLocks noChangeArrowheads="1"/>
            </p:cNvSpPr>
            <p:nvPr/>
          </p:nvSpPr>
          <p:spPr bwMode="auto">
            <a:xfrm>
              <a:off x="8199438" y="2965451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6</a:t>
              </a:r>
            </a:p>
          </p:txBody>
        </p:sp>
        <p:sp>
          <p:nvSpPr>
            <p:cNvPr id="21532" name="Text Box 26"/>
            <p:cNvSpPr txBox="1">
              <a:spLocks noChangeArrowheads="1"/>
            </p:cNvSpPr>
            <p:nvPr/>
          </p:nvSpPr>
          <p:spPr bwMode="auto">
            <a:xfrm>
              <a:off x="8863013" y="3562351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1533" name="Text Box 27"/>
            <p:cNvSpPr txBox="1">
              <a:spLocks noChangeArrowheads="1"/>
            </p:cNvSpPr>
            <p:nvPr/>
          </p:nvSpPr>
          <p:spPr bwMode="auto">
            <a:xfrm>
              <a:off x="9744076" y="4459288"/>
              <a:ext cx="322263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2</a:t>
              </a:r>
            </a:p>
          </p:txBody>
        </p:sp>
        <p:sp>
          <p:nvSpPr>
            <p:cNvPr id="21534" name="Text Box 28"/>
            <p:cNvSpPr txBox="1">
              <a:spLocks noChangeArrowheads="1"/>
            </p:cNvSpPr>
            <p:nvPr/>
          </p:nvSpPr>
          <p:spPr bwMode="auto">
            <a:xfrm>
              <a:off x="8756651" y="4413251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5</a:t>
              </a:r>
            </a:p>
          </p:txBody>
        </p:sp>
        <p:sp>
          <p:nvSpPr>
            <p:cNvPr id="21535" name="Text Box 29"/>
            <p:cNvSpPr txBox="1">
              <a:spLocks noChangeArrowheads="1"/>
            </p:cNvSpPr>
            <p:nvPr/>
          </p:nvSpPr>
          <p:spPr bwMode="auto">
            <a:xfrm>
              <a:off x="9904413" y="3032126"/>
              <a:ext cx="32226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1536" name="Text Box 30"/>
            <p:cNvSpPr txBox="1">
              <a:spLocks noChangeArrowheads="1"/>
            </p:cNvSpPr>
            <p:nvPr/>
          </p:nvSpPr>
          <p:spPr bwMode="auto">
            <a:xfrm>
              <a:off x="6705601" y="3959226"/>
              <a:ext cx="322263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2000">
                  <a:ea typeface="新細明體" pitchFamily="18" charset="-12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7051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MST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an MST of the following graph.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1" y="3810001"/>
            <a:ext cx="7489825" cy="2384424"/>
            <a:chOff x="2286001" y="3810001"/>
            <a:chExt cx="7489825" cy="2384424"/>
          </a:xfrm>
        </p:grpSpPr>
        <p:sp>
          <p:nvSpPr>
            <p:cNvPr id="22534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2535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22536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22537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2538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22539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22540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22541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22542" name="AutoShape 12"/>
            <p:cNvCxnSpPr>
              <a:cxnSpLocks noChangeShapeType="1"/>
              <a:stCxn id="22538" idx="6"/>
              <a:endCxn id="22534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AutoShape 13"/>
            <p:cNvCxnSpPr>
              <a:cxnSpLocks noChangeShapeType="1"/>
              <a:stCxn id="22537" idx="0"/>
              <a:endCxn id="22534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4" name="AutoShape 14"/>
            <p:cNvCxnSpPr>
              <a:cxnSpLocks noChangeShapeType="1"/>
              <a:stCxn id="22537" idx="7"/>
              <a:endCxn id="22540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5" name="AutoShape 15"/>
            <p:cNvCxnSpPr>
              <a:cxnSpLocks noChangeShapeType="1"/>
              <a:stCxn id="22540" idx="0"/>
              <a:endCxn id="22535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6" name="AutoShape 16"/>
            <p:cNvCxnSpPr>
              <a:cxnSpLocks noChangeShapeType="1"/>
              <a:stCxn id="22534" idx="6"/>
              <a:endCxn id="22535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AutoShape 17"/>
            <p:cNvCxnSpPr>
              <a:cxnSpLocks noChangeShapeType="1"/>
              <a:stCxn id="22541" idx="6"/>
              <a:endCxn id="22539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AutoShape 18"/>
            <p:cNvCxnSpPr>
              <a:cxnSpLocks noChangeShapeType="1"/>
              <a:stCxn id="22538" idx="4"/>
              <a:endCxn id="22539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9" name="AutoShape 19"/>
            <p:cNvCxnSpPr>
              <a:cxnSpLocks noChangeShapeType="1"/>
              <a:stCxn id="22540" idx="4"/>
              <a:endCxn id="22536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0" name="AutoShape 20"/>
            <p:cNvCxnSpPr>
              <a:cxnSpLocks noChangeShapeType="1"/>
              <a:endCxn id="22537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1" name="AutoShape 21"/>
            <p:cNvCxnSpPr>
              <a:cxnSpLocks noChangeShapeType="1"/>
              <a:stCxn id="22539" idx="6"/>
              <a:endCxn id="22537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2" name="AutoShape 22"/>
            <p:cNvCxnSpPr>
              <a:cxnSpLocks noChangeShapeType="1"/>
              <a:stCxn id="22539" idx="7"/>
              <a:endCxn id="22534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53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22554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22555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22556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22557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22558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22559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22560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22561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22562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22563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22564" name="AutoShape 34"/>
            <p:cNvCxnSpPr>
              <a:cxnSpLocks noChangeShapeType="1"/>
              <a:stCxn id="22535" idx="4"/>
              <a:endCxn id="22536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65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22566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Cycle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22910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Cycle Property:</a:t>
                </a:r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be a minimum spanning tree of a weighted graph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be an edge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that is not 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let be the cycle formed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For every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, 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Proof by contradiction:</a:t>
                </a:r>
              </a:p>
              <a:p>
                <a:pPr lvl="1"/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we can get a spanning tree of smaller weight by replacing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3555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4878389" cy="4229102"/>
              </a:xfrm>
              <a:blipFill rotWithShape="0">
                <a:blip r:embed="rId2"/>
                <a:stretch>
                  <a:fillRect l="-2125" t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6713538" y="1447800"/>
            <a:ext cx="3344862" cy="2120900"/>
            <a:chOff x="3269" y="969"/>
            <a:chExt cx="2107" cy="1336"/>
          </a:xfrm>
        </p:grpSpPr>
        <p:sp>
          <p:nvSpPr>
            <p:cNvPr id="23589" name="Oval 5"/>
            <p:cNvSpPr>
              <a:spLocks noChangeArrowheads="1"/>
            </p:cNvSpPr>
            <p:nvPr/>
          </p:nvSpPr>
          <p:spPr bwMode="auto">
            <a:xfrm>
              <a:off x="3504" y="120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0" name="Oval 6"/>
            <p:cNvSpPr>
              <a:spLocks noChangeArrowheads="1"/>
            </p:cNvSpPr>
            <p:nvPr/>
          </p:nvSpPr>
          <p:spPr bwMode="auto">
            <a:xfrm>
              <a:off x="4752" y="100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1" name="Oval 7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2" name="Oval 8"/>
            <p:cNvSpPr>
              <a:spLocks noChangeArrowheads="1"/>
            </p:cNvSpPr>
            <p:nvPr/>
          </p:nvSpPr>
          <p:spPr bwMode="auto">
            <a:xfrm>
              <a:off x="3312" y="20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3" name="Oval 9"/>
            <p:cNvSpPr>
              <a:spLocks noChangeArrowheads="1"/>
            </p:cNvSpPr>
            <p:nvPr/>
          </p:nvSpPr>
          <p:spPr bwMode="auto">
            <a:xfrm>
              <a:off x="5184" y="148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94" name="Oval 10"/>
            <p:cNvSpPr>
              <a:spLocks noChangeArrowheads="1"/>
            </p:cNvSpPr>
            <p:nvPr/>
          </p:nvSpPr>
          <p:spPr bwMode="auto">
            <a:xfrm>
              <a:off x="4848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3595" name="AutoShape 11"/>
            <p:cNvCxnSpPr>
              <a:cxnSpLocks noChangeShapeType="1"/>
              <a:stCxn id="23589" idx="5"/>
              <a:endCxn id="23591" idx="1"/>
            </p:cNvCxnSpPr>
            <p:nvPr/>
          </p:nvCxnSpPr>
          <p:spPr bwMode="auto">
            <a:xfrm>
              <a:off x="3668" y="1370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6" name="AutoShape 12"/>
            <p:cNvCxnSpPr>
              <a:cxnSpLocks noChangeShapeType="1"/>
              <a:stCxn id="23591" idx="3"/>
              <a:endCxn id="23592" idx="7"/>
            </p:cNvCxnSpPr>
            <p:nvPr/>
          </p:nvCxnSpPr>
          <p:spPr bwMode="auto">
            <a:xfrm flipH="1">
              <a:off x="3476" y="1754"/>
              <a:ext cx="488" cy="2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7" name="AutoShape 13"/>
            <p:cNvCxnSpPr>
              <a:cxnSpLocks noChangeShapeType="1"/>
              <a:stCxn id="23589" idx="3"/>
              <a:endCxn id="23592" idx="0"/>
            </p:cNvCxnSpPr>
            <p:nvPr/>
          </p:nvCxnSpPr>
          <p:spPr bwMode="auto">
            <a:xfrm flipH="1">
              <a:off x="3408" y="1370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8" name="AutoShape 14"/>
            <p:cNvCxnSpPr>
              <a:cxnSpLocks noChangeShapeType="1"/>
              <a:stCxn id="23591" idx="6"/>
              <a:endCxn id="23594" idx="1"/>
            </p:cNvCxnSpPr>
            <p:nvPr/>
          </p:nvCxnSpPr>
          <p:spPr bwMode="auto">
            <a:xfrm>
              <a:off x="4134" y="1680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99" name="AutoShape 15"/>
            <p:cNvCxnSpPr>
              <a:cxnSpLocks noChangeShapeType="1"/>
              <a:stCxn id="23592" idx="6"/>
              <a:endCxn id="23594" idx="2"/>
            </p:cNvCxnSpPr>
            <p:nvPr/>
          </p:nvCxnSpPr>
          <p:spPr bwMode="auto">
            <a:xfrm flipV="1">
              <a:off x="3510" y="2016"/>
              <a:ext cx="1332" cy="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0" name="AutoShape 16"/>
            <p:cNvCxnSpPr>
              <a:cxnSpLocks noChangeShapeType="1"/>
              <a:stCxn id="23589" idx="6"/>
              <a:endCxn id="23590" idx="2"/>
            </p:cNvCxnSpPr>
            <p:nvPr/>
          </p:nvCxnSpPr>
          <p:spPr bwMode="auto">
            <a:xfrm flipV="1">
              <a:off x="3702" y="1104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1" name="AutoShape 17"/>
            <p:cNvCxnSpPr>
              <a:cxnSpLocks noChangeShapeType="1"/>
              <a:stCxn id="23591" idx="7"/>
              <a:endCxn id="23590" idx="3"/>
            </p:cNvCxnSpPr>
            <p:nvPr/>
          </p:nvCxnSpPr>
          <p:spPr bwMode="auto">
            <a:xfrm flipV="1">
              <a:off x="4100" y="1178"/>
              <a:ext cx="680" cy="4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2" name="AutoShape 18"/>
            <p:cNvCxnSpPr>
              <a:cxnSpLocks noChangeShapeType="1"/>
              <a:stCxn id="23593" idx="1"/>
              <a:endCxn id="23590" idx="5"/>
            </p:cNvCxnSpPr>
            <p:nvPr/>
          </p:nvCxnSpPr>
          <p:spPr bwMode="auto">
            <a:xfrm flipH="1" flipV="1">
              <a:off x="4916" y="1178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603" name="AutoShape 19"/>
            <p:cNvCxnSpPr>
              <a:cxnSpLocks noChangeShapeType="1"/>
              <a:stCxn id="23594" idx="7"/>
              <a:endCxn id="23593" idx="3"/>
            </p:cNvCxnSpPr>
            <p:nvPr/>
          </p:nvCxnSpPr>
          <p:spPr bwMode="auto">
            <a:xfrm flipV="1">
              <a:off x="5012" y="1658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4" name="Text Box 20"/>
            <p:cNvSpPr txBox="1">
              <a:spLocks noChangeArrowheads="1"/>
            </p:cNvSpPr>
            <p:nvPr/>
          </p:nvSpPr>
          <p:spPr bwMode="auto">
            <a:xfrm>
              <a:off x="4119" y="969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8</a:t>
              </a:r>
            </a:p>
          </p:txBody>
        </p:sp>
        <p:sp>
          <p:nvSpPr>
            <p:cNvPr id="23605" name="Text Box 21"/>
            <p:cNvSpPr txBox="1">
              <a:spLocks noChangeArrowheads="1"/>
            </p:cNvSpPr>
            <p:nvPr/>
          </p:nvSpPr>
          <p:spPr bwMode="auto">
            <a:xfrm>
              <a:off x="5093" y="115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3606" name="Text Box 22"/>
            <p:cNvSpPr txBox="1">
              <a:spLocks noChangeArrowheads="1"/>
            </p:cNvSpPr>
            <p:nvPr/>
          </p:nvSpPr>
          <p:spPr bwMode="auto">
            <a:xfrm>
              <a:off x="3269" y="150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3607" name="Text Box 23"/>
            <p:cNvSpPr txBox="1">
              <a:spLocks noChangeArrowheads="1"/>
            </p:cNvSpPr>
            <p:nvPr/>
          </p:nvSpPr>
          <p:spPr bwMode="auto">
            <a:xfrm>
              <a:off x="4469" y="158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3608" name="Text Box 24"/>
            <p:cNvSpPr txBox="1">
              <a:spLocks noChangeArrowheads="1"/>
            </p:cNvSpPr>
            <p:nvPr/>
          </p:nvSpPr>
          <p:spPr bwMode="auto">
            <a:xfrm>
              <a:off x="3639" y="1449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6</a:t>
              </a:r>
            </a:p>
          </p:txBody>
        </p:sp>
        <p:sp>
          <p:nvSpPr>
            <p:cNvPr id="23609" name="Text Box 25"/>
            <p:cNvSpPr txBox="1">
              <a:spLocks noChangeArrowheads="1"/>
            </p:cNvSpPr>
            <p:nvPr/>
          </p:nvSpPr>
          <p:spPr bwMode="auto">
            <a:xfrm>
              <a:off x="4042" y="2073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610" name="Text Box 26"/>
            <p:cNvSpPr txBox="1">
              <a:spLocks noChangeArrowheads="1"/>
            </p:cNvSpPr>
            <p:nvPr/>
          </p:nvSpPr>
          <p:spPr bwMode="auto">
            <a:xfrm>
              <a:off x="5114" y="173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611" name="Text Box 27"/>
            <p:cNvSpPr txBox="1">
              <a:spLocks noChangeArrowheads="1"/>
            </p:cNvSpPr>
            <p:nvPr/>
          </p:nvSpPr>
          <p:spPr bwMode="auto">
            <a:xfrm>
              <a:off x="4469" y="134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3612" name="Text Box 28"/>
            <p:cNvSpPr txBox="1">
              <a:spLocks noChangeArrowheads="1"/>
            </p:cNvSpPr>
            <p:nvPr/>
          </p:nvSpPr>
          <p:spPr bwMode="auto">
            <a:xfrm>
              <a:off x="3769" y="1804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613" name="Text Box 29"/>
            <p:cNvSpPr txBox="1">
              <a:spLocks noChangeArrowheads="1"/>
            </p:cNvSpPr>
            <p:nvPr/>
          </p:nvSpPr>
          <p:spPr bwMode="auto">
            <a:xfrm>
              <a:off x="4927" y="1623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3614" name="Text Box 30"/>
            <p:cNvSpPr txBox="1">
              <a:spLocks noChangeArrowheads="1"/>
            </p:cNvSpPr>
            <p:nvPr/>
          </p:nvSpPr>
          <p:spPr bwMode="auto">
            <a:xfrm>
              <a:off x="3831" y="1260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C</a:t>
              </a:r>
              <a:endParaRPr lang="en-US" altLang="zh-TW" sz="2000" b="1" i="1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23615" name="Text Box 31"/>
            <p:cNvSpPr txBox="1">
              <a:spLocks noChangeArrowheads="1"/>
            </p:cNvSpPr>
            <p:nvPr/>
          </p:nvSpPr>
          <p:spPr bwMode="auto">
            <a:xfrm>
              <a:off x="3854" y="10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 dirty="0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grpSp>
        <p:nvGrpSpPr>
          <p:cNvPr id="23559" name="Group 32"/>
          <p:cNvGrpSpPr>
            <a:grpSpLocks/>
          </p:cNvGrpSpPr>
          <p:nvPr/>
        </p:nvGrpSpPr>
        <p:grpSpPr bwMode="auto">
          <a:xfrm>
            <a:off x="6713538" y="4357688"/>
            <a:ext cx="3344862" cy="2120900"/>
            <a:chOff x="3269" y="2697"/>
            <a:chExt cx="2107" cy="1336"/>
          </a:xfrm>
        </p:grpSpPr>
        <p:sp>
          <p:nvSpPr>
            <p:cNvPr id="23562" name="Oval 33"/>
            <p:cNvSpPr>
              <a:spLocks noChangeArrowheads="1"/>
            </p:cNvSpPr>
            <p:nvPr/>
          </p:nvSpPr>
          <p:spPr bwMode="auto">
            <a:xfrm>
              <a:off x="3504" y="292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3" name="Oval 34"/>
            <p:cNvSpPr>
              <a:spLocks noChangeArrowheads="1"/>
            </p:cNvSpPr>
            <p:nvPr/>
          </p:nvSpPr>
          <p:spPr bwMode="auto">
            <a:xfrm>
              <a:off x="4752" y="273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4" name="Oval 35"/>
            <p:cNvSpPr>
              <a:spLocks noChangeArrowheads="1"/>
            </p:cNvSpPr>
            <p:nvPr/>
          </p:nvSpPr>
          <p:spPr bwMode="auto">
            <a:xfrm>
              <a:off x="3936" y="3312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5" name="Oval 36"/>
            <p:cNvSpPr>
              <a:spLocks noChangeArrowheads="1"/>
            </p:cNvSpPr>
            <p:nvPr/>
          </p:nvSpPr>
          <p:spPr bwMode="auto">
            <a:xfrm>
              <a:off x="3312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Oval 37"/>
            <p:cNvSpPr>
              <a:spLocks noChangeArrowheads="1"/>
            </p:cNvSpPr>
            <p:nvPr/>
          </p:nvSpPr>
          <p:spPr bwMode="auto">
            <a:xfrm>
              <a:off x="5184" y="3216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7" name="Oval 38"/>
            <p:cNvSpPr>
              <a:spLocks noChangeArrowheads="1"/>
            </p:cNvSpPr>
            <p:nvPr/>
          </p:nvSpPr>
          <p:spPr bwMode="auto">
            <a:xfrm>
              <a:off x="4848" y="364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3568" name="AutoShape 39"/>
            <p:cNvCxnSpPr>
              <a:cxnSpLocks noChangeShapeType="1"/>
              <a:stCxn id="23562" idx="5"/>
              <a:endCxn id="23564" idx="1"/>
            </p:cNvCxnSpPr>
            <p:nvPr/>
          </p:nvCxnSpPr>
          <p:spPr bwMode="auto">
            <a:xfrm>
              <a:off x="3668" y="3098"/>
              <a:ext cx="296" cy="236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9" name="AutoShape 40"/>
            <p:cNvCxnSpPr>
              <a:cxnSpLocks noChangeShapeType="1"/>
              <a:stCxn id="23564" idx="3"/>
              <a:endCxn id="23565" idx="7"/>
            </p:cNvCxnSpPr>
            <p:nvPr/>
          </p:nvCxnSpPr>
          <p:spPr bwMode="auto">
            <a:xfrm flipH="1">
              <a:off x="3476" y="3482"/>
              <a:ext cx="488" cy="28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AutoShape 41"/>
            <p:cNvCxnSpPr>
              <a:cxnSpLocks noChangeShapeType="1"/>
              <a:stCxn id="23562" idx="3"/>
              <a:endCxn id="23565" idx="0"/>
            </p:cNvCxnSpPr>
            <p:nvPr/>
          </p:nvCxnSpPr>
          <p:spPr bwMode="auto">
            <a:xfrm flipH="1">
              <a:off x="3408" y="3098"/>
              <a:ext cx="124" cy="64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42"/>
            <p:cNvCxnSpPr>
              <a:cxnSpLocks noChangeShapeType="1"/>
              <a:stCxn id="23564" idx="6"/>
              <a:endCxn id="23567" idx="1"/>
            </p:cNvCxnSpPr>
            <p:nvPr/>
          </p:nvCxnSpPr>
          <p:spPr bwMode="auto">
            <a:xfrm>
              <a:off x="4134" y="3408"/>
              <a:ext cx="742" cy="26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43"/>
            <p:cNvCxnSpPr>
              <a:cxnSpLocks noChangeShapeType="1"/>
              <a:stCxn id="23565" idx="6"/>
              <a:endCxn id="23567" idx="2"/>
            </p:cNvCxnSpPr>
            <p:nvPr/>
          </p:nvCxnSpPr>
          <p:spPr bwMode="auto">
            <a:xfrm flipV="1">
              <a:off x="3510" y="3744"/>
              <a:ext cx="1332" cy="9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AutoShape 44"/>
            <p:cNvCxnSpPr>
              <a:cxnSpLocks noChangeShapeType="1"/>
              <a:stCxn id="23562" idx="6"/>
              <a:endCxn id="23563" idx="2"/>
            </p:cNvCxnSpPr>
            <p:nvPr/>
          </p:nvCxnSpPr>
          <p:spPr bwMode="auto">
            <a:xfrm flipV="1">
              <a:off x="3702" y="2832"/>
              <a:ext cx="1044" cy="19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4" name="AutoShape 45"/>
            <p:cNvCxnSpPr>
              <a:cxnSpLocks noChangeShapeType="1"/>
              <a:stCxn id="23564" idx="7"/>
              <a:endCxn id="23563" idx="3"/>
            </p:cNvCxnSpPr>
            <p:nvPr/>
          </p:nvCxnSpPr>
          <p:spPr bwMode="auto">
            <a:xfrm flipV="1">
              <a:off x="4100" y="2906"/>
              <a:ext cx="680" cy="4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5" name="AutoShape 46"/>
            <p:cNvCxnSpPr>
              <a:cxnSpLocks noChangeShapeType="1"/>
              <a:stCxn id="23566" idx="1"/>
              <a:endCxn id="23563" idx="5"/>
            </p:cNvCxnSpPr>
            <p:nvPr/>
          </p:nvCxnSpPr>
          <p:spPr bwMode="auto">
            <a:xfrm flipH="1" flipV="1">
              <a:off x="4916" y="2906"/>
              <a:ext cx="296" cy="332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6" name="AutoShape 47"/>
            <p:cNvCxnSpPr>
              <a:cxnSpLocks noChangeShapeType="1"/>
              <a:stCxn id="23567" idx="7"/>
              <a:endCxn id="23566" idx="3"/>
            </p:cNvCxnSpPr>
            <p:nvPr/>
          </p:nvCxnSpPr>
          <p:spPr bwMode="auto">
            <a:xfrm flipV="1">
              <a:off x="5012" y="3386"/>
              <a:ext cx="200" cy="28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7" name="Text Box 48"/>
            <p:cNvSpPr txBox="1">
              <a:spLocks noChangeArrowheads="1"/>
            </p:cNvSpPr>
            <p:nvPr/>
          </p:nvSpPr>
          <p:spPr bwMode="auto">
            <a:xfrm>
              <a:off x="4119" y="2697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578" name="Text Box 49"/>
            <p:cNvSpPr txBox="1">
              <a:spLocks noChangeArrowheads="1"/>
            </p:cNvSpPr>
            <p:nvPr/>
          </p:nvSpPr>
          <p:spPr bwMode="auto">
            <a:xfrm>
              <a:off x="5093" y="2880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3579" name="Text Box 50"/>
            <p:cNvSpPr txBox="1">
              <a:spLocks noChangeArrowheads="1"/>
            </p:cNvSpPr>
            <p:nvPr/>
          </p:nvSpPr>
          <p:spPr bwMode="auto">
            <a:xfrm>
              <a:off x="3269" y="323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3580" name="Text Box 51"/>
            <p:cNvSpPr txBox="1">
              <a:spLocks noChangeArrowheads="1"/>
            </p:cNvSpPr>
            <p:nvPr/>
          </p:nvSpPr>
          <p:spPr bwMode="auto">
            <a:xfrm>
              <a:off x="4469" y="331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3581" name="Text Box 52"/>
            <p:cNvSpPr txBox="1">
              <a:spLocks noChangeArrowheads="1"/>
            </p:cNvSpPr>
            <p:nvPr/>
          </p:nvSpPr>
          <p:spPr bwMode="auto">
            <a:xfrm>
              <a:off x="3639" y="3177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6</a:t>
              </a:r>
            </a:p>
          </p:txBody>
        </p:sp>
        <p:sp>
          <p:nvSpPr>
            <p:cNvPr id="23582" name="Text Box 53"/>
            <p:cNvSpPr txBox="1">
              <a:spLocks noChangeArrowheads="1"/>
            </p:cNvSpPr>
            <p:nvPr/>
          </p:nvSpPr>
          <p:spPr bwMode="auto">
            <a:xfrm>
              <a:off x="4042" y="3801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3583" name="Text Box 54"/>
            <p:cNvSpPr txBox="1">
              <a:spLocks noChangeArrowheads="1"/>
            </p:cNvSpPr>
            <p:nvPr/>
          </p:nvSpPr>
          <p:spPr bwMode="auto">
            <a:xfrm>
              <a:off x="5114" y="346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3584" name="Text Box 55"/>
            <p:cNvSpPr txBox="1">
              <a:spLocks noChangeArrowheads="1"/>
            </p:cNvSpPr>
            <p:nvPr/>
          </p:nvSpPr>
          <p:spPr bwMode="auto">
            <a:xfrm>
              <a:off x="4469" y="307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3585" name="Text Box 56"/>
            <p:cNvSpPr txBox="1">
              <a:spLocks noChangeArrowheads="1"/>
            </p:cNvSpPr>
            <p:nvPr/>
          </p:nvSpPr>
          <p:spPr bwMode="auto">
            <a:xfrm>
              <a:off x="3769" y="3532"/>
              <a:ext cx="19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3586" name="Text Box 57"/>
            <p:cNvSpPr txBox="1">
              <a:spLocks noChangeArrowheads="1"/>
            </p:cNvSpPr>
            <p:nvPr/>
          </p:nvSpPr>
          <p:spPr bwMode="auto">
            <a:xfrm>
              <a:off x="3792" y="2995"/>
              <a:ext cx="2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C</a:t>
              </a:r>
              <a:endParaRPr lang="en-US" altLang="zh-TW" sz="2000" b="1" i="1" baseline="-25000">
                <a:solidFill>
                  <a:schemeClr val="accent2"/>
                </a:solidFill>
                <a:latin typeface="Times New Roman" panose="02020603050405020304" pitchFamily="18" charset="0"/>
                <a:ea typeface="新細明體" pitchFamily="18" charset="-120"/>
              </a:endParaRPr>
            </a:p>
          </p:txBody>
        </p:sp>
        <p:sp>
          <p:nvSpPr>
            <p:cNvPr id="23587" name="Text Box 58"/>
            <p:cNvSpPr txBox="1">
              <a:spLocks noChangeArrowheads="1"/>
            </p:cNvSpPr>
            <p:nvPr/>
          </p:nvSpPr>
          <p:spPr bwMode="auto">
            <a:xfrm>
              <a:off x="4925" y="3357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3588" name="Text Box 59"/>
            <p:cNvSpPr txBox="1">
              <a:spLocks noChangeArrowheads="1"/>
            </p:cNvSpPr>
            <p:nvPr/>
          </p:nvSpPr>
          <p:spPr bwMode="auto">
            <a:xfrm>
              <a:off x="3852" y="275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 dirty="0"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sp>
        <p:nvSpPr>
          <p:cNvPr id="23560" name="AutoShape 60"/>
          <p:cNvSpPr>
            <a:spLocks noChangeArrowheads="1"/>
          </p:cNvSpPr>
          <p:nvPr/>
        </p:nvSpPr>
        <p:spPr bwMode="auto">
          <a:xfrm>
            <a:off x="7296150" y="3792538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1" name="Text Box 61"/>
          <p:cNvSpPr txBox="1">
            <a:spLocks noChangeArrowheads="1"/>
          </p:cNvSpPr>
          <p:nvPr/>
        </p:nvSpPr>
        <p:spPr bwMode="auto">
          <a:xfrm>
            <a:off x="7762876" y="3640139"/>
            <a:ext cx="2600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>
                <a:ea typeface="新細明體" pitchFamily="18" charset="-120"/>
              </a:rPr>
              <a:t>Replacing </a:t>
            </a:r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f</a:t>
            </a:r>
            <a:r>
              <a:rPr lang="en-US" altLang="zh-TW" sz="1800">
                <a:ea typeface="新細明體" pitchFamily="18" charset="-120"/>
              </a:rPr>
              <a:t> with </a:t>
            </a:r>
            <a:r>
              <a:rPr lang="en-US" altLang="zh-TW" sz="1800" b="1" i="1">
                <a:latin typeface="Times New Roman" panose="02020603050405020304" pitchFamily="18" charset="0"/>
                <a:ea typeface="新細明體" pitchFamily="18" charset="-120"/>
              </a:rPr>
              <a:t>e </a:t>
            </a:r>
            <a:r>
              <a:rPr lang="en-US" altLang="zh-TW" sz="1800">
                <a:ea typeface="新細明體" pitchFamily="18" charset="-120"/>
              </a:rPr>
              <a:t>yields</a:t>
            </a:r>
            <a:br>
              <a:rPr lang="en-US" altLang="zh-TW" sz="1800">
                <a:ea typeface="新細明體" pitchFamily="18" charset="-120"/>
              </a:rPr>
            </a:br>
            <a:r>
              <a:rPr lang="en-US" altLang="zh-TW" sz="1800">
                <a:ea typeface="新細明體" pitchFamily="18" charset="-120"/>
              </a:rPr>
              <a:t>a better spanning tree </a:t>
            </a:r>
          </a:p>
        </p:txBody>
      </p:sp>
    </p:spTree>
    <p:extLst>
      <p:ext uri="{BB962C8B-B14F-4D97-AF65-F5344CB8AC3E}">
        <p14:creationId xmlns:p14="http://schemas.microsoft.com/office/powerpoint/2010/main" val="10641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Partition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9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141410" y="2249485"/>
                <a:ext cx="5443540" cy="443434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TW" b="1" dirty="0" smtClean="0">
                    <a:solidFill>
                      <a:schemeClr val="accent1"/>
                    </a:solidFill>
                  </a:rPr>
                  <a:t>Partition Property:</a:t>
                </a:r>
              </a:p>
              <a:p>
                <a:pPr lvl="1"/>
                <a:r>
                  <a:rPr lang="en-US" altLang="zh-TW" dirty="0" smtClean="0"/>
                  <a:t>Consider a partition of the vertices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TW" dirty="0" smtClean="0"/>
                  <a:t> into subsets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be an edge of minimum weight across the partition</a:t>
                </a:r>
              </a:p>
              <a:p>
                <a:pPr lvl="1"/>
                <a:r>
                  <a:rPr lang="en-US" altLang="zh-TW" dirty="0" smtClean="0"/>
                  <a:t>There is a minimum spanning tree of G containing edge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Proof by </a:t>
                </a:r>
                <a:r>
                  <a:rPr lang="en-US" altLang="zh-TW" dirty="0" err="1" smtClean="0"/>
                  <a:t>contradition</a:t>
                </a:r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be an MST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does not contain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, consider the cycle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formed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 smtClean="0"/>
                  <a:t> and let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be an edge of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 across the partition</a:t>
                </a:r>
              </a:p>
              <a:p>
                <a:pPr lvl="1"/>
                <a:r>
                  <a:rPr lang="en-US" altLang="zh-TW" dirty="0" smtClean="0"/>
                  <a:t>By the cycle property,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Thus,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We obtain another MST by replacing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24579" name="Rectangle 9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5"/>
                <a:ext cx="5443540" cy="4434344"/>
              </a:xfrm>
              <a:blipFill rotWithShape="0">
                <a:blip r:embed="rId2"/>
                <a:stretch>
                  <a:fillRect l="-1344" t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614" name="AutoShape 36"/>
          <p:cNvSpPr>
            <a:spLocks noChangeArrowheads="1"/>
          </p:cNvSpPr>
          <p:nvPr/>
        </p:nvSpPr>
        <p:spPr bwMode="auto">
          <a:xfrm>
            <a:off x="7480300" y="3657600"/>
            <a:ext cx="368300" cy="457200"/>
          </a:xfrm>
          <a:prstGeom prst="downArrow">
            <a:avLst>
              <a:gd name="adj1" fmla="val 50000"/>
              <a:gd name="adj2" fmla="val 3103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781801" y="4191000"/>
            <a:ext cx="3584574" cy="2284413"/>
            <a:chOff x="6781801" y="4191000"/>
            <a:chExt cx="3584574" cy="2284413"/>
          </a:xfrm>
        </p:grpSpPr>
        <p:sp>
          <p:nvSpPr>
            <p:cNvPr id="24582" name="Freeform 2"/>
            <p:cNvSpPr>
              <a:spLocks/>
            </p:cNvSpPr>
            <p:nvPr/>
          </p:nvSpPr>
          <p:spPr bwMode="auto">
            <a:xfrm>
              <a:off x="9072563" y="4191000"/>
              <a:ext cx="1293812" cy="2133600"/>
            </a:xfrm>
            <a:custGeom>
              <a:avLst/>
              <a:gdLst>
                <a:gd name="T0" fmla="*/ 30241863 w 815"/>
                <a:gd name="T1" fmla="*/ 1882557513 h 1344"/>
                <a:gd name="T2" fmla="*/ 619958198 w 815"/>
                <a:gd name="T3" fmla="*/ 2147483647 h 1344"/>
                <a:gd name="T4" fmla="*/ 1496972234 w 815"/>
                <a:gd name="T5" fmla="*/ 2147483647 h 1344"/>
                <a:gd name="T6" fmla="*/ 2048885446 w 815"/>
                <a:gd name="T7" fmla="*/ 1754028750 h 1344"/>
                <a:gd name="T8" fmla="*/ 1527214097 w 815"/>
                <a:gd name="T9" fmla="*/ 657761575 h 1344"/>
                <a:gd name="T10" fmla="*/ 378023291 w 815"/>
                <a:gd name="T11" fmla="*/ 204133450 h 1344"/>
                <a:gd name="T12" fmla="*/ 30241863 w 815"/>
                <a:gd name="T13" fmla="*/ 1882557513 h 1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5"/>
                <a:gd name="T22" fmla="*/ 0 h 1344"/>
                <a:gd name="T23" fmla="*/ 815 w 815"/>
                <a:gd name="T24" fmla="*/ 1344 h 1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5" h="1344">
                  <a:moveTo>
                    <a:pt x="12" y="747"/>
                  </a:moveTo>
                  <a:cubicBezTo>
                    <a:pt x="24" y="891"/>
                    <a:pt x="149" y="1218"/>
                    <a:pt x="246" y="1281"/>
                  </a:cubicBezTo>
                  <a:cubicBezTo>
                    <a:pt x="343" y="1344"/>
                    <a:pt x="500" y="1222"/>
                    <a:pt x="594" y="1125"/>
                  </a:cubicBezTo>
                  <a:cubicBezTo>
                    <a:pt x="688" y="1028"/>
                    <a:pt x="811" y="840"/>
                    <a:pt x="813" y="696"/>
                  </a:cubicBezTo>
                  <a:cubicBezTo>
                    <a:pt x="815" y="552"/>
                    <a:pt x="716" y="363"/>
                    <a:pt x="606" y="261"/>
                  </a:cubicBezTo>
                  <a:cubicBezTo>
                    <a:pt x="496" y="159"/>
                    <a:pt x="249" y="0"/>
                    <a:pt x="150" y="81"/>
                  </a:cubicBezTo>
                  <a:cubicBezTo>
                    <a:pt x="51" y="162"/>
                    <a:pt x="0" y="603"/>
                    <a:pt x="12" y="74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Freeform 3"/>
            <p:cNvSpPr>
              <a:spLocks/>
            </p:cNvSpPr>
            <p:nvPr/>
          </p:nvSpPr>
          <p:spPr bwMode="auto">
            <a:xfrm>
              <a:off x="6781801" y="4564063"/>
              <a:ext cx="1685925" cy="1911350"/>
            </a:xfrm>
            <a:custGeom>
              <a:avLst/>
              <a:gdLst>
                <a:gd name="T0" fmla="*/ 83165950 w 1062"/>
                <a:gd name="T1" fmla="*/ 1343244075 h 1204"/>
                <a:gd name="T2" fmla="*/ 461189388 w 1062"/>
                <a:gd name="T3" fmla="*/ 2147483647 h 1204"/>
                <a:gd name="T4" fmla="*/ 2147483647 w 1062"/>
                <a:gd name="T5" fmla="*/ 1509574388 h 1204"/>
                <a:gd name="T6" fmla="*/ 960180325 w 1062"/>
                <a:gd name="T7" fmla="*/ 27722513 h 1204"/>
                <a:gd name="T8" fmla="*/ 83165950 w 1062"/>
                <a:gd name="T9" fmla="*/ 1343244075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1204"/>
                <a:gd name="T17" fmla="*/ 1062 w 106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1204">
                  <a:moveTo>
                    <a:pt x="33" y="533"/>
                  </a:moveTo>
                  <a:cubicBezTo>
                    <a:pt x="0" y="730"/>
                    <a:pt x="17" y="1182"/>
                    <a:pt x="183" y="1193"/>
                  </a:cubicBezTo>
                  <a:cubicBezTo>
                    <a:pt x="349" y="1204"/>
                    <a:pt x="996" y="796"/>
                    <a:pt x="1029" y="599"/>
                  </a:cubicBezTo>
                  <a:cubicBezTo>
                    <a:pt x="1062" y="402"/>
                    <a:pt x="547" y="22"/>
                    <a:pt x="381" y="11"/>
                  </a:cubicBezTo>
                  <a:cubicBezTo>
                    <a:pt x="215" y="0"/>
                    <a:pt x="66" y="336"/>
                    <a:pt x="33" y="53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Text Box 4"/>
            <p:cNvSpPr txBox="1">
              <a:spLocks noChangeArrowheads="1"/>
            </p:cNvSpPr>
            <p:nvPr/>
          </p:nvSpPr>
          <p:spPr bwMode="auto">
            <a:xfrm>
              <a:off x="7215188" y="41910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4585" name="Text Box 5"/>
            <p:cNvSpPr txBox="1">
              <a:spLocks noChangeArrowheads="1"/>
            </p:cNvSpPr>
            <p:nvPr/>
          </p:nvSpPr>
          <p:spPr bwMode="auto">
            <a:xfrm>
              <a:off x="9805988" y="41910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V</a:t>
              </a:r>
            </a:p>
          </p:txBody>
        </p:sp>
        <p:sp>
          <p:nvSpPr>
            <p:cNvPr id="24615" name="Oval 37"/>
            <p:cNvSpPr>
              <a:spLocks noChangeArrowheads="1"/>
            </p:cNvSpPr>
            <p:nvPr/>
          </p:nvSpPr>
          <p:spPr bwMode="auto">
            <a:xfrm>
              <a:off x="7315200" y="47101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38"/>
            <p:cNvSpPr>
              <a:spLocks noChangeArrowheads="1"/>
            </p:cNvSpPr>
            <p:nvPr/>
          </p:nvSpPr>
          <p:spPr bwMode="auto">
            <a:xfrm>
              <a:off x="9296400" y="44053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7" name="Oval 39"/>
            <p:cNvSpPr>
              <a:spLocks noChangeArrowheads="1"/>
            </p:cNvSpPr>
            <p:nvPr/>
          </p:nvSpPr>
          <p:spPr bwMode="auto">
            <a:xfrm>
              <a:off x="8001000" y="53197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8" name="Oval 40"/>
            <p:cNvSpPr>
              <a:spLocks noChangeArrowheads="1"/>
            </p:cNvSpPr>
            <p:nvPr/>
          </p:nvSpPr>
          <p:spPr bwMode="auto">
            <a:xfrm>
              <a:off x="7010400" y="60055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9" name="Oval 41"/>
            <p:cNvSpPr>
              <a:spLocks noChangeArrowheads="1"/>
            </p:cNvSpPr>
            <p:nvPr/>
          </p:nvSpPr>
          <p:spPr bwMode="auto">
            <a:xfrm>
              <a:off x="9982200" y="51673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20" name="Oval 42"/>
            <p:cNvSpPr>
              <a:spLocks noChangeArrowheads="1"/>
            </p:cNvSpPr>
            <p:nvPr/>
          </p:nvSpPr>
          <p:spPr bwMode="auto">
            <a:xfrm>
              <a:off x="9448800" y="585311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4621" name="AutoShape 43"/>
            <p:cNvCxnSpPr>
              <a:cxnSpLocks noChangeShapeType="1"/>
              <a:stCxn id="24615" idx="5"/>
              <a:endCxn id="24617" idx="1"/>
            </p:cNvCxnSpPr>
            <p:nvPr/>
          </p:nvCxnSpPr>
          <p:spPr bwMode="auto">
            <a:xfrm>
              <a:off x="7575550" y="4979988"/>
              <a:ext cx="469900" cy="3746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2" name="AutoShape 44"/>
            <p:cNvCxnSpPr>
              <a:cxnSpLocks noChangeShapeType="1"/>
              <a:stCxn id="24617" idx="3"/>
              <a:endCxn id="24618" idx="7"/>
            </p:cNvCxnSpPr>
            <p:nvPr/>
          </p:nvCxnSpPr>
          <p:spPr bwMode="auto">
            <a:xfrm flipH="1">
              <a:off x="7270750" y="5589588"/>
              <a:ext cx="7747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3" name="AutoShape 45"/>
            <p:cNvCxnSpPr>
              <a:cxnSpLocks noChangeShapeType="1"/>
              <a:stCxn id="24615" idx="3"/>
              <a:endCxn id="24618" idx="0"/>
            </p:cNvCxnSpPr>
            <p:nvPr/>
          </p:nvCxnSpPr>
          <p:spPr bwMode="auto">
            <a:xfrm flipH="1">
              <a:off x="7162800" y="4979988"/>
              <a:ext cx="196850" cy="10160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4" name="AutoShape 46"/>
            <p:cNvCxnSpPr>
              <a:cxnSpLocks noChangeShapeType="1"/>
              <a:stCxn id="24617" idx="6"/>
              <a:endCxn id="24620" idx="1"/>
            </p:cNvCxnSpPr>
            <p:nvPr/>
          </p:nvCxnSpPr>
          <p:spPr bwMode="auto">
            <a:xfrm>
              <a:off x="8315326" y="5472114"/>
              <a:ext cx="1177925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5" name="AutoShape 47"/>
            <p:cNvCxnSpPr>
              <a:cxnSpLocks noChangeShapeType="1"/>
              <a:stCxn id="24618" idx="6"/>
              <a:endCxn id="24620" idx="2"/>
            </p:cNvCxnSpPr>
            <p:nvPr/>
          </p:nvCxnSpPr>
          <p:spPr bwMode="auto">
            <a:xfrm flipV="1">
              <a:off x="7324725" y="6005513"/>
              <a:ext cx="2114550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6" name="AutoShape 48"/>
            <p:cNvCxnSpPr>
              <a:cxnSpLocks noChangeShapeType="1"/>
              <a:stCxn id="24615" idx="6"/>
              <a:endCxn id="24616" idx="2"/>
            </p:cNvCxnSpPr>
            <p:nvPr/>
          </p:nvCxnSpPr>
          <p:spPr bwMode="auto">
            <a:xfrm flipV="1">
              <a:off x="7629525" y="4557713"/>
              <a:ext cx="165735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7" name="AutoShape 49"/>
            <p:cNvCxnSpPr>
              <a:cxnSpLocks noChangeShapeType="1"/>
              <a:stCxn id="24617" idx="7"/>
              <a:endCxn id="24616" idx="3"/>
            </p:cNvCxnSpPr>
            <p:nvPr/>
          </p:nvCxnSpPr>
          <p:spPr bwMode="auto">
            <a:xfrm flipV="1">
              <a:off x="8261350" y="4675188"/>
              <a:ext cx="1079500" cy="679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8" name="AutoShape 50"/>
            <p:cNvCxnSpPr>
              <a:cxnSpLocks noChangeShapeType="1"/>
              <a:stCxn id="24619" idx="1"/>
              <a:endCxn id="24616" idx="5"/>
            </p:cNvCxnSpPr>
            <p:nvPr/>
          </p:nvCxnSpPr>
          <p:spPr bwMode="auto">
            <a:xfrm flipH="1" flipV="1">
              <a:off x="9556750" y="4675188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29" name="AutoShape 51"/>
            <p:cNvCxnSpPr>
              <a:cxnSpLocks noChangeShapeType="1"/>
              <a:stCxn id="24620" idx="7"/>
              <a:endCxn id="24619" idx="3"/>
            </p:cNvCxnSpPr>
            <p:nvPr/>
          </p:nvCxnSpPr>
          <p:spPr bwMode="auto">
            <a:xfrm flipV="1">
              <a:off x="9709150" y="5437188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30" name="Text Box 52"/>
            <p:cNvSpPr txBox="1">
              <a:spLocks noChangeArrowheads="1"/>
            </p:cNvSpPr>
            <p:nvPr/>
          </p:nvSpPr>
          <p:spPr bwMode="auto">
            <a:xfrm>
              <a:off x="8291513" y="4343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31" name="Text Box 53"/>
            <p:cNvSpPr txBox="1">
              <a:spLocks noChangeArrowheads="1"/>
            </p:cNvSpPr>
            <p:nvPr/>
          </p:nvSpPr>
          <p:spPr bwMode="auto">
            <a:xfrm>
              <a:off x="9837738" y="46339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4632" name="Text Box 54"/>
            <p:cNvSpPr txBox="1">
              <a:spLocks noChangeArrowheads="1"/>
            </p:cNvSpPr>
            <p:nvPr/>
          </p:nvSpPr>
          <p:spPr bwMode="auto">
            <a:xfrm>
              <a:off x="6942138" y="5192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4633" name="Text Box 55"/>
            <p:cNvSpPr txBox="1">
              <a:spLocks noChangeArrowheads="1"/>
            </p:cNvSpPr>
            <p:nvPr/>
          </p:nvSpPr>
          <p:spPr bwMode="auto">
            <a:xfrm>
              <a:off x="8847138" y="5319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34" name="Text Box 56"/>
            <p:cNvSpPr txBox="1">
              <a:spLocks noChangeArrowheads="1"/>
            </p:cNvSpPr>
            <p:nvPr/>
          </p:nvSpPr>
          <p:spPr bwMode="auto">
            <a:xfrm>
              <a:off x="7529513" y="5105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4635" name="Text Box 57"/>
            <p:cNvSpPr txBox="1">
              <a:spLocks noChangeArrowheads="1"/>
            </p:cNvSpPr>
            <p:nvPr/>
          </p:nvSpPr>
          <p:spPr bwMode="auto">
            <a:xfrm>
              <a:off x="8169276" y="6096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36" name="Text Box 58"/>
            <p:cNvSpPr txBox="1">
              <a:spLocks noChangeArrowheads="1"/>
            </p:cNvSpPr>
            <p:nvPr/>
          </p:nvSpPr>
          <p:spPr bwMode="auto">
            <a:xfrm>
              <a:off x="9829801" y="5653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4637" name="Text Box 59"/>
            <p:cNvSpPr txBox="1">
              <a:spLocks noChangeArrowheads="1"/>
            </p:cNvSpPr>
            <p:nvPr/>
          </p:nvSpPr>
          <p:spPr bwMode="auto">
            <a:xfrm>
              <a:off x="8847138" y="4938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4638" name="Text Box 60"/>
            <p:cNvSpPr txBox="1">
              <a:spLocks noChangeArrowheads="1"/>
            </p:cNvSpPr>
            <p:nvPr/>
          </p:nvSpPr>
          <p:spPr bwMode="auto">
            <a:xfrm>
              <a:off x="7735888" y="56689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39" name="Text Box 61"/>
            <p:cNvSpPr txBox="1">
              <a:spLocks noChangeArrowheads="1"/>
            </p:cNvSpPr>
            <p:nvPr/>
          </p:nvSpPr>
          <p:spPr bwMode="auto">
            <a:xfrm>
              <a:off x="8601075" y="5748338"/>
              <a:ext cx="285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4640" name="Text Box 62"/>
            <p:cNvSpPr txBox="1">
              <a:spLocks noChangeArrowheads="1"/>
            </p:cNvSpPr>
            <p:nvPr/>
          </p:nvSpPr>
          <p:spPr bwMode="auto">
            <a:xfrm>
              <a:off x="7870825" y="4419601"/>
              <a:ext cx="298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</p:grpSp>
      <p:sp>
        <p:nvSpPr>
          <p:cNvPr id="24641" name="Text Box 63"/>
          <p:cNvSpPr txBox="1">
            <a:spLocks noChangeArrowheads="1"/>
          </p:cNvSpPr>
          <p:nvPr/>
        </p:nvSpPr>
        <p:spPr bwMode="auto">
          <a:xfrm>
            <a:off x="7890669" y="3559176"/>
            <a:ext cx="26003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TW" sz="1800" dirty="0">
                <a:ea typeface="新細明體" pitchFamily="18" charset="-120"/>
              </a:rPr>
              <a:t>Replacing </a:t>
            </a:r>
            <a:r>
              <a:rPr lang="en-US" altLang="zh-TW" sz="1800" b="1" i="1" dirty="0">
                <a:latin typeface="Times New Roman" panose="02020603050405020304" pitchFamily="18" charset="0"/>
                <a:ea typeface="新細明體" pitchFamily="18" charset="-120"/>
              </a:rPr>
              <a:t>f</a:t>
            </a:r>
            <a:r>
              <a:rPr lang="en-US" altLang="zh-TW" sz="1800" dirty="0">
                <a:ea typeface="新細明體" pitchFamily="18" charset="-120"/>
              </a:rPr>
              <a:t> with </a:t>
            </a:r>
            <a:r>
              <a:rPr lang="en-US" altLang="zh-TW" sz="1800" b="1" i="1" dirty="0">
                <a:latin typeface="Times New Roman" panose="02020603050405020304" pitchFamily="18" charset="0"/>
                <a:ea typeface="新細明體" pitchFamily="18" charset="-120"/>
              </a:rPr>
              <a:t>e </a:t>
            </a:r>
            <a:r>
              <a:rPr lang="en-US" altLang="zh-TW" sz="1800" dirty="0">
                <a:ea typeface="新細明體" pitchFamily="18" charset="-120"/>
              </a:rPr>
              <a:t>yields</a:t>
            </a:r>
            <a:br>
              <a:rPr lang="en-US" altLang="zh-TW" sz="1800" dirty="0">
                <a:ea typeface="新細明體" pitchFamily="18" charset="-120"/>
              </a:rPr>
            </a:br>
            <a:r>
              <a:rPr lang="en-US" altLang="zh-TW" sz="1800" dirty="0">
                <a:ea typeface="新細明體" pitchFamily="18" charset="-120"/>
              </a:rPr>
              <a:t>another MST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05614" y="1219200"/>
            <a:ext cx="3541711" cy="2284413"/>
            <a:chOff x="6805614" y="1219200"/>
            <a:chExt cx="3541711" cy="2284413"/>
          </a:xfrm>
        </p:grpSpPr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9096375" y="1219200"/>
              <a:ext cx="1250950" cy="2133600"/>
            </a:xfrm>
            <a:custGeom>
              <a:avLst/>
              <a:gdLst>
                <a:gd name="T0" fmla="*/ 30241875 w 788"/>
                <a:gd name="T1" fmla="*/ 1882557513 h 1344"/>
                <a:gd name="T2" fmla="*/ 619958438 w 788"/>
                <a:gd name="T3" fmla="*/ 2147483647 h 1344"/>
                <a:gd name="T4" fmla="*/ 1496972813 w 788"/>
                <a:gd name="T5" fmla="*/ 2147483647 h 1344"/>
                <a:gd name="T6" fmla="*/ 1980842813 w 788"/>
                <a:gd name="T7" fmla="*/ 1602819375 h 1344"/>
                <a:gd name="T8" fmla="*/ 1527214688 w 788"/>
                <a:gd name="T9" fmla="*/ 657761575 h 1344"/>
                <a:gd name="T10" fmla="*/ 378023438 w 788"/>
                <a:gd name="T11" fmla="*/ 204133450 h 1344"/>
                <a:gd name="T12" fmla="*/ 30241875 w 788"/>
                <a:gd name="T13" fmla="*/ 1882557513 h 13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8"/>
                <a:gd name="T22" fmla="*/ 0 h 1344"/>
                <a:gd name="T23" fmla="*/ 788 w 788"/>
                <a:gd name="T24" fmla="*/ 1344 h 13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8" h="1344">
                  <a:moveTo>
                    <a:pt x="12" y="747"/>
                  </a:moveTo>
                  <a:cubicBezTo>
                    <a:pt x="24" y="891"/>
                    <a:pt x="149" y="1218"/>
                    <a:pt x="246" y="1281"/>
                  </a:cubicBezTo>
                  <a:cubicBezTo>
                    <a:pt x="343" y="1344"/>
                    <a:pt x="504" y="1232"/>
                    <a:pt x="594" y="1125"/>
                  </a:cubicBezTo>
                  <a:cubicBezTo>
                    <a:pt x="684" y="1018"/>
                    <a:pt x="784" y="780"/>
                    <a:pt x="786" y="636"/>
                  </a:cubicBezTo>
                  <a:cubicBezTo>
                    <a:pt x="788" y="492"/>
                    <a:pt x="712" y="353"/>
                    <a:pt x="606" y="261"/>
                  </a:cubicBezTo>
                  <a:cubicBezTo>
                    <a:pt x="500" y="169"/>
                    <a:pt x="249" y="0"/>
                    <a:pt x="150" y="81"/>
                  </a:cubicBezTo>
                  <a:cubicBezTo>
                    <a:pt x="51" y="162"/>
                    <a:pt x="0" y="603"/>
                    <a:pt x="12" y="74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Freeform 7"/>
            <p:cNvSpPr>
              <a:spLocks/>
            </p:cNvSpPr>
            <p:nvPr/>
          </p:nvSpPr>
          <p:spPr bwMode="auto">
            <a:xfrm>
              <a:off x="6805614" y="1592263"/>
              <a:ext cx="1685925" cy="1911350"/>
            </a:xfrm>
            <a:custGeom>
              <a:avLst/>
              <a:gdLst>
                <a:gd name="T0" fmla="*/ 83165950 w 1062"/>
                <a:gd name="T1" fmla="*/ 1343244075 h 1204"/>
                <a:gd name="T2" fmla="*/ 461189388 w 1062"/>
                <a:gd name="T3" fmla="*/ 2147483647 h 1204"/>
                <a:gd name="T4" fmla="*/ 2147483647 w 1062"/>
                <a:gd name="T5" fmla="*/ 1509574388 h 1204"/>
                <a:gd name="T6" fmla="*/ 960180325 w 1062"/>
                <a:gd name="T7" fmla="*/ 27722513 h 1204"/>
                <a:gd name="T8" fmla="*/ 83165950 w 1062"/>
                <a:gd name="T9" fmla="*/ 1343244075 h 1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2"/>
                <a:gd name="T16" fmla="*/ 0 h 1204"/>
                <a:gd name="T17" fmla="*/ 1062 w 1062"/>
                <a:gd name="T18" fmla="*/ 1204 h 1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2" h="1204">
                  <a:moveTo>
                    <a:pt x="33" y="533"/>
                  </a:moveTo>
                  <a:cubicBezTo>
                    <a:pt x="0" y="730"/>
                    <a:pt x="17" y="1182"/>
                    <a:pt x="183" y="1193"/>
                  </a:cubicBezTo>
                  <a:cubicBezTo>
                    <a:pt x="349" y="1204"/>
                    <a:pt x="996" y="796"/>
                    <a:pt x="1029" y="599"/>
                  </a:cubicBezTo>
                  <a:cubicBezTo>
                    <a:pt x="1062" y="402"/>
                    <a:pt x="547" y="22"/>
                    <a:pt x="381" y="11"/>
                  </a:cubicBezTo>
                  <a:cubicBezTo>
                    <a:pt x="215" y="0"/>
                    <a:pt x="66" y="336"/>
                    <a:pt x="33" y="53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10"/>
            <p:cNvSpPr>
              <a:spLocks noChangeArrowheads="1"/>
            </p:cNvSpPr>
            <p:nvPr/>
          </p:nvSpPr>
          <p:spPr bwMode="auto">
            <a:xfrm>
              <a:off x="7315200" y="17240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89" name="Oval 11"/>
            <p:cNvSpPr>
              <a:spLocks noChangeArrowheads="1"/>
            </p:cNvSpPr>
            <p:nvPr/>
          </p:nvSpPr>
          <p:spPr bwMode="auto">
            <a:xfrm>
              <a:off x="9296400" y="14192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0" name="Oval 12"/>
            <p:cNvSpPr>
              <a:spLocks noChangeArrowheads="1"/>
            </p:cNvSpPr>
            <p:nvPr/>
          </p:nvSpPr>
          <p:spPr bwMode="auto">
            <a:xfrm>
              <a:off x="8001000" y="23336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Oval 13"/>
            <p:cNvSpPr>
              <a:spLocks noChangeArrowheads="1"/>
            </p:cNvSpPr>
            <p:nvPr/>
          </p:nvSpPr>
          <p:spPr bwMode="auto">
            <a:xfrm>
              <a:off x="7010400" y="3019425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2" name="Oval 14"/>
            <p:cNvSpPr>
              <a:spLocks noChangeArrowheads="1"/>
            </p:cNvSpPr>
            <p:nvPr/>
          </p:nvSpPr>
          <p:spPr bwMode="auto">
            <a:xfrm>
              <a:off x="9982200" y="21812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3" name="Oval 15"/>
            <p:cNvSpPr>
              <a:spLocks noChangeArrowheads="1"/>
            </p:cNvSpPr>
            <p:nvPr/>
          </p:nvSpPr>
          <p:spPr bwMode="auto">
            <a:xfrm>
              <a:off x="9448800" y="2867025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4594" name="AutoShape 16"/>
            <p:cNvCxnSpPr>
              <a:cxnSpLocks noChangeShapeType="1"/>
              <a:stCxn id="24588" idx="5"/>
              <a:endCxn id="24590" idx="1"/>
            </p:cNvCxnSpPr>
            <p:nvPr/>
          </p:nvCxnSpPr>
          <p:spPr bwMode="auto">
            <a:xfrm>
              <a:off x="7575550" y="1993900"/>
              <a:ext cx="469900" cy="3746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AutoShape 17"/>
            <p:cNvCxnSpPr>
              <a:cxnSpLocks noChangeShapeType="1"/>
              <a:stCxn id="24590" idx="3"/>
              <a:endCxn id="24591" idx="7"/>
            </p:cNvCxnSpPr>
            <p:nvPr/>
          </p:nvCxnSpPr>
          <p:spPr bwMode="auto">
            <a:xfrm flipH="1">
              <a:off x="7270750" y="2603500"/>
              <a:ext cx="7747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18"/>
            <p:cNvCxnSpPr>
              <a:cxnSpLocks noChangeShapeType="1"/>
              <a:stCxn id="24588" idx="3"/>
              <a:endCxn id="24591" idx="0"/>
            </p:cNvCxnSpPr>
            <p:nvPr/>
          </p:nvCxnSpPr>
          <p:spPr bwMode="auto">
            <a:xfrm flipH="1">
              <a:off x="7162800" y="1993900"/>
              <a:ext cx="196850" cy="101600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19"/>
            <p:cNvCxnSpPr>
              <a:cxnSpLocks noChangeShapeType="1"/>
              <a:stCxn id="24590" idx="6"/>
              <a:endCxn id="24593" idx="1"/>
            </p:cNvCxnSpPr>
            <p:nvPr/>
          </p:nvCxnSpPr>
          <p:spPr bwMode="auto">
            <a:xfrm>
              <a:off x="8315326" y="2486026"/>
              <a:ext cx="1177925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20"/>
            <p:cNvCxnSpPr>
              <a:cxnSpLocks noChangeShapeType="1"/>
              <a:stCxn id="24591" idx="6"/>
              <a:endCxn id="24593" idx="2"/>
            </p:cNvCxnSpPr>
            <p:nvPr/>
          </p:nvCxnSpPr>
          <p:spPr bwMode="auto">
            <a:xfrm flipV="1">
              <a:off x="7324725" y="3019425"/>
              <a:ext cx="211455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21"/>
            <p:cNvCxnSpPr>
              <a:cxnSpLocks noChangeShapeType="1"/>
              <a:stCxn id="24588" idx="6"/>
              <a:endCxn id="24589" idx="2"/>
            </p:cNvCxnSpPr>
            <p:nvPr/>
          </p:nvCxnSpPr>
          <p:spPr bwMode="auto">
            <a:xfrm flipV="1">
              <a:off x="7629525" y="1571625"/>
              <a:ext cx="165735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22"/>
            <p:cNvCxnSpPr>
              <a:cxnSpLocks noChangeShapeType="1"/>
              <a:stCxn id="24590" idx="7"/>
              <a:endCxn id="24589" idx="3"/>
            </p:cNvCxnSpPr>
            <p:nvPr/>
          </p:nvCxnSpPr>
          <p:spPr bwMode="auto">
            <a:xfrm flipV="1">
              <a:off x="8261350" y="1689100"/>
              <a:ext cx="1079500" cy="679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23"/>
            <p:cNvCxnSpPr>
              <a:cxnSpLocks noChangeShapeType="1"/>
              <a:stCxn id="24592" idx="1"/>
              <a:endCxn id="24589" idx="5"/>
            </p:cNvCxnSpPr>
            <p:nvPr/>
          </p:nvCxnSpPr>
          <p:spPr bwMode="auto">
            <a:xfrm flipH="1" flipV="1">
              <a:off x="9556750" y="1689100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24"/>
            <p:cNvCxnSpPr>
              <a:cxnSpLocks noChangeShapeType="1"/>
              <a:stCxn id="24593" idx="7"/>
              <a:endCxn id="24592" idx="3"/>
            </p:cNvCxnSpPr>
            <p:nvPr/>
          </p:nvCxnSpPr>
          <p:spPr bwMode="auto">
            <a:xfrm flipV="1">
              <a:off x="9709150" y="2451100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03" name="Text Box 25"/>
            <p:cNvSpPr txBox="1">
              <a:spLocks noChangeArrowheads="1"/>
            </p:cNvSpPr>
            <p:nvPr/>
          </p:nvSpPr>
          <p:spPr bwMode="auto">
            <a:xfrm>
              <a:off x="8291513" y="1357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04" name="Text Box 26"/>
            <p:cNvSpPr txBox="1">
              <a:spLocks noChangeArrowheads="1"/>
            </p:cNvSpPr>
            <p:nvPr/>
          </p:nvSpPr>
          <p:spPr bwMode="auto">
            <a:xfrm>
              <a:off x="9837738" y="16478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4605" name="Text Box 27"/>
            <p:cNvSpPr txBox="1">
              <a:spLocks noChangeArrowheads="1"/>
            </p:cNvSpPr>
            <p:nvPr/>
          </p:nvSpPr>
          <p:spPr bwMode="auto">
            <a:xfrm>
              <a:off x="6942138" y="2206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4606" name="Text Box 28"/>
            <p:cNvSpPr txBox="1">
              <a:spLocks noChangeArrowheads="1"/>
            </p:cNvSpPr>
            <p:nvPr/>
          </p:nvSpPr>
          <p:spPr bwMode="auto">
            <a:xfrm>
              <a:off x="8847138" y="2333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07" name="Text Box 29"/>
            <p:cNvSpPr txBox="1">
              <a:spLocks noChangeArrowheads="1"/>
            </p:cNvSpPr>
            <p:nvPr/>
          </p:nvSpPr>
          <p:spPr bwMode="auto">
            <a:xfrm>
              <a:off x="7529513" y="2119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4608" name="Text Box 30"/>
            <p:cNvSpPr txBox="1">
              <a:spLocks noChangeArrowheads="1"/>
            </p:cNvSpPr>
            <p:nvPr/>
          </p:nvSpPr>
          <p:spPr bwMode="auto">
            <a:xfrm>
              <a:off x="8169276" y="310991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4609" name="Text Box 31"/>
            <p:cNvSpPr txBox="1">
              <a:spLocks noChangeArrowheads="1"/>
            </p:cNvSpPr>
            <p:nvPr/>
          </p:nvSpPr>
          <p:spPr bwMode="auto">
            <a:xfrm>
              <a:off x="9829801" y="2667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4610" name="Text Box 32"/>
            <p:cNvSpPr txBox="1">
              <a:spLocks noChangeArrowheads="1"/>
            </p:cNvSpPr>
            <p:nvPr/>
          </p:nvSpPr>
          <p:spPr bwMode="auto">
            <a:xfrm>
              <a:off x="8847138" y="19526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4611" name="Text Box 33"/>
            <p:cNvSpPr txBox="1">
              <a:spLocks noChangeArrowheads="1"/>
            </p:cNvSpPr>
            <p:nvPr/>
          </p:nvSpPr>
          <p:spPr bwMode="auto">
            <a:xfrm>
              <a:off x="7735888" y="268287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4612" name="Text Box 34"/>
            <p:cNvSpPr txBox="1">
              <a:spLocks noChangeArrowheads="1"/>
            </p:cNvSpPr>
            <p:nvPr/>
          </p:nvSpPr>
          <p:spPr bwMode="auto">
            <a:xfrm>
              <a:off x="8601075" y="2762251"/>
              <a:ext cx="285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e</a:t>
              </a:r>
            </a:p>
          </p:txBody>
        </p:sp>
        <p:sp>
          <p:nvSpPr>
            <p:cNvPr id="24613" name="Text Box 35"/>
            <p:cNvSpPr txBox="1">
              <a:spLocks noChangeArrowheads="1"/>
            </p:cNvSpPr>
            <p:nvPr/>
          </p:nvSpPr>
          <p:spPr bwMode="auto">
            <a:xfrm>
              <a:off x="7870825" y="1433513"/>
              <a:ext cx="2984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solidFill>
                    <a:schemeClr val="accent2"/>
                  </a:solidFill>
                  <a:latin typeface="Times New Roman" panose="02020603050405020304" pitchFamily="18" charset="0"/>
                  <a:ea typeface="新細明體" pitchFamily="18" charset="-120"/>
                </a:rPr>
                <a:t>f</a:t>
              </a:r>
            </a:p>
          </p:txBody>
        </p:sp>
        <p:sp>
          <p:nvSpPr>
            <p:cNvPr id="24642" name="Text Box 64"/>
            <p:cNvSpPr txBox="1">
              <a:spLocks noChangeArrowheads="1"/>
            </p:cNvSpPr>
            <p:nvPr/>
          </p:nvSpPr>
          <p:spPr bwMode="auto">
            <a:xfrm>
              <a:off x="7239000" y="12192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U</a:t>
              </a:r>
            </a:p>
          </p:txBody>
        </p:sp>
        <p:sp>
          <p:nvSpPr>
            <p:cNvPr id="24643" name="Text Box 65"/>
            <p:cNvSpPr txBox="1">
              <a:spLocks noChangeArrowheads="1"/>
            </p:cNvSpPr>
            <p:nvPr/>
          </p:nvSpPr>
          <p:spPr bwMode="auto">
            <a:xfrm>
              <a:off x="9829800" y="1219201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1800" b="1" i="1">
                  <a:latin typeface="Times New Roman" panose="02020603050405020304" pitchFamily="18" charset="0"/>
                  <a:ea typeface="新細明體" pitchFamily="18" charset="-12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2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Prim-Jarnik’s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We pick an arbitrary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dirty="0" smtClean="0"/>
                  <a:t> and we grow the MST as a cloud of vertices, starting from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We store with each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a label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TW" dirty="0" smtClean="0"/>
                  <a:t> representing the smallest weight of an edge connecting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 to a vertex in the cloud </a:t>
                </a:r>
              </a:p>
              <a:p>
                <a:r>
                  <a:rPr lang="en-US" altLang="zh-TW" dirty="0"/>
                  <a:t> At each step:</a:t>
                </a:r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add to the cloud the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outside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cloud </a:t>
                </a:r>
                <a:r>
                  <a:rPr lang="en-US" altLang="zh-TW" dirty="0"/>
                  <a:t>with the smallest distance label</a:t>
                </a:r>
              </a:p>
              <a:p>
                <a:pPr lvl="1"/>
                <a:r>
                  <a:rPr lang="en-US" altLang="zh-TW" dirty="0" smtClean="0"/>
                  <a:t>We </a:t>
                </a:r>
                <a:r>
                  <a:rPr lang="en-US" altLang="zh-TW" dirty="0"/>
                  <a:t>update the labels of the vertices adjacent </a:t>
                </a:r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r>
                  <a:rPr lang="en-US" altLang="zh-TW" dirty="0" smtClean="0"/>
                  <a:t>to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256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6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43" y="3733801"/>
            <a:ext cx="3695700" cy="286226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0479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Prim-</a:t>
            </a:r>
            <a:r>
              <a:rPr lang="en-US" altLang="zh-TW" dirty="0" err="1" smtClean="0"/>
              <a:t>Jarnik’s</a:t>
            </a:r>
            <a:r>
              <a:rPr lang="en-US" altLang="zh-TW" dirty="0" smtClean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altLang="zh-TW" dirty="0" smtClean="0"/>
                  <a:t>An adaptable priority queue stores the vertices outside the cloud</a:t>
                </a:r>
              </a:p>
              <a:p>
                <a:pPr lvl="1"/>
                <a:r>
                  <a:rPr lang="en-US" altLang="zh-TW" dirty="0" smtClean="0"/>
                  <a:t>Key: distance,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Element: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𝑟𝑒𝑝𝑙𝑎𝑐𝑒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TW" dirty="0" smtClean="0"/>
                  <a:t> changes the key of an item</a:t>
                </a:r>
              </a:p>
              <a:p>
                <a:r>
                  <a:rPr lang="en-US" altLang="zh-TW" dirty="0" smtClean="0"/>
                  <a:t>We store three labels with each vertex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dirty="0" smtClean="0"/>
                  <a:t>:</a:t>
                </a:r>
              </a:p>
              <a:p>
                <a:pPr lvl="1"/>
                <a:r>
                  <a:rPr lang="en-US" altLang="zh-TW" dirty="0" smtClean="0"/>
                  <a:t>Distance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Parent edge in MST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Locator in priority queue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6627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875" t="-1721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1955800"/>
                <a:ext cx="4875211" cy="49022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u="sng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PrimJarnikMST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 weighted connected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 minimum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Pick any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←∅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Priority queue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of vertices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as the key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isEmpty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removeMin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Add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</a:t>
                </a:r>
                <a:r>
                  <a:rPr lang="en-US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outgoingEdges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opposite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replace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1955800"/>
                <a:ext cx="4875211" cy="4902200"/>
              </a:xfrm>
              <a:blipFill rotWithShape="0">
                <a:blip r:embed="rId3"/>
                <a:stretch>
                  <a:fillRect l="-1126" t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33600" y="1463676"/>
            <a:ext cx="3867150" cy="2522538"/>
            <a:chOff x="2133600" y="1463676"/>
            <a:chExt cx="3867150" cy="2522538"/>
          </a:xfrm>
        </p:grpSpPr>
        <p:grpSp>
          <p:nvGrpSpPr>
            <p:cNvPr id="2" name="Group 1"/>
            <p:cNvGrpSpPr/>
            <p:nvPr/>
          </p:nvGrpSpPr>
          <p:grpSpPr>
            <a:xfrm>
              <a:off x="2133600" y="1676400"/>
              <a:ext cx="3867150" cy="2309814"/>
              <a:chOff x="2133600" y="1676400"/>
              <a:chExt cx="3867150" cy="2309814"/>
            </a:xfrm>
          </p:grpSpPr>
          <p:sp>
            <p:nvSpPr>
              <p:cNvPr id="27653" name="Freeform 2"/>
              <p:cNvSpPr>
                <a:spLocks/>
              </p:cNvSpPr>
              <p:nvPr/>
            </p:nvSpPr>
            <p:spPr bwMode="auto">
              <a:xfrm>
                <a:off x="2133600" y="3124201"/>
                <a:ext cx="806450" cy="862013"/>
              </a:xfrm>
              <a:custGeom>
                <a:avLst/>
                <a:gdLst>
                  <a:gd name="T0" fmla="*/ 105846563 w 508"/>
                  <a:gd name="T1" fmla="*/ 619958797 h 543"/>
                  <a:gd name="T2" fmla="*/ 211693125 w 508"/>
                  <a:gd name="T3" fmla="*/ 1118950024 h 543"/>
                  <a:gd name="T4" fmla="*/ 846772500 w 508"/>
                  <a:gd name="T5" fmla="*/ 1270159487 h 543"/>
                  <a:gd name="T6" fmla="*/ 1255037813 w 508"/>
                  <a:gd name="T7" fmla="*/ 529233119 h 543"/>
                  <a:gd name="T8" fmla="*/ 695563125 w 508"/>
                  <a:gd name="T9" fmla="*/ 15120946 h 543"/>
                  <a:gd name="T10" fmla="*/ 105846563 w 508"/>
                  <a:gd name="T11" fmla="*/ 619958797 h 5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8"/>
                  <a:gd name="T19" fmla="*/ 0 h 543"/>
                  <a:gd name="T20" fmla="*/ 508 w 508"/>
                  <a:gd name="T21" fmla="*/ 543 h 5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8" h="543">
                    <a:moveTo>
                      <a:pt x="42" y="246"/>
                    </a:moveTo>
                    <a:cubicBezTo>
                      <a:pt x="0" y="396"/>
                      <a:pt x="35" y="401"/>
                      <a:pt x="84" y="444"/>
                    </a:cubicBezTo>
                    <a:cubicBezTo>
                      <a:pt x="133" y="487"/>
                      <a:pt x="267" y="543"/>
                      <a:pt x="336" y="504"/>
                    </a:cubicBezTo>
                    <a:cubicBezTo>
                      <a:pt x="405" y="465"/>
                      <a:pt x="508" y="293"/>
                      <a:pt x="498" y="210"/>
                    </a:cubicBezTo>
                    <a:cubicBezTo>
                      <a:pt x="488" y="127"/>
                      <a:pt x="352" y="0"/>
                      <a:pt x="276" y="6"/>
                    </a:cubicBezTo>
                    <a:cubicBezTo>
                      <a:pt x="200" y="12"/>
                      <a:pt x="84" y="96"/>
                      <a:pt x="42" y="246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7654" name="Oval 4"/>
              <p:cNvSpPr>
                <a:spLocks noChangeArrowheads="1"/>
              </p:cNvSpPr>
              <p:nvPr/>
            </p:nvSpPr>
            <p:spPr bwMode="auto">
              <a:xfrm>
                <a:off x="2724150" y="1981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B</a:t>
                </a:r>
              </a:p>
            </p:txBody>
          </p:sp>
          <p:sp>
            <p:nvSpPr>
              <p:cNvPr id="27655" name="Oval 5"/>
              <p:cNvSpPr>
                <a:spLocks noChangeArrowheads="1"/>
              </p:cNvSpPr>
              <p:nvPr/>
            </p:nvSpPr>
            <p:spPr bwMode="auto">
              <a:xfrm>
                <a:off x="4705350" y="16764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D</a:t>
                </a:r>
              </a:p>
            </p:txBody>
          </p:sp>
          <p:sp>
            <p:nvSpPr>
              <p:cNvPr id="27656" name="Oval 6"/>
              <p:cNvSpPr>
                <a:spLocks noChangeArrowheads="1"/>
              </p:cNvSpPr>
              <p:nvPr/>
            </p:nvSpPr>
            <p:spPr bwMode="auto">
              <a:xfrm>
                <a:off x="3409950" y="25908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C</a:t>
                </a:r>
              </a:p>
            </p:txBody>
          </p:sp>
          <p:sp>
            <p:nvSpPr>
              <p:cNvPr id="27657" name="Oval 7"/>
              <p:cNvSpPr>
                <a:spLocks noChangeArrowheads="1"/>
              </p:cNvSpPr>
              <p:nvPr/>
            </p:nvSpPr>
            <p:spPr bwMode="auto">
              <a:xfrm>
                <a:off x="2419350" y="3276600"/>
                <a:ext cx="304800" cy="304800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 dirty="0">
                    <a:solidFill>
                      <a:schemeClr val="tx2"/>
                    </a:solidFill>
                    <a:ea typeface="新細明體" pitchFamily="18" charset="-120"/>
                  </a:rPr>
                  <a:t>A</a:t>
                </a:r>
              </a:p>
            </p:txBody>
          </p:sp>
          <p:sp>
            <p:nvSpPr>
              <p:cNvPr id="27658" name="Oval 8"/>
              <p:cNvSpPr>
                <a:spLocks noChangeArrowheads="1"/>
              </p:cNvSpPr>
              <p:nvPr/>
            </p:nvSpPr>
            <p:spPr bwMode="auto">
              <a:xfrm>
                <a:off x="5391150" y="24384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F</a:t>
                </a:r>
              </a:p>
            </p:txBody>
          </p:sp>
          <p:sp>
            <p:nvSpPr>
              <p:cNvPr id="27659" name="Oval 9"/>
              <p:cNvSpPr>
                <a:spLocks noChangeArrowheads="1"/>
              </p:cNvSpPr>
              <p:nvPr/>
            </p:nvSpPr>
            <p:spPr bwMode="auto">
              <a:xfrm>
                <a:off x="4857750" y="3124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E</a:t>
                </a:r>
              </a:p>
            </p:txBody>
          </p:sp>
          <p:cxnSp>
            <p:nvCxnSpPr>
              <p:cNvPr id="27660" name="AutoShape 10"/>
              <p:cNvCxnSpPr>
                <a:cxnSpLocks noChangeShapeType="1"/>
                <a:stCxn id="27654" idx="5"/>
                <a:endCxn id="27656" idx="1"/>
              </p:cNvCxnSpPr>
              <p:nvPr/>
            </p:nvCxnSpPr>
            <p:spPr bwMode="auto">
              <a:xfrm>
                <a:off x="2984500" y="2251075"/>
                <a:ext cx="469900" cy="3746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1" name="AutoShape 11"/>
              <p:cNvCxnSpPr>
                <a:cxnSpLocks noChangeShapeType="1"/>
                <a:stCxn id="27656" idx="3"/>
                <a:endCxn id="27657" idx="7"/>
              </p:cNvCxnSpPr>
              <p:nvPr/>
            </p:nvCxnSpPr>
            <p:spPr bwMode="auto">
              <a:xfrm flipH="1">
                <a:off x="2679700" y="2860676"/>
                <a:ext cx="774700" cy="44132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2" name="AutoShape 12"/>
              <p:cNvCxnSpPr>
                <a:cxnSpLocks noChangeShapeType="1"/>
                <a:stCxn id="27654" idx="3"/>
                <a:endCxn id="27657" idx="0"/>
              </p:cNvCxnSpPr>
              <p:nvPr/>
            </p:nvCxnSpPr>
            <p:spPr bwMode="auto">
              <a:xfrm flipH="1">
                <a:off x="2571750" y="2251076"/>
                <a:ext cx="196850" cy="100647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3" name="AutoShape 13"/>
              <p:cNvCxnSpPr>
                <a:cxnSpLocks noChangeShapeType="1"/>
                <a:stCxn id="27656" idx="6"/>
                <a:endCxn id="27659" idx="1"/>
              </p:cNvCxnSpPr>
              <p:nvPr/>
            </p:nvCxnSpPr>
            <p:spPr bwMode="auto">
              <a:xfrm>
                <a:off x="3724276" y="2743201"/>
                <a:ext cx="1177925" cy="415925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4" name="AutoShape 14"/>
              <p:cNvCxnSpPr>
                <a:cxnSpLocks noChangeShapeType="1"/>
                <a:stCxn id="27657" idx="6"/>
                <a:endCxn id="27659" idx="2"/>
              </p:cNvCxnSpPr>
              <p:nvPr/>
            </p:nvCxnSpPr>
            <p:spPr bwMode="auto">
              <a:xfrm flipV="1">
                <a:off x="2743201" y="3276600"/>
                <a:ext cx="2105025" cy="152400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5" name="AutoShape 15"/>
              <p:cNvCxnSpPr>
                <a:cxnSpLocks noChangeShapeType="1"/>
                <a:stCxn id="27654" idx="6"/>
                <a:endCxn id="27655" idx="2"/>
              </p:cNvCxnSpPr>
              <p:nvPr/>
            </p:nvCxnSpPr>
            <p:spPr bwMode="auto">
              <a:xfrm flipV="1">
                <a:off x="3038475" y="1828800"/>
                <a:ext cx="1657350" cy="30480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6" name="AutoShape 16"/>
              <p:cNvCxnSpPr>
                <a:cxnSpLocks noChangeShapeType="1"/>
                <a:stCxn id="27656" idx="7"/>
                <a:endCxn id="27655" idx="3"/>
              </p:cNvCxnSpPr>
              <p:nvPr/>
            </p:nvCxnSpPr>
            <p:spPr bwMode="auto">
              <a:xfrm flipV="1">
                <a:off x="3670300" y="1946275"/>
                <a:ext cx="1079500" cy="6794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7" name="AutoShape 17"/>
              <p:cNvCxnSpPr>
                <a:cxnSpLocks noChangeShapeType="1"/>
                <a:stCxn id="27658" idx="1"/>
                <a:endCxn id="27655" idx="5"/>
              </p:cNvCxnSpPr>
              <p:nvPr/>
            </p:nvCxnSpPr>
            <p:spPr bwMode="auto">
              <a:xfrm flipH="1" flipV="1">
                <a:off x="4965700" y="1946275"/>
                <a:ext cx="469900" cy="5270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668" name="AutoShape 18"/>
              <p:cNvCxnSpPr>
                <a:cxnSpLocks noChangeShapeType="1"/>
                <a:stCxn id="27659" idx="7"/>
                <a:endCxn id="27658" idx="3"/>
              </p:cNvCxnSpPr>
              <p:nvPr/>
            </p:nvCxnSpPr>
            <p:spPr bwMode="auto">
              <a:xfrm flipV="1">
                <a:off x="5118100" y="2708275"/>
                <a:ext cx="317500" cy="450850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669" name="Text Box 19"/>
              <p:cNvSpPr txBox="1">
                <a:spLocks noChangeArrowheads="1"/>
              </p:cNvSpPr>
              <p:nvPr/>
            </p:nvSpPr>
            <p:spPr bwMode="auto">
              <a:xfrm>
                <a:off x="3700463" y="167640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7</a:t>
                </a:r>
              </a:p>
            </p:txBody>
          </p:sp>
          <p:sp>
            <p:nvSpPr>
              <p:cNvPr id="27670" name="Text Box 20"/>
              <p:cNvSpPr txBox="1">
                <a:spLocks noChangeArrowheads="1"/>
              </p:cNvSpPr>
              <p:nvPr/>
            </p:nvSpPr>
            <p:spPr bwMode="auto">
              <a:xfrm>
                <a:off x="5191126" y="19954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4</a:t>
                </a:r>
              </a:p>
            </p:txBody>
          </p:sp>
          <p:sp>
            <p:nvSpPr>
              <p:cNvPr id="27671" name="Text Box 21"/>
              <p:cNvSpPr txBox="1">
                <a:spLocks noChangeArrowheads="1"/>
              </p:cNvSpPr>
              <p:nvPr/>
            </p:nvSpPr>
            <p:spPr bwMode="auto">
              <a:xfrm>
                <a:off x="2351088" y="246380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2</a:t>
                </a:r>
              </a:p>
            </p:txBody>
          </p:sp>
          <p:sp>
            <p:nvSpPr>
              <p:cNvPr id="27672" name="Text Box 22"/>
              <p:cNvSpPr txBox="1">
                <a:spLocks noChangeArrowheads="1"/>
              </p:cNvSpPr>
              <p:nvPr/>
            </p:nvSpPr>
            <p:spPr bwMode="auto">
              <a:xfrm>
                <a:off x="4319588" y="2681288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8</a:t>
                </a:r>
              </a:p>
            </p:txBody>
          </p:sp>
          <p:sp>
            <p:nvSpPr>
              <p:cNvPr id="27673" name="Text Box 23"/>
              <p:cNvSpPr txBox="1">
                <a:spLocks noChangeArrowheads="1"/>
              </p:cNvSpPr>
              <p:nvPr/>
            </p:nvSpPr>
            <p:spPr bwMode="auto">
              <a:xfrm>
                <a:off x="2938463" y="2376488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5</a:t>
                </a:r>
              </a:p>
            </p:txBody>
          </p:sp>
          <p:sp>
            <p:nvSpPr>
              <p:cNvPr id="27674" name="Text Box 24"/>
              <p:cNvSpPr txBox="1">
                <a:spLocks noChangeArrowheads="1"/>
              </p:cNvSpPr>
              <p:nvPr/>
            </p:nvSpPr>
            <p:spPr bwMode="auto">
              <a:xfrm>
                <a:off x="3578226" y="33670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 dirty="0">
                    <a:solidFill>
                      <a:schemeClr val="accent2"/>
                    </a:solidFill>
                    <a:ea typeface="新細明體" pitchFamily="18" charset="-120"/>
                  </a:rPr>
                  <a:t>7</a:t>
                </a:r>
              </a:p>
            </p:txBody>
          </p:sp>
          <p:sp>
            <p:nvSpPr>
              <p:cNvPr id="27675" name="Text Box 25"/>
              <p:cNvSpPr txBox="1">
                <a:spLocks noChangeArrowheads="1"/>
              </p:cNvSpPr>
              <p:nvPr/>
            </p:nvSpPr>
            <p:spPr bwMode="auto">
              <a:xfrm>
                <a:off x="5243513" y="283845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3</a:t>
                </a:r>
              </a:p>
            </p:txBody>
          </p:sp>
          <p:sp>
            <p:nvSpPr>
              <p:cNvPr id="27676" name="Text Box 26"/>
              <p:cNvSpPr txBox="1">
                <a:spLocks noChangeArrowheads="1"/>
              </p:cNvSpPr>
              <p:nvPr/>
            </p:nvSpPr>
            <p:spPr bwMode="auto">
              <a:xfrm>
                <a:off x="4171951" y="22240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ea typeface="新細明體" pitchFamily="18" charset="-120"/>
                  </a:rPr>
                  <a:t>9</a:t>
                </a:r>
              </a:p>
            </p:txBody>
          </p:sp>
          <p:sp>
            <p:nvSpPr>
              <p:cNvPr id="27677" name="Text Box 27"/>
              <p:cNvSpPr txBox="1">
                <a:spLocks noChangeArrowheads="1"/>
              </p:cNvSpPr>
              <p:nvPr/>
            </p:nvSpPr>
            <p:spPr bwMode="auto">
              <a:xfrm>
                <a:off x="3144838" y="2940050"/>
                <a:ext cx="3095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8</a:t>
                </a:r>
              </a:p>
            </p:txBody>
          </p:sp>
          <p:sp>
            <p:nvSpPr>
              <p:cNvPr id="27678" name="Text Box 28"/>
              <p:cNvSpPr txBox="1">
                <a:spLocks noChangeArrowheads="1"/>
              </p:cNvSpPr>
              <p:nvPr/>
            </p:nvSpPr>
            <p:spPr bwMode="auto">
              <a:xfrm>
                <a:off x="2190751" y="3429000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0</a:t>
                </a:r>
              </a:p>
            </p:txBody>
          </p:sp>
          <p:sp>
            <p:nvSpPr>
              <p:cNvPr id="27679" name="Text Box 29"/>
              <p:cNvSpPr txBox="1">
                <a:spLocks noChangeArrowheads="1"/>
              </p:cNvSpPr>
              <p:nvPr/>
            </p:nvSpPr>
            <p:spPr bwMode="auto">
              <a:xfrm>
                <a:off x="5086351" y="32908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7</a:t>
                </a:r>
              </a:p>
            </p:txBody>
          </p:sp>
          <p:sp>
            <p:nvSpPr>
              <p:cNvPr id="27680" name="Text Box 30"/>
              <p:cNvSpPr txBox="1">
                <a:spLocks noChangeArrowheads="1"/>
              </p:cNvSpPr>
              <p:nvPr/>
            </p:nvSpPr>
            <p:spPr bwMode="auto">
              <a:xfrm>
                <a:off x="2495551" y="1766888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2</a:t>
                </a:r>
              </a:p>
            </p:txBody>
          </p:sp>
          <p:sp>
            <p:nvSpPr>
              <p:cNvPr id="27681" name="Text Box 31"/>
              <p:cNvSpPr txBox="1">
                <a:spLocks noChangeArrowheads="1"/>
              </p:cNvSpPr>
              <p:nvPr/>
            </p:nvSpPr>
            <p:spPr bwMode="auto">
              <a:xfrm>
                <a:off x="3409951" y="2276475"/>
                <a:ext cx="30956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TW" sz="1800">
                    <a:solidFill>
                      <a:schemeClr val="accent2"/>
                    </a:solidFill>
                    <a:ea typeface="新細明體" pitchFamily="18" charset="-120"/>
                  </a:rPr>
                  <a:t>8</a:t>
                </a:r>
              </a:p>
            </p:txBody>
          </p:sp>
          <p:sp>
            <p:nvSpPr>
              <p:cNvPr id="27682" name="Text Box 32"/>
              <p:cNvSpPr txBox="1">
                <a:spLocks noChangeArrowheads="1"/>
              </p:cNvSpPr>
              <p:nvPr/>
            </p:nvSpPr>
            <p:spPr bwMode="auto">
              <a:xfrm>
                <a:off x="5653088" y="2224088"/>
                <a:ext cx="347662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zh-TW" altLang="en-US" sz="1800" b="1">
                    <a:solidFill>
                      <a:schemeClr val="accent2"/>
                    </a:solidFill>
                    <a:ea typeface="新細明體" pitchFamily="18" charset="-120"/>
                    <a:sym typeface="Symbol" panose="05050102010706020507" pitchFamily="18" charset="2"/>
                  </a:rPr>
                  <a:t></a:t>
                </a:r>
              </a:p>
            </p:txBody>
          </p:sp>
        </p:grpSp>
        <p:sp>
          <p:nvSpPr>
            <p:cNvPr id="27683" name="Text Box 33"/>
            <p:cNvSpPr txBox="1">
              <a:spLocks noChangeArrowheads="1"/>
            </p:cNvSpPr>
            <p:nvPr/>
          </p:nvSpPr>
          <p:spPr bwMode="auto">
            <a:xfrm>
              <a:off x="4914901" y="1463676"/>
              <a:ext cx="3476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 dirty="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  <a:endParaRPr lang="zh-TW" altLang="en-US" sz="1800" b="1" dirty="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19326" y="3900488"/>
            <a:ext cx="3857624" cy="2479675"/>
            <a:chOff x="2219326" y="3900488"/>
            <a:chExt cx="3857624" cy="2479675"/>
          </a:xfrm>
        </p:grpSpPr>
        <p:sp>
          <p:nvSpPr>
            <p:cNvPr id="27684" name="Freeform 34"/>
            <p:cNvSpPr>
              <a:spLocks/>
            </p:cNvSpPr>
            <p:nvPr/>
          </p:nvSpPr>
          <p:spPr bwMode="auto">
            <a:xfrm>
              <a:off x="2219326" y="4195763"/>
              <a:ext cx="1120775" cy="2184400"/>
            </a:xfrm>
            <a:custGeom>
              <a:avLst/>
              <a:gdLst>
                <a:gd name="T0" fmla="*/ 105846563 w 706"/>
                <a:gd name="T1" fmla="*/ 1806952825 h 1376"/>
                <a:gd name="T2" fmla="*/ 120967500 w 706"/>
                <a:gd name="T3" fmla="*/ 2147483647 h 1376"/>
                <a:gd name="T4" fmla="*/ 786288750 w 706"/>
                <a:gd name="T5" fmla="*/ 2147483647 h 1376"/>
                <a:gd name="T6" fmla="*/ 1270158750 w 706"/>
                <a:gd name="T7" fmla="*/ 2147483647 h 1376"/>
                <a:gd name="T8" fmla="*/ 1754028750 w 706"/>
                <a:gd name="T9" fmla="*/ 869454700 h 1376"/>
                <a:gd name="T10" fmla="*/ 1421368125 w 706"/>
                <a:gd name="T11" fmla="*/ 128528763 h 1376"/>
                <a:gd name="T12" fmla="*/ 423386250 w 706"/>
                <a:gd name="T13" fmla="*/ 279738138 h 1376"/>
                <a:gd name="T14" fmla="*/ 105846563 w 706"/>
                <a:gd name="T15" fmla="*/ 1806952825 h 1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6"/>
                <a:gd name="T25" fmla="*/ 0 h 1376"/>
                <a:gd name="T26" fmla="*/ 706 w 706"/>
                <a:gd name="T27" fmla="*/ 1376 h 1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6" h="1376">
                  <a:moveTo>
                    <a:pt x="42" y="717"/>
                  </a:moveTo>
                  <a:cubicBezTo>
                    <a:pt x="48" y="879"/>
                    <a:pt x="0" y="1167"/>
                    <a:pt x="48" y="1275"/>
                  </a:cubicBezTo>
                  <a:cubicBezTo>
                    <a:pt x="93" y="1376"/>
                    <a:pt x="236" y="1364"/>
                    <a:pt x="312" y="1323"/>
                  </a:cubicBezTo>
                  <a:cubicBezTo>
                    <a:pt x="388" y="1282"/>
                    <a:pt x="440" y="1192"/>
                    <a:pt x="504" y="1029"/>
                  </a:cubicBezTo>
                  <a:cubicBezTo>
                    <a:pt x="568" y="866"/>
                    <a:pt x="686" y="508"/>
                    <a:pt x="696" y="345"/>
                  </a:cubicBezTo>
                  <a:cubicBezTo>
                    <a:pt x="706" y="182"/>
                    <a:pt x="652" y="90"/>
                    <a:pt x="564" y="51"/>
                  </a:cubicBezTo>
                  <a:cubicBezTo>
                    <a:pt x="476" y="12"/>
                    <a:pt x="255" y="0"/>
                    <a:pt x="168" y="111"/>
                  </a:cubicBezTo>
                  <a:cubicBezTo>
                    <a:pt x="81" y="222"/>
                    <a:pt x="36" y="555"/>
                    <a:pt x="42" y="71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685" name="Oval 35"/>
            <p:cNvSpPr>
              <a:spLocks noChangeArrowheads="1"/>
            </p:cNvSpPr>
            <p:nvPr/>
          </p:nvSpPr>
          <p:spPr bwMode="auto">
            <a:xfrm>
              <a:off x="2800350" y="4419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686" name="Oval 36"/>
            <p:cNvSpPr>
              <a:spLocks noChangeArrowheads="1"/>
            </p:cNvSpPr>
            <p:nvPr/>
          </p:nvSpPr>
          <p:spPr bwMode="auto">
            <a:xfrm>
              <a:off x="4781550" y="4114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27687" name="Oval 37"/>
            <p:cNvSpPr>
              <a:spLocks noChangeArrowheads="1"/>
            </p:cNvSpPr>
            <p:nvPr/>
          </p:nvSpPr>
          <p:spPr bwMode="auto">
            <a:xfrm>
              <a:off x="3486150" y="5029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C</a:t>
              </a:r>
            </a:p>
          </p:txBody>
        </p:sp>
        <p:sp>
          <p:nvSpPr>
            <p:cNvPr id="27688" name="Oval 38"/>
            <p:cNvSpPr>
              <a:spLocks noChangeArrowheads="1"/>
            </p:cNvSpPr>
            <p:nvPr/>
          </p:nvSpPr>
          <p:spPr bwMode="auto">
            <a:xfrm>
              <a:off x="2495550" y="57150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A</a:t>
              </a:r>
            </a:p>
          </p:txBody>
        </p:sp>
        <p:sp>
          <p:nvSpPr>
            <p:cNvPr id="27689" name="Oval 39"/>
            <p:cNvSpPr>
              <a:spLocks noChangeArrowheads="1"/>
            </p:cNvSpPr>
            <p:nvPr/>
          </p:nvSpPr>
          <p:spPr bwMode="auto">
            <a:xfrm>
              <a:off x="5467350" y="48768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690" name="Oval 40"/>
            <p:cNvSpPr>
              <a:spLocks noChangeArrowheads="1"/>
            </p:cNvSpPr>
            <p:nvPr/>
          </p:nvSpPr>
          <p:spPr bwMode="auto">
            <a:xfrm>
              <a:off x="4933950" y="55626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691" name="AutoShape 41"/>
            <p:cNvCxnSpPr>
              <a:cxnSpLocks noChangeShapeType="1"/>
              <a:stCxn id="27685" idx="5"/>
              <a:endCxn id="27687" idx="1"/>
            </p:cNvCxnSpPr>
            <p:nvPr/>
          </p:nvCxnSpPr>
          <p:spPr bwMode="auto">
            <a:xfrm>
              <a:off x="3060700" y="4699001"/>
              <a:ext cx="469900" cy="3651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2" name="AutoShape 42"/>
            <p:cNvCxnSpPr>
              <a:cxnSpLocks noChangeShapeType="1"/>
              <a:stCxn id="27687" idx="3"/>
              <a:endCxn id="27688" idx="7"/>
            </p:cNvCxnSpPr>
            <p:nvPr/>
          </p:nvCxnSpPr>
          <p:spPr bwMode="auto">
            <a:xfrm flipH="1">
              <a:off x="2755900" y="5299076"/>
              <a:ext cx="774700" cy="4413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3" name="AutoShape 43"/>
            <p:cNvCxnSpPr>
              <a:cxnSpLocks noChangeShapeType="1"/>
              <a:stCxn id="27685" idx="3"/>
              <a:endCxn id="27688" idx="0"/>
            </p:cNvCxnSpPr>
            <p:nvPr/>
          </p:nvCxnSpPr>
          <p:spPr bwMode="auto">
            <a:xfrm flipH="1">
              <a:off x="2647950" y="46990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4" name="AutoShape 44"/>
            <p:cNvCxnSpPr>
              <a:cxnSpLocks noChangeShapeType="1"/>
              <a:stCxn id="27687" idx="6"/>
              <a:endCxn id="27690" idx="1"/>
            </p:cNvCxnSpPr>
            <p:nvPr/>
          </p:nvCxnSpPr>
          <p:spPr bwMode="auto">
            <a:xfrm>
              <a:off x="3800476" y="5181601"/>
              <a:ext cx="1177925" cy="415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5" name="AutoShape 45"/>
            <p:cNvCxnSpPr>
              <a:cxnSpLocks noChangeShapeType="1"/>
              <a:stCxn id="27688" idx="6"/>
              <a:endCxn id="27690" idx="2"/>
            </p:cNvCxnSpPr>
            <p:nvPr/>
          </p:nvCxnSpPr>
          <p:spPr bwMode="auto">
            <a:xfrm flipV="1">
              <a:off x="2819401" y="5715000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6" name="AutoShape 46"/>
            <p:cNvCxnSpPr>
              <a:cxnSpLocks noChangeShapeType="1"/>
              <a:stCxn id="27685" idx="6"/>
              <a:endCxn id="27686" idx="2"/>
            </p:cNvCxnSpPr>
            <p:nvPr/>
          </p:nvCxnSpPr>
          <p:spPr bwMode="auto">
            <a:xfrm flipV="1">
              <a:off x="3124201" y="4267200"/>
              <a:ext cx="1647825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7" name="AutoShape 47"/>
            <p:cNvCxnSpPr>
              <a:cxnSpLocks noChangeShapeType="1"/>
              <a:stCxn id="27687" idx="7"/>
              <a:endCxn id="27686" idx="3"/>
            </p:cNvCxnSpPr>
            <p:nvPr/>
          </p:nvCxnSpPr>
          <p:spPr bwMode="auto">
            <a:xfrm flipV="1">
              <a:off x="3746500" y="4384675"/>
              <a:ext cx="1079500" cy="6794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8" name="AutoShape 48"/>
            <p:cNvCxnSpPr>
              <a:cxnSpLocks noChangeShapeType="1"/>
              <a:stCxn id="27689" idx="1"/>
              <a:endCxn id="27686" idx="5"/>
            </p:cNvCxnSpPr>
            <p:nvPr/>
          </p:nvCxnSpPr>
          <p:spPr bwMode="auto">
            <a:xfrm flipH="1" flipV="1">
              <a:off x="5041900" y="43846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99" name="AutoShape 49"/>
            <p:cNvCxnSpPr>
              <a:cxnSpLocks noChangeShapeType="1"/>
              <a:stCxn id="27690" idx="7"/>
              <a:endCxn id="27689" idx="3"/>
            </p:cNvCxnSpPr>
            <p:nvPr/>
          </p:nvCxnSpPr>
          <p:spPr bwMode="auto">
            <a:xfrm flipV="1">
              <a:off x="5194300" y="5146675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00" name="Text Box 50"/>
            <p:cNvSpPr txBox="1">
              <a:spLocks noChangeArrowheads="1"/>
            </p:cNvSpPr>
            <p:nvPr/>
          </p:nvSpPr>
          <p:spPr bwMode="auto">
            <a:xfrm>
              <a:off x="3776663" y="4114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01" name="Text Box 51"/>
            <p:cNvSpPr txBox="1">
              <a:spLocks noChangeArrowheads="1"/>
            </p:cNvSpPr>
            <p:nvPr/>
          </p:nvSpPr>
          <p:spPr bwMode="auto">
            <a:xfrm>
              <a:off x="5267326" y="4433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02" name="Text Box 52"/>
            <p:cNvSpPr txBox="1">
              <a:spLocks noChangeArrowheads="1"/>
            </p:cNvSpPr>
            <p:nvPr/>
          </p:nvSpPr>
          <p:spPr bwMode="auto">
            <a:xfrm>
              <a:off x="2427288" y="49022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03" name="Text Box 53"/>
            <p:cNvSpPr txBox="1">
              <a:spLocks noChangeArrowheads="1"/>
            </p:cNvSpPr>
            <p:nvPr/>
          </p:nvSpPr>
          <p:spPr bwMode="auto">
            <a:xfrm>
              <a:off x="4395788" y="51196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04" name="Text Box 54"/>
            <p:cNvSpPr txBox="1">
              <a:spLocks noChangeArrowheads="1"/>
            </p:cNvSpPr>
            <p:nvPr/>
          </p:nvSpPr>
          <p:spPr bwMode="auto">
            <a:xfrm>
              <a:off x="3014663" y="48148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05" name="Text Box 55"/>
            <p:cNvSpPr txBox="1">
              <a:spLocks noChangeArrowheads="1"/>
            </p:cNvSpPr>
            <p:nvPr/>
          </p:nvSpPr>
          <p:spPr bwMode="auto">
            <a:xfrm>
              <a:off x="3654426" y="5805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06" name="Text Box 56"/>
            <p:cNvSpPr txBox="1">
              <a:spLocks noChangeArrowheads="1"/>
            </p:cNvSpPr>
            <p:nvPr/>
          </p:nvSpPr>
          <p:spPr bwMode="auto">
            <a:xfrm>
              <a:off x="5319713" y="52768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07" name="Text Box 57"/>
            <p:cNvSpPr txBox="1">
              <a:spLocks noChangeArrowheads="1"/>
            </p:cNvSpPr>
            <p:nvPr/>
          </p:nvSpPr>
          <p:spPr bwMode="auto">
            <a:xfrm>
              <a:off x="4248151" y="4662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08" name="Text Box 58"/>
            <p:cNvSpPr txBox="1">
              <a:spLocks noChangeArrowheads="1"/>
            </p:cNvSpPr>
            <p:nvPr/>
          </p:nvSpPr>
          <p:spPr bwMode="auto">
            <a:xfrm>
              <a:off x="3221038" y="5378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09" name="Text Box 59"/>
            <p:cNvSpPr txBox="1">
              <a:spLocks noChangeArrowheads="1"/>
            </p:cNvSpPr>
            <p:nvPr/>
          </p:nvSpPr>
          <p:spPr bwMode="auto">
            <a:xfrm>
              <a:off x="2266951" y="58674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10" name="Text Box 60"/>
            <p:cNvSpPr txBox="1">
              <a:spLocks noChangeArrowheads="1"/>
            </p:cNvSpPr>
            <p:nvPr/>
          </p:nvSpPr>
          <p:spPr bwMode="auto">
            <a:xfrm>
              <a:off x="5162551" y="57292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11" name="Text Box 61"/>
            <p:cNvSpPr txBox="1">
              <a:spLocks noChangeArrowheads="1"/>
            </p:cNvSpPr>
            <p:nvPr/>
          </p:nvSpPr>
          <p:spPr bwMode="auto">
            <a:xfrm>
              <a:off x="2571751" y="42052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12" name="Text Box 62"/>
            <p:cNvSpPr txBox="1">
              <a:spLocks noChangeArrowheads="1"/>
            </p:cNvSpPr>
            <p:nvPr/>
          </p:nvSpPr>
          <p:spPr bwMode="auto">
            <a:xfrm>
              <a:off x="3486151" y="47148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13" name="Text Box 63"/>
            <p:cNvSpPr txBox="1">
              <a:spLocks noChangeArrowheads="1"/>
            </p:cNvSpPr>
            <p:nvPr/>
          </p:nvSpPr>
          <p:spPr bwMode="auto">
            <a:xfrm>
              <a:off x="5729288" y="4662488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7714" name="Text Box 64"/>
            <p:cNvSpPr txBox="1">
              <a:spLocks noChangeArrowheads="1"/>
            </p:cNvSpPr>
            <p:nvPr/>
          </p:nvSpPr>
          <p:spPr bwMode="auto">
            <a:xfrm>
              <a:off x="5008563" y="3900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581775" y="1462088"/>
            <a:ext cx="3857625" cy="2479676"/>
            <a:chOff x="6581775" y="1462088"/>
            <a:chExt cx="3857625" cy="2479676"/>
          </a:xfrm>
        </p:grpSpPr>
        <p:sp>
          <p:nvSpPr>
            <p:cNvPr id="27715" name="Freeform 65"/>
            <p:cNvSpPr>
              <a:spLocks/>
            </p:cNvSpPr>
            <p:nvPr/>
          </p:nvSpPr>
          <p:spPr bwMode="auto">
            <a:xfrm>
              <a:off x="6581775" y="1760539"/>
              <a:ext cx="1841500" cy="2181225"/>
            </a:xfrm>
            <a:custGeom>
              <a:avLst/>
              <a:gdLst>
                <a:gd name="T0" fmla="*/ 105846563 w 1160"/>
                <a:gd name="T1" fmla="*/ 1801912513 h 1374"/>
                <a:gd name="T2" fmla="*/ 120967500 w 1160"/>
                <a:gd name="T3" fmla="*/ 2147483647 h 1374"/>
                <a:gd name="T4" fmla="*/ 786288750 w 1160"/>
                <a:gd name="T5" fmla="*/ 2147483647 h 1374"/>
                <a:gd name="T6" fmla="*/ 1723786875 w 1160"/>
                <a:gd name="T7" fmla="*/ 2147483647 h 1374"/>
                <a:gd name="T8" fmla="*/ 2147483647 w 1160"/>
                <a:gd name="T9" fmla="*/ 1378526263 h 1374"/>
                <a:gd name="T10" fmla="*/ 1602819375 w 1160"/>
                <a:gd name="T11" fmla="*/ 183972200 h 1374"/>
                <a:gd name="T12" fmla="*/ 423386250 w 1160"/>
                <a:gd name="T13" fmla="*/ 274697825 h 1374"/>
                <a:gd name="T14" fmla="*/ 105846563 w 1160"/>
                <a:gd name="T15" fmla="*/ 1801912513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0"/>
                <a:gd name="T25" fmla="*/ 0 h 1374"/>
                <a:gd name="T26" fmla="*/ 1160 w 1160"/>
                <a:gd name="T27" fmla="*/ 1374 h 1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0" h="1374">
                  <a:moveTo>
                    <a:pt x="42" y="715"/>
                  </a:moveTo>
                  <a:cubicBezTo>
                    <a:pt x="48" y="877"/>
                    <a:pt x="0" y="1165"/>
                    <a:pt x="48" y="1273"/>
                  </a:cubicBezTo>
                  <a:cubicBezTo>
                    <a:pt x="93" y="1374"/>
                    <a:pt x="206" y="1346"/>
                    <a:pt x="312" y="1321"/>
                  </a:cubicBezTo>
                  <a:cubicBezTo>
                    <a:pt x="418" y="1296"/>
                    <a:pt x="544" y="1252"/>
                    <a:pt x="684" y="1123"/>
                  </a:cubicBezTo>
                  <a:cubicBezTo>
                    <a:pt x="824" y="994"/>
                    <a:pt x="1160" y="722"/>
                    <a:pt x="1152" y="547"/>
                  </a:cubicBezTo>
                  <a:cubicBezTo>
                    <a:pt x="1144" y="372"/>
                    <a:pt x="800" y="146"/>
                    <a:pt x="636" y="73"/>
                  </a:cubicBezTo>
                  <a:cubicBezTo>
                    <a:pt x="472" y="0"/>
                    <a:pt x="267" y="2"/>
                    <a:pt x="168" y="109"/>
                  </a:cubicBezTo>
                  <a:cubicBezTo>
                    <a:pt x="69" y="216"/>
                    <a:pt x="36" y="553"/>
                    <a:pt x="42" y="715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16" name="Oval 66"/>
            <p:cNvSpPr>
              <a:spLocks noChangeArrowheads="1"/>
            </p:cNvSpPr>
            <p:nvPr/>
          </p:nvSpPr>
          <p:spPr bwMode="auto">
            <a:xfrm>
              <a:off x="7162800" y="1981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717" name="Oval 67"/>
            <p:cNvSpPr>
              <a:spLocks noChangeArrowheads="1"/>
            </p:cNvSpPr>
            <p:nvPr/>
          </p:nvSpPr>
          <p:spPr bwMode="auto">
            <a:xfrm>
              <a:off x="9144000" y="1676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D</a:t>
              </a:r>
            </a:p>
          </p:txBody>
        </p:sp>
        <p:sp>
          <p:nvSpPr>
            <p:cNvPr id="27718" name="Oval 68"/>
            <p:cNvSpPr>
              <a:spLocks noChangeArrowheads="1"/>
            </p:cNvSpPr>
            <p:nvPr/>
          </p:nvSpPr>
          <p:spPr bwMode="auto">
            <a:xfrm>
              <a:off x="7848600" y="25908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7719" name="Oval 69"/>
            <p:cNvSpPr>
              <a:spLocks noChangeArrowheads="1"/>
            </p:cNvSpPr>
            <p:nvPr/>
          </p:nvSpPr>
          <p:spPr bwMode="auto">
            <a:xfrm>
              <a:off x="6858000" y="3276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7720" name="Oval 70"/>
            <p:cNvSpPr>
              <a:spLocks noChangeArrowheads="1"/>
            </p:cNvSpPr>
            <p:nvPr/>
          </p:nvSpPr>
          <p:spPr bwMode="auto">
            <a:xfrm>
              <a:off x="9829800" y="24384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721" name="Oval 71"/>
            <p:cNvSpPr>
              <a:spLocks noChangeArrowheads="1"/>
            </p:cNvSpPr>
            <p:nvPr/>
          </p:nvSpPr>
          <p:spPr bwMode="auto">
            <a:xfrm>
              <a:off x="9296400" y="3124200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722" name="AutoShape 72"/>
            <p:cNvCxnSpPr>
              <a:cxnSpLocks noChangeShapeType="1"/>
              <a:stCxn id="27716" idx="5"/>
              <a:endCxn id="27718" idx="1"/>
            </p:cNvCxnSpPr>
            <p:nvPr/>
          </p:nvCxnSpPr>
          <p:spPr bwMode="auto">
            <a:xfrm>
              <a:off x="7423150" y="22606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3" name="AutoShape 73"/>
            <p:cNvCxnSpPr>
              <a:cxnSpLocks noChangeShapeType="1"/>
              <a:stCxn id="27718" idx="3"/>
              <a:endCxn id="27719" idx="7"/>
            </p:cNvCxnSpPr>
            <p:nvPr/>
          </p:nvCxnSpPr>
          <p:spPr bwMode="auto">
            <a:xfrm flipH="1">
              <a:off x="7118350" y="2870200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4" name="AutoShape 74"/>
            <p:cNvCxnSpPr>
              <a:cxnSpLocks noChangeShapeType="1"/>
              <a:stCxn id="27716" idx="3"/>
              <a:endCxn id="27719" idx="0"/>
            </p:cNvCxnSpPr>
            <p:nvPr/>
          </p:nvCxnSpPr>
          <p:spPr bwMode="auto">
            <a:xfrm flipH="1">
              <a:off x="7010400" y="22606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5" name="AutoShape 75"/>
            <p:cNvCxnSpPr>
              <a:cxnSpLocks noChangeShapeType="1"/>
              <a:stCxn id="27718" idx="6"/>
              <a:endCxn id="27721" idx="1"/>
            </p:cNvCxnSpPr>
            <p:nvPr/>
          </p:nvCxnSpPr>
          <p:spPr bwMode="auto">
            <a:xfrm>
              <a:off x="8172450" y="2743201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6" name="AutoShape 76"/>
            <p:cNvCxnSpPr>
              <a:cxnSpLocks noChangeShapeType="1"/>
              <a:stCxn id="27719" idx="6"/>
              <a:endCxn id="27721" idx="2"/>
            </p:cNvCxnSpPr>
            <p:nvPr/>
          </p:nvCxnSpPr>
          <p:spPr bwMode="auto">
            <a:xfrm flipV="1">
              <a:off x="7181851" y="3276600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7" name="AutoShape 77"/>
            <p:cNvCxnSpPr>
              <a:cxnSpLocks noChangeShapeType="1"/>
              <a:stCxn id="27716" idx="6"/>
              <a:endCxn id="27717" idx="2"/>
            </p:cNvCxnSpPr>
            <p:nvPr/>
          </p:nvCxnSpPr>
          <p:spPr bwMode="auto">
            <a:xfrm flipV="1">
              <a:off x="7486651" y="1828800"/>
              <a:ext cx="1647825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8" name="AutoShape 78"/>
            <p:cNvCxnSpPr>
              <a:cxnSpLocks noChangeShapeType="1"/>
              <a:stCxn id="27718" idx="7"/>
              <a:endCxn id="27717" idx="3"/>
            </p:cNvCxnSpPr>
            <p:nvPr/>
          </p:nvCxnSpPr>
          <p:spPr bwMode="auto">
            <a:xfrm flipV="1">
              <a:off x="8108950" y="1946276"/>
              <a:ext cx="1079500" cy="669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29" name="AutoShape 79"/>
            <p:cNvCxnSpPr>
              <a:cxnSpLocks noChangeShapeType="1"/>
              <a:stCxn id="27720" idx="1"/>
              <a:endCxn id="27717" idx="5"/>
            </p:cNvCxnSpPr>
            <p:nvPr/>
          </p:nvCxnSpPr>
          <p:spPr bwMode="auto">
            <a:xfrm flipH="1" flipV="1">
              <a:off x="9404350" y="1946275"/>
              <a:ext cx="469900" cy="5270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30" name="AutoShape 80"/>
            <p:cNvCxnSpPr>
              <a:cxnSpLocks noChangeShapeType="1"/>
              <a:stCxn id="27721" idx="7"/>
              <a:endCxn id="27720" idx="3"/>
            </p:cNvCxnSpPr>
            <p:nvPr/>
          </p:nvCxnSpPr>
          <p:spPr bwMode="auto">
            <a:xfrm flipV="1">
              <a:off x="9556750" y="2708275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31" name="Text Box 81"/>
            <p:cNvSpPr txBox="1">
              <a:spLocks noChangeArrowheads="1"/>
            </p:cNvSpPr>
            <p:nvPr/>
          </p:nvSpPr>
          <p:spPr bwMode="auto">
            <a:xfrm>
              <a:off x="8139113" y="1676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32" name="Text Box 82"/>
            <p:cNvSpPr txBox="1">
              <a:spLocks noChangeArrowheads="1"/>
            </p:cNvSpPr>
            <p:nvPr/>
          </p:nvSpPr>
          <p:spPr bwMode="auto">
            <a:xfrm>
              <a:off x="9629776" y="1995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33" name="Text Box 83"/>
            <p:cNvSpPr txBox="1">
              <a:spLocks noChangeArrowheads="1"/>
            </p:cNvSpPr>
            <p:nvPr/>
          </p:nvSpPr>
          <p:spPr bwMode="auto">
            <a:xfrm>
              <a:off x="6789738" y="2463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34" name="Text Box 84"/>
            <p:cNvSpPr txBox="1">
              <a:spLocks noChangeArrowheads="1"/>
            </p:cNvSpPr>
            <p:nvPr/>
          </p:nvSpPr>
          <p:spPr bwMode="auto">
            <a:xfrm>
              <a:off x="8758238" y="2681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35" name="Text Box 85"/>
            <p:cNvSpPr txBox="1">
              <a:spLocks noChangeArrowheads="1"/>
            </p:cNvSpPr>
            <p:nvPr/>
          </p:nvSpPr>
          <p:spPr bwMode="auto">
            <a:xfrm>
              <a:off x="7377113" y="2376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36" name="Text Box 86"/>
            <p:cNvSpPr txBox="1">
              <a:spLocks noChangeArrowheads="1"/>
            </p:cNvSpPr>
            <p:nvPr/>
          </p:nvSpPr>
          <p:spPr bwMode="auto">
            <a:xfrm>
              <a:off x="8016876" y="3367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37" name="Text Box 87"/>
            <p:cNvSpPr txBox="1">
              <a:spLocks noChangeArrowheads="1"/>
            </p:cNvSpPr>
            <p:nvPr/>
          </p:nvSpPr>
          <p:spPr bwMode="auto">
            <a:xfrm>
              <a:off x="9682163" y="2838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38" name="Text Box 88"/>
            <p:cNvSpPr txBox="1">
              <a:spLocks noChangeArrowheads="1"/>
            </p:cNvSpPr>
            <p:nvPr/>
          </p:nvSpPr>
          <p:spPr bwMode="auto">
            <a:xfrm>
              <a:off x="8610601" y="2224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39" name="Text Box 89"/>
            <p:cNvSpPr txBox="1">
              <a:spLocks noChangeArrowheads="1"/>
            </p:cNvSpPr>
            <p:nvPr/>
          </p:nvSpPr>
          <p:spPr bwMode="auto">
            <a:xfrm>
              <a:off x="7583488" y="29400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40" name="Text Box 90"/>
            <p:cNvSpPr txBox="1">
              <a:spLocks noChangeArrowheads="1"/>
            </p:cNvSpPr>
            <p:nvPr/>
          </p:nvSpPr>
          <p:spPr bwMode="auto">
            <a:xfrm>
              <a:off x="6629401" y="3429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41" name="Text Box 91"/>
            <p:cNvSpPr txBox="1">
              <a:spLocks noChangeArrowheads="1"/>
            </p:cNvSpPr>
            <p:nvPr/>
          </p:nvSpPr>
          <p:spPr bwMode="auto">
            <a:xfrm>
              <a:off x="9525001" y="3290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42" name="Text Box 92"/>
            <p:cNvSpPr txBox="1">
              <a:spLocks noChangeArrowheads="1"/>
            </p:cNvSpPr>
            <p:nvPr/>
          </p:nvSpPr>
          <p:spPr bwMode="auto">
            <a:xfrm>
              <a:off x="6934201" y="1766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43" name="Text Box 93"/>
            <p:cNvSpPr txBox="1">
              <a:spLocks noChangeArrowheads="1"/>
            </p:cNvSpPr>
            <p:nvPr/>
          </p:nvSpPr>
          <p:spPr bwMode="auto">
            <a:xfrm>
              <a:off x="7848601" y="22764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44" name="Text Box 94"/>
            <p:cNvSpPr txBox="1">
              <a:spLocks noChangeArrowheads="1"/>
            </p:cNvSpPr>
            <p:nvPr/>
          </p:nvSpPr>
          <p:spPr bwMode="auto">
            <a:xfrm>
              <a:off x="10091738" y="2224088"/>
              <a:ext cx="3476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zh-TW" altLang="en-US" sz="1800" b="1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</a:t>
              </a:r>
            </a:p>
          </p:txBody>
        </p:sp>
        <p:sp>
          <p:nvSpPr>
            <p:cNvPr id="27745" name="Text Box 95"/>
            <p:cNvSpPr txBox="1">
              <a:spLocks noChangeArrowheads="1"/>
            </p:cNvSpPr>
            <p:nvPr/>
          </p:nvSpPr>
          <p:spPr bwMode="auto">
            <a:xfrm>
              <a:off x="9371013" y="14620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201" y="3889376"/>
            <a:ext cx="3900488" cy="2511425"/>
            <a:chOff x="6553201" y="3889376"/>
            <a:chExt cx="3900488" cy="2511425"/>
          </a:xfrm>
        </p:grpSpPr>
        <p:sp>
          <p:nvSpPr>
            <p:cNvPr id="27746" name="Freeform 96"/>
            <p:cNvSpPr>
              <a:spLocks/>
            </p:cNvSpPr>
            <p:nvPr/>
          </p:nvSpPr>
          <p:spPr bwMode="auto">
            <a:xfrm>
              <a:off x="6553201" y="3889376"/>
              <a:ext cx="3336925" cy="2511425"/>
            </a:xfrm>
            <a:custGeom>
              <a:avLst/>
              <a:gdLst>
                <a:gd name="T0" fmla="*/ 206652813 w 2102"/>
                <a:gd name="T1" fmla="*/ 2147483647 h 1582"/>
                <a:gd name="T2" fmla="*/ 176410938 w 2102"/>
                <a:gd name="T3" fmla="*/ 2147483647 h 1582"/>
                <a:gd name="T4" fmla="*/ 1265118438 w 2102"/>
                <a:gd name="T5" fmla="*/ 2147483647 h 1582"/>
                <a:gd name="T6" fmla="*/ 2147483647 w 2102"/>
                <a:gd name="T7" fmla="*/ 2147483647 h 1582"/>
                <a:gd name="T8" fmla="*/ 2147483647 w 2102"/>
                <a:gd name="T9" fmla="*/ 814011263 h 1582"/>
                <a:gd name="T10" fmla="*/ 2147483647 w 2102"/>
                <a:gd name="T11" fmla="*/ 57964388 h 1582"/>
                <a:gd name="T12" fmla="*/ 2147483647 w 2102"/>
                <a:gd name="T13" fmla="*/ 466229700 h 1582"/>
                <a:gd name="T14" fmla="*/ 524192500 w 2102"/>
                <a:gd name="T15" fmla="*/ 919857825 h 1582"/>
                <a:gd name="T16" fmla="*/ 206652813 w 2102"/>
                <a:gd name="T17" fmla="*/ 2147483647 h 15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02"/>
                <a:gd name="T28" fmla="*/ 0 h 1582"/>
                <a:gd name="T29" fmla="*/ 2102 w 2102"/>
                <a:gd name="T30" fmla="*/ 1582 h 15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02" h="1582">
                  <a:moveTo>
                    <a:pt x="82" y="971"/>
                  </a:moveTo>
                  <a:cubicBezTo>
                    <a:pt x="88" y="1133"/>
                    <a:pt x="0" y="1416"/>
                    <a:pt x="70" y="1499"/>
                  </a:cubicBezTo>
                  <a:cubicBezTo>
                    <a:pt x="140" y="1582"/>
                    <a:pt x="297" y="1572"/>
                    <a:pt x="502" y="1469"/>
                  </a:cubicBezTo>
                  <a:cubicBezTo>
                    <a:pt x="707" y="1366"/>
                    <a:pt x="1046" y="1072"/>
                    <a:pt x="1300" y="881"/>
                  </a:cubicBezTo>
                  <a:cubicBezTo>
                    <a:pt x="1554" y="690"/>
                    <a:pt x="1950" y="466"/>
                    <a:pt x="2026" y="323"/>
                  </a:cubicBezTo>
                  <a:cubicBezTo>
                    <a:pt x="2102" y="180"/>
                    <a:pt x="1933" y="46"/>
                    <a:pt x="1756" y="23"/>
                  </a:cubicBezTo>
                  <a:cubicBezTo>
                    <a:pt x="1579" y="0"/>
                    <a:pt x="1222" y="128"/>
                    <a:pt x="964" y="185"/>
                  </a:cubicBezTo>
                  <a:cubicBezTo>
                    <a:pt x="706" y="242"/>
                    <a:pt x="355" y="234"/>
                    <a:pt x="208" y="365"/>
                  </a:cubicBezTo>
                  <a:cubicBezTo>
                    <a:pt x="61" y="496"/>
                    <a:pt x="76" y="809"/>
                    <a:pt x="82" y="97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7747" name="Oval 97"/>
            <p:cNvSpPr>
              <a:spLocks noChangeArrowheads="1"/>
            </p:cNvSpPr>
            <p:nvPr/>
          </p:nvSpPr>
          <p:spPr bwMode="auto">
            <a:xfrm>
              <a:off x="7197725" y="45164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7748" name="Oval 98"/>
            <p:cNvSpPr>
              <a:spLocks noChangeArrowheads="1"/>
            </p:cNvSpPr>
            <p:nvPr/>
          </p:nvSpPr>
          <p:spPr bwMode="auto">
            <a:xfrm>
              <a:off x="9178925" y="42116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7749" name="Oval 99"/>
            <p:cNvSpPr>
              <a:spLocks noChangeArrowheads="1"/>
            </p:cNvSpPr>
            <p:nvPr/>
          </p:nvSpPr>
          <p:spPr bwMode="auto">
            <a:xfrm>
              <a:off x="7883525" y="51260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7750" name="Oval 100"/>
            <p:cNvSpPr>
              <a:spLocks noChangeArrowheads="1"/>
            </p:cNvSpPr>
            <p:nvPr/>
          </p:nvSpPr>
          <p:spPr bwMode="auto">
            <a:xfrm>
              <a:off x="6892925" y="5811838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7751" name="Oval 101"/>
            <p:cNvSpPr>
              <a:spLocks noChangeArrowheads="1"/>
            </p:cNvSpPr>
            <p:nvPr/>
          </p:nvSpPr>
          <p:spPr bwMode="auto">
            <a:xfrm>
              <a:off x="9864725" y="49736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F</a:t>
              </a:r>
            </a:p>
          </p:txBody>
        </p:sp>
        <p:sp>
          <p:nvSpPr>
            <p:cNvPr id="27752" name="Oval 102"/>
            <p:cNvSpPr>
              <a:spLocks noChangeArrowheads="1"/>
            </p:cNvSpPr>
            <p:nvPr/>
          </p:nvSpPr>
          <p:spPr bwMode="auto">
            <a:xfrm>
              <a:off x="9331325" y="5659438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7753" name="AutoShape 103"/>
            <p:cNvCxnSpPr>
              <a:cxnSpLocks noChangeShapeType="1"/>
              <a:stCxn id="27747" idx="5"/>
              <a:endCxn id="27749" idx="1"/>
            </p:cNvCxnSpPr>
            <p:nvPr/>
          </p:nvCxnSpPr>
          <p:spPr bwMode="auto">
            <a:xfrm>
              <a:off x="7458075" y="4795838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4" name="AutoShape 104"/>
            <p:cNvCxnSpPr>
              <a:cxnSpLocks noChangeShapeType="1"/>
              <a:stCxn id="27749" idx="3"/>
              <a:endCxn id="27750" idx="7"/>
            </p:cNvCxnSpPr>
            <p:nvPr/>
          </p:nvCxnSpPr>
          <p:spPr bwMode="auto">
            <a:xfrm flipH="1">
              <a:off x="7153275" y="5405438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5" name="AutoShape 105"/>
            <p:cNvCxnSpPr>
              <a:cxnSpLocks noChangeShapeType="1"/>
              <a:stCxn id="27747" idx="3"/>
              <a:endCxn id="27750" idx="0"/>
            </p:cNvCxnSpPr>
            <p:nvPr/>
          </p:nvCxnSpPr>
          <p:spPr bwMode="auto">
            <a:xfrm flipH="1">
              <a:off x="7045325" y="4795838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6" name="AutoShape 106"/>
            <p:cNvCxnSpPr>
              <a:cxnSpLocks noChangeShapeType="1"/>
              <a:stCxn id="27749" idx="6"/>
              <a:endCxn id="27752" idx="1"/>
            </p:cNvCxnSpPr>
            <p:nvPr/>
          </p:nvCxnSpPr>
          <p:spPr bwMode="auto">
            <a:xfrm>
              <a:off x="8207375" y="5278439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7" name="AutoShape 107"/>
            <p:cNvCxnSpPr>
              <a:cxnSpLocks noChangeShapeType="1"/>
              <a:stCxn id="27750" idx="6"/>
              <a:endCxn id="27752" idx="2"/>
            </p:cNvCxnSpPr>
            <p:nvPr/>
          </p:nvCxnSpPr>
          <p:spPr bwMode="auto">
            <a:xfrm flipV="1">
              <a:off x="7216776" y="5811838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8" name="AutoShape 108"/>
            <p:cNvCxnSpPr>
              <a:cxnSpLocks noChangeShapeType="1"/>
              <a:stCxn id="27747" idx="6"/>
              <a:endCxn id="27748" idx="2"/>
            </p:cNvCxnSpPr>
            <p:nvPr/>
          </p:nvCxnSpPr>
          <p:spPr bwMode="auto">
            <a:xfrm flipV="1">
              <a:off x="7521575" y="4364038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9" name="AutoShape 109"/>
            <p:cNvCxnSpPr>
              <a:cxnSpLocks noChangeShapeType="1"/>
              <a:stCxn id="27749" idx="7"/>
              <a:endCxn id="27748" idx="3"/>
            </p:cNvCxnSpPr>
            <p:nvPr/>
          </p:nvCxnSpPr>
          <p:spPr bwMode="auto">
            <a:xfrm flipV="1">
              <a:off x="8143875" y="4491038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60" name="AutoShape 110"/>
            <p:cNvCxnSpPr>
              <a:cxnSpLocks noChangeShapeType="1"/>
              <a:stCxn id="27751" idx="1"/>
              <a:endCxn id="27748" idx="5"/>
            </p:cNvCxnSpPr>
            <p:nvPr/>
          </p:nvCxnSpPr>
          <p:spPr bwMode="auto">
            <a:xfrm flipH="1" flipV="1">
              <a:off x="9439275" y="4491039"/>
              <a:ext cx="469900" cy="5175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61" name="AutoShape 111"/>
            <p:cNvCxnSpPr>
              <a:cxnSpLocks noChangeShapeType="1"/>
              <a:stCxn id="27752" idx="7"/>
              <a:endCxn id="27751" idx="3"/>
            </p:cNvCxnSpPr>
            <p:nvPr/>
          </p:nvCxnSpPr>
          <p:spPr bwMode="auto">
            <a:xfrm flipV="1">
              <a:off x="9591675" y="5243513"/>
              <a:ext cx="317500" cy="450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62" name="Text Box 112"/>
            <p:cNvSpPr txBox="1">
              <a:spLocks noChangeArrowheads="1"/>
            </p:cNvSpPr>
            <p:nvPr/>
          </p:nvSpPr>
          <p:spPr bwMode="auto">
            <a:xfrm>
              <a:off x="8174038" y="421163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63" name="Text Box 113"/>
            <p:cNvSpPr txBox="1">
              <a:spLocks noChangeArrowheads="1"/>
            </p:cNvSpPr>
            <p:nvPr/>
          </p:nvSpPr>
          <p:spPr bwMode="auto">
            <a:xfrm>
              <a:off x="9664701" y="45307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7764" name="Text Box 114"/>
            <p:cNvSpPr txBox="1">
              <a:spLocks noChangeArrowheads="1"/>
            </p:cNvSpPr>
            <p:nvPr/>
          </p:nvSpPr>
          <p:spPr bwMode="auto">
            <a:xfrm>
              <a:off x="6824663" y="499903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65" name="Text Box 115"/>
            <p:cNvSpPr txBox="1">
              <a:spLocks noChangeArrowheads="1"/>
            </p:cNvSpPr>
            <p:nvPr/>
          </p:nvSpPr>
          <p:spPr bwMode="auto">
            <a:xfrm>
              <a:off x="8793163" y="52165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66" name="Text Box 116"/>
            <p:cNvSpPr txBox="1">
              <a:spLocks noChangeArrowheads="1"/>
            </p:cNvSpPr>
            <p:nvPr/>
          </p:nvSpPr>
          <p:spPr bwMode="auto">
            <a:xfrm>
              <a:off x="7412038" y="49117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67" name="Text Box 117"/>
            <p:cNvSpPr txBox="1">
              <a:spLocks noChangeArrowheads="1"/>
            </p:cNvSpPr>
            <p:nvPr/>
          </p:nvSpPr>
          <p:spPr bwMode="auto">
            <a:xfrm>
              <a:off x="8051801" y="59023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68" name="Text Box 118"/>
            <p:cNvSpPr txBox="1">
              <a:spLocks noChangeArrowheads="1"/>
            </p:cNvSpPr>
            <p:nvPr/>
          </p:nvSpPr>
          <p:spPr bwMode="auto">
            <a:xfrm>
              <a:off x="9717088" y="53736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3</a:t>
              </a:r>
            </a:p>
          </p:txBody>
        </p:sp>
        <p:sp>
          <p:nvSpPr>
            <p:cNvPr id="27769" name="Text Box 119"/>
            <p:cNvSpPr txBox="1">
              <a:spLocks noChangeArrowheads="1"/>
            </p:cNvSpPr>
            <p:nvPr/>
          </p:nvSpPr>
          <p:spPr bwMode="auto">
            <a:xfrm>
              <a:off x="8645526" y="47593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7770" name="Text Box 120"/>
            <p:cNvSpPr txBox="1">
              <a:spLocks noChangeArrowheads="1"/>
            </p:cNvSpPr>
            <p:nvPr/>
          </p:nvSpPr>
          <p:spPr bwMode="auto">
            <a:xfrm>
              <a:off x="7618413" y="5475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7771" name="Text Box 121"/>
            <p:cNvSpPr txBox="1">
              <a:spLocks noChangeArrowheads="1"/>
            </p:cNvSpPr>
            <p:nvPr/>
          </p:nvSpPr>
          <p:spPr bwMode="auto">
            <a:xfrm>
              <a:off x="6664326" y="59642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7772" name="Text Box 122"/>
            <p:cNvSpPr txBox="1">
              <a:spLocks noChangeArrowheads="1"/>
            </p:cNvSpPr>
            <p:nvPr/>
          </p:nvSpPr>
          <p:spPr bwMode="auto">
            <a:xfrm>
              <a:off x="9559926" y="58261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7773" name="Text Box 123"/>
            <p:cNvSpPr txBox="1">
              <a:spLocks noChangeArrowheads="1"/>
            </p:cNvSpPr>
            <p:nvPr/>
          </p:nvSpPr>
          <p:spPr bwMode="auto">
            <a:xfrm>
              <a:off x="6969126" y="430212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7774" name="Text Box 124"/>
            <p:cNvSpPr txBox="1">
              <a:spLocks noChangeArrowheads="1"/>
            </p:cNvSpPr>
            <p:nvPr/>
          </p:nvSpPr>
          <p:spPr bwMode="auto">
            <a:xfrm>
              <a:off x="7883526" y="481171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7775" name="Text Box 125"/>
            <p:cNvSpPr txBox="1">
              <a:spLocks noChangeArrowheads="1"/>
            </p:cNvSpPr>
            <p:nvPr/>
          </p:nvSpPr>
          <p:spPr bwMode="auto">
            <a:xfrm>
              <a:off x="10144126" y="47577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7776" name="Text Box 126"/>
            <p:cNvSpPr txBox="1">
              <a:spLocks noChangeArrowheads="1"/>
            </p:cNvSpPr>
            <p:nvPr/>
          </p:nvSpPr>
          <p:spPr bwMode="auto">
            <a:xfrm>
              <a:off x="9405938" y="3997325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sp>
        <p:nvSpPr>
          <p:cNvPr id="27777" name="AutoShape 127"/>
          <p:cNvSpPr>
            <a:spLocks noChangeArrowheads="1"/>
          </p:cNvSpPr>
          <p:nvPr/>
        </p:nvSpPr>
        <p:spPr bwMode="auto">
          <a:xfrm rot="5400000">
            <a:off x="82343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78" name="AutoShape 128"/>
          <p:cNvSpPr>
            <a:spLocks noChangeArrowheads="1"/>
          </p:cNvSpPr>
          <p:nvPr/>
        </p:nvSpPr>
        <p:spPr bwMode="auto">
          <a:xfrm rot="8100000" flipH="1" flipV="1">
            <a:off x="5764214" y="3797301"/>
            <a:ext cx="738187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779" name="AutoShape 129"/>
          <p:cNvSpPr>
            <a:spLocks noChangeArrowheads="1"/>
          </p:cNvSpPr>
          <p:nvPr/>
        </p:nvSpPr>
        <p:spPr bwMode="auto">
          <a:xfrm rot="5400000">
            <a:off x="3814763" y="36433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77" grpId="0" animBg="1"/>
      <p:bldP spid="27778" grpId="0" animBg="1"/>
      <p:bldP spid="2777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1" y="1630363"/>
            <a:ext cx="4037013" cy="2557462"/>
            <a:chOff x="2286001" y="1630363"/>
            <a:chExt cx="4037013" cy="2557462"/>
          </a:xfrm>
        </p:grpSpPr>
        <p:sp>
          <p:nvSpPr>
            <p:cNvPr id="28677" name="Freeform 3"/>
            <p:cNvSpPr>
              <a:spLocks/>
            </p:cNvSpPr>
            <p:nvPr/>
          </p:nvSpPr>
          <p:spPr bwMode="auto">
            <a:xfrm>
              <a:off x="2286001" y="1630363"/>
              <a:ext cx="4037013" cy="2557462"/>
            </a:xfrm>
            <a:custGeom>
              <a:avLst/>
              <a:gdLst>
                <a:gd name="T0" fmla="*/ 206652838 w 2543"/>
                <a:gd name="T1" fmla="*/ 2147483647 h 1611"/>
                <a:gd name="T2" fmla="*/ 176410959 w 2543"/>
                <a:gd name="T3" fmla="*/ 2147483647 h 1611"/>
                <a:gd name="T4" fmla="*/ 1265118594 w 2543"/>
                <a:gd name="T5" fmla="*/ 2147483647 h 1611"/>
                <a:gd name="T6" fmla="*/ 2147483647 w 2543"/>
                <a:gd name="T7" fmla="*/ 2147483647 h 1611"/>
                <a:gd name="T8" fmla="*/ 2147483647 w 2543"/>
                <a:gd name="T9" fmla="*/ 1509572505 h 1611"/>
                <a:gd name="T10" fmla="*/ 2147483647 w 2543"/>
                <a:gd name="T11" fmla="*/ 2147483647 h 1611"/>
                <a:gd name="T12" fmla="*/ 2147483647 w 2543"/>
                <a:gd name="T13" fmla="*/ 2147483647 h 1611"/>
                <a:gd name="T14" fmla="*/ 2147483647 w 2543"/>
                <a:gd name="T15" fmla="*/ 1328121290 h 1611"/>
                <a:gd name="T16" fmla="*/ 2147483647 w 2543"/>
                <a:gd name="T17" fmla="*/ 131048099 h 1611"/>
                <a:gd name="T18" fmla="*/ 2147483647 w 2543"/>
                <a:gd name="T19" fmla="*/ 539313332 h 1611"/>
                <a:gd name="T20" fmla="*/ 524192565 w 2543"/>
                <a:gd name="T21" fmla="*/ 992941368 h 1611"/>
                <a:gd name="T22" fmla="*/ 206652838 w 2543"/>
                <a:gd name="T23" fmla="*/ 2147483647 h 16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3"/>
                <a:gd name="T37" fmla="*/ 0 h 1611"/>
                <a:gd name="T38" fmla="*/ 2543 w 2543"/>
                <a:gd name="T39" fmla="*/ 1611 h 16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3" h="1611">
                  <a:moveTo>
                    <a:pt x="82" y="1000"/>
                  </a:moveTo>
                  <a:cubicBezTo>
                    <a:pt x="88" y="1162"/>
                    <a:pt x="0" y="1445"/>
                    <a:pt x="70" y="1528"/>
                  </a:cubicBezTo>
                  <a:cubicBezTo>
                    <a:pt x="140" y="1611"/>
                    <a:pt x="297" y="1601"/>
                    <a:pt x="502" y="1498"/>
                  </a:cubicBezTo>
                  <a:cubicBezTo>
                    <a:pt x="707" y="1395"/>
                    <a:pt x="1096" y="1060"/>
                    <a:pt x="1300" y="910"/>
                  </a:cubicBezTo>
                  <a:cubicBezTo>
                    <a:pt x="1504" y="760"/>
                    <a:pt x="1618" y="602"/>
                    <a:pt x="1728" y="599"/>
                  </a:cubicBezTo>
                  <a:cubicBezTo>
                    <a:pt x="1838" y="596"/>
                    <a:pt x="1844" y="833"/>
                    <a:pt x="1962" y="893"/>
                  </a:cubicBezTo>
                  <a:cubicBezTo>
                    <a:pt x="2080" y="953"/>
                    <a:pt x="2358" y="1020"/>
                    <a:pt x="2436" y="959"/>
                  </a:cubicBezTo>
                  <a:cubicBezTo>
                    <a:pt x="2514" y="898"/>
                    <a:pt x="2543" y="678"/>
                    <a:pt x="2430" y="527"/>
                  </a:cubicBezTo>
                  <a:cubicBezTo>
                    <a:pt x="2317" y="376"/>
                    <a:pt x="2000" y="104"/>
                    <a:pt x="1756" y="52"/>
                  </a:cubicBezTo>
                  <a:cubicBezTo>
                    <a:pt x="1512" y="0"/>
                    <a:pt x="1222" y="157"/>
                    <a:pt x="964" y="214"/>
                  </a:cubicBezTo>
                  <a:cubicBezTo>
                    <a:pt x="706" y="271"/>
                    <a:pt x="355" y="263"/>
                    <a:pt x="208" y="394"/>
                  </a:cubicBezTo>
                  <a:cubicBezTo>
                    <a:pt x="61" y="525"/>
                    <a:pt x="76" y="838"/>
                    <a:pt x="82" y="100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678" name="Oval 4"/>
            <p:cNvSpPr>
              <a:spLocks noChangeArrowheads="1"/>
            </p:cNvSpPr>
            <p:nvPr/>
          </p:nvSpPr>
          <p:spPr bwMode="auto">
            <a:xfrm>
              <a:off x="2930525" y="23034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8679" name="Oval 5"/>
            <p:cNvSpPr>
              <a:spLocks noChangeArrowheads="1"/>
            </p:cNvSpPr>
            <p:nvPr/>
          </p:nvSpPr>
          <p:spPr bwMode="auto">
            <a:xfrm>
              <a:off x="4911725" y="19986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8680" name="Oval 6"/>
            <p:cNvSpPr>
              <a:spLocks noChangeArrowheads="1"/>
            </p:cNvSpPr>
            <p:nvPr/>
          </p:nvSpPr>
          <p:spPr bwMode="auto">
            <a:xfrm>
              <a:off x="3616325" y="29130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8681" name="Oval 7"/>
            <p:cNvSpPr>
              <a:spLocks noChangeArrowheads="1"/>
            </p:cNvSpPr>
            <p:nvPr/>
          </p:nvSpPr>
          <p:spPr bwMode="auto">
            <a:xfrm>
              <a:off x="2625725" y="35988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5597525" y="2760663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F</a:t>
              </a: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5064125" y="344646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8684" name="AutoShape 10"/>
            <p:cNvCxnSpPr>
              <a:cxnSpLocks noChangeShapeType="1"/>
              <a:stCxn id="28678" idx="5"/>
              <a:endCxn id="28680" idx="1"/>
            </p:cNvCxnSpPr>
            <p:nvPr/>
          </p:nvCxnSpPr>
          <p:spPr bwMode="auto">
            <a:xfrm>
              <a:off x="3190875" y="2582863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5" name="AutoShape 11"/>
            <p:cNvCxnSpPr>
              <a:cxnSpLocks noChangeShapeType="1"/>
              <a:stCxn id="28680" idx="3"/>
              <a:endCxn id="28681" idx="7"/>
            </p:cNvCxnSpPr>
            <p:nvPr/>
          </p:nvCxnSpPr>
          <p:spPr bwMode="auto">
            <a:xfrm flipH="1">
              <a:off x="2886075" y="3192463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AutoShape 12"/>
            <p:cNvCxnSpPr>
              <a:cxnSpLocks noChangeShapeType="1"/>
              <a:stCxn id="28678" idx="3"/>
              <a:endCxn id="28681" idx="0"/>
            </p:cNvCxnSpPr>
            <p:nvPr/>
          </p:nvCxnSpPr>
          <p:spPr bwMode="auto">
            <a:xfrm flipH="1">
              <a:off x="2778125" y="2582863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7" name="AutoShape 13"/>
            <p:cNvCxnSpPr>
              <a:cxnSpLocks noChangeShapeType="1"/>
              <a:stCxn id="28680" idx="6"/>
              <a:endCxn id="28683" idx="1"/>
            </p:cNvCxnSpPr>
            <p:nvPr/>
          </p:nvCxnSpPr>
          <p:spPr bwMode="auto">
            <a:xfrm>
              <a:off x="3940175" y="3065464"/>
              <a:ext cx="1168400" cy="415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8" name="AutoShape 14"/>
            <p:cNvCxnSpPr>
              <a:cxnSpLocks noChangeShapeType="1"/>
              <a:stCxn id="28681" idx="6"/>
              <a:endCxn id="28683" idx="2"/>
            </p:cNvCxnSpPr>
            <p:nvPr/>
          </p:nvCxnSpPr>
          <p:spPr bwMode="auto">
            <a:xfrm flipV="1">
              <a:off x="2949576" y="3598863"/>
              <a:ext cx="2105025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AutoShape 15"/>
            <p:cNvCxnSpPr>
              <a:cxnSpLocks noChangeShapeType="1"/>
              <a:stCxn id="28678" idx="6"/>
              <a:endCxn id="28679" idx="2"/>
            </p:cNvCxnSpPr>
            <p:nvPr/>
          </p:nvCxnSpPr>
          <p:spPr bwMode="auto">
            <a:xfrm flipV="1">
              <a:off x="3254375" y="2151063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AutoShape 16"/>
            <p:cNvCxnSpPr>
              <a:cxnSpLocks noChangeShapeType="1"/>
              <a:stCxn id="28680" idx="7"/>
              <a:endCxn id="28679" idx="3"/>
            </p:cNvCxnSpPr>
            <p:nvPr/>
          </p:nvCxnSpPr>
          <p:spPr bwMode="auto">
            <a:xfrm flipV="1">
              <a:off x="3876675" y="2278063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AutoShape 17"/>
            <p:cNvCxnSpPr>
              <a:cxnSpLocks noChangeShapeType="1"/>
              <a:stCxn id="28682" idx="1"/>
              <a:endCxn id="28679" idx="5"/>
            </p:cNvCxnSpPr>
            <p:nvPr/>
          </p:nvCxnSpPr>
          <p:spPr bwMode="auto">
            <a:xfrm flipH="1" flipV="1">
              <a:off x="5172075" y="2278063"/>
              <a:ext cx="469900" cy="5080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AutoShape 18"/>
            <p:cNvCxnSpPr>
              <a:cxnSpLocks noChangeShapeType="1"/>
              <a:stCxn id="28683" idx="7"/>
              <a:endCxn id="28682" idx="3"/>
            </p:cNvCxnSpPr>
            <p:nvPr/>
          </p:nvCxnSpPr>
          <p:spPr bwMode="auto">
            <a:xfrm flipV="1">
              <a:off x="5324475" y="3040064"/>
              <a:ext cx="317500" cy="44132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93" name="Text Box 19"/>
            <p:cNvSpPr txBox="1">
              <a:spLocks noChangeArrowheads="1"/>
            </p:cNvSpPr>
            <p:nvPr/>
          </p:nvSpPr>
          <p:spPr bwMode="auto">
            <a:xfrm>
              <a:off x="3906838" y="19986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8694" name="Text Box 20"/>
            <p:cNvSpPr txBox="1">
              <a:spLocks noChangeArrowheads="1"/>
            </p:cNvSpPr>
            <p:nvPr/>
          </p:nvSpPr>
          <p:spPr bwMode="auto">
            <a:xfrm>
              <a:off x="5397501" y="23177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2557463" y="278606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696" name="Text Box 22"/>
            <p:cNvSpPr txBox="1">
              <a:spLocks noChangeArrowheads="1"/>
            </p:cNvSpPr>
            <p:nvPr/>
          </p:nvSpPr>
          <p:spPr bwMode="auto">
            <a:xfrm>
              <a:off x="4525963" y="30035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697" name="Text Box 23"/>
            <p:cNvSpPr txBox="1">
              <a:spLocks noChangeArrowheads="1"/>
            </p:cNvSpPr>
            <p:nvPr/>
          </p:nvSpPr>
          <p:spPr bwMode="auto">
            <a:xfrm>
              <a:off x="3144838" y="26987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698" name="Text Box 24"/>
            <p:cNvSpPr txBox="1">
              <a:spLocks noChangeArrowheads="1"/>
            </p:cNvSpPr>
            <p:nvPr/>
          </p:nvSpPr>
          <p:spPr bwMode="auto">
            <a:xfrm>
              <a:off x="3784601" y="36893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8699" name="Text Box 25"/>
            <p:cNvSpPr txBox="1">
              <a:spLocks noChangeArrowheads="1"/>
            </p:cNvSpPr>
            <p:nvPr/>
          </p:nvSpPr>
          <p:spPr bwMode="auto">
            <a:xfrm>
              <a:off x="5449888" y="31607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00" name="Text Box 26"/>
            <p:cNvSpPr txBox="1">
              <a:spLocks noChangeArrowheads="1"/>
            </p:cNvSpPr>
            <p:nvPr/>
          </p:nvSpPr>
          <p:spPr bwMode="auto">
            <a:xfrm>
              <a:off x="4378326" y="25463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8701" name="Text Box 27"/>
            <p:cNvSpPr txBox="1">
              <a:spLocks noChangeArrowheads="1"/>
            </p:cNvSpPr>
            <p:nvPr/>
          </p:nvSpPr>
          <p:spPr bwMode="auto">
            <a:xfrm>
              <a:off x="3351213" y="3262313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02" name="Text Box 28"/>
            <p:cNvSpPr txBox="1">
              <a:spLocks noChangeArrowheads="1"/>
            </p:cNvSpPr>
            <p:nvPr/>
          </p:nvSpPr>
          <p:spPr bwMode="auto">
            <a:xfrm>
              <a:off x="2397126" y="375126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8703" name="Text Box 29"/>
            <p:cNvSpPr txBox="1">
              <a:spLocks noChangeArrowheads="1"/>
            </p:cNvSpPr>
            <p:nvPr/>
          </p:nvSpPr>
          <p:spPr bwMode="auto">
            <a:xfrm>
              <a:off x="5292726" y="36131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04" name="Text Box 30"/>
            <p:cNvSpPr txBox="1">
              <a:spLocks noChangeArrowheads="1"/>
            </p:cNvSpPr>
            <p:nvPr/>
          </p:nvSpPr>
          <p:spPr bwMode="auto">
            <a:xfrm>
              <a:off x="2701926" y="208915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05" name="Text Box 31"/>
            <p:cNvSpPr txBox="1">
              <a:spLocks noChangeArrowheads="1"/>
            </p:cNvSpPr>
            <p:nvPr/>
          </p:nvSpPr>
          <p:spPr bwMode="auto">
            <a:xfrm>
              <a:off x="3616326" y="259873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06" name="Text Box 32"/>
            <p:cNvSpPr txBox="1">
              <a:spLocks noChangeArrowheads="1"/>
            </p:cNvSpPr>
            <p:nvPr/>
          </p:nvSpPr>
          <p:spPr bwMode="auto">
            <a:xfrm>
              <a:off x="5876926" y="2544763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707" name="Text Box 33"/>
            <p:cNvSpPr txBox="1">
              <a:spLocks noChangeArrowheads="1"/>
            </p:cNvSpPr>
            <p:nvPr/>
          </p:nvSpPr>
          <p:spPr bwMode="auto">
            <a:xfrm>
              <a:off x="5138738" y="17843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57926" y="3467101"/>
            <a:ext cx="4037013" cy="2582863"/>
            <a:chOff x="6257926" y="3467101"/>
            <a:chExt cx="4037013" cy="2582863"/>
          </a:xfrm>
        </p:grpSpPr>
        <p:sp>
          <p:nvSpPr>
            <p:cNvPr id="28708" name="Freeform 34"/>
            <p:cNvSpPr>
              <a:spLocks/>
            </p:cNvSpPr>
            <p:nvPr/>
          </p:nvSpPr>
          <p:spPr bwMode="auto">
            <a:xfrm>
              <a:off x="6257926" y="3467101"/>
              <a:ext cx="4037013" cy="2582863"/>
            </a:xfrm>
            <a:custGeom>
              <a:avLst/>
              <a:gdLst>
                <a:gd name="T0" fmla="*/ 206652838 w 2543"/>
                <a:gd name="T1" fmla="*/ 2147483647 h 1627"/>
                <a:gd name="T2" fmla="*/ 176410959 w 2543"/>
                <a:gd name="T3" fmla="*/ 2147483647 h 1627"/>
                <a:gd name="T4" fmla="*/ 2147483647 w 2543"/>
                <a:gd name="T5" fmla="*/ 2147483647 h 1627"/>
                <a:gd name="T6" fmla="*/ 2147483647 w 2543"/>
                <a:gd name="T7" fmla="*/ 2147483647 h 1627"/>
                <a:gd name="T8" fmla="*/ 2147483647 w 2543"/>
                <a:gd name="T9" fmla="*/ 2147483647 h 1627"/>
                <a:gd name="T10" fmla="*/ 2147483647 w 2543"/>
                <a:gd name="T11" fmla="*/ 1328123395 h 1627"/>
                <a:gd name="T12" fmla="*/ 2147483647 w 2543"/>
                <a:gd name="T13" fmla="*/ 131048150 h 1627"/>
                <a:gd name="T14" fmla="*/ 2147483647 w 2543"/>
                <a:gd name="T15" fmla="*/ 539313542 h 1627"/>
                <a:gd name="T16" fmla="*/ 524192565 w 2543"/>
                <a:gd name="T17" fmla="*/ 992941755 h 1627"/>
                <a:gd name="T18" fmla="*/ 206652838 w 2543"/>
                <a:gd name="T19" fmla="*/ 2147483647 h 16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43"/>
                <a:gd name="T31" fmla="*/ 0 h 1627"/>
                <a:gd name="T32" fmla="*/ 2543 w 2543"/>
                <a:gd name="T33" fmla="*/ 1627 h 16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43" h="1627">
                  <a:moveTo>
                    <a:pt x="82" y="1000"/>
                  </a:moveTo>
                  <a:cubicBezTo>
                    <a:pt x="88" y="1162"/>
                    <a:pt x="0" y="1445"/>
                    <a:pt x="70" y="1528"/>
                  </a:cubicBezTo>
                  <a:cubicBezTo>
                    <a:pt x="260" y="1627"/>
                    <a:pt x="892" y="1604"/>
                    <a:pt x="1224" y="1596"/>
                  </a:cubicBezTo>
                  <a:cubicBezTo>
                    <a:pt x="1556" y="1588"/>
                    <a:pt x="1862" y="1588"/>
                    <a:pt x="2064" y="1482"/>
                  </a:cubicBezTo>
                  <a:cubicBezTo>
                    <a:pt x="2266" y="1376"/>
                    <a:pt x="2375" y="1118"/>
                    <a:pt x="2436" y="959"/>
                  </a:cubicBezTo>
                  <a:cubicBezTo>
                    <a:pt x="2497" y="800"/>
                    <a:pt x="2543" y="678"/>
                    <a:pt x="2430" y="527"/>
                  </a:cubicBezTo>
                  <a:cubicBezTo>
                    <a:pt x="2317" y="376"/>
                    <a:pt x="2000" y="104"/>
                    <a:pt x="1756" y="52"/>
                  </a:cubicBezTo>
                  <a:cubicBezTo>
                    <a:pt x="1512" y="0"/>
                    <a:pt x="1222" y="157"/>
                    <a:pt x="964" y="214"/>
                  </a:cubicBezTo>
                  <a:cubicBezTo>
                    <a:pt x="706" y="271"/>
                    <a:pt x="355" y="263"/>
                    <a:pt x="208" y="394"/>
                  </a:cubicBezTo>
                  <a:cubicBezTo>
                    <a:pt x="61" y="525"/>
                    <a:pt x="76" y="838"/>
                    <a:pt x="82" y="100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9" name="Oval 35"/>
            <p:cNvSpPr>
              <a:spLocks noChangeArrowheads="1"/>
            </p:cNvSpPr>
            <p:nvPr/>
          </p:nvSpPr>
          <p:spPr bwMode="auto">
            <a:xfrm>
              <a:off x="6902450" y="4140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B</a:t>
              </a:r>
            </a:p>
          </p:txBody>
        </p:sp>
        <p:sp>
          <p:nvSpPr>
            <p:cNvPr id="28710" name="Oval 36"/>
            <p:cNvSpPr>
              <a:spLocks noChangeArrowheads="1"/>
            </p:cNvSpPr>
            <p:nvPr/>
          </p:nvSpPr>
          <p:spPr bwMode="auto">
            <a:xfrm>
              <a:off x="8883650" y="38354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D</a:t>
              </a:r>
            </a:p>
          </p:txBody>
        </p:sp>
        <p:sp>
          <p:nvSpPr>
            <p:cNvPr id="28711" name="Oval 37"/>
            <p:cNvSpPr>
              <a:spLocks noChangeArrowheads="1"/>
            </p:cNvSpPr>
            <p:nvPr/>
          </p:nvSpPr>
          <p:spPr bwMode="auto">
            <a:xfrm>
              <a:off x="7588250" y="47498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C</a:t>
              </a:r>
            </a:p>
          </p:txBody>
        </p:sp>
        <p:sp>
          <p:nvSpPr>
            <p:cNvPr id="28712" name="Oval 38"/>
            <p:cNvSpPr>
              <a:spLocks noChangeArrowheads="1"/>
            </p:cNvSpPr>
            <p:nvPr/>
          </p:nvSpPr>
          <p:spPr bwMode="auto">
            <a:xfrm>
              <a:off x="6597650" y="54356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A</a:t>
              </a:r>
            </a:p>
          </p:txBody>
        </p:sp>
        <p:sp>
          <p:nvSpPr>
            <p:cNvPr id="28713" name="Oval 39"/>
            <p:cNvSpPr>
              <a:spLocks noChangeArrowheads="1"/>
            </p:cNvSpPr>
            <p:nvPr/>
          </p:nvSpPr>
          <p:spPr bwMode="auto">
            <a:xfrm>
              <a:off x="9569450" y="45974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F</a:t>
              </a:r>
            </a:p>
          </p:txBody>
        </p:sp>
        <p:sp>
          <p:nvSpPr>
            <p:cNvPr id="28714" name="Oval 40"/>
            <p:cNvSpPr>
              <a:spLocks noChangeArrowheads="1"/>
            </p:cNvSpPr>
            <p:nvPr/>
          </p:nvSpPr>
          <p:spPr bwMode="auto">
            <a:xfrm>
              <a:off x="9036050" y="5283200"/>
              <a:ext cx="304800" cy="30480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tx2"/>
                  </a:solidFill>
                  <a:ea typeface="新細明體" pitchFamily="18" charset="-120"/>
                </a:rPr>
                <a:t>E</a:t>
              </a:r>
            </a:p>
          </p:txBody>
        </p:sp>
        <p:cxnSp>
          <p:nvCxnSpPr>
            <p:cNvPr id="28715" name="AutoShape 41"/>
            <p:cNvCxnSpPr>
              <a:cxnSpLocks noChangeShapeType="1"/>
              <a:stCxn id="28709" idx="5"/>
              <a:endCxn id="28711" idx="1"/>
            </p:cNvCxnSpPr>
            <p:nvPr/>
          </p:nvCxnSpPr>
          <p:spPr bwMode="auto">
            <a:xfrm>
              <a:off x="7162800" y="4419600"/>
              <a:ext cx="469900" cy="3556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6" name="AutoShape 42"/>
            <p:cNvCxnSpPr>
              <a:cxnSpLocks noChangeShapeType="1"/>
              <a:stCxn id="28711" idx="3"/>
              <a:endCxn id="28712" idx="7"/>
            </p:cNvCxnSpPr>
            <p:nvPr/>
          </p:nvCxnSpPr>
          <p:spPr bwMode="auto">
            <a:xfrm flipH="1">
              <a:off x="6858000" y="5029200"/>
              <a:ext cx="774700" cy="431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7" name="AutoShape 43"/>
            <p:cNvCxnSpPr>
              <a:cxnSpLocks noChangeShapeType="1"/>
              <a:stCxn id="28709" idx="3"/>
              <a:endCxn id="28712" idx="0"/>
            </p:cNvCxnSpPr>
            <p:nvPr/>
          </p:nvCxnSpPr>
          <p:spPr bwMode="auto">
            <a:xfrm flipH="1">
              <a:off x="6750050" y="4419600"/>
              <a:ext cx="196850" cy="99695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8" name="AutoShape 44"/>
            <p:cNvCxnSpPr>
              <a:cxnSpLocks noChangeShapeType="1"/>
              <a:stCxn id="28711" idx="6"/>
              <a:endCxn id="28714" idx="1"/>
            </p:cNvCxnSpPr>
            <p:nvPr/>
          </p:nvCxnSpPr>
          <p:spPr bwMode="auto">
            <a:xfrm>
              <a:off x="7912100" y="4902200"/>
              <a:ext cx="1168400" cy="406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9" name="AutoShape 45"/>
            <p:cNvCxnSpPr>
              <a:cxnSpLocks noChangeShapeType="1"/>
              <a:stCxn id="28712" idx="6"/>
              <a:endCxn id="28714" idx="2"/>
            </p:cNvCxnSpPr>
            <p:nvPr/>
          </p:nvCxnSpPr>
          <p:spPr bwMode="auto">
            <a:xfrm flipV="1">
              <a:off x="6921500" y="5435600"/>
              <a:ext cx="209550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0" name="AutoShape 46"/>
            <p:cNvCxnSpPr>
              <a:cxnSpLocks noChangeShapeType="1"/>
              <a:stCxn id="28709" idx="6"/>
              <a:endCxn id="28710" idx="2"/>
            </p:cNvCxnSpPr>
            <p:nvPr/>
          </p:nvCxnSpPr>
          <p:spPr bwMode="auto">
            <a:xfrm flipV="1">
              <a:off x="7226300" y="3987800"/>
              <a:ext cx="1638300" cy="304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1" name="AutoShape 47"/>
            <p:cNvCxnSpPr>
              <a:cxnSpLocks noChangeShapeType="1"/>
              <a:stCxn id="28711" idx="7"/>
              <a:endCxn id="28710" idx="3"/>
            </p:cNvCxnSpPr>
            <p:nvPr/>
          </p:nvCxnSpPr>
          <p:spPr bwMode="auto">
            <a:xfrm flipV="1">
              <a:off x="7848600" y="4114800"/>
              <a:ext cx="1079500" cy="660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2" name="AutoShape 48"/>
            <p:cNvCxnSpPr>
              <a:cxnSpLocks noChangeShapeType="1"/>
              <a:stCxn id="28713" idx="1"/>
              <a:endCxn id="28710" idx="5"/>
            </p:cNvCxnSpPr>
            <p:nvPr/>
          </p:nvCxnSpPr>
          <p:spPr bwMode="auto">
            <a:xfrm flipH="1" flipV="1">
              <a:off x="9144000" y="4114800"/>
              <a:ext cx="469900" cy="5080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49"/>
            <p:cNvCxnSpPr>
              <a:cxnSpLocks noChangeShapeType="1"/>
              <a:stCxn id="28714" idx="7"/>
              <a:endCxn id="28713" idx="3"/>
            </p:cNvCxnSpPr>
            <p:nvPr/>
          </p:nvCxnSpPr>
          <p:spPr bwMode="auto">
            <a:xfrm flipV="1">
              <a:off x="9296400" y="4876800"/>
              <a:ext cx="317500" cy="431800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24" name="Text Box 50"/>
            <p:cNvSpPr txBox="1">
              <a:spLocks noChangeArrowheads="1"/>
            </p:cNvSpPr>
            <p:nvPr/>
          </p:nvSpPr>
          <p:spPr bwMode="auto">
            <a:xfrm>
              <a:off x="7878763" y="38354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7</a:t>
              </a:r>
            </a:p>
          </p:txBody>
        </p:sp>
        <p:sp>
          <p:nvSpPr>
            <p:cNvPr id="28725" name="Text Box 51"/>
            <p:cNvSpPr txBox="1">
              <a:spLocks noChangeArrowheads="1"/>
            </p:cNvSpPr>
            <p:nvPr/>
          </p:nvSpPr>
          <p:spPr bwMode="auto">
            <a:xfrm>
              <a:off x="9369426" y="41544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4</a:t>
              </a:r>
            </a:p>
          </p:txBody>
        </p:sp>
        <p:sp>
          <p:nvSpPr>
            <p:cNvPr id="28726" name="Text Box 52"/>
            <p:cNvSpPr txBox="1">
              <a:spLocks noChangeArrowheads="1"/>
            </p:cNvSpPr>
            <p:nvPr/>
          </p:nvSpPr>
          <p:spPr bwMode="auto">
            <a:xfrm>
              <a:off x="6529388" y="462280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27" name="Text Box 53"/>
            <p:cNvSpPr txBox="1">
              <a:spLocks noChangeArrowheads="1"/>
            </p:cNvSpPr>
            <p:nvPr/>
          </p:nvSpPr>
          <p:spPr bwMode="auto">
            <a:xfrm>
              <a:off x="8497888" y="48402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28" name="Text Box 54"/>
            <p:cNvSpPr txBox="1">
              <a:spLocks noChangeArrowheads="1"/>
            </p:cNvSpPr>
            <p:nvPr/>
          </p:nvSpPr>
          <p:spPr bwMode="auto">
            <a:xfrm>
              <a:off x="7116763" y="45354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29" name="Text Box 55"/>
            <p:cNvSpPr txBox="1">
              <a:spLocks noChangeArrowheads="1"/>
            </p:cNvSpPr>
            <p:nvPr/>
          </p:nvSpPr>
          <p:spPr bwMode="auto">
            <a:xfrm>
              <a:off x="7756526" y="5526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7</a:t>
              </a:r>
            </a:p>
          </p:txBody>
        </p:sp>
        <p:sp>
          <p:nvSpPr>
            <p:cNvPr id="28730" name="Text Box 56"/>
            <p:cNvSpPr txBox="1">
              <a:spLocks noChangeArrowheads="1"/>
            </p:cNvSpPr>
            <p:nvPr/>
          </p:nvSpPr>
          <p:spPr bwMode="auto">
            <a:xfrm>
              <a:off x="9421813" y="49974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31" name="Text Box 57"/>
            <p:cNvSpPr txBox="1">
              <a:spLocks noChangeArrowheads="1"/>
            </p:cNvSpPr>
            <p:nvPr/>
          </p:nvSpPr>
          <p:spPr bwMode="auto">
            <a:xfrm>
              <a:off x="8350251" y="43830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9</a:t>
              </a:r>
            </a:p>
          </p:txBody>
        </p:sp>
        <p:sp>
          <p:nvSpPr>
            <p:cNvPr id="28732" name="Text Box 58"/>
            <p:cNvSpPr txBox="1">
              <a:spLocks noChangeArrowheads="1"/>
            </p:cNvSpPr>
            <p:nvPr/>
          </p:nvSpPr>
          <p:spPr bwMode="auto">
            <a:xfrm>
              <a:off x="7323138" y="5099050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ea typeface="新細明體" pitchFamily="18" charset="-120"/>
                </a:rPr>
                <a:t>8</a:t>
              </a:r>
            </a:p>
          </p:txBody>
        </p:sp>
        <p:sp>
          <p:nvSpPr>
            <p:cNvPr id="28733" name="Text Box 59"/>
            <p:cNvSpPr txBox="1">
              <a:spLocks noChangeArrowheads="1"/>
            </p:cNvSpPr>
            <p:nvPr/>
          </p:nvSpPr>
          <p:spPr bwMode="auto">
            <a:xfrm>
              <a:off x="6369051" y="55880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0</a:t>
              </a:r>
            </a:p>
          </p:txBody>
        </p:sp>
        <p:sp>
          <p:nvSpPr>
            <p:cNvPr id="28734" name="Text Box 60"/>
            <p:cNvSpPr txBox="1">
              <a:spLocks noChangeArrowheads="1"/>
            </p:cNvSpPr>
            <p:nvPr/>
          </p:nvSpPr>
          <p:spPr bwMode="auto">
            <a:xfrm>
              <a:off x="9264651" y="5449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3</a:t>
              </a:r>
            </a:p>
          </p:txBody>
        </p:sp>
        <p:sp>
          <p:nvSpPr>
            <p:cNvPr id="28735" name="Text Box 61"/>
            <p:cNvSpPr txBox="1">
              <a:spLocks noChangeArrowheads="1"/>
            </p:cNvSpPr>
            <p:nvPr/>
          </p:nvSpPr>
          <p:spPr bwMode="auto">
            <a:xfrm>
              <a:off x="6673851" y="3925888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2</a:t>
              </a:r>
            </a:p>
          </p:txBody>
        </p:sp>
        <p:sp>
          <p:nvSpPr>
            <p:cNvPr id="28736" name="Text Box 62"/>
            <p:cNvSpPr txBox="1">
              <a:spLocks noChangeArrowheads="1"/>
            </p:cNvSpPr>
            <p:nvPr/>
          </p:nvSpPr>
          <p:spPr bwMode="auto">
            <a:xfrm>
              <a:off x="7588251" y="4435475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</a:rPr>
                <a:t>5</a:t>
              </a:r>
            </a:p>
          </p:txBody>
        </p:sp>
        <p:sp>
          <p:nvSpPr>
            <p:cNvPr id="28737" name="Text Box 63"/>
            <p:cNvSpPr txBox="1">
              <a:spLocks noChangeArrowheads="1"/>
            </p:cNvSpPr>
            <p:nvPr/>
          </p:nvSpPr>
          <p:spPr bwMode="auto">
            <a:xfrm>
              <a:off x="9848851" y="4381500"/>
              <a:ext cx="309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4</a:t>
              </a:r>
            </a:p>
          </p:txBody>
        </p:sp>
        <p:sp>
          <p:nvSpPr>
            <p:cNvPr id="28738" name="Text Box 64"/>
            <p:cNvSpPr txBox="1">
              <a:spLocks noChangeArrowheads="1"/>
            </p:cNvSpPr>
            <p:nvPr/>
          </p:nvSpPr>
          <p:spPr bwMode="auto">
            <a:xfrm>
              <a:off x="9110663" y="3621088"/>
              <a:ext cx="3095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TW" sz="1800" dirty="0">
                  <a:solidFill>
                    <a:schemeClr val="accent2"/>
                  </a:solidFill>
                  <a:ea typeface="新細明體" pitchFamily="18" charset="-120"/>
                  <a:sym typeface="Symbol" panose="05050102010706020507" pitchFamily="18" charset="2"/>
                </a:rPr>
                <a:t>7</a:t>
              </a:r>
              <a:endParaRPr lang="en-US" altLang="zh-TW" sz="1800" dirty="0">
                <a:solidFill>
                  <a:schemeClr val="accent2"/>
                </a:solidFill>
                <a:ea typeface="新細明體" pitchFamily="18" charset="-120"/>
              </a:endParaRPr>
            </a:p>
          </p:txBody>
        </p:sp>
      </p:grpSp>
      <p:sp>
        <p:nvSpPr>
          <p:cNvPr id="28739" name="AutoShape 65"/>
          <p:cNvSpPr>
            <a:spLocks noChangeArrowheads="1"/>
          </p:cNvSpPr>
          <p:nvPr/>
        </p:nvSpPr>
        <p:spPr bwMode="auto">
          <a:xfrm rot="-8100000" flipH="1" flipV="1">
            <a:off x="5765007" y="3796507"/>
            <a:ext cx="738188" cy="333375"/>
          </a:xfrm>
          <a:prstGeom prst="rightArrow">
            <a:avLst>
              <a:gd name="adj1" fmla="val 50000"/>
              <a:gd name="adj2" fmla="val 5535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8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Prim’s MST algorithm</a:t>
            </a:r>
            <a:endParaRPr lang="en-US" altLang="zh-TW" dirty="0" smtClean="0"/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Show how Prim’s MST algorithm works on the following graph, assuming you start with SFO</a:t>
            </a:r>
          </a:p>
          <a:p>
            <a:pPr lvl="1"/>
            <a:r>
              <a:rPr lang="en-US" altLang="zh-TW" dirty="0" smtClean="0"/>
              <a:t>Show how the MST evolves in each </a:t>
            </a:r>
            <a:r>
              <a:rPr lang="en-US" altLang="zh-TW" dirty="0" smtClean="0"/>
              <a:t>iteration.</a:t>
            </a:r>
            <a:endParaRPr lang="en-US" altLang="zh-TW" dirty="0"/>
          </a:p>
        </p:txBody>
      </p:sp>
      <p:grpSp>
        <p:nvGrpSpPr>
          <p:cNvPr id="4" name="Group 3"/>
          <p:cNvGrpSpPr/>
          <p:nvPr/>
        </p:nvGrpSpPr>
        <p:grpSpPr>
          <a:xfrm>
            <a:off x="2349498" y="4140201"/>
            <a:ext cx="7489825" cy="2384424"/>
            <a:chOff x="2286001" y="3810001"/>
            <a:chExt cx="7489825" cy="2384424"/>
          </a:xfrm>
        </p:grpSpPr>
        <p:sp>
          <p:nvSpPr>
            <p:cNvPr id="29702" name="Oval 4"/>
            <p:cNvSpPr>
              <a:spLocks noChangeArrowheads="1"/>
            </p:cNvSpPr>
            <p:nvPr/>
          </p:nvSpPr>
          <p:spPr bwMode="auto">
            <a:xfrm>
              <a:off x="6324601" y="3984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ORD</a:t>
              </a:r>
            </a:p>
          </p:txBody>
        </p:sp>
        <p:sp>
          <p:nvSpPr>
            <p:cNvPr id="29703" name="Oval 5"/>
            <p:cNvSpPr>
              <a:spLocks noChangeArrowheads="1"/>
            </p:cNvSpPr>
            <p:nvPr/>
          </p:nvSpPr>
          <p:spPr bwMode="auto">
            <a:xfrm>
              <a:off x="8839201" y="382905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PVD</a:t>
              </a:r>
            </a:p>
          </p:txBody>
        </p:sp>
        <p:sp>
          <p:nvSpPr>
            <p:cNvPr id="29704" name="Oval 6"/>
            <p:cNvSpPr>
              <a:spLocks noChangeArrowheads="1"/>
            </p:cNvSpPr>
            <p:nvPr/>
          </p:nvSpPr>
          <p:spPr bwMode="auto">
            <a:xfrm>
              <a:off x="8588376" y="5737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MIA</a:t>
              </a:r>
            </a:p>
          </p:txBody>
        </p:sp>
        <p:sp>
          <p:nvSpPr>
            <p:cNvPr id="29705" name="Oval 7"/>
            <p:cNvSpPr>
              <a:spLocks noChangeArrowheads="1"/>
            </p:cNvSpPr>
            <p:nvPr/>
          </p:nvSpPr>
          <p:spPr bwMode="auto">
            <a:xfrm>
              <a:off x="6035676" y="5499100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DFW</a:t>
              </a:r>
            </a:p>
          </p:txBody>
        </p:sp>
        <p:sp>
          <p:nvSpPr>
            <p:cNvPr id="29706" name="Oval 8"/>
            <p:cNvSpPr>
              <a:spLocks noChangeArrowheads="1"/>
            </p:cNvSpPr>
            <p:nvPr/>
          </p:nvSpPr>
          <p:spPr bwMode="auto">
            <a:xfrm>
              <a:off x="4114801" y="4213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SFO</a:t>
              </a:r>
            </a:p>
          </p:txBody>
        </p:sp>
        <p:sp>
          <p:nvSpPr>
            <p:cNvPr id="29707" name="Oval 9"/>
            <p:cNvSpPr>
              <a:spLocks noChangeArrowheads="1"/>
            </p:cNvSpPr>
            <p:nvPr/>
          </p:nvSpPr>
          <p:spPr bwMode="auto">
            <a:xfrm>
              <a:off x="4267201" y="5356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LAX</a:t>
              </a:r>
            </a:p>
          </p:txBody>
        </p:sp>
        <p:sp>
          <p:nvSpPr>
            <p:cNvPr id="29708" name="Oval 10"/>
            <p:cNvSpPr>
              <a:spLocks noChangeArrowheads="1"/>
            </p:cNvSpPr>
            <p:nvPr/>
          </p:nvSpPr>
          <p:spPr bwMode="auto">
            <a:xfrm>
              <a:off x="7902576" y="45942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LGA</a:t>
              </a:r>
            </a:p>
          </p:txBody>
        </p:sp>
        <p:sp>
          <p:nvSpPr>
            <p:cNvPr id="29709" name="Oval 11"/>
            <p:cNvSpPr>
              <a:spLocks noChangeArrowheads="1"/>
            </p:cNvSpPr>
            <p:nvPr/>
          </p:nvSpPr>
          <p:spPr bwMode="auto">
            <a:xfrm>
              <a:off x="2286001" y="5127625"/>
              <a:ext cx="936625" cy="4572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>
                  <a:ea typeface="新細明體" pitchFamily="18" charset="-120"/>
                </a:rPr>
                <a:t>HNL</a:t>
              </a:r>
            </a:p>
          </p:txBody>
        </p:sp>
        <p:cxnSp>
          <p:nvCxnSpPr>
            <p:cNvPr id="29710" name="AutoShape 12"/>
            <p:cNvCxnSpPr>
              <a:cxnSpLocks noChangeShapeType="1"/>
              <a:stCxn id="29706" idx="6"/>
              <a:endCxn id="29702" idx="2"/>
            </p:cNvCxnSpPr>
            <p:nvPr/>
          </p:nvCxnSpPr>
          <p:spPr bwMode="auto">
            <a:xfrm flipV="1">
              <a:off x="5060951" y="4213225"/>
              <a:ext cx="12541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AutoShape 13"/>
            <p:cNvCxnSpPr>
              <a:cxnSpLocks noChangeShapeType="1"/>
              <a:stCxn id="29705" idx="0"/>
              <a:endCxn id="29702" idx="4"/>
            </p:cNvCxnSpPr>
            <p:nvPr/>
          </p:nvCxnSpPr>
          <p:spPr bwMode="auto">
            <a:xfrm flipV="1">
              <a:off x="6503989" y="4451351"/>
              <a:ext cx="288925" cy="10382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AutoShape 14"/>
            <p:cNvCxnSpPr>
              <a:cxnSpLocks noChangeShapeType="1"/>
              <a:stCxn id="29705" idx="7"/>
              <a:endCxn id="29708" idx="3"/>
            </p:cNvCxnSpPr>
            <p:nvPr/>
          </p:nvCxnSpPr>
          <p:spPr bwMode="auto">
            <a:xfrm flipV="1">
              <a:off x="6835776" y="4994276"/>
              <a:ext cx="1203325" cy="5619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AutoShape 15"/>
            <p:cNvCxnSpPr>
              <a:cxnSpLocks noChangeShapeType="1"/>
              <a:stCxn id="29708" idx="0"/>
              <a:endCxn id="29703" idx="3"/>
            </p:cNvCxnSpPr>
            <p:nvPr/>
          </p:nvCxnSpPr>
          <p:spPr bwMode="auto">
            <a:xfrm flipV="1">
              <a:off x="8370889" y="4229100"/>
              <a:ext cx="604837" cy="355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AutoShape 16"/>
            <p:cNvCxnSpPr>
              <a:cxnSpLocks noChangeShapeType="1"/>
              <a:stCxn id="29702" idx="6"/>
              <a:endCxn id="29703" idx="2"/>
            </p:cNvCxnSpPr>
            <p:nvPr/>
          </p:nvCxnSpPr>
          <p:spPr bwMode="auto">
            <a:xfrm flipV="1">
              <a:off x="7270751" y="4057651"/>
              <a:ext cx="1558925" cy="1555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AutoShape 17"/>
            <p:cNvCxnSpPr>
              <a:cxnSpLocks noChangeShapeType="1"/>
              <a:stCxn id="29709" idx="6"/>
              <a:endCxn id="29707" idx="2"/>
            </p:cNvCxnSpPr>
            <p:nvPr/>
          </p:nvCxnSpPr>
          <p:spPr bwMode="auto">
            <a:xfrm>
              <a:off x="3232151" y="5356225"/>
              <a:ext cx="1025525" cy="22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AutoShape 18"/>
            <p:cNvCxnSpPr>
              <a:cxnSpLocks noChangeShapeType="1"/>
              <a:stCxn id="29706" idx="4"/>
              <a:endCxn id="29707" idx="0"/>
            </p:cNvCxnSpPr>
            <p:nvPr/>
          </p:nvCxnSpPr>
          <p:spPr bwMode="auto">
            <a:xfrm>
              <a:off x="4583113" y="4679950"/>
              <a:ext cx="1524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AutoShape 19"/>
            <p:cNvCxnSpPr>
              <a:cxnSpLocks noChangeShapeType="1"/>
              <a:stCxn id="29708" idx="4"/>
              <a:endCxn id="29704" idx="0"/>
            </p:cNvCxnSpPr>
            <p:nvPr/>
          </p:nvCxnSpPr>
          <p:spPr bwMode="auto">
            <a:xfrm>
              <a:off x="8370888" y="5060950"/>
              <a:ext cx="685800" cy="666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AutoShape 20"/>
            <p:cNvCxnSpPr>
              <a:cxnSpLocks noChangeShapeType="1"/>
              <a:endCxn id="29705" idx="6"/>
            </p:cNvCxnSpPr>
            <p:nvPr/>
          </p:nvCxnSpPr>
          <p:spPr bwMode="auto">
            <a:xfrm flipH="1" flipV="1">
              <a:off x="6981826" y="5727701"/>
              <a:ext cx="1597025" cy="2381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AutoShape 21"/>
            <p:cNvCxnSpPr>
              <a:cxnSpLocks noChangeShapeType="1"/>
              <a:stCxn id="29707" idx="6"/>
              <a:endCxn id="29705" idx="2"/>
            </p:cNvCxnSpPr>
            <p:nvPr/>
          </p:nvCxnSpPr>
          <p:spPr bwMode="auto">
            <a:xfrm>
              <a:off x="5213350" y="5584826"/>
              <a:ext cx="812800" cy="1428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AutoShape 22"/>
            <p:cNvCxnSpPr>
              <a:cxnSpLocks noChangeShapeType="1"/>
              <a:stCxn id="29707" idx="7"/>
              <a:endCxn id="29702" idx="3"/>
            </p:cNvCxnSpPr>
            <p:nvPr/>
          </p:nvCxnSpPr>
          <p:spPr bwMode="auto">
            <a:xfrm flipV="1">
              <a:off x="5067301" y="4384675"/>
              <a:ext cx="1393825" cy="10287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21" name="Text Box 23"/>
            <p:cNvSpPr txBox="1">
              <a:spLocks noChangeArrowheads="1"/>
            </p:cNvSpPr>
            <p:nvPr/>
          </p:nvSpPr>
          <p:spPr bwMode="auto">
            <a:xfrm rot="-347285">
              <a:off x="7605714" y="3810001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849</a:t>
              </a:r>
            </a:p>
          </p:txBody>
        </p:sp>
        <p:sp>
          <p:nvSpPr>
            <p:cNvPr id="29722" name="Text Box 24"/>
            <p:cNvSpPr txBox="1">
              <a:spLocks noChangeArrowheads="1"/>
            </p:cNvSpPr>
            <p:nvPr/>
          </p:nvSpPr>
          <p:spPr bwMode="auto">
            <a:xfrm rot="-4662247">
              <a:off x="6283326" y="4540251"/>
              <a:ext cx="598487" cy="398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802</a:t>
              </a:r>
            </a:p>
          </p:txBody>
        </p:sp>
        <p:sp>
          <p:nvSpPr>
            <p:cNvPr id="29723" name="Text Box 25"/>
            <p:cNvSpPr txBox="1">
              <a:spLocks noChangeArrowheads="1"/>
            </p:cNvSpPr>
            <p:nvPr/>
          </p:nvSpPr>
          <p:spPr bwMode="auto">
            <a:xfrm rot="-1544869">
              <a:off x="6959600" y="49593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1387</a:t>
              </a:r>
            </a:p>
          </p:txBody>
        </p:sp>
        <p:sp>
          <p:nvSpPr>
            <p:cNvPr id="29724" name="Text Box 26"/>
            <p:cNvSpPr txBox="1">
              <a:spLocks noChangeArrowheads="1"/>
            </p:cNvSpPr>
            <p:nvPr/>
          </p:nvSpPr>
          <p:spPr bwMode="auto">
            <a:xfrm rot="-2136302">
              <a:off x="5146675" y="47212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1743</a:t>
              </a:r>
            </a:p>
          </p:txBody>
        </p:sp>
        <p:sp>
          <p:nvSpPr>
            <p:cNvPr id="29725" name="Text Box 27"/>
            <p:cNvSpPr txBox="1">
              <a:spLocks noChangeArrowheads="1"/>
            </p:cNvSpPr>
            <p:nvPr/>
          </p:nvSpPr>
          <p:spPr bwMode="auto">
            <a:xfrm rot="-689345">
              <a:off x="5257800" y="3984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1843</a:t>
              </a:r>
            </a:p>
          </p:txBody>
        </p:sp>
        <p:sp>
          <p:nvSpPr>
            <p:cNvPr id="29726" name="Text Box 28"/>
            <p:cNvSpPr txBox="1">
              <a:spLocks noChangeArrowheads="1"/>
            </p:cNvSpPr>
            <p:nvPr/>
          </p:nvSpPr>
          <p:spPr bwMode="auto">
            <a:xfrm rot="2626382">
              <a:off x="8555038" y="51879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1099</a:t>
              </a:r>
            </a:p>
          </p:txBody>
        </p:sp>
        <p:sp>
          <p:nvSpPr>
            <p:cNvPr id="29727" name="Text Box 29"/>
            <p:cNvSpPr txBox="1">
              <a:spLocks noChangeArrowheads="1"/>
            </p:cNvSpPr>
            <p:nvPr/>
          </p:nvSpPr>
          <p:spPr bwMode="auto">
            <a:xfrm rot="565849">
              <a:off x="7499350" y="5492751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1120</a:t>
              </a:r>
            </a:p>
          </p:txBody>
        </p:sp>
        <p:sp>
          <p:nvSpPr>
            <p:cNvPr id="29728" name="Text Box 30"/>
            <p:cNvSpPr txBox="1">
              <a:spLocks noChangeArrowheads="1"/>
            </p:cNvSpPr>
            <p:nvPr/>
          </p:nvSpPr>
          <p:spPr bwMode="auto">
            <a:xfrm rot="695916">
              <a:off x="5299075" y="531177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1233</a:t>
              </a:r>
            </a:p>
          </p:txBody>
        </p:sp>
        <p:sp>
          <p:nvSpPr>
            <p:cNvPr id="29729" name="Text Box 31"/>
            <p:cNvSpPr txBox="1">
              <a:spLocks noChangeArrowheads="1"/>
            </p:cNvSpPr>
            <p:nvPr/>
          </p:nvSpPr>
          <p:spPr bwMode="auto">
            <a:xfrm rot="4665015">
              <a:off x="4516439" y="48482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337</a:t>
              </a:r>
            </a:p>
          </p:txBody>
        </p:sp>
        <p:sp>
          <p:nvSpPr>
            <p:cNvPr id="29730" name="Text Box 32"/>
            <p:cNvSpPr txBox="1">
              <a:spLocks noChangeArrowheads="1"/>
            </p:cNvSpPr>
            <p:nvPr/>
          </p:nvSpPr>
          <p:spPr bwMode="auto">
            <a:xfrm rot="832501">
              <a:off x="3451225" y="5127626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2555</a:t>
              </a:r>
            </a:p>
          </p:txBody>
        </p:sp>
        <p:sp>
          <p:nvSpPr>
            <p:cNvPr id="29731" name="Text Box 33"/>
            <p:cNvSpPr txBox="1">
              <a:spLocks noChangeArrowheads="1"/>
            </p:cNvSpPr>
            <p:nvPr/>
          </p:nvSpPr>
          <p:spPr bwMode="auto">
            <a:xfrm rot="-1891667">
              <a:off x="8307389" y="4111626"/>
              <a:ext cx="598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142</a:t>
              </a:r>
            </a:p>
          </p:txBody>
        </p:sp>
        <p:cxnSp>
          <p:nvCxnSpPr>
            <p:cNvPr id="29732" name="AutoShape 34"/>
            <p:cNvCxnSpPr>
              <a:cxnSpLocks noChangeShapeType="1"/>
              <a:stCxn id="29703" idx="4"/>
              <a:endCxn id="29704" idx="7"/>
            </p:cNvCxnSpPr>
            <p:nvPr/>
          </p:nvCxnSpPr>
          <p:spPr bwMode="auto">
            <a:xfrm>
              <a:off x="9307513" y="4295775"/>
              <a:ext cx="80962" cy="14986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3" name="Text Box 35"/>
            <p:cNvSpPr txBox="1">
              <a:spLocks noChangeArrowheads="1"/>
            </p:cNvSpPr>
            <p:nvPr/>
          </p:nvSpPr>
          <p:spPr bwMode="auto">
            <a:xfrm rot="5207815">
              <a:off x="9184482" y="4695032"/>
              <a:ext cx="736600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zh-TW" sz="2000">
                  <a:ea typeface="新細明體" pitchFamily="18" charset="-120"/>
                </a:rPr>
                <a:t>1205</a:t>
              </a:r>
            </a:p>
          </p:txBody>
        </p:sp>
      </p:grpSp>
      <p:pic>
        <p:nvPicPr>
          <p:cNvPr id="29734" name="Picture 36" descr="BD1985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14314"/>
            <a:ext cx="19161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1412" y="1803400"/>
                <a:ext cx="9905999" cy="5054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TW" dirty="0" smtClean="0"/>
                  <a:t>Graph operations</a:t>
                </a:r>
              </a:p>
              <a:p>
                <a:pPr lvl="1"/>
                <a:r>
                  <a:rPr lang="en-US" altLang="zh-TW" dirty="0" smtClean="0"/>
                  <a:t>Method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0" dirty="0" smtClean="0">
                        <a:latin typeface="Cambria Math" panose="02040503050406030204" pitchFamily="18" charset="0"/>
                      </a:rPr>
                      <m:t>incidentEdges</m:t>
                    </m:r>
                  </m:oMath>
                </a14:m>
                <a:r>
                  <a:rPr lang="en-US" altLang="zh-TW" dirty="0" smtClean="0"/>
                  <a:t> is called once for each vertex</a:t>
                </a:r>
              </a:p>
              <a:p>
                <a:r>
                  <a:rPr lang="en-US" altLang="zh-TW" dirty="0" smtClean="0"/>
                  <a:t>Label operations</a:t>
                </a:r>
              </a:p>
              <a:p>
                <a:pPr lvl="1"/>
                <a:r>
                  <a:rPr lang="en-US" altLang="zh-TW" dirty="0" smtClean="0"/>
                  <a:t>We set/get the distance, parent and locator labels of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dirty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times</a:t>
                </a:r>
              </a:p>
              <a:p>
                <a:pPr lvl="1"/>
                <a:r>
                  <a:rPr lang="en-US" altLang="zh-TW" dirty="0" smtClean="0"/>
                  <a:t>Setting/getting a label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r>
                  <a:rPr lang="en-US" altLang="zh-TW" dirty="0" smtClean="0"/>
                  <a:t>Priority queue operations</a:t>
                </a:r>
              </a:p>
              <a:p>
                <a:pPr lvl="1"/>
                <a:r>
                  <a:rPr lang="en-US" altLang="zh-TW" dirty="0" smtClean="0"/>
                  <a:t>Each vertex is inserted once into and removed once from the priority queue, where each insertion or removal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</a:t>
                </a:r>
              </a:p>
              <a:p>
                <a:pPr lvl="1"/>
                <a:r>
                  <a:rPr lang="en-US" altLang="zh-TW" dirty="0" smtClean="0"/>
                  <a:t>The key of a vertex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zh-TW" dirty="0" smtClean="0"/>
                  <a:t> in the priority queue is modified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TW" dirty="0" smtClean="0"/>
                  <a:t> times, where each key change takes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/>
                  <a:t> time </a:t>
                </a:r>
              </a:p>
              <a:p>
                <a:r>
                  <a:rPr lang="en-US" altLang="zh-TW" dirty="0" smtClean="0"/>
                  <a:t>Prim-</a:t>
                </a:r>
                <a:r>
                  <a:rPr lang="en-US" altLang="zh-TW" dirty="0" err="1" smtClean="0"/>
                  <a:t>Jarnik’s</a:t>
                </a:r>
                <a:r>
                  <a:rPr lang="en-US" altLang="zh-TW" dirty="0" smtClean="0"/>
                  <a:t> algorithm runs in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TW" dirty="0" smtClean="0">
                    <a:solidFill>
                      <a:schemeClr val="accent1"/>
                    </a:solidFill>
                  </a:rPr>
                  <a:t> time </a:t>
                </a:r>
                <a:r>
                  <a:rPr lang="en-US" altLang="zh-TW" dirty="0" smtClean="0"/>
                  <a:t>provided the graph is represented by the adjacency list structure</a:t>
                </a:r>
              </a:p>
              <a:p>
                <a:pPr lvl="1"/>
                <a:r>
                  <a:rPr lang="en-US" altLang="zh-TW" dirty="0" smtClean="0"/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If the graph is connected the running time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072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1803400"/>
                <a:ext cx="9905999" cy="5054600"/>
              </a:xfrm>
              <a:blipFill rotWithShape="0">
                <a:blip r:embed="rId2"/>
                <a:stretch>
                  <a:fillRect l="-862" t="-1930" b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p:sp>
        <p:nvSpPr>
          <p:cNvPr id="79880" name="AutoShape 55"/>
          <p:cNvSpPr>
            <a:spLocks noChangeArrowheads="1"/>
          </p:cNvSpPr>
          <p:nvPr/>
        </p:nvSpPr>
        <p:spPr bwMode="auto">
          <a:xfrm rot="5400000">
            <a:off x="8364538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9881" name="AutoShape 56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9882" name="AutoShape 57"/>
          <p:cNvSpPr>
            <a:spLocks noChangeArrowheads="1"/>
          </p:cNvSpPr>
          <p:nvPr/>
        </p:nvSpPr>
        <p:spPr bwMode="auto">
          <a:xfrm rot="5400000">
            <a:off x="3727451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83" name="Text Box 59"/>
              <p:cNvSpPr txBox="1">
                <a:spLocks noChangeArrowheads="1"/>
              </p:cNvSpPr>
              <p:nvPr/>
            </p:nvSpPr>
            <p:spPr bwMode="auto">
              <a:xfrm>
                <a:off x="3429000" y="4184651"/>
                <a:ext cx="2738438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83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184651"/>
                <a:ext cx="2738438" cy="398463"/>
              </a:xfrm>
              <a:prstGeom prst="rect">
                <a:avLst/>
              </a:prstGeom>
              <a:blipFill rotWithShape="0">
                <a:blip r:embed="rId2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84" name="Text Box 61"/>
              <p:cNvSpPr txBox="1">
                <a:spLocks noChangeArrowheads="1"/>
              </p:cNvSpPr>
              <p:nvPr/>
            </p:nvSpPr>
            <p:spPr bwMode="auto">
              <a:xfrm>
                <a:off x="7751764" y="4184651"/>
                <a:ext cx="2738437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𝑨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84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1764" y="4184651"/>
                <a:ext cx="2738437" cy="398463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3" name="Text Box 70"/>
              <p:cNvSpPr txBox="1">
                <a:spLocks noChangeArrowheads="1"/>
              </p:cNvSpPr>
              <p:nvPr/>
            </p:nvSpPr>
            <p:spPr bwMode="auto">
              <a:xfrm>
                <a:off x="8181976" y="1412876"/>
                <a:ext cx="23780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𝑬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3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81976" y="1412876"/>
                <a:ext cx="2378075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4" name="Text Box 72"/>
              <p:cNvSpPr txBox="1">
                <a:spLocks noChangeArrowheads="1"/>
              </p:cNvSpPr>
              <p:nvPr/>
            </p:nvSpPr>
            <p:spPr bwMode="auto">
              <a:xfrm>
                <a:off x="4446589" y="1431926"/>
                <a:ext cx="260667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𝑫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4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6589" y="1431926"/>
                <a:ext cx="2606675" cy="398463"/>
              </a:xfrm>
              <a:prstGeom prst="rect">
                <a:avLst/>
              </a:prstGeom>
              <a:blipFill rotWithShape="0">
                <a:blip r:embed="rId5"/>
                <a:stretch>
                  <a:fillRect b="-18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5" name="Text Box 73"/>
              <p:cNvSpPr txBox="1">
                <a:spLocks noChangeArrowheads="1"/>
              </p:cNvSpPr>
              <p:nvPr/>
            </p:nvSpPr>
            <p:spPr bwMode="auto">
              <a:xfrm>
                <a:off x="3432175" y="6056313"/>
                <a:ext cx="27384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5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2175" y="6056313"/>
                <a:ext cx="2738438" cy="704850"/>
              </a:xfrm>
              <a:prstGeom prst="rect">
                <a:avLst/>
              </a:prstGeom>
              <a:blipFill rotWithShape="0">
                <a:blip r:embed="rId6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96" name="Text Box 74"/>
              <p:cNvSpPr txBox="1">
                <a:spLocks noChangeArrowheads="1"/>
              </p:cNvSpPr>
              <p:nvPr/>
            </p:nvSpPr>
            <p:spPr bwMode="auto">
              <a:xfrm>
                <a:off x="7535864" y="6056313"/>
                <a:ext cx="2738437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𝑪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79896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5864" y="6056313"/>
                <a:ext cx="2738437" cy="704850"/>
              </a:xfrm>
              <a:prstGeom prst="rect">
                <a:avLst/>
              </a:prstGeom>
              <a:blipFill rotWithShape="0">
                <a:blip r:embed="rId7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416175" y="4341814"/>
            <a:ext cx="3109914" cy="1830387"/>
            <a:chOff x="2416175" y="4341814"/>
            <a:chExt cx="3109914" cy="1830387"/>
          </a:xfrm>
        </p:grpSpPr>
        <p:grpSp>
          <p:nvGrpSpPr>
            <p:cNvPr id="79876" name="Group 3"/>
            <p:cNvGrpSpPr>
              <a:grpSpLocks/>
            </p:cNvGrpSpPr>
            <p:nvPr/>
          </p:nvGrpSpPr>
          <p:grpSpPr bwMode="auto">
            <a:xfrm>
              <a:off x="2416175" y="4341814"/>
              <a:ext cx="3081338" cy="1830387"/>
              <a:chOff x="689" y="1181"/>
              <a:chExt cx="1941" cy="1153"/>
            </a:xfrm>
          </p:grpSpPr>
          <p:sp>
            <p:nvSpPr>
              <p:cNvPr id="79937" name="Oval 4"/>
              <p:cNvSpPr>
                <a:spLocks noChangeAspect="1" noChangeArrowheads="1"/>
              </p:cNvSpPr>
              <p:nvPr/>
            </p:nvSpPr>
            <p:spPr bwMode="auto">
              <a:xfrm>
                <a:off x="1611" y="1642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38" name="Oval 5"/>
              <p:cNvSpPr>
                <a:spLocks noChangeAspect="1" noChangeArrowheads="1"/>
              </p:cNvSpPr>
              <p:nvPr/>
            </p:nvSpPr>
            <p:spPr bwMode="auto">
              <a:xfrm>
                <a:off x="689" y="1642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39" name="Oval 6"/>
              <p:cNvSpPr>
                <a:spLocks noChangeAspect="1" noChangeArrowheads="1"/>
              </p:cNvSpPr>
              <p:nvPr/>
            </p:nvSpPr>
            <p:spPr bwMode="auto">
              <a:xfrm>
                <a:off x="1150" y="1181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40" name="Oval 7"/>
              <p:cNvSpPr>
                <a:spLocks noChangeAspect="1" noChangeArrowheads="1"/>
              </p:cNvSpPr>
              <p:nvPr/>
            </p:nvSpPr>
            <p:spPr bwMode="auto">
              <a:xfrm>
                <a:off x="1150" y="2103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41" name="AutoShape 8"/>
              <p:cNvCxnSpPr>
                <a:cxnSpLocks noChangeAspect="1" noChangeShapeType="1"/>
                <a:stCxn id="79939" idx="3"/>
                <a:endCxn id="79938" idx="7"/>
              </p:cNvCxnSpPr>
              <p:nvPr/>
            </p:nvCxnSpPr>
            <p:spPr bwMode="auto">
              <a:xfrm flipH="1">
                <a:off x="886" y="139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2" name="AutoShape 9"/>
              <p:cNvCxnSpPr>
                <a:cxnSpLocks noChangeAspect="1" noChangeShapeType="1"/>
                <a:stCxn id="79940" idx="1"/>
                <a:endCxn id="79938" idx="5"/>
              </p:cNvCxnSpPr>
              <p:nvPr/>
            </p:nvCxnSpPr>
            <p:spPr bwMode="auto">
              <a:xfrm flipH="1" flipV="1">
                <a:off x="886" y="1851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3" name="AutoShape 10"/>
              <p:cNvCxnSpPr>
                <a:cxnSpLocks noChangeAspect="1" noChangeShapeType="1"/>
                <a:stCxn id="79940" idx="7"/>
                <a:endCxn id="79937" idx="3"/>
              </p:cNvCxnSpPr>
              <p:nvPr/>
            </p:nvCxnSpPr>
            <p:spPr bwMode="auto">
              <a:xfrm flipV="1">
                <a:off x="1347" y="1851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4" name="AutoShape 11"/>
              <p:cNvCxnSpPr>
                <a:cxnSpLocks noChangeAspect="1" noChangeShapeType="1"/>
                <a:stCxn id="79939" idx="5"/>
                <a:endCxn id="79937" idx="1"/>
              </p:cNvCxnSpPr>
              <p:nvPr/>
            </p:nvCxnSpPr>
            <p:spPr bwMode="auto">
              <a:xfrm>
                <a:off x="1347" y="139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5" name="AutoShape 12"/>
              <p:cNvCxnSpPr>
                <a:cxnSpLocks noChangeAspect="1" noChangeShapeType="1"/>
                <a:stCxn id="79939" idx="4"/>
                <a:endCxn id="79940" idx="0"/>
              </p:cNvCxnSpPr>
              <p:nvPr/>
            </p:nvCxnSpPr>
            <p:spPr bwMode="auto">
              <a:xfrm>
                <a:off x="1265" y="1423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46" name="Oval 13"/>
              <p:cNvSpPr>
                <a:spLocks noChangeAspect="1" noChangeArrowheads="1"/>
              </p:cNvSpPr>
              <p:nvPr/>
            </p:nvSpPr>
            <p:spPr bwMode="auto">
              <a:xfrm>
                <a:off x="2399" y="1642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47" name="AutoShape 14"/>
              <p:cNvCxnSpPr>
                <a:cxnSpLocks noChangeAspect="1" noChangeShapeType="1"/>
                <a:stCxn id="79940" idx="6"/>
                <a:endCxn id="79946" idx="3"/>
              </p:cNvCxnSpPr>
              <p:nvPr/>
            </p:nvCxnSpPr>
            <p:spPr bwMode="auto">
              <a:xfrm flipV="1">
                <a:off x="1392" y="1845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48" name="AutoShape 15"/>
              <p:cNvCxnSpPr>
                <a:cxnSpLocks noChangeAspect="1" noChangeShapeType="1"/>
                <a:stCxn id="79946" idx="1"/>
                <a:endCxn id="79939" idx="6"/>
              </p:cNvCxnSpPr>
              <p:nvPr/>
            </p:nvCxnSpPr>
            <p:spPr bwMode="auto">
              <a:xfrm flipH="1" flipV="1">
                <a:off x="1392" y="1296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89" name="AutoShape 66"/>
            <p:cNvCxnSpPr>
              <a:cxnSpLocks noChangeAspect="1" noChangeShapeType="1"/>
              <a:stCxn id="79890" idx="0"/>
              <a:endCxn id="79938" idx="4"/>
            </p:cNvCxnSpPr>
            <p:nvPr/>
          </p:nvCxnSpPr>
          <p:spPr bwMode="auto">
            <a:xfrm flipV="1">
              <a:off x="2598738" y="5459413"/>
              <a:ext cx="0" cy="3159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0" name="Oval 67"/>
            <p:cNvSpPr>
              <a:spLocks noChangeAspect="1" noChangeArrowheads="1"/>
            </p:cNvSpPr>
            <p:nvPr/>
          </p:nvSpPr>
          <p:spPr bwMode="auto">
            <a:xfrm>
              <a:off x="2416176" y="57848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897" name="Oval 76"/>
            <p:cNvSpPr>
              <a:spLocks noChangeAspect="1" noChangeArrowheads="1"/>
            </p:cNvSpPr>
            <p:nvPr/>
          </p:nvSpPr>
          <p:spPr bwMode="auto">
            <a:xfrm>
              <a:off x="5159376" y="573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53263" y="1676400"/>
            <a:ext cx="3081338" cy="1831975"/>
            <a:chOff x="7053263" y="1676400"/>
            <a:chExt cx="3081338" cy="1831975"/>
          </a:xfrm>
        </p:grpSpPr>
        <p:grpSp>
          <p:nvGrpSpPr>
            <p:cNvPr id="79877" name="Group 16"/>
            <p:cNvGrpSpPr>
              <a:grpSpLocks/>
            </p:cNvGrpSpPr>
            <p:nvPr/>
          </p:nvGrpSpPr>
          <p:grpSpPr bwMode="auto">
            <a:xfrm>
              <a:off x="7053264" y="1676400"/>
              <a:ext cx="3081337" cy="1830388"/>
              <a:chOff x="593" y="2600"/>
              <a:chExt cx="1941" cy="1153"/>
            </a:xfrm>
          </p:grpSpPr>
          <p:sp>
            <p:nvSpPr>
              <p:cNvPr id="79925" name="Oval 17"/>
              <p:cNvSpPr>
                <a:spLocks noChangeAspect="1" noChangeArrowheads="1"/>
              </p:cNvSpPr>
              <p:nvPr/>
            </p:nvSpPr>
            <p:spPr bwMode="auto">
              <a:xfrm>
                <a:off x="1515" y="3061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26" name="Oval 18"/>
              <p:cNvSpPr>
                <a:spLocks noChangeAspect="1" noChangeArrowheads="1"/>
              </p:cNvSpPr>
              <p:nvPr/>
            </p:nvSpPr>
            <p:spPr bwMode="auto">
              <a:xfrm>
                <a:off x="593" y="3061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27" name="Oval 19"/>
              <p:cNvSpPr>
                <a:spLocks noChangeAspect="1" noChangeArrowheads="1"/>
              </p:cNvSpPr>
              <p:nvPr/>
            </p:nvSpPr>
            <p:spPr bwMode="auto">
              <a:xfrm>
                <a:off x="1054" y="2600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28" name="Oval 20"/>
              <p:cNvSpPr>
                <a:spLocks noChangeAspect="1" noChangeArrowheads="1"/>
              </p:cNvSpPr>
              <p:nvPr/>
            </p:nvSpPr>
            <p:spPr bwMode="auto">
              <a:xfrm>
                <a:off x="1054" y="3522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29" name="AutoShape 21"/>
              <p:cNvCxnSpPr>
                <a:cxnSpLocks noChangeAspect="1" noChangeShapeType="1"/>
                <a:stCxn id="79927" idx="3"/>
                <a:endCxn id="79926" idx="7"/>
              </p:cNvCxnSpPr>
              <p:nvPr/>
            </p:nvCxnSpPr>
            <p:spPr bwMode="auto">
              <a:xfrm flipH="1">
                <a:off x="790" y="2809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0" name="AutoShape 22"/>
              <p:cNvCxnSpPr>
                <a:cxnSpLocks noChangeAspect="1" noChangeShapeType="1"/>
                <a:stCxn id="79928" idx="1"/>
                <a:endCxn id="79926" idx="5"/>
              </p:cNvCxnSpPr>
              <p:nvPr/>
            </p:nvCxnSpPr>
            <p:spPr bwMode="auto">
              <a:xfrm flipH="1" flipV="1">
                <a:off x="790" y="327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1" name="AutoShape 23"/>
              <p:cNvCxnSpPr>
                <a:cxnSpLocks noChangeAspect="1" noChangeShapeType="1"/>
                <a:stCxn id="79928" idx="7"/>
                <a:endCxn id="79925" idx="3"/>
              </p:cNvCxnSpPr>
              <p:nvPr/>
            </p:nvCxnSpPr>
            <p:spPr bwMode="auto">
              <a:xfrm flipV="1">
                <a:off x="1251" y="3270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2" name="AutoShape 24"/>
              <p:cNvCxnSpPr>
                <a:cxnSpLocks noChangeAspect="1" noChangeShapeType="1"/>
                <a:stCxn id="79927" idx="5"/>
                <a:endCxn id="79925" idx="1"/>
              </p:cNvCxnSpPr>
              <p:nvPr/>
            </p:nvCxnSpPr>
            <p:spPr bwMode="auto">
              <a:xfrm>
                <a:off x="1251" y="2809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3" name="AutoShape 25"/>
              <p:cNvCxnSpPr>
                <a:cxnSpLocks noChangeAspect="1" noChangeShapeType="1"/>
                <a:stCxn id="79927" idx="4"/>
                <a:endCxn id="79928" idx="0"/>
              </p:cNvCxnSpPr>
              <p:nvPr/>
            </p:nvCxnSpPr>
            <p:spPr bwMode="auto">
              <a:xfrm>
                <a:off x="1169" y="2842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34" name="Oval 26"/>
              <p:cNvSpPr>
                <a:spLocks noChangeAspect="1" noChangeArrowheads="1"/>
              </p:cNvSpPr>
              <p:nvPr/>
            </p:nvSpPr>
            <p:spPr bwMode="auto">
              <a:xfrm>
                <a:off x="2303" y="3061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35" name="AutoShape 27"/>
              <p:cNvCxnSpPr>
                <a:cxnSpLocks noChangeAspect="1" noChangeShapeType="1"/>
                <a:stCxn id="79928" idx="6"/>
                <a:endCxn id="79934" idx="3"/>
              </p:cNvCxnSpPr>
              <p:nvPr/>
            </p:nvCxnSpPr>
            <p:spPr bwMode="auto">
              <a:xfrm flipV="1">
                <a:off x="1296" y="3264"/>
                <a:ext cx="1040" cy="3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36" name="AutoShape 28"/>
              <p:cNvCxnSpPr>
                <a:cxnSpLocks noChangeAspect="1" noChangeShapeType="1"/>
                <a:stCxn id="79934" idx="1"/>
                <a:endCxn id="79927" idx="6"/>
              </p:cNvCxnSpPr>
              <p:nvPr/>
            </p:nvCxnSpPr>
            <p:spPr bwMode="auto">
              <a:xfrm flipH="1" flipV="1">
                <a:off x="1296" y="2715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87" name="AutoShape 64"/>
            <p:cNvCxnSpPr>
              <a:cxnSpLocks noChangeAspect="1" noChangeShapeType="1"/>
              <a:stCxn id="79888" idx="0"/>
              <a:endCxn id="79926" idx="4"/>
            </p:cNvCxnSpPr>
            <p:nvPr/>
          </p:nvCxnSpPr>
          <p:spPr bwMode="auto">
            <a:xfrm flipV="1">
              <a:off x="7235825" y="2794000"/>
              <a:ext cx="0" cy="338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8" name="Oval 65"/>
            <p:cNvSpPr>
              <a:spLocks noChangeAspect="1" noChangeArrowheads="1"/>
            </p:cNvSpPr>
            <p:nvPr/>
          </p:nvSpPr>
          <p:spPr bwMode="auto">
            <a:xfrm>
              <a:off x="7053263" y="31416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898" name="Oval 77"/>
            <p:cNvSpPr>
              <a:spLocks noChangeAspect="1" noChangeArrowheads="1"/>
            </p:cNvSpPr>
            <p:nvPr/>
          </p:nvSpPr>
          <p:spPr bwMode="auto">
            <a:xfrm>
              <a:off x="9761538" y="306228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53263" y="4341814"/>
            <a:ext cx="3081338" cy="1830387"/>
            <a:chOff x="7053263" y="4341814"/>
            <a:chExt cx="3081338" cy="1830387"/>
          </a:xfrm>
        </p:grpSpPr>
        <p:grpSp>
          <p:nvGrpSpPr>
            <p:cNvPr id="79878" name="Group 29"/>
            <p:cNvGrpSpPr>
              <a:grpSpLocks/>
            </p:cNvGrpSpPr>
            <p:nvPr/>
          </p:nvGrpSpPr>
          <p:grpSpPr bwMode="auto">
            <a:xfrm>
              <a:off x="7053264" y="4341814"/>
              <a:ext cx="3081337" cy="1830387"/>
              <a:chOff x="3377" y="1085"/>
              <a:chExt cx="1941" cy="1153"/>
            </a:xfrm>
          </p:grpSpPr>
          <p:sp>
            <p:nvSpPr>
              <p:cNvPr id="79913" name="Oval 30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14" name="Oval 31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15" name="Oval 32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16" name="Oval 33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17" name="AutoShape 34"/>
              <p:cNvCxnSpPr>
                <a:cxnSpLocks noChangeAspect="1" noChangeShapeType="1"/>
                <a:stCxn id="79915" idx="3"/>
                <a:endCxn id="79914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18" name="AutoShape 35"/>
              <p:cNvCxnSpPr>
                <a:cxnSpLocks noChangeAspect="1" noChangeShapeType="1"/>
                <a:stCxn id="79916" idx="1"/>
                <a:endCxn id="79914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19" name="AutoShape 36"/>
              <p:cNvCxnSpPr>
                <a:cxnSpLocks noChangeAspect="1" noChangeShapeType="1"/>
                <a:stCxn id="79916" idx="7"/>
                <a:endCxn id="79913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20" name="AutoShape 37"/>
              <p:cNvCxnSpPr>
                <a:cxnSpLocks noChangeAspect="1" noChangeShapeType="1"/>
                <a:stCxn id="79915" idx="5"/>
                <a:endCxn id="79913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21" name="AutoShape 38"/>
              <p:cNvCxnSpPr>
                <a:cxnSpLocks noChangeAspect="1" noChangeShapeType="1"/>
                <a:stCxn id="79915" idx="4"/>
                <a:endCxn id="79916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22" name="Oval 39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23" name="AutoShape 40"/>
              <p:cNvCxnSpPr>
                <a:cxnSpLocks noChangeAspect="1" noChangeShapeType="1"/>
                <a:stCxn id="79916" idx="6"/>
                <a:endCxn id="79922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24" name="AutoShape 41"/>
              <p:cNvCxnSpPr>
                <a:cxnSpLocks noChangeAspect="1" noChangeShapeType="1"/>
                <a:stCxn id="79922" idx="1"/>
                <a:endCxn id="79915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91" name="AutoShape 68"/>
            <p:cNvCxnSpPr>
              <a:cxnSpLocks noChangeAspect="1" noChangeShapeType="1"/>
              <a:stCxn id="79892" idx="0"/>
              <a:endCxn id="79914" idx="4"/>
            </p:cNvCxnSpPr>
            <p:nvPr/>
          </p:nvCxnSpPr>
          <p:spPr bwMode="auto">
            <a:xfrm flipV="1">
              <a:off x="7235825" y="5459414"/>
              <a:ext cx="0" cy="3016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92" name="Oval 69"/>
            <p:cNvSpPr>
              <a:spLocks noChangeAspect="1" noChangeArrowheads="1"/>
            </p:cNvSpPr>
            <p:nvPr/>
          </p:nvSpPr>
          <p:spPr bwMode="auto">
            <a:xfrm>
              <a:off x="7053263" y="57705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899" name="Oval 78"/>
            <p:cNvSpPr>
              <a:spLocks noChangeAspect="1" noChangeArrowheads="1"/>
            </p:cNvSpPr>
            <p:nvPr/>
          </p:nvSpPr>
          <p:spPr bwMode="auto">
            <a:xfrm>
              <a:off x="9767888" y="57245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14588" y="1676400"/>
            <a:ext cx="3081338" cy="1831975"/>
            <a:chOff x="2414588" y="1676400"/>
            <a:chExt cx="3081338" cy="1831975"/>
          </a:xfrm>
        </p:grpSpPr>
        <p:grpSp>
          <p:nvGrpSpPr>
            <p:cNvPr id="79879" name="Group 42"/>
            <p:cNvGrpSpPr>
              <a:grpSpLocks/>
            </p:cNvGrpSpPr>
            <p:nvPr/>
          </p:nvGrpSpPr>
          <p:grpSpPr bwMode="auto">
            <a:xfrm>
              <a:off x="2414589" y="1676400"/>
              <a:ext cx="3081337" cy="1830388"/>
              <a:chOff x="499" y="1056"/>
              <a:chExt cx="1941" cy="1153"/>
            </a:xfrm>
          </p:grpSpPr>
          <p:sp>
            <p:nvSpPr>
              <p:cNvPr id="79901" name="Oval 43"/>
              <p:cNvSpPr>
                <a:spLocks noChangeAspect="1" noChangeArrowheads="1"/>
              </p:cNvSpPr>
              <p:nvPr/>
            </p:nvSpPr>
            <p:spPr bwMode="auto">
              <a:xfrm>
                <a:off x="1421" y="151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79902" name="Oval 44"/>
              <p:cNvSpPr>
                <a:spLocks noChangeAspect="1" noChangeArrowheads="1"/>
              </p:cNvSpPr>
              <p:nvPr/>
            </p:nvSpPr>
            <p:spPr bwMode="auto">
              <a:xfrm>
                <a:off x="499" y="151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79903" name="Oval 45"/>
              <p:cNvSpPr>
                <a:spLocks noChangeAspect="1" noChangeArrowheads="1"/>
              </p:cNvSpPr>
              <p:nvPr/>
            </p:nvSpPr>
            <p:spPr bwMode="auto">
              <a:xfrm>
                <a:off x="960" y="105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79904" name="Oval 46"/>
              <p:cNvSpPr>
                <a:spLocks noChangeAspect="1" noChangeArrowheads="1"/>
              </p:cNvSpPr>
              <p:nvPr/>
            </p:nvSpPr>
            <p:spPr bwMode="auto">
              <a:xfrm>
                <a:off x="960" y="1978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79905" name="AutoShape 47"/>
              <p:cNvCxnSpPr>
                <a:cxnSpLocks noChangeAspect="1" noChangeShapeType="1"/>
                <a:stCxn id="79903" idx="3"/>
                <a:endCxn id="79902" idx="7"/>
              </p:cNvCxnSpPr>
              <p:nvPr/>
            </p:nvCxnSpPr>
            <p:spPr bwMode="auto">
              <a:xfrm flipH="1">
                <a:off x="696" y="126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6" name="AutoShape 48"/>
              <p:cNvCxnSpPr>
                <a:cxnSpLocks noChangeAspect="1" noChangeShapeType="1"/>
                <a:stCxn id="79904" idx="1"/>
                <a:endCxn id="79902" idx="5"/>
              </p:cNvCxnSpPr>
              <p:nvPr/>
            </p:nvCxnSpPr>
            <p:spPr bwMode="auto">
              <a:xfrm flipH="1" flipV="1">
                <a:off x="696" y="1726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7" name="AutoShape 49"/>
              <p:cNvCxnSpPr>
                <a:cxnSpLocks noChangeAspect="1" noChangeShapeType="1"/>
                <a:stCxn id="79904" idx="7"/>
                <a:endCxn id="79901" idx="3"/>
              </p:cNvCxnSpPr>
              <p:nvPr/>
            </p:nvCxnSpPr>
            <p:spPr bwMode="auto">
              <a:xfrm flipV="1">
                <a:off x="1157" y="1720"/>
                <a:ext cx="297" cy="279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8" name="AutoShape 50"/>
              <p:cNvCxnSpPr>
                <a:cxnSpLocks noChangeAspect="1" noChangeShapeType="1"/>
                <a:stCxn id="79903" idx="5"/>
                <a:endCxn id="79901" idx="1"/>
              </p:cNvCxnSpPr>
              <p:nvPr/>
            </p:nvCxnSpPr>
            <p:spPr bwMode="auto">
              <a:xfrm>
                <a:off x="1157" y="1265"/>
                <a:ext cx="297" cy="279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09" name="AutoShape 51"/>
              <p:cNvCxnSpPr>
                <a:cxnSpLocks noChangeAspect="1" noChangeShapeType="1"/>
                <a:stCxn id="79903" idx="4"/>
                <a:endCxn id="79904" idx="0"/>
              </p:cNvCxnSpPr>
              <p:nvPr/>
            </p:nvCxnSpPr>
            <p:spPr bwMode="auto">
              <a:xfrm>
                <a:off x="1075" y="1298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10" name="Oval 52"/>
              <p:cNvSpPr>
                <a:spLocks noChangeAspect="1" noChangeArrowheads="1"/>
              </p:cNvSpPr>
              <p:nvPr/>
            </p:nvSpPr>
            <p:spPr bwMode="auto">
              <a:xfrm>
                <a:off x="2209" y="1517"/>
                <a:ext cx="231" cy="231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79911" name="AutoShape 53"/>
              <p:cNvCxnSpPr>
                <a:cxnSpLocks noChangeAspect="1" noChangeShapeType="1"/>
                <a:stCxn id="79904" idx="6"/>
                <a:endCxn id="79910" idx="3"/>
              </p:cNvCxnSpPr>
              <p:nvPr/>
            </p:nvCxnSpPr>
            <p:spPr bwMode="auto">
              <a:xfrm flipV="1">
                <a:off x="1202" y="1720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912" name="AutoShape 54"/>
              <p:cNvCxnSpPr>
                <a:cxnSpLocks noChangeAspect="1" noChangeShapeType="1"/>
                <a:stCxn id="79910" idx="1"/>
                <a:endCxn id="79903" idx="6"/>
              </p:cNvCxnSpPr>
              <p:nvPr/>
            </p:nvCxnSpPr>
            <p:spPr bwMode="auto">
              <a:xfrm flipH="1" flipV="1">
                <a:off x="1202" y="1171"/>
                <a:ext cx="1040" cy="373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9885" name="AutoShape 62"/>
            <p:cNvCxnSpPr>
              <a:cxnSpLocks noChangeAspect="1" noChangeShapeType="1"/>
              <a:stCxn id="79886" idx="0"/>
              <a:endCxn id="79902" idx="4"/>
            </p:cNvCxnSpPr>
            <p:nvPr/>
          </p:nvCxnSpPr>
          <p:spPr bwMode="auto">
            <a:xfrm flipV="1">
              <a:off x="2597150" y="2794000"/>
              <a:ext cx="0" cy="3302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886" name="Oval 63"/>
            <p:cNvSpPr>
              <a:spLocks noChangeAspect="1" noChangeArrowheads="1"/>
            </p:cNvSpPr>
            <p:nvPr/>
          </p:nvSpPr>
          <p:spPr bwMode="auto">
            <a:xfrm>
              <a:off x="2414588" y="3133726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79900" name="Oval 79"/>
            <p:cNvSpPr>
              <a:spLocks noChangeAspect="1" noChangeArrowheads="1"/>
            </p:cNvSpPr>
            <p:nvPr/>
          </p:nvSpPr>
          <p:spPr bwMode="auto">
            <a:xfrm>
              <a:off x="5129213" y="31416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0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animBg="1"/>
      <p:bldP spid="79881" grpId="0" animBg="1"/>
      <p:bldP spid="79882" grpId="0" animBg="1"/>
      <p:bldP spid="79883" grpId="0"/>
      <p:bldP spid="79884" grpId="0"/>
      <p:bldP spid="79893" grpId="0"/>
      <p:bldP spid="79895" grpId="0"/>
      <p:bldP spid="798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03" name="Text Box 87"/>
              <p:cNvSpPr txBox="1">
                <a:spLocks noChangeArrowheads="1"/>
              </p:cNvSpPr>
              <p:nvPr/>
            </p:nvSpPr>
            <p:spPr bwMode="auto">
              <a:xfrm>
                <a:off x="3633789" y="1341438"/>
                <a:ext cx="2606675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𝐸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1" i="1" dirty="0">
                          <a:latin typeface="Cambria Math" panose="02040503050406030204" pitchFamily="18" charset="0"/>
                          <a:ea typeface="新細明體" charset="-120"/>
                        </a:rPr>
                        <m:t>𝑭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0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3789" y="1341438"/>
                <a:ext cx="2606675" cy="704850"/>
              </a:xfrm>
              <a:prstGeom prst="rect">
                <a:avLst/>
              </a:prstGeom>
              <a:blipFill rotWithShape="0">
                <a:blip r:embed="rId2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373313" y="1916114"/>
            <a:ext cx="3081338" cy="1830387"/>
            <a:chOff x="2373313" y="1916114"/>
            <a:chExt cx="3081338" cy="1830387"/>
          </a:xfrm>
        </p:grpSpPr>
        <p:grpSp>
          <p:nvGrpSpPr>
            <p:cNvPr id="80900" name="Group 70"/>
            <p:cNvGrpSpPr>
              <a:grpSpLocks/>
            </p:cNvGrpSpPr>
            <p:nvPr/>
          </p:nvGrpSpPr>
          <p:grpSpPr bwMode="auto">
            <a:xfrm>
              <a:off x="2373314" y="1916114"/>
              <a:ext cx="3081337" cy="1830387"/>
              <a:chOff x="3377" y="1085"/>
              <a:chExt cx="1941" cy="1153"/>
            </a:xfrm>
          </p:grpSpPr>
          <p:sp>
            <p:nvSpPr>
              <p:cNvPr id="80942" name="Oval 71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0943" name="Oval 72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0944" name="Oval 73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0945" name="Oval 74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0946" name="AutoShape 75"/>
              <p:cNvCxnSpPr>
                <a:cxnSpLocks noChangeAspect="1" noChangeShapeType="1"/>
                <a:stCxn id="80944" idx="3"/>
                <a:endCxn id="80943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7" name="AutoShape 76"/>
              <p:cNvCxnSpPr>
                <a:cxnSpLocks noChangeAspect="1" noChangeShapeType="1"/>
                <a:stCxn id="80945" idx="1"/>
                <a:endCxn id="80943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8" name="AutoShape 77"/>
              <p:cNvCxnSpPr>
                <a:cxnSpLocks noChangeAspect="1" noChangeShapeType="1"/>
                <a:stCxn id="80945" idx="7"/>
                <a:endCxn id="80942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9" name="AutoShape 78"/>
              <p:cNvCxnSpPr>
                <a:cxnSpLocks noChangeAspect="1" noChangeShapeType="1"/>
                <a:stCxn id="80944" idx="5"/>
                <a:endCxn id="80942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50" name="AutoShape 79"/>
              <p:cNvCxnSpPr>
                <a:cxnSpLocks noChangeAspect="1" noChangeShapeType="1"/>
                <a:stCxn id="80944" idx="4"/>
                <a:endCxn id="80945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51" name="Oval 80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0952" name="AutoShape 81"/>
              <p:cNvCxnSpPr>
                <a:cxnSpLocks noChangeAspect="1" noChangeShapeType="1"/>
                <a:stCxn id="80945" idx="6"/>
                <a:endCxn id="80951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53" name="AutoShape 82"/>
              <p:cNvCxnSpPr>
                <a:cxnSpLocks noChangeAspect="1" noChangeShapeType="1"/>
                <a:stCxn id="80951" idx="1"/>
                <a:endCxn id="80944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0901" name="AutoShape 84"/>
            <p:cNvCxnSpPr>
              <a:cxnSpLocks noChangeAspect="1" noChangeShapeType="1"/>
              <a:stCxn id="80902" idx="0"/>
              <a:endCxn id="80943" idx="4"/>
            </p:cNvCxnSpPr>
            <p:nvPr/>
          </p:nvCxnSpPr>
          <p:spPr bwMode="auto">
            <a:xfrm flipV="1">
              <a:off x="2555875" y="3033714"/>
              <a:ext cx="0" cy="3016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2" name="Oval 85"/>
            <p:cNvSpPr>
              <a:spLocks noChangeAspect="1" noChangeArrowheads="1"/>
            </p:cNvSpPr>
            <p:nvPr/>
          </p:nvSpPr>
          <p:spPr bwMode="auto">
            <a:xfrm>
              <a:off x="2373313" y="334486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80904" name="Oval 108"/>
            <p:cNvSpPr>
              <a:spLocks noChangeAspect="1" noChangeArrowheads="1"/>
            </p:cNvSpPr>
            <p:nvPr/>
          </p:nvSpPr>
          <p:spPr bwMode="auto">
            <a:xfrm>
              <a:off x="5087938" y="3376613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97688" y="1958975"/>
            <a:ext cx="3081338" cy="1830388"/>
            <a:chOff x="6897688" y="1958975"/>
            <a:chExt cx="3081338" cy="1830388"/>
          </a:xfrm>
        </p:grpSpPr>
        <p:grpSp>
          <p:nvGrpSpPr>
            <p:cNvPr id="80905" name="Group 110"/>
            <p:cNvGrpSpPr>
              <a:grpSpLocks/>
            </p:cNvGrpSpPr>
            <p:nvPr/>
          </p:nvGrpSpPr>
          <p:grpSpPr bwMode="auto">
            <a:xfrm>
              <a:off x="6897689" y="1958975"/>
              <a:ext cx="3081337" cy="1830388"/>
              <a:chOff x="3377" y="1085"/>
              <a:chExt cx="1941" cy="1153"/>
            </a:xfrm>
          </p:grpSpPr>
          <p:sp>
            <p:nvSpPr>
              <p:cNvPr id="80930" name="Oval 111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0931" name="Oval 112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0932" name="Oval 113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0933" name="Oval 114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0934" name="AutoShape 115"/>
              <p:cNvCxnSpPr>
                <a:cxnSpLocks noChangeAspect="1" noChangeShapeType="1"/>
                <a:stCxn id="80932" idx="3"/>
                <a:endCxn id="80931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5" name="AutoShape 116"/>
              <p:cNvCxnSpPr>
                <a:cxnSpLocks noChangeAspect="1" noChangeShapeType="1"/>
                <a:stCxn id="80933" idx="1"/>
                <a:endCxn id="80931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6" name="AutoShape 117"/>
              <p:cNvCxnSpPr>
                <a:cxnSpLocks noChangeAspect="1" noChangeShapeType="1"/>
                <a:stCxn id="80933" idx="7"/>
                <a:endCxn id="80930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7" name="AutoShape 118"/>
              <p:cNvCxnSpPr>
                <a:cxnSpLocks noChangeAspect="1" noChangeShapeType="1"/>
                <a:stCxn id="80932" idx="5"/>
                <a:endCxn id="80930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38" name="AutoShape 119"/>
              <p:cNvCxnSpPr>
                <a:cxnSpLocks noChangeAspect="1" noChangeShapeType="1"/>
                <a:stCxn id="80932" idx="4"/>
                <a:endCxn id="80933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39" name="Oval 120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0940" name="AutoShape 121"/>
              <p:cNvCxnSpPr>
                <a:cxnSpLocks noChangeAspect="1" noChangeShapeType="1"/>
                <a:stCxn id="80933" idx="6"/>
                <a:endCxn id="80939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41" name="AutoShape 122"/>
              <p:cNvCxnSpPr>
                <a:cxnSpLocks noChangeAspect="1" noChangeShapeType="1"/>
                <a:stCxn id="80939" idx="1"/>
                <a:endCxn id="80932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0906" name="AutoShape 123"/>
            <p:cNvCxnSpPr>
              <a:cxnSpLocks noChangeAspect="1" noChangeShapeType="1"/>
              <a:stCxn id="80907" idx="0"/>
              <a:endCxn id="80931" idx="4"/>
            </p:cNvCxnSpPr>
            <p:nvPr/>
          </p:nvCxnSpPr>
          <p:spPr bwMode="auto">
            <a:xfrm flipV="1">
              <a:off x="7080250" y="3076575"/>
              <a:ext cx="0" cy="29210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07" name="Oval 124"/>
            <p:cNvSpPr>
              <a:spLocks noChangeAspect="1" noChangeArrowheads="1"/>
            </p:cNvSpPr>
            <p:nvPr/>
          </p:nvSpPr>
          <p:spPr bwMode="auto">
            <a:xfrm>
              <a:off x="6897688" y="3387726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F</a:t>
              </a:r>
            </a:p>
          </p:txBody>
        </p:sp>
        <p:sp>
          <p:nvSpPr>
            <p:cNvPr id="80908" name="Oval 125"/>
            <p:cNvSpPr>
              <a:spLocks noChangeAspect="1" noChangeArrowheads="1"/>
            </p:cNvSpPr>
            <p:nvPr/>
          </p:nvSpPr>
          <p:spPr bwMode="auto">
            <a:xfrm>
              <a:off x="9612313" y="3419476"/>
              <a:ext cx="366712" cy="366713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909" name="Text Box 126"/>
              <p:cNvSpPr txBox="1">
                <a:spLocks noChangeArrowheads="1"/>
              </p:cNvSpPr>
              <p:nvPr/>
            </p:nvSpPr>
            <p:spPr bwMode="auto">
              <a:xfrm>
                <a:off x="8459789" y="1849438"/>
                <a:ext cx="20288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𝐺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=∅</m:t>
                      </m:r>
                    </m:oMath>
                  </m:oMathPara>
                </a14:m>
                <a:endParaRPr lang="el-GR" altLang="zh-TW" b="0" i="1" dirty="0"/>
              </a:p>
            </p:txBody>
          </p:sp>
        </mc:Choice>
        <mc:Fallback xmlns="">
          <p:sp>
            <p:nvSpPr>
              <p:cNvPr id="80909" name="Text 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9789" y="1849438"/>
                <a:ext cx="2028825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13" name="Text Box 142"/>
              <p:cNvSpPr txBox="1">
                <a:spLocks noChangeArrowheads="1"/>
              </p:cNvSpPr>
              <p:nvPr/>
            </p:nvSpPr>
            <p:spPr bwMode="auto">
              <a:xfrm>
                <a:off x="3287714" y="4111626"/>
                <a:ext cx="2028825" cy="398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i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13" name="Text 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7714" y="4111626"/>
                <a:ext cx="2028825" cy="398463"/>
              </a:xfrm>
              <a:prstGeom prst="rect">
                <a:avLst/>
              </a:prstGeom>
              <a:blipFill rotWithShape="0">
                <a:blip r:embed="rId4"/>
                <a:stretch>
                  <a:fillRect b="-181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914" name="Text Box 143"/>
              <p:cNvSpPr txBox="1">
                <a:spLocks noChangeArrowheads="1"/>
              </p:cNvSpPr>
              <p:nvPr/>
            </p:nvSpPr>
            <p:spPr bwMode="auto">
              <a:xfrm>
                <a:off x="3568700" y="5986463"/>
                <a:ext cx="2598738" cy="70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𝐹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  <m:oMath xmlns:m="http://schemas.openxmlformats.org/officeDocument/2006/math"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𝐼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(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新細明體" charset="-120"/>
                        </a:rPr>
                        <m:t>) = {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𝐴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𝐵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𝐶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, </m:t>
                      </m:r>
                      <m:r>
                        <a:rPr lang="en-US" altLang="zh-TW" b="0" i="1" dirty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新細明體" charset="-120"/>
                        </a:rPr>
                        <m:t>𝐷</m:t>
                      </m:r>
                      <m:r>
                        <a:rPr lang="en-US" altLang="zh-TW" b="0" i="1" dirty="0">
                          <a:latin typeface="Cambria Math" panose="02040503050406030204" pitchFamily="18" charset="0"/>
                          <a:ea typeface="新細明體" charset="-120"/>
                        </a:rPr>
                        <m:t>}</m:t>
                      </m:r>
                    </m:oMath>
                  </m:oMathPara>
                </a14:m>
                <a:endParaRPr lang="en-US" altLang="zh-TW" b="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80914" name="Text 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8700" y="5986463"/>
                <a:ext cx="2598738" cy="704850"/>
              </a:xfrm>
              <a:prstGeom prst="rect">
                <a:avLst/>
              </a:prstGeom>
              <a:blipFill rotWithShape="0">
                <a:blip r:embed="rId5"/>
                <a:stretch>
                  <a:fillRect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44713" y="4262439"/>
            <a:ext cx="3081338" cy="1830387"/>
            <a:chOff x="2144713" y="4262439"/>
            <a:chExt cx="3081338" cy="1830387"/>
          </a:xfrm>
        </p:grpSpPr>
        <p:grpSp>
          <p:nvGrpSpPr>
            <p:cNvPr id="80910" name="Group 127"/>
            <p:cNvGrpSpPr>
              <a:grpSpLocks/>
            </p:cNvGrpSpPr>
            <p:nvPr/>
          </p:nvGrpSpPr>
          <p:grpSpPr bwMode="auto">
            <a:xfrm>
              <a:off x="2144714" y="4262439"/>
              <a:ext cx="3081337" cy="1830387"/>
              <a:chOff x="3377" y="1085"/>
              <a:chExt cx="1941" cy="1153"/>
            </a:xfrm>
          </p:grpSpPr>
          <p:sp>
            <p:nvSpPr>
              <p:cNvPr id="80918" name="Oval 128"/>
              <p:cNvSpPr>
                <a:spLocks noChangeAspect="1" noChangeArrowheads="1"/>
              </p:cNvSpPr>
              <p:nvPr/>
            </p:nvSpPr>
            <p:spPr bwMode="auto">
              <a:xfrm>
                <a:off x="4299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D</a:t>
                </a:r>
              </a:p>
            </p:txBody>
          </p:sp>
          <p:sp>
            <p:nvSpPr>
              <p:cNvPr id="80919" name="Oval 129"/>
              <p:cNvSpPr>
                <a:spLocks noChangeAspect="1" noChangeArrowheads="1"/>
              </p:cNvSpPr>
              <p:nvPr/>
            </p:nvSpPr>
            <p:spPr bwMode="auto">
              <a:xfrm>
                <a:off x="337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B</a:t>
                </a:r>
              </a:p>
            </p:txBody>
          </p:sp>
          <p:sp>
            <p:nvSpPr>
              <p:cNvPr id="80920" name="Oval 130"/>
              <p:cNvSpPr>
                <a:spLocks noChangeAspect="1" noChangeArrowheads="1"/>
              </p:cNvSpPr>
              <p:nvPr/>
            </p:nvSpPr>
            <p:spPr bwMode="auto">
              <a:xfrm>
                <a:off x="3838" y="1085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 dirty="0">
                    <a:ea typeface="新細明體" charset="-120"/>
                  </a:rPr>
                  <a:t>A</a:t>
                </a:r>
              </a:p>
            </p:txBody>
          </p:sp>
          <p:sp>
            <p:nvSpPr>
              <p:cNvPr id="80921" name="Oval 131"/>
              <p:cNvSpPr>
                <a:spLocks noChangeAspect="1" noChangeArrowheads="1"/>
              </p:cNvSpPr>
              <p:nvPr/>
            </p:nvSpPr>
            <p:spPr bwMode="auto">
              <a:xfrm>
                <a:off x="3838" y="2007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C</a:t>
                </a:r>
              </a:p>
            </p:txBody>
          </p:sp>
          <p:cxnSp>
            <p:nvCxnSpPr>
              <p:cNvPr id="80922" name="AutoShape 132"/>
              <p:cNvCxnSpPr>
                <a:cxnSpLocks noChangeAspect="1" noChangeShapeType="1"/>
                <a:stCxn id="80920" idx="3"/>
                <a:endCxn id="80919" idx="7"/>
              </p:cNvCxnSpPr>
              <p:nvPr/>
            </p:nvCxnSpPr>
            <p:spPr bwMode="auto">
              <a:xfrm flipH="1">
                <a:off x="3574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3" name="AutoShape 133"/>
              <p:cNvCxnSpPr>
                <a:cxnSpLocks noChangeAspect="1" noChangeShapeType="1"/>
                <a:stCxn id="80921" idx="1"/>
                <a:endCxn id="80919" idx="5"/>
              </p:cNvCxnSpPr>
              <p:nvPr/>
            </p:nvCxnSpPr>
            <p:spPr bwMode="auto">
              <a:xfrm flipH="1" flipV="1">
                <a:off x="3574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4" name="AutoShape 134"/>
              <p:cNvCxnSpPr>
                <a:cxnSpLocks noChangeAspect="1" noChangeShapeType="1"/>
                <a:stCxn id="80921" idx="7"/>
                <a:endCxn id="80918" idx="3"/>
              </p:cNvCxnSpPr>
              <p:nvPr/>
            </p:nvCxnSpPr>
            <p:spPr bwMode="auto">
              <a:xfrm flipV="1">
                <a:off x="4035" y="1755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5" name="AutoShape 135"/>
              <p:cNvCxnSpPr>
                <a:cxnSpLocks noChangeAspect="1" noChangeShapeType="1"/>
                <a:stCxn id="80920" idx="5"/>
                <a:endCxn id="80918" idx="1"/>
              </p:cNvCxnSpPr>
              <p:nvPr/>
            </p:nvCxnSpPr>
            <p:spPr bwMode="auto">
              <a:xfrm>
                <a:off x="4035" y="1294"/>
                <a:ext cx="297" cy="273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6" name="AutoShape 136"/>
              <p:cNvCxnSpPr>
                <a:cxnSpLocks noChangeAspect="1" noChangeShapeType="1"/>
                <a:stCxn id="80920" idx="4"/>
                <a:endCxn id="80921" idx="0"/>
              </p:cNvCxnSpPr>
              <p:nvPr/>
            </p:nvCxnSpPr>
            <p:spPr bwMode="auto">
              <a:xfrm>
                <a:off x="3953" y="1327"/>
                <a:ext cx="0" cy="6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27" name="Oval 137"/>
              <p:cNvSpPr>
                <a:spLocks noChangeAspect="1" noChangeArrowheads="1"/>
              </p:cNvSpPr>
              <p:nvPr/>
            </p:nvSpPr>
            <p:spPr bwMode="auto">
              <a:xfrm>
                <a:off x="5087" y="1546"/>
                <a:ext cx="231" cy="231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altLang="zh-TW" sz="1800" b="0">
                    <a:ea typeface="新細明體" charset="-120"/>
                  </a:rPr>
                  <a:t>E</a:t>
                </a:r>
              </a:p>
            </p:txBody>
          </p:sp>
          <p:cxnSp>
            <p:nvCxnSpPr>
              <p:cNvPr id="80928" name="AutoShape 138"/>
              <p:cNvCxnSpPr>
                <a:cxnSpLocks noChangeAspect="1" noChangeShapeType="1"/>
                <a:stCxn id="80921" idx="6"/>
                <a:endCxn id="80927" idx="3"/>
              </p:cNvCxnSpPr>
              <p:nvPr/>
            </p:nvCxnSpPr>
            <p:spPr bwMode="auto">
              <a:xfrm flipV="1">
                <a:off x="4080" y="1755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929" name="AutoShape 139"/>
              <p:cNvCxnSpPr>
                <a:cxnSpLocks noChangeAspect="1" noChangeShapeType="1"/>
                <a:stCxn id="80927" idx="1"/>
                <a:endCxn id="80920" idx="6"/>
              </p:cNvCxnSpPr>
              <p:nvPr/>
            </p:nvCxnSpPr>
            <p:spPr bwMode="auto">
              <a:xfrm flipH="1" flipV="1">
                <a:off x="4080" y="1200"/>
                <a:ext cx="1040" cy="367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prstDash val="dash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0911" name="AutoShape 140"/>
            <p:cNvCxnSpPr>
              <a:cxnSpLocks noChangeAspect="1" noChangeShapeType="1"/>
              <a:stCxn id="80912" idx="0"/>
              <a:endCxn id="80919" idx="4"/>
            </p:cNvCxnSpPr>
            <p:nvPr/>
          </p:nvCxnSpPr>
          <p:spPr bwMode="auto">
            <a:xfrm flipV="1">
              <a:off x="2327275" y="5380038"/>
              <a:ext cx="0" cy="292100"/>
            </a:xfrm>
            <a:prstGeom prst="straightConnector1">
              <a:avLst/>
            </a:prstGeom>
            <a:noFill/>
            <a:ln w="38100">
              <a:solidFill>
                <a:schemeClr val="accent4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912" name="Oval 141"/>
            <p:cNvSpPr>
              <a:spLocks noChangeAspect="1" noChangeArrowheads="1"/>
            </p:cNvSpPr>
            <p:nvPr/>
          </p:nvSpPr>
          <p:spPr bwMode="auto">
            <a:xfrm>
              <a:off x="2144713" y="5691188"/>
              <a:ext cx="366712" cy="36671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sp>
          <p:nvSpPr>
            <p:cNvPr id="80915" name="Oval 144"/>
            <p:cNvSpPr>
              <a:spLocks noChangeAspect="1" noChangeArrowheads="1"/>
            </p:cNvSpPr>
            <p:nvPr/>
          </p:nvSpPr>
          <p:spPr bwMode="auto">
            <a:xfrm>
              <a:off x="4859338" y="5722938"/>
              <a:ext cx="366712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G</a:t>
              </a:r>
            </a:p>
          </p:txBody>
        </p:sp>
      </p:grpSp>
      <p:sp>
        <p:nvSpPr>
          <p:cNvPr id="80916" name="AutoShape 145"/>
          <p:cNvSpPr>
            <a:spLocks noChangeArrowheads="1"/>
          </p:cNvSpPr>
          <p:nvPr/>
        </p:nvSpPr>
        <p:spPr bwMode="auto">
          <a:xfrm rot="8100000" flipH="1" flipV="1">
            <a:off x="5691188" y="3733801"/>
            <a:ext cx="1243012" cy="333375"/>
          </a:xfrm>
          <a:prstGeom prst="rightArrow">
            <a:avLst>
              <a:gd name="adj1" fmla="val 50000"/>
              <a:gd name="adj2" fmla="val 9321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0917" name="AutoShape 146"/>
          <p:cNvSpPr>
            <a:spLocks noChangeArrowheads="1"/>
          </p:cNvSpPr>
          <p:nvPr/>
        </p:nvSpPr>
        <p:spPr bwMode="auto">
          <a:xfrm rot="5400000">
            <a:off x="3727451" y="3757613"/>
            <a:ext cx="457200" cy="333375"/>
          </a:xfrm>
          <a:prstGeom prst="rightArrow">
            <a:avLst>
              <a:gd name="adj1" fmla="val 50000"/>
              <a:gd name="adj2" fmla="val 34286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5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/>
      <p:bldP spid="80913" grpId="0"/>
      <p:bldP spid="80914" grpId="0"/>
      <p:bldP spid="80916" grpId="0" animBg="1"/>
      <p:bldP spid="809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</a:t>
            </a:r>
            <a:br>
              <a:rPr lang="en-US" altLang="zh-TW" dirty="0" smtClean="0"/>
            </a:br>
            <a:r>
              <a:rPr lang="en-US" altLang="zh-TW" sz="2800" dirty="0" smtClean="0"/>
              <a:t>DFS Algorithm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 DFS of the following graph, start from vertex A</a:t>
            </a:r>
          </a:p>
          <a:p>
            <a:pPr lvl="1"/>
            <a:r>
              <a:rPr lang="en-US" altLang="zh-TW" dirty="0" smtClean="0"/>
              <a:t>Assume adjacent edges are processed in alphabetical order</a:t>
            </a:r>
          </a:p>
          <a:p>
            <a:pPr lvl="1"/>
            <a:r>
              <a:rPr lang="en-US" altLang="zh-TW" dirty="0" smtClean="0"/>
              <a:t>Number vertices in the order they are visited</a:t>
            </a:r>
          </a:p>
          <a:p>
            <a:pPr lvl="1"/>
            <a:r>
              <a:rPr lang="en-US" altLang="zh-TW" dirty="0" smtClean="0"/>
              <a:t>Label edges as discovery or back edges</a:t>
            </a:r>
          </a:p>
          <a:p>
            <a:pPr lvl="1"/>
            <a:endParaRPr lang="zh-TW" alt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4689474" y="4412438"/>
            <a:ext cx="2809874" cy="1830387"/>
            <a:chOff x="2667001" y="3732213"/>
            <a:chExt cx="2809874" cy="1830387"/>
          </a:xfrm>
        </p:grpSpPr>
        <p:sp>
          <p:nvSpPr>
            <p:cNvPr id="86021" name="Oval 4"/>
            <p:cNvSpPr>
              <a:spLocks noChangeAspect="1" noChangeArrowheads="1"/>
            </p:cNvSpPr>
            <p:nvPr/>
          </p:nvSpPr>
          <p:spPr bwMode="auto">
            <a:xfrm>
              <a:off x="3887788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 dirty="0">
                  <a:ea typeface="新細明體" charset="-120"/>
                </a:rPr>
                <a:t>C</a:t>
              </a:r>
            </a:p>
          </p:txBody>
        </p:sp>
        <p:sp>
          <p:nvSpPr>
            <p:cNvPr id="86022" name="Oval 5"/>
            <p:cNvSpPr>
              <a:spLocks noChangeAspect="1" noChangeArrowheads="1"/>
            </p:cNvSpPr>
            <p:nvPr/>
          </p:nvSpPr>
          <p:spPr bwMode="auto">
            <a:xfrm>
              <a:off x="2667001" y="4464051"/>
              <a:ext cx="366713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B</a:t>
              </a:r>
            </a:p>
          </p:txBody>
        </p:sp>
        <p:sp>
          <p:nvSpPr>
            <p:cNvPr id="86023" name="Oval 6"/>
            <p:cNvSpPr>
              <a:spLocks noChangeAspect="1" noChangeArrowheads="1"/>
            </p:cNvSpPr>
            <p:nvPr/>
          </p:nvSpPr>
          <p:spPr bwMode="auto">
            <a:xfrm>
              <a:off x="3295651" y="3732213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A</a:t>
              </a:r>
            </a:p>
          </p:txBody>
        </p:sp>
        <p:sp>
          <p:nvSpPr>
            <p:cNvPr id="86024" name="Oval 7"/>
            <p:cNvSpPr>
              <a:spLocks noChangeAspect="1" noChangeArrowheads="1"/>
            </p:cNvSpPr>
            <p:nvPr/>
          </p:nvSpPr>
          <p:spPr bwMode="auto">
            <a:xfrm>
              <a:off x="3276601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E</a:t>
              </a:r>
            </a:p>
          </p:txBody>
        </p:sp>
        <p:cxnSp>
          <p:nvCxnSpPr>
            <p:cNvPr id="86025" name="AutoShape 8"/>
            <p:cNvCxnSpPr>
              <a:cxnSpLocks noChangeAspect="1" noChangeShapeType="1"/>
              <a:stCxn id="86023" idx="3"/>
              <a:endCxn id="86022" idx="7"/>
            </p:cNvCxnSpPr>
            <p:nvPr/>
          </p:nvCxnSpPr>
          <p:spPr bwMode="auto">
            <a:xfrm flipH="1">
              <a:off x="2979738" y="4054475"/>
              <a:ext cx="368300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6" name="AutoShape 9"/>
            <p:cNvCxnSpPr>
              <a:cxnSpLocks noChangeAspect="1" noChangeShapeType="1"/>
              <a:stCxn id="86024" idx="1"/>
              <a:endCxn id="86022" idx="5"/>
            </p:cNvCxnSpPr>
            <p:nvPr/>
          </p:nvCxnSpPr>
          <p:spPr bwMode="auto">
            <a:xfrm flipH="1" flipV="1">
              <a:off x="2979738" y="4786314"/>
              <a:ext cx="349250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7" name="AutoShape 10"/>
            <p:cNvCxnSpPr>
              <a:cxnSpLocks noChangeAspect="1" noChangeShapeType="1"/>
              <a:stCxn id="86024" idx="7"/>
              <a:endCxn id="86021" idx="3"/>
            </p:cNvCxnSpPr>
            <p:nvPr/>
          </p:nvCxnSpPr>
          <p:spPr bwMode="auto">
            <a:xfrm flipV="1">
              <a:off x="3589339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8" name="AutoShape 11"/>
            <p:cNvCxnSpPr>
              <a:cxnSpLocks noChangeAspect="1" noChangeShapeType="1"/>
              <a:stCxn id="86023" idx="5"/>
              <a:endCxn id="86021" idx="1"/>
            </p:cNvCxnSpPr>
            <p:nvPr/>
          </p:nvCxnSpPr>
          <p:spPr bwMode="auto">
            <a:xfrm>
              <a:off x="3608389" y="4054475"/>
              <a:ext cx="331787" cy="4524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29" name="AutoShape 12"/>
            <p:cNvCxnSpPr>
              <a:cxnSpLocks noChangeAspect="1" noChangeShapeType="1"/>
              <a:stCxn id="86022" idx="6"/>
              <a:endCxn id="86021" idx="2"/>
            </p:cNvCxnSpPr>
            <p:nvPr/>
          </p:nvCxnSpPr>
          <p:spPr bwMode="auto">
            <a:xfrm>
              <a:off x="3041651" y="4646613"/>
              <a:ext cx="83502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30" name="Oval 13"/>
            <p:cNvSpPr>
              <a:spLocks noChangeAspect="1" noChangeArrowheads="1"/>
            </p:cNvSpPr>
            <p:nvPr/>
          </p:nvSpPr>
          <p:spPr bwMode="auto">
            <a:xfrm>
              <a:off x="5110163" y="4464051"/>
              <a:ext cx="366712" cy="3667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D</a:t>
              </a:r>
            </a:p>
          </p:txBody>
        </p:sp>
        <p:cxnSp>
          <p:nvCxnSpPr>
            <p:cNvPr id="86031" name="AutoShape 14"/>
            <p:cNvCxnSpPr>
              <a:cxnSpLocks noChangeAspect="1" noChangeShapeType="1"/>
              <a:stCxn id="86034" idx="7"/>
              <a:endCxn id="86030" idx="3"/>
            </p:cNvCxnSpPr>
            <p:nvPr/>
          </p:nvCxnSpPr>
          <p:spPr bwMode="auto">
            <a:xfrm flipV="1">
              <a:off x="4811714" y="4786314"/>
              <a:ext cx="350837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32" name="AutoShape 15"/>
            <p:cNvCxnSpPr>
              <a:cxnSpLocks noChangeAspect="1" noChangeShapeType="1"/>
              <a:stCxn id="86030" idx="1"/>
              <a:endCxn id="86023" idx="6"/>
            </p:cNvCxnSpPr>
            <p:nvPr/>
          </p:nvCxnSpPr>
          <p:spPr bwMode="auto">
            <a:xfrm flipH="1" flipV="1">
              <a:off x="3670300" y="3914775"/>
              <a:ext cx="1492250" cy="592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033" name="AutoShape 16"/>
            <p:cNvCxnSpPr>
              <a:cxnSpLocks noChangeAspect="1" noChangeShapeType="1"/>
              <a:stCxn id="86021" idx="6"/>
              <a:endCxn id="86030" idx="2"/>
            </p:cNvCxnSpPr>
            <p:nvPr/>
          </p:nvCxnSpPr>
          <p:spPr bwMode="auto">
            <a:xfrm>
              <a:off x="4262438" y="4646613"/>
              <a:ext cx="83661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034" name="Oval 17"/>
            <p:cNvSpPr>
              <a:spLocks noChangeAspect="1" noChangeArrowheads="1"/>
            </p:cNvSpPr>
            <p:nvPr/>
          </p:nvSpPr>
          <p:spPr bwMode="auto">
            <a:xfrm>
              <a:off x="4498976" y="5195888"/>
              <a:ext cx="366713" cy="36671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5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ahoma" panose="020B0604030504040204" pitchFamily="34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TW" sz="1800" b="0">
                  <a:ea typeface="新細明體" charset="-120"/>
                </a:rPr>
                <a:t>F</a:t>
              </a:r>
            </a:p>
          </p:txBody>
        </p:sp>
        <p:cxnSp>
          <p:nvCxnSpPr>
            <p:cNvPr id="86035" name="AutoShape 18"/>
            <p:cNvCxnSpPr>
              <a:cxnSpLocks noChangeAspect="1" noChangeShapeType="1"/>
              <a:stCxn id="86021" idx="5"/>
              <a:endCxn id="86034" idx="1"/>
            </p:cNvCxnSpPr>
            <p:nvPr/>
          </p:nvCxnSpPr>
          <p:spPr bwMode="auto">
            <a:xfrm>
              <a:off x="4200525" y="4786314"/>
              <a:ext cx="350838" cy="4524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7096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DFS and Maze Traversal 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The DFS algorithm is similar to a classic strategy for exploring a maze</a:t>
            </a:r>
          </a:p>
          <a:p>
            <a:pPr lvl="1"/>
            <a:r>
              <a:rPr lang="en-US" altLang="zh-TW" dirty="0" smtClean="0"/>
              <a:t>We mark each intersection, corner and dead end (vertex) visited</a:t>
            </a:r>
          </a:p>
          <a:p>
            <a:pPr lvl="1"/>
            <a:r>
              <a:rPr lang="en-US" altLang="zh-TW" dirty="0" smtClean="0"/>
              <a:t>We mark each corridor (edge) traversed</a:t>
            </a:r>
          </a:p>
          <a:p>
            <a:pPr lvl="1"/>
            <a:r>
              <a:rPr lang="en-US" altLang="zh-TW" dirty="0" smtClean="0"/>
              <a:t>We keep track of the path back to the entrance (start vertex) by means of a rope (recursion stack)</a:t>
            </a:r>
            <a:endParaRPr lang="en-US" altLang="zh-TW" dirty="0"/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6029326" y="2282826"/>
            <a:ext cx="4181475" cy="35845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ahoma" panose="020B060403050404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>
            <a:off x="6029325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6"/>
          <p:cNvSpPr>
            <a:spLocks noChangeShapeType="1"/>
          </p:cNvSpPr>
          <p:nvPr/>
        </p:nvSpPr>
        <p:spPr bwMode="auto">
          <a:xfrm>
            <a:off x="10210800" y="2262189"/>
            <a:ext cx="0" cy="358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7"/>
          <p:cNvSpPr>
            <a:spLocks noChangeShapeType="1"/>
          </p:cNvSpPr>
          <p:nvPr/>
        </p:nvSpPr>
        <p:spPr bwMode="auto">
          <a:xfrm flipV="1">
            <a:off x="6626226" y="2262188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Line 8"/>
          <p:cNvSpPr>
            <a:spLocks noChangeShapeType="1"/>
          </p:cNvSpPr>
          <p:nvPr/>
        </p:nvSpPr>
        <p:spPr bwMode="auto">
          <a:xfrm flipV="1">
            <a:off x="6029326" y="5846763"/>
            <a:ext cx="3584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9"/>
          <p:cNvSpPr>
            <a:spLocks noChangeShapeType="1"/>
          </p:cNvSpPr>
          <p:nvPr/>
        </p:nvSpPr>
        <p:spPr bwMode="auto">
          <a:xfrm>
            <a:off x="6626225" y="2859089"/>
            <a:ext cx="0" cy="598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0"/>
          <p:cNvSpPr>
            <a:spLocks noChangeShapeType="1"/>
          </p:cNvSpPr>
          <p:nvPr/>
        </p:nvSpPr>
        <p:spPr bwMode="auto">
          <a:xfrm>
            <a:off x="78216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1"/>
          <p:cNvSpPr>
            <a:spLocks noChangeShapeType="1"/>
          </p:cNvSpPr>
          <p:nvPr/>
        </p:nvSpPr>
        <p:spPr bwMode="auto">
          <a:xfrm>
            <a:off x="7224713" y="3457575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2"/>
          <p:cNvSpPr>
            <a:spLocks noChangeShapeType="1"/>
          </p:cNvSpPr>
          <p:nvPr/>
        </p:nvSpPr>
        <p:spPr bwMode="auto">
          <a:xfrm flipH="1">
            <a:off x="6626225" y="4054475"/>
            <a:ext cx="598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3"/>
          <p:cNvSpPr>
            <a:spLocks noChangeShapeType="1"/>
          </p:cNvSpPr>
          <p:nvPr/>
        </p:nvSpPr>
        <p:spPr bwMode="auto">
          <a:xfrm flipH="1">
            <a:off x="9015414" y="2859088"/>
            <a:ext cx="5984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4"/>
          <p:cNvSpPr>
            <a:spLocks noChangeShapeType="1"/>
          </p:cNvSpPr>
          <p:nvPr/>
        </p:nvSpPr>
        <p:spPr bwMode="auto">
          <a:xfrm>
            <a:off x="7821613" y="4651375"/>
            <a:ext cx="0" cy="1195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Line 15"/>
          <p:cNvSpPr>
            <a:spLocks noChangeShapeType="1"/>
          </p:cNvSpPr>
          <p:nvPr/>
        </p:nvSpPr>
        <p:spPr bwMode="auto">
          <a:xfrm>
            <a:off x="8418513" y="2262189"/>
            <a:ext cx="0" cy="177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>
            <a:off x="9015413" y="3475039"/>
            <a:ext cx="0" cy="237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 flipH="1">
            <a:off x="9613900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Line 18"/>
          <p:cNvSpPr>
            <a:spLocks noChangeShapeType="1"/>
          </p:cNvSpPr>
          <p:nvPr/>
        </p:nvSpPr>
        <p:spPr bwMode="auto">
          <a:xfrm>
            <a:off x="9613900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Line 19"/>
          <p:cNvSpPr>
            <a:spLocks noChangeShapeType="1"/>
          </p:cNvSpPr>
          <p:nvPr/>
        </p:nvSpPr>
        <p:spPr bwMode="auto">
          <a:xfrm flipH="1">
            <a:off x="7821613" y="4035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20"/>
          <p:cNvSpPr>
            <a:spLocks noChangeShapeType="1"/>
          </p:cNvSpPr>
          <p:nvPr/>
        </p:nvSpPr>
        <p:spPr bwMode="auto">
          <a:xfrm flipH="1">
            <a:off x="6635750" y="2868613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21"/>
          <p:cNvSpPr>
            <a:spLocks noChangeShapeType="1"/>
          </p:cNvSpPr>
          <p:nvPr/>
        </p:nvSpPr>
        <p:spPr bwMode="auto">
          <a:xfrm>
            <a:off x="8418513" y="4651375"/>
            <a:ext cx="0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Line 22"/>
          <p:cNvSpPr>
            <a:spLocks noChangeShapeType="1"/>
          </p:cNvSpPr>
          <p:nvPr/>
        </p:nvSpPr>
        <p:spPr bwMode="auto">
          <a:xfrm flipH="1">
            <a:off x="8418513" y="465137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4" name="Line 23"/>
          <p:cNvSpPr>
            <a:spLocks noChangeShapeType="1"/>
          </p:cNvSpPr>
          <p:nvPr/>
        </p:nvSpPr>
        <p:spPr bwMode="auto">
          <a:xfrm>
            <a:off x="7224713" y="4073525"/>
            <a:ext cx="0" cy="1176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Line 24"/>
          <p:cNvSpPr>
            <a:spLocks noChangeShapeType="1"/>
          </p:cNvSpPr>
          <p:nvPr/>
        </p:nvSpPr>
        <p:spPr bwMode="auto">
          <a:xfrm flipH="1">
            <a:off x="6048375" y="4670425"/>
            <a:ext cx="596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Line 25"/>
          <p:cNvSpPr>
            <a:spLocks noChangeShapeType="1"/>
          </p:cNvSpPr>
          <p:nvPr/>
        </p:nvSpPr>
        <p:spPr bwMode="auto">
          <a:xfrm>
            <a:off x="6645275" y="4670425"/>
            <a:ext cx="0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Line 26"/>
          <p:cNvSpPr>
            <a:spLocks noChangeShapeType="1"/>
          </p:cNvSpPr>
          <p:nvPr/>
        </p:nvSpPr>
        <p:spPr bwMode="auto">
          <a:xfrm>
            <a:off x="7821613" y="2262188"/>
            <a:ext cx="0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Line 27"/>
          <p:cNvSpPr>
            <a:spLocks noChangeShapeType="1"/>
          </p:cNvSpPr>
          <p:nvPr/>
        </p:nvSpPr>
        <p:spPr bwMode="auto">
          <a:xfrm flipH="1" flipV="1">
            <a:off x="6477001" y="2560638"/>
            <a:ext cx="1046163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Line 28"/>
          <p:cNvSpPr>
            <a:spLocks noChangeShapeType="1"/>
          </p:cNvSpPr>
          <p:nvPr/>
        </p:nvSpPr>
        <p:spPr bwMode="auto">
          <a:xfrm flipH="1">
            <a:off x="6372225" y="2187575"/>
            <a:ext cx="0" cy="156845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Line 29"/>
          <p:cNvSpPr>
            <a:spLocks noChangeShapeType="1"/>
          </p:cNvSpPr>
          <p:nvPr/>
        </p:nvSpPr>
        <p:spPr bwMode="auto">
          <a:xfrm rot="16200000" flipH="1">
            <a:off x="6648450" y="3479800"/>
            <a:ext cx="0" cy="55245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Line 30"/>
          <p:cNvSpPr>
            <a:spLocks noChangeShapeType="1"/>
          </p:cNvSpPr>
          <p:nvPr/>
        </p:nvSpPr>
        <p:spPr bwMode="auto">
          <a:xfrm rot="5400000" flipH="1" flipV="1">
            <a:off x="6616700" y="3438525"/>
            <a:ext cx="61595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Line 31"/>
          <p:cNvSpPr>
            <a:spLocks noChangeShapeType="1"/>
          </p:cNvSpPr>
          <p:nvPr/>
        </p:nvSpPr>
        <p:spPr bwMode="auto">
          <a:xfrm rot="5400000" flipH="1" flipV="1">
            <a:off x="7238207" y="2845594"/>
            <a:ext cx="569912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Line 32"/>
          <p:cNvSpPr>
            <a:spLocks noChangeShapeType="1"/>
          </p:cNvSpPr>
          <p:nvPr/>
        </p:nvSpPr>
        <p:spPr bwMode="auto">
          <a:xfrm rot="16200000" flipH="1">
            <a:off x="7223919" y="2831306"/>
            <a:ext cx="0" cy="598488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Line 33"/>
          <p:cNvSpPr>
            <a:spLocks noChangeShapeType="1"/>
          </p:cNvSpPr>
          <p:nvPr/>
        </p:nvSpPr>
        <p:spPr bwMode="auto">
          <a:xfrm rot="16200000" flipH="1">
            <a:off x="7816057" y="2855119"/>
            <a:ext cx="0" cy="550863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Line 34"/>
          <p:cNvSpPr>
            <a:spLocks noChangeShapeType="1"/>
          </p:cNvSpPr>
          <p:nvPr/>
        </p:nvSpPr>
        <p:spPr bwMode="auto">
          <a:xfrm rot="5400000" flipH="1" flipV="1">
            <a:off x="7822407" y="2848769"/>
            <a:ext cx="569912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6" name="Line 35"/>
          <p:cNvSpPr>
            <a:spLocks noChangeShapeType="1"/>
          </p:cNvSpPr>
          <p:nvPr/>
        </p:nvSpPr>
        <p:spPr bwMode="auto">
          <a:xfrm rot="5400000" flipH="1" flipV="1">
            <a:off x="7797800" y="3438525"/>
            <a:ext cx="61595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Line 36"/>
          <p:cNvSpPr>
            <a:spLocks noChangeShapeType="1"/>
          </p:cNvSpPr>
          <p:nvPr/>
        </p:nvSpPr>
        <p:spPr bwMode="auto">
          <a:xfrm rot="5400000" flipH="1" flipV="1">
            <a:off x="6878638" y="3775075"/>
            <a:ext cx="1289050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8" name="Line 37"/>
          <p:cNvSpPr>
            <a:spLocks noChangeShapeType="1"/>
          </p:cNvSpPr>
          <p:nvPr/>
        </p:nvSpPr>
        <p:spPr bwMode="auto">
          <a:xfrm>
            <a:off x="9613900" y="2859089"/>
            <a:ext cx="0" cy="1176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59" name="Picture 38" descr="j01569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52401"/>
            <a:ext cx="17541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5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2967</TotalTime>
  <Words>2634</Words>
  <Application>Microsoft Office PowerPoint</Application>
  <PresentationFormat>Widescreen</PresentationFormat>
  <Paragraphs>1152</Paragraphs>
  <Slides>59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ＭＳ Ｐゴシック</vt:lpstr>
      <vt:lpstr>Arial</vt:lpstr>
      <vt:lpstr>Calibri</vt:lpstr>
      <vt:lpstr>Cambria Math</vt:lpstr>
      <vt:lpstr>Courier New</vt:lpstr>
      <vt:lpstr>新細明體</vt:lpstr>
      <vt:lpstr>Symbol</vt:lpstr>
      <vt:lpstr>Tahoma</vt:lpstr>
      <vt:lpstr>Times</vt:lpstr>
      <vt:lpstr>Times New Roman</vt:lpstr>
      <vt:lpstr>Trebuchet MS</vt:lpstr>
      <vt:lpstr>Tw Cen MT</vt:lpstr>
      <vt:lpstr>Wingdings</vt:lpstr>
      <vt:lpstr>Circuit</vt:lpstr>
      <vt:lpstr>Chapter 14 Graph Algorithms</vt:lpstr>
      <vt:lpstr>Depth-First Search</vt:lpstr>
      <vt:lpstr>Depth-First Search</vt:lpstr>
      <vt:lpstr>DFS Algorithm from a vertex</vt:lpstr>
      <vt:lpstr>Example</vt:lpstr>
      <vt:lpstr>Example</vt:lpstr>
      <vt:lpstr>Example</vt:lpstr>
      <vt:lpstr>Exercise DFS Algorithm</vt:lpstr>
      <vt:lpstr>DFS and Maze Traversal </vt:lpstr>
      <vt:lpstr>DFS Algorithm</vt:lpstr>
      <vt:lpstr>Properties of DFS</vt:lpstr>
      <vt:lpstr>Analysis of DFS</vt:lpstr>
      <vt:lpstr>Application Path Finding</vt:lpstr>
      <vt:lpstr>Application Cycle Finding</vt:lpstr>
      <vt:lpstr>Directed DFS</vt:lpstr>
      <vt:lpstr>Reachability</vt:lpstr>
      <vt:lpstr>Strong Connectivity</vt:lpstr>
      <vt:lpstr>Strong Connectivity Algorithm</vt:lpstr>
      <vt:lpstr>Strongly Connected Components</vt:lpstr>
      <vt:lpstr>Breadth-First Search</vt:lpstr>
      <vt:lpstr>Breadth-First Search</vt:lpstr>
      <vt:lpstr>BFS Algorithm</vt:lpstr>
      <vt:lpstr>Example</vt:lpstr>
      <vt:lpstr>Example</vt:lpstr>
      <vt:lpstr>Example</vt:lpstr>
      <vt:lpstr>Exercise BFS Algorithm</vt:lpstr>
      <vt:lpstr>Properties</vt:lpstr>
      <vt:lpstr>Analysis</vt:lpstr>
      <vt:lpstr>Applications</vt:lpstr>
      <vt:lpstr>DFS vs. BFS</vt:lpstr>
      <vt:lpstr>DFS vs. BFS</vt:lpstr>
      <vt:lpstr>Topological Ordering</vt:lpstr>
      <vt:lpstr>DAGs and Topological Ordering</vt:lpstr>
      <vt:lpstr>Application</vt:lpstr>
      <vt:lpstr>Exercise Topological Sorting</vt:lpstr>
      <vt:lpstr>Exercise Topological Sorting</vt:lpstr>
      <vt:lpstr>Algorithm for Topological Sorting</vt:lpstr>
      <vt:lpstr>Implementation with DFS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Topological Sorting Example </vt:lpstr>
      <vt:lpstr>Minimum Spanning Trees</vt:lpstr>
      <vt:lpstr>Minimum Spanning Tree</vt:lpstr>
      <vt:lpstr>Exercise MST</vt:lpstr>
      <vt:lpstr>Cycle Property</vt:lpstr>
      <vt:lpstr>Partition Property</vt:lpstr>
      <vt:lpstr>Prim-Jarnik’s Algorithm</vt:lpstr>
      <vt:lpstr>Prim-Jarnik’s Algorithm</vt:lpstr>
      <vt:lpstr>Example</vt:lpstr>
      <vt:lpstr>Example</vt:lpstr>
      <vt:lpstr>Exercise Prim’s MST algorithm</vt:lpstr>
      <vt:lpstr>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391</cp:revision>
  <dcterms:created xsi:type="dcterms:W3CDTF">2015-08-27T15:17:35Z</dcterms:created>
  <dcterms:modified xsi:type="dcterms:W3CDTF">2018-05-01T20:25:44Z</dcterms:modified>
</cp:coreProperties>
</file>