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0"/>
  </p:notesMasterIdLst>
  <p:sldIdLst>
    <p:sldId id="256" r:id="rId2"/>
    <p:sldId id="420" r:id="rId3"/>
    <p:sldId id="345" r:id="rId4"/>
    <p:sldId id="346" r:id="rId5"/>
    <p:sldId id="347" r:id="rId6"/>
    <p:sldId id="348" r:id="rId7"/>
    <p:sldId id="421" r:id="rId8"/>
    <p:sldId id="422" r:id="rId9"/>
    <p:sldId id="423" r:id="rId10"/>
    <p:sldId id="424" r:id="rId11"/>
    <p:sldId id="425" r:id="rId12"/>
    <p:sldId id="343" r:id="rId13"/>
    <p:sldId id="344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3" r:id="rId57"/>
    <p:sldId id="392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4109" autoAdjust="0"/>
  </p:normalViewPr>
  <p:slideViewPr>
    <p:cSldViewPr snapToGrid="0">
      <p:cViewPr varScale="1">
        <p:scale>
          <a:sx n="66" d="100"/>
          <a:sy n="66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36668AA-7B2F-4947-92E3-2835212B8620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862B830-20AD-44E4-B9FB-B907F16F1E8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</p:txBody>
      </p:sp>
    </p:spTree>
    <p:extLst>
      <p:ext uri="{BB962C8B-B14F-4D97-AF65-F5344CB8AC3E}">
        <p14:creationId xmlns:p14="http://schemas.microsoft.com/office/powerpoint/2010/main" val="164551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E0C2A8-08B9-4188-A9CE-F48671E78EBD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7762772-DBC7-4DC5-975B-D5496FBB485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217648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2AF0D8B-D445-4986-B4F7-13713CA77CFF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156237A-6406-41FD-955A-1D64CD65F3F9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Non-decreasing order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 must it be stable?</a:t>
            </a:r>
          </a:p>
        </p:txBody>
      </p:sp>
    </p:spTree>
    <p:extLst>
      <p:ext uri="{BB962C8B-B14F-4D97-AF65-F5344CB8AC3E}">
        <p14:creationId xmlns:p14="http://schemas.microsoft.com/office/powerpoint/2010/main" val="424237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7C9E88C-D8D7-4829-B0B0-7B9DCCAF52F6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9FC0836-BC1F-46A1-ABDE-3163E9D2C08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What’s the complexity? What’s the constant in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O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d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(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 </a:t>
            </a:r>
            <a:r>
              <a:rPr lang="en-US" altLang="zh-TW" sz="900" smtClean="0">
                <a:latin typeface="Symbol" panose="05050102010706020507" pitchFamily="18" charset="2"/>
                <a:ea typeface="新細明體" charset="-120"/>
              </a:rPr>
              <a:t>+ </a:t>
            </a:r>
            <a:r>
              <a:rPr lang="en-US" altLang="zh-TW" sz="900" b="1" i="1" smtClean="0">
                <a:latin typeface="Times New Roman" panose="02020603050405020304" pitchFamily="18" charset="0"/>
                <a:ea typeface="新細明體" charset="-120"/>
              </a:rPr>
              <a:t>N</a:t>
            </a:r>
            <a:r>
              <a:rPr lang="en-US" altLang="zh-TW" sz="900" smtClean="0">
                <a:latin typeface="Times New Roman" panose="02020603050405020304" pitchFamily="18" charset="0"/>
                <a:ea typeface="新細明體" charset="-12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71432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8099FF2-89F2-4D38-A398-1F71F39C7652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72B1797-4F93-4802-8BD4-C6F057BCE4E3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25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ED0D1D2-6DA4-4573-9C38-A2E9C3E460D8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29CDC09-17E8-431F-AF61-5B9E551313DA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382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903D35F-5096-4AC9-BDCA-6B1754DD920D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F044DF5-BB96-47E2-AF95-CDC373FE25F1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67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(2,4)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D80B5D8-912A-454E-B358-FA30C44B71B9}" type="datetime8">
              <a:rPr lang="en-US" altLang="en-US" sz="1300"/>
              <a:pPr eaLnBrk="1" hangingPunct="1"/>
              <a:t>4/2/2018 12:43 PM</a:t>
            </a:fld>
            <a:endParaRPr lang="en-US" altLang="en-US" sz="130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DE9AA5-68C7-468E-8470-3F4AD57115B6}" type="slidenum">
              <a:rPr lang="en-US" altLang="en-US" sz="1300"/>
              <a:pPr eaLnBrk="1" hangingPunct="1"/>
              <a:t>49</a:t>
            </a:fld>
            <a:endParaRPr lang="en-US" altLang="en-US" sz="1300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683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6C89F54-ACF9-4662-944D-10D34FE2B372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C126A1D-76E8-4040-B316-6BE1CB2B7B64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83312" cy="3479800"/>
          </a:xfrm>
          <a:solidFill>
            <a:srgbClr val="FFFFFF"/>
          </a:solidFill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5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19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zh-TW" altLang="en-US">
                <a:ea typeface="新細明體" charset="-120"/>
              </a:rPr>
              <a:t>Merge Sort</a:t>
            </a:r>
            <a:endParaRPr lang="en-US" altLang="zh-TW">
              <a:ea typeface="新細明體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02" tIns="44001" rIns="88002" bIns="4400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01B6DB4A-A600-4122-87E4-E2836496AF59}" type="datetime8">
              <a:rPr lang="zh-TW" altLang="en-US">
                <a:ea typeface="新細明體" charset="-120"/>
              </a:rPr>
              <a:pPr/>
              <a:t>二○一八年四月二日</a:t>
            </a:fld>
            <a:endParaRPr lang="en-US" altLang="zh-TW">
              <a:ea typeface="新細明體" charset="-120"/>
            </a:endParaRP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F7B3BB24-2B6F-432F-BE25-4E23B073D047}" type="slidenum"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zh-TW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in-place?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Is it stable?</a:t>
            </a:r>
          </a:p>
          <a:p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Can we use a hash table instead of a bucket array?</a:t>
            </a:r>
          </a:p>
        </p:txBody>
      </p:sp>
    </p:spTree>
    <p:extLst>
      <p:ext uri="{BB962C8B-B14F-4D97-AF65-F5344CB8AC3E}">
        <p14:creationId xmlns:p14="http://schemas.microsoft.com/office/powerpoint/2010/main" val="29396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20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sz="4000" dirty="0" smtClean="0"/>
              <a:t>Sorting and Selection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 dirty="0"/>
              <a:t> (Wiley 2016)</a:t>
            </a:r>
          </a:p>
        </p:txBody>
      </p: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6915615" y="703263"/>
            <a:ext cx="3657600" cy="1612900"/>
            <a:chOff x="5105400" y="43502"/>
            <a:chExt cx="3962400" cy="1845623"/>
          </a:xfrm>
          <a:solidFill>
            <a:schemeClr val="accent1"/>
          </a:solidFill>
        </p:grpSpPr>
        <p:sp>
          <p:nvSpPr>
            <p:cNvPr id="24" name="Oval 355"/>
            <p:cNvSpPr>
              <a:spLocks noChangeArrowheads="1"/>
            </p:cNvSpPr>
            <p:nvPr/>
          </p:nvSpPr>
          <p:spPr bwMode="auto">
            <a:xfrm>
              <a:off x="6894512" y="76200"/>
              <a:ext cx="320675" cy="319088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</a:p>
          </p:txBody>
        </p:sp>
        <p:sp>
          <p:nvSpPr>
            <p:cNvPr id="25" name="Oval 356"/>
            <p:cNvSpPr>
              <a:spLocks noChangeArrowheads="1"/>
            </p:cNvSpPr>
            <p:nvPr/>
          </p:nvSpPr>
          <p:spPr bwMode="auto">
            <a:xfrm>
              <a:off x="8305800" y="587375"/>
              <a:ext cx="319087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9</a:t>
              </a:r>
            </a:p>
          </p:txBody>
        </p:sp>
        <p:sp>
          <p:nvSpPr>
            <p:cNvPr id="26" name="Oval 357"/>
            <p:cNvSpPr>
              <a:spLocks noChangeArrowheads="1"/>
            </p:cNvSpPr>
            <p:nvPr/>
          </p:nvSpPr>
          <p:spPr bwMode="auto">
            <a:xfrm>
              <a:off x="5942012" y="587375"/>
              <a:ext cx="319088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27" name="Oval 358"/>
            <p:cNvSpPr>
              <a:spLocks noChangeArrowheads="1"/>
            </p:cNvSpPr>
            <p:nvPr/>
          </p:nvSpPr>
          <p:spPr bwMode="auto">
            <a:xfrm>
              <a:off x="6529387" y="1082675"/>
              <a:ext cx="320675" cy="320675"/>
            </a:xfrm>
            <a:prstGeom prst="ellipse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" name="Rectangle 359"/>
            <p:cNvSpPr>
              <a:spLocks noChangeAspect="1" noChangeArrowheads="1"/>
            </p:cNvSpPr>
            <p:nvPr/>
          </p:nvSpPr>
          <p:spPr bwMode="auto">
            <a:xfrm>
              <a:off x="62817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360"/>
            <p:cNvSpPr>
              <a:spLocks noChangeAspect="1" noChangeArrowheads="1"/>
            </p:cNvSpPr>
            <p:nvPr/>
          </p:nvSpPr>
          <p:spPr bwMode="auto">
            <a:xfrm>
              <a:off x="68675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361"/>
            <p:cNvSpPr>
              <a:spLocks noChangeAspect="1" noChangeArrowheads="1"/>
            </p:cNvSpPr>
            <p:nvPr/>
          </p:nvSpPr>
          <p:spPr bwMode="auto">
            <a:xfrm>
              <a:off x="8837612" y="1127125"/>
              <a:ext cx="230188" cy="231775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AutoShape 362"/>
            <p:cNvCxnSpPr>
              <a:cxnSpLocks noChangeShapeType="1"/>
              <a:stCxn id="24" idx="3"/>
              <a:endCxn id="26" idx="7"/>
            </p:cNvCxnSpPr>
            <p:nvPr/>
          </p:nvCxnSpPr>
          <p:spPr bwMode="auto">
            <a:xfrm flipH="1">
              <a:off x="6215062" y="377825"/>
              <a:ext cx="727075" cy="228600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363"/>
            <p:cNvCxnSpPr>
              <a:cxnSpLocks noChangeShapeType="1"/>
              <a:stCxn id="25" idx="1"/>
              <a:endCxn id="24" idx="5"/>
            </p:cNvCxnSpPr>
            <p:nvPr/>
          </p:nvCxnSpPr>
          <p:spPr bwMode="auto">
            <a:xfrm flipH="1" flipV="1">
              <a:off x="7167562" y="377825"/>
              <a:ext cx="1184275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" name="AutoShape 364"/>
            <p:cNvCxnSpPr>
              <a:cxnSpLocks noChangeShapeType="1"/>
              <a:stCxn id="30" idx="0"/>
              <a:endCxn id="25" idx="5"/>
            </p:cNvCxnSpPr>
            <p:nvPr/>
          </p:nvCxnSpPr>
          <p:spPr bwMode="auto">
            <a:xfrm flipH="1" flipV="1">
              <a:off x="8578850" y="869950"/>
              <a:ext cx="374650" cy="2476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65"/>
            <p:cNvCxnSpPr>
              <a:cxnSpLocks noChangeShapeType="1"/>
              <a:stCxn id="44" idx="7"/>
              <a:endCxn id="25" idx="3"/>
            </p:cNvCxnSpPr>
            <p:nvPr/>
          </p:nvCxnSpPr>
          <p:spPr bwMode="auto">
            <a:xfrm flipV="1">
              <a:off x="8121650" y="869950"/>
              <a:ext cx="230187" cy="2349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5" name="AutoShape 366"/>
            <p:cNvCxnSpPr>
              <a:cxnSpLocks noChangeShapeType="1"/>
              <a:stCxn id="29" idx="0"/>
              <a:endCxn id="27" idx="5"/>
            </p:cNvCxnSpPr>
            <p:nvPr/>
          </p:nvCxnSpPr>
          <p:spPr bwMode="auto">
            <a:xfrm flipH="1" flipV="1">
              <a:off x="6802437" y="1384300"/>
              <a:ext cx="180975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6" name="AutoShape 367"/>
            <p:cNvCxnSpPr>
              <a:cxnSpLocks noChangeShapeType="1"/>
              <a:stCxn id="28" idx="0"/>
              <a:endCxn id="27" idx="3"/>
            </p:cNvCxnSpPr>
            <p:nvPr/>
          </p:nvCxnSpPr>
          <p:spPr bwMode="auto">
            <a:xfrm flipV="1">
              <a:off x="6397625" y="1384300"/>
              <a:ext cx="179387" cy="2651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68"/>
            <p:cNvCxnSpPr>
              <a:cxnSpLocks noChangeShapeType="1"/>
              <a:stCxn id="39" idx="7"/>
              <a:endCxn id="26" idx="3"/>
            </p:cNvCxnSpPr>
            <p:nvPr/>
          </p:nvCxnSpPr>
          <p:spPr bwMode="auto">
            <a:xfrm flipV="1">
              <a:off x="5627687" y="889000"/>
              <a:ext cx="360363" cy="2317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69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6215062" y="889000"/>
              <a:ext cx="361950" cy="212725"/>
            </a:xfrm>
            <a:prstGeom prst="straightConnector1">
              <a:avLst/>
            </a:prstGeom>
            <a:grpFill/>
            <a:ln w="57150">
              <a:solidFill>
                <a:schemeClr val="tx2"/>
              </a:solidFill>
              <a:round/>
              <a:headEnd/>
              <a:tailEnd/>
            </a:ln>
            <a:extLst/>
          </p:spPr>
        </p:cxnSp>
        <p:sp>
          <p:nvSpPr>
            <p:cNvPr id="39" name="Oval 370"/>
            <p:cNvSpPr>
              <a:spLocks noChangeArrowheads="1"/>
            </p:cNvSpPr>
            <p:nvPr/>
          </p:nvSpPr>
          <p:spPr bwMode="auto">
            <a:xfrm>
              <a:off x="5354637" y="1082675"/>
              <a:ext cx="319088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</p:txBody>
        </p:sp>
        <p:sp>
          <p:nvSpPr>
            <p:cNvPr id="40" name="Rectangle 371"/>
            <p:cNvSpPr>
              <a:spLocks noChangeAspect="1" noChangeArrowheads="1"/>
            </p:cNvSpPr>
            <p:nvPr/>
          </p:nvSpPr>
          <p:spPr bwMode="auto">
            <a:xfrm>
              <a:off x="5105400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1" name="Rectangle 372"/>
            <p:cNvSpPr>
              <a:spLocks noChangeAspect="1" noChangeArrowheads="1"/>
            </p:cNvSpPr>
            <p:nvPr/>
          </p:nvSpPr>
          <p:spPr bwMode="auto">
            <a:xfrm>
              <a:off x="5692775" y="1658938"/>
              <a:ext cx="230187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373"/>
            <p:cNvCxnSpPr>
              <a:cxnSpLocks noChangeShapeType="1"/>
              <a:stCxn id="41" idx="0"/>
              <a:endCxn id="39" idx="5"/>
            </p:cNvCxnSpPr>
            <p:nvPr/>
          </p:nvCxnSpPr>
          <p:spPr bwMode="auto">
            <a:xfrm flipH="1" flipV="1">
              <a:off x="5627687" y="1365250"/>
              <a:ext cx="180975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74"/>
            <p:cNvCxnSpPr>
              <a:cxnSpLocks noChangeShapeType="1"/>
              <a:stCxn id="40" idx="0"/>
              <a:endCxn id="39" idx="3"/>
            </p:cNvCxnSpPr>
            <p:nvPr/>
          </p:nvCxnSpPr>
          <p:spPr bwMode="auto">
            <a:xfrm flipV="1">
              <a:off x="5221287" y="1365250"/>
              <a:ext cx="179388" cy="28416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4" name="Oval 375"/>
            <p:cNvSpPr>
              <a:spLocks noChangeArrowheads="1"/>
            </p:cNvSpPr>
            <p:nvPr/>
          </p:nvSpPr>
          <p:spPr bwMode="auto">
            <a:xfrm>
              <a:off x="7848600" y="1066800"/>
              <a:ext cx="320675" cy="32067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5" name="Rectangle 376"/>
            <p:cNvSpPr>
              <a:spLocks noChangeAspect="1" noChangeArrowheads="1"/>
            </p:cNvSpPr>
            <p:nvPr/>
          </p:nvSpPr>
          <p:spPr bwMode="auto">
            <a:xfrm>
              <a:off x="7564437" y="1658938"/>
              <a:ext cx="230188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Rectangle 377"/>
            <p:cNvSpPr>
              <a:spLocks noChangeAspect="1" noChangeArrowheads="1"/>
            </p:cNvSpPr>
            <p:nvPr/>
          </p:nvSpPr>
          <p:spPr bwMode="auto">
            <a:xfrm>
              <a:off x="8150225" y="1658938"/>
              <a:ext cx="231775" cy="230187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47" name="AutoShape 378"/>
            <p:cNvCxnSpPr>
              <a:cxnSpLocks noChangeShapeType="1"/>
              <a:stCxn id="46" idx="0"/>
              <a:endCxn id="44" idx="5"/>
            </p:cNvCxnSpPr>
            <p:nvPr/>
          </p:nvCxnSpPr>
          <p:spPr bwMode="auto">
            <a:xfrm flipH="1" flipV="1">
              <a:off x="8121650" y="1349375"/>
              <a:ext cx="144462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379"/>
            <p:cNvCxnSpPr>
              <a:cxnSpLocks noChangeShapeType="1"/>
              <a:stCxn id="45" idx="0"/>
              <a:endCxn id="44" idx="3"/>
            </p:cNvCxnSpPr>
            <p:nvPr/>
          </p:nvCxnSpPr>
          <p:spPr bwMode="auto">
            <a:xfrm flipV="1">
              <a:off x="7680325" y="1349375"/>
              <a:ext cx="215900" cy="30003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Text Box 380"/>
            <p:cNvSpPr txBox="1">
              <a:spLocks noChangeArrowheads="1"/>
            </p:cNvSpPr>
            <p:nvPr/>
          </p:nvSpPr>
          <p:spPr bwMode="auto">
            <a:xfrm>
              <a:off x="6325394" y="43502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&lt;</a:t>
              </a:r>
            </a:p>
          </p:txBody>
        </p:sp>
        <p:sp>
          <p:nvSpPr>
            <p:cNvPr id="50" name="Text Box 381"/>
            <p:cNvSpPr txBox="1">
              <a:spLocks noChangeArrowheads="1"/>
            </p:cNvSpPr>
            <p:nvPr/>
          </p:nvSpPr>
          <p:spPr bwMode="auto">
            <a:xfrm>
              <a:off x="6389687" y="603865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&gt;</a:t>
              </a:r>
            </a:p>
          </p:txBody>
        </p:sp>
        <p:sp>
          <p:nvSpPr>
            <p:cNvPr id="51" name="Text Box 382"/>
            <p:cNvSpPr txBox="1">
              <a:spLocks noChangeArrowheads="1"/>
            </p:cNvSpPr>
            <p:nvPr/>
          </p:nvSpPr>
          <p:spPr bwMode="auto">
            <a:xfrm>
              <a:off x="6858000" y="1035050"/>
              <a:ext cx="323850" cy="4578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Recursion Tree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4059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Draw the recursion tree for the recurrence relation and look for a pattern.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Total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50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405957"/>
              </a:xfrm>
              <a:blipFill rotWithShape="0">
                <a:blip r:embed="rId3"/>
                <a:stretch>
                  <a:fillRect l="-1231" t="-2351" b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9" name="Group 36"/>
          <p:cNvGrpSpPr>
            <a:grpSpLocks/>
          </p:cNvGrpSpPr>
          <p:nvPr/>
        </p:nvGrpSpPr>
        <p:grpSpPr bwMode="auto">
          <a:xfrm>
            <a:off x="4277810" y="4010023"/>
            <a:ext cx="4191000" cy="1785938"/>
            <a:chOff x="384" y="1632"/>
            <a:chExt cx="5184" cy="2208"/>
          </a:xfrm>
        </p:grpSpPr>
        <p:cxnSp>
          <p:nvCxnSpPr>
            <p:cNvPr id="21536" name="AutoShape 4"/>
            <p:cNvCxnSpPr>
              <a:cxnSpLocks noChangeShapeType="1"/>
              <a:stCxn id="21563" idx="0"/>
              <a:endCxn id="21542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37" name="AutoShape 5"/>
            <p:cNvCxnSpPr>
              <a:cxnSpLocks noChangeShapeType="1"/>
              <a:stCxn id="21564" idx="0"/>
              <a:endCxn id="21542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38" name="AutoShape 6"/>
            <p:cNvCxnSpPr>
              <a:cxnSpLocks noChangeShapeType="1"/>
              <a:stCxn id="21555" idx="0"/>
              <a:endCxn id="21563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39" name="AutoShape 7"/>
            <p:cNvCxnSpPr>
              <a:cxnSpLocks noChangeShapeType="1"/>
              <a:stCxn id="21557" idx="0"/>
              <a:endCxn id="21564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40" name="AutoShape 8"/>
            <p:cNvCxnSpPr>
              <a:cxnSpLocks noChangeShapeType="1"/>
              <a:stCxn id="21563" idx="2"/>
              <a:endCxn id="21556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41" name="AutoShape 9"/>
            <p:cNvCxnSpPr>
              <a:cxnSpLocks noChangeShapeType="1"/>
              <a:stCxn id="21564" idx="2"/>
              <a:endCxn id="21558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42" name="AutoShape 10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543" name="AutoShape 11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21544" name="Group 12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21563" name="AutoShape 13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4" name="AutoShape 14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5" name="AutoShape 15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566" name="AutoShape 16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545" name="Group 17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21555" name="AutoShape 18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6" name="AutoShape 19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7" name="AutoShape 20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8" name="AutoShape 21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59" name="AutoShape 22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0" name="AutoShape 23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1" name="AutoShape 24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1562" name="AutoShape 25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cxnSp>
          <p:nvCxnSpPr>
            <p:cNvPr id="21546" name="AutoShape 26"/>
            <p:cNvCxnSpPr>
              <a:cxnSpLocks noChangeShapeType="1"/>
              <a:stCxn id="21565" idx="0"/>
              <a:endCxn id="21543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47" name="AutoShape 27"/>
            <p:cNvCxnSpPr>
              <a:cxnSpLocks noChangeShapeType="1"/>
              <a:stCxn id="21566" idx="0"/>
              <a:endCxn id="21543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48" name="AutoShape 28"/>
            <p:cNvCxnSpPr>
              <a:cxnSpLocks noChangeShapeType="1"/>
              <a:stCxn id="21559" idx="0"/>
              <a:endCxn id="21565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49" name="AutoShape 29"/>
            <p:cNvCxnSpPr>
              <a:cxnSpLocks noChangeShapeType="1"/>
              <a:stCxn id="21561" idx="0"/>
              <a:endCxn id="21566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0" name="AutoShape 30"/>
            <p:cNvCxnSpPr>
              <a:cxnSpLocks noChangeShapeType="1"/>
              <a:stCxn id="21565" idx="2"/>
              <a:endCxn id="21560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1" name="AutoShape 31"/>
            <p:cNvCxnSpPr>
              <a:cxnSpLocks noChangeShapeType="1"/>
              <a:stCxn id="21566" idx="2"/>
              <a:endCxn id="21562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52" name="AutoShape 32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553" name="AutoShape 33"/>
            <p:cNvCxnSpPr>
              <a:cxnSpLocks noChangeShapeType="1"/>
              <a:stCxn id="21542" idx="0"/>
              <a:endCxn id="21552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54" name="AutoShape 34"/>
            <p:cNvCxnSpPr>
              <a:cxnSpLocks noChangeShapeType="1"/>
              <a:stCxn id="21543" idx="0"/>
              <a:endCxn id="21552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61957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5737"/>
              </p:ext>
            </p:extLst>
          </p:nvPr>
        </p:nvGraphicFramePr>
        <p:xfrm>
          <a:off x="2068010" y="3562349"/>
          <a:ext cx="2057400" cy="2381251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size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endParaRPr kumimoji="0" lang="en-US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1993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47434"/>
              </p:ext>
            </p:extLst>
          </p:nvPr>
        </p:nvGraphicFramePr>
        <p:xfrm>
          <a:off x="8926010" y="3428999"/>
          <a:ext cx="685800" cy="2438401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5" name="Picture 204" descr="C:\Program Files\Common Files\Microsoft Shared\Clipart\cagcat50\BD05515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195264"/>
            <a:ext cx="13065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Theorem (Method)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7609051" cy="35417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Many divide-and-conquer algorithms have the form: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master theorem: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7609051" cy="3541714"/>
              </a:xfrm>
              <a:blipFill rotWithShape="0">
                <a:blip r:embed="rId2"/>
                <a:stretch>
                  <a:fillRect l="-1362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171726" y="2249486"/>
                <a:ext cx="4020273" cy="4608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 smtClean="0"/>
                  <a:t>, (binary search)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71726" y="2249486"/>
                <a:ext cx="4020273" cy="4608514"/>
              </a:xfrm>
              <a:blipFill rotWithShape="0">
                <a:blip r:embed="rId3"/>
                <a:stretch>
                  <a:fillRect l="-273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Merge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4876801" y="3322638"/>
            <a:ext cx="4486275" cy="2011362"/>
            <a:chOff x="1608" y="1824"/>
            <a:chExt cx="3426" cy="1536"/>
          </a:xfrm>
        </p:grpSpPr>
        <p:sp>
          <p:nvSpPr>
            <p:cNvPr id="184324" name="AutoShape 4"/>
            <p:cNvSpPr>
              <a:spLocks noChangeArrowheads="1"/>
            </p:cNvSpPr>
            <p:nvPr/>
          </p:nvSpPr>
          <p:spPr bwMode="auto">
            <a:xfrm>
              <a:off x="2160" y="1824"/>
              <a:ext cx="230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sz="1800" b="1" dirty="0">
                  <a:solidFill>
                    <a:schemeClr val="bg2"/>
                  </a:solidFill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>
              <a:off x="168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84326" name="AutoShape 6"/>
            <p:cNvSpPr>
              <a:spLocks noChangeArrowheads="1"/>
            </p:cNvSpPr>
            <p:nvPr/>
          </p:nvSpPr>
          <p:spPr bwMode="auto">
            <a:xfrm>
              <a:off x="360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84327" name="AutoShape 7"/>
            <p:cNvSpPr>
              <a:spLocks noChangeArrowheads="1"/>
            </p:cNvSpPr>
            <p:nvPr/>
          </p:nvSpPr>
          <p:spPr bwMode="auto">
            <a:xfrm>
              <a:off x="1608" y="2976"/>
              <a:ext cx="649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84328" name="AutoShape 8"/>
            <p:cNvSpPr>
              <a:spLocks noChangeArrowheads="1"/>
            </p:cNvSpPr>
            <p:nvPr/>
          </p:nvSpPr>
          <p:spPr bwMode="auto">
            <a:xfrm>
              <a:off x="2495" y="2976"/>
              <a:ext cx="623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84329" name="AutoShape 9"/>
            <p:cNvSpPr>
              <a:spLocks noChangeArrowheads="1"/>
            </p:cNvSpPr>
            <p:nvPr/>
          </p:nvSpPr>
          <p:spPr bwMode="auto">
            <a:xfrm>
              <a:off x="3522" y="2976"/>
              <a:ext cx="635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4416" y="2976"/>
              <a:ext cx="618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30733" name="AutoShape 11"/>
            <p:cNvCxnSpPr>
              <a:cxnSpLocks noChangeShapeType="1"/>
              <a:stCxn id="184325" idx="0"/>
              <a:endCxn id="184324" idx="2"/>
            </p:cNvCxnSpPr>
            <p:nvPr/>
          </p:nvCxnSpPr>
          <p:spPr bwMode="auto">
            <a:xfrm flipV="1">
              <a:off x="235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2"/>
            <p:cNvCxnSpPr>
              <a:cxnSpLocks noChangeShapeType="1"/>
              <a:stCxn id="184326" idx="0"/>
              <a:endCxn id="184324" idx="2"/>
            </p:cNvCxnSpPr>
            <p:nvPr/>
          </p:nvCxnSpPr>
          <p:spPr bwMode="auto">
            <a:xfrm flipH="1" flipV="1">
              <a:off x="331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3"/>
            <p:cNvCxnSpPr>
              <a:cxnSpLocks noChangeShapeType="1"/>
              <a:stCxn id="184327" idx="0"/>
              <a:endCxn id="184325" idx="2"/>
            </p:cNvCxnSpPr>
            <p:nvPr/>
          </p:nvCxnSpPr>
          <p:spPr bwMode="auto">
            <a:xfrm flipV="1">
              <a:off x="1932" y="2790"/>
              <a:ext cx="42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4"/>
            <p:cNvCxnSpPr>
              <a:cxnSpLocks noChangeShapeType="1"/>
              <a:stCxn id="184329" idx="0"/>
              <a:endCxn id="184326" idx="2"/>
            </p:cNvCxnSpPr>
            <p:nvPr/>
          </p:nvCxnSpPr>
          <p:spPr bwMode="auto">
            <a:xfrm flipV="1">
              <a:off x="3840" y="2790"/>
              <a:ext cx="432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15"/>
            <p:cNvCxnSpPr>
              <a:cxnSpLocks noChangeShapeType="1"/>
              <a:stCxn id="184325" idx="2"/>
              <a:endCxn id="184328" idx="0"/>
            </p:cNvCxnSpPr>
            <p:nvPr/>
          </p:nvCxnSpPr>
          <p:spPr bwMode="auto">
            <a:xfrm>
              <a:off x="2352" y="2790"/>
              <a:ext cx="456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16"/>
            <p:cNvCxnSpPr>
              <a:cxnSpLocks noChangeShapeType="1"/>
              <a:stCxn id="184326" idx="2"/>
              <a:endCxn id="184330" idx="0"/>
            </p:cNvCxnSpPr>
            <p:nvPr/>
          </p:nvCxnSpPr>
          <p:spPr bwMode="auto">
            <a:xfrm>
              <a:off x="4272" y="2790"/>
              <a:ext cx="453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75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1"/>
                    </a:solidFill>
                  </a:rPr>
                  <a:t>Merge-sort</a:t>
                </a:r>
                <a:r>
                  <a:rPr lang="en-US" altLang="zh-TW" sz="2000" dirty="0" smtClean="0"/>
                  <a:t> is based on the</a:t>
                </a:r>
                <a:r>
                  <a:rPr lang="en-US" altLang="zh-TW" sz="2000" dirty="0"/>
                  <a:t> divide-and-conquer </a:t>
                </a:r>
                <a:r>
                  <a:rPr lang="en-US" altLang="zh-TW" sz="2000" dirty="0" smtClean="0"/>
                  <a:t>paradigm. It consists of three steps: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sz="1600" dirty="0" smtClean="0"/>
                  <a:t> partition input sequence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1600" dirty="0" smtClean="0"/>
                  <a:t> into two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of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600" dirty="0" smtClean="0"/>
                  <a:t> elements each</a:t>
                </a:r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sz="1600" dirty="0" smtClean="0"/>
                  <a:t> recursively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:pPr lvl="1"/>
                <a:r>
                  <a:rPr lang="en-US" altLang="zh-TW" sz="1600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sz="1600" dirty="0" smtClean="0"/>
                  <a:t> 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into a sorted sequence</a:t>
                </a:r>
              </a:p>
              <a:p>
                <a:r>
                  <a:rPr lang="en-US" altLang="zh-TW" dirty="0" smtClean="0"/>
                  <a:t>What is the recurrence relation?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277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1549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The running time of Merge Sort can be expressed by the recurrence equation: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need to determine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, the time to merge two sorted sequences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99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Merging Two Sorted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conquer step of merge-sort consists of merging two sorted sequences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into a sorted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containing the union of the elements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Merging two sorted sequences, each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elements and implemented by means of a doubly linked list,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096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each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sequence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A.removeFirst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904571" cy="4608514"/>
              </a:xfrm>
              <a:blipFill rotWithShape="0">
                <a:blip r:embed="rId3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mergesort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So, the  running time of Merge Sort can be expressed by the recurrence equation: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198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2"/>
                <a:stretch>
                  <a:fillRect l="-250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elements,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Comparator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according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3"/>
                <a:stretch>
                  <a:fillRect l="-1418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Merge-Sort Execution Tree (recursive calls)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39617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An execution of merge-sort is depicted by a binary tree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ach node represents a recursive call of merge-sort and stores</a:t>
            </a:r>
          </a:p>
          <a:p>
            <a:pPr lvl="2"/>
            <a:r>
              <a:rPr lang="en-US" altLang="zh-TW" dirty="0"/>
              <a:t>U</a:t>
            </a:r>
            <a:r>
              <a:rPr lang="en-US" altLang="zh-TW" dirty="0" smtClean="0"/>
              <a:t>nsorted sequence before the execution and its partition</a:t>
            </a:r>
          </a:p>
          <a:p>
            <a:pPr lvl="2"/>
            <a:r>
              <a:rPr lang="en-US" altLang="zh-TW" dirty="0"/>
              <a:t>S</a:t>
            </a:r>
            <a:r>
              <a:rPr lang="en-US" altLang="zh-TW" dirty="0" smtClean="0"/>
              <a:t>orted sequence at the end of the execution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root is the initial call 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leaves are calls on subsequences of size 0 or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799" y="2505307"/>
            <a:ext cx="5438776" cy="2438400"/>
            <a:chOff x="6019799" y="2505307"/>
            <a:chExt cx="5438776" cy="2438400"/>
          </a:xfrm>
        </p:grpSpPr>
        <p:sp>
          <p:nvSpPr>
            <p:cNvPr id="190468" name="AutoShape 4"/>
            <p:cNvSpPr>
              <a:spLocks noChangeArrowheads="1"/>
            </p:cNvSpPr>
            <p:nvPr/>
          </p:nvSpPr>
          <p:spPr bwMode="auto">
            <a:xfrm>
              <a:off x="6896099" y="2505307"/>
              <a:ext cx="3657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7  2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9  4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2  4  7  9</a:t>
              </a:r>
            </a:p>
          </p:txBody>
        </p:sp>
        <p:sp>
          <p:nvSpPr>
            <p:cNvPr id="190469" name="AutoShape 5"/>
            <p:cNvSpPr>
              <a:spLocks noChangeArrowheads="1"/>
            </p:cNvSpPr>
            <p:nvPr/>
          </p:nvSpPr>
          <p:spPr bwMode="auto">
            <a:xfrm>
              <a:off x="6134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2 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2  7</a:t>
              </a:r>
            </a:p>
          </p:txBody>
        </p:sp>
        <p:sp>
          <p:nvSpPr>
            <p:cNvPr id="190470" name="AutoShape 6"/>
            <p:cNvSpPr>
              <a:spLocks noChangeArrowheads="1"/>
            </p:cNvSpPr>
            <p:nvPr/>
          </p:nvSpPr>
          <p:spPr bwMode="auto">
            <a:xfrm>
              <a:off x="9182099" y="3419707"/>
              <a:ext cx="2133600" cy="60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latin typeface="Symbol" panose="05050102010706020507" pitchFamily="18" charset="2"/>
                  <a:ea typeface="新細明體" charset="-120"/>
                  <a:sym typeface="Symbol" panose="05050102010706020507" pitchFamily="18" charset="2"/>
                </a:rPr>
                <a:t>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4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4  9</a:t>
              </a:r>
            </a:p>
          </p:txBody>
        </p:sp>
        <p:sp>
          <p:nvSpPr>
            <p:cNvPr id="190471" name="AutoShape 7"/>
            <p:cNvSpPr>
              <a:spLocks noChangeArrowheads="1"/>
            </p:cNvSpPr>
            <p:nvPr/>
          </p:nvSpPr>
          <p:spPr bwMode="auto">
            <a:xfrm>
              <a:off x="6019799" y="4334107"/>
              <a:ext cx="10287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190472" name="AutoShape 8"/>
            <p:cNvSpPr>
              <a:spLocks noChangeArrowheads="1"/>
            </p:cNvSpPr>
            <p:nvPr/>
          </p:nvSpPr>
          <p:spPr bwMode="auto">
            <a:xfrm>
              <a:off x="7429499" y="4334107"/>
              <a:ext cx="99060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190473" name="AutoShape 9"/>
            <p:cNvSpPr>
              <a:spLocks noChangeArrowheads="1"/>
            </p:cNvSpPr>
            <p:nvPr/>
          </p:nvSpPr>
          <p:spPr bwMode="auto">
            <a:xfrm>
              <a:off x="9058274" y="4334107"/>
              <a:ext cx="1009650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sp>
          <p:nvSpPr>
            <p:cNvPr id="190474" name="AutoShape 10"/>
            <p:cNvSpPr>
              <a:spLocks noChangeArrowheads="1"/>
            </p:cNvSpPr>
            <p:nvPr/>
          </p:nvSpPr>
          <p:spPr bwMode="auto">
            <a:xfrm>
              <a:off x="10477500" y="4334107"/>
              <a:ext cx="981075" cy="60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4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cxnSp>
          <p:nvCxnSpPr>
            <p:cNvPr id="43020" name="AutoShape 11"/>
            <p:cNvCxnSpPr>
              <a:cxnSpLocks noChangeShapeType="1"/>
              <a:stCxn id="190469" idx="0"/>
              <a:endCxn id="190468" idx="2"/>
            </p:cNvCxnSpPr>
            <p:nvPr/>
          </p:nvCxnSpPr>
          <p:spPr bwMode="auto">
            <a:xfrm flipV="1">
              <a:off x="7200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190470" idx="0"/>
              <a:endCxn id="190468" idx="2"/>
            </p:cNvCxnSpPr>
            <p:nvPr/>
          </p:nvCxnSpPr>
          <p:spPr bwMode="auto">
            <a:xfrm flipH="1" flipV="1">
              <a:off x="8724899" y="3124432"/>
              <a:ext cx="15240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190471" idx="0"/>
              <a:endCxn id="190469" idx="2"/>
            </p:cNvCxnSpPr>
            <p:nvPr/>
          </p:nvCxnSpPr>
          <p:spPr bwMode="auto">
            <a:xfrm flipV="1">
              <a:off x="6534149" y="4038832"/>
              <a:ext cx="6667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190473" idx="0"/>
              <a:endCxn id="190470" idx="2"/>
            </p:cNvCxnSpPr>
            <p:nvPr/>
          </p:nvCxnSpPr>
          <p:spPr bwMode="auto">
            <a:xfrm flipV="1">
              <a:off x="9563099" y="4038832"/>
              <a:ext cx="6858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4" name="AutoShape 15"/>
            <p:cNvCxnSpPr>
              <a:cxnSpLocks noChangeShapeType="1"/>
              <a:stCxn id="190469" idx="2"/>
              <a:endCxn id="190472" idx="0"/>
            </p:cNvCxnSpPr>
            <p:nvPr/>
          </p:nvCxnSpPr>
          <p:spPr bwMode="auto">
            <a:xfrm>
              <a:off x="7200899" y="4038832"/>
              <a:ext cx="72390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5" name="AutoShape 16"/>
            <p:cNvCxnSpPr>
              <a:cxnSpLocks noChangeShapeType="1"/>
              <a:stCxn id="190470" idx="2"/>
              <a:endCxn id="190474" idx="0"/>
            </p:cNvCxnSpPr>
            <p:nvPr/>
          </p:nvCxnSpPr>
          <p:spPr bwMode="auto">
            <a:xfrm>
              <a:off x="10248899" y="4038832"/>
              <a:ext cx="719138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97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7  2  9  4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1  3  8  6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1"/>
                    </a:solidFill>
                  </a:rPr>
                  <a:t>7  2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9  4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3  8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1"/>
                    </a:solidFill>
                  </a:rPr>
                  <a:t>6  1  </a:t>
                </a:r>
                <a:r>
                  <a:rPr lang="en-US" altLang="en-US" sz="1800" b="1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1"/>
                    </a:solidFill>
                  </a:rPr>
                  <a:t>  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7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>
                    <a:solidFill>
                      <a:schemeClr val="accent2"/>
                    </a:solidFill>
                  </a:rPr>
                  <a:t>2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3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8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6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3  8  6  1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4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7  2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3710298" y="3673476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6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Algorithms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partition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7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H="1">
              <a:off x="2574925" y="4613276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7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2 </a:t>
                  </a:r>
                  <a:r>
                    <a:rPr lang="en-US" altLang="en-US" sz="18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2"/>
                      </a:solidFill>
                    </a:rPr>
                    <a:t> 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2109788" y="5605464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59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b="1" dirty="0" smtClean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150762" y="5636419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9  4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9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4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1145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3105150" y="5610226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1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 </a:t>
                  </a:r>
                  <a:r>
                    <a:rPr lang="en-US" altLang="en-US" sz="1800" b="1" dirty="0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accent1"/>
                      </a:solidFill>
                    </a:rPr>
                    <a:t>  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42418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5232401" y="5619751"/>
              <a:ext cx="381000" cy="3810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39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1  3  8  6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3  8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1"/>
                      </a:solidFill>
                    </a:rPr>
                    <a:t>6  1  </a:t>
                  </a:r>
                  <a:r>
                    <a:rPr lang="en-US" altLang="en-US" sz="1800" b="1">
                      <a:solidFill>
                        <a:schemeClr val="accent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1"/>
                      </a:solidFill>
                    </a:rPr>
                    <a:t>  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3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8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6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>
                      <a:solidFill>
                        <a:schemeClr val="accent2"/>
                      </a:solidFill>
                    </a:rPr>
                    <a:t>1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>
                      <a:solidFill>
                        <a:schemeClr val="accent2"/>
                      </a:solidFill>
                    </a:rPr>
                    <a:t> 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4892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4622801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7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call, </a:t>
            </a:r>
            <a:r>
              <a:rPr lang="en-US" dirty="0" smtClean="0"/>
              <a:t>…, merge, merge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3048000"/>
            <a:ext cx="8229600" cy="3505200"/>
            <a:chOff x="1981200" y="3048000"/>
            <a:chExt cx="8229600" cy="3505200"/>
          </a:xfrm>
        </p:grpSpPr>
        <p:grpSp>
          <p:nvGrpSpPr>
            <p:cNvPr id="39" name="Group 38"/>
            <p:cNvGrpSpPr/>
            <p:nvPr/>
          </p:nvGrpSpPr>
          <p:grpSpPr>
            <a:xfrm>
              <a:off x="1981200" y="3048000"/>
              <a:ext cx="8229600" cy="3505200"/>
              <a:chOff x="1925444" y="3048000"/>
              <a:chExt cx="8229600" cy="3505200"/>
            </a:xfrm>
          </p:grpSpPr>
          <p:cxnSp>
            <p:nvCxnSpPr>
              <p:cNvPr id="7" name="AutoShape 4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flipV="1">
                <a:off x="27525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18" idx="0"/>
                <a:endCxn id="14" idx="2"/>
              </p:cNvCxnSpPr>
              <p:nvPr/>
            </p:nvCxnSpPr>
            <p:spPr bwMode="auto">
              <a:xfrm flipH="1" flipV="1">
                <a:off x="38209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AutoShape 6"/>
              <p:cNvCxnSpPr>
                <a:cxnSpLocks noChangeShapeType="1"/>
                <a:stCxn id="22" idx="0"/>
                <a:endCxn id="17" idx="2"/>
              </p:cNvCxnSpPr>
              <p:nvPr/>
            </p:nvCxnSpPr>
            <p:spPr bwMode="auto">
              <a:xfrm flipV="1">
                <a:off x="22858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AutoShape 7"/>
              <p:cNvCxnSpPr>
                <a:cxnSpLocks noChangeShapeType="1"/>
                <a:stCxn id="24" idx="0"/>
                <a:endCxn id="18" idx="2"/>
              </p:cNvCxnSpPr>
              <p:nvPr/>
            </p:nvCxnSpPr>
            <p:spPr bwMode="auto">
              <a:xfrm flipV="1">
                <a:off x="44082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8"/>
              <p:cNvCxnSpPr>
                <a:cxnSpLocks noChangeShapeType="1"/>
                <a:stCxn id="17" idx="2"/>
                <a:endCxn id="23" idx="0"/>
              </p:cNvCxnSpPr>
              <p:nvPr/>
            </p:nvCxnSpPr>
            <p:spPr bwMode="auto">
              <a:xfrm>
                <a:off x="27525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9"/>
              <p:cNvCxnSpPr>
                <a:cxnSpLocks noChangeShapeType="1"/>
                <a:stCxn id="18" idx="2"/>
                <a:endCxn id="25" idx="0"/>
              </p:cNvCxnSpPr>
              <p:nvPr/>
            </p:nvCxnSpPr>
            <p:spPr bwMode="auto">
              <a:xfrm>
                <a:off x="48877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2539807" y="4075113"/>
                <a:ext cx="6981825" cy="427037"/>
                <a:chOff x="771" y="2764"/>
                <a:chExt cx="4398" cy="269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771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7  2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9  4 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2  4  7  9</a:t>
                  </a:r>
                </a:p>
              </p:txBody>
            </p:sp>
            <p:sp>
              <p:nvSpPr>
                <p:cNvPr id="15" name="AutoShape 12"/>
                <p:cNvSpPr>
                  <a:spLocks noChangeArrowheads="1"/>
                </p:cNvSpPr>
                <p:nvPr/>
              </p:nvSpPr>
              <p:spPr bwMode="auto">
                <a:xfrm>
                  <a:off x="3555" y="2764"/>
                  <a:ext cx="161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 </a:t>
                  </a:r>
                  <a:r>
                    <a:rPr lang="en-US" altLang="en-US" sz="1800" dirty="0" smtClean="0"/>
                    <a:t>8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6  1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1  3  </a:t>
                  </a:r>
                  <a:r>
                    <a:rPr lang="en-US" altLang="en-US" sz="1800" dirty="0" smtClean="0">
                      <a:solidFill>
                        <a:schemeClr val="tx1">
                          <a:lumMod val="75000"/>
                        </a:schemeClr>
                      </a:solidFill>
                    </a:rPr>
                    <a:t>6 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8</a:t>
                  </a:r>
                </a:p>
              </p:txBody>
            </p:sp>
          </p:grpSp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2058794" y="5100638"/>
                <a:ext cx="7996238" cy="427037"/>
                <a:chOff x="468" y="3168"/>
                <a:chExt cx="5037" cy="26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auto">
                <a:xfrm>
                  <a:off x="468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 </a:t>
                  </a:r>
                  <a:r>
                    <a:rPr lang="en-US" altLang="en-US" sz="1800" dirty="0"/>
                    <a:t>2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>
                      <a:solidFill>
                        <a:schemeClr val="tx1">
                          <a:lumMod val="65000"/>
                        </a:schemeClr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2  7</a:t>
                  </a: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auto">
                <a:xfrm>
                  <a:off x="1779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/>
                    <a:t>4 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4  9</a:t>
                  </a: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auto">
                <a:xfrm>
                  <a:off x="3252" y="3168"/>
                  <a:ext cx="87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8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3  8</a:t>
                  </a: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auto">
                <a:xfrm>
                  <a:off x="4563" y="3168"/>
                  <a:ext cx="942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dirty="0" smtClean="0">
                      <a:solidFill>
                        <a:schemeClr val="bg1"/>
                      </a:solidFill>
                    </a:rPr>
                    <a:t>|</a:t>
                  </a:r>
                  <a:r>
                    <a:rPr lang="en-US" altLang="en-US" sz="1800" dirty="0" smtClean="0"/>
                    <a:t> 1 </a:t>
                  </a:r>
                  <a:r>
                    <a:rPr lang="en-US" altLang="en-US" sz="1800" b="1" dirty="0" smtClean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 smtClean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1  6</a:t>
                  </a:r>
                </a:p>
              </p:txBody>
            </p:sp>
          </p:grp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1925444" y="6126163"/>
                <a:ext cx="8229600" cy="427037"/>
                <a:chOff x="384" y="3571"/>
                <a:chExt cx="5184" cy="269"/>
              </a:xfrm>
            </p:grpSpPr>
            <p:sp>
              <p:nvSpPr>
                <p:cNvPr id="22" name="AutoShape 19"/>
                <p:cNvSpPr>
                  <a:spLocks noChangeArrowheads="1"/>
                </p:cNvSpPr>
                <p:nvPr/>
              </p:nvSpPr>
              <p:spPr bwMode="auto">
                <a:xfrm>
                  <a:off x="384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7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7</a:t>
                  </a:r>
                </a:p>
              </p:txBody>
            </p:sp>
            <p:sp>
              <p:nvSpPr>
                <p:cNvPr id="23" name="AutoShape 20"/>
                <p:cNvSpPr>
                  <a:spLocks noChangeArrowheads="1"/>
                </p:cNvSpPr>
                <p:nvPr/>
              </p:nvSpPr>
              <p:spPr bwMode="auto">
                <a:xfrm>
                  <a:off x="1006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2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24" name="AutoShape 21"/>
                <p:cNvSpPr>
                  <a:spLocks noChangeArrowheads="1"/>
                </p:cNvSpPr>
                <p:nvPr/>
              </p:nvSpPr>
              <p:spPr bwMode="auto">
                <a:xfrm>
                  <a:off x="1725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9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9</a:t>
                  </a:r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>
                  <a:off x="2351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4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>
                  <a:off x="3168" y="3571"/>
                  <a:ext cx="454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3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27" name="AutoShape 24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37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8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8" name="AutoShape 25"/>
                <p:cNvSpPr>
                  <a:spLocks noChangeArrowheads="1"/>
                </p:cNvSpPr>
                <p:nvPr/>
              </p:nvSpPr>
              <p:spPr bwMode="auto">
                <a:xfrm>
                  <a:off x="4509" y="3571"/>
                  <a:ext cx="445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6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6</a:t>
                  </a:r>
                </a:p>
              </p:txBody>
            </p:sp>
            <p:sp>
              <p:nvSpPr>
                <p:cNvPr id="29" name="AutoShape 26"/>
                <p:cNvSpPr>
                  <a:spLocks noChangeArrowheads="1"/>
                </p:cNvSpPr>
                <p:nvPr/>
              </p:nvSpPr>
              <p:spPr bwMode="auto">
                <a:xfrm>
                  <a:off x="5135" y="3571"/>
                  <a:ext cx="433" cy="26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800" dirty="0"/>
                    <a:t>1 </a:t>
                  </a:r>
                  <a:r>
                    <a:rPr lang="en-US" altLang="en-US" sz="1800" b="1" dirty="0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1800" dirty="0"/>
                    <a:t> </a:t>
                  </a:r>
                  <a:r>
                    <a:rPr lang="en-US" altLang="en-US" sz="1800" dirty="0">
                      <a:solidFill>
                        <a:schemeClr val="tx1">
                          <a:lumMod val="75000"/>
                        </a:schemeClr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30" name="AutoShape 27"/>
              <p:cNvCxnSpPr>
                <a:cxnSpLocks noChangeShapeType="1"/>
                <a:stCxn id="19" idx="0"/>
                <a:endCxn id="15" idx="2"/>
              </p:cNvCxnSpPr>
              <p:nvPr/>
            </p:nvCxnSpPr>
            <p:spPr bwMode="auto">
              <a:xfrm flipV="1">
                <a:off x="7172132" y="4511675"/>
                <a:ext cx="1068387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"/>
              <p:cNvCxnSpPr>
                <a:cxnSpLocks noChangeShapeType="1"/>
                <a:stCxn id="20" idx="0"/>
                <a:endCxn id="15" idx="2"/>
              </p:cNvCxnSpPr>
              <p:nvPr/>
            </p:nvCxnSpPr>
            <p:spPr bwMode="auto">
              <a:xfrm flipH="1" flipV="1">
                <a:off x="8240519" y="45116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9"/>
              <p:cNvCxnSpPr>
                <a:cxnSpLocks noChangeShapeType="1"/>
                <a:stCxn id="26" idx="0"/>
                <a:endCxn id="19" idx="2"/>
              </p:cNvCxnSpPr>
              <p:nvPr/>
            </p:nvCxnSpPr>
            <p:spPr bwMode="auto">
              <a:xfrm flipV="1">
                <a:off x="6705407" y="5537200"/>
                <a:ext cx="4667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30"/>
              <p:cNvCxnSpPr>
                <a:cxnSpLocks noChangeShapeType="1"/>
                <a:stCxn id="28" idx="0"/>
                <a:endCxn id="20" idx="2"/>
              </p:cNvCxnSpPr>
              <p:nvPr/>
            </p:nvCxnSpPr>
            <p:spPr bwMode="auto">
              <a:xfrm flipV="1">
                <a:off x="8827894" y="55372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31"/>
              <p:cNvCxnSpPr>
                <a:cxnSpLocks noChangeShapeType="1"/>
                <a:stCxn id="19" idx="2"/>
                <a:endCxn id="27" idx="0"/>
              </p:cNvCxnSpPr>
              <p:nvPr/>
            </p:nvCxnSpPr>
            <p:spPr bwMode="auto">
              <a:xfrm>
                <a:off x="7172132" y="5537200"/>
                <a:ext cx="5080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2"/>
              <p:cNvCxnSpPr>
                <a:cxnSpLocks noChangeShapeType="1"/>
                <a:stCxn id="20" idx="2"/>
                <a:endCxn id="29" idx="0"/>
              </p:cNvCxnSpPr>
              <p:nvPr/>
            </p:nvCxnSpPr>
            <p:spPr bwMode="auto">
              <a:xfrm>
                <a:off x="9307319" y="55372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601844" y="30480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7  2  9  4 </a:t>
                </a:r>
                <a:r>
                  <a:rPr lang="en-US" altLang="en-US" sz="18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</a:t>
                </a:r>
                <a:r>
                  <a:rPr lang="en-US" altLang="en-US" sz="1800" dirty="0"/>
                  <a:t> 3  8  6  1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1  2  3  4  6  7  8  9</a:t>
                </a:r>
              </a:p>
            </p:txBody>
          </p:sp>
          <p:cxnSp>
            <p:nvCxnSpPr>
              <p:cNvPr id="37" name="AutoShape 34"/>
              <p:cNvCxnSpPr>
                <a:cxnSpLocks noChangeShapeType="1"/>
                <a:stCxn id="14" idx="0"/>
                <a:endCxn id="36" idx="2"/>
              </p:cNvCxnSpPr>
              <p:nvPr/>
            </p:nvCxnSpPr>
            <p:spPr bwMode="auto">
              <a:xfrm flipV="1">
                <a:off x="3820919" y="34972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5"/>
              <p:cNvCxnSpPr>
                <a:cxnSpLocks noChangeShapeType="1"/>
                <a:stCxn id="15" idx="0"/>
                <a:endCxn id="36" idx="2"/>
              </p:cNvCxnSpPr>
              <p:nvPr/>
            </p:nvCxnSpPr>
            <p:spPr bwMode="auto">
              <a:xfrm flipH="1" flipV="1">
                <a:off x="6040244" y="34972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69230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9056688" y="4648994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81200" y="3048000"/>
            <a:ext cx="8229600" cy="3505200"/>
            <a:chOff x="1925444" y="3048000"/>
            <a:chExt cx="8229600" cy="3505200"/>
          </a:xfrm>
        </p:grpSpPr>
        <p:cxnSp>
          <p:nvCxnSpPr>
            <p:cNvPr id="7" name="AutoShape 4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flipV="1">
              <a:off x="27525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flipH="1" flipV="1">
              <a:off x="38209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22" idx="0"/>
              <a:endCxn id="17" idx="2"/>
            </p:cNvCxnSpPr>
            <p:nvPr/>
          </p:nvCxnSpPr>
          <p:spPr bwMode="auto">
            <a:xfrm flipV="1">
              <a:off x="22858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4" idx="0"/>
              <a:endCxn id="18" idx="2"/>
            </p:cNvCxnSpPr>
            <p:nvPr/>
          </p:nvCxnSpPr>
          <p:spPr bwMode="auto">
            <a:xfrm flipV="1">
              <a:off x="44082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17" idx="2"/>
              <a:endCxn id="23" idx="0"/>
            </p:cNvCxnSpPr>
            <p:nvPr/>
          </p:nvCxnSpPr>
          <p:spPr bwMode="auto">
            <a:xfrm>
              <a:off x="27525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8" idx="2"/>
              <a:endCxn id="25" idx="0"/>
            </p:cNvCxnSpPr>
            <p:nvPr/>
          </p:nvCxnSpPr>
          <p:spPr bwMode="auto">
            <a:xfrm>
              <a:off x="48877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539807" y="4075113"/>
              <a:ext cx="6981825" cy="427037"/>
              <a:chOff x="771" y="2764"/>
              <a:chExt cx="4398" cy="269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771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9  4 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2  4  7  9</a:t>
                </a: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555" y="2764"/>
                <a:ext cx="161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 </a:t>
                </a:r>
                <a:r>
                  <a:rPr lang="en-US" altLang="en-US" sz="1800" dirty="0" smtClean="0"/>
                  <a:t>8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6  1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1  3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6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058794" y="5100638"/>
              <a:ext cx="7996238" cy="427037"/>
              <a:chOff x="468" y="3168"/>
              <a:chExt cx="5037" cy="269"/>
            </a:xfrm>
          </p:grpSpPr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 </a:t>
                </a:r>
                <a:r>
                  <a:rPr lang="en-US" altLang="en-US" sz="1800" dirty="0"/>
                  <a:t>2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tx1">
                        <a:lumMod val="65000"/>
                      </a:schemeClr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2  7</a:t>
                </a: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4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4  9</a:t>
                </a: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8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3  8</a:t>
                </a:r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dirty="0" smtClean="0">
                    <a:solidFill>
                      <a:schemeClr val="bg1"/>
                    </a:solidFill>
                  </a:rPr>
                  <a:t>|</a:t>
                </a:r>
                <a:r>
                  <a:rPr lang="en-US" altLang="en-US" sz="1800" dirty="0" smtClean="0"/>
                  <a:t>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1  6</a:t>
                </a: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1925444" y="6126163"/>
              <a:ext cx="8229600" cy="427037"/>
              <a:chOff x="384" y="3571"/>
              <a:chExt cx="5184" cy="269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2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3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27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8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6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</p:grpSp>
        <p:cxnSp>
          <p:nvCxnSpPr>
            <p:cNvPr id="30" name="AutoShape 27"/>
            <p:cNvCxnSpPr>
              <a:cxnSpLocks noChangeShapeType="1"/>
              <a:stCxn id="19" idx="0"/>
              <a:endCxn id="15" idx="2"/>
            </p:cNvCxnSpPr>
            <p:nvPr/>
          </p:nvCxnSpPr>
          <p:spPr bwMode="auto">
            <a:xfrm flipV="1">
              <a:off x="7172132" y="4511675"/>
              <a:ext cx="1068387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8"/>
            <p:cNvCxnSpPr>
              <a:cxnSpLocks noChangeShapeType="1"/>
              <a:stCxn id="20" idx="0"/>
              <a:endCxn id="15" idx="2"/>
            </p:cNvCxnSpPr>
            <p:nvPr/>
          </p:nvCxnSpPr>
          <p:spPr bwMode="auto">
            <a:xfrm flipH="1" flipV="1">
              <a:off x="8240519" y="45116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6" idx="0"/>
              <a:endCxn id="19" idx="2"/>
            </p:cNvCxnSpPr>
            <p:nvPr/>
          </p:nvCxnSpPr>
          <p:spPr bwMode="auto">
            <a:xfrm flipV="1">
              <a:off x="6705407" y="5537200"/>
              <a:ext cx="4667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flipV="1">
              <a:off x="8827894" y="55372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  <a:stCxn id="19" idx="2"/>
              <a:endCxn id="27" idx="0"/>
            </p:cNvCxnSpPr>
            <p:nvPr/>
          </p:nvCxnSpPr>
          <p:spPr bwMode="auto">
            <a:xfrm>
              <a:off x="7172132" y="5537200"/>
              <a:ext cx="5080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  <a:stCxn id="20" idx="2"/>
              <a:endCxn id="29" idx="0"/>
            </p:cNvCxnSpPr>
            <p:nvPr/>
          </p:nvCxnSpPr>
          <p:spPr bwMode="auto">
            <a:xfrm>
              <a:off x="9307319" y="55372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3601844" y="30480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7  2  9  4 </a:t>
              </a:r>
              <a:r>
                <a:rPr lang="en-US" altLang="en-US" sz="1800" b="1" dirty="0">
                  <a:solidFill>
                    <a:schemeClr val="bg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</a:t>
              </a:r>
              <a:r>
                <a:rPr lang="en-US" altLang="en-US" sz="1800" dirty="0"/>
                <a:t> 3  8  </a:t>
              </a:r>
              <a:r>
                <a:rPr lang="en-US" altLang="en-US" sz="1800" dirty="0" smtClean="0"/>
                <a:t>6  1  </a:t>
              </a:r>
              <a:r>
                <a:rPr lang="en-US" altLang="en-US" sz="1800" b="1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tx1">
                      <a:lumMod val="75000"/>
                    </a:schemeClr>
                  </a:solidFill>
                </a:rPr>
                <a:t>  </a:t>
              </a:r>
              <a:r>
                <a:rPr lang="en-US" altLang="en-US" sz="1800" dirty="0">
                  <a:solidFill>
                    <a:schemeClr val="tx1">
                      <a:lumMod val="75000"/>
                    </a:schemeClr>
                  </a:solidFill>
                </a:rPr>
                <a:t>1  2  3  4  6  7  8  9</a:t>
              </a:r>
            </a:p>
          </p:txBody>
        </p:sp>
        <p:cxnSp>
          <p:nvCxnSpPr>
            <p:cNvPr id="37" name="AutoShape 34"/>
            <p:cNvCxnSpPr>
              <a:cxnSpLocks noChangeShapeType="1"/>
              <a:stCxn id="14" idx="0"/>
              <a:endCxn id="36" idx="2"/>
            </p:cNvCxnSpPr>
            <p:nvPr/>
          </p:nvCxnSpPr>
          <p:spPr bwMode="auto">
            <a:xfrm flipV="1">
              <a:off x="3820919" y="34972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5"/>
            <p:cNvCxnSpPr>
              <a:cxnSpLocks noChangeShapeType="1"/>
              <a:stCxn id="15" idx="0"/>
              <a:endCxn id="36" idx="2"/>
            </p:cNvCxnSpPr>
            <p:nvPr/>
          </p:nvCxnSpPr>
          <p:spPr bwMode="auto">
            <a:xfrm flipH="1" flipV="1">
              <a:off x="6040244" y="34972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40193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7295957" y="3564732"/>
            <a:ext cx="685800" cy="228600"/>
          </a:xfrm>
          <a:prstGeom prst="line">
            <a:avLst/>
          </a:prstGeom>
          <a:noFill/>
          <a:ln w="76200">
            <a:solidFill>
              <a:schemeClr val="tx1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Another Analysis of Merge-Sort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The height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of the merge-sort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each recursive call we divide in half the sequence, </a:t>
                </a:r>
              </a:p>
              <a:p>
                <a:r>
                  <a:rPr lang="en-US" altLang="zh-TW" dirty="0" smtClean="0"/>
                  <a:t>The work done at each level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At 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partition and merge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dirty="0" smtClean="0"/>
                  <a:t> sequences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total running time of merge-sort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427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8" name="Group 4"/>
          <p:cNvGrpSpPr>
            <a:grpSpLocks/>
          </p:cNvGrpSpPr>
          <p:nvPr/>
        </p:nvGrpSpPr>
        <p:grpSpPr bwMode="auto">
          <a:xfrm>
            <a:off x="6379854" y="4747864"/>
            <a:ext cx="4191000" cy="1785938"/>
            <a:chOff x="384" y="1632"/>
            <a:chExt cx="5184" cy="2208"/>
          </a:xfrm>
        </p:grpSpPr>
        <p:cxnSp>
          <p:nvCxnSpPr>
            <p:cNvPr id="54321" name="AutoShape 5"/>
            <p:cNvCxnSpPr>
              <a:cxnSpLocks noChangeShapeType="1"/>
              <a:stCxn id="54348" idx="0"/>
              <a:endCxn id="54327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6"/>
            <p:cNvCxnSpPr>
              <a:cxnSpLocks noChangeShapeType="1"/>
              <a:stCxn id="54349" idx="0"/>
              <a:endCxn id="54327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"/>
            <p:cNvCxnSpPr>
              <a:cxnSpLocks noChangeShapeType="1"/>
              <a:stCxn id="54340" idx="0"/>
              <a:endCxn id="54348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8"/>
            <p:cNvCxnSpPr>
              <a:cxnSpLocks noChangeShapeType="1"/>
              <a:stCxn id="54342" idx="0"/>
              <a:endCxn id="54349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5" name="AutoShape 9"/>
            <p:cNvCxnSpPr>
              <a:cxnSpLocks noChangeShapeType="1"/>
              <a:stCxn id="54348" idx="2"/>
              <a:endCxn id="54341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6" name="AutoShape 10"/>
            <p:cNvCxnSpPr>
              <a:cxnSpLocks noChangeShapeType="1"/>
              <a:stCxn id="54349" idx="2"/>
              <a:endCxn id="54343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7" name="AutoShape 11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sp>
          <p:nvSpPr>
            <p:cNvPr id="54328" name="AutoShape 12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grpSp>
          <p:nvGrpSpPr>
            <p:cNvPr id="54329" name="Group 13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54348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9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0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51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grpSp>
          <p:nvGrpSpPr>
            <p:cNvPr id="54330" name="Group 18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54340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1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2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3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4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5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6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54347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cxnSp>
          <p:nvCxnSpPr>
            <p:cNvPr id="54331" name="AutoShape 27"/>
            <p:cNvCxnSpPr>
              <a:cxnSpLocks noChangeShapeType="1"/>
              <a:stCxn id="54350" idx="0"/>
              <a:endCxn id="54328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2" name="AutoShape 28"/>
            <p:cNvCxnSpPr>
              <a:cxnSpLocks noChangeShapeType="1"/>
              <a:stCxn id="54351" idx="0"/>
              <a:endCxn id="54328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3" name="AutoShape 29"/>
            <p:cNvCxnSpPr>
              <a:cxnSpLocks noChangeShapeType="1"/>
              <a:stCxn id="54344" idx="0"/>
              <a:endCxn id="54350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4" name="AutoShape 30"/>
            <p:cNvCxnSpPr>
              <a:cxnSpLocks noChangeShapeType="1"/>
              <a:stCxn id="54346" idx="0"/>
              <a:endCxn id="54351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5" name="AutoShape 31"/>
            <p:cNvCxnSpPr>
              <a:cxnSpLocks noChangeShapeType="1"/>
              <a:stCxn id="54350" idx="2"/>
              <a:endCxn id="54345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6" name="AutoShape 32"/>
            <p:cNvCxnSpPr>
              <a:cxnSpLocks noChangeShapeType="1"/>
              <a:stCxn id="54351" idx="2"/>
              <a:endCxn id="54347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7" name="AutoShape 33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cxnSp>
          <p:nvCxnSpPr>
            <p:cNvPr id="54338" name="AutoShape 34"/>
            <p:cNvCxnSpPr>
              <a:cxnSpLocks noChangeShapeType="1"/>
              <a:stCxn id="54327" idx="0"/>
              <a:endCxn id="54337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39" name="AutoShape 35"/>
            <p:cNvCxnSpPr>
              <a:cxnSpLocks noChangeShapeType="1"/>
              <a:stCxn id="54328" idx="0"/>
              <a:endCxn id="54337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511808"/>
                  </p:ext>
                </p:extLst>
              </p:nvPr>
            </p:nvGraphicFramePr>
            <p:xfrm>
              <a:off x="6438210" y="172523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73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81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</m:t>
                                </m:r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1764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8511808"/>
                  </p:ext>
                </p:extLst>
              </p:nvPr>
            </p:nvGraphicFramePr>
            <p:xfrm>
              <a:off x="6438210" y="172523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69767" r="-121675" b="-4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69767" r="-8333" b="-404651"/>
                          </a:stretch>
                        </a:blipFill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169767" r="-8333" b="-304651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515556" r="-500000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515556" r="-219512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515556" r="-121675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322093" r="-219512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322093" r="-121675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322093" r="-8333" b="-15232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806667" r="-500000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806667" r="-219512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806667" r="-121675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474419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474419" r="-2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474419" r="-121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474419" r="-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14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45719"/>
                  </p:ext>
                </p:extLst>
              </p:nvPr>
            </p:nvGraphicFramePr>
            <p:xfrm>
              <a:off x="2832003" y="2434114"/>
              <a:ext cx="66010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2181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 (&lt; 1K)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 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sets (&lt; 1K)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sets (1K – 1M)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sets (&gt;1M)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45719"/>
                  </p:ext>
                </p:extLst>
              </p:nvPr>
            </p:nvGraphicFramePr>
            <p:xfrm>
              <a:off x="2832003" y="2434114"/>
              <a:ext cx="6601016" cy="31724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1714056"/>
                    <a:gridCol w="32181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76190" r="-187589" b="-3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(&lt; 1K)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176190" r="-187589" b="-22761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small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(&lt; 1K)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245763" r="-187589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large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(1K – 1M)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0000" t="-345763" r="-187589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huge data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sets (&gt;1M)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968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Divide and Conquer Algorithms</a:t>
            </a:r>
            <a:br>
              <a:rPr lang="en-US" altLang="zh-TW" dirty="0" smtClean="0"/>
            </a:br>
            <a:r>
              <a:rPr lang="en-US" altLang="zh-TW" sz="2800" dirty="0" smtClean="0"/>
              <a:t>analysis with recurrence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Divide-and-conquer</a:t>
                </a:r>
                <a:r>
                  <a:rPr lang="en-US" altLang="zh-TW" dirty="0" smtClean="0"/>
                  <a:t> is a general algorithm design paradigm: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 </a:t>
                </a:r>
                <a:r>
                  <a:rPr lang="en-US" altLang="zh-TW" dirty="0" smtClean="0"/>
                  <a:t>divide the input data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(disjoint)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 </a:t>
                </a:r>
                <a:r>
                  <a:rPr lang="en-US" altLang="zh-TW" dirty="0" smtClean="0"/>
                  <a:t>solve the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recursively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 </a:t>
                </a:r>
                <a:r>
                  <a:rPr lang="en-US" altLang="zh-TW" dirty="0" smtClean="0"/>
                  <a:t>combine the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into a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base case for the recursion are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of constant size</a:t>
                </a:r>
              </a:p>
              <a:p>
                <a:r>
                  <a:rPr lang="en-US" altLang="zh-TW" dirty="0" smtClean="0"/>
                  <a:t>Analysis can be done using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recurrence equations </a:t>
                </a:r>
                <a:r>
                  <a:rPr lang="en-US" altLang="zh-TW" dirty="0" smtClean="0"/>
                  <a:t>(relations)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37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500" t="-2238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11" name="AutoShape 16"/>
            <p:cNvCxnSpPr>
              <a:cxnSpLocks noChangeShapeType="1"/>
              <a:stCxn id="15" idx="7"/>
              <a:endCxn id="10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22" idx="0"/>
              <a:endCxn id="10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6" idx="0"/>
              <a:endCxn id="15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17" idx="0"/>
              <a:endCxn id="15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9" name="AutoShape 38"/>
            <p:cNvCxnSpPr>
              <a:cxnSpLocks noChangeShapeType="1"/>
              <a:stCxn id="18" idx="0"/>
              <a:endCxn id="15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9"/>
            <p:cNvCxnSpPr>
              <a:cxnSpLocks noChangeShapeType="1"/>
              <a:stCxn id="23" idx="0"/>
              <a:endCxn id="22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0"/>
            <p:cNvCxnSpPr>
              <a:cxnSpLocks noChangeShapeType="1"/>
              <a:stCxn id="24" idx="0"/>
              <a:endCxn id="22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6" name="AutoShape 45"/>
            <p:cNvCxnSpPr>
              <a:cxnSpLocks noChangeShapeType="1"/>
              <a:stCxn id="25" idx="0"/>
              <a:endCxn id="22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6"/>
            <p:cNvCxnSpPr>
              <a:cxnSpLocks noChangeShapeType="1"/>
              <a:stCxn id="30" idx="0"/>
              <a:endCxn id="29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7"/>
            <p:cNvCxnSpPr>
              <a:cxnSpLocks noChangeShapeType="1"/>
              <a:stCxn id="31" idx="0"/>
              <a:endCxn id="29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0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3" name="AutoShape 52"/>
            <p:cNvCxnSpPr>
              <a:cxnSpLocks noChangeShapeType="1"/>
              <a:stCxn id="32" idx="0"/>
              <a:endCxn id="29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53"/>
            <p:cNvCxnSpPr>
              <a:cxnSpLocks noChangeShapeType="1"/>
              <a:stCxn id="10" idx="5"/>
              <a:endCxn id="29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7082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6325" name="Group 3"/>
          <p:cNvGrpSpPr>
            <a:grpSpLocks/>
          </p:cNvGrpSpPr>
          <p:nvPr/>
        </p:nvGrpSpPr>
        <p:grpSpPr bwMode="auto">
          <a:xfrm>
            <a:off x="5739162" y="3072472"/>
            <a:ext cx="4600575" cy="1933575"/>
            <a:chOff x="1176" y="2496"/>
            <a:chExt cx="3426" cy="1440"/>
          </a:xfrm>
        </p:grpSpPr>
        <p:sp>
          <p:nvSpPr>
            <p:cNvPr id="56326" name="AutoShape 4"/>
            <p:cNvSpPr>
              <a:spLocks noChangeArrowheads="1"/>
            </p:cNvSpPr>
            <p:nvPr/>
          </p:nvSpPr>
          <p:spPr bwMode="auto">
            <a:xfrm>
              <a:off x="1528" y="2496"/>
              <a:ext cx="268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2  4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56327" name="AutoShape 5"/>
            <p:cNvSpPr>
              <a:spLocks noChangeArrowheads="1"/>
            </p:cNvSpPr>
            <p:nvPr/>
          </p:nvSpPr>
          <p:spPr bwMode="auto">
            <a:xfrm>
              <a:off x="124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56328" name="AutoShape 6"/>
            <p:cNvSpPr>
              <a:spLocks noChangeArrowheads="1"/>
            </p:cNvSpPr>
            <p:nvPr/>
          </p:nvSpPr>
          <p:spPr bwMode="auto">
            <a:xfrm>
              <a:off x="3168" y="3072"/>
              <a:ext cx="134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sz="1800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56329" name="AutoShape 7"/>
            <p:cNvSpPr>
              <a:spLocks noChangeArrowheads="1"/>
            </p:cNvSpPr>
            <p:nvPr/>
          </p:nvSpPr>
          <p:spPr bwMode="auto">
            <a:xfrm>
              <a:off x="1176" y="3648"/>
              <a:ext cx="64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56330" name="AutoShape 8"/>
            <p:cNvSpPr>
              <a:spLocks noChangeArrowheads="1"/>
            </p:cNvSpPr>
            <p:nvPr/>
          </p:nvSpPr>
          <p:spPr bwMode="auto">
            <a:xfrm>
              <a:off x="2064" y="364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 dirty="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1" name="AutoShape 9"/>
            <p:cNvSpPr>
              <a:spLocks noChangeArrowheads="1"/>
            </p:cNvSpPr>
            <p:nvPr/>
          </p:nvSpPr>
          <p:spPr bwMode="auto">
            <a:xfrm>
              <a:off x="3090" y="3648"/>
              <a:ext cx="6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 sz="18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56332" name="AutoShape 10"/>
            <p:cNvSpPr>
              <a:spLocks noChangeArrowheads="1"/>
            </p:cNvSpPr>
            <p:nvPr/>
          </p:nvSpPr>
          <p:spPr bwMode="auto">
            <a:xfrm>
              <a:off x="3984" y="3648"/>
              <a:ext cx="61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sz="1800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sz="1800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56333" name="AutoShape 11"/>
            <p:cNvCxnSpPr>
              <a:cxnSpLocks noChangeShapeType="1"/>
              <a:stCxn id="56327" idx="0"/>
              <a:endCxn id="56326" idx="2"/>
            </p:cNvCxnSpPr>
            <p:nvPr/>
          </p:nvCxnSpPr>
          <p:spPr bwMode="auto">
            <a:xfrm flipV="1">
              <a:off x="1920" y="2790"/>
              <a:ext cx="95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2"/>
            <p:cNvCxnSpPr>
              <a:cxnSpLocks noChangeShapeType="1"/>
              <a:stCxn id="56328" idx="0"/>
              <a:endCxn id="56326" idx="2"/>
            </p:cNvCxnSpPr>
            <p:nvPr/>
          </p:nvCxnSpPr>
          <p:spPr bwMode="auto">
            <a:xfrm flipH="1" flipV="1">
              <a:off x="2872" y="2790"/>
              <a:ext cx="96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AutoShape 13"/>
            <p:cNvCxnSpPr>
              <a:cxnSpLocks noChangeShapeType="1"/>
              <a:stCxn id="56329" idx="0"/>
              <a:endCxn id="56327" idx="2"/>
            </p:cNvCxnSpPr>
            <p:nvPr/>
          </p:nvCxnSpPr>
          <p:spPr bwMode="auto">
            <a:xfrm flipV="1">
              <a:off x="1500" y="3366"/>
              <a:ext cx="420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AutoShape 14"/>
            <p:cNvCxnSpPr>
              <a:cxnSpLocks noChangeShapeType="1"/>
              <a:stCxn id="56331" idx="0"/>
              <a:endCxn id="56328" idx="2"/>
            </p:cNvCxnSpPr>
            <p:nvPr/>
          </p:nvCxnSpPr>
          <p:spPr bwMode="auto">
            <a:xfrm flipV="1">
              <a:off x="3408" y="336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7" name="AutoShape 15"/>
            <p:cNvCxnSpPr>
              <a:cxnSpLocks noChangeShapeType="1"/>
              <a:stCxn id="56327" idx="2"/>
              <a:endCxn id="56330" idx="0"/>
            </p:cNvCxnSpPr>
            <p:nvPr/>
          </p:nvCxnSpPr>
          <p:spPr bwMode="auto">
            <a:xfrm>
              <a:off x="1920" y="3366"/>
              <a:ext cx="456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16"/>
            <p:cNvCxnSpPr>
              <a:cxnSpLocks noChangeShapeType="1"/>
              <a:stCxn id="56328" idx="2"/>
              <a:endCxn id="56332" idx="0"/>
            </p:cNvCxnSpPr>
            <p:nvPr/>
          </p:nvCxnSpPr>
          <p:spPr bwMode="auto">
            <a:xfrm>
              <a:off x="3840" y="3366"/>
              <a:ext cx="453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881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7340600" y="5753100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zh-TW" altLang="en-US">
              <a:solidFill>
                <a:srgbClr val="2D2DB9"/>
              </a:solidFill>
              <a:ea typeface="新細明體" charset="-12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Quick-sort</a:t>
                </a:r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is a randomized sorting algorithm based on </a:t>
                </a:r>
                <a:r>
                  <a:rPr lang="en-US" altLang="zh-TW" dirty="0"/>
                  <a:t>the divide-and-conquer paradigm:</a:t>
                </a:r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Divide:</a:t>
                </a:r>
                <a:r>
                  <a:rPr lang="en-US" altLang="zh-TW" dirty="0" smtClean="0"/>
                  <a:t> pick a random element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 (called </a:t>
                </a:r>
                <a:r>
                  <a:rPr lang="en-US" altLang="zh-TW" b="1" dirty="0" smtClean="0">
                    <a:solidFill>
                      <a:schemeClr val="accent1"/>
                    </a:solidFill>
                  </a:rPr>
                  <a:t>pivot</a:t>
                </a:r>
                <a:r>
                  <a:rPr lang="en-US" altLang="zh-TW" dirty="0" smtClean="0"/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- elements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- elements equal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- elements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Recur:</a:t>
                </a:r>
                <a:r>
                  <a:rPr lang="en-US" altLang="zh-TW" dirty="0" smtClean="0"/>
                  <a:t> 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>
                    <a:solidFill>
                      <a:schemeClr val="accent1"/>
                    </a:solidFill>
                  </a:rPr>
                  <a:t>Conquer:</a:t>
                </a:r>
                <a:r>
                  <a:rPr lang="en-US" altLang="zh-TW" dirty="0" smtClean="0"/>
                  <a:t> join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6326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6934200" y="17176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7340600" y="232092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8153400" y="249237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8559800" y="21494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8966200" y="18065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9372600" y="243522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7747000" y="19780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9067800" y="317817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3" name="Rectangle 13"/>
          <p:cNvSpPr>
            <a:spLocks noChangeArrowheads="1"/>
          </p:cNvSpPr>
          <p:nvPr/>
        </p:nvSpPr>
        <p:spPr bwMode="auto">
          <a:xfrm>
            <a:off x="9906000" y="326707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84" name="Rectangle 14"/>
          <p:cNvSpPr>
            <a:spLocks noChangeArrowheads="1"/>
          </p:cNvSpPr>
          <p:nvPr/>
        </p:nvSpPr>
        <p:spPr bwMode="auto">
          <a:xfrm>
            <a:off x="9486900" y="343852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grpSp>
        <p:nvGrpSpPr>
          <p:cNvPr id="58385" name="Group 15"/>
          <p:cNvGrpSpPr>
            <a:grpSpLocks/>
          </p:cNvGrpSpPr>
          <p:nvPr/>
        </p:nvGrpSpPr>
        <p:grpSpPr bwMode="auto">
          <a:xfrm>
            <a:off x="6635750" y="3787775"/>
            <a:ext cx="1054100" cy="457200"/>
            <a:chOff x="3320" y="2304"/>
            <a:chExt cx="664" cy="384"/>
          </a:xfrm>
        </p:grpSpPr>
        <p:sp>
          <p:nvSpPr>
            <p:cNvPr id="58396" name="Rectangle 16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7" name="Rectangle 17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8398" name="Rectangle 18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</p:grpSp>
      <p:sp>
        <p:nvSpPr>
          <p:cNvPr id="58386" name="Rectangle 19"/>
          <p:cNvSpPr>
            <a:spLocks noChangeArrowheads="1"/>
          </p:cNvSpPr>
          <p:nvPr/>
        </p:nvSpPr>
        <p:spPr bwMode="auto">
          <a:xfrm>
            <a:off x="8267700" y="36163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87" name="AutoShape 20"/>
          <p:cNvSpPr>
            <a:spLocks/>
          </p:cNvSpPr>
          <p:nvPr/>
        </p:nvSpPr>
        <p:spPr bwMode="auto">
          <a:xfrm rot="-5400000">
            <a:off x="70104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58388" name="AutoShape 21"/>
          <p:cNvSpPr>
            <a:spLocks/>
          </p:cNvSpPr>
          <p:nvPr/>
        </p:nvSpPr>
        <p:spPr bwMode="auto">
          <a:xfrm rot="-5400000">
            <a:off x="9448800" y="376872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58389" name="AutoShape 22"/>
          <p:cNvSpPr>
            <a:spLocks/>
          </p:cNvSpPr>
          <p:nvPr/>
        </p:nvSpPr>
        <p:spPr bwMode="auto">
          <a:xfrm rot="-5400000">
            <a:off x="8229600" y="407352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p:sp>
        <p:nvSpPr>
          <p:cNvPr id="58390" name="Rectangle 23"/>
          <p:cNvSpPr>
            <a:spLocks noChangeArrowheads="1"/>
          </p:cNvSpPr>
          <p:nvPr/>
        </p:nvSpPr>
        <p:spPr bwMode="auto">
          <a:xfrm>
            <a:off x="8966200" y="5124450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9372600" y="5035550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2" name="Rectangle 25"/>
          <p:cNvSpPr>
            <a:spLocks noChangeArrowheads="1"/>
          </p:cNvSpPr>
          <p:nvPr/>
        </p:nvSpPr>
        <p:spPr bwMode="auto">
          <a:xfrm>
            <a:off x="7747000" y="5638800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3" name="Rectangle 26"/>
          <p:cNvSpPr>
            <a:spLocks noChangeArrowheads="1"/>
          </p:cNvSpPr>
          <p:nvPr/>
        </p:nvSpPr>
        <p:spPr bwMode="auto">
          <a:xfrm>
            <a:off x="8153400" y="5467350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58394" name="Rectangle 27"/>
          <p:cNvSpPr>
            <a:spLocks noChangeArrowheads="1"/>
          </p:cNvSpPr>
          <p:nvPr/>
        </p:nvSpPr>
        <p:spPr bwMode="auto">
          <a:xfrm>
            <a:off x="6934200" y="5810250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58395" name="Rectangle 28"/>
          <p:cNvSpPr>
            <a:spLocks noChangeArrowheads="1"/>
          </p:cNvSpPr>
          <p:nvPr/>
        </p:nvSpPr>
        <p:spPr bwMode="auto">
          <a:xfrm>
            <a:off x="8559800" y="5295900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Quick Sort </a:t>
            </a:r>
            <a:br>
              <a:rPr lang="en-US" altLang="zh-TW" dirty="0" smtClean="0"/>
            </a:br>
            <a:r>
              <a:rPr lang="en-US" altLang="zh-TW" dirty="0" smtClean="0"/>
              <a:t>using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- time to partition on input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93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645552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  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.size()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//random 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splice(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645552" cy="4608514"/>
              </a:xfrm>
              <a:blipFill rotWithShape="0">
                <a:blip r:embed="rId3"/>
                <a:stretch>
                  <a:fillRect l="-1296" t="-132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partition an input sequence as follows:</a:t>
                </a:r>
              </a:p>
              <a:p>
                <a:pPr lvl="1"/>
                <a:r>
                  <a:rPr lang="en-US" altLang="zh-TW" dirty="0" smtClean="0"/>
                  <a:t>We remove, in turn, each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and </a:t>
                </a:r>
              </a:p>
              <a:p>
                <a:pPr lvl="1"/>
                <a:r>
                  <a:rPr lang="en-US" altLang="zh-TW" dirty="0" smtClean="0"/>
                  <a:t>We insert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, 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depending on the result of the comparison with the pivot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Each insertion and removal is at the beginning or at the end of a sequence, and hence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Thus, the partition step of quick-sort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042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84448" cy="460851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the pivot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Subsequences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less than, equal to, or greater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than the pivot, respectively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removeFirst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addLast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84448" cy="4608514"/>
              </a:xfrm>
              <a:blipFill rotWithShape="0">
                <a:blip r:embed="rId4"/>
                <a:stretch>
                  <a:fillRect l="-949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418" name="Object 2"/>
          <p:cNvGraphicFramePr>
            <a:graphicFrameLocks noChangeAspect="1"/>
          </p:cNvGraphicFramePr>
          <p:nvPr>
            <p:extLst/>
          </p:nvPr>
        </p:nvGraphicFramePr>
        <p:xfrm>
          <a:off x="8452702" y="618518"/>
          <a:ext cx="1165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Clip" r:id="rId5" imgW="1783440" imgH="1867680" progId="MS_ClipArt_Gallery.5">
                  <p:embed/>
                </p:oleObj>
              </mc:Choice>
              <mc:Fallback>
                <p:oleObj name="Clip" r:id="rId5" imgW="1783440" imgH="18676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702" y="618518"/>
                        <a:ext cx="1165225" cy="121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So, the expected complexity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Assumption: random pivot expected to give equal sized </a:t>
                </a:r>
                <a:r>
                  <a:rPr lang="en-US" altLang="zh-TW" dirty="0" err="1" smtClean="0"/>
                  <a:t>sublists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running time of Quick Sort can be expressed as: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> </a:t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b="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altLang="zh-TW" b="0" dirty="0" smtClean="0">
                    <a:solidFill>
                      <a:schemeClr val="accent1"/>
                    </a:solidFill>
                  </a:rPr>
                </a:br>
                <a:r>
                  <a:rPr lang="en-US" altLang="zh-TW" b="0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144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quickSort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    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.size()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//random 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 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splice(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4608514"/>
              </a:xfrm>
              <a:blipFill rotWithShape="0">
                <a:blip r:embed="rId3"/>
                <a:stretch>
                  <a:fillRect l="-1216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Quick-Sort Tree</a:t>
            </a:r>
          </a:p>
        </p:txBody>
      </p:sp>
      <p:sp>
        <p:nvSpPr>
          <p:cNvPr id="624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mtClean="0"/>
              <a:t>An execution of quick-sort is depicted by a binary tree</a:t>
            </a:r>
          </a:p>
          <a:p>
            <a:pPr lvl="1"/>
            <a:r>
              <a:rPr lang="en-US" altLang="zh-TW" smtClean="0"/>
              <a:t>Each node represents a recursive call of quick-sort and stores</a:t>
            </a:r>
          </a:p>
          <a:p>
            <a:pPr lvl="2"/>
            <a:r>
              <a:rPr lang="en-US" altLang="zh-TW" smtClean="0"/>
              <a:t>Unsorted sequence before the execution and its pivot</a:t>
            </a:r>
          </a:p>
          <a:p>
            <a:pPr lvl="2"/>
            <a:r>
              <a:rPr lang="en-US" altLang="zh-TW" smtClean="0"/>
              <a:t>Sorted sequence at the end of the execution</a:t>
            </a:r>
          </a:p>
          <a:p>
            <a:pPr lvl="1"/>
            <a:r>
              <a:rPr lang="en-US" altLang="zh-TW" smtClean="0"/>
              <a:t>The root is the initial call </a:t>
            </a:r>
          </a:p>
          <a:p>
            <a:pPr lvl="1"/>
            <a:r>
              <a:rPr lang="en-US" altLang="zh-TW" smtClean="0"/>
              <a:t>The leaves are calls on subsequences of size 0 or 1</a:t>
            </a:r>
            <a:endParaRPr lang="en-US" altLang="zh-TW"/>
          </a:p>
        </p:txBody>
      </p:sp>
      <p:grpSp>
        <p:nvGrpSpPr>
          <p:cNvPr id="5" name="Group 4"/>
          <p:cNvGrpSpPr/>
          <p:nvPr/>
        </p:nvGrpSpPr>
        <p:grpSpPr>
          <a:xfrm>
            <a:off x="6134100" y="2557346"/>
            <a:ext cx="5438776" cy="2286000"/>
            <a:chOff x="6134100" y="2557346"/>
            <a:chExt cx="5438776" cy="2286000"/>
          </a:xfrm>
        </p:grpSpPr>
        <p:sp>
          <p:nvSpPr>
            <p:cNvPr id="62469" name="AutoShape 4"/>
            <p:cNvSpPr>
              <a:spLocks noChangeArrowheads="1"/>
            </p:cNvSpPr>
            <p:nvPr/>
          </p:nvSpPr>
          <p:spPr bwMode="auto">
            <a:xfrm>
              <a:off x="6692900" y="2557346"/>
              <a:ext cx="42672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7  4  9  </a:t>
              </a:r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2  4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6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7  9</a:t>
              </a:r>
            </a:p>
          </p:txBody>
        </p:sp>
        <p:sp>
          <p:nvSpPr>
            <p:cNvPr id="62470" name="AutoShape 5"/>
            <p:cNvSpPr>
              <a:spLocks noChangeArrowheads="1"/>
            </p:cNvSpPr>
            <p:nvPr/>
          </p:nvSpPr>
          <p:spPr bwMode="auto">
            <a:xfrm>
              <a:off x="6248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4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2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2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4</a:t>
              </a:r>
            </a:p>
          </p:txBody>
        </p:sp>
        <p:sp>
          <p:nvSpPr>
            <p:cNvPr id="62471" name="AutoShape 6"/>
            <p:cNvSpPr>
              <a:spLocks noChangeArrowheads="1"/>
            </p:cNvSpPr>
            <p:nvPr/>
          </p:nvSpPr>
          <p:spPr bwMode="auto">
            <a:xfrm>
              <a:off x="9296400" y="3471746"/>
              <a:ext cx="2133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u="sng" dirty="0">
                  <a:solidFill>
                    <a:schemeClr val="tx1"/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9 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 </a:t>
              </a:r>
              <a:r>
                <a:rPr lang="en-US" altLang="zh-TW" u="sng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7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2472" name="AutoShape 7"/>
            <p:cNvSpPr>
              <a:spLocks noChangeArrowheads="1"/>
            </p:cNvSpPr>
            <p:nvPr/>
          </p:nvSpPr>
          <p:spPr bwMode="auto">
            <a:xfrm>
              <a:off x="6134100" y="4386146"/>
              <a:ext cx="10287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2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2</a:t>
              </a:r>
            </a:p>
          </p:txBody>
        </p:sp>
        <p:sp>
          <p:nvSpPr>
            <p:cNvPr id="62473" name="AutoShape 8"/>
            <p:cNvSpPr>
              <a:spLocks noChangeArrowheads="1"/>
            </p:cNvSpPr>
            <p:nvPr/>
          </p:nvSpPr>
          <p:spPr bwMode="auto">
            <a:xfrm>
              <a:off x="7543800" y="4386146"/>
              <a:ext cx="99060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4" name="AutoShape 9"/>
            <p:cNvSpPr>
              <a:spLocks noChangeArrowheads="1"/>
            </p:cNvSpPr>
            <p:nvPr/>
          </p:nvSpPr>
          <p:spPr bwMode="auto">
            <a:xfrm>
              <a:off x="9172575" y="4386146"/>
              <a:ext cx="1009650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zh-TW">
                <a:solidFill>
                  <a:schemeClr val="tx1"/>
                </a:solidFill>
                <a:ea typeface="新細明體" charset="-120"/>
              </a:endParaRPr>
            </a:p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62475" name="AutoShape 10"/>
            <p:cNvSpPr>
              <a:spLocks noChangeArrowheads="1"/>
            </p:cNvSpPr>
            <p:nvPr/>
          </p:nvSpPr>
          <p:spPr bwMode="auto">
            <a:xfrm>
              <a:off x="10591801" y="4386146"/>
              <a:ext cx="981075" cy="457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9 </a:t>
              </a:r>
              <a:r>
                <a:rPr lang="en-US" altLang="zh-TW" b="1" dirty="0">
                  <a:ea typeface="新細明體" charset="-120"/>
                  <a:sym typeface="Symbol" panose="05050102010706020507" pitchFamily="18" charset="2"/>
                </a:rPr>
                <a:t></a:t>
              </a:r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</a:schemeClr>
                  </a:solidFill>
                  <a:ea typeface="新細明體" charset="-120"/>
                </a:rPr>
                <a:t>9</a:t>
              </a:r>
            </a:p>
          </p:txBody>
        </p:sp>
        <p:cxnSp>
          <p:nvCxnSpPr>
            <p:cNvPr id="62476" name="AutoShape 11"/>
            <p:cNvCxnSpPr>
              <a:cxnSpLocks noChangeShapeType="1"/>
              <a:stCxn id="62470" idx="0"/>
              <a:endCxn id="62469" idx="2"/>
            </p:cNvCxnSpPr>
            <p:nvPr/>
          </p:nvCxnSpPr>
          <p:spPr bwMode="auto">
            <a:xfrm flipV="1">
              <a:off x="7315200" y="3024071"/>
              <a:ext cx="15113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71" idx="0"/>
              <a:endCxn id="62469" idx="2"/>
            </p:cNvCxnSpPr>
            <p:nvPr/>
          </p:nvCxnSpPr>
          <p:spPr bwMode="auto">
            <a:xfrm flipH="1" flipV="1">
              <a:off x="8826500" y="3024071"/>
              <a:ext cx="15367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3"/>
            <p:cNvCxnSpPr>
              <a:cxnSpLocks noChangeShapeType="1"/>
              <a:stCxn id="62472" idx="0"/>
              <a:endCxn id="62470" idx="2"/>
            </p:cNvCxnSpPr>
            <p:nvPr/>
          </p:nvCxnSpPr>
          <p:spPr bwMode="auto">
            <a:xfrm flipV="1">
              <a:off x="6648450" y="3938471"/>
              <a:ext cx="6667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9" name="AutoShape 14"/>
            <p:cNvCxnSpPr>
              <a:cxnSpLocks noChangeShapeType="1"/>
              <a:stCxn id="62474" idx="0"/>
              <a:endCxn id="62471" idx="2"/>
            </p:cNvCxnSpPr>
            <p:nvPr/>
          </p:nvCxnSpPr>
          <p:spPr bwMode="auto">
            <a:xfrm flipV="1">
              <a:off x="9677400" y="3938471"/>
              <a:ext cx="6858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AutoShape 15"/>
            <p:cNvCxnSpPr>
              <a:cxnSpLocks noChangeShapeType="1"/>
              <a:stCxn id="62470" idx="2"/>
              <a:endCxn id="62473" idx="0"/>
            </p:cNvCxnSpPr>
            <p:nvPr/>
          </p:nvCxnSpPr>
          <p:spPr bwMode="auto">
            <a:xfrm>
              <a:off x="7315200" y="3938471"/>
              <a:ext cx="72390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1" name="AutoShape 16"/>
            <p:cNvCxnSpPr>
              <a:cxnSpLocks noChangeShapeType="1"/>
              <a:stCxn id="62471" idx="2"/>
              <a:endCxn id="62475" idx="0"/>
            </p:cNvCxnSpPr>
            <p:nvPr/>
          </p:nvCxnSpPr>
          <p:spPr bwMode="auto">
            <a:xfrm>
              <a:off x="10363200" y="3938471"/>
              <a:ext cx="719138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8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Pivot selection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70942" y="3092605"/>
            <a:ext cx="7246938" cy="3505200"/>
            <a:chOff x="1066800" y="2590800"/>
            <a:chExt cx="7246938" cy="3505200"/>
          </a:xfrm>
        </p:grpSpPr>
        <p:cxnSp>
          <p:nvCxnSpPr>
            <p:cNvPr id="7" name="AutoShape 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1414463" y="4054475"/>
              <a:ext cx="1090612" cy="584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  <a:stCxn id="21" idx="0"/>
              <a:endCxn id="9" idx="2"/>
            </p:cNvCxnSpPr>
            <p:nvPr/>
          </p:nvCxnSpPr>
          <p:spPr bwMode="auto">
            <a:xfrm flipH="1" flipV="1">
              <a:off x="2505075" y="4054475"/>
              <a:ext cx="1066800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2239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4  3  1 </a:t>
              </a:r>
              <a:r>
                <a:rPr lang="en-US" altLang="en-US" sz="1800" b="1" dirty="0" smtClean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1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2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3  4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1066800" y="4648200"/>
              <a:ext cx="693738" cy="4270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1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1</a:t>
              </a:r>
            </a:p>
          </p:txBody>
        </p:sp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2286000" y="2590800"/>
              <a:ext cx="4876800" cy="4302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7  2  </a:t>
              </a:r>
              <a:r>
                <a:rPr lang="en-US" altLang="en-US" sz="1800" dirty="0" smtClean="0"/>
                <a:t>9  4  3  </a:t>
              </a:r>
              <a:r>
                <a:rPr lang="en-US" altLang="en-US" sz="1800" dirty="0"/>
                <a:t>7  </a:t>
              </a:r>
              <a:r>
                <a:rPr lang="en-US" altLang="en-US" sz="1800" u="sng" dirty="0"/>
                <a:t>6</a:t>
              </a:r>
              <a:r>
                <a:rPr lang="en-US" altLang="en-US" sz="1800" dirty="0"/>
                <a:t>  1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1  2  3  4  </a:t>
              </a:r>
              <a:r>
                <a:rPr lang="en-US" altLang="en-US" sz="1800" u="sng" dirty="0">
                  <a:solidFill>
                    <a:schemeClr val="accent1"/>
                  </a:solidFill>
                </a:rPr>
                <a:t>6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7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9</a:t>
              </a:r>
            </a:p>
          </p:txBody>
        </p:sp>
        <p:cxnSp>
          <p:nvCxnSpPr>
            <p:cNvPr id="12" name="AutoShape 34"/>
            <p:cNvCxnSpPr>
              <a:cxnSpLocks noChangeShapeType="1"/>
              <a:stCxn id="9" idx="0"/>
              <a:endCxn id="11" idx="2"/>
            </p:cNvCxnSpPr>
            <p:nvPr/>
          </p:nvCxnSpPr>
          <p:spPr bwMode="auto">
            <a:xfrm flipV="1">
              <a:off x="2505075" y="3040063"/>
              <a:ext cx="221932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35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flipH="1" flipV="1">
              <a:off x="4724400" y="3040063"/>
              <a:ext cx="2200275" cy="568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5643563" y="3617913"/>
              <a:ext cx="25622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7  9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7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7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9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>
              <a:off x="5486400" y="4646613"/>
              <a:ext cx="720725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7620000" y="4646613"/>
              <a:ext cx="693738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2"/>
                  </a:solidFill>
                </a:rPr>
                <a:t>9 </a:t>
              </a:r>
              <a:r>
                <a:rPr lang="en-US" altLang="en-US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2"/>
                  </a:solidFill>
                </a:rPr>
                <a:t> </a:t>
              </a:r>
              <a:r>
                <a:rPr lang="en-US" altLang="en-US" sz="1800" dirty="0" smtClean="0">
                  <a:solidFill>
                    <a:schemeClr val="accent2"/>
                  </a:solidFill>
                </a:rPr>
                <a:t>9</a:t>
              </a:r>
              <a:endParaRPr lang="en-US" altLang="en-US" sz="1800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AutoShape 39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flipV="1">
              <a:off x="5846763" y="4054475"/>
              <a:ext cx="1077912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0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flipH="1" flipV="1">
              <a:off x="6924675" y="4054475"/>
              <a:ext cx="1042988" cy="582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41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flipV="1">
              <a:off x="3092450" y="5080000"/>
              <a:ext cx="4794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2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>
              <a:off x="3571875" y="5080000"/>
              <a:ext cx="504825" cy="579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2824163" y="4643438"/>
              <a:ext cx="1495425" cy="427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 smtClean="0">
                  <a:solidFill>
                    <a:schemeClr val="accent1"/>
                  </a:solidFill>
                </a:rPr>
                <a:t>4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</a:t>
              </a:r>
              <a:r>
                <a:rPr lang="en-US" altLang="en-US" sz="1800" b="1" dirty="0">
                  <a:solidFill>
                    <a:schemeClr val="accent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 dirty="0">
                  <a:solidFill>
                    <a:schemeClr val="accent1"/>
                  </a:solidFill>
                </a:rPr>
                <a:t>  </a:t>
              </a:r>
              <a:r>
                <a:rPr lang="en-US" altLang="en-US" sz="1800" u="sng" dirty="0" smtClean="0">
                  <a:solidFill>
                    <a:schemeClr val="accent1"/>
                  </a:solidFill>
                </a:rPr>
                <a:t>3</a:t>
              </a:r>
              <a:r>
                <a:rPr lang="en-US" altLang="en-US" sz="1800" dirty="0" smtClean="0">
                  <a:solidFill>
                    <a:schemeClr val="accent1"/>
                  </a:solidFill>
                </a:rPr>
                <a:t>  4</a:t>
              </a:r>
              <a:endParaRPr lang="en-US" alt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/>
          </p:nvSpPr>
          <p:spPr bwMode="auto">
            <a:xfrm>
              <a:off x="2738438" y="5668963"/>
              <a:ext cx="70643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1800" dirty="0"/>
            </a:p>
          </p:txBody>
        </p:sp>
        <p:sp>
          <p:nvSpPr>
            <p:cNvPr id="23" name="AutoShape 45"/>
            <p:cNvSpPr>
              <a:spLocks noChangeArrowheads="1"/>
            </p:cNvSpPr>
            <p:nvPr/>
          </p:nvSpPr>
          <p:spPr bwMode="auto">
            <a:xfrm>
              <a:off x="3732213" y="5668963"/>
              <a:ext cx="687387" cy="4270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accent2"/>
                  </a:solidFill>
                </a:rPr>
                <a:t>4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1800">
                  <a:solidFill>
                    <a:schemeClr val="accent2"/>
                  </a:solidFill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2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1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>
              <a:off x="3694905" y="3740151"/>
              <a:ext cx="5334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9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recursive call, base case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1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3  4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4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4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accent2"/>
                    </a:solidFill>
                  </a:rPr>
                  <a:t>4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>
                    <a:solidFill>
                      <a:schemeClr val="accent2"/>
                    </a:solidFill>
                  </a:rPr>
                  <a:t> 4</a:t>
                </a:r>
              </a:p>
            </p:txBody>
          </p:sp>
        </p:grp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H="1">
              <a:off x="2631280" y="4688043"/>
              <a:ext cx="5334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…, base case,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 flipH="1">
              <a:off x="25550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4688680" y="4691218"/>
              <a:ext cx="609600" cy="3048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9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Divide and Conquer Algorithms</a:t>
            </a:r>
            <a:br>
              <a:rPr lang="en-US" altLang="zh-TW" dirty="0"/>
            </a:br>
            <a:r>
              <a:rPr lang="en-US" altLang="zh-TW" sz="2800" dirty="0"/>
              <a:t>analysis with recurrence equations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When the size of all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 is the same (frequently the case) the recurrence equation representing the algorithm </a:t>
                </a:r>
                <a:r>
                  <a:rPr lang="en-US" altLang="zh-TW" dirty="0" smtClean="0"/>
                  <a:t>is: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dividing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into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subproblems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There are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/>
                  <a:t>subproblems</a:t>
                </a:r>
                <a:r>
                  <a:rPr lang="en-US" altLang="zh-TW" dirty="0"/>
                  <a:t>, each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TW" dirty="0" smtClean="0"/>
                  <a:t> that </a:t>
                </a:r>
                <a:r>
                  <a:rPr lang="en-US" altLang="zh-TW" dirty="0"/>
                  <a:t>will be solved recursively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cost of combining the </a:t>
                </a:r>
                <a:r>
                  <a:rPr lang="en-US" altLang="zh-TW" dirty="0" err="1"/>
                  <a:t>subproblem</a:t>
                </a:r>
                <a:r>
                  <a:rPr lang="en-US" altLang="zh-TW" dirty="0"/>
                  <a:t> solutions to get the solution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732433" y="3182143"/>
            <a:ext cx="3429000" cy="1676400"/>
            <a:chOff x="3342" y="1584"/>
            <a:chExt cx="1698" cy="81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98" y="1584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cxnSp>
          <p:nvCxnSpPr>
            <p:cNvPr id="7" name="AutoShape 16"/>
            <p:cNvCxnSpPr>
              <a:cxnSpLocks noChangeShapeType="1"/>
              <a:stCxn id="11" idx="7"/>
              <a:endCxn id="6" idx="3"/>
            </p:cNvCxnSpPr>
            <p:nvPr/>
          </p:nvCxnSpPr>
          <p:spPr bwMode="auto">
            <a:xfrm flipV="1">
              <a:off x="3688" y="1772"/>
              <a:ext cx="441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7"/>
            <p:cNvCxnSpPr>
              <a:cxnSpLocks noChangeShapeType="1"/>
              <a:stCxn id="18" idx="0"/>
              <a:endCxn id="6" idx="4"/>
            </p:cNvCxnSpPr>
            <p:nvPr/>
          </p:nvCxnSpPr>
          <p:spPr bwMode="auto">
            <a:xfrm flipV="1">
              <a:off x="4198" y="1803"/>
              <a:ext cx="7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8"/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3611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9"/>
            <p:cNvCxnSpPr>
              <a:cxnSpLocks noChangeShapeType="1"/>
              <a:stCxn id="13" idx="0"/>
              <a:endCxn id="11" idx="3"/>
            </p:cNvCxnSpPr>
            <p:nvPr/>
          </p:nvCxnSpPr>
          <p:spPr bwMode="auto">
            <a:xfrm flipV="1">
              <a:off x="3419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3506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2" name="Rectangle 31"/>
            <p:cNvSpPr>
              <a:spLocks noChangeAspect="1" noChangeArrowheads="1"/>
            </p:cNvSpPr>
            <p:nvPr/>
          </p:nvSpPr>
          <p:spPr bwMode="auto">
            <a:xfrm>
              <a:off x="3534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36"/>
            <p:cNvSpPr>
              <a:spLocks noChangeAspect="1" noChangeArrowheads="1"/>
            </p:cNvSpPr>
            <p:nvPr/>
          </p:nvSpPr>
          <p:spPr bwMode="auto">
            <a:xfrm>
              <a:off x="3342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37"/>
            <p:cNvSpPr>
              <a:spLocks noChangeAspect="1" noChangeArrowheads="1"/>
            </p:cNvSpPr>
            <p:nvPr/>
          </p:nvSpPr>
          <p:spPr bwMode="auto">
            <a:xfrm>
              <a:off x="3726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5" name="AutoShape 38"/>
            <p:cNvCxnSpPr>
              <a:cxnSpLocks noChangeShapeType="1"/>
              <a:stCxn id="14" idx="0"/>
              <a:endCxn id="11" idx="5"/>
            </p:cNvCxnSpPr>
            <p:nvPr/>
          </p:nvCxnSpPr>
          <p:spPr bwMode="auto">
            <a:xfrm flipH="1" flipV="1">
              <a:off x="3688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9"/>
            <p:cNvCxnSpPr>
              <a:cxnSpLocks noChangeShapeType="1"/>
              <a:stCxn id="19" idx="0"/>
              <a:endCxn id="18" idx="4"/>
            </p:cNvCxnSpPr>
            <p:nvPr/>
          </p:nvCxnSpPr>
          <p:spPr bwMode="auto">
            <a:xfrm flipV="1">
              <a:off x="4196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0"/>
            <p:cNvCxnSpPr>
              <a:cxnSpLocks noChangeShapeType="1"/>
              <a:stCxn id="20" idx="0"/>
              <a:endCxn id="18" idx="3"/>
            </p:cNvCxnSpPr>
            <p:nvPr/>
          </p:nvCxnSpPr>
          <p:spPr bwMode="auto">
            <a:xfrm flipV="1">
              <a:off x="4004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4091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9" name="Rectangle 42"/>
            <p:cNvSpPr>
              <a:spLocks noChangeAspect="1" noChangeArrowheads="1"/>
            </p:cNvSpPr>
            <p:nvPr/>
          </p:nvSpPr>
          <p:spPr bwMode="auto">
            <a:xfrm>
              <a:off x="4119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43"/>
            <p:cNvSpPr>
              <a:spLocks noChangeAspect="1" noChangeArrowheads="1"/>
            </p:cNvSpPr>
            <p:nvPr/>
          </p:nvSpPr>
          <p:spPr bwMode="auto">
            <a:xfrm>
              <a:off x="392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Rectangle 44"/>
            <p:cNvSpPr>
              <a:spLocks noChangeAspect="1" noChangeArrowheads="1"/>
            </p:cNvSpPr>
            <p:nvPr/>
          </p:nvSpPr>
          <p:spPr bwMode="auto">
            <a:xfrm>
              <a:off x="4311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2" name="AutoShape 45"/>
            <p:cNvCxnSpPr>
              <a:cxnSpLocks noChangeShapeType="1"/>
              <a:stCxn id="21" idx="0"/>
              <a:endCxn id="18" idx="5"/>
            </p:cNvCxnSpPr>
            <p:nvPr/>
          </p:nvCxnSpPr>
          <p:spPr bwMode="auto">
            <a:xfrm flipH="1" flipV="1">
              <a:off x="4273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6"/>
            <p:cNvCxnSpPr>
              <a:cxnSpLocks noChangeShapeType="1"/>
              <a:stCxn id="26" idx="0"/>
              <a:endCxn id="25" idx="4"/>
            </p:cNvCxnSpPr>
            <p:nvPr/>
          </p:nvCxnSpPr>
          <p:spPr bwMode="auto">
            <a:xfrm flipV="1">
              <a:off x="4772" y="2150"/>
              <a:ext cx="2" cy="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7"/>
            <p:cNvCxnSpPr>
              <a:cxnSpLocks noChangeShapeType="1"/>
              <a:stCxn id="27" idx="0"/>
              <a:endCxn id="25" idx="3"/>
            </p:cNvCxnSpPr>
            <p:nvPr/>
          </p:nvCxnSpPr>
          <p:spPr bwMode="auto">
            <a:xfrm flipV="1">
              <a:off x="4580" y="2119"/>
              <a:ext cx="118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48"/>
            <p:cNvSpPr>
              <a:spLocks noChangeArrowheads="1"/>
            </p:cNvSpPr>
            <p:nvPr/>
          </p:nvSpPr>
          <p:spPr bwMode="auto">
            <a:xfrm>
              <a:off x="4667" y="1931"/>
              <a:ext cx="213" cy="2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6" name="Rectangle 49"/>
            <p:cNvSpPr>
              <a:spLocks noChangeAspect="1" noChangeArrowheads="1"/>
            </p:cNvSpPr>
            <p:nvPr/>
          </p:nvSpPr>
          <p:spPr bwMode="auto">
            <a:xfrm>
              <a:off x="4695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50"/>
            <p:cNvSpPr>
              <a:spLocks noChangeAspect="1" noChangeArrowheads="1"/>
            </p:cNvSpPr>
            <p:nvPr/>
          </p:nvSpPr>
          <p:spPr bwMode="auto">
            <a:xfrm>
              <a:off x="4503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Rectangle 51"/>
            <p:cNvSpPr>
              <a:spLocks noChangeAspect="1" noChangeArrowheads="1"/>
            </p:cNvSpPr>
            <p:nvPr/>
          </p:nvSpPr>
          <p:spPr bwMode="auto">
            <a:xfrm>
              <a:off x="4887" y="2247"/>
              <a:ext cx="153" cy="15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" name="AutoShape 52"/>
            <p:cNvCxnSpPr>
              <a:cxnSpLocks noChangeShapeType="1"/>
              <a:stCxn id="28" idx="0"/>
              <a:endCxn id="25" idx="5"/>
            </p:cNvCxnSpPr>
            <p:nvPr/>
          </p:nvCxnSpPr>
          <p:spPr bwMode="auto">
            <a:xfrm flipH="1" flipV="1">
              <a:off x="4849" y="2119"/>
              <a:ext cx="115" cy="1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53"/>
            <p:cNvCxnSpPr>
              <a:cxnSpLocks noChangeShapeType="1"/>
              <a:stCxn id="6" idx="5"/>
              <a:endCxn id="25" idx="1"/>
            </p:cNvCxnSpPr>
            <p:nvPr/>
          </p:nvCxnSpPr>
          <p:spPr bwMode="auto">
            <a:xfrm>
              <a:off x="4280" y="1772"/>
              <a:ext cx="418" cy="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29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call, pivot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dirty="0" smtClean="0">
                    <a:solidFill>
                      <a:schemeClr val="accent2"/>
                    </a:solidFill>
                  </a:rPr>
                  <a:t>9</a:t>
                </a:r>
                <a:endParaRPr lang="en-US" altLang="en-US" sz="18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63"/>
            <p:cNvSpPr>
              <a:spLocks noChangeShapeType="1"/>
            </p:cNvSpPr>
            <p:nvPr/>
          </p:nvSpPr>
          <p:spPr bwMode="auto">
            <a:xfrm>
              <a:off x="7662067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4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Partition, …, recursive call, base case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1  2  3  4  </a:t>
                </a:r>
                <a:r>
                  <a:rPr lang="en-US" altLang="en-US" sz="1800" u="sng" dirty="0">
                    <a:solidFill>
                      <a:schemeClr val="accent1"/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  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accent1"/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 9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rot="793333">
              <a:off x="9015027" y="4733288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Join, join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70942" y="3092605"/>
            <a:ext cx="7246938" cy="3505200"/>
            <a:chOff x="2470942" y="3092605"/>
            <a:chExt cx="7246938" cy="3505200"/>
          </a:xfrm>
        </p:grpSpPr>
        <p:grpSp>
          <p:nvGrpSpPr>
            <p:cNvPr id="24" name="Group 23"/>
            <p:cNvGrpSpPr/>
            <p:nvPr/>
          </p:nvGrpSpPr>
          <p:grpSpPr>
            <a:xfrm>
              <a:off x="2470942" y="3092605"/>
              <a:ext cx="7246938" cy="3505200"/>
              <a:chOff x="1066800" y="2590800"/>
              <a:chExt cx="7246938" cy="3505200"/>
            </a:xfrm>
          </p:grpSpPr>
          <p:cxnSp>
            <p:nvCxnSpPr>
              <p:cNvPr id="7" name="AutoShape 4"/>
              <p:cNvCxnSpPr>
                <a:cxnSpLocks noChangeShapeType="1"/>
                <a:stCxn id="10" idx="0"/>
                <a:endCxn id="9" idx="2"/>
              </p:cNvCxnSpPr>
              <p:nvPr/>
            </p:nvCxnSpPr>
            <p:spPr bwMode="auto">
              <a:xfrm flipV="1">
                <a:off x="1414463" y="4054475"/>
                <a:ext cx="1090612" cy="584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5"/>
              <p:cNvCxnSpPr>
                <a:cxnSpLocks noChangeShapeType="1"/>
                <a:stCxn id="21" idx="0"/>
                <a:endCxn id="9" idx="2"/>
              </p:cNvCxnSpPr>
              <p:nvPr/>
            </p:nvCxnSpPr>
            <p:spPr bwMode="auto">
              <a:xfrm flipH="1" flipV="1">
                <a:off x="2505075" y="4054475"/>
                <a:ext cx="1066800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2239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u="sng" dirty="0" smtClean="0"/>
                  <a:t>2</a:t>
                </a:r>
                <a:r>
                  <a:rPr lang="en-US" altLang="en-US" sz="1800" dirty="0" smtClean="0"/>
                  <a:t>  4  3  1 </a:t>
                </a:r>
                <a:r>
                  <a:rPr lang="en-US" altLang="en-US" sz="1800" b="1" dirty="0" smtClean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1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2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3  4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1066800" y="4648200"/>
                <a:ext cx="693738" cy="42703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1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AutoShape 33"/>
              <p:cNvSpPr>
                <a:spLocks noChangeArrowheads="1"/>
              </p:cNvSpPr>
              <p:nvPr/>
            </p:nvSpPr>
            <p:spPr bwMode="auto">
              <a:xfrm>
                <a:off x="2286000" y="2590800"/>
                <a:ext cx="4876800" cy="4302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7  2  </a:t>
                </a:r>
                <a:r>
                  <a:rPr lang="en-US" altLang="en-US" sz="1800" dirty="0" smtClean="0"/>
                  <a:t>9  4  3  </a:t>
                </a:r>
                <a:r>
                  <a:rPr lang="en-US" altLang="en-US" sz="1800" dirty="0"/>
                  <a:t>7  </a:t>
                </a:r>
                <a:r>
                  <a:rPr lang="en-US" altLang="en-US" sz="1800" u="sng" dirty="0"/>
                  <a:t>6</a:t>
                </a:r>
                <a:r>
                  <a:rPr lang="en-US" altLang="en-US" sz="1800" dirty="0"/>
                  <a:t>  1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1  2  3  4  </a:t>
                </a:r>
                <a:r>
                  <a:rPr lang="en-US" altLang="en-US" sz="1800" u="sng" dirty="0">
                    <a:solidFill>
                      <a:schemeClr val="tx1">
                        <a:lumMod val="75000"/>
                      </a:schemeClr>
                    </a:solidFill>
                  </a:rPr>
                  <a:t>6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  7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cxnSp>
            <p:nvCxnSpPr>
              <p:cNvPr id="12" name="AutoShape 34"/>
              <p:cNvCxnSpPr>
                <a:cxnSpLocks noChangeShapeType="1"/>
                <a:stCxn id="9" idx="0"/>
                <a:endCxn id="11" idx="2"/>
              </p:cNvCxnSpPr>
              <p:nvPr/>
            </p:nvCxnSpPr>
            <p:spPr bwMode="auto">
              <a:xfrm flipV="1">
                <a:off x="2505075" y="3040063"/>
                <a:ext cx="221932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35"/>
              <p:cNvCxnSpPr>
                <a:cxnSpLocks noChangeShapeType="1"/>
                <a:stCxn id="14" idx="0"/>
                <a:endCxn id="11" idx="2"/>
              </p:cNvCxnSpPr>
              <p:nvPr/>
            </p:nvCxnSpPr>
            <p:spPr bwMode="auto">
              <a:xfrm flipH="1" flipV="1">
                <a:off x="4724400" y="3040063"/>
                <a:ext cx="2200275" cy="568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AutoShape 36"/>
              <p:cNvSpPr>
                <a:spLocks noChangeArrowheads="1"/>
              </p:cNvSpPr>
              <p:nvPr/>
            </p:nvSpPr>
            <p:spPr bwMode="auto">
              <a:xfrm>
                <a:off x="5643563" y="3617913"/>
                <a:ext cx="25622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7  9  </a:t>
                </a:r>
                <a:r>
                  <a:rPr lang="en-US" altLang="en-US" sz="1800" u="sng" dirty="0" smtClean="0"/>
                  <a:t>7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7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9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5486400" y="4646613"/>
                <a:ext cx="7207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16" name="AutoShape 38"/>
              <p:cNvSpPr>
                <a:spLocks noChangeArrowheads="1"/>
              </p:cNvSpPr>
              <p:nvPr/>
            </p:nvSpPr>
            <p:spPr bwMode="auto">
              <a:xfrm>
                <a:off x="7620000" y="4646613"/>
                <a:ext cx="693738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9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9</a:t>
                </a:r>
                <a:endParaRPr lang="en-US" altLang="en-US" sz="1800" dirty="0"/>
              </a:p>
            </p:txBody>
          </p:sp>
          <p:cxnSp>
            <p:nvCxnSpPr>
              <p:cNvPr id="17" name="AutoShape 39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flipV="1">
                <a:off x="5846763" y="4054475"/>
                <a:ext cx="1077912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40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flipH="1" flipV="1">
                <a:off x="6924675" y="4054475"/>
                <a:ext cx="1042988" cy="5826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41"/>
              <p:cNvCxnSpPr>
                <a:cxnSpLocks noChangeShapeType="1"/>
                <a:stCxn id="22" idx="0"/>
                <a:endCxn id="21" idx="2"/>
              </p:cNvCxnSpPr>
              <p:nvPr/>
            </p:nvCxnSpPr>
            <p:spPr bwMode="auto">
              <a:xfrm flipV="1">
                <a:off x="3092450" y="5080000"/>
                <a:ext cx="4794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4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>
                <a:off x="3571875" y="5080000"/>
                <a:ext cx="504825" cy="57943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AutoShape 43"/>
              <p:cNvSpPr>
                <a:spLocks noChangeArrowheads="1"/>
              </p:cNvSpPr>
              <p:nvPr/>
            </p:nvSpPr>
            <p:spPr bwMode="auto">
              <a:xfrm>
                <a:off x="2824163" y="4643438"/>
                <a:ext cx="1495425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 smtClean="0"/>
                  <a:t>4  </a:t>
                </a:r>
                <a:r>
                  <a:rPr lang="en-US" altLang="en-US" sz="1800" u="sng" dirty="0" smtClean="0"/>
                  <a:t>3</a:t>
                </a:r>
                <a:r>
                  <a:rPr lang="en-US" altLang="en-US" sz="1800" dirty="0" smtClean="0"/>
                  <a:t> 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/>
                  <a:t>  </a:t>
                </a:r>
                <a:r>
                  <a:rPr lang="en-US" altLang="en-US" sz="1800" u="sng" dirty="0" smtClean="0">
                    <a:solidFill>
                      <a:schemeClr val="tx1">
                        <a:lumMod val="75000"/>
                      </a:schemeClr>
                    </a:solidFill>
                  </a:rPr>
                  <a:t>3</a:t>
                </a:r>
                <a:r>
                  <a:rPr lang="en-US" altLang="en-US" sz="1800" dirty="0" smtClean="0">
                    <a:solidFill>
                      <a:schemeClr val="tx1">
                        <a:lumMod val="75000"/>
                      </a:schemeClr>
                    </a:solidFill>
                  </a:rPr>
                  <a:t>  4</a:t>
                </a:r>
                <a:endParaRPr lang="en-US" altLang="en-US" sz="1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AutoShape 44"/>
              <p:cNvSpPr>
                <a:spLocks noChangeArrowheads="1"/>
              </p:cNvSpPr>
              <p:nvPr/>
            </p:nvSpPr>
            <p:spPr bwMode="auto">
              <a:xfrm>
                <a:off x="2738438" y="5668963"/>
                <a:ext cx="70643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1800" dirty="0"/>
              </a:p>
            </p:txBody>
          </p:sp>
          <p:sp>
            <p:nvSpPr>
              <p:cNvPr id="23" name="AutoShape 45"/>
              <p:cNvSpPr>
                <a:spLocks noChangeArrowheads="1"/>
              </p:cNvSpPr>
              <p:nvPr/>
            </p:nvSpPr>
            <p:spPr bwMode="auto">
              <a:xfrm>
                <a:off x="3732213" y="5668963"/>
                <a:ext cx="687387" cy="42703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dirty="0"/>
                  <a:t>4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dirty="0">
                    <a:solidFill>
                      <a:schemeClr val="tx1">
                        <a:lumMod val="7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H="1">
              <a:off x="41425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7419180" y="3635376"/>
              <a:ext cx="685800" cy="228600"/>
            </a:xfrm>
            <a:prstGeom prst="line">
              <a:avLst/>
            </a:prstGeom>
            <a:noFill/>
            <a:ln w="76200">
              <a:solidFill>
                <a:schemeClr val="tx1">
                  <a:lumMod val="7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53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Worst-case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worst case for quick-sort occurs when the pivot is the unique minimum or maximum element</a:t>
                </a:r>
              </a:p>
              <a:p>
                <a:pPr lvl="1"/>
                <a:r>
                  <a:rPr lang="en-US" altLang="zh-TW" dirty="0" smtClean="0"/>
                  <a:t>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zh-TW" dirty="0" smtClean="0"/>
                  <a:t>and the other has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is proportional to: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+…+2+1=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Alternatively, using recurrence equations: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349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238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3249" name="Group 17"/>
          <p:cNvGraphicFramePr>
            <a:graphicFrameLocks noGrp="1"/>
          </p:cNvGraphicFramePr>
          <p:nvPr>
            <p:extLst/>
          </p:nvPr>
        </p:nvGraphicFramePr>
        <p:xfrm>
          <a:off x="8166100" y="1788879"/>
          <a:ext cx="1174751" cy="2590802"/>
        </p:xfrm>
        <a:graphic>
          <a:graphicData uri="http://schemas.openxmlformats.org/drawingml/2006/table">
            <a:tbl>
              <a:tblPr/>
              <a:tblGrid>
                <a:gridCol w="649288"/>
                <a:gridCol w="525463"/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depth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n 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charset="-120"/>
                          <a:sym typeface="Symbol" panose="05050102010706020507" pitchFamily="18" charset="2"/>
                        </a:rPr>
                        <a:t>-</a:t>
                      </a:r>
                      <a:r>
                        <a:rPr kumimoji="0" lang="en-US" altLang="zh-TW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  <a:sym typeface="Symbol" panose="05050102010706020507" pitchFamily="18" charset="2"/>
                        </a:rPr>
                        <a:t>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9589" y="4657493"/>
            <a:ext cx="3962400" cy="2057400"/>
            <a:chOff x="5715001" y="4267201"/>
            <a:chExt cx="3962400" cy="2057400"/>
          </a:xfrm>
        </p:grpSpPr>
        <p:sp>
          <p:nvSpPr>
            <p:cNvPr id="63494" name="AutoShape 4"/>
            <p:cNvSpPr>
              <a:spLocks noChangeArrowheads="1"/>
            </p:cNvSpPr>
            <p:nvPr/>
          </p:nvSpPr>
          <p:spPr bwMode="auto">
            <a:xfrm>
              <a:off x="7516814" y="4791075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5" name="AutoShape 5"/>
            <p:cNvSpPr>
              <a:spLocks noChangeArrowheads="1"/>
            </p:cNvSpPr>
            <p:nvPr/>
          </p:nvSpPr>
          <p:spPr bwMode="auto">
            <a:xfrm>
              <a:off x="8864600" y="5600700"/>
              <a:ext cx="762000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sp>
          <p:nvSpPr>
            <p:cNvPr id="63496" name="AutoShape 6"/>
            <p:cNvSpPr>
              <a:spLocks noChangeArrowheads="1"/>
            </p:cNvSpPr>
            <p:nvPr/>
          </p:nvSpPr>
          <p:spPr bwMode="auto">
            <a:xfrm>
              <a:off x="5715001" y="4791075"/>
              <a:ext cx="360363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7" name="AutoShape 7"/>
            <p:cNvSpPr>
              <a:spLocks noChangeArrowheads="1"/>
            </p:cNvSpPr>
            <p:nvPr/>
          </p:nvSpPr>
          <p:spPr bwMode="auto">
            <a:xfrm>
              <a:off x="7467601" y="5327650"/>
              <a:ext cx="352425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8" name="AutoShape 8"/>
            <p:cNvSpPr>
              <a:spLocks noChangeArrowheads="1"/>
            </p:cNvSpPr>
            <p:nvPr/>
          </p:nvSpPr>
          <p:spPr bwMode="auto">
            <a:xfrm>
              <a:off x="8821739" y="6107114"/>
              <a:ext cx="358775" cy="21748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sp>
          <p:nvSpPr>
            <p:cNvPr id="63499" name="AutoShape 9"/>
            <p:cNvSpPr>
              <a:spLocks noChangeArrowheads="1"/>
            </p:cNvSpPr>
            <p:nvPr/>
          </p:nvSpPr>
          <p:spPr bwMode="auto">
            <a:xfrm>
              <a:off x="9326564" y="6107114"/>
              <a:ext cx="350837" cy="21748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folHlink"/>
                </a:solidFill>
                <a:ea typeface="新細明體" charset="-120"/>
              </a:endParaRPr>
            </a:p>
          </p:txBody>
        </p:sp>
        <p:cxnSp>
          <p:nvCxnSpPr>
            <p:cNvPr id="63500" name="AutoShape 10"/>
            <p:cNvCxnSpPr>
              <a:cxnSpLocks noChangeShapeType="1"/>
              <a:stCxn id="63497" idx="0"/>
              <a:endCxn id="63494" idx="2"/>
            </p:cNvCxnSpPr>
            <p:nvPr/>
          </p:nvCxnSpPr>
          <p:spPr bwMode="auto">
            <a:xfrm flipV="1">
              <a:off x="7643813" y="5008564"/>
              <a:ext cx="525462" cy="3190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1" name="AutoShape 11"/>
            <p:cNvCxnSpPr>
              <a:cxnSpLocks noChangeShapeType="1"/>
              <a:endCxn id="63494" idx="2"/>
            </p:cNvCxnSpPr>
            <p:nvPr/>
          </p:nvCxnSpPr>
          <p:spPr bwMode="auto">
            <a:xfrm flipH="1" flipV="1">
              <a:off x="8169276" y="5008563"/>
              <a:ext cx="593725" cy="277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2" name="AutoShape 12"/>
            <p:cNvCxnSpPr>
              <a:cxnSpLocks noChangeShapeType="1"/>
              <a:stCxn id="63498" idx="0"/>
              <a:endCxn id="63495" idx="2"/>
            </p:cNvCxnSpPr>
            <p:nvPr/>
          </p:nvCxnSpPr>
          <p:spPr bwMode="auto">
            <a:xfrm flipV="1">
              <a:off x="9001126" y="5818189"/>
              <a:ext cx="2444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3" name="AutoShape 13"/>
            <p:cNvCxnSpPr>
              <a:cxnSpLocks noChangeShapeType="1"/>
              <a:stCxn id="63495" idx="2"/>
              <a:endCxn id="63499" idx="0"/>
            </p:cNvCxnSpPr>
            <p:nvPr/>
          </p:nvCxnSpPr>
          <p:spPr bwMode="auto">
            <a:xfrm>
              <a:off x="9245601" y="5818189"/>
              <a:ext cx="257175" cy="2889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04" name="AutoShape 14"/>
            <p:cNvSpPr>
              <a:spLocks noChangeArrowheads="1"/>
            </p:cNvSpPr>
            <p:nvPr/>
          </p:nvSpPr>
          <p:spPr bwMode="auto">
            <a:xfrm>
              <a:off x="5807075" y="4267201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chemeClr val="accent1"/>
                </a:solidFill>
                <a:ea typeface="新細明體" charset="-120"/>
              </a:endParaRPr>
            </a:p>
          </p:txBody>
        </p:sp>
        <p:cxnSp>
          <p:nvCxnSpPr>
            <p:cNvPr id="63505" name="AutoShape 15"/>
            <p:cNvCxnSpPr>
              <a:cxnSpLocks noChangeShapeType="1"/>
              <a:stCxn id="63496" idx="0"/>
              <a:endCxn id="63504" idx="2"/>
            </p:cNvCxnSpPr>
            <p:nvPr/>
          </p:nvCxnSpPr>
          <p:spPr bwMode="auto">
            <a:xfrm flipV="1">
              <a:off x="5895976" y="4486275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6" name="AutoShape 16"/>
            <p:cNvCxnSpPr>
              <a:cxnSpLocks noChangeShapeType="1"/>
              <a:stCxn id="63494" idx="0"/>
              <a:endCxn id="63504" idx="2"/>
            </p:cNvCxnSpPr>
            <p:nvPr/>
          </p:nvCxnSpPr>
          <p:spPr bwMode="auto">
            <a:xfrm flipH="1" flipV="1">
              <a:off x="7048501" y="4486275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18" name="Text Box 42"/>
            <p:cNvSpPr txBox="1">
              <a:spLocks noChangeArrowheads="1"/>
            </p:cNvSpPr>
            <p:nvPr/>
          </p:nvSpPr>
          <p:spPr bwMode="auto">
            <a:xfrm rot="2305880">
              <a:off x="8768646" y="516887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zh-TW" dirty="0">
                  <a:solidFill>
                    <a:schemeClr val="tx1"/>
                  </a:solidFill>
                  <a:ea typeface="新細明體" charset="-12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9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  <a:br>
              <a:rPr lang="en-US" altLang="zh-TW" dirty="0" smtClean="0"/>
            </a:br>
            <a:r>
              <a:rPr lang="en-US" altLang="zh-TW" sz="2800" dirty="0" smtClean="0"/>
              <a:t>removing equal split assumption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quick-sort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are each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one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has size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451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477292" y="3563952"/>
            <a:ext cx="7234238" cy="1283215"/>
            <a:chOff x="2681288" y="3386217"/>
            <a:chExt cx="7234238" cy="1283215"/>
          </a:xfrm>
        </p:grpSpPr>
        <p:sp>
          <p:nvSpPr>
            <p:cNvPr id="64518" name="AutoShape 4"/>
            <p:cNvSpPr>
              <a:spLocks noChangeArrowheads="1"/>
            </p:cNvSpPr>
            <p:nvPr/>
          </p:nvSpPr>
          <p:spPr bwMode="auto">
            <a:xfrm>
              <a:off x="4848225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7  9  7  6 </a:t>
              </a:r>
            </a:p>
          </p:txBody>
        </p:sp>
        <p:sp>
          <p:nvSpPr>
            <p:cNvPr id="64519" name="AutoShape 5"/>
            <p:cNvSpPr>
              <a:spLocks noChangeArrowheads="1"/>
            </p:cNvSpPr>
            <p:nvPr/>
          </p:nvSpPr>
          <p:spPr bwMode="auto">
            <a:xfrm>
              <a:off x="3201988" y="3386217"/>
              <a:ext cx="2392362" cy="2270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7  2  9  4 3  7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1 9</a:t>
              </a:r>
            </a:p>
          </p:txBody>
        </p:sp>
        <p:cxnSp>
          <p:nvCxnSpPr>
            <p:cNvPr id="64520" name="AutoShape 6"/>
            <p:cNvCxnSpPr>
              <a:cxnSpLocks noChangeShapeType="1"/>
              <a:stCxn id="64522" idx="0"/>
              <a:endCxn id="64519" idx="2"/>
            </p:cNvCxnSpPr>
            <p:nvPr/>
          </p:nvCxnSpPr>
          <p:spPr bwMode="auto">
            <a:xfrm flipV="1">
              <a:off x="3309939" y="3617991"/>
              <a:ext cx="1087437" cy="306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1" name="AutoShape 7"/>
            <p:cNvCxnSpPr>
              <a:cxnSpLocks noChangeShapeType="1"/>
              <a:stCxn id="64518" idx="0"/>
              <a:endCxn id="64519" idx="2"/>
            </p:cNvCxnSpPr>
            <p:nvPr/>
          </p:nvCxnSpPr>
          <p:spPr bwMode="auto">
            <a:xfrm flipH="1" flipV="1">
              <a:off x="4398963" y="3622754"/>
              <a:ext cx="1077912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2" name="AutoShape 8"/>
            <p:cNvSpPr>
              <a:spLocks noChangeArrowheads="1"/>
            </p:cNvSpPr>
            <p:nvPr/>
          </p:nvSpPr>
          <p:spPr bwMode="auto">
            <a:xfrm>
              <a:off x="2681288" y="3929142"/>
              <a:ext cx="1257300" cy="2254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2  4  3  1 </a:t>
              </a:r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>
              <a:off x="5033963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 flipH="1">
              <a:off x="3463925" y="3668791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8610601" y="3910091"/>
              <a:ext cx="1304925" cy="217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7 2 9 4 3 7 6</a:t>
              </a:r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>
              <a:off x="6808788" y="3910091"/>
              <a:ext cx="360362" cy="2174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>
                  <a:solidFill>
                    <a:schemeClr val="tx1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6900863" y="3386217"/>
              <a:ext cx="2482850" cy="2190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7  </a:t>
              </a:r>
              <a:r>
                <a:rPr lang="en-US" altLang="zh-TW" sz="1200" u="sng" dirty="0">
                  <a:solidFill>
                    <a:schemeClr val="tx1"/>
                  </a:solidFill>
                  <a:ea typeface="新細明體" charset="-120"/>
                </a:rPr>
                <a:t>2</a:t>
              </a:r>
              <a:r>
                <a:rPr lang="en-US" altLang="zh-TW" sz="1200" dirty="0">
                  <a:solidFill>
                    <a:schemeClr val="tx1"/>
                  </a:solidFill>
                  <a:ea typeface="新細明體" charset="-120"/>
                </a:rPr>
                <a:t>  9  4 3  7  6  1</a:t>
              </a:r>
              <a:endParaRPr lang="en-US" altLang="zh-TW" sz="1200" dirty="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endParaRPr>
            </a:p>
          </p:txBody>
        </p:sp>
        <p:cxnSp>
          <p:nvCxnSpPr>
            <p:cNvPr id="64528" name="AutoShape 14"/>
            <p:cNvCxnSpPr>
              <a:cxnSpLocks noChangeShapeType="1"/>
              <a:stCxn id="64526" idx="0"/>
              <a:endCxn id="64527" idx="2"/>
            </p:cNvCxnSpPr>
            <p:nvPr/>
          </p:nvCxnSpPr>
          <p:spPr bwMode="auto">
            <a:xfrm flipV="1">
              <a:off x="6989764" y="3605291"/>
              <a:ext cx="115252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9" name="AutoShape 15"/>
            <p:cNvCxnSpPr>
              <a:cxnSpLocks noChangeShapeType="1"/>
              <a:stCxn id="64525" idx="0"/>
              <a:endCxn id="64527" idx="2"/>
            </p:cNvCxnSpPr>
            <p:nvPr/>
          </p:nvCxnSpPr>
          <p:spPr bwMode="auto">
            <a:xfrm flipH="1" flipV="1">
              <a:off x="8142289" y="3605291"/>
              <a:ext cx="1120775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0" name="Line 16"/>
            <p:cNvSpPr>
              <a:spLocks noChangeShapeType="1"/>
            </p:cNvSpPr>
            <p:nvPr/>
          </p:nvSpPr>
          <p:spPr bwMode="auto">
            <a:xfrm>
              <a:off x="8893175" y="369101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 flipH="1">
              <a:off x="7216775" y="3646566"/>
              <a:ext cx="336550" cy="120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3708192" y="43001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call</a:t>
              </a:r>
            </a:p>
          </p:txBody>
        </p:sp>
        <p:sp>
          <p:nvSpPr>
            <p:cNvPr id="64533" name="Text Box 19"/>
            <p:cNvSpPr txBox="1">
              <a:spLocks noChangeArrowheads="1"/>
            </p:cNvSpPr>
            <p:nvPr/>
          </p:nvSpPr>
          <p:spPr bwMode="auto">
            <a:xfrm>
              <a:off x="7591962" y="4300100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Bad call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6222" y="5754689"/>
            <a:ext cx="4520580" cy="1054616"/>
            <a:chOff x="3828083" y="5754689"/>
            <a:chExt cx="4520580" cy="1054616"/>
          </a:xfrm>
        </p:grpSpPr>
        <p:grpSp>
          <p:nvGrpSpPr>
            <p:cNvPr id="64534" name="Group 20"/>
            <p:cNvGrpSpPr>
              <a:grpSpLocks/>
            </p:cNvGrpSpPr>
            <p:nvPr/>
          </p:nvGrpSpPr>
          <p:grpSpPr bwMode="auto">
            <a:xfrm>
              <a:off x="4005263" y="5754689"/>
              <a:ext cx="4343400" cy="381000"/>
              <a:chOff x="1776" y="3264"/>
              <a:chExt cx="2736" cy="240"/>
            </a:xfrm>
          </p:grpSpPr>
          <p:sp>
            <p:nvSpPr>
              <p:cNvPr id="64541" name="AutoShape 21"/>
              <p:cNvSpPr>
                <a:spLocks noChangeArrowheads="1"/>
              </p:cNvSpPr>
              <p:nvPr/>
            </p:nvSpPr>
            <p:spPr bwMode="auto">
              <a:xfrm>
                <a:off x="3538" y="3264"/>
                <a:ext cx="974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2" name="AutoShape 22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682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3" name="Rectangle 23"/>
              <p:cNvSpPr>
                <a:spLocks noChangeArrowheads="1"/>
              </p:cNvSpPr>
              <p:nvPr/>
            </p:nvSpPr>
            <p:spPr bwMode="auto">
              <a:xfrm>
                <a:off x="2400" y="3264"/>
                <a:ext cx="1192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4" name="AutoShape 24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2736" cy="24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1 2 3 4 5 6 7 8 9 10 11 12 </a:t>
                </a:r>
                <a:r>
                  <a:rPr lang="en-US" altLang="zh-TW" sz="1800" dirty="0" smtClean="0">
                    <a:solidFill>
                      <a:schemeClr val="tx1"/>
                    </a:solidFill>
                    <a:ea typeface="新細明體" charset="-120"/>
                  </a:rPr>
                  <a:t>13 </a:t>
                </a:r>
                <a:r>
                  <a:rPr lang="en-US" altLang="zh-TW" sz="1800" dirty="0">
                    <a:solidFill>
                      <a:schemeClr val="tx1"/>
                    </a:solidFill>
                    <a:ea typeface="新細明體" charset="-120"/>
                  </a:rPr>
                  <a:t>14 15 16</a:t>
                </a:r>
              </a:p>
            </p:txBody>
          </p:sp>
        </p:grpSp>
        <p:sp>
          <p:nvSpPr>
            <p:cNvPr id="64535" name="Text Box 25"/>
            <p:cNvSpPr txBox="1">
              <a:spLocks noChangeArrowheads="1"/>
            </p:cNvSpPr>
            <p:nvPr/>
          </p:nvSpPr>
          <p:spPr bwMode="auto">
            <a:xfrm>
              <a:off x="5215078" y="6439973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Good pivots</a:t>
              </a:r>
            </a:p>
          </p:txBody>
        </p:sp>
        <p:sp>
          <p:nvSpPr>
            <p:cNvPr id="64536" name="Text Box 26"/>
            <p:cNvSpPr txBox="1">
              <a:spLocks noChangeArrowheads="1"/>
            </p:cNvSpPr>
            <p:nvPr/>
          </p:nvSpPr>
          <p:spPr bwMode="auto">
            <a:xfrm>
              <a:off x="3828083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7" name="Text Box 27"/>
            <p:cNvSpPr txBox="1">
              <a:spLocks noChangeArrowheads="1"/>
            </p:cNvSpPr>
            <p:nvPr/>
          </p:nvSpPr>
          <p:spPr bwMode="auto">
            <a:xfrm>
              <a:off x="7086779" y="6434541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Bad pivots</a:t>
              </a:r>
            </a:p>
          </p:txBody>
        </p:sp>
        <p:sp>
          <p:nvSpPr>
            <p:cNvPr id="64538" name="AutoShape 28"/>
            <p:cNvSpPr>
              <a:spLocks/>
            </p:cNvSpPr>
            <p:nvPr/>
          </p:nvSpPr>
          <p:spPr bwMode="auto">
            <a:xfrm rot="-5400000">
              <a:off x="5795963" y="5335589"/>
              <a:ext cx="228600" cy="1981200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39" name="AutoShape 29"/>
            <p:cNvSpPr>
              <a:spLocks/>
            </p:cNvSpPr>
            <p:nvPr/>
          </p:nvSpPr>
          <p:spPr bwMode="auto">
            <a:xfrm rot="-5400000">
              <a:off x="4310063" y="5907089"/>
              <a:ext cx="228600" cy="838200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4540" name="AutoShape 30"/>
            <p:cNvSpPr>
              <a:spLocks/>
            </p:cNvSpPr>
            <p:nvPr/>
          </p:nvSpPr>
          <p:spPr bwMode="auto">
            <a:xfrm rot="-5400000">
              <a:off x="7586663" y="5678489"/>
              <a:ext cx="228600" cy="1295400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61737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Probabilistic Fact: </a:t>
                </a:r>
                <a:r>
                  <a:rPr lang="en-US" altLang="zh-TW" dirty="0" smtClean="0"/>
                  <a:t>The expected number of coin tosses required in order to get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heads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(e.g., it is expected to take 2 tosses to get heads)</a:t>
                </a:r>
              </a:p>
              <a:p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, we expect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ancestors are good calls</a:t>
                </a:r>
              </a:p>
              <a:p>
                <a:pPr lvl="1"/>
                <a:r>
                  <a:rPr lang="en-US" altLang="zh-TW" dirty="0" smtClean="0"/>
                  <a:t>The size of the input sequence for the current call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Therefore, we have</a:t>
                </a:r>
              </a:p>
              <a:p>
                <a:pPr lvl="1"/>
                <a:r>
                  <a:rPr lang="en-US" altLang="zh-TW" dirty="0" smtClean="0"/>
                  <a:t>For a node of depth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, the expected input size is one</a:t>
                </a:r>
              </a:p>
              <a:p>
                <a:pPr lvl="1"/>
                <a:r>
                  <a:rPr lang="en-US" altLang="zh-TW" dirty="0" smtClean="0"/>
                  <a:t>The expected height of the quick-sort tree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amount or work done at the nodes of the same depth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Thus, the expected running time of quick-sort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554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6173789" cy="4608514"/>
              </a:xfrm>
              <a:blipFill rotWithShape="0">
                <a:blip r:embed="rId3"/>
                <a:stretch>
                  <a:fillRect l="-987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96399"/>
              </p:ext>
            </p:extLst>
          </p:nvPr>
        </p:nvGraphicFramePr>
        <p:xfrm>
          <a:off x="7315200" y="1813839"/>
          <a:ext cx="487680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VISIO" r:id="rId4" imgW="7510680" imgH="4271040" progId="Visio.Drawing.6">
                  <p:embed/>
                </p:oleObj>
              </mc:Choice>
              <mc:Fallback>
                <p:oleObj name="VISIO" r:id="rId4" imgW="7510680" imgH="4271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13839"/>
                        <a:ext cx="4876800" cy="3052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7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Quick-Sort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Quick-sort can be implemented to run in-place</a:t>
                </a:r>
              </a:p>
              <a:p>
                <a:r>
                  <a:rPr lang="en-US" altLang="zh-TW" dirty="0" smtClean="0"/>
                  <a:t>In the partition step, we use replace operations to rearrange the elements of the input sequence such that</a:t>
                </a:r>
              </a:p>
              <a:p>
                <a:pPr lvl="1"/>
                <a:r>
                  <a:rPr lang="en-US" altLang="zh-TW" dirty="0" smtClean="0"/>
                  <a:t>the elements less than the pivot have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equal to the pivot have indices between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elements greater than the pivot have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recursive calls consider</a:t>
                </a:r>
              </a:p>
              <a:p>
                <a:pPr lvl="1"/>
                <a:r>
                  <a:rPr lang="en-US" altLang="zh-TW" dirty="0" smtClean="0"/>
                  <a:t>elements with indices less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elements with indices greater than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656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the elements between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random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 </a:t>
                </a:r>
                <a:r>
                  <a:rPr 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inPlacePartition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inPlaceQuickSort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6019800" cy="3541714"/>
              </a:xfrm>
              <a:blipFill rotWithShape="0">
                <a:blip r:embed="rId4"/>
                <a:stretch>
                  <a:fillRect l="-1216" t="-172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458201" y="228601"/>
          <a:ext cx="182721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Clip" r:id="rId5" imgW="1826640" imgH="1719000" progId="MS_ClipArt_Gallery.5">
                  <p:embed/>
                </p:oleObj>
              </mc:Choice>
              <mc:Fallback>
                <p:oleObj name="Clip" r:id="rId5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28601"/>
                        <a:ext cx="1827213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In-Place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Perform the partition using two indices to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(a similar method can split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).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Repeat until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cross: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to the right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Scan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to the left until finding an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Swap elements at indices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839201" y="228600"/>
          <a:ext cx="144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Clip" r:id="rId4" imgW="1826640" imgH="1719000" progId="MS_ClipArt_Gallery.5">
                  <p:embed/>
                </p:oleObj>
              </mc:Choice>
              <mc:Fallback>
                <p:oleObj name="Clip" r:id="rId4" imgW="1826640" imgH="1719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228600"/>
                        <a:ext cx="1446213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59643" y="3131430"/>
            <a:ext cx="6469535" cy="885855"/>
            <a:chOff x="2895600" y="2314545"/>
            <a:chExt cx="6469535" cy="885855"/>
          </a:xfrm>
        </p:grpSpPr>
        <p:sp>
          <p:nvSpPr>
            <p:cNvPr id="67591" name="AutoShape 5"/>
            <p:cNvSpPr>
              <a:spLocks noChangeArrowheads="1"/>
            </p:cNvSpPr>
            <p:nvPr/>
          </p:nvSpPr>
          <p:spPr bwMode="auto">
            <a:xfrm>
              <a:off x="2895600" y="2770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p:sp>
          <p:nvSpPr>
            <p:cNvPr id="67592" name="Text Box 6"/>
            <p:cNvSpPr txBox="1">
              <a:spLocks noChangeArrowheads="1"/>
            </p:cNvSpPr>
            <p:nvPr/>
          </p:nvSpPr>
          <p:spPr bwMode="auto">
            <a:xfrm>
              <a:off x="3048000" y="2314545"/>
              <a:ext cx="2423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7315200" y="23145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k</a:t>
              </a: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8035925" y="2771745"/>
              <a:ext cx="13292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ea typeface="新細明體" charset="-120"/>
                </a:rPr>
                <a:t>(pivot = 6)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5480785"/>
            <a:ext cx="4876800" cy="1211646"/>
            <a:chOff x="2971800" y="4960554"/>
            <a:chExt cx="4876800" cy="1211646"/>
          </a:xfrm>
        </p:grpSpPr>
        <p:sp>
          <p:nvSpPr>
            <p:cNvPr id="67595" name="AutoShape 9"/>
            <p:cNvSpPr>
              <a:spLocks noChangeArrowheads="1"/>
            </p:cNvSpPr>
            <p:nvPr/>
          </p:nvSpPr>
          <p:spPr bwMode="auto">
            <a:xfrm>
              <a:off x="2971800" y="5437188"/>
              <a:ext cx="4876800" cy="4302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3  2  5  1  0  7  3  5  9  2  7  9  8  9  7  </a:t>
              </a:r>
              <a:r>
                <a:rPr lang="en-US" altLang="zh-TW" sz="1800" b="1" u="sng">
                  <a:solidFill>
                    <a:schemeClr val="tx1"/>
                  </a:solidFill>
                  <a:ea typeface="新細明體" charset="-120"/>
                </a:rPr>
                <a:t>6</a:t>
              </a:r>
              <a:r>
                <a:rPr lang="en-US" altLang="zh-TW" sz="1800">
                  <a:solidFill>
                    <a:schemeClr val="tx1"/>
                  </a:solidFill>
                  <a:ea typeface="新細明體" charset="-120"/>
                </a:rPr>
                <a:t>  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𝑗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7726" y="4961405"/>
                  <a:ext cx="35253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b="-1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𝑘</m:t>
                        </m:r>
                      </m:oMath>
                    </m:oMathPara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6759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12781" y="4960554"/>
                  <a:ext cx="403764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598" name="Line 12"/>
            <p:cNvSpPr>
              <a:spLocks noChangeShapeType="1"/>
            </p:cNvSpPr>
            <p:nvPr/>
          </p:nvSpPr>
          <p:spPr bwMode="auto">
            <a:xfrm flipV="1">
              <a:off x="3124200" y="51816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599" name="Line 13"/>
            <p:cNvSpPr>
              <a:spLocks noChangeShapeType="1"/>
            </p:cNvSpPr>
            <p:nvPr/>
          </p:nvSpPr>
          <p:spPr bwMode="auto">
            <a:xfrm flipH="1">
              <a:off x="5867400" y="5181600"/>
              <a:ext cx="1676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600" name="Rectangle 14"/>
            <p:cNvSpPr>
              <a:spLocks noChangeArrowheads="1"/>
            </p:cNvSpPr>
            <p:nvPr/>
          </p:nvSpPr>
          <p:spPr bwMode="auto">
            <a:xfrm>
              <a:off x="4482785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1" name="Rectangle 15"/>
            <p:cNvSpPr>
              <a:spLocks noChangeArrowheads="1"/>
            </p:cNvSpPr>
            <p:nvPr/>
          </p:nvSpPr>
          <p:spPr bwMode="auto">
            <a:xfrm>
              <a:off x="5486400" y="5347494"/>
              <a:ext cx="304800" cy="6096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02" name="Freeform 16"/>
            <p:cNvSpPr>
              <a:spLocks/>
            </p:cNvSpPr>
            <p:nvPr/>
          </p:nvSpPr>
          <p:spPr bwMode="auto">
            <a:xfrm>
              <a:off x="4800600" y="6019800"/>
              <a:ext cx="685800" cy="152400"/>
            </a:xfrm>
            <a:custGeom>
              <a:avLst/>
              <a:gdLst>
                <a:gd name="T0" fmla="*/ 0 w 432"/>
                <a:gd name="T1" fmla="*/ 0 h 96"/>
                <a:gd name="T2" fmla="*/ 2147483647 w 432"/>
                <a:gd name="T3" fmla="*/ 2147483647 h 96"/>
                <a:gd name="T4" fmla="*/ 2147483647 w 432"/>
                <a:gd name="T5" fmla="*/ 0 h 96"/>
                <a:gd name="T6" fmla="*/ 0 60000 65536"/>
                <a:gd name="T7" fmla="*/ 0 60000 65536"/>
                <a:gd name="T8" fmla="*/ 0 60000 65536"/>
                <a:gd name="T9" fmla="*/ 0 w 432"/>
                <a:gd name="T10" fmla="*/ 0 h 96"/>
                <a:gd name="T11" fmla="*/ 432 w 43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">
                  <a:moveTo>
                    <a:pt x="0" y="0"/>
                  </a:moveTo>
                  <a:cubicBezTo>
                    <a:pt x="60" y="48"/>
                    <a:pt x="120" y="96"/>
                    <a:pt x="192" y="96"/>
                  </a:cubicBezTo>
                  <a:cubicBezTo>
                    <a:pt x="264" y="96"/>
                    <a:pt x="348" y="48"/>
                    <a:pt x="432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965623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en-U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en-US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965623"/>
                  </p:ext>
                </p:extLst>
              </p:nvPr>
            </p:nvGraphicFramePr>
            <p:xfrm>
              <a:off x="2353755" y="2097088"/>
              <a:ext cx="7484491" cy="389001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213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76190" r="-126540" b="-4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176190" r="-126540" b="-33904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245763" r="-12654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345763" r="-126540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825" t="-445763" r="-126540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2805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Sorting Lower Bound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404"/>
          <p:cNvGraphicFramePr>
            <a:graphicFrameLocks noChangeAspect="1"/>
          </p:cNvGraphicFramePr>
          <p:nvPr/>
        </p:nvGraphicFramePr>
        <p:xfrm>
          <a:off x="6629401" y="2709864"/>
          <a:ext cx="287972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Clip" r:id="rId4" imgW="3779640" imgH="3443040" progId="MS_ClipArt_Gallery.5">
                  <p:embed/>
                </p:oleObj>
              </mc:Choice>
              <mc:Fallback>
                <p:oleObj name="Clip" r:id="rId4" imgW="3779640" imgH="3443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2709864"/>
                        <a:ext cx="287972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9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Where does recursion happen in this algorithm?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Rewrite the step(s) of the algorithm to show this clearly.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298311" cy="460851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298311" cy="4608514"/>
              </a:xfrm>
              <a:blipFill rotWithShape="0">
                <a:blip r:embed="rId3"/>
                <a:stretch>
                  <a:fillRect l="-2071" t="-1190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Comparison-Based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Many sorting algorithms are comparison based.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They sort by making comparisons between pairs of objects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Examples: bubble-sort, selection-sort, insertion-sort, heap-sort, merge-sort, quick-sort, </a:t>
                </a:r>
                <a:r>
                  <a:rPr lang="en-US" altLang="en-US" dirty="0" smtClean="0"/>
                  <a:t>...</a:t>
                </a: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Let us therefore derive a lower bound on the running time of any algorithm that uses comparisons to sort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elements,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05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091"/>
          <p:cNvGraphicFramePr>
            <a:graphicFrameLocks noChangeAspect="1"/>
          </p:cNvGraphicFramePr>
          <p:nvPr/>
        </p:nvGraphicFramePr>
        <p:xfrm>
          <a:off x="8745539" y="152400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Clip" r:id="rId4" imgW="3464280" imgH="3468960" progId="MS_ClipArt_Gallery.5">
                  <p:embed/>
                </p:oleObj>
              </mc:Choice>
              <mc:Fallback>
                <p:oleObj name="Clip" r:id="rId4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9" y="152400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989763" y="2915443"/>
            <a:ext cx="3276601" cy="2209800"/>
            <a:chOff x="5486400" y="3962401"/>
            <a:chExt cx="3276601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AutoShape 1092"/>
                <p:cNvSpPr>
                  <a:spLocks noChangeArrowheads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dirty="0" smtClean="0"/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en-US" dirty="0" smtClean="0"/>
                    <a:t>?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2055" name="AutoShape 10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86400" y="4267200"/>
                  <a:ext cx="2514600" cy="1447800"/>
                </a:xfrm>
                <a:prstGeom prst="flowChartDecision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6" name="AutoShape 1095"/>
            <p:cNvCxnSpPr>
              <a:cxnSpLocks noChangeShapeType="1"/>
              <a:stCxn id="2055" idx="2"/>
            </p:cNvCxnSpPr>
            <p:nvPr/>
          </p:nvCxnSpPr>
          <p:spPr bwMode="auto">
            <a:xfrm rot="5400000">
              <a:off x="5891213" y="5319713"/>
              <a:ext cx="447675" cy="12573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1096"/>
            <p:cNvCxnSpPr>
              <a:cxnSpLocks noChangeShapeType="1"/>
              <a:stCxn id="2055" idx="3"/>
            </p:cNvCxnSpPr>
            <p:nvPr/>
          </p:nvCxnSpPr>
          <p:spPr bwMode="auto">
            <a:xfrm>
              <a:off x="8010526" y="4991100"/>
              <a:ext cx="752475" cy="118110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Text Box 1097"/>
            <p:cNvSpPr txBox="1">
              <a:spLocks noChangeArrowheads="1"/>
            </p:cNvSpPr>
            <p:nvPr/>
          </p:nvSpPr>
          <p:spPr bwMode="auto">
            <a:xfrm>
              <a:off x="5919788" y="5775326"/>
              <a:ext cx="5572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yes</a:t>
              </a:r>
            </a:p>
          </p:txBody>
        </p:sp>
        <p:sp>
          <p:nvSpPr>
            <p:cNvPr id="2059" name="Text Box 1098"/>
            <p:cNvSpPr txBox="1">
              <a:spLocks noChangeArrowheads="1"/>
            </p:cNvSpPr>
            <p:nvPr/>
          </p:nvSpPr>
          <p:spPr bwMode="auto">
            <a:xfrm>
              <a:off x="8147050" y="4632326"/>
              <a:ext cx="463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no</a:t>
              </a:r>
            </a:p>
          </p:txBody>
        </p:sp>
        <p:cxnSp>
          <p:nvCxnSpPr>
            <p:cNvPr id="2060" name="AutoShape 1101"/>
            <p:cNvCxnSpPr>
              <a:cxnSpLocks noChangeShapeType="1"/>
              <a:endCxn id="2055" idx="0"/>
            </p:cNvCxnSpPr>
            <p:nvPr/>
          </p:nvCxnSpPr>
          <p:spPr bwMode="auto">
            <a:xfrm rot="10800000" flipV="1">
              <a:off x="6743700" y="3962401"/>
              <a:ext cx="952500" cy="295275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99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Counting Comparisons</a:t>
            </a:r>
          </a:p>
        </p:txBody>
      </p:sp>
      <p:sp>
        <p:nvSpPr>
          <p:cNvPr id="3078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 us just count comparisons then.</a:t>
            </a:r>
          </a:p>
          <a:p>
            <a:pPr eaLnBrk="1" hangingPunct="1"/>
            <a:r>
              <a:rPr lang="en-US" altLang="en-US" dirty="0" smtClean="0"/>
              <a:t>Each possible run of the algorithm corresponds to a root-to-leaf path in a </a:t>
            </a:r>
            <a:r>
              <a:rPr lang="en-US" altLang="en-US" dirty="0" smtClean="0">
                <a:solidFill>
                  <a:schemeClr val="tx2"/>
                </a:solidFill>
              </a:rPr>
              <a:t>decision tree</a:t>
            </a:r>
            <a:endParaRPr lang="en-US" altLang="en-US" dirty="0" smtClean="0"/>
          </a:p>
        </p:txBody>
      </p:sp>
      <p:graphicFrame>
        <p:nvGraphicFramePr>
          <p:cNvPr id="3074" name="Object 2054"/>
          <p:cNvGraphicFramePr>
            <a:graphicFrameLocks noChangeAspect="1"/>
          </p:cNvGraphicFramePr>
          <p:nvPr>
            <p:extLst/>
          </p:nvPr>
        </p:nvGraphicFramePr>
        <p:xfrm>
          <a:off x="3200401" y="3417494"/>
          <a:ext cx="5332413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VISIO" r:id="rId3" imgW="5635800" imgH="3470040" progId="Visio.Drawing.6">
                  <p:embed/>
                </p:oleObj>
              </mc:Choice>
              <mc:Fallback>
                <p:oleObj name="VISIO" r:id="rId3" imgW="5635800" imgH="347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417494"/>
                        <a:ext cx="5332413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Decision Tree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 smtClean="0"/>
                  <a:t>The height of the decision tree is a lower bound on the running time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Every input permutation must lead to a separate leaf </a:t>
                </a:r>
                <a:r>
                  <a:rPr lang="en-US" altLang="en-US" sz="2000" dirty="0" smtClean="0"/>
                  <a:t>output</a:t>
                </a: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If not, some input …4…5… would have same output ordering as …5…4…, which would be wrong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/>
                  <a:t>Since there are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!=1∗2∗…∗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leaves, the height is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0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1467"/>
              </p:ext>
            </p:extLst>
          </p:nvPr>
        </p:nvGraphicFramePr>
        <p:xfrm>
          <a:off x="5685961" y="2249486"/>
          <a:ext cx="5610225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VISIO" r:id="rId4" imgW="7208640" imgH="4082400" progId="Visio.Drawing.6">
                  <p:embed/>
                </p:oleObj>
              </mc:Choice>
              <mc:Fallback>
                <p:oleObj name="VISIO" r:id="rId4" imgW="7208640" imgH="408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61" y="2249486"/>
                        <a:ext cx="5610225" cy="3176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Any comparison-based sorting algorithm takes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 smtClean="0"/>
                  <a:t> time</a:t>
                </a:r>
                <a:br>
                  <a:rPr lang="en-US" altLang="en-US" dirty="0" smtClean="0"/>
                </a:b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altLang="en-US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That is, any comparison-based sorting algorithm must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 smtClean="0">
                    <a:latin typeface="Symbol" panose="05050102010706020507" pitchFamily="18" charset="2"/>
                  </a:rPr>
                  <a:t>)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time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3" name="Object 34"/>
          <p:cNvGraphicFramePr>
            <a:graphicFrameLocks noChangeAspect="1"/>
          </p:cNvGraphicFramePr>
          <p:nvPr/>
        </p:nvGraphicFramePr>
        <p:xfrm>
          <a:off x="8763000" y="228600"/>
          <a:ext cx="15176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Clip" r:id="rId5" imgW="2204280" imgH="2129040" progId="MS_ClipArt_Gallery.5">
                  <p:embed/>
                </p:oleObj>
              </mc:Choice>
              <mc:Fallback>
                <p:oleObj name="Clip" r:id="rId5" imgW="2204280" imgH="21290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28600"/>
                        <a:ext cx="15176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Bucket-Sort and Radix-Sort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sort in linear time?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91668" y="4939268"/>
            <a:ext cx="5715000" cy="1012269"/>
            <a:chOff x="3810000" y="3938588"/>
            <a:chExt cx="5715000" cy="1012269"/>
          </a:xfrm>
        </p:grpSpPr>
        <p:cxnSp>
          <p:nvCxnSpPr>
            <p:cNvPr id="80901" name="AutoShape 3"/>
            <p:cNvCxnSpPr>
              <a:cxnSpLocks noChangeShapeType="1"/>
              <a:stCxn id="80914" idx="3"/>
              <a:endCxn id="80918" idx="1"/>
            </p:cNvCxnSpPr>
            <p:nvPr/>
          </p:nvCxnSpPr>
          <p:spPr bwMode="auto">
            <a:xfrm>
              <a:off x="8137525" y="4105275"/>
              <a:ext cx="87788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42560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45910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4926014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5259388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0906" name="Rectangle 8"/>
            <p:cNvSpPr>
              <a:spLocks noChangeArrowheads="1"/>
            </p:cNvSpPr>
            <p:nvPr/>
          </p:nvSpPr>
          <p:spPr bwMode="auto">
            <a:xfrm>
              <a:off x="55943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0907" name="Rectangle 9"/>
            <p:cNvSpPr>
              <a:spLocks noChangeArrowheads="1"/>
            </p:cNvSpPr>
            <p:nvPr/>
          </p:nvSpPr>
          <p:spPr bwMode="auto">
            <a:xfrm>
              <a:off x="59293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0908" name="Rectangle 10"/>
            <p:cNvSpPr>
              <a:spLocks noChangeArrowheads="1"/>
            </p:cNvSpPr>
            <p:nvPr/>
          </p:nvSpPr>
          <p:spPr bwMode="auto">
            <a:xfrm>
              <a:off x="6264276" y="4516438"/>
              <a:ext cx="333375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0909" name="Rectangle 11"/>
            <p:cNvSpPr>
              <a:spLocks noChangeArrowheads="1"/>
            </p:cNvSpPr>
            <p:nvPr/>
          </p:nvSpPr>
          <p:spPr bwMode="auto">
            <a:xfrm>
              <a:off x="6597651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0910" name="Rectangle 12"/>
            <p:cNvSpPr>
              <a:spLocks noChangeArrowheads="1"/>
            </p:cNvSpPr>
            <p:nvPr/>
          </p:nvSpPr>
          <p:spPr bwMode="auto">
            <a:xfrm>
              <a:off x="6932613" y="4516438"/>
              <a:ext cx="334962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0911" name="Rectangle 13"/>
            <p:cNvSpPr>
              <a:spLocks noChangeArrowheads="1"/>
            </p:cNvSpPr>
            <p:nvPr/>
          </p:nvSpPr>
          <p:spPr bwMode="auto">
            <a:xfrm>
              <a:off x="7267576" y="4516438"/>
              <a:ext cx="334963" cy="3349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0912" name="Text Box 14"/>
            <p:cNvSpPr txBox="1">
              <a:spLocks noChangeArrowheads="1"/>
            </p:cNvSpPr>
            <p:nvPr/>
          </p:nvSpPr>
          <p:spPr bwMode="auto">
            <a:xfrm>
              <a:off x="3867150" y="4581525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3" name="AutoShape 15"/>
            <p:cNvSpPr>
              <a:spLocks noChangeArrowheads="1"/>
            </p:cNvSpPr>
            <p:nvPr/>
          </p:nvSpPr>
          <p:spPr bwMode="auto">
            <a:xfrm>
              <a:off x="428307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1, </a:t>
              </a:r>
              <a:r>
                <a:rPr lang="en-US" altLang="zh-TW" sz="18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0914" name="AutoShape 16"/>
            <p:cNvSpPr>
              <a:spLocks noChangeArrowheads="1"/>
            </p:cNvSpPr>
            <p:nvPr/>
          </p:nvSpPr>
          <p:spPr bwMode="auto">
            <a:xfrm>
              <a:off x="7629525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0915" name="AutoShape 17"/>
            <p:cNvSpPr>
              <a:spLocks noChangeArrowheads="1"/>
            </p:cNvSpPr>
            <p:nvPr/>
          </p:nvSpPr>
          <p:spPr bwMode="auto">
            <a:xfrm>
              <a:off x="832643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0916" name="AutoShape 18"/>
            <p:cNvSpPr>
              <a:spLocks noChangeArrowheads="1"/>
            </p:cNvSpPr>
            <p:nvPr/>
          </p:nvSpPr>
          <p:spPr bwMode="auto">
            <a:xfrm>
              <a:off x="6402388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0917" name="AutoShape 19"/>
            <p:cNvSpPr>
              <a:spLocks noChangeArrowheads="1"/>
            </p:cNvSpPr>
            <p:nvPr/>
          </p:nvSpPr>
          <p:spPr bwMode="auto">
            <a:xfrm>
              <a:off x="567690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0918" name="AutoShape 20"/>
            <p:cNvSpPr>
              <a:spLocks noChangeArrowheads="1"/>
            </p:cNvSpPr>
            <p:nvPr/>
          </p:nvSpPr>
          <p:spPr bwMode="auto">
            <a:xfrm>
              <a:off x="9023350" y="3938588"/>
              <a:ext cx="501650" cy="3349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7, </a:t>
              </a:r>
              <a:r>
                <a:rPr lang="en-US" altLang="zh-TW" sz="1800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cxnSp>
          <p:nvCxnSpPr>
            <p:cNvPr id="80919" name="AutoShape 21"/>
            <p:cNvCxnSpPr>
              <a:cxnSpLocks noChangeShapeType="1"/>
              <a:stCxn id="80917" idx="3"/>
              <a:endCxn id="80916" idx="1"/>
            </p:cNvCxnSpPr>
            <p:nvPr/>
          </p:nvCxnSpPr>
          <p:spPr bwMode="auto">
            <a:xfrm>
              <a:off x="6186488" y="4105275"/>
              <a:ext cx="20796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0" name="Text Box 22"/>
            <p:cNvSpPr txBox="1">
              <a:spLocks noChangeArrowheads="1"/>
            </p:cNvSpPr>
            <p:nvPr/>
          </p:nvSpPr>
          <p:spPr bwMode="auto">
            <a:xfrm>
              <a:off x="4228326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1" name="Text Box 23"/>
            <p:cNvSpPr txBox="1">
              <a:spLocks noChangeArrowheads="1"/>
            </p:cNvSpPr>
            <p:nvPr/>
          </p:nvSpPr>
          <p:spPr bwMode="auto">
            <a:xfrm>
              <a:off x="48998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2" name="Text Box 24"/>
            <p:cNvSpPr txBox="1">
              <a:spLocks noChangeArrowheads="1"/>
            </p:cNvSpPr>
            <p:nvPr/>
          </p:nvSpPr>
          <p:spPr bwMode="auto">
            <a:xfrm>
              <a:off x="5572938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3" name="Text Box 25"/>
            <p:cNvSpPr txBox="1">
              <a:spLocks noChangeArrowheads="1"/>
            </p:cNvSpPr>
            <p:nvPr/>
          </p:nvSpPr>
          <p:spPr bwMode="auto">
            <a:xfrm>
              <a:off x="59079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4" name="Text Box 26"/>
            <p:cNvSpPr txBox="1">
              <a:spLocks noChangeArrowheads="1"/>
            </p:cNvSpPr>
            <p:nvPr/>
          </p:nvSpPr>
          <p:spPr bwMode="auto">
            <a:xfrm>
              <a:off x="62444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5" name="Text Box 27"/>
            <p:cNvSpPr txBox="1">
              <a:spLocks noChangeArrowheads="1"/>
            </p:cNvSpPr>
            <p:nvPr/>
          </p:nvSpPr>
          <p:spPr bwMode="auto">
            <a:xfrm>
              <a:off x="691755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6" name="Text Box 28"/>
            <p:cNvSpPr txBox="1">
              <a:spLocks noChangeArrowheads="1"/>
            </p:cNvSpPr>
            <p:nvPr/>
          </p:nvSpPr>
          <p:spPr bwMode="auto">
            <a:xfrm>
              <a:off x="7254101" y="4505326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80927" name="Freeform 29"/>
            <p:cNvSpPr>
              <a:spLocks/>
            </p:cNvSpPr>
            <p:nvPr/>
          </p:nvSpPr>
          <p:spPr bwMode="auto">
            <a:xfrm>
              <a:off x="3810000" y="4070351"/>
              <a:ext cx="946150" cy="606425"/>
            </a:xfrm>
            <a:custGeom>
              <a:avLst/>
              <a:gdLst>
                <a:gd name="T0" fmla="*/ 2147483647 w 815"/>
                <a:gd name="T1" fmla="*/ 2147483647 h 522"/>
                <a:gd name="T2" fmla="*/ 2147483647 w 815"/>
                <a:gd name="T3" fmla="*/ 2147483647 h 522"/>
                <a:gd name="T4" fmla="*/ 2147483647 w 815"/>
                <a:gd name="T5" fmla="*/ 2147483647 h 522"/>
                <a:gd name="T6" fmla="*/ 2147483647 w 815"/>
                <a:gd name="T7" fmla="*/ 0 h 5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5"/>
                <a:gd name="T13" fmla="*/ 0 h 522"/>
                <a:gd name="T14" fmla="*/ 815 w 815"/>
                <a:gd name="T15" fmla="*/ 522 h 5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5" h="522">
                  <a:moveTo>
                    <a:pt x="815" y="522"/>
                  </a:moveTo>
                  <a:cubicBezTo>
                    <a:pt x="788" y="484"/>
                    <a:pt x="782" y="351"/>
                    <a:pt x="653" y="288"/>
                  </a:cubicBezTo>
                  <a:cubicBezTo>
                    <a:pt x="524" y="225"/>
                    <a:pt x="82" y="192"/>
                    <a:pt x="41" y="144"/>
                  </a:cubicBezTo>
                  <a:cubicBezTo>
                    <a:pt x="0" y="96"/>
                    <a:pt x="331" y="30"/>
                    <a:pt x="40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8" name="Freeform 30"/>
            <p:cNvSpPr>
              <a:spLocks/>
            </p:cNvSpPr>
            <p:nvPr/>
          </p:nvSpPr>
          <p:spPr bwMode="auto">
            <a:xfrm>
              <a:off x="5322888" y="4092575"/>
              <a:ext cx="347662" cy="577850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929" name="Freeform 31"/>
            <p:cNvSpPr>
              <a:spLocks/>
            </p:cNvSpPr>
            <p:nvPr/>
          </p:nvSpPr>
          <p:spPr bwMode="auto">
            <a:xfrm>
              <a:off x="6772276" y="4113213"/>
              <a:ext cx="849313" cy="563562"/>
            </a:xfrm>
            <a:custGeom>
              <a:avLst/>
              <a:gdLst>
                <a:gd name="T0" fmla="*/ 0 w 732"/>
                <a:gd name="T1" fmla="*/ 2147483647 h 486"/>
                <a:gd name="T2" fmla="*/ 2147483647 w 732"/>
                <a:gd name="T3" fmla="*/ 2147483647 h 486"/>
                <a:gd name="T4" fmla="*/ 2147483647 w 732"/>
                <a:gd name="T5" fmla="*/ 2147483647 h 486"/>
                <a:gd name="T6" fmla="*/ 2147483647 w 732"/>
                <a:gd name="T7" fmla="*/ 0 h 4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2"/>
                <a:gd name="T13" fmla="*/ 0 h 486"/>
                <a:gd name="T14" fmla="*/ 732 w 732"/>
                <a:gd name="T15" fmla="*/ 486 h 4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2" h="486">
                  <a:moveTo>
                    <a:pt x="0" y="486"/>
                  </a:moveTo>
                  <a:cubicBezTo>
                    <a:pt x="12" y="449"/>
                    <a:pt x="20" y="329"/>
                    <a:pt x="78" y="264"/>
                  </a:cubicBezTo>
                  <a:cubicBezTo>
                    <a:pt x="136" y="199"/>
                    <a:pt x="239" y="140"/>
                    <a:pt x="348" y="96"/>
                  </a:cubicBezTo>
                  <a:cubicBezTo>
                    <a:pt x="457" y="52"/>
                    <a:pt x="652" y="20"/>
                    <a:pt x="73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2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Bucket-Sort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Let be S be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 (key, element) items with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Bucket-sort </a:t>
                </a:r>
                <a:r>
                  <a:rPr lang="en-US" altLang="zh-TW" dirty="0" smtClean="0"/>
                  <a:t>uses the keys as indices into an auxiliary array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dirty="0" smtClean="0"/>
                  <a:t> of sequences (buckets)</a:t>
                </a:r>
              </a:p>
              <a:p>
                <a:pPr lvl="1"/>
                <a:r>
                  <a:rPr lang="en-US" altLang="zh-TW" dirty="0" smtClean="0"/>
                  <a:t>Phase 1: Empty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by moving each entry into its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Phase 2: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, move the items of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TW" dirty="0" smtClean="0"/>
                  <a:t> to the end of  sequence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Analysis:</a:t>
                </a:r>
              </a:p>
              <a:p>
                <a:pPr lvl="1"/>
                <a:r>
                  <a:rPr lang="en-US" altLang="zh-TW" dirty="0" smtClean="0"/>
                  <a:t>Phase 1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Phase 2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Bucket-sort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8295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3"/>
                <a:stretch>
                  <a:fillRect l="-1250" t="-1587"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448698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bucketSort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entries with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nondecreasing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order of the keys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empty sequences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insert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at the end of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 smtClean="0">
                  <a:latin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at the 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14278" cy="4486980"/>
              </a:xfrm>
              <a:blipFill rotWithShape="0">
                <a:blip r:embed="rId4"/>
                <a:stretch>
                  <a:fillRect l="-1327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946" name="Object 2"/>
          <p:cNvGraphicFramePr>
            <a:graphicFrameLocks noChangeAspect="1"/>
          </p:cNvGraphicFramePr>
          <p:nvPr>
            <p:extLst/>
          </p:nvPr>
        </p:nvGraphicFramePr>
        <p:xfrm>
          <a:off x="8091139" y="466120"/>
          <a:ext cx="1676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Clip" r:id="rId5" imgW="4036320" imgH="3468960" progId="MS_ClipArt_Gallery.5">
                  <p:embed/>
                </p:oleObj>
              </mc:Choice>
              <mc:Fallback>
                <p:oleObj name="Clip" r:id="rId5" imgW="403632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39" y="466120"/>
                        <a:ext cx="16764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7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>
            <p:extLst/>
          </p:nvPr>
        </p:nvGraphicFramePr>
        <p:xfrm>
          <a:off x="7989849" y="467421"/>
          <a:ext cx="210978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Clip" r:id="rId4" imgW="4674960" imgH="3934080" progId="MS_ClipArt_Gallery.2">
                  <p:embed/>
                </p:oleObj>
              </mc:Choice>
              <mc:Fallback>
                <p:oleObj name="Clip" r:id="rId4" imgW="467496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49" y="467421"/>
                        <a:ext cx="2109787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2652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新細明體" charset="-120"/>
              </a:rPr>
              <a:t>Key range </a:t>
            </a:r>
            <a:r>
              <a:rPr lang="en-US" altLang="zh-TW" dirty="0" smtClean="0">
                <a:latin typeface="Times New Roman" panose="02020603050405020304" pitchFamily="18" charset="0"/>
                <a:ea typeface="新細明體" charset="-120"/>
              </a:rPr>
              <a:t>[37, 46]</a:t>
            </a:r>
            <a:r>
              <a:rPr lang="en-US" altLang="zh-TW" dirty="0" smtClean="0">
                <a:ea typeface="新細明體" charset="-120"/>
              </a:rPr>
              <a:t> – map to buckets [0,9]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grpSp>
        <p:nvGrpSpPr>
          <p:cNvPr id="87047" name="Group 5"/>
          <p:cNvGrpSpPr>
            <a:grpSpLocks/>
          </p:cNvGrpSpPr>
          <p:nvPr/>
        </p:nvGrpSpPr>
        <p:grpSpPr bwMode="auto">
          <a:xfrm>
            <a:off x="2676487" y="2767361"/>
            <a:ext cx="6781800" cy="457200"/>
            <a:chOff x="744" y="1392"/>
            <a:chExt cx="4272" cy="288"/>
          </a:xfrm>
        </p:grpSpPr>
        <p:cxnSp>
          <p:nvCxnSpPr>
            <p:cNvPr id="87086" name="AutoShape 6"/>
            <p:cNvCxnSpPr>
              <a:cxnSpLocks noChangeShapeType="1"/>
              <a:stCxn id="87087" idx="3"/>
              <a:endCxn id="87092" idx="1"/>
            </p:cNvCxnSpPr>
            <p:nvPr/>
          </p:nvCxnSpPr>
          <p:spPr bwMode="auto">
            <a:xfrm>
              <a:off x="1182" y="1536"/>
              <a:ext cx="33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87" name="AutoShape 7"/>
            <p:cNvSpPr>
              <a:spLocks noChangeArrowheads="1"/>
            </p:cNvSpPr>
            <p:nvPr/>
          </p:nvSpPr>
          <p:spPr bwMode="auto">
            <a:xfrm>
              <a:off x="74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87088" name="AutoShape 8"/>
            <p:cNvSpPr>
              <a:spLocks noChangeArrowheads="1"/>
            </p:cNvSpPr>
            <p:nvPr/>
          </p:nvSpPr>
          <p:spPr bwMode="auto">
            <a:xfrm>
              <a:off x="1512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87089" name="AutoShape 9"/>
            <p:cNvSpPr>
              <a:spLocks noChangeArrowheads="1"/>
            </p:cNvSpPr>
            <p:nvPr/>
          </p:nvSpPr>
          <p:spPr bwMode="auto">
            <a:xfrm>
              <a:off x="2280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7090" name="AutoShape 10"/>
            <p:cNvSpPr>
              <a:spLocks noChangeArrowheads="1"/>
            </p:cNvSpPr>
            <p:nvPr/>
          </p:nvSpPr>
          <p:spPr bwMode="auto">
            <a:xfrm>
              <a:off x="3048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87091" name="AutoShape 11"/>
            <p:cNvSpPr>
              <a:spLocks noChangeArrowheads="1"/>
            </p:cNvSpPr>
            <p:nvPr/>
          </p:nvSpPr>
          <p:spPr bwMode="auto">
            <a:xfrm>
              <a:off x="3816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87092" name="AutoShape 12"/>
            <p:cNvSpPr>
              <a:spLocks noChangeArrowheads="1"/>
            </p:cNvSpPr>
            <p:nvPr/>
          </p:nvSpPr>
          <p:spPr bwMode="auto">
            <a:xfrm>
              <a:off x="4584" y="13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6487" y="6272561"/>
            <a:ext cx="6781800" cy="457200"/>
            <a:chOff x="2676487" y="6272561"/>
            <a:chExt cx="6781800" cy="457200"/>
          </a:xfrm>
        </p:grpSpPr>
        <p:cxnSp>
          <p:nvCxnSpPr>
            <p:cNvPr id="87048" name="AutoShape 14"/>
            <p:cNvCxnSpPr>
              <a:cxnSpLocks noChangeShapeType="1"/>
              <a:stCxn id="265231" idx="3"/>
              <a:endCxn id="265236" idx="1"/>
            </p:cNvCxnSpPr>
            <p:nvPr/>
          </p:nvCxnSpPr>
          <p:spPr bwMode="auto">
            <a:xfrm>
              <a:off x="3371812" y="6501161"/>
              <a:ext cx="53911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31" name="AutoShape 15"/>
            <p:cNvSpPr>
              <a:spLocks noChangeArrowheads="1"/>
            </p:cNvSpPr>
            <p:nvPr/>
          </p:nvSpPr>
          <p:spPr bwMode="auto">
            <a:xfrm>
              <a:off x="2676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32" name="AutoShape 16"/>
            <p:cNvSpPr>
              <a:spLocks noChangeArrowheads="1"/>
            </p:cNvSpPr>
            <p:nvPr/>
          </p:nvSpPr>
          <p:spPr bwMode="auto">
            <a:xfrm>
              <a:off x="38956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265233" name="AutoShape 17"/>
            <p:cNvSpPr>
              <a:spLocks noChangeArrowheads="1"/>
            </p:cNvSpPr>
            <p:nvPr/>
          </p:nvSpPr>
          <p:spPr bwMode="auto">
            <a:xfrm>
              <a:off x="51148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34" name="AutoShape 18"/>
            <p:cNvSpPr>
              <a:spLocks noChangeArrowheads="1"/>
            </p:cNvSpPr>
            <p:nvPr/>
          </p:nvSpPr>
          <p:spPr bwMode="auto">
            <a:xfrm>
              <a:off x="63340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35" name="AutoShape 19"/>
            <p:cNvSpPr>
              <a:spLocks noChangeArrowheads="1"/>
            </p:cNvSpPr>
            <p:nvPr/>
          </p:nvSpPr>
          <p:spPr bwMode="auto">
            <a:xfrm>
              <a:off x="75532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36" name="AutoShape 20"/>
            <p:cNvSpPr>
              <a:spLocks noChangeArrowheads="1"/>
            </p:cNvSpPr>
            <p:nvPr/>
          </p:nvSpPr>
          <p:spPr bwMode="auto">
            <a:xfrm>
              <a:off x="8772487" y="627256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</p:grpSp>
      <p:sp>
        <p:nvSpPr>
          <p:cNvPr id="87055" name="AutoShape 21"/>
          <p:cNvSpPr>
            <a:spLocks noChangeArrowheads="1"/>
          </p:cNvSpPr>
          <p:nvPr/>
        </p:nvSpPr>
        <p:spPr bwMode="auto">
          <a:xfrm>
            <a:off x="5876887" y="3354736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Phase 1</a:t>
            </a:r>
          </a:p>
        </p:txBody>
      </p:sp>
      <p:sp>
        <p:nvSpPr>
          <p:cNvPr id="87056" name="AutoShape 22"/>
          <p:cNvSpPr>
            <a:spLocks noChangeArrowheads="1"/>
          </p:cNvSpPr>
          <p:nvPr/>
        </p:nvSpPr>
        <p:spPr bwMode="auto">
          <a:xfrm>
            <a:off x="5876887" y="5662961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Phase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4849" y="4018311"/>
            <a:ext cx="6400800" cy="1247775"/>
            <a:chOff x="2274849" y="4018311"/>
            <a:chExt cx="6400800" cy="1247775"/>
          </a:xfrm>
        </p:grpSpPr>
        <p:cxnSp>
          <p:nvCxnSpPr>
            <p:cNvPr id="265240" name="AutoShape 24"/>
            <p:cNvCxnSpPr>
              <a:cxnSpLocks noChangeShapeType="1"/>
              <a:stCxn id="265253" idx="3"/>
              <a:endCxn id="265254" idx="1"/>
            </p:cNvCxnSpPr>
            <p:nvPr/>
          </p:nvCxnSpPr>
          <p:spPr bwMode="auto">
            <a:xfrm>
              <a:off x="7732674" y="4246911"/>
              <a:ext cx="2476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58" name="Rectangle 25"/>
            <p:cNvSpPr>
              <a:spLocks noChangeArrowheads="1"/>
            </p:cNvSpPr>
            <p:nvPr/>
          </p:nvSpPr>
          <p:spPr bwMode="auto">
            <a:xfrm>
              <a:off x="2771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87059" name="Rectangle 26"/>
            <p:cNvSpPr>
              <a:spLocks noChangeArrowheads="1"/>
            </p:cNvSpPr>
            <p:nvPr/>
          </p:nvSpPr>
          <p:spPr bwMode="auto">
            <a:xfrm>
              <a:off x="3228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sp>
          <p:nvSpPr>
            <p:cNvPr id="87060" name="Rectangle 27"/>
            <p:cNvSpPr>
              <a:spLocks noChangeArrowheads="1"/>
            </p:cNvSpPr>
            <p:nvPr/>
          </p:nvSpPr>
          <p:spPr bwMode="auto">
            <a:xfrm>
              <a:off x="3686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  <p:sp>
          <p:nvSpPr>
            <p:cNvPr id="87061" name="Rectangle 28"/>
            <p:cNvSpPr>
              <a:spLocks noChangeArrowheads="1"/>
            </p:cNvSpPr>
            <p:nvPr/>
          </p:nvSpPr>
          <p:spPr bwMode="auto">
            <a:xfrm>
              <a:off x="4143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</a:t>
              </a:r>
            </a:p>
          </p:txBody>
        </p:sp>
        <p:sp>
          <p:nvSpPr>
            <p:cNvPr id="87062" name="Rectangle 29"/>
            <p:cNvSpPr>
              <a:spLocks noChangeArrowheads="1"/>
            </p:cNvSpPr>
            <p:nvPr/>
          </p:nvSpPr>
          <p:spPr bwMode="auto">
            <a:xfrm>
              <a:off x="4600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</a:t>
              </a:r>
            </a:p>
          </p:txBody>
        </p:sp>
        <p:sp>
          <p:nvSpPr>
            <p:cNvPr id="87063" name="Rectangle 30"/>
            <p:cNvSpPr>
              <a:spLocks noChangeArrowheads="1"/>
            </p:cNvSpPr>
            <p:nvPr/>
          </p:nvSpPr>
          <p:spPr bwMode="auto">
            <a:xfrm>
              <a:off x="50577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5</a:t>
              </a:r>
            </a:p>
          </p:txBody>
        </p:sp>
        <p:sp>
          <p:nvSpPr>
            <p:cNvPr id="87064" name="Rectangle 31"/>
            <p:cNvSpPr>
              <a:spLocks noChangeArrowheads="1"/>
            </p:cNvSpPr>
            <p:nvPr/>
          </p:nvSpPr>
          <p:spPr bwMode="auto">
            <a:xfrm>
              <a:off x="55149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6</a:t>
              </a:r>
            </a:p>
          </p:txBody>
        </p:sp>
        <p:sp>
          <p:nvSpPr>
            <p:cNvPr id="87065" name="Rectangle 32"/>
            <p:cNvSpPr>
              <a:spLocks noChangeArrowheads="1"/>
            </p:cNvSpPr>
            <p:nvPr/>
          </p:nvSpPr>
          <p:spPr bwMode="auto">
            <a:xfrm>
              <a:off x="59721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7</a:t>
              </a:r>
            </a:p>
          </p:txBody>
        </p:sp>
        <p:sp>
          <p:nvSpPr>
            <p:cNvPr id="87066" name="Rectangle 33"/>
            <p:cNvSpPr>
              <a:spLocks noChangeArrowheads="1"/>
            </p:cNvSpPr>
            <p:nvPr/>
          </p:nvSpPr>
          <p:spPr bwMode="auto">
            <a:xfrm>
              <a:off x="64293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8</a:t>
              </a:r>
            </a:p>
          </p:txBody>
        </p:sp>
        <p:sp>
          <p:nvSpPr>
            <p:cNvPr id="87067" name="Rectangle 34"/>
            <p:cNvSpPr>
              <a:spLocks noChangeArrowheads="1"/>
            </p:cNvSpPr>
            <p:nvPr/>
          </p:nvSpPr>
          <p:spPr bwMode="auto">
            <a:xfrm>
              <a:off x="6886537" y="4808886"/>
              <a:ext cx="457200" cy="457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94360" bIns="0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9</a:t>
              </a:r>
            </a:p>
          </p:txBody>
        </p:sp>
        <p:sp>
          <p:nvSpPr>
            <p:cNvPr id="87068" name="Text Box 35"/>
            <p:cNvSpPr txBox="1">
              <a:spLocks noChangeArrowheads="1"/>
            </p:cNvSpPr>
            <p:nvPr/>
          </p:nvSpPr>
          <p:spPr bwMode="auto">
            <a:xfrm>
              <a:off x="2274849" y="4808886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2" name="AutoShape 36"/>
            <p:cNvSpPr>
              <a:spLocks noChangeArrowheads="1"/>
            </p:cNvSpPr>
            <p:nvPr/>
          </p:nvSpPr>
          <p:spPr bwMode="auto">
            <a:xfrm>
              <a:off x="2808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37,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c</a:t>
              </a:r>
            </a:p>
          </p:txBody>
        </p:sp>
        <p:sp>
          <p:nvSpPr>
            <p:cNvPr id="265253" name="AutoShape 37"/>
            <p:cNvSpPr>
              <a:spLocks noChangeArrowheads="1"/>
            </p:cNvSpPr>
            <p:nvPr/>
          </p:nvSpPr>
          <p:spPr bwMode="auto">
            <a:xfrm>
              <a:off x="70373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d</a:t>
              </a:r>
            </a:p>
          </p:txBody>
        </p:sp>
        <p:sp>
          <p:nvSpPr>
            <p:cNvPr id="265254" name="AutoShape 38"/>
            <p:cNvSpPr>
              <a:spLocks noChangeArrowheads="1"/>
            </p:cNvSpPr>
            <p:nvPr/>
          </p:nvSpPr>
          <p:spPr bwMode="auto">
            <a:xfrm>
              <a:off x="7989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45,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g</a:t>
              </a:r>
            </a:p>
          </p:txBody>
        </p:sp>
        <p:sp>
          <p:nvSpPr>
            <p:cNvPr id="265255" name="AutoShape 39"/>
            <p:cNvSpPr>
              <a:spLocks noChangeArrowheads="1"/>
            </p:cNvSpPr>
            <p:nvPr/>
          </p:nvSpPr>
          <p:spPr bwMode="auto">
            <a:xfrm>
              <a:off x="57038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b</a:t>
              </a:r>
            </a:p>
          </p:txBody>
        </p:sp>
        <p:sp>
          <p:nvSpPr>
            <p:cNvPr id="265256" name="AutoShape 40"/>
            <p:cNvSpPr>
              <a:spLocks noChangeArrowheads="1"/>
            </p:cNvSpPr>
            <p:nvPr/>
          </p:nvSpPr>
          <p:spPr bwMode="auto">
            <a:xfrm>
              <a:off x="4713249" y="4018311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40,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a</a:t>
              </a:r>
            </a:p>
          </p:txBody>
        </p:sp>
        <p:cxnSp>
          <p:nvCxnSpPr>
            <p:cNvPr id="265258" name="AutoShape 42"/>
            <p:cNvCxnSpPr>
              <a:cxnSpLocks noChangeShapeType="1"/>
              <a:stCxn id="265256" idx="3"/>
              <a:endCxn id="265255" idx="1"/>
            </p:cNvCxnSpPr>
            <p:nvPr/>
          </p:nvCxnSpPr>
          <p:spPr bwMode="auto">
            <a:xfrm>
              <a:off x="5408574" y="4246911"/>
              <a:ext cx="2857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5267" name="Freeform 51"/>
            <p:cNvSpPr>
              <a:spLocks/>
            </p:cNvSpPr>
            <p:nvPr/>
          </p:nvSpPr>
          <p:spPr bwMode="auto">
            <a:xfrm>
              <a:off x="4229062" y="4227862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0" name="Line 54"/>
            <p:cNvSpPr>
              <a:spLocks noChangeShapeType="1"/>
            </p:cNvSpPr>
            <p:nvPr/>
          </p:nvSpPr>
          <p:spPr bwMode="auto">
            <a:xfrm flipV="1">
              <a:off x="2960649" y="4504086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75" name="Freeform 59"/>
            <p:cNvSpPr>
              <a:spLocks/>
            </p:cNvSpPr>
            <p:nvPr/>
          </p:nvSpPr>
          <p:spPr bwMode="auto">
            <a:xfrm>
              <a:off x="6524587" y="4199287"/>
              <a:ext cx="474662" cy="790575"/>
            </a:xfrm>
            <a:custGeom>
              <a:avLst/>
              <a:gdLst>
                <a:gd name="T0" fmla="*/ 2147483647 w 299"/>
                <a:gd name="T1" fmla="*/ 2147483647 h 498"/>
                <a:gd name="T2" fmla="*/ 2147483647 w 299"/>
                <a:gd name="T3" fmla="*/ 2147483647 h 498"/>
                <a:gd name="T4" fmla="*/ 2147483647 w 299"/>
                <a:gd name="T5" fmla="*/ 0 h 498"/>
                <a:gd name="T6" fmla="*/ 0 60000 65536"/>
                <a:gd name="T7" fmla="*/ 0 60000 65536"/>
                <a:gd name="T8" fmla="*/ 0 60000 65536"/>
                <a:gd name="T9" fmla="*/ 0 w 299"/>
                <a:gd name="T10" fmla="*/ 0 h 498"/>
                <a:gd name="T11" fmla="*/ 299 w 299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" h="498">
                  <a:moveTo>
                    <a:pt x="89" y="498"/>
                  </a:moveTo>
                  <a:cubicBezTo>
                    <a:pt x="80" y="433"/>
                    <a:pt x="0" y="191"/>
                    <a:pt x="35" y="108"/>
                  </a:cubicBezTo>
                  <a:cubicBezTo>
                    <a:pt x="70" y="25"/>
                    <a:pt x="244" y="22"/>
                    <a:pt x="29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5276" name="AutoShape 60"/>
            <p:cNvSpPr>
              <a:spLocks noChangeArrowheads="1"/>
            </p:cNvSpPr>
            <p:nvPr/>
          </p:nvSpPr>
          <p:spPr bwMode="auto">
            <a:xfrm>
              <a:off x="7685049" y="4808886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46, </a:t>
              </a:r>
              <a:r>
                <a:rPr lang="en-US" altLang="zh-TW" b="1" 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e</a:t>
              </a:r>
            </a:p>
          </p:txBody>
        </p:sp>
        <p:sp>
          <p:nvSpPr>
            <p:cNvPr id="265277" name="Line 61"/>
            <p:cNvSpPr>
              <a:spLocks noChangeShapeType="1"/>
            </p:cNvSpPr>
            <p:nvPr/>
          </p:nvSpPr>
          <p:spPr bwMode="auto">
            <a:xfrm>
              <a:off x="7151649" y="5037486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5283" name="Text Box 67"/>
            <p:cNvSpPr txBox="1">
              <a:spLocks noChangeArrowheads="1"/>
            </p:cNvSpPr>
            <p:nvPr/>
          </p:nvSpPr>
          <p:spPr bwMode="auto">
            <a:xfrm>
              <a:off x="371788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4" name="Text Box 68"/>
            <p:cNvSpPr txBox="1">
              <a:spLocks noChangeArrowheads="1"/>
            </p:cNvSpPr>
            <p:nvPr/>
          </p:nvSpPr>
          <p:spPr bwMode="auto">
            <a:xfrm>
              <a:off x="4637049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5" name="Text Box 69"/>
            <p:cNvSpPr txBox="1">
              <a:spLocks noChangeArrowheads="1"/>
            </p:cNvSpPr>
            <p:nvPr/>
          </p:nvSpPr>
          <p:spPr bwMode="auto">
            <a:xfrm>
              <a:off x="5095837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6" name="Text Box 70"/>
            <p:cNvSpPr txBox="1">
              <a:spLocks noChangeArrowheads="1"/>
            </p:cNvSpPr>
            <p:nvPr/>
          </p:nvSpPr>
          <p:spPr bwMode="auto">
            <a:xfrm>
              <a:off x="5556212" y="4856511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7" name="Text Box 71"/>
            <p:cNvSpPr txBox="1">
              <a:spLocks noChangeArrowheads="1"/>
            </p:cNvSpPr>
            <p:nvPr/>
          </p:nvSpPr>
          <p:spPr bwMode="auto">
            <a:xfrm>
              <a:off x="60086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265288" name="Text Box 72"/>
            <p:cNvSpPr txBox="1">
              <a:spLocks noChangeArrowheads="1"/>
            </p:cNvSpPr>
            <p:nvPr/>
          </p:nvSpPr>
          <p:spPr bwMode="auto">
            <a:xfrm>
              <a:off x="3265449" y="4839049"/>
              <a:ext cx="375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  <a:sym typeface="Symbol" panose="05050102010706020507" pitchFamily="18" charset="2"/>
                </a:rPr>
                <a:t></a:t>
              </a: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1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and Extensions</a:t>
            </a:r>
          </a:p>
        </p:txBody>
      </p:sp>
      <p:sp>
        <p:nvSpPr>
          <p:cNvPr id="839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Properties</a:t>
            </a:r>
          </a:p>
          <a:p>
            <a:pPr lvl="1"/>
            <a:r>
              <a:rPr lang="en-US" altLang="zh-TW" dirty="0" smtClean="0"/>
              <a:t>Key-type</a:t>
            </a:r>
          </a:p>
          <a:p>
            <a:pPr lvl="2"/>
            <a:r>
              <a:rPr lang="en-US" altLang="zh-TW" dirty="0" smtClean="0"/>
              <a:t>The keys are used as indices into an array and cannot be arbitrary objects</a:t>
            </a:r>
          </a:p>
          <a:p>
            <a:pPr lvl="2"/>
            <a:r>
              <a:rPr lang="en-US" altLang="zh-TW" b="1" dirty="0" smtClean="0"/>
              <a:t>No external comparator</a:t>
            </a:r>
          </a:p>
          <a:p>
            <a:pPr lvl="1"/>
            <a:r>
              <a:rPr lang="en-US" altLang="zh-TW" dirty="0" smtClean="0"/>
              <a:t>Stable sorting</a:t>
            </a:r>
          </a:p>
          <a:p>
            <a:pPr lvl="2"/>
            <a:r>
              <a:rPr lang="en-US" altLang="zh-TW" dirty="0" smtClean="0"/>
              <a:t>The relative order of any two items with the same key is preserved after the execution of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2249486"/>
                <a:ext cx="5078392" cy="354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Extensions</a:t>
                </a:r>
              </a:p>
              <a:p>
                <a:pPr lvl="1"/>
                <a:r>
                  <a:rPr lang="en-US" altLang="zh-TW" dirty="0" smtClean="0"/>
                  <a:t>Integer keys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Put entry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String keys from a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of possible strings,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has constant size (e.g., names of the 50 U.S. states)</a:t>
                </a:r>
              </a:p>
              <a:p>
                <a:pPr lvl="2"/>
                <a:r>
                  <a:rPr lang="en-US" altLang="zh-TW" dirty="0" smtClean="0"/>
                  <a:t>Sort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and compute the index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of each string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 smtClean="0"/>
                  <a:t> in the sorted sequence </a:t>
                </a:r>
              </a:p>
              <a:p>
                <a:pPr lvl="2"/>
                <a:r>
                  <a:rPr lang="en-US" altLang="zh-TW" dirty="0" smtClean="0"/>
                  <a:t>Put item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into bucket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3975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078392" cy="3541714"/>
              </a:xfrm>
              <a:blipFill rotWithShape="0">
                <a:blip r:embed="rId3"/>
                <a:stretch>
                  <a:fillRect l="-2161" t="-1893" r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9132888" y="152401"/>
          <a:ext cx="12303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Clip" r:id="rId4" imgW="1614240" imgH="2331000" progId="MS_ClipArt_Gallery.5">
                  <p:embed/>
                </p:oleObj>
              </mc:Choice>
              <mc:Fallback>
                <p:oleObj name="Clip" r:id="rId4" imgW="1614240" imgH="23310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888" y="152401"/>
                        <a:ext cx="1230312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2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</a:t>
            </a:r>
            <a:endParaRPr lang="zh-TW" altLang="en-US" smtClean="0"/>
          </a:p>
        </p:txBody>
      </p:sp>
      <p:sp>
        <p:nvSpPr>
          <p:cNvPr id="258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 list of tuples:</a:t>
            </a:r>
            <a:br>
              <a:rPr lang="en-US" altLang="zh-TW" dirty="0" smtClean="0"/>
            </a:br>
            <a:r>
              <a:rPr lang="en-US" altLang="zh-TW" dirty="0" smtClean="0"/>
              <a:t>(7,4,6) (5,1,5) (2,4,6) (2,1,4) (5,1,6) (3,2,4)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After sorting, the list is in lexicographical order:</a:t>
            </a:r>
            <a:br>
              <a:rPr lang="en-US" altLang="zh-TW" dirty="0" smtClean="0"/>
            </a:br>
            <a:r>
              <a:rPr lang="en-US" altLang="zh-TW" dirty="0" smtClean="0"/>
              <a:t>(2,1,4) (2,4,6) (3,2,4) (5,1,5) (5,1,6) (7,4,6)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80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 Order Formalized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 is a sequence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keys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, where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said to be the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 err="1" smtClean="0"/>
                  <a:t>th</a:t>
                </a:r>
                <a:r>
                  <a:rPr lang="en-US" altLang="zh-TW" dirty="0" smtClean="0"/>
                  <a:t> dimension of the tuple</a:t>
                </a:r>
              </a:p>
              <a:p>
                <a:pPr lvl="1"/>
                <a:r>
                  <a:rPr lang="en-US" altLang="zh-TW" dirty="0" smtClean="0"/>
                  <a:t>Example - the Cartesian coordinates of a point in space is a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lexicographic order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is recursively defined as follows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groupChr>
                      <m:groupChrPr>
                        <m:chr m:val="⇔"/>
                        <m:vertJc m:val="bot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>
                    <a:solidFill>
                      <a:schemeClr val="accent1"/>
                    </a:solidFill>
                  </a:rPr>
                  <a:t>i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.e., the tuples are compared by the first dimension, then by the second dimension, etc.</a:t>
                </a:r>
              </a:p>
            </p:txBody>
          </p:sp>
        </mc:Choice>
        <mc:Fallback xmlns="">
          <p:sp>
            <p:nvSpPr>
              <p:cNvPr id="9114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046" t="-1893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zh-TW" dirty="0" smtClean="0"/>
                  <a:t>Assuming </a:t>
                </a:r>
                <a:r>
                  <a:rPr lang="en-US" altLang="zh-TW" dirty="0"/>
                  <a:t>that additions and shifts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</a:t>
                </a:r>
                <a:r>
                  <a:rPr lang="en-US" altLang="zh-TW" dirty="0"/>
                  <a:t>numbers can be done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time, describe a recurrence equation showing the running time of this multiplication </a:t>
                </a:r>
                <a:r>
                  <a:rPr lang="en-US" altLang="zh-TW" dirty="0" smtClean="0"/>
                  <a:t>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  <a:blipFill rotWithShape="0">
                <a:blip r:embed="rId3"/>
                <a:stretch>
                  <a:fillRect l="-1586" t="-397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a list of 2-tuples, we can order the tuples lexicographically by applying a stable sorting algorithm two times:</a:t>
            </a:r>
            <a:br>
              <a:rPr lang="en-US" altLang="zh-TW" dirty="0" smtClean="0"/>
            </a:br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Possible ways of doing it: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Show the result of sorting the list using both options</a:t>
            </a:r>
          </a:p>
        </p:txBody>
      </p:sp>
    </p:spTree>
    <p:extLst>
      <p:ext uri="{BB962C8B-B14F-4D97-AF65-F5344CB8AC3E}">
        <p14:creationId xmlns:p14="http://schemas.microsoft.com/office/powerpoint/2010/main" val="8340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Lexicographic Order</a:t>
            </a:r>
            <a:endParaRPr lang="zh-TW" altLang="en-US" dirty="0" smtClean="0"/>
          </a:p>
        </p:txBody>
      </p:sp>
      <p:sp>
        <p:nvSpPr>
          <p:cNvPr id="269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(3,3) (1,5) (2,5) (1,2) (2,3) (1,7) (3,2) (2,2)</a:t>
            </a:r>
          </a:p>
          <a:p>
            <a:r>
              <a:rPr lang="en-US" altLang="zh-TW" dirty="0" smtClean="0"/>
              <a:t>Using a stable sort, </a:t>
            </a:r>
          </a:p>
          <a:p>
            <a:pPr lvl="1"/>
            <a:r>
              <a:rPr lang="en-US" altLang="zh-TW" dirty="0" smtClean="0"/>
              <a:t>Sort first by 1st element of tuple and then by 2nd element of tuple</a:t>
            </a:r>
          </a:p>
          <a:p>
            <a:pPr lvl="1"/>
            <a:r>
              <a:rPr lang="en-US" altLang="zh-TW" dirty="0" smtClean="0"/>
              <a:t>Sort first by 2nd element of tuple and then by 1st element of tuple</a:t>
            </a:r>
          </a:p>
          <a:p>
            <a:r>
              <a:rPr lang="en-US" altLang="zh-TW" dirty="0" smtClean="0"/>
              <a:t>Option 1:</a:t>
            </a:r>
          </a:p>
          <a:p>
            <a:pPr lvl="1"/>
            <a:r>
              <a:rPr lang="en-US" altLang="zh-TW" dirty="0" smtClean="0"/>
              <a:t>1st sort: (1,5) (1,2) (1,7) (2,5) (2,3) (2,2) (3,3) (3,2)</a:t>
            </a:r>
          </a:p>
          <a:p>
            <a:pPr lvl="1"/>
            <a:r>
              <a:rPr lang="en-US" altLang="zh-TW" dirty="0" smtClean="0"/>
              <a:t>2nd sort: (1,2) (2,2) (3,2) (2,3) (3,3) (1,5) (2,5) (1,7)  - </a:t>
            </a:r>
            <a:r>
              <a:rPr lang="en-US" altLang="zh-TW" dirty="0" smtClean="0">
                <a:solidFill>
                  <a:schemeClr val="accent2"/>
                </a:solidFill>
              </a:rPr>
              <a:t>WRONG</a:t>
            </a:r>
          </a:p>
          <a:p>
            <a:r>
              <a:rPr lang="en-US" altLang="zh-TW" dirty="0" smtClean="0"/>
              <a:t>Option 2:</a:t>
            </a:r>
          </a:p>
          <a:p>
            <a:pPr lvl="1"/>
            <a:r>
              <a:rPr lang="en-US" altLang="zh-TW" dirty="0" smtClean="0"/>
              <a:t>1st sort: (1,2) (3,2) (2,2) (3,3) (2,3) (1,5) (2,5) (1,7)</a:t>
            </a:r>
          </a:p>
          <a:p>
            <a:pPr lvl="1"/>
            <a:r>
              <a:rPr lang="en-US" altLang="zh-TW" dirty="0" smtClean="0"/>
              <a:t>2nd sort: (1,2) (1,5) (1,7) (2,2) (2,3) (2,5) (3,2) (3,3)  - </a:t>
            </a:r>
            <a:r>
              <a:rPr lang="en-US" altLang="zh-TW" dirty="0" smtClean="0">
                <a:solidFill>
                  <a:schemeClr val="accent3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4079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Lexicographic-Sort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828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be the comparator that compares two tuples by their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err="1" smtClean="0"/>
                  <a:t>-th</a:t>
                </a:r>
                <a:r>
                  <a:rPr lang="en-US" altLang="zh-TW" dirty="0" smtClean="0"/>
                  <a:t> dimension</a:t>
                </a:r>
              </a:p>
              <a:p>
                <a:r>
                  <a:rPr lang="en-US" altLang="zh-TW" dirty="0" smtClean="0"/>
                  <a:t>Let </a:t>
                </a:r>
                <a:r>
                  <a:rPr lang="en-US" altLang="zh-TW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be a stable sorting algorithm that uses comparator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Lexicographic-sort sorts a sequence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-tuples in lexicographic order by executing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 times algorithm </a:t>
                </a:r>
                <a:r>
                  <a:rPr lang="en-US" altLang="zh-TW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:r>
                  <a:rPr lang="en-US" altLang="zh-TW" dirty="0" smtClean="0"/>
                  <a:t>, one per dimension</a:t>
                </a:r>
              </a:p>
              <a:p>
                <a:r>
                  <a:rPr lang="en-US" altLang="zh-TW" dirty="0" smtClean="0"/>
                  <a:t>Lexicographic-sort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the running time of </a:t>
                </a:r>
                <a:r>
                  <a:rPr lang="en-US" altLang="zh-TW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:r>
                  <a:rPr lang="en-US" altLang="zh-TW" dirty="0" smtClean="0"/>
                  <a:t>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82808"/>
              </a:xfrm>
              <a:blipFill rotWithShape="0">
                <a:blip r:embed="rId2"/>
                <a:stretch>
                  <a:fillRect l="-1750" t="-1808"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lexicographicSort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-tuples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stableSort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69312" cy="3541714"/>
              </a:xfrm>
              <a:blipFill rotWithShape="0">
                <a:blip r:embed="rId3"/>
                <a:stretch>
                  <a:fillRect l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Radix-Sort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sz="2300" dirty="0" smtClean="0">
                    <a:ea typeface="新細明體" charset="-120"/>
                  </a:rPr>
                  <a:t>Radix-sort is a specialization of lexicographic-sort that uses bucket-sort as the stable sorting algorithm in each dimension</a:t>
                </a:r>
              </a:p>
              <a:p>
                <a:r>
                  <a:rPr lang="en-US" altLang="zh-TW" sz="2300" dirty="0">
                    <a:ea typeface="新細明體" charset="-120"/>
                  </a:rPr>
                  <a:t>Radix-sort is applicable to tuples where the keys in each </a:t>
                </a:r>
                <a:r>
                  <a:rPr lang="en-US" altLang="zh-TW" sz="2300" dirty="0" smtClean="0">
                    <a:ea typeface="新細明體" charset="-120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300" b="1" i="1" dirty="0">
                    <a:latin typeface="Times New Roman" panose="02020603050405020304" pitchFamily="18" charset="0"/>
                    <a:ea typeface="新細明體" charset="-120"/>
                  </a:rPr>
                  <a:t> </a:t>
                </a:r>
                <a:r>
                  <a:rPr lang="en-US" altLang="zh-TW" sz="2300" dirty="0">
                    <a:ea typeface="新細明體" charset="-120"/>
                  </a:rPr>
                  <a:t>are integers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0,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𝑁</m:t>
                        </m:r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sz="230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r>
                  <a:rPr lang="en-US" altLang="zh-TW" sz="2300" dirty="0">
                    <a:ea typeface="新細明體" charset="-120"/>
                  </a:rPr>
                  <a:t>Radix-sort runs in time </a:t>
                </a:r>
                <a14:m>
                  <m:oMath xmlns:m="http://schemas.openxmlformats.org/officeDocument/2006/math">
                    <m:r>
                      <a:rPr lang="en-US" altLang="zh-TW" sz="23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3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sz="23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endParaRPr lang="en-US" altLang="zh-TW" sz="170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72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125" t="-2065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564529" cy="35417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radixSort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-tuples such that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for each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sorted in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lexicographic order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the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each entry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bucketSort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564529" cy="3541714"/>
              </a:xfrm>
              <a:blipFill rotWithShape="0">
                <a:blip r:embed="rId4"/>
                <a:stretch>
                  <a:fillRect l="-1206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282" name="Object 2"/>
          <p:cNvGraphicFramePr>
            <a:graphicFrameLocks noChangeAspect="1"/>
          </p:cNvGraphicFramePr>
          <p:nvPr>
            <p:extLst/>
          </p:nvPr>
        </p:nvGraphicFramePr>
        <p:xfrm>
          <a:off x="2374898" y="4287409"/>
          <a:ext cx="2411412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Clip" r:id="rId5" imgW="4671360" imgH="4671360" progId="MS_ClipArt_Gallery.5">
                  <p:embed/>
                </p:oleObj>
              </mc:Choice>
              <mc:Fallback>
                <p:oleObj name="Clip" r:id="rId5" imgW="4671360" imgH="46713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898" y="4287409"/>
                        <a:ext cx="2411412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7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Radix-Sort for Binary Numbers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ea typeface="新細明體" charset="-120"/>
                  </a:rPr>
                  <a:t>Sorting a sequence of 4-bit integers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=4,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=2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4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830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747644"/>
                <a:ext cx="9905999" cy="3541714"/>
              </a:xfrm>
              <a:blipFill rotWithShape="0">
                <a:blip r:embed="rId4"/>
                <a:stretch>
                  <a:fillRect l="-1231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2362200" y="2743200"/>
            <a:ext cx="685800" cy="3429000"/>
            <a:chOff x="816" y="1488"/>
            <a:chExt cx="432" cy="2160"/>
          </a:xfrm>
        </p:grpSpPr>
        <p:cxnSp>
          <p:nvCxnSpPr>
            <p:cNvPr id="98351" name="AutoShape 5"/>
            <p:cNvCxnSpPr>
              <a:cxnSpLocks noChangeShapeType="1"/>
              <a:stCxn id="98352" idx="2"/>
              <a:endCxn id="98356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52" name="AutoShape 6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3" name="AutoShape 7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4" name="AutoShape 8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5" name="AutoShape 9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56" name="AutoShape 10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</p:grpSp>
      <p:grpSp>
        <p:nvGrpSpPr>
          <p:cNvPr id="98311" name="Group 11"/>
          <p:cNvGrpSpPr>
            <a:grpSpLocks/>
          </p:cNvGrpSpPr>
          <p:nvPr/>
        </p:nvGrpSpPr>
        <p:grpSpPr bwMode="auto">
          <a:xfrm>
            <a:off x="4038600" y="2743200"/>
            <a:ext cx="685800" cy="3429000"/>
            <a:chOff x="1728" y="1536"/>
            <a:chExt cx="432" cy="2160"/>
          </a:xfrm>
        </p:grpSpPr>
        <p:cxnSp>
          <p:nvCxnSpPr>
            <p:cNvPr id="98345" name="AutoShape 12"/>
            <p:cNvCxnSpPr>
              <a:cxnSpLocks noChangeShapeType="1"/>
              <a:stCxn id="98346" idx="2"/>
              <a:endCxn id="98350" idx="0"/>
            </p:cNvCxnSpPr>
            <p:nvPr/>
          </p:nvCxnSpPr>
          <p:spPr bwMode="auto">
            <a:xfrm>
              <a:off x="1944" y="1830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AutoShape 13"/>
            <p:cNvSpPr>
              <a:spLocks noChangeArrowheads="1"/>
            </p:cNvSpPr>
            <p:nvPr/>
          </p:nvSpPr>
          <p:spPr bwMode="auto">
            <a:xfrm>
              <a:off x="1728" y="153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7" name="AutoShape 14"/>
            <p:cNvSpPr>
              <a:spLocks noChangeArrowheads="1"/>
            </p:cNvSpPr>
            <p:nvPr/>
          </p:nvSpPr>
          <p:spPr bwMode="auto">
            <a:xfrm>
              <a:off x="1728" y="200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  <p:sp>
          <p:nvSpPr>
            <p:cNvPr id="98348" name="AutoShape 15"/>
            <p:cNvSpPr>
              <a:spLocks noChangeArrowheads="1"/>
            </p:cNvSpPr>
            <p:nvPr/>
          </p:nvSpPr>
          <p:spPr bwMode="auto">
            <a:xfrm>
              <a:off x="1728" y="247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49" name="AutoShape 16"/>
            <p:cNvSpPr>
              <a:spLocks noChangeArrowheads="1"/>
            </p:cNvSpPr>
            <p:nvPr/>
          </p:nvSpPr>
          <p:spPr bwMode="auto">
            <a:xfrm>
              <a:off x="1728" y="294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50" name="AutoShape 17"/>
            <p:cNvSpPr>
              <a:spLocks noChangeArrowheads="1"/>
            </p:cNvSpPr>
            <p:nvPr/>
          </p:nvSpPr>
          <p:spPr bwMode="auto">
            <a:xfrm>
              <a:off x="1728" y="340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</p:grpSp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5715000" y="2743200"/>
            <a:ext cx="685800" cy="3429000"/>
            <a:chOff x="816" y="1488"/>
            <a:chExt cx="432" cy="2160"/>
          </a:xfrm>
        </p:grpSpPr>
        <p:cxnSp>
          <p:nvCxnSpPr>
            <p:cNvPr id="98339" name="AutoShape 19"/>
            <p:cNvCxnSpPr>
              <a:cxnSpLocks noChangeShapeType="1"/>
              <a:stCxn id="98340" idx="2"/>
              <a:endCxn id="98344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AutoShape 20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41" name="AutoShape 21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42" name="AutoShape 22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43" name="AutoShape 23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44" name="AutoShape 24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3" name="Group 25"/>
          <p:cNvGrpSpPr>
            <a:grpSpLocks/>
          </p:cNvGrpSpPr>
          <p:nvPr/>
        </p:nvGrpSpPr>
        <p:grpSpPr bwMode="auto">
          <a:xfrm>
            <a:off x="7391400" y="2743200"/>
            <a:ext cx="685800" cy="3429000"/>
            <a:chOff x="816" y="1488"/>
            <a:chExt cx="432" cy="2160"/>
          </a:xfrm>
        </p:grpSpPr>
        <p:cxnSp>
          <p:nvCxnSpPr>
            <p:cNvPr id="98333" name="AutoShape 26"/>
            <p:cNvCxnSpPr>
              <a:cxnSpLocks noChangeShapeType="1"/>
              <a:stCxn id="98334" idx="2"/>
              <a:endCxn id="98338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34" name="AutoShape 27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  <a:endPara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98335" name="AutoShape 28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36" name="AutoShape 29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7" name="AutoShape 30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8" name="AutoShape 31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grpSp>
        <p:nvGrpSpPr>
          <p:cNvPr id="98314" name="Group 32"/>
          <p:cNvGrpSpPr>
            <a:grpSpLocks/>
          </p:cNvGrpSpPr>
          <p:nvPr/>
        </p:nvGrpSpPr>
        <p:grpSpPr bwMode="auto">
          <a:xfrm>
            <a:off x="9067800" y="2743200"/>
            <a:ext cx="685800" cy="3429000"/>
            <a:chOff x="816" y="1488"/>
            <a:chExt cx="432" cy="2160"/>
          </a:xfrm>
        </p:grpSpPr>
        <p:cxnSp>
          <p:nvCxnSpPr>
            <p:cNvPr id="98327" name="AutoShape 33"/>
            <p:cNvCxnSpPr>
              <a:cxnSpLocks noChangeShapeType="1"/>
              <a:stCxn id="98328" idx="2"/>
              <a:endCxn id="98332" idx="0"/>
            </p:cNvCxnSpPr>
            <p:nvPr/>
          </p:nvCxnSpPr>
          <p:spPr bwMode="auto">
            <a:xfrm>
              <a:off x="1032" y="1782"/>
              <a:ext cx="0" cy="15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28" name="AutoShape 34"/>
            <p:cNvSpPr>
              <a:spLocks noChangeArrowheads="1"/>
            </p:cNvSpPr>
            <p:nvPr/>
          </p:nvSpPr>
          <p:spPr bwMode="auto">
            <a:xfrm>
              <a:off x="816" y="1488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0001</a:t>
              </a:r>
            </a:p>
          </p:txBody>
        </p:sp>
        <p:sp>
          <p:nvSpPr>
            <p:cNvPr id="98329" name="AutoShape 35"/>
            <p:cNvSpPr>
              <a:spLocks noChangeArrowheads="1"/>
            </p:cNvSpPr>
            <p:nvPr/>
          </p:nvSpPr>
          <p:spPr bwMode="auto">
            <a:xfrm>
              <a:off x="816" y="1956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0010</a:t>
              </a:r>
            </a:p>
          </p:txBody>
        </p:sp>
        <p:sp>
          <p:nvSpPr>
            <p:cNvPr id="98330" name="AutoShape 36"/>
            <p:cNvSpPr>
              <a:spLocks noChangeArrowheads="1"/>
            </p:cNvSpPr>
            <p:nvPr/>
          </p:nvSpPr>
          <p:spPr bwMode="auto">
            <a:xfrm>
              <a:off x="816" y="2424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1001</a:t>
              </a:r>
            </a:p>
          </p:txBody>
        </p:sp>
        <p:sp>
          <p:nvSpPr>
            <p:cNvPr id="98331" name="AutoShape 37"/>
            <p:cNvSpPr>
              <a:spLocks noChangeArrowheads="1"/>
            </p:cNvSpPr>
            <p:nvPr/>
          </p:nvSpPr>
          <p:spPr bwMode="auto">
            <a:xfrm>
              <a:off x="816" y="2892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1101</a:t>
              </a:r>
            </a:p>
          </p:txBody>
        </p:sp>
        <p:sp>
          <p:nvSpPr>
            <p:cNvPr id="98332" name="AutoShape 38"/>
            <p:cNvSpPr>
              <a:spLocks noChangeArrowheads="1"/>
            </p:cNvSpPr>
            <p:nvPr/>
          </p:nvSpPr>
          <p:spPr bwMode="auto">
            <a:xfrm>
              <a:off x="816" y="3360"/>
              <a:ext cx="43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rPr>
                <a:t>1110</a:t>
              </a:r>
            </a:p>
          </p:txBody>
        </p:sp>
      </p:grpSp>
      <p:sp>
        <p:nvSpPr>
          <p:cNvPr id="98315" name="AutoShape 39"/>
          <p:cNvSpPr>
            <a:spLocks noChangeArrowheads="1"/>
          </p:cNvSpPr>
          <p:nvPr/>
        </p:nvSpPr>
        <p:spPr bwMode="auto">
          <a:xfrm rot="-5400000">
            <a:off x="33528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6" name="AutoShape 40"/>
          <p:cNvSpPr>
            <a:spLocks noChangeArrowheads="1"/>
          </p:cNvSpPr>
          <p:nvPr/>
        </p:nvSpPr>
        <p:spPr bwMode="auto">
          <a:xfrm rot="-5400000">
            <a:off x="50292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7" name="AutoShape 41"/>
          <p:cNvSpPr>
            <a:spLocks noChangeArrowheads="1"/>
          </p:cNvSpPr>
          <p:nvPr/>
        </p:nvSpPr>
        <p:spPr bwMode="auto">
          <a:xfrm rot="-5400000">
            <a:off x="67056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98318" name="AutoShape 42"/>
          <p:cNvSpPr>
            <a:spLocks noChangeArrowheads="1"/>
          </p:cNvSpPr>
          <p:nvPr/>
        </p:nvSpPr>
        <p:spPr bwMode="auto">
          <a:xfrm rot="-5400000">
            <a:off x="8382000" y="42291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C0C0C0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lIns="1828800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zh-TW" altLang="en-US">
              <a:solidFill>
                <a:schemeClr val="tx1"/>
              </a:solidFill>
              <a:ea typeface="新細明體" charset="-12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/>
          </p:nvPr>
        </p:nvGraphicFramePr>
        <p:xfrm>
          <a:off x="8534400" y="700088"/>
          <a:ext cx="17526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Clip" r:id="rId5" imgW="1867680" imgH="1235520" progId="MS_ClipArt_Gallery.5">
                  <p:embed/>
                </p:oleObj>
              </mc:Choice>
              <mc:Fallback>
                <p:oleObj name="Clip" r:id="rId5" imgW="1867680" imgH="12355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00088"/>
                        <a:ext cx="1752600" cy="11588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TextBox 45"/>
          <p:cNvSpPr txBox="1">
            <a:spLocks noChangeArrowheads="1"/>
          </p:cNvSpPr>
          <p:nvPr/>
        </p:nvSpPr>
        <p:spPr bwMode="auto">
          <a:xfrm>
            <a:off x="35052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</a:rPr>
              <a:t>Sort by d=4</a:t>
            </a:r>
          </a:p>
        </p:txBody>
      </p:sp>
      <p:cxnSp>
        <p:nvCxnSpPr>
          <p:cNvPr id="98320" name="Straight Arrow Connector 52"/>
          <p:cNvCxnSpPr>
            <a:cxnSpLocks noChangeShapeType="1"/>
            <a:stCxn id="98319" idx="0"/>
          </p:cNvCxnSpPr>
          <p:nvPr/>
        </p:nvCxnSpPr>
        <p:spPr bwMode="auto">
          <a:xfrm flipV="1">
            <a:off x="4229100" y="6038850"/>
            <a:ext cx="266700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1" name="TextBox 54"/>
          <p:cNvSpPr txBox="1">
            <a:spLocks noChangeArrowheads="1"/>
          </p:cNvSpPr>
          <p:nvPr/>
        </p:nvSpPr>
        <p:spPr bwMode="auto">
          <a:xfrm>
            <a:off x="5181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d=3</a:t>
            </a:r>
          </a:p>
        </p:txBody>
      </p:sp>
      <p:cxnSp>
        <p:nvCxnSpPr>
          <p:cNvPr id="98322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72294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3" name="TextBox 56"/>
          <p:cNvSpPr txBox="1">
            <a:spLocks noChangeArrowheads="1"/>
          </p:cNvSpPr>
          <p:nvPr/>
        </p:nvSpPr>
        <p:spPr bwMode="auto">
          <a:xfrm>
            <a:off x="67056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d=2</a:t>
            </a:r>
          </a:p>
        </p:txBody>
      </p:sp>
      <p:cxnSp>
        <p:nvCxnSpPr>
          <p:cNvPr id="98324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5667375" y="610552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5" name="TextBox 58"/>
          <p:cNvSpPr txBox="1">
            <a:spLocks noChangeArrowheads="1"/>
          </p:cNvSpPr>
          <p:nvPr/>
        </p:nvSpPr>
        <p:spPr bwMode="auto">
          <a:xfrm>
            <a:off x="8305800" y="6429375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Sort by d=1</a:t>
            </a:r>
          </a:p>
        </p:txBody>
      </p:sp>
      <p:cxnSp>
        <p:nvCxnSpPr>
          <p:cNvPr id="9832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8791575" y="6124575"/>
            <a:ext cx="43815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>
          <a:xfrm>
            <a:off x="4495800" y="2824222"/>
            <a:ext cx="152401" cy="3214627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042465" y="2824222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582862" y="2830009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9123259" y="2824222"/>
            <a:ext cx="167835" cy="3214628"/>
          </a:xfrm>
          <a:prstGeom prst="roundRect">
            <a:avLst/>
          </a:prstGeom>
          <a:solidFill>
            <a:srgbClr val="C0504D">
              <a:alpha val="50196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2750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3000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2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42703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WC, AC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Exp.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altLang="en-US" sz="1800" b="0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AC, BC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3000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2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WC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en-US" sz="18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+</m:t>
                                      </m:r>
                                      <m:r>
                                        <a:rPr kumimoji="0" lang="en-US" altLang="en-US" sz="1800" b="0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𝑑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#digits,</a:t>
                          </a:r>
                          <a:b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𝑁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range of digit values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Stable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only 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0627501"/>
                  </p:ext>
                </p:extLst>
              </p:nvPr>
            </p:nvGraphicFramePr>
            <p:xfrm>
              <a:off x="2352580" y="1828800"/>
              <a:ext cx="7486841" cy="4607560"/>
            </p:xfrm>
            <a:graphic>
              <a:graphicData uri="http://schemas.openxmlformats.org/drawingml/2006/table">
                <a:tbl>
                  <a:tblPr/>
                  <a:tblGrid>
                    <a:gridCol w="1668780"/>
                    <a:gridCol w="2574481"/>
                    <a:gridCol w="3243580"/>
                  </a:tblGrid>
                  <a:tr h="4572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Algorithm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Time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Notes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Selection Sort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76190" r="-126950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Insertion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176190" r="-126950" b="-4571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Slow,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small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Heap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245763" r="-126950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In-place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Quick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345763" r="-126950" b="-206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Randomized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in-place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large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Merge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449573" r="-126950" b="-10854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Sequential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data access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Fast, for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huge data sets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6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Radix Sort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6667" t="-544915" r="-126950" b="-762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Stable</a:t>
                          </a: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Fastest, only </a:t>
                          </a: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integers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94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/>
          </p:nvPr>
        </p:nvGraphicFramePr>
        <p:xfrm>
          <a:off x="5921183" y="2845594"/>
          <a:ext cx="25177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Clip" r:id="rId4" imgW="2169720" imgH="2374920" progId="MS_ClipArt_Gallery.5">
                  <p:embed/>
                </p:oleObj>
              </mc:Choice>
              <mc:Fallback>
                <p:oleObj name="Clip" r:id="rId4" imgW="2169720" imgH="23749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183" y="2845594"/>
                        <a:ext cx="2517775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Given an integer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, </a:t>
                </a:r>
                <a:r>
                  <a:rPr lang="en-US" altLang="zh-TW" sz="2800" dirty="0">
                    <a:ea typeface="新細明體" charset="-120"/>
                  </a:rPr>
                  <a:t>taken from a total order, find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 smtClean="0">
                    <a:ea typeface="新細明體" charset="-120"/>
                  </a:rPr>
                  <a:t>th</a:t>
                </a:r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smallest element in this set.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Also called </a:t>
                </a:r>
                <a:r>
                  <a:rPr lang="en-US" altLang="zh-TW" sz="2400" dirty="0">
                    <a:solidFill>
                      <a:schemeClr val="accent1"/>
                    </a:solidFill>
                    <a:ea typeface="新細明體" charset="-120"/>
                  </a:rPr>
                  <a:t>order statistics</a:t>
                </a:r>
                <a:r>
                  <a:rPr lang="en-US" altLang="zh-TW" sz="2400" dirty="0">
                    <a:ea typeface="新細明體" charset="-120"/>
                  </a:rPr>
                  <a:t>,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order statistic is </a:t>
                </a:r>
                <a:r>
                  <a:rPr lang="en-US" altLang="zh-TW" sz="2400" dirty="0" smtClean="0">
                    <a:ea typeface="新細明體" charset="-12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th </a:t>
                </a:r>
                <a:r>
                  <a:rPr lang="en-US" altLang="zh-TW" sz="2400" dirty="0">
                    <a:ea typeface="新細明體" charset="-120"/>
                  </a:rPr>
                  <a:t>smallest element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Minimum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- 1st order statistic</a:t>
                </a: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Maximum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2400" dirty="0" err="1" smtClean="0">
                    <a:ea typeface="新細明體" charset="-120"/>
                  </a:rPr>
                  <a:t>th</a:t>
                </a:r>
                <a:r>
                  <a:rPr lang="en-US" altLang="zh-TW" sz="2400" dirty="0" smtClean="0">
                    <a:ea typeface="新細明體" charset="-120"/>
                  </a:rPr>
                  <a:t> </a:t>
                </a:r>
                <a:r>
                  <a:rPr lang="en-US" altLang="zh-TW" sz="2400" dirty="0">
                    <a:ea typeface="新細明體" charset="-120"/>
                  </a:rPr>
                  <a:t>order </a:t>
                </a:r>
                <a:r>
                  <a:rPr lang="en-US" altLang="zh-TW" sz="2400" dirty="0" smtClean="0">
                    <a:ea typeface="新細明體" charset="-120"/>
                  </a:rPr>
                  <a:t>statistic</a:t>
                </a:r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>
                    <a:ea typeface="新細明體" charset="-120"/>
                  </a:rPr>
                  <a:t>Median -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>
                  <a:ea typeface="新細明體" charset="-120"/>
                </a:endParaRPr>
              </a:p>
              <a:p>
                <a:pPr lvl="1"/>
                <a:r>
                  <a:rPr lang="en-US" altLang="zh-TW" sz="2400" dirty="0" err="1">
                    <a:ea typeface="新細明體" charset="-120"/>
                  </a:rPr>
                  <a:t>etc</a:t>
                </a:r>
                <a:endParaRPr lang="en-US" altLang="zh-TW" sz="24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168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15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3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ea typeface="新細明體" charset="-120"/>
                  </a:rPr>
                  <a:t>Naïve solution - SORT!</a:t>
                </a:r>
              </a:p>
              <a:p>
                <a:r>
                  <a:rPr lang="en-US" altLang="zh-TW" sz="2800" dirty="0">
                    <a:ea typeface="新細明體" charset="-120"/>
                  </a:rPr>
                  <a:t>W</a:t>
                </a:r>
                <a:r>
                  <a:rPr lang="en-US" altLang="zh-TW" sz="2800" dirty="0" smtClean="0">
                    <a:ea typeface="新細明體" charset="-120"/>
                  </a:rPr>
                  <a:t>e </a:t>
                </a:r>
                <a:r>
                  <a:rPr lang="en-US" altLang="zh-TW" sz="2800" dirty="0">
                    <a:ea typeface="新細明體" charset="-120"/>
                  </a:rPr>
                  <a:t>can sort the set in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 </a:t>
                </a:r>
                <a:r>
                  <a:rPr lang="en-US" altLang="zh-TW" sz="2800" dirty="0">
                    <a:ea typeface="新細明體" charset="-120"/>
                  </a:rPr>
                  <a:t>time and then index the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sz="2800" dirty="0" smtClean="0">
                    <a:ea typeface="新細明體" charset="-120"/>
                  </a:rPr>
                  <a:t>-</a:t>
                </a:r>
                <a:r>
                  <a:rPr lang="en-US" altLang="zh-TW" sz="2800" dirty="0" err="1">
                    <a:ea typeface="新細明體" charset="-120"/>
                  </a:rPr>
                  <a:t>th</a:t>
                </a:r>
                <a:r>
                  <a:rPr lang="en-US" altLang="zh-TW" sz="2800" dirty="0">
                    <a:ea typeface="新細明體" charset="-120"/>
                  </a:rPr>
                  <a:t> element.</a:t>
                </a:r>
              </a:p>
              <a:p>
                <a:pPr marL="0" indent="0">
                  <a:buNone/>
                </a:pPr>
                <a:endParaRPr lang="en-US" altLang="zh-TW" sz="2800" dirty="0">
                  <a:ea typeface="新細明體" charset="-120"/>
                </a:endParaRPr>
              </a:p>
              <a:p>
                <a:r>
                  <a:rPr lang="en-US" altLang="zh-TW" sz="2800" dirty="0">
                    <a:ea typeface="新細明體" charset="-120"/>
                  </a:rPr>
                  <a:t>Can we solve the selection problem faster?</a:t>
                </a:r>
              </a:p>
            </p:txBody>
          </p:sp>
        </mc:Choice>
        <mc:Fallback xmlns="">
          <p:sp>
            <p:nvSpPr>
              <p:cNvPr id="7271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0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1" name="AutoShape 4"/>
          <p:cNvSpPr>
            <a:spLocks noChangeArrowheads="1"/>
          </p:cNvSpPr>
          <p:nvPr/>
        </p:nvSpPr>
        <p:spPr bwMode="auto">
          <a:xfrm>
            <a:off x="3497447" y="3854605"/>
            <a:ext cx="4267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7  4  9  </a:t>
            </a:r>
            <a:r>
              <a:rPr lang="en-US" altLang="zh-TW" u="sng" dirty="0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2  </a:t>
            </a:r>
            <a:r>
              <a:rPr lang="en-US" altLang="zh-TW" b="1" dirty="0"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  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2  4  </a:t>
            </a:r>
            <a:r>
              <a:rPr lang="en-US" altLang="zh-TW" u="sng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6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ea typeface="新細明體" charset="-120"/>
              </a:rPr>
              <a:t>  7  9</a:t>
            </a:r>
          </a:p>
        </p:txBody>
      </p:sp>
      <p:sp>
        <p:nvSpPr>
          <p:cNvPr id="72712" name="Text Box 5"/>
          <p:cNvSpPr txBox="1">
            <a:spLocks noChangeArrowheads="1"/>
          </p:cNvSpPr>
          <p:nvPr/>
        </p:nvSpPr>
        <p:spPr bwMode="auto">
          <a:xfrm>
            <a:off x="8221848" y="3884738"/>
            <a:ext cx="604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k=3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1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Minimum (or Maximum)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394381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minimum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minimum element 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←2</m:t>
                    </m:r>
                  </m:oMath>
                </a14:m>
                <a:r>
                  <a:rPr lang="en-US" altLang="zh-TW" sz="18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to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←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𝑚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8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return</a:t>
                </a:r>
                <a:r>
                  <a:rPr lang="en-US" altLang="zh-TW" sz="18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</m:oMath>
                </a14:m>
                <a:endParaRPr lang="en-US" altLang="zh-TW" sz="18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Running Time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dirty="0" smtClean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Is this the best possible?</a:t>
                </a:r>
              </a:p>
              <a:p>
                <a:pPr>
                  <a:buFontTx/>
                  <a:buNone/>
                </a:pPr>
                <a:endParaRPr lang="en-US" altLang="zh-TW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373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394381"/>
              </a:xfrm>
              <a:blipFill rotWithShape="0">
                <a:blip r:embed="rId3"/>
                <a:stretch>
                  <a:fillRect l="-1231"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8826501" y="228600"/>
          <a:ext cx="1452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Clip" r:id="rId4" imgW="2255760" imgH="2485080" progId="MS_ClipArt_Gallery.5">
                  <p:embed/>
                </p:oleObj>
              </mc:Choice>
              <mc:Fallback>
                <p:oleObj name="Clip" r:id="rId4" imgW="2255760" imgH="2485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1" y="228600"/>
                        <a:ext cx="1452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7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Recurrence Equation Setup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Algorithm – transform multiplication of two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-bit integers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 into multiplication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-bit integers and some additions/shifts</a:t>
                </a:r>
              </a:p>
              <a:p>
                <a:r>
                  <a:rPr lang="en-US" altLang="zh-TW" dirty="0"/>
                  <a:t>The recurrence equation for this algorithm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lvl="1"/>
                <a:r>
                  <a:rPr lang="en-US" altLang="zh-TW" dirty="0"/>
                  <a:t>The solution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which is the same as naïve </a:t>
                </a:r>
                <a:r>
                  <a:rPr lang="en-US" altLang="zh-TW" dirty="0" smtClean="0"/>
                  <a:t>algorithm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-bit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Split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into high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and low order halves: </a:t>
                </a:r>
                <a:b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multiply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770756" cy="4608514"/>
              </a:xfrm>
              <a:blipFill rotWithShape="0">
                <a:blip r:embed="rId3"/>
                <a:stretch>
                  <a:fillRect l="-1586" t="-397" b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  <a:ea typeface="新細明體" charset="-120"/>
                  </a:rPr>
                  <a:t>Quick-select</a:t>
                </a:r>
                <a:r>
                  <a:rPr lang="en-US" altLang="zh-TW" b="1" dirty="0">
                    <a:solidFill>
                      <a:schemeClr val="accent1"/>
                    </a:solidFill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 randomized selection algorithm based on the </a:t>
                </a:r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prune-and-search</a:t>
                </a:r>
                <a:r>
                  <a:rPr lang="en-US" altLang="zh-TW" dirty="0">
                    <a:ea typeface="新細明體" charset="-120"/>
                  </a:rPr>
                  <a:t> paradigm:</a:t>
                </a: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Prune</a:t>
                </a:r>
                <a:r>
                  <a:rPr lang="en-US" altLang="zh-TW" dirty="0">
                    <a:ea typeface="新細明體" charset="-120"/>
                  </a:rPr>
                  <a:t>: pick a random element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(called </a:t>
                </a:r>
                <a:r>
                  <a:rPr lang="en-US" altLang="zh-TW" dirty="0">
                    <a:solidFill>
                      <a:schemeClr val="tx2"/>
                    </a:solidFill>
                    <a:ea typeface="新細明體" charset="-120"/>
                  </a:rPr>
                  <a:t>pivot</a:t>
                </a:r>
                <a:r>
                  <a:rPr lang="en-US" altLang="zh-TW" dirty="0">
                    <a:ea typeface="新細明體" charset="-120"/>
                  </a:rPr>
                  <a:t>) and partition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into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elements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𝑥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/>
                <a:r>
                  <a:rPr lang="en-US" altLang="zh-TW" dirty="0">
                    <a:solidFill>
                      <a:schemeClr val="accent1"/>
                    </a:solidFill>
                    <a:ea typeface="新細明體" charset="-120"/>
                  </a:rPr>
                  <a:t>Search</a:t>
                </a:r>
                <a:r>
                  <a:rPr lang="en-US" altLang="zh-TW" dirty="0">
                    <a:ea typeface="新細明體" charset="-120"/>
                  </a:rPr>
                  <a:t>: depending 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either answer is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or we need to </a:t>
                </a:r>
                <a:r>
                  <a:rPr lang="en-US" altLang="zh-TW" dirty="0" smtClean="0">
                    <a:ea typeface="新細明體" charset="-120"/>
                  </a:rPr>
                  <a:t>recur </a:t>
                </a:r>
                <a:r>
                  <a:rPr lang="en-US" altLang="zh-TW" dirty="0">
                    <a:ea typeface="新細明體" charset="-120"/>
                  </a:rPr>
                  <a:t>on either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TW" i="1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i="1" dirty="0">
                  <a:ea typeface="新細明體" charset="-120"/>
                </a:endParaRPr>
              </a:p>
              <a:p>
                <a:r>
                  <a:rPr lang="en-US" altLang="zh-TW" dirty="0" smtClean="0">
                    <a:ea typeface="新細明體" charset="-120"/>
                  </a:rPr>
                  <a:t>Note</a:t>
                </a:r>
                <a:r>
                  <a:rPr lang="en-US" altLang="zh-TW" dirty="0">
                    <a:ea typeface="新細明體" charset="-120"/>
                  </a:rPr>
                  <a:t>: Partition same as Quicksort</a:t>
                </a:r>
              </a:p>
            </p:txBody>
          </p:sp>
        </mc:Choice>
        <mc:Fallback xmlns="">
          <p:sp>
            <p:nvSpPr>
              <p:cNvPr id="7475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 r="-1625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6934200" y="16351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59" name="Rectangle 5"/>
          <p:cNvSpPr>
            <a:spLocks noChangeArrowheads="1"/>
          </p:cNvSpPr>
          <p:nvPr/>
        </p:nvSpPr>
        <p:spPr bwMode="auto">
          <a:xfrm>
            <a:off x="7340600" y="2238375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0" name="Rectangle 6"/>
          <p:cNvSpPr>
            <a:spLocks noChangeArrowheads="1"/>
          </p:cNvSpPr>
          <p:nvPr/>
        </p:nvSpPr>
        <p:spPr bwMode="auto">
          <a:xfrm>
            <a:off x="8153400" y="2409825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1" name="Rectangle 7"/>
          <p:cNvSpPr>
            <a:spLocks noChangeArrowheads="1"/>
          </p:cNvSpPr>
          <p:nvPr/>
        </p:nvSpPr>
        <p:spPr bwMode="auto">
          <a:xfrm>
            <a:off x="8559800" y="206692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8966200" y="17240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3" name="Rectangle 9"/>
          <p:cNvSpPr>
            <a:spLocks noChangeArrowheads="1"/>
          </p:cNvSpPr>
          <p:nvPr/>
        </p:nvSpPr>
        <p:spPr bwMode="auto">
          <a:xfrm>
            <a:off x="9372600" y="2352675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4" name="Rectangle 10"/>
          <p:cNvSpPr>
            <a:spLocks noChangeArrowheads="1"/>
          </p:cNvSpPr>
          <p:nvPr/>
        </p:nvSpPr>
        <p:spPr bwMode="auto">
          <a:xfrm>
            <a:off x="7747000" y="18954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5" name="Rectangle 11"/>
          <p:cNvSpPr>
            <a:spLocks noChangeArrowheads="1"/>
          </p:cNvSpPr>
          <p:nvPr/>
        </p:nvSpPr>
        <p:spPr bwMode="auto">
          <a:xfrm>
            <a:off x="9067800" y="30956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6" name="Rectangle 12"/>
          <p:cNvSpPr>
            <a:spLocks noChangeArrowheads="1"/>
          </p:cNvSpPr>
          <p:nvPr/>
        </p:nvSpPr>
        <p:spPr bwMode="auto">
          <a:xfrm>
            <a:off x="9906000" y="31845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767" name="Rectangle 13"/>
          <p:cNvSpPr>
            <a:spLocks noChangeArrowheads="1"/>
          </p:cNvSpPr>
          <p:nvPr/>
        </p:nvSpPr>
        <p:spPr bwMode="auto">
          <a:xfrm>
            <a:off x="9486900" y="33559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4768" name="Group 14"/>
          <p:cNvGrpSpPr>
            <a:grpSpLocks/>
          </p:cNvGrpSpPr>
          <p:nvPr/>
        </p:nvGrpSpPr>
        <p:grpSpPr bwMode="auto">
          <a:xfrm>
            <a:off x="6635750" y="3705225"/>
            <a:ext cx="1054100" cy="457200"/>
            <a:chOff x="3320" y="2304"/>
            <a:chExt cx="664" cy="384"/>
          </a:xfrm>
        </p:grpSpPr>
        <p:sp>
          <p:nvSpPr>
            <p:cNvPr id="74777" name="Rectangle 15"/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8" name="Rectangle 16"/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4779" name="Rectangle 17"/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769" name="Rectangle 18"/>
          <p:cNvSpPr>
            <a:spLocks noChangeArrowheads="1"/>
          </p:cNvSpPr>
          <p:nvPr/>
        </p:nvSpPr>
        <p:spPr bwMode="auto">
          <a:xfrm>
            <a:off x="8267700" y="3533775"/>
            <a:ext cx="228600" cy="6286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x</a:t>
            </a:r>
          </a:p>
        </p:txBody>
      </p:sp>
      <p:sp>
        <p:nvSpPr>
          <p:cNvPr id="74770" name="AutoShape 19"/>
          <p:cNvSpPr>
            <a:spLocks/>
          </p:cNvSpPr>
          <p:nvPr/>
        </p:nvSpPr>
        <p:spPr bwMode="auto">
          <a:xfrm rot="-5400000">
            <a:off x="70104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</a:p>
        </p:txBody>
      </p:sp>
      <p:sp>
        <p:nvSpPr>
          <p:cNvPr id="74771" name="AutoShape 20"/>
          <p:cNvSpPr>
            <a:spLocks/>
          </p:cNvSpPr>
          <p:nvPr/>
        </p:nvSpPr>
        <p:spPr bwMode="auto">
          <a:xfrm rot="-5400000">
            <a:off x="9448800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G</a:t>
            </a:r>
          </a:p>
        </p:txBody>
      </p:sp>
      <p:sp>
        <p:nvSpPr>
          <p:cNvPr id="74772" name="AutoShape 21"/>
          <p:cNvSpPr>
            <a:spLocks/>
          </p:cNvSpPr>
          <p:nvPr/>
        </p:nvSpPr>
        <p:spPr bwMode="auto">
          <a:xfrm rot="-5400000">
            <a:off x="8229600" y="3990975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b="1" i="1">
                <a:solidFill>
                  <a:schemeClr val="tx1"/>
                </a:solidFill>
                <a:latin typeface="Times New Roman" panose="02020603050405020304" pitchFamily="18" charset="0"/>
                <a:ea typeface="新細明體" charset="-12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Text Box 22"/>
              <p:cNvSpPr txBox="1">
                <a:spLocks noChangeArrowheads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≤|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  <m:r>
                        <a:rPr lang="en-US" altLang="zh-TW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|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900" y="4829145"/>
                <a:ext cx="10565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4" name="Text Box 23"/>
              <p:cNvSpPr txBox="1">
                <a:spLocks noChangeArrowheads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&lt;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𝑑𝑜𝑛𝑒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906" y="5791200"/>
                <a:ext cx="2372188" cy="707886"/>
              </a:xfrm>
              <a:prstGeom prst="rect">
                <a:avLst/>
              </a:prstGeom>
              <a:blipFill rotWithShape="0">
                <a:blip r:embed="rId4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75" name="Text Box 24"/>
              <p:cNvSpPr txBox="1">
                <a:spLocks noChangeArrowheads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i="1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charset="-12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’=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𝐿</m:t>
                          </m:r>
                        </m:e>
                      </m:d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477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2412" y="4895989"/>
                <a:ext cx="2186175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76" name="Line 25"/>
          <p:cNvSpPr>
            <a:spLocks noChangeShapeType="1"/>
          </p:cNvSpPr>
          <p:nvPr/>
        </p:nvSpPr>
        <p:spPr bwMode="auto">
          <a:xfrm flipV="1">
            <a:off x="8382000" y="487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Quick-Select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ea typeface="新細明體" charset="-120"/>
                  </a:rPr>
                  <a:t>An execution of quick-select can be visualized by a recursion path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Each node represents a recursive call of quick-select, and stores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and the remaining sequence</a:t>
                </a:r>
              </a:p>
            </p:txBody>
          </p:sp>
        </mc:Choice>
        <mc:Fallback xmlns="">
          <p:sp>
            <p:nvSpPr>
              <p:cNvPr id="757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2" name="AutoShape 4"/>
              <p:cNvSpPr>
                <a:spLocks noChangeArrowheads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=5,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4,9,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3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2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1,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8)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2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520" y="3402980"/>
                <a:ext cx="45085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3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3" name="AutoShape 5"/>
              <p:cNvSpPr>
                <a:spLocks noChangeArrowheads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5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3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220" y="6222380"/>
                <a:ext cx="10287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784" name="AutoShape 6"/>
          <p:cNvCxnSpPr>
            <a:cxnSpLocks noChangeShapeType="1"/>
            <a:stCxn id="75788" idx="0"/>
            <a:endCxn id="75782" idx="2"/>
          </p:cNvCxnSpPr>
          <p:nvPr/>
        </p:nvCxnSpPr>
        <p:spPr bwMode="auto">
          <a:xfrm rot="16200000" flipV="1">
            <a:off x="6537945" y="3018805"/>
            <a:ext cx="304800" cy="1835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AutoShape 7"/>
          <p:cNvCxnSpPr>
            <a:cxnSpLocks noChangeShapeType="1"/>
          </p:cNvCxnSpPr>
          <p:nvPr/>
        </p:nvCxnSpPr>
        <p:spPr bwMode="auto">
          <a:xfrm rot="5400000" flipH="1" flipV="1">
            <a:off x="6883227" y="6069187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8"/>
          <p:cNvCxnSpPr>
            <a:cxnSpLocks noChangeShapeType="1"/>
            <a:stCxn id="75788" idx="2"/>
            <a:endCxn id="75789" idx="0"/>
          </p:cNvCxnSpPr>
          <p:nvPr/>
        </p:nvCxnSpPr>
        <p:spPr bwMode="auto">
          <a:xfrm rot="5400000">
            <a:off x="6541120" y="3707780"/>
            <a:ext cx="304800" cy="1828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9"/>
          <p:cNvCxnSpPr>
            <a:cxnSpLocks noChangeShapeType="1"/>
            <a:stCxn id="75789" idx="2"/>
            <a:endCxn id="75790" idx="0"/>
          </p:cNvCxnSpPr>
          <p:nvPr/>
        </p:nvCxnSpPr>
        <p:spPr bwMode="auto">
          <a:xfrm rot="16200000" flipH="1">
            <a:off x="6198220" y="4736480"/>
            <a:ext cx="3810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788" name="AutoShape 10"/>
              <p:cNvSpPr>
                <a:spLocks noChangeArrowheads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4, 9, 6, 5,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8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8" name="Auto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020" y="4088780"/>
                <a:ext cx="3733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5"/>
                <a:stretch>
                  <a:fillRect b="-15385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9" name="AutoShape 11"/>
              <p:cNvSpPr>
                <a:spLocks noChangeArrowheads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=2,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4</m:t>
                          </m:r>
                        </m:e>
                      </m:ba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6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</m:t>
                      </m: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5)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89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3220" y="4774580"/>
                <a:ext cx="29718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6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90" name="AutoShape 12"/>
              <p:cNvSpPr>
                <a:spLocks noChangeArrowheads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𝑘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1,</m:t>
                      </m:r>
                      <m:r>
                        <a:rPr lang="en-US" altLang="zh-TW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 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𝑆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=(7, 6, </m:t>
                      </m:r>
                      <m:bar>
                        <m:bar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bar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新細明體" charset="-120"/>
                            </a:rPr>
                            <m:t>5</m:t>
                          </m:r>
                        </m:e>
                      </m:bar>
                      <m:r>
                        <a:rPr lang="en-US" altLang="zh-TW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5790" name="AutoShap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220" y="5536580"/>
                <a:ext cx="2362200" cy="381000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7"/>
                <a:stretch>
                  <a:fillRect b="-13636"/>
                </a:stretch>
              </a:blip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 Exercise</a:t>
            </a:r>
          </a:p>
        </p:txBody>
      </p:sp>
      <p:sp>
        <p:nvSpPr>
          <p:cNvPr id="768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Best Case - even splits (n/2 and n/2)</a:t>
            </a:r>
          </a:p>
          <a:p>
            <a:r>
              <a:rPr lang="en-US" altLang="zh-TW" dirty="0" smtClean="0"/>
              <a:t>Worst Case - bad splits (1 and n-1)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Derive and solve the recurrence relation corresponding to the best case performance of randomized quick-select.</a:t>
            </a:r>
          </a:p>
          <a:p>
            <a:r>
              <a:rPr lang="en-US" altLang="zh-TW" dirty="0" smtClean="0"/>
              <a:t>Derive and solve the recurrence relation corresponding to the worst case performance of randomized quick-select.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76807" name="AutoShape 5"/>
          <p:cNvSpPr>
            <a:spLocks noChangeArrowheads="1"/>
          </p:cNvSpPr>
          <p:nvPr/>
        </p:nvSpPr>
        <p:spPr bwMode="auto">
          <a:xfrm>
            <a:off x="2814705" y="3356518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6808" name="AutoShape 6"/>
          <p:cNvCxnSpPr>
            <a:cxnSpLocks noChangeShapeType="1"/>
            <a:stCxn id="76810" idx="0"/>
            <a:endCxn id="76807" idx="2"/>
          </p:cNvCxnSpPr>
          <p:nvPr/>
        </p:nvCxnSpPr>
        <p:spPr bwMode="auto">
          <a:xfrm flipV="1">
            <a:off x="2922656" y="3588292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0" name="AutoShape 8"/>
          <p:cNvSpPr>
            <a:spLocks noChangeArrowheads="1"/>
          </p:cNvSpPr>
          <p:nvPr/>
        </p:nvSpPr>
        <p:spPr bwMode="auto">
          <a:xfrm>
            <a:off x="2294005" y="3899443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6812" name="Line 10"/>
          <p:cNvSpPr>
            <a:spLocks noChangeShapeType="1"/>
          </p:cNvSpPr>
          <p:nvPr/>
        </p:nvSpPr>
        <p:spPr bwMode="auto">
          <a:xfrm flipH="1">
            <a:off x="3076642" y="3639092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13" name="AutoShape 11"/>
          <p:cNvSpPr>
            <a:spLocks noChangeArrowheads="1"/>
          </p:cNvSpPr>
          <p:nvPr/>
        </p:nvSpPr>
        <p:spPr bwMode="auto">
          <a:xfrm>
            <a:off x="8223318" y="3880392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6815" name="AutoShape 13"/>
          <p:cNvSpPr>
            <a:spLocks noChangeArrowheads="1"/>
          </p:cNvSpPr>
          <p:nvPr/>
        </p:nvSpPr>
        <p:spPr bwMode="auto">
          <a:xfrm>
            <a:off x="6513580" y="3356518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 b="1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6817" name="AutoShape 15"/>
          <p:cNvCxnSpPr>
            <a:cxnSpLocks noChangeShapeType="1"/>
            <a:stCxn id="76813" idx="0"/>
            <a:endCxn id="76815" idx="2"/>
          </p:cNvCxnSpPr>
          <p:nvPr/>
        </p:nvCxnSpPr>
        <p:spPr bwMode="auto">
          <a:xfrm flipH="1" flipV="1">
            <a:off x="7755006" y="3575592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Line 16"/>
          <p:cNvSpPr>
            <a:spLocks noChangeShapeType="1"/>
          </p:cNvSpPr>
          <p:nvPr/>
        </p:nvSpPr>
        <p:spPr bwMode="auto">
          <a:xfrm>
            <a:off x="8505892" y="3661317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20" name="Text Box 18"/>
          <p:cNvSpPr txBox="1">
            <a:spLocks noChangeArrowheads="1"/>
          </p:cNvSpPr>
          <p:nvPr/>
        </p:nvSpPr>
        <p:spPr bwMode="auto">
          <a:xfrm>
            <a:off x="3320909" y="4270401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6821" name="Text Box 19"/>
          <p:cNvSpPr txBox="1">
            <a:spLocks noChangeArrowheads="1"/>
          </p:cNvSpPr>
          <p:nvPr/>
        </p:nvSpPr>
        <p:spPr bwMode="auto">
          <a:xfrm>
            <a:off x="7204679" y="4270401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dirty="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6822" name="Group 20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6823" name="Freeform 21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4" name="Freeform 22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5" name="Freeform 23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6" name="Freeform 24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7" name="Freeform 25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8" name="Freeform 26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9" name="Freeform 27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0" name="Freeform 28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1" name="Freeform 29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2" name="Freeform 30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3" name="Freeform 31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4" name="Freeform 32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5" name="Freeform 33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6" name="Freeform 34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7" name="Freeform 35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8" name="Freeform 36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9" name="Freeform 37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0" name="Freeform 38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1" name="Freeform 39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2" name="Freeform 40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3" name="Freeform 41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4" name="Freeform 42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5" name="Freeform 43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6" name="Freeform 44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7" name="Freeform 45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8" name="Freeform 46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49" name="Freeform 47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0" name="Freeform 48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1" name="Freeform 49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2" name="Freeform 50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3" name="Freeform 51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4" name="Freeform 52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5" name="Freeform 53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6" name="Freeform 54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7" name="Freeform 55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8" name="Freeform 56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59" name="Freeform 57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0" name="Freeform 58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1" name="Freeform 59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2" name="Freeform 60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3" name="Freeform 61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4" name="Freeform 62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5" name="Freeform 63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6" name="Freeform 64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7" name="Freeform 65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8" name="Freeform 66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69" name="Freeform 67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0" name="Freeform 68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1" name="Freeform 69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2" name="Freeform 70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3" name="Freeform 71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4" name="Freeform 72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5" name="Freeform 73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6" name="Freeform 74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7" name="Freeform 75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8" name="Freeform 76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79" name="Freeform 77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0" name="Freeform 78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1" name="Freeform 79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2" name="Freeform 80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3" name="Freeform 81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4" name="Freeform 82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5" name="Freeform 83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6" name="Freeform 84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7" name="Freeform 85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8" name="Freeform 86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7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Consider a recursive call of quick-select on a sequence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Good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Bad call: the size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A call is good with probability 1/2</a:t>
                </a:r>
              </a:p>
              <a:p>
                <a:pPr lvl="1"/>
                <a:r>
                  <a:rPr lang="en-US" altLang="zh-TW" dirty="0" smtClean="0"/>
                  <a:t>1/2 of the possible pivots cause good calls: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782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0" name="AutoShape 4"/>
          <p:cNvSpPr>
            <a:spLocks noChangeArrowheads="1"/>
          </p:cNvSpPr>
          <p:nvPr/>
        </p:nvSpPr>
        <p:spPr bwMode="auto">
          <a:xfrm>
            <a:off x="4884993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7  9  7  1 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</a:t>
            </a:r>
          </a:p>
        </p:txBody>
      </p:sp>
      <p:sp>
        <p:nvSpPr>
          <p:cNvPr id="77831" name="AutoShape 5"/>
          <p:cNvSpPr>
            <a:spLocks noChangeArrowheads="1"/>
          </p:cNvSpPr>
          <p:nvPr/>
        </p:nvSpPr>
        <p:spPr bwMode="auto">
          <a:xfrm>
            <a:off x="3238756" y="3490329"/>
            <a:ext cx="2392362" cy="227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7  2  9  4 3  7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6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 1 9</a:t>
            </a:r>
          </a:p>
        </p:txBody>
      </p:sp>
      <p:cxnSp>
        <p:nvCxnSpPr>
          <p:cNvPr id="77832" name="AutoShape 6"/>
          <p:cNvCxnSpPr>
            <a:cxnSpLocks noChangeShapeType="1"/>
            <a:stCxn id="77834" idx="0"/>
            <a:endCxn id="77831" idx="2"/>
          </p:cNvCxnSpPr>
          <p:nvPr/>
        </p:nvCxnSpPr>
        <p:spPr bwMode="auto">
          <a:xfrm flipV="1">
            <a:off x="3346707" y="3722103"/>
            <a:ext cx="1087437" cy="306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AutoShape 7"/>
          <p:cNvCxnSpPr>
            <a:cxnSpLocks noChangeShapeType="1"/>
            <a:stCxn id="77830" idx="0"/>
            <a:endCxn id="77831" idx="2"/>
          </p:cNvCxnSpPr>
          <p:nvPr/>
        </p:nvCxnSpPr>
        <p:spPr bwMode="auto">
          <a:xfrm flipH="1" flipV="1">
            <a:off x="4435731" y="3726866"/>
            <a:ext cx="1077912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4" name="AutoShape 8"/>
          <p:cNvSpPr>
            <a:spLocks noChangeArrowheads="1"/>
          </p:cNvSpPr>
          <p:nvPr/>
        </p:nvSpPr>
        <p:spPr bwMode="auto">
          <a:xfrm>
            <a:off x="2718056" y="4033254"/>
            <a:ext cx="1257300" cy="225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2  4  3  1 </a:t>
            </a:r>
          </a:p>
        </p:txBody>
      </p:sp>
      <p:sp>
        <p:nvSpPr>
          <p:cNvPr id="77835" name="Line 9"/>
          <p:cNvSpPr>
            <a:spLocks noChangeShapeType="1"/>
          </p:cNvSpPr>
          <p:nvPr/>
        </p:nvSpPr>
        <p:spPr bwMode="auto">
          <a:xfrm>
            <a:off x="5070731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6" name="Line 10"/>
          <p:cNvSpPr>
            <a:spLocks noChangeShapeType="1"/>
          </p:cNvSpPr>
          <p:nvPr/>
        </p:nvSpPr>
        <p:spPr bwMode="auto">
          <a:xfrm flipH="1">
            <a:off x="3500693" y="3772903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37" name="AutoShape 11"/>
          <p:cNvSpPr>
            <a:spLocks noChangeArrowheads="1"/>
          </p:cNvSpPr>
          <p:nvPr/>
        </p:nvSpPr>
        <p:spPr bwMode="auto">
          <a:xfrm>
            <a:off x="8647369" y="4014203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7 2 9 4 3 7 6</a:t>
            </a:r>
          </a:p>
        </p:txBody>
      </p:sp>
      <p:sp>
        <p:nvSpPr>
          <p:cNvPr id="77838" name="AutoShape 12"/>
          <p:cNvSpPr>
            <a:spLocks noChangeArrowheads="1"/>
          </p:cNvSpPr>
          <p:nvPr/>
        </p:nvSpPr>
        <p:spPr bwMode="auto">
          <a:xfrm>
            <a:off x="6845556" y="4014203"/>
            <a:ext cx="360362" cy="217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77839" name="AutoShape 13"/>
          <p:cNvSpPr>
            <a:spLocks noChangeArrowheads="1"/>
          </p:cNvSpPr>
          <p:nvPr/>
        </p:nvSpPr>
        <p:spPr bwMode="auto">
          <a:xfrm>
            <a:off x="6937631" y="3490329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7  </a:t>
            </a:r>
            <a:r>
              <a:rPr lang="en-US" altLang="zh-TW" sz="1200" u="sng">
                <a:solidFill>
                  <a:schemeClr val="tx1"/>
                </a:solidFill>
                <a:ea typeface="新細明體" charset="-120"/>
              </a:rPr>
              <a:t>2 </a:t>
            </a:r>
            <a:r>
              <a:rPr lang="en-US" altLang="zh-TW" sz="1200">
                <a:solidFill>
                  <a:schemeClr val="tx1"/>
                </a:solidFill>
                <a:ea typeface="新細明體" charset="-120"/>
              </a:rPr>
              <a:t> 9  4 3  7  6  1</a:t>
            </a:r>
            <a:endParaRPr lang="en-US" altLang="zh-TW" sz="1200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cxnSp>
        <p:nvCxnSpPr>
          <p:cNvPr id="77840" name="AutoShape 14"/>
          <p:cNvCxnSpPr>
            <a:cxnSpLocks noChangeShapeType="1"/>
            <a:stCxn id="77838" idx="0"/>
            <a:endCxn id="77839" idx="2"/>
          </p:cNvCxnSpPr>
          <p:nvPr/>
        </p:nvCxnSpPr>
        <p:spPr bwMode="auto">
          <a:xfrm flipV="1">
            <a:off x="7026532" y="3709403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AutoShape 15"/>
          <p:cNvCxnSpPr>
            <a:cxnSpLocks noChangeShapeType="1"/>
            <a:stCxn id="77837" idx="0"/>
            <a:endCxn id="77839" idx="2"/>
          </p:cNvCxnSpPr>
          <p:nvPr/>
        </p:nvCxnSpPr>
        <p:spPr bwMode="auto">
          <a:xfrm flipH="1" flipV="1">
            <a:off x="8179057" y="3709403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2" name="Line 16"/>
          <p:cNvSpPr>
            <a:spLocks noChangeShapeType="1"/>
          </p:cNvSpPr>
          <p:nvPr/>
        </p:nvSpPr>
        <p:spPr bwMode="auto">
          <a:xfrm>
            <a:off x="8929943" y="379512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3" name="Line 17"/>
          <p:cNvSpPr>
            <a:spLocks noChangeShapeType="1"/>
          </p:cNvSpPr>
          <p:nvPr/>
        </p:nvSpPr>
        <p:spPr bwMode="auto">
          <a:xfrm flipH="1">
            <a:off x="7253543" y="3750678"/>
            <a:ext cx="336550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3744960" y="4404212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Good call</a:t>
            </a:r>
          </a:p>
        </p:txBody>
      </p:sp>
      <p:sp>
        <p:nvSpPr>
          <p:cNvPr id="77845" name="Text Box 19"/>
          <p:cNvSpPr txBox="1">
            <a:spLocks noChangeArrowheads="1"/>
          </p:cNvSpPr>
          <p:nvPr/>
        </p:nvSpPr>
        <p:spPr bwMode="auto">
          <a:xfrm>
            <a:off x="7628730" y="4404212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Bad call</a:t>
            </a:r>
          </a:p>
        </p:txBody>
      </p:sp>
      <p:grpSp>
        <p:nvGrpSpPr>
          <p:cNvPr id="77846" name="Group 20"/>
          <p:cNvGrpSpPr>
            <a:grpSpLocks/>
          </p:cNvGrpSpPr>
          <p:nvPr/>
        </p:nvGrpSpPr>
        <p:grpSpPr bwMode="auto">
          <a:xfrm>
            <a:off x="4056877" y="5832475"/>
            <a:ext cx="4343400" cy="381000"/>
            <a:chOff x="1776" y="3264"/>
            <a:chExt cx="2736" cy="240"/>
          </a:xfrm>
        </p:grpSpPr>
        <p:sp>
          <p:nvSpPr>
            <p:cNvPr id="77920" name="AutoShape 21"/>
            <p:cNvSpPr>
              <a:spLocks noChangeArrowheads="1"/>
            </p:cNvSpPr>
            <p:nvPr/>
          </p:nvSpPr>
          <p:spPr bwMode="auto">
            <a:xfrm>
              <a:off x="3511" y="3264"/>
              <a:ext cx="1001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1" name="AutoShape 22"/>
            <p:cNvSpPr>
              <a:spLocks noChangeArrowheads="1"/>
            </p:cNvSpPr>
            <p:nvPr/>
          </p:nvSpPr>
          <p:spPr bwMode="auto">
            <a:xfrm>
              <a:off x="1776" y="3264"/>
              <a:ext cx="696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2" name="Rectangle 23"/>
            <p:cNvSpPr>
              <a:spLocks noChangeArrowheads="1"/>
            </p:cNvSpPr>
            <p:nvPr/>
          </p:nvSpPr>
          <p:spPr bwMode="auto">
            <a:xfrm>
              <a:off x="2400" y="3264"/>
              <a:ext cx="1191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7923" name="AutoShape 24"/>
            <p:cNvSpPr>
              <a:spLocks noChangeArrowheads="1"/>
            </p:cNvSpPr>
            <p:nvPr/>
          </p:nvSpPr>
          <p:spPr bwMode="auto">
            <a:xfrm>
              <a:off x="1776" y="3264"/>
              <a:ext cx="2736" cy="24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TW" sz="1800" dirty="0">
                  <a:solidFill>
                    <a:schemeClr val="tx1"/>
                  </a:solidFill>
                  <a:ea typeface="新細明體" charset="-120"/>
                </a:rPr>
                <a:t>1 2 3 4 5 6 7 8 9 10 11 12 13 14 15 16</a:t>
              </a:r>
            </a:p>
          </p:txBody>
        </p:sp>
      </p:grp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5264964" y="6503364"/>
            <a:ext cx="154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Good pivots</a:t>
            </a:r>
          </a:p>
        </p:txBody>
      </p:sp>
      <p:sp>
        <p:nvSpPr>
          <p:cNvPr id="77848" name="Text Box 26"/>
          <p:cNvSpPr txBox="1">
            <a:spLocks noChangeArrowheads="1"/>
          </p:cNvSpPr>
          <p:nvPr/>
        </p:nvSpPr>
        <p:spPr bwMode="auto">
          <a:xfrm>
            <a:off x="3858439" y="6471077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 dirty="0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7089002" y="6474832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zh-TW" sz="1800" b="1">
                <a:solidFill>
                  <a:schemeClr val="tx1"/>
                </a:solidFill>
                <a:ea typeface="新細明體" charset="-120"/>
              </a:rPr>
              <a:t>Bad pivots</a:t>
            </a:r>
          </a:p>
        </p:txBody>
      </p:sp>
      <p:sp>
        <p:nvSpPr>
          <p:cNvPr id="77850" name="AutoShape 28"/>
          <p:cNvSpPr>
            <a:spLocks/>
          </p:cNvSpPr>
          <p:nvPr/>
        </p:nvSpPr>
        <p:spPr bwMode="auto">
          <a:xfrm rot="-5400000">
            <a:off x="5923777" y="5413375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1" name="AutoShape 29"/>
          <p:cNvSpPr>
            <a:spLocks/>
          </p:cNvSpPr>
          <p:nvPr/>
        </p:nvSpPr>
        <p:spPr bwMode="auto">
          <a:xfrm rot="-5400000">
            <a:off x="4437877" y="59848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7852" name="AutoShape 30"/>
          <p:cNvSpPr>
            <a:spLocks/>
          </p:cNvSpPr>
          <p:nvPr/>
        </p:nvSpPr>
        <p:spPr bwMode="auto">
          <a:xfrm rot="-5400000">
            <a:off x="7638277" y="5756275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7853" name="Group 31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7854" name="Freeform 32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5" name="Freeform 33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6" name="Freeform 34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7" name="Freeform 35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8" name="Freeform 36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9" name="Freeform 37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0" name="Freeform 38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1" name="Freeform 39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2" name="Freeform 40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3" name="Freeform 41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4" name="Freeform 42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5" name="Freeform 43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6" name="Freeform 44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7" name="Freeform 45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8" name="Freeform 46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69" name="Freeform 47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0" name="Freeform 48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1" name="Freeform 49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2" name="Freeform 50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3" name="Freeform 51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4" name="Freeform 52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5" name="Freeform 53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6" name="Freeform 54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7" name="Freeform 55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8" name="Freeform 56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79" name="Freeform 57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0" name="Freeform 58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1" name="Freeform 59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2" name="Freeform 60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3" name="Freeform 61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4" name="Freeform 62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5" name="Freeform 63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6" name="Freeform 64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7" name="Freeform 65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8" name="Freeform 66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9" name="Freeform 67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0" name="Freeform 68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1" name="Freeform 69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2" name="Freeform 70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3" name="Freeform 71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4" name="Freeform 72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5" name="Freeform 73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6" name="Freeform 74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7" name="Freeform 75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8" name="Freeform 76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9" name="Freeform 77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0" name="Freeform 78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1" name="Freeform 79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2" name="Freeform 80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3" name="Freeform 81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4" name="Freeform 82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5" name="Freeform 83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6" name="Freeform 84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7" name="Freeform 85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8" name="Freeform 86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09" name="Freeform 87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0" name="Freeform 88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1" name="Freeform 89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2" name="Freeform 90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3" name="Freeform 91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4" name="Freeform 92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5" name="Freeform 93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6" name="Freeform 94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7" name="Freeform 95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8" name="Freeform 96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19" name="Freeform 97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5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</a:t>
            </a:r>
            <a:r>
              <a:rPr lang="en-US" altLang="zh-TW" smtClean="0"/>
              <a:t>Running Time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Probabilistic Fact #1: The expected number of coin tosses required in order to get one head is two</a:t>
                </a:r>
              </a:p>
              <a:p>
                <a:r>
                  <a:rPr lang="en-US" altLang="zh-TW" dirty="0" smtClean="0"/>
                  <a:t>Probabilistic Fact #2: Expectation is a linear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denote the expected running time of quick-select.</a:t>
                </a:r>
              </a:p>
              <a:p>
                <a:r>
                  <a:rPr lang="en-US" altLang="zh-TW" dirty="0" smtClean="0"/>
                  <a:t>By Fact #2,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𝑏𝑒𝑓𝑜𝑟𝑒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𝑐𝑎𝑙𝑙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By Fact #1,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That is,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a geometric series: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We can solve the selection problem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 expected time.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88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63186"/>
              </a:xfrm>
              <a:blipFill rotWithShape="0">
                <a:blip r:embed="rId2"/>
                <a:stretch>
                  <a:fillRect l="-615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54" name="Group 4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8855" name="Freeform 5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6" name="Freeform 6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7" name="Freeform 7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8" name="Freeform 8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59" name="Freeform 9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0" name="Freeform 10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1" name="Freeform 11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2" name="Freeform 12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3" name="Freeform 13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4" name="Freeform 14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5" name="Freeform 15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6" name="Freeform 16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7" name="Freeform 17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8" name="Freeform 18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9" name="Freeform 19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0" name="Freeform 20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1" name="Freeform 21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2" name="Freeform 22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3" name="Freeform 23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4" name="Freeform 24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5" name="Freeform 25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6" name="Freeform 26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7" name="Freeform 27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8" name="Freeform 28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9" name="Freeform 29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0" name="Freeform 30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1" name="Freeform 31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2" name="Freeform 32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3" name="Freeform 33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4" name="Freeform 34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5" name="Freeform 35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6" name="Freeform 36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7" name="Freeform 37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8" name="Freeform 38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9" name="Freeform 39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0" name="Freeform 40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1" name="Freeform 41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2" name="Freeform 42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3" name="Freeform 43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4" name="Freeform 44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5" name="Freeform 45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6" name="Freeform 46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7" name="Freeform 47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8" name="Freeform 48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99" name="Freeform 49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0" name="Freeform 50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1" name="Freeform 51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2" name="Freeform 52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3" name="Freeform 53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4" name="Freeform 54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5" name="Freeform 55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6" name="Freeform 56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7" name="Freeform 57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8" name="Freeform 58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09" name="Freeform 59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0" name="Freeform 60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1" name="Freeform 61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2" name="Freeform 62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3" name="Freeform 63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4" name="Freeform 64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5" name="Freeform 65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6" name="Freeform 66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7" name="Freeform 67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8" name="Freeform 68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19" name="Freeform 69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920" name="Freeform 70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8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7" name="Group 2"/>
          <p:cNvGrpSpPr>
            <a:grpSpLocks/>
          </p:cNvGrpSpPr>
          <p:nvPr/>
        </p:nvGrpSpPr>
        <p:grpSpPr bwMode="auto">
          <a:xfrm rot="1768510">
            <a:off x="8859839" y="658814"/>
            <a:ext cx="1208087" cy="579437"/>
            <a:chOff x="4080" y="675"/>
            <a:chExt cx="1116" cy="554"/>
          </a:xfrm>
        </p:grpSpPr>
        <p:sp>
          <p:nvSpPr>
            <p:cNvPr id="79963" name="Freeform 3"/>
            <p:cNvSpPr>
              <a:spLocks/>
            </p:cNvSpPr>
            <p:nvPr/>
          </p:nvSpPr>
          <p:spPr bwMode="auto">
            <a:xfrm>
              <a:off x="4080" y="720"/>
              <a:ext cx="578" cy="466"/>
            </a:xfrm>
            <a:custGeom>
              <a:avLst/>
              <a:gdLst>
                <a:gd name="T0" fmla="*/ 13 w 1156"/>
                <a:gd name="T1" fmla="*/ 1 h 932"/>
                <a:gd name="T2" fmla="*/ 14 w 1156"/>
                <a:gd name="T3" fmla="*/ 2 h 932"/>
                <a:gd name="T4" fmla="*/ 15 w 1156"/>
                <a:gd name="T5" fmla="*/ 3 h 932"/>
                <a:gd name="T6" fmla="*/ 16 w 1156"/>
                <a:gd name="T7" fmla="*/ 3 h 932"/>
                <a:gd name="T8" fmla="*/ 17 w 1156"/>
                <a:gd name="T9" fmla="*/ 4 h 932"/>
                <a:gd name="T10" fmla="*/ 18 w 1156"/>
                <a:gd name="T11" fmla="*/ 5 h 932"/>
                <a:gd name="T12" fmla="*/ 18 w 1156"/>
                <a:gd name="T13" fmla="*/ 5 h 932"/>
                <a:gd name="T14" fmla="*/ 18 w 1156"/>
                <a:gd name="T15" fmla="*/ 6 h 932"/>
                <a:gd name="T16" fmla="*/ 18 w 1156"/>
                <a:gd name="T17" fmla="*/ 8 h 932"/>
                <a:gd name="T18" fmla="*/ 17 w 1156"/>
                <a:gd name="T19" fmla="*/ 10 h 932"/>
                <a:gd name="T20" fmla="*/ 16 w 1156"/>
                <a:gd name="T21" fmla="*/ 12 h 932"/>
                <a:gd name="T22" fmla="*/ 16 w 1156"/>
                <a:gd name="T23" fmla="*/ 13 h 932"/>
                <a:gd name="T24" fmla="*/ 16 w 1156"/>
                <a:gd name="T25" fmla="*/ 14 h 932"/>
                <a:gd name="T26" fmla="*/ 16 w 1156"/>
                <a:gd name="T27" fmla="*/ 14 h 932"/>
                <a:gd name="T28" fmla="*/ 15 w 1156"/>
                <a:gd name="T29" fmla="*/ 14 h 932"/>
                <a:gd name="T30" fmla="*/ 15 w 1156"/>
                <a:gd name="T31" fmla="*/ 15 h 932"/>
                <a:gd name="T32" fmla="*/ 15 w 1156"/>
                <a:gd name="T33" fmla="*/ 15 h 932"/>
                <a:gd name="T34" fmla="*/ 14 w 1156"/>
                <a:gd name="T35" fmla="*/ 15 h 932"/>
                <a:gd name="T36" fmla="*/ 14 w 1156"/>
                <a:gd name="T37" fmla="*/ 15 h 932"/>
                <a:gd name="T38" fmla="*/ 14 w 1156"/>
                <a:gd name="T39" fmla="*/ 15 h 932"/>
                <a:gd name="T40" fmla="*/ 14 w 1156"/>
                <a:gd name="T41" fmla="*/ 15 h 932"/>
                <a:gd name="T42" fmla="*/ 14 w 1156"/>
                <a:gd name="T43" fmla="*/ 15 h 932"/>
                <a:gd name="T44" fmla="*/ 13 w 1156"/>
                <a:gd name="T45" fmla="*/ 15 h 932"/>
                <a:gd name="T46" fmla="*/ 12 w 1156"/>
                <a:gd name="T47" fmla="*/ 15 h 932"/>
                <a:gd name="T48" fmla="*/ 11 w 1156"/>
                <a:gd name="T49" fmla="*/ 15 h 932"/>
                <a:gd name="T50" fmla="*/ 10 w 1156"/>
                <a:gd name="T51" fmla="*/ 15 h 932"/>
                <a:gd name="T52" fmla="*/ 9 w 1156"/>
                <a:gd name="T53" fmla="*/ 15 h 932"/>
                <a:gd name="T54" fmla="*/ 8 w 1156"/>
                <a:gd name="T55" fmla="*/ 15 h 932"/>
                <a:gd name="T56" fmla="*/ 7 w 1156"/>
                <a:gd name="T57" fmla="*/ 15 h 932"/>
                <a:gd name="T58" fmla="*/ 6 w 1156"/>
                <a:gd name="T59" fmla="*/ 15 h 932"/>
                <a:gd name="T60" fmla="*/ 6 w 1156"/>
                <a:gd name="T61" fmla="*/ 15 h 932"/>
                <a:gd name="T62" fmla="*/ 5 w 1156"/>
                <a:gd name="T63" fmla="*/ 15 h 932"/>
                <a:gd name="T64" fmla="*/ 4 w 1156"/>
                <a:gd name="T65" fmla="*/ 14 h 932"/>
                <a:gd name="T66" fmla="*/ 3 w 1156"/>
                <a:gd name="T67" fmla="*/ 13 h 932"/>
                <a:gd name="T68" fmla="*/ 2 w 1156"/>
                <a:gd name="T69" fmla="*/ 12 h 932"/>
                <a:gd name="T70" fmla="*/ 1 w 1156"/>
                <a:gd name="T71" fmla="*/ 11 h 932"/>
                <a:gd name="T72" fmla="*/ 0 w 1156"/>
                <a:gd name="T73" fmla="*/ 10 h 932"/>
                <a:gd name="T74" fmla="*/ 1 w 1156"/>
                <a:gd name="T75" fmla="*/ 9 h 932"/>
                <a:gd name="T76" fmla="*/ 1 w 1156"/>
                <a:gd name="T77" fmla="*/ 7 h 932"/>
                <a:gd name="T78" fmla="*/ 2 w 1156"/>
                <a:gd name="T79" fmla="*/ 6 h 932"/>
                <a:gd name="T80" fmla="*/ 3 w 1156"/>
                <a:gd name="T81" fmla="*/ 4 h 932"/>
                <a:gd name="T82" fmla="*/ 4 w 1156"/>
                <a:gd name="T83" fmla="*/ 2 h 932"/>
                <a:gd name="T84" fmla="*/ 4 w 1156"/>
                <a:gd name="T85" fmla="*/ 1 h 932"/>
                <a:gd name="T86" fmla="*/ 4 w 1156"/>
                <a:gd name="T87" fmla="*/ 1 h 932"/>
                <a:gd name="T88" fmla="*/ 4 w 1156"/>
                <a:gd name="T89" fmla="*/ 1 h 932"/>
                <a:gd name="T90" fmla="*/ 5 w 1156"/>
                <a:gd name="T91" fmla="*/ 1 h 932"/>
                <a:gd name="T92" fmla="*/ 6 w 1156"/>
                <a:gd name="T93" fmla="*/ 1 h 932"/>
                <a:gd name="T94" fmla="*/ 6 w 1156"/>
                <a:gd name="T95" fmla="*/ 1 h 932"/>
                <a:gd name="T96" fmla="*/ 7 w 1156"/>
                <a:gd name="T97" fmla="*/ 1 h 932"/>
                <a:gd name="T98" fmla="*/ 8 w 1156"/>
                <a:gd name="T99" fmla="*/ 1 h 932"/>
                <a:gd name="T100" fmla="*/ 9 w 1156"/>
                <a:gd name="T101" fmla="*/ 1 h 932"/>
                <a:gd name="T102" fmla="*/ 9 w 1156"/>
                <a:gd name="T103" fmla="*/ 1 h 932"/>
                <a:gd name="T104" fmla="*/ 10 w 1156"/>
                <a:gd name="T105" fmla="*/ 1 h 932"/>
                <a:gd name="T106" fmla="*/ 11 w 1156"/>
                <a:gd name="T107" fmla="*/ 1 h 932"/>
                <a:gd name="T108" fmla="*/ 11 w 1156"/>
                <a:gd name="T109" fmla="*/ 1 h 932"/>
                <a:gd name="T110" fmla="*/ 12 w 1156"/>
                <a:gd name="T111" fmla="*/ 1 h 9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6"/>
                <a:gd name="T169" fmla="*/ 0 h 932"/>
                <a:gd name="T170" fmla="*/ 1156 w 1156"/>
                <a:gd name="T171" fmla="*/ 932 h 9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6" h="932">
                  <a:moveTo>
                    <a:pt x="757" y="2"/>
                  </a:moveTo>
                  <a:lnTo>
                    <a:pt x="779" y="17"/>
                  </a:lnTo>
                  <a:lnTo>
                    <a:pt x="802" y="33"/>
                  </a:lnTo>
                  <a:lnTo>
                    <a:pt x="824" y="49"/>
                  </a:lnTo>
                  <a:lnTo>
                    <a:pt x="847" y="65"/>
                  </a:lnTo>
                  <a:lnTo>
                    <a:pt x="868" y="83"/>
                  </a:lnTo>
                  <a:lnTo>
                    <a:pt x="892" y="100"/>
                  </a:lnTo>
                  <a:lnTo>
                    <a:pt x="913" y="118"/>
                  </a:lnTo>
                  <a:lnTo>
                    <a:pt x="935" y="135"/>
                  </a:lnTo>
                  <a:lnTo>
                    <a:pt x="957" y="154"/>
                  </a:lnTo>
                  <a:lnTo>
                    <a:pt x="979" y="172"/>
                  </a:lnTo>
                  <a:lnTo>
                    <a:pt x="1001" y="192"/>
                  </a:lnTo>
                  <a:lnTo>
                    <a:pt x="1022" y="210"/>
                  </a:lnTo>
                  <a:lnTo>
                    <a:pt x="1044" y="229"/>
                  </a:lnTo>
                  <a:lnTo>
                    <a:pt x="1064" y="248"/>
                  </a:lnTo>
                  <a:lnTo>
                    <a:pt x="1085" y="267"/>
                  </a:lnTo>
                  <a:lnTo>
                    <a:pt x="1106" y="286"/>
                  </a:lnTo>
                  <a:lnTo>
                    <a:pt x="1109" y="289"/>
                  </a:lnTo>
                  <a:lnTo>
                    <a:pt x="1113" y="292"/>
                  </a:lnTo>
                  <a:lnTo>
                    <a:pt x="1115" y="296"/>
                  </a:lnTo>
                  <a:lnTo>
                    <a:pt x="1118" y="299"/>
                  </a:lnTo>
                  <a:lnTo>
                    <a:pt x="1156" y="338"/>
                  </a:lnTo>
                  <a:lnTo>
                    <a:pt x="1154" y="360"/>
                  </a:lnTo>
                  <a:lnTo>
                    <a:pt x="1150" y="382"/>
                  </a:lnTo>
                  <a:lnTo>
                    <a:pt x="1144" y="404"/>
                  </a:lnTo>
                  <a:lnTo>
                    <a:pt x="1139" y="426"/>
                  </a:lnTo>
                  <a:lnTo>
                    <a:pt x="1124" y="476"/>
                  </a:lnTo>
                  <a:lnTo>
                    <a:pt x="1108" y="526"/>
                  </a:lnTo>
                  <a:lnTo>
                    <a:pt x="1090" y="574"/>
                  </a:lnTo>
                  <a:lnTo>
                    <a:pt x="1071" y="623"/>
                  </a:lnTo>
                  <a:lnTo>
                    <a:pt x="1052" y="671"/>
                  </a:lnTo>
                  <a:lnTo>
                    <a:pt x="1031" y="718"/>
                  </a:lnTo>
                  <a:lnTo>
                    <a:pt x="1010" y="765"/>
                  </a:lnTo>
                  <a:lnTo>
                    <a:pt x="988" y="813"/>
                  </a:lnTo>
                  <a:lnTo>
                    <a:pt x="986" y="815"/>
                  </a:lnTo>
                  <a:lnTo>
                    <a:pt x="985" y="818"/>
                  </a:lnTo>
                  <a:lnTo>
                    <a:pt x="984" y="822"/>
                  </a:lnTo>
                  <a:lnTo>
                    <a:pt x="983" y="825"/>
                  </a:lnTo>
                  <a:lnTo>
                    <a:pt x="977" y="836"/>
                  </a:lnTo>
                  <a:lnTo>
                    <a:pt x="972" y="846"/>
                  </a:lnTo>
                  <a:lnTo>
                    <a:pt x="966" y="856"/>
                  </a:lnTo>
                  <a:lnTo>
                    <a:pt x="961" y="866"/>
                  </a:lnTo>
                  <a:lnTo>
                    <a:pt x="956" y="876"/>
                  </a:lnTo>
                  <a:lnTo>
                    <a:pt x="950" y="886"/>
                  </a:lnTo>
                  <a:lnTo>
                    <a:pt x="944" y="896"/>
                  </a:lnTo>
                  <a:lnTo>
                    <a:pt x="939" y="906"/>
                  </a:lnTo>
                  <a:lnTo>
                    <a:pt x="933" y="909"/>
                  </a:lnTo>
                  <a:lnTo>
                    <a:pt x="927" y="911"/>
                  </a:lnTo>
                  <a:lnTo>
                    <a:pt x="921" y="913"/>
                  </a:lnTo>
                  <a:lnTo>
                    <a:pt x="917" y="914"/>
                  </a:lnTo>
                  <a:lnTo>
                    <a:pt x="911" y="914"/>
                  </a:lnTo>
                  <a:lnTo>
                    <a:pt x="905" y="914"/>
                  </a:lnTo>
                  <a:lnTo>
                    <a:pt x="900" y="915"/>
                  </a:lnTo>
                  <a:lnTo>
                    <a:pt x="894" y="915"/>
                  </a:lnTo>
                  <a:lnTo>
                    <a:pt x="889" y="916"/>
                  </a:lnTo>
                  <a:lnTo>
                    <a:pt x="886" y="917"/>
                  </a:lnTo>
                  <a:lnTo>
                    <a:pt x="880" y="917"/>
                  </a:lnTo>
                  <a:lnTo>
                    <a:pt x="875" y="917"/>
                  </a:lnTo>
                  <a:lnTo>
                    <a:pt x="871" y="917"/>
                  </a:lnTo>
                  <a:lnTo>
                    <a:pt x="866" y="919"/>
                  </a:lnTo>
                  <a:lnTo>
                    <a:pt x="863" y="919"/>
                  </a:lnTo>
                  <a:lnTo>
                    <a:pt x="859" y="919"/>
                  </a:lnTo>
                  <a:lnTo>
                    <a:pt x="859" y="921"/>
                  </a:lnTo>
                  <a:lnTo>
                    <a:pt x="852" y="920"/>
                  </a:lnTo>
                  <a:lnTo>
                    <a:pt x="845" y="921"/>
                  </a:lnTo>
                  <a:lnTo>
                    <a:pt x="839" y="921"/>
                  </a:lnTo>
                  <a:lnTo>
                    <a:pt x="832" y="921"/>
                  </a:lnTo>
                  <a:lnTo>
                    <a:pt x="811" y="923"/>
                  </a:lnTo>
                  <a:lnTo>
                    <a:pt x="790" y="924"/>
                  </a:lnTo>
                  <a:lnTo>
                    <a:pt x="769" y="926"/>
                  </a:lnTo>
                  <a:lnTo>
                    <a:pt x="749" y="927"/>
                  </a:lnTo>
                  <a:lnTo>
                    <a:pt x="729" y="929"/>
                  </a:lnTo>
                  <a:lnTo>
                    <a:pt x="710" y="929"/>
                  </a:lnTo>
                  <a:lnTo>
                    <a:pt x="690" y="930"/>
                  </a:lnTo>
                  <a:lnTo>
                    <a:pt x="670" y="931"/>
                  </a:lnTo>
                  <a:lnTo>
                    <a:pt x="651" y="931"/>
                  </a:lnTo>
                  <a:lnTo>
                    <a:pt x="631" y="932"/>
                  </a:lnTo>
                  <a:lnTo>
                    <a:pt x="612" y="932"/>
                  </a:lnTo>
                  <a:lnTo>
                    <a:pt x="592" y="932"/>
                  </a:lnTo>
                  <a:lnTo>
                    <a:pt x="572" y="932"/>
                  </a:lnTo>
                  <a:lnTo>
                    <a:pt x="552" y="932"/>
                  </a:lnTo>
                  <a:lnTo>
                    <a:pt x="531" y="932"/>
                  </a:lnTo>
                  <a:lnTo>
                    <a:pt x="510" y="932"/>
                  </a:lnTo>
                  <a:lnTo>
                    <a:pt x="490" y="931"/>
                  </a:lnTo>
                  <a:lnTo>
                    <a:pt x="469" y="930"/>
                  </a:lnTo>
                  <a:lnTo>
                    <a:pt x="449" y="928"/>
                  </a:lnTo>
                  <a:lnTo>
                    <a:pt x="428" y="927"/>
                  </a:lnTo>
                  <a:lnTo>
                    <a:pt x="408" y="924"/>
                  </a:lnTo>
                  <a:lnTo>
                    <a:pt x="387" y="922"/>
                  </a:lnTo>
                  <a:lnTo>
                    <a:pt x="366" y="921"/>
                  </a:lnTo>
                  <a:lnTo>
                    <a:pt x="347" y="919"/>
                  </a:lnTo>
                  <a:lnTo>
                    <a:pt x="343" y="922"/>
                  </a:lnTo>
                  <a:lnTo>
                    <a:pt x="340" y="920"/>
                  </a:lnTo>
                  <a:lnTo>
                    <a:pt x="335" y="919"/>
                  </a:lnTo>
                  <a:lnTo>
                    <a:pt x="331" y="919"/>
                  </a:lnTo>
                  <a:lnTo>
                    <a:pt x="309" y="903"/>
                  </a:lnTo>
                  <a:lnTo>
                    <a:pt x="288" y="885"/>
                  </a:lnTo>
                  <a:lnTo>
                    <a:pt x="266" y="869"/>
                  </a:lnTo>
                  <a:lnTo>
                    <a:pt x="244" y="852"/>
                  </a:lnTo>
                  <a:lnTo>
                    <a:pt x="223" y="835"/>
                  </a:lnTo>
                  <a:lnTo>
                    <a:pt x="202" y="817"/>
                  </a:lnTo>
                  <a:lnTo>
                    <a:pt x="181" y="800"/>
                  </a:lnTo>
                  <a:lnTo>
                    <a:pt x="159" y="783"/>
                  </a:lnTo>
                  <a:lnTo>
                    <a:pt x="138" y="764"/>
                  </a:lnTo>
                  <a:lnTo>
                    <a:pt x="117" y="747"/>
                  </a:lnTo>
                  <a:lnTo>
                    <a:pt x="97" y="729"/>
                  </a:lnTo>
                  <a:lnTo>
                    <a:pt x="77" y="710"/>
                  </a:lnTo>
                  <a:lnTo>
                    <a:pt x="58" y="692"/>
                  </a:lnTo>
                  <a:lnTo>
                    <a:pt x="38" y="672"/>
                  </a:lnTo>
                  <a:lnTo>
                    <a:pt x="18" y="654"/>
                  </a:lnTo>
                  <a:lnTo>
                    <a:pt x="0" y="634"/>
                  </a:lnTo>
                  <a:lnTo>
                    <a:pt x="5" y="600"/>
                  </a:lnTo>
                  <a:lnTo>
                    <a:pt x="12" y="567"/>
                  </a:lnTo>
                  <a:lnTo>
                    <a:pt x="21" y="534"/>
                  </a:lnTo>
                  <a:lnTo>
                    <a:pt x="30" y="503"/>
                  </a:lnTo>
                  <a:lnTo>
                    <a:pt x="40" y="471"/>
                  </a:lnTo>
                  <a:lnTo>
                    <a:pt x="52" y="440"/>
                  </a:lnTo>
                  <a:lnTo>
                    <a:pt x="62" y="407"/>
                  </a:lnTo>
                  <a:lnTo>
                    <a:pt x="73" y="375"/>
                  </a:lnTo>
                  <a:lnTo>
                    <a:pt x="88" y="332"/>
                  </a:lnTo>
                  <a:lnTo>
                    <a:pt x="104" y="291"/>
                  </a:lnTo>
                  <a:lnTo>
                    <a:pt x="121" y="250"/>
                  </a:lnTo>
                  <a:lnTo>
                    <a:pt x="138" y="208"/>
                  </a:lnTo>
                  <a:lnTo>
                    <a:pt x="157" y="168"/>
                  </a:lnTo>
                  <a:lnTo>
                    <a:pt x="176" y="127"/>
                  </a:lnTo>
                  <a:lnTo>
                    <a:pt x="196" y="87"/>
                  </a:lnTo>
                  <a:lnTo>
                    <a:pt x="217" y="48"/>
                  </a:lnTo>
                  <a:lnTo>
                    <a:pt x="220" y="43"/>
                  </a:lnTo>
                  <a:lnTo>
                    <a:pt x="225" y="41"/>
                  </a:lnTo>
                  <a:lnTo>
                    <a:pt x="229" y="41"/>
                  </a:lnTo>
                  <a:lnTo>
                    <a:pt x="234" y="40"/>
                  </a:lnTo>
                  <a:lnTo>
                    <a:pt x="238" y="40"/>
                  </a:lnTo>
                  <a:lnTo>
                    <a:pt x="243" y="39"/>
                  </a:lnTo>
                  <a:lnTo>
                    <a:pt x="246" y="38"/>
                  </a:lnTo>
                  <a:lnTo>
                    <a:pt x="251" y="34"/>
                  </a:lnTo>
                  <a:lnTo>
                    <a:pt x="266" y="33"/>
                  </a:lnTo>
                  <a:lnTo>
                    <a:pt x="281" y="32"/>
                  </a:lnTo>
                  <a:lnTo>
                    <a:pt x="295" y="31"/>
                  </a:lnTo>
                  <a:lnTo>
                    <a:pt x="310" y="30"/>
                  </a:lnTo>
                  <a:lnTo>
                    <a:pt x="325" y="28"/>
                  </a:lnTo>
                  <a:lnTo>
                    <a:pt x="339" y="27"/>
                  </a:lnTo>
                  <a:lnTo>
                    <a:pt x="354" y="26"/>
                  </a:lnTo>
                  <a:lnTo>
                    <a:pt x="367" y="24"/>
                  </a:lnTo>
                  <a:lnTo>
                    <a:pt x="382" y="23"/>
                  </a:lnTo>
                  <a:lnTo>
                    <a:pt x="396" y="21"/>
                  </a:lnTo>
                  <a:lnTo>
                    <a:pt x="411" y="20"/>
                  </a:lnTo>
                  <a:lnTo>
                    <a:pt x="425" y="19"/>
                  </a:lnTo>
                  <a:lnTo>
                    <a:pt x="439" y="18"/>
                  </a:lnTo>
                  <a:lnTo>
                    <a:pt x="454" y="17"/>
                  </a:lnTo>
                  <a:lnTo>
                    <a:pt x="468" y="16"/>
                  </a:lnTo>
                  <a:lnTo>
                    <a:pt x="483" y="15"/>
                  </a:lnTo>
                  <a:lnTo>
                    <a:pt x="498" y="13"/>
                  </a:lnTo>
                  <a:lnTo>
                    <a:pt x="513" y="12"/>
                  </a:lnTo>
                  <a:lnTo>
                    <a:pt x="528" y="11"/>
                  </a:lnTo>
                  <a:lnTo>
                    <a:pt x="541" y="10"/>
                  </a:lnTo>
                  <a:lnTo>
                    <a:pt x="556" y="9"/>
                  </a:lnTo>
                  <a:lnTo>
                    <a:pt x="571" y="9"/>
                  </a:lnTo>
                  <a:lnTo>
                    <a:pt x="586" y="8"/>
                  </a:lnTo>
                  <a:lnTo>
                    <a:pt x="600" y="7"/>
                  </a:lnTo>
                  <a:lnTo>
                    <a:pt x="615" y="5"/>
                  </a:lnTo>
                  <a:lnTo>
                    <a:pt x="630" y="5"/>
                  </a:lnTo>
                  <a:lnTo>
                    <a:pt x="645" y="4"/>
                  </a:lnTo>
                  <a:lnTo>
                    <a:pt x="660" y="3"/>
                  </a:lnTo>
                  <a:lnTo>
                    <a:pt x="675" y="3"/>
                  </a:lnTo>
                  <a:lnTo>
                    <a:pt x="690" y="2"/>
                  </a:lnTo>
                  <a:lnTo>
                    <a:pt x="705" y="1"/>
                  </a:lnTo>
                  <a:lnTo>
                    <a:pt x="720" y="0"/>
                  </a:lnTo>
                  <a:lnTo>
                    <a:pt x="7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4" name="Freeform 4"/>
            <p:cNvSpPr>
              <a:spLocks/>
            </p:cNvSpPr>
            <p:nvPr/>
          </p:nvSpPr>
          <p:spPr bwMode="auto">
            <a:xfrm>
              <a:off x="4093" y="732"/>
              <a:ext cx="358" cy="302"/>
            </a:xfrm>
            <a:custGeom>
              <a:avLst/>
              <a:gdLst>
                <a:gd name="T0" fmla="*/ 10 w 717"/>
                <a:gd name="T1" fmla="*/ 1 h 602"/>
                <a:gd name="T2" fmla="*/ 10 w 717"/>
                <a:gd name="T3" fmla="*/ 2 h 602"/>
                <a:gd name="T4" fmla="*/ 9 w 717"/>
                <a:gd name="T5" fmla="*/ 3 h 602"/>
                <a:gd name="T6" fmla="*/ 9 w 717"/>
                <a:gd name="T7" fmla="*/ 5 h 602"/>
                <a:gd name="T8" fmla="*/ 9 w 717"/>
                <a:gd name="T9" fmla="*/ 6 h 602"/>
                <a:gd name="T10" fmla="*/ 8 w 717"/>
                <a:gd name="T11" fmla="*/ 7 h 602"/>
                <a:gd name="T12" fmla="*/ 8 w 717"/>
                <a:gd name="T13" fmla="*/ 8 h 602"/>
                <a:gd name="T14" fmla="*/ 7 w 717"/>
                <a:gd name="T15" fmla="*/ 9 h 602"/>
                <a:gd name="T16" fmla="*/ 7 w 717"/>
                <a:gd name="T17" fmla="*/ 10 h 602"/>
                <a:gd name="T18" fmla="*/ 7 w 717"/>
                <a:gd name="T19" fmla="*/ 10 h 602"/>
                <a:gd name="T20" fmla="*/ 7 w 717"/>
                <a:gd name="T21" fmla="*/ 10 h 602"/>
                <a:gd name="T22" fmla="*/ 7 w 717"/>
                <a:gd name="T23" fmla="*/ 10 h 602"/>
                <a:gd name="T24" fmla="*/ 7 w 717"/>
                <a:gd name="T25" fmla="*/ 10 h 602"/>
                <a:gd name="T26" fmla="*/ 7 w 717"/>
                <a:gd name="T27" fmla="*/ 10 h 602"/>
                <a:gd name="T28" fmla="*/ 6 w 717"/>
                <a:gd name="T29" fmla="*/ 10 h 602"/>
                <a:gd name="T30" fmla="*/ 5 w 717"/>
                <a:gd name="T31" fmla="*/ 10 h 602"/>
                <a:gd name="T32" fmla="*/ 4 w 717"/>
                <a:gd name="T33" fmla="*/ 10 h 602"/>
                <a:gd name="T34" fmla="*/ 3 w 717"/>
                <a:gd name="T35" fmla="*/ 10 h 602"/>
                <a:gd name="T36" fmla="*/ 3 w 717"/>
                <a:gd name="T37" fmla="*/ 10 h 602"/>
                <a:gd name="T38" fmla="*/ 2 w 717"/>
                <a:gd name="T39" fmla="*/ 10 h 602"/>
                <a:gd name="T40" fmla="*/ 1 w 717"/>
                <a:gd name="T41" fmla="*/ 10 h 602"/>
                <a:gd name="T42" fmla="*/ 0 w 717"/>
                <a:gd name="T43" fmla="*/ 10 h 602"/>
                <a:gd name="T44" fmla="*/ 0 w 717"/>
                <a:gd name="T45" fmla="*/ 9 h 602"/>
                <a:gd name="T46" fmla="*/ 0 w 717"/>
                <a:gd name="T47" fmla="*/ 8 h 602"/>
                <a:gd name="T48" fmla="*/ 0 w 717"/>
                <a:gd name="T49" fmla="*/ 7 h 602"/>
                <a:gd name="T50" fmla="*/ 1 w 717"/>
                <a:gd name="T51" fmla="*/ 6 h 602"/>
                <a:gd name="T52" fmla="*/ 1 w 717"/>
                <a:gd name="T53" fmla="*/ 5 h 602"/>
                <a:gd name="T54" fmla="*/ 1 w 717"/>
                <a:gd name="T55" fmla="*/ 4 h 602"/>
                <a:gd name="T56" fmla="*/ 2 w 717"/>
                <a:gd name="T57" fmla="*/ 3 h 602"/>
                <a:gd name="T58" fmla="*/ 2 w 717"/>
                <a:gd name="T59" fmla="*/ 3 h 602"/>
                <a:gd name="T60" fmla="*/ 2 w 717"/>
                <a:gd name="T61" fmla="*/ 2 h 602"/>
                <a:gd name="T62" fmla="*/ 3 w 717"/>
                <a:gd name="T63" fmla="*/ 2 h 602"/>
                <a:gd name="T64" fmla="*/ 3 w 717"/>
                <a:gd name="T65" fmla="*/ 1 h 602"/>
                <a:gd name="T66" fmla="*/ 3 w 717"/>
                <a:gd name="T67" fmla="*/ 1 h 602"/>
                <a:gd name="T68" fmla="*/ 3 w 717"/>
                <a:gd name="T69" fmla="*/ 1 h 602"/>
                <a:gd name="T70" fmla="*/ 3 w 717"/>
                <a:gd name="T71" fmla="*/ 1 h 602"/>
                <a:gd name="T72" fmla="*/ 4 w 717"/>
                <a:gd name="T73" fmla="*/ 1 h 602"/>
                <a:gd name="T74" fmla="*/ 5 w 717"/>
                <a:gd name="T75" fmla="*/ 1 h 602"/>
                <a:gd name="T76" fmla="*/ 5 w 717"/>
                <a:gd name="T77" fmla="*/ 1 h 602"/>
                <a:gd name="T78" fmla="*/ 6 w 717"/>
                <a:gd name="T79" fmla="*/ 1 h 602"/>
                <a:gd name="T80" fmla="*/ 7 w 717"/>
                <a:gd name="T81" fmla="*/ 1 h 602"/>
                <a:gd name="T82" fmla="*/ 7 w 717"/>
                <a:gd name="T83" fmla="*/ 1 h 602"/>
                <a:gd name="T84" fmla="*/ 8 w 717"/>
                <a:gd name="T85" fmla="*/ 1 h 602"/>
                <a:gd name="T86" fmla="*/ 8 w 717"/>
                <a:gd name="T87" fmla="*/ 1 h 602"/>
                <a:gd name="T88" fmla="*/ 8 w 717"/>
                <a:gd name="T89" fmla="*/ 1 h 602"/>
                <a:gd name="T90" fmla="*/ 8 w 717"/>
                <a:gd name="T91" fmla="*/ 1 h 602"/>
                <a:gd name="T92" fmla="*/ 9 w 717"/>
                <a:gd name="T93" fmla="*/ 1 h 602"/>
                <a:gd name="T94" fmla="*/ 9 w 717"/>
                <a:gd name="T95" fmla="*/ 1 h 602"/>
                <a:gd name="T96" fmla="*/ 10 w 717"/>
                <a:gd name="T97" fmla="*/ 0 h 602"/>
                <a:gd name="T98" fmla="*/ 11 w 717"/>
                <a:gd name="T99" fmla="*/ 1 h 6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7"/>
                <a:gd name="T151" fmla="*/ 0 h 602"/>
                <a:gd name="T152" fmla="*/ 717 w 717"/>
                <a:gd name="T153" fmla="*/ 602 h 6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7" h="602">
                  <a:moveTo>
                    <a:pt x="717" y="1"/>
                  </a:moveTo>
                  <a:lnTo>
                    <a:pt x="698" y="37"/>
                  </a:lnTo>
                  <a:lnTo>
                    <a:pt x="681" y="74"/>
                  </a:lnTo>
                  <a:lnTo>
                    <a:pt x="664" y="109"/>
                  </a:lnTo>
                  <a:lnTo>
                    <a:pt x="648" y="146"/>
                  </a:lnTo>
                  <a:lnTo>
                    <a:pt x="633" y="183"/>
                  </a:lnTo>
                  <a:lnTo>
                    <a:pt x="618" y="221"/>
                  </a:lnTo>
                  <a:lnTo>
                    <a:pt x="604" y="258"/>
                  </a:lnTo>
                  <a:lnTo>
                    <a:pt x="590" y="296"/>
                  </a:lnTo>
                  <a:lnTo>
                    <a:pt x="576" y="334"/>
                  </a:lnTo>
                  <a:lnTo>
                    <a:pt x="564" y="372"/>
                  </a:lnTo>
                  <a:lnTo>
                    <a:pt x="552" y="410"/>
                  </a:lnTo>
                  <a:lnTo>
                    <a:pt x="541" y="449"/>
                  </a:lnTo>
                  <a:lnTo>
                    <a:pt x="529" y="487"/>
                  </a:lnTo>
                  <a:lnTo>
                    <a:pt x="519" y="525"/>
                  </a:lnTo>
                  <a:lnTo>
                    <a:pt x="508" y="564"/>
                  </a:lnTo>
                  <a:lnTo>
                    <a:pt x="498" y="602"/>
                  </a:lnTo>
                  <a:lnTo>
                    <a:pt x="493" y="602"/>
                  </a:lnTo>
                  <a:lnTo>
                    <a:pt x="490" y="602"/>
                  </a:lnTo>
                  <a:lnTo>
                    <a:pt x="485" y="601"/>
                  </a:lnTo>
                  <a:lnTo>
                    <a:pt x="481" y="601"/>
                  </a:lnTo>
                  <a:lnTo>
                    <a:pt x="476" y="601"/>
                  </a:lnTo>
                  <a:lnTo>
                    <a:pt x="472" y="601"/>
                  </a:lnTo>
                  <a:lnTo>
                    <a:pt x="468" y="600"/>
                  </a:lnTo>
                  <a:lnTo>
                    <a:pt x="464" y="599"/>
                  </a:lnTo>
                  <a:lnTo>
                    <a:pt x="461" y="600"/>
                  </a:lnTo>
                  <a:lnTo>
                    <a:pt x="459" y="599"/>
                  </a:lnTo>
                  <a:lnTo>
                    <a:pt x="455" y="598"/>
                  </a:lnTo>
                  <a:lnTo>
                    <a:pt x="453" y="599"/>
                  </a:lnTo>
                  <a:lnTo>
                    <a:pt x="424" y="598"/>
                  </a:lnTo>
                  <a:lnTo>
                    <a:pt x="397" y="597"/>
                  </a:lnTo>
                  <a:lnTo>
                    <a:pt x="368" y="595"/>
                  </a:lnTo>
                  <a:lnTo>
                    <a:pt x="340" y="594"/>
                  </a:lnTo>
                  <a:lnTo>
                    <a:pt x="311" y="593"/>
                  </a:lnTo>
                  <a:lnTo>
                    <a:pt x="284" y="592"/>
                  </a:lnTo>
                  <a:lnTo>
                    <a:pt x="255" y="592"/>
                  </a:lnTo>
                  <a:lnTo>
                    <a:pt x="227" y="591"/>
                  </a:lnTo>
                  <a:lnTo>
                    <a:pt x="199" y="590"/>
                  </a:lnTo>
                  <a:lnTo>
                    <a:pt x="171" y="590"/>
                  </a:lnTo>
                  <a:lnTo>
                    <a:pt x="142" y="590"/>
                  </a:lnTo>
                  <a:lnTo>
                    <a:pt x="115" y="590"/>
                  </a:lnTo>
                  <a:lnTo>
                    <a:pt x="86" y="588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590"/>
                  </a:lnTo>
                  <a:lnTo>
                    <a:pt x="12" y="552"/>
                  </a:lnTo>
                  <a:lnTo>
                    <a:pt x="22" y="514"/>
                  </a:lnTo>
                  <a:lnTo>
                    <a:pt x="34" y="477"/>
                  </a:lnTo>
                  <a:lnTo>
                    <a:pt x="47" y="439"/>
                  </a:lnTo>
                  <a:lnTo>
                    <a:pt x="58" y="402"/>
                  </a:lnTo>
                  <a:lnTo>
                    <a:pt x="71" y="365"/>
                  </a:lnTo>
                  <a:lnTo>
                    <a:pt x="83" y="328"/>
                  </a:lnTo>
                  <a:lnTo>
                    <a:pt x="96" y="292"/>
                  </a:lnTo>
                  <a:lnTo>
                    <a:pt x="100" y="291"/>
                  </a:lnTo>
                  <a:lnTo>
                    <a:pt x="109" y="265"/>
                  </a:lnTo>
                  <a:lnTo>
                    <a:pt x="118" y="239"/>
                  </a:lnTo>
                  <a:lnTo>
                    <a:pt x="128" y="213"/>
                  </a:lnTo>
                  <a:lnTo>
                    <a:pt x="139" y="188"/>
                  </a:lnTo>
                  <a:lnTo>
                    <a:pt x="150" y="162"/>
                  </a:lnTo>
                  <a:lnTo>
                    <a:pt x="161" y="138"/>
                  </a:lnTo>
                  <a:lnTo>
                    <a:pt x="173" y="113"/>
                  </a:lnTo>
                  <a:lnTo>
                    <a:pt x="185" y="87"/>
                  </a:lnTo>
                  <a:lnTo>
                    <a:pt x="189" y="82"/>
                  </a:lnTo>
                  <a:lnTo>
                    <a:pt x="194" y="77"/>
                  </a:lnTo>
                  <a:lnTo>
                    <a:pt x="197" y="71"/>
                  </a:lnTo>
                  <a:lnTo>
                    <a:pt x="197" y="63"/>
                  </a:lnTo>
                  <a:lnTo>
                    <a:pt x="202" y="54"/>
                  </a:lnTo>
                  <a:lnTo>
                    <a:pt x="208" y="45"/>
                  </a:lnTo>
                  <a:lnTo>
                    <a:pt x="214" y="38"/>
                  </a:lnTo>
                  <a:lnTo>
                    <a:pt x="225" y="39"/>
                  </a:lnTo>
                  <a:lnTo>
                    <a:pt x="231" y="36"/>
                  </a:lnTo>
                  <a:lnTo>
                    <a:pt x="252" y="33"/>
                  </a:lnTo>
                  <a:lnTo>
                    <a:pt x="271" y="31"/>
                  </a:lnTo>
                  <a:lnTo>
                    <a:pt x="292" y="29"/>
                  </a:lnTo>
                  <a:lnTo>
                    <a:pt x="313" y="26"/>
                  </a:lnTo>
                  <a:lnTo>
                    <a:pt x="332" y="25"/>
                  </a:lnTo>
                  <a:lnTo>
                    <a:pt x="352" y="23"/>
                  </a:lnTo>
                  <a:lnTo>
                    <a:pt x="373" y="21"/>
                  </a:lnTo>
                  <a:lnTo>
                    <a:pt x="392" y="18"/>
                  </a:lnTo>
                  <a:lnTo>
                    <a:pt x="412" y="17"/>
                  </a:lnTo>
                  <a:lnTo>
                    <a:pt x="431" y="15"/>
                  </a:lnTo>
                  <a:lnTo>
                    <a:pt x="451" y="14"/>
                  </a:lnTo>
                  <a:lnTo>
                    <a:pt x="470" y="13"/>
                  </a:lnTo>
                  <a:lnTo>
                    <a:pt x="490" y="10"/>
                  </a:lnTo>
                  <a:lnTo>
                    <a:pt x="510" y="9"/>
                  </a:lnTo>
                  <a:lnTo>
                    <a:pt x="528" y="9"/>
                  </a:lnTo>
                  <a:lnTo>
                    <a:pt x="548" y="8"/>
                  </a:lnTo>
                  <a:lnTo>
                    <a:pt x="548" y="9"/>
                  </a:lnTo>
                  <a:lnTo>
                    <a:pt x="550" y="8"/>
                  </a:lnTo>
                  <a:lnTo>
                    <a:pt x="555" y="7"/>
                  </a:lnTo>
                  <a:lnTo>
                    <a:pt x="558" y="7"/>
                  </a:lnTo>
                  <a:lnTo>
                    <a:pt x="561" y="7"/>
                  </a:lnTo>
                  <a:lnTo>
                    <a:pt x="581" y="6"/>
                  </a:lnTo>
                  <a:lnTo>
                    <a:pt x="599" y="5"/>
                  </a:lnTo>
                  <a:lnTo>
                    <a:pt x="619" y="3"/>
                  </a:lnTo>
                  <a:lnTo>
                    <a:pt x="637" y="2"/>
                  </a:lnTo>
                  <a:lnTo>
                    <a:pt x="656" y="1"/>
                  </a:lnTo>
                  <a:lnTo>
                    <a:pt x="675" y="0"/>
                  </a:lnTo>
                  <a:lnTo>
                    <a:pt x="696" y="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5" name="Freeform 5"/>
            <p:cNvSpPr>
              <a:spLocks/>
            </p:cNvSpPr>
            <p:nvPr/>
          </p:nvSpPr>
          <p:spPr bwMode="auto">
            <a:xfrm>
              <a:off x="4350" y="735"/>
              <a:ext cx="296" cy="428"/>
            </a:xfrm>
            <a:custGeom>
              <a:avLst/>
              <a:gdLst>
                <a:gd name="T0" fmla="*/ 10 w 592"/>
                <a:gd name="T1" fmla="*/ 6 h 854"/>
                <a:gd name="T2" fmla="*/ 9 w 592"/>
                <a:gd name="T3" fmla="*/ 7 h 854"/>
                <a:gd name="T4" fmla="*/ 9 w 592"/>
                <a:gd name="T5" fmla="*/ 8 h 854"/>
                <a:gd name="T6" fmla="*/ 9 w 592"/>
                <a:gd name="T7" fmla="*/ 9 h 854"/>
                <a:gd name="T8" fmla="*/ 8 w 592"/>
                <a:gd name="T9" fmla="*/ 10 h 854"/>
                <a:gd name="T10" fmla="*/ 8 w 592"/>
                <a:gd name="T11" fmla="*/ 11 h 854"/>
                <a:gd name="T12" fmla="*/ 7 w 592"/>
                <a:gd name="T13" fmla="*/ 12 h 854"/>
                <a:gd name="T14" fmla="*/ 7 w 592"/>
                <a:gd name="T15" fmla="*/ 13 h 854"/>
                <a:gd name="T16" fmla="*/ 6 w 592"/>
                <a:gd name="T17" fmla="*/ 14 h 854"/>
                <a:gd name="T18" fmla="*/ 6 w 592"/>
                <a:gd name="T19" fmla="*/ 14 h 854"/>
                <a:gd name="T20" fmla="*/ 6 w 592"/>
                <a:gd name="T21" fmla="*/ 14 h 854"/>
                <a:gd name="T22" fmla="*/ 5 w 592"/>
                <a:gd name="T23" fmla="*/ 13 h 854"/>
                <a:gd name="T24" fmla="*/ 4 w 592"/>
                <a:gd name="T25" fmla="*/ 13 h 854"/>
                <a:gd name="T26" fmla="*/ 4 w 592"/>
                <a:gd name="T27" fmla="*/ 12 h 854"/>
                <a:gd name="T28" fmla="*/ 3 w 592"/>
                <a:gd name="T29" fmla="*/ 12 h 854"/>
                <a:gd name="T30" fmla="*/ 2 w 592"/>
                <a:gd name="T31" fmla="*/ 11 h 854"/>
                <a:gd name="T32" fmla="*/ 2 w 592"/>
                <a:gd name="T33" fmla="*/ 11 h 854"/>
                <a:gd name="T34" fmla="*/ 1 w 592"/>
                <a:gd name="T35" fmla="*/ 10 h 854"/>
                <a:gd name="T36" fmla="*/ 1 w 592"/>
                <a:gd name="T37" fmla="*/ 10 h 854"/>
                <a:gd name="T38" fmla="*/ 1 w 592"/>
                <a:gd name="T39" fmla="*/ 9 h 854"/>
                <a:gd name="T40" fmla="*/ 1 w 592"/>
                <a:gd name="T41" fmla="*/ 8 h 854"/>
                <a:gd name="T42" fmla="*/ 1 w 592"/>
                <a:gd name="T43" fmla="*/ 7 h 854"/>
                <a:gd name="T44" fmla="*/ 2 w 592"/>
                <a:gd name="T45" fmla="*/ 6 h 854"/>
                <a:gd name="T46" fmla="*/ 2 w 592"/>
                <a:gd name="T47" fmla="*/ 5 h 854"/>
                <a:gd name="T48" fmla="*/ 2 w 592"/>
                <a:gd name="T49" fmla="*/ 4 h 854"/>
                <a:gd name="T50" fmla="*/ 3 w 592"/>
                <a:gd name="T51" fmla="*/ 3 h 854"/>
                <a:gd name="T52" fmla="*/ 3 w 592"/>
                <a:gd name="T53" fmla="*/ 2 h 854"/>
                <a:gd name="T54" fmla="*/ 4 w 592"/>
                <a:gd name="T55" fmla="*/ 1 h 854"/>
                <a:gd name="T56" fmla="*/ 4 w 592"/>
                <a:gd name="T57" fmla="*/ 1 h 854"/>
                <a:gd name="T58" fmla="*/ 5 w 592"/>
                <a:gd name="T59" fmla="*/ 1 h 854"/>
                <a:gd name="T60" fmla="*/ 6 w 592"/>
                <a:gd name="T61" fmla="*/ 2 h 854"/>
                <a:gd name="T62" fmla="*/ 7 w 592"/>
                <a:gd name="T63" fmla="*/ 3 h 854"/>
                <a:gd name="T64" fmla="*/ 7 w 592"/>
                <a:gd name="T65" fmla="*/ 3 h 854"/>
                <a:gd name="T66" fmla="*/ 8 w 592"/>
                <a:gd name="T67" fmla="*/ 4 h 854"/>
                <a:gd name="T68" fmla="*/ 9 w 592"/>
                <a:gd name="T69" fmla="*/ 4 h 854"/>
                <a:gd name="T70" fmla="*/ 9 w 592"/>
                <a:gd name="T71" fmla="*/ 5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2"/>
                <a:gd name="T109" fmla="*/ 0 h 854"/>
                <a:gd name="T110" fmla="*/ 592 w 592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2" h="854">
                  <a:moveTo>
                    <a:pt x="592" y="320"/>
                  </a:moveTo>
                  <a:lnTo>
                    <a:pt x="584" y="354"/>
                  </a:lnTo>
                  <a:lnTo>
                    <a:pt x="576" y="389"/>
                  </a:lnTo>
                  <a:lnTo>
                    <a:pt x="566" y="424"/>
                  </a:lnTo>
                  <a:lnTo>
                    <a:pt x="555" y="457"/>
                  </a:lnTo>
                  <a:lnTo>
                    <a:pt x="544" y="490"/>
                  </a:lnTo>
                  <a:lnTo>
                    <a:pt x="532" y="523"/>
                  </a:lnTo>
                  <a:lnTo>
                    <a:pt x="520" y="556"/>
                  </a:lnTo>
                  <a:lnTo>
                    <a:pt x="506" y="588"/>
                  </a:lnTo>
                  <a:lnTo>
                    <a:pt x="492" y="620"/>
                  </a:lnTo>
                  <a:lnTo>
                    <a:pt x="478" y="652"/>
                  </a:lnTo>
                  <a:lnTo>
                    <a:pt x="463" y="684"/>
                  </a:lnTo>
                  <a:lnTo>
                    <a:pt x="448" y="715"/>
                  </a:lnTo>
                  <a:lnTo>
                    <a:pt x="432" y="747"/>
                  </a:lnTo>
                  <a:lnTo>
                    <a:pt x="417" y="778"/>
                  </a:lnTo>
                  <a:lnTo>
                    <a:pt x="401" y="809"/>
                  </a:lnTo>
                  <a:lnTo>
                    <a:pt x="385" y="840"/>
                  </a:lnTo>
                  <a:lnTo>
                    <a:pt x="380" y="846"/>
                  </a:lnTo>
                  <a:lnTo>
                    <a:pt x="376" y="851"/>
                  </a:lnTo>
                  <a:lnTo>
                    <a:pt x="370" y="854"/>
                  </a:lnTo>
                  <a:lnTo>
                    <a:pt x="362" y="853"/>
                  </a:lnTo>
                  <a:lnTo>
                    <a:pt x="339" y="839"/>
                  </a:lnTo>
                  <a:lnTo>
                    <a:pt x="316" y="824"/>
                  </a:lnTo>
                  <a:lnTo>
                    <a:pt x="293" y="810"/>
                  </a:lnTo>
                  <a:lnTo>
                    <a:pt x="270" y="796"/>
                  </a:lnTo>
                  <a:lnTo>
                    <a:pt x="247" y="781"/>
                  </a:lnTo>
                  <a:lnTo>
                    <a:pt x="224" y="766"/>
                  </a:lnTo>
                  <a:lnTo>
                    <a:pt x="202" y="751"/>
                  </a:lnTo>
                  <a:lnTo>
                    <a:pt x="179" y="736"/>
                  </a:lnTo>
                  <a:lnTo>
                    <a:pt x="157" y="721"/>
                  </a:lnTo>
                  <a:lnTo>
                    <a:pt x="134" y="705"/>
                  </a:lnTo>
                  <a:lnTo>
                    <a:pt x="112" y="688"/>
                  </a:lnTo>
                  <a:lnTo>
                    <a:pt x="89" y="672"/>
                  </a:lnTo>
                  <a:lnTo>
                    <a:pt x="67" y="656"/>
                  </a:lnTo>
                  <a:lnTo>
                    <a:pt x="45" y="640"/>
                  </a:lnTo>
                  <a:lnTo>
                    <a:pt x="22" y="624"/>
                  </a:lnTo>
                  <a:lnTo>
                    <a:pt x="0" y="607"/>
                  </a:lnTo>
                  <a:lnTo>
                    <a:pt x="4" y="579"/>
                  </a:lnTo>
                  <a:lnTo>
                    <a:pt x="10" y="553"/>
                  </a:lnTo>
                  <a:lnTo>
                    <a:pt x="18" y="525"/>
                  </a:lnTo>
                  <a:lnTo>
                    <a:pt x="27" y="498"/>
                  </a:lnTo>
                  <a:lnTo>
                    <a:pt x="35" y="466"/>
                  </a:lnTo>
                  <a:lnTo>
                    <a:pt x="44" y="434"/>
                  </a:lnTo>
                  <a:lnTo>
                    <a:pt x="54" y="402"/>
                  </a:lnTo>
                  <a:lnTo>
                    <a:pt x="63" y="369"/>
                  </a:lnTo>
                  <a:lnTo>
                    <a:pt x="74" y="338"/>
                  </a:lnTo>
                  <a:lnTo>
                    <a:pt x="85" y="306"/>
                  </a:lnTo>
                  <a:lnTo>
                    <a:pt x="97" y="275"/>
                  </a:lnTo>
                  <a:lnTo>
                    <a:pt x="108" y="244"/>
                  </a:lnTo>
                  <a:lnTo>
                    <a:pt x="121" y="213"/>
                  </a:lnTo>
                  <a:lnTo>
                    <a:pt x="134" y="182"/>
                  </a:lnTo>
                  <a:lnTo>
                    <a:pt x="147" y="151"/>
                  </a:lnTo>
                  <a:lnTo>
                    <a:pt x="160" y="121"/>
                  </a:lnTo>
                  <a:lnTo>
                    <a:pt x="174" y="90"/>
                  </a:lnTo>
                  <a:lnTo>
                    <a:pt x="189" y="60"/>
                  </a:lnTo>
                  <a:lnTo>
                    <a:pt x="203" y="30"/>
                  </a:lnTo>
                  <a:lnTo>
                    <a:pt x="218" y="0"/>
                  </a:lnTo>
                  <a:lnTo>
                    <a:pt x="242" y="18"/>
                  </a:lnTo>
                  <a:lnTo>
                    <a:pt x="266" y="37"/>
                  </a:lnTo>
                  <a:lnTo>
                    <a:pt x="290" y="55"/>
                  </a:lnTo>
                  <a:lnTo>
                    <a:pt x="316" y="73"/>
                  </a:lnTo>
                  <a:lnTo>
                    <a:pt x="340" y="93"/>
                  </a:lnTo>
                  <a:lnTo>
                    <a:pt x="364" y="111"/>
                  </a:lnTo>
                  <a:lnTo>
                    <a:pt x="388" y="131"/>
                  </a:lnTo>
                  <a:lnTo>
                    <a:pt x="412" y="151"/>
                  </a:lnTo>
                  <a:lnTo>
                    <a:pt x="435" y="171"/>
                  </a:lnTo>
                  <a:lnTo>
                    <a:pt x="460" y="192"/>
                  </a:lnTo>
                  <a:lnTo>
                    <a:pt x="483" y="213"/>
                  </a:lnTo>
                  <a:lnTo>
                    <a:pt x="505" y="233"/>
                  </a:lnTo>
                  <a:lnTo>
                    <a:pt x="528" y="254"/>
                  </a:lnTo>
                  <a:lnTo>
                    <a:pt x="549" y="276"/>
                  </a:lnTo>
                  <a:lnTo>
                    <a:pt x="571" y="298"/>
                  </a:lnTo>
                  <a:lnTo>
                    <a:pt x="592" y="32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6" name="Freeform 6"/>
            <p:cNvSpPr>
              <a:spLocks/>
            </p:cNvSpPr>
            <p:nvPr/>
          </p:nvSpPr>
          <p:spPr bwMode="auto">
            <a:xfrm>
              <a:off x="4197" y="769"/>
              <a:ext cx="74" cy="68"/>
            </a:xfrm>
            <a:custGeom>
              <a:avLst/>
              <a:gdLst>
                <a:gd name="T0" fmla="*/ 3 w 146"/>
                <a:gd name="T1" fmla="*/ 1 h 134"/>
                <a:gd name="T2" fmla="*/ 3 w 146"/>
                <a:gd name="T3" fmla="*/ 1 h 134"/>
                <a:gd name="T4" fmla="*/ 3 w 146"/>
                <a:gd name="T5" fmla="*/ 1 h 134"/>
                <a:gd name="T6" fmla="*/ 3 w 146"/>
                <a:gd name="T7" fmla="*/ 2 h 134"/>
                <a:gd name="T8" fmla="*/ 2 w 146"/>
                <a:gd name="T9" fmla="*/ 2 h 134"/>
                <a:gd name="T10" fmla="*/ 2 w 146"/>
                <a:gd name="T11" fmla="*/ 2 h 134"/>
                <a:gd name="T12" fmla="*/ 2 w 146"/>
                <a:gd name="T13" fmla="*/ 2 h 134"/>
                <a:gd name="T14" fmla="*/ 2 w 146"/>
                <a:gd name="T15" fmla="*/ 2 h 134"/>
                <a:gd name="T16" fmla="*/ 2 w 146"/>
                <a:gd name="T17" fmla="*/ 2 h 134"/>
                <a:gd name="T18" fmla="*/ 2 w 146"/>
                <a:gd name="T19" fmla="*/ 3 h 134"/>
                <a:gd name="T20" fmla="*/ 2 w 146"/>
                <a:gd name="T21" fmla="*/ 3 h 134"/>
                <a:gd name="T22" fmla="*/ 1 w 146"/>
                <a:gd name="T23" fmla="*/ 3 h 134"/>
                <a:gd name="T24" fmla="*/ 1 w 146"/>
                <a:gd name="T25" fmla="*/ 3 h 134"/>
                <a:gd name="T26" fmla="*/ 1 w 146"/>
                <a:gd name="T27" fmla="*/ 3 h 134"/>
                <a:gd name="T28" fmla="*/ 1 w 146"/>
                <a:gd name="T29" fmla="*/ 3 h 134"/>
                <a:gd name="T30" fmla="*/ 1 w 146"/>
                <a:gd name="T31" fmla="*/ 3 h 134"/>
                <a:gd name="T32" fmla="*/ 1 w 146"/>
                <a:gd name="T33" fmla="*/ 3 h 134"/>
                <a:gd name="T34" fmla="*/ 1 w 146"/>
                <a:gd name="T35" fmla="*/ 2 h 134"/>
                <a:gd name="T36" fmla="*/ 1 w 146"/>
                <a:gd name="T37" fmla="*/ 2 h 134"/>
                <a:gd name="T38" fmla="*/ 1 w 146"/>
                <a:gd name="T39" fmla="*/ 2 h 134"/>
                <a:gd name="T40" fmla="*/ 1 w 146"/>
                <a:gd name="T41" fmla="*/ 2 h 134"/>
                <a:gd name="T42" fmla="*/ 0 w 146"/>
                <a:gd name="T43" fmla="*/ 2 h 134"/>
                <a:gd name="T44" fmla="*/ 0 w 146"/>
                <a:gd name="T45" fmla="*/ 2 h 134"/>
                <a:gd name="T46" fmla="*/ 1 w 146"/>
                <a:gd name="T47" fmla="*/ 2 h 134"/>
                <a:gd name="T48" fmla="*/ 1 w 146"/>
                <a:gd name="T49" fmla="*/ 1 h 134"/>
                <a:gd name="T50" fmla="*/ 1 w 146"/>
                <a:gd name="T51" fmla="*/ 1 h 134"/>
                <a:gd name="T52" fmla="*/ 1 w 146"/>
                <a:gd name="T53" fmla="*/ 1 h 134"/>
                <a:gd name="T54" fmla="*/ 1 w 146"/>
                <a:gd name="T55" fmla="*/ 1 h 134"/>
                <a:gd name="T56" fmla="*/ 1 w 146"/>
                <a:gd name="T57" fmla="*/ 1 h 134"/>
                <a:gd name="T58" fmla="*/ 1 w 146"/>
                <a:gd name="T59" fmla="*/ 1 h 134"/>
                <a:gd name="T60" fmla="*/ 1 w 146"/>
                <a:gd name="T61" fmla="*/ 1 h 134"/>
                <a:gd name="T62" fmla="*/ 2 w 146"/>
                <a:gd name="T63" fmla="*/ 1 h 134"/>
                <a:gd name="T64" fmla="*/ 2 w 146"/>
                <a:gd name="T65" fmla="*/ 0 h 134"/>
                <a:gd name="T66" fmla="*/ 2 w 146"/>
                <a:gd name="T67" fmla="*/ 0 h 134"/>
                <a:gd name="T68" fmla="*/ 2 w 146"/>
                <a:gd name="T69" fmla="*/ 1 h 134"/>
                <a:gd name="T70" fmla="*/ 2 w 146"/>
                <a:gd name="T71" fmla="*/ 1 h 134"/>
                <a:gd name="T72" fmla="*/ 2 w 146"/>
                <a:gd name="T73" fmla="*/ 1 h 134"/>
                <a:gd name="T74" fmla="*/ 2 w 146"/>
                <a:gd name="T75" fmla="*/ 1 h 134"/>
                <a:gd name="T76" fmla="*/ 3 w 146"/>
                <a:gd name="T77" fmla="*/ 1 h 134"/>
                <a:gd name="T78" fmla="*/ 3 w 146"/>
                <a:gd name="T79" fmla="*/ 1 h 134"/>
                <a:gd name="T80" fmla="*/ 3 w 146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4"/>
                <a:gd name="T125" fmla="*/ 146 w 146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4">
                  <a:moveTo>
                    <a:pt x="140" y="24"/>
                  </a:moveTo>
                  <a:lnTo>
                    <a:pt x="146" y="43"/>
                  </a:lnTo>
                  <a:lnTo>
                    <a:pt x="144" y="63"/>
                  </a:lnTo>
                  <a:lnTo>
                    <a:pt x="135" y="83"/>
                  </a:lnTo>
                  <a:lnTo>
                    <a:pt x="123" y="100"/>
                  </a:lnTo>
                  <a:lnTo>
                    <a:pt x="115" y="107"/>
                  </a:lnTo>
                  <a:lnTo>
                    <a:pt x="106" y="114"/>
                  </a:lnTo>
                  <a:lnTo>
                    <a:pt x="97" y="119"/>
                  </a:lnTo>
                  <a:lnTo>
                    <a:pt x="86" y="125"/>
                  </a:lnTo>
                  <a:lnTo>
                    <a:pt x="76" y="129"/>
                  </a:lnTo>
                  <a:lnTo>
                    <a:pt x="66" y="132"/>
                  </a:lnTo>
                  <a:lnTo>
                    <a:pt x="55" y="133"/>
                  </a:lnTo>
                  <a:lnTo>
                    <a:pt x="44" y="134"/>
                  </a:lnTo>
                  <a:lnTo>
                    <a:pt x="39" y="133"/>
                  </a:lnTo>
                  <a:lnTo>
                    <a:pt x="33" y="132"/>
                  </a:lnTo>
                  <a:lnTo>
                    <a:pt x="29" y="131"/>
                  </a:lnTo>
                  <a:lnTo>
                    <a:pt x="23" y="129"/>
                  </a:lnTo>
                  <a:lnTo>
                    <a:pt x="18" y="125"/>
                  </a:lnTo>
                  <a:lnTo>
                    <a:pt x="14" y="122"/>
                  </a:lnTo>
                  <a:lnTo>
                    <a:pt x="9" y="117"/>
                  </a:lnTo>
                  <a:lnTo>
                    <a:pt x="6" y="113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6" y="43"/>
                  </a:lnTo>
                  <a:lnTo>
                    <a:pt x="24" y="34"/>
                  </a:lnTo>
                  <a:lnTo>
                    <a:pt x="32" y="25"/>
                  </a:lnTo>
                  <a:lnTo>
                    <a:pt x="43" y="18"/>
                  </a:lnTo>
                  <a:lnTo>
                    <a:pt x="52" y="11"/>
                  </a:lnTo>
                  <a:lnTo>
                    <a:pt x="63" y="7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1"/>
                  </a:lnTo>
                  <a:lnTo>
                    <a:pt x="109" y="2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7" name="Freeform 7"/>
            <p:cNvSpPr>
              <a:spLocks/>
            </p:cNvSpPr>
            <p:nvPr/>
          </p:nvSpPr>
          <p:spPr bwMode="auto">
            <a:xfrm>
              <a:off x="4310" y="769"/>
              <a:ext cx="74" cy="68"/>
            </a:xfrm>
            <a:custGeom>
              <a:avLst/>
              <a:gdLst>
                <a:gd name="T0" fmla="*/ 3 w 146"/>
                <a:gd name="T1" fmla="*/ 1 h 136"/>
                <a:gd name="T2" fmla="*/ 3 w 146"/>
                <a:gd name="T3" fmla="*/ 1 h 136"/>
                <a:gd name="T4" fmla="*/ 3 w 146"/>
                <a:gd name="T5" fmla="*/ 1 h 136"/>
                <a:gd name="T6" fmla="*/ 3 w 146"/>
                <a:gd name="T7" fmla="*/ 1 h 136"/>
                <a:gd name="T8" fmla="*/ 3 w 146"/>
                <a:gd name="T9" fmla="*/ 1 h 136"/>
                <a:gd name="T10" fmla="*/ 3 w 146"/>
                <a:gd name="T11" fmla="*/ 2 h 136"/>
                <a:gd name="T12" fmla="*/ 3 w 146"/>
                <a:gd name="T13" fmla="*/ 2 h 136"/>
                <a:gd name="T14" fmla="*/ 3 w 146"/>
                <a:gd name="T15" fmla="*/ 2 h 136"/>
                <a:gd name="T16" fmla="*/ 2 w 146"/>
                <a:gd name="T17" fmla="*/ 2 h 136"/>
                <a:gd name="T18" fmla="*/ 2 w 146"/>
                <a:gd name="T19" fmla="*/ 2 h 136"/>
                <a:gd name="T20" fmla="*/ 2 w 146"/>
                <a:gd name="T21" fmla="*/ 2 h 136"/>
                <a:gd name="T22" fmla="*/ 2 w 146"/>
                <a:gd name="T23" fmla="*/ 2 h 136"/>
                <a:gd name="T24" fmla="*/ 2 w 146"/>
                <a:gd name="T25" fmla="*/ 3 h 136"/>
                <a:gd name="T26" fmla="*/ 2 w 146"/>
                <a:gd name="T27" fmla="*/ 3 h 136"/>
                <a:gd name="T28" fmla="*/ 1 w 146"/>
                <a:gd name="T29" fmla="*/ 3 h 136"/>
                <a:gd name="T30" fmla="*/ 1 w 146"/>
                <a:gd name="T31" fmla="*/ 3 h 136"/>
                <a:gd name="T32" fmla="*/ 1 w 146"/>
                <a:gd name="T33" fmla="*/ 3 h 136"/>
                <a:gd name="T34" fmla="*/ 1 w 146"/>
                <a:gd name="T35" fmla="*/ 3 h 136"/>
                <a:gd name="T36" fmla="*/ 1 w 146"/>
                <a:gd name="T37" fmla="*/ 3 h 136"/>
                <a:gd name="T38" fmla="*/ 1 w 146"/>
                <a:gd name="T39" fmla="*/ 2 h 136"/>
                <a:gd name="T40" fmla="*/ 1 w 146"/>
                <a:gd name="T41" fmla="*/ 2 h 136"/>
                <a:gd name="T42" fmla="*/ 1 w 146"/>
                <a:gd name="T43" fmla="*/ 2 h 136"/>
                <a:gd name="T44" fmla="*/ 1 w 146"/>
                <a:gd name="T45" fmla="*/ 2 h 136"/>
                <a:gd name="T46" fmla="*/ 1 w 146"/>
                <a:gd name="T47" fmla="*/ 2 h 136"/>
                <a:gd name="T48" fmla="*/ 0 w 146"/>
                <a:gd name="T49" fmla="*/ 2 h 136"/>
                <a:gd name="T50" fmla="*/ 1 w 146"/>
                <a:gd name="T51" fmla="*/ 2 h 136"/>
                <a:gd name="T52" fmla="*/ 1 w 146"/>
                <a:gd name="T53" fmla="*/ 1 h 136"/>
                <a:gd name="T54" fmla="*/ 1 w 146"/>
                <a:gd name="T55" fmla="*/ 1 h 136"/>
                <a:gd name="T56" fmla="*/ 1 w 146"/>
                <a:gd name="T57" fmla="*/ 1 h 136"/>
                <a:gd name="T58" fmla="*/ 1 w 146"/>
                <a:gd name="T59" fmla="*/ 1 h 136"/>
                <a:gd name="T60" fmla="*/ 1 w 146"/>
                <a:gd name="T61" fmla="*/ 1 h 136"/>
                <a:gd name="T62" fmla="*/ 1 w 146"/>
                <a:gd name="T63" fmla="*/ 1 h 136"/>
                <a:gd name="T64" fmla="*/ 2 w 146"/>
                <a:gd name="T65" fmla="*/ 1 h 136"/>
                <a:gd name="T66" fmla="*/ 2 w 146"/>
                <a:gd name="T67" fmla="*/ 1 h 136"/>
                <a:gd name="T68" fmla="*/ 2 w 146"/>
                <a:gd name="T69" fmla="*/ 0 h 136"/>
                <a:gd name="T70" fmla="*/ 2 w 146"/>
                <a:gd name="T71" fmla="*/ 0 h 136"/>
                <a:gd name="T72" fmla="*/ 2 w 146"/>
                <a:gd name="T73" fmla="*/ 0 h 136"/>
                <a:gd name="T74" fmla="*/ 2 w 146"/>
                <a:gd name="T75" fmla="*/ 1 h 136"/>
                <a:gd name="T76" fmla="*/ 2 w 146"/>
                <a:gd name="T77" fmla="*/ 1 h 136"/>
                <a:gd name="T78" fmla="*/ 3 w 146"/>
                <a:gd name="T79" fmla="*/ 1 h 136"/>
                <a:gd name="T80" fmla="*/ 3 w 146"/>
                <a:gd name="T81" fmla="*/ 1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6"/>
                <a:gd name="T124" fmla="*/ 0 h 136"/>
                <a:gd name="T125" fmla="*/ 146 w 146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6" h="136">
                  <a:moveTo>
                    <a:pt x="137" y="16"/>
                  </a:moveTo>
                  <a:lnTo>
                    <a:pt x="144" y="25"/>
                  </a:lnTo>
                  <a:lnTo>
                    <a:pt x="146" y="36"/>
                  </a:lnTo>
                  <a:lnTo>
                    <a:pt x="146" y="50"/>
                  </a:lnTo>
                  <a:lnTo>
                    <a:pt x="144" y="62"/>
                  </a:lnTo>
                  <a:lnTo>
                    <a:pt x="140" y="73"/>
                  </a:lnTo>
                  <a:lnTo>
                    <a:pt x="134" y="84"/>
                  </a:lnTo>
                  <a:lnTo>
                    <a:pt x="129" y="93"/>
                  </a:lnTo>
                  <a:lnTo>
                    <a:pt x="121" y="102"/>
                  </a:lnTo>
                  <a:lnTo>
                    <a:pt x="113" y="110"/>
                  </a:lnTo>
                  <a:lnTo>
                    <a:pt x="103" y="118"/>
                  </a:lnTo>
                  <a:lnTo>
                    <a:pt x="94" y="124"/>
                  </a:lnTo>
                  <a:lnTo>
                    <a:pt x="84" y="130"/>
                  </a:lnTo>
                  <a:lnTo>
                    <a:pt x="75" y="132"/>
                  </a:lnTo>
                  <a:lnTo>
                    <a:pt x="64" y="134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7" y="134"/>
                  </a:lnTo>
                  <a:lnTo>
                    <a:pt x="29" y="132"/>
                  </a:lnTo>
                  <a:lnTo>
                    <a:pt x="20" y="127"/>
                  </a:lnTo>
                  <a:lnTo>
                    <a:pt x="12" y="122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1" y="94"/>
                  </a:lnTo>
                  <a:lnTo>
                    <a:pt x="0" y="83"/>
                  </a:lnTo>
                  <a:lnTo>
                    <a:pt x="3" y="70"/>
                  </a:lnTo>
                  <a:lnTo>
                    <a:pt x="9" y="57"/>
                  </a:lnTo>
                  <a:lnTo>
                    <a:pt x="16" y="45"/>
                  </a:lnTo>
                  <a:lnTo>
                    <a:pt x="25" y="34"/>
                  </a:lnTo>
                  <a:lnTo>
                    <a:pt x="34" y="24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70" y="3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4"/>
                  </a:lnTo>
                  <a:lnTo>
                    <a:pt x="131" y="9"/>
                  </a:lnTo>
                  <a:lnTo>
                    <a:pt x="13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8" name="Freeform 8"/>
            <p:cNvSpPr>
              <a:spLocks/>
            </p:cNvSpPr>
            <p:nvPr/>
          </p:nvSpPr>
          <p:spPr bwMode="auto">
            <a:xfrm>
              <a:off x="4449" y="814"/>
              <a:ext cx="65" cy="61"/>
            </a:xfrm>
            <a:custGeom>
              <a:avLst/>
              <a:gdLst>
                <a:gd name="T0" fmla="*/ 2 w 129"/>
                <a:gd name="T1" fmla="*/ 1 h 122"/>
                <a:gd name="T2" fmla="*/ 2 w 129"/>
                <a:gd name="T3" fmla="*/ 1 h 122"/>
                <a:gd name="T4" fmla="*/ 2 w 129"/>
                <a:gd name="T5" fmla="*/ 1 h 122"/>
                <a:gd name="T6" fmla="*/ 3 w 129"/>
                <a:gd name="T7" fmla="*/ 1 h 122"/>
                <a:gd name="T8" fmla="*/ 2 w 129"/>
                <a:gd name="T9" fmla="*/ 2 h 122"/>
                <a:gd name="T10" fmla="*/ 2 w 129"/>
                <a:gd name="T11" fmla="*/ 2 h 122"/>
                <a:gd name="T12" fmla="*/ 2 w 129"/>
                <a:gd name="T13" fmla="*/ 2 h 122"/>
                <a:gd name="T14" fmla="*/ 2 w 129"/>
                <a:gd name="T15" fmla="*/ 2 h 122"/>
                <a:gd name="T16" fmla="*/ 2 w 129"/>
                <a:gd name="T17" fmla="*/ 2 h 122"/>
                <a:gd name="T18" fmla="*/ 2 w 129"/>
                <a:gd name="T19" fmla="*/ 2 h 122"/>
                <a:gd name="T20" fmla="*/ 2 w 129"/>
                <a:gd name="T21" fmla="*/ 2 h 122"/>
                <a:gd name="T22" fmla="*/ 2 w 129"/>
                <a:gd name="T23" fmla="*/ 2 h 122"/>
                <a:gd name="T24" fmla="*/ 2 w 129"/>
                <a:gd name="T25" fmla="*/ 2 h 122"/>
                <a:gd name="T26" fmla="*/ 2 w 129"/>
                <a:gd name="T27" fmla="*/ 2 h 122"/>
                <a:gd name="T28" fmla="*/ 1 w 129"/>
                <a:gd name="T29" fmla="*/ 2 h 122"/>
                <a:gd name="T30" fmla="*/ 1 w 129"/>
                <a:gd name="T31" fmla="*/ 2 h 122"/>
                <a:gd name="T32" fmla="*/ 1 w 129"/>
                <a:gd name="T33" fmla="*/ 2 h 122"/>
                <a:gd name="T34" fmla="*/ 1 w 129"/>
                <a:gd name="T35" fmla="*/ 2 h 122"/>
                <a:gd name="T36" fmla="*/ 1 w 129"/>
                <a:gd name="T37" fmla="*/ 2 h 122"/>
                <a:gd name="T38" fmla="*/ 1 w 129"/>
                <a:gd name="T39" fmla="*/ 2 h 122"/>
                <a:gd name="T40" fmla="*/ 1 w 129"/>
                <a:gd name="T41" fmla="*/ 2 h 122"/>
                <a:gd name="T42" fmla="*/ 1 w 129"/>
                <a:gd name="T43" fmla="*/ 2 h 122"/>
                <a:gd name="T44" fmla="*/ 0 w 129"/>
                <a:gd name="T45" fmla="*/ 1 h 122"/>
                <a:gd name="T46" fmla="*/ 1 w 129"/>
                <a:gd name="T47" fmla="*/ 1 h 122"/>
                <a:gd name="T48" fmla="*/ 1 w 129"/>
                <a:gd name="T49" fmla="*/ 1 h 122"/>
                <a:gd name="T50" fmla="*/ 1 w 129"/>
                <a:gd name="T51" fmla="*/ 1 h 122"/>
                <a:gd name="T52" fmla="*/ 1 w 129"/>
                <a:gd name="T53" fmla="*/ 1 h 122"/>
                <a:gd name="T54" fmla="*/ 1 w 129"/>
                <a:gd name="T55" fmla="*/ 1 h 122"/>
                <a:gd name="T56" fmla="*/ 1 w 129"/>
                <a:gd name="T57" fmla="*/ 1 h 122"/>
                <a:gd name="T58" fmla="*/ 1 w 129"/>
                <a:gd name="T59" fmla="*/ 1 h 122"/>
                <a:gd name="T60" fmla="*/ 1 w 129"/>
                <a:gd name="T61" fmla="*/ 0 h 122"/>
                <a:gd name="T62" fmla="*/ 2 w 129"/>
                <a:gd name="T63" fmla="*/ 0 h 122"/>
                <a:gd name="T64" fmla="*/ 2 w 129"/>
                <a:gd name="T65" fmla="*/ 1 h 122"/>
                <a:gd name="T66" fmla="*/ 2 w 129"/>
                <a:gd name="T67" fmla="*/ 1 h 122"/>
                <a:gd name="T68" fmla="*/ 2 w 129"/>
                <a:gd name="T69" fmla="*/ 1 h 122"/>
                <a:gd name="T70" fmla="*/ 2 w 129"/>
                <a:gd name="T71" fmla="*/ 1 h 122"/>
                <a:gd name="T72" fmla="*/ 2 w 129"/>
                <a:gd name="T73" fmla="*/ 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22"/>
                <a:gd name="T113" fmla="*/ 129 w 129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22">
                  <a:moveTo>
                    <a:pt x="111" y="16"/>
                  </a:moveTo>
                  <a:lnTo>
                    <a:pt x="120" y="28"/>
                  </a:lnTo>
                  <a:lnTo>
                    <a:pt x="127" y="41"/>
                  </a:lnTo>
                  <a:lnTo>
                    <a:pt x="129" y="56"/>
                  </a:lnTo>
                  <a:lnTo>
                    <a:pt x="128" y="72"/>
                  </a:lnTo>
                  <a:lnTo>
                    <a:pt x="125" y="81"/>
                  </a:lnTo>
                  <a:lnTo>
                    <a:pt x="120" y="90"/>
                  </a:lnTo>
                  <a:lnTo>
                    <a:pt x="114" y="98"/>
                  </a:lnTo>
                  <a:lnTo>
                    <a:pt x="107" y="105"/>
                  </a:lnTo>
                  <a:lnTo>
                    <a:pt x="101" y="112"/>
                  </a:lnTo>
                  <a:lnTo>
                    <a:pt x="91" y="117"/>
                  </a:lnTo>
                  <a:lnTo>
                    <a:pt x="82" y="120"/>
                  </a:lnTo>
                  <a:lnTo>
                    <a:pt x="73" y="122"/>
                  </a:lnTo>
                  <a:lnTo>
                    <a:pt x="65" y="122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3"/>
                  </a:lnTo>
                  <a:lnTo>
                    <a:pt x="21" y="109"/>
                  </a:lnTo>
                  <a:lnTo>
                    <a:pt x="14" y="102"/>
                  </a:lnTo>
                  <a:lnTo>
                    <a:pt x="8" y="94"/>
                  </a:lnTo>
                  <a:lnTo>
                    <a:pt x="3" y="79"/>
                  </a:lnTo>
                  <a:lnTo>
                    <a:pt x="0" y="61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2" y="14"/>
                  </a:lnTo>
                  <a:lnTo>
                    <a:pt x="30" y="10"/>
                  </a:lnTo>
                  <a:lnTo>
                    <a:pt x="39" y="5"/>
                  </a:lnTo>
                  <a:lnTo>
                    <a:pt x="50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88" y="3"/>
                  </a:lnTo>
                  <a:lnTo>
                    <a:pt x="96" y="6"/>
                  </a:lnTo>
                  <a:lnTo>
                    <a:pt x="104" y="11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9" name="Freeform 9"/>
            <p:cNvSpPr>
              <a:spLocks/>
            </p:cNvSpPr>
            <p:nvPr/>
          </p:nvSpPr>
          <p:spPr bwMode="auto">
            <a:xfrm>
              <a:off x="4226" y="844"/>
              <a:ext cx="73" cy="68"/>
            </a:xfrm>
            <a:custGeom>
              <a:avLst/>
              <a:gdLst>
                <a:gd name="T0" fmla="*/ 2 w 148"/>
                <a:gd name="T1" fmla="*/ 1 h 136"/>
                <a:gd name="T2" fmla="*/ 2 w 148"/>
                <a:gd name="T3" fmla="*/ 1 h 136"/>
                <a:gd name="T4" fmla="*/ 2 w 148"/>
                <a:gd name="T5" fmla="*/ 2 h 136"/>
                <a:gd name="T6" fmla="*/ 2 w 148"/>
                <a:gd name="T7" fmla="*/ 2 h 136"/>
                <a:gd name="T8" fmla="*/ 2 w 148"/>
                <a:gd name="T9" fmla="*/ 2 h 136"/>
                <a:gd name="T10" fmla="*/ 1 w 148"/>
                <a:gd name="T11" fmla="*/ 2 h 136"/>
                <a:gd name="T12" fmla="*/ 1 w 148"/>
                <a:gd name="T13" fmla="*/ 2 h 136"/>
                <a:gd name="T14" fmla="*/ 1 w 148"/>
                <a:gd name="T15" fmla="*/ 2 h 136"/>
                <a:gd name="T16" fmla="*/ 1 w 148"/>
                <a:gd name="T17" fmla="*/ 2 h 136"/>
                <a:gd name="T18" fmla="*/ 1 w 148"/>
                <a:gd name="T19" fmla="*/ 3 h 136"/>
                <a:gd name="T20" fmla="*/ 1 w 148"/>
                <a:gd name="T21" fmla="*/ 3 h 136"/>
                <a:gd name="T22" fmla="*/ 0 w 148"/>
                <a:gd name="T23" fmla="*/ 3 h 136"/>
                <a:gd name="T24" fmla="*/ 0 w 148"/>
                <a:gd name="T25" fmla="*/ 3 h 136"/>
                <a:gd name="T26" fmla="*/ 0 w 148"/>
                <a:gd name="T27" fmla="*/ 3 h 136"/>
                <a:gd name="T28" fmla="*/ 0 w 148"/>
                <a:gd name="T29" fmla="*/ 3 h 136"/>
                <a:gd name="T30" fmla="*/ 0 w 148"/>
                <a:gd name="T31" fmla="*/ 3 h 136"/>
                <a:gd name="T32" fmla="*/ 0 w 148"/>
                <a:gd name="T33" fmla="*/ 2 h 136"/>
                <a:gd name="T34" fmla="*/ 0 w 148"/>
                <a:gd name="T35" fmla="*/ 2 h 136"/>
                <a:gd name="T36" fmla="*/ 0 w 148"/>
                <a:gd name="T37" fmla="*/ 2 h 136"/>
                <a:gd name="T38" fmla="*/ 0 w 148"/>
                <a:gd name="T39" fmla="*/ 2 h 136"/>
                <a:gd name="T40" fmla="*/ 0 w 148"/>
                <a:gd name="T41" fmla="*/ 2 h 136"/>
                <a:gd name="T42" fmla="*/ 0 w 148"/>
                <a:gd name="T43" fmla="*/ 1 h 136"/>
                <a:gd name="T44" fmla="*/ 0 w 148"/>
                <a:gd name="T45" fmla="*/ 1 h 136"/>
                <a:gd name="T46" fmla="*/ 0 w 148"/>
                <a:gd name="T47" fmla="*/ 1 h 136"/>
                <a:gd name="T48" fmla="*/ 0 w 148"/>
                <a:gd name="T49" fmla="*/ 1 h 136"/>
                <a:gd name="T50" fmla="*/ 0 w 148"/>
                <a:gd name="T51" fmla="*/ 1 h 136"/>
                <a:gd name="T52" fmla="*/ 1 w 148"/>
                <a:gd name="T53" fmla="*/ 1 h 136"/>
                <a:gd name="T54" fmla="*/ 1 w 148"/>
                <a:gd name="T55" fmla="*/ 1 h 136"/>
                <a:gd name="T56" fmla="*/ 1 w 148"/>
                <a:gd name="T57" fmla="*/ 0 h 136"/>
                <a:gd name="T58" fmla="*/ 1 w 148"/>
                <a:gd name="T59" fmla="*/ 0 h 136"/>
                <a:gd name="T60" fmla="*/ 1 w 148"/>
                <a:gd name="T61" fmla="*/ 1 h 136"/>
                <a:gd name="T62" fmla="*/ 1 w 148"/>
                <a:gd name="T63" fmla="*/ 1 h 136"/>
                <a:gd name="T64" fmla="*/ 1 w 148"/>
                <a:gd name="T65" fmla="*/ 1 h 136"/>
                <a:gd name="T66" fmla="*/ 2 w 148"/>
                <a:gd name="T67" fmla="*/ 1 h 136"/>
                <a:gd name="T68" fmla="*/ 2 w 148"/>
                <a:gd name="T69" fmla="*/ 1 h 136"/>
                <a:gd name="T70" fmla="*/ 2 w 148"/>
                <a:gd name="T71" fmla="*/ 1 h 136"/>
                <a:gd name="T72" fmla="*/ 2 w 148"/>
                <a:gd name="T73" fmla="*/ 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36"/>
                <a:gd name="T113" fmla="*/ 148 w 14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36">
                  <a:moveTo>
                    <a:pt x="148" y="36"/>
                  </a:moveTo>
                  <a:lnTo>
                    <a:pt x="148" y="51"/>
                  </a:lnTo>
                  <a:lnTo>
                    <a:pt x="146" y="65"/>
                  </a:lnTo>
                  <a:lnTo>
                    <a:pt x="140" y="79"/>
                  </a:lnTo>
                  <a:lnTo>
                    <a:pt x="132" y="90"/>
                  </a:lnTo>
                  <a:lnTo>
                    <a:pt x="123" y="102"/>
                  </a:lnTo>
                  <a:lnTo>
                    <a:pt x="111" y="112"/>
                  </a:lnTo>
                  <a:lnTo>
                    <a:pt x="98" y="120"/>
                  </a:lnTo>
                  <a:lnTo>
                    <a:pt x="86" y="128"/>
                  </a:lnTo>
                  <a:lnTo>
                    <a:pt x="79" y="132"/>
                  </a:lnTo>
                  <a:lnTo>
                    <a:pt x="71" y="135"/>
                  </a:lnTo>
                  <a:lnTo>
                    <a:pt x="61" y="136"/>
                  </a:lnTo>
                  <a:lnTo>
                    <a:pt x="52" y="136"/>
                  </a:lnTo>
                  <a:lnTo>
                    <a:pt x="43" y="136"/>
                  </a:lnTo>
                  <a:lnTo>
                    <a:pt x="35" y="135"/>
                  </a:lnTo>
                  <a:lnTo>
                    <a:pt x="26" y="132"/>
                  </a:lnTo>
                  <a:lnTo>
                    <a:pt x="18" y="128"/>
                  </a:lnTo>
                  <a:lnTo>
                    <a:pt x="7" y="116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4" y="66"/>
                  </a:lnTo>
                  <a:lnTo>
                    <a:pt x="11" y="52"/>
                  </a:lnTo>
                  <a:lnTo>
                    <a:pt x="20" y="40"/>
                  </a:lnTo>
                  <a:lnTo>
                    <a:pt x="30" y="28"/>
                  </a:lnTo>
                  <a:lnTo>
                    <a:pt x="43" y="19"/>
                  </a:lnTo>
                  <a:lnTo>
                    <a:pt x="56" y="11"/>
                  </a:lnTo>
                  <a:lnTo>
                    <a:pt x="71" y="5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40" y="20"/>
                  </a:lnTo>
                  <a:lnTo>
                    <a:pt x="144" y="28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0" name="Freeform 10"/>
            <p:cNvSpPr>
              <a:spLocks/>
            </p:cNvSpPr>
            <p:nvPr/>
          </p:nvSpPr>
          <p:spPr bwMode="auto">
            <a:xfrm>
              <a:off x="4465" y="922"/>
              <a:ext cx="66" cy="62"/>
            </a:xfrm>
            <a:custGeom>
              <a:avLst/>
              <a:gdLst>
                <a:gd name="T0" fmla="*/ 2 w 131"/>
                <a:gd name="T1" fmla="*/ 1 h 123"/>
                <a:gd name="T2" fmla="*/ 2 w 131"/>
                <a:gd name="T3" fmla="*/ 1 h 123"/>
                <a:gd name="T4" fmla="*/ 2 w 131"/>
                <a:gd name="T5" fmla="*/ 1 h 123"/>
                <a:gd name="T6" fmla="*/ 3 w 131"/>
                <a:gd name="T7" fmla="*/ 1 h 123"/>
                <a:gd name="T8" fmla="*/ 3 w 131"/>
                <a:gd name="T9" fmla="*/ 2 h 123"/>
                <a:gd name="T10" fmla="*/ 3 w 131"/>
                <a:gd name="T11" fmla="*/ 2 h 123"/>
                <a:gd name="T12" fmla="*/ 2 w 131"/>
                <a:gd name="T13" fmla="*/ 2 h 123"/>
                <a:gd name="T14" fmla="*/ 2 w 131"/>
                <a:gd name="T15" fmla="*/ 2 h 123"/>
                <a:gd name="T16" fmla="*/ 2 w 131"/>
                <a:gd name="T17" fmla="*/ 2 h 123"/>
                <a:gd name="T18" fmla="*/ 2 w 131"/>
                <a:gd name="T19" fmla="*/ 2 h 123"/>
                <a:gd name="T20" fmla="*/ 2 w 131"/>
                <a:gd name="T21" fmla="*/ 2 h 123"/>
                <a:gd name="T22" fmla="*/ 2 w 131"/>
                <a:gd name="T23" fmla="*/ 2 h 123"/>
                <a:gd name="T24" fmla="*/ 2 w 131"/>
                <a:gd name="T25" fmla="*/ 2 h 123"/>
                <a:gd name="T26" fmla="*/ 2 w 131"/>
                <a:gd name="T27" fmla="*/ 2 h 123"/>
                <a:gd name="T28" fmla="*/ 2 w 131"/>
                <a:gd name="T29" fmla="*/ 2 h 123"/>
                <a:gd name="T30" fmla="*/ 2 w 131"/>
                <a:gd name="T31" fmla="*/ 2 h 123"/>
                <a:gd name="T32" fmla="*/ 2 w 131"/>
                <a:gd name="T33" fmla="*/ 2 h 123"/>
                <a:gd name="T34" fmla="*/ 1 w 131"/>
                <a:gd name="T35" fmla="*/ 2 h 123"/>
                <a:gd name="T36" fmla="*/ 1 w 131"/>
                <a:gd name="T37" fmla="*/ 2 h 123"/>
                <a:gd name="T38" fmla="*/ 1 w 131"/>
                <a:gd name="T39" fmla="*/ 2 h 123"/>
                <a:gd name="T40" fmla="*/ 1 w 131"/>
                <a:gd name="T41" fmla="*/ 2 h 123"/>
                <a:gd name="T42" fmla="*/ 1 w 131"/>
                <a:gd name="T43" fmla="*/ 2 h 123"/>
                <a:gd name="T44" fmla="*/ 1 w 131"/>
                <a:gd name="T45" fmla="*/ 2 h 123"/>
                <a:gd name="T46" fmla="*/ 1 w 131"/>
                <a:gd name="T47" fmla="*/ 2 h 123"/>
                <a:gd name="T48" fmla="*/ 1 w 131"/>
                <a:gd name="T49" fmla="*/ 2 h 123"/>
                <a:gd name="T50" fmla="*/ 1 w 131"/>
                <a:gd name="T51" fmla="*/ 2 h 123"/>
                <a:gd name="T52" fmla="*/ 1 w 131"/>
                <a:gd name="T53" fmla="*/ 2 h 123"/>
                <a:gd name="T54" fmla="*/ 1 w 131"/>
                <a:gd name="T55" fmla="*/ 2 h 123"/>
                <a:gd name="T56" fmla="*/ 0 w 131"/>
                <a:gd name="T57" fmla="*/ 1 h 123"/>
                <a:gd name="T58" fmla="*/ 1 w 131"/>
                <a:gd name="T59" fmla="*/ 1 h 123"/>
                <a:gd name="T60" fmla="*/ 1 w 131"/>
                <a:gd name="T61" fmla="*/ 1 h 123"/>
                <a:gd name="T62" fmla="*/ 1 w 131"/>
                <a:gd name="T63" fmla="*/ 1 h 123"/>
                <a:gd name="T64" fmla="*/ 1 w 131"/>
                <a:gd name="T65" fmla="*/ 1 h 123"/>
                <a:gd name="T66" fmla="*/ 1 w 131"/>
                <a:gd name="T67" fmla="*/ 1 h 123"/>
                <a:gd name="T68" fmla="*/ 1 w 131"/>
                <a:gd name="T69" fmla="*/ 1 h 123"/>
                <a:gd name="T70" fmla="*/ 1 w 131"/>
                <a:gd name="T71" fmla="*/ 1 h 123"/>
                <a:gd name="T72" fmla="*/ 1 w 131"/>
                <a:gd name="T73" fmla="*/ 1 h 123"/>
                <a:gd name="T74" fmla="*/ 1 w 131"/>
                <a:gd name="T75" fmla="*/ 1 h 123"/>
                <a:gd name="T76" fmla="*/ 1 w 131"/>
                <a:gd name="T77" fmla="*/ 0 h 123"/>
                <a:gd name="T78" fmla="*/ 2 w 131"/>
                <a:gd name="T79" fmla="*/ 0 h 123"/>
                <a:gd name="T80" fmla="*/ 2 w 131"/>
                <a:gd name="T81" fmla="*/ 1 h 123"/>
                <a:gd name="T82" fmla="*/ 2 w 131"/>
                <a:gd name="T83" fmla="*/ 1 h 123"/>
                <a:gd name="T84" fmla="*/ 2 w 131"/>
                <a:gd name="T85" fmla="*/ 1 h 123"/>
                <a:gd name="T86" fmla="*/ 2 w 131"/>
                <a:gd name="T87" fmla="*/ 1 h 123"/>
                <a:gd name="T88" fmla="*/ 2 w 131"/>
                <a:gd name="T89" fmla="*/ 1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123"/>
                <a:gd name="T137" fmla="*/ 131 w 131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123">
                  <a:moveTo>
                    <a:pt x="115" y="17"/>
                  </a:moveTo>
                  <a:lnTo>
                    <a:pt x="122" y="30"/>
                  </a:lnTo>
                  <a:lnTo>
                    <a:pt x="127" y="42"/>
                  </a:lnTo>
                  <a:lnTo>
                    <a:pt x="131" y="55"/>
                  </a:lnTo>
                  <a:lnTo>
                    <a:pt x="130" y="68"/>
                  </a:lnTo>
                  <a:lnTo>
                    <a:pt x="129" y="76"/>
                  </a:lnTo>
                  <a:lnTo>
                    <a:pt x="125" y="83"/>
                  </a:lnTo>
                  <a:lnTo>
                    <a:pt x="122" y="90"/>
                  </a:lnTo>
                  <a:lnTo>
                    <a:pt x="118" y="97"/>
                  </a:lnTo>
                  <a:lnTo>
                    <a:pt x="112" y="102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5" y="115"/>
                  </a:lnTo>
                  <a:lnTo>
                    <a:pt x="89" y="118"/>
                  </a:lnTo>
                  <a:lnTo>
                    <a:pt x="81" y="121"/>
                  </a:lnTo>
                  <a:lnTo>
                    <a:pt x="74" y="122"/>
                  </a:lnTo>
                  <a:lnTo>
                    <a:pt x="68" y="123"/>
                  </a:lnTo>
                  <a:lnTo>
                    <a:pt x="63" y="123"/>
                  </a:lnTo>
                  <a:lnTo>
                    <a:pt x="57" y="123"/>
                  </a:lnTo>
                  <a:lnTo>
                    <a:pt x="53" y="123"/>
                  </a:lnTo>
                  <a:lnTo>
                    <a:pt x="47" y="122"/>
                  </a:lnTo>
                  <a:lnTo>
                    <a:pt x="42" y="120"/>
                  </a:lnTo>
                  <a:lnTo>
                    <a:pt x="36" y="118"/>
                  </a:lnTo>
                  <a:lnTo>
                    <a:pt x="32" y="117"/>
                  </a:lnTo>
                  <a:lnTo>
                    <a:pt x="27" y="115"/>
                  </a:lnTo>
                  <a:lnTo>
                    <a:pt x="16" y="105"/>
                  </a:lnTo>
                  <a:lnTo>
                    <a:pt x="6" y="90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47"/>
                  </a:lnTo>
                  <a:lnTo>
                    <a:pt x="4" y="39"/>
                  </a:lnTo>
                  <a:lnTo>
                    <a:pt x="9" y="31"/>
                  </a:lnTo>
                  <a:lnTo>
                    <a:pt x="15" y="23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5" y="7"/>
                  </a:lnTo>
                  <a:lnTo>
                    <a:pt x="43" y="3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89" y="4"/>
                  </a:lnTo>
                  <a:lnTo>
                    <a:pt x="97" y="8"/>
                  </a:lnTo>
                  <a:lnTo>
                    <a:pt x="107" y="13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1" name="Freeform 11"/>
            <p:cNvSpPr>
              <a:spLocks/>
            </p:cNvSpPr>
            <p:nvPr/>
          </p:nvSpPr>
          <p:spPr bwMode="auto">
            <a:xfrm>
              <a:off x="4139" y="922"/>
              <a:ext cx="72" cy="69"/>
            </a:xfrm>
            <a:custGeom>
              <a:avLst/>
              <a:gdLst>
                <a:gd name="T0" fmla="*/ 2 w 146"/>
                <a:gd name="T1" fmla="*/ 1 h 138"/>
                <a:gd name="T2" fmla="*/ 2 w 146"/>
                <a:gd name="T3" fmla="*/ 1 h 138"/>
                <a:gd name="T4" fmla="*/ 2 w 146"/>
                <a:gd name="T5" fmla="*/ 1 h 138"/>
                <a:gd name="T6" fmla="*/ 2 w 146"/>
                <a:gd name="T7" fmla="*/ 2 h 138"/>
                <a:gd name="T8" fmla="*/ 2 w 146"/>
                <a:gd name="T9" fmla="*/ 2 h 138"/>
                <a:gd name="T10" fmla="*/ 1 w 146"/>
                <a:gd name="T11" fmla="*/ 2 h 138"/>
                <a:gd name="T12" fmla="*/ 1 w 146"/>
                <a:gd name="T13" fmla="*/ 2 h 138"/>
                <a:gd name="T14" fmla="*/ 1 w 146"/>
                <a:gd name="T15" fmla="*/ 2 h 138"/>
                <a:gd name="T16" fmla="*/ 1 w 146"/>
                <a:gd name="T17" fmla="*/ 2 h 138"/>
                <a:gd name="T18" fmla="*/ 1 w 146"/>
                <a:gd name="T19" fmla="*/ 3 h 138"/>
                <a:gd name="T20" fmla="*/ 1 w 146"/>
                <a:gd name="T21" fmla="*/ 3 h 138"/>
                <a:gd name="T22" fmla="*/ 0 w 146"/>
                <a:gd name="T23" fmla="*/ 3 h 138"/>
                <a:gd name="T24" fmla="*/ 0 w 146"/>
                <a:gd name="T25" fmla="*/ 3 h 138"/>
                <a:gd name="T26" fmla="*/ 0 w 146"/>
                <a:gd name="T27" fmla="*/ 3 h 138"/>
                <a:gd name="T28" fmla="*/ 0 w 146"/>
                <a:gd name="T29" fmla="*/ 3 h 138"/>
                <a:gd name="T30" fmla="*/ 0 w 146"/>
                <a:gd name="T31" fmla="*/ 3 h 138"/>
                <a:gd name="T32" fmla="*/ 0 w 146"/>
                <a:gd name="T33" fmla="*/ 3 h 138"/>
                <a:gd name="T34" fmla="*/ 0 w 146"/>
                <a:gd name="T35" fmla="*/ 2 h 138"/>
                <a:gd name="T36" fmla="*/ 0 w 146"/>
                <a:gd name="T37" fmla="*/ 2 h 138"/>
                <a:gd name="T38" fmla="*/ 0 w 146"/>
                <a:gd name="T39" fmla="*/ 2 h 138"/>
                <a:gd name="T40" fmla="*/ 0 w 146"/>
                <a:gd name="T41" fmla="*/ 2 h 138"/>
                <a:gd name="T42" fmla="*/ 0 w 146"/>
                <a:gd name="T43" fmla="*/ 2 h 138"/>
                <a:gd name="T44" fmla="*/ 0 w 146"/>
                <a:gd name="T45" fmla="*/ 2 h 138"/>
                <a:gd name="T46" fmla="*/ 0 w 146"/>
                <a:gd name="T47" fmla="*/ 1 h 138"/>
                <a:gd name="T48" fmla="*/ 0 w 146"/>
                <a:gd name="T49" fmla="*/ 1 h 138"/>
                <a:gd name="T50" fmla="*/ 0 w 146"/>
                <a:gd name="T51" fmla="*/ 1 h 138"/>
                <a:gd name="T52" fmla="*/ 0 w 146"/>
                <a:gd name="T53" fmla="*/ 1 h 138"/>
                <a:gd name="T54" fmla="*/ 0 w 146"/>
                <a:gd name="T55" fmla="*/ 1 h 138"/>
                <a:gd name="T56" fmla="*/ 0 w 146"/>
                <a:gd name="T57" fmla="*/ 1 h 138"/>
                <a:gd name="T58" fmla="*/ 1 w 146"/>
                <a:gd name="T59" fmla="*/ 1 h 138"/>
                <a:gd name="T60" fmla="*/ 1 w 146"/>
                <a:gd name="T61" fmla="*/ 1 h 138"/>
                <a:gd name="T62" fmla="*/ 1 w 146"/>
                <a:gd name="T63" fmla="*/ 0 h 138"/>
                <a:gd name="T64" fmla="*/ 1 w 146"/>
                <a:gd name="T65" fmla="*/ 1 h 138"/>
                <a:gd name="T66" fmla="*/ 1 w 146"/>
                <a:gd name="T67" fmla="*/ 1 h 138"/>
                <a:gd name="T68" fmla="*/ 2 w 146"/>
                <a:gd name="T69" fmla="*/ 1 h 138"/>
                <a:gd name="T70" fmla="*/ 2 w 146"/>
                <a:gd name="T71" fmla="*/ 1 h 138"/>
                <a:gd name="T72" fmla="*/ 2 w 146"/>
                <a:gd name="T73" fmla="*/ 1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38"/>
                <a:gd name="T113" fmla="*/ 146 w 146"/>
                <a:gd name="T114" fmla="*/ 138 h 1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38">
                  <a:moveTo>
                    <a:pt x="141" y="26"/>
                  </a:moveTo>
                  <a:lnTo>
                    <a:pt x="146" y="41"/>
                  </a:lnTo>
                  <a:lnTo>
                    <a:pt x="146" y="56"/>
                  </a:lnTo>
                  <a:lnTo>
                    <a:pt x="142" y="71"/>
                  </a:lnTo>
                  <a:lnTo>
                    <a:pt x="136" y="86"/>
                  </a:lnTo>
                  <a:lnTo>
                    <a:pt x="128" y="97"/>
                  </a:lnTo>
                  <a:lnTo>
                    <a:pt x="118" y="106"/>
                  </a:lnTo>
                  <a:lnTo>
                    <a:pt x="106" y="115"/>
                  </a:lnTo>
                  <a:lnTo>
                    <a:pt x="95" y="124"/>
                  </a:lnTo>
                  <a:lnTo>
                    <a:pt x="82" y="131"/>
                  </a:lnTo>
                  <a:lnTo>
                    <a:pt x="70" y="136"/>
                  </a:lnTo>
                  <a:lnTo>
                    <a:pt x="57" y="138"/>
                  </a:lnTo>
                  <a:lnTo>
                    <a:pt x="44" y="138"/>
                  </a:lnTo>
                  <a:lnTo>
                    <a:pt x="38" y="137"/>
                  </a:lnTo>
                  <a:lnTo>
                    <a:pt x="33" y="136"/>
                  </a:lnTo>
                  <a:lnTo>
                    <a:pt x="27" y="133"/>
                  </a:lnTo>
                  <a:lnTo>
                    <a:pt x="21" y="130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7"/>
                  </a:lnTo>
                  <a:lnTo>
                    <a:pt x="7" y="61"/>
                  </a:lnTo>
                  <a:lnTo>
                    <a:pt x="17" y="45"/>
                  </a:lnTo>
                  <a:lnTo>
                    <a:pt x="26" y="33"/>
                  </a:lnTo>
                  <a:lnTo>
                    <a:pt x="36" y="24"/>
                  </a:lnTo>
                  <a:lnTo>
                    <a:pt x="48" y="16"/>
                  </a:lnTo>
                  <a:lnTo>
                    <a:pt x="60" y="9"/>
                  </a:lnTo>
                  <a:lnTo>
                    <a:pt x="73" y="4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2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35" y="18"/>
                  </a:lnTo>
                  <a:lnTo>
                    <a:pt x="1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2" name="Freeform 12"/>
            <p:cNvSpPr>
              <a:spLocks/>
            </p:cNvSpPr>
            <p:nvPr/>
          </p:nvSpPr>
          <p:spPr bwMode="auto">
            <a:xfrm>
              <a:off x="4262" y="931"/>
              <a:ext cx="72" cy="68"/>
            </a:xfrm>
            <a:custGeom>
              <a:avLst/>
              <a:gdLst>
                <a:gd name="T0" fmla="*/ 3 w 144"/>
                <a:gd name="T1" fmla="*/ 1 h 136"/>
                <a:gd name="T2" fmla="*/ 3 w 144"/>
                <a:gd name="T3" fmla="*/ 1 h 136"/>
                <a:gd name="T4" fmla="*/ 3 w 144"/>
                <a:gd name="T5" fmla="*/ 1 h 136"/>
                <a:gd name="T6" fmla="*/ 3 w 144"/>
                <a:gd name="T7" fmla="*/ 1 h 136"/>
                <a:gd name="T8" fmla="*/ 3 w 144"/>
                <a:gd name="T9" fmla="*/ 1 h 136"/>
                <a:gd name="T10" fmla="*/ 3 w 144"/>
                <a:gd name="T11" fmla="*/ 2 h 136"/>
                <a:gd name="T12" fmla="*/ 3 w 144"/>
                <a:gd name="T13" fmla="*/ 2 h 136"/>
                <a:gd name="T14" fmla="*/ 2 w 144"/>
                <a:gd name="T15" fmla="*/ 2 h 136"/>
                <a:gd name="T16" fmla="*/ 2 w 144"/>
                <a:gd name="T17" fmla="*/ 2 h 136"/>
                <a:gd name="T18" fmla="*/ 2 w 144"/>
                <a:gd name="T19" fmla="*/ 2 h 136"/>
                <a:gd name="T20" fmla="*/ 2 w 144"/>
                <a:gd name="T21" fmla="*/ 2 h 136"/>
                <a:gd name="T22" fmla="*/ 2 w 144"/>
                <a:gd name="T23" fmla="*/ 2 h 136"/>
                <a:gd name="T24" fmla="*/ 2 w 144"/>
                <a:gd name="T25" fmla="*/ 3 h 136"/>
                <a:gd name="T26" fmla="*/ 1 w 144"/>
                <a:gd name="T27" fmla="*/ 3 h 136"/>
                <a:gd name="T28" fmla="*/ 1 w 144"/>
                <a:gd name="T29" fmla="*/ 3 h 136"/>
                <a:gd name="T30" fmla="*/ 1 w 144"/>
                <a:gd name="T31" fmla="*/ 3 h 136"/>
                <a:gd name="T32" fmla="*/ 1 w 144"/>
                <a:gd name="T33" fmla="*/ 3 h 136"/>
                <a:gd name="T34" fmla="*/ 1 w 144"/>
                <a:gd name="T35" fmla="*/ 3 h 136"/>
                <a:gd name="T36" fmla="*/ 1 w 144"/>
                <a:gd name="T37" fmla="*/ 2 h 136"/>
                <a:gd name="T38" fmla="*/ 1 w 144"/>
                <a:gd name="T39" fmla="*/ 2 h 136"/>
                <a:gd name="T40" fmla="*/ 1 w 144"/>
                <a:gd name="T41" fmla="*/ 2 h 136"/>
                <a:gd name="T42" fmla="*/ 1 w 144"/>
                <a:gd name="T43" fmla="*/ 2 h 136"/>
                <a:gd name="T44" fmla="*/ 0 w 144"/>
                <a:gd name="T45" fmla="*/ 2 h 136"/>
                <a:gd name="T46" fmla="*/ 1 w 144"/>
                <a:gd name="T47" fmla="*/ 2 h 136"/>
                <a:gd name="T48" fmla="*/ 1 w 144"/>
                <a:gd name="T49" fmla="*/ 1 h 136"/>
                <a:gd name="T50" fmla="*/ 1 w 144"/>
                <a:gd name="T51" fmla="*/ 1 h 136"/>
                <a:gd name="T52" fmla="*/ 1 w 144"/>
                <a:gd name="T53" fmla="*/ 1 h 136"/>
                <a:gd name="T54" fmla="*/ 1 w 144"/>
                <a:gd name="T55" fmla="*/ 1 h 136"/>
                <a:gd name="T56" fmla="*/ 1 w 144"/>
                <a:gd name="T57" fmla="*/ 1 h 136"/>
                <a:gd name="T58" fmla="*/ 2 w 144"/>
                <a:gd name="T59" fmla="*/ 1 h 136"/>
                <a:gd name="T60" fmla="*/ 2 w 144"/>
                <a:gd name="T61" fmla="*/ 0 h 136"/>
                <a:gd name="T62" fmla="*/ 2 w 144"/>
                <a:gd name="T63" fmla="*/ 1 h 136"/>
                <a:gd name="T64" fmla="*/ 3 w 144"/>
                <a:gd name="T65" fmla="*/ 1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136"/>
                <a:gd name="T101" fmla="*/ 144 w 144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136">
                  <a:moveTo>
                    <a:pt x="129" y="11"/>
                  </a:moveTo>
                  <a:lnTo>
                    <a:pt x="137" y="21"/>
                  </a:lnTo>
                  <a:lnTo>
                    <a:pt x="142" y="33"/>
                  </a:lnTo>
                  <a:lnTo>
                    <a:pt x="144" y="44"/>
                  </a:lnTo>
                  <a:lnTo>
                    <a:pt x="144" y="58"/>
                  </a:lnTo>
                  <a:lnTo>
                    <a:pt x="139" y="72"/>
                  </a:lnTo>
                  <a:lnTo>
                    <a:pt x="134" y="83"/>
                  </a:lnTo>
                  <a:lnTo>
                    <a:pt x="126" y="95"/>
                  </a:lnTo>
                  <a:lnTo>
                    <a:pt x="117" y="104"/>
                  </a:lnTo>
                  <a:lnTo>
                    <a:pt x="107" y="113"/>
                  </a:lnTo>
                  <a:lnTo>
                    <a:pt x="97" y="121"/>
                  </a:lnTo>
                  <a:lnTo>
                    <a:pt x="84" y="127"/>
                  </a:lnTo>
                  <a:lnTo>
                    <a:pt x="71" y="133"/>
                  </a:lnTo>
                  <a:lnTo>
                    <a:pt x="62" y="135"/>
                  </a:lnTo>
                  <a:lnTo>
                    <a:pt x="53" y="136"/>
                  </a:lnTo>
                  <a:lnTo>
                    <a:pt x="44" y="136"/>
                  </a:lnTo>
                  <a:lnTo>
                    <a:pt x="36" y="135"/>
                  </a:lnTo>
                  <a:lnTo>
                    <a:pt x="28" y="133"/>
                  </a:lnTo>
                  <a:lnTo>
                    <a:pt x="20" y="128"/>
                  </a:lnTo>
                  <a:lnTo>
                    <a:pt x="13" y="122"/>
                  </a:lnTo>
                  <a:lnTo>
                    <a:pt x="7" y="115"/>
                  </a:lnTo>
                  <a:lnTo>
                    <a:pt x="1" y="99"/>
                  </a:lnTo>
                  <a:lnTo>
                    <a:pt x="0" y="82"/>
                  </a:lnTo>
                  <a:lnTo>
                    <a:pt x="3" y="66"/>
                  </a:lnTo>
                  <a:lnTo>
                    <a:pt x="10" y="50"/>
                  </a:lnTo>
                  <a:lnTo>
                    <a:pt x="21" y="36"/>
                  </a:lnTo>
                  <a:lnTo>
                    <a:pt x="33" y="23"/>
                  </a:lnTo>
                  <a:lnTo>
                    <a:pt x="47" y="13"/>
                  </a:lnTo>
                  <a:lnTo>
                    <a:pt x="63" y="6"/>
                  </a:lnTo>
                  <a:lnTo>
                    <a:pt x="79" y="1"/>
                  </a:lnTo>
                  <a:lnTo>
                    <a:pt x="97" y="0"/>
                  </a:lnTo>
                  <a:lnTo>
                    <a:pt x="113" y="3"/>
                  </a:lnTo>
                  <a:lnTo>
                    <a:pt x="1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3" name="Freeform 13"/>
            <p:cNvSpPr>
              <a:spLocks/>
            </p:cNvSpPr>
            <p:nvPr/>
          </p:nvSpPr>
          <p:spPr bwMode="auto">
            <a:xfrm>
              <a:off x="4316" y="774"/>
              <a:ext cx="61" cy="58"/>
            </a:xfrm>
            <a:custGeom>
              <a:avLst/>
              <a:gdLst>
                <a:gd name="T0" fmla="*/ 2 w 122"/>
                <a:gd name="T1" fmla="*/ 0 h 115"/>
                <a:gd name="T2" fmla="*/ 2 w 122"/>
                <a:gd name="T3" fmla="*/ 1 h 115"/>
                <a:gd name="T4" fmla="*/ 1 w 122"/>
                <a:gd name="T5" fmla="*/ 1 h 115"/>
                <a:gd name="T6" fmla="*/ 1 w 122"/>
                <a:gd name="T7" fmla="*/ 1 h 115"/>
                <a:gd name="T8" fmla="*/ 1 w 122"/>
                <a:gd name="T9" fmla="*/ 1 h 115"/>
                <a:gd name="T10" fmla="*/ 1 w 122"/>
                <a:gd name="T11" fmla="*/ 1 h 115"/>
                <a:gd name="T12" fmla="*/ 1 w 122"/>
                <a:gd name="T13" fmla="*/ 1 h 115"/>
                <a:gd name="T14" fmla="*/ 1 w 122"/>
                <a:gd name="T15" fmla="*/ 1 h 115"/>
                <a:gd name="T16" fmla="*/ 1 w 122"/>
                <a:gd name="T17" fmla="*/ 1 h 115"/>
                <a:gd name="T18" fmla="*/ 0 w 122"/>
                <a:gd name="T19" fmla="*/ 2 h 115"/>
                <a:gd name="T20" fmla="*/ 1 w 122"/>
                <a:gd name="T21" fmla="*/ 2 h 115"/>
                <a:gd name="T22" fmla="*/ 1 w 122"/>
                <a:gd name="T23" fmla="*/ 2 h 115"/>
                <a:gd name="T24" fmla="*/ 1 w 122"/>
                <a:gd name="T25" fmla="*/ 2 h 115"/>
                <a:gd name="T26" fmla="*/ 1 w 122"/>
                <a:gd name="T27" fmla="*/ 2 h 115"/>
                <a:gd name="T28" fmla="*/ 1 w 122"/>
                <a:gd name="T29" fmla="*/ 2 h 115"/>
                <a:gd name="T30" fmla="*/ 1 w 122"/>
                <a:gd name="T31" fmla="*/ 2 h 115"/>
                <a:gd name="T32" fmla="*/ 1 w 122"/>
                <a:gd name="T33" fmla="*/ 2 h 115"/>
                <a:gd name="T34" fmla="*/ 1 w 122"/>
                <a:gd name="T35" fmla="*/ 2 h 115"/>
                <a:gd name="T36" fmla="*/ 1 w 122"/>
                <a:gd name="T37" fmla="*/ 2 h 115"/>
                <a:gd name="T38" fmla="*/ 1 w 122"/>
                <a:gd name="T39" fmla="*/ 2 h 115"/>
                <a:gd name="T40" fmla="*/ 1 w 122"/>
                <a:gd name="T41" fmla="*/ 2 h 115"/>
                <a:gd name="T42" fmla="*/ 1 w 122"/>
                <a:gd name="T43" fmla="*/ 2 h 115"/>
                <a:gd name="T44" fmla="*/ 1 w 122"/>
                <a:gd name="T45" fmla="*/ 2 h 115"/>
                <a:gd name="T46" fmla="*/ 1 w 122"/>
                <a:gd name="T47" fmla="*/ 1 h 115"/>
                <a:gd name="T48" fmla="*/ 2 w 122"/>
                <a:gd name="T49" fmla="*/ 1 h 115"/>
                <a:gd name="T50" fmla="*/ 2 w 122"/>
                <a:gd name="T51" fmla="*/ 1 h 115"/>
                <a:gd name="T52" fmla="*/ 2 w 122"/>
                <a:gd name="T53" fmla="*/ 1 h 115"/>
                <a:gd name="T54" fmla="*/ 2 w 122"/>
                <a:gd name="T55" fmla="*/ 1 h 115"/>
                <a:gd name="T56" fmla="*/ 2 w 122"/>
                <a:gd name="T57" fmla="*/ 1 h 115"/>
                <a:gd name="T58" fmla="*/ 2 w 122"/>
                <a:gd name="T59" fmla="*/ 1 h 115"/>
                <a:gd name="T60" fmla="*/ 2 w 122"/>
                <a:gd name="T61" fmla="*/ 1 h 115"/>
                <a:gd name="T62" fmla="*/ 2 w 122"/>
                <a:gd name="T63" fmla="*/ 1 h 115"/>
                <a:gd name="T64" fmla="*/ 2 w 122"/>
                <a:gd name="T65" fmla="*/ 1 h 115"/>
                <a:gd name="T66" fmla="*/ 2 w 122"/>
                <a:gd name="T67" fmla="*/ 1 h 115"/>
                <a:gd name="T68" fmla="*/ 2 w 122"/>
                <a:gd name="T69" fmla="*/ 1 h 115"/>
                <a:gd name="T70" fmla="*/ 2 w 122"/>
                <a:gd name="T71" fmla="*/ 1 h 115"/>
                <a:gd name="T72" fmla="*/ 2 w 122"/>
                <a:gd name="T73" fmla="*/ 1 h 115"/>
                <a:gd name="T74" fmla="*/ 2 w 122"/>
                <a:gd name="T75" fmla="*/ 1 h 115"/>
                <a:gd name="T76" fmla="*/ 2 w 122"/>
                <a:gd name="T77" fmla="*/ 1 h 115"/>
                <a:gd name="T78" fmla="*/ 2 w 122"/>
                <a:gd name="T79" fmla="*/ 1 h 115"/>
                <a:gd name="T80" fmla="*/ 2 w 122"/>
                <a:gd name="T81" fmla="*/ 0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15"/>
                <a:gd name="T125" fmla="*/ 122 w 122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15">
                  <a:moveTo>
                    <a:pt x="81" y="0"/>
                  </a:moveTo>
                  <a:lnTo>
                    <a:pt x="67" y="2"/>
                  </a:lnTo>
                  <a:lnTo>
                    <a:pt x="54" y="7"/>
                  </a:lnTo>
                  <a:lnTo>
                    <a:pt x="43" y="14"/>
                  </a:lnTo>
                  <a:lnTo>
                    <a:pt x="31" y="22"/>
                  </a:lnTo>
                  <a:lnTo>
                    <a:pt x="21" y="31"/>
                  </a:lnTo>
                  <a:lnTo>
                    <a:pt x="13" y="41"/>
                  </a:lnTo>
                  <a:lnTo>
                    <a:pt x="6" y="53"/>
                  </a:lnTo>
                  <a:lnTo>
                    <a:pt x="1" y="64"/>
                  </a:lnTo>
                  <a:lnTo>
                    <a:pt x="0" y="75"/>
                  </a:lnTo>
                  <a:lnTo>
                    <a:pt x="1" y="85"/>
                  </a:lnTo>
                  <a:lnTo>
                    <a:pt x="5" y="95"/>
                  </a:lnTo>
                  <a:lnTo>
                    <a:pt x="11" y="104"/>
                  </a:lnTo>
                  <a:lnTo>
                    <a:pt x="15" y="108"/>
                  </a:lnTo>
                  <a:lnTo>
                    <a:pt x="21" y="110"/>
                  </a:lnTo>
                  <a:lnTo>
                    <a:pt x="28" y="113"/>
                  </a:lnTo>
                  <a:lnTo>
                    <a:pt x="35" y="115"/>
                  </a:lnTo>
                  <a:lnTo>
                    <a:pt x="34" y="108"/>
                  </a:lnTo>
                  <a:lnTo>
                    <a:pt x="34" y="100"/>
                  </a:lnTo>
                  <a:lnTo>
                    <a:pt x="35" y="92"/>
                  </a:lnTo>
                  <a:lnTo>
                    <a:pt x="38" y="83"/>
                  </a:lnTo>
                  <a:lnTo>
                    <a:pt x="44" y="75"/>
                  </a:lnTo>
                  <a:lnTo>
                    <a:pt x="50" y="65"/>
                  </a:lnTo>
                  <a:lnTo>
                    <a:pt x="58" y="56"/>
                  </a:lnTo>
                  <a:lnTo>
                    <a:pt x="66" y="47"/>
                  </a:lnTo>
                  <a:lnTo>
                    <a:pt x="74" y="41"/>
                  </a:lnTo>
                  <a:lnTo>
                    <a:pt x="81" y="37"/>
                  </a:lnTo>
                  <a:lnTo>
                    <a:pt x="88" y="33"/>
                  </a:lnTo>
                  <a:lnTo>
                    <a:pt x="96" y="30"/>
                  </a:lnTo>
                  <a:lnTo>
                    <a:pt x="103" y="27"/>
                  </a:lnTo>
                  <a:lnTo>
                    <a:pt x="110" y="25"/>
                  </a:lnTo>
                  <a:lnTo>
                    <a:pt x="115" y="24"/>
                  </a:lnTo>
                  <a:lnTo>
                    <a:pt x="122" y="24"/>
                  </a:lnTo>
                  <a:lnTo>
                    <a:pt x="120" y="21"/>
                  </a:lnTo>
                  <a:lnTo>
                    <a:pt x="118" y="17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7" y="2"/>
                  </a:lnTo>
                  <a:lnTo>
                    <a:pt x="89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4" name="Freeform 14"/>
            <p:cNvSpPr>
              <a:spLocks/>
            </p:cNvSpPr>
            <p:nvPr/>
          </p:nvSpPr>
          <p:spPr bwMode="auto">
            <a:xfrm>
              <a:off x="4143" y="928"/>
              <a:ext cx="63" cy="57"/>
            </a:xfrm>
            <a:custGeom>
              <a:avLst/>
              <a:gdLst>
                <a:gd name="T0" fmla="*/ 2 w 125"/>
                <a:gd name="T1" fmla="*/ 1 h 114"/>
                <a:gd name="T2" fmla="*/ 2 w 125"/>
                <a:gd name="T3" fmla="*/ 1 h 114"/>
                <a:gd name="T4" fmla="*/ 2 w 125"/>
                <a:gd name="T5" fmla="*/ 0 h 114"/>
                <a:gd name="T6" fmla="*/ 2 w 125"/>
                <a:gd name="T7" fmla="*/ 0 h 114"/>
                <a:gd name="T8" fmla="*/ 2 w 125"/>
                <a:gd name="T9" fmla="*/ 1 h 114"/>
                <a:gd name="T10" fmla="*/ 2 w 125"/>
                <a:gd name="T11" fmla="*/ 1 h 114"/>
                <a:gd name="T12" fmla="*/ 1 w 125"/>
                <a:gd name="T13" fmla="*/ 1 h 114"/>
                <a:gd name="T14" fmla="*/ 1 w 125"/>
                <a:gd name="T15" fmla="*/ 1 h 114"/>
                <a:gd name="T16" fmla="*/ 1 w 125"/>
                <a:gd name="T17" fmla="*/ 1 h 114"/>
                <a:gd name="T18" fmla="*/ 1 w 125"/>
                <a:gd name="T19" fmla="*/ 1 h 114"/>
                <a:gd name="T20" fmla="*/ 1 w 125"/>
                <a:gd name="T21" fmla="*/ 1 h 114"/>
                <a:gd name="T22" fmla="*/ 1 w 125"/>
                <a:gd name="T23" fmla="*/ 1 h 114"/>
                <a:gd name="T24" fmla="*/ 1 w 125"/>
                <a:gd name="T25" fmla="*/ 1 h 114"/>
                <a:gd name="T26" fmla="*/ 1 w 125"/>
                <a:gd name="T27" fmla="*/ 1 h 114"/>
                <a:gd name="T28" fmla="*/ 1 w 125"/>
                <a:gd name="T29" fmla="*/ 1 h 114"/>
                <a:gd name="T30" fmla="*/ 1 w 125"/>
                <a:gd name="T31" fmla="*/ 2 h 114"/>
                <a:gd name="T32" fmla="*/ 0 w 125"/>
                <a:gd name="T33" fmla="*/ 2 h 114"/>
                <a:gd name="T34" fmla="*/ 1 w 125"/>
                <a:gd name="T35" fmla="*/ 2 h 114"/>
                <a:gd name="T36" fmla="*/ 1 w 125"/>
                <a:gd name="T37" fmla="*/ 2 h 114"/>
                <a:gd name="T38" fmla="*/ 1 w 125"/>
                <a:gd name="T39" fmla="*/ 2 h 114"/>
                <a:gd name="T40" fmla="*/ 1 w 125"/>
                <a:gd name="T41" fmla="*/ 2 h 114"/>
                <a:gd name="T42" fmla="*/ 1 w 125"/>
                <a:gd name="T43" fmla="*/ 2 h 114"/>
                <a:gd name="T44" fmla="*/ 1 w 125"/>
                <a:gd name="T45" fmla="*/ 2 h 114"/>
                <a:gd name="T46" fmla="*/ 1 w 125"/>
                <a:gd name="T47" fmla="*/ 2 h 114"/>
                <a:gd name="T48" fmla="*/ 1 w 125"/>
                <a:gd name="T49" fmla="*/ 2 h 114"/>
                <a:gd name="T50" fmla="*/ 1 w 125"/>
                <a:gd name="T51" fmla="*/ 2 h 114"/>
                <a:gd name="T52" fmla="*/ 1 w 125"/>
                <a:gd name="T53" fmla="*/ 2 h 114"/>
                <a:gd name="T54" fmla="*/ 1 w 125"/>
                <a:gd name="T55" fmla="*/ 2 h 114"/>
                <a:gd name="T56" fmla="*/ 1 w 125"/>
                <a:gd name="T57" fmla="*/ 2 h 114"/>
                <a:gd name="T58" fmla="*/ 1 w 125"/>
                <a:gd name="T59" fmla="*/ 2 h 114"/>
                <a:gd name="T60" fmla="*/ 1 w 125"/>
                <a:gd name="T61" fmla="*/ 2 h 114"/>
                <a:gd name="T62" fmla="*/ 1 w 125"/>
                <a:gd name="T63" fmla="*/ 1 h 114"/>
                <a:gd name="T64" fmla="*/ 2 w 125"/>
                <a:gd name="T65" fmla="*/ 1 h 114"/>
                <a:gd name="T66" fmla="*/ 2 w 125"/>
                <a:gd name="T67" fmla="*/ 1 h 114"/>
                <a:gd name="T68" fmla="*/ 2 w 125"/>
                <a:gd name="T69" fmla="*/ 1 h 114"/>
                <a:gd name="T70" fmla="*/ 2 w 125"/>
                <a:gd name="T71" fmla="*/ 1 h 114"/>
                <a:gd name="T72" fmla="*/ 2 w 125"/>
                <a:gd name="T73" fmla="*/ 1 h 114"/>
                <a:gd name="T74" fmla="*/ 2 w 125"/>
                <a:gd name="T75" fmla="*/ 1 h 114"/>
                <a:gd name="T76" fmla="*/ 2 w 125"/>
                <a:gd name="T77" fmla="*/ 1 h 114"/>
                <a:gd name="T78" fmla="*/ 2 w 125"/>
                <a:gd name="T79" fmla="*/ 1 h 114"/>
                <a:gd name="T80" fmla="*/ 2 w 125"/>
                <a:gd name="T81" fmla="*/ 1 h 114"/>
                <a:gd name="T82" fmla="*/ 2 w 125"/>
                <a:gd name="T83" fmla="*/ 1 h 114"/>
                <a:gd name="T84" fmla="*/ 2 w 125"/>
                <a:gd name="T85" fmla="*/ 1 h 114"/>
                <a:gd name="T86" fmla="*/ 2 w 125"/>
                <a:gd name="T87" fmla="*/ 1 h 114"/>
                <a:gd name="T88" fmla="*/ 2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105" y="5"/>
                  </a:moveTo>
                  <a:lnTo>
                    <a:pt x="98" y="3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8"/>
                  </a:lnTo>
                  <a:lnTo>
                    <a:pt x="27" y="25"/>
                  </a:lnTo>
                  <a:lnTo>
                    <a:pt x="20" y="31"/>
                  </a:lnTo>
                  <a:lnTo>
                    <a:pt x="15" y="40"/>
                  </a:lnTo>
                  <a:lnTo>
                    <a:pt x="9" y="48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3" y="94"/>
                  </a:lnTo>
                  <a:lnTo>
                    <a:pt x="9" y="103"/>
                  </a:lnTo>
                  <a:lnTo>
                    <a:pt x="17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0" y="114"/>
                  </a:lnTo>
                  <a:lnTo>
                    <a:pt x="34" y="114"/>
                  </a:lnTo>
                  <a:lnTo>
                    <a:pt x="33" y="107"/>
                  </a:lnTo>
                  <a:lnTo>
                    <a:pt x="34" y="99"/>
                  </a:lnTo>
                  <a:lnTo>
                    <a:pt x="35" y="91"/>
                  </a:lnTo>
                  <a:lnTo>
                    <a:pt x="39" y="83"/>
                  </a:lnTo>
                  <a:lnTo>
                    <a:pt x="43" y="75"/>
                  </a:lnTo>
                  <a:lnTo>
                    <a:pt x="49" y="67"/>
                  </a:lnTo>
                  <a:lnTo>
                    <a:pt x="57" y="59"/>
                  </a:lnTo>
                  <a:lnTo>
                    <a:pt x="65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8" y="36"/>
                  </a:lnTo>
                  <a:lnTo>
                    <a:pt x="96" y="33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8" y="28"/>
                  </a:lnTo>
                  <a:lnTo>
                    <a:pt x="125" y="28"/>
                  </a:lnTo>
                  <a:lnTo>
                    <a:pt x="122" y="20"/>
                  </a:lnTo>
                  <a:lnTo>
                    <a:pt x="117" y="13"/>
                  </a:lnTo>
                  <a:lnTo>
                    <a:pt x="111" y="8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5" name="Freeform 15"/>
            <p:cNvSpPr>
              <a:spLocks/>
            </p:cNvSpPr>
            <p:nvPr/>
          </p:nvSpPr>
          <p:spPr bwMode="auto">
            <a:xfrm>
              <a:off x="4203" y="773"/>
              <a:ext cx="62" cy="57"/>
            </a:xfrm>
            <a:custGeom>
              <a:avLst/>
              <a:gdLst>
                <a:gd name="T0" fmla="*/ 1 w 125"/>
                <a:gd name="T1" fmla="*/ 1 h 114"/>
                <a:gd name="T2" fmla="*/ 0 w 125"/>
                <a:gd name="T3" fmla="*/ 1 h 114"/>
                <a:gd name="T4" fmla="*/ 0 w 125"/>
                <a:gd name="T5" fmla="*/ 1 h 114"/>
                <a:gd name="T6" fmla="*/ 0 w 125"/>
                <a:gd name="T7" fmla="*/ 1 h 114"/>
                <a:gd name="T8" fmla="*/ 0 w 125"/>
                <a:gd name="T9" fmla="*/ 1 h 114"/>
                <a:gd name="T10" fmla="*/ 0 w 125"/>
                <a:gd name="T11" fmla="*/ 1 h 114"/>
                <a:gd name="T12" fmla="*/ 0 w 125"/>
                <a:gd name="T13" fmla="*/ 1 h 114"/>
                <a:gd name="T14" fmla="*/ 0 w 125"/>
                <a:gd name="T15" fmla="*/ 1 h 114"/>
                <a:gd name="T16" fmla="*/ 0 w 125"/>
                <a:gd name="T17" fmla="*/ 2 h 114"/>
                <a:gd name="T18" fmla="*/ 0 w 125"/>
                <a:gd name="T19" fmla="*/ 2 h 114"/>
                <a:gd name="T20" fmla="*/ 0 w 125"/>
                <a:gd name="T21" fmla="*/ 2 h 114"/>
                <a:gd name="T22" fmla="*/ 0 w 125"/>
                <a:gd name="T23" fmla="*/ 2 h 114"/>
                <a:gd name="T24" fmla="*/ 0 w 125"/>
                <a:gd name="T25" fmla="*/ 2 h 114"/>
                <a:gd name="T26" fmla="*/ 0 w 125"/>
                <a:gd name="T27" fmla="*/ 2 h 114"/>
                <a:gd name="T28" fmla="*/ 0 w 125"/>
                <a:gd name="T29" fmla="*/ 2 h 114"/>
                <a:gd name="T30" fmla="*/ 0 w 125"/>
                <a:gd name="T31" fmla="*/ 2 h 114"/>
                <a:gd name="T32" fmla="*/ 0 w 125"/>
                <a:gd name="T33" fmla="*/ 2 h 114"/>
                <a:gd name="T34" fmla="*/ 0 w 125"/>
                <a:gd name="T35" fmla="*/ 2 h 114"/>
                <a:gd name="T36" fmla="*/ 0 w 125"/>
                <a:gd name="T37" fmla="*/ 2 h 114"/>
                <a:gd name="T38" fmla="*/ 0 w 125"/>
                <a:gd name="T39" fmla="*/ 2 h 114"/>
                <a:gd name="T40" fmla="*/ 0 w 125"/>
                <a:gd name="T41" fmla="*/ 2 h 114"/>
                <a:gd name="T42" fmla="*/ 0 w 125"/>
                <a:gd name="T43" fmla="*/ 2 h 114"/>
                <a:gd name="T44" fmla="*/ 0 w 125"/>
                <a:gd name="T45" fmla="*/ 2 h 114"/>
                <a:gd name="T46" fmla="*/ 0 w 125"/>
                <a:gd name="T47" fmla="*/ 1 h 114"/>
                <a:gd name="T48" fmla="*/ 0 w 125"/>
                <a:gd name="T49" fmla="*/ 1 h 114"/>
                <a:gd name="T50" fmla="*/ 1 w 125"/>
                <a:gd name="T51" fmla="*/ 1 h 114"/>
                <a:gd name="T52" fmla="*/ 1 w 125"/>
                <a:gd name="T53" fmla="*/ 1 h 114"/>
                <a:gd name="T54" fmla="*/ 1 w 125"/>
                <a:gd name="T55" fmla="*/ 1 h 114"/>
                <a:gd name="T56" fmla="*/ 1 w 125"/>
                <a:gd name="T57" fmla="*/ 1 h 114"/>
                <a:gd name="T58" fmla="*/ 1 w 125"/>
                <a:gd name="T59" fmla="*/ 1 h 114"/>
                <a:gd name="T60" fmla="*/ 1 w 125"/>
                <a:gd name="T61" fmla="*/ 1 h 114"/>
                <a:gd name="T62" fmla="*/ 1 w 125"/>
                <a:gd name="T63" fmla="*/ 1 h 114"/>
                <a:gd name="T64" fmla="*/ 1 w 125"/>
                <a:gd name="T65" fmla="*/ 1 h 114"/>
                <a:gd name="T66" fmla="*/ 1 w 125"/>
                <a:gd name="T67" fmla="*/ 1 h 114"/>
                <a:gd name="T68" fmla="*/ 1 w 125"/>
                <a:gd name="T69" fmla="*/ 1 h 114"/>
                <a:gd name="T70" fmla="*/ 1 w 125"/>
                <a:gd name="T71" fmla="*/ 1 h 114"/>
                <a:gd name="T72" fmla="*/ 1 w 125"/>
                <a:gd name="T73" fmla="*/ 1 h 114"/>
                <a:gd name="T74" fmla="*/ 1 w 125"/>
                <a:gd name="T75" fmla="*/ 1 h 114"/>
                <a:gd name="T76" fmla="*/ 1 w 125"/>
                <a:gd name="T77" fmla="*/ 1 h 114"/>
                <a:gd name="T78" fmla="*/ 1 w 125"/>
                <a:gd name="T79" fmla="*/ 1 h 114"/>
                <a:gd name="T80" fmla="*/ 1 w 125"/>
                <a:gd name="T81" fmla="*/ 1 h 114"/>
                <a:gd name="T82" fmla="*/ 1 w 125"/>
                <a:gd name="T83" fmla="*/ 1 h 114"/>
                <a:gd name="T84" fmla="*/ 1 w 125"/>
                <a:gd name="T85" fmla="*/ 0 h 114"/>
                <a:gd name="T86" fmla="*/ 1 w 125"/>
                <a:gd name="T87" fmla="*/ 1 h 114"/>
                <a:gd name="T88" fmla="*/ 1 w 125"/>
                <a:gd name="T89" fmla="*/ 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4"/>
                <a:gd name="T137" fmla="*/ 125 w 125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4">
                  <a:moveTo>
                    <a:pt x="71" y="2"/>
                  </a:moveTo>
                  <a:lnTo>
                    <a:pt x="58" y="5"/>
                  </a:lnTo>
                  <a:lnTo>
                    <a:pt x="46" y="11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0" y="47"/>
                  </a:lnTo>
                  <a:lnTo>
                    <a:pt x="5" y="58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29" y="114"/>
                  </a:lnTo>
                  <a:lnTo>
                    <a:pt x="28" y="107"/>
                  </a:lnTo>
                  <a:lnTo>
                    <a:pt x="28" y="100"/>
                  </a:lnTo>
                  <a:lnTo>
                    <a:pt x="30" y="92"/>
                  </a:lnTo>
                  <a:lnTo>
                    <a:pt x="34" y="84"/>
                  </a:lnTo>
                  <a:lnTo>
                    <a:pt x="38" y="76"/>
                  </a:lnTo>
                  <a:lnTo>
                    <a:pt x="45" y="66"/>
                  </a:lnTo>
                  <a:lnTo>
                    <a:pt x="52" y="58"/>
                  </a:lnTo>
                  <a:lnTo>
                    <a:pt x="61" y="50"/>
                  </a:lnTo>
                  <a:lnTo>
                    <a:pt x="69" y="43"/>
                  </a:lnTo>
                  <a:lnTo>
                    <a:pt x="78" y="39"/>
                  </a:lnTo>
                  <a:lnTo>
                    <a:pt x="86" y="34"/>
                  </a:lnTo>
                  <a:lnTo>
                    <a:pt x="95" y="31"/>
                  </a:lnTo>
                  <a:lnTo>
                    <a:pt x="103" y="28"/>
                  </a:lnTo>
                  <a:lnTo>
                    <a:pt x="111" y="27"/>
                  </a:lnTo>
                  <a:lnTo>
                    <a:pt x="118" y="27"/>
                  </a:lnTo>
                  <a:lnTo>
                    <a:pt x="125" y="28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7" y="15"/>
                  </a:lnTo>
                  <a:lnTo>
                    <a:pt x="112" y="10"/>
                  </a:lnTo>
                  <a:lnTo>
                    <a:pt x="107" y="7"/>
                  </a:lnTo>
                  <a:lnTo>
                    <a:pt x="102" y="4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1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6" name="Freeform 16"/>
            <p:cNvSpPr>
              <a:spLocks/>
            </p:cNvSpPr>
            <p:nvPr/>
          </p:nvSpPr>
          <p:spPr bwMode="auto">
            <a:xfrm>
              <a:off x="4231" y="849"/>
              <a:ext cx="63" cy="56"/>
            </a:xfrm>
            <a:custGeom>
              <a:avLst/>
              <a:gdLst>
                <a:gd name="T0" fmla="*/ 1 w 124"/>
                <a:gd name="T1" fmla="*/ 1 h 111"/>
                <a:gd name="T2" fmla="*/ 1 w 124"/>
                <a:gd name="T3" fmla="*/ 1 h 111"/>
                <a:gd name="T4" fmla="*/ 1 w 124"/>
                <a:gd name="T5" fmla="*/ 1 h 111"/>
                <a:gd name="T6" fmla="*/ 1 w 124"/>
                <a:gd name="T7" fmla="*/ 1 h 111"/>
                <a:gd name="T8" fmla="*/ 1 w 124"/>
                <a:gd name="T9" fmla="*/ 1 h 111"/>
                <a:gd name="T10" fmla="*/ 1 w 124"/>
                <a:gd name="T11" fmla="*/ 1 h 111"/>
                <a:gd name="T12" fmla="*/ 1 w 124"/>
                <a:gd name="T13" fmla="*/ 1 h 111"/>
                <a:gd name="T14" fmla="*/ 0 w 124"/>
                <a:gd name="T15" fmla="*/ 2 h 111"/>
                <a:gd name="T16" fmla="*/ 0 w 124"/>
                <a:gd name="T17" fmla="*/ 2 h 111"/>
                <a:gd name="T18" fmla="*/ 1 w 124"/>
                <a:gd name="T19" fmla="*/ 2 h 111"/>
                <a:gd name="T20" fmla="*/ 1 w 124"/>
                <a:gd name="T21" fmla="*/ 2 h 111"/>
                <a:gd name="T22" fmla="*/ 1 w 124"/>
                <a:gd name="T23" fmla="*/ 2 h 111"/>
                <a:gd name="T24" fmla="*/ 1 w 124"/>
                <a:gd name="T25" fmla="*/ 2 h 111"/>
                <a:gd name="T26" fmla="*/ 1 w 124"/>
                <a:gd name="T27" fmla="*/ 2 h 111"/>
                <a:gd name="T28" fmla="*/ 1 w 124"/>
                <a:gd name="T29" fmla="*/ 2 h 111"/>
                <a:gd name="T30" fmla="*/ 1 w 124"/>
                <a:gd name="T31" fmla="*/ 2 h 111"/>
                <a:gd name="T32" fmla="*/ 1 w 124"/>
                <a:gd name="T33" fmla="*/ 2 h 111"/>
                <a:gd name="T34" fmla="*/ 1 w 124"/>
                <a:gd name="T35" fmla="*/ 2 h 111"/>
                <a:gd name="T36" fmla="*/ 1 w 124"/>
                <a:gd name="T37" fmla="*/ 2 h 111"/>
                <a:gd name="T38" fmla="*/ 1 w 124"/>
                <a:gd name="T39" fmla="*/ 2 h 111"/>
                <a:gd name="T40" fmla="*/ 1 w 124"/>
                <a:gd name="T41" fmla="*/ 2 h 111"/>
                <a:gd name="T42" fmla="*/ 1 w 124"/>
                <a:gd name="T43" fmla="*/ 2 h 111"/>
                <a:gd name="T44" fmla="*/ 1 w 124"/>
                <a:gd name="T45" fmla="*/ 2 h 111"/>
                <a:gd name="T46" fmla="*/ 1 w 124"/>
                <a:gd name="T47" fmla="*/ 1 h 111"/>
                <a:gd name="T48" fmla="*/ 1 w 124"/>
                <a:gd name="T49" fmla="*/ 1 h 111"/>
                <a:gd name="T50" fmla="*/ 2 w 124"/>
                <a:gd name="T51" fmla="*/ 1 h 111"/>
                <a:gd name="T52" fmla="*/ 2 w 124"/>
                <a:gd name="T53" fmla="*/ 1 h 111"/>
                <a:gd name="T54" fmla="*/ 2 w 124"/>
                <a:gd name="T55" fmla="*/ 1 h 111"/>
                <a:gd name="T56" fmla="*/ 2 w 124"/>
                <a:gd name="T57" fmla="*/ 1 h 111"/>
                <a:gd name="T58" fmla="*/ 2 w 124"/>
                <a:gd name="T59" fmla="*/ 1 h 111"/>
                <a:gd name="T60" fmla="*/ 2 w 124"/>
                <a:gd name="T61" fmla="*/ 1 h 111"/>
                <a:gd name="T62" fmla="*/ 2 w 124"/>
                <a:gd name="T63" fmla="*/ 1 h 111"/>
                <a:gd name="T64" fmla="*/ 2 w 124"/>
                <a:gd name="T65" fmla="*/ 1 h 111"/>
                <a:gd name="T66" fmla="*/ 2 w 124"/>
                <a:gd name="T67" fmla="*/ 1 h 111"/>
                <a:gd name="T68" fmla="*/ 2 w 124"/>
                <a:gd name="T69" fmla="*/ 1 h 111"/>
                <a:gd name="T70" fmla="*/ 2 w 124"/>
                <a:gd name="T71" fmla="*/ 1 h 111"/>
                <a:gd name="T72" fmla="*/ 2 w 124"/>
                <a:gd name="T73" fmla="*/ 1 h 111"/>
                <a:gd name="T74" fmla="*/ 2 w 124"/>
                <a:gd name="T75" fmla="*/ 1 h 111"/>
                <a:gd name="T76" fmla="*/ 2 w 124"/>
                <a:gd name="T77" fmla="*/ 1 h 111"/>
                <a:gd name="T78" fmla="*/ 2 w 124"/>
                <a:gd name="T79" fmla="*/ 0 h 111"/>
                <a:gd name="T80" fmla="*/ 2 w 124"/>
                <a:gd name="T81" fmla="*/ 0 h 111"/>
                <a:gd name="T82" fmla="*/ 2 w 124"/>
                <a:gd name="T83" fmla="*/ 1 h 111"/>
                <a:gd name="T84" fmla="*/ 2 w 124"/>
                <a:gd name="T85" fmla="*/ 1 h 111"/>
                <a:gd name="T86" fmla="*/ 1 w 124"/>
                <a:gd name="T87" fmla="*/ 1 h 111"/>
                <a:gd name="T88" fmla="*/ 1 w 124"/>
                <a:gd name="T89" fmla="*/ 1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111"/>
                <a:gd name="T137" fmla="*/ 124 w 124"/>
                <a:gd name="T138" fmla="*/ 111 h 1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111">
                  <a:moveTo>
                    <a:pt x="51" y="8"/>
                  </a:moveTo>
                  <a:lnTo>
                    <a:pt x="40" y="14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4" y="38"/>
                  </a:lnTo>
                  <a:lnTo>
                    <a:pt x="7" y="48"/>
                  </a:lnTo>
                  <a:lnTo>
                    <a:pt x="3" y="58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6" y="96"/>
                  </a:lnTo>
                  <a:lnTo>
                    <a:pt x="8" y="101"/>
                  </a:lnTo>
                  <a:lnTo>
                    <a:pt x="11" y="105"/>
                  </a:lnTo>
                  <a:lnTo>
                    <a:pt x="16" y="108"/>
                  </a:lnTo>
                  <a:lnTo>
                    <a:pt x="22" y="110"/>
                  </a:lnTo>
                  <a:lnTo>
                    <a:pt x="26" y="111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30" y="90"/>
                  </a:lnTo>
                  <a:lnTo>
                    <a:pt x="33" y="81"/>
                  </a:lnTo>
                  <a:lnTo>
                    <a:pt x="38" y="75"/>
                  </a:lnTo>
                  <a:lnTo>
                    <a:pt x="44" y="67"/>
                  </a:lnTo>
                  <a:lnTo>
                    <a:pt x="51" y="60"/>
                  </a:lnTo>
                  <a:lnTo>
                    <a:pt x="59" y="53"/>
                  </a:lnTo>
                  <a:lnTo>
                    <a:pt x="68" y="46"/>
                  </a:lnTo>
                  <a:lnTo>
                    <a:pt x="77" y="40"/>
                  </a:lnTo>
                  <a:lnTo>
                    <a:pt x="86" y="35"/>
                  </a:lnTo>
                  <a:lnTo>
                    <a:pt x="94" y="32"/>
                  </a:lnTo>
                  <a:lnTo>
                    <a:pt x="102" y="30"/>
                  </a:lnTo>
                  <a:lnTo>
                    <a:pt x="111" y="29"/>
                  </a:lnTo>
                  <a:lnTo>
                    <a:pt x="117" y="29"/>
                  </a:lnTo>
                  <a:lnTo>
                    <a:pt x="124" y="30"/>
                  </a:lnTo>
                  <a:lnTo>
                    <a:pt x="123" y="25"/>
                  </a:lnTo>
                  <a:lnTo>
                    <a:pt x="121" y="19"/>
                  </a:lnTo>
                  <a:lnTo>
                    <a:pt x="119" y="15"/>
                  </a:lnTo>
                  <a:lnTo>
                    <a:pt x="114" y="11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2"/>
                  </a:lnTo>
                  <a:lnTo>
                    <a:pt x="58" y="4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7" name="Freeform 17"/>
            <p:cNvSpPr>
              <a:spLocks/>
            </p:cNvSpPr>
            <p:nvPr/>
          </p:nvSpPr>
          <p:spPr bwMode="auto">
            <a:xfrm>
              <a:off x="4267" y="935"/>
              <a:ext cx="62" cy="58"/>
            </a:xfrm>
            <a:custGeom>
              <a:avLst/>
              <a:gdLst>
                <a:gd name="T0" fmla="*/ 1 w 125"/>
                <a:gd name="T1" fmla="*/ 0 h 117"/>
                <a:gd name="T2" fmla="*/ 1 w 125"/>
                <a:gd name="T3" fmla="*/ 0 h 117"/>
                <a:gd name="T4" fmla="*/ 0 w 125"/>
                <a:gd name="T5" fmla="*/ 0 h 117"/>
                <a:gd name="T6" fmla="*/ 0 w 125"/>
                <a:gd name="T7" fmla="*/ 0 h 117"/>
                <a:gd name="T8" fmla="*/ 0 w 125"/>
                <a:gd name="T9" fmla="*/ 0 h 117"/>
                <a:gd name="T10" fmla="*/ 0 w 125"/>
                <a:gd name="T11" fmla="*/ 0 h 117"/>
                <a:gd name="T12" fmla="*/ 0 w 125"/>
                <a:gd name="T13" fmla="*/ 0 h 117"/>
                <a:gd name="T14" fmla="*/ 0 w 125"/>
                <a:gd name="T15" fmla="*/ 0 h 117"/>
                <a:gd name="T16" fmla="*/ 0 w 125"/>
                <a:gd name="T17" fmla="*/ 1 h 117"/>
                <a:gd name="T18" fmla="*/ 0 w 125"/>
                <a:gd name="T19" fmla="*/ 1 h 117"/>
                <a:gd name="T20" fmla="*/ 0 w 125"/>
                <a:gd name="T21" fmla="*/ 1 h 117"/>
                <a:gd name="T22" fmla="*/ 0 w 125"/>
                <a:gd name="T23" fmla="*/ 1 h 117"/>
                <a:gd name="T24" fmla="*/ 0 w 125"/>
                <a:gd name="T25" fmla="*/ 1 h 117"/>
                <a:gd name="T26" fmla="*/ 0 w 125"/>
                <a:gd name="T27" fmla="*/ 1 h 117"/>
                <a:gd name="T28" fmla="*/ 0 w 125"/>
                <a:gd name="T29" fmla="*/ 1 h 117"/>
                <a:gd name="T30" fmla="*/ 0 w 125"/>
                <a:gd name="T31" fmla="*/ 1 h 117"/>
                <a:gd name="T32" fmla="*/ 0 w 125"/>
                <a:gd name="T33" fmla="*/ 1 h 117"/>
                <a:gd name="T34" fmla="*/ 0 w 125"/>
                <a:gd name="T35" fmla="*/ 1 h 117"/>
                <a:gd name="T36" fmla="*/ 0 w 125"/>
                <a:gd name="T37" fmla="*/ 1 h 117"/>
                <a:gd name="T38" fmla="*/ 0 w 125"/>
                <a:gd name="T39" fmla="*/ 1 h 117"/>
                <a:gd name="T40" fmla="*/ 0 w 125"/>
                <a:gd name="T41" fmla="*/ 1 h 117"/>
                <a:gd name="T42" fmla="*/ 0 w 125"/>
                <a:gd name="T43" fmla="*/ 1 h 117"/>
                <a:gd name="T44" fmla="*/ 0 w 125"/>
                <a:gd name="T45" fmla="*/ 1 h 117"/>
                <a:gd name="T46" fmla="*/ 0 w 125"/>
                <a:gd name="T47" fmla="*/ 0 h 117"/>
                <a:gd name="T48" fmla="*/ 1 w 125"/>
                <a:gd name="T49" fmla="*/ 0 h 117"/>
                <a:gd name="T50" fmla="*/ 1 w 125"/>
                <a:gd name="T51" fmla="*/ 0 h 117"/>
                <a:gd name="T52" fmla="*/ 1 w 125"/>
                <a:gd name="T53" fmla="*/ 0 h 117"/>
                <a:gd name="T54" fmla="*/ 1 w 125"/>
                <a:gd name="T55" fmla="*/ 0 h 117"/>
                <a:gd name="T56" fmla="*/ 1 w 125"/>
                <a:gd name="T57" fmla="*/ 0 h 117"/>
                <a:gd name="T58" fmla="*/ 1 w 125"/>
                <a:gd name="T59" fmla="*/ 0 h 117"/>
                <a:gd name="T60" fmla="*/ 1 w 125"/>
                <a:gd name="T61" fmla="*/ 0 h 117"/>
                <a:gd name="T62" fmla="*/ 1 w 125"/>
                <a:gd name="T63" fmla="*/ 0 h 117"/>
                <a:gd name="T64" fmla="*/ 1 w 125"/>
                <a:gd name="T65" fmla="*/ 0 h 117"/>
                <a:gd name="T66" fmla="*/ 1 w 125"/>
                <a:gd name="T67" fmla="*/ 0 h 117"/>
                <a:gd name="T68" fmla="*/ 1 w 125"/>
                <a:gd name="T69" fmla="*/ 0 h 117"/>
                <a:gd name="T70" fmla="*/ 1 w 125"/>
                <a:gd name="T71" fmla="*/ 0 h 117"/>
                <a:gd name="T72" fmla="*/ 1 w 125"/>
                <a:gd name="T73" fmla="*/ 0 h 117"/>
                <a:gd name="T74" fmla="*/ 1 w 125"/>
                <a:gd name="T75" fmla="*/ 0 h 117"/>
                <a:gd name="T76" fmla="*/ 1 w 125"/>
                <a:gd name="T77" fmla="*/ 0 h 117"/>
                <a:gd name="T78" fmla="*/ 1 w 125"/>
                <a:gd name="T79" fmla="*/ 0 h 117"/>
                <a:gd name="T80" fmla="*/ 1 w 125"/>
                <a:gd name="T81" fmla="*/ 0 h 117"/>
                <a:gd name="T82" fmla="*/ 1 w 125"/>
                <a:gd name="T83" fmla="*/ 0 h 117"/>
                <a:gd name="T84" fmla="*/ 1 w 125"/>
                <a:gd name="T85" fmla="*/ 0 h 117"/>
                <a:gd name="T86" fmla="*/ 1 w 125"/>
                <a:gd name="T87" fmla="*/ 0 h 117"/>
                <a:gd name="T88" fmla="*/ 1 w 125"/>
                <a:gd name="T89" fmla="*/ 0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17"/>
                <a:gd name="T137" fmla="*/ 125 w 125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17">
                  <a:moveTo>
                    <a:pt x="80" y="1"/>
                  </a:moveTo>
                  <a:lnTo>
                    <a:pt x="66" y="4"/>
                  </a:lnTo>
                  <a:lnTo>
                    <a:pt x="53" y="8"/>
                  </a:lnTo>
                  <a:lnTo>
                    <a:pt x="42" y="15"/>
                  </a:lnTo>
                  <a:lnTo>
                    <a:pt x="30" y="23"/>
                  </a:lnTo>
                  <a:lnTo>
                    <a:pt x="21" y="34"/>
                  </a:lnTo>
                  <a:lnTo>
                    <a:pt x="13" y="44"/>
                  </a:lnTo>
                  <a:lnTo>
                    <a:pt x="6" y="56"/>
                  </a:lnTo>
                  <a:lnTo>
                    <a:pt x="1" y="68"/>
                  </a:lnTo>
                  <a:lnTo>
                    <a:pt x="0" y="77"/>
                  </a:lnTo>
                  <a:lnTo>
                    <a:pt x="1" y="88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5" y="111"/>
                  </a:lnTo>
                  <a:lnTo>
                    <a:pt x="20" y="113"/>
                  </a:lnTo>
                  <a:lnTo>
                    <a:pt x="26" y="115"/>
                  </a:lnTo>
                  <a:lnTo>
                    <a:pt x="31" y="117"/>
                  </a:lnTo>
                  <a:lnTo>
                    <a:pt x="30" y="109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7" y="84"/>
                  </a:lnTo>
                  <a:lnTo>
                    <a:pt x="42" y="76"/>
                  </a:lnTo>
                  <a:lnTo>
                    <a:pt x="47" y="68"/>
                  </a:lnTo>
                  <a:lnTo>
                    <a:pt x="55" y="61"/>
                  </a:lnTo>
                  <a:lnTo>
                    <a:pt x="64" y="53"/>
                  </a:lnTo>
                  <a:lnTo>
                    <a:pt x="72" y="46"/>
                  </a:lnTo>
                  <a:lnTo>
                    <a:pt x="79" y="42"/>
                  </a:lnTo>
                  <a:lnTo>
                    <a:pt x="88" y="37"/>
                  </a:lnTo>
                  <a:lnTo>
                    <a:pt x="96" y="34"/>
                  </a:lnTo>
                  <a:lnTo>
                    <a:pt x="104" y="31"/>
                  </a:lnTo>
                  <a:lnTo>
                    <a:pt x="111" y="30"/>
                  </a:lnTo>
                  <a:lnTo>
                    <a:pt x="118" y="30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2" y="26"/>
                  </a:lnTo>
                  <a:lnTo>
                    <a:pt x="121" y="23"/>
                  </a:lnTo>
                  <a:lnTo>
                    <a:pt x="120" y="21"/>
                  </a:lnTo>
                  <a:lnTo>
                    <a:pt x="117" y="16"/>
                  </a:lnTo>
                  <a:lnTo>
                    <a:pt x="113" y="12"/>
                  </a:lnTo>
                  <a:lnTo>
                    <a:pt x="107" y="8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8" name="Freeform 18"/>
            <p:cNvSpPr>
              <a:spLocks/>
            </p:cNvSpPr>
            <p:nvPr/>
          </p:nvSpPr>
          <p:spPr bwMode="auto">
            <a:xfrm>
              <a:off x="4216" y="787"/>
              <a:ext cx="49" cy="44"/>
            </a:xfrm>
            <a:custGeom>
              <a:avLst/>
              <a:gdLst>
                <a:gd name="T0" fmla="*/ 1 w 98"/>
                <a:gd name="T1" fmla="*/ 1 h 88"/>
                <a:gd name="T2" fmla="*/ 1 w 98"/>
                <a:gd name="T3" fmla="*/ 1 h 88"/>
                <a:gd name="T4" fmla="*/ 1 w 98"/>
                <a:gd name="T5" fmla="*/ 1 h 88"/>
                <a:gd name="T6" fmla="*/ 1 w 98"/>
                <a:gd name="T7" fmla="*/ 1 h 88"/>
                <a:gd name="T8" fmla="*/ 1 w 98"/>
                <a:gd name="T9" fmla="*/ 1 h 88"/>
                <a:gd name="T10" fmla="*/ 1 w 98"/>
                <a:gd name="T11" fmla="*/ 2 h 88"/>
                <a:gd name="T12" fmla="*/ 0 w 98"/>
                <a:gd name="T13" fmla="*/ 2 h 88"/>
                <a:gd name="T14" fmla="*/ 0 w 98"/>
                <a:gd name="T15" fmla="*/ 2 h 88"/>
                <a:gd name="T16" fmla="*/ 1 w 98"/>
                <a:gd name="T17" fmla="*/ 2 h 88"/>
                <a:gd name="T18" fmla="*/ 1 w 98"/>
                <a:gd name="T19" fmla="*/ 2 h 88"/>
                <a:gd name="T20" fmla="*/ 1 w 98"/>
                <a:gd name="T21" fmla="*/ 2 h 88"/>
                <a:gd name="T22" fmla="*/ 1 w 98"/>
                <a:gd name="T23" fmla="*/ 2 h 88"/>
                <a:gd name="T24" fmla="*/ 1 w 98"/>
                <a:gd name="T25" fmla="*/ 2 h 88"/>
                <a:gd name="T26" fmla="*/ 1 w 98"/>
                <a:gd name="T27" fmla="*/ 2 h 88"/>
                <a:gd name="T28" fmla="*/ 1 w 98"/>
                <a:gd name="T29" fmla="*/ 2 h 88"/>
                <a:gd name="T30" fmla="*/ 1 w 98"/>
                <a:gd name="T31" fmla="*/ 2 h 88"/>
                <a:gd name="T32" fmla="*/ 2 w 98"/>
                <a:gd name="T33" fmla="*/ 2 h 88"/>
                <a:gd name="T34" fmla="*/ 2 w 98"/>
                <a:gd name="T35" fmla="*/ 1 h 88"/>
                <a:gd name="T36" fmla="*/ 2 w 98"/>
                <a:gd name="T37" fmla="*/ 1 h 88"/>
                <a:gd name="T38" fmla="*/ 2 w 98"/>
                <a:gd name="T39" fmla="*/ 1 h 88"/>
                <a:gd name="T40" fmla="*/ 2 w 98"/>
                <a:gd name="T41" fmla="*/ 1 h 88"/>
                <a:gd name="T42" fmla="*/ 2 w 98"/>
                <a:gd name="T43" fmla="*/ 1 h 88"/>
                <a:gd name="T44" fmla="*/ 2 w 98"/>
                <a:gd name="T45" fmla="*/ 1 h 88"/>
                <a:gd name="T46" fmla="*/ 2 w 98"/>
                <a:gd name="T47" fmla="*/ 1 h 88"/>
                <a:gd name="T48" fmla="*/ 2 w 98"/>
                <a:gd name="T49" fmla="*/ 1 h 88"/>
                <a:gd name="T50" fmla="*/ 2 w 98"/>
                <a:gd name="T51" fmla="*/ 0 h 88"/>
                <a:gd name="T52" fmla="*/ 2 w 98"/>
                <a:gd name="T53" fmla="*/ 0 h 88"/>
                <a:gd name="T54" fmla="*/ 2 w 98"/>
                <a:gd name="T55" fmla="*/ 1 h 88"/>
                <a:gd name="T56" fmla="*/ 2 w 98"/>
                <a:gd name="T57" fmla="*/ 1 h 88"/>
                <a:gd name="T58" fmla="*/ 1 w 98"/>
                <a:gd name="T59" fmla="*/ 1 h 88"/>
                <a:gd name="T60" fmla="*/ 1 w 98"/>
                <a:gd name="T61" fmla="*/ 1 h 88"/>
                <a:gd name="T62" fmla="*/ 1 w 98"/>
                <a:gd name="T63" fmla="*/ 1 h 88"/>
                <a:gd name="T64" fmla="*/ 1 w 98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8"/>
                <a:gd name="T101" fmla="*/ 98 w 9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8">
                  <a:moveTo>
                    <a:pt x="33" y="23"/>
                  </a:moveTo>
                  <a:lnTo>
                    <a:pt x="24" y="31"/>
                  </a:lnTo>
                  <a:lnTo>
                    <a:pt x="17" y="39"/>
                  </a:lnTo>
                  <a:lnTo>
                    <a:pt x="10" y="49"/>
                  </a:lnTo>
                  <a:lnTo>
                    <a:pt x="6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8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26" y="86"/>
                  </a:lnTo>
                  <a:lnTo>
                    <a:pt x="37" y="83"/>
                  </a:lnTo>
                  <a:lnTo>
                    <a:pt x="47" y="80"/>
                  </a:lnTo>
                  <a:lnTo>
                    <a:pt x="58" y="74"/>
                  </a:lnTo>
                  <a:lnTo>
                    <a:pt x="67" y="67"/>
                  </a:lnTo>
                  <a:lnTo>
                    <a:pt x="76" y="59"/>
                  </a:lnTo>
                  <a:lnTo>
                    <a:pt x="83" y="51"/>
                  </a:lnTo>
                  <a:lnTo>
                    <a:pt x="90" y="41"/>
                  </a:lnTo>
                  <a:lnTo>
                    <a:pt x="94" y="30"/>
                  </a:lnTo>
                  <a:lnTo>
                    <a:pt x="96" y="23"/>
                  </a:lnTo>
                  <a:lnTo>
                    <a:pt x="98" y="15"/>
                  </a:lnTo>
                  <a:lnTo>
                    <a:pt x="98" y="8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2"/>
                  </a:lnTo>
                  <a:lnTo>
                    <a:pt x="41" y="16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79" name="Freeform 19"/>
            <p:cNvSpPr>
              <a:spLocks/>
            </p:cNvSpPr>
            <p:nvPr/>
          </p:nvSpPr>
          <p:spPr bwMode="auto">
            <a:xfrm>
              <a:off x="4333" y="786"/>
              <a:ext cx="45" cy="46"/>
            </a:xfrm>
            <a:custGeom>
              <a:avLst/>
              <a:gdLst>
                <a:gd name="T0" fmla="*/ 0 w 91"/>
                <a:gd name="T1" fmla="*/ 1 h 91"/>
                <a:gd name="T2" fmla="*/ 0 w 91"/>
                <a:gd name="T3" fmla="*/ 1 h 91"/>
                <a:gd name="T4" fmla="*/ 0 w 91"/>
                <a:gd name="T5" fmla="*/ 1 h 91"/>
                <a:gd name="T6" fmla="*/ 0 w 91"/>
                <a:gd name="T7" fmla="*/ 1 h 91"/>
                <a:gd name="T8" fmla="*/ 0 w 91"/>
                <a:gd name="T9" fmla="*/ 1 h 91"/>
                <a:gd name="T10" fmla="*/ 0 w 91"/>
                <a:gd name="T11" fmla="*/ 2 h 91"/>
                <a:gd name="T12" fmla="*/ 0 w 91"/>
                <a:gd name="T13" fmla="*/ 2 h 91"/>
                <a:gd name="T14" fmla="*/ 0 w 91"/>
                <a:gd name="T15" fmla="*/ 2 h 91"/>
                <a:gd name="T16" fmla="*/ 0 w 91"/>
                <a:gd name="T17" fmla="*/ 2 h 91"/>
                <a:gd name="T18" fmla="*/ 0 w 91"/>
                <a:gd name="T19" fmla="*/ 2 h 91"/>
                <a:gd name="T20" fmla="*/ 0 w 91"/>
                <a:gd name="T21" fmla="*/ 2 h 91"/>
                <a:gd name="T22" fmla="*/ 0 w 91"/>
                <a:gd name="T23" fmla="*/ 2 h 91"/>
                <a:gd name="T24" fmla="*/ 0 w 91"/>
                <a:gd name="T25" fmla="*/ 2 h 91"/>
                <a:gd name="T26" fmla="*/ 0 w 91"/>
                <a:gd name="T27" fmla="*/ 2 h 91"/>
                <a:gd name="T28" fmla="*/ 0 w 91"/>
                <a:gd name="T29" fmla="*/ 2 h 91"/>
                <a:gd name="T30" fmla="*/ 0 w 91"/>
                <a:gd name="T31" fmla="*/ 2 h 91"/>
                <a:gd name="T32" fmla="*/ 0 w 91"/>
                <a:gd name="T33" fmla="*/ 2 h 91"/>
                <a:gd name="T34" fmla="*/ 1 w 91"/>
                <a:gd name="T35" fmla="*/ 1 h 91"/>
                <a:gd name="T36" fmla="*/ 1 w 91"/>
                <a:gd name="T37" fmla="*/ 1 h 91"/>
                <a:gd name="T38" fmla="*/ 1 w 91"/>
                <a:gd name="T39" fmla="*/ 1 h 91"/>
                <a:gd name="T40" fmla="*/ 1 w 91"/>
                <a:gd name="T41" fmla="*/ 1 h 91"/>
                <a:gd name="T42" fmla="*/ 1 w 91"/>
                <a:gd name="T43" fmla="*/ 1 h 91"/>
                <a:gd name="T44" fmla="*/ 1 w 91"/>
                <a:gd name="T45" fmla="*/ 1 h 91"/>
                <a:gd name="T46" fmla="*/ 1 w 91"/>
                <a:gd name="T47" fmla="*/ 1 h 91"/>
                <a:gd name="T48" fmla="*/ 1 w 91"/>
                <a:gd name="T49" fmla="*/ 0 h 91"/>
                <a:gd name="T50" fmla="*/ 1 w 91"/>
                <a:gd name="T51" fmla="*/ 0 h 91"/>
                <a:gd name="T52" fmla="*/ 1 w 91"/>
                <a:gd name="T53" fmla="*/ 1 h 91"/>
                <a:gd name="T54" fmla="*/ 1 w 91"/>
                <a:gd name="T55" fmla="*/ 1 h 91"/>
                <a:gd name="T56" fmla="*/ 0 w 91"/>
                <a:gd name="T57" fmla="*/ 1 h 91"/>
                <a:gd name="T58" fmla="*/ 0 w 91"/>
                <a:gd name="T59" fmla="*/ 1 h 91"/>
                <a:gd name="T60" fmla="*/ 0 w 91"/>
                <a:gd name="T61" fmla="*/ 1 h 91"/>
                <a:gd name="T62" fmla="*/ 0 w 91"/>
                <a:gd name="T63" fmla="*/ 1 h 91"/>
                <a:gd name="T64" fmla="*/ 0 w 91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1"/>
                <a:gd name="T101" fmla="*/ 91 w 91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1">
                  <a:moveTo>
                    <a:pt x="32" y="23"/>
                  </a:moveTo>
                  <a:lnTo>
                    <a:pt x="24" y="32"/>
                  </a:lnTo>
                  <a:lnTo>
                    <a:pt x="16" y="41"/>
                  </a:lnTo>
                  <a:lnTo>
                    <a:pt x="10" y="51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1"/>
                  </a:lnTo>
                  <a:lnTo>
                    <a:pt x="4" y="91"/>
                  </a:lnTo>
                  <a:lnTo>
                    <a:pt x="8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5" y="89"/>
                  </a:lnTo>
                  <a:lnTo>
                    <a:pt x="38" y="84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0" y="61"/>
                  </a:lnTo>
                  <a:lnTo>
                    <a:pt x="78" y="52"/>
                  </a:lnTo>
                  <a:lnTo>
                    <a:pt x="84" y="40"/>
                  </a:lnTo>
                  <a:lnTo>
                    <a:pt x="88" y="29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1" y="7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6"/>
                  </a:lnTo>
                  <a:lnTo>
                    <a:pt x="54" y="9"/>
                  </a:lnTo>
                  <a:lnTo>
                    <a:pt x="47" y="13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0" name="Freeform 20"/>
            <p:cNvSpPr>
              <a:spLocks/>
            </p:cNvSpPr>
            <p:nvPr/>
          </p:nvSpPr>
          <p:spPr bwMode="auto">
            <a:xfrm>
              <a:off x="4245" y="864"/>
              <a:ext cx="49" cy="42"/>
            </a:xfrm>
            <a:custGeom>
              <a:avLst/>
              <a:gdLst>
                <a:gd name="T0" fmla="*/ 1 w 98"/>
                <a:gd name="T1" fmla="*/ 1 h 84"/>
                <a:gd name="T2" fmla="*/ 1 w 98"/>
                <a:gd name="T3" fmla="*/ 1 h 84"/>
                <a:gd name="T4" fmla="*/ 1 w 98"/>
                <a:gd name="T5" fmla="*/ 1 h 84"/>
                <a:gd name="T6" fmla="*/ 1 w 98"/>
                <a:gd name="T7" fmla="*/ 1 h 84"/>
                <a:gd name="T8" fmla="*/ 1 w 98"/>
                <a:gd name="T9" fmla="*/ 1 h 84"/>
                <a:gd name="T10" fmla="*/ 1 w 98"/>
                <a:gd name="T11" fmla="*/ 1 h 84"/>
                <a:gd name="T12" fmla="*/ 1 w 98"/>
                <a:gd name="T13" fmla="*/ 2 h 84"/>
                <a:gd name="T14" fmla="*/ 0 w 98"/>
                <a:gd name="T15" fmla="*/ 2 h 84"/>
                <a:gd name="T16" fmla="*/ 0 w 98"/>
                <a:gd name="T17" fmla="*/ 2 h 84"/>
                <a:gd name="T18" fmla="*/ 1 w 98"/>
                <a:gd name="T19" fmla="*/ 2 h 84"/>
                <a:gd name="T20" fmla="*/ 1 w 98"/>
                <a:gd name="T21" fmla="*/ 2 h 84"/>
                <a:gd name="T22" fmla="*/ 1 w 98"/>
                <a:gd name="T23" fmla="*/ 2 h 84"/>
                <a:gd name="T24" fmla="*/ 1 w 98"/>
                <a:gd name="T25" fmla="*/ 2 h 84"/>
                <a:gd name="T26" fmla="*/ 1 w 98"/>
                <a:gd name="T27" fmla="*/ 2 h 84"/>
                <a:gd name="T28" fmla="*/ 1 w 98"/>
                <a:gd name="T29" fmla="*/ 2 h 84"/>
                <a:gd name="T30" fmla="*/ 2 w 98"/>
                <a:gd name="T31" fmla="*/ 2 h 84"/>
                <a:gd name="T32" fmla="*/ 2 w 98"/>
                <a:gd name="T33" fmla="*/ 1 h 84"/>
                <a:gd name="T34" fmla="*/ 2 w 98"/>
                <a:gd name="T35" fmla="*/ 1 h 84"/>
                <a:gd name="T36" fmla="*/ 2 w 98"/>
                <a:gd name="T37" fmla="*/ 1 h 84"/>
                <a:gd name="T38" fmla="*/ 2 w 98"/>
                <a:gd name="T39" fmla="*/ 1 h 84"/>
                <a:gd name="T40" fmla="*/ 2 w 98"/>
                <a:gd name="T41" fmla="*/ 1 h 84"/>
                <a:gd name="T42" fmla="*/ 2 w 98"/>
                <a:gd name="T43" fmla="*/ 1 h 84"/>
                <a:gd name="T44" fmla="*/ 2 w 98"/>
                <a:gd name="T45" fmla="*/ 1 h 84"/>
                <a:gd name="T46" fmla="*/ 2 w 98"/>
                <a:gd name="T47" fmla="*/ 1 h 84"/>
                <a:gd name="T48" fmla="*/ 2 w 98"/>
                <a:gd name="T49" fmla="*/ 1 h 84"/>
                <a:gd name="T50" fmla="*/ 2 w 98"/>
                <a:gd name="T51" fmla="*/ 0 h 84"/>
                <a:gd name="T52" fmla="*/ 2 w 98"/>
                <a:gd name="T53" fmla="*/ 0 h 84"/>
                <a:gd name="T54" fmla="*/ 2 w 98"/>
                <a:gd name="T55" fmla="*/ 1 h 84"/>
                <a:gd name="T56" fmla="*/ 2 w 98"/>
                <a:gd name="T57" fmla="*/ 1 h 84"/>
                <a:gd name="T58" fmla="*/ 1 w 98"/>
                <a:gd name="T59" fmla="*/ 1 h 84"/>
                <a:gd name="T60" fmla="*/ 1 w 98"/>
                <a:gd name="T61" fmla="*/ 1 h 84"/>
                <a:gd name="T62" fmla="*/ 1 w 98"/>
                <a:gd name="T63" fmla="*/ 1 h 84"/>
                <a:gd name="T64" fmla="*/ 1 w 98"/>
                <a:gd name="T65" fmla="*/ 1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84"/>
                <a:gd name="T101" fmla="*/ 98 w 98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84">
                  <a:moveTo>
                    <a:pt x="33" y="24"/>
                  </a:moveTo>
                  <a:lnTo>
                    <a:pt x="25" y="31"/>
                  </a:lnTo>
                  <a:lnTo>
                    <a:pt x="18" y="38"/>
                  </a:lnTo>
                  <a:lnTo>
                    <a:pt x="12" y="46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7" y="84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30" y="82"/>
                  </a:lnTo>
                  <a:lnTo>
                    <a:pt x="43" y="79"/>
                  </a:lnTo>
                  <a:lnTo>
                    <a:pt x="55" y="73"/>
                  </a:lnTo>
                  <a:lnTo>
                    <a:pt x="66" y="65"/>
                  </a:lnTo>
                  <a:lnTo>
                    <a:pt x="75" y="57"/>
                  </a:lnTo>
                  <a:lnTo>
                    <a:pt x="83" y="47"/>
                  </a:lnTo>
                  <a:lnTo>
                    <a:pt x="90" y="35"/>
                  </a:lnTo>
                  <a:lnTo>
                    <a:pt x="96" y="24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5"/>
                  </a:lnTo>
                  <a:lnTo>
                    <a:pt x="98" y="3"/>
                  </a:lnTo>
                  <a:lnTo>
                    <a:pt x="98" y="1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60" y="6"/>
                  </a:lnTo>
                  <a:lnTo>
                    <a:pt x="51" y="11"/>
                  </a:lnTo>
                  <a:lnTo>
                    <a:pt x="42" y="17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1" name="Freeform 21"/>
            <p:cNvSpPr>
              <a:spLocks/>
            </p:cNvSpPr>
            <p:nvPr/>
          </p:nvSpPr>
          <p:spPr bwMode="auto">
            <a:xfrm>
              <a:off x="4282" y="950"/>
              <a:ext cx="47" cy="43"/>
            </a:xfrm>
            <a:custGeom>
              <a:avLst/>
              <a:gdLst>
                <a:gd name="T0" fmla="*/ 0 w 95"/>
                <a:gd name="T1" fmla="*/ 0 h 87"/>
                <a:gd name="T2" fmla="*/ 0 w 95"/>
                <a:gd name="T3" fmla="*/ 0 h 87"/>
                <a:gd name="T4" fmla="*/ 0 w 95"/>
                <a:gd name="T5" fmla="*/ 0 h 87"/>
                <a:gd name="T6" fmla="*/ 0 w 95"/>
                <a:gd name="T7" fmla="*/ 0 h 87"/>
                <a:gd name="T8" fmla="*/ 0 w 95"/>
                <a:gd name="T9" fmla="*/ 0 h 87"/>
                <a:gd name="T10" fmla="*/ 0 w 95"/>
                <a:gd name="T11" fmla="*/ 1 h 87"/>
                <a:gd name="T12" fmla="*/ 0 w 95"/>
                <a:gd name="T13" fmla="*/ 1 h 87"/>
                <a:gd name="T14" fmla="*/ 0 w 95"/>
                <a:gd name="T15" fmla="*/ 1 h 87"/>
                <a:gd name="T16" fmla="*/ 0 w 95"/>
                <a:gd name="T17" fmla="*/ 1 h 87"/>
                <a:gd name="T18" fmla="*/ 0 w 95"/>
                <a:gd name="T19" fmla="*/ 1 h 87"/>
                <a:gd name="T20" fmla="*/ 0 w 95"/>
                <a:gd name="T21" fmla="*/ 1 h 87"/>
                <a:gd name="T22" fmla="*/ 0 w 95"/>
                <a:gd name="T23" fmla="*/ 1 h 87"/>
                <a:gd name="T24" fmla="*/ 0 w 95"/>
                <a:gd name="T25" fmla="*/ 1 h 87"/>
                <a:gd name="T26" fmla="*/ 0 w 95"/>
                <a:gd name="T27" fmla="*/ 1 h 87"/>
                <a:gd name="T28" fmla="*/ 0 w 95"/>
                <a:gd name="T29" fmla="*/ 1 h 87"/>
                <a:gd name="T30" fmla="*/ 0 w 95"/>
                <a:gd name="T31" fmla="*/ 1 h 87"/>
                <a:gd name="T32" fmla="*/ 0 w 95"/>
                <a:gd name="T33" fmla="*/ 1 h 87"/>
                <a:gd name="T34" fmla="*/ 1 w 95"/>
                <a:gd name="T35" fmla="*/ 1 h 87"/>
                <a:gd name="T36" fmla="*/ 1 w 95"/>
                <a:gd name="T37" fmla="*/ 0 h 87"/>
                <a:gd name="T38" fmla="*/ 1 w 95"/>
                <a:gd name="T39" fmla="*/ 0 h 87"/>
                <a:gd name="T40" fmla="*/ 1 w 95"/>
                <a:gd name="T41" fmla="*/ 0 h 87"/>
                <a:gd name="T42" fmla="*/ 1 w 95"/>
                <a:gd name="T43" fmla="*/ 0 h 87"/>
                <a:gd name="T44" fmla="*/ 1 w 95"/>
                <a:gd name="T45" fmla="*/ 0 h 87"/>
                <a:gd name="T46" fmla="*/ 1 w 95"/>
                <a:gd name="T47" fmla="*/ 0 h 87"/>
                <a:gd name="T48" fmla="*/ 1 w 95"/>
                <a:gd name="T49" fmla="*/ 0 h 87"/>
                <a:gd name="T50" fmla="*/ 1 w 95"/>
                <a:gd name="T51" fmla="*/ 0 h 87"/>
                <a:gd name="T52" fmla="*/ 1 w 95"/>
                <a:gd name="T53" fmla="*/ 0 h 87"/>
                <a:gd name="T54" fmla="*/ 1 w 95"/>
                <a:gd name="T55" fmla="*/ 0 h 87"/>
                <a:gd name="T56" fmla="*/ 1 w 95"/>
                <a:gd name="T57" fmla="*/ 0 h 87"/>
                <a:gd name="T58" fmla="*/ 0 w 95"/>
                <a:gd name="T59" fmla="*/ 0 h 87"/>
                <a:gd name="T60" fmla="*/ 0 w 95"/>
                <a:gd name="T61" fmla="*/ 0 h 87"/>
                <a:gd name="T62" fmla="*/ 0 w 95"/>
                <a:gd name="T63" fmla="*/ 0 h 87"/>
                <a:gd name="T64" fmla="*/ 0 w 95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87"/>
                <a:gd name="T101" fmla="*/ 95 w 95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87">
                  <a:moveTo>
                    <a:pt x="34" y="23"/>
                  </a:moveTo>
                  <a:lnTo>
                    <a:pt x="25" y="31"/>
                  </a:lnTo>
                  <a:lnTo>
                    <a:pt x="17" y="38"/>
                  </a:lnTo>
                  <a:lnTo>
                    <a:pt x="12" y="46"/>
                  </a:lnTo>
                  <a:lnTo>
                    <a:pt x="7" y="54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5" y="87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16" y="87"/>
                  </a:lnTo>
                  <a:lnTo>
                    <a:pt x="27" y="84"/>
                  </a:lnTo>
                  <a:lnTo>
                    <a:pt x="37" y="81"/>
                  </a:lnTo>
                  <a:lnTo>
                    <a:pt x="47" y="77"/>
                  </a:lnTo>
                  <a:lnTo>
                    <a:pt x="57" y="72"/>
                  </a:lnTo>
                  <a:lnTo>
                    <a:pt x="65" y="65"/>
                  </a:lnTo>
                  <a:lnTo>
                    <a:pt x="73" y="58"/>
                  </a:lnTo>
                  <a:lnTo>
                    <a:pt x="80" y="50"/>
                  </a:lnTo>
                  <a:lnTo>
                    <a:pt x="87" y="41"/>
                  </a:lnTo>
                  <a:lnTo>
                    <a:pt x="90" y="31"/>
                  </a:lnTo>
                  <a:lnTo>
                    <a:pt x="93" y="21"/>
                  </a:lnTo>
                  <a:lnTo>
                    <a:pt x="95" y="11"/>
                  </a:lnTo>
                  <a:lnTo>
                    <a:pt x="95" y="0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4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2" name="Freeform 22"/>
            <p:cNvSpPr>
              <a:spLocks/>
            </p:cNvSpPr>
            <p:nvPr/>
          </p:nvSpPr>
          <p:spPr bwMode="auto">
            <a:xfrm>
              <a:off x="4160" y="941"/>
              <a:ext cx="47" cy="44"/>
            </a:xfrm>
            <a:custGeom>
              <a:avLst/>
              <a:gdLst>
                <a:gd name="T0" fmla="*/ 1 w 93"/>
                <a:gd name="T1" fmla="*/ 1 h 88"/>
                <a:gd name="T2" fmla="*/ 1 w 93"/>
                <a:gd name="T3" fmla="*/ 1 h 88"/>
                <a:gd name="T4" fmla="*/ 1 w 93"/>
                <a:gd name="T5" fmla="*/ 1 h 88"/>
                <a:gd name="T6" fmla="*/ 1 w 93"/>
                <a:gd name="T7" fmla="*/ 1 h 88"/>
                <a:gd name="T8" fmla="*/ 1 w 93"/>
                <a:gd name="T9" fmla="*/ 1 h 88"/>
                <a:gd name="T10" fmla="*/ 1 w 93"/>
                <a:gd name="T11" fmla="*/ 1 h 88"/>
                <a:gd name="T12" fmla="*/ 1 w 93"/>
                <a:gd name="T13" fmla="*/ 2 h 88"/>
                <a:gd name="T14" fmla="*/ 0 w 93"/>
                <a:gd name="T15" fmla="*/ 2 h 88"/>
                <a:gd name="T16" fmla="*/ 1 w 93"/>
                <a:gd name="T17" fmla="*/ 2 h 88"/>
                <a:gd name="T18" fmla="*/ 1 w 93"/>
                <a:gd name="T19" fmla="*/ 2 h 88"/>
                <a:gd name="T20" fmla="*/ 1 w 93"/>
                <a:gd name="T21" fmla="*/ 2 h 88"/>
                <a:gd name="T22" fmla="*/ 1 w 93"/>
                <a:gd name="T23" fmla="*/ 2 h 88"/>
                <a:gd name="T24" fmla="*/ 1 w 93"/>
                <a:gd name="T25" fmla="*/ 2 h 88"/>
                <a:gd name="T26" fmla="*/ 1 w 93"/>
                <a:gd name="T27" fmla="*/ 2 h 88"/>
                <a:gd name="T28" fmla="*/ 1 w 93"/>
                <a:gd name="T29" fmla="*/ 2 h 88"/>
                <a:gd name="T30" fmla="*/ 1 w 93"/>
                <a:gd name="T31" fmla="*/ 2 h 88"/>
                <a:gd name="T32" fmla="*/ 2 w 93"/>
                <a:gd name="T33" fmla="*/ 1 h 88"/>
                <a:gd name="T34" fmla="*/ 2 w 93"/>
                <a:gd name="T35" fmla="*/ 1 h 88"/>
                <a:gd name="T36" fmla="*/ 2 w 93"/>
                <a:gd name="T37" fmla="*/ 1 h 88"/>
                <a:gd name="T38" fmla="*/ 2 w 93"/>
                <a:gd name="T39" fmla="*/ 1 h 88"/>
                <a:gd name="T40" fmla="*/ 2 w 93"/>
                <a:gd name="T41" fmla="*/ 1 h 88"/>
                <a:gd name="T42" fmla="*/ 2 w 93"/>
                <a:gd name="T43" fmla="*/ 1 h 88"/>
                <a:gd name="T44" fmla="*/ 2 w 93"/>
                <a:gd name="T45" fmla="*/ 1 h 88"/>
                <a:gd name="T46" fmla="*/ 2 w 93"/>
                <a:gd name="T47" fmla="*/ 1 h 88"/>
                <a:gd name="T48" fmla="*/ 2 w 93"/>
                <a:gd name="T49" fmla="*/ 0 h 88"/>
                <a:gd name="T50" fmla="*/ 2 w 93"/>
                <a:gd name="T51" fmla="*/ 0 h 88"/>
                <a:gd name="T52" fmla="*/ 2 w 93"/>
                <a:gd name="T53" fmla="*/ 0 h 88"/>
                <a:gd name="T54" fmla="*/ 2 w 93"/>
                <a:gd name="T55" fmla="*/ 1 h 88"/>
                <a:gd name="T56" fmla="*/ 1 w 93"/>
                <a:gd name="T57" fmla="*/ 1 h 88"/>
                <a:gd name="T58" fmla="*/ 1 w 93"/>
                <a:gd name="T59" fmla="*/ 1 h 88"/>
                <a:gd name="T60" fmla="*/ 1 w 93"/>
                <a:gd name="T61" fmla="*/ 1 h 88"/>
                <a:gd name="T62" fmla="*/ 1 w 93"/>
                <a:gd name="T63" fmla="*/ 1 h 88"/>
                <a:gd name="T64" fmla="*/ 1 w 93"/>
                <a:gd name="T65" fmla="*/ 1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88"/>
                <a:gd name="T101" fmla="*/ 93 w 93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88">
                  <a:moveTo>
                    <a:pt x="32" y="23"/>
                  </a:moveTo>
                  <a:lnTo>
                    <a:pt x="24" y="31"/>
                  </a:lnTo>
                  <a:lnTo>
                    <a:pt x="16" y="39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10" y="88"/>
                  </a:lnTo>
                  <a:lnTo>
                    <a:pt x="20" y="86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46" y="77"/>
                  </a:lnTo>
                  <a:lnTo>
                    <a:pt x="54" y="71"/>
                  </a:lnTo>
                  <a:lnTo>
                    <a:pt x="62" y="66"/>
                  </a:lnTo>
                  <a:lnTo>
                    <a:pt x="69" y="59"/>
                  </a:lnTo>
                  <a:lnTo>
                    <a:pt x="80" y="46"/>
                  </a:lnTo>
                  <a:lnTo>
                    <a:pt x="86" y="32"/>
                  </a:lnTo>
                  <a:lnTo>
                    <a:pt x="91" y="18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63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7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3" name="Freeform 23"/>
            <p:cNvSpPr>
              <a:spLocks/>
            </p:cNvSpPr>
            <p:nvPr/>
          </p:nvSpPr>
          <p:spPr bwMode="auto">
            <a:xfrm>
              <a:off x="4098" y="1032"/>
              <a:ext cx="423" cy="141"/>
            </a:xfrm>
            <a:custGeom>
              <a:avLst/>
              <a:gdLst>
                <a:gd name="T0" fmla="*/ 5 w 845"/>
                <a:gd name="T1" fmla="*/ 1 h 282"/>
                <a:gd name="T2" fmla="*/ 6 w 845"/>
                <a:gd name="T3" fmla="*/ 1 h 282"/>
                <a:gd name="T4" fmla="*/ 6 w 845"/>
                <a:gd name="T5" fmla="*/ 1 h 282"/>
                <a:gd name="T6" fmla="*/ 6 w 845"/>
                <a:gd name="T7" fmla="*/ 1 h 282"/>
                <a:gd name="T8" fmla="*/ 7 w 845"/>
                <a:gd name="T9" fmla="*/ 1 h 282"/>
                <a:gd name="T10" fmla="*/ 7 w 845"/>
                <a:gd name="T11" fmla="*/ 1 h 282"/>
                <a:gd name="T12" fmla="*/ 8 w 845"/>
                <a:gd name="T13" fmla="*/ 1 h 282"/>
                <a:gd name="T14" fmla="*/ 8 w 845"/>
                <a:gd name="T15" fmla="*/ 1 h 282"/>
                <a:gd name="T16" fmla="*/ 8 w 845"/>
                <a:gd name="T17" fmla="*/ 1 h 282"/>
                <a:gd name="T18" fmla="*/ 9 w 845"/>
                <a:gd name="T19" fmla="*/ 2 h 282"/>
                <a:gd name="T20" fmla="*/ 10 w 845"/>
                <a:gd name="T21" fmla="*/ 2 h 282"/>
                <a:gd name="T22" fmla="*/ 10 w 845"/>
                <a:gd name="T23" fmla="*/ 3 h 282"/>
                <a:gd name="T24" fmla="*/ 11 w 845"/>
                <a:gd name="T25" fmla="*/ 3 h 282"/>
                <a:gd name="T26" fmla="*/ 12 w 845"/>
                <a:gd name="T27" fmla="*/ 3 h 282"/>
                <a:gd name="T28" fmla="*/ 13 w 845"/>
                <a:gd name="T29" fmla="*/ 4 h 282"/>
                <a:gd name="T30" fmla="*/ 13 w 845"/>
                <a:gd name="T31" fmla="*/ 4 h 282"/>
                <a:gd name="T32" fmla="*/ 13 w 845"/>
                <a:gd name="T33" fmla="*/ 5 h 282"/>
                <a:gd name="T34" fmla="*/ 13 w 845"/>
                <a:gd name="T35" fmla="*/ 5 h 282"/>
                <a:gd name="T36" fmla="*/ 12 w 845"/>
                <a:gd name="T37" fmla="*/ 5 h 282"/>
                <a:gd name="T38" fmla="*/ 12 w 845"/>
                <a:gd name="T39" fmla="*/ 5 h 282"/>
                <a:gd name="T40" fmla="*/ 11 w 845"/>
                <a:gd name="T41" fmla="*/ 5 h 282"/>
                <a:gd name="T42" fmla="*/ 10 w 845"/>
                <a:gd name="T43" fmla="*/ 5 h 282"/>
                <a:gd name="T44" fmla="*/ 10 w 845"/>
                <a:gd name="T45" fmla="*/ 5 h 282"/>
                <a:gd name="T46" fmla="*/ 9 w 845"/>
                <a:gd name="T47" fmla="*/ 5 h 282"/>
                <a:gd name="T48" fmla="*/ 9 w 845"/>
                <a:gd name="T49" fmla="*/ 5 h 282"/>
                <a:gd name="T50" fmla="*/ 9 w 845"/>
                <a:gd name="T51" fmla="*/ 5 h 282"/>
                <a:gd name="T52" fmla="*/ 8 w 845"/>
                <a:gd name="T53" fmla="*/ 5 h 282"/>
                <a:gd name="T54" fmla="*/ 8 w 845"/>
                <a:gd name="T55" fmla="*/ 5 h 282"/>
                <a:gd name="T56" fmla="*/ 7 w 845"/>
                <a:gd name="T57" fmla="*/ 5 h 282"/>
                <a:gd name="T58" fmla="*/ 7 w 845"/>
                <a:gd name="T59" fmla="*/ 5 h 282"/>
                <a:gd name="T60" fmla="*/ 6 w 845"/>
                <a:gd name="T61" fmla="*/ 5 h 282"/>
                <a:gd name="T62" fmla="*/ 6 w 845"/>
                <a:gd name="T63" fmla="*/ 5 h 282"/>
                <a:gd name="T64" fmla="*/ 5 w 845"/>
                <a:gd name="T65" fmla="*/ 5 h 282"/>
                <a:gd name="T66" fmla="*/ 5 w 845"/>
                <a:gd name="T67" fmla="*/ 4 h 282"/>
                <a:gd name="T68" fmla="*/ 4 w 845"/>
                <a:gd name="T69" fmla="*/ 4 h 282"/>
                <a:gd name="T70" fmla="*/ 3 w 845"/>
                <a:gd name="T71" fmla="*/ 3 h 282"/>
                <a:gd name="T72" fmla="*/ 3 w 845"/>
                <a:gd name="T73" fmla="*/ 3 h 282"/>
                <a:gd name="T74" fmla="*/ 2 w 845"/>
                <a:gd name="T75" fmla="*/ 2 h 282"/>
                <a:gd name="T76" fmla="*/ 2 w 845"/>
                <a:gd name="T77" fmla="*/ 2 h 282"/>
                <a:gd name="T78" fmla="*/ 1 w 845"/>
                <a:gd name="T79" fmla="*/ 1 h 282"/>
                <a:gd name="T80" fmla="*/ 0 w 845"/>
                <a:gd name="T81" fmla="*/ 1 h 282"/>
                <a:gd name="T82" fmla="*/ 2 w 845"/>
                <a:gd name="T83" fmla="*/ 1 h 282"/>
                <a:gd name="T84" fmla="*/ 2 w 845"/>
                <a:gd name="T85" fmla="*/ 0 h 282"/>
                <a:gd name="T86" fmla="*/ 3 w 845"/>
                <a:gd name="T87" fmla="*/ 1 h 282"/>
                <a:gd name="T88" fmla="*/ 3 w 845"/>
                <a:gd name="T89" fmla="*/ 1 h 282"/>
                <a:gd name="T90" fmla="*/ 3 w 845"/>
                <a:gd name="T91" fmla="*/ 1 h 282"/>
                <a:gd name="T92" fmla="*/ 4 w 845"/>
                <a:gd name="T93" fmla="*/ 1 h 282"/>
                <a:gd name="T94" fmla="*/ 4 w 845"/>
                <a:gd name="T95" fmla="*/ 1 h 282"/>
                <a:gd name="T96" fmla="*/ 4 w 845"/>
                <a:gd name="T97" fmla="*/ 1 h 282"/>
                <a:gd name="T98" fmla="*/ 5 w 845"/>
                <a:gd name="T99" fmla="*/ 1 h 282"/>
                <a:gd name="T100" fmla="*/ 5 w 845"/>
                <a:gd name="T101" fmla="*/ 1 h 2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5"/>
                <a:gd name="T154" fmla="*/ 0 h 282"/>
                <a:gd name="T155" fmla="*/ 845 w 845"/>
                <a:gd name="T156" fmla="*/ 282 h 2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5" h="282">
                  <a:moveTo>
                    <a:pt x="296" y="3"/>
                  </a:moveTo>
                  <a:lnTo>
                    <a:pt x="309" y="4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45" y="7"/>
                  </a:lnTo>
                  <a:lnTo>
                    <a:pt x="357" y="7"/>
                  </a:lnTo>
                  <a:lnTo>
                    <a:pt x="368" y="8"/>
                  </a:lnTo>
                  <a:lnTo>
                    <a:pt x="381" y="9"/>
                  </a:lnTo>
                  <a:lnTo>
                    <a:pt x="393" y="9"/>
                  </a:lnTo>
                  <a:lnTo>
                    <a:pt x="404" y="10"/>
                  </a:lnTo>
                  <a:lnTo>
                    <a:pt x="416" y="11"/>
                  </a:lnTo>
                  <a:lnTo>
                    <a:pt x="427" y="11"/>
                  </a:lnTo>
                  <a:lnTo>
                    <a:pt x="438" y="12"/>
                  </a:lnTo>
                  <a:lnTo>
                    <a:pt x="449" y="14"/>
                  </a:lnTo>
                  <a:lnTo>
                    <a:pt x="461" y="15"/>
                  </a:lnTo>
                  <a:lnTo>
                    <a:pt x="471" y="16"/>
                  </a:lnTo>
                  <a:lnTo>
                    <a:pt x="482" y="17"/>
                  </a:lnTo>
                  <a:lnTo>
                    <a:pt x="504" y="33"/>
                  </a:lnTo>
                  <a:lnTo>
                    <a:pt x="527" y="49"/>
                  </a:lnTo>
                  <a:lnTo>
                    <a:pt x="549" y="65"/>
                  </a:lnTo>
                  <a:lnTo>
                    <a:pt x="572" y="83"/>
                  </a:lnTo>
                  <a:lnTo>
                    <a:pt x="594" y="98"/>
                  </a:lnTo>
                  <a:lnTo>
                    <a:pt x="617" y="114"/>
                  </a:lnTo>
                  <a:lnTo>
                    <a:pt x="640" y="130"/>
                  </a:lnTo>
                  <a:lnTo>
                    <a:pt x="662" y="146"/>
                  </a:lnTo>
                  <a:lnTo>
                    <a:pt x="685" y="161"/>
                  </a:lnTo>
                  <a:lnTo>
                    <a:pt x="708" y="176"/>
                  </a:lnTo>
                  <a:lnTo>
                    <a:pt x="731" y="192"/>
                  </a:lnTo>
                  <a:lnTo>
                    <a:pt x="754" y="207"/>
                  </a:lnTo>
                  <a:lnTo>
                    <a:pt x="776" y="222"/>
                  </a:lnTo>
                  <a:lnTo>
                    <a:pt x="799" y="236"/>
                  </a:lnTo>
                  <a:lnTo>
                    <a:pt x="822" y="251"/>
                  </a:lnTo>
                  <a:lnTo>
                    <a:pt x="845" y="265"/>
                  </a:lnTo>
                  <a:lnTo>
                    <a:pt x="828" y="268"/>
                  </a:lnTo>
                  <a:lnTo>
                    <a:pt x="810" y="272"/>
                  </a:lnTo>
                  <a:lnTo>
                    <a:pt x="791" y="274"/>
                  </a:lnTo>
                  <a:lnTo>
                    <a:pt x="773" y="276"/>
                  </a:lnTo>
                  <a:lnTo>
                    <a:pt x="753" y="277"/>
                  </a:lnTo>
                  <a:lnTo>
                    <a:pt x="735" y="279"/>
                  </a:lnTo>
                  <a:lnTo>
                    <a:pt x="715" y="280"/>
                  </a:lnTo>
                  <a:lnTo>
                    <a:pt x="697" y="281"/>
                  </a:lnTo>
                  <a:lnTo>
                    <a:pt x="677" y="281"/>
                  </a:lnTo>
                  <a:lnTo>
                    <a:pt x="658" y="282"/>
                  </a:lnTo>
                  <a:lnTo>
                    <a:pt x="639" y="282"/>
                  </a:lnTo>
                  <a:lnTo>
                    <a:pt x="621" y="282"/>
                  </a:lnTo>
                  <a:lnTo>
                    <a:pt x="602" y="282"/>
                  </a:lnTo>
                  <a:lnTo>
                    <a:pt x="584" y="282"/>
                  </a:lnTo>
                  <a:lnTo>
                    <a:pt x="565" y="282"/>
                  </a:lnTo>
                  <a:lnTo>
                    <a:pt x="548" y="282"/>
                  </a:lnTo>
                  <a:lnTo>
                    <a:pt x="546" y="281"/>
                  </a:lnTo>
                  <a:lnTo>
                    <a:pt x="531" y="281"/>
                  </a:lnTo>
                  <a:lnTo>
                    <a:pt x="517" y="281"/>
                  </a:lnTo>
                  <a:lnTo>
                    <a:pt x="502" y="281"/>
                  </a:lnTo>
                  <a:lnTo>
                    <a:pt x="487" y="281"/>
                  </a:lnTo>
                  <a:lnTo>
                    <a:pt x="472" y="280"/>
                  </a:lnTo>
                  <a:lnTo>
                    <a:pt x="457" y="280"/>
                  </a:lnTo>
                  <a:lnTo>
                    <a:pt x="442" y="279"/>
                  </a:lnTo>
                  <a:lnTo>
                    <a:pt x="427" y="277"/>
                  </a:lnTo>
                  <a:lnTo>
                    <a:pt x="412" y="277"/>
                  </a:lnTo>
                  <a:lnTo>
                    <a:pt x="397" y="276"/>
                  </a:lnTo>
                  <a:lnTo>
                    <a:pt x="382" y="275"/>
                  </a:lnTo>
                  <a:lnTo>
                    <a:pt x="367" y="274"/>
                  </a:lnTo>
                  <a:lnTo>
                    <a:pt x="352" y="273"/>
                  </a:lnTo>
                  <a:lnTo>
                    <a:pt x="337" y="273"/>
                  </a:lnTo>
                  <a:lnTo>
                    <a:pt x="322" y="272"/>
                  </a:lnTo>
                  <a:lnTo>
                    <a:pt x="309" y="270"/>
                  </a:lnTo>
                  <a:lnTo>
                    <a:pt x="289" y="255"/>
                  </a:lnTo>
                  <a:lnTo>
                    <a:pt x="268" y="241"/>
                  </a:lnTo>
                  <a:lnTo>
                    <a:pt x="248" y="226"/>
                  </a:lnTo>
                  <a:lnTo>
                    <a:pt x="228" y="211"/>
                  </a:lnTo>
                  <a:lnTo>
                    <a:pt x="207" y="194"/>
                  </a:lnTo>
                  <a:lnTo>
                    <a:pt x="188" y="178"/>
                  </a:lnTo>
                  <a:lnTo>
                    <a:pt x="168" y="162"/>
                  </a:lnTo>
                  <a:lnTo>
                    <a:pt x="147" y="146"/>
                  </a:lnTo>
                  <a:lnTo>
                    <a:pt x="128" y="129"/>
                  </a:lnTo>
                  <a:lnTo>
                    <a:pt x="109" y="112"/>
                  </a:lnTo>
                  <a:lnTo>
                    <a:pt x="90" y="94"/>
                  </a:lnTo>
                  <a:lnTo>
                    <a:pt x="71" y="77"/>
                  </a:lnTo>
                  <a:lnTo>
                    <a:pt x="53" y="59"/>
                  </a:lnTo>
                  <a:lnTo>
                    <a:pt x="34" y="40"/>
                  </a:lnTo>
                  <a:lnTo>
                    <a:pt x="17" y="22"/>
                  </a:lnTo>
                  <a:lnTo>
                    <a:pt x="0" y="3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2" y="1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6" y="1"/>
                  </a:lnTo>
                  <a:lnTo>
                    <a:pt x="188" y="1"/>
                  </a:lnTo>
                  <a:lnTo>
                    <a:pt x="199" y="1"/>
                  </a:lnTo>
                  <a:lnTo>
                    <a:pt x="211" y="2"/>
                  </a:lnTo>
                  <a:lnTo>
                    <a:pt x="223" y="2"/>
                  </a:lnTo>
                  <a:lnTo>
                    <a:pt x="235" y="2"/>
                  </a:lnTo>
                  <a:lnTo>
                    <a:pt x="246" y="2"/>
                  </a:lnTo>
                  <a:lnTo>
                    <a:pt x="259" y="2"/>
                  </a:lnTo>
                  <a:lnTo>
                    <a:pt x="271" y="2"/>
                  </a:lnTo>
                  <a:lnTo>
                    <a:pt x="283" y="3"/>
                  </a:lnTo>
                  <a:lnTo>
                    <a:pt x="296" y="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4" name="Freeform 24"/>
            <p:cNvSpPr>
              <a:spLocks/>
            </p:cNvSpPr>
            <p:nvPr/>
          </p:nvSpPr>
          <p:spPr bwMode="auto">
            <a:xfrm>
              <a:off x="4485" y="1035"/>
              <a:ext cx="67" cy="61"/>
            </a:xfrm>
            <a:custGeom>
              <a:avLst/>
              <a:gdLst>
                <a:gd name="T0" fmla="*/ 2 w 132"/>
                <a:gd name="T1" fmla="*/ 0 h 123"/>
                <a:gd name="T2" fmla="*/ 3 w 132"/>
                <a:gd name="T3" fmla="*/ 0 h 123"/>
                <a:gd name="T4" fmla="*/ 3 w 132"/>
                <a:gd name="T5" fmla="*/ 1 h 123"/>
                <a:gd name="T6" fmla="*/ 2 w 132"/>
                <a:gd name="T7" fmla="*/ 1 h 123"/>
                <a:gd name="T8" fmla="*/ 2 w 132"/>
                <a:gd name="T9" fmla="*/ 1 h 123"/>
                <a:gd name="T10" fmla="*/ 2 w 132"/>
                <a:gd name="T11" fmla="*/ 1 h 123"/>
                <a:gd name="T12" fmla="*/ 2 w 132"/>
                <a:gd name="T13" fmla="*/ 1 h 123"/>
                <a:gd name="T14" fmla="*/ 2 w 132"/>
                <a:gd name="T15" fmla="*/ 1 h 123"/>
                <a:gd name="T16" fmla="*/ 2 w 132"/>
                <a:gd name="T17" fmla="*/ 1 h 123"/>
                <a:gd name="T18" fmla="*/ 2 w 132"/>
                <a:gd name="T19" fmla="*/ 1 h 123"/>
                <a:gd name="T20" fmla="*/ 2 w 132"/>
                <a:gd name="T21" fmla="*/ 1 h 123"/>
                <a:gd name="T22" fmla="*/ 2 w 132"/>
                <a:gd name="T23" fmla="*/ 1 h 123"/>
                <a:gd name="T24" fmla="*/ 2 w 132"/>
                <a:gd name="T25" fmla="*/ 1 h 123"/>
                <a:gd name="T26" fmla="*/ 2 w 132"/>
                <a:gd name="T27" fmla="*/ 1 h 123"/>
                <a:gd name="T28" fmla="*/ 2 w 132"/>
                <a:gd name="T29" fmla="*/ 1 h 123"/>
                <a:gd name="T30" fmla="*/ 1 w 132"/>
                <a:gd name="T31" fmla="*/ 1 h 123"/>
                <a:gd name="T32" fmla="*/ 1 w 132"/>
                <a:gd name="T33" fmla="*/ 1 h 123"/>
                <a:gd name="T34" fmla="*/ 1 w 132"/>
                <a:gd name="T35" fmla="*/ 1 h 123"/>
                <a:gd name="T36" fmla="*/ 1 w 132"/>
                <a:gd name="T37" fmla="*/ 1 h 123"/>
                <a:gd name="T38" fmla="*/ 1 w 132"/>
                <a:gd name="T39" fmla="*/ 1 h 123"/>
                <a:gd name="T40" fmla="*/ 1 w 132"/>
                <a:gd name="T41" fmla="*/ 1 h 123"/>
                <a:gd name="T42" fmla="*/ 1 w 132"/>
                <a:gd name="T43" fmla="*/ 1 h 123"/>
                <a:gd name="T44" fmla="*/ 1 w 132"/>
                <a:gd name="T45" fmla="*/ 1 h 123"/>
                <a:gd name="T46" fmla="*/ 1 w 132"/>
                <a:gd name="T47" fmla="*/ 1 h 123"/>
                <a:gd name="T48" fmla="*/ 1 w 132"/>
                <a:gd name="T49" fmla="*/ 1 h 123"/>
                <a:gd name="T50" fmla="*/ 1 w 132"/>
                <a:gd name="T51" fmla="*/ 1 h 123"/>
                <a:gd name="T52" fmla="*/ 1 w 132"/>
                <a:gd name="T53" fmla="*/ 1 h 123"/>
                <a:gd name="T54" fmla="*/ 1 w 132"/>
                <a:gd name="T55" fmla="*/ 1 h 123"/>
                <a:gd name="T56" fmla="*/ 0 w 132"/>
                <a:gd name="T57" fmla="*/ 0 h 123"/>
                <a:gd name="T58" fmla="*/ 1 w 132"/>
                <a:gd name="T59" fmla="*/ 0 h 123"/>
                <a:gd name="T60" fmla="*/ 1 w 132"/>
                <a:gd name="T61" fmla="*/ 0 h 123"/>
                <a:gd name="T62" fmla="*/ 1 w 132"/>
                <a:gd name="T63" fmla="*/ 0 h 123"/>
                <a:gd name="T64" fmla="*/ 1 w 132"/>
                <a:gd name="T65" fmla="*/ 0 h 123"/>
                <a:gd name="T66" fmla="*/ 1 w 132"/>
                <a:gd name="T67" fmla="*/ 0 h 123"/>
                <a:gd name="T68" fmla="*/ 1 w 132"/>
                <a:gd name="T69" fmla="*/ 0 h 123"/>
                <a:gd name="T70" fmla="*/ 2 w 132"/>
                <a:gd name="T71" fmla="*/ 0 h 123"/>
                <a:gd name="T72" fmla="*/ 2 w 132"/>
                <a:gd name="T73" fmla="*/ 0 h 123"/>
                <a:gd name="T74" fmla="*/ 2 w 132"/>
                <a:gd name="T75" fmla="*/ 0 h 123"/>
                <a:gd name="T76" fmla="*/ 2 w 132"/>
                <a:gd name="T77" fmla="*/ 0 h 123"/>
                <a:gd name="T78" fmla="*/ 2 w 132"/>
                <a:gd name="T79" fmla="*/ 0 h 123"/>
                <a:gd name="T80" fmla="*/ 2 w 132"/>
                <a:gd name="T81" fmla="*/ 0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23"/>
                <a:gd name="T125" fmla="*/ 132 w 132"/>
                <a:gd name="T126" fmla="*/ 123 h 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23">
                  <a:moveTo>
                    <a:pt x="127" y="32"/>
                  </a:moveTo>
                  <a:lnTo>
                    <a:pt x="132" y="50"/>
                  </a:lnTo>
                  <a:lnTo>
                    <a:pt x="131" y="68"/>
                  </a:lnTo>
                  <a:lnTo>
                    <a:pt x="127" y="85"/>
                  </a:lnTo>
                  <a:lnTo>
                    <a:pt x="119" y="101"/>
                  </a:lnTo>
                  <a:lnTo>
                    <a:pt x="114" y="104"/>
                  </a:lnTo>
                  <a:lnTo>
                    <a:pt x="109" y="108"/>
                  </a:lnTo>
                  <a:lnTo>
                    <a:pt x="105" y="111"/>
                  </a:lnTo>
                  <a:lnTo>
                    <a:pt x="100" y="114"/>
                  </a:lnTo>
                  <a:lnTo>
                    <a:pt x="95" y="116"/>
                  </a:lnTo>
                  <a:lnTo>
                    <a:pt x="91" y="117"/>
                  </a:lnTo>
                  <a:lnTo>
                    <a:pt x="85" y="119"/>
                  </a:lnTo>
                  <a:lnTo>
                    <a:pt x="79" y="121"/>
                  </a:lnTo>
                  <a:lnTo>
                    <a:pt x="75" y="122"/>
                  </a:lnTo>
                  <a:lnTo>
                    <a:pt x="69" y="123"/>
                  </a:lnTo>
                  <a:lnTo>
                    <a:pt x="64" y="123"/>
                  </a:lnTo>
                  <a:lnTo>
                    <a:pt x="59" y="123"/>
                  </a:lnTo>
                  <a:lnTo>
                    <a:pt x="54" y="123"/>
                  </a:lnTo>
                  <a:lnTo>
                    <a:pt x="48" y="122"/>
                  </a:lnTo>
                  <a:lnTo>
                    <a:pt x="44" y="121"/>
                  </a:lnTo>
                  <a:lnTo>
                    <a:pt x="39" y="119"/>
                  </a:lnTo>
                  <a:lnTo>
                    <a:pt x="31" y="115"/>
                  </a:lnTo>
                  <a:lnTo>
                    <a:pt x="24" y="110"/>
                  </a:lnTo>
                  <a:lnTo>
                    <a:pt x="18" y="103"/>
                  </a:lnTo>
                  <a:lnTo>
                    <a:pt x="13" y="96"/>
                  </a:lnTo>
                  <a:lnTo>
                    <a:pt x="7" y="88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8" y="20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2"/>
                  </a:lnTo>
                  <a:lnTo>
                    <a:pt x="95" y="5"/>
                  </a:lnTo>
                  <a:lnTo>
                    <a:pt x="107" y="12"/>
                  </a:lnTo>
                  <a:lnTo>
                    <a:pt x="117" y="20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Freeform 25"/>
            <p:cNvSpPr>
              <a:spLocks/>
            </p:cNvSpPr>
            <p:nvPr/>
          </p:nvSpPr>
          <p:spPr bwMode="auto">
            <a:xfrm>
              <a:off x="4454" y="818"/>
              <a:ext cx="54" cy="51"/>
            </a:xfrm>
            <a:custGeom>
              <a:avLst/>
              <a:gdLst>
                <a:gd name="T0" fmla="*/ 1 w 109"/>
                <a:gd name="T1" fmla="*/ 1 h 101"/>
                <a:gd name="T2" fmla="*/ 1 w 109"/>
                <a:gd name="T3" fmla="*/ 1 h 101"/>
                <a:gd name="T4" fmla="*/ 1 w 109"/>
                <a:gd name="T5" fmla="*/ 1 h 101"/>
                <a:gd name="T6" fmla="*/ 1 w 109"/>
                <a:gd name="T7" fmla="*/ 1 h 101"/>
                <a:gd name="T8" fmla="*/ 1 w 109"/>
                <a:gd name="T9" fmla="*/ 1 h 101"/>
                <a:gd name="T10" fmla="*/ 1 w 109"/>
                <a:gd name="T11" fmla="*/ 2 h 101"/>
                <a:gd name="T12" fmla="*/ 1 w 109"/>
                <a:gd name="T13" fmla="*/ 2 h 101"/>
                <a:gd name="T14" fmla="*/ 1 w 109"/>
                <a:gd name="T15" fmla="*/ 2 h 101"/>
                <a:gd name="T16" fmla="*/ 1 w 109"/>
                <a:gd name="T17" fmla="*/ 2 h 101"/>
                <a:gd name="T18" fmla="*/ 1 w 109"/>
                <a:gd name="T19" fmla="*/ 2 h 101"/>
                <a:gd name="T20" fmla="*/ 1 w 109"/>
                <a:gd name="T21" fmla="*/ 2 h 101"/>
                <a:gd name="T22" fmla="*/ 0 w 109"/>
                <a:gd name="T23" fmla="*/ 2 h 101"/>
                <a:gd name="T24" fmla="*/ 0 w 109"/>
                <a:gd name="T25" fmla="*/ 2 h 101"/>
                <a:gd name="T26" fmla="*/ 0 w 109"/>
                <a:gd name="T27" fmla="*/ 2 h 101"/>
                <a:gd name="T28" fmla="*/ 0 w 109"/>
                <a:gd name="T29" fmla="*/ 2 h 101"/>
                <a:gd name="T30" fmla="*/ 0 w 109"/>
                <a:gd name="T31" fmla="*/ 2 h 101"/>
                <a:gd name="T32" fmla="*/ 0 w 109"/>
                <a:gd name="T33" fmla="*/ 2 h 101"/>
                <a:gd name="T34" fmla="*/ 0 w 109"/>
                <a:gd name="T35" fmla="*/ 2 h 101"/>
                <a:gd name="T36" fmla="*/ 0 w 109"/>
                <a:gd name="T37" fmla="*/ 2 h 101"/>
                <a:gd name="T38" fmla="*/ 0 w 109"/>
                <a:gd name="T39" fmla="*/ 2 h 101"/>
                <a:gd name="T40" fmla="*/ 0 w 109"/>
                <a:gd name="T41" fmla="*/ 2 h 101"/>
                <a:gd name="T42" fmla="*/ 0 w 109"/>
                <a:gd name="T43" fmla="*/ 1 h 101"/>
                <a:gd name="T44" fmla="*/ 0 w 109"/>
                <a:gd name="T45" fmla="*/ 1 h 101"/>
                <a:gd name="T46" fmla="*/ 0 w 109"/>
                <a:gd name="T47" fmla="*/ 1 h 101"/>
                <a:gd name="T48" fmla="*/ 0 w 109"/>
                <a:gd name="T49" fmla="*/ 1 h 101"/>
                <a:gd name="T50" fmla="*/ 0 w 109"/>
                <a:gd name="T51" fmla="*/ 1 h 101"/>
                <a:gd name="T52" fmla="*/ 0 w 109"/>
                <a:gd name="T53" fmla="*/ 1 h 101"/>
                <a:gd name="T54" fmla="*/ 0 w 109"/>
                <a:gd name="T55" fmla="*/ 1 h 101"/>
                <a:gd name="T56" fmla="*/ 0 w 109"/>
                <a:gd name="T57" fmla="*/ 1 h 101"/>
                <a:gd name="T58" fmla="*/ 0 w 109"/>
                <a:gd name="T59" fmla="*/ 1 h 101"/>
                <a:gd name="T60" fmla="*/ 0 w 109"/>
                <a:gd name="T61" fmla="*/ 1 h 101"/>
                <a:gd name="T62" fmla="*/ 0 w 109"/>
                <a:gd name="T63" fmla="*/ 1 h 101"/>
                <a:gd name="T64" fmla="*/ 0 w 109"/>
                <a:gd name="T65" fmla="*/ 0 h 101"/>
                <a:gd name="T66" fmla="*/ 0 w 109"/>
                <a:gd name="T67" fmla="*/ 0 h 101"/>
                <a:gd name="T68" fmla="*/ 0 w 109"/>
                <a:gd name="T69" fmla="*/ 0 h 101"/>
                <a:gd name="T70" fmla="*/ 1 w 109"/>
                <a:gd name="T71" fmla="*/ 1 h 101"/>
                <a:gd name="T72" fmla="*/ 1 w 109"/>
                <a:gd name="T73" fmla="*/ 1 h 101"/>
                <a:gd name="T74" fmla="*/ 1 w 109"/>
                <a:gd name="T75" fmla="*/ 1 h 101"/>
                <a:gd name="T76" fmla="*/ 1 w 109"/>
                <a:gd name="T77" fmla="*/ 1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"/>
                <a:gd name="T118" fmla="*/ 0 h 101"/>
                <a:gd name="T119" fmla="*/ 109 w 109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" h="101">
                  <a:moveTo>
                    <a:pt x="89" y="10"/>
                  </a:moveTo>
                  <a:lnTo>
                    <a:pt x="97" y="19"/>
                  </a:lnTo>
                  <a:lnTo>
                    <a:pt x="103" y="29"/>
                  </a:lnTo>
                  <a:lnTo>
                    <a:pt x="107" y="40"/>
                  </a:lnTo>
                  <a:lnTo>
                    <a:pt x="109" y="51"/>
                  </a:lnTo>
                  <a:lnTo>
                    <a:pt x="107" y="65"/>
                  </a:lnTo>
                  <a:lnTo>
                    <a:pt x="100" y="78"/>
                  </a:lnTo>
                  <a:lnTo>
                    <a:pt x="91" y="88"/>
                  </a:lnTo>
                  <a:lnTo>
                    <a:pt x="79" y="96"/>
                  </a:lnTo>
                  <a:lnTo>
                    <a:pt x="72" y="99"/>
                  </a:lnTo>
                  <a:lnTo>
                    <a:pt x="64" y="100"/>
                  </a:lnTo>
                  <a:lnTo>
                    <a:pt x="56" y="101"/>
                  </a:lnTo>
                  <a:lnTo>
                    <a:pt x="48" y="101"/>
                  </a:lnTo>
                  <a:lnTo>
                    <a:pt x="40" y="100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19" y="89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5" y="73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8" y="5"/>
                  </a:lnTo>
                  <a:lnTo>
                    <a:pt x="35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7" y="3"/>
                  </a:lnTo>
                  <a:lnTo>
                    <a:pt x="84" y="6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6" name="Freeform 26"/>
            <p:cNvSpPr>
              <a:spLocks/>
            </p:cNvSpPr>
            <p:nvPr/>
          </p:nvSpPr>
          <p:spPr bwMode="auto">
            <a:xfrm>
              <a:off x="4471" y="927"/>
              <a:ext cx="54" cy="50"/>
            </a:xfrm>
            <a:custGeom>
              <a:avLst/>
              <a:gdLst>
                <a:gd name="T0" fmla="*/ 1 w 108"/>
                <a:gd name="T1" fmla="*/ 0 h 101"/>
                <a:gd name="T2" fmla="*/ 1 w 108"/>
                <a:gd name="T3" fmla="*/ 0 h 101"/>
                <a:gd name="T4" fmla="*/ 1 w 108"/>
                <a:gd name="T5" fmla="*/ 0 h 101"/>
                <a:gd name="T6" fmla="*/ 1 w 108"/>
                <a:gd name="T7" fmla="*/ 0 h 101"/>
                <a:gd name="T8" fmla="*/ 1 w 108"/>
                <a:gd name="T9" fmla="*/ 0 h 101"/>
                <a:gd name="T10" fmla="*/ 1 w 108"/>
                <a:gd name="T11" fmla="*/ 0 h 101"/>
                <a:gd name="T12" fmla="*/ 1 w 108"/>
                <a:gd name="T13" fmla="*/ 0 h 101"/>
                <a:gd name="T14" fmla="*/ 1 w 108"/>
                <a:gd name="T15" fmla="*/ 0 h 101"/>
                <a:gd name="T16" fmla="*/ 1 w 108"/>
                <a:gd name="T17" fmla="*/ 0 h 101"/>
                <a:gd name="T18" fmla="*/ 1 w 108"/>
                <a:gd name="T19" fmla="*/ 0 h 101"/>
                <a:gd name="T20" fmla="*/ 0 w 108"/>
                <a:gd name="T21" fmla="*/ 0 h 101"/>
                <a:gd name="T22" fmla="*/ 1 w 108"/>
                <a:gd name="T23" fmla="*/ 0 h 101"/>
                <a:gd name="T24" fmla="*/ 1 w 108"/>
                <a:gd name="T25" fmla="*/ 1 h 101"/>
                <a:gd name="T26" fmla="*/ 1 w 108"/>
                <a:gd name="T27" fmla="*/ 1 h 101"/>
                <a:gd name="T28" fmla="*/ 1 w 108"/>
                <a:gd name="T29" fmla="*/ 1 h 101"/>
                <a:gd name="T30" fmla="*/ 1 w 108"/>
                <a:gd name="T31" fmla="*/ 1 h 101"/>
                <a:gd name="T32" fmla="*/ 1 w 108"/>
                <a:gd name="T33" fmla="*/ 1 h 101"/>
                <a:gd name="T34" fmla="*/ 1 w 108"/>
                <a:gd name="T35" fmla="*/ 1 h 101"/>
                <a:gd name="T36" fmla="*/ 1 w 108"/>
                <a:gd name="T37" fmla="*/ 1 h 101"/>
                <a:gd name="T38" fmla="*/ 1 w 108"/>
                <a:gd name="T39" fmla="*/ 1 h 101"/>
                <a:gd name="T40" fmla="*/ 1 w 108"/>
                <a:gd name="T41" fmla="*/ 1 h 101"/>
                <a:gd name="T42" fmla="*/ 1 w 108"/>
                <a:gd name="T43" fmla="*/ 1 h 101"/>
                <a:gd name="T44" fmla="*/ 1 w 108"/>
                <a:gd name="T45" fmla="*/ 1 h 101"/>
                <a:gd name="T46" fmla="*/ 1 w 108"/>
                <a:gd name="T47" fmla="*/ 1 h 101"/>
                <a:gd name="T48" fmla="*/ 1 w 108"/>
                <a:gd name="T49" fmla="*/ 1 h 101"/>
                <a:gd name="T50" fmla="*/ 1 w 108"/>
                <a:gd name="T51" fmla="*/ 1 h 101"/>
                <a:gd name="T52" fmla="*/ 1 w 108"/>
                <a:gd name="T53" fmla="*/ 1 h 101"/>
                <a:gd name="T54" fmla="*/ 1 w 108"/>
                <a:gd name="T55" fmla="*/ 1 h 101"/>
                <a:gd name="T56" fmla="*/ 1 w 108"/>
                <a:gd name="T57" fmla="*/ 1 h 101"/>
                <a:gd name="T58" fmla="*/ 2 w 108"/>
                <a:gd name="T59" fmla="*/ 1 h 101"/>
                <a:gd name="T60" fmla="*/ 2 w 108"/>
                <a:gd name="T61" fmla="*/ 1 h 101"/>
                <a:gd name="T62" fmla="*/ 2 w 108"/>
                <a:gd name="T63" fmla="*/ 1 h 101"/>
                <a:gd name="T64" fmla="*/ 2 w 108"/>
                <a:gd name="T65" fmla="*/ 1 h 101"/>
                <a:gd name="T66" fmla="*/ 2 w 108"/>
                <a:gd name="T67" fmla="*/ 1 h 101"/>
                <a:gd name="T68" fmla="*/ 2 w 108"/>
                <a:gd name="T69" fmla="*/ 1 h 101"/>
                <a:gd name="T70" fmla="*/ 2 w 108"/>
                <a:gd name="T71" fmla="*/ 1 h 101"/>
                <a:gd name="T72" fmla="*/ 2 w 108"/>
                <a:gd name="T73" fmla="*/ 0 h 101"/>
                <a:gd name="T74" fmla="*/ 2 w 108"/>
                <a:gd name="T75" fmla="*/ 0 h 101"/>
                <a:gd name="T76" fmla="*/ 2 w 108"/>
                <a:gd name="T77" fmla="*/ 0 h 101"/>
                <a:gd name="T78" fmla="*/ 2 w 108"/>
                <a:gd name="T79" fmla="*/ 0 h 101"/>
                <a:gd name="T80" fmla="*/ 2 w 108"/>
                <a:gd name="T81" fmla="*/ 0 h 101"/>
                <a:gd name="T82" fmla="*/ 2 w 108"/>
                <a:gd name="T83" fmla="*/ 0 h 101"/>
                <a:gd name="T84" fmla="*/ 2 w 108"/>
                <a:gd name="T85" fmla="*/ 0 h 101"/>
                <a:gd name="T86" fmla="*/ 2 w 108"/>
                <a:gd name="T87" fmla="*/ 0 h 101"/>
                <a:gd name="T88" fmla="*/ 2 w 108"/>
                <a:gd name="T89" fmla="*/ 0 h 101"/>
                <a:gd name="T90" fmla="*/ 2 w 108"/>
                <a:gd name="T91" fmla="*/ 0 h 101"/>
                <a:gd name="T92" fmla="*/ 1 w 108"/>
                <a:gd name="T93" fmla="*/ 0 h 101"/>
                <a:gd name="T94" fmla="*/ 1 w 108"/>
                <a:gd name="T95" fmla="*/ 0 h 101"/>
                <a:gd name="T96" fmla="*/ 1 w 108"/>
                <a:gd name="T97" fmla="*/ 0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01"/>
                <a:gd name="T149" fmla="*/ 108 w 10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01">
                  <a:moveTo>
                    <a:pt x="50" y="0"/>
                  </a:moveTo>
                  <a:lnTo>
                    <a:pt x="43" y="1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1" y="60"/>
                  </a:lnTo>
                  <a:lnTo>
                    <a:pt x="4" y="71"/>
                  </a:lnTo>
                  <a:lnTo>
                    <a:pt x="7" y="78"/>
                  </a:lnTo>
                  <a:lnTo>
                    <a:pt x="13" y="84"/>
                  </a:lnTo>
                  <a:lnTo>
                    <a:pt x="19" y="89"/>
                  </a:lnTo>
                  <a:lnTo>
                    <a:pt x="24" y="94"/>
                  </a:lnTo>
                  <a:lnTo>
                    <a:pt x="29" y="97"/>
                  </a:lnTo>
                  <a:lnTo>
                    <a:pt x="32" y="98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101"/>
                  </a:lnTo>
                  <a:lnTo>
                    <a:pt x="70" y="99"/>
                  </a:lnTo>
                  <a:lnTo>
                    <a:pt x="77" y="97"/>
                  </a:lnTo>
                  <a:lnTo>
                    <a:pt x="84" y="92"/>
                  </a:lnTo>
                  <a:lnTo>
                    <a:pt x="91" y="86"/>
                  </a:lnTo>
                  <a:lnTo>
                    <a:pt x="97" y="81"/>
                  </a:lnTo>
                  <a:lnTo>
                    <a:pt x="103" y="74"/>
                  </a:lnTo>
                  <a:lnTo>
                    <a:pt x="106" y="67"/>
                  </a:lnTo>
                  <a:lnTo>
                    <a:pt x="108" y="59"/>
                  </a:lnTo>
                  <a:lnTo>
                    <a:pt x="108" y="47"/>
                  </a:lnTo>
                  <a:lnTo>
                    <a:pt x="106" y="35"/>
                  </a:lnTo>
                  <a:lnTo>
                    <a:pt x="100" y="23"/>
                  </a:lnTo>
                  <a:lnTo>
                    <a:pt x="92" y="14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3" y="4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7" name="Freeform 27"/>
            <p:cNvSpPr>
              <a:spLocks/>
            </p:cNvSpPr>
            <p:nvPr/>
          </p:nvSpPr>
          <p:spPr bwMode="auto">
            <a:xfrm>
              <a:off x="4491" y="1040"/>
              <a:ext cx="54" cy="51"/>
            </a:xfrm>
            <a:custGeom>
              <a:avLst/>
              <a:gdLst>
                <a:gd name="T0" fmla="*/ 0 w 110"/>
                <a:gd name="T1" fmla="*/ 0 h 102"/>
                <a:gd name="T2" fmla="*/ 0 w 110"/>
                <a:gd name="T3" fmla="*/ 1 h 102"/>
                <a:gd name="T4" fmla="*/ 0 w 110"/>
                <a:gd name="T5" fmla="*/ 1 h 102"/>
                <a:gd name="T6" fmla="*/ 0 w 110"/>
                <a:gd name="T7" fmla="*/ 1 h 102"/>
                <a:gd name="T8" fmla="*/ 0 w 110"/>
                <a:gd name="T9" fmla="*/ 1 h 102"/>
                <a:gd name="T10" fmla="*/ 0 w 110"/>
                <a:gd name="T11" fmla="*/ 1 h 102"/>
                <a:gd name="T12" fmla="*/ 0 w 110"/>
                <a:gd name="T13" fmla="*/ 1 h 102"/>
                <a:gd name="T14" fmla="*/ 0 w 110"/>
                <a:gd name="T15" fmla="*/ 1 h 102"/>
                <a:gd name="T16" fmla="*/ 0 w 110"/>
                <a:gd name="T17" fmla="*/ 1 h 102"/>
                <a:gd name="T18" fmla="*/ 0 w 110"/>
                <a:gd name="T19" fmla="*/ 1 h 102"/>
                <a:gd name="T20" fmla="*/ 0 w 110"/>
                <a:gd name="T21" fmla="*/ 1 h 102"/>
                <a:gd name="T22" fmla="*/ 0 w 110"/>
                <a:gd name="T23" fmla="*/ 1 h 102"/>
                <a:gd name="T24" fmla="*/ 0 w 110"/>
                <a:gd name="T25" fmla="*/ 2 h 102"/>
                <a:gd name="T26" fmla="*/ 0 w 110"/>
                <a:gd name="T27" fmla="*/ 2 h 102"/>
                <a:gd name="T28" fmla="*/ 0 w 110"/>
                <a:gd name="T29" fmla="*/ 2 h 102"/>
                <a:gd name="T30" fmla="*/ 0 w 110"/>
                <a:gd name="T31" fmla="*/ 2 h 102"/>
                <a:gd name="T32" fmla="*/ 0 w 110"/>
                <a:gd name="T33" fmla="*/ 2 h 102"/>
                <a:gd name="T34" fmla="*/ 0 w 110"/>
                <a:gd name="T35" fmla="*/ 2 h 102"/>
                <a:gd name="T36" fmla="*/ 0 w 110"/>
                <a:gd name="T37" fmla="*/ 2 h 102"/>
                <a:gd name="T38" fmla="*/ 0 w 110"/>
                <a:gd name="T39" fmla="*/ 2 h 102"/>
                <a:gd name="T40" fmla="*/ 0 w 110"/>
                <a:gd name="T41" fmla="*/ 2 h 102"/>
                <a:gd name="T42" fmla="*/ 0 w 110"/>
                <a:gd name="T43" fmla="*/ 2 h 102"/>
                <a:gd name="T44" fmla="*/ 0 w 110"/>
                <a:gd name="T45" fmla="*/ 2 h 102"/>
                <a:gd name="T46" fmla="*/ 1 w 110"/>
                <a:gd name="T47" fmla="*/ 2 h 102"/>
                <a:gd name="T48" fmla="*/ 1 w 110"/>
                <a:gd name="T49" fmla="*/ 2 h 102"/>
                <a:gd name="T50" fmla="*/ 1 w 110"/>
                <a:gd name="T51" fmla="*/ 2 h 102"/>
                <a:gd name="T52" fmla="*/ 1 w 110"/>
                <a:gd name="T53" fmla="*/ 2 h 102"/>
                <a:gd name="T54" fmla="*/ 1 w 110"/>
                <a:gd name="T55" fmla="*/ 2 h 102"/>
                <a:gd name="T56" fmla="*/ 1 w 110"/>
                <a:gd name="T57" fmla="*/ 2 h 102"/>
                <a:gd name="T58" fmla="*/ 1 w 110"/>
                <a:gd name="T59" fmla="*/ 2 h 102"/>
                <a:gd name="T60" fmla="*/ 1 w 110"/>
                <a:gd name="T61" fmla="*/ 1 h 102"/>
                <a:gd name="T62" fmla="*/ 1 w 110"/>
                <a:gd name="T63" fmla="*/ 1 h 102"/>
                <a:gd name="T64" fmla="*/ 1 w 110"/>
                <a:gd name="T65" fmla="*/ 1 h 102"/>
                <a:gd name="T66" fmla="*/ 1 w 110"/>
                <a:gd name="T67" fmla="*/ 1 h 102"/>
                <a:gd name="T68" fmla="*/ 1 w 110"/>
                <a:gd name="T69" fmla="*/ 1 h 102"/>
                <a:gd name="T70" fmla="*/ 1 w 110"/>
                <a:gd name="T71" fmla="*/ 1 h 102"/>
                <a:gd name="T72" fmla="*/ 1 w 110"/>
                <a:gd name="T73" fmla="*/ 1 h 102"/>
                <a:gd name="T74" fmla="*/ 1 w 110"/>
                <a:gd name="T75" fmla="*/ 1 h 102"/>
                <a:gd name="T76" fmla="*/ 1 w 110"/>
                <a:gd name="T77" fmla="*/ 1 h 102"/>
                <a:gd name="T78" fmla="*/ 0 w 110"/>
                <a:gd name="T79" fmla="*/ 0 h 102"/>
                <a:gd name="T80" fmla="*/ 0 w 110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02"/>
                <a:gd name="T125" fmla="*/ 110 w 110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02">
                  <a:moveTo>
                    <a:pt x="53" y="0"/>
                  </a:moveTo>
                  <a:lnTo>
                    <a:pt x="47" y="1"/>
                  </a:lnTo>
                  <a:lnTo>
                    <a:pt x="42" y="2"/>
                  </a:lnTo>
                  <a:lnTo>
                    <a:pt x="36" y="3"/>
                  </a:lnTo>
                  <a:lnTo>
                    <a:pt x="30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1"/>
                  </a:lnTo>
                  <a:lnTo>
                    <a:pt x="7" y="31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3" y="66"/>
                  </a:lnTo>
                  <a:lnTo>
                    <a:pt x="6" y="71"/>
                  </a:lnTo>
                  <a:lnTo>
                    <a:pt x="9" y="77"/>
                  </a:lnTo>
                  <a:lnTo>
                    <a:pt x="15" y="83"/>
                  </a:lnTo>
                  <a:lnTo>
                    <a:pt x="20" y="87"/>
                  </a:lnTo>
                  <a:lnTo>
                    <a:pt x="26" y="92"/>
                  </a:lnTo>
                  <a:lnTo>
                    <a:pt x="31" y="96"/>
                  </a:lnTo>
                  <a:lnTo>
                    <a:pt x="38" y="99"/>
                  </a:lnTo>
                  <a:lnTo>
                    <a:pt x="45" y="101"/>
                  </a:lnTo>
                  <a:lnTo>
                    <a:pt x="53" y="102"/>
                  </a:lnTo>
                  <a:lnTo>
                    <a:pt x="62" y="102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5" y="94"/>
                  </a:lnTo>
                  <a:lnTo>
                    <a:pt x="92" y="90"/>
                  </a:lnTo>
                  <a:lnTo>
                    <a:pt x="99" y="84"/>
                  </a:lnTo>
                  <a:lnTo>
                    <a:pt x="104" y="77"/>
                  </a:lnTo>
                  <a:lnTo>
                    <a:pt x="109" y="67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9" y="33"/>
                  </a:lnTo>
                  <a:lnTo>
                    <a:pt x="104" y="25"/>
                  </a:lnTo>
                  <a:lnTo>
                    <a:pt x="99" y="18"/>
                  </a:lnTo>
                  <a:lnTo>
                    <a:pt x="92" y="13"/>
                  </a:lnTo>
                  <a:lnTo>
                    <a:pt x="85" y="8"/>
                  </a:lnTo>
                  <a:lnTo>
                    <a:pt x="79" y="3"/>
                  </a:lnTo>
                  <a:lnTo>
                    <a:pt x="71" y="1"/>
                  </a:lnTo>
                  <a:lnTo>
                    <a:pt x="6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8" name="Freeform 28"/>
            <p:cNvSpPr>
              <a:spLocks/>
            </p:cNvSpPr>
            <p:nvPr/>
          </p:nvSpPr>
          <p:spPr bwMode="auto">
            <a:xfrm>
              <a:off x="4254" y="1078"/>
              <a:ext cx="78" cy="52"/>
            </a:xfrm>
            <a:custGeom>
              <a:avLst/>
              <a:gdLst>
                <a:gd name="T0" fmla="*/ 2 w 157"/>
                <a:gd name="T1" fmla="*/ 0 h 105"/>
                <a:gd name="T2" fmla="*/ 2 w 157"/>
                <a:gd name="T3" fmla="*/ 1 h 105"/>
                <a:gd name="T4" fmla="*/ 2 w 157"/>
                <a:gd name="T5" fmla="*/ 1 h 105"/>
                <a:gd name="T6" fmla="*/ 2 w 157"/>
                <a:gd name="T7" fmla="*/ 1 h 105"/>
                <a:gd name="T8" fmla="*/ 2 w 157"/>
                <a:gd name="T9" fmla="*/ 1 h 105"/>
                <a:gd name="T10" fmla="*/ 2 w 157"/>
                <a:gd name="T11" fmla="*/ 1 h 105"/>
                <a:gd name="T12" fmla="*/ 2 w 157"/>
                <a:gd name="T13" fmla="*/ 1 h 105"/>
                <a:gd name="T14" fmla="*/ 2 w 157"/>
                <a:gd name="T15" fmla="*/ 1 h 105"/>
                <a:gd name="T16" fmla="*/ 1 w 157"/>
                <a:gd name="T17" fmla="*/ 1 h 105"/>
                <a:gd name="T18" fmla="*/ 1 w 157"/>
                <a:gd name="T19" fmla="*/ 1 h 105"/>
                <a:gd name="T20" fmla="*/ 1 w 157"/>
                <a:gd name="T21" fmla="*/ 1 h 105"/>
                <a:gd name="T22" fmla="*/ 1 w 157"/>
                <a:gd name="T23" fmla="*/ 1 h 105"/>
                <a:gd name="T24" fmla="*/ 1 w 157"/>
                <a:gd name="T25" fmla="*/ 1 h 105"/>
                <a:gd name="T26" fmla="*/ 1 w 157"/>
                <a:gd name="T27" fmla="*/ 1 h 105"/>
                <a:gd name="T28" fmla="*/ 0 w 157"/>
                <a:gd name="T29" fmla="*/ 1 h 105"/>
                <a:gd name="T30" fmla="*/ 0 w 157"/>
                <a:gd name="T31" fmla="*/ 1 h 105"/>
                <a:gd name="T32" fmla="*/ 0 w 157"/>
                <a:gd name="T33" fmla="*/ 1 h 105"/>
                <a:gd name="T34" fmla="*/ 0 w 157"/>
                <a:gd name="T35" fmla="*/ 1 h 105"/>
                <a:gd name="T36" fmla="*/ 0 w 157"/>
                <a:gd name="T37" fmla="*/ 1 h 105"/>
                <a:gd name="T38" fmla="*/ 0 w 157"/>
                <a:gd name="T39" fmla="*/ 0 h 105"/>
                <a:gd name="T40" fmla="*/ 0 w 157"/>
                <a:gd name="T41" fmla="*/ 0 h 105"/>
                <a:gd name="T42" fmla="*/ 0 w 157"/>
                <a:gd name="T43" fmla="*/ 0 h 105"/>
                <a:gd name="T44" fmla="*/ 0 w 157"/>
                <a:gd name="T45" fmla="*/ 0 h 105"/>
                <a:gd name="T46" fmla="*/ 0 w 157"/>
                <a:gd name="T47" fmla="*/ 0 h 105"/>
                <a:gd name="T48" fmla="*/ 0 w 157"/>
                <a:gd name="T49" fmla="*/ 0 h 105"/>
                <a:gd name="T50" fmla="*/ 0 w 157"/>
                <a:gd name="T51" fmla="*/ 0 h 105"/>
                <a:gd name="T52" fmla="*/ 0 w 157"/>
                <a:gd name="T53" fmla="*/ 0 h 105"/>
                <a:gd name="T54" fmla="*/ 0 w 157"/>
                <a:gd name="T55" fmla="*/ 0 h 105"/>
                <a:gd name="T56" fmla="*/ 0 w 157"/>
                <a:gd name="T57" fmla="*/ 0 h 105"/>
                <a:gd name="T58" fmla="*/ 1 w 157"/>
                <a:gd name="T59" fmla="*/ 0 h 105"/>
                <a:gd name="T60" fmla="*/ 1 w 157"/>
                <a:gd name="T61" fmla="*/ 0 h 105"/>
                <a:gd name="T62" fmla="*/ 1 w 157"/>
                <a:gd name="T63" fmla="*/ 0 h 105"/>
                <a:gd name="T64" fmla="*/ 1 w 157"/>
                <a:gd name="T65" fmla="*/ 0 h 105"/>
                <a:gd name="T66" fmla="*/ 1 w 157"/>
                <a:gd name="T67" fmla="*/ 0 h 105"/>
                <a:gd name="T68" fmla="*/ 1 w 157"/>
                <a:gd name="T69" fmla="*/ 0 h 105"/>
                <a:gd name="T70" fmla="*/ 2 w 157"/>
                <a:gd name="T71" fmla="*/ 0 h 105"/>
                <a:gd name="T72" fmla="*/ 2 w 157"/>
                <a:gd name="T73" fmla="*/ 0 h 105"/>
                <a:gd name="T74" fmla="*/ 2 w 157"/>
                <a:gd name="T75" fmla="*/ 0 h 105"/>
                <a:gd name="T76" fmla="*/ 2 w 157"/>
                <a:gd name="T77" fmla="*/ 0 h 105"/>
                <a:gd name="T78" fmla="*/ 2 w 157"/>
                <a:gd name="T79" fmla="*/ 0 h 105"/>
                <a:gd name="T80" fmla="*/ 2 w 157"/>
                <a:gd name="T81" fmla="*/ 0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05"/>
                <a:gd name="T125" fmla="*/ 157 w 157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05">
                  <a:moveTo>
                    <a:pt x="155" y="62"/>
                  </a:moveTo>
                  <a:lnTo>
                    <a:pt x="157" y="69"/>
                  </a:lnTo>
                  <a:lnTo>
                    <a:pt x="155" y="76"/>
                  </a:lnTo>
                  <a:lnTo>
                    <a:pt x="153" y="82"/>
                  </a:lnTo>
                  <a:lnTo>
                    <a:pt x="150" y="87"/>
                  </a:lnTo>
                  <a:lnTo>
                    <a:pt x="144" y="94"/>
                  </a:lnTo>
                  <a:lnTo>
                    <a:pt x="136" y="99"/>
                  </a:lnTo>
                  <a:lnTo>
                    <a:pt x="128" y="102"/>
                  </a:lnTo>
                  <a:lnTo>
                    <a:pt x="120" y="104"/>
                  </a:lnTo>
                  <a:lnTo>
                    <a:pt x="110" y="105"/>
                  </a:lnTo>
                  <a:lnTo>
                    <a:pt x="101" y="105"/>
                  </a:lnTo>
                  <a:lnTo>
                    <a:pt x="91" y="104"/>
                  </a:lnTo>
                  <a:lnTo>
                    <a:pt x="82" y="102"/>
                  </a:lnTo>
                  <a:lnTo>
                    <a:pt x="69" y="99"/>
                  </a:lnTo>
                  <a:lnTo>
                    <a:pt x="57" y="94"/>
                  </a:lnTo>
                  <a:lnTo>
                    <a:pt x="45" y="90"/>
                  </a:lnTo>
                  <a:lnTo>
                    <a:pt x="34" y="84"/>
                  </a:lnTo>
                  <a:lnTo>
                    <a:pt x="24" y="77"/>
                  </a:lnTo>
                  <a:lnTo>
                    <a:pt x="15" y="69"/>
                  </a:lnTo>
                  <a:lnTo>
                    <a:pt x="7" y="59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7"/>
                  </a:lnTo>
                  <a:lnTo>
                    <a:pt x="18" y="9"/>
                  </a:lnTo>
                  <a:lnTo>
                    <a:pt x="31" y="3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1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7" y="13"/>
                  </a:lnTo>
                  <a:lnTo>
                    <a:pt x="114" y="17"/>
                  </a:lnTo>
                  <a:lnTo>
                    <a:pt x="122" y="22"/>
                  </a:lnTo>
                  <a:lnTo>
                    <a:pt x="129" y="26"/>
                  </a:lnTo>
                  <a:lnTo>
                    <a:pt x="136" y="32"/>
                  </a:lnTo>
                  <a:lnTo>
                    <a:pt x="143" y="39"/>
                  </a:lnTo>
                  <a:lnTo>
                    <a:pt x="148" y="46"/>
                  </a:lnTo>
                  <a:lnTo>
                    <a:pt x="152" y="54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9" name="Freeform 29"/>
            <p:cNvSpPr>
              <a:spLocks/>
            </p:cNvSpPr>
            <p:nvPr/>
          </p:nvSpPr>
          <p:spPr bwMode="auto">
            <a:xfrm>
              <a:off x="4259" y="1086"/>
              <a:ext cx="67" cy="40"/>
            </a:xfrm>
            <a:custGeom>
              <a:avLst/>
              <a:gdLst>
                <a:gd name="T0" fmla="*/ 0 w 135"/>
                <a:gd name="T1" fmla="*/ 1 h 80"/>
                <a:gd name="T2" fmla="*/ 0 w 135"/>
                <a:gd name="T3" fmla="*/ 1 h 80"/>
                <a:gd name="T4" fmla="*/ 0 w 135"/>
                <a:gd name="T5" fmla="*/ 1 h 80"/>
                <a:gd name="T6" fmla="*/ 0 w 135"/>
                <a:gd name="T7" fmla="*/ 1 h 80"/>
                <a:gd name="T8" fmla="*/ 0 w 135"/>
                <a:gd name="T9" fmla="*/ 1 h 80"/>
                <a:gd name="T10" fmla="*/ 0 w 135"/>
                <a:gd name="T11" fmla="*/ 1 h 80"/>
                <a:gd name="T12" fmla="*/ 0 w 135"/>
                <a:gd name="T13" fmla="*/ 2 h 80"/>
                <a:gd name="T14" fmla="*/ 0 w 135"/>
                <a:gd name="T15" fmla="*/ 2 h 80"/>
                <a:gd name="T16" fmla="*/ 0 w 135"/>
                <a:gd name="T17" fmla="*/ 2 h 80"/>
                <a:gd name="T18" fmla="*/ 0 w 135"/>
                <a:gd name="T19" fmla="*/ 2 h 80"/>
                <a:gd name="T20" fmla="*/ 1 w 135"/>
                <a:gd name="T21" fmla="*/ 2 h 80"/>
                <a:gd name="T22" fmla="*/ 1 w 135"/>
                <a:gd name="T23" fmla="*/ 2 h 80"/>
                <a:gd name="T24" fmla="*/ 1 w 135"/>
                <a:gd name="T25" fmla="*/ 2 h 80"/>
                <a:gd name="T26" fmla="*/ 1 w 135"/>
                <a:gd name="T27" fmla="*/ 2 h 80"/>
                <a:gd name="T28" fmla="*/ 1 w 135"/>
                <a:gd name="T29" fmla="*/ 2 h 80"/>
                <a:gd name="T30" fmla="*/ 1 w 135"/>
                <a:gd name="T31" fmla="*/ 2 h 80"/>
                <a:gd name="T32" fmla="*/ 2 w 135"/>
                <a:gd name="T33" fmla="*/ 2 h 80"/>
                <a:gd name="T34" fmla="*/ 2 w 135"/>
                <a:gd name="T35" fmla="*/ 1 h 80"/>
                <a:gd name="T36" fmla="*/ 2 w 135"/>
                <a:gd name="T37" fmla="*/ 1 h 80"/>
                <a:gd name="T38" fmla="*/ 2 w 135"/>
                <a:gd name="T39" fmla="*/ 1 h 80"/>
                <a:gd name="T40" fmla="*/ 2 w 135"/>
                <a:gd name="T41" fmla="*/ 1 h 80"/>
                <a:gd name="T42" fmla="*/ 2 w 135"/>
                <a:gd name="T43" fmla="*/ 1 h 80"/>
                <a:gd name="T44" fmla="*/ 1 w 135"/>
                <a:gd name="T45" fmla="*/ 1 h 80"/>
                <a:gd name="T46" fmla="*/ 1 w 135"/>
                <a:gd name="T47" fmla="*/ 1 h 80"/>
                <a:gd name="T48" fmla="*/ 1 w 135"/>
                <a:gd name="T49" fmla="*/ 1 h 80"/>
                <a:gd name="T50" fmla="*/ 1 w 135"/>
                <a:gd name="T51" fmla="*/ 1 h 80"/>
                <a:gd name="T52" fmla="*/ 1 w 135"/>
                <a:gd name="T53" fmla="*/ 1 h 80"/>
                <a:gd name="T54" fmla="*/ 1 w 135"/>
                <a:gd name="T55" fmla="*/ 1 h 80"/>
                <a:gd name="T56" fmla="*/ 1 w 135"/>
                <a:gd name="T57" fmla="*/ 1 h 80"/>
                <a:gd name="T58" fmla="*/ 0 w 135"/>
                <a:gd name="T59" fmla="*/ 1 h 80"/>
                <a:gd name="T60" fmla="*/ 0 w 135"/>
                <a:gd name="T61" fmla="*/ 1 h 80"/>
                <a:gd name="T62" fmla="*/ 0 w 135"/>
                <a:gd name="T63" fmla="*/ 1 h 80"/>
                <a:gd name="T64" fmla="*/ 0 w 135"/>
                <a:gd name="T65" fmla="*/ 1 h 80"/>
                <a:gd name="T66" fmla="*/ 0 w 135"/>
                <a:gd name="T67" fmla="*/ 1 h 80"/>
                <a:gd name="T68" fmla="*/ 0 w 135"/>
                <a:gd name="T69" fmla="*/ 1 h 80"/>
                <a:gd name="T70" fmla="*/ 0 w 135"/>
                <a:gd name="T71" fmla="*/ 1 h 80"/>
                <a:gd name="T72" fmla="*/ 0 w 135"/>
                <a:gd name="T73" fmla="*/ 0 h 80"/>
                <a:gd name="T74" fmla="*/ 0 w 135"/>
                <a:gd name="T75" fmla="*/ 1 h 80"/>
                <a:gd name="T76" fmla="*/ 0 w 135"/>
                <a:gd name="T77" fmla="*/ 1 h 80"/>
                <a:gd name="T78" fmla="*/ 0 w 135"/>
                <a:gd name="T79" fmla="*/ 1 h 80"/>
                <a:gd name="T80" fmla="*/ 0 w 135"/>
                <a:gd name="T81" fmla="*/ 1 h 80"/>
                <a:gd name="T82" fmla="*/ 0 w 135"/>
                <a:gd name="T83" fmla="*/ 1 h 80"/>
                <a:gd name="T84" fmla="*/ 0 w 135"/>
                <a:gd name="T85" fmla="*/ 1 h 80"/>
                <a:gd name="T86" fmla="*/ 0 w 135"/>
                <a:gd name="T87" fmla="*/ 1 h 80"/>
                <a:gd name="T88" fmla="*/ 0 w 135"/>
                <a:gd name="T89" fmla="*/ 1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80"/>
                <a:gd name="T137" fmla="*/ 135 w 135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80">
                  <a:moveTo>
                    <a:pt x="0" y="27"/>
                  </a:moveTo>
                  <a:lnTo>
                    <a:pt x="4" y="35"/>
                  </a:lnTo>
                  <a:lnTo>
                    <a:pt x="9" y="43"/>
                  </a:lnTo>
                  <a:lnTo>
                    <a:pt x="14" y="48"/>
                  </a:lnTo>
                  <a:lnTo>
                    <a:pt x="21" y="54"/>
                  </a:lnTo>
                  <a:lnTo>
                    <a:pt x="28" y="60"/>
                  </a:lnTo>
                  <a:lnTo>
                    <a:pt x="35" y="65"/>
                  </a:lnTo>
                  <a:lnTo>
                    <a:pt x="43" y="68"/>
                  </a:lnTo>
                  <a:lnTo>
                    <a:pt x="51" y="71"/>
                  </a:lnTo>
                  <a:lnTo>
                    <a:pt x="60" y="75"/>
                  </a:lnTo>
                  <a:lnTo>
                    <a:pt x="70" y="77"/>
                  </a:lnTo>
                  <a:lnTo>
                    <a:pt x="81" y="78"/>
                  </a:lnTo>
                  <a:lnTo>
                    <a:pt x="92" y="80"/>
                  </a:lnTo>
                  <a:lnTo>
                    <a:pt x="103" y="78"/>
                  </a:lnTo>
                  <a:lnTo>
                    <a:pt x="114" y="76"/>
                  </a:lnTo>
                  <a:lnTo>
                    <a:pt x="123" y="71"/>
                  </a:lnTo>
                  <a:lnTo>
                    <a:pt x="133" y="66"/>
                  </a:lnTo>
                  <a:lnTo>
                    <a:pt x="134" y="60"/>
                  </a:lnTo>
                  <a:lnTo>
                    <a:pt x="135" y="54"/>
                  </a:lnTo>
                  <a:lnTo>
                    <a:pt x="135" y="50"/>
                  </a:lnTo>
                  <a:lnTo>
                    <a:pt x="134" y="44"/>
                  </a:lnTo>
                  <a:lnTo>
                    <a:pt x="128" y="47"/>
                  </a:lnTo>
                  <a:lnTo>
                    <a:pt x="121" y="50"/>
                  </a:lnTo>
                  <a:lnTo>
                    <a:pt x="113" y="51"/>
                  </a:lnTo>
                  <a:lnTo>
                    <a:pt x="105" y="51"/>
                  </a:lnTo>
                  <a:lnTo>
                    <a:pt x="96" y="51"/>
                  </a:lnTo>
                  <a:lnTo>
                    <a:pt x="87" y="50"/>
                  </a:lnTo>
                  <a:lnTo>
                    <a:pt x="77" y="47"/>
                  </a:lnTo>
                  <a:lnTo>
                    <a:pt x="68" y="44"/>
                  </a:lnTo>
                  <a:lnTo>
                    <a:pt x="59" y="40"/>
                  </a:lnTo>
                  <a:lnTo>
                    <a:pt x="50" y="36"/>
                  </a:lnTo>
                  <a:lnTo>
                    <a:pt x="42" y="30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4" y="13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7" y="5"/>
                  </a:lnTo>
                  <a:lnTo>
                    <a:pt x="4" y="10"/>
                  </a:lnTo>
                  <a:lnTo>
                    <a:pt x="1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0" name="Freeform 30"/>
            <p:cNvSpPr>
              <a:spLocks/>
            </p:cNvSpPr>
            <p:nvPr/>
          </p:nvSpPr>
          <p:spPr bwMode="auto">
            <a:xfrm>
              <a:off x="4268" y="1084"/>
              <a:ext cx="58" cy="27"/>
            </a:xfrm>
            <a:custGeom>
              <a:avLst/>
              <a:gdLst>
                <a:gd name="T0" fmla="*/ 0 w 117"/>
                <a:gd name="T1" fmla="*/ 0 h 56"/>
                <a:gd name="T2" fmla="*/ 0 w 117"/>
                <a:gd name="T3" fmla="*/ 0 h 56"/>
                <a:gd name="T4" fmla="*/ 1 w 117"/>
                <a:gd name="T5" fmla="*/ 0 h 56"/>
                <a:gd name="T6" fmla="*/ 1 w 117"/>
                <a:gd name="T7" fmla="*/ 0 h 56"/>
                <a:gd name="T8" fmla="*/ 1 w 117"/>
                <a:gd name="T9" fmla="*/ 0 h 56"/>
                <a:gd name="T10" fmla="*/ 1 w 117"/>
                <a:gd name="T11" fmla="*/ 0 h 56"/>
                <a:gd name="T12" fmla="*/ 1 w 117"/>
                <a:gd name="T13" fmla="*/ 0 h 56"/>
                <a:gd name="T14" fmla="*/ 1 w 117"/>
                <a:gd name="T15" fmla="*/ 0 h 56"/>
                <a:gd name="T16" fmla="*/ 1 w 117"/>
                <a:gd name="T17" fmla="*/ 0 h 56"/>
                <a:gd name="T18" fmla="*/ 1 w 117"/>
                <a:gd name="T19" fmla="*/ 0 h 56"/>
                <a:gd name="T20" fmla="*/ 1 w 117"/>
                <a:gd name="T21" fmla="*/ 0 h 56"/>
                <a:gd name="T22" fmla="*/ 1 w 117"/>
                <a:gd name="T23" fmla="*/ 0 h 56"/>
                <a:gd name="T24" fmla="*/ 1 w 117"/>
                <a:gd name="T25" fmla="*/ 0 h 56"/>
                <a:gd name="T26" fmla="*/ 1 w 117"/>
                <a:gd name="T27" fmla="*/ 0 h 56"/>
                <a:gd name="T28" fmla="*/ 1 w 117"/>
                <a:gd name="T29" fmla="*/ 0 h 56"/>
                <a:gd name="T30" fmla="*/ 1 w 117"/>
                <a:gd name="T31" fmla="*/ 0 h 56"/>
                <a:gd name="T32" fmla="*/ 1 w 117"/>
                <a:gd name="T33" fmla="*/ 0 h 56"/>
                <a:gd name="T34" fmla="*/ 0 w 117"/>
                <a:gd name="T35" fmla="*/ 0 h 56"/>
                <a:gd name="T36" fmla="*/ 0 w 117"/>
                <a:gd name="T37" fmla="*/ 0 h 56"/>
                <a:gd name="T38" fmla="*/ 0 w 117"/>
                <a:gd name="T39" fmla="*/ 0 h 56"/>
                <a:gd name="T40" fmla="*/ 0 w 117"/>
                <a:gd name="T41" fmla="*/ 0 h 56"/>
                <a:gd name="T42" fmla="*/ 0 w 117"/>
                <a:gd name="T43" fmla="*/ 0 h 56"/>
                <a:gd name="T44" fmla="*/ 0 w 117"/>
                <a:gd name="T45" fmla="*/ 0 h 56"/>
                <a:gd name="T46" fmla="*/ 0 w 117"/>
                <a:gd name="T47" fmla="*/ 0 h 56"/>
                <a:gd name="T48" fmla="*/ 0 w 117"/>
                <a:gd name="T49" fmla="*/ 0 h 56"/>
                <a:gd name="T50" fmla="*/ 0 w 117"/>
                <a:gd name="T51" fmla="*/ 0 h 56"/>
                <a:gd name="T52" fmla="*/ 0 w 117"/>
                <a:gd name="T53" fmla="*/ 0 h 56"/>
                <a:gd name="T54" fmla="*/ 0 w 117"/>
                <a:gd name="T55" fmla="*/ 0 h 56"/>
                <a:gd name="T56" fmla="*/ 0 w 117"/>
                <a:gd name="T57" fmla="*/ 0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7"/>
                <a:gd name="T88" fmla="*/ 0 h 56"/>
                <a:gd name="T89" fmla="*/ 117 w 117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7" h="56">
                  <a:moveTo>
                    <a:pt x="51" y="49"/>
                  </a:moveTo>
                  <a:lnTo>
                    <a:pt x="60" y="52"/>
                  </a:lnTo>
                  <a:lnTo>
                    <a:pt x="70" y="55"/>
                  </a:lnTo>
                  <a:lnTo>
                    <a:pt x="79" y="56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55"/>
                  </a:lnTo>
                  <a:lnTo>
                    <a:pt x="111" y="52"/>
                  </a:lnTo>
                  <a:lnTo>
                    <a:pt x="117" y="49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6" y="44"/>
                  </a:lnTo>
                  <a:lnTo>
                    <a:pt x="104" y="32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4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0" y="5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9"/>
                  </a:lnTo>
                  <a:lnTo>
                    <a:pt x="25" y="35"/>
                  </a:lnTo>
                  <a:lnTo>
                    <a:pt x="33" y="41"/>
                  </a:lnTo>
                  <a:lnTo>
                    <a:pt x="42" y="45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1" name="Freeform 31"/>
            <p:cNvSpPr>
              <a:spLocks/>
            </p:cNvSpPr>
            <p:nvPr/>
          </p:nvSpPr>
          <p:spPr bwMode="auto">
            <a:xfrm>
              <a:off x="4755" y="675"/>
              <a:ext cx="441" cy="554"/>
            </a:xfrm>
            <a:custGeom>
              <a:avLst/>
              <a:gdLst>
                <a:gd name="T0" fmla="*/ 8 w 881"/>
                <a:gd name="T1" fmla="*/ 1 h 1107"/>
                <a:gd name="T2" fmla="*/ 9 w 881"/>
                <a:gd name="T3" fmla="*/ 2 h 1107"/>
                <a:gd name="T4" fmla="*/ 10 w 881"/>
                <a:gd name="T5" fmla="*/ 2 h 1107"/>
                <a:gd name="T6" fmla="*/ 11 w 881"/>
                <a:gd name="T7" fmla="*/ 3 h 1107"/>
                <a:gd name="T8" fmla="*/ 12 w 881"/>
                <a:gd name="T9" fmla="*/ 3 h 1107"/>
                <a:gd name="T10" fmla="*/ 12 w 881"/>
                <a:gd name="T11" fmla="*/ 4 h 1107"/>
                <a:gd name="T12" fmla="*/ 13 w 881"/>
                <a:gd name="T13" fmla="*/ 4 h 1107"/>
                <a:gd name="T14" fmla="*/ 13 w 881"/>
                <a:gd name="T15" fmla="*/ 5 h 1107"/>
                <a:gd name="T16" fmla="*/ 14 w 881"/>
                <a:gd name="T17" fmla="*/ 5 h 1107"/>
                <a:gd name="T18" fmla="*/ 14 w 881"/>
                <a:gd name="T19" fmla="*/ 5 h 1107"/>
                <a:gd name="T20" fmla="*/ 14 w 881"/>
                <a:gd name="T21" fmla="*/ 5 h 1107"/>
                <a:gd name="T22" fmla="*/ 14 w 881"/>
                <a:gd name="T23" fmla="*/ 6 h 1107"/>
                <a:gd name="T24" fmla="*/ 14 w 881"/>
                <a:gd name="T25" fmla="*/ 9 h 1107"/>
                <a:gd name="T26" fmla="*/ 13 w 881"/>
                <a:gd name="T27" fmla="*/ 12 h 1107"/>
                <a:gd name="T28" fmla="*/ 13 w 881"/>
                <a:gd name="T29" fmla="*/ 13 h 1107"/>
                <a:gd name="T30" fmla="*/ 12 w 881"/>
                <a:gd name="T31" fmla="*/ 14 h 1107"/>
                <a:gd name="T32" fmla="*/ 11 w 881"/>
                <a:gd name="T33" fmla="*/ 15 h 1107"/>
                <a:gd name="T34" fmla="*/ 10 w 881"/>
                <a:gd name="T35" fmla="*/ 16 h 1107"/>
                <a:gd name="T36" fmla="*/ 9 w 881"/>
                <a:gd name="T37" fmla="*/ 17 h 1107"/>
                <a:gd name="T38" fmla="*/ 9 w 881"/>
                <a:gd name="T39" fmla="*/ 17 h 1107"/>
                <a:gd name="T40" fmla="*/ 9 w 881"/>
                <a:gd name="T41" fmla="*/ 18 h 1107"/>
                <a:gd name="T42" fmla="*/ 9 w 881"/>
                <a:gd name="T43" fmla="*/ 18 h 1107"/>
                <a:gd name="T44" fmla="*/ 8 w 881"/>
                <a:gd name="T45" fmla="*/ 18 h 1107"/>
                <a:gd name="T46" fmla="*/ 8 w 881"/>
                <a:gd name="T47" fmla="*/ 18 h 1107"/>
                <a:gd name="T48" fmla="*/ 8 w 881"/>
                <a:gd name="T49" fmla="*/ 17 h 1107"/>
                <a:gd name="T50" fmla="*/ 7 w 881"/>
                <a:gd name="T51" fmla="*/ 17 h 1107"/>
                <a:gd name="T52" fmla="*/ 6 w 881"/>
                <a:gd name="T53" fmla="*/ 16 h 1107"/>
                <a:gd name="T54" fmla="*/ 5 w 881"/>
                <a:gd name="T55" fmla="*/ 16 h 1107"/>
                <a:gd name="T56" fmla="*/ 4 w 881"/>
                <a:gd name="T57" fmla="*/ 16 h 1107"/>
                <a:gd name="T58" fmla="*/ 4 w 881"/>
                <a:gd name="T59" fmla="*/ 15 h 1107"/>
                <a:gd name="T60" fmla="*/ 3 w 881"/>
                <a:gd name="T61" fmla="*/ 14 h 1107"/>
                <a:gd name="T62" fmla="*/ 2 w 881"/>
                <a:gd name="T63" fmla="*/ 14 h 1107"/>
                <a:gd name="T64" fmla="*/ 1 w 881"/>
                <a:gd name="T65" fmla="*/ 11 h 1107"/>
                <a:gd name="T66" fmla="*/ 1 w 881"/>
                <a:gd name="T67" fmla="*/ 8 h 1107"/>
                <a:gd name="T68" fmla="*/ 1 w 881"/>
                <a:gd name="T69" fmla="*/ 6 h 1107"/>
                <a:gd name="T70" fmla="*/ 1 w 881"/>
                <a:gd name="T71" fmla="*/ 5 h 1107"/>
                <a:gd name="T72" fmla="*/ 2 w 881"/>
                <a:gd name="T73" fmla="*/ 5 h 1107"/>
                <a:gd name="T74" fmla="*/ 3 w 881"/>
                <a:gd name="T75" fmla="*/ 4 h 1107"/>
                <a:gd name="T76" fmla="*/ 3 w 881"/>
                <a:gd name="T77" fmla="*/ 3 h 1107"/>
                <a:gd name="T78" fmla="*/ 4 w 881"/>
                <a:gd name="T79" fmla="*/ 3 h 1107"/>
                <a:gd name="T80" fmla="*/ 5 w 881"/>
                <a:gd name="T81" fmla="*/ 2 h 1107"/>
                <a:gd name="T82" fmla="*/ 6 w 881"/>
                <a:gd name="T83" fmla="*/ 1 h 1107"/>
                <a:gd name="T84" fmla="*/ 7 w 881"/>
                <a:gd name="T85" fmla="*/ 1 h 1107"/>
                <a:gd name="T86" fmla="*/ 7 w 881"/>
                <a:gd name="T87" fmla="*/ 1 h 1107"/>
                <a:gd name="T88" fmla="*/ 7 w 881"/>
                <a:gd name="T89" fmla="*/ 1 h 1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1107"/>
                <a:gd name="T137" fmla="*/ 881 w 881"/>
                <a:gd name="T138" fmla="*/ 1107 h 1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1107">
                  <a:moveTo>
                    <a:pt x="418" y="3"/>
                  </a:moveTo>
                  <a:lnTo>
                    <a:pt x="439" y="16"/>
                  </a:lnTo>
                  <a:lnTo>
                    <a:pt x="460" y="28"/>
                  </a:lnTo>
                  <a:lnTo>
                    <a:pt x="481" y="40"/>
                  </a:lnTo>
                  <a:lnTo>
                    <a:pt x="502" y="53"/>
                  </a:lnTo>
                  <a:lnTo>
                    <a:pt x="523" y="66"/>
                  </a:lnTo>
                  <a:lnTo>
                    <a:pt x="544" y="78"/>
                  </a:lnTo>
                  <a:lnTo>
                    <a:pt x="564" y="91"/>
                  </a:lnTo>
                  <a:lnTo>
                    <a:pt x="586" y="104"/>
                  </a:lnTo>
                  <a:lnTo>
                    <a:pt x="606" y="117"/>
                  </a:lnTo>
                  <a:lnTo>
                    <a:pt x="627" y="130"/>
                  </a:lnTo>
                  <a:lnTo>
                    <a:pt x="647" y="144"/>
                  </a:lnTo>
                  <a:lnTo>
                    <a:pt x="668" y="158"/>
                  </a:lnTo>
                  <a:lnTo>
                    <a:pt x="688" y="172"/>
                  </a:lnTo>
                  <a:lnTo>
                    <a:pt x="707" y="185"/>
                  </a:lnTo>
                  <a:lnTo>
                    <a:pt x="727" y="199"/>
                  </a:lnTo>
                  <a:lnTo>
                    <a:pt x="746" y="214"/>
                  </a:lnTo>
                  <a:lnTo>
                    <a:pt x="758" y="223"/>
                  </a:lnTo>
                  <a:lnTo>
                    <a:pt x="768" y="233"/>
                  </a:lnTo>
                  <a:lnTo>
                    <a:pt x="780" y="241"/>
                  </a:lnTo>
                  <a:lnTo>
                    <a:pt x="791" y="250"/>
                  </a:lnTo>
                  <a:lnTo>
                    <a:pt x="803" y="259"/>
                  </a:lnTo>
                  <a:lnTo>
                    <a:pt x="814" y="267"/>
                  </a:lnTo>
                  <a:lnTo>
                    <a:pt x="825" y="276"/>
                  </a:lnTo>
                  <a:lnTo>
                    <a:pt x="835" y="286"/>
                  </a:lnTo>
                  <a:lnTo>
                    <a:pt x="840" y="289"/>
                  </a:lnTo>
                  <a:lnTo>
                    <a:pt x="844" y="292"/>
                  </a:lnTo>
                  <a:lnTo>
                    <a:pt x="849" y="296"/>
                  </a:lnTo>
                  <a:lnTo>
                    <a:pt x="853" y="299"/>
                  </a:lnTo>
                  <a:lnTo>
                    <a:pt x="858" y="304"/>
                  </a:lnTo>
                  <a:lnTo>
                    <a:pt x="863" y="307"/>
                  </a:lnTo>
                  <a:lnTo>
                    <a:pt x="867" y="312"/>
                  </a:lnTo>
                  <a:lnTo>
                    <a:pt x="871" y="317"/>
                  </a:lnTo>
                  <a:lnTo>
                    <a:pt x="879" y="322"/>
                  </a:lnTo>
                  <a:lnTo>
                    <a:pt x="880" y="332"/>
                  </a:lnTo>
                  <a:lnTo>
                    <a:pt x="880" y="342"/>
                  </a:lnTo>
                  <a:lnTo>
                    <a:pt x="881" y="351"/>
                  </a:lnTo>
                  <a:lnTo>
                    <a:pt x="876" y="444"/>
                  </a:lnTo>
                  <a:lnTo>
                    <a:pt x="870" y="539"/>
                  </a:lnTo>
                  <a:lnTo>
                    <a:pt x="860" y="634"/>
                  </a:lnTo>
                  <a:lnTo>
                    <a:pt x="849" y="728"/>
                  </a:lnTo>
                  <a:lnTo>
                    <a:pt x="832" y="750"/>
                  </a:lnTo>
                  <a:lnTo>
                    <a:pt x="814" y="770"/>
                  </a:lnTo>
                  <a:lnTo>
                    <a:pt x="796" y="792"/>
                  </a:lnTo>
                  <a:lnTo>
                    <a:pt x="779" y="813"/>
                  </a:lnTo>
                  <a:lnTo>
                    <a:pt x="761" y="834"/>
                  </a:lnTo>
                  <a:lnTo>
                    <a:pt x="744" y="854"/>
                  </a:lnTo>
                  <a:lnTo>
                    <a:pt x="726" y="875"/>
                  </a:lnTo>
                  <a:lnTo>
                    <a:pt x="708" y="896"/>
                  </a:lnTo>
                  <a:lnTo>
                    <a:pt x="691" y="917"/>
                  </a:lnTo>
                  <a:lnTo>
                    <a:pt x="673" y="937"/>
                  </a:lnTo>
                  <a:lnTo>
                    <a:pt x="655" y="957"/>
                  </a:lnTo>
                  <a:lnTo>
                    <a:pt x="637" y="978"/>
                  </a:lnTo>
                  <a:lnTo>
                    <a:pt x="618" y="998"/>
                  </a:lnTo>
                  <a:lnTo>
                    <a:pt x="601" y="1018"/>
                  </a:lnTo>
                  <a:lnTo>
                    <a:pt x="583" y="1039"/>
                  </a:lnTo>
                  <a:lnTo>
                    <a:pt x="564" y="1059"/>
                  </a:lnTo>
                  <a:lnTo>
                    <a:pt x="559" y="1065"/>
                  </a:lnTo>
                  <a:lnTo>
                    <a:pt x="553" y="1070"/>
                  </a:lnTo>
                  <a:lnTo>
                    <a:pt x="547" y="1076"/>
                  </a:lnTo>
                  <a:lnTo>
                    <a:pt x="541" y="1081"/>
                  </a:lnTo>
                  <a:lnTo>
                    <a:pt x="536" y="1086"/>
                  </a:lnTo>
                  <a:lnTo>
                    <a:pt x="530" y="1092"/>
                  </a:lnTo>
                  <a:lnTo>
                    <a:pt x="524" y="1096"/>
                  </a:lnTo>
                  <a:lnTo>
                    <a:pt x="518" y="1101"/>
                  </a:lnTo>
                  <a:lnTo>
                    <a:pt x="515" y="1104"/>
                  </a:lnTo>
                  <a:lnTo>
                    <a:pt x="511" y="1106"/>
                  </a:lnTo>
                  <a:lnTo>
                    <a:pt x="507" y="1107"/>
                  </a:lnTo>
                  <a:lnTo>
                    <a:pt x="503" y="1104"/>
                  </a:lnTo>
                  <a:lnTo>
                    <a:pt x="501" y="1103"/>
                  </a:lnTo>
                  <a:lnTo>
                    <a:pt x="499" y="1104"/>
                  </a:lnTo>
                  <a:lnTo>
                    <a:pt x="483" y="1095"/>
                  </a:lnTo>
                  <a:lnTo>
                    <a:pt x="466" y="1087"/>
                  </a:lnTo>
                  <a:lnTo>
                    <a:pt x="451" y="1078"/>
                  </a:lnTo>
                  <a:lnTo>
                    <a:pt x="435" y="1069"/>
                  </a:lnTo>
                  <a:lnTo>
                    <a:pt x="419" y="1061"/>
                  </a:lnTo>
                  <a:lnTo>
                    <a:pt x="403" y="1051"/>
                  </a:lnTo>
                  <a:lnTo>
                    <a:pt x="386" y="1042"/>
                  </a:lnTo>
                  <a:lnTo>
                    <a:pt x="370" y="1033"/>
                  </a:lnTo>
                  <a:lnTo>
                    <a:pt x="354" y="1024"/>
                  </a:lnTo>
                  <a:lnTo>
                    <a:pt x="337" y="1015"/>
                  </a:lnTo>
                  <a:lnTo>
                    <a:pt x="321" y="1005"/>
                  </a:lnTo>
                  <a:lnTo>
                    <a:pt x="305" y="995"/>
                  </a:lnTo>
                  <a:lnTo>
                    <a:pt x="288" y="986"/>
                  </a:lnTo>
                  <a:lnTo>
                    <a:pt x="272" y="975"/>
                  </a:lnTo>
                  <a:lnTo>
                    <a:pt x="256" y="965"/>
                  </a:lnTo>
                  <a:lnTo>
                    <a:pt x="240" y="955"/>
                  </a:lnTo>
                  <a:lnTo>
                    <a:pt x="218" y="942"/>
                  </a:lnTo>
                  <a:lnTo>
                    <a:pt x="196" y="929"/>
                  </a:lnTo>
                  <a:lnTo>
                    <a:pt x="175" y="917"/>
                  </a:lnTo>
                  <a:lnTo>
                    <a:pt x="154" y="903"/>
                  </a:lnTo>
                  <a:lnTo>
                    <a:pt x="134" y="889"/>
                  </a:lnTo>
                  <a:lnTo>
                    <a:pt x="112" y="874"/>
                  </a:lnTo>
                  <a:lnTo>
                    <a:pt x="91" y="859"/>
                  </a:lnTo>
                  <a:lnTo>
                    <a:pt x="70" y="843"/>
                  </a:lnTo>
                  <a:lnTo>
                    <a:pt x="64" y="785"/>
                  </a:lnTo>
                  <a:lnTo>
                    <a:pt x="56" y="728"/>
                  </a:lnTo>
                  <a:lnTo>
                    <a:pt x="48" y="669"/>
                  </a:lnTo>
                  <a:lnTo>
                    <a:pt x="40" y="610"/>
                  </a:lnTo>
                  <a:lnTo>
                    <a:pt x="30" y="552"/>
                  </a:lnTo>
                  <a:lnTo>
                    <a:pt x="21" y="494"/>
                  </a:lnTo>
                  <a:lnTo>
                    <a:pt x="10" y="435"/>
                  </a:lnTo>
                  <a:lnTo>
                    <a:pt x="0" y="378"/>
                  </a:lnTo>
                  <a:lnTo>
                    <a:pt x="11" y="363"/>
                  </a:lnTo>
                  <a:lnTo>
                    <a:pt x="23" y="348"/>
                  </a:lnTo>
                  <a:lnTo>
                    <a:pt x="36" y="334"/>
                  </a:lnTo>
                  <a:lnTo>
                    <a:pt x="49" y="320"/>
                  </a:lnTo>
                  <a:lnTo>
                    <a:pt x="63" y="307"/>
                  </a:lnTo>
                  <a:lnTo>
                    <a:pt x="77" y="294"/>
                  </a:lnTo>
                  <a:lnTo>
                    <a:pt x="91" y="281"/>
                  </a:lnTo>
                  <a:lnTo>
                    <a:pt x="105" y="267"/>
                  </a:lnTo>
                  <a:lnTo>
                    <a:pt x="122" y="251"/>
                  </a:lnTo>
                  <a:lnTo>
                    <a:pt x="140" y="234"/>
                  </a:lnTo>
                  <a:lnTo>
                    <a:pt x="158" y="218"/>
                  </a:lnTo>
                  <a:lnTo>
                    <a:pt x="175" y="201"/>
                  </a:lnTo>
                  <a:lnTo>
                    <a:pt x="192" y="185"/>
                  </a:lnTo>
                  <a:lnTo>
                    <a:pt x="211" y="169"/>
                  </a:lnTo>
                  <a:lnTo>
                    <a:pt x="228" y="154"/>
                  </a:lnTo>
                  <a:lnTo>
                    <a:pt x="245" y="138"/>
                  </a:lnTo>
                  <a:lnTo>
                    <a:pt x="264" y="122"/>
                  </a:lnTo>
                  <a:lnTo>
                    <a:pt x="281" y="107"/>
                  </a:lnTo>
                  <a:lnTo>
                    <a:pt x="298" y="91"/>
                  </a:lnTo>
                  <a:lnTo>
                    <a:pt x="317" y="76"/>
                  </a:lnTo>
                  <a:lnTo>
                    <a:pt x="334" y="61"/>
                  </a:lnTo>
                  <a:lnTo>
                    <a:pt x="352" y="45"/>
                  </a:lnTo>
                  <a:lnTo>
                    <a:pt x="370" y="30"/>
                  </a:lnTo>
                  <a:lnTo>
                    <a:pt x="388" y="15"/>
                  </a:lnTo>
                  <a:lnTo>
                    <a:pt x="388" y="14"/>
                  </a:lnTo>
                  <a:lnTo>
                    <a:pt x="388" y="13"/>
                  </a:lnTo>
                  <a:lnTo>
                    <a:pt x="388" y="10"/>
                  </a:lnTo>
                  <a:lnTo>
                    <a:pt x="389" y="9"/>
                  </a:lnTo>
                  <a:lnTo>
                    <a:pt x="389" y="10"/>
                  </a:lnTo>
                  <a:lnTo>
                    <a:pt x="397" y="7"/>
                  </a:lnTo>
                  <a:lnTo>
                    <a:pt x="404" y="2"/>
                  </a:lnTo>
                  <a:lnTo>
                    <a:pt x="410" y="0"/>
                  </a:lnTo>
                  <a:lnTo>
                    <a:pt x="4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2" name="Freeform 32"/>
            <p:cNvSpPr>
              <a:spLocks/>
            </p:cNvSpPr>
            <p:nvPr/>
          </p:nvSpPr>
          <p:spPr bwMode="auto">
            <a:xfrm>
              <a:off x="4769" y="689"/>
              <a:ext cx="410" cy="331"/>
            </a:xfrm>
            <a:custGeom>
              <a:avLst/>
              <a:gdLst>
                <a:gd name="T0" fmla="*/ 12 w 821"/>
                <a:gd name="T1" fmla="*/ 5 h 663"/>
                <a:gd name="T2" fmla="*/ 11 w 821"/>
                <a:gd name="T3" fmla="*/ 5 h 663"/>
                <a:gd name="T4" fmla="*/ 11 w 821"/>
                <a:gd name="T5" fmla="*/ 6 h 663"/>
                <a:gd name="T6" fmla="*/ 10 w 821"/>
                <a:gd name="T7" fmla="*/ 7 h 663"/>
                <a:gd name="T8" fmla="*/ 10 w 821"/>
                <a:gd name="T9" fmla="*/ 7 h 663"/>
                <a:gd name="T10" fmla="*/ 9 w 821"/>
                <a:gd name="T11" fmla="*/ 8 h 663"/>
                <a:gd name="T12" fmla="*/ 8 w 821"/>
                <a:gd name="T13" fmla="*/ 9 h 663"/>
                <a:gd name="T14" fmla="*/ 8 w 821"/>
                <a:gd name="T15" fmla="*/ 10 h 663"/>
                <a:gd name="T16" fmla="*/ 7 w 821"/>
                <a:gd name="T17" fmla="*/ 10 h 663"/>
                <a:gd name="T18" fmla="*/ 6 w 821"/>
                <a:gd name="T19" fmla="*/ 9 h 663"/>
                <a:gd name="T20" fmla="*/ 5 w 821"/>
                <a:gd name="T21" fmla="*/ 8 h 663"/>
                <a:gd name="T22" fmla="*/ 4 w 821"/>
                <a:gd name="T23" fmla="*/ 8 h 663"/>
                <a:gd name="T24" fmla="*/ 3 w 821"/>
                <a:gd name="T25" fmla="*/ 7 h 663"/>
                <a:gd name="T26" fmla="*/ 2 w 821"/>
                <a:gd name="T27" fmla="*/ 6 h 663"/>
                <a:gd name="T28" fmla="*/ 1 w 821"/>
                <a:gd name="T29" fmla="*/ 6 h 663"/>
                <a:gd name="T30" fmla="*/ 0 w 821"/>
                <a:gd name="T31" fmla="*/ 5 h 663"/>
                <a:gd name="T32" fmla="*/ 0 w 821"/>
                <a:gd name="T33" fmla="*/ 5 h 663"/>
                <a:gd name="T34" fmla="*/ 1 w 821"/>
                <a:gd name="T35" fmla="*/ 4 h 663"/>
                <a:gd name="T36" fmla="*/ 1 w 821"/>
                <a:gd name="T37" fmla="*/ 3 h 663"/>
                <a:gd name="T38" fmla="*/ 2 w 821"/>
                <a:gd name="T39" fmla="*/ 3 h 663"/>
                <a:gd name="T40" fmla="*/ 3 w 821"/>
                <a:gd name="T41" fmla="*/ 2 h 663"/>
                <a:gd name="T42" fmla="*/ 4 w 821"/>
                <a:gd name="T43" fmla="*/ 1 h 663"/>
                <a:gd name="T44" fmla="*/ 4 w 821"/>
                <a:gd name="T45" fmla="*/ 0 h 663"/>
                <a:gd name="T46" fmla="*/ 5 w 821"/>
                <a:gd name="T47" fmla="*/ 0 h 663"/>
                <a:gd name="T48" fmla="*/ 6 w 821"/>
                <a:gd name="T49" fmla="*/ 0 h 663"/>
                <a:gd name="T50" fmla="*/ 7 w 821"/>
                <a:gd name="T51" fmla="*/ 0 h 663"/>
                <a:gd name="T52" fmla="*/ 8 w 821"/>
                <a:gd name="T53" fmla="*/ 1 h 663"/>
                <a:gd name="T54" fmla="*/ 9 w 821"/>
                <a:gd name="T55" fmla="*/ 1 h 663"/>
                <a:gd name="T56" fmla="*/ 9 w 821"/>
                <a:gd name="T57" fmla="*/ 2 h 663"/>
                <a:gd name="T58" fmla="*/ 10 w 821"/>
                <a:gd name="T59" fmla="*/ 3 h 663"/>
                <a:gd name="T60" fmla="*/ 11 w 821"/>
                <a:gd name="T61" fmla="*/ 3 h 663"/>
                <a:gd name="T62" fmla="*/ 12 w 821"/>
                <a:gd name="T63" fmla="*/ 4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1"/>
                <a:gd name="T97" fmla="*/ 0 h 663"/>
                <a:gd name="T98" fmla="*/ 821 w 821"/>
                <a:gd name="T99" fmla="*/ 663 h 6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1" h="663">
                  <a:moveTo>
                    <a:pt x="821" y="300"/>
                  </a:moveTo>
                  <a:lnTo>
                    <a:pt x="801" y="324"/>
                  </a:lnTo>
                  <a:lnTo>
                    <a:pt x="782" y="347"/>
                  </a:lnTo>
                  <a:lnTo>
                    <a:pt x="762" y="371"/>
                  </a:lnTo>
                  <a:lnTo>
                    <a:pt x="743" y="394"/>
                  </a:lnTo>
                  <a:lnTo>
                    <a:pt x="723" y="417"/>
                  </a:lnTo>
                  <a:lnTo>
                    <a:pt x="703" y="440"/>
                  </a:lnTo>
                  <a:lnTo>
                    <a:pt x="683" y="463"/>
                  </a:lnTo>
                  <a:lnTo>
                    <a:pt x="663" y="486"/>
                  </a:lnTo>
                  <a:lnTo>
                    <a:pt x="642" y="509"/>
                  </a:lnTo>
                  <a:lnTo>
                    <a:pt x="622" y="531"/>
                  </a:lnTo>
                  <a:lnTo>
                    <a:pt x="601" y="553"/>
                  </a:lnTo>
                  <a:lnTo>
                    <a:pt x="580" y="576"/>
                  </a:lnTo>
                  <a:lnTo>
                    <a:pt x="559" y="598"/>
                  </a:lnTo>
                  <a:lnTo>
                    <a:pt x="539" y="620"/>
                  </a:lnTo>
                  <a:lnTo>
                    <a:pt x="518" y="641"/>
                  </a:lnTo>
                  <a:lnTo>
                    <a:pt x="497" y="663"/>
                  </a:lnTo>
                  <a:lnTo>
                    <a:pt x="466" y="643"/>
                  </a:lnTo>
                  <a:lnTo>
                    <a:pt x="435" y="622"/>
                  </a:lnTo>
                  <a:lnTo>
                    <a:pt x="404" y="603"/>
                  </a:lnTo>
                  <a:lnTo>
                    <a:pt x="373" y="582"/>
                  </a:lnTo>
                  <a:lnTo>
                    <a:pt x="343" y="562"/>
                  </a:lnTo>
                  <a:lnTo>
                    <a:pt x="312" y="543"/>
                  </a:lnTo>
                  <a:lnTo>
                    <a:pt x="282" y="523"/>
                  </a:lnTo>
                  <a:lnTo>
                    <a:pt x="251" y="503"/>
                  </a:lnTo>
                  <a:lnTo>
                    <a:pt x="220" y="484"/>
                  </a:lnTo>
                  <a:lnTo>
                    <a:pt x="188" y="465"/>
                  </a:lnTo>
                  <a:lnTo>
                    <a:pt x="157" y="445"/>
                  </a:lnTo>
                  <a:lnTo>
                    <a:pt x="126" y="427"/>
                  </a:lnTo>
                  <a:lnTo>
                    <a:pt x="95" y="408"/>
                  </a:lnTo>
                  <a:lnTo>
                    <a:pt x="64" y="390"/>
                  </a:lnTo>
                  <a:lnTo>
                    <a:pt x="32" y="371"/>
                  </a:lnTo>
                  <a:lnTo>
                    <a:pt x="0" y="354"/>
                  </a:lnTo>
                  <a:lnTo>
                    <a:pt x="21" y="331"/>
                  </a:lnTo>
                  <a:lnTo>
                    <a:pt x="43" y="307"/>
                  </a:lnTo>
                  <a:lnTo>
                    <a:pt x="66" y="284"/>
                  </a:lnTo>
                  <a:lnTo>
                    <a:pt x="89" y="261"/>
                  </a:lnTo>
                  <a:lnTo>
                    <a:pt x="112" y="238"/>
                  </a:lnTo>
                  <a:lnTo>
                    <a:pt x="137" y="215"/>
                  </a:lnTo>
                  <a:lnTo>
                    <a:pt x="161" y="193"/>
                  </a:lnTo>
                  <a:lnTo>
                    <a:pt x="185" y="170"/>
                  </a:lnTo>
                  <a:lnTo>
                    <a:pt x="209" y="148"/>
                  </a:lnTo>
                  <a:lnTo>
                    <a:pt x="235" y="126"/>
                  </a:lnTo>
                  <a:lnTo>
                    <a:pt x="259" y="104"/>
                  </a:lnTo>
                  <a:lnTo>
                    <a:pt x="283" y="82"/>
                  </a:lnTo>
                  <a:lnTo>
                    <a:pt x="308" y="61"/>
                  </a:lnTo>
                  <a:lnTo>
                    <a:pt x="332" y="41"/>
                  </a:lnTo>
                  <a:lnTo>
                    <a:pt x="357" y="20"/>
                  </a:lnTo>
                  <a:lnTo>
                    <a:pt x="381" y="0"/>
                  </a:lnTo>
                  <a:lnTo>
                    <a:pt x="411" y="15"/>
                  </a:lnTo>
                  <a:lnTo>
                    <a:pt x="440" y="30"/>
                  </a:lnTo>
                  <a:lnTo>
                    <a:pt x="468" y="46"/>
                  </a:lnTo>
                  <a:lnTo>
                    <a:pt x="497" y="64"/>
                  </a:lnTo>
                  <a:lnTo>
                    <a:pt x="526" y="81"/>
                  </a:lnTo>
                  <a:lnTo>
                    <a:pt x="554" y="98"/>
                  </a:lnTo>
                  <a:lnTo>
                    <a:pt x="581" y="117"/>
                  </a:lnTo>
                  <a:lnTo>
                    <a:pt x="610" y="136"/>
                  </a:lnTo>
                  <a:lnTo>
                    <a:pt x="637" y="155"/>
                  </a:lnTo>
                  <a:lnTo>
                    <a:pt x="664" y="174"/>
                  </a:lnTo>
                  <a:lnTo>
                    <a:pt x="691" y="195"/>
                  </a:lnTo>
                  <a:lnTo>
                    <a:pt x="717" y="216"/>
                  </a:lnTo>
                  <a:lnTo>
                    <a:pt x="744" y="236"/>
                  </a:lnTo>
                  <a:lnTo>
                    <a:pt x="770" y="257"/>
                  </a:lnTo>
                  <a:lnTo>
                    <a:pt x="795" y="278"/>
                  </a:lnTo>
                  <a:lnTo>
                    <a:pt x="821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3" name="Freeform 33"/>
            <p:cNvSpPr>
              <a:spLocks/>
            </p:cNvSpPr>
            <p:nvPr/>
          </p:nvSpPr>
          <p:spPr bwMode="auto">
            <a:xfrm>
              <a:off x="4950" y="726"/>
              <a:ext cx="61" cy="54"/>
            </a:xfrm>
            <a:custGeom>
              <a:avLst/>
              <a:gdLst>
                <a:gd name="T0" fmla="*/ 1 w 123"/>
                <a:gd name="T1" fmla="*/ 1 h 107"/>
                <a:gd name="T2" fmla="*/ 1 w 123"/>
                <a:gd name="T3" fmla="*/ 1 h 107"/>
                <a:gd name="T4" fmla="*/ 1 w 123"/>
                <a:gd name="T5" fmla="*/ 2 h 107"/>
                <a:gd name="T6" fmla="*/ 1 w 123"/>
                <a:gd name="T7" fmla="*/ 2 h 107"/>
                <a:gd name="T8" fmla="*/ 1 w 123"/>
                <a:gd name="T9" fmla="*/ 2 h 107"/>
                <a:gd name="T10" fmla="*/ 1 w 123"/>
                <a:gd name="T11" fmla="*/ 2 h 107"/>
                <a:gd name="T12" fmla="*/ 1 w 123"/>
                <a:gd name="T13" fmla="*/ 2 h 107"/>
                <a:gd name="T14" fmla="*/ 1 w 123"/>
                <a:gd name="T15" fmla="*/ 2 h 107"/>
                <a:gd name="T16" fmla="*/ 1 w 123"/>
                <a:gd name="T17" fmla="*/ 2 h 107"/>
                <a:gd name="T18" fmla="*/ 1 w 123"/>
                <a:gd name="T19" fmla="*/ 2 h 107"/>
                <a:gd name="T20" fmla="*/ 1 w 123"/>
                <a:gd name="T21" fmla="*/ 2 h 107"/>
                <a:gd name="T22" fmla="*/ 1 w 123"/>
                <a:gd name="T23" fmla="*/ 2 h 107"/>
                <a:gd name="T24" fmla="*/ 1 w 123"/>
                <a:gd name="T25" fmla="*/ 2 h 107"/>
                <a:gd name="T26" fmla="*/ 1 w 123"/>
                <a:gd name="T27" fmla="*/ 2 h 107"/>
                <a:gd name="T28" fmla="*/ 0 w 123"/>
                <a:gd name="T29" fmla="*/ 2 h 107"/>
                <a:gd name="T30" fmla="*/ 0 w 123"/>
                <a:gd name="T31" fmla="*/ 2 h 107"/>
                <a:gd name="T32" fmla="*/ 0 w 123"/>
                <a:gd name="T33" fmla="*/ 2 h 107"/>
                <a:gd name="T34" fmla="*/ 0 w 123"/>
                <a:gd name="T35" fmla="*/ 2 h 107"/>
                <a:gd name="T36" fmla="*/ 0 w 123"/>
                <a:gd name="T37" fmla="*/ 2 h 107"/>
                <a:gd name="T38" fmla="*/ 0 w 123"/>
                <a:gd name="T39" fmla="*/ 2 h 107"/>
                <a:gd name="T40" fmla="*/ 0 w 123"/>
                <a:gd name="T41" fmla="*/ 2 h 107"/>
                <a:gd name="T42" fmla="*/ 0 w 123"/>
                <a:gd name="T43" fmla="*/ 2 h 107"/>
                <a:gd name="T44" fmla="*/ 0 w 123"/>
                <a:gd name="T45" fmla="*/ 2 h 107"/>
                <a:gd name="T46" fmla="*/ 0 w 123"/>
                <a:gd name="T47" fmla="*/ 2 h 107"/>
                <a:gd name="T48" fmla="*/ 0 w 123"/>
                <a:gd name="T49" fmla="*/ 2 h 107"/>
                <a:gd name="T50" fmla="*/ 0 w 123"/>
                <a:gd name="T51" fmla="*/ 2 h 107"/>
                <a:gd name="T52" fmla="*/ 0 w 123"/>
                <a:gd name="T53" fmla="*/ 2 h 107"/>
                <a:gd name="T54" fmla="*/ 0 w 123"/>
                <a:gd name="T55" fmla="*/ 1 h 107"/>
                <a:gd name="T56" fmla="*/ 0 w 123"/>
                <a:gd name="T57" fmla="*/ 1 h 107"/>
                <a:gd name="T58" fmla="*/ 0 w 123"/>
                <a:gd name="T59" fmla="*/ 1 h 107"/>
                <a:gd name="T60" fmla="*/ 0 w 123"/>
                <a:gd name="T61" fmla="*/ 1 h 107"/>
                <a:gd name="T62" fmla="*/ 0 w 123"/>
                <a:gd name="T63" fmla="*/ 1 h 107"/>
                <a:gd name="T64" fmla="*/ 0 w 123"/>
                <a:gd name="T65" fmla="*/ 1 h 107"/>
                <a:gd name="T66" fmla="*/ 0 w 123"/>
                <a:gd name="T67" fmla="*/ 1 h 107"/>
                <a:gd name="T68" fmla="*/ 0 w 123"/>
                <a:gd name="T69" fmla="*/ 1 h 107"/>
                <a:gd name="T70" fmla="*/ 0 w 123"/>
                <a:gd name="T71" fmla="*/ 1 h 107"/>
                <a:gd name="T72" fmla="*/ 0 w 123"/>
                <a:gd name="T73" fmla="*/ 1 h 107"/>
                <a:gd name="T74" fmla="*/ 0 w 123"/>
                <a:gd name="T75" fmla="*/ 1 h 107"/>
                <a:gd name="T76" fmla="*/ 0 w 123"/>
                <a:gd name="T77" fmla="*/ 1 h 107"/>
                <a:gd name="T78" fmla="*/ 0 w 123"/>
                <a:gd name="T79" fmla="*/ 1 h 107"/>
                <a:gd name="T80" fmla="*/ 0 w 123"/>
                <a:gd name="T81" fmla="*/ 1 h 107"/>
                <a:gd name="T82" fmla="*/ 0 w 123"/>
                <a:gd name="T83" fmla="*/ 1 h 107"/>
                <a:gd name="T84" fmla="*/ 0 w 123"/>
                <a:gd name="T85" fmla="*/ 1 h 107"/>
                <a:gd name="T86" fmla="*/ 0 w 123"/>
                <a:gd name="T87" fmla="*/ 1 h 107"/>
                <a:gd name="T88" fmla="*/ 0 w 123"/>
                <a:gd name="T89" fmla="*/ 1 h 107"/>
                <a:gd name="T90" fmla="*/ 0 w 123"/>
                <a:gd name="T91" fmla="*/ 0 h 107"/>
                <a:gd name="T92" fmla="*/ 0 w 123"/>
                <a:gd name="T93" fmla="*/ 0 h 107"/>
                <a:gd name="T94" fmla="*/ 0 w 123"/>
                <a:gd name="T95" fmla="*/ 0 h 107"/>
                <a:gd name="T96" fmla="*/ 0 w 123"/>
                <a:gd name="T97" fmla="*/ 1 h 107"/>
                <a:gd name="T98" fmla="*/ 1 w 123"/>
                <a:gd name="T99" fmla="*/ 1 h 107"/>
                <a:gd name="T100" fmla="*/ 1 w 123"/>
                <a:gd name="T101" fmla="*/ 1 h 107"/>
                <a:gd name="T102" fmla="*/ 1 w 123"/>
                <a:gd name="T103" fmla="*/ 1 h 107"/>
                <a:gd name="T104" fmla="*/ 1 w 123"/>
                <a:gd name="T105" fmla="*/ 1 h 107"/>
                <a:gd name="T106" fmla="*/ 1 w 123"/>
                <a:gd name="T107" fmla="*/ 1 h 107"/>
                <a:gd name="T108" fmla="*/ 1 w 123"/>
                <a:gd name="T109" fmla="*/ 1 h 107"/>
                <a:gd name="T110" fmla="*/ 1 w 123"/>
                <a:gd name="T111" fmla="*/ 1 h 107"/>
                <a:gd name="T112" fmla="*/ 1 w 123"/>
                <a:gd name="T113" fmla="*/ 1 h 107"/>
                <a:gd name="T114" fmla="*/ 1 w 123"/>
                <a:gd name="T115" fmla="*/ 1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107"/>
                <a:gd name="T176" fmla="*/ 123 w 123"/>
                <a:gd name="T177" fmla="*/ 107 h 1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107">
                  <a:moveTo>
                    <a:pt x="119" y="50"/>
                  </a:moveTo>
                  <a:lnTo>
                    <a:pt x="123" y="60"/>
                  </a:lnTo>
                  <a:lnTo>
                    <a:pt x="123" y="71"/>
                  </a:lnTo>
                  <a:lnTo>
                    <a:pt x="121" y="82"/>
                  </a:lnTo>
                  <a:lnTo>
                    <a:pt x="117" y="91"/>
                  </a:lnTo>
                  <a:lnTo>
                    <a:pt x="111" y="97"/>
                  </a:lnTo>
                  <a:lnTo>
                    <a:pt x="106" y="102"/>
                  </a:lnTo>
                  <a:lnTo>
                    <a:pt x="99" y="104"/>
                  </a:lnTo>
                  <a:lnTo>
                    <a:pt x="94" y="106"/>
                  </a:lnTo>
                  <a:lnTo>
                    <a:pt x="88" y="107"/>
                  </a:lnTo>
                  <a:lnTo>
                    <a:pt x="82" y="107"/>
                  </a:lnTo>
                  <a:lnTo>
                    <a:pt x="75" y="107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5"/>
                  </a:lnTo>
                  <a:lnTo>
                    <a:pt x="57" y="104"/>
                  </a:lnTo>
                  <a:lnTo>
                    <a:pt x="53" y="102"/>
                  </a:lnTo>
                  <a:lnTo>
                    <a:pt x="49" y="100"/>
                  </a:lnTo>
                  <a:lnTo>
                    <a:pt x="44" y="99"/>
                  </a:lnTo>
                  <a:lnTo>
                    <a:pt x="40" y="98"/>
                  </a:lnTo>
                  <a:lnTo>
                    <a:pt x="35" y="97"/>
                  </a:lnTo>
                  <a:lnTo>
                    <a:pt x="32" y="91"/>
                  </a:lnTo>
                  <a:lnTo>
                    <a:pt x="27" y="88"/>
                  </a:lnTo>
                  <a:lnTo>
                    <a:pt x="22" y="84"/>
                  </a:lnTo>
                  <a:lnTo>
                    <a:pt x="19" y="77"/>
                  </a:lnTo>
                  <a:lnTo>
                    <a:pt x="14" y="73"/>
                  </a:lnTo>
                  <a:lnTo>
                    <a:pt x="11" y="67"/>
                  </a:lnTo>
                  <a:lnTo>
                    <a:pt x="8" y="61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3" y="3"/>
                  </a:lnTo>
                  <a:lnTo>
                    <a:pt x="71" y="6"/>
                  </a:lnTo>
                  <a:lnTo>
                    <a:pt x="79" y="8"/>
                  </a:lnTo>
                  <a:lnTo>
                    <a:pt x="87" y="13"/>
                  </a:lnTo>
                  <a:lnTo>
                    <a:pt x="94" y="18"/>
                  </a:lnTo>
                  <a:lnTo>
                    <a:pt x="99" y="23"/>
                  </a:lnTo>
                  <a:lnTo>
                    <a:pt x="105" y="30"/>
                  </a:lnTo>
                  <a:lnTo>
                    <a:pt x="110" y="37"/>
                  </a:lnTo>
                  <a:lnTo>
                    <a:pt x="114" y="44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4" name="Freeform 34"/>
            <p:cNvSpPr>
              <a:spLocks/>
            </p:cNvSpPr>
            <p:nvPr/>
          </p:nvSpPr>
          <p:spPr bwMode="auto">
            <a:xfrm>
              <a:off x="4896" y="777"/>
              <a:ext cx="61" cy="57"/>
            </a:xfrm>
            <a:custGeom>
              <a:avLst/>
              <a:gdLst>
                <a:gd name="T0" fmla="*/ 1 w 122"/>
                <a:gd name="T1" fmla="*/ 1 h 114"/>
                <a:gd name="T2" fmla="*/ 1 w 122"/>
                <a:gd name="T3" fmla="*/ 0 h 114"/>
                <a:gd name="T4" fmla="*/ 1 w 122"/>
                <a:gd name="T5" fmla="*/ 1 h 114"/>
                <a:gd name="T6" fmla="*/ 1 w 122"/>
                <a:gd name="T7" fmla="*/ 1 h 114"/>
                <a:gd name="T8" fmla="*/ 1 w 122"/>
                <a:gd name="T9" fmla="*/ 1 h 114"/>
                <a:gd name="T10" fmla="*/ 2 w 122"/>
                <a:gd name="T11" fmla="*/ 1 h 114"/>
                <a:gd name="T12" fmla="*/ 2 w 122"/>
                <a:gd name="T13" fmla="*/ 1 h 114"/>
                <a:gd name="T14" fmla="*/ 2 w 122"/>
                <a:gd name="T15" fmla="*/ 1 h 114"/>
                <a:gd name="T16" fmla="*/ 2 w 122"/>
                <a:gd name="T17" fmla="*/ 1 h 114"/>
                <a:gd name="T18" fmla="*/ 2 w 122"/>
                <a:gd name="T19" fmla="*/ 1 h 114"/>
                <a:gd name="T20" fmla="*/ 2 w 122"/>
                <a:gd name="T21" fmla="*/ 1 h 114"/>
                <a:gd name="T22" fmla="*/ 2 w 122"/>
                <a:gd name="T23" fmla="*/ 1 h 114"/>
                <a:gd name="T24" fmla="*/ 2 w 122"/>
                <a:gd name="T25" fmla="*/ 1 h 114"/>
                <a:gd name="T26" fmla="*/ 2 w 122"/>
                <a:gd name="T27" fmla="*/ 2 h 114"/>
                <a:gd name="T28" fmla="*/ 2 w 122"/>
                <a:gd name="T29" fmla="*/ 2 h 114"/>
                <a:gd name="T30" fmla="*/ 2 w 122"/>
                <a:gd name="T31" fmla="*/ 2 h 114"/>
                <a:gd name="T32" fmla="*/ 2 w 122"/>
                <a:gd name="T33" fmla="*/ 2 h 114"/>
                <a:gd name="T34" fmla="*/ 2 w 122"/>
                <a:gd name="T35" fmla="*/ 2 h 114"/>
                <a:gd name="T36" fmla="*/ 2 w 122"/>
                <a:gd name="T37" fmla="*/ 2 h 114"/>
                <a:gd name="T38" fmla="*/ 2 w 122"/>
                <a:gd name="T39" fmla="*/ 2 h 114"/>
                <a:gd name="T40" fmla="*/ 2 w 122"/>
                <a:gd name="T41" fmla="*/ 2 h 114"/>
                <a:gd name="T42" fmla="*/ 2 w 122"/>
                <a:gd name="T43" fmla="*/ 2 h 114"/>
                <a:gd name="T44" fmla="*/ 2 w 122"/>
                <a:gd name="T45" fmla="*/ 2 h 114"/>
                <a:gd name="T46" fmla="*/ 2 w 122"/>
                <a:gd name="T47" fmla="*/ 2 h 114"/>
                <a:gd name="T48" fmla="*/ 2 w 122"/>
                <a:gd name="T49" fmla="*/ 2 h 114"/>
                <a:gd name="T50" fmla="*/ 2 w 122"/>
                <a:gd name="T51" fmla="*/ 2 h 114"/>
                <a:gd name="T52" fmla="*/ 2 w 122"/>
                <a:gd name="T53" fmla="*/ 2 h 114"/>
                <a:gd name="T54" fmla="*/ 1 w 122"/>
                <a:gd name="T55" fmla="*/ 2 h 114"/>
                <a:gd name="T56" fmla="*/ 1 w 122"/>
                <a:gd name="T57" fmla="*/ 2 h 114"/>
                <a:gd name="T58" fmla="*/ 1 w 122"/>
                <a:gd name="T59" fmla="*/ 2 h 114"/>
                <a:gd name="T60" fmla="*/ 1 w 122"/>
                <a:gd name="T61" fmla="*/ 2 h 114"/>
                <a:gd name="T62" fmla="*/ 1 w 122"/>
                <a:gd name="T63" fmla="*/ 2 h 114"/>
                <a:gd name="T64" fmla="*/ 1 w 122"/>
                <a:gd name="T65" fmla="*/ 2 h 114"/>
                <a:gd name="T66" fmla="*/ 1 w 122"/>
                <a:gd name="T67" fmla="*/ 2 h 114"/>
                <a:gd name="T68" fmla="*/ 1 w 122"/>
                <a:gd name="T69" fmla="*/ 2 h 114"/>
                <a:gd name="T70" fmla="*/ 1 w 122"/>
                <a:gd name="T71" fmla="*/ 2 h 114"/>
                <a:gd name="T72" fmla="*/ 1 w 122"/>
                <a:gd name="T73" fmla="*/ 2 h 114"/>
                <a:gd name="T74" fmla="*/ 1 w 122"/>
                <a:gd name="T75" fmla="*/ 2 h 114"/>
                <a:gd name="T76" fmla="*/ 1 w 122"/>
                <a:gd name="T77" fmla="*/ 2 h 114"/>
                <a:gd name="T78" fmla="*/ 1 w 122"/>
                <a:gd name="T79" fmla="*/ 2 h 114"/>
                <a:gd name="T80" fmla="*/ 1 w 122"/>
                <a:gd name="T81" fmla="*/ 2 h 114"/>
                <a:gd name="T82" fmla="*/ 1 w 122"/>
                <a:gd name="T83" fmla="*/ 2 h 114"/>
                <a:gd name="T84" fmla="*/ 1 w 122"/>
                <a:gd name="T85" fmla="*/ 1 h 114"/>
                <a:gd name="T86" fmla="*/ 1 w 122"/>
                <a:gd name="T87" fmla="*/ 1 h 114"/>
                <a:gd name="T88" fmla="*/ 0 w 122"/>
                <a:gd name="T89" fmla="*/ 1 h 114"/>
                <a:gd name="T90" fmla="*/ 0 w 122"/>
                <a:gd name="T91" fmla="*/ 1 h 114"/>
                <a:gd name="T92" fmla="*/ 0 w 122"/>
                <a:gd name="T93" fmla="*/ 1 h 114"/>
                <a:gd name="T94" fmla="*/ 1 w 122"/>
                <a:gd name="T95" fmla="*/ 1 h 114"/>
                <a:gd name="T96" fmla="*/ 1 w 122"/>
                <a:gd name="T97" fmla="*/ 1 h 114"/>
                <a:gd name="T98" fmla="*/ 1 w 122"/>
                <a:gd name="T99" fmla="*/ 1 h 114"/>
                <a:gd name="T100" fmla="*/ 1 w 122"/>
                <a:gd name="T101" fmla="*/ 1 h 114"/>
                <a:gd name="T102" fmla="*/ 1 w 122"/>
                <a:gd name="T103" fmla="*/ 0 h 114"/>
                <a:gd name="T104" fmla="*/ 1 w 122"/>
                <a:gd name="T105" fmla="*/ 1 h 114"/>
                <a:gd name="T106" fmla="*/ 1 w 122"/>
                <a:gd name="T107" fmla="*/ 1 h 114"/>
                <a:gd name="T108" fmla="*/ 1 w 122"/>
                <a:gd name="T109" fmla="*/ 1 h 114"/>
                <a:gd name="T110" fmla="*/ 1 w 122"/>
                <a:gd name="T111" fmla="*/ 1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"/>
                <a:gd name="T169" fmla="*/ 0 h 114"/>
                <a:gd name="T170" fmla="*/ 122 w 122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" h="114">
                  <a:moveTo>
                    <a:pt x="44" y="1"/>
                  </a:moveTo>
                  <a:lnTo>
                    <a:pt x="47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6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2"/>
                  </a:lnTo>
                  <a:lnTo>
                    <a:pt x="101" y="27"/>
                  </a:lnTo>
                  <a:lnTo>
                    <a:pt x="111" y="39"/>
                  </a:lnTo>
                  <a:lnTo>
                    <a:pt x="119" y="53"/>
                  </a:lnTo>
                  <a:lnTo>
                    <a:pt x="122" y="68"/>
                  </a:lnTo>
                  <a:lnTo>
                    <a:pt x="122" y="84"/>
                  </a:lnTo>
                  <a:lnTo>
                    <a:pt x="118" y="90"/>
                  </a:lnTo>
                  <a:lnTo>
                    <a:pt x="114" y="95"/>
                  </a:lnTo>
                  <a:lnTo>
                    <a:pt x="108" y="100"/>
                  </a:lnTo>
                  <a:lnTo>
                    <a:pt x="104" y="105"/>
                  </a:lnTo>
                  <a:lnTo>
                    <a:pt x="98" y="108"/>
                  </a:lnTo>
                  <a:lnTo>
                    <a:pt x="92" y="110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6" y="111"/>
                  </a:lnTo>
                  <a:lnTo>
                    <a:pt x="73" y="110"/>
                  </a:lnTo>
                  <a:lnTo>
                    <a:pt x="68" y="110"/>
                  </a:lnTo>
                  <a:lnTo>
                    <a:pt x="65" y="110"/>
                  </a:lnTo>
                  <a:lnTo>
                    <a:pt x="63" y="108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51" y="105"/>
                  </a:lnTo>
                  <a:lnTo>
                    <a:pt x="46" y="103"/>
                  </a:lnTo>
                  <a:lnTo>
                    <a:pt x="42" y="103"/>
                  </a:lnTo>
                  <a:lnTo>
                    <a:pt x="42" y="100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5" y="97"/>
                  </a:lnTo>
                  <a:lnTo>
                    <a:pt x="25" y="88"/>
                  </a:lnTo>
                  <a:lnTo>
                    <a:pt x="17" y="80"/>
                  </a:lnTo>
                  <a:lnTo>
                    <a:pt x="9" y="71"/>
                  </a:lnTo>
                  <a:lnTo>
                    <a:pt x="5" y="58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4" y="24"/>
                  </a:lnTo>
                  <a:lnTo>
                    <a:pt x="9" y="15"/>
                  </a:lnTo>
                  <a:lnTo>
                    <a:pt x="17" y="9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5" name="Freeform 35"/>
            <p:cNvSpPr>
              <a:spLocks/>
            </p:cNvSpPr>
            <p:nvPr/>
          </p:nvSpPr>
          <p:spPr bwMode="auto">
            <a:xfrm>
              <a:off x="5056" y="801"/>
              <a:ext cx="59" cy="54"/>
            </a:xfrm>
            <a:custGeom>
              <a:avLst/>
              <a:gdLst>
                <a:gd name="T0" fmla="*/ 1 w 119"/>
                <a:gd name="T1" fmla="*/ 1 h 108"/>
                <a:gd name="T2" fmla="*/ 1 w 119"/>
                <a:gd name="T3" fmla="*/ 1 h 108"/>
                <a:gd name="T4" fmla="*/ 1 w 119"/>
                <a:gd name="T5" fmla="*/ 2 h 108"/>
                <a:gd name="T6" fmla="*/ 1 w 119"/>
                <a:gd name="T7" fmla="*/ 2 h 108"/>
                <a:gd name="T8" fmla="*/ 1 w 119"/>
                <a:gd name="T9" fmla="*/ 2 h 108"/>
                <a:gd name="T10" fmla="*/ 1 w 119"/>
                <a:gd name="T11" fmla="*/ 2 h 108"/>
                <a:gd name="T12" fmla="*/ 1 w 119"/>
                <a:gd name="T13" fmla="*/ 2 h 108"/>
                <a:gd name="T14" fmla="*/ 1 w 119"/>
                <a:gd name="T15" fmla="*/ 2 h 108"/>
                <a:gd name="T16" fmla="*/ 1 w 119"/>
                <a:gd name="T17" fmla="*/ 2 h 108"/>
                <a:gd name="T18" fmla="*/ 1 w 119"/>
                <a:gd name="T19" fmla="*/ 2 h 108"/>
                <a:gd name="T20" fmla="*/ 1 w 119"/>
                <a:gd name="T21" fmla="*/ 2 h 108"/>
                <a:gd name="T22" fmla="*/ 1 w 119"/>
                <a:gd name="T23" fmla="*/ 2 h 108"/>
                <a:gd name="T24" fmla="*/ 1 w 119"/>
                <a:gd name="T25" fmla="*/ 2 h 108"/>
                <a:gd name="T26" fmla="*/ 0 w 119"/>
                <a:gd name="T27" fmla="*/ 2 h 108"/>
                <a:gd name="T28" fmla="*/ 0 w 119"/>
                <a:gd name="T29" fmla="*/ 2 h 108"/>
                <a:gd name="T30" fmla="*/ 0 w 119"/>
                <a:gd name="T31" fmla="*/ 2 h 108"/>
                <a:gd name="T32" fmla="*/ 0 w 119"/>
                <a:gd name="T33" fmla="*/ 2 h 108"/>
                <a:gd name="T34" fmla="*/ 0 w 119"/>
                <a:gd name="T35" fmla="*/ 2 h 108"/>
                <a:gd name="T36" fmla="*/ 0 w 119"/>
                <a:gd name="T37" fmla="*/ 2 h 108"/>
                <a:gd name="T38" fmla="*/ 0 w 119"/>
                <a:gd name="T39" fmla="*/ 2 h 108"/>
                <a:gd name="T40" fmla="*/ 0 w 119"/>
                <a:gd name="T41" fmla="*/ 2 h 108"/>
                <a:gd name="T42" fmla="*/ 0 w 119"/>
                <a:gd name="T43" fmla="*/ 2 h 108"/>
                <a:gd name="T44" fmla="*/ 0 w 119"/>
                <a:gd name="T45" fmla="*/ 1 h 108"/>
                <a:gd name="T46" fmla="*/ 0 w 119"/>
                <a:gd name="T47" fmla="*/ 1 h 108"/>
                <a:gd name="T48" fmla="*/ 0 w 119"/>
                <a:gd name="T49" fmla="*/ 1 h 108"/>
                <a:gd name="T50" fmla="*/ 0 w 119"/>
                <a:gd name="T51" fmla="*/ 1 h 108"/>
                <a:gd name="T52" fmla="*/ 0 w 119"/>
                <a:gd name="T53" fmla="*/ 1 h 108"/>
                <a:gd name="T54" fmla="*/ 0 w 119"/>
                <a:gd name="T55" fmla="*/ 1 h 108"/>
                <a:gd name="T56" fmla="*/ 0 w 119"/>
                <a:gd name="T57" fmla="*/ 1 h 108"/>
                <a:gd name="T58" fmla="*/ 0 w 119"/>
                <a:gd name="T59" fmla="*/ 0 h 108"/>
                <a:gd name="T60" fmla="*/ 0 w 119"/>
                <a:gd name="T61" fmla="*/ 1 h 108"/>
                <a:gd name="T62" fmla="*/ 1 w 119"/>
                <a:gd name="T63" fmla="*/ 1 h 108"/>
                <a:gd name="T64" fmla="*/ 1 w 119"/>
                <a:gd name="T65" fmla="*/ 1 h 108"/>
                <a:gd name="T66" fmla="*/ 1 w 119"/>
                <a:gd name="T67" fmla="*/ 1 h 108"/>
                <a:gd name="T68" fmla="*/ 1 w 119"/>
                <a:gd name="T69" fmla="*/ 1 h 108"/>
                <a:gd name="T70" fmla="*/ 1 w 119"/>
                <a:gd name="T71" fmla="*/ 1 h 108"/>
                <a:gd name="T72" fmla="*/ 1 w 119"/>
                <a:gd name="T73" fmla="*/ 1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9"/>
                <a:gd name="T112" fmla="*/ 0 h 108"/>
                <a:gd name="T113" fmla="*/ 119 w 119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9" h="108">
                  <a:moveTo>
                    <a:pt x="116" y="53"/>
                  </a:moveTo>
                  <a:lnTo>
                    <a:pt x="118" y="61"/>
                  </a:lnTo>
                  <a:lnTo>
                    <a:pt x="119" y="69"/>
                  </a:lnTo>
                  <a:lnTo>
                    <a:pt x="118" y="78"/>
                  </a:lnTo>
                  <a:lnTo>
                    <a:pt x="116" y="86"/>
                  </a:lnTo>
                  <a:lnTo>
                    <a:pt x="112" y="92"/>
                  </a:lnTo>
                  <a:lnTo>
                    <a:pt x="106" y="98"/>
                  </a:lnTo>
                  <a:lnTo>
                    <a:pt x="99" y="101"/>
                  </a:lnTo>
                  <a:lnTo>
                    <a:pt x="91" y="106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4" y="108"/>
                  </a:lnTo>
                  <a:lnTo>
                    <a:pt x="68" y="108"/>
                  </a:lnTo>
                  <a:lnTo>
                    <a:pt x="63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2" y="97"/>
                  </a:lnTo>
                  <a:lnTo>
                    <a:pt x="36" y="93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15" y="76"/>
                  </a:lnTo>
                  <a:lnTo>
                    <a:pt x="7" y="63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66" y="5"/>
                  </a:lnTo>
                  <a:lnTo>
                    <a:pt x="79" y="10"/>
                  </a:lnTo>
                  <a:lnTo>
                    <a:pt x="90" y="20"/>
                  </a:lnTo>
                  <a:lnTo>
                    <a:pt x="99" y="29"/>
                  </a:lnTo>
                  <a:lnTo>
                    <a:pt x="109" y="40"/>
                  </a:lnTo>
                  <a:lnTo>
                    <a:pt x="11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6" name="Freeform 36"/>
            <p:cNvSpPr>
              <a:spLocks/>
            </p:cNvSpPr>
            <p:nvPr/>
          </p:nvSpPr>
          <p:spPr bwMode="auto">
            <a:xfrm>
              <a:off x="4837" y="835"/>
              <a:ext cx="61" cy="55"/>
            </a:xfrm>
            <a:custGeom>
              <a:avLst/>
              <a:gdLst>
                <a:gd name="T0" fmla="*/ 1 w 123"/>
                <a:gd name="T1" fmla="*/ 1 h 109"/>
                <a:gd name="T2" fmla="*/ 1 w 123"/>
                <a:gd name="T3" fmla="*/ 2 h 109"/>
                <a:gd name="T4" fmla="*/ 1 w 123"/>
                <a:gd name="T5" fmla="*/ 2 h 109"/>
                <a:gd name="T6" fmla="*/ 1 w 123"/>
                <a:gd name="T7" fmla="*/ 2 h 109"/>
                <a:gd name="T8" fmla="*/ 1 w 123"/>
                <a:gd name="T9" fmla="*/ 2 h 109"/>
                <a:gd name="T10" fmla="*/ 1 w 123"/>
                <a:gd name="T11" fmla="*/ 2 h 109"/>
                <a:gd name="T12" fmla="*/ 1 w 123"/>
                <a:gd name="T13" fmla="*/ 2 h 109"/>
                <a:gd name="T14" fmla="*/ 1 w 123"/>
                <a:gd name="T15" fmla="*/ 2 h 109"/>
                <a:gd name="T16" fmla="*/ 1 w 123"/>
                <a:gd name="T17" fmla="*/ 2 h 109"/>
                <a:gd name="T18" fmla="*/ 1 w 123"/>
                <a:gd name="T19" fmla="*/ 2 h 109"/>
                <a:gd name="T20" fmla="*/ 1 w 123"/>
                <a:gd name="T21" fmla="*/ 2 h 109"/>
                <a:gd name="T22" fmla="*/ 1 w 123"/>
                <a:gd name="T23" fmla="*/ 2 h 109"/>
                <a:gd name="T24" fmla="*/ 1 w 123"/>
                <a:gd name="T25" fmla="*/ 2 h 109"/>
                <a:gd name="T26" fmla="*/ 1 w 123"/>
                <a:gd name="T27" fmla="*/ 2 h 109"/>
                <a:gd name="T28" fmla="*/ 1 w 123"/>
                <a:gd name="T29" fmla="*/ 2 h 109"/>
                <a:gd name="T30" fmla="*/ 0 w 123"/>
                <a:gd name="T31" fmla="*/ 2 h 109"/>
                <a:gd name="T32" fmla="*/ 0 w 123"/>
                <a:gd name="T33" fmla="*/ 2 h 109"/>
                <a:gd name="T34" fmla="*/ 0 w 123"/>
                <a:gd name="T35" fmla="*/ 2 h 109"/>
                <a:gd name="T36" fmla="*/ 0 w 123"/>
                <a:gd name="T37" fmla="*/ 2 h 109"/>
                <a:gd name="T38" fmla="*/ 0 w 123"/>
                <a:gd name="T39" fmla="*/ 2 h 109"/>
                <a:gd name="T40" fmla="*/ 0 w 123"/>
                <a:gd name="T41" fmla="*/ 2 h 109"/>
                <a:gd name="T42" fmla="*/ 0 w 123"/>
                <a:gd name="T43" fmla="*/ 2 h 109"/>
                <a:gd name="T44" fmla="*/ 0 w 123"/>
                <a:gd name="T45" fmla="*/ 2 h 109"/>
                <a:gd name="T46" fmla="*/ 0 w 123"/>
                <a:gd name="T47" fmla="*/ 2 h 109"/>
                <a:gd name="T48" fmla="*/ 0 w 123"/>
                <a:gd name="T49" fmla="*/ 2 h 109"/>
                <a:gd name="T50" fmla="*/ 0 w 123"/>
                <a:gd name="T51" fmla="*/ 2 h 109"/>
                <a:gd name="T52" fmla="*/ 0 w 123"/>
                <a:gd name="T53" fmla="*/ 2 h 109"/>
                <a:gd name="T54" fmla="*/ 0 w 123"/>
                <a:gd name="T55" fmla="*/ 2 h 109"/>
                <a:gd name="T56" fmla="*/ 0 w 123"/>
                <a:gd name="T57" fmla="*/ 1 h 109"/>
                <a:gd name="T58" fmla="*/ 0 w 123"/>
                <a:gd name="T59" fmla="*/ 1 h 109"/>
                <a:gd name="T60" fmla="*/ 0 w 123"/>
                <a:gd name="T61" fmla="*/ 1 h 109"/>
                <a:gd name="T62" fmla="*/ 0 w 123"/>
                <a:gd name="T63" fmla="*/ 1 h 109"/>
                <a:gd name="T64" fmla="*/ 0 w 123"/>
                <a:gd name="T65" fmla="*/ 1 h 109"/>
                <a:gd name="T66" fmla="*/ 0 w 123"/>
                <a:gd name="T67" fmla="*/ 1 h 109"/>
                <a:gd name="T68" fmla="*/ 0 w 123"/>
                <a:gd name="T69" fmla="*/ 1 h 109"/>
                <a:gd name="T70" fmla="*/ 0 w 123"/>
                <a:gd name="T71" fmla="*/ 1 h 109"/>
                <a:gd name="T72" fmla="*/ 0 w 123"/>
                <a:gd name="T73" fmla="*/ 1 h 109"/>
                <a:gd name="T74" fmla="*/ 0 w 123"/>
                <a:gd name="T75" fmla="*/ 1 h 109"/>
                <a:gd name="T76" fmla="*/ 0 w 123"/>
                <a:gd name="T77" fmla="*/ 1 h 109"/>
                <a:gd name="T78" fmla="*/ 0 w 123"/>
                <a:gd name="T79" fmla="*/ 1 h 109"/>
                <a:gd name="T80" fmla="*/ 0 w 123"/>
                <a:gd name="T81" fmla="*/ 0 h 109"/>
                <a:gd name="T82" fmla="*/ 0 w 123"/>
                <a:gd name="T83" fmla="*/ 1 h 109"/>
                <a:gd name="T84" fmla="*/ 1 w 123"/>
                <a:gd name="T85" fmla="*/ 1 h 109"/>
                <a:gd name="T86" fmla="*/ 1 w 123"/>
                <a:gd name="T87" fmla="*/ 1 h 109"/>
                <a:gd name="T88" fmla="*/ 1 w 123"/>
                <a:gd name="T89" fmla="*/ 1 h 109"/>
                <a:gd name="T90" fmla="*/ 1 w 123"/>
                <a:gd name="T91" fmla="*/ 1 h 109"/>
                <a:gd name="T92" fmla="*/ 1 w 123"/>
                <a:gd name="T93" fmla="*/ 1 h 109"/>
                <a:gd name="T94" fmla="*/ 1 w 123"/>
                <a:gd name="T95" fmla="*/ 1 h 109"/>
                <a:gd name="T96" fmla="*/ 1 w 123"/>
                <a:gd name="T97" fmla="*/ 1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09"/>
                <a:gd name="T149" fmla="*/ 123 w 123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09">
                  <a:moveTo>
                    <a:pt x="122" y="56"/>
                  </a:moveTo>
                  <a:lnTo>
                    <a:pt x="123" y="67"/>
                  </a:lnTo>
                  <a:lnTo>
                    <a:pt x="123" y="77"/>
                  </a:lnTo>
                  <a:lnTo>
                    <a:pt x="120" y="86"/>
                  </a:lnTo>
                  <a:lnTo>
                    <a:pt x="115" y="96"/>
                  </a:lnTo>
                  <a:lnTo>
                    <a:pt x="110" y="99"/>
                  </a:lnTo>
                  <a:lnTo>
                    <a:pt x="104" y="102"/>
                  </a:lnTo>
                  <a:lnTo>
                    <a:pt x="99" y="106"/>
                  </a:lnTo>
                  <a:lnTo>
                    <a:pt x="93" y="108"/>
                  </a:lnTo>
                  <a:lnTo>
                    <a:pt x="88" y="108"/>
                  </a:lnTo>
                  <a:lnTo>
                    <a:pt x="81" y="109"/>
                  </a:lnTo>
                  <a:lnTo>
                    <a:pt x="76" y="109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9" y="106"/>
                  </a:lnTo>
                  <a:lnTo>
                    <a:pt x="54" y="102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4" y="98"/>
                  </a:lnTo>
                  <a:lnTo>
                    <a:pt x="41" y="96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24" y="86"/>
                  </a:lnTo>
                  <a:lnTo>
                    <a:pt x="23" y="87"/>
                  </a:lnTo>
                  <a:lnTo>
                    <a:pt x="20" y="82"/>
                  </a:lnTo>
                  <a:lnTo>
                    <a:pt x="14" y="75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2" y="52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5" y="6"/>
                  </a:lnTo>
                  <a:lnTo>
                    <a:pt x="78" y="10"/>
                  </a:lnTo>
                  <a:lnTo>
                    <a:pt x="89" y="16"/>
                  </a:lnTo>
                  <a:lnTo>
                    <a:pt x="100" y="24"/>
                  </a:lnTo>
                  <a:lnTo>
                    <a:pt x="109" y="33"/>
                  </a:lnTo>
                  <a:lnTo>
                    <a:pt x="116" y="44"/>
                  </a:lnTo>
                  <a:lnTo>
                    <a:pt x="1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7" name="Freeform 37"/>
            <p:cNvSpPr>
              <a:spLocks/>
            </p:cNvSpPr>
            <p:nvPr/>
          </p:nvSpPr>
          <p:spPr bwMode="auto">
            <a:xfrm>
              <a:off x="5012" y="847"/>
              <a:ext cx="170" cy="366"/>
            </a:xfrm>
            <a:custGeom>
              <a:avLst/>
              <a:gdLst>
                <a:gd name="T0" fmla="*/ 5 w 338"/>
                <a:gd name="T1" fmla="*/ 5 h 733"/>
                <a:gd name="T2" fmla="*/ 4 w 338"/>
                <a:gd name="T3" fmla="*/ 7 h 733"/>
                <a:gd name="T4" fmla="*/ 1 w 338"/>
                <a:gd name="T5" fmla="*/ 10 h 733"/>
                <a:gd name="T6" fmla="*/ 0 w 338"/>
                <a:gd name="T7" fmla="*/ 11 h 733"/>
                <a:gd name="T8" fmla="*/ 1 w 338"/>
                <a:gd name="T9" fmla="*/ 9 h 733"/>
                <a:gd name="T10" fmla="*/ 1 w 338"/>
                <a:gd name="T11" fmla="*/ 8 h 733"/>
                <a:gd name="T12" fmla="*/ 1 w 338"/>
                <a:gd name="T13" fmla="*/ 7 h 733"/>
                <a:gd name="T14" fmla="*/ 1 w 338"/>
                <a:gd name="T15" fmla="*/ 5 h 733"/>
                <a:gd name="T16" fmla="*/ 1 w 338"/>
                <a:gd name="T17" fmla="*/ 5 h 733"/>
                <a:gd name="T18" fmla="*/ 1 w 338"/>
                <a:gd name="T19" fmla="*/ 5 h 733"/>
                <a:gd name="T20" fmla="*/ 1 w 338"/>
                <a:gd name="T21" fmla="*/ 5 h 733"/>
                <a:gd name="T22" fmla="*/ 1 w 338"/>
                <a:gd name="T23" fmla="*/ 5 h 733"/>
                <a:gd name="T24" fmla="*/ 1 w 338"/>
                <a:gd name="T25" fmla="*/ 5 h 733"/>
                <a:gd name="T26" fmla="*/ 1 w 338"/>
                <a:gd name="T27" fmla="*/ 4 h 733"/>
                <a:gd name="T28" fmla="*/ 2 w 338"/>
                <a:gd name="T29" fmla="*/ 4 h 733"/>
                <a:gd name="T30" fmla="*/ 2 w 338"/>
                <a:gd name="T31" fmla="*/ 4 h 733"/>
                <a:gd name="T32" fmla="*/ 2 w 338"/>
                <a:gd name="T33" fmla="*/ 3 h 733"/>
                <a:gd name="T34" fmla="*/ 3 w 338"/>
                <a:gd name="T35" fmla="*/ 3 h 733"/>
                <a:gd name="T36" fmla="*/ 3 w 338"/>
                <a:gd name="T37" fmla="*/ 3 h 733"/>
                <a:gd name="T38" fmla="*/ 3 w 338"/>
                <a:gd name="T39" fmla="*/ 2 h 733"/>
                <a:gd name="T40" fmla="*/ 4 w 338"/>
                <a:gd name="T41" fmla="*/ 2 h 733"/>
                <a:gd name="T42" fmla="*/ 4 w 338"/>
                <a:gd name="T43" fmla="*/ 2 h 733"/>
                <a:gd name="T44" fmla="*/ 4 w 338"/>
                <a:gd name="T45" fmla="*/ 1 h 733"/>
                <a:gd name="T46" fmla="*/ 4 w 338"/>
                <a:gd name="T47" fmla="*/ 1 h 733"/>
                <a:gd name="T48" fmla="*/ 5 w 338"/>
                <a:gd name="T49" fmla="*/ 1 h 733"/>
                <a:gd name="T50" fmla="*/ 5 w 338"/>
                <a:gd name="T51" fmla="*/ 0 h 733"/>
                <a:gd name="T52" fmla="*/ 5 w 338"/>
                <a:gd name="T53" fmla="*/ 0 h 733"/>
                <a:gd name="T54" fmla="*/ 6 w 338"/>
                <a:gd name="T55" fmla="*/ 0 h 733"/>
                <a:gd name="T56" fmla="*/ 6 w 338"/>
                <a:gd name="T57" fmla="*/ 0 h 733"/>
                <a:gd name="T58" fmla="*/ 6 w 338"/>
                <a:gd name="T59" fmla="*/ 1 h 733"/>
                <a:gd name="T60" fmla="*/ 6 w 338"/>
                <a:gd name="T61" fmla="*/ 2 h 733"/>
                <a:gd name="T62" fmla="*/ 6 w 338"/>
                <a:gd name="T63" fmla="*/ 4 h 733"/>
                <a:gd name="T64" fmla="*/ 5 w 338"/>
                <a:gd name="T65" fmla="*/ 5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8"/>
                <a:gd name="T100" fmla="*/ 0 h 733"/>
                <a:gd name="T101" fmla="*/ 338 w 338"/>
                <a:gd name="T102" fmla="*/ 733 h 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8" h="733">
                  <a:moveTo>
                    <a:pt x="310" y="370"/>
                  </a:moveTo>
                  <a:lnTo>
                    <a:pt x="226" y="476"/>
                  </a:lnTo>
                  <a:lnTo>
                    <a:pt x="59" y="667"/>
                  </a:lnTo>
                  <a:lnTo>
                    <a:pt x="0" y="733"/>
                  </a:lnTo>
                  <a:lnTo>
                    <a:pt x="3" y="639"/>
                  </a:lnTo>
                  <a:lnTo>
                    <a:pt x="8" y="546"/>
                  </a:lnTo>
                  <a:lnTo>
                    <a:pt x="12" y="454"/>
                  </a:lnTo>
                  <a:lnTo>
                    <a:pt x="16" y="361"/>
                  </a:lnTo>
                  <a:lnTo>
                    <a:pt x="23" y="353"/>
                  </a:lnTo>
                  <a:lnTo>
                    <a:pt x="29" y="346"/>
                  </a:lnTo>
                  <a:lnTo>
                    <a:pt x="34" y="339"/>
                  </a:lnTo>
                  <a:lnTo>
                    <a:pt x="42" y="333"/>
                  </a:lnTo>
                  <a:lnTo>
                    <a:pt x="42" y="330"/>
                  </a:lnTo>
                  <a:lnTo>
                    <a:pt x="62" y="309"/>
                  </a:lnTo>
                  <a:lnTo>
                    <a:pt x="82" y="288"/>
                  </a:lnTo>
                  <a:lnTo>
                    <a:pt x="101" y="267"/>
                  </a:lnTo>
                  <a:lnTo>
                    <a:pt x="120" y="247"/>
                  </a:lnTo>
                  <a:lnTo>
                    <a:pt x="138" y="227"/>
                  </a:lnTo>
                  <a:lnTo>
                    <a:pt x="156" y="206"/>
                  </a:lnTo>
                  <a:lnTo>
                    <a:pt x="175" y="187"/>
                  </a:lnTo>
                  <a:lnTo>
                    <a:pt x="193" y="166"/>
                  </a:lnTo>
                  <a:lnTo>
                    <a:pt x="211" y="146"/>
                  </a:lnTo>
                  <a:lnTo>
                    <a:pt x="229" y="126"/>
                  </a:lnTo>
                  <a:lnTo>
                    <a:pt x="247" y="105"/>
                  </a:lnTo>
                  <a:lnTo>
                    <a:pt x="266" y="84"/>
                  </a:lnTo>
                  <a:lnTo>
                    <a:pt x="283" y="63"/>
                  </a:lnTo>
                  <a:lnTo>
                    <a:pt x="302" y="43"/>
                  </a:lnTo>
                  <a:lnTo>
                    <a:pt x="320" y="22"/>
                  </a:lnTo>
                  <a:lnTo>
                    <a:pt x="338" y="0"/>
                  </a:lnTo>
                  <a:lnTo>
                    <a:pt x="335" y="93"/>
                  </a:lnTo>
                  <a:lnTo>
                    <a:pt x="329" y="187"/>
                  </a:lnTo>
                  <a:lnTo>
                    <a:pt x="321" y="280"/>
                  </a:lnTo>
                  <a:lnTo>
                    <a:pt x="310" y="37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8" name="Freeform 38"/>
            <p:cNvSpPr>
              <a:spLocks/>
            </p:cNvSpPr>
            <p:nvPr/>
          </p:nvSpPr>
          <p:spPr bwMode="auto">
            <a:xfrm>
              <a:off x="5006" y="855"/>
              <a:ext cx="61" cy="56"/>
            </a:xfrm>
            <a:custGeom>
              <a:avLst/>
              <a:gdLst>
                <a:gd name="T0" fmla="*/ 1 w 121"/>
                <a:gd name="T1" fmla="*/ 1 h 112"/>
                <a:gd name="T2" fmla="*/ 2 w 121"/>
                <a:gd name="T3" fmla="*/ 1 h 112"/>
                <a:gd name="T4" fmla="*/ 2 w 121"/>
                <a:gd name="T5" fmla="*/ 1 h 112"/>
                <a:gd name="T6" fmla="*/ 2 w 121"/>
                <a:gd name="T7" fmla="*/ 1 h 112"/>
                <a:gd name="T8" fmla="*/ 2 w 121"/>
                <a:gd name="T9" fmla="*/ 1 h 112"/>
                <a:gd name="T10" fmla="*/ 2 w 121"/>
                <a:gd name="T11" fmla="*/ 1 h 112"/>
                <a:gd name="T12" fmla="*/ 2 w 121"/>
                <a:gd name="T13" fmla="*/ 1 h 112"/>
                <a:gd name="T14" fmla="*/ 2 w 121"/>
                <a:gd name="T15" fmla="*/ 1 h 112"/>
                <a:gd name="T16" fmla="*/ 2 w 121"/>
                <a:gd name="T17" fmla="*/ 2 h 112"/>
                <a:gd name="T18" fmla="*/ 2 w 121"/>
                <a:gd name="T19" fmla="*/ 2 h 112"/>
                <a:gd name="T20" fmla="*/ 2 w 121"/>
                <a:gd name="T21" fmla="*/ 2 h 112"/>
                <a:gd name="T22" fmla="*/ 2 w 121"/>
                <a:gd name="T23" fmla="*/ 2 h 112"/>
                <a:gd name="T24" fmla="*/ 2 w 121"/>
                <a:gd name="T25" fmla="*/ 2 h 112"/>
                <a:gd name="T26" fmla="*/ 2 w 121"/>
                <a:gd name="T27" fmla="*/ 2 h 112"/>
                <a:gd name="T28" fmla="*/ 2 w 121"/>
                <a:gd name="T29" fmla="*/ 2 h 112"/>
                <a:gd name="T30" fmla="*/ 2 w 121"/>
                <a:gd name="T31" fmla="*/ 2 h 112"/>
                <a:gd name="T32" fmla="*/ 2 w 121"/>
                <a:gd name="T33" fmla="*/ 2 h 112"/>
                <a:gd name="T34" fmla="*/ 1 w 121"/>
                <a:gd name="T35" fmla="*/ 2 h 112"/>
                <a:gd name="T36" fmla="*/ 1 w 121"/>
                <a:gd name="T37" fmla="*/ 2 h 112"/>
                <a:gd name="T38" fmla="*/ 1 w 121"/>
                <a:gd name="T39" fmla="*/ 2 h 112"/>
                <a:gd name="T40" fmla="*/ 1 w 121"/>
                <a:gd name="T41" fmla="*/ 2 h 112"/>
                <a:gd name="T42" fmla="*/ 1 w 121"/>
                <a:gd name="T43" fmla="*/ 2 h 112"/>
                <a:gd name="T44" fmla="*/ 1 w 121"/>
                <a:gd name="T45" fmla="*/ 2 h 112"/>
                <a:gd name="T46" fmla="*/ 1 w 121"/>
                <a:gd name="T47" fmla="*/ 2 h 112"/>
                <a:gd name="T48" fmla="*/ 1 w 121"/>
                <a:gd name="T49" fmla="*/ 2 h 112"/>
                <a:gd name="T50" fmla="*/ 1 w 121"/>
                <a:gd name="T51" fmla="*/ 2 h 112"/>
                <a:gd name="T52" fmla="*/ 1 w 121"/>
                <a:gd name="T53" fmla="*/ 1 h 112"/>
                <a:gd name="T54" fmla="*/ 0 w 121"/>
                <a:gd name="T55" fmla="*/ 1 h 112"/>
                <a:gd name="T56" fmla="*/ 1 w 121"/>
                <a:gd name="T57" fmla="*/ 1 h 112"/>
                <a:gd name="T58" fmla="*/ 1 w 121"/>
                <a:gd name="T59" fmla="*/ 1 h 112"/>
                <a:gd name="T60" fmla="*/ 1 w 121"/>
                <a:gd name="T61" fmla="*/ 1 h 112"/>
                <a:gd name="T62" fmla="*/ 1 w 121"/>
                <a:gd name="T63" fmla="*/ 1 h 112"/>
                <a:gd name="T64" fmla="*/ 1 w 121"/>
                <a:gd name="T65" fmla="*/ 1 h 112"/>
                <a:gd name="T66" fmla="*/ 1 w 121"/>
                <a:gd name="T67" fmla="*/ 1 h 112"/>
                <a:gd name="T68" fmla="*/ 1 w 121"/>
                <a:gd name="T69" fmla="*/ 1 h 112"/>
                <a:gd name="T70" fmla="*/ 1 w 121"/>
                <a:gd name="T71" fmla="*/ 1 h 112"/>
                <a:gd name="T72" fmla="*/ 1 w 121"/>
                <a:gd name="T73" fmla="*/ 0 h 112"/>
                <a:gd name="T74" fmla="*/ 1 w 121"/>
                <a:gd name="T75" fmla="*/ 1 h 112"/>
                <a:gd name="T76" fmla="*/ 1 w 121"/>
                <a:gd name="T77" fmla="*/ 1 h 112"/>
                <a:gd name="T78" fmla="*/ 1 w 121"/>
                <a:gd name="T79" fmla="*/ 1 h 112"/>
                <a:gd name="T80" fmla="*/ 1 w 121"/>
                <a:gd name="T81" fmla="*/ 1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12"/>
                <a:gd name="T125" fmla="*/ 121 w 121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12">
                  <a:moveTo>
                    <a:pt x="53" y="1"/>
                  </a:moveTo>
                  <a:lnTo>
                    <a:pt x="65" y="5"/>
                  </a:lnTo>
                  <a:lnTo>
                    <a:pt x="75" y="11"/>
                  </a:lnTo>
                  <a:lnTo>
                    <a:pt x="87" y="18"/>
                  </a:lnTo>
                  <a:lnTo>
                    <a:pt x="97" y="24"/>
                  </a:lnTo>
                  <a:lnTo>
                    <a:pt x="106" y="34"/>
                  </a:lnTo>
                  <a:lnTo>
                    <a:pt x="113" y="44"/>
                  </a:lnTo>
                  <a:lnTo>
                    <a:pt x="119" y="56"/>
                  </a:lnTo>
                  <a:lnTo>
                    <a:pt x="121" y="68"/>
                  </a:lnTo>
                  <a:lnTo>
                    <a:pt x="121" y="79"/>
                  </a:lnTo>
                  <a:lnTo>
                    <a:pt x="118" y="87"/>
                  </a:lnTo>
                  <a:lnTo>
                    <a:pt x="113" y="96"/>
                  </a:lnTo>
                  <a:lnTo>
                    <a:pt x="107" y="103"/>
                  </a:lnTo>
                  <a:lnTo>
                    <a:pt x="98" y="107"/>
                  </a:lnTo>
                  <a:lnTo>
                    <a:pt x="88" y="111"/>
                  </a:lnTo>
                  <a:lnTo>
                    <a:pt x="78" y="112"/>
                  </a:lnTo>
                  <a:lnTo>
                    <a:pt x="68" y="111"/>
                  </a:lnTo>
                  <a:lnTo>
                    <a:pt x="58" y="109"/>
                  </a:lnTo>
                  <a:lnTo>
                    <a:pt x="49" y="104"/>
                  </a:lnTo>
                  <a:lnTo>
                    <a:pt x="38" y="99"/>
                  </a:lnTo>
                  <a:lnTo>
                    <a:pt x="29" y="92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19" y="81"/>
                  </a:lnTo>
                  <a:lnTo>
                    <a:pt x="14" y="79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5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99" name="Freeform 39"/>
            <p:cNvSpPr>
              <a:spLocks/>
            </p:cNvSpPr>
            <p:nvPr/>
          </p:nvSpPr>
          <p:spPr bwMode="auto">
            <a:xfrm>
              <a:off x="4769" y="875"/>
              <a:ext cx="245" cy="337"/>
            </a:xfrm>
            <a:custGeom>
              <a:avLst/>
              <a:gdLst>
                <a:gd name="T0" fmla="*/ 1 w 489"/>
                <a:gd name="T1" fmla="*/ 0 h 675"/>
                <a:gd name="T2" fmla="*/ 1 w 489"/>
                <a:gd name="T3" fmla="*/ 0 h 675"/>
                <a:gd name="T4" fmla="*/ 1 w 489"/>
                <a:gd name="T5" fmla="*/ 0 h 675"/>
                <a:gd name="T6" fmla="*/ 1 w 489"/>
                <a:gd name="T7" fmla="*/ 0 h 675"/>
                <a:gd name="T8" fmla="*/ 1 w 489"/>
                <a:gd name="T9" fmla="*/ 0 h 675"/>
                <a:gd name="T10" fmla="*/ 1 w 489"/>
                <a:gd name="T11" fmla="*/ 0 h 675"/>
                <a:gd name="T12" fmla="*/ 2 w 489"/>
                <a:gd name="T13" fmla="*/ 0 h 675"/>
                <a:gd name="T14" fmla="*/ 2 w 489"/>
                <a:gd name="T15" fmla="*/ 0 h 675"/>
                <a:gd name="T16" fmla="*/ 3 w 489"/>
                <a:gd name="T17" fmla="*/ 1 h 675"/>
                <a:gd name="T18" fmla="*/ 3 w 489"/>
                <a:gd name="T19" fmla="*/ 1 h 675"/>
                <a:gd name="T20" fmla="*/ 4 w 489"/>
                <a:gd name="T21" fmla="*/ 1 h 675"/>
                <a:gd name="T22" fmla="*/ 4 w 489"/>
                <a:gd name="T23" fmla="*/ 2 h 675"/>
                <a:gd name="T24" fmla="*/ 5 w 489"/>
                <a:gd name="T25" fmla="*/ 2 h 675"/>
                <a:gd name="T26" fmla="*/ 5 w 489"/>
                <a:gd name="T27" fmla="*/ 2 h 675"/>
                <a:gd name="T28" fmla="*/ 5 w 489"/>
                <a:gd name="T29" fmla="*/ 2 h 675"/>
                <a:gd name="T30" fmla="*/ 6 w 489"/>
                <a:gd name="T31" fmla="*/ 3 h 675"/>
                <a:gd name="T32" fmla="*/ 6 w 489"/>
                <a:gd name="T33" fmla="*/ 3 h 675"/>
                <a:gd name="T34" fmla="*/ 7 w 489"/>
                <a:gd name="T35" fmla="*/ 3 h 675"/>
                <a:gd name="T36" fmla="*/ 7 w 489"/>
                <a:gd name="T37" fmla="*/ 4 h 675"/>
                <a:gd name="T38" fmla="*/ 8 w 489"/>
                <a:gd name="T39" fmla="*/ 4 h 675"/>
                <a:gd name="T40" fmla="*/ 8 w 489"/>
                <a:gd name="T41" fmla="*/ 4 h 675"/>
                <a:gd name="T42" fmla="*/ 8 w 489"/>
                <a:gd name="T43" fmla="*/ 6 h 675"/>
                <a:gd name="T44" fmla="*/ 8 w 489"/>
                <a:gd name="T45" fmla="*/ 7 h 675"/>
                <a:gd name="T46" fmla="*/ 8 w 489"/>
                <a:gd name="T47" fmla="*/ 9 h 675"/>
                <a:gd name="T48" fmla="*/ 8 w 489"/>
                <a:gd name="T49" fmla="*/ 10 h 675"/>
                <a:gd name="T50" fmla="*/ 8 w 489"/>
                <a:gd name="T51" fmla="*/ 10 h 675"/>
                <a:gd name="T52" fmla="*/ 7 w 489"/>
                <a:gd name="T53" fmla="*/ 10 h 675"/>
                <a:gd name="T54" fmla="*/ 7 w 489"/>
                <a:gd name="T55" fmla="*/ 10 h 675"/>
                <a:gd name="T56" fmla="*/ 6 w 489"/>
                <a:gd name="T57" fmla="*/ 9 h 675"/>
                <a:gd name="T58" fmla="*/ 6 w 489"/>
                <a:gd name="T59" fmla="*/ 9 h 675"/>
                <a:gd name="T60" fmla="*/ 6 w 489"/>
                <a:gd name="T61" fmla="*/ 9 h 675"/>
                <a:gd name="T62" fmla="*/ 5 w 489"/>
                <a:gd name="T63" fmla="*/ 9 h 675"/>
                <a:gd name="T64" fmla="*/ 5 w 489"/>
                <a:gd name="T65" fmla="*/ 9 h 675"/>
                <a:gd name="T66" fmla="*/ 5 w 489"/>
                <a:gd name="T67" fmla="*/ 8 h 675"/>
                <a:gd name="T68" fmla="*/ 5 w 489"/>
                <a:gd name="T69" fmla="*/ 8 h 675"/>
                <a:gd name="T70" fmla="*/ 4 w 489"/>
                <a:gd name="T71" fmla="*/ 8 h 675"/>
                <a:gd name="T72" fmla="*/ 4 w 489"/>
                <a:gd name="T73" fmla="*/ 8 h 675"/>
                <a:gd name="T74" fmla="*/ 4 w 489"/>
                <a:gd name="T75" fmla="*/ 8 h 675"/>
                <a:gd name="T76" fmla="*/ 4 w 489"/>
                <a:gd name="T77" fmla="*/ 8 h 675"/>
                <a:gd name="T78" fmla="*/ 3 w 489"/>
                <a:gd name="T79" fmla="*/ 8 h 675"/>
                <a:gd name="T80" fmla="*/ 3 w 489"/>
                <a:gd name="T81" fmla="*/ 7 h 675"/>
                <a:gd name="T82" fmla="*/ 3 w 489"/>
                <a:gd name="T83" fmla="*/ 7 h 675"/>
                <a:gd name="T84" fmla="*/ 3 w 489"/>
                <a:gd name="T85" fmla="*/ 7 h 675"/>
                <a:gd name="T86" fmla="*/ 3 w 489"/>
                <a:gd name="T87" fmla="*/ 7 h 675"/>
                <a:gd name="T88" fmla="*/ 2 w 489"/>
                <a:gd name="T89" fmla="*/ 7 h 675"/>
                <a:gd name="T90" fmla="*/ 2 w 489"/>
                <a:gd name="T91" fmla="*/ 7 h 675"/>
                <a:gd name="T92" fmla="*/ 2 w 489"/>
                <a:gd name="T93" fmla="*/ 7 h 675"/>
                <a:gd name="T94" fmla="*/ 2 w 489"/>
                <a:gd name="T95" fmla="*/ 6 h 675"/>
                <a:gd name="T96" fmla="*/ 2 w 489"/>
                <a:gd name="T97" fmla="*/ 6 h 675"/>
                <a:gd name="T98" fmla="*/ 1 w 489"/>
                <a:gd name="T99" fmla="*/ 6 h 675"/>
                <a:gd name="T100" fmla="*/ 1 w 489"/>
                <a:gd name="T101" fmla="*/ 5 h 675"/>
                <a:gd name="T102" fmla="*/ 1 w 489"/>
                <a:gd name="T103" fmla="*/ 5 h 675"/>
                <a:gd name="T104" fmla="*/ 1 w 489"/>
                <a:gd name="T105" fmla="*/ 4 h 675"/>
                <a:gd name="T106" fmla="*/ 1 w 489"/>
                <a:gd name="T107" fmla="*/ 0 h 675"/>
                <a:gd name="T108" fmla="*/ 1 w 489"/>
                <a:gd name="T109" fmla="*/ 0 h 675"/>
                <a:gd name="T110" fmla="*/ 1 w 489"/>
                <a:gd name="T111" fmla="*/ 0 h 675"/>
                <a:gd name="T112" fmla="*/ 1 w 489"/>
                <a:gd name="T113" fmla="*/ 0 h 675"/>
                <a:gd name="T114" fmla="*/ 0 w 489"/>
                <a:gd name="T115" fmla="*/ 0 h 675"/>
                <a:gd name="T116" fmla="*/ 1 w 489"/>
                <a:gd name="T117" fmla="*/ 0 h 675"/>
                <a:gd name="T118" fmla="*/ 1 w 489"/>
                <a:gd name="T119" fmla="*/ 0 h 675"/>
                <a:gd name="T120" fmla="*/ 1 w 489"/>
                <a:gd name="T121" fmla="*/ 0 h 675"/>
                <a:gd name="T122" fmla="*/ 1 w 489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675"/>
                <a:gd name="T188" fmla="*/ 489 w 489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675">
                  <a:moveTo>
                    <a:pt x="9" y="3"/>
                  </a:moveTo>
                  <a:lnTo>
                    <a:pt x="12" y="4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53" y="27"/>
                  </a:lnTo>
                  <a:lnTo>
                    <a:pt x="83" y="43"/>
                  </a:lnTo>
                  <a:lnTo>
                    <a:pt x="111" y="60"/>
                  </a:lnTo>
                  <a:lnTo>
                    <a:pt x="141" y="79"/>
                  </a:lnTo>
                  <a:lnTo>
                    <a:pt x="170" y="96"/>
                  </a:lnTo>
                  <a:lnTo>
                    <a:pt x="200" y="114"/>
                  </a:lnTo>
                  <a:lnTo>
                    <a:pt x="229" y="133"/>
                  </a:lnTo>
                  <a:lnTo>
                    <a:pt x="259" y="150"/>
                  </a:lnTo>
                  <a:lnTo>
                    <a:pt x="288" y="170"/>
                  </a:lnTo>
                  <a:lnTo>
                    <a:pt x="316" y="188"/>
                  </a:lnTo>
                  <a:lnTo>
                    <a:pt x="345" y="207"/>
                  </a:lnTo>
                  <a:lnTo>
                    <a:pt x="374" y="226"/>
                  </a:lnTo>
                  <a:lnTo>
                    <a:pt x="403" y="245"/>
                  </a:lnTo>
                  <a:lnTo>
                    <a:pt x="432" y="264"/>
                  </a:lnTo>
                  <a:lnTo>
                    <a:pt x="460" y="283"/>
                  </a:lnTo>
                  <a:lnTo>
                    <a:pt x="489" y="302"/>
                  </a:lnTo>
                  <a:lnTo>
                    <a:pt x="487" y="395"/>
                  </a:lnTo>
                  <a:lnTo>
                    <a:pt x="483" y="489"/>
                  </a:lnTo>
                  <a:lnTo>
                    <a:pt x="479" y="583"/>
                  </a:lnTo>
                  <a:lnTo>
                    <a:pt x="473" y="675"/>
                  </a:lnTo>
                  <a:lnTo>
                    <a:pt x="450" y="665"/>
                  </a:lnTo>
                  <a:lnTo>
                    <a:pt x="426" y="655"/>
                  </a:lnTo>
                  <a:lnTo>
                    <a:pt x="403" y="643"/>
                  </a:lnTo>
                  <a:lnTo>
                    <a:pt x="380" y="630"/>
                  </a:lnTo>
                  <a:lnTo>
                    <a:pt x="358" y="618"/>
                  </a:lnTo>
                  <a:lnTo>
                    <a:pt x="335" y="606"/>
                  </a:lnTo>
                  <a:lnTo>
                    <a:pt x="313" y="594"/>
                  </a:lnTo>
                  <a:lnTo>
                    <a:pt x="290" y="581"/>
                  </a:lnTo>
                  <a:lnTo>
                    <a:pt x="275" y="572"/>
                  </a:lnTo>
                  <a:lnTo>
                    <a:pt x="261" y="562"/>
                  </a:lnTo>
                  <a:lnTo>
                    <a:pt x="247" y="553"/>
                  </a:lnTo>
                  <a:lnTo>
                    <a:pt x="232" y="544"/>
                  </a:lnTo>
                  <a:lnTo>
                    <a:pt x="218" y="535"/>
                  </a:lnTo>
                  <a:lnTo>
                    <a:pt x="205" y="526"/>
                  </a:lnTo>
                  <a:lnTo>
                    <a:pt x="191" y="518"/>
                  </a:lnTo>
                  <a:lnTo>
                    <a:pt x="177" y="508"/>
                  </a:lnTo>
                  <a:lnTo>
                    <a:pt x="163" y="499"/>
                  </a:lnTo>
                  <a:lnTo>
                    <a:pt x="149" y="490"/>
                  </a:lnTo>
                  <a:lnTo>
                    <a:pt x="136" y="481"/>
                  </a:lnTo>
                  <a:lnTo>
                    <a:pt x="122" y="470"/>
                  </a:lnTo>
                  <a:lnTo>
                    <a:pt x="108" y="461"/>
                  </a:lnTo>
                  <a:lnTo>
                    <a:pt x="94" y="451"/>
                  </a:lnTo>
                  <a:lnTo>
                    <a:pt x="81" y="440"/>
                  </a:lnTo>
                  <a:lnTo>
                    <a:pt x="68" y="430"/>
                  </a:lnTo>
                  <a:lnTo>
                    <a:pt x="62" y="400"/>
                  </a:lnTo>
                  <a:lnTo>
                    <a:pt x="58" y="371"/>
                  </a:lnTo>
                  <a:lnTo>
                    <a:pt x="54" y="341"/>
                  </a:lnTo>
                  <a:lnTo>
                    <a:pt x="49" y="311"/>
                  </a:lnTo>
                  <a:lnTo>
                    <a:pt x="8" y="50"/>
                  </a:lnTo>
                  <a:lnTo>
                    <a:pt x="5" y="37"/>
                  </a:lnTo>
                  <a:lnTo>
                    <a:pt x="3" y="25"/>
                  </a:lnTo>
                  <a:lnTo>
                    <a:pt x="1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0" name="Freeform 40"/>
            <p:cNvSpPr>
              <a:spLocks/>
            </p:cNvSpPr>
            <p:nvPr/>
          </p:nvSpPr>
          <p:spPr bwMode="auto">
            <a:xfrm>
              <a:off x="4961" y="912"/>
              <a:ext cx="60" cy="55"/>
            </a:xfrm>
            <a:custGeom>
              <a:avLst/>
              <a:gdLst>
                <a:gd name="T0" fmla="*/ 1 w 121"/>
                <a:gd name="T1" fmla="*/ 0 h 111"/>
                <a:gd name="T2" fmla="*/ 1 w 121"/>
                <a:gd name="T3" fmla="*/ 0 h 111"/>
                <a:gd name="T4" fmla="*/ 1 w 121"/>
                <a:gd name="T5" fmla="*/ 0 h 111"/>
                <a:gd name="T6" fmla="*/ 1 w 121"/>
                <a:gd name="T7" fmla="*/ 0 h 111"/>
                <a:gd name="T8" fmla="*/ 1 w 121"/>
                <a:gd name="T9" fmla="*/ 0 h 111"/>
                <a:gd name="T10" fmla="*/ 1 w 121"/>
                <a:gd name="T11" fmla="*/ 0 h 111"/>
                <a:gd name="T12" fmla="*/ 1 w 121"/>
                <a:gd name="T13" fmla="*/ 0 h 111"/>
                <a:gd name="T14" fmla="*/ 1 w 121"/>
                <a:gd name="T15" fmla="*/ 0 h 111"/>
                <a:gd name="T16" fmla="*/ 1 w 121"/>
                <a:gd name="T17" fmla="*/ 0 h 111"/>
                <a:gd name="T18" fmla="*/ 1 w 121"/>
                <a:gd name="T19" fmla="*/ 0 h 111"/>
                <a:gd name="T20" fmla="*/ 1 w 121"/>
                <a:gd name="T21" fmla="*/ 0 h 111"/>
                <a:gd name="T22" fmla="*/ 1 w 121"/>
                <a:gd name="T23" fmla="*/ 1 h 111"/>
                <a:gd name="T24" fmla="*/ 1 w 121"/>
                <a:gd name="T25" fmla="*/ 1 h 111"/>
                <a:gd name="T26" fmla="*/ 1 w 121"/>
                <a:gd name="T27" fmla="*/ 1 h 111"/>
                <a:gd name="T28" fmla="*/ 1 w 121"/>
                <a:gd name="T29" fmla="*/ 1 h 111"/>
                <a:gd name="T30" fmla="*/ 1 w 121"/>
                <a:gd name="T31" fmla="*/ 1 h 111"/>
                <a:gd name="T32" fmla="*/ 1 w 121"/>
                <a:gd name="T33" fmla="*/ 1 h 111"/>
                <a:gd name="T34" fmla="*/ 1 w 121"/>
                <a:gd name="T35" fmla="*/ 1 h 111"/>
                <a:gd name="T36" fmla="*/ 1 w 121"/>
                <a:gd name="T37" fmla="*/ 1 h 111"/>
                <a:gd name="T38" fmla="*/ 1 w 121"/>
                <a:gd name="T39" fmla="*/ 1 h 111"/>
                <a:gd name="T40" fmla="*/ 0 w 121"/>
                <a:gd name="T41" fmla="*/ 1 h 111"/>
                <a:gd name="T42" fmla="*/ 0 w 121"/>
                <a:gd name="T43" fmla="*/ 1 h 111"/>
                <a:gd name="T44" fmla="*/ 0 w 121"/>
                <a:gd name="T45" fmla="*/ 1 h 111"/>
                <a:gd name="T46" fmla="*/ 0 w 121"/>
                <a:gd name="T47" fmla="*/ 1 h 111"/>
                <a:gd name="T48" fmla="*/ 0 w 121"/>
                <a:gd name="T49" fmla="*/ 1 h 111"/>
                <a:gd name="T50" fmla="*/ 0 w 121"/>
                <a:gd name="T51" fmla="*/ 1 h 111"/>
                <a:gd name="T52" fmla="*/ 0 w 121"/>
                <a:gd name="T53" fmla="*/ 1 h 111"/>
                <a:gd name="T54" fmla="*/ 0 w 121"/>
                <a:gd name="T55" fmla="*/ 1 h 111"/>
                <a:gd name="T56" fmla="*/ 0 w 121"/>
                <a:gd name="T57" fmla="*/ 1 h 111"/>
                <a:gd name="T58" fmla="*/ 0 w 121"/>
                <a:gd name="T59" fmla="*/ 1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1 w 121"/>
                <a:gd name="T91" fmla="*/ 0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1"/>
                <a:gd name="T140" fmla="*/ 121 w 121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1">
                  <a:moveTo>
                    <a:pt x="70" y="8"/>
                  </a:moveTo>
                  <a:lnTo>
                    <a:pt x="72" y="7"/>
                  </a:lnTo>
                  <a:lnTo>
                    <a:pt x="74" y="9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3" y="29"/>
                  </a:lnTo>
                  <a:lnTo>
                    <a:pt x="108" y="37"/>
                  </a:lnTo>
                  <a:lnTo>
                    <a:pt x="114" y="46"/>
                  </a:lnTo>
                  <a:lnTo>
                    <a:pt x="118" y="57"/>
                  </a:lnTo>
                  <a:lnTo>
                    <a:pt x="120" y="66"/>
                  </a:lnTo>
                  <a:lnTo>
                    <a:pt x="121" y="76"/>
                  </a:lnTo>
                  <a:lnTo>
                    <a:pt x="119" y="86"/>
                  </a:lnTo>
                  <a:lnTo>
                    <a:pt x="113" y="95"/>
                  </a:lnTo>
                  <a:lnTo>
                    <a:pt x="105" y="101"/>
                  </a:lnTo>
                  <a:lnTo>
                    <a:pt x="96" y="108"/>
                  </a:lnTo>
                  <a:lnTo>
                    <a:pt x="87" y="111"/>
                  </a:lnTo>
                  <a:lnTo>
                    <a:pt x="77" y="111"/>
                  </a:lnTo>
                  <a:lnTo>
                    <a:pt x="70" y="110"/>
                  </a:lnTo>
                  <a:lnTo>
                    <a:pt x="62" y="110"/>
                  </a:lnTo>
                  <a:lnTo>
                    <a:pt x="54" y="108"/>
                  </a:lnTo>
                  <a:lnTo>
                    <a:pt x="49" y="105"/>
                  </a:lnTo>
                  <a:lnTo>
                    <a:pt x="43" y="101"/>
                  </a:lnTo>
                  <a:lnTo>
                    <a:pt x="37" y="97"/>
                  </a:lnTo>
                  <a:lnTo>
                    <a:pt x="30" y="92"/>
                  </a:lnTo>
                  <a:lnTo>
                    <a:pt x="24" y="89"/>
                  </a:lnTo>
                  <a:lnTo>
                    <a:pt x="19" y="84"/>
                  </a:lnTo>
                  <a:lnTo>
                    <a:pt x="14" y="78"/>
                  </a:lnTo>
                  <a:lnTo>
                    <a:pt x="9" y="74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7" y="15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1" name="Freeform 41"/>
            <p:cNvSpPr>
              <a:spLocks/>
            </p:cNvSpPr>
            <p:nvPr/>
          </p:nvSpPr>
          <p:spPr bwMode="auto">
            <a:xfrm>
              <a:off x="4956" y="732"/>
              <a:ext cx="49" cy="40"/>
            </a:xfrm>
            <a:custGeom>
              <a:avLst/>
              <a:gdLst>
                <a:gd name="T0" fmla="*/ 0 w 99"/>
                <a:gd name="T1" fmla="*/ 1 h 79"/>
                <a:gd name="T2" fmla="*/ 0 w 99"/>
                <a:gd name="T3" fmla="*/ 1 h 79"/>
                <a:gd name="T4" fmla="*/ 0 w 99"/>
                <a:gd name="T5" fmla="*/ 0 h 79"/>
                <a:gd name="T6" fmla="*/ 0 w 99"/>
                <a:gd name="T7" fmla="*/ 0 h 79"/>
                <a:gd name="T8" fmla="*/ 0 w 99"/>
                <a:gd name="T9" fmla="*/ 0 h 79"/>
                <a:gd name="T10" fmla="*/ 0 w 99"/>
                <a:gd name="T11" fmla="*/ 1 h 79"/>
                <a:gd name="T12" fmla="*/ 0 w 99"/>
                <a:gd name="T13" fmla="*/ 1 h 79"/>
                <a:gd name="T14" fmla="*/ 0 w 99"/>
                <a:gd name="T15" fmla="*/ 1 h 79"/>
                <a:gd name="T16" fmla="*/ 0 w 99"/>
                <a:gd name="T17" fmla="*/ 1 h 79"/>
                <a:gd name="T18" fmla="*/ 0 w 99"/>
                <a:gd name="T19" fmla="*/ 1 h 79"/>
                <a:gd name="T20" fmla="*/ 0 w 99"/>
                <a:gd name="T21" fmla="*/ 1 h 79"/>
                <a:gd name="T22" fmla="*/ 0 w 99"/>
                <a:gd name="T23" fmla="*/ 1 h 79"/>
                <a:gd name="T24" fmla="*/ 0 w 99"/>
                <a:gd name="T25" fmla="*/ 1 h 79"/>
                <a:gd name="T26" fmla="*/ 0 w 99"/>
                <a:gd name="T27" fmla="*/ 1 h 79"/>
                <a:gd name="T28" fmla="*/ 0 w 99"/>
                <a:gd name="T29" fmla="*/ 1 h 79"/>
                <a:gd name="T30" fmla="*/ 0 w 99"/>
                <a:gd name="T31" fmla="*/ 1 h 79"/>
                <a:gd name="T32" fmla="*/ 0 w 99"/>
                <a:gd name="T33" fmla="*/ 1 h 79"/>
                <a:gd name="T34" fmla="*/ 0 w 99"/>
                <a:gd name="T35" fmla="*/ 1 h 79"/>
                <a:gd name="T36" fmla="*/ 0 w 99"/>
                <a:gd name="T37" fmla="*/ 1 h 79"/>
                <a:gd name="T38" fmla="*/ 0 w 99"/>
                <a:gd name="T39" fmla="*/ 1 h 79"/>
                <a:gd name="T40" fmla="*/ 0 w 99"/>
                <a:gd name="T41" fmla="*/ 1 h 79"/>
                <a:gd name="T42" fmla="*/ 0 w 99"/>
                <a:gd name="T43" fmla="*/ 1 h 79"/>
                <a:gd name="T44" fmla="*/ 0 w 99"/>
                <a:gd name="T45" fmla="*/ 1 h 79"/>
                <a:gd name="T46" fmla="*/ 1 w 99"/>
                <a:gd name="T47" fmla="*/ 1 h 79"/>
                <a:gd name="T48" fmla="*/ 1 w 99"/>
                <a:gd name="T49" fmla="*/ 1 h 79"/>
                <a:gd name="T50" fmla="*/ 1 w 99"/>
                <a:gd name="T51" fmla="*/ 1 h 79"/>
                <a:gd name="T52" fmla="*/ 1 w 99"/>
                <a:gd name="T53" fmla="*/ 2 h 79"/>
                <a:gd name="T54" fmla="*/ 1 w 99"/>
                <a:gd name="T55" fmla="*/ 2 h 79"/>
                <a:gd name="T56" fmla="*/ 1 w 99"/>
                <a:gd name="T57" fmla="*/ 2 h 79"/>
                <a:gd name="T58" fmla="*/ 1 w 99"/>
                <a:gd name="T59" fmla="*/ 2 h 79"/>
                <a:gd name="T60" fmla="*/ 1 w 99"/>
                <a:gd name="T61" fmla="*/ 2 h 79"/>
                <a:gd name="T62" fmla="*/ 1 w 99"/>
                <a:gd name="T63" fmla="*/ 2 h 79"/>
                <a:gd name="T64" fmla="*/ 1 w 99"/>
                <a:gd name="T65" fmla="*/ 2 h 79"/>
                <a:gd name="T66" fmla="*/ 1 w 99"/>
                <a:gd name="T67" fmla="*/ 1 h 79"/>
                <a:gd name="T68" fmla="*/ 1 w 99"/>
                <a:gd name="T69" fmla="*/ 1 h 79"/>
                <a:gd name="T70" fmla="*/ 1 w 99"/>
                <a:gd name="T71" fmla="*/ 1 h 79"/>
                <a:gd name="T72" fmla="*/ 1 w 99"/>
                <a:gd name="T73" fmla="*/ 1 h 79"/>
                <a:gd name="T74" fmla="*/ 1 w 99"/>
                <a:gd name="T75" fmla="*/ 1 h 79"/>
                <a:gd name="T76" fmla="*/ 1 w 99"/>
                <a:gd name="T77" fmla="*/ 1 h 79"/>
                <a:gd name="T78" fmla="*/ 1 w 99"/>
                <a:gd name="T79" fmla="*/ 1 h 79"/>
                <a:gd name="T80" fmla="*/ 1 w 99"/>
                <a:gd name="T81" fmla="*/ 1 h 79"/>
                <a:gd name="T82" fmla="*/ 0 w 99"/>
                <a:gd name="T83" fmla="*/ 1 h 79"/>
                <a:gd name="T84" fmla="*/ 0 w 99"/>
                <a:gd name="T85" fmla="*/ 1 h 79"/>
                <a:gd name="T86" fmla="*/ 0 w 99"/>
                <a:gd name="T87" fmla="*/ 1 h 79"/>
                <a:gd name="T88" fmla="*/ 0 w 99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79"/>
                <a:gd name="T137" fmla="*/ 99 w 9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79">
                  <a:moveTo>
                    <a:pt x="49" y="2"/>
                  </a:moveTo>
                  <a:lnTo>
                    <a:pt x="45" y="1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1" y="29"/>
                  </a:lnTo>
                  <a:lnTo>
                    <a:pt x="28" y="30"/>
                  </a:lnTo>
                  <a:lnTo>
                    <a:pt x="33" y="33"/>
                  </a:lnTo>
                  <a:lnTo>
                    <a:pt x="40" y="36"/>
                  </a:lnTo>
                  <a:lnTo>
                    <a:pt x="47" y="39"/>
                  </a:lnTo>
                  <a:lnTo>
                    <a:pt x="54" y="44"/>
                  </a:lnTo>
                  <a:lnTo>
                    <a:pt x="60" y="49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2" y="75"/>
                  </a:lnTo>
                  <a:lnTo>
                    <a:pt x="83" y="79"/>
                  </a:lnTo>
                  <a:lnTo>
                    <a:pt x="86" y="77"/>
                  </a:lnTo>
                  <a:lnTo>
                    <a:pt x="90" y="75"/>
                  </a:lnTo>
                  <a:lnTo>
                    <a:pt x="93" y="72"/>
                  </a:lnTo>
                  <a:lnTo>
                    <a:pt x="97" y="68"/>
                  </a:lnTo>
                  <a:lnTo>
                    <a:pt x="99" y="55"/>
                  </a:lnTo>
                  <a:lnTo>
                    <a:pt x="97" y="43"/>
                  </a:lnTo>
                  <a:lnTo>
                    <a:pt x="92" y="31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8" y="11"/>
                  </a:lnTo>
                  <a:lnTo>
                    <a:pt x="63" y="8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2" name="Freeform 42"/>
            <p:cNvSpPr>
              <a:spLocks/>
            </p:cNvSpPr>
            <p:nvPr/>
          </p:nvSpPr>
          <p:spPr bwMode="auto">
            <a:xfrm>
              <a:off x="4901" y="784"/>
              <a:ext cx="50" cy="41"/>
            </a:xfrm>
            <a:custGeom>
              <a:avLst/>
              <a:gdLst>
                <a:gd name="T0" fmla="*/ 1 w 100"/>
                <a:gd name="T1" fmla="*/ 0 h 80"/>
                <a:gd name="T2" fmla="*/ 1 w 100"/>
                <a:gd name="T3" fmla="*/ 1 h 80"/>
                <a:gd name="T4" fmla="*/ 1 w 100"/>
                <a:gd name="T5" fmla="*/ 1 h 80"/>
                <a:gd name="T6" fmla="*/ 1 w 100"/>
                <a:gd name="T7" fmla="*/ 1 h 80"/>
                <a:gd name="T8" fmla="*/ 1 w 100"/>
                <a:gd name="T9" fmla="*/ 1 h 80"/>
                <a:gd name="T10" fmla="*/ 1 w 100"/>
                <a:gd name="T11" fmla="*/ 1 h 80"/>
                <a:gd name="T12" fmla="*/ 1 w 100"/>
                <a:gd name="T13" fmla="*/ 1 h 80"/>
                <a:gd name="T14" fmla="*/ 1 w 100"/>
                <a:gd name="T15" fmla="*/ 1 h 80"/>
                <a:gd name="T16" fmla="*/ 1 w 100"/>
                <a:gd name="T17" fmla="*/ 1 h 80"/>
                <a:gd name="T18" fmla="*/ 0 w 100"/>
                <a:gd name="T19" fmla="*/ 1 h 80"/>
                <a:gd name="T20" fmla="*/ 1 w 100"/>
                <a:gd name="T21" fmla="*/ 1 h 80"/>
                <a:gd name="T22" fmla="*/ 1 w 100"/>
                <a:gd name="T23" fmla="*/ 1 h 80"/>
                <a:gd name="T24" fmla="*/ 1 w 100"/>
                <a:gd name="T25" fmla="*/ 1 h 80"/>
                <a:gd name="T26" fmla="*/ 1 w 100"/>
                <a:gd name="T27" fmla="*/ 1 h 80"/>
                <a:gd name="T28" fmla="*/ 1 w 100"/>
                <a:gd name="T29" fmla="*/ 1 h 80"/>
                <a:gd name="T30" fmla="*/ 1 w 100"/>
                <a:gd name="T31" fmla="*/ 1 h 80"/>
                <a:gd name="T32" fmla="*/ 1 w 100"/>
                <a:gd name="T33" fmla="*/ 1 h 80"/>
                <a:gd name="T34" fmla="*/ 1 w 100"/>
                <a:gd name="T35" fmla="*/ 1 h 80"/>
                <a:gd name="T36" fmla="*/ 1 w 100"/>
                <a:gd name="T37" fmla="*/ 1 h 80"/>
                <a:gd name="T38" fmla="*/ 1 w 100"/>
                <a:gd name="T39" fmla="*/ 1 h 80"/>
                <a:gd name="T40" fmla="*/ 2 w 100"/>
                <a:gd name="T41" fmla="*/ 1 h 80"/>
                <a:gd name="T42" fmla="*/ 2 w 100"/>
                <a:gd name="T43" fmla="*/ 1 h 80"/>
                <a:gd name="T44" fmla="*/ 2 w 100"/>
                <a:gd name="T45" fmla="*/ 2 h 80"/>
                <a:gd name="T46" fmla="*/ 2 w 100"/>
                <a:gd name="T47" fmla="*/ 2 h 80"/>
                <a:gd name="T48" fmla="*/ 2 w 100"/>
                <a:gd name="T49" fmla="*/ 2 h 80"/>
                <a:gd name="T50" fmla="*/ 2 w 100"/>
                <a:gd name="T51" fmla="*/ 2 h 80"/>
                <a:gd name="T52" fmla="*/ 2 w 100"/>
                <a:gd name="T53" fmla="*/ 2 h 80"/>
                <a:gd name="T54" fmla="*/ 2 w 100"/>
                <a:gd name="T55" fmla="*/ 2 h 80"/>
                <a:gd name="T56" fmla="*/ 2 w 100"/>
                <a:gd name="T57" fmla="*/ 2 h 80"/>
                <a:gd name="T58" fmla="*/ 2 w 100"/>
                <a:gd name="T59" fmla="*/ 2 h 80"/>
                <a:gd name="T60" fmla="*/ 2 w 100"/>
                <a:gd name="T61" fmla="*/ 1 h 80"/>
                <a:gd name="T62" fmla="*/ 2 w 100"/>
                <a:gd name="T63" fmla="*/ 1 h 80"/>
                <a:gd name="T64" fmla="*/ 2 w 100"/>
                <a:gd name="T65" fmla="*/ 1 h 80"/>
                <a:gd name="T66" fmla="*/ 2 w 100"/>
                <a:gd name="T67" fmla="*/ 1 h 80"/>
                <a:gd name="T68" fmla="*/ 2 w 100"/>
                <a:gd name="T69" fmla="*/ 1 h 80"/>
                <a:gd name="T70" fmla="*/ 2 w 100"/>
                <a:gd name="T71" fmla="*/ 1 h 80"/>
                <a:gd name="T72" fmla="*/ 2 w 100"/>
                <a:gd name="T73" fmla="*/ 1 h 80"/>
                <a:gd name="T74" fmla="*/ 2 w 100"/>
                <a:gd name="T75" fmla="*/ 1 h 80"/>
                <a:gd name="T76" fmla="*/ 2 w 100"/>
                <a:gd name="T77" fmla="*/ 1 h 80"/>
                <a:gd name="T78" fmla="*/ 2 w 100"/>
                <a:gd name="T79" fmla="*/ 1 h 80"/>
                <a:gd name="T80" fmla="*/ 2 w 100"/>
                <a:gd name="T81" fmla="*/ 1 h 80"/>
                <a:gd name="T82" fmla="*/ 2 w 100"/>
                <a:gd name="T83" fmla="*/ 1 h 80"/>
                <a:gd name="T84" fmla="*/ 2 w 100"/>
                <a:gd name="T85" fmla="*/ 1 h 80"/>
                <a:gd name="T86" fmla="*/ 1 w 100"/>
                <a:gd name="T87" fmla="*/ 1 h 80"/>
                <a:gd name="T88" fmla="*/ 1 w 100"/>
                <a:gd name="T89" fmla="*/ 1 h 80"/>
                <a:gd name="T90" fmla="*/ 1 w 100"/>
                <a:gd name="T91" fmla="*/ 0 h 80"/>
                <a:gd name="T92" fmla="*/ 1 w 100"/>
                <a:gd name="T93" fmla="*/ 0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80"/>
                <a:gd name="T143" fmla="*/ 100 w 100"/>
                <a:gd name="T144" fmla="*/ 80 h 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80">
                  <a:moveTo>
                    <a:pt x="36" y="0"/>
                  </a:moveTo>
                  <a:lnTo>
                    <a:pt x="28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20" y="27"/>
                  </a:lnTo>
                  <a:lnTo>
                    <a:pt x="27" y="28"/>
                  </a:lnTo>
                  <a:lnTo>
                    <a:pt x="33" y="31"/>
                  </a:lnTo>
                  <a:lnTo>
                    <a:pt x="40" y="34"/>
                  </a:lnTo>
                  <a:lnTo>
                    <a:pt x="47" y="38"/>
                  </a:lnTo>
                  <a:lnTo>
                    <a:pt x="54" y="42"/>
                  </a:lnTo>
                  <a:lnTo>
                    <a:pt x="61" y="48"/>
                  </a:lnTo>
                  <a:lnTo>
                    <a:pt x="66" y="54"/>
                  </a:lnTo>
                  <a:lnTo>
                    <a:pt x="72" y="58"/>
                  </a:lnTo>
                  <a:lnTo>
                    <a:pt x="76" y="64"/>
                  </a:lnTo>
                  <a:lnTo>
                    <a:pt x="79" y="70"/>
                  </a:lnTo>
                  <a:lnTo>
                    <a:pt x="81" y="76"/>
                  </a:lnTo>
                  <a:lnTo>
                    <a:pt x="82" y="80"/>
                  </a:lnTo>
                  <a:lnTo>
                    <a:pt x="87" y="78"/>
                  </a:lnTo>
                  <a:lnTo>
                    <a:pt x="92" y="74"/>
                  </a:lnTo>
                  <a:lnTo>
                    <a:pt x="95" y="71"/>
                  </a:lnTo>
                  <a:lnTo>
                    <a:pt x="99" y="65"/>
                  </a:lnTo>
                  <a:lnTo>
                    <a:pt x="100" y="61"/>
                  </a:lnTo>
                  <a:lnTo>
                    <a:pt x="99" y="56"/>
                  </a:lnTo>
                  <a:lnTo>
                    <a:pt x="97" y="51"/>
                  </a:lnTo>
                  <a:lnTo>
                    <a:pt x="99" y="47"/>
                  </a:lnTo>
                  <a:lnTo>
                    <a:pt x="96" y="43"/>
                  </a:lnTo>
                  <a:lnTo>
                    <a:pt x="95" y="39"/>
                  </a:lnTo>
                  <a:lnTo>
                    <a:pt x="94" y="35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85" y="27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67" y="10"/>
                  </a:lnTo>
                  <a:lnTo>
                    <a:pt x="61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3" name="Freeform 43"/>
            <p:cNvSpPr>
              <a:spLocks/>
            </p:cNvSpPr>
            <p:nvPr/>
          </p:nvSpPr>
          <p:spPr bwMode="auto">
            <a:xfrm>
              <a:off x="5061" y="807"/>
              <a:ext cx="49" cy="41"/>
            </a:xfrm>
            <a:custGeom>
              <a:avLst/>
              <a:gdLst>
                <a:gd name="T0" fmla="*/ 1 w 98"/>
                <a:gd name="T1" fmla="*/ 0 h 83"/>
                <a:gd name="T2" fmla="*/ 1 w 98"/>
                <a:gd name="T3" fmla="*/ 0 h 83"/>
                <a:gd name="T4" fmla="*/ 1 w 98"/>
                <a:gd name="T5" fmla="*/ 0 h 83"/>
                <a:gd name="T6" fmla="*/ 1 w 98"/>
                <a:gd name="T7" fmla="*/ 0 h 83"/>
                <a:gd name="T8" fmla="*/ 1 w 98"/>
                <a:gd name="T9" fmla="*/ 0 h 83"/>
                <a:gd name="T10" fmla="*/ 1 w 98"/>
                <a:gd name="T11" fmla="*/ 0 h 83"/>
                <a:gd name="T12" fmla="*/ 1 w 98"/>
                <a:gd name="T13" fmla="*/ 0 h 83"/>
                <a:gd name="T14" fmla="*/ 1 w 98"/>
                <a:gd name="T15" fmla="*/ 0 h 83"/>
                <a:gd name="T16" fmla="*/ 1 w 98"/>
                <a:gd name="T17" fmla="*/ 0 h 83"/>
                <a:gd name="T18" fmla="*/ 1 w 98"/>
                <a:gd name="T19" fmla="*/ 0 h 83"/>
                <a:gd name="T20" fmla="*/ 0 w 98"/>
                <a:gd name="T21" fmla="*/ 0 h 83"/>
                <a:gd name="T22" fmla="*/ 0 w 98"/>
                <a:gd name="T23" fmla="*/ 0 h 83"/>
                <a:gd name="T24" fmla="*/ 0 w 98"/>
                <a:gd name="T25" fmla="*/ 0 h 83"/>
                <a:gd name="T26" fmla="*/ 1 w 98"/>
                <a:gd name="T27" fmla="*/ 0 h 83"/>
                <a:gd name="T28" fmla="*/ 1 w 98"/>
                <a:gd name="T29" fmla="*/ 0 h 83"/>
                <a:gd name="T30" fmla="*/ 1 w 98"/>
                <a:gd name="T31" fmla="*/ 0 h 83"/>
                <a:gd name="T32" fmla="*/ 1 w 98"/>
                <a:gd name="T33" fmla="*/ 0 h 83"/>
                <a:gd name="T34" fmla="*/ 1 w 98"/>
                <a:gd name="T35" fmla="*/ 0 h 83"/>
                <a:gd name="T36" fmla="*/ 1 w 98"/>
                <a:gd name="T37" fmla="*/ 0 h 83"/>
                <a:gd name="T38" fmla="*/ 1 w 98"/>
                <a:gd name="T39" fmla="*/ 0 h 83"/>
                <a:gd name="T40" fmla="*/ 1 w 98"/>
                <a:gd name="T41" fmla="*/ 0 h 83"/>
                <a:gd name="T42" fmla="*/ 1 w 98"/>
                <a:gd name="T43" fmla="*/ 0 h 83"/>
                <a:gd name="T44" fmla="*/ 1 w 98"/>
                <a:gd name="T45" fmla="*/ 0 h 83"/>
                <a:gd name="T46" fmla="*/ 2 w 98"/>
                <a:gd name="T47" fmla="*/ 0 h 83"/>
                <a:gd name="T48" fmla="*/ 2 w 98"/>
                <a:gd name="T49" fmla="*/ 1 h 83"/>
                <a:gd name="T50" fmla="*/ 2 w 98"/>
                <a:gd name="T51" fmla="*/ 1 h 83"/>
                <a:gd name="T52" fmla="*/ 2 w 98"/>
                <a:gd name="T53" fmla="*/ 1 h 83"/>
                <a:gd name="T54" fmla="*/ 2 w 98"/>
                <a:gd name="T55" fmla="*/ 1 h 83"/>
                <a:gd name="T56" fmla="*/ 2 w 98"/>
                <a:gd name="T57" fmla="*/ 1 h 83"/>
                <a:gd name="T58" fmla="*/ 2 w 98"/>
                <a:gd name="T59" fmla="*/ 1 h 83"/>
                <a:gd name="T60" fmla="*/ 2 w 98"/>
                <a:gd name="T61" fmla="*/ 1 h 83"/>
                <a:gd name="T62" fmla="*/ 2 w 98"/>
                <a:gd name="T63" fmla="*/ 1 h 83"/>
                <a:gd name="T64" fmla="*/ 2 w 98"/>
                <a:gd name="T65" fmla="*/ 1 h 83"/>
                <a:gd name="T66" fmla="*/ 2 w 98"/>
                <a:gd name="T67" fmla="*/ 1 h 83"/>
                <a:gd name="T68" fmla="*/ 2 w 98"/>
                <a:gd name="T69" fmla="*/ 0 h 83"/>
                <a:gd name="T70" fmla="*/ 2 w 98"/>
                <a:gd name="T71" fmla="*/ 0 h 83"/>
                <a:gd name="T72" fmla="*/ 2 w 98"/>
                <a:gd name="T73" fmla="*/ 0 h 83"/>
                <a:gd name="T74" fmla="*/ 2 w 98"/>
                <a:gd name="T75" fmla="*/ 0 h 83"/>
                <a:gd name="T76" fmla="*/ 2 w 98"/>
                <a:gd name="T77" fmla="*/ 0 h 83"/>
                <a:gd name="T78" fmla="*/ 2 w 98"/>
                <a:gd name="T79" fmla="*/ 0 h 83"/>
                <a:gd name="T80" fmla="*/ 2 w 98"/>
                <a:gd name="T81" fmla="*/ 0 h 83"/>
                <a:gd name="T82" fmla="*/ 2 w 98"/>
                <a:gd name="T83" fmla="*/ 0 h 83"/>
                <a:gd name="T84" fmla="*/ 1 w 98"/>
                <a:gd name="T85" fmla="*/ 0 h 83"/>
                <a:gd name="T86" fmla="*/ 1 w 98"/>
                <a:gd name="T87" fmla="*/ 0 h 83"/>
                <a:gd name="T88" fmla="*/ 1 w 98"/>
                <a:gd name="T89" fmla="*/ 0 h 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3"/>
                <a:gd name="T137" fmla="*/ 98 w 98"/>
                <a:gd name="T138" fmla="*/ 83 h 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3">
                  <a:moveTo>
                    <a:pt x="53" y="4"/>
                  </a:move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9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0" y="32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4" y="48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1" y="64"/>
                  </a:lnTo>
                  <a:lnTo>
                    <a:pt x="76" y="68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5" y="82"/>
                  </a:lnTo>
                  <a:lnTo>
                    <a:pt x="87" y="80"/>
                  </a:lnTo>
                  <a:lnTo>
                    <a:pt x="90" y="79"/>
                  </a:lnTo>
                  <a:lnTo>
                    <a:pt x="92" y="77"/>
                  </a:lnTo>
                  <a:lnTo>
                    <a:pt x="98" y="66"/>
                  </a:lnTo>
                  <a:lnTo>
                    <a:pt x="98" y="55"/>
                  </a:lnTo>
                  <a:lnTo>
                    <a:pt x="95" y="44"/>
                  </a:lnTo>
                  <a:lnTo>
                    <a:pt x="91" y="34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79" y="20"/>
                  </a:lnTo>
                  <a:lnTo>
                    <a:pt x="75" y="15"/>
                  </a:lnTo>
                  <a:lnTo>
                    <a:pt x="69" y="12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4" name="Freeform 44"/>
            <p:cNvSpPr>
              <a:spLocks/>
            </p:cNvSpPr>
            <p:nvPr/>
          </p:nvSpPr>
          <p:spPr bwMode="auto">
            <a:xfrm>
              <a:off x="4966" y="917"/>
              <a:ext cx="49" cy="42"/>
            </a:xfrm>
            <a:custGeom>
              <a:avLst/>
              <a:gdLst>
                <a:gd name="T0" fmla="*/ 1 w 96"/>
                <a:gd name="T1" fmla="*/ 0 h 83"/>
                <a:gd name="T2" fmla="*/ 1 w 96"/>
                <a:gd name="T3" fmla="*/ 1 h 83"/>
                <a:gd name="T4" fmla="*/ 1 w 96"/>
                <a:gd name="T5" fmla="*/ 1 h 83"/>
                <a:gd name="T6" fmla="*/ 1 w 96"/>
                <a:gd name="T7" fmla="*/ 1 h 83"/>
                <a:gd name="T8" fmla="*/ 0 w 96"/>
                <a:gd name="T9" fmla="*/ 1 h 83"/>
                <a:gd name="T10" fmla="*/ 1 w 96"/>
                <a:gd name="T11" fmla="*/ 1 h 83"/>
                <a:gd name="T12" fmla="*/ 1 w 96"/>
                <a:gd name="T13" fmla="*/ 1 h 83"/>
                <a:gd name="T14" fmla="*/ 1 w 96"/>
                <a:gd name="T15" fmla="*/ 1 h 83"/>
                <a:gd name="T16" fmla="*/ 1 w 96"/>
                <a:gd name="T17" fmla="*/ 1 h 83"/>
                <a:gd name="T18" fmla="*/ 1 w 96"/>
                <a:gd name="T19" fmla="*/ 1 h 83"/>
                <a:gd name="T20" fmla="*/ 1 w 96"/>
                <a:gd name="T21" fmla="*/ 1 h 83"/>
                <a:gd name="T22" fmla="*/ 1 w 96"/>
                <a:gd name="T23" fmla="*/ 1 h 83"/>
                <a:gd name="T24" fmla="*/ 1 w 96"/>
                <a:gd name="T25" fmla="*/ 1 h 83"/>
                <a:gd name="T26" fmla="*/ 1 w 96"/>
                <a:gd name="T27" fmla="*/ 1 h 83"/>
                <a:gd name="T28" fmla="*/ 1 w 96"/>
                <a:gd name="T29" fmla="*/ 1 h 83"/>
                <a:gd name="T30" fmla="*/ 1 w 96"/>
                <a:gd name="T31" fmla="*/ 1 h 83"/>
                <a:gd name="T32" fmla="*/ 1 w 96"/>
                <a:gd name="T33" fmla="*/ 1 h 83"/>
                <a:gd name="T34" fmla="*/ 1 w 96"/>
                <a:gd name="T35" fmla="*/ 1 h 83"/>
                <a:gd name="T36" fmla="*/ 1 w 96"/>
                <a:gd name="T37" fmla="*/ 1 h 83"/>
                <a:gd name="T38" fmla="*/ 2 w 96"/>
                <a:gd name="T39" fmla="*/ 1 h 83"/>
                <a:gd name="T40" fmla="*/ 2 w 96"/>
                <a:gd name="T41" fmla="*/ 1 h 83"/>
                <a:gd name="T42" fmla="*/ 2 w 96"/>
                <a:gd name="T43" fmla="*/ 2 h 83"/>
                <a:gd name="T44" fmla="*/ 2 w 96"/>
                <a:gd name="T45" fmla="*/ 2 h 83"/>
                <a:gd name="T46" fmla="*/ 2 w 96"/>
                <a:gd name="T47" fmla="*/ 2 h 83"/>
                <a:gd name="T48" fmla="*/ 2 w 96"/>
                <a:gd name="T49" fmla="*/ 2 h 83"/>
                <a:gd name="T50" fmla="*/ 2 w 96"/>
                <a:gd name="T51" fmla="*/ 2 h 83"/>
                <a:gd name="T52" fmla="*/ 2 w 96"/>
                <a:gd name="T53" fmla="*/ 2 h 83"/>
                <a:gd name="T54" fmla="*/ 2 w 96"/>
                <a:gd name="T55" fmla="*/ 2 h 83"/>
                <a:gd name="T56" fmla="*/ 2 w 96"/>
                <a:gd name="T57" fmla="*/ 2 h 83"/>
                <a:gd name="T58" fmla="*/ 2 w 96"/>
                <a:gd name="T59" fmla="*/ 1 h 83"/>
                <a:gd name="T60" fmla="*/ 2 w 96"/>
                <a:gd name="T61" fmla="*/ 1 h 83"/>
                <a:gd name="T62" fmla="*/ 2 w 96"/>
                <a:gd name="T63" fmla="*/ 1 h 83"/>
                <a:gd name="T64" fmla="*/ 2 w 96"/>
                <a:gd name="T65" fmla="*/ 1 h 83"/>
                <a:gd name="T66" fmla="*/ 2 w 96"/>
                <a:gd name="T67" fmla="*/ 1 h 83"/>
                <a:gd name="T68" fmla="*/ 2 w 96"/>
                <a:gd name="T69" fmla="*/ 1 h 83"/>
                <a:gd name="T70" fmla="*/ 2 w 96"/>
                <a:gd name="T71" fmla="*/ 1 h 83"/>
                <a:gd name="T72" fmla="*/ 2 w 96"/>
                <a:gd name="T73" fmla="*/ 1 h 83"/>
                <a:gd name="T74" fmla="*/ 1 w 96"/>
                <a:gd name="T75" fmla="*/ 1 h 83"/>
                <a:gd name="T76" fmla="*/ 1 w 96"/>
                <a:gd name="T77" fmla="*/ 1 h 83"/>
                <a:gd name="T78" fmla="*/ 1 w 96"/>
                <a:gd name="T79" fmla="*/ 0 h 83"/>
                <a:gd name="T80" fmla="*/ 1 w 96"/>
                <a:gd name="T81" fmla="*/ 0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3"/>
                <a:gd name="T125" fmla="*/ 96 w 96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3">
                  <a:moveTo>
                    <a:pt x="24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7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6" y="43"/>
                  </a:lnTo>
                  <a:lnTo>
                    <a:pt x="53" y="48"/>
                  </a:lnTo>
                  <a:lnTo>
                    <a:pt x="60" y="53"/>
                  </a:lnTo>
                  <a:lnTo>
                    <a:pt x="65" y="58"/>
                  </a:lnTo>
                  <a:lnTo>
                    <a:pt x="71" y="63"/>
                  </a:lnTo>
                  <a:lnTo>
                    <a:pt x="75" y="68"/>
                  </a:lnTo>
                  <a:lnTo>
                    <a:pt x="78" y="73"/>
                  </a:lnTo>
                  <a:lnTo>
                    <a:pt x="80" y="78"/>
                  </a:lnTo>
                  <a:lnTo>
                    <a:pt x="81" y="83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5" y="47"/>
                  </a:lnTo>
                  <a:lnTo>
                    <a:pt x="93" y="40"/>
                  </a:lnTo>
                  <a:lnTo>
                    <a:pt x="87" y="31"/>
                  </a:lnTo>
                  <a:lnTo>
                    <a:pt x="80" y="23"/>
                  </a:lnTo>
                  <a:lnTo>
                    <a:pt x="72" y="16"/>
                  </a:lnTo>
                  <a:lnTo>
                    <a:pt x="64" y="10"/>
                  </a:lnTo>
                  <a:lnTo>
                    <a:pt x="54" y="5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5" name="Freeform 45"/>
            <p:cNvSpPr>
              <a:spLocks/>
            </p:cNvSpPr>
            <p:nvPr/>
          </p:nvSpPr>
          <p:spPr bwMode="auto">
            <a:xfrm>
              <a:off x="5012" y="861"/>
              <a:ext cx="49" cy="40"/>
            </a:xfrm>
            <a:custGeom>
              <a:avLst/>
              <a:gdLst>
                <a:gd name="T0" fmla="*/ 1 w 98"/>
                <a:gd name="T1" fmla="*/ 1 h 79"/>
                <a:gd name="T2" fmla="*/ 1 w 98"/>
                <a:gd name="T3" fmla="*/ 1 h 79"/>
                <a:gd name="T4" fmla="*/ 1 w 98"/>
                <a:gd name="T5" fmla="*/ 0 h 79"/>
                <a:gd name="T6" fmla="*/ 1 w 98"/>
                <a:gd name="T7" fmla="*/ 0 h 79"/>
                <a:gd name="T8" fmla="*/ 1 w 98"/>
                <a:gd name="T9" fmla="*/ 1 h 79"/>
                <a:gd name="T10" fmla="*/ 1 w 98"/>
                <a:gd name="T11" fmla="*/ 1 h 79"/>
                <a:gd name="T12" fmla="*/ 1 w 98"/>
                <a:gd name="T13" fmla="*/ 1 h 79"/>
                <a:gd name="T14" fmla="*/ 1 w 98"/>
                <a:gd name="T15" fmla="*/ 1 h 79"/>
                <a:gd name="T16" fmla="*/ 1 w 98"/>
                <a:gd name="T17" fmla="*/ 1 h 79"/>
                <a:gd name="T18" fmla="*/ 1 w 98"/>
                <a:gd name="T19" fmla="*/ 1 h 79"/>
                <a:gd name="T20" fmla="*/ 1 w 98"/>
                <a:gd name="T21" fmla="*/ 1 h 79"/>
                <a:gd name="T22" fmla="*/ 0 w 98"/>
                <a:gd name="T23" fmla="*/ 1 h 79"/>
                <a:gd name="T24" fmla="*/ 0 w 98"/>
                <a:gd name="T25" fmla="*/ 1 h 79"/>
                <a:gd name="T26" fmla="*/ 1 w 98"/>
                <a:gd name="T27" fmla="*/ 1 h 79"/>
                <a:gd name="T28" fmla="*/ 1 w 98"/>
                <a:gd name="T29" fmla="*/ 1 h 79"/>
                <a:gd name="T30" fmla="*/ 1 w 98"/>
                <a:gd name="T31" fmla="*/ 1 h 79"/>
                <a:gd name="T32" fmla="*/ 1 w 98"/>
                <a:gd name="T33" fmla="*/ 1 h 79"/>
                <a:gd name="T34" fmla="*/ 1 w 98"/>
                <a:gd name="T35" fmla="*/ 1 h 79"/>
                <a:gd name="T36" fmla="*/ 1 w 98"/>
                <a:gd name="T37" fmla="*/ 1 h 79"/>
                <a:gd name="T38" fmla="*/ 1 w 98"/>
                <a:gd name="T39" fmla="*/ 1 h 79"/>
                <a:gd name="T40" fmla="*/ 1 w 98"/>
                <a:gd name="T41" fmla="*/ 1 h 79"/>
                <a:gd name="T42" fmla="*/ 1 w 98"/>
                <a:gd name="T43" fmla="*/ 1 h 79"/>
                <a:gd name="T44" fmla="*/ 1 w 98"/>
                <a:gd name="T45" fmla="*/ 1 h 79"/>
                <a:gd name="T46" fmla="*/ 2 w 98"/>
                <a:gd name="T47" fmla="*/ 1 h 79"/>
                <a:gd name="T48" fmla="*/ 2 w 98"/>
                <a:gd name="T49" fmla="*/ 1 h 79"/>
                <a:gd name="T50" fmla="*/ 2 w 98"/>
                <a:gd name="T51" fmla="*/ 1 h 79"/>
                <a:gd name="T52" fmla="*/ 2 w 98"/>
                <a:gd name="T53" fmla="*/ 2 h 79"/>
                <a:gd name="T54" fmla="*/ 2 w 98"/>
                <a:gd name="T55" fmla="*/ 2 h 79"/>
                <a:gd name="T56" fmla="*/ 2 w 98"/>
                <a:gd name="T57" fmla="*/ 2 h 79"/>
                <a:gd name="T58" fmla="*/ 2 w 98"/>
                <a:gd name="T59" fmla="*/ 2 h 79"/>
                <a:gd name="T60" fmla="*/ 2 w 98"/>
                <a:gd name="T61" fmla="*/ 2 h 79"/>
                <a:gd name="T62" fmla="*/ 2 w 98"/>
                <a:gd name="T63" fmla="*/ 2 h 79"/>
                <a:gd name="T64" fmla="*/ 2 w 98"/>
                <a:gd name="T65" fmla="*/ 2 h 79"/>
                <a:gd name="T66" fmla="*/ 2 w 98"/>
                <a:gd name="T67" fmla="*/ 1 h 79"/>
                <a:gd name="T68" fmla="*/ 2 w 98"/>
                <a:gd name="T69" fmla="*/ 1 h 79"/>
                <a:gd name="T70" fmla="*/ 2 w 98"/>
                <a:gd name="T71" fmla="*/ 1 h 79"/>
                <a:gd name="T72" fmla="*/ 2 w 98"/>
                <a:gd name="T73" fmla="*/ 1 h 79"/>
                <a:gd name="T74" fmla="*/ 2 w 98"/>
                <a:gd name="T75" fmla="*/ 1 h 79"/>
                <a:gd name="T76" fmla="*/ 2 w 98"/>
                <a:gd name="T77" fmla="*/ 1 h 79"/>
                <a:gd name="T78" fmla="*/ 2 w 98"/>
                <a:gd name="T79" fmla="*/ 1 h 79"/>
                <a:gd name="T80" fmla="*/ 2 w 98"/>
                <a:gd name="T81" fmla="*/ 1 h 79"/>
                <a:gd name="T82" fmla="*/ 2 w 98"/>
                <a:gd name="T83" fmla="*/ 1 h 79"/>
                <a:gd name="T84" fmla="*/ 2 w 98"/>
                <a:gd name="T85" fmla="*/ 1 h 79"/>
                <a:gd name="T86" fmla="*/ 1 w 98"/>
                <a:gd name="T87" fmla="*/ 1 h 79"/>
                <a:gd name="T88" fmla="*/ 1 w 98"/>
                <a:gd name="T89" fmla="*/ 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79"/>
                <a:gd name="T137" fmla="*/ 98 w 98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79">
                  <a:moveTo>
                    <a:pt x="53" y="3"/>
                  </a:moveTo>
                  <a:lnTo>
                    <a:pt x="46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8" y="29"/>
                  </a:lnTo>
                  <a:lnTo>
                    <a:pt x="35" y="31"/>
                  </a:lnTo>
                  <a:lnTo>
                    <a:pt x="43" y="34"/>
                  </a:lnTo>
                  <a:lnTo>
                    <a:pt x="50" y="39"/>
                  </a:lnTo>
                  <a:lnTo>
                    <a:pt x="57" y="44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6" y="59"/>
                  </a:lnTo>
                  <a:lnTo>
                    <a:pt x="79" y="64"/>
                  </a:lnTo>
                  <a:lnTo>
                    <a:pt x="83" y="70"/>
                  </a:lnTo>
                  <a:lnTo>
                    <a:pt x="85" y="75"/>
                  </a:lnTo>
                  <a:lnTo>
                    <a:pt x="86" y="79"/>
                  </a:lnTo>
                  <a:lnTo>
                    <a:pt x="88" y="77"/>
                  </a:lnTo>
                  <a:lnTo>
                    <a:pt x="91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8" y="56"/>
                  </a:lnTo>
                  <a:lnTo>
                    <a:pt x="96" y="49"/>
                  </a:lnTo>
                  <a:lnTo>
                    <a:pt x="94" y="43"/>
                  </a:lnTo>
                  <a:lnTo>
                    <a:pt x="91" y="37"/>
                  </a:lnTo>
                  <a:lnTo>
                    <a:pt x="87" y="30"/>
                  </a:lnTo>
                  <a:lnTo>
                    <a:pt x="83" y="25"/>
                  </a:lnTo>
                  <a:lnTo>
                    <a:pt x="77" y="19"/>
                  </a:lnTo>
                  <a:lnTo>
                    <a:pt x="71" y="15"/>
                  </a:lnTo>
                  <a:lnTo>
                    <a:pt x="65" y="11"/>
                  </a:lnTo>
                  <a:lnTo>
                    <a:pt x="60" y="7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6" name="Freeform 46"/>
            <p:cNvSpPr>
              <a:spLocks/>
            </p:cNvSpPr>
            <p:nvPr/>
          </p:nvSpPr>
          <p:spPr bwMode="auto">
            <a:xfrm>
              <a:off x="4843" y="841"/>
              <a:ext cx="50" cy="40"/>
            </a:xfrm>
            <a:custGeom>
              <a:avLst/>
              <a:gdLst>
                <a:gd name="T0" fmla="*/ 1 w 100"/>
                <a:gd name="T1" fmla="*/ 1 h 79"/>
                <a:gd name="T2" fmla="*/ 1 w 100"/>
                <a:gd name="T3" fmla="*/ 1 h 79"/>
                <a:gd name="T4" fmla="*/ 1 w 100"/>
                <a:gd name="T5" fmla="*/ 1 h 79"/>
                <a:gd name="T6" fmla="*/ 2 w 100"/>
                <a:gd name="T7" fmla="*/ 1 h 79"/>
                <a:gd name="T8" fmla="*/ 2 w 100"/>
                <a:gd name="T9" fmla="*/ 1 h 79"/>
                <a:gd name="T10" fmla="*/ 2 w 100"/>
                <a:gd name="T11" fmla="*/ 2 h 79"/>
                <a:gd name="T12" fmla="*/ 2 w 100"/>
                <a:gd name="T13" fmla="*/ 2 h 79"/>
                <a:gd name="T14" fmla="*/ 2 w 100"/>
                <a:gd name="T15" fmla="*/ 2 h 79"/>
                <a:gd name="T16" fmla="*/ 2 w 100"/>
                <a:gd name="T17" fmla="*/ 2 h 79"/>
                <a:gd name="T18" fmla="*/ 2 w 100"/>
                <a:gd name="T19" fmla="*/ 2 h 79"/>
                <a:gd name="T20" fmla="*/ 2 w 100"/>
                <a:gd name="T21" fmla="*/ 2 h 79"/>
                <a:gd name="T22" fmla="*/ 2 w 100"/>
                <a:gd name="T23" fmla="*/ 2 h 79"/>
                <a:gd name="T24" fmla="*/ 2 w 100"/>
                <a:gd name="T25" fmla="*/ 2 h 79"/>
                <a:gd name="T26" fmla="*/ 2 w 100"/>
                <a:gd name="T27" fmla="*/ 2 h 79"/>
                <a:gd name="T28" fmla="*/ 2 w 100"/>
                <a:gd name="T29" fmla="*/ 2 h 79"/>
                <a:gd name="T30" fmla="*/ 2 w 100"/>
                <a:gd name="T31" fmla="*/ 2 h 79"/>
                <a:gd name="T32" fmla="*/ 2 w 100"/>
                <a:gd name="T33" fmla="*/ 2 h 79"/>
                <a:gd name="T34" fmla="*/ 2 w 100"/>
                <a:gd name="T35" fmla="*/ 1 h 79"/>
                <a:gd name="T36" fmla="*/ 2 w 100"/>
                <a:gd name="T37" fmla="*/ 1 h 79"/>
                <a:gd name="T38" fmla="*/ 2 w 100"/>
                <a:gd name="T39" fmla="*/ 1 h 79"/>
                <a:gd name="T40" fmla="*/ 2 w 100"/>
                <a:gd name="T41" fmla="*/ 1 h 79"/>
                <a:gd name="T42" fmla="*/ 2 w 100"/>
                <a:gd name="T43" fmla="*/ 1 h 79"/>
                <a:gd name="T44" fmla="*/ 2 w 100"/>
                <a:gd name="T45" fmla="*/ 1 h 79"/>
                <a:gd name="T46" fmla="*/ 1 w 100"/>
                <a:gd name="T47" fmla="*/ 1 h 79"/>
                <a:gd name="T48" fmla="*/ 1 w 100"/>
                <a:gd name="T49" fmla="*/ 1 h 79"/>
                <a:gd name="T50" fmla="*/ 1 w 100"/>
                <a:gd name="T51" fmla="*/ 1 h 79"/>
                <a:gd name="T52" fmla="*/ 1 w 100"/>
                <a:gd name="T53" fmla="*/ 1 h 79"/>
                <a:gd name="T54" fmla="*/ 1 w 100"/>
                <a:gd name="T55" fmla="*/ 1 h 79"/>
                <a:gd name="T56" fmla="*/ 1 w 100"/>
                <a:gd name="T57" fmla="*/ 1 h 79"/>
                <a:gd name="T58" fmla="*/ 1 w 100"/>
                <a:gd name="T59" fmla="*/ 0 h 79"/>
                <a:gd name="T60" fmla="*/ 1 w 100"/>
                <a:gd name="T61" fmla="*/ 0 h 79"/>
                <a:gd name="T62" fmla="*/ 1 w 100"/>
                <a:gd name="T63" fmla="*/ 1 h 79"/>
                <a:gd name="T64" fmla="*/ 1 w 100"/>
                <a:gd name="T65" fmla="*/ 1 h 79"/>
                <a:gd name="T66" fmla="*/ 1 w 100"/>
                <a:gd name="T67" fmla="*/ 1 h 79"/>
                <a:gd name="T68" fmla="*/ 1 w 100"/>
                <a:gd name="T69" fmla="*/ 1 h 79"/>
                <a:gd name="T70" fmla="*/ 1 w 100"/>
                <a:gd name="T71" fmla="*/ 1 h 79"/>
                <a:gd name="T72" fmla="*/ 0 w 100"/>
                <a:gd name="T73" fmla="*/ 1 h 79"/>
                <a:gd name="T74" fmla="*/ 0 w 100"/>
                <a:gd name="T75" fmla="*/ 1 h 79"/>
                <a:gd name="T76" fmla="*/ 0 w 100"/>
                <a:gd name="T77" fmla="*/ 1 h 79"/>
                <a:gd name="T78" fmla="*/ 1 w 100"/>
                <a:gd name="T79" fmla="*/ 1 h 79"/>
                <a:gd name="T80" fmla="*/ 1 w 100"/>
                <a:gd name="T81" fmla="*/ 1 h 79"/>
                <a:gd name="T82" fmla="*/ 1 w 100"/>
                <a:gd name="T83" fmla="*/ 1 h 79"/>
                <a:gd name="T84" fmla="*/ 1 w 100"/>
                <a:gd name="T85" fmla="*/ 1 h 79"/>
                <a:gd name="T86" fmla="*/ 1 w 100"/>
                <a:gd name="T87" fmla="*/ 1 h 79"/>
                <a:gd name="T88" fmla="*/ 1 w 100"/>
                <a:gd name="T89" fmla="*/ 1 h 79"/>
                <a:gd name="T90" fmla="*/ 1 w 100"/>
                <a:gd name="T91" fmla="*/ 1 h 79"/>
                <a:gd name="T92" fmla="*/ 1 w 100"/>
                <a:gd name="T93" fmla="*/ 1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79"/>
                <a:gd name="T143" fmla="*/ 100 w 100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79">
                  <a:moveTo>
                    <a:pt x="48" y="42"/>
                  </a:moveTo>
                  <a:lnTo>
                    <a:pt x="55" y="47"/>
                  </a:lnTo>
                  <a:lnTo>
                    <a:pt x="61" y="50"/>
                  </a:lnTo>
                  <a:lnTo>
                    <a:pt x="67" y="55"/>
                  </a:lnTo>
                  <a:lnTo>
                    <a:pt x="71" y="61"/>
                  </a:lnTo>
                  <a:lnTo>
                    <a:pt x="75" y="65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4" y="72"/>
                  </a:lnTo>
                  <a:lnTo>
                    <a:pt x="98" y="66"/>
                  </a:lnTo>
                  <a:lnTo>
                    <a:pt x="100" y="59"/>
                  </a:lnTo>
                  <a:lnTo>
                    <a:pt x="99" y="53"/>
                  </a:lnTo>
                  <a:lnTo>
                    <a:pt x="96" y="39"/>
                  </a:lnTo>
                  <a:lnTo>
                    <a:pt x="89" y="27"/>
                  </a:lnTo>
                  <a:lnTo>
                    <a:pt x="78" y="17"/>
                  </a:lnTo>
                  <a:lnTo>
                    <a:pt x="68" y="9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4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8" y="9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28"/>
                  </a:lnTo>
                  <a:lnTo>
                    <a:pt x="9" y="28"/>
                  </a:lnTo>
                  <a:lnTo>
                    <a:pt x="15" y="30"/>
                  </a:lnTo>
                  <a:lnTo>
                    <a:pt x="21" y="31"/>
                  </a:lnTo>
                  <a:lnTo>
                    <a:pt x="28" y="32"/>
                  </a:lnTo>
                  <a:lnTo>
                    <a:pt x="35" y="35"/>
                  </a:lnTo>
                  <a:lnTo>
                    <a:pt x="41" y="39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7" name="Freeform 47"/>
            <p:cNvSpPr>
              <a:spLocks/>
            </p:cNvSpPr>
            <p:nvPr/>
          </p:nvSpPr>
          <p:spPr bwMode="auto">
            <a:xfrm>
              <a:off x="4843" y="856"/>
              <a:ext cx="41" cy="27"/>
            </a:xfrm>
            <a:custGeom>
              <a:avLst/>
              <a:gdLst>
                <a:gd name="T0" fmla="*/ 1 w 83"/>
                <a:gd name="T1" fmla="*/ 0 h 55"/>
                <a:gd name="T2" fmla="*/ 1 w 83"/>
                <a:gd name="T3" fmla="*/ 0 h 55"/>
                <a:gd name="T4" fmla="*/ 1 w 83"/>
                <a:gd name="T5" fmla="*/ 0 h 55"/>
                <a:gd name="T6" fmla="*/ 1 w 83"/>
                <a:gd name="T7" fmla="*/ 0 h 55"/>
                <a:gd name="T8" fmla="*/ 1 w 83"/>
                <a:gd name="T9" fmla="*/ 0 h 55"/>
                <a:gd name="T10" fmla="*/ 1 w 83"/>
                <a:gd name="T11" fmla="*/ 0 h 55"/>
                <a:gd name="T12" fmla="*/ 0 w 83"/>
                <a:gd name="T13" fmla="*/ 0 h 55"/>
                <a:gd name="T14" fmla="*/ 0 w 83"/>
                <a:gd name="T15" fmla="*/ 0 h 55"/>
                <a:gd name="T16" fmla="*/ 0 w 83"/>
                <a:gd name="T17" fmla="*/ 0 h 55"/>
                <a:gd name="T18" fmla="*/ 0 w 83"/>
                <a:gd name="T19" fmla="*/ 0 h 55"/>
                <a:gd name="T20" fmla="*/ 0 w 83"/>
                <a:gd name="T21" fmla="*/ 0 h 55"/>
                <a:gd name="T22" fmla="*/ 0 w 83"/>
                <a:gd name="T23" fmla="*/ 0 h 55"/>
                <a:gd name="T24" fmla="*/ 0 w 83"/>
                <a:gd name="T25" fmla="*/ 0 h 55"/>
                <a:gd name="T26" fmla="*/ 0 w 83"/>
                <a:gd name="T27" fmla="*/ 0 h 55"/>
                <a:gd name="T28" fmla="*/ 0 w 83"/>
                <a:gd name="T29" fmla="*/ 0 h 55"/>
                <a:gd name="T30" fmla="*/ 0 w 83"/>
                <a:gd name="T31" fmla="*/ 0 h 55"/>
                <a:gd name="T32" fmla="*/ 0 w 83"/>
                <a:gd name="T33" fmla="*/ 0 h 55"/>
                <a:gd name="T34" fmla="*/ 0 w 83"/>
                <a:gd name="T35" fmla="*/ 0 h 55"/>
                <a:gd name="T36" fmla="*/ 0 w 83"/>
                <a:gd name="T37" fmla="*/ 0 h 55"/>
                <a:gd name="T38" fmla="*/ 0 w 83"/>
                <a:gd name="T39" fmla="*/ 0 h 55"/>
                <a:gd name="T40" fmla="*/ 0 w 83"/>
                <a:gd name="T41" fmla="*/ 0 h 55"/>
                <a:gd name="T42" fmla="*/ 0 w 83"/>
                <a:gd name="T43" fmla="*/ 0 h 55"/>
                <a:gd name="T44" fmla="*/ 0 w 83"/>
                <a:gd name="T45" fmla="*/ 0 h 55"/>
                <a:gd name="T46" fmla="*/ 0 w 83"/>
                <a:gd name="T47" fmla="*/ 0 h 55"/>
                <a:gd name="T48" fmla="*/ 0 w 83"/>
                <a:gd name="T49" fmla="*/ 0 h 55"/>
                <a:gd name="T50" fmla="*/ 0 w 83"/>
                <a:gd name="T51" fmla="*/ 0 h 55"/>
                <a:gd name="T52" fmla="*/ 1 w 83"/>
                <a:gd name="T53" fmla="*/ 0 h 55"/>
                <a:gd name="T54" fmla="*/ 1 w 83"/>
                <a:gd name="T55" fmla="*/ 0 h 55"/>
                <a:gd name="T56" fmla="*/ 1 w 83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55"/>
                <a:gd name="T89" fmla="*/ 83 w 83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55">
                  <a:moveTo>
                    <a:pt x="83" y="51"/>
                  </a:moveTo>
                  <a:lnTo>
                    <a:pt x="82" y="46"/>
                  </a:lnTo>
                  <a:lnTo>
                    <a:pt x="78" y="42"/>
                  </a:lnTo>
                  <a:lnTo>
                    <a:pt x="75" y="37"/>
                  </a:lnTo>
                  <a:lnTo>
                    <a:pt x="71" y="33"/>
                  </a:lnTo>
                  <a:lnTo>
                    <a:pt x="67" y="27"/>
                  </a:lnTo>
                  <a:lnTo>
                    <a:pt x="61" y="22"/>
                  </a:lnTo>
                  <a:lnTo>
                    <a:pt x="55" y="19"/>
                  </a:lnTo>
                  <a:lnTo>
                    <a:pt x="48" y="14"/>
                  </a:lnTo>
                  <a:lnTo>
                    <a:pt x="41" y="11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23" y="38"/>
                  </a:lnTo>
                  <a:lnTo>
                    <a:pt x="31" y="44"/>
                  </a:lnTo>
                  <a:lnTo>
                    <a:pt x="39" y="49"/>
                  </a:lnTo>
                  <a:lnTo>
                    <a:pt x="48" y="52"/>
                  </a:lnTo>
                  <a:lnTo>
                    <a:pt x="58" y="53"/>
                  </a:lnTo>
                  <a:lnTo>
                    <a:pt x="67" y="55"/>
                  </a:lnTo>
                  <a:lnTo>
                    <a:pt x="75" y="53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8" name="Freeform 48"/>
            <p:cNvSpPr>
              <a:spLocks/>
            </p:cNvSpPr>
            <p:nvPr/>
          </p:nvSpPr>
          <p:spPr bwMode="auto">
            <a:xfrm>
              <a:off x="4901" y="797"/>
              <a:ext cx="42" cy="29"/>
            </a:xfrm>
            <a:custGeom>
              <a:avLst/>
              <a:gdLst>
                <a:gd name="T0" fmla="*/ 1 w 82"/>
                <a:gd name="T1" fmla="*/ 0 h 59"/>
                <a:gd name="T2" fmla="*/ 1 w 82"/>
                <a:gd name="T3" fmla="*/ 0 h 59"/>
                <a:gd name="T4" fmla="*/ 1 w 82"/>
                <a:gd name="T5" fmla="*/ 0 h 59"/>
                <a:gd name="T6" fmla="*/ 1 w 82"/>
                <a:gd name="T7" fmla="*/ 0 h 59"/>
                <a:gd name="T8" fmla="*/ 1 w 82"/>
                <a:gd name="T9" fmla="*/ 0 h 59"/>
                <a:gd name="T10" fmla="*/ 1 w 82"/>
                <a:gd name="T11" fmla="*/ 0 h 59"/>
                <a:gd name="T12" fmla="*/ 1 w 82"/>
                <a:gd name="T13" fmla="*/ 0 h 59"/>
                <a:gd name="T14" fmla="*/ 1 w 82"/>
                <a:gd name="T15" fmla="*/ 0 h 59"/>
                <a:gd name="T16" fmla="*/ 0 w 82"/>
                <a:gd name="T17" fmla="*/ 0 h 59"/>
                <a:gd name="T18" fmla="*/ 0 w 82"/>
                <a:gd name="T19" fmla="*/ 0 h 59"/>
                <a:gd name="T20" fmla="*/ 0 w 82"/>
                <a:gd name="T21" fmla="*/ 0 h 59"/>
                <a:gd name="T22" fmla="*/ 0 w 82"/>
                <a:gd name="T23" fmla="*/ 0 h 59"/>
                <a:gd name="T24" fmla="*/ 0 w 82"/>
                <a:gd name="T25" fmla="*/ 0 h 59"/>
                <a:gd name="T26" fmla="*/ 1 w 82"/>
                <a:gd name="T27" fmla="*/ 0 h 59"/>
                <a:gd name="T28" fmla="*/ 1 w 82"/>
                <a:gd name="T29" fmla="*/ 0 h 59"/>
                <a:gd name="T30" fmla="*/ 1 w 82"/>
                <a:gd name="T31" fmla="*/ 0 h 59"/>
                <a:gd name="T32" fmla="*/ 1 w 82"/>
                <a:gd name="T33" fmla="*/ 0 h 59"/>
                <a:gd name="T34" fmla="*/ 1 w 82"/>
                <a:gd name="T35" fmla="*/ 0 h 59"/>
                <a:gd name="T36" fmla="*/ 1 w 82"/>
                <a:gd name="T37" fmla="*/ 0 h 59"/>
                <a:gd name="T38" fmla="*/ 1 w 82"/>
                <a:gd name="T39" fmla="*/ 0 h 59"/>
                <a:gd name="T40" fmla="*/ 1 w 82"/>
                <a:gd name="T41" fmla="*/ 0 h 59"/>
                <a:gd name="T42" fmla="*/ 1 w 82"/>
                <a:gd name="T43" fmla="*/ 0 h 59"/>
                <a:gd name="T44" fmla="*/ 1 w 82"/>
                <a:gd name="T45" fmla="*/ 0 h 59"/>
                <a:gd name="T46" fmla="*/ 2 w 82"/>
                <a:gd name="T47" fmla="*/ 0 h 59"/>
                <a:gd name="T48" fmla="*/ 2 w 82"/>
                <a:gd name="T49" fmla="*/ 0 h 59"/>
                <a:gd name="T50" fmla="*/ 2 w 82"/>
                <a:gd name="T51" fmla="*/ 0 h 59"/>
                <a:gd name="T52" fmla="*/ 2 w 82"/>
                <a:gd name="T53" fmla="*/ 0 h 59"/>
                <a:gd name="T54" fmla="*/ 2 w 82"/>
                <a:gd name="T55" fmla="*/ 0 h 59"/>
                <a:gd name="T56" fmla="*/ 2 w 82"/>
                <a:gd name="T57" fmla="*/ 0 h 59"/>
                <a:gd name="T58" fmla="*/ 2 w 82"/>
                <a:gd name="T59" fmla="*/ 0 h 59"/>
                <a:gd name="T60" fmla="*/ 2 w 82"/>
                <a:gd name="T61" fmla="*/ 0 h 59"/>
                <a:gd name="T62" fmla="*/ 2 w 82"/>
                <a:gd name="T63" fmla="*/ 0 h 59"/>
                <a:gd name="T64" fmla="*/ 2 w 82"/>
                <a:gd name="T65" fmla="*/ 0 h 59"/>
                <a:gd name="T66" fmla="*/ 2 w 82"/>
                <a:gd name="T67" fmla="*/ 0 h 59"/>
                <a:gd name="T68" fmla="*/ 1 w 82"/>
                <a:gd name="T69" fmla="*/ 0 h 59"/>
                <a:gd name="T70" fmla="*/ 1 w 82"/>
                <a:gd name="T71" fmla="*/ 0 h 59"/>
                <a:gd name="T72" fmla="*/ 1 w 82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"/>
                <a:gd name="T112" fmla="*/ 0 h 59"/>
                <a:gd name="T113" fmla="*/ 82 w 82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" h="59">
                  <a:moveTo>
                    <a:pt x="47" y="13"/>
                  </a:moveTo>
                  <a:lnTo>
                    <a:pt x="40" y="9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6"/>
                  </a:lnTo>
                  <a:lnTo>
                    <a:pt x="11" y="30"/>
                  </a:lnTo>
                  <a:lnTo>
                    <a:pt x="21" y="40"/>
                  </a:lnTo>
                  <a:lnTo>
                    <a:pt x="32" y="47"/>
                  </a:lnTo>
                  <a:lnTo>
                    <a:pt x="36" y="49"/>
                  </a:lnTo>
                  <a:lnTo>
                    <a:pt x="41" y="52"/>
                  </a:lnTo>
                  <a:lnTo>
                    <a:pt x="46" y="54"/>
                  </a:lnTo>
                  <a:lnTo>
                    <a:pt x="50" y="55"/>
                  </a:lnTo>
                  <a:lnTo>
                    <a:pt x="56" y="56"/>
                  </a:lnTo>
                  <a:lnTo>
                    <a:pt x="61" y="58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4" y="58"/>
                  </a:lnTo>
                  <a:lnTo>
                    <a:pt x="77" y="56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9" y="45"/>
                  </a:lnTo>
                  <a:lnTo>
                    <a:pt x="76" y="39"/>
                  </a:lnTo>
                  <a:lnTo>
                    <a:pt x="72" y="33"/>
                  </a:lnTo>
                  <a:lnTo>
                    <a:pt x="66" y="29"/>
                  </a:lnTo>
                  <a:lnTo>
                    <a:pt x="61" y="23"/>
                  </a:lnTo>
                  <a:lnTo>
                    <a:pt x="54" y="1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9" name="Freeform 49"/>
            <p:cNvSpPr>
              <a:spLocks/>
            </p:cNvSpPr>
            <p:nvPr/>
          </p:nvSpPr>
          <p:spPr bwMode="auto">
            <a:xfrm>
              <a:off x="4956" y="746"/>
              <a:ext cx="41" cy="28"/>
            </a:xfrm>
            <a:custGeom>
              <a:avLst/>
              <a:gdLst>
                <a:gd name="T0" fmla="*/ 0 w 83"/>
                <a:gd name="T1" fmla="*/ 0 h 57"/>
                <a:gd name="T2" fmla="*/ 0 w 83"/>
                <a:gd name="T3" fmla="*/ 0 h 57"/>
                <a:gd name="T4" fmla="*/ 0 w 83"/>
                <a:gd name="T5" fmla="*/ 0 h 57"/>
                <a:gd name="T6" fmla="*/ 0 w 83"/>
                <a:gd name="T7" fmla="*/ 0 h 57"/>
                <a:gd name="T8" fmla="*/ 0 w 83"/>
                <a:gd name="T9" fmla="*/ 0 h 57"/>
                <a:gd name="T10" fmla="*/ 0 w 83"/>
                <a:gd name="T11" fmla="*/ 0 h 57"/>
                <a:gd name="T12" fmla="*/ 0 w 83"/>
                <a:gd name="T13" fmla="*/ 0 h 57"/>
                <a:gd name="T14" fmla="*/ 0 w 83"/>
                <a:gd name="T15" fmla="*/ 0 h 57"/>
                <a:gd name="T16" fmla="*/ 0 w 83"/>
                <a:gd name="T17" fmla="*/ 0 h 57"/>
                <a:gd name="T18" fmla="*/ 0 w 83"/>
                <a:gd name="T19" fmla="*/ 0 h 57"/>
                <a:gd name="T20" fmla="*/ 0 w 83"/>
                <a:gd name="T21" fmla="*/ 0 h 57"/>
                <a:gd name="T22" fmla="*/ 0 w 83"/>
                <a:gd name="T23" fmla="*/ 0 h 57"/>
                <a:gd name="T24" fmla="*/ 0 w 83"/>
                <a:gd name="T25" fmla="*/ 0 h 57"/>
                <a:gd name="T26" fmla="*/ 0 w 83"/>
                <a:gd name="T27" fmla="*/ 0 h 57"/>
                <a:gd name="T28" fmla="*/ 0 w 83"/>
                <a:gd name="T29" fmla="*/ 0 h 57"/>
                <a:gd name="T30" fmla="*/ 0 w 83"/>
                <a:gd name="T31" fmla="*/ 0 h 57"/>
                <a:gd name="T32" fmla="*/ 0 w 83"/>
                <a:gd name="T33" fmla="*/ 0 h 57"/>
                <a:gd name="T34" fmla="*/ 0 w 83"/>
                <a:gd name="T35" fmla="*/ 0 h 57"/>
                <a:gd name="T36" fmla="*/ 0 w 83"/>
                <a:gd name="T37" fmla="*/ 0 h 57"/>
                <a:gd name="T38" fmla="*/ 0 w 83"/>
                <a:gd name="T39" fmla="*/ 0 h 57"/>
                <a:gd name="T40" fmla="*/ 1 w 83"/>
                <a:gd name="T41" fmla="*/ 0 h 57"/>
                <a:gd name="T42" fmla="*/ 1 w 83"/>
                <a:gd name="T43" fmla="*/ 0 h 57"/>
                <a:gd name="T44" fmla="*/ 1 w 83"/>
                <a:gd name="T45" fmla="*/ 0 h 57"/>
                <a:gd name="T46" fmla="*/ 1 w 83"/>
                <a:gd name="T47" fmla="*/ 0 h 57"/>
                <a:gd name="T48" fmla="*/ 1 w 83"/>
                <a:gd name="T49" fmla="*/ 0 h 57"/>
                <a:gd name="T50" fmla="*/ 1 w 83"/>
                <a:gd name="T51" fmla="*/ 0 h 57"/>
                <a:gd name="T52" fmla="*/ 1 w 83"/>
                <a:gd name="T53" fmla="*/ 0 h 57"/>
                <a:gd name="T54" fmla="*/ 1 w 83"/>
                <a:gd name="T55" fmla="*/ 0 h 57"/>
                <a:gd name="T56" fmla="*/ 1 w 83"/>
                <a:gd name="T57" fmla="*/ 0 h 57"/>
                <a:gd name="T58" fmla="*/ 1 w 83"/>
                <a:gd name="T59" fmla="*/ 0 h 57"/>
                <a:gd name="T60" fmla="*/ 0 w 83"/>
                <a:gd name="T61" fmla="*/ 0 h 57"/>
                <a:gd name="T62" fmla="*/ 0 w 83"/>
                <a:gd name="T63" fmla="*/ 0 h 57"/>
                <a:gd name="T64" fmla="*/ 0 w 83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7"/>
                <a:gd name="T101" fmla="*/ 83 w 83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7">
                  <a:moveTo>
                    <a:pt x="47" y="13"/>
                  </a:moveTo>
                  <a:lnTo>
                    <a:pt x="40" y="10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18"/>
                  </a:lnTo>
                  <a:lnTo>
                    <a:pt x="10" y="27"/>
                  </a:lnTo>
                  <a:lnTo>
                    <a:pt x="17" y="35"/>
                  </a:lnTo>
                  <a:lnTo>
                    <a:pt x="25" y="42"/>
                  </a:lnTo>
                  <a:lnTo>
                    <a:pt x="34" y="48"/>
                  </a:lnTo>
                  <a:lnTo>
                    <a:pt x="44" y="52"/>
                  </a:lnTo>
                  <a:lnTo>
                    <a:pt x="54" y="55"/>
                  </a:lnTo>
                  <a:lnTo>
                    <a:pt x="64" y="57"/>
                  </a:lnTo>
                  <a:lnTo>
                    <a:pt x="69" y="56"/>
                  </a:lnTo>
                  <a:lnTo>
                    <a:pt x="74" y="56"/>
                  </a:lnTo>
                  <a:lnTo>
                    <a:pt x="78" y="55"/>
                  </a:lnTo>
                  <a:lnTo>
                    <a:pt x="83" y="53"/>
                  </a:lnTo>
                  <a:lnTo>
                    <a:pt x="82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0" name="Freeform 50"/>
            <p:cNvSpPr>
              <a:spLocks/>
            </p:cNvSpPr>
            <p:nvPr/>
          </p:nvSpPr>
          <p:spPr bwMode="auto">
            <a:xfrm>
              <a:off x="5061" y="822"/>
              <a:ext cx="42" cy="27"/>
            </a:xfrm>
            <a:custGeom>
              <a:avLst/>
              <a:gdLst>
                <a:gd name="T0" fmla="*/ 1 w 83"/>
                <a:gd name="T1" fmla="*/ 0 h 56"/>
                <a:gd name="T2" fmla="*/ 1 w 83"/>
                <a:gd name="T3" fmla="*/ 0 h 56"/>
                <a:gd name="T4" fmla="*/ 1 w 83"/>
                <a:gd name="T5" fmla="*/ 0 h 56"/>
                <a:gd name="T6" fmla="*/ 1 w 83"/>
                <a:gd name="T7" fmla="*/ 0 h 56"/>
                <a:gd name="T8" fmla="*/ 1 w 83"/>
                <a:gd name="T9" fmla="*/ 0 h 56"/>
                <a:gd name="T10" fmla="*/ 1 w 83"/>
                <a:gd name="T11" fmla="*/ 0 h 56"/>
                <a:gd name="T12" fmla="*/ 1 w 83"/>
                <a:gd name="T13" fmla="*/ 0 h 56"/>
                <a:gd name="T14" fmla="*/ 1 w 83"/>
                <a:gd name="T15" fmla="*/ 0 h 56"/>
                <a:gd name="T16" fmla="*/ 0 w 83"/>
                <a:gd name="T17" fmla="*/ 0 h 56"/>
                <a:gd name="T18" fmla="*/ 0 w 83"/>
                <a:gd name="T19" fmla="*/ 0 h 56"/>
                <a:gd name="T20" fmla="*/ 1 w 83"/>
                <a:gd name="T21" fmla="*/ 0 h 56"/>
                <a:gd name="T22" fmla="*/ 1 w 83"/>
                <a:gd name="T23" fmla="*/ 0 h 56"/>
                <a:gd name="T24" fmla="*/ 1 w 83"/>
                <a:gd name="T25" fmla="*/ 0 h 56"/>
                <a:gd name="T26" fmla="*/ 1 w 83"/>
                <a:gd name="T27" fmla="*/ 0 h 56"/>
                <a:gd name="T28" fmla="*/ 1 w 83"/>
                <a:gd name="T29" fmla="*/ 0 h 56"/>
                <a:gd name="T30" fmla="*/ 1 w 83"/>
                <a:gd name="T31" fmla="*/ 0 h 56"/>
                <a:gd name="T32" fmla="*/ 1 w 83"/>
                <a:gd name="T33" fmla="*/ 0 h 56"/>
                <a:gd name="T34" fmla="*/ 1 w 83"/>
                <a:gd name="T35" fmla="*/ 0 h 56"/>
                <a:gd name="T36" fmla="*/ 1 w 83"/>
                <a:gd name="T37" fmla="*/ 0 h 56"/>
                <a:gd name="T38" fmla="*/ 1 w 83"/>
                <a:gd name="T39" fmla="*/ 0 h 56"/>
                <a:gd name="T40" fmla="*/ 1 w 83"/>
                <a:gd name="T41" fmla="*/ 0 h 56"/>
                <a:gd name="T42" fmla="*/ 1 w 83"/>
                <a:gd name="T43" fmla="*/ 0 h 56"/>
                <a:gd name="T44" fmla="*/ 2 w 83"/>
                <a:gd name="T45" fmla="*/ 0 h 56"/>
                <a:gd name="T46" fmla="*/ 2 w 83"/>
                <a:gd name="T47" fmla="*/ 0 h 56"/>
                <a:gd name="T48" fmla="*/ 2 w 83"/>
                <a:gd name="T49" fmla="*/ 0 h 56"/>
                <a:gd name="T50" fmla="*/ 2 w 83"/>
                <a:gd name="T51" fmla="*/ 0 h 56"/>
                <a:gd name="T52" fmla="*/ 2 w 83"/>
                <a:gd name="T53" fmla="*/ 0 h 56"/>
                <a:gd name="T54" fmla="*/ 2 w 83"/>
                <a:gd name="T55" fmla="*/ 0 h 56"/>
                <a:gd name="T56" fmla="*/ 2 w 83"/>
                <a:gd name="T57" fmla="*/ 0 h 56"/>
                <a:gd name="T58" fmla="*/ 2 w 83"/>
                <a:gd name="T59" fmla="*/ 0 h 56"/>
                <a:gd name="T60" fmla="*/ 1 w 83"/>
                <a:gd name="T61" fmla="*/ 0 h 56"/>
                <a:gd name="T62" fmla="*/ 1 w 83"/>
                <a:gd name="T63" fmla="*/ 0 h 56"/>
                <a:gd name="T64" fmla="*/ 1 w 83"/>
                <a:gd name="T65" fmla="*/ 0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"/>
                <a:gd name="T100" fmla="*/ 0 h 56"/>
                <a:gd name="T101" fmla="*/ 83 w 8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" h="56">
                  <a:moveTo>
                    <a:pt x="47" y="13"/>
                  </a:moveTo>
                  <a:lnTo>
                    <a:pt x="40" y="10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7" y="20"/>
                  </a:lnTo>
                  <a:lnTo>
                    <a:pt x="11" y="27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2" y="44"/>
                  </a:lnTo>
                  <a:lnTo>
                    <a:pt x="39" y="49"/>
                  </a:lnTo>
                  <a:lnTo>
                    <a:pt x="47" y="52"/>
                  </a:lnTo>
                  <a:lnTo>
                    <a:pt x="55" y="56"/>
                  </a:lnTo>
                  <a:lnTo>
                    <a:pt x="62" y="56"/>
                  </a:lnTo>
                  <a:lnTo>
                    <a:pt x="70" y="56"/>
                  </a:lnTo>
                  <a:lnTo>
                    <a:pt x="77" y="55"/>
                  </a:lnTo>
                  <a:lnTo>
                    <a:pt x="83" y="53"/>
                  </a:lnTo>
                  <a:lnTo>
                    <a:pt x="81" y="49"/>
                  </a:lnTo>
                  <a:lnTo>
                    <a:pt x="79" y="44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7" y="28"/>
                  </a:lnTo>
                  <a:lnTo>
                    <a:pt x="61" y="23"/>
                  </a:lnTo>
                  <a:lnTo>
                    <a:pt x="54" y="18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1" name="Freeform 51"/>
            <p:cNvSpPr>
              <a:spLocks/>
            </p:cNvSpPr>
            <p:nvPr/>
          </p:nvSpPr>
          <p:spPr bwMode="auto">
            <a:xfrm>
              <a:off x="5012" y="875"/>
              <a:ext cx="43" cy="29"/>
            </a:xfrm>
            <a:custGeom>
              <a:avLst/>
              <a:gdLst>
                <a:gd name="T0" fmla="*/ 1 w 86"/>
                <a:gd name="T1" fmla="*/ 0 h 59"/>
                <a:gd name="T2" fmla="*/ 1 w 86"/>
                <a:gd name="T3" fmla="*/ 0 h 59"/>
                <a:gd name="T4" fmla="*/ 1 w 86"/>
                <a:gd name="T5" fmla="*/ 0 h 59"/>
                <a:gd name="T6" fmla="*/ 1 w 86"/>
                <a:gd name="T7" fmla="*/ 0 h 59"/>
                <a:gd name="T8" fmla="*/ 1 w 86"/>
                <a:gd name="T9" fmla="*/ 0 h 59"/>
                <a:gd name="T10" fmla="*/ 1 w 86"/>
                <a:gd name="T11" fmla="*/ 0 h 59"/>
                <a:gd name="T12" fmla="*/ 1 w 86"/>
                <a:gd name="T13" fmla="*/ 0 h 59"/>
                <a:gd name="T14" fmla="*/ 1 w 86"/>
                <a:gd name="T15" fmla="*/ 0 h 59"/>
                <a:gd name="T16" fmla="*/ 0 w 86"/>
                <a:gd name="T17" fmla="*/ 0 h 59"/>
                <a:gd name="T18" fmla="*/ 0 w 86"/>
                <a:gd name="T19" fmla="*/ 0 h 59"/>
                <a:gd name="T20" fmla="*/ 0 w 86"/>
                <a:gd name="T21" fmla="*/ 0 h 59"/>
                <a:gd name="T22" fmla="*/ 0 w 86"/>
                <a:gd name="T23" fmla="*/ 0 h 59"/>
                <a:gd name="T24" fmla="*/ 1 w 86"/>
                <a:gd name="T25" fmla="*/ 0 h 59"/>
                <a:gd name="T26" fmla="*/ 1 w 86"/>
                <a:gd name="T27" fmla="*/ 0 h 59"/>
                <a:gd name="T28" fmla="*/ 1 w 86"/>
                <a:gd name="T29" fmla="*/ 0 h 59"/>
                <a:gd name="T30" fmla="*/ 1 w 86"/>
                <a:gd name="T31" fmla="*/ 0 h 59"/>
                <a:gd name="T32" fmla="*/ 1 w 86"/>
                <a:gd name="T33" fmla="*/ 0 h 59"/>
                <a:gd name="T34" fmla="*/ 1 w 86"/>
                <a:gd name="T35" fmla="*/ 0 h 59"/>
                <a:gd name="T36" fmla="*/ 1 w 86"/>
                <a:gd name="T37" fmla="*/ 0 h 59"/>
                <a:gd name="T38" fmla="*/ 1 w 86"/>
                <a:gd name="T39" fmla="*/ 0 h 59"/>
                <a:gd name="T40" fmla="*/ 1 w 86"/>
                <a:gd name="T41" fmla="*/ 0 h 59"/>
                <a:gd name="T42" fmla="*/ 1 w 86"/>
                <a:gd name="T43" fmla="*/ 0 h 59"/>
                <a:gd name="T44" fmla="*/ 1 w 86"/>
                <a:gd name="T45" fmla="*/ 0 h 59"/>
                <a:gd name="T46" fmla="*/ 1 w 86"/>
                <a:gd name="T47" fmla="*/ 0 h 59"/>
                <a:gd name="T48" fmla="*/ 2 w 86"/>
                <a:gd name="T49" fmla="*/ 0 h 59"/>
                <a:gd name="T50" fmla="*/ 2 w 86"/>
                <a:gd name="T51" fmla="*/ 0 h 59"/>
                <a:gd name="T52" fmla="*/ 2 w 86"/>
                <a:gd name="T53" fmla="*/ 0 h 59"/>
                <a:gd name="T54" fmla="*/ 2 w 86"/>
                <a:gd name="T55" fmla="*/ 0 h 59"/>
                <a:gd name="T56" fmla="*/ 2 w 86"/>
                <a:gd name="T57" fmla="*/ 0 h 59"/>
                <a:gd name="T58" fmla="*/ 2 w 86"/>
                <a:gd name="T59" fmla="*/ 0 h 59"/>
                <a:gd name="T60" fmla="*/ 2 w 86"/>
                <a:gd name="T61" fmla="*/ 0 h 59"/>
                <a:gd name="T62" fmla="*/ 2 w 86"/>
                <a:gd name="T63" fmla="*/ 0 h 59"/>
                <a:gd name="T64" fmla="*/ 2 w 86"/>
                <a:gd name="T65" fmla="*/ 0 h 59"/>
                <a:gd name="T66" fmla="*/ 2 w 86"/>
                <a:gd name="T67" fmla="*/ 0 h 59"/>
                <a:gd name="T68" fmla="*/ 1 w 86"/>
                <a:gd name="T69" fmla="*/ 0 h 59"/>
                <a:gd name="T70" fmla="*/ 1 w 86"/>
                <a:gd name="T71" fmla="*/ 0 h 59"/>
                <a:gd name="T72" fmla="*/ 1 w 86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59"/>
                <a:gd name="T113" fmla="*/ 86 w 86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59">
                  <a:moveTo>
                    <a:pt x="50" y="13"/>
                  </a:moveTo>
                  <a:lnTo>
                    <a:pt x="43" y="8"/>
                  </a:lnTo>
                  <a:lnTo>
                    <a:pt x="35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21"/>
                  </a:lnTo>
                  <a:lnTo>
                    <a:pt x="9" y="28"/>
                  </a:lnTo>
                  <a:lnTo>
                    <a:pt x="13" y="34"/>
                  </a:lnTo>
                  <a:lnTo>
                    <a:pt x="19" y="40"/>
                  </a:lnTo>
                  <a:lnTo>
                    <a:pt x="26" y="44"/>
                  </a:lnTo>
                  <a:lnTo>
                    <a:pt x="33" y="49"/>
                  </a:lnTo>
                  <a:lnTo>
                    <a:pt x="40" y="52"/>
                  </a:lnTo>
                  <a:lnTo>
                    <a:pt x="47" y="56"/>
                  </a:lnTo>
                  <a:lnTo>
                    <a:pt x="53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9" y="59"/>
                  </a:lnTo>
                  <a:lnTo>
                    <a:pt x="73" y="58"/>
                  </a:lnTo>
                  <a:lnTo>
                    <a:pt x="78" y="57"/>
                  </a:lnTo>
                  <a:lnTo>
                    <a:pt x="81" y="56"/>
                  </a:lnTo>
                  <a:lnTo>
                    <a:pt x="86" y="53"/>
                  </a:lnTo>
                  <a:lnTo>
                    <a:pt x="85" y="49"/>
                  </a:lnTo>
                  <a:lnTo>
                    <a:pt x="83" y="44"/>
                  </a:lnTo>
                  <a:lnTo>
                    <a:pt x="79" y="38"/>
                  </a:lnTo>
                  <a:lnTo>
                    <a:pt x="76" y="33"/>
                  </a:lnTo>
                  <a:lnTo>
                    <a:pt x="70" y="28"/>
                  </a:lnTo>
                  <a:lnTo>
                    <a:pt x="64" y="22"/>
                  </a:lnTo>
                  <a:lnTo>
                    <a:pt x="57" y="1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2" name="Freeform 52"/>
            <p:cNvSpPr>
              <a:spLocks/>
            </p:cNvSpPr>
            <p:nvPr/>
          </p:nvSpPr>
          <p:spPr bwMode="auto">
            <a:xfrm>
              <a:off x="4966" y="932"/>
              <a:ext cx="41" cy="28"/>
            </a:xfrm>
            <a:custGeom>
              <a:avLst/>
              <a:gdLst>
                <a:gd name="T0" fmla="*/ 1 w 81"/>
                <a:gd name="T1" fmla="*/ 1 h 55"/>
                <a:gd name="T2" fmla="*/ 1 w 81"/>
                <a:gd name="T3" fmla="*/ 1 h 55"/>
                <a:gd name="T4" fmla="*/ 1 w 81"/>
                <a:gd name="T5" fmla="*/ 1 h 55"/>
                <a:gd name="T6" fmla="*/ 1 w 81"/>
                <a:gd name="T7" fmla="*/ 1 h 55"/>
                <a:gd name="T8" fmla="*/ 1 w 81"/>
                <a:gd name="T9" fmla="*/ 1 h 55"/>
                <a:gd name="T10" fmla="*/ 1 w 81"/>
                <a:gd name="T11" fmla="*/ 1 h 55"/>
                <a:gd name="T12" fmla="*/ 1 w 81"/>
                <a:gd name="T13" fmla="*/ 0 h 55"/>
                <a:gd name="T14" fmla="*/ 1 w 81"/>
                <a:gd name="T15" fmla="*/ 0 h 55"/>
                <a:gd name="T16" fmla="*/ 1 w 81"/>
                <a:gd name="T17" fmla="*/ 0 h 55"/>
                <a:gd name="T18" fmla="*/ 1 w 81"/>
                <a:gd name="T19" fmla="*/ 1 h 55"/>
                <a:gd name="T20" fmla="*/ 0 w 81"/>
                <a:gd name="T21" fmla="*/ 1 h 55"/>
                <a:gd name="T22" fmla="*/ 0 w 81"/>
                <a:gd name="T23" fmla="*/ 1 h 55"/>
                <a:gd name="T24" fmla="*/ 1 w 81"/>
                <a:gd name="T25" fmla="*/ 1 h 55"/>
                <a:gd name="T26" fmla="*/ 1 w 81"/>
                <a:gd name="T27" fmla="*/ 1 h 55"/>
                <a:gd name="T28" fmla="*/ 1 w 81"/>
                <a:gd name="T29" fmla="*/ 1 h 55"/>
                <a:gd name="T30" fmla="*/ 1 w 81"/>
                <a:gd name="T31" fmla="*/ 1 h 55"/>
                <a:gd name="T32" fmla="*/ 1 w 81"/>
                <a:gd name="T33" fmla="*/ 1 h 55"/>
                <a:gd name="T34" fmla="*/ 1 w 81"/>
                <a:gd name="T35" fmla="*/ 1 h 55"/>
                <a:gd name="T36" fmla="*/ 1 w 81"/>
                <a:gd name="T37" fmla="*/ 1 h 55"/>
                <a:gd name="T38" fmla="*/ 1 w 81"/>
                <a:gd name="T39" fmla="*/ 1 h 55"/>
                <a:gd name="T40" fmla="*/ 1 w 81"/>
                <a:gd name="T41" fmla="*/ 1 h 55"/>
                <a:gd name="T42" fmla="*/ 1 w 81"/>
                <a:gd name="T43" fmla="*/ 1 h 55"/>
                <a:gd name="T44" fmla="*/ 1 w 81"/>
                <a:gd name="T45" fmla="*/ 1 h 55"/>
                <a:gd name="T46" fmla="*/ 1 w 81"/>
                <a:gd name="T47" fmla="*/ 1 h 55"/>
                <a:gd name="T48" fmla="*/ 2 w 81"/>
                <a:gd name="T49" fmla="*/ 1 h 55"/>
                <a:gd name="T50" fmla="*/ 2 w 81"/>
                <a:gd name="T51" fmla="*/ 1 h 55"/>
                <a:gd name="T52" fmla="*/ 2 w 81"/>
                <a:gd name="T53" fmla="*/ 1 h 55"/>
                <a:gd name="T54" fmla="*/ 2 w 81"/>
                <a:gd name="T55" fmla="*/ 1 h 55"/>
                <a:gd name="T56" fmla="*/ 2 w 81"/>
                <a:gd name="T57" fmla="*/ 1 h 55"/>
                <a:gd name="T58" fmla="*/ 2 w 81"/>
                <a:gd name="T59" fmla="*/ 1 h 55"/>
                <a:gd name="T60" fmla="*/ 2 w 81"/>
                <a:gd name="T61" fmla="*/ 1 h 55"/>
                <a:gd name="T62" fmla="*/ 2 w 81"/>
                <a:gd name="T63" fmla="*/ 1 h 55"/>
                <a:gd name="T64" fmla="*/ 2 w 81"/>
                <a:gd name="T65" fmla="*/ 1 h 55"/>
                <a:gd name="T66" fmla="*/ 2 w 81"/>
                <a:gd name="T67" fmla="*/ 1 h 55"/>
                <a:gd name="T68" fmla="*/ 2 w 81"/>
                <a:gd name="T69" fmla="*/ 1 h 55"/>
                <a:gd name="T70" fmla="*/ 1 w 81"/>
                <a:gd name="T71" fmla="*/ 1 h 55"/>
                <a:gd name="T72" fmla="*/ 1 w 81"/>
                <a:gd name="T73" fmla="*/ 1 h 55"/>
                <a:gd name="T74" fmla="*/ 1 w 81"/>
                <a:gd name="T75" fmla="*/ 1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55"/>
                <a:gd name="T116" fmla="*/ 81 w 81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55">
                  <a:moveTo>
                    <a:pt x="46" y="13"/>
                  </a:moveTo>
                  <a:lnTo>
                    <a:pt x="40" y="10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23" y="2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5" y="20"/>
                  </a:lnTo>
                  <a:lnTo>
                    <a:pt x="10" y="26"/>
                  </a:lnTo>
                  <a:lnTo>
                    <a:pt x="15" y="32"/>
                  </a:lnTo>
                  <a:lnTo>
                    <a:pt x="20" y="36"/>
                  </a:lnTo>
                  <a:lnTo>
                    <a:pt x="26" y="41"/>
                  </a:lnTo>
                  <a:lnTo>
                    <a:pt x="32" y="46"/>
                  </a:lnTo>
                  <a:lnTo>
                    <a:pt x="39" y="48"/>
                  </a:lnTo>
                  <a:lnTo>
                    <a:pt x="46" y="50"/>
                  </a:lnTo>
                  <a:lnTo>
                    <a:pt x="50" y="53"/>
                  </a:lnTo>
                  <a:lnTo>
                    <a:pt x="55" y="55"/>
                  </a:lnTo>
                  <a:lnTo>
                    <a:pt x="60" y="55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75" y="54"/>
                  </a:lnTo>
                  <a:lnTo>
                    <a:pt x="78" y="54"/>
                  </a:lnTo>
                  <a:lnTo>
                    <a:pt x="81" y="53"/>
                  </a:lnTo>
                  <a:lnTo>
                    <a:pt x="80" y="48"/>
                  </a:lnTo>
                  <a:lnTo>
                    <a:pt x="78" y="43"/>
                  </a:lnTo>
                  <a:lnTo>
                    <a:pt x="75" y="38"/>
                  </a:lnTo>
                  <a:lnTo>
                    <a:pt x="71" y="33"/>
                  </a:lnTo>
                  <a:lnTo>
                    <a:pt x="65" y="28"/>
                  </a:lnTo>
                  <a:lnTo>
                    <a:pt x="60" y="23"/>
                  </a:lnTo>
                  <a:lnTo>
                    <a:pt x="53" y="18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3" name="Freeform 53"/>
            <p:cNvSpPr>
              <a:spLocks/>
            </p:cNvSpPr>
            <p:nvPr/>
          </p:nvSpPr>
          <p:spPr bwMode="auto">
            <a:xfrm>
              <a:off x="5121" y="919"/>
              <a:ext cx="39" cy="54"/>
            </a:xfrm>
            <a:custGeom>
              <a:avLst/>
              <a:gdLst>
                <a:gd name="T0" fmla="*/ 2 w 77"/>
                <a:gd name="T1" fmla="*/ 1 h 108"/>
                <a:gd name="T2" fmla="*/ 2 w 77"/>
                <a:gd name="T3" fmla="*/ 1 h 108"/>
                <a:gd name="T4" fmla="*/ 2 w 77"/>
                <a:gd name="T5" fmla="*/ 1 h 108"/>
                <a:gd name="T6" fmla="*/ 2 w 77"/>
                <a:gd name="T7" fmla="*/ 1 h 108"/>
                <a:gd name="T8" fmla="*/ 2 w 77"/>
                <a:gd name="T9" fmla="*/ 1 h 108"/>
                <a:gd name="T10" fmla="*/ 2 w 77"/>
                <a:gd name="T11" fmla="*/ 2 h 108"/>
                <a:gd name="T12" fmla="*/ 1 w 77"/>
                <a:gd name="T13" fmla="*/ 2 h 108"/>
                <a:gd name="T14" fmla="*/ 1 w 77"/>
                <a:gd name="T15" fmla="*/ 2 h 108"/>
                <a:gd name="T16" fmla="*/ 1 w 77"/>
                <a:gd name="T17" fmla="*/ 2 h 108"/>
                <a:gd name="T18" fmla="*/ 1 w 77"/>
                <a:gd name="T19" fmla="*/ 2 h 108"/>
                <a:gd name="T20" fmla="*/ 1 w 77"/>
                <a:gd name="T21" fmla="*/ 2 h 108"/>
                <a:gd name="T22" fmla="*/ 1 w 77"/>
                <a:gd name="T23" fmla="*/ 2 h 108"/>
                <a:gd name="T24" fmla="*/ 1 w 77"/>
                <a:gd name="T25" fmla="*/ 2 h 108"/>
                <a:gd name="T26" fmla="*/ 1 w 77"/>
                <a:gd name="T27" fmla="*/ 2 h 108"/>
                <a:gd name="T28" fmla="*/ 1 w 77"/>
                <a:gd name="T29" fmla="*/ 2 h 108"/>
                <a:gd name="T30" fmla="*/ 1 w 77"/>
                <a:gd name="T31" fmla="*/ 2 h 108"/>
                <a:gd name="T32" fmla="*/ 1 w 77"/>
                <a:gd name="T33" fmla="*/ 2 h 108"/>
                <a:gd name="T34" fmla="*/ 1 w 77"/>
                <a:gd name="T35" fmla="*/ 2 h 108"/>
                <a:gd name="T36" fmla="*/ 1 w 77"/>
                <a:gd name="T37" fmla="*/ 2 h 108"/>
                <a:gd name="T38" fmla="*/ 0 w 77"/>
                <a:gd name="T39" fmla="*/ 2 h 108"/>
                <a:gd name="T40" fmla="*/ 1 w 77"/>
                <a:gd name="T41" fmla="*/ 1 h 108"/>
                <a:gd name="T42" fmla="*/ 1 w 77"/>
                <a:gd name="T43" fmla="*/ 1 h 108"/>
                <a:gd name="T44" fmla="*/ 1 w 77"/>
                <a:gd name="T45" fmla="*/ 1 h 108"/>
                <a:gd name="T46" fmla="*/ 1 w 77"/>
                <a:gd name="T47" fmla="*/ 1 h 108"/>
                <a:gd name="T48" fmla="*/ 1 w 77"/>
                <a:gd name="T49" fmla="*/ 1 h 108"/>
                <a:gd name="T50" fmla="*/ 1 w 77"/>
                <a:gd name="T51" fmla="*/ 1 h 108"/>
                <a:gd name="T52" fmla="*/ 1 w 77"/>
                <a:gd name="T53" fmla="*/ 1 h 108"/>
                <a:gd name="T54" fmla="*/ 1 w 77"/>
                <a:gd name="T55" fmla="*/ 1 h 108"/>
                <a:gd name="T56" fmla="*/ 1 w 77"/>
                <a:gd name="T57" fmla="*/ 0 h 108"/>
                <a:gd name="T58" fmla="*/ 1 w 77"/>
                <a:gd name="T59" fmla="*/ 0 h 108"/>
                <a:gd name="T60" fmla="*/ 1 w 77"/>
                <a:gd name="T61" fmla="*/ 0 h 108"/>
                <a:gd name="T62" fmla="*/ 2 w 77"/>
                <a:gd name="T63" fmla="*/ 1 h 108"/>
                <a:gd name="T64" fmla="*/ 2 w 77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08"/>
                <a:gd name="T101" fmla="*/ 77 w 77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08">
                  <a:moveTo>
                    <a:pt x="72" y="8"/>
                  </a:moveTo>
                  <a:lnTo>
                    <a:pt x="76" y="20"/>
                  </a:lnTo>
                  <a:lnTo>
                    <a:pt x="77" y="31"/>
                  </a:lnTo>
                  <a:lnTo>
                    <a:pt x="77" y="43"/>
                  </a:lnTo>
                  <a:lnTo>
                    <a:pt x="73" y="54"/>
                  </a:lnTo>
                  <a:lnTo>
                    <a:pt x="70" y="66"/>
                  </a:lnTo>
                  <a:lnTo>
                    <a:pt x="64" y="76"/>
                  </a:lnTo>
                  <a:lnTo>
                    <a:pt x="57" y="86"/>
                  </a:lnTo>
                  <a:lnTo>
                    <a:pt x="50" y="96"/>
                  </a:lnTo>
                  <a:lnTo>
                    <a:pt x="43" y="100"/>
                  </a:lnTo>
                  <a:lnTo>
                    <a:pt x="38" y="105"/>
                  </a:lnTo>
                  <a:lnTo>
                    <a:pt x="29" y="107"/>
                  </a:lnTo>
                  <a:lnTo>
                    <a:pt x="21" y="108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5"/>
                  </a:lnTo>
                  <a:lnTo>
                    <a:pt x="13" y="107"/>
                  </a:lnTo>
                  <a:lnTo>
                    <a:pt x="6" y="99"/>
                  </a:lnTo>
                  <a:lnTo>
                    <a:pt x="2" y="88"/>
                  </a:lnTo>
                  <a:lnTo>
                    <a:pt x="0" y="75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10" y="32"/>
                  </a:lnTo>
                  <a:lnTo>
                    <a:pt x="16" y="24"/>
                  </a:lnTo>
                  <a:lnTo>
                    <a:pt x="21" y="16"/>
                  </a:lnTo>
                  <a:lnTo>
                    <a:pt x="28" y="9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2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4" name="Freeform 54"/>
            <p:cNvSpPr>
              <a:spLocks/>
            </p:cNvSpPr>
            <p:nvPr/>
          </p:nvSpPr>
          <p:spPr bwMode="auto">
            <a:xfrm>
              <a:off x="5114" y="997"/>
              <a:ext cx="37" cy="54"/>
            </a:xfrm>
            <a:custGeom>
              <a:avLst/>
              <a:gdLst>
                <a:gd name="T0" fmla="*/ 2 w 74"/>
                <a:gd name="T1" fmla="*/ 1 h 108"/>
                <a:gd name="T2" fmla="*/ 2 w 74"/>
                <a:gd name="T3" fmla="*/ 1 h 108"/>
                <a:gd name="T4" fmla="*/ 2 w 74"/>
                <a:gd name="T5" fmla="*/ 1 h 108"/>
                <a:gd name="T6" fmla="*/ 2 w 74"/>
                <a:gd name="T7" fmla="*/ 1 h 108"/>
                <a:gd name="T8" fmla="*/ 2 w 74"/>
                <a:gd name="T9" fmla="*/ 1 h 108"/>
                <a:gd name="T10" fmla="*/ 2 w 74"/>
                <a:gd name="T11" fmla="*/ 2 h 108"/>
                <a:gd name="T12" fmla="*/ 1 w 74"/>
                <a:gd name="T13" fmla="*/ 2 h 108"/>
                <a:gd name="T14" fmla="*/ 1 w 74"/>
                <a:gd name="T15" fmla="*/ 2 h 108"/>
                <a:gd name="T16" fmla="*/ 1 w 74"/>
                <a:gd name="T17" fmla="*/ 2 h 108"/>
                <a:gd name="T18" fmla="*/ 1 w 74"/>
                <a:gd name="T19" fmla="*/ 2 h 108"/>
                <a:gd name="T20" fmla="*/ 1 w 74"/>
                <a:gd name="T21" fmla="*/ 2 h 108"/>
                <a:gd name="T22" fmla="*/ 1 w 74"/>
                <a:gd name="T23" fmla="*/ 2 h 108"/>
                <a:gd name="T24" fmla="*/ 1 w 74"/>
                <a:gd name="T25" fmla="*/ 2 h 108"/>
                <a:gd name="T26" fmla="*/ 1 w 74"/>
                <a:gd name="T27" fmla="*/ 2 h 108"/>
                <a:gd name="T28" fmla="*/ 1 w 74"/>
                <a:gd name="T29" fmla="*/ 2 h 108"/>
                <a:gd name="T30" fmla="*/ 1 w 74"/>
                <a:gd name="T31" fmla="*/ 2 h 108"/>
                <a:gd name="T32" fmla="*/ 1 w 74"/>
                <a:gd name="T33" fmla="*/ 2 h 108"/>
                <a:gd name="T34" fmla="*/ 0 w 74"/>
                <a:gd name="T35" fmla="*/ 2 h 108"/>
                <a:gd name="T36" fmla="*/ 0 w 74"/>
                <a:gd name="T37" fmla="*/ 2 h 108"/>
                <a:gd name="T38" fmla="*/ 1 w 74"/>
                <a:gd name="T39" fmla="*/ 1 h 108"/>
                <a:gd name="T40" fmla="*/ 1 w 74"/>
                <a:gd name="T41" fmla="*/ 1 h 108"/>
                <a:gd name="T42" fmla="*/ 1 w 74"/>
                <a:gd name="T43" fmla="*/ 1 h 108"/>
                <a:gd name="T44" fmla="*/ 1 w 74"/>
                <a:gd name="T45" fmla="*/ 1 h 108"/>
                <a:gd name="T46" fmla="*/ 1 w 74"/>
                <a:gd name="T47" fmla="*/ 1 h 108"/>
                <a:gd name="T48" fmla="*/ 1 w 74"/>
                <a:gd name="T49" fmla="*/ 1 h 108"/>
                <a:gd name="T50" fmla="*/ 1 w 74"/>
                <a:gd name="T51" fmla="*/ 1 h 108"/>
                <a:gd name="T52" fmla="*/ 1 w 74"/>
                <a:gd name="T53" fmla="*/ 1 h 108"/>
                <a:gd name="T54" fmla="*/ 1 w 74"/>
                <a:gd name="T55" fmla="*/ 1 h 108"/>
                <a:gd name="T56" fmla="*/ 1 w 74"/>
                <a:gd name="T57" fmla="*/ 0 h 108"/>
                <a:gd name="T58" fmla="*/ 1 w 74"/>
                <a:gd name="T59" fmla="*/ 1 h 108"/>
                <a:gd name="T60" fmla="*/ 1 w 74"/>
                <a:gd name="T61" fmla="*/ 1 h 108"/>
                <a:gd name="T62" fmla="*/ 2 w 74"/>
                <a:gd name="T63" fmla="*/ 1 h 108"/>
                <a:gd name="T64" fmla="*/ 2 w 74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08"/>
                <a:gd name="T101" fmla="*/ 74 w 74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08">
                  <a:moveTo>
                    <a:pt x="73" y="19"/>
                  </a:moveTo>
                  <a:lnTo>
                    <a:pt x="74" y="31"/>
                  </a:lnTo>
                  <a:lnTo>
                    <a:pt x="74" y="42"/>
                  </a:lnTo>
                  <a:lnTo>
                    <a:pt x="73" y="54"/>
                  </a:lnTo>
                  <a:lnTo>
                    <a:pt x="70" y="64"/>
                  </a:lnTo>
                  <a:lnTo>
                    <a:pt x="65" y="75"/>
                  </a:lnTo>
                  <a:lnTo>
                    <a:pt x="59" y="85"/>
                  </a:lnTo>
                  <a:lnTo>
                    <a:pt x="53" y="93"/>
                  </a:lnTo>
                  <a:lnTo>
                    <a:pt x="43" y="101"/>
                  </a:lnTo>
                  <a:lnTo>
                    <a:pt x="40" y="103"/>
                  </a:lnTo>
                  <a:lnTo>
                    <a:pt x="34" y="106"/>
                  </a:lnTo>
                  <a:lnTo>
                    <a:pt x="28" y="107"/>
                  </a:lnTo>
                  <a:lnTo>
                    <a:pt x="24" y="108"/>
                  </a:lnTo>
                  <a:lnTo>
                    <a:pt x="16" y="106"/>
                  </a:lnTo>
                  <a:lnTo>
                    <a:pt x="10" y="101"/>
                  </a:lnTo>
                  <a:lnTo>
                    <a:pt x="4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5" y="46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23" y="18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58" y="2"/>
                  </a:lnTo>
                  <a:lnTo>
                    <a:pt x="64" y="7"/>
                  </a:lnTo>
                  <a:lnTo>
                    <a:pt x="69" y="1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5" name="Freeform 55"/>
            <p:cNvSpPr>
              <a:spLocks/>
            </p:cNvSpPr>
            <p:nvPr/>
          </p:nvSpPr>
          <p:spPr bwMode="auto">
            <a:xfrm>
              <a:off x="5044" y="1013"/>
              <a:ext cx="37" cy="53"/>
            </a:xfrm>
            <a:custGeom>
              <a:avLst/>
              <a:gdLst>
                <a:gd name="T0" fmla="*/ 1 w 75"/>
                <a:gd name="T1" fmla="*/ 0 h 107"/>
                <a:gd name="T2" fmla="*/ 1 w 75"/>
                <a:gd name="T3" fmla="*/ 0 h 107"/>
                <a:gd name="T4" fmla="*/ 1 w 75"/>
                <a:gd name="T5" fmla="*/ 0 h 107"/>
                <a:gd name="T6" fmla="*/ 1 w 75"/>
                <a:gd name="T7" fmla="*/ 0 h 107"/>
                <a:gd name="T8" fmla="*/ 1 w 75"/>
                <a:gd name="T9" fmla="*/ 1 h 107"/>
                <a:gd name="T10" fmla="*/ 0 w 75"/>
                <a:gd name="T11" fmla="*/ 1 h 107"/>
                <a:gd name="T12" fmla="*/ 0 w 75"/>
                <a:gd name="T13" fmla="*/ 1 h 107"/>
                <a:gd name="T14" fmla="*/ 0 w 75"/>
                <a:gd name="T15" fmla="*/ 1 h 107"/>
                <a:gd name="T16" fmla="*/ 0 w 75"/>
                <a:gd name="T17" fmla="*/ 1 h 107"/>
                <a:gd name="T18" fmla="*/ 0 w 75"/>
                <a:gd name="T19" fmla="*/ 1 h 107"/>
                <a:gd name="T20" fmla="*/ 0 w 75"/>
                <a:gd name="T21" fmla="*/ 1 h 107"/>
                <a:gd name="T22" fmla="*/ 0 w 75"/>
                <a:gd name="T23" fmla="*/ 1 h 107"/>
                <a:gd name="T24" fmla="*/ 0 w 75"/>
                <a:gd name="T25" fmla="*/ 1 h 107"/>
                <a:gd name="T26" fmla="*/ 0 w 75"/>
                <a:gd name="T27" fmla="*/ 1 h 107"/>
                <a:gd name="T28" fmla="*/ 0 w 75"/>
                <a:gd name="T29" fmla="*/ 1 h 107"/>
                <a:gd name="T30" fmla="*/ 0 w 75"/>
                <a:gd name="T31" fmla="*/ 0 h 107"/>
                <a:gd name="T32" fmla="*/ 0 w 75"/>
                <a:gd name="T33" fmla="*/ 0 h 107"/>
                <a:gd name="T34" fmla="*/ 0 w 75"/>
                <a:gd name="T35" fmla="*/ 0 h 107"/>
                <a:gd name="T36" fmla="*/ 0 w 75"/>
                <a:gd name="T37" fmla="*/ 0 h 107"/>
                <a:gd name="T38" fmla="*/ 0 w 75"/>
                <a:gd name="T39" fmla="*/ 0 h 107"/>
                <a:gd name="T40" fmla="*/ 0 w 75"/>
                <a:gd name="T41" fmla="*/ 0 h 107"/>
                <a:gd name="T42" fmla="*/ 0 w 75"/>
                <a:gd name="T43" fmla="*/ 0 h 107"/>
                <a:gd name="T44" fmla="*/ 0 w 75"/>
                <a:gd name="T45" fmla="*/ 0 h 107"/>
                <a:gd name="T46" fmla="*/ 0 w 75"/>
                <a:gd name="T47" fmla="*/ 0 h 107"/>
                <a:gd name="T48" fmla="*/ 0 w 75"/>
                <a:gd name="T49" fmla="*/ 0 h 107"/>
                <a:gd name="T50" fmla="*/ 0 w 75"/>
                <a:gd name="T51" fmla="*/ 0 h 107"/>
                <a:gd name="T52" fmla="*/ 1 w 75"/>
                <a:gd name="T53" fmla="*/ 0 h 107"/>
                <a:gd name="T54" fmla="*/ 1 w 75"/>
                <a:gd name="T55" fmla="*/ 0 h 107"/>
                <a:gd name="T56" fmla="*/ 1 w 75"/>
                <a:gd name="T57" fmla="*/ 0 h 107"/>
                <a:gd name="T58" fmla="*/ 1 w 75"/>
                <a:gd name="T59" fmla="*/ 0 h 1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107"/>
                <a:gd name="T92" fmla="*/ 75 w 75"/>
                <a:gd name="T93" fmla="*/ 107 h 1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107">
                  <a:moveTo>
                    <a:pt x="74" y="19"/>
                  </a:moveTo>
                  <a:lnTo>
                    <a:pt x="75" y="31"/>
                  </a:lnTo>
                  <a:lnTo>
                    <a:pt x="74" y="44"/>
                  </a:lnTo>
                  <a:lnTo>
                    <a:pt x="71" y="55"/>
                  </a:lnTo>
                  <a:lnTo>
                    <a:pt x="67" y="67"/>
                  </a:lnTo>
                  <a:lnTo>
                    <a:pt x="62" y="77"/>
                  </a:lnTo>
                  <a:lnTo>
                    <a:pt x="55" y="87"/>
                  </a:lnTo>
                  <a:lnTo>
                    <a:pt x="46" y="97"/>
                  </a:lnTo>
                  <a:lnTo>
                    <a:pt x="36" y="105"/>
                  </a:lnTo>
                  <a:lnTo>
                    <a:pt x="20" y="107"/>
                  </a:lnTo>
                  <a:lnTo>
                    <a:pt x="14" y="105"/>
                  </a:lnTo>
                  <a:lnTo>
                    <a:pt x="9" y="100"/>
                  </a:lnTo>
                  <a:lnTo>
                    <a:pt x="5" y="93"/>
                  </a:lnTo>
                  <a:lnTo>
                    <a:pt x="1" y="86"/>
                  </a:lnTo>
                  <a:lnTo>
                    <a:pt x="0" y="74"/>
                  </a:lnTo>
                  <a:lnTo>
                    <a:pt x="1" y="61"/>
                  </a:lnTo>
                  <a:lnTo>
                    <a:pt x="3" y="50"/>
                  </a:lnTo>
                  <a:lnTo>
                    <a:pt x="8" y="39"/>
                  </a:lnTo>
                  <a:lnTo>
                    <a:pt x="13" y="29"/>
                  </a:lnTo>
                  <a:lnTo>
                    <a:pt x="20" y="19"/>
                  </a:lnTo>
                  <a:lnTo>
                    <a:pt x="29" y="11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69" y="9"/>
                  </a:lnTo>
                  <a:lnTo>
                    <a:pt x="71" y="14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6" name="Freeform 56"/>
            <p:cNvSpPr>
              <a:spLocks/>
            </p:cNvSpPr>
            <p:nvPr/>
          </p:nvSpPr>
          <p:spPr bwMode="auto">
            <a:xfrm>
              <a:off x="4909" y="1016"/>
              <a:ext cx="56" cy="67"/>
            </a:xfrm>
            <a:custGeom>
              <a:avLst/>
              <a:gdLst>
                <a:gd name="T0" fmla="*/ 2 w 111"/>
                <a:gd name="T1" fmla="*/ 1 h 134"/>
                <a:gd name="T2" fmla="*/ 2 w 111"/>
                <a:gd name="T3" fmla="*/ 2 h 134"/>
                <a:gd name="T4" fmla="*/ 2 w 111"/>
                <a:gd name="T5" fmla="*/ 2 h 134"/>
                <a:gd name="T6" fmla="*/ 2 w 111"/>
                <a:gd name="T7" fmla="*/ 2 h 134"/>
                <a:gd name="T8" fmla="*/ 2 w 111"/>
                <a:gd name="T9" fmla="*/ 2 h 134"/>
                <a:gd name="T10" fmla="*/ 2 w 111"/>
                <a:gd name="T11" fmla="*/ 2 h 134"/>
                <a:gd name="T12" fmla="*/ 2 w 111"/>
                <a:gd name="T13" fmla="*/ 3 h 134"/>
                <a:gd name="T14" fmla="*/ 2 w 111"/>
                <a:gd name="T15" fmla="*/ 3 h 134"/>
                <a:gd name="T16" fmla="*/ 2 w 111"/>
                <a:gd name="T17" fmla="*/ 3 h 134"/>
                <a:gd name="T18" fmla="*/ 2 w 111"/>
                <a:gd name="T19" fmla="*/ 3 h 134"/>
                <a:gd name="T20" fmla="*/ 2 w 111"/>
                <a:gd name="T21" fmla="*/ 3 h 134"/>
                <a:gd name="T22" fmla="*/ 1 w 111"/>
                <a:gd name="T23" fmla="*/ 3 h 134"/>
                <a:gd name="T24" fmla="*/ 1 w 111"/>
                <a:gd name="T25" fmla="*/ 3 h 134"/>
                <a:gd name="T26" fmla="*/ 1 w 111"/>
                <a:gd name="T27" fmla="*/ 3 h 134"/>
                <a:gd name="T28" fmla="*/ 1 w 111"/>
                <a:gd name="T29" fmla="*/ 3 h 134"/>
                <a:gd name="T30" fmla="*/ 1 w 111"/>
                <a:gd name="T31" fmla="*/ 2 h 134"/>
                <a:gd name="T32" fmla="*/ 1 w 111"/>
                <a:gd name="T33" fmla="*/ 2 h 134"/>
                <a:gd name="T34" fmla="*/ 1 w 111"/>
                <a:gd name="T35" fmla="*/ 2 h 134"/>
                <a:gd name="T36" fmla="*/ 1 w 111"/>
                <a:gd name="T37" fmla="*/ 2 h 134"/>
                <a:gd name="T38" fmla="*/ 1 w 111"/>
                <a:gd name="T39" fmla="*/ 2 h 134"/>
                <a:gd name="T40" fmla="*/ 1 w 111"/>
                <a:gd name="T41" fmla="*/ 2 h 134"/>
                <a:gd name="T42" fmla="*/ 1 w 111"/>
                <a:gd name="T43" fmla="*/ 2 h 134"/>
                <a:gd name="T44" fmla="*/ 1 w 111"/>
                <a:gd name="T45" fmla="*/ 2 h 134"/>
                <a:gd name="T46" fmla="*/ 1 w 111"/>
                <a:gd name="T47" fmla="*/ 2 h 134"/>
                <a:gd name="T48" fmla="*/ 1 w 111"/>
                <a:gd name="T49" fmla="*/ 2 h 134"/>
                <a:gd name="T50" fmla="*/ 1 w 111"/>
                <a:gd name="T51" fmla="*/ 2 h 134"/>
                <a:gd name="T52" fmla="*/ 1 w 111"/>
                <a:gd name="T53" fmla="*/ 1 h 134"/>
                <a:gd name="T54" fmla="*/ 0 w 111"/>
                <a:gd name="T55" fmla="*/ 1 h 134"/>
                <a:gd name="T56" fmla="*/ 0 w 111"/>
                <a:gd name="T57" fmla="*/ 1 h 134"/>
                <a:gd name="T58" fmla="*/ 1 w 111"/>
                <a:gd name="T59" fmla="*/ 1 h 134"/>
                <a:gd name="T60" fmla="*/ 1 w 111"/>
                <a:gd name="T61" fmla="*/ 1 h 134"/>
                <a:gd name="T62" fmla="*/ 1 w 111"/>
                <a:gd name="T63" fmla="*/ 1 h 134"/>
                <a:gd name="T64" fmla="*/ 1 w 111"/>
                <a:gd name="T65" fmla="*/ 1 h 134"/>
                <a:gd name="T66" fmla="*/ 1 w 111"/>
                <a:gd name="T67" fmla="*/ 0 h 134"/>
                <a:gd name="T68" fmla="*/ 1 w 111"/>
                <a:gd name="T69" fmla="*/ 1 h 134"/>
                <a:gd name="T70" fmla="*/ 1 w 111"/>
                <a:gd name="T71" fmla="*/ 1 h 134"/>
                <a:gd name="T72" fmla="*/ 2 w 111"/>
                <a:gd name="T73" fmla="*/ 1 h 134"/>
                <a:gd name="T74" fmla="*/ 2 w 111"/>
                <a:gd name="T75" fmla="*/ 1 h 134"/>
                <a:gd name="T76" fmla="*/ 2 w 111"/>
                <a:gd name="T77" fmla="*/ 1 h 134"/>
                <a:gd name="T78" fmla="*/ 2 w 111"/>
                <a:gd name="T79" fmla="*/ 1 h 134"/>
                <a:gd name="T80" fmla="*/ 2 w 111"/>
                <a:gd name="T81" fmla="*/ 1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"/>
                <a:gd name="T124" fmla="*/ 0 h 134"/>
                <a:gd name="T125" fmla="*/ 111 w 111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" h="134">
                  <a:moveTo>
                    <a:pt x="102" y="50"/>
                  </a:moveTo>
                  <a:lnTo>
                    <a:pt x="108" y="69"/>
                  </a:lnTo>
                  <a:lnTo>
                    <a:pt x="111" y="87"/>
                  </a:lnTo>
                  <a:lnTo>
                    <a:pt x="110" y="107"/>
                  </a:lnTo>
                  <a:lnTo>
                    <a:pt x="102" y="124"/>
                  </a:lnTo>
                  <a:lnTo>
                    <a:pt x="98" y="127"/>
                  </a:lnTo>
                  <a:lnTo>
                    <a:pt x="92" y="130"/>
                  </a:lnTo>
                  <a:lnTo>
                    <a:pt x="86" y="132"/>
                  </a:lnTo>
                  <a:lnTo>
                    <a:pt x="81" y="133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4" y="133"/>
                  </a:lnTo>
                  <a:lnTo>
                    <a:pt x="60" y="131"/>
                  </a:lnTo>
                  <a:lnTo>
                    <a:pt x="55" y="132"/>
                  </a:lnTo>
                  <a:lnTo>
                    <a:pt x="53" y="130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2" y="123"/>
                  </a:lnTo>
                  <a:lnTo>
                    <a:pt x="36" y="117"/>
                  </a:lnTo>
                  <a:lnTo>
                    <a:pt x="31" y="112"/>
                  </a:lnTo>
                  <a:lnTo>
                    <a:pt x="26" y="107"/>
                  </a:lnTo>
                  <a:lnTo>
                    <a:pt x="20" y="100"/>
                  </a:lnTo>
                  <a:lnTo>
                    <a:pt x="17" y="94"/>
                  </a:lnTo>
                  <a:lnTo>
                    <a:pt x="12" y="87"/>
                  </a:lnTo>
                  <a:lnTo>
                    <a:pt x="9" y="79"/>
                  </a:lnTo>
                  <a:lnTo>
                    <a:pt x="4" y="69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4" y="0"/>
                  </a:lnTo>
                  <a:lnTo>
                    <a:pt x="47" y="2"/>
                  </a:lnTo>
                  <a:lnTo>
                    <a:pt x="57" y="5"/>
                  </a:lnTo>
                  <a:lnTo>
                    <a:pt x="68" y="12"/>
                  </a:lnTo>
                  <a:lnTo>
                    <a:pt x="78" y="20"/>
                  </a:lnTo>
                  <a:lnTo>
                    <a:pt x="86" y="31"/>
                  </a:lnTo>
                  <a:lnTo>
                    <a:pt x="94" y="4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7" name="Freeform 57"/>
            <p:cNvSpPr>
              <a:spLocks/>
            </p:cNvSpPr>
            <p:nvPr/>
          </p:nvSpPr>
          <p:spPr bwMode="auto">
            <a:xfrm>
              <a:off x="4914" y="1023"/>
              <a:ext cx="47" cy="53"/>
            </a:xfrm>
            <a:custGeom>
              <a:avLst/>
              <a:gdLst>
                <a:gd name="T0" fmla="*/ 2 w 93"/>
                <a:gd name="T1" fmla="*/ 1 h 105"/>
                <a:gd name="T2" fmla="*/ 2 w 93"/>
                <a:gd name="T3" fmla="*/ 1 h 105"/>
                <a:gd name="T4" fmla="*/ 2 w 93"/>
                <a:gd name="T5" fmla="*/ 1 h 105"/>
                <a:gd name="T6" fmla="*/ 2 w 93"/>
                <a:gd name="T7" fmla="*/ 2 h 105"/>
                <a:gd name="T8" fmla="*/ 2 w 93"/>
                <a:gd name="T9" fmla="*/ 2 h 105"/>
                <a:gd name="T10" fmla="*/ 2 w 93"/>
                <a:gd name="T11" fmla="*/ 2 h 105"/>
                <a:gd name="T12" fmla="*/ 2 w 93"/>
                <a:gd name="T13" fmla="*/ 2 h 105"/>
                <a:gd name="T14" fmla="*/ 2 w 93"/>
                <a:gd name="T15" fmla="*/ 2 h 105"/>
                <a:gd name="T16" fmla="*/ 1 w 93"/>
                <a:gd name="T17" fmla="*/ 2 h 105"/>
                <a:gd name="T18" fmla="*/ 1 w 93"/>
                <a:gd name="T19" fmla="*/ 2 h 105"/>
                <a:gd name="T20" fmla="*/ 1 w 93"/>
                <a:gd name="T21" fmla="*/ 2 h 105"/>
                <a:gd name="T22" fmla="*/ 1 w 93"/>
                <a:gd name="T23" fmla="*/ 2 h 105"/>
                <a:gd name="T24" fmla="*/ 1 w 93"/>
                <a:gd name="T25" fmla="*/ 2 h 105"/>
                <a:gd name="T26" fmla="*/ 1 w 93"/>
                <a:gd name="T27" fmla="*/ 2 h 105"/>
                <a:gd name="T28" fmla="*/ 1 w 93"/>
                <a:gd name="T29" fmla="*/ 1 h 105"/>
                <a:gd name="T30" fmla="*/ 1 w 93"/>
                <a:gd name="T31" fmla="*/ 1 h 105"/>
                <a:gd name="T32" fmla="*/ 0 w 93"/>
                <a:gd name="T33" fmla="*/ 1 h 105"/>
                <a:gd name="T34" fmla="*/ 1 w 93"/>
                <a:gd name="T35" fmla="*/ 1 h 105"/>
                <a:gd name="T36" fmla="*/ 1 w 93"/>
                <a:gd name="T37" fmla="*/ 1 h 105"/>
                <a:gd name="T38" fmla="*/ 1 w 93"/>
                <a:gd name="T39" fmla="*/ 1 h 105"/>
                <a:gd name="T40" fmla="*/ 1 w 93"/>
                <a:gd name="T41" fmla="*/ 1 h 105"/>
                <a:gd name="T42" fmla="*/ 1 w 93"/>
                <a:gd name="T43" fmla="*/ 0 h 105"/>
                <a:gd name="T44" fmla="*/ 1 w 93"/>
                <a:gd name="T45" fmla="*/ 0 h 105"/>
                <a:gd name="T46" fmla="*/ 1 w 93"/>
                <a:gd name="T47" fmla="*/ 1 h 105"/>
                <a:gd name="T48" fmla="*/ 1 w 93"/>
                <a:gd name="T49" fmla="*/ 1 h 105"/>
                <a:gd name="T50" fmla="*/ 1 w 93"/>
                <a:gd name="T51" fmla="*/ 1 h 105"/>
                <a:gd name="T52" fmla="*/ 1 w 93"/>
                <a:gd name="T53" fmla="*/ 1 h 105"/>
                <a:gd name="T54" fmla="*/ 2 w 93"/>
                <a:gd name="T55" fmla="*/ 1 h 105"/>
                <a:gd name="T56" fmla="*/ 2 w 93"/>
                <a:gd name="T57" fmla="*/ 1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05"/>
                <a:gd name="T89" fmla="*/ 93 w 93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05">
                  <a:moveTo>
                    <a:pt x="76" y="27"/>
                  </a:moveTo>
                  <a:lnTo>
                    <a:pt x="84" y="42"/>
                  </a:lnTo>
                  <a:lnTo>
                    <a:pt x="91" y="58"/>
                  </a:lnTo>
                  <a:lnTo>
                    <a:pt x="93" y="76"/>
                  </a:lnTo>
                  <a:lnTo>
                    <a:pt x="91" y="93"/>
                  </a:lnTo>
                  <a:lnTo>
                    <a:pt x="85" y="100"/>
                  </a:lnTo>
                  <a:lnTo>
                    <a:pt x="78" y="104"/>
                  </a:lnTo>
                  <a:lnTo>
                    <a:pt x="69" y="105"/>
                  </a:lnTo>
                  <a:lnTo>
                    <a:pt x="61" y="105"/>
                  </a:lnTo>
                  <a:lnTo>
                    <a:pt x="48" y="101"/>
                  </a:lnTo>
                  <a:lnTo>
                    <a:pt x="37" y="94"/>
                  </a:lnTo>
                  <a:lnTo>
                    <a:pt x="27" y="86"/>
                  </a:lnTo>
                  <a:lnTo>
                    <a:pt x="19" y="76"/>
                  </a:lnTo>
                  <a:lnTo>
                    <a:pt x="13" y="65"/>
                  </a:lnTo>
                  <a:lnTo>
                    <a:pt x="7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5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8" name="Freeform 58"/>
            <p:cNvSpPr>
              <a:spLocks/>
            </p:cNvSpPr>
            <p:nvPr/>
          </p:nvSpPr>
          <p:spPr bwMode="auto">
            <a:xfrm>
              <a:off x="4826" y="1028"/>
              <a:ext cx="56" cy="68"/>
            </a:xfrm>
            <a:custGeom>
              <a:avLst/>
              <a:gdLst>
                <a:gd name="T0" fmla="*/ 1 w 112"/>
                <a:gd name="T1" fmla="*/ 1 h 136"/>
                <a:gd name="T2" fmla="*/ 1 w 112"/>
                <a:gd name="T3" fmla="*/ 1 h 136"/>
                <a:gd name="T4" fmla="*/ 2 w 112"/>
                <a:gd name="T5" fmla="*/ 1 h 136"/>
                <a:gd name="T6" fmla="*/ 2 w 112"/>
                <a:gd name="T7" fmla="*/ 1 h 136"/>
                <a:gd name="T8" fmla="*/ 2 w 112"/>
                <a:gd name="T9" fmla="*/ 1 h 136"/>
                <a:gd name="T10" fmla="*/ 2 w 112"/>
                <a:gd name="T11" fmla="*/ 1 h 136"/>
                <a:gd name="T12" fmla="*/ 2 w 112"/>
                <a:gd name="T13" fmla="*/ 1 h 136"/>
                <a:gd name="T14" fmla="*/ 2 w 112"/>
                <a:gd name="T15" fmla="*/ 2 h 136"/>
                <a:gd name="T16" fmla="*/ 2 w 112"/>
                <a:gd name="T17" fmla="*/ 2 h 136"/>
                <a:gd name="T18" fmla="*/ 2 w 112"/>
                <a:gd name="T19" fmla="*/ 2 h 136"/>
                <a:gd name="T20" fmla="*/ 2 w 112"/>
                <a:gd name="T21" fmla="*/ 2 h 136"/>
                <a:gd name="T22" fmla="*/ 2 w 112"/>
                <a:gd name="T23" fmla="*/ 2 h 136"/>
                <a:gd name="T24" fmla="*/ 2 w 112"/>
                <a:gd name="T25" fmla="*/ 3 h 136"/>
                <a:gd name="T26" fmla="*/ 2 w 112"/>
                <a:gd name="T27" fmla="*/ 3 h 136"/>
                <a:gd name="T28" fmla="*/ 2 w 112"/>
                <a:gd name="T29" fmla="*/ 3 h 136"/>
                <a:gd name="T30" fmla="*/ 2 w 112"/>
                <a:gd name="T31" fmla="*/ 3 h 136"/>
                <a:gd name="T32" fmla="*/ 2 w 112"/>
                <a:gd name="T33" fmla="*/ 3 h 136"/>
                <a:gd name="T34" fmla="*/ 2 w 112"/>
                <a:gd name="T35" fmla="*/ 3 h 136"/>
                <a:gd name="T36" fmla="*/ 1 w 112"/>
                <a:gd name="T37" fmla="*/ 3 h 136"/>
                <a:gd name="T38" fmla="*/ 1 w 112"/>
                <a:gd name="T39" fmla="*/ 3 h 136"/>
                <a:gd name="T40" fmla="*/ 1 w 112"/>
                <a:gd name="T41" fmla="*/ 2 h 136"/>
                <a:gd name="T42" fmla="*/ 1 w 112"/>
                <a:gd name="T43" fmla="*/ 2 h 136"/>
                <a:gd name="T44" fmla="*/ 1 w 112"/>
                <a:gd name="T45" fmla="*/ 2 h 136"/>
                <a:gd name="T46" fmla="*/ 1 w 112"/>
                <a:gd name="T47" fmla="*/ 2 h 136"/>
                <a:gd name="T48" fmla="*/ 1 w 112"/>
                <a:gd name="T49" fmla="*/ 2 h 136"/>
                <a:gd name="T50" fmla="*/ 1 w 112"/>
                <a:gd name="T51" fmla="*/ 2 h 136"/>
                <a:gd name="T52" fmla="*/ 1 w 112"/>
                <a:gd name="T53" fmla="*/ 2 h 136"/>
                <a:gd name="T54" fmla="*/ 1 w 112"/>
                <a:gd name="T55" fmla="*/ 2 h 136"/>
                <a:gd name="T56" fmla="*/ 1 w 112"/>
                <a:gd name="T57" fmla="*/ 2 h 136"/>
                <a:gd name="T58" fmla="*/ 1 w 112"/>
                <a:gd name="T59" fmla="*/ 2 h 136"/>
                <a:gd name="T60" fmla="*/ 1 w 112"/>
                <a:gd name="T61" fmla="*/ 2 h 136"/>
                <a:gd name="T62" fmla="*/ 1 w 112"/>
                <a:gd name="T63" fmla="*/ 2 h 136"/>
                <a:gd name="T64" fmla="*/ 1 w 112"/>
                <a:gd name="T65" fmla="*/ 1 h 136"/>
                <a:gd name="T66" fmla="*/ 0 w 112"/>
                <a:gd name="T67" fmla="*/ 1 h 136"/>
                <a:gd name="T68" fmla="*/ 1 w 112"/>
                <a:gd name="T69" fmla="*/ 1 h 136"/>
                <a:gd name="T70" fmla="*/ 1 w 112"/>
                <a:gd name="T71" fmla="*/ 1 h 136"/>
                <a:gd name="T72" fmla="*/ 1 w 112"/>
                <a:gd name="T73" fmla="*/ 1 h 136"/>
                <a:gd name="T74" fmla="*/ 1 w 112"/>
                <a:gd name="T75" fmla="*/ 1 h 136"/>
                <a:gd name="T76" fmla="*/ 1 w 112"/>
                <a:gd name="T77" fmla="*/ 1 h 136"/>
                <a:gd name="T78" fmla="*/ 1 w 112"/>
                <a:gd name="T79" fmla="*/ 0 h 136"/>
                <a:gd name="T80" fmla="*/ 1 w 112"/>
                <a:gd name="T81" fmla="*/ 0 h 136"/>
                <a:gd name="T82" fmla="*/ 1 w 112"/>
                <a:gd name="T83" fmla="*/ 1 h 136"/>
                <a:gd name="T84" fmla="*/ 1 w 112"/>
                <a:gd name="T85" fmla="*/ 1 h 136"/>
                <a:gd name="T86" fmla="*/ 1 w 112"/>
                <a:gd name="T87" fmla="*/ 1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136"/>
                <a:gd name="T134" fmla="*/ 112 w 112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136">
                  <a:moveTo>
                    <a:pt x="53" y="3"/>
                  </a:moveTo>
                  <a:lnTo>
                    <a:pt x="64" y="9"/>
                  </a:lnTo>
                  <a:lnTo>
                    <a:pt x="74" y="17"/>
                  </a:lnTo>
                  <a:lnTo>
                    <a:pt x="85" y="26"/>
                  </a:lnTo>
                  <a:lnTo>
                    <a:pt x="93" y="37"/>
                  </a:lnTo>
                  <a:lnTo>
                    <a:pt x="101" y="48"/>
                  </a:lnTo>
                  <a:lnTo>
                    <a:pt x="107" y="61"/>
                  </a:lnTo>
                  <a:lnTo>
                    <a:pt x="110" y="75"/>
                  </a:lnTo>
                  <a:lnTo>
                    <a:pt x="112" y="88"/>
                  </a:lnTo>
                  <a:lnTo>
                    <a:pt x="112" y="101"/>
                  </a:lnTo>
                  <a:lnTo>
                    <a:pt x="109" y="113"/>
                  </a:lnTo>
                  <a:lnTo>
                    <a:pt x="102" y="123"/>
                  </a:lnTo>
                  <a:lnTo>
                    <a:pt x="94" y="131"/>
                  </a:lnTo>
                  <a:lnTo>
                    <a:pt x="86" y="133"/>
                  </a:lnTo>
                  <a:lnTo>
                    <a:pt x="80" y="136"/>
                  </a:lnTo>
                  <a:lnTo>
                    <a:pt x="73" y="136"/>
                  </a:lnTo>
                  <a:lnTo>
                    <a:pt x="66" y="135"/>
                  </a:lnTo>
                  <a:lnTo>
                    <a:pt x="60" y="132"/>
                  </a:lnTo>
                  <a:lnTo>
                    <a:pt x="54" y="129"/>
                  </a:lnTo>
                  <a:lnTo>
                    <a:pt x="47" y="125"/>
                  </a:lnTo>
                  <a:lnTo>
                    <a:pt x="41" y="121"/>
                  </a:lnTo>
                  <a:lnTo>
                    <a:pt x="35" y="117"/>
                  </a:lnTo>
                  <a:lnTo>
                    <a:pt x="34" y="117"/>
                  </a:lnTo>
                  <a:lnTo>
                    <a:pt x="33" y="117"/>
                  </a:lnTo>
                  <a:lnTo>
                    <a:pt x="31" y="111"/>
                  </a:lnTo>
                  <a:lnTo>
                    <a:pt x="27" y="108"/>
                  </a:lnTo>
                  <a:lnTo>
                    <a:pt x="23" y="105"/>
                  </a:lnTo>
                  <a:lnTo>
                    <a:pt x="18" y="100"/>
                  </a:lnTo>
                  <a:lnTo>
                    <a:pt x="8" y="79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19" name="Freeform 59"/>
            <p:cNvSpPr>
              <a:spLocks/>
            </p:cNvSpPr>
            <p:nvPr/>
          </p:nvSpPr>
          <p:spPr bwMode="auto">
            <a:xfrm>
              <a:off x="4830" y="1034"/>
              <a:ext cx="46" cy="54"/>
            </a:xfrm>
            <a:custGeom>
              <a:avLst/>
              <a:gdLst>
                <a:gd name="T0" fmla="*/ 2 w 92"/>
                <a:gd name="T1" fmla="*/ 0 h 110"/>
                <a:gd name="T2" fmla="*/ 2 w 92"/>
                <a:gd name="T3" fmla="*/ 0 h 110"/>
                <a:gd name="T4" fmla="*/ 2 w 92"/>
                <a:gd name="T5" fmla="*/ 0 h 110"/>
                <a:gd name="T6" fmla="*/ 2 w 92"/>
                <a:gd name="T7" fmla="*/ 1 h 110"/>
                <a:gd name="T8" fmla="*/ 2 w 92"/>
                <a:gd name="T9" fmla="*/ 1 h 110"/>
                <a:gd name="T10" fmla="*/ 2 w 92"/>
                <a:gd name="T11" fmla="*/ 1 h 110"/>
                <a:gd name="T12" fmla="*/ 2 w 92"/>
                <a:gd name="T13" fmla="*/ 1 h 110"/>
                <a:gd name="T14" fmla="*/ 2 w 92"/>
                <a:gd name="T15" fmla="*/ 1 h 110"/>
                <a:gd name="T16" fmla="*/ 2 w 92"/>
                <a:gd name="T17" fmla="*/ 1 h 110"/>
                <a:gd name="T18" fmla="*/ 2 w 92"/>
                <a:gd name="T19" fmla="*/ 1 h 110"/>
                <a:gd name="T20" fmla="*/ 1 w 92"/>
                <a:gd name="T21" fmla="*/ 1 h 110"/>
                <a:gd name="T22" fmla="*/ 1 w 92"/>
                <a:gd name="T23" fmla="*/ 1 h 110"/>
                <a:gd name="T24" fmla="*/ 1 w 92"/>
                <a:gd name="T25" fmla="*/ 1 h 110"/>
                <a:gd name="T26" fmla="*/ 1 w 92"/>
                <a:gd name="T27" fmla="*/ 1 h 110"/>
                <a:gd name="T28" fmla="*/ 1 w 92"/>
                <a:gd name="T29" fmla="*/ 1 h 110"/>
                <a:gd name="T30" fmla="*/ 1 w 92"/>
                <a:gd name="T31" fmla="*/ 1 h 110"/>
                <a:gd name="T32" fmla="*/ 1 w 92"/>
                <a:gd name="T33" fmla="*/ 1 h 110"/>
                <a:gd name="T34" fmla="*/ 1 w 92"/>
                <a:gd name="T35" fmla="*/ 1 h 110"/>
                <a:gd name="T36" fmla="*/ 1 w 92"/>
                <a:gd name="T37" fmla="*/ 1 h 110"/>
                <a:gd name="T38" fmla="*/ 1 w 92"/>
                <a:gd name="T39" fmla="*/ 0 h 110"/>
                <a:gd name="T40" fmla="*/ 0 w 92"/>
                <a:gd name="T41" fmla="*/ 0 h 110"/>
                <a:gd name="T42" fmla="*/ 1 w 92"/>
                <a:gd name="T43" fmla="*/ 0 h 110"/>
                <a:gd name="T44" fmla="*/ 1 w 92"/>
                <a:gd name="T45" fmla="*/ 0 h 110"/>
                <a:gd name="T46" fmla="*/ 1 w 92"/>
                <a:gd name="T47" fmla="*/ 0 h 110"/>
                <a:gd name="T48" fmla="*/ 1 w 92"/>
                <a:gd name="T49" fmla="*/ 0 h 110"/>
                <a:gd name="T50" fmla="*/ 1 w 92"/>
                <a:gd name="T51" fmla="*/ 0 h 110"/>
                <a:gd name="T52" fmla="*/ 1 w 92"/>
                <a:gd name="T53" fmla="*/ 0 h 110"/>
                <a:gd name="T54" fmla="*/ 1 w 92"/>
                <a:gd name="T55" fmla="*/ 0 h 110"/>
                <a:gd name="T56" fmla="*/ 1 w 92"/>
                <a:gd name="T57" fmla="*/ 0 h 110"/>
                <a:gd name="T58" fmla="*/ 1 w 92"/>
                <a:gd name="T59" fmla="*/ 0 h 110"/>
                <a:gd name="T60" fmla="*/ 1 w 92"/>
                <a:gd name="T61" fmla="*/ 0 h 110"/>
                <a:gd name="T62" fmla="*/ 1 w 92"/>
                <a:gd name="T63" fmla="*/ 0 h 110"/>
                <a:gd name="T64" fmla="*/ 1 w 92"/>
                <a:gd name="T65" fmla="*/ 0 h 110"/>
                <a:gd name="T66" fmla="*/ 1 w 92"/>
                <a:gd name="T67" fmla="*/ 0 h 110"/>
                <a:gd name="T68" fmla="*/ 1 w 92"/>
                <a:gd name="T69" fmla="*/ 0 h 110"/>
                <a:gd name="T70" fmla="*/ 1 w 92"/>
                <a:gd name="T71" fmla="*/ 0 h 110"/>
                <a:gd name="T72" fmla="*/ 2 w 92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10"/>
                <a:gd name="T113" fmla="*/ 92 w 92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10">
                  <a:moveTo>
                    <a:pt x="65" y="20"/>
                  </a:moveTo>
                  <a:lnTo>
                    <a:pt x="79" y="37"/>
                  </a:lnTo>
                  <a:lnTo>
                    <a:pt x="89" y="58"/>
                  </a:lnTo>
                  <a:lnTo>
                    <a:pt x="92" y="80"/>
                  </a:lnTo>
                  <a:lnTo>
                    <a:pt x="87" y="102"/>
                  </a:lnTo>
                  <a:lnTo>
                    <a:pt x="84" y="104"/>
                  </a:lnTo>
                  <a:lnTo>
                    <a:pt x="80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9" y="110"/>
                  </a:lnTo>
                  <a:lnTo>
                    <a:pt x="63" y="110"/>
                  </a:lnTo>
                  <a:lnTo>
                    <a:pt x="57" y="110"/>
                  </a:lnTo>
                  <a:lnTo>
                    <a:pt x="52" y="107"/>
                  </a:lnTo>
                  <a:lnTo>
                    <a:pt x="46" y="105"/>
                  </a:lnTo>
                  <a:lnTo>
                    <a:pt x="40" y="102"/>
                  </a:lnTo>
                  <a:lnTo>
                    <a:pt x="34" y="98"/>
                  </a:lnTo>
                  <a:lnTo>
                    <a:pt x="30" y="94"/>
                  </a:lnTo>
                  <a:lnTo>
                    <a:pt x="18" y="80"/>
                  </a:lnTo>
                  <a:lnTo>
                    <a:pt x="10" y="65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6" y="11"/>
                  </a:lnTo>
                  <a:lnTo>
                    <a:pt x="9" y="5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5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4" y="13"/>
                  </a:lnTo>
                  <a:lnTo>
                    <a:pt x="59" y="15"/>
                  </a:lnTo>
                  <a:lnTo>
                    <a:pt x="62" y="18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0" name="Freeform 60"/>
            <p:cNvSpPr>
              <a:spLocks/>
            </p:cNvSpPr>
            <p:nvPr/>
          </p:nvSpPr>
          <p:spPr bwMode="auto">
            <a:xfrm>
              <a:off x="5038" y="1089"/>
              <a:ext cx="41" cy="55"/>
            </a:xfrm>
            <a:custGeom>
              <a:avLst/>
              <a:gdLst>
                <a:gd name="T0" fmla="*/ 2 w 80"/>
                <a:gd name="T1" fmla="*/ 1 h 108"/>
                <a:gd name="T2" fmla="*/ 2 w 80"/>
                <a:gd name="T3" fmla="*/ 1 h 108"/>
                <a:gd name="T4" fmla="*/ 2 w 80"/>
                <a:gd name="T5" fmla="*/ 1 h 108"/>
                <a:gd name="T6" fmla="*/ 2 w 80"/>
                <a:gd name="T7" fmla="*/ 1 h 108"/>
                <a:gd name="T8" fmla="*/ 2 w 80"/>
                <a:gd name="T9" fmla="*/ 2 h 108"/>
                <a:gd name="T10" fmla="*/ 1 w 80"/>
                <a:gd name="T11" fmla="*/ 2 h 108"/>
                <a:gd name="T12" fmla="*/ 1 w 80"/>
                <a:gd name="T13" fmla="*/ 2 h 108"/>
                <a:gd name="T14" fmla="*/ 1 w 80"/>
                <a:gd name="T15" fmla="*/ 2 h 108"/>
                <a:gd name="T16" fmla="*/ 1 w 80"/>
                <a:gd name="T17" fmla="*/ 2 h 108"/>
                <a:gd name="T18" fmla="*/ 1 w 80"/>
                <a:gd name="T19" fmla="*/ 2 h 108"/>
                <a:gd name="T20" fmla="*/ 1 w 80"/>
                <a:gd name="T21" fmla="*/ 2 h 108"/>
                <a:gd name="T22" fmla="*/ 1 w 80"/>
                <a:gd name="T23" fmla="*/ 2 h 108"/>
                <a:gd name="T24" fmla="*/ 1 w 80"/>
                <a:gd name="T25" fmla="*/ 2 h 108"/>
                <a:gd name="T26" fmla="*/ 1 w 80"/>
                <a:gd name="T27" fmla="*/ 2 h 108"/>
                <a:gd name="T28" fmla="*/ 1 w 80"/>
                <a:gd name="T29" fmla="*/ 2 h 108"/>
                <a:gd name="T30" fmla="*/ 1 w 80"/>
                <a:gd name="T31" fmla="*/ 2 h 108"/>
                <a:gd name="T32" fmla="*/ 0 w 80"/>
                <a:gd name="T33" fmla="*/ 2 h 108"/>
                <a:gd name="T34" fmla="*/ 1 w 80"/>
                <a:gd name="T35" fmla="*/ 2 h 108"/>
                <a:gd name="T36" fmla="*/ 1 w 80"/>
                <a:gd name="T37" fmla="*/ 1 h 108"/>
                <a:gd name="T38" fmla="*/ 1 w 80"/>
                <a:gd name="T39" fmla="*/ 1 h 108"/>
                <a:gd name="T40" fmla="*/ 1 w 80"/>
                <a:gd name="T41" fmla="*/ 1 h 108"/>
                <a:gd name="T42" fmla="*/ 1 w 80"/>
                <a:gd name="T43" fmla="*/ 1 h 108"/>
                <a:gd name="T44" fmla="*/ 1 w 80"/>
                <a:gd name="T45" fmla="*/ 1 h 108"/>
                <a:gd name="T46" fmla="*/ 1 w 80"/>
                <a:gd name="T47" fmla="*/ 1 h 108"/>
                <a:gd name="T48" fmla="*/ 1 w 80"/>
                <a:gd name="T49" fmla="*/ 1 h 108"/>
                <a:gd name="T50" fmla="*/ 1 w 80"/>
                <a:gd name="T51" fmla="*/ 0 h 108"/>
                <a:gd name="T52" fmla="*/ 1 w 80"/>
                <a:gd name="T53" fmla="*/ 0 h 108"/>
                <a:gd name="T54" fmla="*/ 1 w 80"/>
                <a:gd name="T55" fmla="*/ 1 h 108"/>
                <a:gd name="T56" fmla="*/ 2 w 80"/>
                <a:gd name="T57" fmla="*/ 1 h 108"/>
                <a:gd name="T58" fmla="*/ 2 w 80"/>
                <a:gd name="T59" fmla="*/ 1 h 108"/>
                <a:gd name="T60" fmla="*/ 2 w 80"/>
                <a:gd name="T61" fmla="*/ 1 h 108"/>
                <a:gd name="T62" fmla="*/ 2 w 80"/>
                <a:gd name="T63" fmla="*/ 1 h 108"/>
                <a:gd name="T64" fmla="*/ 2 w 80"/>
                <a:gd name="T65" fmla="*/ 1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108"/>
                <a:gd name="T101" fmla="*/ 80 w 8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108">
                  <a:moveTo>
                    <a:pt x="80" y="24"/>
                  </a:moveTo>
                  <a:lnTo>
                    <a:pt x="79" y="37"/>
                  </a:lnTo>
                  <a:lnTo>
                    <a:pt x="77" y="48"/>
                  </a:lnTo>
                  <a:lnTo>
                    <a:pt x="73" y="61"/>
                  </a:lnTo>
                  <a:lnTo>
                    <a:pt x="69" y="71"/>
                  </a:lnTo>
                  <a:lnTo>
                    <a:pt x="62" y="82"/>
                  </a:lnTo>
                  <a:lnTo>
                    <a:pt x="55" y="91"/>
                  </a:lnTo>
                  <a:lnTo>
                    <a:pt x="46" y="100"/>
                  </a:lnTo>
                  <a:lnTo>
                    <a:pt x="36" y="107"/>
                  </a:lnTo>
                  <a:lnTo>
                    <a:pt x="31" y="108"/>
                  </a:lnTo>
                  <a:lnTo>
                    <a:pt x="24" y="108"/>
                  </a:lnTo>
                  <a:lnTo>
                    <a:pt x="17" y="108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4" y="9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7" y="45"/>
                  </a:lnTo>
                  <a:lnTo>
                    <a:pt x="12" y="35"/>
                  </a:lnTo>
                  <a:lnTo>
                    <a:pt x="18" y="25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6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5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79" y="1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1" name="Freeform 61"/>
            <p:cNvSpPr>
              <a:spLocks/>
            </p:cNvSpPr>
            <p:nvPr/>
          </p:nvSpPr>
          <p:spPr bwMode="auto">
            <a:xfrm>
              <a:off x="5053" y="1018"/>
              <a:ext cx="23" cy="42"/>
            </a:xfrm>
            <a:custGeom>
              <a:avLst/>
              <a:gdLst>
                <a:gd name="T0" fmla="*/ 1 w 46"/>
                <a:gd name="T1" fmla="*/ 1 h 84"/>
                <a:gd name="T2" fmla="*/ 1 w 46"/>
                <a:gd name="T3" fmla="*/ 1 h 84"/>
                <a:gd name="T4" fmla="*/ 1 w 46"/>
                <a:gd name="T5" fmla="*/ 1 h 84"/>
                <a:gd name="T6" fmla="*/ 1 w 46"/>
                <a:gd name="T7" fmla="*/ 0 h 84"/>
                <a:gd name="T8" fmla="*/ 1 w 46"/>
                <a:gd name="T9" fmla="*/ 0 h 84"/>
                <a:gd name="T10" fmla="*/ 1 w 46"/>
                <a:gd name="T11" fmla="*/ 1 h 84"/>
                <a:gd name="T12" fmla="*/ 1 w 46"/>
                <a:gd name="T13" fmla="*/ 1 h 84"/>
                <a:gd name="T14" fmla="*/ 1 w 46"/>
                <a:gd name="T15" fmla="*/ 1 h 84"/>
                <a:gd name="T16" fmla="*/ 1 w 46"/>
                <a:gd name="T17" fmla="*/ 1 h 84"/>
                <a:gd name="T18" fmla="*/ 1 w 46"/>
                <a:gd name="T19" fmla="*/ 1 h 84"/>
                <a:gd name="T20" fmla="*/ 1 w 46"/>
                <a:gd name="T21" fmla="*/ 1 h 84"/>
                <a:gd name="T22" fmla="*/ 1 w 46"/>
                <a:gd name="T23" fmla="*/ 1 h 84"/>
                <a:gd name="T24" fmla="*/ 1 w 46"/>
                <a:gd name="T25" fmla="*/ 1 h 84"/>
                <a:gd name="T26" fmla="*/ 1 w 46"/>
                <a:gd name="T27" fmla="*/ 1 h 84"/>
                <a:gd name="T28" fmla="*/ 1 w 46"/>
                <a:gd name="T29" fmla="*/ 2 h 84"/>
                <a:gd name="T30" fmla="*/ 1 w 46"/>
                <a:gd name="T31" fmla="*/ 2 h 84"/>
                <a:gd name="T32" fmla="*/ 0 w 46"/>
                <a:gd name="T33" fmla="*/ 2 h 84"/>
                <a:gd name="T34" fmla="*/ 0 w 46"/>
                <a:gd name="T35" fmla="*/ 2 h 84"/>
                <a:gd name="T36" fmla="*/ 1 w 46"/>
                <a:gd name="T37" fmla="*/ 2 h 84"/>
                <a:gd name="T38" fmla="*/ 1 w 46"/>
                <a:gd name="T39" fmla="*/ 2 h 84"/>
                <a:gd name="T40" fmla="*/ 1 w 46"/>
                <a:gd name="T41" fmla="*/ 2 h 84"/>
                <a:gd name="T42" fmla="*/ 1 w 46"/>
                <a:gd name="T43" fmla="*/ 2 h 84"/>
                <a:gd name="T44" fmla="*/ 1 w 46"/>
                <a:gd name="T45" fmla="*/ 2 h 84"/>
                <a:gd name="T46" fmla="*/ 1 w 46"/>
                <a:gd name="T47" fmla="*/ 2 h 84"/>
                <a:gd name="T48" fmla="*/ 1 w 46"/>
                <a:gd name="T49" fmla="*/ 2 h 84"/>
                <a:gd name="T50" fmla="*/ 1 w 46"/>
                <a:gd name="T51" fmla="*/ 1 h 84"/>
                <a:gd name="T52" fmla="*/ 1 w 46"/>
                <a:gd name="T53" fmla="*/ 1 h 84"/>
                <a:gd name="T54" fmla="*/ 1 w 46"/>
                <a:gd name="T55" fmla="*/ 1 h 84"/>
                <a:gd name="T56" fmla="*/ 1 w 46"/>
                <a:gd name="T57" fmla="*/ 1 h 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84"/>
                <a:gd name="T89" fmla="*/ 46 w 46"/>
                <a:gd name="T90" fmla="*/ 84 h 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84">
                  <a:moveTo>
                    <a:pt x="43" y="8"/>
                  </a:moveTo>
                  <a:lnTo>
                    <a:pt x="40" y="5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0" y="30"/>
                  </a:lnTo>
                  <a:lnTo>
                    <a:pt x="21" y="38"/>
                  </a:lnTo>
                  <a:lnTo>
                    <a:pt x="20" y="52"/>
                  </a:lnTo>
                  <a:lnTo>
                    <a:pt x="16" y="66"/>
                  </a:lnTo>
                  <a:lnTo>
                    <a:pt x="9" y="76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6" y="84"/>
                  </a:lnTo>
                  <a:lnTo>
                    <a:pt x="12" y="83"/>
                  </a:lnTo>
                  <a:lnTo>
                    <a:pt x="18" y="80"/>
                  </a:lnTo>
                  <a:lnTo>
                    <a:pt x="24" y="75"/>
                  </a:lnTo>
                  <a:lnTo>
                    <a:pt x="28" y="70"/>
                  </a:lnTo>
                  <a:lnTo>
                    <a:pt x="36" y="55"/>
                  </a:lnTo>
                  <a:lnTo>
                    <a:pt x="43" y="40"/>
                  </a:lnTo>
                  <a:lnTo>
                    <a:pt x="46" y="2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2" name="Freeform 62"/>
            <p:cNvSpPr>
              <a:spLocks/>
            </p:cNvSpPr>
            <p:nvPr/>
          </p:nvSpPr>
          <p:spPr bwMode="auto">
            <a:xfrm>
              <a:off x="5126" y="1004"/>
              <a:ext cx="21" cy="42"/>
            </a:xfrm>
            <a:custGeom>
              <a:avLst/>
              <a:gdLst>
                <a:gd name="T0" fmla="*/ 1 w 42"/>
                <a:gd name="T1" fmla="*/ 1 h 84"/>
                <a:gd name="T2" fmla="*/ 1 w 42"/>
                <a:gd name="T3" fmla="*/ 1 h 84"/>
                <a:gd name="T4" fmla="*/ 1 w 42"/>
                <a:gd name="T5" fmla="*/ 1 h 84"/>
                <a:gd name="T6" fmla="*/ 1 w 42"/>
                <a:gd name="T7" fmla="*/ 0 h 84"/>
                <a:gd name="T8" fmla="*/ 1 w 42"/>
                <a:gd name="T9" fmla="*/ 1 h 84"/>
                <a:gd name="T10" fmla="*/ 1 w 42"/>
                <a:gd name="T11" fmla="*/ 1 h 84"/>
                <a:gd name="T12" fmla="*/ 1 w 42"/>
                <a:gd name="T13" fmla="*/ 1 h 84"/>
                <a:gd name="T14" fmla="*/ 1 w 42"/>
                <a:gd name="T15" fmla="*/ 1 h 84"/>
                <a:gd name="T16" fmla="*/ 1 w 42"/>
                <a:gd name="T17" fmla="*/ 1 h 84"/>
                <a:gd name="T18" fmla="*/ 1 w 42"/>
                <a:gd name="T19" fmla="*/ 1 h 84"/>
                <a:gd name="T20" fmla="*/ 1 w 42"/>
                <a:gd name="T21" fmla="*/ 1 h 84"/>
                <a:gd name="T22" fmla="*/ 1 w 42"/>
                <a:gd name="T23" fmla="*/ 1 h 84"/>
                <a:gd name="T24" fmla="*/ 1 w 42"/>
                <a:gd name="T25" fmla="*/ 1 h 84"/>
                <a:gd name="T26" fmla="*/ 1 w 42"/>
                <a:gd name="T27" fmla="*/ 1 h 84"/>
                <a:gd name="T28" fmla="*/ 1 w 42"/>
                <a:gd name="T29" fmla="*/ 2 h 84"/>
                <a:gd name="T30" fmla="*/ 1 w 42"/>
                <a:gd name="T31" fmla="*/ 2 h 84"/>
                <a:gd name="T32" fmla="*/ 0 w 42"/>
                <a:gd name="T33" fmla="*/ 2 h 84"/>
                <a:gd name="T34" fmla="*/ 1 w 42"/>
                <a:gd name="T35" fmla="*/ 2 h 84"/>
                <a:gd name="T36" fmla="*/ 1 w 42"/>
                <a:gd name="T37" fmla="*/ 2 h 84"/>
                <a:gd name="T38" fmla="*/ 1 w 42"/>
                <a:gd name="T39" fmla="*/ 2 h 84"/>
                <a:gd name="T40" fmla="*/ 1 w 42"/>
                <a:gd name="T41" fmla="*/ 1 h 84"/>
                <a:gd name="T42" fmla="*/ 1 w 42"/>
                <a:gd name="T43" fmla="*/ 1 h 84"/>
                <a:gd name="T44" fmla="*/ 1 w 42"/>
                <a:gd name="T45" fmla="*/ 1 h 84"/>
                <a:gd name="T46" fmla="*/ 1 w 42"/>
                <a:gd name="T47" fmla="*/ 1 h 84"/>
                <a:gd name="T48" fmla="*/ 1 w 42"/>
                <a:gd name="T49" fmla="*/ 1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84"/>
                <a:gd name="T77" fmla="*/ 42 w 42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84">
                  <a:moveTo>
                    <a:pt x="42" y="26"/>
                  </a:moveTo>
                  <a:lnTo>
                    <a:pt x="41" y="15"/>
                  </a:lnTo>
                  <a:lnTo>
                    <a:pt x="37" y="5"/>
                  </a:lnTo>
                  <a:lnTo>
                    <a:pt x="29" y="0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14" y="17"/>
                  </a:lnTo>
                  <a:lnTo>
                    <a:pt x="16" y="25"/>
                  </a:lnTo>
                  <a:lnTo>
                    <a:pt x="18" y="34"/>
                  </a:lnTo>
                  <a:lnTo>
                    <a:pt x="19" y="43"/>
                  </a:lnTo>
                  <a:lnTo>
                    <a:pt x="18" y="56"/>
                  </a:lnTo>
                  <a:lnTo>
                    <a:pt x="14" y="67"/>
                  </a:lnTo>
                  <a:lnTo>
                    <a:pt x="8" y="78"/>
                  </a:lnTo>
                  <a:lnTo>
                    <a:pt x="0" y="84"/>
                  </a:lnTo>
                  <a:lnTo>
                    <a:pt x="8" y="80"/>
                  </a:lnTo>
                  <a:lnTo>
                    <a:pt x="16" y="75"/>
                  </a:lnTo>
                  <a:lnTo>
                    <a:pt x="23" y="68"/>
                  </a:lnTo>
                  <a:lnTo>
                    <a:pt x="30" y="61"/>
                  </a:lnTo>
                  <a:lnTo>
                    <a:pt x="34" y="53"/>
                  </a:lnTo>
                  <a:lnTo>
                    <a:pt x="39" y="45"/>
                  </a:lnTo>
                  <a:lnTo>
                    <a:pt x="41" y="3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3" name="Freeform 63"/>
            <p:cNvSpPr>
              <a:spLocks/>
            </p:cNvSpPr>
            <p:nvPr/>
          </p:nvSpPr>
          <p:spPr bwMode="auto">
            <a:xfrm>
              <a:off x="5048" y="1095"/>
              <a:ext cx="25" cy="43"/>
            </a:xfrm>
            <a:custGeom>
              <a:avLst/>
              <a:gdLst>
                <a:gd name="T0" fmla="*/ 0 w 52"/>
                <a:gd name="T1" fmla="*/ 1 h 87"/>
                <a:gd name="T2" fmla="*/ 0 w 52"/>
                <a:gd name="T3" fmla="*/ 1 h 87"/>
                <a:gd name="T4" fmla="*/ 0 w 52"/>
                <a:gd name="T5" fmla="*/ 1 h 87"/>
                <a:gd name="T6" fmla="*/ 0 w 52"/>
                <a:gd name="T7" fmla="*/ 1 h 87"/>
                <a:gd name="T8" fmla="*/ 0 w 52"/>
                <a:gd name="T9" fmla="*/ 0 h 87"/>
                <a:gd name="T10" fmla="*/ 0 w 52"/>
                <a:gd name="T11" fmla="*/ 0 h 87"/>
                <a:gd name="T12" fmla="*/ 0 w 52"/>
                <a:gd name="T13" fmla="*/ 0 h 87"/>
                <a:gd name="T14" fmla="*/ 0 w 52"/>
                <a:gd name="T15" fmla="*/ 0 h 87"/>
                <a:gd name="T16" fmla="*/ 0 w 52"/>
                <a:gd name="T17" fmla="*/ 0 h 87"/>
                <a:gd name="T18" fmla="*/ 0 w 52"/>
                <a:gd name="T19" fmla="*/ 0 h 87"/>
                <a:gd name="T20" fmla="*/ 0 w 52"/>
                <a:gd name="T21" fmla="*/ 0 h 87"/>
                <a:gd name="T22" fmla="*/ 0 w 52"/>
                <a:gd name="T23" fmla="*/ 0 h 87"/>
                <a:gd name="T24" fmla="*/ 0 w 52"/>
                <a:gd name="T25" fmla="*/ 0 h 87"/>
                <a:gd name="T26" fmla="*/ 0 w 52"/>
                <a:gd name="T27" fmla="*/ 0 h 87"/>
                <a:gd name="T28" fmla="*/ 0 w 52"/>
                <a:gd name="T29" fmla="*/ 0 h 87"/>
                <a:gd name="T30" fmla="*/ 0 w 52"/>
                <a:gd name="T31" fmla="*/ 0 h 87"/>
                <a:gd name="T32" fmla="*/ 0 w 52"/>
                <a:gd name="T33" fmla="*/ 0 h 87"/>
                <a:gd name="T34" fmla="*/ 0 w 52"/>
                <a:gd name="T35" fmla="*/ 0 h 87"/>
                <a:gd name="T36" fmla="*/ 0 w 52"/>
                <a:gd name="T37" fmla="*/ 0 h 87"/>
                <a:gd name="T38" fmla="*/ 0 w 52"/>
                <a:gd name="T39" fmla="*/ 0 h 87"/>
                <a:gd name="T40" fmla="*/ 0 w 52"/>
                <a:gd name="T41" fmla="*/ 0 h 87"/>
                <a:gd name="T42" fmla="*/ 0 w 52"/>
                <a:gd name="T43" fmla="*/ 0 h 87"/>
                <a:gd name="T44" fmla="*/ 0 w 52"/>
                <a:gd name="T45" fmla="*/ 1 h 87"/>
                <a:gd name="T46" fmla="*/ 0 w 52"/>
                <a:gd name="T47" fmla="*/ 1 h 87"/>
                <a:gd name="T48" fmla="*/ 0 w 52"/>
                <a:gd name="T49" fmla="*/ 1 h 87"/>
                <a:gd name="T50" fmla="*/ 0 w 52"/>
                <a:gd name="T51" fmla="*/ 1 h 87"/>
                <a:gd name="T52" fmla="*/ 0 w 52"/>
                <a:gd name="T53" fmla="*/ 1 h 87"/>
                <a:gd name="T54" fmla="*/ 0 w 52"/>
                <a:gd name="T55" fmla="*/ 1 h 87"/>
                <a:gd name="T56" fmla="*/ 0 w 52"/>
                <a:gd name="T57" fmla="*/ 1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"/>
                <a:gd name="T88" fmla="*/ 0 h 87"/>
                <a:gd name="T89" fmla="*/ 52 w 52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" h="87">
                  <a:moveTo>
                    <a:pt x="14" y="87"/>
                  </a:moveTo>
                  <a:lnTo>
                    <a:pt x="23" y="81"/>
                  </a:lnTo>
                  <a:lnTo>
                    <a:pt x="31" y="73"/>
                  </a:lnTo>
                  <a:lnTo>
                    <a:pt x="38" y="65"/>
                  </a:lnTo>
                  <a:lnTo>
                    <a:pt x="43" y="57"/>
                  </a:lnTo>
                  <a:lnTo>
                    <a:pt x="47" y="46"/>
                  </a:lnTo>
                  <a:lnTo>
                    <a:pt x="50" y="36"/>
                  </a:lnTo>
                  <a:lnTo>
                    <a:pt x="52" y="26"/>
                  </a:lnTo>
                  <a:lnTo>
                    <a:pt x="52" y="14"/>
                  </a:lnTo>
                  <a:lnTo>
                    <a:pt x="48" y="11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28" y="30"/>
                  </a:lnTo>
                  <a:lnTo>
                    <a:pt x="28" y="38"/>
                  </a:lnTo>
                  <a:lnTo>
                    <a:pt x="25" y="54"/>
                  </a:lnTo>
                  <a:lnTo>
                    <a:pt x="20" y="68"/>
                  </a:lnTo>
                  <a:lnTo>
                    <a:pt x="12" y="79"/>
                  </a:lnTo>
                  <a:lnTo>
                    <a:pt x="0" y="84"/>
                  </a:lnTo>
                  <a:lnTo>
                    <a:pt x="4" y="86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4" name="Freeform 64"/>
            <p:cNvSpPr>
              <a:spLocks/>
            </p:cNvSpPr>
            <p:nvPr/>
          </p:nvSpPr>
          <p:spPr bwMode="auto">
            <a:xfrm>
              <a:off x="5138" y="927"/>
              <a:ext cx="17" cy="35"/>
            </a:xfrm>
            <a:custGeom>
              <a:avLst/>
              <a:gdLst>
                <a:gd name="T0" fmla="*/ 0 w 33"/>
                <a:gd name="T1" fmla="*/ 1 h 70"/>
                <a:gd name="T2" fmla="*/ 1 w 33"/>
                <a:gd name="T3" fmla="*/ 1 h 70"/>
                <a:gd name="T4" fmla="*/ 1 w 33"/>
                <a:gd name="T5" fmla="*/ 1 h 70"/>
                <a:gd name="T6" fmla="*/ 1 w 33"/>
                <a:gd name="T7" fmla="*/ 1 h 70"/>
                <a:gd name="T8" fmla="*/ 1 w 33"/>
                <a:gd name="T9" fmla="*/ 1 h 70"/>
                <a:gd name="T10" fmla="*/ 1 w 33"/>
                <a:gd name="T11" fmla="*/ 1 h 70"/>
                <a:gd name="T12" fmla="*/ 1 w 33"/>
                <a:gd name="T13" fmla="*/ 1 h 70"/>
                <a:gd name="T14" fmla="*/ 1 w 33"/>
                <a:gd name="T15" fmla="*/ 2 h 70"/>
                <a:gd name="T16" fmla="*/ 1 w 33"/>
                <a:gd name="T17" fmla="*/ 2 h 70"/>
                <a:gd name="T18" fmla="*/ 1 w 33"/>
                <a:gd name="T19" fmla="*/ 2 h 70"/>
                <a:gd name="T20" fmla="*/ 1 w 33"/>
                <a:gd name="T21" fmla="*/ 2 h 70"/>
                <a:gd name="T22" fmla="*/ 1 w 33"/>
                <a:gd name="T23" fmla="*/ 2 h 70"/>
                <a:gd name="T24" fmla="*/ 1 w 33"/>
                <a:gd name="T25" fmla="*/ 2 h 70"/>
                <a:gd name="T26" fmla="*/ 1 w 33"/>
                <a:gd name="T27" fmla="*/ 1 h 70"/>
                <a:gd name="T28" fmla="*/ 1 w 33"/>
                <a:gd name="T29" fmla="*/ 1 h 70"/>
                <a:gd name="T30" fmla="*/ 1 w 33"/>
                <a:gd name="T31" fmla="*/ 1 h 70"/>
                <a:gd name="T32" fmla="*/ 1 w 33"/>
                <a:gd name="T33" fmla="*/ 1 h 70"/>
                <a:gd name="T34" fmla="*/ 1 w 33"/>
                <a:gd name="T35" fmla="*/ 1 h 70"/>
                <a:gd name="T36" fmla="*/ 1 w 33"/>
                <a:gd name="T37" fmla="*/ 1 h 70"/>
                <a:gd name="T38" fmla="*/ 1 w 33"/>
                <a:gd name="T39" fmla="*/ 1 h 70"/>
                <a:gd name="T40" fmla="*/ 1 w 33"/>
                <a:gd name="T41" fmla="*/ 0 h 70"/>
                <a:gd name="T42" fmla="*/ 1 w 33"/>
                <a:gd name="T43" fmla="*/ 0 h 70"/>
                <a:gd name="T44" fmla="*/ 1 w 33"/>
                <a:gd name="T45" fmla="*/ 1 h 70"/>
                <a:gd name="T46" fmla="*/ 1 w 33"/>
                <a:gd name="T47" fmla="*/ 1 h 70"/>
                <a:gd name="T48" fmla="*/ 1 w 33"/>
                <a:gd name="T49" fmla="*/ 1 h 70"/>
                <a:gd name="T50" fmla="*/ 0 w 33"/>
                <a:gd name="T51" fmla="*/ 1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70"/>
                <a:gd name="T80" fmla="*/ 33 w 33"/>
                <a:gd name="T81" fmla="*/ 70 h 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70">
                  <a:moveTo>
                    <a:pt x="0" y="5"/>
                  </a:moveTo>
                  <a:lnTo>
                    <a:pt x="7" y="13"/>
                  </a:lnTo>
                  <a:lnTo>
                    <a:pt x="11" y="22"/>
                  </a:lnTo>
                  <a:lnTo>
                    <a:pt x="15" y="33"/>
                  </a:lnTo>
                  <a:lnTo>
                    <a:pt x="16" y="45"/>
                  </a:lnTo>
                  <a:lnTo>
                    <a:pt x="16" y="52"/>
                  </a:lnTo>
                  <a:lnTo>
                    <a:pt x="15" y="59"/>
                  </a:lnTo>
                  <a:lnTo>
                    <a:pt x="14" y="65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24" y="55"/>
                  </a:lnTo>
                  <a:lnTo>
                    <a:pt x="31" y="39"/>
                  </a:lnTo>
                  <a:lnTo>
                    <a:pt x="33" y="22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5" name="Freeform 65"/>
            <p:cNvSpPr>
              <a:spLocks/>
            </p:cNvSpPr>
            <p:nvPr/>
          </p:nvSpPr>
          <p:spPr bwMode="auto">
            <a:xfrm>
              <a:off x="5049" y="1023"/>
              <a:ext cx="15" cy="37"/>
            </a:xfrm>
            <a:custGeom>
              <a:avLst/>
              <a:gdLst>
                <a:gd name="T0" fmla="*/ 0 w 31"/>
                <a:gd name="T1" fmla="*/ 1 h 74"/>
                <a:gd name="T2" fmla="*/ 0 w 31"/>
                <a:gd name="T3" fmla="*/ 1 h 74"/>
                <a:gd name="T4" fmla="*/ 0 w 31"/>
                <a:gd name="T5" fmla="*/ 1 h 74"/>
                <a:gd name="T6" fmla="*/ 0 w 31"/>
                <a:gd name="T7" fmla="*/ 1 h 74"/>
                <a:gd name="T8" fmla="*/ 0 w 31"/>
                <a:gd name="T9" fmla="*/ 0 h 74"/>
                <a:gd name="T10" fmla="*/ 0 w 31"/>
                <a:gd name="T11" fmla="*/ 1 h 74"/>
                <a:gd name="T12" fmla="*/ 0 w 31"/>
                <a:gd name="T13" fmla="*/ 1 h 74"/>
                <a:gd name="T14" fmla="*/ 0 w 31"/>
                <a:gd name="T15" fmla="*/ 1 h 74"/>
                <a:gd name="T16" fmla="*/ 0 w 31"/>
                <a:gd name="T17" fmla="*/ 1 h 74"/>
                <a:gd name="T18" fmla="*/ 0 w 31"/>
                <a:gd name="T19" fmla="*/ 1 h 74"/>
                <a:gd name="T20" fmla="*/ 0 w 31"/>
                <a:gd name="T21" fmla="*/ 1 h 74"/>
                <a:gd name="T22" fmla="*/ 0 w 31"/>
                <a:gd name="T23" fmla="*/ 1 h 74"/>
                <a:gd name="T24" fmla="*/ 0 w 31"/>
                <a:gd name="T25" fmla="*/ 1 h 74"/>
                <a:gd name="T26" fmla="*/ 0 w 31"/>
                <a:gd name="T27" fmla="*/ 2 h 74"/>
                <a:gd name="T28" fmla="*/ 0 w 31"/>
                <a:gd name="T29" fmla="*/ 2 h 74"/>
                <a:gd name="T30" fmla="*/ 0 w 31"/>
                <a:gd name="T31" fmla="*/ 2 h 74"/>
                <a:gd name="T32" fmla="*/ 0 w 31"/>
                <a:gd name="T33" fmla="*/ 2 h 74"/>
                <a:gd name="T34" fmla="*/ 0 w 31"/>
                <a:gd name="T35" fmla="*/ 2 h 74"/>
                <a:gd name="T36" fmla="*/ 0 w 31"/>
                <a:gd name="T37" fmla="*/ 1 h 74"/>
                <a:gd name="T38" fmla="*/ 0 w 31"/>
                <a:gd name="T39" fmla="*/ 1 h 74"/>
                <a:gd name="T40" fmla="*/ 0 w 31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4"/>
                <a:gd name="T65" fmla="*/ 31 w 3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4">
                  <a:moveTo>
                    <a:pt x="31" y="29"/>
                  </a:moveTo>
                  <a:lnTo>
                    <a:pt x="30" y="21"/>
                  </a:lnTo>
                  <a:lnTo>
                    <a:pt x="29" y="1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13" y="13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9" y="67"/>
                  </a:lnTo>
                  <a:lnTo>
                    <a:pt x="26" y="57"/>
                  </a:lnTo>
                  <a:lnTo>
                    <a:pt x="30" y="43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6" name="Freeform 66"/>
            <p:cNvSpPr>
              <a:spLocks/>
            </p:cNvSpPr>
            <p:nvPr/>
          </p:nvSpPr>
          <p:spPr bwMode="auto">
            <a:xfrm>
              <a:off x="5128" y="929"/>
              <a:ext cx="18" cy="38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1 h 76"/>
                <a:gd name="T4" fmla="*/ 0 w 37"/>
                <a:gd name="T5" fmla="*/ 1 h 76"/>
                <a:gd name="T6" fmla="*/ 0 w 37"/>
                <a:gd name="T7" fmla="*/ 1 h 76"/>
                <a:gd name="T8" fmla="*/ 0 w 37"/>
                <a:gd name="T9" fmla="*/ 1 h 76"/>
                <a:gd name="T10" fmla="*/ 0 w 37"/>
                <a:gd name="T11" fmla="*/ 1 h 76"/>
                <a:gd name="T12" fmla="*/ 0 w 37"/>
                <a:gd name="T13" fmla="*/ 1 h 76"/>
                <a:gd name="T14" fmla="*/ 0 w 37"/>
                <a:gd name="T15" fmla="*/ 1 h 76"/>
                <a:gd name="T16" fmla="*/ 0 w 37"/>
                <a:gd name="T17" fmla="*/ 2 h 76"/>
                <a:gd name="T18" fmla="*/ 0 w 37"/>
                <a:gd name="T19" fmla="*/ 2 h 76"/>
                <a:gd name="T20" fmla="*/ 0 w 37"/>
                <a:gd name="T21" fmla="*/ 2 h 76"/>
                <a:gd name="T22" fmla="*/ 0 w 37"/>
                <a:gd name="T23" fmla="*/ 2 h 76"/>
                <a:gd name="T24" fmla="*/ 0 w 37"/>
                <a:gd name="T25" fmla="*/ 2 h 76"/>
                <a:gd name="T26" fmla="*/ 0 w 37"/>
                <a:gd name="T27" fmla="*/ 2 h 76"/>
                <a:gd name="T28" fmla="*/ 0 w 37"/>
                <a:gd name="T29" fmla="*/ 2 h 76"/>
                <a:gd name="T30" fmla="*/ 0 w 37"/>
                <a:gd name="T31" fmla="*/ 2 h 76"/>
                <a:gd name="T32" fmla="*/ 0 w 37"/>
                <a:gd name="T33" fmla="*/ 2 h 76"/>
                <a:gd name="T34" fmla="*/ 0 w 37"/>
                <a:gd name="T35" fmla="*/ 1 h 76"/>
                <a:gd name="T36" fmla="*/ 0 w 37"/>
                <a:gd name="T37" fmla="*/ 1 h 76"/>
                <a:gd name="T38" fmla="*/ 0 w 37"/>
                <a:gd name="T39" fmla="*/ 1 h 76"/>
                <a:gd name="T40" fmla="*/ 0 w 37"/>
                <a:gd name="T41" fmla="*/ 1 h 76"/>
                <a:gd name="T42" fmla="*/ 0 w 37"/>
                <a:gd name="T43" fmla="*/ 1 h 76"/>
                <a:gd name="T44" fmla="*/ 0 w 37"/>
                <a:gd name="T45" fmla="*/ 1 h 76"/>
                <a:gd name="T46" fmla="*/ 0 w 37"/>
                <a:gd name="T47" fmla="*/ 1 h 76"/>
                <a:gd name="T48" fmla="*/ 0 w 3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76"/>
                <a:gd name="T77" fmla="*/ 37 w 3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76">
                  <a:moveTo>
                    <a:pt x="21" y="0"/>
                  </a:moveTo>
                  <a:lnTo>
                    <a:pt x="20" y="1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6" y="22"/>
                  </a:lnTo>
                  <a:lnTo>
                    <a:pt x="0" y="39"/>
                  </a:lnTo>
                  <a:lnTo>
                    <a:pt x="0" y="56"/>
                  </a:lnTo>
                  <a:lnTo>
                    <a:pt x="6" y="73"/>
                  </a:lnTo>
                  <a:lnTo>
                    <a:pt x="12" y="76"/>
                  </a:lnTo>
                  <a:lnTo>
                    <a:pt x="17" y="76"/>
                  </a:lnTo>
                  <a:lnTo>
                    <a:pt x="23" y="73"/>
                  </a:lnTo>
                  <a:lnTo>
                    <a:pt x="28" y="70"/>
                  </a:lnTo>
                  <a:lnTo>
                    <a:pt x="29" y="68"/>
                  </a:lnTo>
                  <a:lnTo>
                    <a:pt x="30" y="66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5" y="60"/>
                  </a:lnTo>
                  <a:lnTo>
                    <a:pt x="36" y="54"/>
                  </a:lnTo>
                  <a:lnTo>
                    <a:pt x="37" y="47"/>
                  </a:lnTo>
                  <a:lnTo>
                    <a:pt x="37" y="40"/>
                  </a:lnTo>
                  <a:lnTo>
                    <a:pt x="36" y="28"/>
                  </a:lnTo>
                  <a:lnTo>
                    <a:pt x="32" y="17"/>
                  </a:lnTo>
                  <a:lnTo>
                    <a:pt x="28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7" name="Freeform 67"/>
            <p:cNvSpPr>
              <a:spLocks/>
            </p:cNvSpPr>
            <p:nvPr/>
          </p:nvSpPr>
          <p:spPr bwMode="auto">
            <a:xfrm>
              <a:off x="5119" y="1008"/>
              <a:ext cx="17" cy="38"/>
            </a:xfrm>
            <a:custGeom>
              <a:avLst/>
              <a:gdLst>
                <a:gd name="T0" fmla="*/ 1 w 33"/>
                <a:gd name="T1" fmla="*/ 1 h 74"/>
                <a:gd name="T2" fmla="*/ 1 w 33"/>
                <a:gd name="T3" fmla="*/ 1 h 74"/>
                <a:gd name="T4" fmla="*/ 1 w 33"/>
                <a:gd name="T5" fmla="*/ 1 h 74"/>
                <a:gd name="T6" fmla="*/ 1 w 33"/>
                <a:gd name="T7" fmla="*/ 1 h 74"/>
                <a:gd name="T8" fmla="*/ 1 w 33"/>
                <a:gd name="T9" fmla="*/ 0 h 74"/>
                <a:gd name="T10" fmla="*/ 1 w 33"/>
                <a:gd name="T11" fmla="*/ 1 h 74"/>
                <a:gd name="T12" fmla="*/ 1 w 33"/>
                <a:gd name="T13" fmla="*/ 1 h 74"/>
                <a:gd name="T14" fmla="*/ 1 w 33"/>
                <a:gd name="T15" fmla="*/ 1 h 74"/>
                <a:gd name="T16" fmla="*/ 1 w 33"/>
                <a:gd name="T17" fmla="*/ 1 h 74"/>
                <a:gd name="T18" fmla="*/ 0 w 33"/>
                <a:gd name="T19" fmla="*/ 1 h 74"/>
                <a:gd name="T20" fmla="*/ 0 w 33"/>
                <a:gd name="T21" fmla="*/ 1 h 74"/>
                <a:gd name="T22" fmla="*/ 1 w 33"/>
                <a:gd name="T23" fmla="*/ 2 h 74"/>
                <a:gd name="T24" fmla="*/ 1 w 33"/>
                <a:gd name="T25" fmla="*/ 2 h 74"/>
                <a:gd name="T26" fmla="*/ 1 w 33"/>
                <a:gd name="T27" fmla="*/ 2 h 74"/>
                <a:gd name="T28" fmla="*/ 1 w 33"/>
                <a:gd name="T29" fmla="*/ 2 h 74"/>
                <a:gd name="T30" fmla="*/ 1 w 33"/>
                <a:gd name="T31" fmla="*/ 2 h 74"/>
                <a:gd name="T32" fmla="*/ 1 w 33"/>
                <a:gd name="T33" fmla="*/ 2 h 74"/>
                <a:gd name="T34" fmla="*/ 1 w 33"/>
                <a:gd name="T35" fmla="*/ 2 h 74"/>
                <a:gd name="T36" fmla="*/ 1 w 33"/>
                <a:gd name="T37" fmla="*/ 1 h 74"/>
                <a:gd name="T38" fmla="*/ 1 w 33"/>
                <a:gd name="T39" fmla="*/ 1 h 74"/>
                <a:gd name="T40" fmla="*/ 1 w 33"/>
                <a:gd name="T41" fmla="*/ 1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74"/>
                <a:gd name="T65" fmla="*/ 33 w 3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74">
                  <a:moveTo>
                    <a:pt x="33" y="33"/>
                  </a:moveTo>
                  <a:lnTo>
                    <a:pt x="32" y="24"/>
                  </a:lnTo>
                  <a:lnTo>
                    <a:pt x="30" y="15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10" y="16"/>
                  </a:lnTo>
                  <a:lnTo>
                    <a:pt x="6" y="25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3" y="6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22" y="68"/>
                  </a:lnTo>
                  <a:lnTo>
                    <a:pt x="28" y="57"/>
                  </a:lnTo>
                  <a:lnTo>
                    <a:pt x="32" y="4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28" name="Freeform 68"/>
            <p:cNvSpPr>
              <a:spLocks/>
            </p:cNvSpPr>
            <p:nvPr/>
          </p:nvSpPr>
          <p:spPr bwMode="auto">
            <a:xfrm>
              <a:off x="5045" y="1099"/>
              <a:ext cx="16" cy="38"/>
            </a:xfrm>
            <a:custGeom>
              <a:avLst/>
              <a:gdLst>
                <a:gd name="T0" fmla="*/ 0 w 34"/>
                <a:gd name="T1" fmla="*/ 1 h 76"/>
                <a:gd name="T2" fmla="*/ 0 w 34"/>
                <a:gd name="T3" fmla="*/ 1 h 76"/>
                <a:gd name="T4" fmla="*/ 0 w 34"/>
                <a:gd name="T5" fmla="*/ 1 h 76"/>
                <a:gd name="T6" fmla="*/ 0 w 34"/>
                <a:gd name="T7" fmla="*/ 1 h 76"/>
                <a:gd name="T8" fmla="*/ 0 w 34"/>
                <a:gd name="T9" fmla="*/ 0 h 76"/>
                <a:gd name="T10" fmla="*/ 0 w 34"/>
                <a:gd name="T11" fmla="*/ 1 h 76"/>
                <a:gd name="T12" fmla="*/ 0 w 34"/>
                <a:gd name="T13" fmla="*/ 1 h 76"/>
                <a:gd name="T14" fmla="*/ 0 w 34"/>
                <a:gd name="T15" fmla="*/ 1 h 76"/>
                <a:gd name="T16" fmla="*/ 0 w 34"/>
                <a:gd name="T17" fmla="*/ 1 h 76"/>
                <a:gd name="T18" fmla="*/ 0 w 34"/>
                <a:gd name="T19" fmla="*/ 1 h 76"/>
                <a:gd name="T20" fmla="*/ 0 w 34"/>
                <a:gd name="T21" fmla="*/ 1 h 76"/>
                <a:gd name="T22" fmla="*/ 0 w 34"/>
                <a:gd name="T23" fmla="*/ 1 h 76"/>
                <a:gd name="T24" fmla="*/ 0 w 34"/>
                <a:gd name="T25" fmla="*/ 2 h 76"/>
                <a:gd name="T26" fmla="*/ 0 w 34"/>
                <a:gd name="T27" fmla="*/ 2 h 76"/>
                <a:gd name="T28" fmla="*/ 0 w 34"/>
                <a:gd name="T29" fmla="*/ 2 h 76"/>
                <a:gd name="T30" fmla="*/ 0 w 34"/>
                <a:gd name="T31" fmla="*/ 2 h 76"/>
                <a:gd name="T32" fmla="*/ 0 w 34"/>
                <a:gd name="T33" fmla="*/ 2 h 76"/>
                <a:gd name="T34" fmla="*/ 0 w 34"/>
                <a:gd name="T35" fmla="*/ 2 h 76"/>
                <a:gd name="T36" fmla="*/ 0 w 34"/>
                <a:gd name="T37" fmla="*/ 1 h 76"/>
                <a:gd name="T38" fmla="*/ 0 w 34"/>
                <a:gd name="T39" fmla="*/ 1 h 76"/>
                <a:gd name="T40" fmla="*/ 0 w 34"/>
                <a:gd name="T41" fmla="*/ 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76"/>
                <a:gd name="T65" fmla="*/ 34 w 3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76">
                  <a:moveTo>
                    <a:pt x="34" y="30"/>
                  </a:moveTo>
                  <a:lnTo>
                    <a:pt x="34" y="22"/>
                  </a:lnTo>
                  <a:lnTo>
                    <a:pt x="33" y="14"/>
                  </a:lnTo>
                  <a:lnTo>
                    <a:pt x="30" y="7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3"/>
                  </a:lnTo>
                  <a:lnTo>
                    <a:pt x="7" y="27"/>
                  </a:lnTo>
                  <a:lnTo>
                    <a:pt x="1" y="42"/>
                  </a:lnTo>
                  <a:lnTo>
                    <a:pt x="0" y="58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6" y="76"/>
                  </a:lnTo>
                  <a:lnTo>
                    <a:pt x="18" y="71"/>
                  </a:lnTo>
                  <a:lnTo>
                    <a:pt x="26" y="60"/>
                  </a:lnTo>
                  <a:lnTo>
                    <a:pt x="31" y="4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8651876" y="152400"/>
          <a:ext cx="16351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Clip" r:id="rId3" imgW="1630080" imgH="1650240" progId="MS_ClipArt_Gallery.5">
                  <p:embed/>
                </p:oleObj>
              </mc:Choice>
              <mc:Fallback>
                <p:oleObj name="Clip" r:id="rId3" imgW="1630080" imgH="1650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76" y="152400"/>
                        <a:ext cx="16351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Deterministic Selection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sz="2000" dirty="0" smtClean="0">
                    <a:ea typeface="新細明體" charset="-120"/>
                  </a:rPr>
                  <a:t>We can do selection in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 </a:t>
                </a:r>
                <a:r>
                  <a:rPr lang="en-US" altLang="zh-TW" sz="2000" dirty="0">
                    <a:ea typeface="新細明體" charset="-120"/>
                  </a:rPr>
                  <a:t>worst-case time.</a:t>
                </a:r>
              </a:p>
              <a:p>
                <a:r>
                  <a:rPr lang="en-US" altLang="zh-TW" sz="2000" dirty="0">
                    <a:ea typeface="新細明體" charset="-120"/>
                  </a:rPr>
                  <a:t>Main idea: recursively use the selection algorithm itself to find a good pivot for quick-select: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charset="-120"/>
                  </a:rPr>
                  <a:t> sets of 5 each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Find a median in each set</a:t>
                </a:r>
              </a:p>
              <a:p>
                <a:pPr lvl="1"/>
                <a:r>
                  <a:rPr lang="en-US" altLang="zh-TW" dirty="0" smtClean="0">
                    <a:ea typeface="新細明體" charset="-120"/>
                  </a:rPr>
                  <a:t>Recursively find the median of the “baby” medians. </a:t>
                </a:r>
              </a:p>
              <a:p>
                <a:endParaRPr lang="en-US" altLang="zh-TW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pPr marL="0" indent="0">
                  <a:buNone/>
                </a:pPr>
                <a:endParaRPr lang="en-US" altLang="zh-TW" sz="2000" dirty="0" smtClean="0">
                  <a:ea typeface="新細明體" charset="-120"/>
                </a:endParaRPr>
              </a:p>
              <a:p>
                <a:r>
                  <a:rPr lang="en-US" altLang="zh-TW" sz="2000" dirty="0" smtClean="0">
                    <a:ea typeface="新細明體" charset="-120"/>
                  </a:rPr>
                  <a:t>See </a:t>
                </a:r>
                <a:r>
                  <a:rPr lang="en-US" altLang="zh-TW" sz="2000" dirty="0">
                    <a:ea typeface="新細明體" charset="-120"/>
                  </a:rPr>
                  <a:t>Exercise </a:t>
                </a:r>
                <a:r>
                  <a:rPr lang="en-US" altLang="zh-TW" sz="2000" dirty="0" smtClean="0">
                    <a:ea typeface="新細明體" charset="-120"/>
                  </a:rPr>
                  <a:t>C-12.56 </a:t>
                </a:r>
                <a:r>
                  <a:rPr lang="en-US" altLang="zh-TW" sz="2000" dirty="0">
                    <a:ea typeface="新細明體" charset="-120"/>
                  </a:rPr>
                  <a:t>for details of analysis.</a:t>
                </a:r>
              </a:p>
            </p:txBody>
          </p:sp>
        </mc:Choice>
        <mc:Fallback xmlns="">
          <p:sp>
            <p:nvSpPr>
              <p:cNvPr id="79879" name="Rectangle 71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  <a:blipFill rotWithShape="0">
                <a:blip r:embed="rId5"/>
                <a:stretch>
                  <a:fillRect l="-738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880" name="Group 72"/>
          <p:cNvGrpSpPr>
            <a:grpSpLocks/>
          </p:cNvGrpSpPr>
          <p:nvPr/>
        </p:nvGrpSpPr>
        <p:grpSpPr bwMode="auto">
          <a:xfrm>
            <a:off x="2218531" y="4274634"/>
            <a:ext cx="7754938" cy="1676400"/>
            <a:chOff x="288" y="2640"/>
            <a:chExt cx="4885" cy="1056"/>
          </a:xfrm>
        </p:grpSpPr>
        <p:sp>
          <p:nvSpPr>
            <p:cNvPr id="247881" name="Rectangle 73"/>
            <p:cNvSpPr>
              <a:spLocks noChangeArrowheads="1"/>
            </p:cNvSpPr>
            <p:nvPr/>
          </p:nvSpPr>
          <p:spPr bwMode="auto">
            <a:xfrm>
              <a:off x="1200" y="2640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7882" name="Rectangle 74"/>
            <p:cNvSpPr>
              <a:spLocks noChangeArrowheads="1"/>
            </p:cNvSpPr>
            <p:nvPr/>
          </p:nvSpPr>
          <p:spPr bwMode="auto">
            <a:xfrm flipV="1">
              <a:off x="2640" y="3072"/>
              <a:ext cx="1728" cy="62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79883" name="Group 75"/>
            <p:cNvGrpSpPr>
              <a:grpSpLocks/>
            </p:cNvGrpSpPr>
            <p:nvPr/>
          </p:nvGrpSpPr>
          <p:grpSpPr bwMode="auto">
            <a:xfrm>
              <a:off x="1248" y="2736"/>
              <a:ext cx="192" cy="912"/>
              <a:chOff x="912" y="3216"/>
              <a:chExt cx="192" cy="912"/>
            </a:xfrm>
          </p:grpSpPr>
          <p:sp>
            <p:nvSpPr>
              <p:cNvPr id="247884" name="Rectangle 7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85" name="Text Box 7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86" name="Text Box 7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87" name="Text Box 7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88" name="Text Box 8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89" name="Text Box 8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4" name="Group 82"/>
            <p:cNvGrpSpPr>
              <a:grpSpLocks/>
            </p:cNvGrpSpPr>
            <p:nvPr/>
          </p:nvGrpSpPr>
          <p:grpSpPr bwMode="auto">
            <a:xfrm>
              <a:off x="4128" y="2736"/>
              <a:ext cx="192" cy="912"/>
              <a:chOff x="912" y="3216"/>
              <a:chExt cx="192" cy="912"/>
            </a:xfrm>
          </p:grpSpPr>
          <p:sp>
            <p:nvSpPr>
              <p:cNvPr id="247891" name="Rectangle 83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2" name="Text Box 84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893" name="Text Box 85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894" name="Text Box 86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895" name="Text Box 87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896" name="Text Box 88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5" name="Group 89"/>
            <p:cNvGrpSpPr>
              <a:grpSpLocks/>
            </p:cNvGrpSpPr>
            <p:nvPr/>
          </p:nvGrpSpPr>
          <p:grpSpPr bwMode="auto">
            <a:xfrm>
              <a:off x="1536" y="2736"/>
              <a:ext cx="192" cy="912"/>
              <a:chOff x="912" y="3216"/>
              <a:chExt cx="192" cy="912"/>
            </a:xfrm>
          </p:grpSpPr>
          <p:sp>
            <p:nvSpPr>
              <p:cNvPr id="247898" name="Rectangle 90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99" name="Text Box 91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0" name="Text Box 92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1" name="Text Box 93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2" name="Text Box 94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03" name="Text Box 95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6" name="Group 96"/>
            <p:cNvGrpSpPr>
              <a:grpSpLocks/>
            </p:cNvGrpSpPr>
            <p:nvPr/>
          </p:nvGrpSpPr>
          <p:grpSpPr bwMode="auto">
            <a:xfrm>
              <a:off x="1824" y="2736"/>
              <a:ext cx="192" cy="912"/>
              <a:chOff x="912" y="3216"/>
              <a:chExt cx="192" cy="912"/>
            </a:xfrm>
          </p:grpSpPr>
          <p:sp>
            <p:nvSpPr>
              <p:cNvPr id="247905" name="Rectangle 97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06" name="Text Box 98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07" name="Text Box 99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08" name="Text Box 100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09" name="Text Box 101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0" name="Text Box 102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7" name="Group 103"/>
            <p:cNvGrpSpPr>
              <a:grpSpLocks/>
            </p:cNvGrpSpPr>
            <p:nvPr/>
          </p:nvGrpSpPr>
          <p:grpSpPr bwMode="auto">
            <a:xfrm>
              <a:off x="2112" y="2736"/>
              <a:ext cx="192" cy="912"/>
              <a:chOff x="912" y="3216"/>
              <a:chExt cx="192" cy="912"/>
            </a:xfrm>
          </p:grpSpPr>
          <p:sp>
            <p:nvSpPr>
              <p:cNvPr id="247912" name="Rectangle 104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13" name="Text Box 105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14" name="Text Box 106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15" name="Text Box 107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16" name="Text Box 108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17" name="Text Box 109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8" name="Group 110"/>
            <p:cNvGrpSpPr>
              <a:grpSpLocks/>
            </p:cNvGrpSpPr>
            <p:nvPr/>
          </p:nvGrpSpPr>
          <p:grpSpPr bwMode="auto">
            <a:xfrm>
              <a:off x="2400" y="2736"/>
              <a:ext cx="192" cy="912"/>
              <a:chOff x="912" y="3216"/>
              <a:chExt cx="192" cy="912"/>
            </a:xfrm>
          </p:grpSpPr>
          <p:sp>
            <p:nvSpPr>
              <p:cNvPr id="247919" name="Rectangle 111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0" name="Text Box 112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1" name="Text Box 113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2" name="Text Box 114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23" name="Text Box 115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24" name="Text Box 116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89" name="Group 117"/>
            <p:cNvGrpSpPr>
              <a:grpSpLocks/>
            </p:cNvGrpSpPr>
            <p:nvPr/>
          </p:nvGrpSpPr>
          <p:grpSpPr bwMode="auto">
            <a:xfrm>
              <a:off x="2688" y="2736"/>
              <a:ext cx="192" cy="912"/>
              <a:chOff x="912" y="3216"/>
              <a:chExt cx="192" cy="912"/>
            </a:xfrm>
          </p:grpSpPr>
          <p:sp>
            <p:nvSpPr>
              <p:cNvPr id="247926" name="Rectangle 118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27" name="Text Box 119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28" name="Text Box 120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29" name="Text Box 121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0" name="Text Box 122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1" name="Text Box 123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0" name="Group 124"/>
            <p:cNvGrpSpPr>
              <a:grpSpLocks/>
            </p:cNvGrpSpPr>
            <p:nvPr/>
          </p:nvGrpSpPr>
          <p:grpSpPr bwMode="auto">
            <a:xfrm>
              <a:off x="2976" y="2736"/>
              <a:ext cx="192" cy="912"/>
              <a:chOff x="912" y="3216"/>
              <a:chExt cx="192" cy="912"/>
            </a:xfrm>
          </p:grpSpPr>
          <p:sp>
            <p:nvSpPr>
              <p:cNvPr id="247933" name="Rectangle 125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34" name="Text Box 126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35" name="Text Box 127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36" name="Text Box 128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37" name="Text Box 129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38" name="Text Box 130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1" name="Group 131"/>
            <p:cNvGrpSpPr>
              <a:grpSpLocks/>
            </p:cNvGrpSpPr>
            <p:nvPr/>
          </p:nvGrpSpPr>
          <p:grpSpPr bwMode="auto">
            <a:xfrm>
              <a:off x="3264" y="2736"/>
              <a:ext cx="192" cy="912"/>
              <a:chOff x="912" y="3216"/>
              <a:chExt cx="192" cy="912"/>
            </a:xfrm>
          </p:grpSpPr>
          <p:sp>
            <p:nvSpPr>
              <p:cNvPr id="247940" name="Rectangle 132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1" name="Text Box 133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2" name="Text Box 134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43" name="Text Box 135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44" name="Text Box 136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45" name="Text Box 137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2" name="Group 138"/>
            <p:cNvGrpSpPr>
              <a:grpSpLocks/>
            </p:cNvGrpSpPr>
            <p:nvPr/>
          </p:nvGrpSpPr>
          <p:grpSpPr bwMode="auto">
            <a:xfrm>
              <a:off x="3552" y="2736"/>
              <a:ext cx="192" cy="912"/>
              <a:chOff x="912" y="3216"/>
              <a:chExt cx="192" cy="912"/>
            </a:xfrm>
          </p:grpSpPr>
          <p:sp>
            <p:nvSpPr>
              <p:cNvPr id="247947" name="Rectangle 139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48" name="Text Box 140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49" name="Text Box 141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0" name="Text Box 142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1" name="Text Box 143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2" name="Text Box 144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grpSp>
          <p:nvGrpSpPr>
            <p:cNvPr id="79893" name="Group 145"/>
            <p:cNvGrpSpPr>
              <a:grpSpLocks/>
            </p:cNvGrpSpPr>
            <p:nvPr/>
          </p:nvGrpSpPr>
          <p:grpSpPr bwMode="auto">
            <a:xfrm>
              <a:off x="3840" y="2736"/>
              <a:ext cx="192" cy="912"/>
              <a:chOff x="912" y="3216"/>
              <a:chExt cx="192" cy="912"/>
            </a:xfrm>
          </p:grpSpPr>
          <p:sp>
            <p:nvSpPr>
              <p:cNvPr id="247954" name="Rectangle 146"/>
              <p:cNvSpPr>
                <a:spLocks noChangeArrowheads="1"/>
              </p:cNvSpPr>
              <p:nvPr/>
            </p:nvSpPr>
            <p:spPr bwMode="auto">
              <a:xfrm>
                <a:off x="912" y="3216"/>
                <a:ext cx="192" cy="9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55" name="Text Box 147"/>
              <p:cNvSpPr txBox="1">
                <a:spLocks noChangeArrowheads="1"/>
              </p:cNvSpPr>
              <p:nvPr/>
            </p:nvSpPr>
            <p:spPr bwMode="auto">
              <a:xfrm>
                <a:off x="920" y="3216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1</a:t>
                </a:r>
              </a:p>
            </p:txBody>
          </p:sp>
          <p:sp>
            <p:nvSpPr>
              <p:cNvPr id="247956" name="Text Box 148"/>
              <p:cNvSpPr txBox="1">
                <a:spLocks noChangeArrowheads="1"/>
              </p:cNvSpPr>
              <p:nvPr/>
            </p:nvSpPr>
            <p:spPr bwMode="auto">
              <a:xfrm>
                <a:off x="919" y="3384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2</a:t>
                </a:r>
              </a:p>
            </p:txBody>
          </p:sp>
          <p:sp>
            <p:nvSpPr>
              <p:cNvPr id="247957" name="Text Box 149"/>
              <p:cNvSpPr txBox="1">
                <a:spLocks noChangeArrowheads="1"/>
              </p:cNvSpPr>
              <p:nvPr/>
            </p:nvSpPr>
            <p:spPr bwMode="auto">
              <a:xfrm>
                <a:off x="919" y="3552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247958" name="Text Box 150"/>
              <p:cNvSpPr txBox="1">
                <a:spLocks noChangeArrowheads="1"/>
              </p:cNvSpPr>
              <p:nvPr/>
            </p:nvSpPr>
            <p:spPr bwMode="auto">
              <a:xfrm>
                <a:off x="920" y="3720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4</a:t>
                </a:r>
              </a:p>
            </p:txBody>
          </p:sp>
          <p:sp>
            <p:nvSpPr>
              <p:cNvPr id="247959" name="Text Box 151"/>
              <p:cNvSpPr txBox="1">
                <a:spLocks noChangeArrowheads="1"/>
              </p:cNvSpPr>
              <p:nvPr/>
            </p:nvSpPr>
            <p:spPr bwMode="auto">
              <a:xfrm>
                <a:off x="919" y="3888"/>
                <a:ext cx="179" cy="19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zh-TW" sz="1400">
                    <a:solidFill>
                      <a:schemeClr val="tx1"/>
                    </a:solidFill>
                    <a:ea typeface="新細明體" charset="-120"/>
                  </a:rPr>
                  <a:t>5</a:t>
                </a:r>
              </a:p>
            </p:txBody>
          </p:sp>
        </p:grpSp>
        <p:sp>
          <p:nvSpPr>
            <p:cNvPr id="247960" name="Rectangle 152"/>
            <p:cNvSpPr>
              <a:spLocks noChangeArrowheads="1"/>
            </p:cNvSpPr>
            <p:nvPr/>
          </p:nvSpPr>
          <p:spPr bwMode="auto">
            <a:xfrm>
              <a:off x="2640" y="3072"/>
              <a:ext cx="288" cy="19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zh-TW" altLang="en-US">
                <a:solidFill>
                  <a:schemeClr val="tx1"/>
                </a:solidFill>
                <a:ea typeface="新細明體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1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𝐿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1" name="Text 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2676"/>
                  <a:ext cx="709" cy="4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405" t="-3448" r="-4865" b="-15517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962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1pPr>
                  <a:lvl2pPr marL="37931725" indent="-37474525"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2pPr>
                  <a:lvl3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3pPr>
                  <a:lvl4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4pPr>
                  <a:lvl5pPr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ea typeface="新細明體" charset="-120"/>
                    </a:rPr>
                    <a:t>Min size</a:t>
                  </a:r>
                </a:p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ea typeface="新細明體" charset="-12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</m:oMath>
                  </a14:m>
                  <a:endParaRPr lang="en-US" altLang="zh-TW" dirty="0">
                    <a:solidFill>
                      <a:schemeClr val="tx1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47962" name="Text 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4" y="3108"/>
                  <a:ext cx="709" cy="4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405" t="-3448" r="-4865" b="-16379"/>
                  </a:stretch>
                </a:blip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8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</a:t>
                </a:r>
                <a:r>
                  <a:rPr lang="en-US" dirty="0"/>
                  <a:t>are given two sorted </a:t>
                </a:r>
                <a:r>
                  <a:rPr lang="en-US" dirty="0" smtClean="0"/>
                  <a:t>arrays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large enough buffer </a:t>
                </a:r>
                <a:r>
                  <a:rPr lang="en-US" dirty="0" smtClean="0"/>
                  <a:t>at </a:t>
                </a:r>
                <a:r>
                  <a:rPr lang="en-US" dirty="0"/>
                  <a:t>the end to 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Write a method to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sorted </a:t>
                </a:r>
                <a:r>
                  <a:rPr lang="en-US" dirty="0" smtClean="0"/>
                  <a:t>order.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method to sort an array of strings so that all the anagrams are next to each other. </a:t>
            </a:r>
            <a:endParaRPr lang="en-US" dirty="0" smtClean="0"/>
          </a:p>
          <a:p>
            <a:pPr lvl="1"/>
            <a:r>
              <a:rPr lang="en-US" dirty="0" smtClean="0"/>
              <a:t>Two words are </a:t>
            </a:r>
            <a:r>
              <a:rPr lang="en-US" dirty="0" smtClean="0">
                <a:solidFill>
                  <a:schemeClr val="accent1"/>
                </a:solidFill>
              </a:rPr>
              <a:t>anagrams</a:t>
            </a:r>
            <a:r>
              <a:rPr lang="en-US" dirty="0" smtClean="0"/>
              <a:t> if they use the exact same letters, i.e., race and care are anagrams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have a </a:t>
            </a:r>
            <a:r>
              <a:rPr lang="en-US" dirty="0" smtClean="0"/>
              <a:t>2 TB </a:t>
            </a:r>
            <a:r>
              <a:rPr lang="en-US" dirty="0"/>
              <a:t>file with one string per line. Explain </a:t>
            </a:r>
            <a:r>
              <a:rPr lang="en-US" dirty="0" smtClean="0"/>
              <a:t>how </a:t>
            </a:r>
            <a:r>
              <a:rPr lang="en-US" dirty="0"/>
              <a:t>you would sort the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Divide and Conquer Algorithms</a:t>
            </a:r>
            <a:br>
              <a:rPr lang="en-US" altLang="zh-TW" dirty="0"/>
            </a:br>
            <a:r>
              <a:rPr lang="en-US" altLang="zh-TW" sz="2800" dirty="0"/>
              <a:t>analysis with recurrence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Remaining question: how do we solve recurrence relations?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Iterative substitution </a:t>
            </a:r>
            <a:r>
              <a:rPr lang="en-US" dirty="0" smtClean="0"/>
              <a:t>– continually expand a recurrence to yield a summation, then bound the summation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Analyze the recursion tree </a:t>
            </a:r>
            <a:r>
              <a:rPr lang="en-US" dirty="0" smtClean="0"/>
              <a:t>– determine work per level and number of levels in a recursion tree. This is not a proof technique, more of an intuitive sketch of a proof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Master theorem (method) </a:t>
            </a:r>
            <a:r>
              <a:rPr lang="en-US" dirty="0" smtClean="0"/>
              <a:t>– rule to go directly to solution of recurrence. This is slightly beyond scope of course, but we will see it anyway</a:t>
            </a:r>
          </a:p>
        </p:txBody>
      </p:sp>
    </p:spTree>
    <p:extLst>
      <p:ext uri="{BB962C8B-B14F-4D97-AF65-F5344CB8AC3E}">
        <p14:creationId xmlns:p14="http://schemas.microsoft.com/office/powerpoint/2010/main" val="33571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Substitution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7"/>
                <a:ext cx="9905999" cy="43596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 the iterative substitution, or </a:t>
                </a:r>
                <a:r>
                  <a:rPr lang="ja-JP" altLang="en-US" dirty="0" smtClean="0"/>
                  <a:t>“</a:t>
                </a:r>
                <a:r>
                  <a:rPr lang="en-US" altLang="ja-JP" dirty="0" smtClean="0"/>
                  <a:t>plug-and-chug,</a:t>
                </a:r>
                <a:r>
                  <a:rPr lang="ja-JP" altLang="en-US" dirty="0" smtClean="0"/>
                  <a:t>”</a:t>
                </a:r>
                <a:r>
                  <a:rPr lang="en-US" altLang="ja-JP" dirty="0" smtClean="0"/>
                  <a:t> technique, we iteratively apply the recurrence equation to itself and see if we can find a pattern.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𝑏𝑛</m:t>
                    </m:r>
                  </m:oMath>
                </a14:m>
                <a:endParaRPr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𝑖𝑏𝑛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Note that base,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, case occurs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That is,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So,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048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7"/>
                <a:ext cx="9905999" cy="4359658"/>
              </a:xfrm>
              <a:blipFill rotWithShape="0">
                <a:blip r:embed="rId3"/>
                <a:stretch>
                  <a:fillRect l="-738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7" name="Picture 7" descr="C:\Documents and Settings\Administrator\Application Data\Microsoft\Media Catalog\Downloaded Clips\cl77\j0299215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152400"/>
            <a:ext cx="16049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2712</TotalTime>
  <Words>4333</Words>
  <Application>Microsoft Office PowerPoint</Application>
  <PresentationFormat>Widescreen</PresentationFormat>
  <Paragraphs>1141</Paragraphs>
  <Slides>78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Clip</vt:lpstr>
      <vt:lpstr>VISIO</vt:lpstr>
      <vt:lpstr>Chapter 12 Sorting and Selection</vt:lpstr>
      <vt:lpstr>Divide and Conquer Algorithms</vt:lpstr>
      <vt:lpstr>Divide and Conquer Algorithms analysis with recurrence equations</vt:lpstr>
      <vt:lpstr>Divide and Conquer Algorithms analysis with recurrence equations</vt:lpstr>
      <vt:lpstr>Exercise Recurrence Equation Setup</vt:lpstr>
      <vt:lpstr>Exercise Recurrence Equation Setup</vt:lpstr>
      <vt:lpstr>Exercise Recurrence Equation Setup</vt:lpstr>
      <vt:lpstr>Divide and Conquer Algorithms analysis with recurrence equations</vt:lpstr>
      <vt:lpstr>Iterative Substitution</vt:lpstr>
      <vt:lpstr>The Recursion Tree</vt:lpstr>
      <vt:lpstr>The Master Theorem (Method)</vt:lpstr>
      <vt:lpstr>Merge Sort</vt:lpstr>
      <vt:lpstr>Merge-Sort</vt:lpstr>
      <vt:lpstr>Merge-sort</vt:lpstr>
      <vt:lpstr>Merging Two Sorted Sequences</vt:lpstr>
      <vt:lpstr>mergesort</vt:lpstr>
      <vt:lpstr>Merge-Sort Execution Tree (recursive calls)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Another Analysis of Merge-Sort</vt:lpstr>
      <vt:lpstr>Summary of Sorting Algorithms (so far)</vt:lpstr>
      <vt:lpstr>Quick-Sort</vt:lpstr>
      <vt:lpstr>Quick-Sort</vt:lpstr>
      <vt:lpstr>Analysis of Quick Sort  using Recurrence Relations</vt:lpstr>
      <vt:lpstr>Partition</vt:lpstr>
      <vt:lpstr>So, the expected complexity of Quick Sort</vt:lpstr>
      <vt:lpstr>Quick-Sort Tree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Execution Example</vt:lpstr>
      <vt:lpstr>Worst-case Running Time</vt:lpstr>
      <vt:lpstr>Expected Running Time removing equal split assumption</vt:lpstr>
      <vt:lpstr>Expected Running Time</vt:lpstr>
      <vt:lpstr>In-Place Quick-Sort</vt:lpstr>
      <vt:lpstr>In-Place Partitioning</vt:lpstr>
      <vt:lpstr>Summary of Sorting Algorithms (so far)</vt:lpstr>
      <vt:lpstr>Sorting Lower Bound</vt:lpstr>
      <vt:lpstr>Comparison-Based Sorting</vt:lpstr>
      <vt:lpstr>Counting Comparisons</vt:lpstr>
      <vt:lpstr>Decision Tree Height</vt:lpstr>
      <vt:lpstr>The Lower Bound</vt:lpstr>
      <vt:lpstr>Bucket-Sort and Radix-Sort</vt:lpstr>
      <vt:lpstr>Bucket-Sort </vt:lpstr>
      <vt:lpstr>Example</vt:lpstr>
      <vt:lpstr>Properties and Extensions</vt:lpstr>
      <vt:lpstr>Lexicographic Order</vt:lpstr>
      <vt:lpstr>Lexicographic Order Formalized</vt:lpstr>
      <vt:lpstr>Exercise Lexicographic Order</vt:lpstr>
      <vt:lpstr>Exercise Lexicographic Order</vt:lpstr>
      <vt:lpstr>Lexicographic-Sort</vt:lpstr>
      <vt:lpstr>Radix-Sort </vt:lpstr>
      <vt:lpstr>Example Radix-Sort for Binary Numbers</vt:lpstr>
      <vt:lpstr>Summary of Sorting Algorithms</vt:lpstr>
      <vt:lpstr>Selection</vt:lpstr>
      <vt:lpstr>The Selection Problem</vt:lpstr>
      <vt:lpstr>The Selection Problem</vt:lpstr>
      <vt:lpstr>The Minimum (or Maximum)</vt:lpstr>
      <vt:lpstr>Quick-Select </vt:lpstr>
      <vt:lpstr>Quick-Select Visualization</vt:lpstr>
      <vt:lpstr> Exercise</vt:lpstr>
      <vt:lpstr>Expected Running Time</vt:lpstr>
      <vt:lpstr>Expected Running Time</vt:lpstr>
      <vt:lpstr>Deterministic Selection </vt:lpstr>
      <vt:lpstr>Interview Question 1</vt:lpstr>
      <vt:lpstr>Interview Question 2</vt:lpstr>
      <vt:lpstr>Interview Question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359</cp:revision>
  <dcterms:created xsi:type="dcterms:W3CDTF">2015-08-27T15:17:35Z</dcterms:created>
  <dcterms:modified xsi:type="dcterms:W3CDTF">2018-04-02T16:45:44Z</dcterms:modified>
</cp:coreProperties>
</file>