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2" r:id="rId25"/>
    <p:sldId id="343" r:id="rId26"/>
    <p:sldId id="34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Dictionaries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FBD691D-2173-4E0F-8410-8F6E1312629F}" type="datetime8">
              <a:rPr lang="en-US" altLang="en-US"/>
              <a:pPr/>
              <a:t>3/19/2018 12:20 PM</a:t>
            </a:fld>
            <a:endParaRPr lang="en-US" altLang="en-US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957C803-3A7C-402B-ADFD-C58807DC8B7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1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Dictionaries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019FD62-BA89-41AA-AC4C-E2858402BE48}" type="datetime8">
              <a:rPr lang="en-US" altLang="en-US"/>
              <a:pPr/>
              <a:t>3/19/2018 12:20 PM</a:t>
            </a:fld>
            <a:endParaRPr lang="en-US" altLang="en-US"/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CF5DA23-E858-471C-A9E5-799F990C49B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7998" tIns="43999" rIns="87998" bIns="43999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0C55D5-C71B-4A56-AD1F-1BB440F6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9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sz="4000" dirty="0" smtClean="0"/>
              <a:t>Search Trees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6915615" y="703263"/>
            <a:ext cx="3657600" cy="1612900"/>
            <a:chOff x="5105400" y="43502"/>
            <a:chExt cx="3962400" cy="1845623"/>
          </a:xfrm>
          <a:solidFill>
            <a:schemeClr val="accent1"/>
          </a:solidFill>
        </p:grpSpPr>
        <p:sp>
          <p:nvSpPr>
            <p:cNvPr id="24" name="Oval 355"/>
            <p:cNvSpPr>
              <a:spLocks noChangeArrowheads="1"/>
            </p:cNvSpPr>
            <p:nvPr/>
          </p:nvSpPr>
          <p:spPr bwMode="auto">
            <a:xfrm>
              <a:off x="6894512" y="76200"/>
              <a:ext cx="320675" cy="319088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5" name="Oval 356"/>
            <p:cNvSpPr>
              <a:spLocks noChangeArrowheads="1"/>
            </p:cNvSpPr>
            <p:nvPr/>
          </p:nvSpPr>
          <p:spPr bwMode="auto">
            <a:xfrm>
              <a:off x="8305800" y="587375"/>
              <a:ext cx="319087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6" name="Oval 357"/>
            <p:cNvSpPr>
              <a:spLocks noChangeArrowheads="1"/>
            </p:cNvSpPr>
            <p:nvPr/>
          </p:nvSpPr>
          <p:spPr bwMode="auto">
            <a:xfrm>
              <a:off x="5942012" y="587375"/>
              <a:ext cx="319088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7" name="Oval 358"/>
            <p:cNvSpPr>
              <a:spLocks noChangeArrowheads="1"/>
            </p:cNvSpPr>
            <p:nvPr/>
          </p:nvSpPr>
          <p:spPr bwMode="auto">
            <a:xfrm>
              <a:off x="6529387" y="1082675"/>
              <a:ext cx="320675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" name="Rectangle 359"/>
            <p:cNvSpPr>
              <a:spLocks noChangeAspect="1" noChangeArrowheads="1"/>
            </p:cNvSpPr>
            <p:nvPr/>
          </p:nvSpPr>
          <p:spPr bwMode="auto">
            <a:xfrm>
              <a:off x="62817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360"/>
            <p:cNvSpPr>
              <a:spLocks noChangeAspect="1" noChangeArrowheads="1"/>
            </p:cNvSpPr>
            <p:nvPr/>
          </p:nvSpPr>
          <p:spPr bwMode="auto">
            <a:xfrm>
              <a:off x="68675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361"/>
            <p:cNvSpPr>
              <a:spLocks noChangeAspect="1" noChangeArrowheads="1"/>
            </p:cNvSpPr>
            <p:nvPr/>
          </p:nvSpPr>
          <p:spPr bwMode="auto">
            <a:xfrm>
              <a:off x="8837612" y="1127125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" name="AutoShape 362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6215062" y="377825"/>
              <a:ext cx="727075" cy="228600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363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7167562" y="377825"/>
              <a:ext cx="1184275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" name="AutoShape 364"/>
            <p:cNvCxnSpPr>
              <a:cxnSpLocks noChangeShapeType="1"/>
              <a:stCxn id="30" idx="0"/>
              <a:endCxn id="25" idx="5"/>
            </p:cNvCxnSpPr>
            <p:nvPr/>
          </p:nvCxnSpPr>
          <p:spPr bwMode="auto">
            <a:xfrm flipH="1" flipV="1">
              <a:off x="8578850" y="869950"/>
              <a:ext cx="374650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" name="AutoShape 365"/>
            <p:cNvCxnSpPr>
              <a:cxnSpLocks noChangeShapeType="1"/>
              <a:stCxn id="44" idx="7"/>
              <a:endCxn id="25" idx="3"/>
            </p:cNvCxnSpPr>
            <p:nvPr/>
          </p:nvCxnSpPr>
          <p:spPr bwMode="auto">
            <a:xfrm flipV="1">
              <a:off x="8121650" y="869950"/>
              <a:ext cx="230187" cy="2349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5" name="AutoShape 366"/>
            <p:cNvCxnSpPr>
              <a:cxnSpLocks noChangeShapeType="1"/>
              <a:stCxn id="29" idx="0"/>
              <a:endCxn id="27" idx="5"/>
            </p:cNvCxnSpPr>
            <p:nvPr/>
          </p:nvCxnSpPr>
          <p:spPr bwMode="auto">
            <a:xfrm flipH="1" flipV="1">
              <a:off x="6802437" y="1384300"/>
              <a:ext cx="180975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6" name="AutoShape 367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6397625" y="1384300"/>
              <a:ext cx="179387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68"/>
            <p:cNvCxnSpPr>
              <a:cxnSpLocks noChangeShapeType="1"/>
              <a:stCxn id="39" idx="7"/>
              <a:endCxn id="26" idx="3"/>
            </p:cNvCxnSpPr>
            <p:nvPr/>
          </p:nvCxnSpPr>
          <p:spPr bwMode="auto">
            <a:xfrm flipV="1">
              <a:off x="5627687" y="889000"/>
              <a:ext cx="360363" cy="2317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69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6215062" y="889000"/>
              <a:ext cx="361950" cy="212725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sp>
          <p:nvSpPr>
            <p:cNvPr id="39" name="Oval 370"/>
            <p:cNvSpPr>
              <a:spLocks noChangeArrowheads="1"/>
            </p:cNvSpPr>
            <p:nvPr/>
          </p:nvSpPr>
          <p:spPr bwMode="auto">
            <a:xfrm>
              <a:off x="5354637" y="1082675"/>
              <a:ext cx="319088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0" name="Rectangle 371"/>
            <p:cNvSpPr>
              <a:spLocks noChangeAspect="1" noChangeArrowheads="1"/>
            </p:cNvSpPr>
            <p:nvPr/>
          </p:nvSpPr>
          <p:spPr bwMode="auto">
            <a:xfrm>
              <a:off x="5105400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1" name="Rectangle 372"/>
            <p:cNvSpPr>
              <a:spLocks noChangeAspect="1" noChangeArrowheads="1"/>
            </p:cNvSpPr>
            <p:nvPr/>
          </p:nvSpPr>
          <p:spPr bwMode="auto">
            <a:xfrm>
              <a:off x="5692775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2" name="AutoShape 373"/>
            <p:cNvCxnSpPr>
              <a:cxnSpLocks noChangeShapeType="1"/>
              <a:stCxn id="41" idx="0"/>
              <a:endCxn id="39" idx="5"/>
            </p:cNvCxnSpPr>
            <p:nvPr/>
          </p:nvCxnSpPr>
          <p:spPr bwMode="auto">
            <a:xfrm flipH="1" flipV="1">
              <a:off x="5627687" y="1365250"/>
              <a:ext cx="180975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74"/>
            <p:cNvCxnSpPr>
              <a:cxnSpLocks noChangeShapeType="1"/>
              <a:stCxn id="40" idx="0"/>
              <a:endCxn id="39" idx="3"/>
            </p:cNvCxnSpPr>
            <p:nvPr/>
          </p:nvCxnSpPr>
          <p:spPr bwMode="auto">
            <a:xfrm flipV="1">
              <a:off x="5221287" y="1365250"/>
              <a:ext cx="179388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4" name="Oval 375"/>
            <p:cNvSpPr>
              <a:spLocks noChangeArrowheads="1"/>
            </p:cNvSpPr>
            <p:nvPr/>
          </p:nvSpPr>
          <p:spPr bwMode="auto">
            <a:xfrm>
              <a:off x="7848600" y="1066800"/>
              <a:ext cx="320675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45" name="Rectangle 376"/>
            <p:cNvSpPr>
              <a:spLocks noChangeAspect="1" noChangeArrowheads="1"/>
            </p:cNvSpPr>
            <p:nvPr/>
          </p:nvSpPr>
          <p:spPr bwMode="auto">
            <a:xfrm>
              <a:off x="75644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Rectangle 377"/>
            <p:cNvSpPr>
              <a:spLocks noChangeAspect="1" noChangeArrowheads="1"/>
            </p:cNvSpPr>
            <p:nvPr/>
          </p:nvSpPr>
          <p:spPr bwMode="auto">
            <a:xfrm>
              <a:off x="81502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7" name="AutoShape 378"/>
            <p:cNvCxnSpPr>
              <a:cxnSpLocks noChangeShapeType="1"/>
              <a:stCxn id="46" idx="0"/>
              <a:endCxn id="44" idx="5"/>
            </p:cNvCxnSpPr>
            <p:nvPr/>
          </p:nvCxnSpPr>
          <p:spPr bwMode="auto">
            <a:xfrm flipH="1" flipV="1">
              <a:off x="8121650" y="1349375"/>
              <a:ext cx="144462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379"/>
            <p:cNvCxnSpPr>
              <a:cxnSpLocks noChangeShapeType="1"/>
              <a:stCxn id="45" idx="0"/>
              <a:endCxn id="44" idx="3"/>
            </p:cNvCxnSpPr>
            <p:nvPr/>
          </p:nvCxnSpPr>
          <p:spPr bwMode="auto">
            <a:xfrm flipV="1">
              <a:off x="7680325" y="1349375"/>
              <a:ext cx="215900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Text Box 380"/>
            <p:cNvSpPr txBox="1">
              <a:spLocks noChangeArrowheads="1"/>
            </p:cNvSpPr>
            <p:nvPr/>
          </p:nvSpPr>
          <p:spPr bwMode="auto">
            <a:xfrm>
              <a:off x="6325394" y="43502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50" name="Text Box 381"/>
            <p:cNvSpPr txBox="1">
              <a:spLocks noChangeArrowheads="1"/>
            </p:cNvSpPr>
            <p:nvPr/>
          </p:nvSpPr>
          <p:spPr bwMode="auto">
            <a:xfrm>
              <a:off x="6389687" y="603865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51" name="Text Box 382"/>
            <p:cNvSpPr txBox="1">
              <a:spLocks noChangeArrowheads="1"/>
            </p:cNvSpPr>
            <p:nvPr/>
          </p:nvSpPr>
          <p:spPr bwMode="auto">
            <a:xfrm>
              <a:off x="6858000" y="1035050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AVL Trees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400800" y="3308350"/>
            <a:ext cx="2667000" cy="1873250"/>
            <a:chOff x="3072" y="2084"/>
            <a:chExt cx="1680" cy="1180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3880" y="2084"/>
              <a:ext cx="201" cy="2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cxnSp>
          <p:nvCxnSpPr>
            <p:cNvPr id="39941" name="AutoShape 5"/>
            <p:cNvCxnSpPr>
              <a:cxnSpLocks noChangeShapeType="1"/>
              <a:stCxn id="39946" idx="0"/>
              <a:endCxn id="39940" idx="5"/>
            </p:cNvCxnSpPr>
            <p:nvPr/>
          </p:nvCxnSpPr>
          <p:spPr bwMode="auto">
            <a:xfrm flipH="1" flipV="1">
              <a:off x="4052" y="2268"/>
              <a:ext cx="443" cy="11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2" name="AutoShape 6"/>
            <p:cNvCxnSpPr>
              <a:cxnSpLocks noChangeShapeType="1"/>
              <a:stCxn id="39943" idx="7"/>
              <a:endCxn id="39940" idx="3"/>
            </p:cNvCxnSpPr>
            <p:nvPr/>
          </p:nvCxnSpPr>
          <p:spPr bwMode="auto">
            <a:xfrm flipV="1">
              <a:off x="3474" y="2268"/>
              <a:ext cx="435" cy="15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3302" y="2396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9944" name="Rectangle 8"/>
            <p:cNvSpPr>
              <a:spLocks noChangeAspect="1" noChangeArrowheads="1"/>
            </p:cNvSpPr>
            <p:nvPr/>
          </p:nvSpPr>
          <p:spPr bwMode="auto">
            <a:xfrm>
              <a:off x="3072" y="275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45" name="AutoShape 9"/>
            <p:cNvCxnSpPr>
              <a:cxnSpLocks noChangeShapeType="1"/>
              <a:stCxn id="39944" idx="0"/>
              <a:endCxn id="39943" idx="3"/>
            </p:cNvCxnSpPr>
            <p:nvPr/>
          </p:nvCxnSpPr>
          <p:spPr bwMode="auto">
            <a:xfrm flipV="1">
              <a:off x="3145" y="2574"/>
              <a:ext cx="187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4394" y="2384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9947" name="Rectangle 11"/>
            <p:cNvSpPr>
              <a:spLocks noChangeAspect="1" noChangeArrowheads="1"/>
            </p:cNvSpPr>
            <p:nvPr/>
          </p:nvSpPr>
          <p:spPr bwMode="auto">
            <a:xfrm>
              <a:off x="4237" y="2747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948" name="Rectangle 12"/>
            <p:cNvSpPr>
              <a:spLocks noChangeAspect="1" noChangeArrowheads="1"/>
            </p:cNvSpPr>
            <p:nvPr/>
          </p:nvSpPr>
          <p:spPr bwMode="auto">
            <a:xfrm>
              <a:off x="4607" y="2747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49" name="AutoShape 13"/>
            <p:cNvCxnSpPr>
              <a:cxnSpLocks noChangeShapeType="1"/>
              <a:stCxn id="39948" idx="0"/>
              <a:endCxn id="39946" idx="5"/>
            </p:cNvCxnSpPr>
            <p:nvPr/>
          </p:nvCxnSpPr>
          <p:spPr bwMode="auto">
            <a:xfrm flipH="1" flipV="1">
              <a:off x="4566" y="2562"/>
              <a:ext cx="114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AutoShape 14"/>
            <p:cNvCxnSpPr>
              <a:cxnSpLocks noChangeShapeType="1"/>
              <a:stCxn id="39947" idx="0"/>
              <a:endCxn id="39946" idx="3"/>
            </p:cNvCxnSpPr>
            <p:nvPr/>
          </p:nvCxnSpPr>
          <p:spPr bwMode="auto">
            <a:xfrm flipV="1">
              <a:off x="4310" y="2562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3566" y="275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9952" name="Rectangle 16"/>
            <p:cNvSpPr>
              <a:spLocks noChangeAspect="1" noChangeArrowheads="1"/>
            </p:cNvSpPr>
            <p:nvPr/>
          </p:nvSpPr>
          <p:spPr bwMode="auto">
            <a:xfrm>
              <a:off x="3409" y="311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953" name="Rectangle 17"/>
            <p:cNvSpPr>
              <a:spLocks noChangeAspect="1" noChangeArrowheads="1"/>
            </p:cNvSpPr>
            <p:nvPr/>
          </p:nvSpPr>
          <p:spPr bwMode="auto">
            <a:xfrm>
              <a:off x="3816" y="311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54" name="AutoShape 18"/>
            <p:cNvCxnSpPr>
              <a:cxnSpLocks noChangeShapeType="1"/>
              <a:stCxn id="39953" idx="0"/>
              <a:endCxn id="39951" idx="5"/>
            </p:cNvCxnSpPr>
            <p:nvPr/>
          </p:nvCxnSpPr>
          <p:spPr bwMode="auto">
            <a:xfrm flipH="1" flipV="1">
              <a:off x="3738" y="2934"/>
              <a:ext cx="151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52" idx="0"/>
              <a:endCxn id="39951" idx="3"/>
            </p:cNvCxnSpPr>
            <p:nvPr/>
          </p:nvCxnSpPr>
          <p:spPr bwMode="auto">
            <a:xfrm flipV="1">
              <a:off x="3482" y="2934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51" idx="0"/>
              <a:endCxn id="39943" idx="5"/>
            </p:cNvCxnSpPr>
            <p:nvPr/>
          </p:nvCxnSpPr>
          <p:spPr bwMode="auto">
            <a:xfrm flipH="1" flipV="1">
              <a:off x="3474" y="2574"/>
              <a:ext cx="193" cy="17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3168" y="2180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3696" y="2516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9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AVL Tree Definition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08153"/>
            <a:ext cx="4878387" cy="3224381"/>
          </a:xfr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AVL trees are balanced</a:t>
                </a:r>
              </a:p>
              <a:p>
                <a:r>
                  <a:rPr lang="en-US" altLang="en-US" dirty="0" smtClean="0"/>
                  <a:t>An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AVL Tree </a:t>
                </a:r>
                <a:r>
                  <a:rPr lang="en-US" altLang="en-US" dirty="0" smtClean="0"/>
                  <a:t>is a binary search tree such that for every internal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 smtClean="0"/>
                  <a:t>, the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heights of the children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can differ by at most 1</a:t>
                </a:r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238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3206" y="57912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An example of an AVL tree where the heights are shown next to the nodes:</a:t>
            </a:r>
          </a:p>
        </p:txBody>
      </p:sp>
    </p:spTree>
    <p:extLst>
      <p:ext uri="{BB962C8B-B14F-4D97-AF65-F5344CB8AC3E}">
        <p14:creationId xmlns:p14="http://schemas.microsoft.com/office/powerpoint/2010/main" val="19596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Height of an AVL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Fact: The height of an AVL tree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keys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Proof: Let us bound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en-US" dirty="0" smtClean="0"/>
                  <a:t>: the minimum number of internal nodes of an AVL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We easily see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en-US" dirty="0" smtClean="0"/>
                  <a:t>, an AVL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contains the root node, one AVL subtree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and another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Knowing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en-US" dirty="0" smtClean="0"/>
                  <a:t>, we get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en-US" dirty="0" smtClean="0"/>
                  <a:t>. So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dirty="0" smtClean="0"/>
                  <a:t> (by induction),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Solving the base case we get: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Taking logarithms: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Thus the height of an AVL tree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615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7997284" y="672003"/>
            <a:ext cx="2360613" cy="1371600"/>
            <a:chOff x="3984" y="144"/>
            <a:chExt cx="1487" cy="864"/>
          </a:xfrm>
        </p:grpSpPr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4545" y="254"/>
              <a:ext cx="156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43014" name="Rectangle 6"/>
            <p:cNvSpPr>
              <a:spLocks noChangeAspect="1" noChangeArrowheads="1"/>
            </p:cNvSpPr>
            <p:nvPr/>
          </p:nvSpPr>
          <p:spPr bwMode="auto">
            <a:xfrm>
              <a:off x="4368" y="549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3015" name="AutoShape 7"/>
            <p:cNvCxnSpPr>
              <a:cxnSpLocks noChangeShapeType="1"/>
              <a:stCxn id="43014" idx="0"/>
              <a:endCxn id="43013" idx="3"/>
            </p:cNvCxnSpPr>
            <p:nvPr/>
          </p:nvCxnSpPr>
          <p:spPr bwMode="auto">
            <a:xfrm flipV="1">
              <a:off x="4424" y="399"/>
              <a:ext cx="145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4749" y="547"/>
              <a:ext cx="155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43017" name="Rectangle 9"/>
            <p:cNvSpPr>
              <a:spLocks noChangeAspect="1" noChangeArrowheads="1"/>
            </p:cNvSpPr>
            <p:nvPr/>
          </p:nvSpPr>
          <p:spPr bwMode="auto">
            <a:xfrm>
              <a:off x="4628" y="842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3018" name="Rectangle 10"/>
            <p:cNvSpPr>
              <a:spLocks noChangeAspect="1" noChangeArrowheads="1"/>
            </p:cNvSpPr>
            <p:nvPr/>
          </p:nvSpPr>
          <p:spPr bwMode="auto">
            <a:xfrm>
              <a:off x="4942" y="842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3019" name="AutoShape 11"/>
            <p:cNvCxnSpPr>
              <a:cxnSpLocks noChangeShapeType="1"/>
              <a:stCxn id="43018" idx="0"/>
              <a:endCxn id="43016" idx="5"/>
            </p:cNvCxnSpPr>
            <p:nvPr/>
          </p:nvCxnSpPr>
          <p:spPr bwMode="auto">
            <a:xfrm flipH="1" flipV="1">
              <a:off x="4882" y="692"/>
              <a:ext cx="116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2"/>
            <p:cNvCxnSpPr>
              <a:cxnSpLocks noChangeShapeType="1"/>
              <a:stCxn id="43017" idx="0"/>
              <a:endCxn id="43016" idx="3"/>
            </p:cNvCxnSpPr>
            <p:nvPr/>
          </p:nvCxnSpPr>
          <p:spPr bwMode="auto">
            <a:xfrm flipV="1">
              <a:off x="4684" y="692"/>
              <a:ext cx="87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3"/>
            <p:cNvCxnSpPr>
              <a:cxnSpLocks noChangeShapeType="1"/>
              <a:stCxn id="43016" idx="0"/>
              <a:endCxn id="43013" idx="5"/>
            </p:cNvCxnSpPr>
            <p:nvPr/>
          </p:nvCxnSpPr>
          <p:spPr bwMode="auto">
            <a:xfrm flipH="1" flipV="1">
              <a:off x="4678" y="399"/>
              <a:ext cx="149" cy="1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4944" y="480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n(1)</a:t>
              </a:r>
              <a:endParaRPr lang="en-US" altLang="en-US" sz="1600" b="1" i="1">
                <a:solidFill>
                  <a:schemeClr val="tx1"/>
                </a:solidFill>
              </a:endParaRP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4033" y="192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n(2)</a:t>
              </a:r>
              <a:endParaRPr lang="en-US" altLang="en-US" sz="1600" b="1" i="1">
                <a:solidFill>
                  <a:schemeClr val="tx1"/>
                </a:solidFill>
              </a:endParaRPr>
            </a:p>
          </p:txBody>
        </p:sp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>
              <a:off x="4416" y="432"/>
              <a:ext cx="768" cy="52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3984" y="144"/>
              <a:ext cx="1296" cy="8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1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in an AVL Tree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/>
              <a:t>Insertion is as in a binary search tree</a:t>
            </a:r>
          </a:p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/>
              <a:t>Always done by expanding an external node.</a:t>
            </a:r>
          </a:p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Example insert 54:</a:t>
            </a:r>
            <a:endParaRPr lang="en-US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98827" y="3345935"/>
            <a:ext cx="2786063" cy="3309383"/>
            <a:chOff x="2260603" y="3221266"/>
            <a:chExt cx="2786063" cy="3309383"/>
          </a:xfrm>
        </p:grpSpPr>
        <p:sp>
          <p:nvSpPr>
            <p:cNvPr id="44037" name="Text Box 68"/>
            <p:cNvSpPr txBox="1">
              <a:spLocks noChangeArrowheads="1"/>
            </p:cNvSpPr>
            <p:nvPr/>
          </p:nvSpPr>
          <p:spPr bwMode="auto">
            <a:xfrm>
              <a:off x="2701134" y="6161317"/>
              <a:ext cx="1905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Before Insertion</a:t>
              </a: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9" name="Group 50"/>
            <p:cNvGrpSpPr>
              <a:grpSpLocks/>
            </p:cNvGrpSpPr>
            <p:nvPr/>
          </p:nvGrpSpPr>
          <p:grpSpPr bwMode="auto">
            <a:xfrm>
              <a:off x="2260603" y="3221266"/>
              <a:ext cx="2786063" cy="2895601"/>
              <a:chOff x="3840" y="1872"/>
              <a:chExt cx="1755" cy="1824"/>
            </a:xfrm>
          </p:grpSpPr>
          <p:sp>
            <p:nvSpPr>
              <p:cNvPr id="44048" name="Oval 51"/>
              <p:cNvSpPr>
                <a:spLocks noChangeArrowheads="1"/>
              </p:cNvSpPr>
              <p:nvPr/>
            </p:nvSpPr>
            <p:spPr bwMode="auto">
              <a:xfrm>
                <a:off x="4396" y="1872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4049" name="Oval 52"/>
              <p:cNvSpPr>
                <a:spLocks noChangeArrowheads="1"/>
              </p:cNvSpPr>
              <p:nvPr/>
            </p:nvSpPr>
            <p:spPr bwMode="auto">
              <a:xfrm>
                <a:off x="3892" y="225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4050" name="Oval 53"/>
              <p:cNvSpPr>
                <a:spLocks noChangeArrowheads="1"/>
              </p:cNvSpPr>
              <p:nvPr/>
            </p:nvSpPr>
            <p:spPr bwMode="auto">
              <a:xfrm>
                <a:off x="4936" y="225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44051" name="Oval 54"/>
              <p:cNvSpPr>
                <a:spLocks noChangeArrowheads="1"/>
              </p:cNvSpPr>
              <p:nvPr/>
            </p:nvSpPr>
            <p:spPr bwMode="auto">
              <a:xfrm>
                <a:off x="4024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44052" name="Oval 55"/>
              <p:cNvSpPr>
                <a:spLocks noChangeArrowheads="1"/>
              </p:cNvSpPr>
              <p:nvPr/>
            </p:nvSpPr>
            <p:spPr bwMode="auto">
              <a:xfrm>
                <a:off x="4636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4053" name="Oval 56"/>
              <p:cNvSpPr>
                <a:spLocks noChangeArrowheads="1"/>
              </p:cNvSpPr>
              <p:nvPr/>
            </p:nvSpPr>
            <p:spPr bwMode="auto">
              <a:xfrm>
                <a:off x="5272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44054" name="Oval 57"/>
              <p:cNvSpPr>
                <a:spLocks noChangeArrowheads="1"/>
              </p:cNvSpPr>
              <p:nvPr/>
            </p:nvSpPr>
            <p:spPr bwMode="auto">
              <a:xfrm>
                <a:off x="4414" y="312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44055" name="Oval 58"/>
              <p:cNvSpPr>
                <a:spLocks noChangeArrowheads="1"/>
              </p:cNvSpPr>
              <p:nvPr/>
            </p:nvSpPr>
            <p:spPr bwMode="auto">
              <a:xfrm>
                <a:off x="4888" y="312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4056" name="Rectangle 59"/>
              <p:cNvSpPr>
                <a:spLocks noChangeArrowheads="1"/>
              </p:cNvSpPr>
              <p:nvPr/>
            </p:nvSpPr>
            <p:spPr bwMode="auto">
              <a:xfrm>
                <a:off x="3840" y="258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4032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8" name="Rectangle 61"/>
              <p:cNvSpPr>
                <a:spLocks noChangeArrowheads="1"/>
              </p:cNvSpPr>
              <p:nvPr/>
            </p:nvSpPr>
            <p:spPr bwMode="auto">
              <a:xfrm>
                <a:off x="4224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9" name="Rectangle 62"/>
              <p:cNvSpPr>
                <a:spLocks noChangeArrowheads="1"/>
              </p:cNvSpPr>
              <p:nvPr/>
            </p:nvSpPr>
            <p:spPr bwMode="auto">
              <a:xfrm>
                <a:off x="4416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0" name="Rectangle 63"/>
              <p:cNvSpPr>
                <a:spLocks noChangeArrowheads="1"/>
              </p:cNvSpPr>
              <p:nvPr/>
            </p:nvSpPr>
            <p:spPr bwMode="auto">
              <a:xfrm>
                <a:off x="4608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1" name="Rectangle 64"/>
              <p:cNvSpPr>
                <a:spLocks noChangeArrowheads="1"/>
              </p:cNvSpPr>
              <p:nvPr/>
            </p:nvSpPr>
            <p:spPr bwMode="auto">
              <a:xfrm>
                <a:off x="4896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2" name="Rectangle 65"/>
              <p:cNvSpPr>
                <a:spLocks noChangeArrowheads="1"/>
              </p:cNvSpPr>
              <p:nvPr/>
            </p:nvSpPr>
            <p:spPr bwMode="auto">
              <a:xfrm>
                <a:off x="5088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3" name="Rectangle 66"/>
              <p:cNvSpPr>
                <a:spLocks noChangeArrowheads="1"/>
              </p:cNvSpPr>
              <p:nvPr/>
            </p:nvSpPr>
            <p:spPr bwMode="auto">
              <a:xfrm>
                <a:off x="5280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4" name="Rectangle 67"/>
              <p:cNvSpPr>
                <a:spLocks noChangeArrowheads="1"/>
              </p:cNvSpPr>
              <p:nvPr/>
            </p:nvSpPr>
            <p:spPr bwMode="auto">
              <a:xfrm>
                <a:off x="5472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065" name="AutoShape 68"/>
              <p:cNvCxnSpPr>
                <a:cxnSpLocks noChangeShapeType="1"/>
                <a:stCxn id="44048" idx="4"/>
                <a:endCxn id="44049" idx="0"/>
              </p:cNvCxnSpPr>
              <p:nvPr/>
            </p:nvCxnSpPr>
            <p:spPr bwMode="auto">
              <a:xfrm flipH="1">
                <a:off x="4054" y="2145"/>
                <a:ext cx="504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6" name="AutoShape 69"/>
              <p:cNvCxnSpPr>
                <a:cxnSpLocks noChangeShapeType="1"/>
                <a:stCxn id="44049" idx="4"/>
                <a:endCxn id="44056" idx="0"/>
              </p:cNvCxnSpPr>
              <p:nvPr/>
            </p:nvCxnSpPr>
            <p:spPr bwMode="auto">
              <a:xfrm flipH="1">
                <a:off x="3898" y="2529"/>
                <a:ext cx="15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7" name="AutoShape 70"/>
              <p:cNvCxnSpPr>
                <a:cxnSpLocks noChangeShapeType="1"/>
                <a:stCxn id="44049" idx="4"/>
                <a:endCxn id="44051" idx="0"/>
              </p:cNvCxnSpPr>
              <p:nvPr/>
            </p:nvCxnSpPr>
            <p:spPr bwMode="auto">
              <a:xfrm>
                <a:off x="4054" y="2529"/>
                <a:ext cx="13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8" name="AutoShape 71"/>
              <p:cNvCxnSpPr>
                <a:cxnSpLocks noChangeShapeType="1"/>
                <a:stCxn id="44048" idx="4"/>
                <a:endCxn id="44050" idx="0"/>
              </p:cNvCxnSpPr>
              <p:nvPr/>
            </p:nvCxnSpPr>
            <p:spPr bwMode="auto">
              <a:xfrm>
                <a:off x="4558" y="2145"/>
                <a:ext cx="540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9" name="AutoShape 72"/>
              <p:cNvCxnSpPr>
                <a:cxnSpLocks noChangeShapeType="1"/>
                <a:stCxn id="44050" idx="4"/>
                <a:endCxn id="44052" idx="0"/>
              </p:cNvCxnSpPr>
              <p:nvPr/>
            </p:nvCxnSpPr>
            <p:spPr bwMode="auto">
              <a:xfrm flipH="1">
                <a:off x="4798" y="2529"/>
                <a:ext cx="300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0" name="AutoShape 73"/>
              <p:cNvCxnSpPr>
                <a:cxnSpLocks noChangeShapeType="1"/>
                <a:stCxn id="44050" idx="4"/>
                <a:endCxn id="44053" idx="0"/>
              </p:cNvCxnSpPr>
              <p:nvPr/>
            </p:nvCxnSpPr>
            <p:spPr bwMode="auto">
              <a:xfrm>
                <a:off x="5098" y="2529"/>
                <a:ext cx="336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1" name="AutoShape 74"/>
              <p:cNvCxnSpPr>
                <a:cxnSpLocks noChangeShapeType="1"/>
                <a:stCxn id="44052" idx="4"/>
                <a:endCxn id="44054" idx="0"/>
              </p:cNvCxnSpPr>
              <p:nvPr/>
            </p:nvCxnSpPr>
            <p:spPr bwMode="auto">
              <a:xfrm flipH="1">
                <a:off x="4576" y="2961"/>
                <a:ext cx="22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2" name="AutoShape 75"/>
              <p:cNvCxnSpPr>
                <a:cxnSpLocks noChangeShapeType="1"/>
                <a:stCxn id="44051" idx="4"/>
                <a:endCxn id="44057" idx="0"/>
              </p:cNvCxnSpPr>
              <p:nvPr/>
            </p:nvCxnSpPr>
            <p:spPr bwMode="auto">
              <a:xfrm flipH="1">
                <a:off x="4090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3" name="AutoShape 76"/>
              <p:cNvCxnSpPr>
                <a:cxnSpLocks noChangeShapeType="1"/>
                <a:stCxn id="44051" idx="4"/>
                <a:endCxn id="44058" idx="0"/>
              </p:cNvCxnSpPr>
              <p:nvPr/>
            </p:nvCxnSpPr>
            <p:spPr bwMode="auto">
              <a:xfrm>
                <a:off x="4186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4" name="AutoShape 77"/>
              <p:cNvCxnSpPr>
                <a:cxnSpLocks noChangeShapeType="1"/>
                <a:stCxn id="44054" idx="4"/>
                <a:endCxn id="44059" idx="0"/>
              </p:cNvCxnSpPr>
              <p:nvPr/>
            </p:nvCxnSpPr>
            <p:spPr bwMode="auto">
              <a:xfrm flipH="1">
                <a:off x="4474" y="3393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5" name="AutoShape 78"/>
              <p:cNvCxnSpPr>
                <a:cxnSpLocks noChangeShapeType="1"/>
                <a:stCxn id="44054" idx="4"/>
                <a:endCxn id="44060" idx="0"/>
              </p:cNvCxnSpPr>
              <p:nvPr/>
            </p:nvCxnSpPr>
            <p:spPr bwMode="auto">
              <a:xfrm>
                <a:off x="4576" y="3393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6" name="AutoShape 79"/>
              <p:cNvCxnSpPr>
                <a:cxnSpLocks noChangeShapeType="1"/>
                <a:stCxn id="44055" idx="4"/>
                <a:endCxn id="44061" idx="0"/>
              </p:cNvCxnSpPr>
              <p:nvPr/>
            </p:nvCxnSpPr>
            <p:spPr bwMode="auto">
              <a:xfrm flipH="1">
                <a:off x="4954" y="3393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7" name="AutoShape 80"/>
              <p:cNvCxnSpPr>
                <a:cxnSpLocks noChangeShapeType="1"/>
                <a:stCxn id="44055" idx="4"/>
                <a:endCxn id="44062" idx="0"/>
              </p:cNvCxnSpPr>
              <p:nvPr/>
            </p:nvCxnSpPr>
            <p:spPr bwMode="auto">
              <a:xfrm>
                <a:off x="5050" y="3393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8" name="AutoShape 81"/>
              <p:cNvCxnSpPr>
                <a:cxnSpLocks noChangeShapeType="1"/>
                <a:stCxn id="44052" idx="4"/>
                <a:endCxn id="44055" idx="0"/>
              </p:cNvCxnSpPr>
              <p:nvPr/>
            </p:nvCxnSpPr>
            <p:spPr bwMode="auto">
              <a:xfrm>
                <a:off x="4798" y="2961"/>
                <a:ext cx="25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9" name="AutoShape 82"/>
              <p:cNvCxnSpPr>
                <a:cxnSpLocks noChangeShapeType="1"/>
                <a:stCxn id="44053" idx="4"/>
                <a:endCxn id="44063" idx="0"/>
              </p:cNvCxnSpPr>
              <p:nvPr/>
            </p:nvCxnSpPr>
            <p:spPr bwMode="auto">
              <a:xfrm flipH="1">
                <a:off x="5338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0" name="AutoShape 83"/>
              <p:cNvCxnSpPr>
                <a:cxnSpLocks noChangeShapeType="1"/>
                <a:stCxn id="44053" idx="4"/>
                <a:endCxn id="44064" idx="0"/>
              </p:cNvCxnSpPr>
              <p:nvPr/>
            </p:nvCxnSpPr>
            <p:spPr bwMode="auto">
              <a:xfrm>
                <a:off x="5434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6765132" y="2346326"/>
            <a:ext cx="2786063" cy="3821528"/>
            <a:chOff x="6765132" y="2346326"/>
            <a:chExt cx="2786063" cy="3821528"/>
          </a:xfrm>
        </p:grpSpPr>
        <p:sp>
          <p:nvSpPr>
            <p:cNvPr id="44036" name="Text Box 67"/>
            <p:cNvSpPr txBox="1">
              <a:spLocks noChangeArrowheads="1"/>
            </p:cNvSpPr>
            <p:nvPr/>
          </p:nvSpPr>
          <p:spPr bwMode="auto">
            <a:xfrm>
              <a:off x="6900863" y="5829300"/>
              <a:ext cx="2514600" cy="33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After Insertion</a:t>
              </a:r>
              <a:endPara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8" name="Group 4"/>
            <p:cNvGrpSpPr>
              <a:grpSpLocks/>
            </p:cNvGrpSpPr>
            <p:nvPr/>
          </p:nvGrpSpPr>
          <p:grpSpPr bwMode="auto">
            <a:xfrm>
              <a:off x="6765132" y="2346326"/>
              <a:ext cx="2786063" cy="3568701"/>
              <a:chOff x="3696" y="1190"/>
              <a:chExt cx="1755" cy="2248"/>
            </a:xfrm>
          </p:grpSpPr>
          <p:sp>
            <p:nvSpPr>
              <p:cNvPr id="44081" name="Oval 5"/>
              <p:cNvSpPr>
                <a:spLocks noChangeArrowheads="1"/>
              </p:cNvSpPr>
              <p:nvPr/>
            </p:nvSpPr>
            <p:spPr bwMode="auto">
              <a:xfrm>
                <a:off x="4252" y="119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4082" name="Oval 6"/>
              <p:cNvSpPr>
                <a:spLocks noChangeArrowheads="1"/>
              </p:cNvSpPr>
              <p:nvPr/>
            </p:nvSpPr>
            <p:spPr bwMode="auto">
              <a:xfrm>
                <a:off x="3748" y="1574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4083" name="Oval 7"/>
              <p:cNvSpPr>
                <a:spLocks noChangeArrowheads="1"/>
              </p:cNvSpPr>
              <p:nvPr/>
            </p:nvSpPr>
            <p:spPr bwMode="auto">
              <a:xfrm>
                <a:off x="4792" y="1574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44084" name="Oval 8"/>
              <p:cNvSpPr>
                <a:spLocks noChangeArrowheads="1"/>
              </p:cNvSpPr>
              <p:nvPr/>
            </p:nvSpPr>
            <p:spPr bwMode="auto">
              <a:xfrm>
                <a:off x="3880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44085" name="Oval 9"/>
              <p:cNvSpPr>
                <a:spLocks noChangeArrowheads="1"/>
              </p:cNvSpPr>
              <p:nvPr/>
            </p:nvSpPr>
            <p:spPr bwMode="auto">
              <a:xfrm>
                <a:off x="4492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4086" name="Oval 10"/>
              <p:cNvSpPr>
                <a:spLocks noChangeArrowheads="1"/>
              </p:cNvSpPr>
              <p:nvPr/>
            </p:nvSpPr>
            <p:spPr bwMode="auto">
              <a:xfrm>
                <a:off x="5128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44087" name="Oval 11"/>
              <p:cNvSpPr>
                <a:spLocks noChangeArrowheads="1"/>
              </p:cNvSpPr>
              <p:nvPr/>
            </p:nvSpPr>
            <p:spPr bwMode="auto">
              <a:xfrm>
                <a:off x="4270" y="243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44088" name="Oval 12"/>
              <p:cNvSpPr>
                <a:spLocks noChangeArrowheads="1"/>
              </p:cNvSpPr>
              <p:nvPr/>
            </p:nvSpPr>
            <p:spPr bwMode="auto">
              <a:xfrm>
                <a:off x="4744" y="243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4089" name="Rectangle 13"/>
              <p:cNvSpPr>
                <a:spLocks noChangeArrowheads="1"/>
              </p:cNvSpPr>
              <p:nvPr/>
            </p:nvSpPr>
            <p:spPr bwMode="auto">
              <a:xfrm>
                <a:off x="3696" y="1898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0" name="Rectangle 14"/>
              <p:cNvSpPr>
                <a:spLocks noChangeArrowheads="1"/>
              </p:cNvSpPr>
              <p:nvPr/>
            </p:nvSpPr>
            <p:spPr bwMode="auto">
              <a:xfrm>
                <a:off x="3888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1" name="Rectangle 15"/>
              <p:cNvSpPr>
                <a:spLocks noChangeArrowheads="1"/>
              </p:cNvSpPr>
              <p:nvPr/>
            </p:nvSpPr>
            <p:spPr bwMode="auto">
              <a:xfrm>
                <a:off x="4080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2" name="Rectangle 16"/>
              <p:cNvSpPr>
                <a:spLocks noChangeArrowheads="1"/>
              </p:cNvSpPr>
              <p:nvPr/>
            </p:nvSpPr>
            <p:spPr bwMode="auto">
              <a:xfrm>
                <a:off x="4272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3" name="Rectangle 17"/>
              <p:cNvSpPr>
                <a:spLocks noChangeArrowheads="1"/>
              </p:cNvSpPr>
              <p:nvPr/>
            </p:nvSpPr>
            <p:spPr bwMode="auto">
              <a:xfrm>
                <a:off x="4464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4" name="Rectangle 18"/>
              <p:cNvSpPr>
                <a:spLocks noChangeArrowheads="1"/>
              </p:cNvSpPr>
              <p:nvPr/>
            </p:nvSpPr>
            <p:spPr bwMode="auto">
              <a:xfrm>
                <a:off x="4944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5" name="Rectangle 19"/>
              <p:cNvSpPr>
                <a:spLocks noChangeArrowheads="1"/>
              </p:cNvSpPr>
              <p:nvPr/>
            </p:nvSpPr>
            <p:spPr bwMode="auto">
              <a:xfrm>
                <a:off x="5136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6" name="Rectangle 20"/>
              <p:cNvSpPr>
                <a:spLocks noChangeArrowheads="1"/>
              </p:cNvSpPr>
              <p:nvPr/>
            </p:nvSpPr>
            <p:spPr bwMode="auto">
              <a:xfrm>
                <a:off x="5328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097" name="AutoShape 21"/>
              <p:cNvCxnSpPr>
                <a:cxnSpLocks noChangeShapeType="1"/>
                <a:stCxn id="44081" idx="4"/>
                <a:endCxn id="44082" idx="0"/>
              </p:cNvCxnSpPr>
              <p:nvPr/>
            </p:nvCxnSpPr>
            <p:spPr bwMode="auto">
              <a:xfrm flipH="1">
                <a:off x="3910" y="1463"/>
                <a:ext cx="504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8" name="AutoShape 22"/>
              <p:cNvCxnSpPr>
                <a:cxnSpLocks noChangeShapeType="1"/>
                <a:stCxn id="44082" idx="4"/>
                <a:endCxn id="44089" idx="0"/>
              </p:cNvCxnSpPr>
              <p:nvPr/>
            </p:nvCxnSpPr>
            <p:spPr bwMode="auto">
              <a:xfrm flipH="1">
                <a:off x="3754" y="1847"/>
                <a:ext cx="15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9" name="AutoShape 23"/>
              <p:cNvCxnSpPr>
                <a:cxnSpLocks noChangeShapeType="1"/>
                <a:stCxn id="44082" idx="4"/>
                <a:endCxn id="44084" idx="0"/>
              </p:cNvCxnSpPr>
              <p:nvPr/>
            </p:nvCxnSpPr>
            <p:spPr bwMode="auto">
              <a:xfrm>
                <a:off x="3910" y="1847"/>
                <a:ext cx="13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0" name="AutoShape 24"/>
              <p:cNvCxnSpPr>
                <a:cxnSpLocks noChangeShapeType="1"/>
                <a:stCxn id="44081" idx="4"/>
                <a:endCxn id="44083" idx="0"/>
              </p:cNvCxnSpPr>
              <p:nvPr/>
            </p:nvCxnSpPr>
            <p:spPr bwMode="auto">
              <a:xfrm>
                <a:off x="4414" y="1463"/>
                <a:ext cx="540" cy="111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1" name="AutoShape 25"/>
              <p:cNvCxnSpPr>
                <a:cxnSpLocks noChangeShapeType="1"/>
                <a:stCxn id="44083" idx="4"/>
                <a:endCxn id="44085" idx="0"/>
              </p:cNvCxnSpPr>
              <p:nvPr/>
            </p:nvCxnSpPr>
            <p:spPr bwMode="auto">
              <a:xfrm flipH="1">
                <a:off x="4654" y="1847"/>
                <a:ext cx="300" cy="159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2" name="AutoShape 26"/>
              <p:cNvCxnSpPr>
                <a:cxnSpLocks noChangeShapeType="1"/>
                <a:stCxn id="44083" idx="4"/>
                <a:endCxn id="44086" idx="0"/>
              </p:cNvCxnSpPr>
              <p:nvPr/>
            </p:nvCxnSpPr>
            <p:spPr bwMode="auto">
              <a:xfrm>
                <a:off x="4954" y="1847"/>
                <a:ext cx="336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3" name="AutoShape 27"/>
              <p:cNvCxnSpPr>
                <a:cxnSpLocks noChangeShapeType="1"/>
                <a:stCxn id="44085" idx="4"/>
                <a:endCxn id="44087" idx="0"/>
              </p:cNvCxnSpPr>
              <p:nvPr/>
            </p:nvCxnSpPr>
            <p:spPr bwMode="auto">
              <a:xfrm flipH="1">
                <a:off x="4432" y="2279"/>
                <a:ext cx="22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4" name="AutoShape 28"/>
              <p:cNvCxnSpPr>
                <a:cxnSpLocks noChangeShapeType="1"/>
                <a:stCxn id="44084" idx="4"/>
                <a:endCxn id="44090" idx="0"/>
              </p:cNvCxnSpPr>
              <p:nvPr/>
            </p:nvCxnSpPr>
            <p:spPr bwMode="auto">
              <a:xfrm flipH="1">
                <a:off x="3946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5" name="AutoShape 29"/>
              <p:cNvCxnSpPr>
                <a:cxnSpLocks noChangeShapeType="1"/>
                <a:stCxn id="44084" idx="4"/>
                <a:endCxn id="44091" idx="0"/>
              </p:cNvCxnSpPr>
              <p:nvPr/>
            </p:nvCxnSpPr>
            <p:spPr bwMode="auto">
              <a:xfrm>
                <a:off x="4042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6" name="AutoShape 30"/>
              <p:cNvCxnSpPr>
                <a:cxnSpLocks noChangeShapeType="1"/>
                <a:stCxn id="44087" idx="4"/>
                <a:endCxn id="44092" idx="0"/>
              </p:cNvCxnSpPr>
              <p:nvPr/>
            </p:nvCxnSpPr>
            <p:spPr bwMode="auto">
              <a:xfrm flipH="1">
                <a:off x="4330" y="2711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7" name="AutoShape 31"/>
              <p:cNvCxnSpPr>
                <a:cxnSpLocks noChangeShapeType="1"/>
                <a:stCxn id="44087" idx="4"/>
                <a:endCxn id="44093" idx="0"/>
              </p:cNvCxnSpPr>
              <p:nvPr/>
            </p:nvCxnSpPr>
            <p:spPr bwMode="auto">
              <a:xfrm>
                <a:off x="4432" y="2711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8" name="AutoShape 32"/>
              <p:cNvCxnSpPr>
                <a:cxnSpLocks noChangeShapeType="1"/>
                <a:stCxn id="44088" idx="4"/>
                <a:endCxn id="44113" idx="0"/>
              </p:cNvCxnSpPr>
              <p:nvPr/>
            </p:nvCxnSpPr>
            <p:spPr bwMode="auto">
              <a:xfrm flipH="1">
                <a:off x="4778" y="2711"/>
                <a:ext cx="128" cy="151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9" name="AutoShape 33"/>
              <p:cNvCxnSpPr>
                <a:cxnSpLocks noChangeShapeType="1"/>
                <a:stCxn id="44088" idx="4"/>
                <a:endCxn id="44094" idx="0"/>
              </p:cNvCxnSpPr>
              <p:nvPr/>
            </p:nvCxnSpPr>
            <p:spPr bwMode="auto">
              <a:xfrm>
                <a:off x="4906" y="271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0" name="AutoShape 34"/>
              <p:cNvCxnSpPr>
                <a:cxnSpLocks noChangeShapeType="1"/>
                <a:stCxn id="44085" idx="4"/>
                <a:endCxn id="44088" idx="0"/>
              </p:cNvCxnSpPr>
              <p:nvPr/>
            </p:nvCxnSpPr>
            <p:spPr bwMode="auto">
              <a:xfrm>
                <a:off x="4654" y="2279"/>
                <a:ext cx="252" cy="159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1" name="AutoShape 35"/>
              <p:cNvCxnSpPr>
                <a:cxnSpLocks noChangeShapeType="1"/>
                <a:stCxn id="44086" idx="4"/>
                <a:endCxn id="44095" idx="0"/>
              </p:cNvCxnSpPr>
              <p:nvPr/>
            </p:nvCxnSpPr>
            <p:spPr bwMode="auto">
              <a:xfrm flipH="1">
                <a:off x="5194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2" name="AutoShape 36"/>
              <p:cNvCxnSpPr>
                <a:cxnSpLocks noChangeShapeType="1"/>
                <a:stCxn id="44086" idx="4"/>
                <a:endCxn id="44096" idx="0"/>
              </p:cNvCxnSpPr>
              <p:nvPr/>
            </p:nvCxnSpPr>
            <p:spPr bwMode="auto">
              <a:xfrm>
                <a:off x="5290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113" name="Oval 37"/>
              <p:cNvSpPr>
                <a:spLocks noChangeArrowheads="1"/>
              </p:cNvSpPr>
              <p:nvPr/>
            </p:nvSpPr>
            <p:spPr bwMode="auto">
              <a:xfrm>
                <a:off x="4616" y="2862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44114" name="Rectangle 38"/>
              <p:cNvSpPr>
                <a:spLocks noChangeArrowheads="1"/>
              </p:cNvSpPr>
              <p:nvPr/>
            </p:nvSpPr>
            <p:spPr bwMode="auto">
              <a:xfrm>
                <a:off x="4618" y="3186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115" name="Rectangle 39"/>
              <p:cNvSpPr>
                <a:spLocks noChangeArrowheads="1"/>
              </p:cNvSpPr>
              <p:nvPr/>
            </p:nvSpPr>
            <p:spPr bwMode="auto">
              <a:xfrm>
                <a:off x="4810" y="3186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116" name="AutoShape 40"/>
              <p:cNvCxnSpPr>
                <a:cxnSpLocks noChangeShapeType="1"/>
                <a:stCxn id="44113" idx="4"/>
                <a:endCxn id="44114" idx="0"/>
              </p:cNvCxnSpPr>
              <p:nvPr/>
            </p:nvCxnSpPr>
            <p:spPr bwMode="auto">
              <a:xfrm flipH="1">
                <a:off x="4676" y="3135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7" name="AutoShape 41"/>
              <p:cNvCxnSpPr>
                <a:cxnSpLocks noChangeShapeType="1"/>
                <a:stCxn id="44113" idx="4"/>
                <a:endCxn id="44115" idx="0"/>
              </p:cNvCxnSpPr>
              <p:nvPr/>
            </p:nvCxnSpPr>
            <p:spPr bwMode="auto">
              <a:xfrm>
                <a:off x="4778" y="3135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68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Trinode Restructuring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667670"/>
                <a:ext cx="9905999" cy="3541714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be an </a:t>
                </a:r>
                <a:r>
                  <a:rPr lang="en-US" altLang="en-US" sz="2000" dirty="0" err="1"/>
                  <a:t>inorder</a:t>
                </a:r>
                <a:r>
                  <a:rPr lang="en-US" altLang="en-US" sz="2000" dirty="0"/>
                  <a:t> listing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 the rotations needed to make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the topmost node of the three</a:t>
                </a:r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667670"/>
                <a:ext cx="9905999" cy="3541714"/>
              </a:xfrm>
              <a:blipFill rotWithShape="0">
                <a:blip r:embed="rId2"/>
                <a:stretch>
                  <a:fillRect l="-862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132013" y="2514600"/>
            <a:ext cx="2236788" cy="2636838"/>
            <a:chOff x="148" y="1802"/>
            <a:chExt cx="1409" cy="1661"/>
          </a:xfrm>
        </p:grpSpPr>
        <p:sp>
          <p:nvSpPr>
            <p:cNvPr id="45111" name="Oval 5"/>
            <p:cNvSpPr>
              <a:spLocks noChangeArrowheads="1"/>
            </p:cNvSpPr>
            <p:nvPr/>
          </p:nvSpPr>
          <p:spPr bwMode="auto">
            <a:xfrm>
              <a:off x="679" y="2284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45112" name="Oval 6"/>
            <p:cNvSpPr>
              <a:spLocks noChangeArrowheads="1"/>
            </p:cNvSpPr>
            <p:nvPr/>
          </p:nvSpPr>
          <p:spPr bwMode="auto">
            <a:xfrm>
              <a:off x="451" y="1900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113" name="Oval 7"/>
            <p:cNvSpPr>
              <a:spLocks noChangeArrowheads="1"/>
            </p:cNvSpPr>
            <p:nvPr/>
          </p:nvSpPr>
          <p:spPr bwMode="auto">
            <a:xfrm>
              <a:off x="920" y="2668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45114" name="AutoShape 8"/>
            <p:cNvSpPr>
              <a:spLocks noChangeArrowheads="1"/>
            </p:cNvSpPr>
            <p:nvPr/>
          </p:nvSpPr>
          <p:spPr bwMode="auto">
            <a:xfrm>
              <a:off x="148" y="233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5" name="AutoShape 9"/>
            <p:cNvSpPr>
              <a:spLocks noChangeArrowheads="1"/>
            </p:cNvSpPr>
            <p:nvPr/>
          </p:nvSpPr>
          <p:spPr bwMode="auto">
            <a:xfrm>
              <a:off x="438" y="276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6" name="AutoShape 10"/>
            <p:cNvSpPr>
              <a:spLocks noChangeArrowheads="1"/>
            </p:cNvSpPr>
            <p:nvPr/>
          </p:nvSpPr>
          <p:spPr bwMode="auto">
            <a:xfrm>
              <a:off x="726" y="307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7" name="AutoShape 11"/>
            <p:cNvSpPr>
              <a:spLocks noChangeArrowheads="1"/>
            </p:cNvSpPr>
            <p:nvPr/>
          </p:nvSpPr>
          <p:spPr bwMode="auto">
            <a:xfrm>
              <a:off x="1115" y="307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118" name="AutoShape 12"/>
            <p:cNvCxnSpPr>
              <a:cxnSpLocks noChangeShapeType="1"/>
              <a:stCxn id="45113" idx="4"/>
              <a:endCxn id="45117" idx="0"/>
            </p:cNvCxnSpPr>
            <p:nvPr/>
          </p:nvCxnSpPr>
          <p:spPr bwMode="auto">
            <a:xfrm>
              <a:off x="1122" y="2941"/>
              <a:ext cx="214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9" name="AutoShape 13"/>
            <p:cNvCxnSpPr>
              <a:cxnSpLocks noChangeShapeType="1"/>
              <a:stCxn id="45113" idx="4"/>
              <a:endCxn id="45116" idx="0"/>
            </p:cNvCxnSpPr>
            <p:nvPr/>
          </p:nvCxnSpPr>
          <p:spPr bwMode="auto">
            <a:xfrm flipH="1">
              <a:off x="947" y="2941"/>
              <a:ext cx="175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0" name="AutoShape 14"/>
            <p:cNvCxnSpPr>
              <a:cxnSpLocks noChangeShapeType="1"/>
              <a:stCxn id="45111" idx="4"/>
              <a:endCxn id="45113" idx="0"/>
            </p:cNvCxnSpPr>
            <p:nvPr/>
          </p:nvCxnSpPr>
          <p:spPr bwMode="auto">
            <a:xfrm>
              <a:off x="885" y="2557"/>
              <a:ext cx="237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1" name="AutoShape 15"/>
            <p:cNvCxnSpPr>
              <a:cxnSpLocks noChangeShapeType="1"/>
              <a:stCxn id="45111" idx="4"/>
              <a:endCxn id="45115" idx="0"/>
            </p:cNvCxnSpPr>
            <p:nvPr/>
          </p:nvCxnSpPr>
          <p:spPr bwMode="auto">
            <a:xfrm flipH="1">
              <a:off x="659" y="2557"/>
              <a:ext cx="226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2" name="AutoShape 16"/>
            <p:cNvCxnSpPr>
              <a:cxnSpLocks noChangeShapeType="1"/>
              <a:stCxn id="45112" idx="4"/>
              <a:endCxn id="45111" idx="0"/>
            </p:cNvCxnSpPr>
            <p:nvPr/>
          </p:nvCxnSpPr>
          <p:spPr bwMode="auto">
            <a:xfrm>
              <a:off x="649" y="2173"/>
              <a:ext cx="23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3" name="AutoShape 17"/>
            <p:cNvCxnSpPr>
              <a:cxnSpLocks noChangeShapeType="1"/>
              <a:stCxn id="45112" idx="4"/>
              <a:endCxn id="45114" idx="0"/>
            </p:cNvCxnSpPr>
            <p:nvPr/>
          </p:nvCxnSpPr>
          <p:spPr bwMode="auto">
            <a:xfrm flipH="1">
              <a:off x="369" y="2173"/>
              <a:ext cx="280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4" name="AutoShape 18"/>
            <p:cNvCxnSpPr>
              <a:cxnSpLocks noChangeShapeType="1"/>
              <a:stCxn id="45112" idx="0"/>
            </p:cNvCxnSpPr>
            <p:nvPr/>
          </p:nvCxnSpPr>
          <p:spPr bwMode="auto">
            <a:xfrm flipH="1" flipV="1">
              <a:off x="484" y="1802"/>
              <a:ext cx="16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1" name="Group 19"/>
          <p:cNvGrpSpPr>
            <a:grpSpLocks/>
          </p:cNvGrpSpPr>
          <p:nvPr/>
        </p:nvGrpSpPr>
        <p:grpSpPr bwMode="auto">
          <a:xfrm>
            <a:off x="4203700" y="4191003"/>
            <a:ext cx="2679700" cy="2068513"/>
            <a:chOff x="1540" y="2640"/>
            <a:chExt cx="1688" cy="1303"/>
          </a:xfrm>
        </p:grpSpPr>
        <p:sp>
          <p:nvSpPr>
            <p:cNvPr id="45097" name="Oval 20"/>
            <p:cNvSpPr>
              <a:spLocks noChangeArrowheads="1"/>
            </p:cNvSpPr>
            <p:nvPr/>
          </p:nvSpPr>
          <p:spPr bwMode="auto">
            <a:xfrm>
              <a:off x="2135" y="2738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45098" name="Oval 21"/>
            <p:cNvSpPr>
              <a:spLocks noChangeArrowheads="1"/>
            </p:cNvSpPr>
            <p:nvPr/>
          </p:nvSpPr>
          <p:spPr bwMode="auto">
            <a:xfrm>
              <a:off x="1723" y="3138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99" name="Oval 22"/>
            <p:cNvSpPr>
              <a:spLocks noChangeArrowheads="1"/>
            </p:cNvSpPr>
            <p:nvPr/>
          </p:nvSpPr>
          <p:spPr bwMode="auto">
            <a:xfrm>
              <a:off x="2579" y="3144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45100" name="AutoShape 23"/>
            <p:cNvSpPr>
              <a:spLocks noChangeArrowheads="1"/>
            </p:cNvSpPr>
            <p:nvPr/>
          </p:nvSpPr>
          <p:spPr bwMode="auto">
            <a:xfrm>
              <a:off x="1540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1" name="AutoShape 24"/>
            <p:cNvSpPr>
              <a:spLocks noChangeArrowheads="1"/>
            </p:cNvSpPr>
            <p:nvPr/>
          </p:nvSpPr>
          <p:spPr bwMode="auto">
            <a:xfrm>
              <a:off x="1919" y="355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2" name="AutoShape 25"/>
            <p:cNvSpPr>
              <a:spLocks noChangeArrowheads="1"/>
            </p:cNvSpPr>
            <p:nvPr/>
          </p:nvSpPr>
          <p:spPr bwMode="auto">
            <a:xfrm>
              <a:off x="2397" y="355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3" name="AutoShape 26"/>
            <p:cNvSpPr>
              <a:spLocks noChangeArrowheads="1"/>
            </p:cNvSpPr>
            <p:nvPr/>
          </p:nvSpPr>
          <p:spPr bwMode="auto">
            <a:xfrm>
              <a:off x="2786" y="355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104" name="AutoShape 27"/>
            <p:cNvCxnSpPr>
              <a:cxnSpLocks noChangeShapeType="1"/>
              <a:stCxn id="45099" idx="4"/>
              <a:endCxn id="45103" idx="0"/>
            </p:cNvCxnSpPr>
            <p:nvPr/>
          </p:nvCxnSpPr>
          <p:spPr bwMode="auto">
            <a:xfrm>
              <a:off x="2781" y="3417"/>
              <a:ext cx="226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5" name="AutoShape 28"/>
            <p:cNvCxnSpPr>
              <a:cxnSpLocks noChangeShapeType="1"/>
              <a:stCxn id="45099" idx="4"/>
              <a:endCxn id="45102" idx="0"/>
            </p:cNvCxnSpPr>
            <p:nvPr/>
          </p:nvCxnSpPr>
          <p:spPr bwMode="auto">
            <a:xfrm flipH="1">
              <a:off x="2618" y="3417"/>
              <a:ext cx="16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6" name="AutoShape 29"/>
            <p:cNvCxnSpPr>
              <a:cxnSpLocks noChangeShapeType="1"/>
              <a:stCxn id="45097" idx="4"/>
              <a:endCxn id="45099" idx="0"/>
            </p:cNvCxnSpPr>
            <p:nvPr/>
          </p:nvCxnSpPr>
          <p:spPr bwMode="auto">
            <a:xfrm>
              <a:off x="2341" y="3011"/>
              <a:ext cx="440" cy="1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7" name="AutoShape 30"/>
            <p:cNvCxnSpPr>
              <a:cxnSpLocks noChangeShapeType="1"/>
              <a:stCxn id="45098" idx="4"/>
              <a:endCxn id="45101" idx="0"/>
            </p:cNvCxnSpPr>
            <p:nvPr/>
          </p:nvCxnSpPr>
          <p:spPr bwMode="auto">
            <a:xfrm>
              <a:off x="1921" y="3411"/>
              <a:ext cx="219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8" name="AutoShape 31"/>
            <p:cNvCxnSpPr>
              <a:cxnSpLocks noChangeShapeType="1"/>
              <a:stCxn id="45098" idx="0"/>
              <a:endCxn id="45097" idx="4"/>
            </p:cNvCxnSpPr>
            <p:nvPr/>
          </p:nvCxnSpPr>
          <p:spPr bwMode="auto">
            <a:xfrm flipV="1">
              <a:off x="1921" y="3011"/>
              <a:ext cx="420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9" name="AutoShape 32"/>
            <p:cNvCxnSpPr>
              <a:cxnSpLocks noChangeShapeType="1"/>
              <a:stCxn id="45098" idx="4"/>
              <a:endCxn id="45100" idx="0"/>
            </p:cNvCxnSpPr>
            <p:nvPr/>
          </p:nvCxnSpPr>
          <p:spPr bwMode="auto">
            <a:xfrm flipH="1">
              <a:off x="1761" y="3411"/>
              <a:ext cx="160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0" name="AutoShape 33"/>
            <p:cNvCxnSpPr>
              <a:cxnSpLocks noChangeShapeType="1"/>
              <a:stCxn id="45097" idx="0"/>
            </p:cNvCxnSpPr>
            <p:nvPr/>
          </p:nvCxnSpPr>
          <p:spPr bwMode="auto">
            <a:xfrm flipH="1" flipV="1">
              <a:off x="2181" y="2640"/>
              <a:ext cx="161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2" name="Group 34"/>
          <p:cNvGrpSpPr>
            <a:grpSpLocks/>
          </p:cNvGrpSpPr>
          <p:nvPr/>
        </p:nvGrpSpPr>
        <p:grpSpPr bwMode="auto">
          <a:xfrm>
            <a:off x="6324600" y="2403475"/>
            <a:ext cx="2225675" cy="2636838"/>
            <a:chOff x="3124" y="1584"/>
            <a:chExt cx="1402" cy="1661"/>
          </a:xfrm>
        </p:grpSpPr>
        <p:sp>
          <p:nvSpPr>
            <p:cNvPr id="45083" name="Oval 35"/>
            <p:cNvSpPr>
              <a:spLocks noChangeArrowheads="1"/>
            </p:cNvSpPr>
            <p:nvPr/>
          </p:nvSpPr>
          <p:spPr bwMode="auto">
            <a:xfrm>
              <a:off x="3797" y="2070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c=y</a:t>
              </a:r>
            </a:p>
          </p:txBody>
        </p:sp>
        <p:sp>
          <p:nvSpPr>
            <p:cNvPr id="45084" name="Oval 36"/>
            <p:cNvSpPr>
              <a:spLocks noChangeArrowheads="1"/>
            </p:cNvSpPr>
            <p:nvPr/>
          </p:nvSpPr>
          <p:spPr bwMode="auto">
            <a:xfrm>
              <a:off x="3548" y="2486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b=x</a:t>
              </a:r>
            </a:p>
          </p:txBody>
        </p:sp>
        <p:sp>
          <p:nvSpPr>
            <p:cNvPr id="45085" name="Oval 37"/>
            <p:cNvSpPr>
              <a:spLocks noChangeArrowheads="1"/>
            </p:cNvSpPr>
            <p:nvPr/>
          </p:nvSpPr>
          <p:spPr bwMode="auto">
            <a:xfrm>
              <a:off x="3440" y="1682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86" name="AutoShape 38"/>
            <p:cNvSpPr>
              <a:spLocks noChangeArrowheads="1"/>
            </p:cNvSpPr>
            <p:nvPr/>
          </p:nvSpPr>
          <p:spPr bwMode="auto">
            <a:xfrm>
              <a:off x="3124" y="211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7" name="AutoShape 39"/>
            <p:cNvSpPr>
              <a:spLocks noChangeArrowheads="1"/>
            </p:cNvSpPr>
            <p:nvPr/>
          </p:nvSpPr>
          <p:spPr bwMode="auto">
            <a:xfrm>
              <a:off x="3362" y="285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8" name="AutoShape 40"/>
            <p:cNvSpPr>
              <a:spLocks noChangeArrowheads="1"/>
            </p:cNvSpPr>
            <p:nvPr/>
          </p:nvSpPr>
          <p:spPr bwMode="auto">
            <a:xfrm>
              <a:off x="3796" y="286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9" name="AutoShape 41"/>
            <p:cNvSpPr>
              <a:spLocks noChangeArrowheads="1"/>
            </p:cNvSpPr>
            <p:nvPr/>
          </p:nvSpPr>
          <p:spPr bwMode="auto">
            <a:xfrm>
              <a:off x="4084" y="255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090" name="AutoShape 42"/>
            <p:cNvCxnSpPr>
              <a:cxnSpLocks noChangeShapeType="1"/>
              <a:stCxn id="45083" idx="4"/>
              <a:endCxn id="45089" idx="0"/>
            </p:cNvCxnSpPr>
            <p:nvPr/>
          </p:nvCxnSpPr>
          <p:spPr bwMode="auto">
            <a:xfrm>
              <a:off x="3999" y="2343"/>
              <a:ext cx="306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AutoShape 43"/>
            <p:cNvCxnSpPr>
              <a:cxnSpLocks noChangeShapeType="1"/>
              <a:stCxn id="45084" idx="4"/>
              <a:endCxn id="45088" idx="0"/>
            </p:cNvCxnSpPr>
            <p:nvPr/>
          </p:nvCxnSpPr>
          <p:spPr bwMode="auto">
            <a:xfrm>
              <a:off x="3754" y="2759"/>
              <a:ext cx="263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2" name="AutoShape 44"/>
            <p:cNvCxnSpPr>
              <a:cxnSpLocks noChangeShapeType="1"/>
              <a:stCxn id="45084" idx="0"/>
              <a:endCxn id="45083" idx="4"/>
            </p:cNvCxnSpPr>
            <p:nvPr/>
          </p:nvCxnSpPr>
          <p:spPr bwMode="auto">
            <a:xfrm flipV="1">
              <a:off x="3754" y="2343"/>
              <a:ext cx="245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AutoShape 45"/>
            <p:cNvCxnSpPr>
              <a:cxnSpLocks noChangeShapeType="1"/>
              <a:stCxn id="45084" idx="4"/>
              <a:endCxn id="45087" idx="0"/>
            </p:cNvCxnSpPr>
            <p:nvPr/>
          </p:nvCxnSpPr>
          <p:spPr bwMode="auto">
            <a:xfrm flipH="1">
              <a:off x="3583" y="2759"/>
              <a:ext cx="171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4" name="AutoShape 46"/>
            <p:cNvCxnSpPr>
              <a:cxnSpLocks noChangeShapeType="1"/>
              <a:stCxn id="45085" idx="4"/>
              <a:endCxn id="45083" idx="0"/>
            </p:cNvCxnSpPr>
            <p:nvPr/>
          </p:nvCxnSpPr>
          <p:spPr bwMode="auto">
            <a:xfrm>
              <a:off x="3638" y="1955"/>
              <a:ext cx="361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5" name="AutoShape 47"/>
            <p:cNvCxnSpPr>
              <a:cxnSpLocks noChangeShapeType="1"/>
              <a:stCxn id="45085" idx="4"/>
              <a:endCxn id="45086" idx="0"/>
            </p:cNvCxnSpPr>
            <p:nvPr/>
          </p:nvCxnSpPr>
          <p:spPr bwMode="auto">
            <a:xfrm flipH="1">
              <a:off x="3345" y="1955"/>
              <a:ext cx="293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6" name="AutoShape 48"/>
            <p:cNvCxnSpPr>
              <a:cxnSpLocks noChangeShapeType="1"/>
              <a:stCxn id="45085" idx="0"/>
            </p:cNvCxnSpPr>
            <p:nvPr/>
          </p:nvCxnSpPr>
          <p:spPr bwMode="auto">
            <a:xfrm flipH="1" flipV="1">
              <a:off x="3473" y="1584"/>
              <a:ext cx="16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3" name="Group 49"/>
          <p:cNvGrpSpPr>
            <a:grpSpLocks/>
          </p:cNvGrpSpPr>
          <p:nvPr/>
        </p:nvGrpSpPr>
        <p:grpSpPr bwMode="auto">
          <a:xfrm>
            <a:off x="8153399" y="4210050"/>
            <a:ext cx="2533650" cy="2052638"/>
            <a:chOff x="4226" y="2652"/>
            <a:chExt cx="1596" cy="1293"/>
          </a:xfrm>
        </p:grpSpPr>
        <p:sp>
          <p:nvSpPr>
            <p:cNvPr id="45069" name="Oval 50"/>
            <p:cNvSpPr>
              <a:spLocks noChangeArrowheads="1"/>
            </p:cNvSpPr>
            <p:nvPr/>
          </p:nvSpPr>
          <p:spPr bwMode="auto">
            <a:xfrm>
              <a:off x="4772" y="2748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b=x</a:t>
              </a:r>
            </a:p>
          </p:txBody>
        </p:sp>
        <p:sp>
          <p:nvSpPr>
            <p:cNvPr id="45070" name="Oval 51"/>
            <p:cNvSpPr>
              <a:spLocks noChangeArrowheads="1"/>
            </p:cNvSpPr>
            <p:nvPr/>
          </p:nvSpPr>
          <p:spPr bwMode="auto">
            <a:xfrm>
              <a:off x="5183" y="3144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c=y</a:t>
              </a:r>
            </a:p>
          </p:txBody>
        </p:sp>
        <p:sp>
          <p:nvSpPr>
            <p:cNvPr id="45071" name="Oval 52"/>
            <p:cNvSpPr>
              <a:spLocks noChangeArrowheads="1"/>
            </p:cNvSpPr>
            <p:nvPr/>
          </p:nvSpPr>
          <p:spPr bwMode="auto">
            <a:xfrm>
              <a:off x="4394" y="3144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72" name="AutoShape 53"/>
            <p:cNvSpPr>
              <a:spLocks noChangeArrowheads="1"/>
            </p:cNvSpPr>
            <p:nvPr/>
          </p:nvSpPr>
          <p:spPr bwMode="auto">
            <a:xfrm>
              <a:off x="4226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3" name="AutoShape 54"/>
            <p:cNvSpPr>
              <a:spLocks noChangeArrowheads="1"/>
            </p:cNvSpPr>
            <p:nvPr/>
          </p:nvSpPr>
          <p:spPr bwMode="auto">
            <a:xfrm>
              <a:off x="4610" y="356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4" name="AutoShape 55"/>
            <p:cNvSpPr>
              <a:spLocks noChangeArrowheads="1"/>
            </p:cNvSpPr>
            <p:nvPr/>
          </p:nvSpPr>
          <p:spPr bwMode="auto">
            <a:xfrm>
              <a:off x="4996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5" name="AutoShape 56"/>
            <p:cNvSpPr>
              <a:spLocks noChangeArrowheads="1"/>
            </p:cNvSpPr>
            <p:nvPr/>
          </p:nvSpPr>
          <p:spPr bwMode="auto">
            <a:xfrm>
              <a:off x="5380" y="355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076" name="AutoShape 57"/>
            <p:cNvCxnSpPr>
              <a:cxnSpLocks noChangeShapeType="1"/>
              <a:stCxn id="45070" idx="4"/>
              <a:endCxn id="45075" idx="0"/>
            </p:cNvCxnSpPr>
            <p:nvPr/>
          </p:nvCxnSpPr>
          <p:spPr bwMode="auto">
            <a:xfrm>
              <a:off x="5385" y="3417"/>
              <a:ext cx="216" cy="1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58"/>
            <p:cNvCxnSpPr>
              <a:cxnSpLocks noChangeShapeType="1"/>
              <a:stCxn id="45070" idx="4"/>
              <a:endCxn id="45074" idx="0"/>
            </p:cNvCxnSpPr>
            <p:nvPr/>
          </p:nvCxnSpPr>
          <p:spPr bwMode="auto">
            <a:xfrm flipH="1">
              <a:off x="5217" y="3417"/>
              <a:ext cx="168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59"/>
            <p:cNvCxnSpPr>
              <a:cxnSpLocks noChangeShapeType="1"/>
              <a:stCxn id="45069" idx="4"/>
              <a:endCxn id="45071" idx="0"/>
            </p:cNvCxnSpPr>
            <p:nvPr/>
          </p:nvCxnSpPr>
          <p:spPr bwMode="auto">
            <a:xfrm flipH="1">
              <a:off x="4592" y="3021"/>
              <a:ext cx="386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9" name="AutoShape 60"/>
            <p:cNvCxnSpPr>
              <a:cxnSpLocks noChangeShapeType="1"/>
              <a:stCxn id="45071" idx="4"/>
              <a:endCxn id="45073" idx="0"/>
            </p:cNvCxnSpPr>
            <p:nvPr/>
          </p:nvCxnSpPr>
          <p:spPr bwMode="auto">
            <a:xfrm>
              <a:off x="4592" y="3417"/>
              <a:ext cx="239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0" name="AutoShape 61"/>
            <p:cNvCxnSpPr>
              <a:cxnSpLocks noChangeShapeType="1"/>
              <a:stCxn id="45069" idx="4"/>
              <a:endCxn id="45070" idx="0"/>
            </p:cNvCxnSpPr>
            <p:nvPr/>
          </p:nvCxnSpPr>
          <p:spPr bwMode="auto">
            <a:xfrm>
              <a:off x="4978" y="3021"/>
              <a:ext cx="407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1" name="AutoShape 62"/>
            <p:cNvCxnSpPr>
              <a:cxnSpLocks noChangeShapeType="1"/>
              <a:stCxn id="45071" idx="4"/>
              <a:endCxn id="45072" idx="0"/>
            </p:cNvCxnSpPr>
            <p:nvPr/>
          </p:nvCxnSpPr>
          <p:spPr bwMode="auto">
            <a:xfrm flipH="1">
              <a:off x="4447" y="3417"/>
              <a:ext cx="145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2" name="AutoShape 63"/>
            <p:cNvCxnSpPr>
              <a:cxnSpLocks noChangeShapeType="1"/>
              <a:stCxn id="45069" idx="0"/>
            </p:cNvCxnSpPr>
            <p:nvPr/>
          </p:nvCxnSpPr>
          <p:spPr bwMode="auto">
            <a:xfrm flipH="1" flipV="1">
              <a:off x="4821" y="2652"/>
              <a:ext cx="157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4" name="Line 64"/>
          <p:cNvSpPr>
            <a:spLocks noChangeShapeType="1"/>
          </p:cNvSpPr>
          <p:nvPr/>
        </p:nvSpPr>
        <p:spPr bwMode="auto">
          <a:xfrm>
            <a:off x="4114800" y="42672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Line 65"/>
          <p:cNvSpPr>
            <a:spLocks noChangeShapeType="1"/>
          </p:cNvSpPr>
          <p:nvPr/>
        </p:nvSpPr>
        <p:spPr bwMode="auto">
          <a:xfrm>
            <a:off x="8455025" y="4038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Text Box 66"/>
          <p:cNvSpPr txBox="1">
            <a:spLocks noChangeArrowheads="1"/>
          </p:cNvSpPr>
          <p:nvPr/>
        </p:nvSpPr>
        <p:spPr bwMode="auto">
          <a:xfrm>
            <a:off x="1676400" y="5683251"/>
            <a:ext cx="207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case 1: single rotation</a:t>
            </a:r>
          </a:p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(a left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067" name="Text Box 67"/>
          <p:cNvSpPr txBox="1">
            <a:spLocks noChangeArrowheads="1"/>
          </p:cNvSpPr>
          <p:nvPr/>
        </p:nvSpPr>
        <p:spPr bwMode="auto">
          <a:xfrm>
            <a:off x="8153400" y="2663825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case 2: double rotation</a:t>
            </a:r>
          </a:p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(a right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, then a left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068" name="Text Box 68"/>
          <p:cNvSpPr txBox="1">
            <a:spLocks noChangeArrowheads="1"/>
          </p:cNvSpPr>
          <p:nvPr/>
        </p:nvSpPr>
        <p:spPr bwMode="auto">
          <a:xfrm>
            <a:off x="4038600" y="2438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(other two cases are symmetrical)</a:t>
            </a:r>
          </a:p>
        </p:txBody>
      </p:sp>
    </p:spTree>
    <p:extLst>
      <p:ext uri="{BB962C8B-B14F-4D97-AF65-F5344CB8AC3E}">
        <p14:creationId xmlns:p14="http://schemas.microsoft.com/office/powerpoint/2010/main" val="20215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3890" y="3892915"/>
            <a:ext cx="5550421" cy="2962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Insertion Example, continued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295401"/>
            <a:ext cx="4572000" cy="2530475"/>
          </a:xfrm>
          <a:solidFill>
            <a:schemeClr val="tx1"/>
          </a:solidFill>
        </p:spPr>
      </p:pic>
      <p:sp>
        <p:nvSpPr>
          <p:cNvPr id="46277" name="Text Box 199"/>
          <p:cNvSpPr txBox="1">
            <a:spLocks noChangeArrowheads="1"/>
          </p:cNvSpPr>
          <p:nvPr/>
        </p:nvSpPr>
        <p:spPr bwMode="auto">
          <a:xfrm>
            <a:off x="3124200" y="3332074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24A63E"/>
                </a:solidFill>
                <a:latin typeface="Times New Roman" panose="02020603050405020304" pitchFamily="18" charset="0"/>
              </a:rPr>
              <a:t>unbalanced...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42558" y="4007216"/>
            <a:ext cx="5254836" cy="2847976"/>
            <a:chOff x="5186152" y="3646488"/>
            <a:chExt cx="5254836" cy="2847976"/>
          </a:xfrm>
        </p:grpSpPr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6962776" y="5845176"/>
              <a:ext cx="9525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6983413" y="5997576"/>
              <a:ext cx="55562" cy="53975"/>
            </a:xfrm>
            <a:custGeom>
              <a:avLst/>
              <a:gdLst>
                <a:gd name="T0" fmla="*/ 0 w 35"/>
                <a:gd name="T1" fmla="*/ 0 h 34"/>
                <a:gd name="T2" fmla="*/ 0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4"/>
                <a:gd name="T14" fmla="*/ 35 w 3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4">
                  <a:moveTo>
                    <a:pt x="0" y="0"/>
                  </a:moveTo>
                  <a:lnTo>
                    <a:pt x="0" y="14"/>
                  </a:lnTo>
                  <a:lnTo>
                    <a:pt x="21" y="34"/>
                  </a:lnTo>
                  <a:lnTo>
                    <a:pt x="35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auto">
            <a:xfrm>
              <a:off x="7104063" y="6073775"/>
              <a:ext cx="87312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7258051" y="6084889"/>
              <a:ext cx="984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7421563" y="6084889"/>
              <a:ext cx="87312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auto">
            <a:xfrm>
              <a:off x="7573963" y="6073775"/>
              <a:ext cx="87312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42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auto">
            <a:xfrm>
              <a:off x="7727950" y="6019801"/>
              <a:ext cx="76200" cy="42863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7"/>
                <a:gd name="T14" fmla="*/ 48 w 4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7">
                  <a:moveTo>
                    <a:pt x="0" y="27"/>
                  </a:moveTo>
                  <a:lnTo>
                    <a:pt x="27" y="20"/>
                  </a:lnTo>
                  <a:lnTo>
                    <a:pt x="48" y="7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7826375" y="5876926"/>
              <a:ext cx="20638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auto">
            <a:xfrm>
              <a:off x="7847013" y="5713413"/>
              <a:ext cx="11112" cy="87312"/>
            </a:xfrm>
            <a:custGeom>
              <a:avLst/>
              <a:gdLst>
                <a:gd name="T0" fmla="*/ 0 w 7"/>
                <a:gd name="T1" fmla="*/ 2147483647 h 55"/>
                <a:gd name="T2" fmla="*/ 2147483647 w 7"/>
                <a:gd name="T3" fmla="*/ 2147483647 h 55"/>
                <a:gd name="T4" fmla="*/ 0 w 7"/>
                <a:gd name="T5" fmla="*/ 0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0" y="55"/>
                  </a:moveTo>
                  <a:lnTo>
                    <a:pt x="7" y="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>
              <a:off x="7793038" y="5570539"/>
              <a:ext cx="44450" cy="77787"/>
            </a:xfrm>
            <a:custGeom>
              <a:avLst/>
              <a:gdLst>
                <a:gd name="T0" fmla="*/ 2147483647 w 28"/>
                <a:gd name="T1" fmla="*/ 2147483647 h 49"/>
                <a:gd name="T2" fmla="*/ 2147483647 w 28"/>
                <a:gd name="T3" fmla="*/ 2147483647 h 49"/>
                <a:gd name="T4" fmla="*/ 0 w 28"/>
                <a:gd name="T5" fmla="*/ 0 h 49"/>
                <a:gd name="T6" fmla="*/ 0 60000 65536"/>
                <a:gd name="T7" fmla="*/ 0 60000 65536"/>
                <a:gd name="T8" fmla="*/ 0 60000 65536"/>
                <a:gd name="T9" fmla="*/ 0 w 28"/>
                <a:gd name="T10" fmla="*/ 0 h 49"/>
                <a:gd name="T11" fmla="*/ 28 w 2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9">
                  <a:moveTo>
                    <a:pt x="28" y="49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H="1" flipV="1">
              <a:off x="7716838" y="5440363"/>
              <a:ext cx="428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H="1" flipV="1">
              <a:off x="7629526" y="5308600"/>
              <a:ext cx="53975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H="1" flipV="1">
              <a:off x="7542214" y="5176839"/>
              <a:ext cx="53975" cy="77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auto">
            <a:xfrm>
              <a:off x="7432675" y="5068889"/>
              <a:ext cx="65088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auto">
            <a:xfrm>
              <a:off x="7289800" y="5046663"/>
              <a:ext cx="76200" cy="42862"/>
            </a:xfrm>
            <a:custGeom>
              <a:avLst/>
              <a:gdLst>
                <a:gd name="T0" fmla="*/ 2147483647 w 48"/>
                <a:gd name="T1" fmla="*/ 0 h 27"/>
                <a:gd name="T2" fmla="*/ 2147483647 w 48"/>
                <a:gd name="T3" fmla="*/ 2147483647 h 27"/>
                <a:gd name="T4" fmla="*/ 0 w 48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48"/>
                <a:gd name="T10" fmla="*/ 0 h 27"/>
                <a:gd name="T11" fmla="*/ 48 w 4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7">
                  <a:moveTo>
                    <a:pt x="48" y="0"/>
                  </a:moveTo>
                  <a:lnTo>
                    <a:pt x="14" y="14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H="1">
              <a:off x="7191376" y="5133975"/>
              <a:ext cx="555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auto">
            <a:xfrm>
              <a:off x="7104063" y="5264150"/>
              <a:ext cx="55562" cy="77788"/>
            </a:xfrm>
            <a:custGeom>
              <a:avLst/>
              <a:gdLst>
                <a:gd name="T0" fmla="*/ 2147483647 w 35"/>
                <a:gd name="T1" fmla="*/ 0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35"/>
                <a:gd name="T10" fmla="*/ 0 h 49"/>
                <a:gd name="T11" fmla="*/ 35 w 35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49">
                  <a:moveTo>
                    <a:pt x="35" y="0"/>
                  </a:moveTo>
                  <a:lnTo>
                    <a:pt x="14" y="28"/>
                  </a:lnTo>
                  <a:lnTo>
                    <a:pt x="0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flipH="1">
              <a:off x="7027863" y="5395913"/>
              <a:ext cx="428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auto">
            <a:xfrm>
              <a:off x="6962775" y="5538788"/>
              <a:ext cx="31750" cy="76200"/>
            </a:xfrm>
            <a:custGeom>
              <a:avLst/>
              <a:gdLst>
                <a:gd name="T0" fmla="*/ 2147483647 w 20"/>
                <a:gd name="T1" fmla="*/ 0 h 48"/>
                <a:gd name="T2" fmla="*/ 0 w 20"/>
                <a:gd name="T3" fmla="*/ 2147483647 h 48"/>
                <a:gd name="T4" fmla="*/ 0 w 20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20"/>
                <a:gd name="T10" fmla="*/ 0 h 48"/>
                <a:gd name="T11" fmla="*/ 20 w 2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8">
                  <a:moveTo>
                    <a:pt x="20" y="0"/>
                  </a:moveTo>
                  <a:lnTo>
                    <a:pt x="0" y="41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6962775" y="56911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7924800" y="5845176"/>
              <a:ext cx="1588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7935914" y="599757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147483647 w 34"/>
                <a:gd name="T3" fmla="*/ 2147483647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4"/>
                <a:gd name="T14" fmla="*/ 34 w 3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4">
                  <a:moveTo>
                    <a:pt x="0" y="0"/>
                  </a:moveTo>
                  <a:lnTo>
                    <a:pt x="6" y="14"/>
                  </a:lnTo>
                  <a:lnTo>
                    <a:pt x="20" y="34"/>
                  </a:lnTo>
                  <a:lnTo>
                    <a:pt x="34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>
              <a:off x="8054976" y="6073775"/>
              <a:ext cx="87313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>
              <a:off x="8220076" y="6084889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8372476" y="6084889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30"/>
            <p:cNvSpPr>
              <a:spLocks/>
            </p:cNvSpPr>
            <p:nvPr/>
          </p:nvSpPr>
          <p:spPr bwMode="auto">
            <a:xfrm>
              <a:off x="8524875" y="6073775"/>
              <a:ext cx="88900" cy="1588"/>
            </a:xfrm>
            <a:custGeom>
              <a:avLst/>
              <a:gdLst>
                <a:gd name="T0" fmla="*/ 0 w 56"/>
                <a:gd name="T1" fmla="*/ 0 h 1588"/>
                <a:gd name="T2" fmla="*/ 2147483647 w 56"/>
                <a:gd name="T3" fmla="*/ 0 h 1588"/>
                <a:gd name="T4" fmla="*/ 2147483647 w 56"/>
                <a:gd name="T5" fmla="*/ 0 h 1588"/>
                <a:gd name="T6" fmla="*/ 0 60000 65536"/>
                <a:gd name="T7" fmla="*/ 0 60000 65536"/>
                <a:gd name="T8" fmla="*/ 0 60000 65536"/>
                <a:gd name="T9" fmla="*/ 0 w 56"/>
                <a:gd name="T10" fmla="*/ 0 h 1588"/>
                <a:gd name="T11" fmla="*/ 56 w 56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88">
                  <a:moveTo>
                    <a:pt x="0" y="0"/>
                  </a:moveTo>
                  <a:lnTo>
                    <a:pt x="42" y="0"/>
                  </a:lnTo>
                  <a:lnTo>
                    <a:pt x="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1" name="Freeform 31"/>
            <p:cNvSpPr>
              <a:spLocks/>
            </p:cNvSpPr>
            <p:nvPr/>
          </p:nvSpPr>
          <p:spPr bwMode="auto">
            <a:xfrm>
              <a:off x="8678863" y="6019801"/>
              <a:ext cx="76200" cy="42863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7"/>
                <a:gd name="T14" fmla="*/ 48 w 4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7">
                  <a:moveTo>
                    <a:pt x="0" y="27"/>
                  </a:moveTo>
                  <a:lnTo>
                    <a:pt x="27" y="20"/>
                  </a:lnTo>
                  <a:lnTo>
                    <a:pt x="48" y="7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V="1">
              <a:off x="8777289" y="5876926"/>
              <a:ext cx="22225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auto">
            <a:xfrm>
              <a:off x="8810625" y="5713413"/>
              <a:ext cx="1588" cy="87312"/>
            </a:xfrm>
            <a:custGeom>
              <a:avLst/>
              <a:gdLst>
                <a:gd name="T0" fmla="*/ 0 w 1588"/>
                <a:gd name="T1" fmla="*/ 2147483647 h 55"/>
                <a:gd name="T2" fmla="*/ 0 w 1588"/>
                <a:gd name="T3" fmla="*/ 2147483647 h 55"/>
                <a:gd name="T4" fmla="*/ 0 w 1588"/>
                <a:gd name="T5" fmla="*/ 0 h 55"/>
                <a:gd name="T6" fmla="*/ 0 60000 65536"/>
                <a:gd name="T7" fmla="*/ 0 60000 65536"/>
                <a:gd name="T8" fmla="*/ 0 60000 65536"/>
                <a:gd name="T9" fmla="*/ 0 w 1588"/>
                <a:gd name="T10" fmla="*/ 0 h 55"/>
                <a:gd name="T11" fmla="*/ 1588 w 158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55">
                  <a:moveTo>
                    <a:pt x="0" y="55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auto">
            <a:xfrm>
              <a:off x="8743950" y="5570539"/>
              <a:ext cx="44450" cy="77787"/>
            </a:xfrm>
            <a:custGeom>
              <a:avLst/>
              <a:gdLst>
                <a:gd name="T0" fmla="*/ 2147483647 w 28"/>
                <a:gd name="T1" fmla="*/ 2147483647 h 49"/>
                <a:gd name="T2" fmla="*/ 2147483647 w 28"/>
                <a:gd name="T3" fmla="*/ 2147483647 h 49"/>
                <a:gd name="T4" fmla="*/ 0 w 28"/>
                <a:gd name="T5" fmla="*/ 0 h 49"/>
                <a:gd name="T6" fmla="*/ 0 60000 65536"/>
                <a:gd name="T7" fmla="*/ 0 60000 65536"/>
                <a:gd name="T8" fmla="*/ 0 60000 65536"/>
                <a:gd name="T9" fmla="*/ 0 w 28"/>
                <a:gd name="T10" fmla="*/ 0 h 49"/>
                <a:gd name="T11" fmla="*/ 28 w 2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9">
                  <a:moveTo>
                    <a:pt x="28" y="49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H="1" flipV="1">
              <a:off x="8667750" y="5440363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 flipV="1">
              <a:off x="8591551" y="5308600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flipH="1" flipV="1">
              <a:off x="8493126" y="5176839"/>
              <a:ext cx="53975" cy="77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auto">
            <a:xfrm>
              <a:off x="8383589" y="5068889"/>
              <a:ext cx="65087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auto">
            <a:xfrm>
              <a:off x="8240714" y="5046663"/>
              <a:ext cx="77787" cy="42862"/>
            </a:xfrm>
            <a:custGeom>
              <a:avLst/>
              <a:gdLst>
                <a:gd name="T0" fmla="*/ 2147483647 w 49"/>
                <a:gd name="T1" fmla="*/ 0 h 27"/>
                <a:gd name="T2" fmla="*/ 2147483647 w 49"/>
                <a:gd name="T3" fmla="*/ 2147483647 h 27"/>
                <a:gd name="T4" fmla="*/ 0 w 49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49"/>
                <a:gd name="T10" fmla="*/ 0 h 27"/>
                <a:gd name="T11" fmla="*/ 49 w 4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27">
                  <a:moveTo>
                    <a:pt x="49" y="0"/>
                  </a:moveTo>
                  <a:lnTo>
                    <a:pt x="21" y="14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>
              <a:off x="8142288" y="5133975"/>
              <a:ext cx="555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auto">
            <a:xfrm>
              <a:off x="8054976" y="5264150"/>
              <a:ext cx="55563" cy="77788"/>
            </a:xfrm>
            <a:custGeom>
              <a:avLst/>
              <a:gdLst>
                <a:gd name="T0" fmla="*/ 2147483647 w 35"/>
                <a:gd name="T1" fmla="*/ 0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35"/>
                <a:gd name="T10" fmla="*/ 0 h 49"/>
                <a:gd name="T11" fmla="*/ 35 w 35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49">
                  <a:moveTo>
                    <a:pt x="35" y="0"/>
                  </a:moveTo>
                  <a:lnTo>
                    <a:pt x="14" y="28"/>
                  </a:lnTo>
                  <a:lnTo>
                    <a:pt x="0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flipH="1">
              <a:off x="7978775" y="5395913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auto">
            <a:xfrm>
              <a:off x="7924800" y="5538788"/>
              <a:ext cx="20638" cy="76200"/>
            </a:xfrm>
            <a:custGeom>
              <a:avLst/>
              <a:gdLst>
                <a:gd name="T0" fmla="*/ 2147483647 w 13"/>
                <a:gd name="T1" fmla="*/ 0 h 48"/>
                <a:gd name="T2" fmla="*/ 0 w 13"/>
                <a:gd name="T3" fmla="*/ 2147483647 h 48"/>
                <a:gd name="T4" fmla="*/ 0 w 13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13"/>
                <a:gd name="T10" fmla="*/ 0 h 48"/>
                <a:gd name="T11" fmla="*/ 13 w 1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8">
                  <a:moveTo>
                    <a:pt x="13" y="0"/>
                  </a:moveTo>
                  <a:lnTo>
                    <a:pt x="0" y="41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7924800" y="56911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45"/>
            <p:cNvSpPr>
              <a:spLocks/>
            </p:cNvSpPr>
            <p:nvPr/>
          </p:nvSpPr>
          <p:spPr bwMode="auto">
            <a:xfrm>
              <a:off x="8996363" y="5440363"/>
              <a:ext cx="11112" cy="87312"/>
            </a:xfrm>
            <a:custGeom>
              <a:avLst/>
              <a:gdLst>
                <a:gd name="T0" fmla="*/ 0 w 7"/>
                <a:gd name="T1" fmla="*/ 0 h 55"/>
                <a:gd name="T2" fmla="*/ 0 w 7"/>
                <a:gd name="T3" fmla="*/ 2147483647 h 55"/>
                <a:gd name="T4" fmla="*/ 2147483647 w 7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0" y="0"/>
                  </a:moveTo>
                  <a:lnTo>
                    <a:pt x="0" y="48"/>
                  </a:lnTo>
                  <a:lnTo>
                    <a:pt x="7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9061451" y="5559425"/>
              <a:ext cx="8731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9213851" y="5570539"/>
              <a:ext cx="87313" cy="1587"/>
            </a:xfrm>
            <a:custGeom>
              <a:avLst/>
              <a:gdLst>
                <a:gd name="T0" fmla="*/ 0 w 55"/>
                <a:gd name="T1" fmla="*/ 0 h 1587"/>
                <a:gd name="T2" fmla="*/ 2147483647 w 55"/>
                <a:gd name="T3" fmla="*/ 0 h 1587"/>
                <a:gd name="T4" fmla="*/ 2147483647 w 55"/>
                <a:gd name="T5" fmla="*/ 0 h 1587"/>
                <a:gd name="T6" fmla="*/ 0 60000 65536"/>
                <a:gd name="T7" fmla="*/ 0 60000 65536"/>
                <a:gd name="T8" fmla="*/ 0 60000 65536"/>
                <a:gd name="T9" fmla="*/ 0 w 55"/>
                <a:gd name="T10" fmla="*/ 0 h 1587"/>
                <a:gd name="T11" fmla="*/ 55 w 55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7">
                  <a:moveTo>
                    <a:pt x="0" y="0"/>
                  </a:moveTo>
                  <a:lnTo>
                    <a:pt x="7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>
              <a:off x="9367838" y="5549901"/>
              <a:ext cx="76200" cy="9525"/>
            </a:xfrm>
            <a:custGeom>
              <a:avLst/>
              <a:gdLst>
                <a:gd name="T0" fmla="*/ 0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0 h 6"/>
                <a:gd name="T6" fmla="*/ 0 60000 65536"/>
                <a:gd name="T7" fmla="*/ 0 60000 65536"/>
                <a:gd name="T8" fmla="*/ 0 60000 65536"/>
                <a:gd name="T9" fmla="*/ 0 w 48"/>
                <a:gd name="T10" fmla="*/ 0 h 6"/>
                <a:gd name="T11" fmla="*/ 48 w 4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6">
                  <a:moveTo>
                    <a:pt x="0" y="6"/>
                  </a:moveTo>
                  <a:lnTo>
                    <a:pt x="41" y="6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9" name="Freeform 49"/>
            <p:cNvSpPr>
              <a:spLocks/>
            </p:cNvSpPr>
            <p:nvPr/>
          </p:nvSpPr>
          <p:spPr bwMode="auto">
            <a:xfrm>
              <a:off x="9477375" y="5395913"/>
              <a:ext cx="1588" cy="87312"/>
            </a:xfrm>
            <a:custGeom>
              <a:avLst/>
              <a:gdLst>
                <a:gd name="T0" fmla="*/ 0 w 1588"/>
                <a:gd name="T1" fmla="*/ 2147483647 h 55"/>
                <a:gd name="T2" fmla="*/ 0 w 1588"/>
                <a:gd name="T3" fmla="*/ 2147483647 h 55"/>
                <a:gd name="T4" fmla="*/ 0 w 1588"/>
                <a:gd name="T5" fmla="*/ 0 h 55"/>
                <a:gd name="T6" fmla="*/ 0 60000 65536"/>
                <a:gd name="T7" fmla="*/ 0 60000 65536"/>
                <a:gd name="T8" fmla="*/ 0 60000 65536"/>
                <a:gd name="T9" fmla="*/ 0 w 1588"/>
                <a:gd name="T10" fmla="*/ 0 h 55"/>
                <a:gd name="T11" fmla="*/ 1588 w 158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55">
                  <a:moveTo>
                    <a:pt x="0" y="55"/>
                  </a:moveTo>
                  <a:lnTo>
                    <a:pt x="0" y="4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flipH="1" flipV="1">
              <a:off x="9421813" y="5254625"/>
              <a:ext cx="555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9345613" y="5133975"/>
              <a:ext cx="44450" cy="65088"/>
            </a:xfrm>
            <a:custGeom>
              <a:avLst/>
              <a:gdLst>
                <a:gd name="T0" fmla="*/ 2147483647 w 28"/>
                <a:gd name="T1" fmla="*/ 2147483647 h 41"/>
                <a:gd name="T2" fmla="*/ 2147483647 w 28"/>
                <a:gd name="T3" fmla="*/ 2147483647 h 41"/>
                <a:gd name="T4" fmla="*/ 0 w 28"/>
                <a:gd name="T5" fmla="*/ 0 h 41"/>
                <a:gd name="T6" fmla="*/ 0 60000 65536"/>
                <a:gd name="T7" fmla="*/ 0 60000 65536"/>
                <a:gd name="T8" fmla="*/ 0 60000 65536"/>
                <a:gd name="T9" fmla="*/ 0 w 28"/>
                <a:gd name="T10" fmla="*/ 0 h 41"/>
                <a:gd name="T11" fmla="*/ 28 w 28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1">
                  <a:moveTo>
                    <a:pt x="28" y="41"/>
                  </a:moveTo>
                  <a:lnTo>
                    <a:pt x="7" y="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2" name="Freeform 52"/>
            <p:cNvSpPr>
              <a:spLocks/>
            </p:cNvSpPr>
            <p:nvPr/>
          </p:nvSpPr>
          <p:spPr bwMode="auto">
            <a:xfrm>
              <a:off x="9236075" y="5024439"/>
              <a:ext cx="65088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28" y="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9115426" y="5035550"/>
              <a:ext cx="66675" cy="65088"/>
            </a:xfrm>
            <a:custGeom>
              <a:avLst/>
              <a:gdLst>
                <a:gd name="T0" fmla="*/ 2147483647 w 42"/>
                <a:gd name="T1" fmla="*/ 0 h 41"/>
                <a:gd name="T2" fmla="*/ 2147483647 w 42"/>
                <a:gd name="T3" fmla="*/ 2147483647 h 41"/>
                <a:gd name="T4" fmla="*/ 0 w 42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42"/>
                <a:gd name="T10" fmla="*/ 0 h 41"/>
                <a:gd name="T11" fmla="*/ 42 w 42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1">
                  <a:moveTo>
                    <a:pt x="42" y="0"/>
                  </a:moveTo>
                  <a:lnTo>
                    <a:pt x="28" y="7"/>
                  </a:lnTo>
                  <a:lnTo>
                    <a:pt x="0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4" name="Line 54"/>
            <p:cNvSpPr>
              <a:spLocks noChangeShapeType="1"/>
            </p:cNvSpPr>
            <p:nvPr/>
          </p:nvSpPr>
          <p:spPr bwMode="auto">
            <a:xfrm flipH="1">
              <a:off x="9039225" y="5156200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8996363" y="5286376"/>
              <a:ext cx="11112" cy="87313"/>
            </a:xfrm>
            <a:custGeom>
              <a:avLst/>
              <a:gdLst>
                <a:gd name="T0" fmla="*/ 2147483647 w 7"/>
                <a:gd name="T1" fmla="*/ 0 h 55"/>
                <a:gd name="T2" fmla="*/ 0 w 7"/>
                <a:gd name="T3" fmla="*/ 2147483647 h 55"/>
                <a:gd name="T4" fmla="*/ 0 w 7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7" y="0"/>
                  </a:moveTo>
                  <a:lnTo>
                    <a:pt x="0" y="21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9520239" y="5822951"/>
              <a:ext cx="1587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Freeform 57"/>
            <p:cNvSpPr>
              <a:spLocks/>
            </p:cNvSpPr>
            <p:nvPr/>
          </p:nvSpPr>
          <p:spPr bwMode="auto">
            <a:xfrm>
              <a:off x="9531351" y="5975350"/>
              <a:ext cx="55563" cy="65088"/>
            </a:xfrm>
            <a:custGeom>
              <a:avLst/>
              <a:gdLst>
                <a:gd name="T0" fmla="*/ 0 w 35"/>
                <a:gd name="T1" fmla="*/ 0 h 41"/>
                <a:gd name="T2" fmla="*/ 2147483647 w 35"/>
                <a:gd name="T3" fmla="*/ 2147483647 h 41"/>
                <a:gd name="T4" fmla="*/ 2147483647 w 35"/>
                <a:gd name="T5" fmla="*/ 2147483647 h 41"/>
                <a:gd name="T6" fmla="*/ 2147483647 w 35"/>
                <a:gd name="T7" fmla="*/ 214748364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1"/>
                <a:gd name="T14" fmla="*/ 35 w 35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1">
                  <a:moveTo>
                    <a:pt x="0" y="0"/>
                  </a:moveTo>
                  <a:lnTo>
                    <a:pt x="7" y="21"/>
                  </a:lnTo>
                  <a:lnTo>
                    <a:pt x="28" y="41"/>
                  </a:lnTo>
                  <a:lnTo>
                    <a:pt x="35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8" name="Freeform 58"/>
            <p:cNvSpPr>
              <a:spLocks/>
            </p:cNvSpPr>
            <p:nvPr/>
          </p:nvSpPr>
          <p:spPr bwMode="auto">
            <a:xfrm>
              <a:off x="9652001" y="6051551"/>
              <a:ext cx="87313" cy="11113"/>
            </a:xfrm>
            <a:custGeom>
              <a:avLst/>
              <a:gdLst>
                <a:gd name="T0" fmla="*/ 0 w 55"/>
                <a:gd name="T1" fmla="*/ 0 h 7"/>
                <a:gd name="T2" fmla="*/ 2147483647 w 55"/>
                <a:gd name="T3" fmla="*/ 2147483647 h 7"/>
                <a:gd name="T4" fmla="*/ 2147483647 w 55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55"/>
                <a:gd name="T10" fmla="*/ 0 h 7"/>
                <a:gd name="T11" fmla="*/ 55 w 5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">
                  <a:moveTo>
                    <a:pt x="0" y="0"/>
                  </a:moveTo>
                  <a:lnTo>
                    <a:pt x="34" y="7"/>
                  </a:lnTo>
                  <a:lnTo>
                    <a:pt x="55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9804401" y="6062664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60"/>
            <p:cNvSpPr>
              <a:spLocks/>
            </p:cNvSpPr>
            <p:nvPr/>
          </p:nvSpPr>
          <p:spPr bwMode="auto">
            <a:xfrm>
              <a:off x="9958388" y="6062663"/>
              <a:ext cx="87312" cy="11112"/>
            </a:xfrm>
            <a:custGeom>
              <a:avLst/>
              <a:gdLst>
                <a:gd name="T0" fmla="*/ 0 w 55"/>
                <a:gd name="T1" fmla="*/ 0 h 7"/>
                <a:gd name="T2" fmla="*/ 0 w 55"/>
                <a:gd name="T3" fmla="*/ 2147483647 h 7"/>
                <a:gd name="T4" fmla="*/ 2147483647 w 55"/>
                <a:gd name="T5" fmla="*/ 0 h 7"/>
                <a:gd name="T6" fmla="*/ 0 60000 65536"/>
                <a:gd name="T7" fmla="*/ 0 60000 65536"/>
                <a:gd name="T8" fmla="*/ 0 60000 65536"/>
                <a:gd name="T9" fmla="*/ 0 w 55"/>
                <a:gd name="T10" fmla="*/ 0 h 7"/>
                <a:gd name="T11" fmla="*/ 55 w 5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">
                  <a:moveTo>
                    <a:pt x="0" y="0"/>
                  </a:moveTo>
                  <a:lnTo>
                    <a:pt x="0" y="7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10110788" y="6062664"/>
              <a:ext cx="87312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flipV="1">
              <a:off x="10264776" y="6040438"/>
              <a:ext cx="87313" cy="111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Freeform 63"/>
            <p:cNvSpPr>
              <a:spLocks/>
            </p:cNvSpPr>
            <p:nvPr/>
          </p:nvSpPr>
          <p:spPr bwMode="auto">
            <a:xfrm>
              <a:off x="10394951" y="5921375"/>
              <a:ext cx="22225" cy="76200"/>
            </a:xfrm>
            <a:custGeom>
              <a:avLst/>
              <a:gdLst>
                <a:gd name="T0" fmla="*/ 0 w 14"/>
                <a:gd name="T1" fmla="*/ 2147483647 h 48"/>
                <a:gd name="T2" fmla="*/ 2147483647 w 14"/>
                <a:gd name="T3" fmla="*/ 2147483647 h 48"/>
                <a:gd name="T4" fmla="*/ 2147483647 w 14"/>
                <a:gd name="T5" fmla="*/ 0 h 48"/>
                <a:gd name="T6" fmla="*/ 0 60000 65536"/>
                <a:gd name="T7" fmla="*/ 0 60000 65536"/>
                <a:gd name="T8" fmla="*/ 0 60000 65536"/>
                <a:gd name="T9" fmla="*/ 0 w 14"/>
                <a:gd name="T10" fmla="*/ 0 h 48"/>
                <a:gd name="T11" fmla="*/ 14 w 1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8">
                  <a:moveTo>
                    <a:pt x="0" y="48"/>
                  </a:moveTo>
                  <a:lnTo>
                    <a:pt x="7" y="34"/>
                  </a:lnTo>
                  <a:lnTo>
                    <a:pt x="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flipV="1">
              <a:off x="10439400" y="57673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65"/>
            <p:cNvSpPr>
              <a:spLocks/>
            </p:cNvSpPr>
            <p:nvPr/>
          </p:nvSpPr>
          <p:spPr bwMode="auto">
            <a:xfrm>
              <a:off x="10417176" y="5614988"/>
              <a:ext cx="22225" cy="87312"/>
            </a:xfrm>
            <a:custGeom>
              <a:avLst/>
              <a:gdLst>
                <a:gd name="T0" fmla="*/ 2147483647 w 14"/>
                <a:gd name="T1" fmla="*/ 2147483647 h 55"/>
                <a:gd name="T2" fmla="*/ 2147483647 w 14"/>
                <a:gd name="T3" fmla="*/ 0 h 55"/>
                <a:gd name="T4" fmla="*/ 0 w 14"/>
                <a:gd name="T5" fmla="*/ 0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14" y="55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flipH="1" flipV="1">
              <a:off x="10340976" y="5483225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 flipH="1" flipV="1">
              <a:off x="10264776" y="5353050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68"/>
            <p:cNvSpPr>
              <a:spLocks/>
            </p:cNvSpPr>
            <p:nvPr/>
          </p:nvSpPr>
          <p:spPr bwMode="auto">
            <a:xfrm>
              <a:off x="10175875" y="5221288"/>
              <a:ext cx="44450" cy="76200"/>
            </a:xfrm>
            <a:custGeom>
              <a:avLst/>
              <a:gdLst>
                <a:gd name="T0" fmla="*/ 2147483647 w 28"/>
                <a:gd name="T1" fmla="*/ 2147483647 h 48"/>
                <a:gd name="T2" fmla="*/ 2147483647 w 28"/>
                <a:gd name="T3" fmla="*/ 2147483647 h 48"/>
                <a:gd name="T4" fmla="*/ 0 w 28"/>
                <a:gd name="T5" fmla="*/ 0 h 48"/>
                <a:gd name="T6" fmla="*/ 0 60000 65536"/>
                <a:gd name="T7" fmla="*/ 0 60000 65536"/>
                <a:gd name="T8" fmla="*/ 0 60000 65536"/>
                <a:gd name="T9" fmla="*/ 0 w 28"/>
                <a:gd name="T10" fmla="*/ 0 h 48"/>
                <a:gd name="T11" fmla="*/ 28 w 2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8">
                  <a:moveTo>
                    <a:pt x="28" y="48"/>
                  </a:moveTo>
                  <a:lnTo>
                    <a:pt x="21" y="3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flipH="1" flipV="1">
              <a:off x="10079039" y="5100639"/>
              <a:ext cx="53975" cy="650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70"/>
            <p:cNvSpPr>
              <a:spLocks/>
            </p:cNvSpPr>
            <p:nvPr/>
          </p:nvSpPr>
          <p:spPr bwMode="auto">
            <a:xfrm>
              <a:off x="9958388" y="5013325"/>
              <a:ext cx="76200" cy="44450"/>
            </a:xfrm>
            <a:custGeom>
              <a:avLst/>
              <a:gdLst>
                <a:gd name="T0" fmla="*/ 2147483647 w 48"/>
                <a:gd name="T1" fmla="*/ 2147483647 h 28"/>
                <a:gd name="T2" fmla="*/ 2147483647 w 48"/>
                <a:gd name="T3" fmla="*/ 2147483647 h 28"/>
                <a:gd name="T4" fmla="*/ 0 w 48"/>
                <a:gd name="T5" fmla="*/ 0 h 28"/>
                <a:gd name="T6" fmla="*/ 0 60000 65536"/>
                <a:gd name="T7" fmla="*/ 0 60000 65536"/>
                <a:gd name="T8" fmla="*/ 0 60000 65536"/>
                <a:gd name="T9" fmla="*/ 0 w 48"/>
                <a:gd name="T10" fmla="*/ 0 h 28"/>
                <a:gd name="T11" fmla="*/ 48 w 4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8">
                  <a:moveTo>
                    <a:pt x="48" y="28"/>
                  </a:moveTo>
                  <a:lnTo>
                    <a:pt x="20" y="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1" name="Freeform 71"/>
            <p:cNvSpPr>
              <a:spLocks/>
            </p:cNvSpPr>
            <p:nvPr/>
          </p:nvSpPr>
          <p:spPr bwMode="auto">
            <a:xfrm>
              <a:off x="9826625" y="5024439"/>
              <a:ext cx="65088" cy="53975"/>
            </a:xfrm>
            <a:custGeom>
              <a:avLst/>
              <a:gdLst>
                <a:gd name="T0" fmla="*/ 2147483647 w 41"/>
                <a:gd name="T1" fmla="*/ 0 h 34"/>
                <a:gd name="T2" fmla="*/ 2147483647 w 41"/>
                <a:gd name="T3" fmla="*/ 0 h 34"/>
                <a:gd name="T4" fmla="*/ 0 w 41"/>
                <a:gd name="T5" fmla="*/ 2147483647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0"/>
                  </a:moveTo>
                  <a:lnTo>
                    <a:pt x="35" y="0"/>
                  </a:lnTo>
                  <a:lnTo>
                    <a:pt x="0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flipH="1">
              <a:off x="9739313" y="5133975"/>
              <a:ext cx="4445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73"/>
            <p:cNvSpPr>
              <a:spLocks/>
            </p:cNvSpPr>
            <p:nvPr/>
          </p:nvSpPr>
          <p:spPr bwMode="auto">
            <a:xfrm>
              <a:off x="9652001" y="5254625"/>
              <a:ext cx="42863" cy="76200"/>
            </a:xfrm>
            <a:custGeom>
              <a:avLst/>
              <a:gdLst>
                <a:gd name="T0" fmla="*/ 2147483647 w 27"/>
                <a:gd name="T1" fmla="*/ 0 h 48"/>
                <a:gd name="T2" fmla="*/ 2147483647 w 27"/>
                <a:gd name="T3" fmla="*/ 2147483647 h 48"/>
                <a:gd name="T4" fmla="*/ 0 w 27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27"/>
                <a:gd name="T10" fmla="*/ 0 h 48"/>
                <a:gd name="T11" fmla="*/ 27 w 27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48">
                  <a:moveTo>
                    <a:pt x="27" y="0"/>
                  </a:moveTo>
                  <a:lnTo>
                    <a:pt x="21" y="13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 flipH="1">
              <a:off x="9564689" y="5384800"/>
              <a:ext cx="53975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75"/>
            <p:cNvSpPr>
              <a:spLocks/>
            </p:cNvSpPr>
            <p:nvPr/>
          </p:nvSpPr>
          <p:spPr bwMode="auto">
            <a:xfrm>
              <a:off x="9520239" y="5516563"/>
              <a:ext cx="22225" cy="87312"/>
            </a:xfrm>
            <a:custGeom>
              <a:avLst/>
              <a:gdLst>
                <a:gd name="T0" fmla="*/ 2147483647 w 14"/>
                <a:gd name="T1" fmla="*/ 0 h 55"/>
                <a:gd name="T2" fmla="*/ 0 w 14"/>
                <a:gd name="T3" fmla="*/ 2147483647 h 55"/>
                <a:gd name="T4" fmla="*/ 0 w 14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14" y="0"/>
                  </a:moveTo>
                  <a:lnTo>
                    <a:pt x="0" y="41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9520239" y="5668963"/>
              <a:ext cx="1587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77"/>
            <p:cNvSpPr>
              <a:spLocks/>
            </p:cNvSpPr>
            <p:nvPr/>
          </p:nvSpPr>
          <p:spPr bwMode="auto">
            <a:xfrm>
              <a:off x="9224964" y="53308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8" name="Freeform 78"/>
            <p:cNvSpPr>
              <a:spLocks/>
            </p:cNvSpPr>
            <p:nvPr/>
          </p:nvSpPr>
          <p:spPr bwMode="auto">
            <a:xfrm>
              <a:off x="9466263" y="4838701"/>
              <a:ext cx="31750" cy="22225"/>
            </a:xfrm>
            <a:custGeom>
              <a:avLst/>
              <a:gdLst>
                <a:gd name="T0" fmla="*/ 0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7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9" name="Freeform 79"/>
            <p:cNvSpPr>
              <a:spLocks/>
            </p:cNvSpPr>
            <p:nvPr/>
          </p:nvSpPr>
          <p:spPr bwMode="auto">
            <a:xfrm>
              <a:off x="9224964" y="4849814"/>
              <a:ext cx="263525" cy="492125"/>
            </a:xfrm>
            <a:custGeom>
              <a:avLst/>
              <a:gdLst>
                <a:gd name="T0" fmla="*/ 0 w 166"/>
                <a:gd name="T1" fmla="*/ 2147483647 h 310"/>
                <a:gd name="T2" fmla="*/ 2147483647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0 h 310"/>
                <a:gd name="T8" fmla="*/ 0 w 16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0" y="303"/>
                  </a:moveTo>
                  <a:lnTo>
                    <a:pt x="14" y="310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0" name="Freeform 80"/>
            <p:cNvSpPr>
              <a:spLocks/>
            </p:cNvSpPr>
            <p:nvPr/>
          </p:nvSpPr>
          <p:spPr bwMode="auto">
            <a:xfrm>
              <a:off x="9466263" y="4816475"/>
              <a:ext cx="31750" cy="33338"/>
            </a:xfrm>
            <a:custGeom>
              <a:avLst/>
              <a:gdLst>
                <a:gd name="T0" fmla="*/ 0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0 h 21"/>
                <a:gd name="T8" fmla="*/ 0 w 20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0" y="21"/>
                  </a:moveTo>
                  <a:lnTo>
                    <a:pt x="14" y="21"/>
                  </a:lnTo>
                  <a:lnTo>
                    <a:pt x="20" y="7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1" name="Freeform 81"/>
            <p:cNvSpPr>
              <a:spLocks/>
            </p:cNvSpPr>
            <p:nvPr/>
          </p:nvSpPr>
          <p:spPr bwMode="auto">
            <a:xfrm>
              <a:off x="8743950" y="4368801"/>
              <a:ext cx="33338" cy="42863"/>
            </a:xfrm>
            <a:custGeom>
              <a:avLst/>
              <a:gdLst>
                <a:gd name="T0" fmla="*/ 2147483647 w 21"/>
                <a:gd name="T1" fmla="*/ 2147483647 h 27"/>
                <a:gd name="T2" fmla="*/ 0 w 21"/>
                <a:gd name="T3" fmla="*/ 2147483647 h 27"/>
                <a:gd name="T4" fmla="*/ 2147483647 w 21"/>
                <a:gd name="T5" fmla="*/ 0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7" y="27"/>
                  </a:moveTo>
                  <a:lnTo>
                    <a:pt x="0" y="2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2" name="Freeform 82"/>
            <p:cNvSpPr>
              <a:spLocks/>
            </p:cNvSpPr>
            <p:nvPr/>
          </p:nvSpPr>
          <p:spPr bwMode="auto">
            <a:xfrm>
              <a:off x="8755064" y="4379913"/>
              <a:ext cx="733425" cy="469900"/>
            </a:xfrm>
            <a:custGeom>
              <a:avLst/>
              <a:gdLst>
                <a:gd name="T0" fmla="*/ 2147483647 w 462"/>
                <a:gd name="T1" fmla="*/ 2147483647 h 296"/>
                <a:gd name="T2" fmla="*/ 2147483647 w 462"/>
                <a:gd name="T3" fmla="*/ 2147483647 h 296"/>
                <a:gd name="T4" fmla="*/ 2147483647 w 462"/>
                <a:gd name="T5" fmla="*/ 0 h 296"/>
                <a:gd name="T6" fmla="*/ 0 w 462"/>
                <a:gd name="T7" fmla="*/ 2147483647 h 296"/>
                <a:gd name="T8" fmla="*/ 2147483647 w 462"/>
                <a:gd name="T9" fmla="*/ 2147483647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296"/>
                <a:gd name="T17" fmla="*/ 462 w 462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296">
                  <a:moveTo>
                    <a:pt x="448" y="296"/>
                  </a:moveTo>
                  <a:lnTo>
                    <a:pt x="462" y="275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448" y="2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3" name="Freeform 83"/>
            <p:cNvSpPr>
              <a:spLocks/>
            </p:cNvSpPr>
            <p:nvPr/>
          </p:nvSpPr>
          <p:spPr bwMode="auto">
            <a:xfrm>
              <a:off x="9455151" y="4838701"/>
              <a:ext cx="22225" cy="22225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4" name="Freeform 84"/>
            <p:cNvSpPr>
              <a:spLocks/>
            </p:cNvSpPr>
            <p:nvPr/>
          </p:nvSpPr>
          <p:spPr bwMode="auto">
            <a:xfrm>
              <a:off x="9936164" y="5319714"/>
              <a:ext cx="33337" cy="33337"/>
            </a:xfrm>
            <a:custGeom>
              <a:avLst/>
              <a:gdLst>
                <a:gd name="T0" fmla="*/ 2147483647 w 21"/>
                <a:gd name="T1" fmla="*/ 0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0 w 21"/>
                <a:gd name="T7" fmla="*/ 2147483647 h 21"/>
                <a:gd name="T8" fmla="*/ 214748364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4" y="0"/>
                  </a:moveTo>
                  <a:lnTo>
                    <a:pt x="21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5" name="Freeform 85"/>
            <p:cNvSpPr>
              <a:spLocks/>
            </p:cNvSpPr>
            <p:nvPr/>
          </p:nvSpPr>
          <p:spPr bwMode="auto">
            <a:xfrm>
              <a:off x="9455150" y="4838700"/>
              <a:ext cx="503238" cy="503238"/>
            </a:xfrm>
            <a:custGeom>
              <a:avLst/>
              <a:gdLst>
                <a:gd name="T0" fmla="*/ 2147483647 w 317"/>
                <a:gd name="T1" fmla="*/ 0 h 317"/>
                <a:gd name="T2" fmla="*/ 0 w 317"/>
                <a:gd name="T3" fmla="*/ 2147483647 h 317"/>
                <a:gd name="T4" fmla="*/ 2147483647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17"/>
                <a:gd name="T17" fmla="*/ 317 w 3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17">
                  <a:moveTo>
                    <a:pt x="14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7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6" name="Freeform 86"/>
            <p:cNvSpPr>
              <a:spLocks/>
            </p:cNvSpPr>
            <p:nvPr/>
          </p:nvSpPr>
          <p:spPr bwMode="auto">
            <a:xfrm>
              <a:off x="9694864" y="5811839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7" name="Freeform 87"/>
            <p:cNvSpPr>
              <a:spLocks/>
            </p:cNvSpPr>
            <p:nvPr/>
          </p:nvSpPr>
          <p:spPr bwMode="auto">
            <a:xfrm>
              <a:off x="9936164" y="5373689"/>
              <a:ext cx="33337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8" name="Freeform 88"/>
            <p:cNvSpPr>
              <a:spLocks/>
            </p:cNvSpPr>
            <p:nvPr/>
          </p:nvSpPr>
          <p:spPr bwMode="auto">
            <a:xfrm>
              <a:off x="9694864" y="5384800"/>
              <a:ext cx="263525" cy="438150"/>
            </a:xfrm>
            <a:custGeom>
              <a:avLst/>
              <a:gdLst>
                <a:gd name="T0" fmla="*/ 0 w 166"/>
                <a:gd name="T1" fmla="*/ 2147483647 h 276"/>
                <a:gd name="T2" fmla="*/ 2147483647 w 166"/>
                <a:gd name="T3" fmla="*/ 2147483647 h 276"/>
                <a:gd name="T4" fmla="*/ 2147483647 w 166"/>
                <a:gd name="T5" fmla="*/ 2147483647 h 276"/>
                <a:gd name="T6" fmla="*/ 2147483647 w 166"/>
                <a:gd name="T7" fmla="*/ 0 h 276"/>
                <a:gd name="T8" fmla="*/ 0 w 166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76"/>
                <a:gd name="T17" fmla="*/ 166 w 166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76">
                  <a:moveTo>
                    <a:pt x="0" y="269"/>
                  </a:moveTo>
                  <a:lnTo>
                    <a:pt x="14" y="276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9" name="Freeform 89"/>
            <p:cNvSpPr>
              <a:spLocks/>
            </p:cNvSpPr>
            <p:nvPr/>
          </p:nvSpPr>
          <p:spPr bwMode="auto">
            <a:xfrm>
              <a:off x="9936164" y="53197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0" name="Freeform 90"/>
            <p:cNvSpPr>
              <a:spLocks/>
            </p:cNvSpPr>
            <p:nvPr/>
          </p:nvSpPr>
          <p:spPr bwMode="auto">
            <a:xfrm>
              <a:off x="10231439" y="5811839"/>
              <a:ext cx="33337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1" name="Freeform 91"/>
            <p:cNvSpPr>
              <a:spLocks/>
            </p:cNvSpPr>
            <p:nvPr/>
          </p:nvSpPr>
          <p:spPr bwMode="auto">
            <a:xfrm>
              <a:off x="9936163" y="5330826"/>
              <a:ext cx="317500" cy="492125"/>
            </a:xfrm>
            <a:custGeom>
              <a:avLst/>
              <a:gdLst>
                <a:gd name="T0" fmla="*/ 2147483647 w 200"/>
                <a:gd name="T1" fmla="*/ 0 h 310"/>
                <a:gd name="T2" fmla="*/ 0 w 200"/>
                <a:gd name="T3" fmla="*/ 2147483647 h 310"/>
                <a:gd name="T4" fmla="*/ 2147483647 w 200"/>
                <a:gd name="T5" fmla="*/ 2147483647 h 310"/>
                <a:gd name="T6" fmla="*/ 2147483647 w 200"/>
                <a:gd name="T7" fmla="*/ 2147483647 h 310"/>
                <a:gd name="T8" fmla="*/ 2147483647 w 200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310"/>
                <a:gd name="T17" fmla="*/ 200 w 200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310">
                  <a:moveTo>
                    <a:pt x="14" y="0"/>
                  </a:moveTo>
                  <a:lnTo>
                    <a:pt x="0" y="7"/>
                  </a:lnTo>
                  <a:lnTo>
                    <a:pt x="186" y="310"/>
                  </a:lnTo>
                  <a:lnTo>
                    <a:pt x="200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9586913" y="5691188"/>
              <a:ext cx="2286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3" name="Rectangle 93"/>
            <p:cNvSpPr>
              <a:spLocks noChangeArrowheads="1"/>
            </p:cNvSpPr>
            <p:nvPr/>
          </p:nvSpPr>
          <p:spPr bwMode="auto">
            <a:xfrm>
              <a:off x="9586913" y="5691188"/>
              <a:ext cx="2286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4" name="Rectangle 94"/>
            <p:cNvSpPr>
              <a:spLocks noChangeArrowheads="1"/>
            </p:cNvSpPr>
            <p:nvPr/>
          </p:nvSpPr>
          <p:spPr bwMode="auto">
            <a:xfrm>
              <a:off x="10067926" y="5691188"/>
              <a:ext cx="239713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10067926" y="5691188"/>
              <a:ext cx="239713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6" name="Oval 96"/>
            <p:cNvSpPr>
              <a:spLocks noChangeArrowheads="1"/>
            </p:cNvSpPr>
            <p:nvPr/>
          </p:nvSpPr>
          <p:spPr bwMode="auto">
            <a:xfrm>
              <a:off x="9772651" y="5145088"/>
              <a:ext cx="360363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7" name="Oval 97"/>
            <p:cNvSpPr>
              <a:spLocks noChangeArrowheads="1"/>
            </p:cNvSpPr>
            <p:nvPr/>
          </p:nvSpPr>
          <p:spPr bwMode="auto">
            <a:xfrm>
              <a:off x="9772651" y="51450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9912350" y="52435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88</a:t>
              </a:r>
              <a:endParaRPr lang="en-US" altLang="en-US"/>
            </a:p>
          </p:txBody>
        </p:sp>
        <p:sp>
          <p:nvSpPr>
            <p:cNvPr id="46179" name="Freeform 99"/>
            <p:cNvSpPr>
              <a:spLocks/>
            </p:cNvSpPr>
            <p:nvPr/>
          </p:nvSpPr>
          <p:spPr bwMode="auto">
            <a:xfrm>
              <a:off x="5857875" y="4357689"/>
              <a:ext cx="33338" cy="22225"/>
            </a:xfrm>
            <a:custGeom>
              <a:avLst/>
              <a:gdLst>
                <a:gd name="T0" fmla="*/ 2147483647 w 21"/>
                <a:gd name="T1" fmla="*/ 2147483647 h 14"/>
                <a:gd name="T2" fmla="*/ 2147483647 w 21"/>
                <a:gd name="T3" fmla="*/ 2147483647 h 14"/>
                <a:gd name="T4" fmla="*/ 2147483647 w 21"/>
                <a:gd name="T5" fmla="*/ 0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14"/>
                  </a:moveTo>
                  <a:lnTo>
                    <a:pt x="21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0" name="Freeform 100"/>
            <p:cNvSpPr>
              <a:spLocks/>
            </p:cNvSpPr>
            <p:nvPr/>
          </p:nvSpPr>
          <p:spPr bwMode="auto">
            <a:xfrm>
              <a:off x="5683251" y="48498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0 w 14"/>
                <a:gd name="T5" fmla="*/ 2147483647 h 14"/>
                <a:gd name="T6" fmla="*/ 0 w 14"/>
                <a:gd name="T7" fmla="*/ 0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1" name="Freeform 101"/>
            <p:cNvSpPr>
              <a:spLocks/>
            </p:cNvSpPr>
            <p:nvPr/>
          </p:nvSpPr>
          <p:spPr bwMode="auto">
            <a:xfrm>
              <a:off x="5683250" y="4368801"/>
              <a:ext cx="196850" cy="492125"/>
            </a:xfrm>
            <a:custGeom>
              <a:avLst/>
              <a:gdLst>
                <a:gd name="T0" fmla="*/ 2147483647 w 124"/>
                <a:gd name="T1" fmla="*/ 2147483647 h 310"/>
                <a:gd name="T2" fmla="*/ 2147483647 w 124"/>
                <a:gd name="T3" fmla="*/ 0 h 310"/>
                <a:gd name="T4" fmla="*/ 0 w 124"/>
                <a:gd name="T5" fmla="*/ 2147483647 h 310"/>
                <a:gd name="T6" fmla="*/ 2147483647 w 124"/>
                <a:gd name="T7" fmla="*/ 2147483647 h 310"/>
                <a:gd name="T8" fmla="*/ 2147483647 w 124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10"/>
                <a:gd name="T17" fmla="*/ 124 w 124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10">
                  <a:moveTo>
                    <a:pt x="124" y="7"/>
                  </a:moveTo>
                  <a:lnTo>
                    <a:pt x="110" y="0"/>
                  </a:lnTo>
                  <a:lnTo>
                    <a:pt x="0" y="303"/>
                  </a:lnTo>
                  <a:lnTo>
                    <a:pt x="14" y="310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2" name="Freeform 102"/>
            <p:cNvSpPr>
              <a:spLocks/>
            </p:cNvSpPr>
            <p:nvPr/>
          </p:nvSpPr>
          <p:spPr bwMode="auto">
            <a:xfrm>
              <a:off x="5922964" y="4357689"/>
              <a:ext cx="22225" cy="22225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3" name="Freeform 103"/>
            <p:cNvSpPr>
              <a:spLocks/>
            </p:cNvSpPr>
            <p:nvPr/>
          </p:nvSpPr>
          <p:spPr bwMode="auto">
            <a:xfrm>
              <a:off x="6403975" y="4838700"/>
              <a:ext cx="33338" cy="33338"/>
            </a:xfrm>
            <a:custGeom>
              <a:avLst/>
              <a:gdLst>
                <a:gd name="T0" fmla="*/ 2147483647 w 21"/>
                <a:gd name="T1" fmla="*/ 0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0 w 21"/>
                <a:gd name="T7" fmla="*/ 2147483647 h 21"/>
                <a:gd name="T8" fmla="*/ 214748364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4" y="0"/>
                  </a:moveTo>
                  <a:lnTo>
                    <a:pt x="21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4" name="Freeform 104"/>
            <p:cNvSpPr>
              <a:spLocks/>
            </p:cNvSpPr>
            <p:nvPr/>
          </p:nvSpPr>
          <p:spPr bwMode="auto">
            <a:xfrm>
              <a:off x="5922964" y="4357689"/>
              <a:ext cx="503237" cy="503237"/>
            </a:xfrm>
            <a:custGeom>
              <a:avLst/>
              <a:gdLst>
                <a:gd name="T0" fmla="*/ 2147483647 w 317"/>
                <a:gd name="T1" fmla="*/ 0 h 317"/>
                <a:gd name="T2" fmla="*/ 0 w 317"/>
                <a:gd name="T3" fmla="*/ 2147483647 h 317"/>
                <a:gd name="T4" fmla="*/ 2147483647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17"/>
                <a:gd name="T17" fmla="*/ 317 w 3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17">
                  <a:moveTo>
                    <a:pt x="14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7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5" name="Freeform 105"/>
            <p:cNvSpPr>
              <a:spLocks/>
            </p:cNvSpPr>
            <p:nvPr/>
          </p:nvSpPr>
          <p:spPr bwMode="auto">
            <a:xfrm>
              <a:off x="6873876" y="3887789"/>
              <a:ext cx="22225" cy="20637"/>
            </a:xfrm>
            <a:custGeom>
              <a:avLst/>
              <a:gdLst>
                <a:gd name="T0" fmla="*/ 2147483647 w 14"/>
                <a:gd name="T1" fmla="*/ 0 h 13"/>
                <a:gd name="T2" fmla="*/ 0 w 14"/>
                <a:gd name="T3" fmla="*/ 0 h 13"/>
                <a:gd name="T4" fmla="*/ 0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6" name="Freeform 106"/>
            <p:cNvSpPr>
              <a:spLocks/>
            </p:cNvSpPr>
            <p:nvPr/>
          </p:nvSpPr>
          <p:spPr bwMode="auto">
            <a:xfrm>
              <a:off x="8766176" y="4357688"/>
              <a:ext cx="22225" cy="31750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0 h 20"/>
                <a:gd name="T4" fmla="*/ 2147483647 w 14"/>
                <a:gd name="T5" fmla="*/ 2147483647 h 20"/>
                <a:gd name="T6" fmla="*/ 0 w 14"/>
                <a:gd name="T7" fmla="*/ 2147483647 h 20"/>
                <a:gd name="T8" fmla="*/ 2147483647 w 1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7" y="0"/>
                  </a:moveTo>
                  <a:lnTo>
                    <a:pt x="14" y="0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7" name="Freeform 107"/>
            <p:cNvSpPr>
              <a:spLocks/>
            </p:cNvSpPr>
            <p:nvPr/>
          </p:nvSpPr>
          <p:spPr bwMode="auto">
            <a:xfrm>
              <a:off x="6884988" y="3887789"/>
              <a:ext cx="1892300" cy="492125"/>
            </a:xfrm>
            <a:custGeom>
              <a:avLst/>
              <a:gdLst>
                <a:gd name="T0" fmla="*/ 2147483647 w 1192"/>
                <a:gd name="T1" fmla="*/ 0 h 310"/>
                <a:gd name="T2" fmla="*/ 0 w 1192"/>
                <a:gd name="T3" fmla="*/ 2147483647 h 310"/>
                <a:gd name="T4" fmla="*/ 2147483647 w 1192"/>
                <a:gd name="T5" fmla="*/ 2147483647 h 310"/>
                <a:gd name="T6" fmla="*/ 2147483647 w 1192"/>
                <a:gd name="T7" fmla="*/ 2147483647 h 310"/>
                <a:gd name="T8" fmla="*/ 2147483647 w 1192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310"/>
                <a:gd name="T17" fmla="*/ 1192 w 119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310">
                  <a:moveTo>
                    <a:pt x="7" y="0"/>
                  </a:moveTo>
                  <a:lnTo>
                    <a:pt x="0" y="13"/>
                  </a:lnTo>
                  <a:lnTo>
                    <a:pt x="1185" y="310"/>
                  </a:lnTo>
                  <a:lnTo>
                    <a:pt x="1192" y="29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8" name="Freeform 108"/>
            <p:cNvSpPr>
              <a:spLocks/>
            </p:cNvSpPr>
            <p:nvPr/>
          </p:nvSpPr>
          <p:spPr bwMode="auto">
            <a:xfrm>
              <a:off x="5922964" y="4357688"/>
              <a:ext cx="22225" cy="31750"/>
            </a:xfrm>
            <a:custGeom>
              <a:avLst/>
              <a:gdLst>
                <a:gd name="T0" fmla="*/ 2147483647 w 14"/>
                <a:gd name="T1" fmla="*/ 0 h 20"/>
                <a:gd name="T2" fmla="*/ 0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7" y="0"/>
                  </a:moveTo>
                  <a:lnTo>
                    <a:pt x="0" y="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9" name="Freeform 109"/>
            <p:cNvSpPr>
              <a:spLocks/>
            </p:cNvSpPr>
            <p:nvPr/>
          </p:nvSpPr>
          <p:spPr bwMode="auto">
            <a:xfrm>
              <a:off x="6884989" y="3887789"/>
              <a:ext cx="22225" cy="20637"/>
            </a:xfrm>
            <a:custGeom>
              <a:avLst/>
              <a:gdLst>
                <a:gd name="T0" fmla="*/ 0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7" y="0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0" name="Freeform 110"/>
            <p:cNvSpPr>
              <a:spLocks/>
            </p:cNvSpPr>
            <p:nvPr/>
          </p:nvSpPr>
          <p:spPr bwMode="auto">
            <a:xfrm>
              <a:off x="5934076" y="3887789"/>
              <a:ext cx="962025" cy="492125"/>
            </a:xfrm>
            <a:custGeom>
              <a:avLst/>
              <a:gdLst>
                <a:gd name="T0" fmla="*/ 0 w 606"/>
                <a:gd name="T1" fmla="*/ 2147483647 h 310"/>
                <a:gd name="T2" fmla="*/ 2147483647 w 606"/>
                <a:gd name="T3" fmla="*/ 2147483647 h 310"/>
                <a:gd name="T4" fmla="*/ 2147483647 w 606"/>
                <a:gd name="T5" fmla="*/ 2147483647 h 310"/>
                <a:gd name="T6" fmla="*/ 2147483647 w 606"/>
                <a:gd name="T7" fmla="*/ 0 h 310"/>
                <a:gd name="T8" fmla="*/ 0 w 60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310"/>
                <a:gd name="T17" fmla="*/ 606 w 60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310">
                  <a:moveTo>
                    <a:pt x="0" y="296"/>
                  </a:moveTo>
                  <a:lnTo>
                    <a:pt x="7" y="310"/>
                  </a:lnTo>
                  <a:lnTo>
                    <a:pt x="606" y="13"/>
                  </a:lnTo>
                  <a:lnTo>
                    <a:pt x="599" y="0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1" name="Oval 111"/>
            <p:cNvSpPr>
              <a:spLocks noChangeArrowheads="1"/>
            </p:cNvSpPr>
            <p:nvPr/>
          </p:nvSpPr>
          <p:spPr bwMode="auto">
            <a:xfrm>
              <a:off x="6710363" y="3711575"/>
              <a:ext cx="360362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2" name="Oval 112"/>
            <p:cNvSpPr>
              <a:spLocks noChangeArrowheads="1"/>
            </p:cNvSpPr>
            <p:nvPr/>
          </p:nvSpPr>
          <p:spPr bwMode="auto">
            <a:xfrm>
              <a:off x="6710363" y="3713163"/>
              <a:ext cx="360362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3" name="Rectangle 113"/>
            <p:cNvSpPr>
              <a:spLocks noChangeArrowheads="1"/>
            </p:cNvSpPr>
            <p:nvPr/>
          </p:nvSpPr>
          <p:spPr bwMode="auto">
            <a:xfrm>
              <a:off x="6850063" y="3811588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44</a:t>
              </a:r>
              <a:endParaRPr lang="en-US" altLang="en-US"/>
            </a:p>
          </p:txBody>
        </p:sp>
        <p:sp>
          <p:nvSpPr>
            <p:cNvPr id="46194" name="Oval 114"/>
            <p:cNvSpPr>
              <a:spLocks noChangeArrowheads="1"/>
            </p:cNvSpPr>
            <p:nvPr/>
          </p:nvSpPr>
          <p:spPr bwMode="auto">
            <a:xfrm>
              <a:off x="5759451" y="4192588"/>
              <a:ext cx="360363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5" name="Oval 115"/>
            <p:cNvSpPr>
              <a:spLocks noChangeArrowheads="1"/>
            </p:cNvSpPr>
            <p:nvPr/>
          </p:nvSpPr>
          <p:spPr bwMode="auto">
            <a:xfrm>
              <a:off x="5759451" y="4194176"/>
              <a:ext cx="360363" cy="360363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6" name="Rectangle 116"/>
            <p:cNvSpPr>
              <a:spLocks noChangeArrowheads="1"/>
            </p:cNvSpPr>
            <p:nvPr/>
          </p:nvSpPr>
          <p:spPr bwMode="auto">
            <a:xfrm>
              <a:off x="5888038" y="42926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Times" panose="02020603050405020304" pitchFamily="18" charset="0"/>
                </a:rPr>
                <a:t>17</a:t>
              </a:r>
              <a:endParaRPr lang="en-US" altLang="en-US" dirty="0"/>
            </a:p>
          </p:txBody>
        </p:sp>
        <p:sp>
          <p:nvSpPr>
            <p:cNvPr id="46197" name="Freeform 117"/>
            <p:cNvSpPr>
              <a:spLocks/>
            </p:cNvSpPr>
            <p:nvPr/>
          </p:nvSpPr>
          <p:spPr bwMode="auto">
            <a:xfrm>
              <a:off x="8766176" y="4368801"/>
              <a:ext cx="22225" cy="42863"/>
            </a:xfrm>
            <a:custGeom>
              <a:avLst/>
              <a:gdLst>
                <a:gd name="T0" fmla="*/ 2147483647 w 14"/>
                <a:gd name="T1" fmla="*/ 2147483647 h 27"/>
                <a:gd name="T2" fmla="*/ 2147483647 w 14"/>
                <a:gd name="T3" fmla="*/ 2147483647 h 27"/>
                <a:gd name="T4" fmla="*/ 2147483647 w 14"/>
                <a:gd name="T5" fmla="*/ 0 h 27"/>
                <a:gd name="T6" fmla="*/ 0 w 14"/>
                <a:gd name="T7" fmla="*/ 2147483647 h 27"/>
                <a:gd name="T8" fmla="*/ 2147483647 w 14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7"/>
                <a:gd name="T17" fmla="*/ 14 w 1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7">
                  <a:moveTo>
                    <a:pt x="7" y="27"/>
                  </a:moveTo>
                  <a:lnTo>
                    <a:pt x="14" y="2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8" name="Freeform 118"/>
            <p:cNvSpPr>
              <a:spLocks/>
            </p:cNvSpPr>
            <p:nvPr/>
          </p:nvSpPr>
          <p:spPr bwMode="auto">
            <a:xfrm>
              <a:off x="7826375" y="4838700"/>
              <a:ext cx="31750" cy="33338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0 w 20"/>
                <a:gd name="T5" fmla="*/ 2147483647 h 21"/>
                <a:gd name="T6" fmla="*/ 2147483647 w 20"/>
                <a:gd name="T7" fmla="*/ 0 h 21"/>
                <a:gd name="T8" fmla="*/ 2147483647 w 20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20" y="21"/>
                  </a:moveTo>
                  <a:lnTo>
                    <a:pt x="13" y="21"/>
                  </a:lnTo>
                  <a:lnTo>
                    <a:pt x="0" y="7"/>
                  </a:lnTo>
                  <a:lnTo>
                    <a:pt x="13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9" name="Freeform 119"/>
            <p:cNvSpPr>
              <a:spLocks/>
            </p:cNvSpPr>
            <p:nvPr/>
          </p:nvSpPr>
          <p:spPr bwMode="auto">
            <a:xfrm>
              <a:off x="7847014" y="4379914"/>
              <a:ext cx="930275" cy="492125"/>
            </a:xfrm>
            <a:custGeom>
              <a:avLst/>
              <a:gdLst>
                <a:gd name="T0" fmla="*/ 2147483647 w 586"/>
                <a:gd name="T1" fmla="*/ 2147483647 h 310"/>
                <a:gd name="T2" fmla="*/ 2147483647 w 586"/>
                <a:gd name="T3" fmla="*/ 0 h 310"/>
                <a:gd name="T4" fmla="*/ 0 w 586"/>
                <a:gd name="T5" fmla="*/ 2147483647 h 310"/>
                <a:gd name="T6" fmla="*/ 2147483647 w 586"/>
                <a:gd name="T7" fmla="*/ 2147483647 h 310"/>
                <a:gd name="T8" fmla="*/ 2147483647 w 58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6"/>
                <a:gd name="T16" fmla="*/ 0 h 310"/>
                <a:gd name="T17" fmla="*/ 586 w 58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6" h="310">
                  <a:moveTo>
                    <a:pt x="586" y="20"/>
                  </a:moveTo>
                  <a:lnTo>
                    <a:pt x="579" y="0"/>
                  </a:lnTo>
                  <a:lnTo>
                    <a:pt x="0" y="289"/>
                  </a:lnTo>
                  <a:lnTo>
                    <a:pt x="7" y="310"/>
                  </a:lnTo>
                  <a:lnTo>
                    <a:pt x="586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0" name="Oval 120"/>
            <p:cNvSpPr>
              <a:spLocks noChangeArrowheads="1"/>
            </p:cNvSpPr>
            <p:nvPr/>
          </p:nvSpPr>
          <p:spPr bwMode="auto">
            <a:xfrm>
              <a:off x="9269414" y="4675188"/>
              <a:ext cx="382587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1" name="Oval 121"/>
            <p:cNvSpPr>
              <a:spLocks noChangeArrowheads="1"/>
            </p:cNvSpPr>
            <p:nvPr/>
          </p:nvSpPr>
          <p:spPr bwMode="auto">
            <a:xfrm>
              <a:off x="9269414" y="4675188"/>
              <a:ext cx="382587" cy="3603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2" name="Rectangle 122"/>
            <p:cNvSpPr>
              <a:spLocks noChangeArrowheads="1"/>
            </p:cNvSpPr>
            <p:nvPr/>
          </p:nvSpPr>
          <p:spPr bwMode="auto">
            <a:xfrm>
              <a:off x="9420225" y="4751388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78</a:t>
              </a:r>
              <a:endParaRPr lang="en-US" altLang="en-US"/>
            </a:p>
          </p:txBody>
        </p:sp>
        <p:sp>
          <p:nvSpPr>
            <p:cNvPr id="46203" name="Freeform 123"/>
            <p:cNvSpPr>
              <a:spLocks/>
            </p:cNvSpPr>
            <p:nvPr/>
          </p:nvSpPr>
          <p:spPr bwMode="auto">
            <a:xfrm>
              <a:off x="6164264" y="53308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4" name="Freeform 124"/>
            <p:cNvSpPr>
              <a:spLocks/>
            </p:cNvSpPr>
            <p:nvPr/>
          </p:nvSpPr>
          <p:spPr bwMode="auto">
            <a:xfrm>
              <a:off x="6403975" y="4838701"/>
              <a:ext cx="33338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5" name="Freeform 125"/>
            <p:cNvSpPr>
              <a:spLocks/>
            </p:cNvSpPr>
            <p:nvPr/>
          </p:nvSpPr>
          <p:spPr bwMode="auto">
            <a:xfrm>
              <a:off x="6164264" y="4849814"/>
              <a:ext cx="261937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1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6" name="Freeform 126"/>
            <p:cNvSpPr>
              <a:spLocks/>
            </p:cNvSpPr>
            <p:nvPr/>
          </p:nvSpPr>
          <p:spPr bwMode="auto">
            <a:xfrm>
              <a:off x="6403976" y="4838701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7" name="Freeform 127"/>
            <p:cNvSpPr>
              <a:spLocks/>
            </p:cNvSpPr>
            <p:nvPr/>
          </p:nvSpPr>
          <p:spPr bwMode="auto">
            <a:xfrm>
              <a:off x="6645275" y="5330826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8" name="Freeform 128"/>
            <p:cNvSpPr>
              <a:spLocks/>
            </p:cNvSpPr>
            <p:nvPr/>
          </p:nvSpPr>
          <p:spPr bwMode="auto">
            <a:xfrm>
              <a:off x="6403976" y="4849814"/>
              <a:ext cx="263525" cy="492125"/>
            </a:xfrm>
            <a:custGeom>
              <a:avLst/>
              <a:gdLst>
                <a:gd name="T0" fmla="*/ 2147483647 w 166"/>
                <a:gd name="T1" fmla="*/ 0 h 310"/>
                <a:gd name="T2" fmla="*/ 0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2147483647 h 310"/>
                <a:gd name="T8" fmla="*/ 2147483647 w 16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14" y="0"/>
                  </a:moveTo>
                  <a:lnTo>
                    <a:pt x="0" y="7"/>
                  </a:lnTo>
                  <a:lnTo>
                    <a:pt x="152" y="310"/>
                  </a:lnTo>
                  <a:lnTo>
                    <a:pt x="166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9" name="Rectangle 129"/>
            <p:cNvSpPr>
              <a:spLocks noChangeArrowheads="1"/>
            </p:cNvSpPr>
            <p:nvPr/>
          </p:nvSpPr>
          <p:spPr bwMode="auto">
            <a:xfrm>
              <a:off x="6054726" y="5210175"/>
              <a:ext cx="239713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0" name="Rectangle 130"/>
            <p:cNvSpPr>
              <a:spLocks noChangeArrowheads="1"/>
            </p:cNvSpPr>
            <p:nvPr/>
          </p:nvSpPr>
          <p:spPr bwMode="auto">
            <a:xfrm>
              <a:off x="6054726" y="5210176"/>
              <a:ext cx="239713" cy="239713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1" name="Rectangle 131"/>
            <p:cNvSpPr>
              <a:spLocks noChangeArrowheads="1"/>
            </p:cNvSpPr>
            <p:nvPr/>
          </p:nvSpPr>
          <p:spPr bwMode="auto">
            <a:xfrm>
              <a:off x="6535738" y="52101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2" name="Rectangle 132"/>
            <p:cNvSpPr>
              <a:spLocks noChangeArrowheads="1"/>
            </p:cNvSpPr>
            <p:nvPr/>
          </p:nvSpPr>
          <p:spPr bwMode="auto">
            <a:xfrm>
              <a:off x="6535738" y="5210176"/>
              <a:ext cx="239712" cy="239713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3" name="Oval 133"/>
            <p:cNvSpPr>
              <a:spLocks noChangeArrowheads="1"/>
            </p:cNvSpPr>
            <p:nvPr/>
          </p:nvSpPr>
          <p:spPr bwMode="auto">
            <a:xfrm>
              <a:off x="6229351" y="4675188"/>
              <a:ext cx="360363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4" name="Oval 134"/>
            <p:cNvSpPr>
              <a:spLocks noChangeArrowheads="1"/>
            </p:cNvSpPr>
            <p:nvPr/>
          </p:nvSpPr>
          <p:spPr bwMode="auto">
            <a:xfrm>
              <a:off x="6229351" y="46751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5" name="Rectangle 135"/>
            <p:cNvSpPr>
              <a:spLocks noChangeArrowheads="1"/>
            </p:cNvSpPr>
            <p:nvPr/>
          </p:nvSpPr>
          <p:spPr bwMode="auto">
            <a:xfrm>
              <a:off x="6369050" y="47736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32</a:t>
              </a:r>
              <a:endParaRPr lang="en-US" altLang="en-US"/>
            </a:p>
          </p:txBody>
        </p:sp>
        <p:sp>
          <p:nvSpPr>
            <p:cNvPr id="46216" name="Freeform 136"/>
            <p:cNvSpPr>
              <a:spLocks/>
            </p:cNvSpPr>
            <p:nvPr/>
          </p:nvSpPr>
          <p:spPr bwMode="auto">
            <a:xfrm>
              <a:off x="7356475" y="5319714"/>
              <a:ext cx="20638" cy="33337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0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0" y="0"/>
                  </a:moveTo>
                  <a:lnTo>
                    <a:pt x="0" y="7"/>
                  </a:lnTo>
                  <a:lnTo>
                    <a:pt x="6" y="21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7" name="Freeform 137"/>
            <p:cNvSpPr>
              <a:spLocks/>
            </p:cNvSpPr>
            <p:nvPr/>
          </p:nvSpPr>
          <p:spPr bwMode="auto">
            <a:xfrm>
              <a:off x="7837488" y="4838701"/>
              <a:ext cx="31750" cy="22225"/>
            </a:xfrm>
            <a:custGeom>
              <a:avLst/>
              <a:gdLst>
                <a:gd name="T0" fmla="*/ 0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0"/>
                  </a:moveTo>
                  <a:lnTo>
                    <a:pt x="6" y="0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8" name="Freeform 138"/>
            <p:cNvSpPr>
              <a:spLocks/>
            </p:cNvSpPr>
            <p:nvPr/>
          </p:nvSpPr>
          <p:spPr bwMode="auto">
            <a:xfrm>
              <a:off x="7356475" y="4838700"/>
              <a:ext cx="501650" cy="503238"/>
            </a:xfrm>
            <a:custGeom>
              <a:avLst/>
              <a:gdLst>
                <a:gd name="T0" fmla="*/ 0 w 316"/>
                <a:gd name="T1" fmla="*/ 2147483647 h 317"/>
                <a:gd name="T2" fmla="*/ 2147483647 w 316"/>
                <a:gd name="T3" fmla="*/ 2147483647 h 317"/>
                <a:gd name="T4" fmla="*/ 2147483647 w 316"/>
                <a:gd name="T5" fmla="*/ 2147483647 h 317"/>
                <a:gd name="T6" fmla="*/ 2147483647 w 316"/>
                <a:gd name="T7" fmla="*/ 0 h 317"/>
                <a:gd name="T8" fmla="*/ 0 w 316"/>
                <a:gd name="T9" fmla="*/ 214748364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317"/>
                <a:gd name="T17" fmla="*/ 316 w 316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317">
                  <a:moveTo>
                    <a:pt x="0" y="303"/>
                  </a:moveTo>
                  <a:lnTo>
                    <a:pt x="13" y="317"/>
                  </a:lnTo>
                  <a:lnTo>
                    <a:pt x="316" y="14"/>
                  </a:lnTo>
                  <a:lnTo>
                    <a:pt x="303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9" name="Freeform 139"/>
            <p:cNvSpPr>
              <a:spLocks/>
            </p:cNvSpPr>
            <p:nvPr/>
          </p:nvSpPr>
          <p:spPr bwMode="auto">
            <a:xfrm>
              <a:off x="7837489" y="4838701"/>
              <a:ext cx="20637" cy="22225"/>
            </a:xfrm>
            <a:custGeom>
              <a:avLst/>
              <a:gdLst>
                <a:gd name="T0" fmla="*/ 2147483647 w 13"/>
                <a:gd name="T1" fmla="*/ 0 h 14"/>
                <a:gd name="T2" fmla="*/ 2147483647 w 13"/>
                <a:gd name="T3" fmla="*/ 0 h 14"/>
                <a:gd name="T4" fmla="*/ 0 w 13"/>
                <a:gd name="T5" fmla="*/ 2147483647 h 14"/>
                <a:gd name="T6" fmla="*/ 0 w 13"/>
                <a:gd name="T7" fmla="*/ 2147483647 h 14"/>
                <a:gd name="T8" fmla="*/ 2147483647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0" name="Freeform 140"/>
            <p:cNvSpPr>
              <a:spLocks/>
            </p:cNvSpPr>
            <p:nvPr/>
          </p:nvSpPr>
          <p:spPr bwMode="auto">
            <a:xfrm>
              <a:off x="8318500" y="5319714"/>
              <a:ext cx="31750" cy="33337"/>
            </a:xfrm>
            <a:custGeom>
              <a:avLst/>
              <a:gdLst>
                <a:gd name="T0" fmla="*/ 2147483647 w 20"/>
                <a:gd name="T1" fmla="*/ 0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0 w 20"/>
                <a:gd name="T7" fmla="*/ 2147483647 h 21"/>
                <a:gd name="T8" fmla="*/ 2147483647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13" y="0"/>
                  </a:moveTo>
                  <a:lnTo>
                    <a:pt x="20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1" name="Freeform 141"/>
            <p:cNvSpPr>
              <a:spLocks/>
            </p:cNvSpPr>
            <p:nvPr/>
          </p:nvSpPr>
          <p:spPr bwMode="auto">
            <a:xfrm>
              <a:off x="7837488" y="4838700"/>
              <a:ext cx="501650" cy="503238"/>
            </a:xfrm>
            <a:custGeom>
              <a:avLst/>
              <a:gdLst>
                <a:gd name="T0" fmla="*/ 2147483647 w 316"/>
                <a:gd name="T1" fmla="*/ 0 h 317"/>
                <a:gd name="T2" fmla="*/ 0 w 316"/>
                <a:gd name="T3" fmla="*/ 2147483647 h 317"/>
                <a:gd name="T4" fmla="*/ 2147483647 w 316"/>
                <a:gd name="T5" fmla="*/ 2147483647 h 317"/>
                <a:gd name="T6" fmla="*/ 2147483647 w 316"/>
                <a:gd name="T7" fmla="*/ 2147483647 h 317"/>
                <a:gd name="T8" fmla="*/ 2147483647 w 316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317"/>
                <a:gd name="T17" fmla="*/ 316 w 316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317">
                  <a:moveTo>
                    <a:pt x="13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6" y="3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2" name="Oval 142"/>
            <p:cNvSpPr>
              <a:spLocks noChangeArrowheads="1"/>
            </p:cNvSpPr>
            <p:nvPr/>
          </p:nvSpPr>
          <p:spPr bwMode="auto">
            <a:xfrm>
              <a:off x="7672388" y="4675188"/>
              <a:ext cx="361950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3" name="Oval 143"/>
            <p:cNvSpPr>
              <a:spLocks noChangeArrowheads="1"/>
            </p:cNvSpPr>
            <p:nvPr/>
          </p:nvSpPr>
          <p:spPr bwMode="auto">
            <a:xfrm>
              <a:off x="7672388" y="4675188"/>
              <a:ext cx="360362" cy="3603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4" name="Rectangle 144"/>
            <p:cNvSpPr>
              <a:spLocks noChangeArrowheads="1"/>
            </p:cNvSpPr>
            <p:nvPr/>
          </p:nvSpPr>
          <p:spPr bwMode="auto">
            <a:xfrm>
              <a:off x="7800975" y="47736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46225" name="Freeform 145"/>
            <p:cNvSpPr>
              <a:spLocks/>
            </p:cNvSpPr>
            <p:nvPr/>
          </p:nvSpPr>
          <p:spPr bwMode="auto">
            <a:xfrm>
              <a:off x="7126289" y="5811839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6" name="Freeform 146"/>
            <p:cNvSpPr>
              <a:spLocks/>
            </p:cNvSpPr>
            <p:nvPr/>
          </p:nvSpPr>
          <p:spPr bwMode="auto">
            <a:xfrm>
              <a:off x="7366000" y="5319714"/>
              <a:ext cx="33338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7" name="Freeform 147"/>
            <p:cNvSpPr>
              <a:spLocks/>
            </p:cNvSpPr>
            <p:nvPr/>
          </p:nvSpPr>
          <p:spPr bwMode="auto">
            <a:xfrm>
              <a:off x="7126289" y="5330826"/>
              <a:ext cx="261937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1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8" name="Freeform 148"/>
            <p:cNvSpPr>
              <a:spLocks/>
            </p:cNvSpPr>
            <p:nvPr/>
          </p:nvSpPr>
          <p:spPr bwMode="auto">
            <a:xfrm>
              <a:off x="7366001" y="53197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9" name="Freeform 149"/>
            <p:cNvSpPr>
              <a:spLocks/>
            </p:cNvSpPr>
            <p:nvPr/>
          </p:nvSpPr>
          <p:spPr bwMode="auto">
            <a:xfrm>
              <a:off x="7607300" y="5811839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0" name="Freeform 150"/>
            <p:cNvSpPr>
              <a:spLocks/>
            </p:cNvSpPr>
            <p:nvPr/>
          </p:nvSpPr>
          <p:spPr bwMode="auto">
            <a:xfrm>
              <a:off x="7366001" y="5330826"/>
              <a:ext cx="263525" cy="492125"/>
            </a:xfrm>
            <a:custGeom>
              <a:avLst/>
              <a:gdLst>
                <a:gd name="T0" fmla="*/ 2147483647 w 166"/>
                <a:gd name="T1" fmla="*/ 0 h 310"/>
                <a:gd name="T2" fmla="*/ 0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2147483647 h 310"/>
                <a:gd name="T8" fmla="*/ 2147483647 w 16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14" y="0"/>
                  </a:moveTo>
                  <a:lnTo>
                    <a:pt x="0" y="7"/>
                  </a:lnTo>
                  <a:lnTo>
                    <a:pt x="152" y="310"/>
                  </a:lnTo>
                  <a:lnTo>
                    <a:pt x="166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1" name="Rectangle 151"/>
            <p:cNvSpPr>
              <a:spLocks noChangeArrowheads="1"/>
            </p:cNvSpPr>
            <p:nvPr/>
          </p:nvSpPr>
          <p:spPr bwMode="auto">
            <a:xfrm>
              <a:off x="7016750" y="5691188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2" name="Rectangle 152"/>
            <p:cNvSpPr>
              <a:spLocks noChangeArrowheads="1"/>
            </p:cNvSpPr>
            <p:nvPr/>
          </p:nvSpPr>
          <p:spPr bwMode="auto">
            <a:xfrm>
              <a:off x="7016751" y="5691188"/>
              <a:ext cx="239713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3" name="Rectangle 153"/>
            <p:cNvSpPr>
              <a:spLocks noChangeArrowheads="1"/>
            </p:cNvSpPr>
            <p:nvPr/>
          </p:nvSpPr>
          <p:spPr bwMode="auto">
            <a:xfrm>
              <a:off x="7497763" y="5691188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4" name="Rectangle 154"/>
            <p:cNvSpPr>
              <a:spLocks noChangeArrowheads="1"/>
            </p:cNvSpPr>
            <p:nvPr/>
          </p:nvSpPr>
          <p:spPr bwMode="auto">
            <a:xfrm>
              <a:off x="7497763" y="5691188"/>
              <a:ext cx="239712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5" name="Oval 155"/>
            <p:cNvSpPr>
              <a:spLocks noChangeArrowheads="1"/>
            </p:cNvSpPr>
            <p:nvPr/>
          </p:nvSpPr>
          <p:spPr bwMode="auto">
            <a:xfrm>
              <a:off x="7202489" y="5156200"/>
              <a:ext cx="350837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6" name="Oval 156"/>
            <p:cNvSpPr>
              <a:spLocks noChangeArrowheads="1"/>
            </p:cNvSpPr>
            <p:nvPr/>
          </p:nvSpPr>
          <p:spPr bwMode="auto">
            <a:xfrm>
              <a:off x="7202488" y="5156200"/>
              <a:ext cx="349250" cy="34925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7" name="Rectangle 157"/>
            <p:cNvSpPr>
              <a:spLocks noChangeArrowheads="1"/>
            </p:cNvSpPr>
            <p:nvPr/>
          </p:nvSpPr>
          <p:spPr bwMode="auto">
            <a:xfrm>
              <a:off x="7331075" y="525462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48</a:t>
              </a:r>
              <a:endParaRPr lang="en-US" altLang="en-US"/>
            </a:p>
          </p:txBody>
        </p:sp>
        <p:sp>
          <p:nvSpPr>
            <p:cNvPr id="46238" name="Rectangle 158"/>
            <p:cNvSpPr>
              <a:spLocks noChangeArrowheads="1"/>
            </p:cNvSpPr>
            <p:nvPr/>
          </p:nvSpPr>
          <p:spPr bwMode="auto">
            <a:xfrm>
              <a:off x="5573713" y="4729163"/>
              <a:ext cx="239712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9" name="Rectangle 159"/>
            <p:cNvSpPr>
              <a:spLocks noChangeArrowheads="1"/>
            </p:cNvSpPr>
            <p:nvPr/>
          </p:nvSpPr>
          <p:spPr bwMode="auto">
            <a:xfrm>
              <a:off x="5573713" y="4729163"/>
              <a:ext cx="239712" cy="2397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0" name="Rectangle 160"/>
            <p:cNvSpPr>
              <a:spLocks noChangeArrowheads="1"/>
            </p:cNvSpPr>
            <p:nvPr/>
          </p:nvSpPr>
          <p:spPr bwMode="auto">
            <a:xfrm>
              <a:off x="9105901" y="5221288"/>
              <a:ext cx="239713" cy="239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1" name="Rectangle 161"/>
            <p:cNvSpPr>
              <a:spLocks noChangeArrowheads="1"/>
            </p:cNvSpPr>
            <p:nvPr/>
          </p:nvSpPr>
          <p:spPr bwMode="auto">
            <a:xfrm>
              <a:off x="9105901" y="5221288"/>
              <a:ext cx="239713" cy="2397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2" name="Oval 162"/>
            <p:cNvSpPr>
              <a:spLocks noChangeArrowheads="1"/>
            </p:cNvSpPr>
            <p:nvPr/>
          </p:nvSpPr>
          <p:spPr bwMode="auto">
            <a:xfrm>
              <a:off x="8602663" y="4192588"/>
              <a:ext cx="360362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3" name="Oval 163"/>
            <p:cNvSpPr>
              <a:spLocks noChangeArrowheads="1"/>
            </p:cNvSpPr>
            <p:nvPr/>
          </p:nvSpPr>
          <p:spPr bwMode="auto">
            <a:xfrm>
              <a:off x="8602663" y="4194176"/>
              <a:ext cx="360362" cy="360363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4" name="Rectangle 164"/>
            <p:cNvSpPr>
              <a:spLocks noChangeArrowheads="1"/>
            </p:cNvSpPr>
            <p:nvPr/>
          </p:nvSpPr>
          <p:spPr bwMode="auto">
            <a:xfrm>
              <a:off x="8742363" y="42926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62</a:t>
              </a:r>
              <a:endParaRPr lang="en-US" altLang="en-US"/>
            </a:p>
          </p:txBody>
        </p:sp>
        <p:sp>
          <p:nvSpPr>
            <p:cNvPr id="46245" name="Rectangle 165"/>
            <p:cNvSpPr>
              <a:spLocks noChangeArrowheads="1"/>
            </p:cNvSpPr>
            <p:nvPr/>
          </p:nvSpPr>
          <p:spPr bwMode="auto">
            <a:xfrm>
              <a:off x="5745163" y="40957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46" name="Rectangle 166"/>
            <p:cNvSpPr>
              <a:spLocks noChangeArrowheads="1"/>
            </p:cNvSpPr>
            <p:nvPr/>
          </p:nvSpPr>
          <p:spPr bwMode="auto">
            <a:xfrm>
              <a:off x="7177088" y="36464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46247" name="Rectangle 167"/>
            <p:cNvSpPr>
              <a:spLocks noChangeArrowheads="1"/>
            </p:cNvSpPr>
            <p:nvPr/>
          </p:nvSpPr>
          <p:spPr bwMode="auto">
            <a:xfrm>
              <a:off x="6640513" y="457676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48" name="Rectangle 168"/>
            <p:cNvSpPr>
              <a:spLocks noChangeArrowheads="1"/>
            </p:cNvSpPr>
            <p:nvPr/>
          </p:nvSpPr>
          <p:spPr bwMode="auto">
            <a:xfrm>
              <a:off x="7177088" y="4937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49" name="Rectangle 169"/>
            <p:cNvSpPr>
              <a:spLocks noChangeArrowheads="1"/>
            </p:cNvSpPr>
            <p:nvPr/>
          </p:nvSpPr>
          <p:spPr bwMode="auto">
            <a:xfrm>
              <a:off x="7624763" y="45656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50" name="Rectangle 170"/>
            <p:cNvSpPr>
              <a:spLocks noChangeArrowheads="1"/>
            </p:cNvSpPr>
            <p:nvPr/>
          </p:nvSpPr>
          <p:spPr bwMode="auto">
            <a:xfrm>
              <a:off x="9713913" y="46196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51" name="Rectangle 171"/>
            <p:cNvSpPr>
              <a:spLocks noChangeArrowheads="1"/>
            </p:cNvSpPr>
            <p:nvPr/>
          </p:nvSpPr>
          <p:spPr bwMode="auto">
            <a:xfrm>
              <a:off x="8543925" y="40401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46252" name="Rectangle 172"/>
            <p:cNvSpPr>
              <a:spLocks noChangeArrowheads="1"/>
            </p:cNvSpPr>
            <p:nvPr/>
          </p:nvSpPr>
          <p:spPr bwMode="auto">
            <a:xfrm>
              <a:off x="10248900" y="49926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53" name="Freeform 173"/>
            <p:cNvSpPr>
              <a:spLocks/>
            </p:cNvSpPr>
            <p:nvPr/>
          </p:nvSpPr>
          <p:spPr bwMode="auto">
            <a:xfrm>
              <a:off x="8077201" y="58007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4" name="Freeform 174"/>
            <p:cNvSpPr>
              <a:spLocks/>
            </p:cNvSpPr>
            <p:nvPr/>
          </p:nvSpPr>
          <p:spPr bwMode="auto">
            <a:xfrm>
              <a:off x="8318500" y="5308601"/>
              <a:ext cx="31750" cy="22225"/>
            </a:xfrm>
            <a:custGeom>
              <a:avLst/>
              <a:gdLst>
                <a:gd name="T0" fmla="*/ 0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7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5" name="Freeform 175"/>
            <p:cNvSpPr>
              <a:spLocks/>
            </p:cNvSpPr>
            <p:nvPr/>
          </p:nvSpPr>
          <p:spPr bwMode="auto">
            <a:xfrm>
              <a:off x="8077200" y="5319714"/>
              <a:ext cx="261938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2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6" name="Freeform 176"/>
            <p:cNvSpPr>
              <a:spLocks/>
            </p:cNvSpPr>
            <p:nvPr/>
          </p:nvSpPr>
          <p:spPr bwMode="auto">
            <a:xfrm>
              <a:off x="8318500" y="5308601"/>
              <a:ext cx="20638" cy="22225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0 h 14"/>
                <a:gd name="T4" fmla="*/ 0 w 13"/>
                <a:gd name="T5" fmla="*/ 2147483647 h 14"/>
                <a:gd name="T6" fmla="*/ 0 w 13"/>
                <a:gd name="T7" fmla="*/ 2147483647 h 14"/>
                <a:gd name="T8" fmla="*/ 2147483647 w 13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7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7" name="Freeform 177"/>
            <p:cNvSpPr>
              <a:spLocks/>
            </p:cNvSpPr>
            <p:nvPr/>
          </p:nvSpPr>
          <p:spPr bwMode="auto">
            <a:xfrm>
              <a:off x="8547100" y="5800726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8" name="Freeform 178"/>
            <p:cNvSpPr>
              <a:spLocks/>
            </p:cNvSpPr>
            <p:nvPr/>
          </p:nvSpPr>
          <p:spPr bwMode="auto">
            <a:xfrm>
              <a:off x="8318501" y="5319714"/>
              <a:ext cx="250825" cy="492125"/>
            </a:xfrm>
            <a:custGeom>
              <a:avLst/>
              <a:gdLst>
                <a:gd name="T0" fmla="*/ 2147483647 w 158"/>
                <a:gd name="T1" fmla="*/ 0 h 310"/>
                <a:gd name="T2" fmla="*/ 0 w 158"/>
                <a:gd name="T3" fmla="*/ 2147483647 h 310"/>
                <a:gd name="T4" fmla="*/ 2147483647 w 158"/>
                <a:gd name="T5" fmla="*/ 2147483647 h 310"/>
                <a:gd name="T6" fmla="*/ 2147483647 w 158"/>
                <a:gd name="T7" fmla="*/ 2147483647 h 310"/>
                <a:gd name="T8" fmla="*/ 2147483647 w 158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10"/>
                <a:gd name="T17" fmla="*/ 158 w 158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10">
                  <a:moveTo>
                    <a:pt x="13" y="0"/>
                  </a:moveTo>
                  <a:lnTo>
                    <a:pt x="0" y="7"/>
                  </a:lnTo>
                  <a:lnTo>
                    <a:pt x="144" y="310"/>
                  </a:lnTo>
                  <a:lnTo>
                    <a:pt x="158" y="3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9" name="Rectangle 179"/>
            <p:cNvSpPr>
              <a:spLocks noChangeArrowheads="1"/>
            </p:cNvSpPr>
            <p:nvPr/>
          </p:nvSpPr>
          <p:spPr bwMode="auto">
            <a:xfrm>
              <a:off x="7967663" y="56800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0" name="Rectangle 180"/>
            <p:cNvSpPr>
              <a:spLocks noChangeArrowheads="1"/>
            </p:cNvSpPr>
            <p:nvPr/>
          </p:nvSpPr>
          <p:spPr bwMode="auto">
            <a:xfrm>
              <a:off x="7967663" y="5680075"/>
              <a:ext cx="2413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1" name="Rectangle 181"/>
            <p:cNvSpPr>
              <a:spLocks noChangeArrowheads="1"/>
            </p:cNvSpPr>
            <p:nvPr/>
          </p:nvSpPr>
          <p:spPr bwMode="auto">
            <a:xfrm>
              <a:off x="8448675" y="56800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2" name="Rectangle 182"/>
            <p:cNvSpPr>
              <a:spLocks noChangeArrowheads="1"/>
            </p:cNvSpPr>
            <p:nvPr/>
          </p:nvSpPr>
          <p:spPr bwMode="auto">
            <a:xfrm>
              <a:off x="8448675" y="5680075"/>
              <a:ext cx="2413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3" name="Oval 183"/>
            <p:cNvSpPr>
              <a:spLocks noChangeArrowheads="1"/>
            </p:cNvSpPr>
            <p:nvPr/>
          </p:nvSpPr>
          <p:spPr bwMode="auto">
            <a:xfrm>
              <a:off x="8142288" y="5145088"/>
              <a:ext cx="361950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4" name="Oval 184"/>
            <p:cNvSpPr>
              <a:spLocks noChangeArrowheads="1"/>
            </p:cNvSpPr>
            <p:nvPr/>
          </p:nvSpPr>
          <p:spPr bwMode="auto">
            <a:xfrm>
              <a:off x="8143876" y="51450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8283575" y="52435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Times" panose="02020603050405020304" pitchFamily="18" charset="0"/>
                </a:rPr>
                <a:t>54</a:t>
              </a:r>
              <a:endParaRPr lang="en-US" altLang="en-US" dirty="0"/>
            </a:p>
          </p:txBody>
        </p:sp>
        <p:sp>
          <p:nvSpPr>
            <p:cNvPr id="46266" name="Rectangle 186"/>
            <p:cNvSpPr>
              <a:spLocks noChangeArrowheads="1"/>
            </p:cNvSpPr>
            <p:nvPr/>
          </p:nvSpPr>
          <p:spPr bwMode="auto">
            <a:xfrm>
              <a:off x="8543925" y="49815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67" name="Rectangle 187"/>
            <p:cNvSpPr>
              <a:spLocks noChangeArrowheads="1"/>
            </p:cNvSpPr>
            <p:nvPr/>
          </p:nvSpPr>
          <p:spPr bwMode="auto">
            <a:xfrm>
              <a:off x="7391400" y="6161088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68" name="Rectangle 188"/>
            <p:cNvSpPr>
              <a:spLocks noChangeArrowheads="1"/>
            </p:cNvSpPr>
            <p:nvPr/>
          </p:nvSpPr>
          <p:spPr bwMode="auto">
            <a:xfrm>
              <a:off x="7523163" y="6249989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endParaRPr lang="en-US" altLang="en-US"/>
            </a:p>
          </p:txBody>
        </p:sp>
        <p:grpSp>
          <p:nvGrpSpPr>
            <p:cNvPr id="46269" name="Group 189"/>
            <p:cNvGrpSpPr>
              <a:grpSpLocks/>
            </p:cNvGrpSpPr>
            <p:nvPr/>
          </p:nvGrpSpPr>
          <p:grpSpPr bwMode="auto">
            <a:xfrm>
              <a:off x="8342313" y="6161089"/>
              <a:ext cx="246062" cy="333375"/>
              <a:chOff x="4295" y="3881"/>
              <a:chExt cx="155" cy="210"/>
            </a:xfrm>
          </p:grpSpPr>
          <p:sp>
            <p:nvSpPr>
              <p:cNvPr id="46283" name="Rectangle 190"/>
              <p:cNvSpPr>
                <a:spLocks noChangeArrowheads="1"/>
              </p:cNvSpPr>
              <p:nvPr/>
            </p:nvSpPr>
            <p:spPr bwMode="auto">
              <a:xfrm>
                <a:off x="4295" y="388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900" i="1">
                    <a:solidFill>
                      <a:srgbClr val="000000"/>
                    </a:solidFill>
                    <a:latin typeface="Times" panose="02020603050405020304" pitchFamily="18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46284" name="Rectangle 191"/>
              <p:cNvSpPr>
                <a:spLocks noChangeArrowheads="1"/>
              </p:cNvSpPr>
              <p:nvPr/>
            </p:nvSpPr>
            <p:spPr bwMode="auto">
              <a:xfrm>
                <a:off x="4386" y="393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/>
              </a:p>
            </p:txBody>
          </p:sp>
        </p:grpSp>
        <p:sp>
          <p:nvSpPr>
            <p:cNvPr id="46270" name="Rectangle 192"/>
            <p:cNvSpPr>
              <a:spLocks noChangeArrowheads="1"/>
            </p:cNvSpPr>
            <p:nvPr/>
          </p:nvSpPr>
          <p:spPr bwMode="auto">
            <a:xfrm>
              <a:off x="9194800" y="5626100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71" name="Rectangle 193"/>
            <p:cNvSpPr>
              <a:spLocks noChangeArrowheads="1"/>
            </p:cNvSpPr>
            <p:nvPr/>
          </p:nvSpPr>
          <p:spPr bwMode="auto">
            <a:xfrm>
              <a:off x="9339263" y="5713414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72" name="Rectangle 194"/>
            <p:cNvSpPr>
              <a:spLocks noChangeArrowheads="1"/>
            </p:cNvSpPr>
            <p:nvPr/>
          </p:nvSpPr>
          <p:spPr bwMode="auto">
            <a:xfrm>
              <a:off x="9894888" y="6161088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73" name="Rectangle 195"/>
            <p:cNvSpPr>
              <a:spLocks noChangeArrowheads="1"/>
            </p:cNvSpPr>
            <p:nvPr/>
          </p:nvSpPr>
          <p:spPr bwMode="auto">
            <a:xfrm>
              <a:off x="10028238" y="6249989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46274" name="Rectangle 196"/>
            <p:cNvSpPr>
              <a:spLocks noChangeArrowheads="1"/>
            </p:cNvSpPr>
            <p:nvPr/>
          </p:nvSpPr>
          <p:spPr bwMode="auto">
            <a:xfrm>
              <a:off x="9024938" y="3975100"/>
              <a:ext cx="1074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46275" name="Rectangle 197"/>
            <p:cNvSpPr>
              <a:spLocks noChangeArrowheads="1"/>
            </p:cNvSpPr>
            <p:nvPr/>
          </p:nvSpPr>
          <p:spPr bwMode="auto">
            <a:xfrm>
              <a:off x="8051800" y="4400550"/>
              <a:ext cx="1074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46276" name="Rectangle 198"/>
            <p:cNvSpPr>
              <a:spLocks noChangeArrowheads="1"/>
            </p:cNvSpPr>
            <p:nvPr/>
          </p:nvSpPr>
          <p:spPr bwMode="auto">
            <a:xfrm>
              <a:off x="9429750" y="4346575"/>
              <a:ext cx="9457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46278" name="Text Box 200"/>
            <p:cNvSpPr txBox="1">
              <a:spLocks noChangeArrowheads="1"/>
            </p:cNvSpPr>
            <p:nvPr/>
          </p:nvSpPr>
          <p:spPr bwMode="auto">
            <a:xfrm>
              <a:off x="5186152" y="5807839"/>
              <a:ext cx="2209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24A63E"/>
                  </a:solidFill>
                  <a:latin typeface="Times New Roman" panose="02020603050405020304" pitchFamily="18" charset="0"/>
                </a:rPr>
                <a:t>...balanced</a:t>
              </a:r>
            </a:p>
          </p:txBody>
        </p:sp>
        <p:pic>
          <p:nvPicPr>
            <p:cNvPr id="46279" name="Picture 2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865563"/>
              <a:ext cx="2819400" cy="13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280" name="Group 202"/>
            <p:cNvGrpSpPr>
              <a:grpSpLocks/>
            </p:cNvGrpSpPr>
            <p:nvPr/>
          </p:nvGrpSpPr>
          <p:grpSpPr bwMode="auto">
            <a:xfrm>
              <a:off x="5238751" y="3705226"/>
              <a:ext cx="246063" cy="333375"/>
              <a:chOff x="4295" y="3881"/>
              <a:chExt cx="155" cy="210"/>
            </a:xfrm>
          </p:grpSpPr>
          <p:sp>
            <p:nvSpPr>
              <p:cNvPr id="46281" name="Rectangle 203"/>
              <p:cNvSpPr>
                <a:spLocks noChangeArrowheads="1"/>
              </p:cNvSpPr>
              <p:nvPr/>
            </p:nvSpPr>
            <p:spPr bwMode="auto">
              <a:xfrm>
                <a:off x="4295" y="388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900" i="1">
                    <a:solidFill>
                      <a:srgbClr val="000000"/>
                    </a:solidFill>
                    <a:latin typeface="Times" panose="02020603050405020304" pitchFamily="18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46282" name="Rectangle 204"/>
              <p:cNvSpPr>
                <a:spLocks noChangeArrowheads="1"/>
              </p:cNvSpPr>
              <p:nvPr/>
            </p:nvSpPr>
            <p:spPr bwMode="auto">
              <a:xfrm>
                <a:off x="4386" y="393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3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Restructuring</a:t>
            </a:r>
            <a:br>
              <a:rPr lang="en-US" altLang="en-US" dirty="0" smtClean="0"/>
            </a:br>
            <a:r>
              <a:rPr lang="en-US" altLang="en-US" sz="2800" dirty="0" smtClean="0"/>
              <a:t>Single Rotations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692400"/>
            <a:ext cx="6426200" cy="2070100"/>
          </a:xfrm>
          <a:solidFill>
            <a:schemeClr val="tx1"/>
          </a:solidFill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762500"/>
            <a:ext cx="6426200" cy="20955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87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Restructuring</a:t>
            </a:r>
            <a:br>
              <a:rPr lang="en-US" altLang="en-US" dirty="0" smtClean="0"/>
            </a:br>
            <a:r>
              <a:rPr lang="en-US" altLang="en-US" sz="2800" dirty="0" smtClean="0"/>
              <a:t>Double Rotations</a:t>
            </a:r>
            <a:endParaRPr lang="en-US" altLang="en-US" dirty="0" smtClean="0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476500"/>
            <a:ext cx="6438900" cy="2184400"/>
          </a:xfrm>
          <a:solidFill>
            <a:schemeClr val="tx1"/>
          </a:solidFill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60900"/>
            <a:ext cx="6438900" cy="21971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060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AVL Trees</a:t>
            </a:r>
            <a:endParaRPr lang="en-US" altLang="en-US" dirty="0" smtClean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Insert into an initially empty AVL tree items with the following keys (in this order). Draw the resulting AVL tree</a:t>
            </a:r>
          </a:p>
          <a:p>
            <a:pPr lvl="1"/>
            <a:r>
              <a:rPr lang="en-US" altLang="en-US" dirty="0" smtClean="0"/>
              <a:t>30, 40, 24, 58, 48, 26, 11, 13</a:t>
            </a:r>
          </a:p>
        </p:txBody>
      </p:sp>
    </p:spTree>
    <p:extLst>
      <p:ext uri="{BB962C8B-B14F-4D97-AF65-F5344CB8AC3E}">
        <p14:creationId xmlns:p14="http://schemas.microsoft.com/office/powerpoint/2010/main" val="10558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Removal in an AVL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Removal begins as in a binary search tree, which means the node removed will become an empty external node. Its parent,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, may cause an imbalance.</a:t>
                </a:r>
              </a:p>
              <a:p>
                <a:r>
                  <a:rPr lang="en-US" altLang="en-US" dirty="0" smtClean="0"/>
                  <a:t>Example: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3092025" y="3357525"/>
            <a:ext cx="2786062" cy="2895601"/>
            <a:chOff x="2112" y="1814"/>
            <a:chExt cx="1755" cy="1824"/>
          </a:xfrm>
        </p:grpSpPr>
        <p:sp>
          <p:nvSpPr>
            <p:cNvPr id="50220" name="Oval 5"/>
            <p:cNvSpPr>
              <a:spLocks noChangeArrowheads="1"/>
            </p:cNvSpPr>
            <p:nvPr/>
          </p:nvSpPr>
          <p:spPr bwMode="auto">
            <a:xfrm>
              <a:off x="2686" y="1814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44</a:t>
              </a:r>
            </a:p>
          </p:txBody>
        </p:sp>
        <p:sp>
          <p:nvSpPr>
            <p:cNvPr id="50221" name="Oval 6"/>
            <p:cNvSpPr>
              <a:spLocks noChangeArrowheads="1"/>
            </p:cNvSpPr>
            <p:nvPr/>
          </p:nvSpPr>
          <p:spPr bwMode="auto">
            <a:xfrm>
              <a:off x="2164" y="2198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0222" name="Oval 7"/>
            <p:cNvSpPr>
              <a:spLocks noChangeArrowheads="1"/>
            </p:cNvSpPr>
            <p:nvPr/>
          </p:nvSpPr>
          <p:spPr bwMode="auto">
            <a:xfrm>
              <a:off x="3416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78</a:t>
              </a:r>
            </a:p>
          </p:txBody>
        </p:sp>
        <p:sp>
          <p:nvSpPr>
            <p:cNvPr id="50223" name="Oval 8"/>
            <p:cNvSpPr>
              <a:spLocks noChangeArrowheads="1"/>
            </p:cNvSpPr>
            <p:nvPr/>
          </p:nvSpPr>
          <p:spPr bwMode="auto">
            <a:xfrm>
              <a:off x="2296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50224" name="Oval 9"/>
            <p:cNvSpPr>
              <a:spLocks noChangeArrowheads="1"/>
            </p:cNvSpPr>
            <p:nvPr/>
          </p:nvSpPr>
          <p:spPr bwMode="auto">
            <a:xfrm>
              <a:off x="2908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50225" name="Oval 10"/>
            <p:cNvSpPr>
              <a:spLocks noChangeArrowheads="1"/>
            </p:cNvSpPr>
            <p:nvPr/>
          </p:nvSpPr>
          <p:spPr bwMode="auto">
            <a:xfrm>
              <a:off x="3544" y="3054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88</a:t>
              </a:r>
            </a:p>
          </p:txBody>
        </p:sp>
        <p:sp>
          <p:nvSpPr>
            <p:cNvPr id="50226" name="Oval 11"/>
            <p:cNvSpPr>
              <a:spLocks noChangeArrowheads="1"/>
            </p:cNvSpPr>
            <p:nvPr/>
          </p:nvSpPr>
          <p:spPr bwMode="auto">
            <a:xfrm>
              <a:off x="2686" y="3062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50227" name="Oval 12"/>
            <p:cNvSpPr>
              <a:spLocks noChangeArrowheads="1"/>
            </p:cNvSpPr>
            <p:nvPr/>
          </p:nvSpPr>
          <p:spPr bwMode="auto">
            <a:xfrm>
              <a:off x="3166" y="2198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62</a:t>
              </a:r>
            </a:p>
          </p:txBody>
        </p:sp>
        <p:sp>
          <p:nvSpPr>
            <p:cNvPr id="50228" name="Rectangle 13"/>
            <p:cNvSpPr>
              <a:spLocks noChangeArrowheads="1"/>
            </p:cNvSpPr>
            <p:nvPr/>
          </p:nvSpPr>
          <p:spPr bwMode="auto">
            <a:xfrm>
              <a:off x="2112" y="2522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29" name="Rectangle 14"/>
            <p:cNvSpPr>
              <a:spLocks noChangeArrowheads="1"/>
            </p:cNvSpPr>
            <p:nvPr/>
          </p:nvSpPr>
          <p:spPr bwMode="auto">
            <a:xfrm>
              <a:off x="2304" y="295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0" name="Rectangle 15"/>
            <p:cNvSpPr>
              <a:spLocks noChangeArrowheads="1"/>
            </p:cNvSpPr>
            <p:nvPr/>
          </p:nvSpPr>
          <p:spPr bwMode="auto">
            <a:xfrm>
              <a:off x="2496" y="295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1" name="Rectangle 16"/>
            <p:cNvSpPr>
              <a:spLocks noChangeArrowheads="1"/>
            </p:cNvSpPr>
            <p:nvPr/>
          </p:nvSpPr>
          <p:spPr bwMode="auto">
            <a:xfrm>
              <a:off x="2688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2" name="Rectangle 17"/>
            <p:cNvSpPr>
              <a:spLocks noChangeArrowheads="1"/>
            </p:cNvSpPr>
            <p:nvPr/>
          </p:nvSpPr>
          <p:spPr bwMode="auto">
            <a:xfrm>
              <a:off x="2880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3" name="Rectangle 18"/>
            <p:cNvSpPr>
              <a:spLocks noChangeArrowheads="1"/>
            </p:cNvSpPr>
            <p:nvPr/>
          </p:nvSpPr>
          <p:spPr bwMode="auto">
            <a:xfrm>
              <a:off x="3360" y="299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4" name="Rectangle 19"/>
            <p:cNvSpPr>
              <a:spLocks noChangeArrowheads="1"/>
            </p:cNvSpPr>
            <p:nvPr/>
          </p:nvSpPr>
          <p:spPr bwMode="auto">
            <a:xfrm>
              <a:off x="3552" y="3378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5" name="Rectangle 20"/>
            <p:cNvSpPr>
              <a:spLocks noChangeArrowheads="1"/>
            </p:cNvSpPr>
            <p:nvPr/>
          </p:nvSpPr>
          <p:spPr bwMode="auto">
            <a:xfrm>
              <a:off x="3744" y="3378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0236" name="AutoShape 21"/>
            <p:cNvCxnSpPr>
              <a:cxnSpLocks noChangeShapeType="1"/>
              <a:stCxn id="50220" idx="4"/>
              <a:endCxn id="50221" idx="0"/>
            </p:cNvCxnSpPr>
            <p:nvPr/>
          </p:nvCxnSpPr>
          <p:spPr bwMode="auto">
            <a:xfrm flipH="1">
              <a:off x="2325" y="2087"/>
              <a:ext cx="522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7" name="AutoShape 22"/>
            <p:cNvCxnSpPr>
              <a:cxnSpLocks noChangeShapeType="1"/>
              <a:stCxn id="50221" idx="4"/>
              <a:endCxn id="50228" idx="0"/>
            </p:cNvCxnSpPr>
            <p:nvPr/>
          </p:nvCxnSpPr>
          <p:spPr bwMode="auto">
            <a:xfrm flipH="1">
              <a:off x="2170" y="2471"/>
              <a:ext cx="15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8" name="AutoShape 23"/>
            <p:cNvCxnSpPr>
              <a:cxnSpLocks noChangeShapeType="1"/>
              <a:stCxn id="50221" idx="4"/>
              <a:endCxn id="50223" idx="0"/>
            </p:cNvCxnSpPr>
            <p:nvPr/>
          </p:nvCxnSpPr>
          <p:spPr bwMode="auto">
            <a:xfrm>
              <a:off x="2325" y="2471"/>
              <a:ext cx="132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9" name="AutoShape 24"/>
            <p:cNvCxnSpPr>
              <a:cxnSpLocks noChangeShapeType="1"/>
              <a:stCxn id="50220" idx="4"/>
              <a:endCxn id="50227" idx="0"/>
            </p:cNvCxnSpPr>
            <p:nvPr/>
          </p:nvCxnSpPr>
          <p:spPr bwMode="auto">
            <a:xfrm>
              <a:off x="2847" y="2087"/>
              <a:ext cx="48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0" name="AutoShape 25"/>
            <p:cNvCxnSpPr>
              <a:cxnSpLocks noChangeShapeType="1"/>
              <a:stCxn id="50222" idx="0"/>
              <a:endCxn id="50227" idx="4"/>
            </p:cNvCxnSpPr>
            <p:nvPr/>
          </p:nvCxnSpPr>
          <p:spPr bwMode="auto">
            <a:xfrm flipH="1" flipV="1">
              <a:off x="3328" y="2471"/>
              <a:ext cx="250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1" name="AutoShape 26"/>
            <p:cNvCxnSpPr>
              <a:cxnSpLocks noChangeShapeType="1"/>
              <a:stCxn id="50222" idx="4"/>
              <a:endCxn id="50225" idx="0"/>
            </p:cNvCxnSpPr>
            <p:nvPr/>
          </p:nvCxnSpPr>
          <p:spPr bwMode="auto">
            <a:xfrm>
              <a:off x="3578" y="2903"/>
              <a:ext cx="128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2" name="AutoShape 27"/>
            <p:cNvCxnSpPr>
              <a:cxnSpLocks noChangeShapeType="1"/>
              <a:stCxn id="50224" idx="4"/>
              <a:endCxn id="50226" idx="0"/>
            </p:cNvCxnSpPr>
            <p:nvPr/>
          </p:nvCxnSpPr>
          <p:spPr bwMode="auto">
            <a:xfrm flipH="1">
              <a:off x="2847" y="2903"/>
              <a:ext cx="222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3" name="AutoShape 28"/>
            <p:cNvCxnSpPr>
              <a:cxnSpLocks noChangeShapeType="1"/>
              <a:stCxn id="50223" idx="4"/>
              <a:endCxn id="50229" idx="0"/>
            </p:cNvCxnSpPr>
            <p:nvPr/>
          </p:nvCxnSpPr>
          <p:spPr bwMode="auto">
            <a:xfrm flipH="1">
              <a:off x="2362" y="2903"/>
              <a:ext cx="9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4" name="AutoShape 29"/>
            <p:cNvCxnSpPr>
              <a:cxnSpLocks noChangeShapeType="1"/>
              <a:stCxn id="50223" idx="4"/>
              <a:endCxn id="50230" idx="0"/>
            </p:cNvCxnSpPr>
            <p:nvPr/>
          </p:nvCxnSpPr>
          <p:spPr bwMode="auto">
            <a:xfrm>
              <a:off x="2457" y="2903"/>
              <a:ext cx="97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5" name="AutoShape 30"/>
            <p:cNvCxnSpPr>
              <a:cxnSpLocks noChangeShapeType="1"/>
              <a:stCxn id="50226" idx="4"/>
              <a:endCxn id="50231" idx="0"/>
            </p:cNvCxnSpPr>
            <p:nvPr/>
          </p:nvCxnSpPr>
          <p:spPr bwMode="auto">
            <a:xfrm flipH="1">
              <a:off x="2746" y="3335"/>
              <a:ext cx="10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6" name="AutoShape 31"/>
            <p:cNvCxnSpPr>
              <a:cxnSpLocks noChangeShapeType="1"/>
              <a:stCxn id="50226" idx="4"/>
              <a:endCxn id="50232" idx="0"/>
            </p:cNvCxnSpPr>
            <p:nvPr/>
          </p:nvCxnSpPr>
          <p:spPr bwMode="auto">
            <a:xfrm>
              <a:off x="2847" y="3335"/>
              <a:ext cx="9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7" name="AutoShape 32"/>
            <p:cNvCxnSpPr>
              <a:cxnSpLocks noChangeShapeType="1"/>
              <a:stCxn id="50224" idx="4"/>
              <a:endCxn id="50252" idx="0"/>
            </p:cNvCxnSpPr>
            <p:nvPr/>
          </p:nvCxnSpPr>
          <p:spPr bwMode="auto">
            <a:xfrm>
              <a:off x="3070" y="2903"/>
              <a:ext cx="124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8" name="AutoShape 33"/>
            <p:cNvCxnSpPr>
              <a:cxnSpLocks noChangeShapeType="1"/>
              <a:stCxn id="50222" idx="4"/>
              <a:endCxn id="50233" idx="0"/>
            </p:cNvCxnSpPr>
            <p:nvPr/>
          </p:nvCxnSpPr>
          <p:spPr bwMode="auto">
            <a:xfrm flipH="1">
              <a:off x="3418" y="2903"/>
              <a:ext cx="159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9" name="AutoShape 34"/>
            <p:cNvCxnSpPr>
              <a:cxnSpLocks noChangeShapeType="1"/>
              <a:stCxn id="50224" idx="0"/>
              <a:endCxn id="50227" idx="4"/>
            </p:cNvCxnSpPr>
            <p:nvPr/>
          </p:nvCxnSpPr>
          <p:spPr bwMode="auto">
            <a:xfrm flipV="1">
              <a:off x="3070" y="2471"/>
              <a:ext cx="258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0" name="AutoShape 35"/>
            <p:cNvCxnSpPr>
              <a:cxnSpLocks noChangeShapeType="1"/>
              <a:stCxn id="50225" idx="4"/>
              <a:endCxn id="50234" idx="0"/>
            </p:cNvCxnSpPr>
            <p:nvPr/>
          </p:nvCxnSpPr>
          <p:spPr bwMode="auto">
            <a:xfrm flipH="1">
              <a:off x="3610" y="3327"/>
              <a:ext cx="9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1" name="AutoShape 36"/>
            <p:cNvCxnSpPr>
              <a:cxnSpLocks noChangeShapeType="1"/>
              <a:stCxn id="50225" idx="4"/>
              <a:endCxn id="50235" idx="0"/>
            </p:cNvCxnSpPr>
            <p:nvPr/>
          </p:nvCxnSpPr>
          <p:spPr bwMode="auto">
            <a:xfrm>
              <a:off x="3706" y="3327"/>
              <a:ext cx="97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52" name="Oval 37"/>
            <p:cNvSpPr>
              <a:spLocks noChangeArrowheads="1"/>
            </p:cNvSpPr>
            <p:nvPr/>
          </p:nvSpPr>
          <p:spPr bwMode="auto">
            <a:xfrm>
              <a:off x="3032" y="3062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50253" name="Rectangle 38"/>
            <p:cNvSpPr>
              <a:spLocks noChangeArrowheads="1"/>
            </p:cNvSpPr>
            <p:nvPr/>
          </p:nvSpPr>
          <p:spPr bwMode="auto">
            <a:xfrm>
              <a:off x="3034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54" name="Rectangle 39"/>
            <p:cNvSpPr>
              <a:spLocks noChangeArrowheads="1"/>
            </p:cNvSpPr>
            <p:nvPr/>
          </p:nvSpPr>
          <p:spPr bwMode="auto">
            <a:xfrm>
              <a:off x="3226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0255" name="AutoShape 40"/>
            <p:cNvCxnSpPr>
              <a:cxnSpLocks noChangeShapeType="1"/>
              <a:stCxn id="50252" idx="4"/>
              <a:endCxn id="50253" idx="0"/>
            </p:cNvCxnSpPr>
            <p:nvPr/>
          </p:nvCxnSpPr>
          <p:spPr bwMode="auto">
            <a:xfrm flipH="1">
              <a:off x="3092" y="3335"/>
              <a:ext cx="10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6" name="AutoShape 41"/>
            <p:cNvCxnSpPr>
              <a:cxnSpLocks noChangeShapeType="1"/>
              <a:stCxn id="50252" idx="4"/>
              <a:endCxn id="50254" idx="0"/>
            </p:cNvCxnSpPr>
            <p:nvPr/>
          </p:nvCxnSpPr>
          <p:spPr bwMode="auto">
            <a:xfrm>
              <a:off x="3194" y="3335"/>
              <a:ext cx="9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6511500" y="3358201"/>
            <a:ext cx="2262046" cy="2894387"/>
            <a:chOff x="6511500" y="3358201"/>
            <a:chExt cx="2262046" cy="2894387"/>
          </a:xfrm>
        </p:grpSpPr>
        <p:cxnSp>
          <p:nvCxnSpPr>
            <p:cNvPr id="50181" name="AutoShape 67"/>
            <p:cNvCxnSpPr>
              <a:cxnSpLocks noChangeShapeType="1"/>
              <a:stCxn id="50202" idx="0"/>
              <a:endCxn id="50205" idx="4"/>
            </p:cNvCxnSpPr>
            <p:nvPr/>
          </p:nvCxnSpPr>
          <p:spPr bwMode="auto">
            <a:xfrm flipV="1">
              <a:off x="7507549" y="4400555"/>
              <a:ext cx="409689" cy="252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0182" name="Group 80"/>
            <p:cNvGrpSpPr>
              <a:grpSpLocks/>
            </p:cNvGrpSpPr>
            <p:nvPr/>
          </p:nvGrpSpPr>
          <p:grpSpPr bwMode="auto">
            <a:xfrm>
              <a:off x="6511500" y="3358201"/>
              <a:ext cx="2262046" cy="2894387"/>
              <a:chOff x="5567363" y="2912554"/>
              <a:chExt cx="2261421" cy="2894564"/>
            </a:xfrm>
          </p:grpSpPr>
          <p:cxnSp>
            <p:nvCxnSpPr>
              <p:cNvPr id="50187" name="AutoShape 56"/>
              <p:cNvCxnSpPr>
                <a:cxnSpLocks noChangeShapeType="1"/>
                <a:stCxn id="50199" idx="4"/>
                <a:endCxn id="50200" idx="0"/>
              </p:cNvCxnSpPr>
              <p:nvPr/>
            </p:nvCxnSpPr>
            <p:spPr bwMode="auto">
              <a:xfrm flipH="1">
                <a:off x="5829711" y="334537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88" name="AutoShape 57"/>
              <p:cNvCxnSpPr>
                <a:cxnSpLocks noChangeShapeType="1"/>
                <a:stCxn id="50200" idx="4"/>
                <a:endCxn id="50206" idx="0"/>
              </p:cNvCxnSpPr>
              <p:nvPr/>
            </p:nvCxnSpPr>
            <p:spPr bwMode="auto">
              <a:xfrm flipH="1">
                <a:off x="5659703" y="3954973"/>
                <a:ext cx="17000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89" name="AutoShape 58"/>
              <p:cNvCxnSpPr>
                <a:cxnSpLocks noChangeShapeType="1"/>
                <a:stCxn id="50200" idx="4"/>
                <a:endCxn id="50207" idx="0"/>
              </p:cNvCxnSpPr>
              <p:nvPr/>
            </p:nvCxnSpPr>
            <p:spPr bwMode="auto">
              <a:xfrm>
                <a:off x="5829711" y="3954973"/>
                <a:ext cx="13479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0" name="AutoShape 59"/>
              <p:cNvCxnSpPr>
                <a:cxnSpLocks noChangeShapeType="1"/>
                <a:stCxn id="50199" idx="4"/>
                <a:endCxn id="50205" idx="0"/>
              </p:cNvCxnSpPr>
              <p:nvPr/>
            </p:nvCxnSpPr>
            <p:spPr bwMode="auto">
              <a:xfrm>
                <a:off x="6363111" y="3345372"/>
                <a:ext cx="609601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1" name="AutoShape 60"/>
              <p:cNvCxnSpPr>
                <a:cxnSpLocks noChangeShapeType="1"/>
                <a:stCxn id="50201" idx="0"/>
                <a:endCxn id="50205" idx="4"/>
              </p:cNvCxnSpPr>
              <p:nvPr/>
            </p:nvCxnSpPr>
            <p:spPr bwMode="auto">
              <a:xfrm flipH="1" flipV="1">
                <a:off x="6972712" y="3954973"/>
                <a:ext cx="396874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2" name="AutoShape 61"/>
              <p:cNvCxnSpPr>
                <a:cxnSpLocks noChangeShapeType="1"/>
                <a:stCxn id="50201" idx="4"/>
                <a:endCxn id="50203" idx="0"/>
              </p:cNvCxnSpPr>
              <p:nvPr/>
            </p:nvCxnSpPr>
            <p:spPr bwMode="auto">
              <a:xfrm>
                <a:off x="7369586" y="464077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3" name="AutoShape 66"/>
              <p:cNvCxnSpPr>
                <a:cxnSpLocks noChangeShapeType="1"/>
                <a:stCxn id="50201" idx="4"/>
                <a:endCxn id="50210" idx="0"/>
              </p:cNvCxnSpPr>
              <p:nvPr/>
            </p:nvCxnSpPr>
            <p:spPr bwMode="auto">
              <a:xfrm flipH="1">
                <a:off x="7117029" y="4640773"/>
                <a:ext cx="252557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4" name="AutoShape 68"/>
              <p:cNvCxnSpPr>
                <a:cxnSpLocks noChangeShapeType="1"/>
                <a:stCxn id="50203" idx="4"/>
                <a:endCxn id="50211" idx="0"/>
              </p:cNvCxnSpPr>
              <p:nvPr/>
            </p:nvCxnSpPr>
            <p:spPr bwMode="auto">
              <a:xfrm flipH="1">
                <a:off x="7421828" y="5313873"/>
                <a:ext cx="15095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5" name="AutoShape 69"/>
              <p:cNvCxnSpPr>
                <a:cxnSpLocks noChangeShapeType="1"/>
                <a:stCxn id="50203" idx="4"/>
                <a:endCxn id="50212" idx="0"/>
              </p:cNvCxnSpPr>
              <p:nvPr/>
            </p:nvCxnSpPr>
            <p:spPr bwMode="auto">
              <a:xfrm>
                <a:off x="7572786" y="5313873"/>
                <a:ext cx="15384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0196" name="Group 79"/>
              <p:cNvGrpSpPr>
                <a:grpSpLocks/>
              </p:cNvGrpSpPr>
              <p:nvPr/>
            </p:nvGrpSpPr>
            <p:grpSpPr bwMode="auto">
              <a:xfrm>
                <a:off x="5567363" y="2912554"/>
                <a:ext cx="2261421" cy="2894564"/>
                <a:chOff x="5567363" y="2912554"/>
                <a:chExt cx="2261421" cy="2894564"/>
              </a:xfrm>
            </p:grpSpPr>
            <p:sp>
              <p:nvSpPr>
                <p:cNvPr id="50199" name="Oval 42"/>
                <p:cNvSpPr>
                  <a:spLocks noChangeArrowheads="1"/>
                </p:cNvSpPr>
                <p:nvPr/>
              </p:nvSpPr>
              <p:spPr bwMode="auto">
                <a:xfrm>
                  <a:off x="6107113" y="29125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50200" name="Oval 43"/>
                <p:cNvSpPr>
                  <a:spLocks noChangeArrowheads="1"/>
                </p:cNvSpPr>
                <p:nvPr/>
              </p:nvSpPr>
              <p:spPr bwMode="auto">
                <a:xfrm>
                  <a:off x="5573713" y="35221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50201" name="Oval 44"/>
                <p:cNvSpPr>
                  <a:spLocks noChangeArrowheads="1"/>
                </p:cNvSpPr>
                <p:nvPr/>
              </p:nvSpPr>
              <p:spPr bwMode="auto">
                <a:xfrm>
                  <a:off x="7113588" y="42079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50202" name="Oval 45"/>
                <p:cNvSpPr>
                  <a:spLocks noChangeArrowheads="1"/>
                </p:cNvSpPr>
                <p:nvPr/>
              </p:nvSpPr>
              <p:spPr bwMode="auto">
                <a:xfrm>
                  <a:off x="6307138" y="42079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0203" name="Oval 46"/>
                <p:cNvSpPr>
                  <a:spLocks noChangeArrowheads="1"/>
                </p:cNvSpPr>
                <p:nvPr/>
              </p:nvSpPr>
              <p:spPr bwMode="auto">
                <a:xfrm>
                  <a:off x="7316788" y="48810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50204" name="Oval 47"/>
                <p:cNvSpPr>
                  <a:spLocks noChangeArrowheads="1"/>
                </p:cNvSpPr>
                <p:nvPr/>
              </p:nvSpPr>
              <p:spPr bwMode="auto">
                <a:xfrm>
                  <a:off x="5954713" y="4893755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50205" name="Oval 48"/>
                <p:cNvSpPr>
                  <a:spLocks noChangeArrowheads="1"/>
                </p:cNvSpPr>
                <p:nvPr/>
              </p:nvSpPr>
              <p:spPr bwMode="auto">
                <a:xfrm>
                  <a:off x="6716713" y="3522154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50206" name="Rectangle 49"/>
                <p:cNvSpPr>
                  <a:spLocks noChangeArrowheads="1"/>
                </p:cNvSpPr>
                <p:nvPr/>
              </p:nvSpPr>
              <p:spPr bwMode="auto">
                <a:xfrm>
                  <a:off x="5567363" y="40353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7" name="Rectangle 50"/>
                <p:cNvSpPr>
                  <a:spLocks noChangeArrowheads="1"/>
                </p:cNvSpPr>
                <p:nvPr/>
              </p:nvSpPr>
              <p:spPr bwMode="auto">
                <a:xfrm>
                  <a:off x="5872163" y="40353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8" name="Rectangle 51"/>
                <p:cNvSpPr>
                  <a:spLocks noChangeArrowheads="1"/>
                </p:cNvSpPr>
                <p:nvPr/>
              </p:nvSpPr>
              <p:spPr bwMode="auto">
                <a:xfrm>
                  <a:off x="5957888" y="54069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9" name="Rectangle 52"/>
                <p:cNvSpPr>
                  <a:spLocks noChangeArrowheads="1"/>
                </p:cNvSpPr>
                <p:nvPr/>
              </p:nvSpPr>
              <p:spPr bwMode="auto">
                <a:xfrm>
                  <a:off x="6262688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0" name="Rectangle 53"/>
                <p:cNvSpPr>
                  <a:spLocks noChangeArrowheads="1"/>
                </p:cNvSpPr>
                <p:nvPr/>
              </p:nvSpPr>
              <p:spPr bwMode="auto">
                <a:xfrm>
                  <a:off x="7024688" y="47846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1" name="Rectangle 54"/>
                <p:cNvSpPr>
                  <a:spLocks noChangeArrowheads="1"/>
                </p:cNvSpPr>
                <p:nvPr/>
              </p:nvSpPr>
              <p:spPr bwMode="auto">
                <a:xfrm>
                  <a:off x="7329488" y="53942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2" name="Rectangle 55"/>
                <p:cNvSpPr>
                  <a:spLocks noChangeArrowheads="1"/>
                </p:cNvSpPr>
                <p:nvPr/>
              </p:nvSpPr>
              <p:spPr bwMode="auto">
                <a:xfrm>
                  <a:off x="7634288" y="53942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0213" name="AutoShape 62"/>
                <p:cNvCxnSpPr>
                  <a:cxnSpLocks noChangeShapeType="1"/>
                  <a:stCxn id="50202" idx="4"/>
                  <a:endCxn id="50204" idx="0"/>
                </p:cNvCxnSpPr>
                <p:nvPr/>
              </p:nvCxnSpPr>
              <p:spPr bwMode="auto">
                <a:xfrm flipH="1">
                  <a:off x="6210711" y="4640772"/>
                  <a:ext cx="352425" cy="25298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4" name="AutoShape 63"/>
                <p:cNvCxnSpPr>
                  <a:cxnSpLocks noChangeShapeType="1"/>
                  <a:stCxn id="50204" idx="4"/>
                  <a:endCxn id="50208" idx="0"/>
                </p:cNvCxnSpPr>
                <p:nvPr/>
              </p:nvCxnSpPr>
              <p:spPr bwMode="auto">
                <a:xfrm flipH="1">
                  <a:off x="6050229" y="5326574"/>
                  <a:ext cx="160483" cy="8040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5" name="AutoShape 64"/>
                <p:cNvCxnSpPr>
                  <a:cxnSpLocks noChangeShapeType="1"/>
                  <a:stCxn id="50204" idx="4"/>
                  <a:endCxn id="50209" idx="0"/>
                </p:cNvCxnSpPr>
                <p:nvPr/>
              </p:nvCxnSpPr>
              <p:spPr bwMode="auto">
                <a:xfrm>
                  <a:off x="6210711" y="5326574"/>
                  <a:ext cx="144317" cy="8041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6" name="AutoShape 65"/>
                <p:cNvCxnSpPr>
                  <a:cxnSpLocks noChangeShapeType="1"/>
                  <a:stCxn id="50202" idx="4"/>
                  <a:endCxn id="50217" idx="0"/>
                </p:cNvCxnSpPr>
                <p:nvPr/>
              </p:nvCxnSpPr>
              <p:spPr bwMode="auto">
                <a:xfrm>
                  <a:off x="6563136" y="4640773"/>
                  <a:ext cx="196851" cy="25298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217" name="Oval 70"/>
                <p:cNvSpPr>
                  <a:spLocks noChangeArrowheads="1"/>
                </p:cNvSpPr>
                <p:nvPr/>
              </p:nvSpPr>
              <p:spPr bwMode="auto">
                <a:xfrm>
                  <a:off x="6503988" y="4893754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50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6507163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9" name="Rectangle 72"/>
                <p:cNvSpPr>
                  <a:spLocks noChangeArrowheads="1"/>
                </p:cNvSpPr>
                <p:nvPr/>
              </p:nvSpPr>
              <p:spPr bwMode="auto">
                <a:xfrm>
                  <a:off x="6811963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0197" name="AutoShape 73"/>
              <p:cNvCxnSpPr>
                <a:cxnSpLocks noChangeShapeType="1"/>
                <a:stCxn id="50217" idx="4"/>
                <a:endCxn id="50218" idx="0"/>
              </p:cNvCxnSpPr>
              <p:nvPr/>
            </p:nvCxnSpPr>
            <p:spPr bwMode="auto">
              <a:xfrm flipH="1">
                <a:off x="6599504" y="5326573"/>
                <a:ext cx="16048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8" name="AutoShape 74"/>
              <p:cNvCxnSpPr>
                <a:cxnSpLocks noChangeShapeType="1"/>
                <a:stCxn id="50217" idx="4"/>
                <a:endCxn id="50219" idx="0"/>
              </p:cNvCxnSpPr>
              <p:nvPr/>
            </p:nvCxnSpPr>
            <p:spPr bwMode="auto">
              <a:xfrm>
                <a:off x="6759986" y="5326573"/>
                <a:ext cx="14431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0183" name="Text Box 75"/>
          <p:cNvSpPr txBox="1">
            <a:spLocks noChangeArrowheads="1"/>
          </p:cNvSpPr>
          <p:nvPr/>
        </p:nvSpPr>
        <p:spPr bwMode="auto">
          <a:xfrm>
            <a:off x="3541287" y="6369051"/>
            <a:ext cx="188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before deletion of 32</a:t>
            </a:r>
          </a:p>
        </p:txBody>
      </p:sp>
      <p:sp>
        <p:nvSpPr>
          <p:cNvPr id="50184" name="Text Box 76"/>
          <p:cNvSpPr txBox="1">
            <a:spLocks noChangeArrowheads="1"/>
          </p:cNvSpPr>
          <p:nvPr/>
        </p:nvSpPr>
        <p:spPr bwMode="auto">
          <a:xfrm>
            <a:off x="7009111" y="6357899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after deletion</a:t>
            </a:r>
          </a:p>
        </p:txBody>
      </p:sp>
      <p:sp>
        <p:nvSpPr>
          <p:cNvPr id="50185" name="Line 77"/>
          <p:cNvSpPr>
            <a:spLocks noChangeShapeType="1"/>
          </p:cNvSpPr>
          <p:nvPr/>
        </p:nvSpPr>
        <p:spPr bwMode="auto">
          <a:xfrm>
            <a:off x="5516137" y="379884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86" name="TextBox 81"/>
          <p:cNvSpPr txBox="1">
            <a:spLocks noChangeArrowheads="1"/>
          </p:cNvSpPr>
          <p:nvPr/>
        </p:nvSpPr>
        <p:spPr bwMode="auto">
          <a:xfrm>
            <a:off x="5199670" y="3341041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remove 32</a:t>
            </a:r>
          </a:p>
        </p:txBody>
      </p:sp>
    </p:spTree>
    <p:extLst>
      <p:ext uri="{BB962C8B-B14F-4D97-AF65-F5344CB8AC3E}">
        <p14:creationId xmlns:p14="http://schemas.microsoft.com/office/powerpoint/2010/main" val="19371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Binary Search Trees</a:t>
            </a:r>
            <a:endParaRPr lang="en-US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A binary search tree is a binary tree storing entries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(i.e., key-value </a:t>
                </a:r>
                <a:r>
                  <a:rPr lang="en-US" altLang="en-US" dirty="0"/>
                  <a:t>pairs) at its internal nodes and satisfying the following property: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be three nodes such </a:t>
                </a:r>
                <a:r>
                  <a:rPr lang="en-US" alt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/>
                  <a:t> is in the left subtree </a:t>
                </a:r>
                <a:r>
                  <a:rPr lang="en-US" alt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/>
                  <a:t> is in the right subtree </a:t>
                </a:r>
                <a:r>
                  <a:rPr lang="en-US" alt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. </a:t>
                </a:r>
                <a:r>
                  <a:rPr lang="en-US" altLang="en-US" dirty="0" smtClean="0"/>
                  <a:t>Then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External nodes do not store items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3072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 r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Times" panose="02020603050405020304" pitchFamily="18" charset="0"/>
              <a:buChar char="•"/>
            </a:pPr>
            <a:r>
              <a:rPr lang="en-US" altLang="en-US" dirty="0"/>
              <a:t>An </a:t>
            </a:r>
            <a:r>
              <a:rPr lang="en-US" altLang="en-US" dirty="0" err="1"/>
              <a:t>inorder</a:t>
            </a:r>
            <a:r>
              <a:rPr lang="en-US" altLang="en-US" dirty="0"/>
              <a:t> traversal of a binary search trees visits the keys in increasing order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6286500" y="4270918"/>
            <a:ext cx="3962400" cy="1812925"/>
            <a:chOff x="2953" y="2544"/>
            <a:chExt cx="2496" cy="1142"/>
          </a:xfrm>
        </p:grpSpPr>
        <p:sp>
          <p:nvSpPr>
            <p:cNvPr id="30727" name="Oval 6"/>
            <p:cNvSpPr>
              <a:spLocks noChangeArrowheads="1"/>
            </p:cNvSpPr>
            <p:nvPr/>
          </p:nvSpPr>
          <p:spPr bwMode="auto">
            <a:xfrm>
              <a:off x="4080" y="2544"/>
              <a:ext cx="202" cy="20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0728" name="Oval 7"/>
            <p:cNvSpPr>
              <a:spLocks noChangeArrowheads="1"/>
            </p:cNvSpPr>
            <p:nvPr/>
          </p:nvSpPr>
          <p:spPr bwMode="auto">
            <a:xfrm>
              <a:off x="4969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0729" name="Oval 8"/>
            <p:cNvSpPr>
              <a:spLocks noChangeArrowheads="1"/>
            </p:cNvSpPr>
            <p:nvPr/>
          </p:nvSpPr>
          <p:spPr bwMode="auto">
            <a:xfrm>
              <a:off x="3480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0730" name="Oval 9"/>
            <p:cNvSpPr>
              <a:spLocks noChangeArrowheads="1"/>
            </p:cNvSpPr>
            <p:nvPr/>
          </p:nvSpPr>
          <p:spPr bwMode="auto">
            <a:xfrm>
              <a:off x="3850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0731" name="Rectangle 10"/>
            <p:cNvSpPr>
              <a:spLocks noChangeAspect="1" noChangeArrowheads="1"/>
            </p:cNvSpPr>
            <p:nvPr/>
          </p:nvSpPr>
          <p:spPr bwMode="auto">
            <a:xfrm>
              <a:off x="3694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2" name="Rectangle 11"/>
            <p:cNvSpPr>
              <a:spLocks noChangeAspect="1" noChangeArrowheads="1"/>
            </p:cNvSpPr>
            <p:nvPr/>
          </p:nvSpPr>
          <p:spPr bwMode="auto">
            <a:xfrm>
              <a:off x="4063" y="3541"/>
              <a:ext cx="146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3" name="Rectangle 12"/>
            <p:cNvSpPr>
              <a:spLocks noChangeAspect="1" noChangeArrowheads="1"/>
            </p:cNvSpPr>
            <p:nvPr/>
          </p:nvSpPr>
          <p:spPr bwMode="auto">
            <a:xfrm>
              <a:off x="5304" y="3206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34" name="AutoShape 13"/>
            <p:cNvCxnSpPr>
              <a:cxnSpLocks noChangeShapeType="1"/>
              <a:stCxn id="30727" idx="3"/>
              <a:endCxn id="30729" idx="7"/>
            </p:cNvCxnSpPr>
            <p:nvPr/>
          </p:nvCxnSpPr>
          <p:spPr bwMode="auto">
            <a:xfrm flipH="1">
              <a:off x="3652" y="2721"/>
              <a:ext cx="458" cy="1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4"/>
            <p:cNvCxnSpPr>
              <a:cxnSpLocks noChangeShapeType="1"/>
              <a:stCxn id="30728" idx="1"/>
              <a:endCxn id="30727" idx="5"/>
            </p:cNvCxnSpPr>
            <p:nvPr/>
          </p:nvCxnSpPr>
          <p:spPr bwMode="auto">
            <a:xfrm flipH="1" flipV="1">
              <a:off x="4252" y="2722"/>
              <a:ext cx="746" cy="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5"/>
            <p:cNvCxnSpPr>
              <a:cxnSpLocks noChangeShapeType="1"/>
              <a:stCxn id="30733" idx="0"/>
              <a:endCxn id="30728" idx="5"/>
            </p:cNvCxnSpPr>
            <p:nvPr/>
          </p:nvCxnSpPr>
          <p:spPr bwMode="auto">
            <a:xfrm flipH="1" flipV="1">
              <a:off x="5141" y="3044"/>
              <a:ext cx="236" cy="1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6"/>
            <p:cNvCxnSpPr>
              <a:cxnSpLocks noChangeShapeType="1"/>
              <a:stCxn id="30747" idx="7"/>
              <a:endCxn id="30728" idx="3"/>
            </p:cNvCxnSpPr>
            <p:nvPr/>
          </p:nvCxnSpPr>
          <p:spPr bwMode="auto">
            <a:xfrm flipV="1">
              <a:off x="4830" y="3044"/>
              <a:ext cx="16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17"/>
            <p:cNvCxnSpPr>
              <a:cxnSpLocks noChangeShapeType="1"/>
              <a:stCxn id="30732" idx="0"/>
              <a:endCxn id="30730" idx="5"/>
            </p:cNvCxnSpPr>
            <p:nvPr/>
          </p:nvCxnSpPr>
          <p:spPr bwMode="auto">
            <a:xfrm flipH="1" flipV="1">
              <a:off x="402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AutoShape 18"/>
            <p:cNvCxnSpPr>
              <a:cxnSpLocks noChangeShapeType="1"/>
              <a:stCxn id="30731" idx="0"/>
              <a:endCxn id="30730" idx="3"/>
            </p:cNvCxnSpPr>
            <p:nvPr/>
          </p:nvCxnSpPr>
          <p:spPr bwMode="auto">
            <a:xfrm flipV="1">
              <a:off x="3767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19"/>
            <p:cNvCxnSpPr>
              <a:cxnSpLocks noChangeShapeType="1"/>
              <a:stCxn id="30742" idx="7"/>
              <a:endCxn id="30729" idx="3"/>
            </p:cNvCxnSpPr>
            <p:nvPr/>
          </p:nvCxnSpPr>
          <p:spPr bwMode="auto">
            <a:xfrm flipV="1">
              <a:off x="3282" y="3044"/>
              <a:ext cx="227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1" name="AutoShape 20"/>
            <p:cNvCxnSpPr>
              <a:cxnSpLocks noChangeShapeType="1"/>
              <a:stCxn id="30730" idx="1"/>
              <a:endCxn id="30729" idx="5"/>
            </p:cNvCxnSpPr>
            <p:nvPr/>
          </p:nvCxnSpPr>
          <p:spPr bwMode="auto">
            <a:xfrm flipH="1" flipV="1">
              <a:off x="3652" y="3044"/>
              <a:ext cx="22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2" name="Oval 21"/>
            <p:cNvSpPr>
              <a:spLocks noChangeArrowheads="1"/>
            </p:cNvSpPr>
            <p:nvPr/>
          </p:nvSpPr>
          <p:spPr bwMode="auto">
            <a:xfrm>
              <a:off x="3110" y="3178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0743" name="Rectangle 22"/>
            <p:cNvSpPr>
              <a:spLocks noChangeAspect="1" noChangeArrowheads="1"/>
            </p:cNvSpPr>
            <p:nvPr/>
          </p:nvSpPr>
          <p:spPr bwMode="auto">
            <a:xfrm>
              <a:off x="2953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4" name="Rectangle 23"/>
            <p:cNvSpPr>
              <a:spLocks noChangeAspect="1" noChangeArrowheads="1"/>
            </p:cNvSpPr>
            <p:nvPr/>
          </p:nvSpPr>
          <p:spPr bwMode="auto">
            <a:xfrm>
              <a:off x="3323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45" name="AutoShape 24"/>
            <p:cNvCxnSpPr>
              <a:cxnSpLocks noChangeShapeType="1"/>
              <a:stCxn id="30744" idx="0"/>
              <a:endCxn id="30742" idx="5"/>
            </p:cNvCxnSpPr>
            <p:nvPr/>
          </p:nvCxnSpPr>
          <p:spPr bwMode="auto">
            <a:xfrm flipH="1" flipV="1">
              <a:off x="328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6" name="AutoShape 25"/>
            <p:cNvCxnSpPr>
              <a:cxnSpLocks noChangeShapeType="1"/>
              <a:stCxn id="30743" idx="0"/>
              <a:endCxn id="30742" idx="3"/>
            </p:cNvCxnSpPr>
            <p:nvPr/>
          </p:nvCxnSpPr>
          <p:spPr bwMode="auto">
            <a:xfrm flipV="1">
              <a:off x="3026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7" name="Oval 26"/>
            <p:cNvSpPr>
              <a:spLocks noChangeArrowheads="1"/>
            </p:cNvSpPr>
            <p:nvPr/>
          </p:nvSpPr>
          <p:spPr bwMode="auto">
            <a:xfrm>
              <a:off x="4658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0748" name="Rectangle 27"/>
            <p:cNvSpPr>
              <a:spLocks noChangeAspect="1" noChangeArrowheads="1"/>
            </p:cNvSpPr>
            <p:nvPr/>
          </p:nvSpPr>
          <p:spPr bwMode="auto">
            <a:xfrm>
              <a:off x="4502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9" name="Rectangle 28"/>
            <p:cNvSpPr>
              <a:spLocks noChangeAspect="1" noChangeArrowheads="1"/>
            </p:cNvSpPr>
            <p:nvPr/>
          </p:nvSpPr>
          <p:spPr bwMode="auto">
            <a:xfrm>
              <a:off x="4871" y="3541"/>
              <a:ext cx="146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50" name="AutoShape 29"/>
            <p:cNvCxnSpPr>
              <a:cxnSpLocks noChangeShapeType="1"/>
              <a:stCxn id="30749" idx="0"/>
              <a:endCxn id="30747" idx="5"/>
            </p:cNvCxnSpPr>
            <p:nvPr/>
          </p:nvCxnSpPr>
          <p:spPr bwMode="auto">
            <a:xfrm flipH="1" flipV="1">
              <a:off x="4830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1" name="AutoShape 30"/>
            <p:cNvCxnSpPr>
              <a:cxnSpLocks noChangeShapeType="1"/>
              <a:stCxn id="30748" idx="0"/>
              <a:endCxn id="30747" idx="3"/>
            </p:cNvCxnSpPr>
            <p:nvPr/>
          </p:nvCxnSpPr>
          <p:spPr bwMode="auto">
            <a:xfrm flipV="1">
              <a:off x="4575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947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5"/>
          <p:cNvSpPr>
            <a:spLocks noChangeArrowheads="1"/>
          </p:cNvSpPr>
          <p:nvPr/>
        </p:nvSpPr>
        <p:spPr bwMode="auto">
          <a:xfrm>
            <a:off x="6828264" y="4769779"/>
            <a:ext cx="914400" cy="1066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3" name="AutoShape 9"/>
          <p:cNvSpPr>
            <a:spLocks noChangeArrowheads="1"/>
          </p:cNvSpPr>
          <p:nvPr/>
        </p:nvSpPr>
        <p:spPr bwMode="auto">
          <a:xfrm>
            <a:off x="2590510" y="3963329"/>
            <a:ext cx="1435178" cy="1368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Rebalancing after a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7" name="Rectangle 11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 be the 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first unbalanced </a:t>
                </a:r>
                <a:r>
                  <a:rPr lang="en-US" altLang="en-US" sz="2000" dirty="0"/>
                  <a:t>node encountered while travelling up the tree </a:t>
                </a:r>
                <a:r>
                  <a:rPr lang="en-US" altLang="en-US" sz="2000" dirty="0" smtClean="0"/>
                  <a:t>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/>
                  <a:t> (parent of removed node) . Also,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dirty="0"/>
                  <a:t>be the child </a:t>
                </a:r>
                <a:r>
                  <a:rPr lang="en-US" alt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>
                    <a:solidFill>
                      <a:srgbClr val="2D2DB9"/>
                    </a:solidFill>
                  </a:rPr>
                  <a:t> </a:t>
                </a:r>
                <a:r>
                  <a:rPr lang="en-US" altLang="en-US" sz="2000" dirty="0"/>
                  <a:t>with the larger height, and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be the child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with the larger height.</a:t>
                </a: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We perform 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restructure(x)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000" dirty="0"/>
                  <a:t>to restore balance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51207" name="Rectangle 11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3270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06" name="Group 90"/>
          <p:cNvGrpSpPr>
            <a:grpSpLocks/>
          </p:cNvGrpSpPr>
          <p:nvPr/>
        </p:nvGrpSpPr>
        <p:grpSpPr bwMode="auto">
          <a:xfrm>
            <a:off x="2561065" y="3763980"/>
            <a:ext cx="3305137" cy="2894387"/>
            <a:chOff x="1219200" y="3795204"/>
            <a:chExt cx="3305137" cy="2894564"/>
          </a:xfrm>
        </p:grpSpPr>
        <p:grpSp>
          <p:nvGrpSpPr>
            <p:cNvPr id="51253" name="Group 89"/>
            <p:cNvGrpSpPr>
              <a:grpSpLocks/>
            </p:cNvGrpSpPr>
            <p:nvPr/>
          </p:nvGrpSpPr>
          <p:grpSpPr bwMode="auto">
            <a:xfrm>
              <a:off x="1706563" y="3795204"/>
              <a:ext cx="2261562" cy="2894564"/>
              <a:chOff x="1706563" y="3795204"/>
              <a:chExt cx="2261562" cy="2894564"/>
            </a:xfrm>
          </p:grpSpPr>
          <p:cxnSp>
            <p:nvCxnSpPr>
              <p:cNvPr id="51258" name="AutoShape 26"/>
              <p:cNvCxnSpPr>
                <a:cxnSpLocks noChangeShapeType="1"/>
                <a:stCxn id="51275" idx="4"/>
                <a:endCxn id="51276" idx="0"/>
              </p:cNvCxnSpPr>
              <p:nvPr/>
            </p:nvCxnSpPr>
            <p:spPr bwMode="auto">
              <a:xfrm flipH="1">
                <a:off x="1968982" y="422802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59" name="AutoShape 27"/>
              <p:cNvCxnSpPr>
                <a:cxnSpLocks noChangeShapeType="1"/>
                <a:stCxn id="51276" idx="4"/>
                <a:endCxn id="51282" idx="0"/>
              </p:cNvCxnSpPr>
              <p:nvPr/>
            </p:nvCxnSpPr>
            <p:spPr bwMode="auto">
              <a:xfrm flipH="1">
                <a:off x="1798929" y="4837623"/>
                <a:ext cx="17005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0" name="AutoShape 28"/>
              <p:cNvCxnSpPr>
                <a:cxnSpLocks noChangeShapeType="1"/>
                <a:stCxn id="51276" idx="4"/>
                <a:endCxn id="51283" idx="0"/>
              </p:cNvCxnSpPr>
              <p:nvPr/>
            </p:nvCxnSpPr>
            <p:spPr bwMode="auto">
              <a:xfrm>
                <a:off x="1968982" y="4837623"/>
                <a:ext cx="13474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1" name="AutoShape 29"/>
              <p:cNvCxnSpPr>
                <a:cxnSpLocks noChangeShapeType="1"/>
                <a:stCxn id="51275" idx="4"/>
                <a:endCxn id="51281" idx="0"/>
              </p:cNvCxnSpPr>
              <p:nvPr/>
            </p:nvCxnSpPr>
            <p:spPr bwMode="auto">
              <a:xfrm>
                <a:off x="2502382" y="4228022"/>
                <a:ext cx="6096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2" name="AutoShape 30"/>
              <p:cNvCxnSpPr>
                <a:cxnSpLocks noChangeShapeType="1"/>
                <a:stCxn id="51277" idx="0"/>
                <a:endCxn id="51281" idx="4"/>
              </p:cNvCxnSpPr>
              <p:nvPr/>
            </p:nvCxnSpPr>
            <p:spPr bwMode="auto">
              <a:xfrm flipH="1" flipV="1">
                <a:off x="3111982" y="4837623"/>
                <a:ext cx="3968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3" name="AutoShape 31"/>
              <p:cNvCxnSpPr>
                <a:cxnSpLocks noChangeShapeType="1"/>
                <a:stCxn id="51277" idx="4"/>
                <a:endCxn id="51279" idx="0"/>
              </p:cNvCxnSpPr>
              <p:nvPr/>
            </p:nvCxnSpPr>
            <p:spPr bwMode="auto">
              <a:xfrm>
                <a:off x="3508857" y="552342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4" name="AutoShape 32"/>
              <p:cNvCxnSpPr>
                <a:cxnSpLocks noChangeShapeType="1"/>
                <a:stCxn id="51278" idx="4"/>
                <a:endCxn id="51280" idx="0"/>
              </p:cNvCxnSpPr>
              <p:nvPr/>
            </p:nvCxnSpPr>
            <p:spPr bwMode="auto">
              <a:xfrm flipH="1">
                <a:off x="2349982" y="5523422"/>
                <a:ext cx="352425" cy="2529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5" name="AutoShape 33"/>
              <p:cNvCxnSpPr>
                <a:cxnSpLocks noChangeShapeType="1"/>
                <a:stCxn id="51280" idx="4"/>
                <a:endCxn id="51284" idx="0"/>
              </p:cNvCxnSpPr>
              <p:nvPr/>
            </p:nvCxnSpPr>
            <p:spPr bwMode="auto">
              <a:xfrm flipH="1">
                <a:off x="2189454" y="6209224"/>
                <a:ext cx="160528" cy="804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6" name="AutoShape 34"/>
              <p:cNvCxnSpPr>
                <a:cxnSpLocks noChangeShapeType="1"/>
                <a:stCxn id="51280" idx="4"/>
                <a:endCxn id="51285" idx="0"/>
              </p:cNvCxnSpPr>
              <p:nvPr/>
            </p:nvCxnSpPr>
            <p:spPr bwMode="auto">
              <a:xfrm>
                <a:off x="2349982" y="6209224"/>
                <a:ext cx="144272" cy="80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7" name="AutoShape 35"/>
              <p:cNvCxnSpPr>
                <a:cxnSpLocks noChangeShapeType="1"/>
                <a:stCxn id="51278" idx="4"/>
                <a:endCxn id="51289" idx="0"/>
              </p:cNvCxnSpPr>
              <p:nvPr/>
            </p:nvCxnSpPr>
            <p:spPr bwMode="auto">
              <a:xfrm>
                <a:off x="2702407" y="5523423"/>
                <a:ext cx="19685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8" name="AutoShape 36"/>
              <p:cNvCxnSpPr>
                <a:cxnSpLocks noChangeShapeType="1"/>
                <a:stCxn id="51277" idx="4"/>
                <a:endCxn id="51286" idx="0"/>
              </p:cNvCxnSpPr>
              <p:nvPr/>
            </p:nvCxnSpPr>
            <p:spPr bwMode="auto">
              <a:xfrm flipH="1">
                <a:off x="3256254" y="5523423"/>
                <a:ext cx="252603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9" name="AutoShape 37"/>
              <p:cNvCxnSpPr>
                <a:cxnSpLocks noChangeShapeType="1"/>
                <a:stCxn id="51278" idx="0"/>
                <a:endCxn id="51281" idx="4"/>
              </p:cNvCxnSpPr>
              <p:nvPr/>
            </p:nvCxnSpPr>
            <p:spPr bwMode="auto">
              <a:xfrm flipV="1">
                <a:off x="2702407" y="4837623"/>
                <a:ext cx="4095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0" name="AutoShape 38"/>
              <p:cNvCxnSpPr>
                <a:cxnSpLocks noChangeShapeType="1"/>
                <a:stCxn id="51279" idx="4"/>
                <a:endCxn id="51287" idx="0"/>
              </p:cNvCxnSpPr>
              <p:nvPr/>
            </p:nvCxnSpPr>
            <p:spPr bwMode="auto">
              <a:xfrm flipH="1">
                <a:off x="3561054" y="6196523"/>
                <a:ext cx="15100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1" name="AutoShape 39"/>
              <p:cNvCxnSpPr>
                <a:cxnSpLocks noChangeShapeType="1"/>
                <a:stCxn id="51279" idx="4"/>
                <a:endCxn id="51288" idx="0"/>
              </p:cNvCxnSpPr>
              <p:nvPr/>
            </p:nvCxnSpPr>
            <p:spPr bwMode="auto">
              <a:xfrm>
                <a:off x="3712057" y="6196523"/>
                <a:ext cx="15379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272" name="Group 88"/>
              <p:cNvGrpSpPr>
                <a:grpSpLocks/>
              </p:cNvGrpSpPr>
              <p:nvPr/>
            </p:nvGrpSpPr>
            <p:grpSpPr bwMode="auto">
              <a:xfrm>
                <a:off x="1706563" y="3795204"/>
                <a:ext cx="2261562" cy="2894564"/>
                <a:chOff x="1706563" y="3795204"/>
                <a:chExt cx="2261562" cy="2894564"/>
              </a:xfrm>
            </p:grpSpPr>
            <p:sp>
              <p:nvSpPr>
                <p:cNvPr id="51275" name="Oval 12"/>
                <p:cNvSpPr>
                  <a:spLocks noChangeArrowheads="1"/>
                </p:cNvSpPr>
                <p:nvPr/>
              </p:nvSpPr>
              <p:spPr bwMode="auto">
                <a:xfrm>
                  <a:off x="2246313" y="37952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51276" name="Oval 13"/>
                <p:cNvSpPr>
                  <a:spLocks noChangeArrowheads="1"/>
                </p:cNvSpPr>
                <p:nvPr/>
              </p:nvSpPr>
              <p:spPr bwMode="auto">
                <a:xfrm>
                  <a:off x="1712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51277" name="Oval 14"/>
                <p:cNvSpPr>
                  <a:spLocks noChangeArrowheads="1"/>
                </p:cNvSpPr>
                <p:nvPr/>
              </p:nvSpPr>
              <p:spPr bwMode="auto">
                <a:xfrm>
                  <a:off x="325278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51278" name="Oval 15"/>
                <p:cNvSpPr>
                  <a:spLocks noChangeArrowheads="1"/>
                </p:cNvSpPr>
                <p:nvPr/>
              </p:nvSpPr>
              <p:spPr bwMode="auto">
                <a:xfrm>
                  <a:off x="244633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1279" name="Oval 16"/>
                <p:cNvSpPr>
                  <a:spLocks noChangeArrowheads="1"/>
                </p:cNvSpPr>
                <p:nvPr/>
              </p:nvSpPr>
              <p:spPr bwMode="auto">
                <a:xfrm>
                  <a:off x="3455988" y="57637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51280" name="Oval 17"/>
                <p:cNvSpPr>
                  <a:spLocks noChangeArrowheads="1"/>
                </p:cNvSpPr>
                <p:nvPr/>
              </p:nvSpPr>
              <p:spPr bwMode="auto">
                <a:xfrm>
                  <a:off x="2093913" y="5776405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51281" name="Oval 18"/>
                <p:cNvSpPr>
                  <a:spLocks noChangeArrowheads="1"/>
                </p:cNvSpPr>
                <p:nvPr/>
              </p:nvSpPr>
              <p:spPr bwMode="auto">
                <a:xfrm>
                  <a:off x="2855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51282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65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3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13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4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7088" y="62896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5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1888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6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3888" y="56673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7" name="Rectangle 24"/>
                <p:cNvSpPr>
                  <a:spLocks noChangeArrowheads="1"/>
                </p:cNvSpPr>
                <p:nvPr/>
              </p:nvSpPr>
              <p:spPr bwMode="auto">
                <a:xfrm>
                  <a:off x="34686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8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34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9" name="Oval 40"/>
                <p:cNvSpPr>
                  <a:spLocks noChangeArrowheads="1"/>
                </p:cNvSpPr>
                <p:nvPr/>
              </p:nvSpPr>
              <p:spPr bwMode="auto">
                <a:xfrm>
                  <a:off x="2643188" y="57764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51290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63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91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11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1273" name="AutoShape 43"/>
              <p:cNvCxnSpPr>
                <a:cxnSpLocks noChangeShapeType="1"/>
                <a:stCxn id="51289" idx="4"/>
                <a:endCxn id="51290" idx="0"/>
              </p:cNvCxnSpPr>
              <p:nvPr/>
            </p:nvCxnSpPr>
            <p:spPr bwMode="auto">
              <a:xfrm flipH="1">
                <a:off x="2738729" y="6209223"/>
                <a:ext cx="16052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4" name="AutoShape 44"/>
              <p:cNvCxnSpPr>
                <a:cxnSpLocks noChangeShapeType="1"/>
                <a:stCxn id="51289" idx="4"/>
                <a:endCxn id="51291" idx="0"/>
              </p:cNvCxnSpPr>
              <p:nvPr/>
            </p:nvCxnSpPr>
            <p:spPr bwMode="auto">
              <a:xfrm>
                <a:off x="2899257" y="6209223"/>
                <a:ext cx="14427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4" name="Text Box 45"/>
            <p:cNvSpPr txBox="1">
              <a:spLocks noChangeArrowheads="1"/>
            </p:cNvSpPr>
            <p:nvPr/>
          </p:nvSpPr>
          <p:spPr bwMode="auto">
            <a:xfrm>
              <a:off x="1219200" y="4451350"/>
              <a:ext cx="314510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51255" name="Text Box 46"/>
            <p:cNvSpPr txBox="1">
              <a:spLocks noChangeArrowheads="1"/>
            </p:cNvSpPr>
            <p:nvPr/>
          </p:nvSpPr>
          <p:spPr bwMode="auto">
            <a:xfrm>
              <a:off x="4068763" y="5118100"/>
              <a:ext cx="455574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51256" name="Text Box 47"/>
            <p:cNvSpPr txBox="1">
              <a:spLocks noChangeArrowheads="1"/>
            </p:cNvSpPr>
            <p:nvPr/>
          </p:nvSpPr>
          <p:spPr bwMode="auto">
            <a:xfrm>
              <a:off x="3652838" y="4460875"/>
              <a:ext cx="465192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51257" name="Text Box 48"/>
            <p:cNvSpPr txBox="1">
              <a:spLocks noChangeArrowheads="1"/>
            </p:cNvSpPr>
            <p:nvPr/>
          </p:nvSpPr>
          <p:spPr bwMode="auto">
            <a:xfrm>
              <a:off x="1535113" y="3832225"/>
              <a:ext cx="445956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</p:grpSp>
      <p:sp>
        <p:nvSpPr>
          <p:cNvPr id="2" name="Line 49"/>
          <p:cNvSpPr>
            <a:spLocks noChangeShapeType="1"/>
          </p:cNvSpPr>
          <p:nvPr/>
        </p:nvSpPr>
        <p:spPr bwMode="auto">
          <a:xfrm>
            <a:off x="3286552" y="3963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08" name="Line 50"/>
          <p:cNvSpPr>
            <a:spLocks noChangeShapeType="1"/>
          </p:cNvSpPr>
          <p:nvPr/>
        </p:nvSpPr>
        <p:spPr bwMode="auto">
          <a:xfrm flipV="1">
            <a:off x="2818239" y="458245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09" name="Line 51"/>
          <p:cNvSpPr>
            <a:spLocks noChangeShapeType="1"/>
          </p:cNvSpPr>
          <p:nvPr/>
        </p:nvSpPr>
        <p:spPr bwMode="auto">
          <a:xfrm flipH="1">
            <a:off x="4658152" y="45919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10" name="Line 52"/>
          <p:cNvSpPr>
            <a:spLocks noChangeShapeType="1"/>
          </p:cNvSpPr>
          <p:nvPr/>
        </p:nvSpPr>
        <p:spPr bwMode="auto">
          <a:xfrm flipH="1">
            <a:off x="5067727" y="52492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51211" name="Group 92"/>
          <p:cNvGrpSpPr>
            <a:grpSpLocks/>
          </p:cNvGrpSpPr>
          <p:nvPr/>
        </p:nvGrpSpPr>
        <p:grpSpPr bwMode="auto">
          <a:xfrm>
            <a:off x="7056865" y="3611580"/>
            <a:ext cx="2398579" cy="2881687"/>
            <a:chOff x="5715000" y="3642804"/>
            <a:chExt cx="2397953" cy="2881864"/>
          </a:xfrm>
        </p:grpSpPr>
        <p:sp>
          <p:nvSpPr>
            <p:cNvPr id="51219" name="Rectangle 60"/>
            <p:cNvSpPr>
              <a:spLocks noChangeArrowheads="1"/>
            </p:cNvSpPr>
            <p:nvPr/>
          </p:nvSpPr>
          <p:spPr bwMode="auto">
            <a:xfrm>
              <a:off x="57150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220" name="Rectangle 61"/>
            <p:cNvSpPr>
              <a:spLocks noChangeArrowheads="1"/>
            </p:cNvSpPr>
            <p:nvPr/>
          </p:nvSpPr>
          <p:spPr bwMode="auto">
            <a:xfrm>
              <a:off x="60198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1221" name="AutoShape 68"/>
            <p:cNvCxnSpPr>
              <a:cxnSpLocks noChangeShapeType="1"/>
              <a:stCxn id="51231" idx="4"/>
              <a:endCxn id="51219" idx="0"/>
            </p:cNvCxnSpPr>
            <p:nvPr/>
          </p:nvCxnSpPr>
          <p:spPr bwMode="auto">
            <a:xfrm flipH="1">
              <a:off x="5807342" y="5358323"/>
              <a:ext cx="170011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AutoShape 69"/>
            <p:cNvCxnSpPr>
              <a:cxnSpLocks noChangeShapeType="1"/>
              <a:stCxn id="51231" idx="4"/>
              <a:endCxn id="51220" idx="0"/>
            </p:cNvCxnSpPr>
            <p:nvPr/>
          </p:nvCxnSpPr>
          <p:spPr bwMode="auto">
            <a:xfrm>
              <a:off x="5977353" y="5358323"/>
              <a:ext cx="134790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3" name="AutoShape 74"/>
            <p:cNvCxnSpPr>
              <a:cxnSpLocks noChangeShapeType="1"/>
              <a:stCxn id="51235" idx="4"/>
              <a:endCxn id="51237" idx="0"/>
            </p:cNvCxnSpPr>
            <p:nvPr/>
          </p:nvCxnSpPr>
          <p:spPr bwMode="auto">
            <a:xfrm flipH="1">
              <a:off x="6412180" y="6044122"/>
              <a:ext cx="16048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4" name="AutoShape 75"/>
            <p:cNvCxnSpPr>
              <a:cxnSpLocks noChangeShapeType="1"/>
              <a:stCxn id="51235" idx="4"/>
              <a:endCxn id="51238" idx="0"/>
            </p:cNvCxnSpPr>
            <p:nvPr/>
          </p:nvCxnSpPr>
          <p:spPr bwMode="auto">
            <a:xfrm>
              <a:off x="6572665" y="6044122"/>
              <a:ext cx="14431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79"/>
            <p:cNvCxnSpPr>
              <a:cxnSpLocks noChangeShapeType="1"/>
              <a:stCxn id="51234" idx="4"/>
              <a:endCxn id="51240" idx="0"/>
            </p:cNvCxnSpPr>
            <p:nvPr/>
          </p:nvCxnSpPr>
          <p:spPr bwMode="auto">
            <a:xfrm flipH="1">
              <a:off x="7705992" y="5358322"/>
              <a:ext cx="15096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80"/>
            <p:cNvCxnSpPr>
              <a:cxnSpLocks noChangeShapeType="1"/>
              <a:stCxn id="51234" idx="4"/>
              <a:endCxn id="51241" idx="0"/>
            </p:cNvCxnSpPr>
            <p:nvPr/>
          </p:nvCxnSpPr>
          <p:spPr bwMode="auto">
            <a:xfrm>
              <a:off x="7856952" y="5358322"/>
              <a:ext cx="15384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227" name="Group 91"/>
            <p:cNvGrpSpPr>
              <a:grpSpLocks/>
            </p:cNvGrpSpPr>
            <p:nvPr/>
          </p:nvGrpSpPr>
          <p:grpSpPr bwMode="auto">
            <a:xfrm>
              <a:off x="5721350" y="3642804"/>
              <a:ext cx="2391603" cy="2881864"/>
              <a:chOff x="5721350" y="3642804"/>
              <a:chExt cx="2391603" cy="2881864"/>
            </a:xfrm>
          </p:grpSpPr>
          <p:sp>
            <p:nvSpPr>
              <p:cNvPr id="51230" name="Oval 53"/>
              <p:cNvSpPr>
                <a:spLocks noChangeArrowheads="1"/>
              </p:cNvSpPr>
              <p:nvPr/>
            </p:nvSpPr>
            <p:spPr bwMode="auto">
              <a:xfrm>
                <a:off x="6178550" y="42397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51231" name="Oval 54"/>
              <p:cNvSpPr>
                <a:spLocks noChangeArrowheads="1"/>
              </p:cNvSpPr>
              <p:nvPr/>
            </p:nvSpPr>
            <p:spPr bwMode="auto">
              <a:xfrm>
                <a:off x="57213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51232" name="Oval 55"/>
              <p:cNvSpPr>
                <a:spLocks noChangeArrowheads="1"/>
              </p:cNvSpPr>
              <p:nvPr/>
            </p:nvSpPr>
            <p:spPr bwMode="auto">
              <a:xfrm>
                <a:off x="7397750" y="42524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51233" name="Oval 56"/>
              <p:cNvSpPr>
                <a:spLocks noChangeArrowheads="1"/>
              </p:cNvSpPr>
              <p:nvPr/>
            </p:nvSpPr>
            <p:spPr bwMode="auto">
              <a:xfrm>
                <a:off x="6669088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51234" name="Oval 57"/>
              <p:cNvSpPr>
                <a:spLocks noChangeArrowheads="1"/>
              </p:cNvSpPr>
              <p:nvPr/>
            </p:nvSpPr>
            <p:spPr bwMode="auto">
              <a:xfrm>
                <a:off x="76009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51235" name="Oval 58"/>
              <p:cNvSpPr>
                <a:spLocks noChangeArrowheads="1"/>
              </p:cNvSpPr>
              <p:nvPr/>
            </p:nvSpPr>
            <p:spPr bwMode="auto">
              <a:xfrm>
                <a:off x="6316663" y="56113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51236" name="Oval 59"/>
              <p:cNvSpPr>
                <a:spLocks noChangeArrowheads="1"/>
              </p:cNvSpPr>
              <p:nvPr/>
            </p:nvSpPr>
            <p:spPr bwMode="auto">
              <a:xfrm>
                <a:off x="6772275" y="3642804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51237" name="Rectangle 62"/>
              <p:cNvSpPr>
                <a:spLocks noChangeArrowheads="1"/>
              </p:cNvSpPr>
              <p:nvPr/>
            </p:nvSpPr>
            <p:spPr bwMode="auto">
              <a:xfrm>
                <a:off x="63198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38" name="Rectangle 63"/>
              <p:cNvSpPr>
                <a:spLocks noChangeArrowheads="1"/>
              </p:cNvSpPr>
              <p:nvPr/>
            </p:nvSpPr>
            <p:spPr bwMode="auto">
              <a:xfrm>
                <a:off x="66246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39" name="Rectangle 64"/>
              <p:cNvSpPr>
                <a:spLocks noChangeArrowheads="1"/>
              </p:cNvSpPr>
              <p:nvPr/>
            </p:nvSpPr>
            <p:spPr bwMode="auto">
              <a:xfrm>
                <a:off x="7308850" y="4829134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40" name="Rectangle 65"/>
              <p:cNvSpPr>
                <a:spLocks noChangeArrowheads="1"/>
              </p:cNvSpPr>
              <p:nvPr/>
            </p:nvSpPr>
            <p:spPr bwMode="auto">
              <a:xfrm>
                <a:off x="76136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41" name="Rectangle 66"/>
              <p:cNvSpPr>
                <a:spLocks noChangeArrowheads="1"/>
              </p:cNvSpPr>
              <p:nvPr/>
            </p:nvSpPr>
            <p:spPr bwMode="auto">
              <a:xfrm>
                <a:off x="79184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242" name="AutoShape 67"/>
              <p:cNvCxnSpPr>
                <a:cxnSpLocks noChangeShapeType="1"/>
                <a:stCxn id="51230" idx="4"/>
                <a:endCxn id="51231" idx="0"/>
              </p:cNvCxnSpPr>
              <p:nvPr/>
            </p:nvCxnSpPr>
            <p:spPr bwMode="auto">
              <a:xfrm flipH="1">
                <a:off x="5977352" y="4672523"/>
                <a:ext cx="45720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3" name="AutoShape 70"/>
              <p:cNvCxnSpPr>
                <a:cxnSpLocks noChangeShapeType="1"/>
                <a:stCxn id="51230" idx="0"/>
                <a:endCxn id="51236" idx="4"/>
              </p:cNvCxnSpPr>
              <p:nvPr/>
            </p:nvCxnSpPr>
            <p:spPr bwMode="auto">
              <a:xfrm flipV="1">
                <a:off x="6434552" y="4075622"/>
                <a:ext cx="593725" cy="1640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4" name="AutoShape 71"/>
              <p:cNvCxnSpPr>
                <a:cxnSpLocks noChangeShapeType="1"/>
                <a:stCxn id="51232" idx="0"/>
                <a:endCxn id="51236" idx="4"/>
              </p:cNvCxnSpPr>
              <p:nvPr/>
            </p:nvCxnSpPr>
            <p:spPr bwMode="auto">
              <a:xfrm flipH="1" flipV="1">
                <a:off x="7028277" y="4075622"/>
                <a:ext cx="625475" cy="1767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5" name="AutoShape 72"/>
              <p:cNvCxnSpPr>
                <a:cxnSpLocks noChangeShapeType="1"/>
                <a:stCxn id="51232" idx="4"/>
                <a:endCxn id="51234" idx="0"/>
              </p:cNvCxnSpPr>
              <p:nvPr/>
            </p:nvCxnSpPr>
            <p:spPr bwMode="auto">
              <a:xfrm>
                <a:off x="7653752" y="4685223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6" name="AutoShape 73"/>
              <p:cNvCxnSpPr>
                <a:cxnSpLocks noChangeShapeType="1"/>
                <a:stCxn id="51233" idx="4"/>
                <a:endCxn id="51235" idx="0"/>
              </p:cNvCxnSpPr>
              <p:nvPr/>
            </p:nvCxnSpPr>
            <p:spPr bwMode="auto">
              <a:xfrm flipH="1">
                <a:off x="6572665" y="5358323"/>
                <a:ext cx="35242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7" name="AutoShape 76"/>
              <p:cNvCxnSpPr>
                <a:cxnSpLocks noChangeShapeType="1"/>
                <a:stCxn id="51233" idx="4"/>
                <a:endCxn id="51250" idx="0"/>
              </p:cNvCxnSpPr>
              <p:nvPr/>
            </p:nvCxnSpPr>
            <p:spPr bwMode="auto">
              <a:xfrm>
                <a:off x="6925090" y="5358322"/>
                <a:ext cx="196851" cy="2529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8" name="AutoShape 77"/>
              <p:cNvCxnSpPr>
                <a:cxnSpLocks noChangeShapeType="1"/>
                <a:stCxn id="51232" idx="4"/>
                <a:endCxn id="51239" idx="0"/>
              </p:cNvCxnSpPr>
              <p:nvPr/>
            </p:nvCxnSpPr>
            <p:spPr bwMode="auto">
              <a:xfrm flipH="1">
                <a:off x="7401192" y="4685223"/>
                <a:ext cx="252560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9" name="AutoShape 78"/>
              <p:cNvCxnSpPr>
                <a:cxnSpLocks noChangeShapeType="1"/>
                <a:stCxn id="51233" idx="0"/>
                <a:endCxn id="51230" idx="4"/>
              </p:cNvCxnSpPr>
              <p:nvPr/>
            </p:nvCxnSpPr>
            <p:spPr bwMode="auto">
              <a:xfrm flipH="1" flipV="1">
                <a:off x="6434552" y="4672523"/>
                <a:ext cx="490538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50" name="Oval 81"/>
              <p:cNvSpPr>
                <a:spLocks noChangeArrowheads="1"/>
              </p:cNvSpPr>
              <p:nvPr/>
            </p:nvSpPr>
            <p:spPr bwMode="auto">
              <a:xfrm>
                <a:off x="6865938" y="5611305"/>
                <a:ext cx="512003" cy="4328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51251" name="Rectangle 82"/>
              <p:cNvSpPr>
                <a:spLocks noChangeArrowheads="1"/>
              </p:cNvSpPr>
              <p:nvPr/>
            </p:nvSpPr>
            <p:spPr bwMode="auto">
              <a:xfrm>
                <a:off x="68691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52" name="Rectangle 83"/>
              <p:cNvSpPr>
                <a:spLocks noChangeArrowheads="1"/>
              </p:cNvSpPr>
              <p:nvPr/>
            </p:nvSpPr>
            <p:spPr bwMode="auto">
              <a:xfrm>
                <a:off x="71739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228" name="AutoShape 84"/>
            <p:cNvCxnSpPr>
              <a:cxnSpLocks noChangeShapeType="1"/>
              <a:stCxn id="51250" idx="4"/>
              <a:endCxn id="51251" idx="0"/>
            </p:cNvCxnSpPr>
            <p:nvPr/>
          </p:nvCxnSpPr>
          <p:spPr bwMode="auto">
            <a:xfrm flipH="1">
              <a:off x="6961455" y="6044123"/>
              <a:ext cx="160486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9" name="AutoShape 85"/>
            <p:cNvCxnSpPr>
              <a:cxnSpLocks noChangeShapeType="1"/>
              <a:stCxn id="51250" idx="4"/>
              <a:endCxn id="51252" idx="0"/>
            </p:cNvCxnSpPr>
            <p:nvPr/>
          </p:nvCxnSpPr>
          <p:spPr bwMode="auto">
            <a:xfrm>
              <a:off x="7121941" y="6044123"/>
              <a:ext cx="144314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12" name="Line 86"/>
          <p:cNvSpPr>
            <a:spLocks noChangeShapeType="1"/>
          </p:cNvSpPr>
          <p:nvPr/>
        </p:nvSpPr>
        <p:spPr bwMode="auto">
          <a:xfrm>
            <a:off x="6218664" y="514442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13" name="AutoShape 8"/>
          <p:cNvSpPr>
            <a:spLocks noChangeArrowheads="1"/>
          </p:cNvSpPr>
          <p:nvPr/>
        </p:nvSpPr>
        <p:spPr bwMode="auto">
          <a:xfrm>
            <a:off x="7514064" y="4845979"/>
            <a:ext cx="1447800" cy="1524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4" name="AutoShape 8"/>
          <p:cNvSpPr>
            <a:spLocks noChangeArrowheads="1"/>
          </p:cNvSpPr>
          <p:nvPr/>
        </p:nvSpPr>
        <p:spPr bwMode="auto">
          <a:xfrm>
            <a:off x="3204469" y="4921612"/>
            <a:ext cx="1600507" cy="172405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5" name="AutoShape 6"/>
          <p:cNvSpPr>
            <a:spLocks noChangeArrowheads="1"/>
          </p:cNvSpPr>
          <p:nvPr/>
        </p:nvSpPr>
        <p:spPr bwMode="auto">
          <a:xfrm>
            <a:off x="8733264" y="4769779"/>
            <a:ext cx="9144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16" name="AutoShape 6"/>
          <p:cNvSpPr>
            <a:spLocks noChangeArrowheads="1"/>
          </p:cNvSpPr>
          <p:nvPr/>
        </p:nvSpPr>
        <p:spPr bwMode="auto">
          <a:xfrm>
            <a:off x="4542263" y="5455578"/>
            <a:ext cx="1068197" cy="122920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17" name="AutoShape 7"/>
          <p:cNvSpPr>
            <a:spLocks noChangeArrowheads="1"/>
          </p:cNvSpPr>
          <p:nvPr/>
        </p:nvSpPr>
        <p:spPr bwMode="auto">
          <a:xfrm>
            <a:off x="4389864" y="5531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8" name="AutoShape 7"/>
          <p:cNvSpPr>
            <a:spLocks noChangeArrowheads="1"/>
          </p:cNvSpPr>
          <p:nvPr/>
        </p:nvSpPr>
        <p:spPr bwMode="auto">
          <a:xfrm>
            <a:off x="8504664" y="4769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Rebalancing after a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As this restructuring may upset the balance of another node higher in the tree, we must continue checking for balance until the root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 smtClean="0"/>
                  <a:t> is reached</a:t>
                </a:r>
              </a:p>
              <a:p>
                <a:pPr lvl="1"/>
                <a:r>
                  <a:rPr lang="en-US" altLang="en-US" dirty="0" smtClean="0"/>
                  <a:t>This can happen at most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times. Why?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utoShape 5"/>
          <p:cNvSpPr>
            <a:spLocks noChangeArrowheads="1"/>
          </p:cNvSpPr>
          <p:nvPr/>
        </p:nvSpPr>
        <p:spPr bwMode="auto">
          <a:xfrm>
            <a:off x="6828264" y="4769779"/>
            <a:ext cx="914400" cy="1066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" name="AutoShape 9"/>
          <p:cNvSpPr>
            <a:spLocks noChangeArrowheads="1"/>
          </p:cNvSpPr>
          <p:nvPr/>
        </p:nvSpPr>
        <p:spPr bwMode="auto">
          <a:xfrm>
            <a:off x="2590510" y="3963329"/>
            <a:ext cx="1435178" cy="1368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2561065" y="3763980"/>
            <a:ext cx="3305137" cy="2894387"/>
            <a:chOff x="1219200" y="3795204"/>
            <a:chExt cx="3305137" cy="2894564"/>
          </a:xfrm>
        </p:grpSpPr>
        <p:grpSp>
          <p:nvGrpSpPr>
            <p:cNvPr id="95" name="Group 89"/>
            <p:cNvGrpSpPr>
              <a:grpSpLocks/>
            </p:cNvGrpSpPr>
            <p:nvPr/>
          </p:nvGrpSpPr>
          <p:grpSpPr bwMode="auto">
            <a:xfrm>
              <a:off x="1706563" y="3795204"/>
              <a:ext cx="2261562" cy="2894564"/>
              <a:chOff x="1706563" y="3795204"/>
              <a:chExt cx="2261562" cy="2894564"/>
            </a:xfrm>
          </p:grpSpPr>
          <p:cxnSp>
            <p:nvCxnSpPr>
              <p:cNvPr id="100" name="AutoShape 26"/>
              <p:cNvCxnSpPr>
                <a:cxnSpLocks noChangeShapeType="1"/>
                <a:stCxn id="117" idx="4"/>
                <a:endCxn id="118" idx="0"/>
              </p:cNvCxnSpPr>
              <p:nvPr/>
            </p:nvCxnSpPr>
            <p:spPr bwMode="auto">
              <a:xfrm flipH="1">
                <a:off x="1968982" y="422802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27"/>
              <p:cNvCxnSpPr>
                <a:cxnSpLocks noChangeShapeType="1"/>
                <a:stCxn id="118" idx="4"/>
                <a:endCxn id="124" idx="0"/>
              </p:cNvCxnSpPr>
              <p:nvPr/>
            </p:nvCxnSpPr>
            <p:spPr bwMode="auto">
              <a:xfrm flipH="1">
                <a:off x="1798929" y="4837623"/>
                <a:ext cx="17005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AutoShape 28"/>
              <p:cNvCxnSpPr>
                <a:cxnSpLocks noChangeShapeType="1"/>
                <a:stCxn id="118" idx="4"/>
                <a:endCxn id="125" idx="0"/>
              </p:cNvCxnSpPr>
              <p:nvPr/>
            </p:nvCxnSpPr>
            <p:spPr bwMode="auto">
              <a:xfrm>
                <a:off x="1968982" y="4837623"/>
                <a:ext cx="13474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29"/>
              <p:cNvCxnSpPr>
                <a:cxnSpLocks noChangeShapeType="1"/>
                <a:stCxn id="117" idx="4"/>
                <a:endCxn id="123" idx="0"/>
              </p:cNvCxnSpPr>
              <p:nvPr/>
            </p:nvCxnSpPr>
            <p:spPr bwMode="auto">
              <a:xfrm>
                <a:off x="2502382" y="4228022"/>
                <a:ext cx="6096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AutoShape 30"/>
              <p:cNvCxnSpPr>
                <a:cxnSpLocks noChangeShapeType="1"/>
                <a:stCxn id="119" idx="0"/>
                <a:endCxn id="123" idx="4"/>
              </p:cNvCxnSpPr>
              <p:nvPr/>
            </p:nvCxnSpPr>
            <p:spPr bwMode="auto">
              <a:xfrm flipH="1" flipV="1">
                <a:off x="3111982" y="4837623"/>
                <a:ext cx="3968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AutoShape 31"/>
              <p:cNvCxnSpPr>
                <a:cxnSpLocks noChangeShapeType="1"/>
                <a:stCxn id="119" idx="4"/>
                <a:endCxn id="121" idx="0"/>
              </p:cNvCxnSpPr>
              <p:nvPr/>
            </p:nvCxnSpPr>
            <p:spPr bwMode="auto">
              <a:xfrm>
                <a:off x="3508857" y="552342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32"/>
              <p:cNvCxnSpPr>
                <a:cxnSpLocks noChangeShapeType="1"/>
                <a:stCxn id="120" idx="4"/>
                <a:endCxn id="122" idx="0"/>
              </p:cNvCxnSpPr>
              <p:nvPr/>
            </p:nvCxnSpPr>
            <p:spPr bwMode="auto">
              <a:xfrm flipH="1">
                <a:off x="2349982" y="5523422"/>
                <a:ext cx="352425" cy="2529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33"/>
              <p:cNvCxnSpPr>
                <a:cxnSpLocks noChangeShapeType="1"/>
                <a:stCxn id="122" idx="4"/>
                <a:endCxn id="126" idx="0"/>
              </p:cNvCxnSpPr>
              <p:nvPr/>
            </p:nvCxnSpPr>
            <p:spPr bwMode="auto">
              <a:xfrm flipH="1">
                <a:off x="2189454" y="6209224"/>
                <a:ext cx="160528" cy="804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AutoShape 34"/>
              <p:cNvCxnSpPr>
                <a:cxnSpLocks noChangeShapeType="1"/>
                <a:stCxn id="122" idx="4"/>
                <a:endCxn id="127" idx="0"/>
              </p:cNvCxnSpPr>
              <p:nvPr/>
            </p:nvCxnSpPr>
            <p:spPr bwMode="auto">
              <a:xfrm>
                <a:off x="2349982" y="6209224"/>
                <a:ext cx="144272" cy="80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AutoShape 35"/>
              <p:cNvCxnSpPr>
                <a:cxnSpLocks noChangeShapeType="1"/>
                <a:stCxn id="120" idx="4"/>
                <a:endCxn id="131" idx="0"/>
              </p:cNvCxnSpPr>
              <p:nvPr/>
            </p:nvCxnSpPr>
            <p:spPr bwMode="auto">
              <a:xfrm>
                <a:off x="2702407" y="5523423"/>
                <a:ext cx="19685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AutoShape 36"/>
              <p:cNvCxnSpPr>
                <a:cxnSpLocks noChangeShapeType="1"/>
                <a:stCxn id="119" idx="4"/>
                <a:endCxn id="128" idx="0"/>
              </p:cNvCxnSpPr>
              <p:nvPr/>
            </p:nvCxnSpPr>
            <p:spPr bwMode="auto">
              <a:xfrm flipH="1">
                <a:off x="3256254" y="5523423"/>
                <a:ext cx="252603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AutoShape 37"/>
              <p:cNvCxnSpPr>
                <a:cxnSpLocks noChangeShapeType="1"/>
                <a:stCxn id="120" idx="0"/>
                <a:endCxn id="123" idx="4"/>
              </p:cNvCxnSpPr>
              <p:nvPr/>
            </p:nvCxnSpPr>
            <p:spPr bwMode="auto">
              <a:xfrm flipV="1">
                <a:off x="2702407" y="4837623"/>
                <a:ext cx="4095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AutoShape 38"/>
              <p:cNvCxnSpPr>
                <a:cxnSpLocks noChangeShapeType="1"/>
                <a:stCxn id="121" idx="4"/>
                <a:endCxn id="129" idx="0"/>
              </p:cNvCxnSpPr>
              <p:nvPr/>
            </p:nvCxnSpPr>
            <p:spPr bwMode="auto">
              <a:xfrm flipH="1">
                <a:off x="3561054" y="6196523"/>
                <a:ext cx="15100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AutoShape 39"/>
              <p:cNvCxnSpPr>
                <a:cxnSpLocks noChangeShapeType="1"/>
                <a:stCxn id="121" idx="4"/>
                <a:endCxn id="130" idx="0"/>
              </p:cNvCxnSpPr>
              <p:nvPr/>
            </p:nvCxnSpPr>
            <p:spPr bwMode="auto">
              <a:xfrm>
                <a:off x="3712057" y="6196523"/>
                <a:ext cx="15379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14" name="Group 88"/>
              <p:cNvGrpSpPr>
                <a:grpSpLocks/>
              </p:cNvGrpSpPr>
              <p:nvPr/>
            </p:nvGrpSpPr>
            <p:grpSpPr bwMode="auto">
              <a:xfrm>
                <a:off x="1706563" y="3795204"/>
                <a:ext cx="2261562" cy="2894564"/>
                <a:chOff x="1706563" y="3795204"/>
                <a:chExt cx="2261562" cy="2894564"/>
              </a:xfrm>
            </p:grpSpPr>
            <p:sp>
              <p:nvSpPr>
                <p:cNvPr id="117" name="Oval 12"/>
                <p:cNvSpPr>
                  <a:spLocks noChangeArrowheads="1"/>
                </p:cNvSpPr>
                <p:nvPr/>
              </p:nvSpPr>
              <p:spPr bwMode="auto">
                <a:xfrm>
                  <a:off x="2246313" y="37952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118" name="Oval 13"/>
                <p:cNvSpPr>
                  <a:spLocks noChangeArrowheads="1"/>
                </p:cNvSpPr>
                <p:nvPr/>
              </p:nvSpPr>
              <p:spPr bwMode="auto">
                <a:xfrm>
                  <a:off x="1712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119" name="Oval 14"/>
                <p:cNvSpPr>
                  <a:spLocks noChangeArrowheads="1"/>
                </p:cNvSpPr>
                <p:nvPr/>
              </p:nvSpPr>
              <p:spPr bwMode="auto">
                <a:xfrm>
                  <a:off x="325278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120" name="Oval 15"/>
                <p:cNvSpPr>
                  <a:spLocks noChangeArrowheads="1"/>
                </p:cNvSpPr>
                <p:nvPr/>
              </p:nvSpPr>
              <p:spPr bwMode="auto">
                <a:xfrm>
                  <a:off x="244633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121" name="Oval 16"/>
                <p:cNvSpPr>
                  <a:spLocks noChangeArrowheads="1"/>
                </p:cNvSpPr>
                <p:nvPr/>
              </p:nvSpPr>
              <p:spPr bwMode="auto">
                <a:xfrm>
                  <a:off x="3455988" y="57637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122" name="Oval 17"/>
                <p:cNvSpPr>
                  <a:spLocks noChangeArrowheads="1"/>
                </p:cNvSpPr>
                <p:nvPr/>
              </p:nvSpPr>
              <p:spPr bwMode="auto">
                <a:xfrm>
                  <a:off x="2093913" y="5776405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123" name="Oval 18"/>
                <p:cNvSpPr>
                  <a:spLocks noChangeArrowheads="1"/>
                </p:cNvSpPr>
                <p:nvPr/>
              </p:nvSpPr>
              <p:spPr bwMode="auto">
                <a:xfrm>
                  <a:off x="2855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1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65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13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7088" y="62896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1888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3888" y="56673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24"/>
                <p:cNvSpPr>
                  <a:spLocks noChangeArrowheads="1"/>
                </p:cNvSpPr>
                <p:nvPr/>
              </p:nvSpPr>
              <p:spPr bwMode="auto">
                <a:xfrm>
                  <a:off x="34686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34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2643188" y="57764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132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63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11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15" name="AutoShape 43"/>
              <p:cNvCxnSpPr>
                <a:cxnSpLocks noChangeShapeType="1"/>
                <a:stCxn id="131" idx="4"/>
                <a:endCxn id="132" idx="0"/>
              </p:cNvCxnSpPr>
              <p:nvPr/>
            </p:nvCxnSpPr>
            <p:spPr bwMode="auto">
              <a:xfrm flipH="1">
                <a:off x="2738729" y="6209223"/>
                <a:ext cx="16052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44"/>
              <p:cNvCxnSpPr>
                <a:cxnSpLocks noChangeShapeType="1"/>
                <a:stCxn id="131" idx="4"/>
                <a:endCxn id="133" idx="0"/>
              </p:cNvCxnSpPr>
              <p:nvPr/>
            </p:nvCxnSpPr>
            <p:spPr bwMode="auto">
              <a:xfrm>
                <a:off x="2899257" y="6209223"/>
                <a:ext cx="14427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1219200" y="4451350"/>
              <a:ext cx="314510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97" name="Text Box 46"/>
            <p:cNvSpPr txBox="1">
              <a:spLocks noChangeArrowheads="1"/>
            </p:cNvSpPr>
            <p:nvPr/>
          </p:nvSpPr>
          <p:spPr bwMode="auto">
            <a:xfrm>
              <a:off x="4068763" y="5118100"/>
              <a:ext cx="455574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98" name="Text Box 47"/>
            <p:cNvSpPr txBox="1">
              <a:spLocks noChangeArrowheads="1"/>
            </p:cNvSpPr>
            <p:nvPr/>
          </p:nvSpPr>
          <p:spPr bwMode="auto">
            <a:xfrm>
              <a:off x="3652838" y="4460875"/>
              <a:ext cx="465192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99" name="Text Box 48"/>
            <p:cNvSpPr txBox="1">
              <a:spLocks noChangeArrowheads="1"/>
            </p:cNvSpPr>
            <p:nvPr/>
          </p:nvSpPr>
          <p:spPr bwMode="auto">
            <a:xfrm>
              <a:off x="1535113" y="3832225"/>
              <a:ext cx="445956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</p:grpSp>
      <p:sp>
        <p:nvSpPr>
          <p:cNvPr id="134" name="Line 49"/>
          <p:cNvSpPr>
            <a:spLocks noChangeShapeType="1"/>
          </p:cNvSpPr>
          <p:nvPr/>
        </p:nvSpPr>
        <p:spPr bwMode="auto">
          <a:xfrm>
            <a:off x="3286552" y="3963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5" name="Line 50"/>
          <p:cNvSpPr>
            <a:spLocks noChangeShapeType="1"/>
          </p:cNvSpPr>
          <p:nvPr/>
        </p:nvSpPr>
        <p:spPr bwMode="auto">
          <a:xfrm flipV="1">
            <a:off x="2818239" y="458245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6" name="Line 51"/>
          <p:cNvSpPr>
            <a:spLocks noChangeShapeType="1"/>
          </p:cNvSpPr>
          <p:nvPr/>
        </p:nvSpPr>
        <p:spPr bwMode="auto">
          <a:xfrm flipH="1">
            <a:off x="4658152" y="45919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7" name="Line 52"/>
          <p:cNvSpPr>
            <a:spLocks noChangeShapeType="1"/>
          </p:cNvSpPr>
          <p:nvPr/>
        </p:nvSpPr>
        <p:spPr bwMode="auto">
          <a:xfrm flipH="1">
            <a:off x="5067727" y="52492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138" name="Group 92"/>
          <p:cNvGrpSpPr>
            <a:grpSpLocks/>
          </p:cNvGrpSpPr>
          <p:nvPr/>
        </p:nvGrpSpPr>
        <p:grpSpPr bwMode="auto">
          <a:xfrm>
            <a:off x="7056865" y="3611580"/>
            <a:ext cx="2398579" cy="2881687"/>
            <a:chOff x="5715000" y="3642804"/>
            <a:chExt cx="2397953" cy="2881864"/>
          </a:xfrm>
        </p:grpSpPr>
        <p:sp>
          <p:nvSpPr>
            <p:cNvPr id="139" name="Rectangle 60"/>
            <p:cNvSpPr>
              <a:spLocks noChangeArrowheads="1"/>
            </p:cNvSpPr>
            <p:nvPr/>
          </p:nvSpPr>
          <p:spPr bwMode="auto">
            <a:xfrm>
              <a:off x="57150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Rectangle 61"/>
            <p:cNvSpPr>
              <a:spLocks noChangeArrowheads="1"/>
            </p:cNvSpPr>
            <p:nvPr/>
          </p:nvSpPr>
          <p:spPr bwMode="auto">
            <a:xfrm>
              <a:off x="60198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141" name="AutoShape 68"/>
            <p:cNvCxnSpPr>
              <a:cxnSpLocks noChangeShapeType="1"/>
              <a:stCxn id="151" idx="4"/>
              <a:endCxn id="139" idx="0"/>
            </p:cNvCxnSpPr>
            <p:nvPr/>
          </p:nvCxnSpPr>
          <p:spPr bwMode="auto">
            <a:xfrm flipH="1">
              <a:off x="5807342" y="5358323"/>
              <a:ext cx="170011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69"/>
            <p:cNvCxnSpPr>
              <a:cxnSpLocks noChangeShapeType="1"/>
              <a:stCxn id="151" idx="4"/>
              <a:endCxn id="140" idx="0"/>
            </p:cNvCxnSpPr>
            <p:nvPr/>
          </p:nvCxnSpPr>
          <p:spPr bwMode="auto">
            <a:xfrm>
              <a:off x="5977353" y="5358323"/>
              <a:ext cx="134790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74"/>
            <p:cNvCxnSpPr>
              <a:cxnSpLocks noChangeShapeType="1"/>
              <a:stCxn id="155" idx="4"/>
              <a:endCxn id="157" idx="0"/>
            </p:cNvCxnSpPr>
            <p:nvPr/>
          </p:nvCxnSpPr>
          <p:spPr bwMode="auto">
            <a:xfrm flipH="1">
              <a:off x="6412180" y="6044122"/>
              <a:ext cx="16048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75"/>
            <p:cNvCxnSpPr>
              <a:cxnSpLocks noChangeShapeType="1"/>
              <a:stCxn id="155" idx="4"/>
              <a:endCxn id="158" idx="0"/>
            </p:cNvCxnSpPr>
            <p:nvPr/>
          </p:nvCxnSpPr>
          <p:spPr bwMode="auto">
            <a:xfrm>
              <a:off x="6572665" y="6044122"/>
              <a:ext cx="14431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79"/>
            <p:cNvCxnSpPr>
              <a:cxnSpLocks noChangeShapeType="1"/>
              <a:stCxn id="154" idx="4"/>
              <a:endCxn id="160" idx="0"/>
            </p:cNvCxnSpPr>
            <p:nvPr/>
          </p:nvCxnSpPr>
          <p:spPr bwMode="auto">
            <a:xfrm flipH="1">
              <a:off x="7705992" y="5358322"/>
              <a:ext cx="15096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80"/>
            <p:cNvCxnSpPr>
              <a:cxnSpLocks noChangeShapeType="1"/>
              <a:stCxn id="154" idx="4"/>
              <a:endCxn id="161" idx="0"/>
            </p:cNvCxnSpPr>
            <p:nvPr/>
          </p:nvCxnSpPr>
          <p:spPr bwMode="auto">
            <a:xfrm>
              <a:off x="7856952" y="5358322"/>
              <a:ext cx="15384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7" name="Group 91"/>
            <p:cNvGrpSpPr>
              <a:grpSpLocks/>
            </p:cNvGrpSpPr>
            <p:nvPr/>
          </p:nvGrpSpPr>
          <p:grpSpPr bwMode="auto">
            <a:xfrm>
              <a:off x="5721350" y="3642804"/>
              <a:ext cx="2391603" cy="2881864"/>
              <a:chOff x="5721350" y="3642804"/>
              <a:chExt cx="2391603" cy="2881864"/>
            </a:xfrm>
          </p:grpSpPr>
          <p:sp>
            <p:nvSpPr>
              <p:cNvPr id="150" name="Oval 53"/>
              <p:cNvSpPr>
                <a:spLocks noChangeArrowheads="1"/>
              </p:cNvSpPr>
              <p:nvPr/>
            </p:nvSpPr>
            <p:spPr bwMode="auto">
              <a:xfrm>
                <a:off x="6178550" y="42397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151" name="Oval 54"/>
              <p:cNvSpPr>
                <a:spLocks noChangeArrowheads="1"/>
              </p:cNvSpPr>
              <p:nvPr/>
            </p:nvSpPr>
            <p:spPr bwMode="auto">
              <a:xfrm>
                <a:off x="57213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52" name="Oval 55"/>
              <p:cNvSpPr>
                <a:spLocks noChangeArrowheads="1"/>
              </p:cNvSpPr>
              <p:nvPr/>
            </p:nvSpPr>
            <p:spPr bwMode="auto">
              <a:xfrm>
                <a:off x="7397750" y="42524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153" name="Oval 56"/>
              <p:cNvSpPr>
                <a:spLocks noChangeArrowheads="1"/>
              </p:cNvSpPr>
              <p:nvPr/>
            </p:nvSpPr>
            <p:spPr bwMode="auto">
              <a:xfrm>
                <a:off x="6669088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154" name="Oval 57"/>
              <p:cNvSpPr>
                <a:spLocks noChangeArrowheads="1"/>
              </p:cNvSpPr>
              <p:nvPr/>
            </p:nvSpPr>
            <p:spPr bwMode="auto">
              <a:xfrm>
                <a:off x="76009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155" name="Oval 58"/>
              <p:cNvSpPr>
                <a:spLocks noChangeArrowheads="1"/>
              </p:cNvSpPr>
              <p:nvPr/>
            </p:nvSpPr>
            <p:spPr bwMode="auto">
              <a:xfrm>
                <a:off x="6316663" y="56113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156" name="Oval 59"/>
              <p:cNvSpPr>
                <a:spLocks noChangeArrowheads="1"/>
              </p:cNvSpPr>
              <p:nvPr/>
            </p:nvSpPr>
            <p:spPr bwMode="auto">
              <a:xfrm>
                <a:off x="6772275" y="3642804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157" name="Rectangle 62"/>
              <p:cNvSpPr>
                <a:spLocks noChangeArrowheads="1"/>
              </p:cNvSpPr>
              <p:nvPr/>
            </p:nvSpPr>
            <p:spPr bwMode="auto">
              <a:xfrm>
                <a:off x="63198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63"/>
              <p:cNvSpPr>
                <a:spLocks noChangeArrowheads="1"/>
              </p:cNvSpPr>
              <p:nvPr/>
            </p:nvSpPr>
            <p:spPr bwMode="auto">
              <a:xfrm>
                <a:off x="66246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64"/>
              <p:cNvSpPr>
                <a:spLocks noChangeArrowheads="1"/>
              </p:cNvSpPr>
              <p:nvPr/>
            </p:nvSpPr>
            <p:spPr bwMode="auto">
              <a:xfrm>
                <a:off x="7308850" y="4829134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65"/>
              <p:cNvSpPr>
                <a:spLocks noChangeArrowheads="1"/>
              </p:cNvSpPr>
              <p:nvPr/>
            </p:nvSpPr>
            <p:spPr bwMode="auto">
              <a:xfrm>
                <a:off x="76136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66"/>
              <p:cNvSpPr>
                <a:spLocks noChangeArrowheads="1"/>
              </p:cNvSpPr>
              <p:nvPr/>
            </p:nvSpPr>
            <p:spPr bwMode="auto">
              <a:xfrm>
                <a:off x="79184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2" name="AutoShape 67"/>
              <p:cNvCxnSpPr>
                <a:cxnSpLocks noChangeShapeType="1"/>
                <a:stCxn id="150" idx="4"/>
                <a:endCxn id="151" idx="0"/>
              </p:cNvCxnSpPr>
              <p:nvPr/>
            </p:nvCxnSpPr>
            <p:spPr bwMode="auto">
              <a:xfrm flipH="1">
                <a:off x="5977352" y="4672523"/>
                <a:ext cx="45720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70"/>
              <p:cNvCxnSpPr>
                <a:cxnSpLocks noChangeShapeType="1"/>
                <a:stCxn id="150" idx="0"/>
                <a:endCxn id="156" idx="4"/>
              </p:cNvCxnSpPr>
              <p:nvPr/>
            </p:nvCxnSpPr>
            <p:spPr bwMode="auto">
              <a:xfrm flipV="1">
                <a:off x="6434552" y="4075622"/>
                <a:ext cx="593725" cy="1640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AutoShape 71"/>
              <p:cNvCxnSpPr>
                <a:cxnSpLocks noChangeShapeType="1"/>
                <a:stCxn id="152" idx="0"/>
                <a:endCxn id="156" idx="4"/>
              </p:cNvCxnSpPr>
              <p:nvPr/>
            </p:nvCxnSpPr>
            <p:spPr bwMode="auto">
              <a:xfrm flipH="1" flipV="1">
                <a:off x="7028277" y="4075622"/>
                <a:ext cx="625475" cy="1767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AutoShape 72"/>
              <p:cNvCxnSpPr>
                <a:cxnSpLocks noChangeShapeType="1"/>
                <a:stCxn id="152" idx="4"/>
                <a:endCxn id="154" idx="0"/>
              </p:cNvCxnSpPr>
              <p:nvPr/>
            </p:nvCxnSpPr>
            <p:spPr bwMode="auto">
              <a:xfrm>
                <a:off x="7653752" y="4685223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AutoShape 73"/>
              <p:cNvCxnSpPr>
                <a:cxnSpLocks noChangeShapeType="1"/>
                <a:stCxn id="153" idx="4"/>
                <a:endCxn id="155" idx="0"/>
              </p:cNvCxnSpPr>
              <p:nvPr/>
            </p:nvCxnSpPr>
            <p:spPr bwMode="auto">
              <a:xfrm flipH="1">
                <a:off x="6572665" y="5358323"/>
                <a:ext cx="35242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AutoShape 76"/>
              <p:cNvCxnSpPr>
                <a:cxnSpLocks noChangeShapeType="1"/>
                <a:stCxn id="153" idx="4"/>
                <a:endCxn id="170" idx="0"/>
              </p:cNvCxnSpPr>
              <p:nvPr/>
            </p:nvCxnSpPr>
            <p:spPr bwMode="auto">
              <a:xfrm>
                <a:off x="6925090" y="5358322"/>
                <a:ext cx="196851" cy="2529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AutoShape 77"/>
              <p:cNvCxnSpPr>
                <a:cxnSpLocks noChangeShapeType="1"/>
                <a:stCxn id="152" idx="4"/>
                <a:endCxn id="159" idx="0"/>
              </p:cNvCxnSpPr>
              <p:nvPr/>
            </p:nvCxnSpPr>
            <p:spPr bwMode="auto">
              <a:xfrm flipH="1">
                <a:off x="7401192" y="4685223"/>
                <a:ext cx="252560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9" name="AutoShape 78"/>
              <p:cNvCxnSpPr>
                <a:cxnSpLocks noChangeShapeType="1"/>
                <a:stCxn id="153" idx="0"/>
                <a:endCxn id="150" idx="4"/>
              </p:cNvCxnSpPr>
              <p:nvPr/>
            </p:nvCxnSpPr>
            <p:spPr bwMode="auto">
              <a:xfrm flipH="1" flipV="1">
                <a:off x="6434552" y="4672523"/>
                <a:ext cx="490538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0" name="Oval 81"/>
              <p:cNvSpPr>
                <a:spLocks noChangeArrowheads="1"/>
              </p:cNvSpPr>
              <p:nvPr/>
            </p:nvSpPr>
            <p:spPr bwMode="auto">
              <a:xfrm>
                <a:off x="6865938" y="5611305"/>
                <a:ext cx="512003" cy="4328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171" name="Rectangle 82"/>
              <p:cNvSpPr>
                <a:spLocks noChangeArrowheads="1"/>
              </p:cNvSpPr>
              <p:nvPr/>
            </p:nvSpPr>
            <p:spPr bwMode="auto">
              <a:xfrm>
                <a:off x="68691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83"/>
              <p:cNvSpPr>
                <a:spLocks noChangeArrowheads="1"/>
              </p:cNvSpPr>
              <p:nvPr/>
            </p:nvSpPr>
            <p:spPr bwMode="auto">
              <a:xfrm>
                <a:off x="71739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8" name="AutoShape 84"/>
            <p:cNvCxnSpPr>
              <a:cxnSpLocks noChangeShapeType="1"/>
              <a:stCxn id="170" idx="4"/>
              <a:endCxn id="171" idx="0"/>
            </p:cNvCxnSpPr>
            <p:nvPr/>
          </p:nvCxnSpPr>
          <p:spPr bwMode="auto">
            <a:xfrm flipH="1">
              <a:off x="6961455" y="6044123"/>
              <a:ext cx="160486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85"/>
            <p:cNvCxnSpPr>
              <a:cxnSpLocks noChangeShapeType="1"/>
              <a:stCxn id="170" idx="4"/>
              <a:endCxn id="172" idx="0"/>
            </p:cNvCxnSpPr>
            <p:nvPr/>
          </p:nvCxnSpPr>
          <p:spPr bwMode="auto">
            <a:xfrm>
              <a:off x="7121941" y="6044123"/>
              <a:ext cx="144314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3" name="Line 86"/>
          <p:cNvSpPr>
            <a:spLocks noChangeShapeType="1"/>
          </p:cNvSpPr>
          <p:nvPr/>
        </p:nvSpPr>
        <p:spPr bwMode="auto">
          <a:xfrm>
            <a:off x="6218664" y="514442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AutoShape 8"/>
          <p:cNvSpPr>
            <a:spLocks noChangeArrowheads="1"/>
          </p:cNvSpPr>
          <p:nvPr/>
        </p:nvSpPr>
        <p:spPr bwMode="auto">
          <a:xfrm>
            <a:off x="7514064" y="4845979"/>
            <a:ext cx="1447800" cy="1524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5" name="AutoShape 8"/>
          <p:cNvSpPr>
            <a:spLocks noChangeArrowheads="1"/>
          </p:cNvSpPr>
          <p:nvPr/>
        </p:nvSpPr>
        <p:spPr bwMode="auto">
          <a:xfrm>
            <a:off x="3204469" y="4921612"/>
            <a:ext cx="1600507" cy="172405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6" name="AutoShape 6"/>
          <p:cNvSpPr>
            <a:spLocks noChangeArrowheads="1"/>
          </p:cNvSpPr>
          <p:nvPr/>
        </p:nvSpPr>
        <p:spPr bwMode="auto">
          <a:xfrm>
            <a:off x="8733264" y="4769779"/>
            <a:ext cx="9144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7" name="AutoShape 6"/>
          <p:cNvSpPr>
            <a:spLocks noChangeArrowheads="1"/>
          </p:cNvSpPr>
          <p:nvPr/>
        </p:nvSpPr>
        <p:spPr bwMode="auto">
          <a:xfrm>
            <a:off x="4542263" y="5455578"/>
            <a:ext cx="1068197" cy="122920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8" name="AutoShape 7"/>
          <p:cNvSpPr>
            <a:spLocks noChangeArrowheads="1"/>
          </p:cNvSpPr>
          <p:nvPr/>
        </p:nvSpPr>
        <p:spPr bwMode="auto">
          <a:xfrm>
            <a:off x="4389864" y="5531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9" name="AutoShape 7"/>
          <p:cNvSpPr>
            <a:spLocks noChangeArrowheads="1"/>
          </p:cNvSpPr>
          <p:nvPr/>
        </p:nvSpPr>
        <p:spPr bwMode="auto">
          <a:xfrm>
            <a:off x="8504664" y="4769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AVL Trees</a:t>
            </a:r>
            <a:endParaRPr lang="en-US" altLang="en-US" dirty="0" smtClean="0"/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Insert into an initially empty AVL tree items with the following keys (in this order). Draw the resulting AVL tree</a:t>
            </a:r>
          </a:p>
          <a:p>
            <a:pPr lvl="1"/>
            <a:r>
              <a:rPr lang="en-US" altLang="en-US" smtClean="0"/>
              <a:t>30, 40, 24, 58, 48, 26, 11, 13</a:t>
            </a:r>
          </a:p>
          <a:p>
            <a:r>
              <a:rPr lang="en-US" altLang="en-US" smtClean="0"/>
              <a:t>Now, remove the item with key 48. Draw the resulting tree</a:t>
            </a:r>
          </a:p>
          <a:p>
            <a:r>
              <a:rPr lang="en-US" altLang="en-US" smtClean="0"/>
              <a:t>Now, remove the item with key 58. Draw the resulting tree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Running Times for AVL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A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single restructure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– using a linked-structure binary tree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get(k)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takes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 – height of tree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, no restructures needed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pPr lvl="1"/>
                <a:r>
                  <a:rPr lang="en-US" altLang="en-US" dirty="0"/>
                  <a:t>I</a:t>
                </a:r>
                <a:r>
                  <a:rPr lang="en-US" altLang="en-US" dirty="0" smtClean="0"/>
                  <a:t>nitial find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Restructuring up the tree, maintaining heights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remove(k)</a:t>
                </a:r>
                <a:r>
                  <a:rPr lang="en-US" alt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pPr lvl="1"/>
                <a:r>
                  <a:rPr lang="en-US" altLang="en-US" dirty="0"/>
                  <a:t>I</a:t>
                </a:r>
                <a:r>
                  <a:rPr lang="en-US" altLang="en-US" dirty="0" smtClean="0"/>
                  <a:t>nitial find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Restructuring up the tree, maintaining heights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5427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6" t="-2754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001001" y="228601"/>
          <a:ext cx="235267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Clip" r:id="rId4" imgW="2352240" imgH="2088360" progId="MS_ClipArt_Gallery.2">
                  <p:embed/>
                </p:oleObj>
              </mc:Choice>
              <mc:Fallback>
                <p:oleObj name="Clip" r:id="rId4" imgW="2352240" imgH="208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228601"/>
                        <a:ext cx="235267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Self-balancing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6463720" cy="44970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Splay Trees </a:t>
                </a:r>
                <a:r>
                  <a:rPr lang="en-US" dirty="0" smtClean="0"/>
                  <a:t>– A binary search tree which uses an operation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splay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to allow for amortized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Trees </a:t>
                </a:r>
                <a:r>
                  <a:rPr lang="en-US" dirty="0" smtClean="0"/>
                  <a:t>– A multiway search tree where every node stores internally a list of entries and has 2, 3, or 4 children. Defines self-balancing operations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Red-Black Trees </a:t>
                </a:r>
                <a:r>
                  <a:rPr lang="en-US" dirty="0" smtClean="0"/>
                  <a:t>– A binary search tree which colors each internal node red or black. Self-balancing dictates changes of colors and required rotation operations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6463720" cy="4497001"/>
              </a:xfrm>
              <a:blipFill rotWithShape="0">
                <a:blip r:embed="rId2"/>
                <a:stretch>
                  <a:fillRect l="-1602" t="-1491" r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937809" y="2438128"/>
            <a:ext cx="3505200" cy="1600200"/>
            <a:chOff x="7960112" y="2058986"/>
            <a:chExt cx="3505200" cy="1600200"/>
          </a:xfrm>
        </p:grpSpPr>
        <p:sp>
          <p:nvSpPr>
            <p:cNvPr id="4" name="Oval 383"/>
            <p:cNvSpPr>
              <a:spLocks noChangeArrowheads="1"/>
            </p:cNvSpPr>
            <p:nvPr/>
          </p:nvSpPr>
          <p:spPr bwMode="auto">
            <a:xfrm>
              <a:off x="9255512" y="2058986"/>
              <a:ext cx="9144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sp>
          <p:nvSpPr>
            <p:cNvPr id="5" name="Oval 384"/>
            <p:cNvSpPr>
              <a:spLocks noChangeArrowheads="1"/>
            </p:cNvSpPr>
            <p:nvPr/>
          </p:nvSpPr>
          <p:spPr bwMode="auto">
            <a:xfrm>
              <a:off x="10055612" y="2820986"/>
              <a:ext cx="1295400" cy="381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10  14</a:t>
              </a:r>
            </a:p>
          </p:txBody>
        </p:sp>
        <p:sp>
          <p:nvSpPr>
            <p:cNvPr id="6" name="Rectangle 385"/>
            <p:cNvSpPr>
              <a:spLocks noChangeArrowheads="1"/>
            </p:cNvSpPr>
            <p:nvPr/>
          </p:nvSpPr>
          <p:spPr bwMode="auto">
            <a:xfrm>
              <a:off x="9893687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" name="Rectangle 386"/>
            <p:cNvSpPr>
              <a:spLocks noChangeArrowheads="1"/>
            </p:cNvSpPr>
            <p:nvPr/>
          </p:nvSpPr>
          <p:spPr bwMode="auto">
            <a:xfrm>
              <a:off x="10579487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8" name="Rectangle 387"/>
            <p:cNvSpPr>
              <a:spLocks noChangeArrowheads="1"/>
            </p:cNvSpPr>
            <p:nvPr/>
          </p:nvSpPr>
          <p:spPr bwMode="auto">
            <a:xfrm>
              <a:off x="112367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9" name="AutoShape 388"/>
            <p:cNvCxnSpPr>
              <a:cxnSpLocks noChangeShapeType="1"/>
              <a:stCxn id="6" idx="0"/>
              <a:endCxn id="5" idx="3"/>
            </p:cNvCxnSpPr>
            <p:nvPr/>
          </p:nvCxnSpPr>
          <p:spPr bwMode="auto">
            <a:xfrm flipV="1">
              <a:off x="10007987" y="3165474"/>
              <a:ext cx="236538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89"/>
            <p:cNvCxnSpPr>
              <a:cxnSpLocks noChangeShapeType="1"/>
              <a:stCxn id="7" idx="0"/>
              <a:endCxn id="5" idx="4"/>
            </p:cNvCxnSpPr>
            <p:nvPr/>
          </p:nvCxnSpPr>
          <p:spPr bwMode="auto">
            <a:xfrm flipV="1">
              <a:off x="10693787" y="3221036"/>
              <a:ext cx="9525" cy="200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90"/>
            <p:cNvCxnSpPr>
              <a:cxnSpLocks noChangeShapeType="1"/>
              <a:stCxn id="8" idx="0"/>
              <a:endCxn id="5" idx="5"/>
            </p:cNvCxnSpPr>
            <p:nvPr/>
          </p:nvCxnSpPr>
          <p:spPr bwMode="auto">
            <a:xfrm flipH="1" flipV="1">
              <a:off x="11162100" y="3165474"/>
              <a:ext cx="188912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91"/>
            <p:cNvCxnSpPr>
              <a:cxnSpLocks noChangeShapeType="1"/>
              <a:stCxn id="14" idx="0"/>
              <a:endCxn id="4" idx="3"/>
            </p:cNvCxnSpPr>
            <p:nvPr/>
          </p:nvCxnSpPr>
          <p:spPr bwMode="auto">
            <a:xfrm flipV="1">
              <a:off x="8760212" y="2393949"/>
              <a:ext cx="628650" cy="4175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92"/>
            <p:cNvCxnSpPr>
              <a:cxnSpLocks noChangeShapeType="1"/>
              <a:stCxn id="5" idx="0"/>
              <a:endCxn id="4" idx="5"/>
            </p:cNvCxnSpPr>
            <p:nvPr/>
          </p:nvCxnSpPr>
          <p:spPr bwMode="auto">
            <a:xfrm flipH="1" flipV="1">
              <a:off x="10036562" y="2393949"/>
              <a:ext cx="666750" cy="4079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395"/>
            <p:cNvSpPr>
              <a:spLocks noChangeArrowheads="1"/>
            </p:cNvSpPr>
            <p:nvPr/>
          </p:nvSpPr>
          <p:spPr bwMode="auto">
            <a:xfrm>
              <a:off x="8112512" y="2820986"/>
              <a:ext cx="12954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2  5  7</a:t>
              </a:r>
            </a:p>
          </p:txBody>
        </p:sp>
        <p:sp>
          <p:nvSpPr>
            <p:cNvPr id="15" name="Rectangle 396"/>
            <p:cNvSpPr>
              <a:spLocks noChangeArrowheads="1"/>
            </p:cNvSpPr>
            <p:nvPr/>
          </p:nvSpPr>
          <p:spPr bwMode="auto">
            <a:xfrm>
              <a:off x="79601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" name="Rectangle 397"/>
            <p:cNvSpPr>
              <a:spLocks noChangeArrowheads="1"/>
            </p:cNvSpPr>
            <p:nvPr/>
          </p:nvSpPr>
          <p:spPr bwMode="auto">
            <a:xfrm>
              <a:off x="8493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" name="Rectangle 398"/>
            <p:cNvSpPr>
              <a:spLocks noChangeArrowheads="1"/>
            </p:cNvSpPr>
            <p:nvPr/>
          </p:nvSpPr>
          <p:spPr bwMode="auto">
            <a:xfrm>
              <a:off x="9255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18" name="AutoShape 399"/>
            <p:cNvCxnSpPr>
              <a:cxnSpLocks noChangeShapeType="1"/>
              <a:stCxn id="15" idx="0"/>
              <a:endCxn id="14" idx="3"/>
            </p:cNvCxnSpPr>
            <p:nvPr/>
          </p:nvCxnSpPr>
          <p:spPr bwMode="auto">
            <a:xfrm flipV="1">
              <a:off x="8074412" y="3155949"/>
              <a:ext cx="22701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00"/>
            <p:cNvCxnSpPr>
              <a:cxnSpLocks noChangeShapeType="1"/>
              <a:stCxn id="16" idx="0"/>
              <a:endCxn id="14" idx="4"/>
            </p:cNvCxnSpPr>
            <p:nvPr/>
          </p:nvCxnSpPr>
          <p:spPr bwMode="auto">
            <a:xfrm flipV="1">
              <a:off x="8607812" y="3211511"/>
              <a:ext cx="152400" cy="209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01"/>
            <p:cNvCxnSpPr>
              <a:cxnSpLocks noChangeShapeType="1"/>
              <a:stCxn id="17" idx="0"/>
              <a:endCxn id="14" idx="5"/>
            </p:cNvCxnSpPr>
            <p:nvPr/>
          </p:nvCxnSpPr>
          <p:spPr bwMode="auto">
            <a:xfrm flipH="1" flipV="1">
              <a:off x="9219000" y="3155949"/>
              <a:ext cx="15081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402"/>
            <p:cNvSpPr>
              <a:spLocks noChangeArrowheads="1"/>
            </p:cNvSpPr>
            <p:nvPr/>
          </p:nvSpPr>
          <p:spPr bwMode="auto">
            <a:xfrm>
              <a:off x="8874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22" name="AutoShape 403"/>
            <p:cNvCxnSpPr>
              <a:cxnSpLocks noChangeShapeType="1"/>
              <a:stCxn id="21" idx="0"/>
              <a:endCxn id="14" idx="4"/>
            </p:cNvCxnSpPr>
            <p:nvPr/>
          </p:nvCxnSpPr>
          <p:spPr bwMode="auto">
            <a:xfrm flipH="1" flipV="1">
              <a:off x="8760212" y="3211511"/>
              <a:ext cx="228600" cy="209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7231371" y="4241991"/>
            <a:ext cx="4918075" cy="2330450"/>
            <a:chOff x="2209800" y="3917950"/>
            <a:chExt cx="4918075" cy="2330450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4403725" y="391795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910263" y="4429125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046413" y="4429125"/>
              <a:ext cx="319087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3633788" y="4924425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3386138" y="550068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29" name="AutoShape 10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3319463" y="4210050"/>
              <a:ext cx="1131887" cy="2571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1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4676775" y="4210050"/>
              <a:ext cx="1279525" cy="2476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2"/>
            <p:cNvCxnSpPr>
              <a:cxnSpLocks noChangeShapeType="1"/>
              <a:stCxn id="52" idx="0"/>
              <a:endCxn id="25" idx="5"/>
            </p:cNvCxnSpPr>
            <p:nvPr/>
          </p:nvCxnSpPr>
          <p:spPr bwMode="auto">
            <a:xfrm flipH="1" flipV="1">
              <a:off x="6183313" y="4721225"/>
              <a:ext cx="536575" cy="1746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3"/>
            <p:cNvCxnSpPr>
              <a:cxnSpLocks noChangeShapeType="1"/>
              <a:stCxn id="42" idx="7"/>
              <a:endCxn id="25" idx="3"/>
            </p:cNvCxnSpPr>
            <p:nvPr/>
          </p:nvCxnSpPr>
          <p:spPr bwMode="auto">
            <a:xfrm flipV="1">
              <a:off x="5537200" y="4721225"/>
              <a:ext cx="419100" cy="2413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4"/>
            <p:cNvCxnSpPr>
              <a:cxnSpLocks noChangeShapeType="1"/>
              <a:stCxn id="47" idx="1"/>
              <a:endCxn id="27" idx="5"/>
            </p:cNvCxnSpPr>
            <p:nvPr/>
          </p:nvCxnSpPr>
          <p:spPr bwMode="auto">
            <a:xfrm flipH="1" flipV="1">
              <a:off x="3906838" y="5216525"/>
              <a:ext cx="198437" cy="2635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5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3502025" y="5216525"/>
              <a:ext cx="179388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6"/>
            <p:cNvCxnSpPr>
              <a:cxnSpLocks noChangeShapeType="1"/>
              <a:stCxn id="37" idx="7"/>
              <a:endCxn id="26" idx="3"/>
            </p:cNvCxnSpPr>
            <p:nvPr/>
          </p:nvCxnSpPr>
          <p:spPr bwMode="auto">
            <a:xfrm flipV="1">
              <a:off x="2732088" y="4711700"/>
              <a:ext cx="360362" cy="2413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7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3319463" y="4711700"/>
              <a:ext cx="361950" cy="2413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2459038" y="4924425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8" name="Rectangle 19"/>
            <p:cNvSpPr>
              <a:spLocks noChangeAspect="1" noChangeArrowheads="1"/>
            </p:cNvSpPr>
            <p:nvPr/>
          </p:nvSpPr>
          <p:spPr bwMode="auto">
            <a:xfrm>
              <a:off x="2209800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9" name="Rectangle 20"/>
            <p:cNvSpPr>
              <a:spLocks noChangeAspect="1" noChangeArrowheads="1"/>
            </p:cNvSpPr>
            <p:nvPr/>
          </p:nvSpPr>
          <p:spPr bwMode="auto">
            <a:xfrm>
              <a:off x="2797175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0" name="AutoShape 21"/>
            <p:cNvCxnSpPr>
              <a:cxnSpLocks noChangeShapeType="1"/>
              <a:stCxn id="39" idx="0"/>
              <a:endCxn id="37" idx="5"/>
            </p:cNvCxnSpPr>
            <p:nvPr/>
          </p:nvCxnSpPr>
          <p:spPr bwMode="auto">
            <a:xfrm flipH="1" flipV="1">
              <a:off x="2732088" y="5216525"/>
              <a:ext cx="180975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22"/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2325688" y="5216525"/>
              <a:ext cx="179387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5264150" y="4924425"/>
              <a:ext cx="320675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12</a:t>
              </a:r>
            </a:p>
          </p:txBody>
        </p:sp>
        <p:sp>
          <p:nvSpPr>
            <p:cNvPr id="43" name="Rectangle 24"/>
            <p:cNvSpPr>
              <a:spLocks noChangeAspect="1" noChangeArrowheads="1"/>
            </p:cNvSpPr>
            <p:nvPr/>
          </p:nvSpPr>
          <p:spPr bwMode="auto">
            <a:xfrm>
              <a:off x="5016500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4" name="Rectangle 25"/>
            <p:cNvSpPr>
              <a:spLocks noChangeAspect="1" noChangeArrowheads="1"/>
            </p:cNvSpPr>
            <p:nvPr/>
          </p:nvSpPr>
          <p:spPr bwMode="auto">
            <a:xfrm>
              <a:off x="5602288" y="5500688"/>
              <a:ext cx="231775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5" name="AutoShape 26"/>
            <p:cNvCxnSpPr>
              <a:cxnSpLocks noChangeShapeType="1"/>
              <a:stCxn id="44" idx="0"/>
              <a:endCxn id="42" idx="5"/>
            </p:cNvCxnSpPr>
            <p:nvPr/>
          </p:nvCxnSpPr>
          <p:spPr bwMode="auto">
            <a:xfrm flipH="1" flipV="1">
              <a:off x="5537200" y="5207000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27"/>
            <p:cNvCxnSpPr>
              <a:cxnSpLocks noChangeShapeType="1"/>
              <a:stCxn id="43" idx="0"/>
              <a:endCxn id="42" idx="3"/>
            </p:cNvCxnSpPr>
            <p:nvPr/>
          </p:nvCxnSpPr>
          <p:spPr bwMode="auto">
            <a:xfrm flipV="1">
              <a:off x="5132388" y="5207000"/>
              <a:ext cx="179387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4057650" y="5441950"/>
              <a:ext cx="320675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48" name="Rectangle 29"/>
            <p:cNvSpPr>
              <a:spLocks noChangeAspect="1" noChangeArrowheads="1"/>
            </p:cNvSpPr>
            <p:nvPr/>
          </p:nvSpPr>
          <p:spPr bwMode="auto">
            <a:xfrm>
              <a:off x="3810000" y="6018213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9" name="Rectangle 30"/>
            <p:cNvSpPr>
              <a:spLocks noChangeAspect="1" noChangeArrowheads="1"/>
            </p:cNvSpPr>
            <p:nvPr/>
          </p:nvSpPr>
          <p:spPr bwMode="auto">
            <a:xfrm>
              <a:off x="4395788" y="6018213"/>
              <a:ext cx="231775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50" name="AutoShape 31"/>
            <p:cNvCxnSpPr>
              <a:cxnSpLocks noChangeShapeType="1"/>
              <a:stCxn id="49" idx="0"/>
              <a:endCxn id="47" idx="5"/>
            </p:cNvCxnSpPr>
            <p:nvPr/>
          </p:nvCxnSpPr>
          <p:spPr bwMode="auto">
            <a:xfrm flipH="1" flipV="1">
              <a:off x="4330700" y="5724525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2"/>
            <p:cNvCxnSpPr>
              <a:cxnSpLocks noChangeShapeType="1"/>
              <a:stCxn id="48" idx="0"/>
              <a:endCxn id="47" idx="3"/>
            </p:cNvCxnSpPr>
            <p:nvPr/>
          </p:nvCxnSpPr>
          <p:spPr bwMode="auto">
            <a:xfrm flipV="1">
              <a:off x="3925888" y="5724525"/>
              <a:ext cx="179387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6559550" y="4905375"/>
              <a:ext cx="319088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</a:p>
          </p:txBody>
        </p:sp>
        <p:sp>
          <p:nvSpPr>
            <p:cNvPr id="53" name="Rectangle 46"/>
            <p:cNvSpPr>
              <a:spLocks noChangeAspect="1" noChangeArrowheads="1"/>
            </p:cNvSpPr>
            <p:nvPr/>
          </p:nvSpPr>
          <p:spPr bwMode="auto">
            <a:xfrm>
              <a:off x="6310313" y="548163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4" name="Rectangle 47"/>
            <p:cNvSpPr>
              <a:spLocks noChangeAspect="1" noChangeArrowheads="1"/>
            </p:cNvSpPr>
            <p:nvPr/>
          </p:nvSpPr>
          <p:spPr bwMode="auto">
            <a:xfrm>
              <a:off x="6897688" y="548163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55" name="AutoShape 48"/>
            <p:cNvCxnSpPr>
              <a:cxnSpLocks noChangeShapeType="1"/>
              <a:stCxn id="54" idx="0"/>
              <a:endCxn id="52" idx="5"/>
            </p:cNvCxnSpPr>
            <p:nvPr/>
          </p:nvCxnSpPr>
          <p:spPr bwMode="auto">
            <a:xfrm flipH="1" flipV="1">
              <a:off x="6832600" y="5187950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9"/>
            <p:cNvCxnSpPr>
              <a:cxnSpLocks noChangeShapeType="1"/>
              <a:stCxn id="53" idx="0"/>
              <a:endCxn id="52" idx="3"/>
            </p:cNvCxnSpPr>
            <p:nvPr/>
          </p:nvCxnSpPr>
          <p:spPr bwMode="auto">
            <a:xfrm flipV="1">
              <a:off x="6426200" y="5187950"/>
              <a:ext cx="179388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266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sorted array with unique integer elements, write an algorithm to create a binary search tree with minimal height.</a:t>
            </a:r>
          </a:p>
          <a:p>
            <a:pPr lvl="1"/>
            <a:r>
              <a:rPr lang="en-US" dirty="0" smtClean="0"/>
              <a:t>Hint: Recursion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Gayle Laakmann McDowell, "Cracking the Code Interview: 150 Programming Questions and Solutions", 5th edition, CareerCup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function to check if a binary tree is a binary </a:t>
            </a:r>
            <a:r>
              <a:rPr lang="en-US" smtClean="0"/>
              <a:t>search tree.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Gayle Laakmann McDowell, "Cracking the Code Interview: 150 Programming Questions and Solutions", 5th edition, CareerCup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0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 smtClean="0"/>
                  <a:t>To search for a key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, we trace a downward path starting at the root</a:t>
                </a:r>
              </a:p>
              <a:p>
                <a:r>
                  <a:rPr lang="en-US" altLang="en-US" dirty="0" smtClean="0"/>
                  <a:t>The next node visited depends on the outcome of the comparison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with the key of the current node</a:t>
                </a:r>
              </a:p>
              <a:p>
                <a:r>
                  <a:rPr lang="en-US" altLang="en-US" dirty="0" smtClean="0"/>
                  <a:t>If we reach a leaf, the key is not found</a:t>
                </a:r>
              </a:p>
              <a:p>
                <a:r>
                  <a:rPr lang="en-US" altLang="en-US" dirty="0" smtClean="0"/>
                  <a:t>Example: 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 panose="05050102010706020507" pitchFamily="18" charset="2"/>
                  </a:rPr>
                  <a:t>4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altLang="en-US" dirty="0" smtClean="0"/>
                  <a:t>Call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Search(4, root)</a:t>
                </a:r>
              </a:p>
              <a:p>
                <a:r>
                  <a:rPr lang="en-US" altLang="en-US" dirty="0" smtClean="0"/>
                  <a:t>Algorithms for nearest neighbor queries are similar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500" t="-2238" r="-2000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471932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v)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 k, node v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Node with key = k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isExternal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v.left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</a:t>
                </a:r>
                <a:endParaRPr lang="en-US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v.right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471932" cy="3541714"/>
              </a:xfrm>
              <a:blipFill rotWithShape="0">
                <a:blip r:embed="rId4"/>
                <a:stretch>
                  <a:fillRect l="-1561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28604" y="284162"/>
            <a:ext cx="3962401" cy="1812926"/>
            <a:chOff x="6096000" y="4435475"/>
            <a:chExt cx="3962401" cy="1812926"/>
          </a:xfrm>
        </p:grpSpPr>
        <p:sp>
          <p:nvSpPr>
            <p:cNvPr id="31749" name="Oval 7"/>
            <p:cNvSpPr>
              <a:spLocks noChangeArrowheads="1"/>
            </p:cNvSpPr>
            <p:nvPr/>
          </p:nvSpPr>
          <p:spPr bwMode="auto">
            <a:xfrm>
              <a:off x="7885114" y="4435475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1750" name="Oval 8"/>
            <p:cNvSpPr>
              <a:spLocks noChangeArrowheads="1"/>
            </p:cNvSpPr>
            <p:nvPr/>
          </p:nvSpPr>
          <p:spPr bwMode="auto">
            <a:xfrm>
              <a:off x="9296400" y="494665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6932614" y="494665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1752" name="Oval 10"/>
            <p:cNvSpPr>
              <a:spLocks noChangeArrowheads="1"/>
            </p:cNvSpPr>
            <p:nvPr/>
          </p:nvSpPr>
          <p:spPr bwMode="auto">
            <a:xfrm>
              <a:off x="7519989" y="544195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1753" name="Rectangle 11"/>
            <p:cNvSpPr>
              <a:spLocks noChangeAspect="1" noChangeArrowheads="1"/>
            </p:cNvSpPr>
            <p:nvPr/>
          </p:nvSpPr>
          <p:spPr bwMode="auto">
            <a:xfrm>
              <a:off x="7272339" y="601821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4" name="Rectangle 12"/>
            <p:cNvSpPr>
              <a:spLocks noChangeAspect="1" noChangeArrowheads="1"/>
            </p:cNvSpPr>
            <p:nvPr/>
          </p:nvSpPr>
          <p:spPr bwMode="auto">
            <a:xfrm>
              <a:off x="7858126" y="60182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5" name="Rectangle 13"/>
            <p:cNvSpPr>
              <a:spLocks noChangeAspect="1" noChangeArrowheads="1"/>
            </p:cNvSpPr>
            <p:nvPr/>
          </p:nvSpPr>
          <p:spPr bwMode="auto">
            <a:xfrm>
              <a:off x="9828214" y="5486401"/>
              <a:ext cx="230187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56" name="AutoShape 14"/>
            <p:cNvCxnSpPr>
              <a:cxnSpLocks noChangeShapeType="1"/>
              <a:stCxn id="31749" idx="3"/>
              <a:endCxn id="31751" idx="7"/>
            </p:cNvCxnSpPr>
            <p:nvPr/>
          </p:nvCxnSpPr>
          <p:spPr bwMode="auto">
            <a:xfrm flipH="1">
              <a:off x="7205664" y="4737100"/>
              <a:ext cx="727075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AutoShape 15"/>
            <p:cNvCxnSpPr>
              <a:cxnSpLocks noChangeShapeType="1"/>
              <a:stCxn id="31750" idx="1"/>
              <a:endCxn id="31749" idx="5"/>
            </p:cNvCxnSpPr>
            <p:nvPr/>
          </p:nvCxnSpPr>
          <p:spPr bwMode="auto">
            <a:xfrm flipH="1" flipV="1">
              <a:off x="8158164" y="4737100"/>
              <a:ext cx="11842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AutoShape 16"/>
            <p:cNvCxnSpPr>
              <a:cxnSpLocks noChangeShapeType="1"/>
              <a:stCxn id="31755" idx="0"/>
              <a:endCxn id="31750" idx="5"/>
            </p:cNvCxnSpPr>
            <p:nvPr/>
          </p:nvCxnSpPr>
          <p:spPr bwMode="auto">
            <a:xfrm flipH="1" flipV="1">
              <a:off x="9569450" y="5229225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AutoShape 17"/>
            <p:cNvCxnSpPr>
              <a:cxnSpLocks noChangeShapeType="1"/>
              <a:stCxn id="31769" idx="7"/>
              <a:endCxn id="31750" idx="3"/>
            </p:cNvCxnSpPr>
            <p:nvPr/>
          </p:nvCxnSpPr>
          <p:spPr bwMode="auto">
            <a:xfrm flipV="1">
              <a:off x="9112250" y="5229225"/>
              <a:ext cx="230188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AutoShape 18"/>
            <p:cNvCxnSpPr>
              <a:cxnSpLocks noChangeShapeType="1"/>
              <a:stCxn id="31754" idx="0"/>
              <a:endCxn id="31752" idx="5"/>
            </p:cNvCxnSpPr>
            <p:nvPr/>
          </p:nvCxnSpPr>
          <p:spPr bwMode="auto">
            <a:xfrm flipH="1" flipV="1">
              <a:off x="7793039" y="574357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AutoShape 19"/>
            <p:cNvCxnSpPr>
              <a:cxnSpLocks noChangeShapeType="1"/>
              <a:stCxn id="31753" idx="0"/>
              <a:endCxn id="31752" idx="3"/>
            </p:cNvCxnSpPr>
            <p:nvPr/>
          </p:nvCxnSpPr>
          <p:spPr bwMode="auto">
            <a:xfrm flipV="1">
              <a:off x="7388225" y="5743576"/>
              <a:ext cx="1793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AutoShape 20"/>
            <p:cNvCxnSpPr>
              <a:cxnSpLocks noChangeShapeType="1"/>
              <a:stCxn id="31764" idx="7"/>
              <a:endCxn id="31751" idx="3"/>
            </p:cNvCxnSpPr>
            <p:nvPr/>
          </p:nvCxnSpPr>
          <p:spPr bwMode="auto">
            <a:xfrm flipV="1">
              <a:off x="6618288" y="5248276"/>
              <a:ext cx="360362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AutoShape 21"/>
            <p:cNvCxnSpPr>
              <a:cxnSpLocks noChangeShapeType="1"/>
              <a:stCxn id="31752" idx="1"/>
              <a:endCxn id="31751" idx="5"/>
            </p:cNvCxnSpPr>
            <p:nvPr/>
          </p:nvCxnSpPr>
          <p:spPr bwMode="auto">
            <a:xfrm flipH="1" flipV="1">
              <a:off x="7205663" y="5248276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4" name="Oval 22"/>
            <p:cNvSpPr>
              <a:spLocks noChangeArrowheads="1"/>
            </p:cNvSpPr>
            <p:nvPr/>
          </p:nvSpPr>
          <p:spPr bwMode="auto">
            <a:xfrm>
              <a:off x="6345239" y="544195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1765" name="Rectangle 23"/>
            <p:cNvSpPr>
              <a:spLocks noChangeAspect="1" noChangeArrowheads="1"/>
            </p:cNvSpPr>
            <p:nvPr/>
          </p:nvSpPr>
          <p:spPr bwMode="auto">
            <a:xfrm>
              <a:off x="6096000" y="60182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66" name="Rectangle 24"/>
            <p:cNvSpPr>
              <a:spLocks noChangeAspect="1" noChangeArrowheads="1"/>
            </p:cNvSpPr>
            <p:nvPr/>
          </p:nvSpPr>
          <p:spPr bwMode="auto">
            <a:xfrm>
              <a:off x="6683375" y="60182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67" name="AutoShape 25"/>
            <p:cNvCxnSpPr>
              <a:cxnSpLocks noChangeShapeType="1"/>
              <a:stCxn id="31766" idx="0"/>
              <a:endCxn id="31764" idx="5"/>
            </p:cNvCxnSpPr>
            <p:nvPr/>
          </p:nvCxnSpPr>
          <p:spPr bwMode="auto">
            <a:xfrm flipH="1" flipV="1">
              <a:off x="6618289" y="572452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AutoShape 26"/>
            <p:cNvCxnSpPr>
              <a:cxnSpLocks noChangeShapeType="1"/>
              <a:stCxn id="31765" idx="0"/>
              <a:endCxn id="31764" idx="3"/>
            </p:cNvCxnSpPr>
            <p:nvPr/>
          </p:nvCxnSpPr>
          <p:spPr bwMode="auto">
            <a:xfrm flipV="1">
              <a:off x="6211889" y="5724526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9" name="Oval 27"/>
            <p:cNvSpPr>
              <a:spLocks noChangeArrowheads="1"/>
            </p:cNvSpPr>
            <p:nvPr/>
          </p:nvSpPr>
          <p:spPr bwMode="auto">
            <a:xfrm>
              <a:off x="8839201" y="54260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1770" name="Rectangle 28"/>
            <p:cNvSpPr>
              <a:spLocks noChangeAspect="1" noChangeArrowheads="1"/>
            </p:cNvSpPr>
            <p:nvPr/>
          </p:nvSpPr>
          <p:spPr bwMode="auto">
            <a:xfrm>
              <a:off x="8555039" y="601821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1" name="Rectangle 29"/>
            <p:cNvSpPr>
              <a:spLocks noChangeAspect="1" noChangeArrowheads="1"/>
            </p:cNvSpPr>
            <p:nvPr/>
          </p:nvSpPr>
          <p:spPr bwMode="auto">
            <a:xfrm>
              <a:off x="9140826" y="60182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72" name="AutoShape 30"/>
            <p:cNvCxnSpPr>
              <a:cxnSpLocks noChangeShapeType="1"/>
              <a:stCxn id="31771" idx="0"/>
              <a:endCxn id="31769" idx="5"/>
            </p:cNvCxnSpPr>
            <p:nvPr/>
          </p:nvCxnSpPr>
          <p:spPr bwMode="auto">
            <a:xfrm flipH="1" flipV="1">
              <a:off x="9112251" y="5708650"/>
              <a:ext cx="144463" cy="3000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3" name="AutoShape 31"/>
            <p:cNvCxnSpPr>
              <a:cxnSpLocks noChangeShapeType="1"/>
              <a:stCxn id="31770" idx="0"/>
              <a:endCxn id="31769" idx="3"/>
            </p:cNvCxnSpPr>
            <p:nvPr/>
          </p:nvCxnSpPr>
          <p:spPr bwMode="auto">
            <a:xfrm flipV="1">
              <a:off x="8670925" y="5708650"/>
              <a:ext cx="215900" cy="3000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7334250" y="44672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1775" name="Text Box 33"/>
            <p:cNvSpPr txBox="1">
              <a:spLocks noChangeArrowheads="1"/>
            </p:cNvSpPr>
            <p:nvPr/>
          </p:nvSpPr>
          <p:spPr bwMode="auto">
            <a:xfrm>
              <a:off x="7334250" y="50006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1776" name="Text Box 34"/>
            <p:cNvSpPr txBox="1">
              <a:spLocks noChangeArrowheads="1"/>
            </p:cNvSpPr>
            <p:nvPr/>
          </p:nvSpPr>
          <p:spPr bwMode="auto">
            <a:xfrm>
              <a:off x="7848600" y="53943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12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To perform operation 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sz="2000" dirty="0"/>
                  <a:t>, we search for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(using 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Search(k)</a:t>
                </a:r>
                <a:r>
                  <a:rPr lang="en-US" altLang="en-US" sz="2000" dirty="0" smtClean="0"/>
                  <a:t>)</a:t>
                </a:r>
                <a:endParaRPr lang="en-US" altLang="en-US" sz="2000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Assume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is not already in the tree, and let </a:t>
                </a:r>
                <a:r>
                  <a:rPr lang="en-US" altLang="en-US" sz="2000" dirty="0" err="1"/>
                  <a:t>let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be the leaf reached by the search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We insert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at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and expand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into an internal node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insert 5</a:t>
                </a:r>
              </a:p>
            </p:txBody>
          </p:sp>
        </mc:Choice>
        <mc:Fallback xmlns="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288089" y="1524000"/>
            <a:ext cx="3962399" cy="2149476"/>
            <a:chOff x="6288089" y="1524000"/>
            <a:chExt cx="3962399" cy="2149476"/>
          </a:xfrm>
        </p:grpSpPr>
        <p:sp>
          <p:nvSpPr>
            <p:cNvPr id="33820" name="Oval 34"/>
            <p:cNvSpPr>
              <a:spLocks noChangeArrowheads="1"/>
            </p:cNvSpPr>
            <p:nvPr/>
          </p:nvSpPr>
          <p:spPr bwMode="auto">
            <a:xfrm>
              <a:off x="8077201" y="15240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821" name="Oval 35"/>
            <p:cNvSpPr>
              <a:spLocks noChangeArrowheads="1"/>
            </p:cNvSpPr>
            <p:nvPr/>
          </p:nvSpPr>
          <p:spPr bwMode="auto">
            <a:xfrm>
              <a:off x="9488489" y="20351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3822" name="Oval 36"/>
            <p:cNvSpPr>
              <a:spLocks noChangeArrowheads="1"/>
            </p:cNvSpPr>
            <p:nvPr/>
          </p:nvSpPr>
          <p:spPr bwMode="auto">
            <a:xfrm>
              <a:off x="7124700" y="203517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3823" name="Oval 37"/>
            <p:cNvSpPr>
              <a:spLocks noChangeArrowheads="1"/>
            </p:cNvSpPr>
            <p:nvPr/>
          </p:nvSpPr>
          <p:spPr bwMode="auto">
            <a:xfrm>
              <a:off x="7712076" y="25304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3824" name="Rectangle 38"/>
            <p:cNvSpPr>
              <a:spLocks noChangeAspect="1" noChangeArrowheads="1"/>
            </p:cNvSpPr>
            <p:nvPr/>
          </p:nvSpPr>
          <p:spPr bwMode="auto">
            <a:xfrm>
              <a:off x="7464425" y="31067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5" name="Rectangle 39"/>
            <p:cNvSpPr>
              <a:spLocks noChangeAspect="1" noChangeArrowheads="1"/>
            </p:cNvSpPr>
            <p:nvPr/>
          </p:nvSpPr>
          <p:spPr bwMode="auto">
            <a:xfrm>
              <a:off x="8050214" y="31067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6" name="Rectangle 40"/>
            <p:cNvSpPr>
              <a:spLocks noChangeAspect="1" noChangeArrowheads="1"/>
            </p:cNvSpPr>
            <p:nvPr/>
          </p:nvSpPr>
          <p:spPr bwMode="auto">
            <a:xfrm>
              <a:off x="10020300" y="25749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27" name="AutoShape 41"/>
            <p:cNvCxnSpPr>
              <a:cxnSpLocks noChangeShapeType="1"/>
              <a:stCxn id="33820" idx="3"/>
              <a:endCxn id="33822" idx="7"/>
            </p:cNvCxnSpPr>
            <p:nvPr/>
          </p:nvCxnSpPr>
          <p:spPr bwMode="auto">
            <a:xfrm flipH="1">
              <a:off x="7397751" y="1825625"/>
              <a:ext cx="727075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8" name="AutoShape 42"/>
            <p:cNvCxnSpPr>
              <a:cxnSpLocks noChangeShapeType="1"/>
              <a:stCxn id="33821" idx="1"/>
              <a:endCxn id="33820" idx="5"/>
            </p:cNvCxnSpPr>
            <p:nvPr/>
          </p:nvCxnSpPr>
          <p:spPr bwMode="auto">
            <a:xfrm flipH="1" flipV="1">
              <a:off x="8350251" y="1825625"/>
              <a:ext cx="11842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9" name="AutoShape 43"/>
            <p:cNvCxnSpPr>
              <a:cxnSpLocks noChangeShapeType="1"/>
              <a:stCxn id="33826" idx="0"/>
              <a:endCxn id="33821" idx="5"/>
            </p:cNvCxnSpPr>
            <p:nvPr/>
          </p:nvCxnSpPr>
          <p:spPr bwMode="auto">
            <a:xfrm flipH="1" flipV="1">
              <a:off x="9761538" y="23177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0" name="AutoShape 44"/>
            <p:cNvCxnSpPr>
              <a:cxnSpLocks noChangeShapeType="1"/>
              <a:stCxn id="33840" idx="7"/>
              <a:endCxn id="33821" idx="3"/>
            </p:cNvCxnSpPr>
            <p:nvPr/>
          </p:nvCxnSpPr>
          <p:spPr bwMode="auto">
            <a:xfrm flipV="1">
              <a:off x="9267825" y="23177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1" name="AutoShape 45"/>
            <p:cNvCxnSpPr>
              <a:cxnSpLocks noChangeShapeType="1"/>
              <a:stCxn id="33825" idx="0"/>
              <a:endCxn id="33823" idx="5"/>
            </p:cNvCxnSpPr>
            <p:nvPr/>
          </p:nvCxnSpPr>
          <p:spPr bwMode="auto">
            <a:xfrm flipH="1" flipV="1">
              <a:off x="7985126" y="2832101"/>
              <a:ext cx="180975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2" name="AutoShape 46"/>
            <p:cNvCxnSpPr>
              <a:cxnSpLocks noChangeShapeType="1"/>
              <a:stCxn id="33824" idx="0"/>
              <a:endCxn id="33823" idx="3"/>
            </p:cNvCxnSpPr>
            <p:nvPr/>
          </p:nvCxnSpPr>
          <p:spPr bwMode="auto">
            <a:xfrm flipV="1">
              <a:off x="7580314" y="2832101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3" name="AutoShape 47"/>
            <p:cNvCxnSpPr>
              <a:cxnSpLocks noChangeShapeType="1"/>
              <a:stCxn id="33835" idx="7"/>
              <a:endCxn id="33822" idx="3"/>
            </p:cNvCxnSpPr>
            <p:nvPr/>
          </p:nvCxnSpPr>
          <p:spPr bwMode="auto">
            <a:xfrm flipV="1">
              <a:off x="6810376" y="2336801"/>
              <a:ext cx="360363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4" name="AutoShape 48"/>
            <p:cNvCxnSpPr>
              <a:cxnSpLocks noChangeShapeType="1"/>
              <a:stCxn id="33823" idx="1"/>
              <a:endCxn id="33822" idx="5"/>
            </p:cNvCxnSpPr>
            <p:nvPr/>
          </p:nvCxnSpPr>
          <p:spPr bwMode="auto">
            <a:xfrm flipH="1" flipV="1">
              <a:off x="7397750" y="2336801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5" name="Oval 49"/>
            <p:cNvSpPr>
              <a:spLocks noChangeArrowheads="1"/>
            </p:cNvSpPr>
            <p:nvPr/>
          </p:nvSpPr>
          <p:spPr bwMode="auto">
            <a:xfrm>
              <a:off x="6537325" y="253047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3836" name="Rectangle 50"/>
            <p:cNvSpPr>
              <a:spLocks noChangeAspect="1" noChangeArrowheads="1"/>
            </p:cNvSpPr>
            <p:nvPr/>
          </p:nvSpPr>
          <p:spPr bwMode="auto">
            <a:xfrm>
              <a:off x="6288089" y="31067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37" name="Rectangle 51"/>
            <p:cNvSpPr>
              <a:spLocks noChangeAspect="1" noChangeArrowheads="1"/>
            </p:cNvSpPr>
            <p:nvPr/>
          </p:nvSpPr>
          <p:spPr bwMode="auto">
            <a:xfrm>
              <a:off x="6875464" y="31067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38" name="AutoShape 52"/>
            <p:cNvCxnSpPr>
              <a:cxnSpLocks noChangeShapeType="1"/>
              <a:stCxn id="33837" idx="0"/>
              <a:endCxn id="33835" idx="5"/>
            </p:cNvCxnSpPr>
            <p:nvPr/>
          </p:nvCxnSpPr>
          <p:spPr bwMode="auto">
            <a:xfrm flipH="1" flipV="1">
              <a:off x="6810376" y="28130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9" name="AutoShape 53"/>
            <p:cNvCxnSpPr>
              <a:cxnSpLocks noChangeShapeType="1"/>
              <a:stCxn id="33836" idx="0"/>
              <a:endCxn id="33835" idx="3"/>
            </p:cNvCxnSpPr>
            <p:nvPr/>
          </p:nvCxnSpPr>
          <p:spPr bwMode="auto">
            <a:xfrm flipV="1">
              <a:off x="6403975" y="2813051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0" name="Oval 54"/>
            <p:cNvSpPr>
              <a:spLocks noChangeArrowheads="1"/>
            </p:cNvSpPr>
            <p:nvPr/>
          </p:nvSpPr>
          <p:spPr bwMode="auto">
            <a:xfrm>
              <a:off x="8994776" y="25304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3841" name="Rectangle 55"/>
            <p:cNvSpPr>
              <a:spLocks noChangeAspect="1" noChangeArrowheads="1"/>
            </p:cNvSpPr>
            <p:nvPr/>
          </p:nvSpPr>
          <p:spPr bwMode="auto">
            <a:xfrm>
              <a:off x="8747125" y="31067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2" name="Rectangle 56"/>
            <p:cNvSpPr>
              <a:spLocks noChangeAspect="1" noChangeArrowheads="1"/>
            </p:cNvSpPr>
            <p:nvPr/>
          </p:nvSpPr>
          <p:spPr bwMode="auto">
            <a:xfrm>
              <a:off x="9332914" y="31067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43" name="AutoShape 57"/>
            <p:cNvCxnSpPr>
              <a:cxnSpLocks noChangeShapeType="1"/>
              <a:stCxn id="33842" idx="0"/>
              <a:endCxn id="33840" idx="5"/>
            </p:cNvCxnSpPr>
            <p:nvPr/>
          </p:nvCxnSpPr>
          <p:spPr bwMode="auto">
            <a:xfrm flipH="1" flipV="1">
              <a:off x="9267826" y="28130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4" name="AutoShape 58"/>
            <p:cNvCxnSpPr>
              <a:cxnSpLocks noChangeShapeType="1"/>
              <a:stCxn id="33841" idx="0"/>
              <a:endCxn id="33840" idx="3"/>
            </p:cNvCxnSpPr>
            <p:nvPr/>
          </p:nvCxnSpPr>
          <p:spPr bwMode="auto">
            <a:xfrm flipV="1">
              <a:off x="8863014" y="28130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50" name="Text Box 64"/>
            <p:cNvSpPr txBox="1">
              <a:spLocks noChangeArrowheads="1"/>
            </p:cNvSpPr>
            <p:nvPr/>
          </p:nvSpPr>
          <p:spPr bwMode="auto">
            <a:xfrm>
              <a:off x="7553325" y="158115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3851" name="Text Box 65"/>
            <p:cNvSpPr txBox="1">
              <a:spLocks noChangeArrowheads="1"/>
            </p:cNvSpPr>
            <p:nvPr/>
          </p:nvSpPr>
          <p:spPr bwMode="auto">
            <a:xfrm>
              <a:off x="7553325" y="211455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3852" name="Text Box 66"/>
            <p:cNvSpPr txBox="1">
              <a:spLocks noChangeArrowheads="1"/>
            </p:cNvSpPr>
            <p:nvPr/>
          </p:nvSpPr>
          <p:spPr bwMode="auto">
            <a:xfrm>
              <a:off x="8058150" y="266700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3853" name="Text Box 69"/>
            <p:cNvSpPr txBox="1">
              <a:spLocks noChangeArrowheads="1"/>
            </p:cNvSpPr>
            <p:nvPr/>
          </p:nvSpPr>
          <p:spPr bwMode="auto">
            <a:xfrm>
              <a:off x="7985126" y="32766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3886200"/>
            <a:ext cx="4154488" cy="2330451"/>
            <a:chOff x="6096000" y="3886200"/>
            <a:chExt cx="4154488" cy="2330451"/>
          </a:xfrm>
        </p:grpSpPr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8289926" y="38862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9488489" y="4397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6932614" y="4397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7519989" y="4892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3800" name="Rectangle 8"/>
            <p:cNvSpPr>
              <a:spLocks noChangeAspect="1" noChangeArrowheads="1"/>
            </p:cNvSpPr>
            <p:nvPr/>
          </p:nvSpPr>
          <p:spPr bwMode="auto">
            <a:xfrm>
              <a:off x="7272339" y="54689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01" name="Rectangle 10"/>
            <p:cNvSpPr>
              <a:spLocks noChangeAspect="1" noChangeArrowheads="1"/>
            </p:cNvSpPr>
            <p:nvPr/>
          </p:nvSpPr>
          <p:spPr bwMode="auto">
            <a:xfrm>
              <a:off x="10020300" y="49371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02" name="AutoShape 11"/>
            <p:cNvCxnSpPr>
              <a:cxnSpLocks noChangeShapeType="1"/>
              <a:stCxn id="33796" idx="3"/>
              <a:endCxn id="33798" idx="7"/>
            </p:cNvCxnSpPr>
            <p:nvPr/>
          </p:nvCxnSpPr>
          <p:spPr bwMode="auto">
            <a:xfrm flipH="1">
              <a:off x="7205664" y="4168775"/>
              <a:ext cx="1131887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AutoShape 12"/>
            <p:cNvCxnSpPr>
              <a:cxnSpLocks noChangeShapeType="1"/>
              <a:stCxn id="33797" idx="1"/>
              <a:endCxn id="33796" idx="5"/>
            </p:cNvCxnSpPr>
            <p:nvPr/>
          </p:nvCxnSpPr>
          <p:spPr bwMode="auto">
            <a:xfrm flipH="1" flipV="1">
              <a:off x="8562975" y="4168775"/>
              <a:ext cx="971550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AutoShape 13"/>
            <p:cNvCxnSpPr>
              <a:cxnSpLocks noChangeShapeType="1"/>
              <a:stCxn id="33801" idx="0"/>
              <a:endCxn id="33797" idx="5"/>
            </p:cNvCxnSpPr>
            <p:nvPr/>
          </p:nvCxnSpPr>
          <p:spPr bwMode="auto">
            <a:xfrm flipH="1" flipV="1">
              <a:off x="9761538" y="46799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5" name="AutoShape 14"/>
            <p:cNvCxnSpPr>
              <a:cxnSpLocks noChangeShapeType="1"/>
              <a:stCxn id="33815" idx="7"/>
              <a:endCxn id="33797" idx="3"/>
            </p:cNvCxnSpPr>
            <p:nvPr/>
          </p:nvCxnSpPr>
          <p:spPr bwMode="auto">
            <a:xfrm flipV="1">
              <a:off x="9267825" y="46799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AutoShape 15"/>
            <p:cNvCxnSpPr>
              <a:cxnSpLocks noChangeShapeType="1"/>
              <a:stCxn id="33845" idx="1"/>
              <a:endCxn id="33799" idx="5"/>
            </p:cNvCxnSpPr>
            <p:nvPr/>
          </p:nvCxnSpPr>
          <p:spPr bwMode="auto">
            <a:xfrm flipH="1" flipV="1">
              <a:off x="7793039" y="5175250"/>
              <a:ext cx="198437" cy="254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7" name="AutoShape 16"/>
            <p:cNvCxnSpPr>
              <a:cxnSpLocks noChangeShapeType="1"/>
              <a:stCxn id="33800" idx="0"/>
              <a:endCxn id="33799" idx="3"/>
            </p:cNvCxnSpPr>
            <p:nvPr/>
          </p:nvCxnSpPr>
          <p:spPr bwMode="auto">
            <a:xfrm flipV="1">
              <a:off x="7388225" y="5175251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AutoShape 17"/>
            <p:cNvCxnSpPr>
              <a:cxnSpLocks noChangeShapeType="1"/>
              <a:stCxn id="33810" idx="7"/>
              <a:endCxn id="33798" idx="3"/>
            </p:cNvCxnSpPr>
            <p:nvPr/>
          </p:nvCxnSpPr>
          <p:spPr bwMode="auto">
            <a:xfrm flipV="1">
              <a:off x="6618288" y="4679951"/>
              <a:ext cx="360362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AutoShape 18"/>
            <p:cNvCxnSpPr>
              <a:cxnSpLocks noChangeShapeType="1"/>
              <a:stCxn id="33799" idx="1"/>
              <a:endCxn id="33798" idx="5"/>
            </p:cNvCxnSpPr>
            <p:nvPr/>
          </p:nvCxnSpPr>
          <p:spPr bwMode="auto">
            <a:xfrm flipH="1" flipV="1">
              <a:off x="7205663" y="4679951"/>
              <a:ext cx="36195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0" name="Oval 19"/>
            <p:cNvSpPr>
              <a:spLocks noChangeArrowheads="1"/>
            </p:cNvSpPr>
            <p:nvPr/>
          </p:nvSpPr>
          <p:spPr bwMode="auto">
            <a:xfrm>
              <a:off x="6345239" y="48926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3811" name="Rectangle 20"/>
            <p:cNvSpPr>
              <a:spLocks noChangeAspect="1" noChangeArrowheads="1"/>
            </p:cNvSpPr>
            <p:nvPr/>
          </p:nvSpPr>
          <p:spPr bwMode="auto">
            <a:xfrm>
              <a:off x="6096000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12" name="Rectangle 21"/>
            <p:cNvSpPr>
              <a:spLocks noChangeAspect="1" noChangeArrowheads="1"/>
            </p:cNvSpPr>
            <p:nvPr/>
          </p:nvSpPr>
          <p:spPr bwMode="auto">
            <a:xfrm>
              <a:off x="6683375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13" name="AutoShape 22"/>
            <p:cNvCxnSpPr>
              <a:cxnSpLocks noChangeShapeType="1"/>
              <a:stCxn id="33812" idx="0"/>
              <a:endCxn id="33810" idx="5"/>
            </p:cNvCxnSpPr>
            <p:nvPr/>
          </p:nvCxnSpPr>
          <p:spPr bwMode="auto">
            <a:xfrm flipH="1" flipV="1">
              <a:off x="6618289" y="5175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23"/>
            <p:cNvCxnSpPr>
              <a:cxnSpLocks noChangeShapeType="1"/>
              <a:stCxn id="33811" idx="0"/>
              <a:endCxn id="33810" idx="3"/>
            </p:cNvCxnSpPr>
            <p:nvPr/>
          </p:nvCxnSpPr>
          <p:spPr bwMode="auto">
            <a:xfrm flipV="1">
              <a:off x="6211889" y="5175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5" name="Oval 24"/>
            <p:cNvSpPr>
              <a:spLocks noChangeArrowheads="1"/>
            </p:cNvSpPr>
            <p:nvPr/>
          </p:nvSpPr>
          <p:spPr bwMode="auto">
            <a:xfrm>
              <a:off x="8994776" y="4892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3816" name="Rectangle 25"/>
            <p:cNvSpPr>
              <a:spLocks noChangeAspect="1" noChangeArrowheads="1"/>
            </p:cNvSpPr>
            <p:nvPr/>
          </p:nvSpPr>
          <p:spPr bwMode="auto">
            <a:xfrm>
              <a:off x="8747125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17" name="Rectangle 26"/>
            <p:cNvSpPr>
              <a:spLocks noChangeAspect="1" noChangeArrowheads="1"/>
            </p:cNvSpPr>
            <p:nvPr/>
          </p:nvSpPr>
          <p:spPr bwMode="auto">
            <a:xfrm>
              <a:off x="9332914" y="54689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18" name="AutoShape 27"/>
            <p:cNvCxnSpPr>
              <a:cxnSpLocks noChangeShapeType="1"/>
              <a:stCxn id="33817" idx="0"/>
              <a:endCxn id="33815" idx="5"/>
            </p:cNvCxnSpPr>
            <p:nvPr/>
          </p:nvCxnSpPr>
          <p:spPr bwMode="auto">
            <a:xfrm flipH="1" flipV="1">
              <a:off x="9267826" y="5175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9" name="AutoShape 28"/>
            <p:cNvCxnSpPr>
              <a:cxnSpLocks noChangeShapeType="1"/>
              <a:stCxn id="33816" idx="0"/>
              <a:endCxn id="33815" idx="3"/>
            </p:cNvCxnSpPr>
            <p:nvPr/>
          </p:nvCxnSpPr>
          <p:spPr bwMode="auto">
            <a:xfrm flipV="1">
              <a:off x="8863014" y="5175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5" name="Oval 59"/>
            <p:cNvSpPr>
              <a:spLocks noChangeArrowheads="1"/>
            </p:cNvSpPr>
            <p:nvPr/>
          </p:nvSpPr>
          <p:spPr bwMode="auto">
            <a:xfrm>
              <a:off x="7943851" y="54102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3846" name="Rectangle 60"/>
            <p:cNvSpPr>
              <a:spLocks noChangeAspect="1" noChangeArrowheads="1"/>
            </p:cNvSpPr>
            <p:nvPr/>
          </p:nvSpPr>
          <p:spPr bwMode="auto">
            <a:xfrm>
              <a:off x="7696200" y="59864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7" name="Rectangle 61"/>
            <p:cNvSpPr>
              <a:spLocks noChangeAspect="1" noChangeArrowheads="1"/>
            </p:cNvSpPr>
            <p:nvPr/>
          </p:nvSpPr>
          <p:spPr bwMode="auto">
            <a:xfrm>
              <a:off x="8281989" y="59864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48" name="AutoShape 62"/>
            <p:cNvCxnSpPr>
              <a:cxnSpLocks noChangeShapeType="1"/>
              <a:stCxn id="33847" idx="0"/>
              <a:endCxn id="33845" idx="5"/>
            </p:cNvCxnSpPr>
            <p:nvPr/>
          </p:nvCxnSpPr>
          <p:spPr bwMode="auto">
            <a:xfrm flipH="1" flipV="1">
              <a:off x="8216901" y="5711826"/>
              <a:ext cx="180975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9" name="AutoShape 63"/>
            <p:cNvCxnSpPr>
              <a:cxnSpLocks noChangeShapeType="1"/>
              <a:stCxn id="33846" idx="0"/>
              <a:endCxn id="33845" idx="3"/>
            </p:cNvCxnSpPr>
            <p:nvPr/>
          </p:nvCxnSpPr>
          <p:spPr bwMode="auto">
            <a:xfrm flipV="1">
              <a:off x="7812089" y="5711826"/>
              <a:ext cx="179387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54" name="Text Box 70"/>
            <p:cNvSpPr txBox="1">
              <a:spLocks noChangeArrowheads="1"/>
            </p:cNvSpPr>
            <p:nvPr/>
          </p:nvSpPr>
          <p:spPr bwMode="auto">
            <a:xfrm>
              <a:off x="8153401" y="51054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7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Binary Search Trees</a:t>
            </a:r>
            <a:endParaRPr lang="en-US" altLang="en-US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Insert into an initially empty binary search tree items with the following keys (in this order). Draw the resulting binary search tree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400" dirty="0"/>
              <a:t>30, 40, 24, 58, 48, 26, 11, 13</a:t>
            </a:r>
          </a:p>
        </p:txBody>
      </p:sp>
    </p:spTree>
    <p:extLst>
      <p:ext uri="{BB962C8B-B14F-4D97-AF65-F5344CB8AC3E}">
        <p14:creationId xmlns:p14="http://schemas.microsoft.com/office/powerpoint/2010/main" val="37151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To perform operation </a:t>
                </a:r>
                <a:r>
                  <a:rPr lang="en-US" altLang="en-US" sz="200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altLang="en-US" sz="2000" dirty="0"/>
                  <a:t>, we search for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Assume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is in the tree, and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/>
                  <a:t> be the node </a:t>
                </a:r>
                <a:r>
                  <a:rPr lang="en-US" altLang="en-US" sz="2000" dirty="0" smtClean="0"/>
                  <a:t>storing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If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has a leaf child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/>
                  <a:t>, we remove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from the tree with operation </a:t>
                </a:r>
                <a:r>
                  <a:rPr lang="en-US" alt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removeExternal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(w)</a:t>
                </a:r>
                <a:r>
                  <a:rPr lang="en-US" altLang="en-US" sz="2000" dirty="0" smtClean="0"/>
                  <a:t>, which removes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and its parent</a:t>
                </a:r>
                <a:endParaRPr lang="en-US" altLang="en-US" sz="2000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remove 4</a:t>
                </a:r>
              </a:p>
            </p:txBody>
          </p:sp>
        </mc:Choice>
        <mc:Fallback xmlns="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065" r="-2000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88089" y="4251325"/>
            <a:ext cx="3962399" cy="1812926"/>
            <a:chOff x="6288089" y="4251325"/>
            <a:chExt cx="3962399" cy="1812926"/>
          </a:xfrm>
        </p:grpSpPr>
        <p:sp>
          <p:nvSpPr>
            <p:cNvPr id="35875" name="Oval 66"/>
            <p:cNvSpPr>
              <a:spLocks noChangeArrowheads="1"/>
            </p:cNvSpPr>
            <p:nvPr/>
          </p:nvSpPr>
          <p:spPr bwMode="auto">
            <a:xfrm>
              <a:off x="8077201" y="4251325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5876" name="Oval 67"/>
            <p:cNvSpPr>
              <a:spLocks noChangeArrowheads="1"/>
            </p:cNvSpPr>
            <p:nvPr/>
          </p:nvSpPr>
          <p:spPr bwMode="auto">
            <a:xfrm>
              <a:off x="9488489" y="476250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5877" name="Oval 68"/>
            <p:cNvSpPr>
              <a:spLocks noChangeArrowheads="1"/>
            </p:cNvSpPr>
            <p:nvPr/>
          </p:nvSpPr>
          <p:spPr bwMode="auto">
            <a:xfrm>
              <a:off x="7124700" y="47625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878" name="Oval 69"/>
            <p:cNvSpPr>
              <a:spLocks noChangeArrowheads="1"/>
            </p:cNvSpPr>
            <p:nvPr/>
          </p:nvSpPr>
          <p:spPr bwMode="auto">
            <a:xfrm>
              <a:off x="7712076" y="52578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5879" name="Rectangle 70"/>
            <p:cNvSpPr>
              <a:spLocks noChangeAspect="1" noChangeArrowheads="1"/>
            </p:cNvSpPr>
            <p:nvPr/>
          </p:nvSpPr>
          <p:spPr bwMode="auto">
            <a:xfrm>
              <a:off x="7464425" y="58340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0" name="Rectangle 71"/>
            <p:cNvSpPr>
              <a:spLocks noChangeAspect="1" noChangeArrowheads="1"/>
            </p:cNvSpPr>
            <p:nvPr/>
          </p:nvSpPr>
          <p:spPr bwMode="auto">
            <a:xfrm>
              <a:off x="8077201" y="58340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1" name="Rectangle 72"/>
            <p:cNvSpPr>
              <a:spLocks noChangeAspect="1" noChangeArrowheads="1"/>
            </p:cNvSpPr>
            <p:nvPr/>
          </p:nvSpPr>
          <p:spPr bwMode="auto">
            <a:xfrm>
              <a:off x="10020300" y="5302251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82" name="AutoShape 73"/>
            <p:cNvCxnSpPr>
              <a:cxnSpLocks noChangeShapeType="1"/>
              <a:stCxn id="35875" idx="3"/>
              <a:endCxn id="35877" idx="7"/>
            </p:cNvCxnSpPr>
            <p:nvPr/>
          </p:nvCxnSpPr>
          <p:spPr bwMode="auto">
            <a:xfrm flipH="1">
              <a:off x="7397751" y="4533900"/>
              <a:ext cx="7270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3" name="AutoShape 74"/>
            <p:cNvCxnSpPr>
              <a:cxnSpLocks noChangeShapeType="1"/>
              <a:stCxn id="35876" idx="1"/>
              <a:endCxn id="35875" idx="5"/>
            </p:cNvCxnSpPr>
            <p:nvPr/>
          </p:nvCxnSpPr>
          <p:spPr bwMode="auto">
            <a:xfrm flipH="1" flipV="1">
              <a:off x="8350251" y="4533900"/>
              <a:ext cx="1184275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4" name="AutoShape 75"/>
            <p:cNvCxnSpPr>
              <a:cxnSpLocks noChangeShapeType="1"/>
              <a:stCxn id="35881" idx="0"/>
              <a:endCxn id="35876" idx="5"/>
            </p:cNvCxnSpPr>
            <p:nvPr/>
          </p:nvCxnSpPr>
          <p:spPr bwMode="auto">
            <a:xfrm flipH="1" flipV="1">
              <a:off x="9761538" y="5045075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5" name="AutoShape 76"/>
            <p:cNvCxnSpPr>
              <a:cxnSpLocks noChangeShapeType="1"/>
              <a:stCxn id="35895" idx="7"/>
              <a:endCxn id="35876" idx="3"/>
            </p:cNvCxnSpPr>
            <p:nvPr/>
          </p:nvCxnSpPr>
          <p:spPr bwMode="auto">
            <a:xfrm flipV="1">
              <a:off x="9267825" y="5045076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77"/>
            <p:cNvCxnSpPr>
              <a:cxnSpLocks noChangeShapeType="1"/>
              <a:stCxn id="35880" idx="0"/>
              <a:endCxn id="35878" idx="5"/>
            </p:cNvCxnSpPr>
            <p:nvPr/>
          </p:nvCxnSpPr>
          <p:spPr bwMode="auto">
            <a:xfrm flipH="1" flipV="1">
              <a:off x="7985126" y="5559426"/>
              <a:ext cx="20796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78"/>
            <p:cNvCxnSpPr>
              <a:cxnSpLocks noChangeShapeType="1"/>
              <a:stCxn id="35879" idx="0"/>
              <a:endCxn id="35878" idx="3"/>
            </p:cNvCxnSpPr>
            <p:nvPr/>
          </p:nvCxnSpPr>
          <p:spPr bwMode="auto">
            <a:xfrm flipV="1">
              <a:off x="7580314" y="5559426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79"/>
            <p:cNvCxnSpPr>
              <a:cxnSpLocks noChangeShapeType="1"/>
              <a:stCxn id="35890" idx="7"/>
              <a:endCxn id="35877" idx="3"/>
            </p:cNvCxnSpPr>
            <p:nvPr/>
          </p:nvCxnSpPr>
          <p:spPr bwMode="auto">
            <a:xfrm flipV="1">
              <a:off x="6810376" y="5064126"/>
              <a:ext cx="360363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80"/>
            <p:cNvCxnSpPr>
              <a:cxnSpLocks noChangeShapeType="1"/>
              <a:stCxn id="35878" idx="1"/>
              <a:endCxn id="35877" idx="5"/>
            </p:cNvCxnSpPr>
            <p:nvPr/>
          </p:nvCxnSpPr>
          <p:spPr bwMode="auto">
            <a:xfrm flipH="1" flipV="1">
              <a:off x="7397750" y="5064126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0" name="Oval 81"/>
            <p:cNvSpPr>
              <a:spLocks noChangeArrowheads="1"/>
            </p:cNvSpPr>
            <p:nvPr/>
          </p:nvSpPr>
          <p:spPr bwMode="auto">
            <a:xfrm>
              <a:off x="6537325" y="52578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891" name="Rectangle 82"/>
            <p:cNvSpPr>
              <a:spLocks noChangeAspect="1" noChangeArrowheads="1"/>
            </p:cNvSpPr>
            <p:nvPr/>
          </p:nvSpPr>
          <p:spPr bwMode="auto">
            <a:xfrm>
              <a:off x="6288089" y="58340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92" name="Rectangle 83"/>
            <p:cNvSpPr>
              <a:spLocks noChangeAspect="1" noChangeArrowheads="1"/>
            </p:cNvSpPr>
            <p:nvPr/>
          </p:nvSpPr>
          <p:spPr bwMode="auto">
            <a:xfrm>
              <a:off x="6875464" y="58340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93" name="AutoShape 84"/>
            <p:cNvCxnSpPr>
              <a:cxnSpLocks noChangeShapeType="1"/>
              <a:stCxn id="35892" idx="0"/>
              <a:endCxn id="35890" idx="5"/>
            </p:cNvCxnSpPr>
            <p:nvPr/>
          </p:nvCxnSpPr>
          <p:spPr bwMode="auto">
            <a:xfrm flipH="1" flipV="1">
              <a:off x="6810376" y="554037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85"/>
            <p:cNvCxnSpPr>
              <a:cxnSpLocks noChangeShapeType="1"/>
              <a:stCxn id="35891" idx="0"/>
              <a:endCxn id="35890" idx="3"/>
            </p:cNvCxnSpPr>
            <p:nvPr/>
          </p:nvCxnSpPr>
          <p:spPr bwMode="auto">
            <a:xfrm flipV="1">
              <a:off x="6403975" y="5540376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5" name="Oval 86"/>
            <p:cNvSpPr>
              <a:spLocks noChangeArrowheads="1"/>
            </p:cNvSpPr>
            <p:nvPr/>
          </p:nvSpPr>
          <p:spPr bwMode="auto">
            <a:xfrm>
              <a:off x="8994776" y="52578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5896" name="Rectangle 87"/>
            <p:cNvSpPr>
              <a:spLocks noChangeAspect="1" noChangeArrowheads="1"/>
            </p:cNvSpPr>
            <p:nvPr/>
          </p:nvSpPr>
          <p:spPr bwMode="auto">
            <a:xfrm>
              <a:off x="8747125" y="58340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97" name="Rectangle 88"/>
            <p:cNvSpPr>
              <a:spLocks noChangeAspect="1" noChangeArrowheads="1"/>
            </p:cNvSpPr>
            <p:nvPr/>
          </p:nvSpPr>
          <p:spPr bwMode="auto">
            <a:xfrm>
              <a:off x="9332914" y="58340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98" name="AutoShape 89"/>
            <p:cNvCxnSpPr>
              <a:cxnSpLocks noChangeShapeType="1"/>
              <a:stCxn id="35897" idx="0"/>
              <a:endCxn id="35895" idx="5"/>
            </p:cNvCxnSpPr>
            <p:nvPr/>
          </p:nvCxnSpPr>
          <p:spPr bwMode="auto">
            <a:xfrm flipH="1" flipV="1">
              <a:off x="9267826" y="554037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9" name="AutoShape 90"/>
            <p:cNvCxnSpPr>
              <a:cxnSpLocks noChangeShapeType="1"/>
              <a:stCxn id="35896" idx="0"/>
              <a:endCxn id="35895" idx="3"/>
            </p:cNvCxnSpPr>
            <p:nvPr/>
          </p:nvCxnSpPr>
          <p:spPr bwMode="auto">
            <a:xfrm flipV="1">
              <a:off x="8863014" y="5540376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111875" y="1600200"/>
            <a:ext cx="4154488" cy="2330451"/>
            <a:chOff x="6111875" y="1600200"/>
            <a:chExt cx="4154488" cy="2330451"/>
          </a:xfrm>
        </p:grpSpPr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>
              <a:off x="8305801" y="16002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9504364" y="2111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6948489" y="2111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7535864" y="2606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5848" name="Rectangle 8"/>
            <p:cNvSpPr>
              <a:spLocks noChangeAspect="1" noChangeArrowheads="1"/>
            </p:cNvSpPr>
            <p:nvPr/>
          </p:nvSpPr>
          <p:spPr bwMode="auto">
            <a:xfrm>
              <a:off x="7288214" y="31829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49" name="Rectangle 9"/>
            <p:cNvSpPr>
              <a:spLocks noChangeAspect="1" noChangeArrowheads="1"/>
            </p:cNvSpPr>
            <p:nvPr/>
          </p:nvSpPr>
          <p:spPr bwMode="auto">
            <a:xfrm>
              <a:off x="10036175" y="26511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50" name="AutoShape 10"/>
            <p:cNvCxnSpPr>
              <a:cxnSpLocks noChangeShapeType="1"/>
              <a:stCxn id="35844" idx="3"/>
              <a:endCxn id="35846" idx="7"/>
            </p:cNvCxnSpPr>
            <p:nvPr/>
          </p:nvCxnSpPr>
          <p:spPr bwMode="auto">
            <a:xfrm flipH="1">
              <a:off x="7221539" y="1901825"/>
              <a:ext cx="1131887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1" name="AutoShape 11"/>
            <p:cNvCxnSpPr>
              <a:cxnSpLocks noChangeShapeType="1"/>
              <a:stCxn id="35845" idx="1"/>
              <a:endCxn id="35844" idx="5"/>
            </p:cNvCxnSpPr>
            <p:nvPr/>
          </p:nvCxnSpPr>
          <p:spPr bwMode="auto">
            <a:xfrm flipH="1" flipV="1">
              <a:off x="8578850" y="1901825"/>
              <a:ext cx="9715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2" name="AutoShape 12"/>
            <p:cNvCxnSpPr>
              <a:cxnSpLocks noChangeShapeType="1"/>
              <a:stCxn id="35849" idx="0"/>
              <a:endCxn id="35845" idx="5"/>
            </p:cNvCxnSpPr>
            <p:nvPr/>
          </p:nvCxnSpPr>
          <p:spPr bwMode="auto">
            <a:xfrm flipH="1" flipV="1">
              <a:off x="9777413" y="23939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AutoShape 13"/>
            <p:cNvCxnSpPr>
              <a:cxnSpLocks noChangeShapeType="1"/>
              <a:stCxn id="35863" idx="7"/>
              <a:endCxn id="35845" idx="3"/>
            </p:cNvCxnSpPr>
            <p:nvPr/>
          </p:nvCxnSpPr>
          <p:spPr bwMode="auto">
            <a:xfrm flipV="1">
              <a:off x="9283700" y="23939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AutoShape 14"/>
            <p:cNvCxnSpPr>
              <a:cxnSpLocks noChangeShapeType="1"/>
              <a:stCxn id="35868" idx="1"/>
              <a:endCxn id="35847" idx="5"/>
            </p:cNvCxnSpPr>
            <p:nvPr/>
          </p:nvCxnSpPr>
          <p:spPr bwMode="auto">
            <a:xfrm flipH="1" flipV="1">
              <a:off x="7808914" y="2908300"/>
              <a:ext cx="198437" cy="23495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5" name="AutoShape 15"/>
            <p:cNvCxnSpPr>
              <a:cxnSpLocks noChangeShapeType="1"/>
              <a:stCxn id="35848" idx="0"/>
              <a:endCxn id="35847" idx="3"/>
            </p:cNvCxnSpPr>
            <p:nvPr/>
          </p:nvCxnSpPr>
          <p:spPr bwMode="auto">
            <a:xfrm flipV="1">
              <a:off x="7404100" y="2908301"/>
              <a:ext cx="179388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AutoShape 16"/>
            <p:cNvCxnSpPr>
              <a:cxnSpLocks noChangeShapeType="1"/>
              <a:stCxn id="35858" idx="7"/>
              <a:endCxn id="35846" idx="3"/>
            </p:cNvCxnSpPr>
            <p:nvPr/>
          </p:nvCxnSpPr>
          <p:spPr bwMode="auto">
            <a:xfrm flipV="1">
              <a:off x="6634163" y="2413001"/>
              <a:ext cx="360362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7" name="AutoShape 17"/>
            <p:cNvCxnSpPr>
              <a:cxnSpLocks noChangeShapeType="1"/>
              <a:stCxn id="35847" idx="1"/>
              <a:endCxn id="35846" idx="5"/>
            </p:cNvCxnSpPr>
            <p:nvPr/>
          </p:nvCxnSpPr>
          <p:spPr bwMode="auto">
            <a:xfrm flipH="1" flipV="1">
              <a:off x="7221538" y="2413001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6361114" y="26066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859" name="Rectangle 19"/>
            <p:cNvSpPr>
              <a:spLocks noChangeAspect="1" noChangeArrowheads="1"/>
            </p:cNvSpPr>
            <p:nvPr/>
          </p:nvSpPr>
          <p:spPr bwMode="auto">
            <a:xfrm>
              <a:off x="6111875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60" name="Rectangle 20"/>
            <p:cNvSpPr>
              <a:spLocks noChangeAspect="1" noChangeArrowheads="1"/>
            </p:cNvSpPr>
            <p:nvPr/>
          </p:nvSpPr>
          <p:spPr bwMode="auto">
            <a:xfrm>
              <a:off x="6699250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61" name="AutoShape 21"/>
            <p:cNvCxnSpPr>
              <a:cxnSpLocks noChangeShapeType="1"/>
              <a:stCxn id="35860" idx="0"/>
              <a:endCxn id="35858" idx="5"/>
            </p:cNvCxnSpPr>
            <p:nvPr/>
          </p:nvCxnSpPr>
          <p:spPr bwMode="auto">
            <a:xfrm flipH="1" flipV="1">
              <a:off x="6634164" y="2889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2"/>
            <p:cNvCxnSpPr>
              <a:cxnSpLocks noChangeShapeType="1"/>
              <a:stCxn id="35859" idx="0"/>
              <a:endCxn id="35858" idx="3"/>
            </p:cNvCxnSpPr>
            <p:nvPr/>
          </p:nvCxnSpPr>
          <p:spPr bwMode="auto">
            <a:xfrm flipV="1">
              <a:off x="6227764" y="2889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9010651" y="2606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spect="1" noChangeArrowheads="1"/>
            </p:cNvSpPr>
            <p:nvPr/>
          </p:nvSpPr>
          <p:spPr bwMode="auto">
            <a:xfrm>
              <a:off x="8763000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65" name="Rectangle 25"/>
            <p:cNvSpPr>
              <a:spLocks noChangeAspect="1" noChangeArrowheads="1"/>
            </p:cNvSpPr>
            <p:nvPr/>
          </p:nvSpPr>
          <p:spPr bwMode="auto">
            <a:xfrm>
              <a:off x="9348789" y="31829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66" name="AutoShape 26"/>
            <p:cNvCxnSpPr>
              <a:cxnSpLocks noChangeShapeType="1"/>
              <a:stCxn id="35865" idx="0"/>
              <a:endCxn id="35863" idx="5"/>
            </p:cNvCxnSpPr>
            <p:nvPr/>
          </p:nvCxnSpPr>
          <p:spPr bwMode="auto">
            <a:xfrm flipH="1" flipV="1">
              <a:off x="9283701" y="2889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7"/>
            <p:cNvCxnSpPr>
              <a:cxnSpLocks noChangeShapeType="1"/>
              <a:stCxn id="35864" idx="0"/>
              <a:endCxn id="35863" idx="3"/>
            </p:cNvCxnSpPr>
            <p:nvPr/>
          </p:nvCxnSpPr>
          <p:spPr bwMode="auto">
            <a:xfrm flipV="1">
              <a:off x="8878889" y="2889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7959726" y="31242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5869" name="Rectangle 29"/>
            <p:cNvSpPr>
              <a:spLocks noChangeAspect="1" noChangeArrowheads="1"/>
            </p:cNvSpPr>
            <p:nvPr/>
          </p:nvSpPr>
          <p:spPr bwMode="auto">
            <a:xfrm>
              <a:off x="7712075" y="37004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70" name="Rectangle 30"/>
            <p:cNvSpPr>
              <a:spLocks noChangeAspect="1" noChangeArrowheads="1"/>
            </p:cNvSpPr>
            <p:nvPr/>
          </p:nvSpPr>
          <p:spPr bwMode="auto">
            <a:xfrm>
              <a:off x="8297864" y="37004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71" name="AutoShape 31"/>
            <p:cNvCxnSpPr>
              <a:cxnSpLocks noChangeShapeType="1"/>
              <a:stCxn id="35870" idx="0"/>
              <a:endCxn id="35868" idx="5"/>
            </p:cNvCxnSpPr>
            <p:nvPr/>
          </p:nvCxnSpPr>
          <p:spPr bwMode="auto">
            <a:xfrm flipH="1" flipV="1">
              <a:off x="8232776" y="342582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2" name="AutoShape 32"/>
            <p:cNvCxnSpPr>
              <a:cxnSpLocks noChangeShapeType="1"/>
              <a:stCxn id="35869" idx="0"/>
              <a:endCxn id="35868" idx="3"/>
            </p:cNvCxnSpPr>
            <p:nvPr/>
          </p:nvCxnSpPr>
          <p:spPr bwMode="auto">
            <a:xfrm flipV="1">
              <a:off x="7827964" y="3425826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7848601" y="2498726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7113588" y="2819401"/>
              <a:ext cx="3540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  <p:sp>
          <p:nvSpPr>
            <p:cNvPr id="35900" name="Text Box 91"/>
            <p:cNvSpPr txBox="1">
              <a:spLocks noChangeArrowheads="1"/>
            </p:cNvSpPr>
            <p:nvPr/>
          </p:nvSpPr>
          <p:spPr bwMode="auto">
            <a:xfrm>
              <a:off x="7543800" y="16605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5901" name="Text Box 92"/>
            <p:cNvSpPr txBox="1">
              <a:spLocks noChangeArrowheads="1"/>
            </p:cNvSpPr>
            <p:nvPr/>
          </p:nvSpPr>
          <p:spPr bwMode="auto">
            <a:xfrm>
              <a:off x="7315200" y="21939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5902" name="AutoShape 96"/>
            <p:cNvSpPr>
              <a:spLocks noChangeArrowheads="1"/>
            </p:cNvSpPr>
            <p:nvPr/>
          </p:nvSpPr>
          <p:spPr bwMode="auto">
            <a:xfrm rot="18601582" flipH="1">
              <a:off x="6966745" y="2667795"/>
              <a:ext cx="1217613" cy="612775"/>
            </a:xfrm>
            <a:prstGeom prst="roundRect">
              <a:avLst>
                <a:gd name="adj" fmla="val 29167"/>
              </a:avLst>
            </a:pr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2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consider the case where the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to be removed is stored at a </a:t>
                </a:r>
                <a:r>
                  <a:rPr lang="en-US" altLang="en-US" sz="20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/>
                  <a:t> whose children are both internal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find the internal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that </a:t>
                </a:r>
                <a:r>
                  <a:rPr lang="en-US" altLang="en-US" sz="1800" dirty="0" smtClean="0"/>
                  <a:t>follows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800" dirty="0"/>
                  <a:t> in an </a:t>
                </a:r>
                <a:r>
                  <a:rPr lang="en-US" altLang="en-US" sz="1800" dirty="0" err="1"/>
                  <a:t>inorder</a:t>
                </a:r>
                <a:r>
                  <a:rPr lang="en-US" altLang="en-US" sz="1800" dirty="0"/>
                  <a:t> traversal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</a:t>
                </a:r>
                <a:r>
                  <a:rPr lang="en-US" altLang="en-US" sz="1800" dirty="0" smtClean="0"/>
                  <a:t>copy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18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key()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into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remove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and its left </a:t>
                </a:r>
                <a:r>
                  <a:rPr lang="en-US" altLang="en-US" sz="1800" dirty="0" smtClean="0"/>
                  <a:t>child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(which must be a leaf) by means of operation </a:t>
                </a:r>
                <a:r>
                  <a:rPr lang="en-US" altLang="en-US" sz="18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removeExternal</a:t>
                </a:r>
                <a:r>
                  <a:rPr lang="en-US" altLang="en-US" sz="18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(z)</a:t>
                </a:r>
                <a:endParaRPr lang="en-US" alt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remove 3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3270" r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24600" y="4343401"/>
            <a:ext cx="4017963" cy="1989137"/>
            <a:chOff x="6324600" y="4343401"/>
            <a:chExt cx="4017963" cy="1989137"/>
          </a:xfrm>
        </p:grpSpPr>
        <p:sp>
          <p:nvSpPr>
            <p:cNvPr id="36900" name="Oval 48"/>
            <p:cNvSpPr>
              <a:spLocks noChangeArrowheads="1"/>
            </p:cNvSpPr>
            <p:nvPr/>
          </p:nvSpPr>
          <p:spPr bwMode="auto">
            <a:xfrm flipH="1">
              <a:off x="7848601" y="4725989"/>
              <a:ext cx="320675" cy="31908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6901" name="Oval 49"/>
            <p:cNvSpPr>
              <a:spLocks noChangeArrowheads="1"/>
            </p:cNvSpPr>
            <p:nvPr/>
          </p:nvSpPr>
          <p:spPr bwMode="auto">
            <a:xfrm flipH="1">
              <a:off x="6858000" y="43434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6902" name="Oval 50"/>
            <p:cNvSpPr>
              <a:spLocks noChangeArrowheads="1"/>
            </p:cNvSpPr>
            <p:nvPr/>
          </p:nvSpPr>
          <p:spPr bwMode="auto">
            <a:xfrm flipH="1">
              <a:off x="9186864" y="5075239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/>
              <a:r>
                <a:rPr lang="en-US" altLang="en-US" dirty="0">
                  <a:latin typeface="Times New Roman" panose="02020603050405020304" pitchFamily="18" charset="0"/>
                  <a:ea typeface="ＭＳ Ｐゴシック" charset="-128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6903" name="Oval 51"/>
            <p:cNvSpPr>
              <a:spLocks noChangeArrowheads="1"/>
            </p:cNvSpPr>
            <p:nvPr/>
          </p:nvSpPr>
          <p:spPr bwMode="auto">
            <a:xfrm flipH="1">
              <a:off x="8597901" y="5548314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6904" name="Rectangle 52"/>
            <p:cNvSpPr>
              <a:spLocks noChangeAspect="1" noChangeArrowheads="1"/>
            </p:cNvSpPr>
            <p:nvPr/>
          </p:nvSpPr>
          <p:spPr bwMode="auto">
            <a:xfrm flipH="1">
              <a:off x="8936039" y="609600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05" name="AutoShape 53"/>
            <p:cNvCxnSpPr>
              <a:cxnSpLocks noChangeShapeType="1"/>
              <a:stCxn id="36900" idx="3"/>
              <a:endCxn id="36902" idx="7"/>
            </p:cNvCxnSpPr>
            <p:nvPr/>
          </p:nvCxnSpPr>
          <p:spPr bwMode="auto">
            <a:xfrm>
              <a:off x="8121650" y="5026026"/>
              <a:ext cx="1112838" cy="85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6" name="AutoShape 54"/>
            <p:cNvCxnSpPr>
              <a:cxnSpLocks noChangeShapeType="1"/>
              <a:stCxn id="36901" idx="3"/>
              <a:endCxn id="36900" idx="7"/>
            </p:cNvCxnSpPr>
            <p:nvPr/>
          </p:nvCxnSpPr>
          <p:spPr bwMode="auto">
            <a:xfrm>
              <a:off x="7131050" y="4625976"/>
              <a:ext cx="763588" cy="117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7" name="AutoShape 55"/>
            <p:cNvCxnSpPr>
              <a:cxnSpLocks noChangeShapeType="1"/>
              <a:stCxn id="36924" idx="0"/>
              <a:endCxn id="36901" idx="5"/>
            </p:cNvCxnSpPr>
            <p:nvPr/>
          </p:nvCxnSpPr>
          <p:spPr bwMode="auto">
            <a:xfrm flipV="1">
              <a:off x="6440489" y="4625975"/>
              <a:ext cx="465137" cy="1349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8" name="AutoShape 56"/>
            <p:cNvCxnSpPr>
              <a:cxnSpLocks noChangeShapeType="1"/>
              <a:stCxn id="36917" idx="0"/>
              <a:endCxn id="36903" idx="5"/>
            </p:cNvCxnSpPr>
            <p:nvPr/>
          </p:nvCxnSpPr>
          <p:spPr bwMode="auto">
            <a:xfrm flipV="1">
              <a:off x="8399464" y="5849939"/>
              <a:ext cx="244475" cy="223837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9" name="AutoShape 57"/>
            <p:cNvCxnSpPr>
              <a:cxnSpLocks noChangeShapeType="1"/>
              <a:stCxn id="36904" idx="0"/>
              <a:endCxn id="36903" idx="3"/>
            </p:cNvCxnSpPr>
            <p:nvPr/>
          </p:nvCxnSpPr>
          <p:spPr bwMode="auto">
            <a:xfrm flipH="1" flipV="1">
              <a:off x="8870951" y="5849939"/>
              <a:ext cx="180975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0" name="AutoShape 58"/>
            <p:cNvCxnSpPr>
              <a:cxnSpLocks noChangeShapeType="1"/>
              <a:stCxn id="36912" idx="7"/>
              <a:endCxn id="36902" idx="3"/>
            </p:cNvCxnSpPr>
            <p:nvPr/>
          </p:nvCxnSpPr>
          <p:spPr bwMode="auto">
            <a:xfrm flipH="1" flipV="1">
              <a:off x="9459913" y="5357813"/>
              <a:ext cx="361950" cy="2270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1" name="AutoShape 59"/>
            <p:cNvCxnSpPr>
              <a:cxnSpLocks noChangeShapeType="1"/>
              <a:stCxn id="36903" idx="1"/>
              <a:endCxn id="36902" idx="5"/>
            </p:cNvCxnSpPr>
            <p:nvPr/>
          </p:nvCxnSpPr>
          <p:spPr bwMode="auto">
            <a:xfrm flipV="1">
              <a:off x="8870950" y="5357813"/>
              <a:ext cx="363538" cy="207962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2" name="Oval 60"/>
            <p:cNvSpPr>
              <a:spLocks noChangeArrowheads="1"/>
            </p:cNvSpPr>
            <p:nvPr/>
          </p:nvSpPr>
          <p:spPr bwMode="auto">
            <a:xfrm flipH="1">
              <a:off x="9774239" y="5548314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6913" name="Rectangle 61"/>
            <p:cNvSpPr>
              <a:spLocks noChangeAspect="1" noChangeArrowheads="1"/>
            </p:cNvSpPr>
            <p:nvPr/>
          </p:nvSpPr>
          <p:spPr bwMode="auto">
            <a:xfrm flipH="1">
              <a:off x="10112375" y="6096000"/>
              <a:ext cx="230188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14" name="Rectangle 62"/>
            <p:cNvSpPr>
              <a:spLocks noChangeAspect="1" noChangeArrowheads="1"/>
            </p:cNvSpPr>
            <p:nvPr/>
          </p:nvSpPr>
          <p:spPr bwMode="auto">
            <a:xfrm flipH="1">
              <a:off x="9525000" y="6096000"/>
              <a:ext cx="230188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15" name="AutoShape 63"/>
            <p:cNvCxnSpPr>
              <a:cxnSpLocks noChangeShapeType="1"/>
              <a:stCxn id="36914" idx="0"/>
              <a:endCxn id="36912" idx="5"/>
            </p:cNvCxnSpPr>
            <p:nvPr/>
          </p:nvCxnSpPr>
          <p:spPr bwMode="auto">
            <a:xfrm flipV="1">
              <a:off x="9640889" y="5830889"/>
              <a:ext cx="180975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6" name="AutoShape 64"/>
            <p:cNvCxnSpPr>
              <a:cxnSpLocks noChangeShapeType="1"/>
              <a:stCxn id="36913" idx="0"/>
              <a:endCxn id="36912" idx="3"/>
            </p:cNvCxnSpPr>
            <p:nvPr/>
          </p:nvCxnSpPr>
          <p:spPr bwMode="auto">
            <a:xfrm flipH="1" flipV="1">
              <a:off x="10047289" y="5830889"/>
              <a:ext cx="180975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7" name="Rectangle 67"/>
            <p:cNvSpPr>
              <a:spLocks noChangeAspect="1" noChangeArrowheads="1"/>
            </p:cNvSpPr>
            <p:nvPr/>
          </p:nvSpPr>
          <p:spPr bwMode="auto">
            <a:xfrm flipH="1">
              <a:off x="8283576" y="6102350"/>
              <a:ext cx="231775" cy="2301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18" name="Text Box 70"/>
            <p:cNvSpPr txBox="1">
              <a:spLocks noChangeArrowheads="1"/>
            </p:cNvSpPr>
            <p:nvPr/>
          </p:nvSpPr>
          <p:spPr bwMode="auto">
            <a:xfrm flipH="1">
              <a:off x="8077201" y="4419601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6919" name="Oval 73"/>
            <p:cNvSpPr>
              <a:spLocks noChangeArrowheads="1"/>
            </p:cNvSpPr>
            <p:nvPr/>
          </p:nvSpPr>
          <p:spPr bwMode="auto">
            <a:xfrm flipH="1">
              <a:off x="7086600" y="5075239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6920" name="Rectangle 74"/>
            <p:cNvSpPr>
              <a:spLocks noChangeAspect="1" noChangeArrowheads="1"/>
            </p:cNvSpPr>
            <p:nvPr/>
          </p:nvSpPr>
          <p:spPr bwMode="auto">
            <a:xfrm flipH="1">
              <a:off x="7459664" y="55927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21" name="Rectangle 75"/>
            <p:cNvSpPr>
              <a:spLocks noChangeAspect="1" noChangeArrowheads="1"/>
            </p:cNvSpPr>
            <p:nvPr/>
          </p:nvSpPr>
          <p:spPr bwMode="auto">
            <a:xfrm flipH="1">
              <a:off x="6802439" y="55927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22" name="AutoShape 76"/>
            <p:cNvCxnSpPr>
              <a:cxnSpLocks noChangeShapeType="1"/>
              <a:stCxn id="36921" idx="0"/>
              <a:endCxn id="36919" idx="5"/>
            </p:cNvCxnSpPr>
            <p:nvPr/>
          </p:nvCxnSpPr>
          <p:spPr bwMode="auto">
            <a:xfrm flipV="1">
              <a:off x="6918325" y="5357814"/>
              <a:ext cx="215900" cy="225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3" name="AutoShape 77"/>
            <p:cNvCxnSpPr>
              <a:cxnSpLocks noChangeShapeType="1"/>
              <a:stCxn id="36920" idx="0"/>
              <a:endCxn id="36919" idx="3"/>
            </p:cNvCxnSpPr>
            <p:nvPr/>
          </p:nvCxnSpPr>
          <p:spPr bwMode="auto">
            <a:xfrm flipH="1" flipV="1">
              <a:off x="7359650" y="5357814"/>
              <a:ext cx="215900" cy="225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4" name="Rectangle 78"/>
            <p:cNvSpPr>
              <a:spLocks noChangeAspect="1" noChangeArrowheads="1"/>
            </p:cNvSpPr>
            <p:nvPr/>
          </p:nvSpPr>
          <p:spPr bwMode="auto">
            <a:xfrm flipH="1">
              <a:off x="6324600" y="47704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25" name="AutoShape 79"/>
            <p:cNvCxnSpPr>
              <a:cxnSpLocks noChangeShapeType="1"/>
              <a:stCxn id="36919" idx="1"/>
              <a:endCxn id="36900" idx="5"/>
            </p:cNvCxnSpPr>
            <p:nvPr/>
          </p:nvCxnSpPr>
          <p:spPr bwMode="auto">
            <a:xfrm flipV="1">
              <a:off x="7359650" y="5026026"/>
              <a:ext cx="534988" cy="85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248400" y="1584326"/>
            <a:ext cx="4017963" cy="2635249"/>
            <a:chOff x="6248400" y="1584326"/>
            <a:chExt cx="4017963" cy="2635249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 flipH="1">
              <a:off x="7772401" y="1966914"/>
              <a:ext cx="320675" cy="31908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 flipH="1">
              <a:off x="6781800" y="158432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 flipH="1">
              <a:off x="9110664" y="234632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 flipH="1">
              <a:off x="8521701" y="28194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6872" name="Rectangle 8"/>
            <p:cNvSpPr>
              <a:spLocks noChangeAspect="1" noChangeArrowheads="1"/>
            </p:cNvSpPr>
            <p:nvPr/>
          </p:nvSpPr>
          <p:spPr bwMode="auto">
            <a:xfrm flipH="1">
              <a:off x="8859839" y="336708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73" name="AutoShape 10"/>
            <p:cNvCxnSpPr>
              <a:cxnSpLocks noChangeShapeType="1"/>
              <a:stCxn id="36868" idx="3"/>
              <a:endCxn id="36870" idx="7"/>
            </p:cNvCxnSpPr>
            <p:nvPr/>
          </p:nvCxnSpPr>
          <p:spPr bwMode="auto">
            <a:xfrm>
              <a:off x="8045450" y="2266950"/>
              <a:ext cx="1112838" cy="9683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4" name="AutoShape 11"/>
            <p:cNvCxnSpPr>
              <a:cxnSpLocks noChangeShapeType="1"/>
              <a:stCxn id="36869" idx="3"/>
              <a:endCxn id="36868" idx="7"/>
            </p:cNvCxnSpPr>
            <p:nvPr/>
          </p:nvCxnSpPr>
          <p:spPr bwMode="auto">
            <a:xfrm>
              <a:off x="7054850" y="1885951"/>
              <a:ext cx="763588" cy="984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2"/>
            <p:cNvCxnSpPr>
              <a:cxnSpLocks noChangeShapeType="1"/>
              <a:stCxn id="36898" idx="0"/>
              <a:endCxn id="36869" idx="5"/>
            </p:cNvCxnSpPr>
            <p:nvPr/>
          </p:nvCxnSpPr>
          <p:spPr bwMode="auto">
            <a:xfrm flipV="1">
              <a:off x="6364289" y="1885950"/>
              <a:ext cx="465137" cy="1158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4"/>
            <p:cNvCxnSpPr>
              <a:cxnSpLocks noChangeShapeType="1"/>
              <a:stCxn id="36885" idx="1"/>
              <a:endCxn id="36871" idx="5"/>
            </p:cNvCxnSpPr>
            <p:nvPr/>
          </p:nvCxnSpPr>
          <p:spPr bwMode="auto">
            <a:xfrm flipV="1">
              <a:off x="8370888" y="3121025"/>
              <a:ext cx="196850" cy="20478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5"/>
            <p:cNvCxnSpPr>
              <a:cxnSpLocks noChangeShapeType="1"/>
              <a:stCxn id="36872" idx="0"/>
              <a:endCxn id="36871" idx="3"/>
            </p:cNvCxnSpPr>
            <p:nvPr/>
          </p:nvCxnSpPr>
          <p:spPr bwMode="auto">
            <a:xfrm flipH="1" flipV="1">
              <a:off x="8794751" y="3121025"/>
              <a:ext cx="180975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6"/>
            <p:cNvCxnSpPr>
              <a:cxnSpLocks noChangeShapeType="1"/>
              <a:stCxn id="36880" idx="7"/>
              <a:endCxn id="36870" idx="3"/>
            </p:cNvCxnSpPr>
            <p:nvPr/>
          </p:nvCxnSpPr>
          <p:spPr bwMode="auto">
            <a:xfrm flipH="1" flipV="1">
              <a:off x="9383713" y="2647951"/>
              <a:ext cx="36195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AutoShape 17"/>
            <p:cNvCxnSpPr>
              <a:cxnSpLocks noChangeShapeType="1"/>
              <a:stCxn id="36871" idx="1"/>
              <a:endCxn id="36870" idx="5"/>
            </p:cNvCxnSpPr>
            <p:nvPr/>
          </p:nvCxnSpPr>
          <p:spPr bwMode="auto">
            <a:xfrm flipV="1">
              <a:off x="8794750" y="2647951"/>
              <a:ext cx="363538" cy="18891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8"/>
            <p:cNvSpPr>
              <a:spLocks noChangeArrowheads="1"/>
            </p:cNvSpPr>
            <p:nvPr/>
          </p:nvSpPr>
          <p:spPr bwMode="auto">
            <a:xfrm flipH="1">
              <a:off x="9698039" y="281940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6881" name="Rectangle 19"/>
            <p:cNvSpPr>
              <a:spLocks noChangeAspect="1" noChangeArrowheads="1"/>
            </p:cNvSpPr>
            <p:nvPr/>
          </p:nvSpPr>
          <p:spPr bwMode="auto">
            <a:xfrm flipH="1">
              <a:off x="10036175" y="336708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82" name="Rectangle 20"/>
            <p:cNvSpPr>
              <a:spLocks noChangeAspect="1" noChangeArrowheads="1"/>
            </p:cNvSpPr>
            <p:nvPr/>
          </p:nvSpPr>
          <p:spPr bwMode="auto">
            <a:xfrm flipH="1">
              <a:off x="9448800" y="336708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83" name="AutoShape 21"/>
            <p:cNvCxnSpPr>
              <a:cxnSpLocks noChangeShapeType="1"/>
              <a:stCxn id="36882" idx="0"/>
              <a:endCxn id="36880" idx="5"/>
            </p:cNvCxnSpPr>
            <p:nvPr/>
          </p:nvCxnSpPr>
          <p:spPr bwMode="auto">
            <a:xfrm flipV="1">
              <a:off x="9564689" y="3101975"/>
              <a:ext cx="18097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22"/>
            <p:cNvCxnSpPr>
              <a:cxnSpLocks noChangeShapeType="1"/>
              <a:stCxn id="36881" idx="0"/>
              <a:endCxn id="36880" idx="3"/>
            </p:cNvCxnSpPr>
            <p:nvPr/>
          </p:nvCxnSpPr>
          <p:spPr bwMode="auto">
            <a:xfrm flipH="1" flipV="1">
              <a:off x="9971089" y="3101975"/>
              <a:ext cx="18097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Oval 28"/>
            <p:cNvSpPr>
              <a:spLocks noChangeArrowheads="1"/>
            </p:cNvSpPr>
            <p:nvPr/>
          </p:nvSpPr>
          <p:spPr bwMode="auto">
            <a:xfrm flipH="1">
              <a:off x="8097839" y="330835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6886" name="Rectangle 29"/>
            <p:cNvSpPr>
              <a:spLocks noChangeAspect="1" noChangeArrowheads="1"/>
            </p:cNvSpPr>
            <p:nvPr/>
          </p:nvSpPr>
          <p:spPr bwMode="auto">
            <a:xfrm flipH="1">
              <a:off x="8435975" y="38846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87" name="Rectangle 30"/>
            <p:cNvSpPr>
              <a:spLocks noChangeAspect="1" noChangeArrowheads="1"/>
            </p:cNvSpPr>
            <p:nvPr/>
          </p:nvSpPr>
          <p:spPr bwMode="auto">
            <a:xfrm flipH="1">
              <a:off x="7848601" y="38846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88" name="AutoShape 31"/>
            <p:cNvCxnSpPr>
              <a:cxnSpLocks noChangeShapeType="1"/>
              <a:stCxn id="36887" idx="0"/>
              <a:endCxn id="36885" idx="5"/>
            </p:cNvCxnSpPr>
            <p:nvPr/>
          </p:nvCxnSpPr>
          <p:spPr bwMode="auto">
            <a:xfrm flipV="1">
              <a:off x="7964489" y="3609976"/>
              <a:ext cx="179387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32"/>
            <p:cNvCxnSpPr>
              <a:cxnSpLocks noChangeShapeType="1"/>
              <a:stCxn id="36886" idx="0"/>
              <a:endCxn id="36885" idx="3"/>
            </p:cNvCxnSpPr>
            <p:nvPr/>
          </p:nvCxnSpPr>
          <p:spPr bwMode="auto">
            <a:xfrm flipH="1" flipV="1">
              <a:off x="8370889" y="360997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0" name="Text Box 33"/>
            <p:cNvSpPr txBox="1">
              <a:spLocks noChangeArrowheads="1"/>
            </p:cNvSpPr>
            <p:nvPr/>
          </p:nvSpPr>
          <p:spPr bwMode="auto">
            <a:xfrm flipH="1">
              <a:off x="8001001" y="1676401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6891" name="Text Box 34"/>
            <p:cNvSpPr txBox="1">
              <a:spLocks noChangeArrowheads="1"/>
            </p:cNvSpPr>
            <p:nvPr/>
          </p:nvSpPr>
          <p:spPr bwMode="auto">
            <a:xfrm flipH="1">
              <a:off x="7810501" y="30734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  <p:sp>
          <p:nvSpPr>
            <p:cNvPr id="36892" name="Text Box 39"/>
            <p:cNvSpPr txBox="1">
              <a:spLocks noChangeArrowheads="1"/>
            </p:cNvSpPr>
            <p:nvPr/>
          </p:nvSpPr>
          <p:spPr bwMode="auto">
            <a:xfrm flipH="1">
              <a:off x="7556501" y="3581401"/>
              <a:ext cx="28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</a:p>
          </p:txBody>
        </p:sp>
        <p:sp>
          <p:nvSpPr>
            <p:cNvPr id="36893" name="Oval 41"/>
            <p:cNvSpPr>
              <a:spLocks noChangeArrowheads="1"/>
            </p:cNvSpPr>
            <p:nvPr/>
          </p:nvSpPr>
          <p:spPr bwMode="auto">
            <a:xfrm flipH="1">
              <a:off x="7010400" y="234632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6894" name="Rectangle 42"/>
            <p:cNvSpPr>
              <a:spLocks noChangeAspect="1" noChangeArrowheads="1"/>
            </p:cNvSpPr>
            <p:nvPr/>
          </p:nvSpPr>
          <p:spPr bwMode="auto">
            <a:xfrm flipH="1">
              <a:off x="7383464" y="286385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95" name="Rectangle 43"/>
            <p:cNvSpPr>
              <a:spLocks noChangeAspect="1" noChangeArrowheads="1"/>
            </p:cNvSpPr>
            <p:nvPr/>
          </p:nvSpPr>
          <p:spPr bwMode="auto">
            <a:xfrm flipH="1">
              <a:off x="6726239" y="286385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96" name="AutoShape 44"/>
            <p:cNvCxnSpPr>
              <a:cxnSpLocks noChangeShapeType="1"/>
              <a:stCxn id="36895" idx="0"/>
              <a:endCxn id="36893" idx="5"/>
            </p:cNvCxnSpPr>
            <p:nvPr/>
          </p:nvCxnSpPr>
          <p:spPr bwMode="auto">
            <a:xfrm flipV="1">
              <a:off x="6842125" y="2647951"/>
              <a:ext cx="2159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7" name="AutoShape 45"/>
            <p:cNvCxnSpPr>
              <a:cxnSpLocks noChangeShapeType="1"/>
              <a:stCxn id="36894" idx="0"/>
              <a:endCxn id="36893" idx="3"/>
            </p:cNvCxnSpPr>
            <p:nvPr/>
          </p:nvCxnSpPr>
          <p:spPr bwMode="auto">
            <a:xfrm flipH="1" flipV="1">
              <a:off x="7283450" y="2647951"/>
              <a:ext cx="2159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8" name="Rectangle 46"/>
            <p:cNvSpPr>
              <a:spLocks noChangeAspect="1" noChangeArrowheads="1"/>
            </p:cNvSpPr>
            <p:nvPr/>
          </p:nvSpPr>
          <p:spPr bwMode="auto">
            <a:xfrm flipH="1">
              <a:off x="6248400" y="20113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99" name="AutoShape 47"/>
            <p:cNvCxnSpPr>
              <a:cxnSpLocks noChangeShapeType="1"/>
              <a:stCxn id="36893" idx="1"/>
              <a:endCxn id="36868" idx="5"/>
            </p:cNvCxnSpPr>
            <p:nvPr/>
          </p:nvCxnSpPr>
          <p:spPr bwMode="auto">
            <a:xfrm flipV="1">
              <a:off x="7283450" y="2266950"/>
              <a:ext cx="534988" cy="9683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6" name="AutoShape 80"/>
            <p:cNvSpPr>
              <a:spLocks noChangeArrowheads="1"/>
            </p:cNvSpPr>
            <p:nvPr/>
          </p:nvSpPr>
          <p:spPr bwMode="auto">
            <a:xfrm rot="18050680" flipH="1">
              <a:off x="7462044" y="3299619"/>
              <a:ext cx="1103312" cy="736600"/>
            </a:xfrm>
            <a:prstGeom prst="roundRect">
              <a:avLst>
                <a:gd name="adj" fmla="val 29167"/>
              </a:avLst>
            </a:pr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01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Binary Search Trees</a:t>
            </a:r>
          </a:p>
        </p:txBody>
      </p:sp>
      <p:sp>
        <p:nvSpPr>
          <p:cNvPr id="37891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Insert into an initially empty binary search tree items with the following keys (in this order). Draw the resulting binary search tree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400" dirty="0"/>
              <a:t>30, 40, 24, 58, 48, 26, 11, 13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Now, remove the item with key 30. Draw the resulting tree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Now remove the item with key 48. Draw the resulting tree.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804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Consider an ordered map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items implemented by means of a binary search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Space used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Methods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altLang="en-US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, and </a:t>
                </a:r>
                <a:r>
                  <a:rPr lang="en-US" altLang="en-US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altLang="en-US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altLang="en-US" dirty="0" smtClean="0"/>
                  <a:t> 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</a:t>
                </a: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The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in the worst case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in the best case</a:t>
                </a:r>
              </a:p>
            </p:txBody>
          </p:sp>
        </mc:Choice>
        <mc:Fallback xmlns="">
          <p:sp>
            <p:nvSpPr>
              <p:cNvPr id="38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6" name="Group 99"/>
          <p:cNvGrpSpPr>
            <a:grpSpLocks/>
          </p:cNvGrpSpPr>
          <p:nvPr/>
        </p:nvGrpSpPr>
        <p:grpSpPr bwMode="auto">
          <a:xfrm>
            <a:off x="6705600" y="1676400"/>
            <a:ext cx="3067050" cy="2120900"/>
            <a:chOff x="2938" y="960"/>
            <a:chExt cx="2258" cy="1562"/>
          </a:xfrm>
        </p:grpSpPr>
        <p:sp>
          <p:nvSpPr>
            <p:cNvPr id="38946" name="Oval 5"/>
            <p:cNvSpPr>
              <a:spLocks noChangeArrowheads="1"/>
            </p:cNvSpPr>
            <p:nvPr/>
          </p:nvSpPr>
          <p:spPr bwMode="auto">
            <a:xfrm flipH="1">
              <a:off x="3120" y="960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38947" name="AutoShape 9"/>
            <p:cNvCxnSpPr>
              <a:cxnSpLocks noChangeShapeType="1"/>
              <a:stCxn id="38964" idx="3"/>
              <a:endCxn id="38966" idx="7"/>
            </p:cNvCxnSpPr>
            <p:nvPr/>
          </p:nvCxnSpPr>
          <p:spPr bwMode="auto">
            <a:xfrm>
              <a:off x="3714" y="1420"/>
              <a:ext cx="281" cy="13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8" name="AutoShape 10"/>
            <p:cNvCxnSpPr>
              <a:cxnSpLocks noChangeShapeType="1"/>
              <a:stCxn id="38946" idx="3"/>
              <a:endCxn id="38964" idx="7"/>
            </p:cNvCxnSpPr>
            <p:nvPr/>
          </p:nvCxnSpPr>
          <p:spPr bwMode="auto">
            <a:xfrm>
              <a:off x="3292" y="1138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9" name="AutoShape 11"/>
            <p:cNvCxnSpPr>
              <a:cxnSpLocks noChangeShapeType="1"/>
              <a:stCxn id="38965" idx="0"/>
              <a:endCxn id="38946" idx="5"/>
            </p:cNvCxnSpPr>
            <p:nvPr/>
          </p:nvCxnSpPr>
          <p:spPr bwMode="auto">
            <a:xfrm flipV="1">
              <a:off x="3011" y="1138"/>
              <a:ext cx="139" cy="1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0" name="AutoShape 12"/>
            <p:cNvCxnSpPr>
              <a:cxnSpLocks noChangeShapeType="1"/>
              <a:stCxn id="38971" idx="7"/>
              <a:endCxn id="38962" idx="3"/>
            </p:cNvCxnSpPr>
            <p:nvPr/>
          </p:nvCxnSpPr>
          <p:spPr bwMode="auto">
            <a:xfrm flipH="1" flipV="1">
              <a:off x="4559" y="1988"/>
              <a:ext cx="281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1" name="AutoShape 13"/>
            <p:cNvCxnSpPr>
              <a:cxnSpLocks noChangeShapeType="1"/>
              <a:stCxn id="38970" idx="0"/>
              <a:endCxn id="38962" idx="5"/>
            </p:cNvCxnSpPr>
            <p:nvPr/>
          </p:nvCxnSpPr>
          <p:spPr bwMode="auto">
            <a:xfrm flipV="1">
              <a:off x="4277" y="1988"/>
              <a:ext cx="139" cy="1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2" name="AutoShape 14"/>
            <p:cNvCxnSpPr>
              <a:cxnSpLocks noChangeShapeType="1"/>
              <a:stCxn id="38963" idx="0"/>
              <a:endCxn id="38966" idx="5"/>
            </p:cNvCxnSpPr>
            <p:nvPr/>
          </p:nvCxnSpPr>
          <p:spPr bwMode="auto">
            <a:xfrm flipV="1">
              <a:off x="3855" y="1705"/>
              <a:ext cx="140" cy="1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3" name="AutoShape 15"/>
            <p:cNvCxnSpPr>
              <a:cxnSpLocks noChangeShapeType="1"/>
              <a:stCxn id="38962" idx="7"/>
              <a:endCxn id="38966" idx="3"/>
            </p:cNvCxnSpPr>
            <p:nvPr/>
          </p:nvCxnSpPr>
          <p:spPr bwMode="auto">
            <a:xfrm flipH="1" flipV="1">
              <a:off x="4137" y="1705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4" name="Group 40"/>
            <p:cNvGrpSpPr>
              <a:grpSpLocks/>
            </p:cNvGrpSpPr>
            <p:nvPr/>
          </p:nvGrpSpPr>
          <p:grpSpPr bwMode="auto">
            <a:xfrm>
              <a:off x="4204" y="2093"/>
              <a:ext cx="809" cy="202"/>
              <a:chOff x="4214" y="2496"/>
              <a:chExt cx="809" cy="202"/>
            </a:xfrm>
          </p:grpSpPr>
          <p:sp>
            <p:nvSpPr>
              <p:cNvPr id="38970" name="Rectangle 8"/>
              <p:cNvSpPr>
                <a:spLocks noChangeAspect="1" noChangeArrowheads="1"/>
              </p:cNvSpPr>
              <p:nvPr/>
            </p:nvSpPr>
            <p:spPr bwMode="auto">
              <a:xfrm flipH="1">
                <a:off x="4214" y="2544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71" name="Oval 21"/>
              <p:cNvSpPr>
                <a:spLocks noChangeArrowheads="1"/>
              </p:cNvSpPr>
              <p:nvPr/>
            </p:nvSpPr>
            <p:spPr bwMode="auto">
              <a:xfrm flipH="1">
                <a:off x="4821" y="2496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38955" name="Group 38"/>
            <p:cNvGrpSpPr>
              <a:grpSpLocks/>
            </p:cNvGrpSpPr>
            <p:nvPr/>
          </p:nvGrpSpPr>
          <p:grpSpPr bwMode="auto">
            <a:xfrm>
              <a:off x="4627" y="2377"/>
              <a:ext cx="569" cy="145"/>
              <a:chOff x="4637" y="2859"/>
              <a:chExt cx="569" cy="145"/>
            </a:xfrm>
          </p:grpSpPr>
          <p:sp>
            <p:nvSpPr>
              <p:cNvPr id="38968" name="Rectangle 22"/>
              <p:cNvSpPr>
                <a:spLocks noChangeAspect="1" noChangeArrowheads="1"/>
              </p:cNvSpPr>
              <p:nvPr/>
            </p:nvSpPr>
            <p:spPr bwMode="auto">
              <a:xfrm flipH="1">
                <a:off x="5061" y="2859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69" name="Rectangle 23"/>
              <p:cNvSpPr>
                <a:spLocks noChangeAspect="1" noChangeArrowheads="1"/>
              </p:cNvSpPr>
              <p:nvPr/>
            </p:nvSpPr>
            <p:spPr bwMode="auto">
              <a:xfrm flipH="1">
                <a:off x="4637" y="2859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956" name="AutoShape 24"/>
            <p:cNvCxnSpPr>
              <a:cxnSpLocks noChangeShapeType="1"/>
              <a:stCxn id="38969" idx="0"/>
              <a:endCxn id="38971" idx="5"/>
            </p:cNvCxnSpPr>
            <p:nvPr/>
          </p:nvCxnSpPr>
          <p:spPr bwMode="auto">
            <a:xfrm flipV="1">
              <a:off x="4700" y="2271"/>
              <a:ext cx="140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7" name="AutoShape 25"/>
            <p:cNvCxnSpPr>
              <a:cxnSpLocks noChangeShapeType="1"/>
              <a:stCxn id="38968" idx="0"/>
              <a:endCxn id="38971" idx="3"/>
            </p:cNvCxnSpPr>
            <p:nvPr/>
          </p:nvCxnSpPr>
          <p:spPr bwMode="auto">
            <a:xfrm flipH="1" flipV="1">
              <a:off x="4983" y="2271"/>
              <a:ext cx="141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8" name="Group 42"/>
            <p:cNvGrpSpPr>
              <a:grpSpLocks/>
            </p:cNvGrpSpPr>
            <p:nvPr/>
          </p:nvGrpSpPr>
          <p:grpSpPr bwMode="auto">
            <a:xfrm>
              <a:off x="3359" y="1525"/>
              <a:ext cx="807" cy="204"/>
              <a:chOff x="3369" y="1920"/>
              <a:chExt cx="807" cy="204"/>
            </a:xfrm>
          </p:grpSpPr>
          <p:sp>
            <p:nvSpPr>
              <p:cNvPr id="38966" name="Oval 6"/>
              <p:cNvSpPr>
                <a:spLocks noChangeArrowheads="1"/>
              </p:cNvSpPr>
              <p:nvPr/>
            </p:nvSpPr>
            <p:spPr bwMode="auto">
              <a:xfrm flipH="1">
                <a:off x="3975" y="1922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7" name="Rectangle 30"/>
              <p:cNvSpPr>
                <a:spLocks noChangeAspect="1" noChangeArrowheads="1"/>
              </p:cNvSpPr>
              <p:nvPr/>
            </p:nvSpPr>
            <p:spPr bwMode="auto">
              <a:xfrm flipH="1">
                <a:off x="3369" y="1920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959" name="Group 43"/>
            <p:cNvGrpSpPr>
              <a:grpSpLocks/>
            </p:cNvGrpSpPr>
            <p:nvPr/>
          </p:nvGrpSpPr>
          <p:grpSpPr bwMode="auto">
            <a:xfrm>
              <a:off x="2938" y="1243"/>
              <a:ext cx="806" cy="201"/>
              <a:chOff x="2948" y="1683"/>
              <a:chExt cx="806" cy="201"/>
            </a:xfrm>
          </p:grpSpPr>
          <p:sp>
            <p:nvSpPr>
              <p:cNvPr id="38964" name="Oval 4"/>
              <p:cNvSpPr>
                <a:spLocks noChangeArrowheads="1"/>
              </p:cNvSpPr>
              <p:nvPr/>
            </p:nvSpPr>
            <p:spPr bwMode="auto">
              <a:xfrm flipH="1">
                <a:off x="3552" y="1683"/>
                <a:ext cx="202" cy="20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5" name="Rectangle 34"/>
              <p:cNvSpPr>
                <a:spLocks noChangeAspect="1" noChangeArrowheads="1"/>
              </p:cNvSpPr>
              <p:nvPr/>
            </p:nvSpPr>
            <p:spPr bwMode="auto">
              <a:xfrm flipH="1">
                <a:off x="2948" y="17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960" name="AutoShape 35"/>
            <p:cNvCxnSpPr>
              <a:cxnSpLocks noChangeShapeType="1"/>
              <a:stCxn id="38967" idx="0"/>
              <a:endCxn id="38964" idx="5"/>
            </p:cNvCxnSpPr>
            <p:nvPr/>
          </p:nvCxnSpPr>
          <p:spPr bwMode="auto">
            <a:xfrm flipV="1">
              <a:off x="3432" y="1420"/>
              <a:ext cx="139" cy="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61" name="Group 41"/>
            <p:cNvGrpSpPr>
              <a:grpSpLocks/>
            </p:cNvGrpSpPr>
            <p:nvPr/>
          </p:nvGrpSpPr>
          <p:grpSpPr bwMode="auto">
            <a:xfrm>
              <a:off x="3782" y="1810"/>
              <a:ext cx="807" cy="202"/>
              <a:chOff x="3792" y="2220"/>
              <a:chExt cx="807" cy="202"/>
            </a:xfrm>
          </p:grpSpPr>
          <p:sp>
            <p:nvSpPr>
              <p:cNvPr id="38962" name="Oval 7"/>
              <p:cNvSpPr>
                <a:spLocks noChangeArrowheads="1"/>
              </p:cNvSpPr>
              <p:nvPr/>
            </p:nvSpPr>
            <p:spPr bwMode="auto">
              <a:xfrm flipH="1">
                <a:off x="4397" y="2220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3" name="Rectangle 37"/>
              <p:cNvSpPr>
                <a:spLocks noChangeAspect="1" noChangeArrowheads="1"/>
              </p:cNvSpPr>
              <p:nvPr/>
            </p:nvSpPr>
            <p:spPr bwMode="auto">
              <a:xfrm flipH="1">
                <a:off x="3792" y="2256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50000" y="4191001"/>
            <a:ext cx="3894139" cy="1630362"/>
            <a:chOff x="6350000" y="4191001"/>
            <a:chExt cx="3894139" cy="1630362"/>
          </a:xfrm>
        </p:grpSpPr>
        <p:sp>
          <p:nvSpPr>
            <p:cNvPr id="38917" name="Oval 70"/>
            <p:cNvSpPr>
              <a:spLocks noChangeArrowheads="1"/>
            </p:cNvSpPr>
            <p:nvPr/>
          </p:nvSpPr>
          <p:spPr bwMode="auto">
            <a:xfrm>
              <a:off x="8153400" y="4191001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38918" name="AutoShape 71"/>
            <p:cNvCxnSpPr>
              <a:cxnSpLocks noChangeShapeType="1"/>
              <a:stCxn id="38917" idx="3"/>
              <a:endCxn id="38920" idx="7"/>
            </p:cNvCxnSpPr>
            <p:nvPr/>
          </p:nvCxnSpPr>
          <p:spPr bwMode="auto">
            <a:xfrm flipH="1">
              <a:off x="7337425" y="444341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AutoShape 72"/>
            <p:cNvCxnSpPr>
              <a:cxnSpLocks noChangeShapeType="1"/>
              <a:stCxn id="38933" idx="1"/>
              <a:endCxn id="38917" idx="5"/>
            </p:cNvCxnSpPr>
            <p:nvPr/>
          </p:nvCxnSpPr>
          <p:spPr bwMode="auto">
            <a:xfrm flipH="1" flipV="1">
              <a:off x="8397875" y="4443414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0" name="Oval 73"/>
            <p:cNvSpPr>
              <a:spLocks noChangeArrowheads="1"/>
            </p:cNvSpPr>
            <p:nvPr/>
          </p:nvSpPr>
          <p:spPr bwMode="auto">
            <a:xfrm>
              <a:off x="7094538" y="4646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1" name="Oval 74"/>
            <p:cNvSpPr>
              <a:spLocks noChangeArrowheads="1"/>
            </p:cNvSpPr>
            <p:nvPr/>
          </p:nvSpPr>
          <p:spPr bwMode="auto">
            <a:xfrm>
              <a:off x="7616825" y="51022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2" name="Rectangle 75"/>
            <p:cNvSpPr>
              <a:spLocks noChangeAspect="1" noChangeArrowheads="1"/>
            </p:cNvSpPr>
            <p:nvPr/>
          </p:nvSpPr>
          <p:spPr bwMode="auto">
            <a:xfrm>
              <a:off x="7397750" y="5614989"/>
              <a:ext cx="204788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23" name="Rectangle 76"/>
            <p:cNvSpPr>
              <a:spLocks noChangeAspect="1" noChangeArrowheads="1"/>
            </p:cNvSpPr>
            <p:nvPr/>
          </p:nvSpPr>
          <p:spPr bwMode="auto">
            <a:xfrm>
              <a:off x="7918451" y="5614989"/>
              <a:ext cx="206375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24" name="AutoShape 77"/>
            <p:cNvCxnSpPr>
              <a:cxnSpLocks noChangeShapeType="1"/>
              <a:stCxn id="38923" idx="0"/>
              <a:endCxn id="38921" idx="5"/>
            </p:cNvCxnSpPr>
            <p:nvPr/>
          </p:nvCxnSpPr>
          <p:spPr bwMode="auto">
            <a:xfrm flipH="1" flipV="1">
              <a:off x="7861300" y="53562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AutoShape 78"/>
            <p:cNvCxnSpPr>
              <a:cxnSpLocks noChangeShapeType="1"/>
              <a:stCxn id="38922" idx="0"/>
              <a:endCxn id="38921" idx="3"/>
            </p:cNvCxnSpPr>
            <p:nvPr/>
          </p:nvCxnSpPr>
          <p:spPr bwMode="auto">
            <a:xfrm flipV="1">
              <a:off x="7500938" y="53562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79"/>
            <p:cNvCxnSpPr>
              <a:cxnSpLocks noChangeShapeType="1"/>
              <a:stCxn id="38928" idx="7"/>
              <a:endCxn id="38920" idx="3"/>
            </p:cNvCxnSpPr>
            <p:nvPr/>
          </p:nvCxnSpPr>
          <p:spPr bwMode="auto">
            <a:xfrm flipV="1">
              <a:off x="6815139" y="490061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AutoShape 80"/>
            <p:cNvCxnSpPr>
              <a:cxnSpLocks noChangeShapeType="1"/>
              <a:stCxn id="38921" idx="1"/>
              <a:endCxn id="38920" idx="5"/>
            </p:cNvCxnSpPr>
            <p:nvPr/>
          </p:nvCxnSpPr>
          <p:spPr bwMode="auto">
            <a:xfrm flipH="1" flipV="1">
              <a:off x="7337426" y="490061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8" name="Oval 81"/>
            <p:cNvSpPr>
              <a:spLocks noChangeArrowheads="1"/>
            </p:cNvSpPr>
            <p:nvPr/>
          </p:nvSpPr>
          <p:spPr bwMode="auto">
            <a:xfrm>
              <a:off x="6572251" y="51022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9" name="Rectangle 82"/>
            <p:cNvSpPr>
              <a:spLocks noChangeAspect="1" noChangeArrowheads="1"/>
            </p:cNvSpPr>
            <p:nvPr/>
          </p:nvSpPr>
          <p:spPr bwMode="auto">
            <a:xfrm>
              <a:off x="6350000" y="5614989"/>
              <a:ext cx="204788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30" name="Rectangle 83"/>
            <p:cNvSpPr>
              <a:spLocks noChangeAspect="1" noChangeArrowheads="1"/>
            </p:cNvSpPr>
            <p:nvPr/>
          </p:nvSpPr>
          <p:spPr bwMode="auto">
            <a:xfrm>
              <a:off x="6872289" y="5614989"/>
              <a:ext cx="204787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31" name="AutoShape 84"/>
            <p:cNvCxnSpPr>
              <a:cxnSpLocks noChangeShapeType="1"/>
              <a:stCxn id="38930" idx="0"/>
              <a:endCxn id="38928" idx="5"/>
            </p:cNvCxnSpPr>
            <p:nvPr/>
          </p:nvCxnSpPr>
          <p:spPr bwMode="auto">
            <a:xfrm flipH="1" flipV="1">
              <a:off x="6815139" y="53562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2" name="AutoShape 85"/>
            <p:cNvCxnSpPr>
              <a:cxnSpLocks noChangeShapeType="1"/>
              <a:stCxn id="38929" idx="0"/>
              <a:endCxn id="38928" idx="3"/>
            </p:cNvCxnSpPr>
            <p:nvPr/>
          </p:nvCxnSpPr>
          <p:spPr bwMode="auto">
            <a:xfrm flipV="1">
              <a:off x="6453189" y="53562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3" name="Oval 86"/>
            <p:cNvSpPr>
              <a:spLocks noChangeArrowheads="1"/>
            </p:cNvSpPr>
            <p:nvPr/>
          </p:nvSpPr>
          <p:spPr bwMode="auto">
            <a:xfrm>
              <a:off x="9213851" y="464820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34" name="Oval 87"/>
            <p:cNvSpPr>
              <a:spLocks noChangeArrowheads="1"/>
            </p:cNvSpPr>
            <p:nvPr/>
          </p:nvSpPr>
          <p:spPr bwMode="auto">
            <a:xfrm>
              <a:off x="9736138" y="51038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35" name="Rectangle 88"/>
            <p:cNvSpPr>
              <a:spLocks noChangeAspect="1" noChangeArrowheads="1"/>
            </p:cNvSpPr>
            <p:nvPr/>
          </p:nvSpPr>
          <p:spPr bwMode="auto">
            <a:xfrm>
              <a:off x="9517064" y="5616575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36" name="Rectangle 89"/>
            <p:cNvSpPr>
              <a:spLocks noChangeAspect="1" noChangeArrowheads="1"/>
            </p:cNvSpPr>
            <p:nvPr/>
          </p:nvSpPr>
          <p:spPr bwMode="auto">
            <a:xfrm>
              <a:off x="10037764" y="5616575"/>
              <a:ext cx="206375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37" name="AutoShape 90"/>
            <p:cNvCxnSpPr>
              <a:cxnSpLocks noChangeShapeType="1"/>
              <a:stCxn id="38936" idx="0"/>
              <a:endCxn id="38934" idx="5"/>
            </p:cNvCxnSpPr>
            <p:nvPr/>
          </p:nvCxnSpPr>
          <p:spPr bwMode="auto">
            <a:xfrm flipH="1" flipV="1">
              <a:off x="9980614" y="5357814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8" name="AutoShape 91"/>
            <p:cNvCxnSpPr>
              <a:cxnSpLocks noChangeShapeType="1"/>
              <a:stCxn id="38935" idx="0"/>
              <a:endCxn id="38934" idx="3"/>
            </p:cNvCxnSpPr>
            <p:nvPr/>
          </p:nvCxnSpPr>
          <p:spPr bwMode="auto">
            <a:xfrm flipV="1">
              <a:off x="9620251" y="5357814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9" name="AutoShape 92"/>
            <p:cNvCxnSpPr>
              <a:cxnSpLocks noChangeShapeType="1"/>
              <a:stCxn id="38941" idx="7"/>
              <a:endCxn id="38933" idx="3"/>
            </p:cNvCxnSpPr>
            <p:nvPr/>
          </p:nvCxnSpPr>
          <p:spPr bwMode="auto">
            <a:xfrm flipV="1">
              <a:off x="8934451" y="4902201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0" name="AutoShape 93"/>
            <p:cNvCxnSpPr>
              <a:cxnSpLocks noChangeShapeType="1"/>
              <a:stCxn id="38934" idx="1"/>
              <a:endCxn id="38933" idx="5"/>
            </p:cNvCxnSpPr>
            <p:nvPr/>
          </p:nvCxnSpPr>
          <p:spPr bwMode="auto">
            <a:xfrm flipH="1" flipV="1">
              <a:off x="9456739" y="4902201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41" name="Oval 94"/>
            <p:cNvSpPr>
              <a:spLocks noChangeArrowheads="1"/>
            </p:cNvSpPr>
            <p:nvPr/>
          </p:nvSpPr>
          <p:spPr bwMode="auto">
            <a:xfrm>
              <a:off x="8691563" y="51038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42" name="Rectangle 95"/>
            <p:cNvSpPr>
              <a:spLocks noChangeAspect="1" noChangeArrowheads="1"/>
            </p:cNvSpPr>
            <p:nvPr/>
          </p:nvSpPr>
          <p:spPr bwMode="auto">
            <a:xfrm>
              <a:off x="8469314" y="5616575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43" name="Rectangle 96"/>
            <p:cNvSpPr>
              <a:spLocks noChangeAspect="1" noChangeArrowheads="1"/>
            </p:cNvSpPr>
            <p:nvPr/>
          </p:nvSpPr>
          <p:spPr bwMode="auto">
            <a:xfrm>
              <a:off x="8991600" y="5616575"/>
              <a:ext cx="204788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44" name="AutoShape 97"/>
            <p:cNvCxnSpPr>
              <a:cxnSpLocks noChangeShapeType="1"/>
              <a:stCxn id="38943" idx="0"/>
              <a:endCxn id="38941" idx="5"/>
            </p:cNvCxnSpPr>
            <p:nvPr/>
          </p:nvCxnSpPr>
          <p:spPr bwMode="auto">
            <a:xfrm flipH="1" flipV="1">
              <a:off x="8934450" y="5357814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5" name="AutoShape 98"/>
            <p:cNvCxnSpPr>
              <a:cxnSpLocks noChangeShapeType="1"/>
              <a:stCxn id="38942" idx="0"/>
              <a:endCxn id="38941" idx="3"/>
            </p:cNvCxnSpPr>
            <p:nvPr/>
          </p:nvCxnSpPr>
          <p:spPr bwMode="auto">
            <a:xfrm flipV="1">
              <a:off x="8572500" y="5357814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511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2508</TotalTime>
  <Words>1371</Words>
  <Application>Microsoft Office PowerPoint</Application>
  <PresentationFormat>Widescreen</PresentationFormat>
  <Paragraphs>372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Courier New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Clip</vt:lpstr>
      <vt:lpstr>Chapter 11 Search Trees</vt:lpstr>
      <vt:lpstr>Binary Search Trees</vt:lpstr>
      <vt:lpstr>Search</vt:lpstr>
      <vt:lpstr>Insertion</vt:lpstr>
      <vt:lpstr>Exercise Binary Search Trees</vt:lpstr>
      <vt:lpstr>Deletion</vt:lpstr>
      <vt:lpstr>Deletion (cont.)</vt:lpstr>
      <vt:lpstr>Exercise Binary Search Trees</vt:lpstr>
      <vt:lpstr>Performance</vt:lpstr>
      <vt:lpstr>AVL Trees</vt:lpstr>
      <vt:lpstr>AVL Tree Definition</vt:lpstr>
      <vt:lpstr>Height of an AVL Tree</vt:lpstr>
      <vt:lpstr>Insertion in an AVL Tree</vt:lpstr>
      <vt:lpstr>Trinode Restructuring</vt:lpstr>
      <vt:lpstr>Insertion Example, continued</vt:lpstr>
      <vt:lpstr>Restructuring Single Rotations</vt:lpstr>
      <vt:lpstr>Restructuring Double Rotations</vt:lpstr>
      <vt:lpstr>Exercise AVL Trees</vt:lpstr>
      <vt:lpstr>Removal in an AVL Tree</vt:lpstr>
      <vt:lpstr>Rebalancing after a Removal</vt:lpstr>
      <vt:lpstr>Rebalancing after a Removal</vt:lpstr>
      <vt:lpstr>Exercise AVL Trees</vt:lpstr>
      <vt:lpstr>Running Times for AVL Trees</vt:lpstr>
      <vt:lpstr>Other Types of Self-balancing Trees</vt:lpstr>
      <vt:lpstr>Interview Question 1</vt:lpstr>
      <vt:lpstr>Interview Question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315</cp:revision>
  <dcterms:created xsi:type="dcterms:W3CDTF">2015-08-27T15:17:35Z</dcterms:created>
  <dcterms:modified xsi:type="dcterms:W3CDTF">2018-03-19T16:33:02Z</dcterms:modified>
</cp:coreProperties>
</file>