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350" r:id="rId2"/>
    <p:sldId id="351" r:id="rId3"/>
    <p:sldId id="352" r:id="rId4"/>
    <p:sldId id="353" r:id="rId5"/>
    <p:sldId id="354" r:id="rId6"/>
    <p:sldId id="355" r:id="rId7"/>
    <p:sldId id="356" r:id="rId8"/>
    <p:sldId id="357" r:id="rId9"/>
    <p:sldId id="358" r:id="rId10"/>
    <p:sldId id="359" r:id="rId11"/>
    <p:sldId id="360" r:id="rId12"/>
    <p:sldId id="361" r:id="rId13"/>
    <p:sldId id="36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17" autoAdjust="0"/>
    <p:restoredTop sz="94660"/>
  </p:normalViewPr>
  <p:slideViewPr>
    <p:cSldViewPr snapToGrid="0">
      <p:cViewPr varScale="1">
        <p:scale>
          <a:sx n="66" d="100"/>
          <a:sy n="66"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F84750-3B36-4A20-B2AE-EC4E53A62273}" type="datetimeFigureOut">
              <a:rPr lang="en-US" smtClean="0"/>
              <a:t>3/5/2018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5CB4A-9C59-44B7-9054-1BA6252E1963}" type="slidenum">
              <a:rPr lang="en-US" smtClean="0"/>
              <a:t>‹#›</a:t>
            </a:fld>
            <a:endParaRPr lang="en-US"/>
          </a:p>
        </p:txBody>
      </p:sp>
    </p:spTree>
    <p:extLst>
      <p:ext uri="{BB962C8B-B14F-4D97-AF65-F5344CB8AC3E}">
        <p14:creationId xmlns:p14="http://schemas.microsoft.com/office/powerpoint/2010/main" val="1181391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smtClean="0"/>
              <a:t>Analysis of Algorithms</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Analysis of Algorithms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Analysis of Algorithms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Analysis of Algorithms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Analysis of Algorithms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r>
              <a:rPr lang="en-US" smtClean="0"/>
              <a:t>© 2014 Goodrich, Tamassia, Goldwasser</a:t>
            </a:r>
            <a:endParaRPr lang="en-US" dirty="0"/>
          </a:p>
        </p:txBody>
      </p:sp>
      <p:sp>
        <p:nvSpPr>
          <p:cNvPr id="4" name="Footer Placeholder 3"/>
          <p:cNvSpPr>
            <a:spLocks noGrp="1"/>
          </p:cNvSpPr>
          <p:nvPr>
            <p:ph type="ftr" sz="quarter" idx="11"/>
          </p:nvPr>
        </p:nvSpPr>
        <p:spPr/>
        <p:txBody>
          <a:bodyPr/>
          <a:lstStyle/>
          <a:p>
            <a:r>
              <a:rPr lang="en-US" smtClean="0"/>
              <a:t>Analysis of Algorithms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r>
              <a:rPr lang="en-US" smtClean="0"/>
              <a:t>© 2014 Goodrich, Tamassia, Goldwasser</a:t>
            </a:r>
            <a:endParaRPr lang="en-US" dirty="0"/>
          </a:p>
        </p:txBody>
      </p:sp>
      <p:sp>
        <p:nvSpPr>
          <p:cNvPr id="4" name="Footer Placeholder 3"/>
          <p:cNvSpPr>
            <a:spLocks noGrp="1"/>
          </p:cNvSpPr>
          <p:nvPr>
            <p:ph type="ftr" sz="quarter" idx="11"/>
          </p:nvPr>
        </p:nvSpPr>
        <p:spPr/>
        <p:txBody>
          <a:bodyPr/>
          <a:lstStyle/>
          <a:p>
            <a:r>
              <a:rPr lang="en-US" smtClean="0"/>
              <a:t>Analysis of Algorithms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Analysis of Algorithms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Analysis of Algorithms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Analysis of Algorithms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Analysis of Algorithms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Analysis of Algorithms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 2014 Goodrich, Tamassia, Goldwasser</a:t>
            </a:r>
            <a:endParaRPr lang="en-US" dirty="0"/>
          </a:p>
        </p:txBody>
      </p:sp>
      <p:sp>
        <p:nvSpPr>
          <p:cNvPr id="8" name="Footer Placeholder 7"/>
          <p:cNvSpPr>
            <a:spLocks noGrp="1"/>
          </p:cNvSpPr>
          <p:nvPr>
            <p:ph type="ftr" sz="quarter" idx="11"/>
          </p:nvPr>
        </p:nvSpPr>
        <p:spPr/>
        <p:txBody>
          <a:bodyPr/>
          <a:lstStyle/>
          <a:p>
            <a:r>
              <a:rPr lang="en-US" smtClean="0"/>
              <a:t>Analysis of Algorithms</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 2014 Goodrich, Tamassia, Goldwasser</a:t>
            </a:r>
            <a:endParaRPr lang="en-US" dirty="0"/>
          </a:p>
        </p:txBody>
      </p:sp>
      <p:sp>
        <p:nvSpPr>
          <p:cNvPr id="4" name="Footer Placeholder 3"/>
          <p:cNvSpPr>
            <a:spLocks noGrp="1"/>
          </p:cNvSpPr>
          <p:nvPr>
            <p:ph type="ftr" sz="quarter" idx="11"/>
          </p:nvPr>
        </p:nvSpPr>
        <p:spPr/>
        <p:txBody>
          <a:bodyPr/>
          <a:lstStyle/>
          <a:p>
            <a:r>
              <a:rPr lang="en-US" smtClean="0"/>
              <a:t>Analysis of Algorithms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 2014 Goodrich, Tamassia, Goldwasser</a:t>
            </a:r>
            <a:endParaRPr lang="en-US" dirty="0"/>
          </a:p>
        </p:txBody>
      </p:sp>
      <p:sp>
        <p:nvSpPr>
          <p:cNvPr id="3" name="Footer Placeholder 2"/>
          <p:cNvSpPr>
            <a:spLocks noGrp="1"/>
          </p:cNvSpPr>
          <p:nvPr>
            <p:ph type="ftr" sz="quarter" idx="11"/>
          </p:nvPr>
        </p:nvSpPr>
        <p:spPr/>
        <p:txBody>
          <a:bodyPr/>
          <a:lstStyle/>
          <a:p>
            <a:r>
              <a:rPr lang="en-US" smtClean="0"/>
              <a:t>Analysis of Algorithms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Analysis of Algorithms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Analysis of Algorithms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r>
              <a:rPr lang="en-US" smtClean="0"/>
              <a:t>© 2014 Goodrich, Tamassia, Goldwasser</a:t>
            </a:r>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smtClean="0"/>
              <a:t>Analysis of Algorithms</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Development and testing</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016009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remember</a:t>
            </a:r>
            <a:endParaRPr lang="en-US" dirty="0"/>
          </a:p>
        </p:txBody>
      </p:sp>
      <p:sp>
        <p:nvSpPr>
          <p:cNvPr id="3" name="Content Placeholder 2"/>
          <p:cNvSpPr>
            <a:spLocks noGrp="1"/>
          </p:cNvSpPr>
          <p:nvPr>
            <p:ph idx="1"/>
          </p:nvPr>
        </p:nvSpPr>
        <p:spPr/>
        <p:txBody>
          <a:bodyPr/>
          <a:lstStyle/>
          <a:p>
            <a:r>
              <a:rPr lang="en-US" dirty="0" smtClean="0"/>
              <a:t>Always have code that compiles</a:t>
            </a:r>
          </a:p>
          <a:p>
            <a:r>
              <a:rPr lang="en-US" dirty="0" smtClean="0"/>
              <a:t>Test writing is an art that takes practice </a:t>
            </a:r>
            <a:br>
              <a:rPr lang="en-US" dirty="0" smtClean="0"/>
            </a:br>
            <a:r>
              <a:rPr lang="en-US" dirty="0" smtClean="0"/>
              <a:t>(and more learning!)</a:t>
            </a:r>
          </a:p>
          <a:p>
            <a:r>
              <a:rPr lang="en-US" dirty="0" smtClean="0"/>
              <a:t>Compile and test often!</a:t>
            </a:r>
            <a:endParaRPr lang="en-US" dirty="0"/>
          </a:p>
        </p:txBody>
      </p:sp>
      <p:pic>
        <p:nvPicPr>
          <p:cNvPr id="4098" name="Picture 2" descr="https://s-media-cache-ak0.pinimg.com/736x/f5/67/90/f567908f371063534eb9e60ce43d70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4870" y="431878"/>
            <a:ext cx="4238005" cy="5994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0229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Frameworks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Many frameworks exist </a:t>
            </a:r>
            <a:r>
              <a:rPr lang="en-US" dirty="0" err="1" smtClean="0"/>
              <a:t>CppUnit</a:t>
            </a:r>
            <a:r>
              <a:rPr lang="en-US" dirty="0" smtClean="0"/>
              <a:t>, JUnit, etc.</a:t>
            </a:r>
          </a:p>
          <a:p>
            <a:r>
              <a:rPr lang="en-US" dirty="0" smtClean="0"/>
              <a:t>We will be using a much more simple unit testing framework developed by me</a:t>
            </a:r>
          </a:p>
          <a:p>
            <a:pPr lvl="1"/>
            <a:r>
              <a:rPr lang="en-US" dirty="0" smtClean="0"/>
              <a:t>A unit test is a check of one behavior of one “unit” (e.g., function) of your code</a:t>
            </a:r>
          </a:p>
          <a:p>
            <a:pPr lvl="1"/>
            <a:r>
              <a:rPr lang="en-US" dirty="0" smtClean="0"/>
              <a:t>If you have downloaded the lab zip for today open it and look there</a:t>
            </a:r>
          </a:p>
          <a:p>
            <a:pPr lvl="1"/>
            <a:r>
              <a:rPr lang="en-US" dirty="0" smtClean="0"/>
              <a:t>Follows </a:t>
            </a:r>
            <a:r>
              <a:rPr lang="en-US" b="1" dirty="0" smtClean="0">
                <a:solidFill>
                  <a:schemeClr val="accent1"/>
                </a:solidFill>
              </a:rPr>
              <a:t>SETT</a:t>
            </a:r>
            <a:r>
              <a:rPr lang="en-US" dirty="0" smtClean="0"/>
              <a:t> – unit testing paradigm</a:t>
            </a:r>
          </a:p>
          <a:p>
            <a:pPr lvl="2"/>
            <a:r>
              <a:rPr lang="en-US" b="1" dirty="0" smtClean="0">
                <a:solidFill>
                  <a:schemeClr val="accent1"/>
                </a:solidFill>
              </a:rPr>
              <a:t>Setup</a:t>
            </a:r>
            <a:r>
              <a:rPr lang="en-US" dirty="0" smtClean="0"/>
              <a:t> – create data for input and predetermine the output</a:t>
            </a:r>
          </a:p>
          <a:p>
            <a:pPr lvl="2"/>
            <a:r>
              <a:rPr lang="en-US" b="1" dirty="0" smtClean="0">
                <a:solidFill>
                  <a:schemeClr val="accent1"/>
                </a:solidFill>
              </a:rPr>
              <a:t>Execute</a:t>
            </a:r>
            <a:r>
              <a:rPr lang="en-US" dirty="0" smtClean="0"/>
              <a:t> – call the function in question</a:t>
            </a:r>
          </a:p>
          <a:p>
            <a:pPr lvl="2"/>
            <a:r>
              <a:rPr lang="en-US" b="1" dirty="0" smtClean="0">
                <a:solidFill>
                  <a:schemeClr val="accent1"/>
                </a:solidFill>
              </a:rPr>
              <a:t>Test </a:t>
            </a:r>
            <a:r>
              <a:rPr lang="en-US" dirty="0" smtClean="0"/>
              <a:t>– analyze correctness and determine true/false for test</a:t>
            </a:r>
          </a:p>
          <a:p>
            <a:pPr lvl="2"/>
            <a:r>
              <a:rPr lang="en-US" b="1" dirty="0" smtClean="0">
                <a:solidFill>
                  <a:schemeClr val="accent1"/>
                </a:solidFill>
              </a:rPr>
              <a:t>Teardown</a:t>
            </a:r>
            <a:r>
              <a:rPr lang="en-US" dirty="0" smtClean="0"/>
              <a:t> – cleanup any data, close buffers, </a:t>
            </a:r>
            <a:r>
              <a:rPr lang="en-US" dirty="0" err="1" smtClean="0"/>
              <a:t>etc</a:t>
            </a:r>
            <a:endParaRPr lang="en-US" dirty="0" smtClean="0"/>
          </a:p>
        </p:txBody>
      </p:sp>
    </p:spTree>
    <p:extLst>
      <p:ext uri="{BB962C8B-B14F-4D97-AF65-F5344CB8AC3E}">
        <p14:creationId xmlns:p14="http://schemas.microsoft.com/office/powerpoint/2010/main" val="3586735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 example</a:t>
            </a:r>
            <a:endParaRPr lang="en-US" dirty="0"/>
          </a:p>
        </p:txBody>
      </p:sp>
      <p:sp>
        <p:nvSpPr>
          <p:cNvPr id="3" name="Content Placeholder 2"/>
          <p:cNvSpPr>
            <a:spLocks noGrp="1"/>
          </p:cNvSpPr>
          <p:nvPr>
            <p:ph idx="1"/>
          </p:nvPr>
        </p:nvSpPr>
        <p:spPr>
          <a:xfrm>
            <a:off x="1141412" y="2249486"/>
            <a:ext cx="9905999" cy="4519303"/>
          </a:xfrm>
        </p:spPr>
        <p:txBody>
          <a:bodyPr>
            <a:normAutofit fontScale="92500" lnSpcReduction="20000"/>
          </a:bodyPr>
          <a:lstStyle/>
          <a:p>
            <a:pPr marL="0" indent="0">
              <a:spcBef>
                <a:spcPts val="0"/>
              </a:spcBef>
              <a:buNone/>
            </a:pPr>
            <a:r>
              <a:rPr lang="en-US" b="1" dirty="0">
                <a:solidFill>
                  <a:schemeClr val="accent1"/>
                </a:solidFill>
                <a:latin typeface="Courier New" panose="02070309020205020404" pitchFamily="49" charset="0"/>
                <a:cs typeface="Courier New" panose="02070309020205020404" pitchFamily="49" charset="0"/>
              </a:rPr>
              <a:t>public static </a:t>
            </a:r>
            <a:r>
              <a:rPr lang="en-US" b="1" dirty="0" err="1">
                <a:solidFill>
                  <a:schemeClr val="accent1"/>
                </a:solidFill>
                <a:latin typeface="Courier New" panose="02070309020205020404" pitchFamily="49" charset="0"/>
                <a:cs typeface="Courier New" panose="02070309020205020404" pitchFamily="49" charset="0"/>
              </a:rPr>
              <a:t>b</a:t>
            </a:r>
            <a:r>
              <a:rPr lang="en-US" b="1" dirty="0" err="1" smtClean="0">
                <a:solidFill>
                  <a:schemeClr val="accent1"/>
                </a:solidFill>
                <a:latin typeface="Courier New" panose="02070309020205020404" pitchFamily="49" charset="0"/>
                <a:cs typeface="Courier New" panose="02070309020205020404" pitchFamily="49" charset="0"/>
              </a:rPr>
              <a:t>oolean</a:t>
            </a:r>
            <a:r>
              <a:rPr lang="en-US" b="1" dirty="0" smtClean="0">
                <a:solidFill>
                  <a:schemeClr val="accent1"/>
                </a:solidFill>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testSum</a:t>
            </a:r>
            <a:r>
              <a:rPr lang="en-US" dirty="0" smtClean="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//setup</a:t>
            </a:r>
            <a:endParaRPr lang="en-US" dirty="0">
              <a:solidFill>
                <a:schemeClr val="accent3"/>
              </a:solidFill>
              <a:latin typeface="Courier New" panose="02070309020205020404" pitchFamily="49" charset="0"/>
              <a:cs typeface="Courier New" panose="02070309020205020404" pitchFamily="49" charset="0"/>
            </a:endParaRP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a:solidFill>
                  <a:schemeClr val="accent1"/>
                </a:solidFill>
                <a:latin typeface="Courier New" panose="02070309020205020404" pitchFamily="49" charset="0"/>
                <a:cs typeface="Courier New" panose="02070309020205020404" pitchFamily="49" charset="0"/>
              </a:rPr>
              <a:t>double</a:t>
            </a:r>
            <a:r>
              <a:rPr lang="en-US" dirty="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arr</a:t>
            </a:r>
            <a:r>
              <a:rPr lang="en-US" dirty="0" smtClean="0">
                <a:latin typeface="Courier New" panose="02070309020205020404" pitchFamily="49" charset="0"/>
                <a:cs typeface="Courier New" panose="02070309020205020404" pitchFamily="49" charset="0"/>
              </a:rPr>
              <a:t> = {</a:t>
            </a:r>
            <a:r>
              <a:rPr lang="en-US" dirty="0">
                <a:solidFill>
                  <a:schemeClr val="accent2"/>
                </a:solidFill>
                <a:latin typeface="Courier New" panose="02070309020205020404" pitchFamily="49" charset="0"/>
                <a:cs typeface="Courier New" panose="02070309020205020404" pitchFamily="49" charset="0"/>
              </a:rPr>
              <a:t>0</a:t>
            </a:r>
            <a:r>
              <a:rPr lang="en-US" dirty="0">
                <a:latin typeface="Courier New" panose="02070309020205020404" pitchFamily="49" charset="0"/>
                <a:cs typeface="Courier New" panose="02070309020205020404" pitchFamily="49" charset="0"/>
              </a:rPr>
              <a:t>, </a:t>
            </a:r>
            <a:r>
              <a:rPr lang="en-US" dirty="0">
                <a:solidFill>
                  <a:schemeClr val="accent2"/>
                </a:solidFill>
                <a:latin typeface="Courier New" panose="02070309020205020404" pitchFamily="49" charset="0"/>
                <a:cs typeface="Courier New" panose="02070309020205020404" pitchFamily="49" charset="0"/>
              </a:rPr>
              <a:t>1</a:t>
            </a:r>
            <a:r>
              <a:rPr lang="en-US" dirty="0">
                <a:latin typeface="Courier New" panose="02070309020205020404" pitchFamily="49" charset="0"/>
                <a:cs typeface="Courier New" panose="02070309020205020404" pitchFamily="49" charset="0"/>
              </a:rPr>
              <a:t>, </a:t>
            </a:r>
            <a:r>
              <a:rPr lang="en-US" dirty="0">
                <a:solidFill>
                  <a:schemeClr val="accent2"/>
                </a:solidFill>
                <a:latin typeface="Courier New" panose="02070309020205020404" pitchFamily="49" charset="0"/>
                <a:cs typeface="Courier New" panose="02070309020205020404" pitchFamily="49" charset="0"/>
              </a:rPr>
              <a:t>1</a:t>
            </a:r>
            <a:r>
              <a:rPr lang="en-US" dirty="0">
                <a:latin typeface="Courier New" panose="02070309020205020404" pitchFamily="49" charset="0"/>
                <a:cs typeface="Courier New" panose="02070309020205020404" pitchFamily="49" charset="0"/>
              </a:rPr>
              <a:t>, </a:t>
            </a:r>
            <a:r>
              <a:rPr lang="en-US" dirty="0">
                <a:solidFill>
                  <a:schemeClr val="accent2"/>
                </a:solidFill>
                <a:latin typeface="Courier New" panose="02070309020205020404" pitchFamily="49" charset="0"/>
                <a:cs typeface="Courier New" panose="02070309020205020404" pitchFamily="49" charset="0"/>
              </a:rPr>
              <a:t>2</a:t>
            </a:r>
            <a:r>
              <a:rPr lang="en-US" dirty="0">
                <a:latin typeface="Courier New" panose="02070309020205020404" pitchFamily="49" charset="0"/>
                <a:cs typeface="Courier New" panose="02070309020205020404" pitchFamily="49" charset="0"/>
              </a:rPr>
              <a:t>, </a:t>
            </a:r>
            <a:r>
              <a:rPr lang="en-US" dirty="0">
                <a:solidFill>
                  <a:schemeClr val="accent2"/>
                </a:solidFill>
                <a:latin typeface="Courier New" panose="02070309020205020404" pitchFamily="49" charset="0"/>
                <a:cs typeface="Courier New" panose="02070309020205020404" pitchFamily="49" charset="0"/>
              </a:rPr>
              <a:t>3</a:t>
            </a:r>
            <a:r>
              <a:rPr lang="en-US" dirty="0">
                <a:latin typeface="Courier New" panose="02070309020205020404" pitchFamily="49" charset="0"/>
                <a:cs typeface="Courier New" panose="02070309020205020404" pitchFamily="49" charset="0"/>
              </a:rPr>
              <a:t>, </a:t>
            </a:r>
            <a:r>
              <a:rPr lang="en-US" dirty="0">
                <a:solidFill>
                  <a:schemeClr val="accent2"/>
                </a:solidFill>
                <a:latin typeface="Courier New" panose="02070309020205020404" pitchFamily="49" charset="0"/>
                <a:cs typeface="Courier New" panose="02070309020205020404" pitchFamily="49" charset="0"/>
              </a:rPr>
              <a:t>5</a:t>
            </a:r>
            <a:r>
              <a:rPr lang="en-US" dirty="0">
                <a:latin typeface="Courier New" panose="02070309020205020404" pitchFamily="49" charset="0"/>
                <a:cs typeface="Courier New" panose="02070309020205020404" pitchFamily="49" charset="0"/>
              </a:rPr>
              <a:t>, </a:t>
            </a:r>
            <a:r>
              <a:rPr lang="en-US" dirty="0">
                <a:solidFill>
                  <a:schemeClr val="accent2"/>
                </a:solidFill>
                <a:latin typeface="Courier New" panose="02070309020205020404" pitchFamily="49" charset="0"/>
                <a:cs typeface="Courier New" panose="02070309020205020404" pitchFamily="49" charset="0"/>
              </a:rPr>
              <a:t>8</a:t>
            </a:r>
            <a:r>
              <a:rPr lang="en-US" dirty="0" smtClean="0">
                <a:latin typeface="Courier New" panose="02070309020205020404" pitchFamily="49" charset="0"/>
                <a:cs typeface="Courier New" panose="02070309020205020404" pitchFamily="49" charset="0"/>
              </a:rPr>
              <a:t>};</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1"/>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ans</a:t>
            </a:r>
            <a:r>
              <a:rPr lang="en-US" dirty="0" smtClean="0">
                <a:latin typeface="Courier New" panose="02070309020205020404" pitchFamily="49" charset="0"/>
                <a:cs typeface="Courier New" panose="02070309020205020404" pitchFamily="49" charset="0"/>
              </a:rPr>
              <a:t> = </a:t>
            </a:r>
            <a:r>
              <a:rPr lang="en-US" dirty="0" smtClean="0">
                <a:solidFill>
                  <a:schemeClr val="accent2"/>
                </a:solidFill>
                <a:latin typeface="Courier New" panose="02070309020205020404" pitchFamily="49" charset="0"/>
                <a:cs typeface="Courier New" panose="02070309020205020404" pitchFamily="49" charset="0"/>
              </a:rPr>
              <a:t>20</a:t>
            </a:r>
            <a:r>
              <a:rPr lang="en-US" dirty="0" smtClean="0">
                <a:latin typeface="Courier New" panose="02070309020205020404" pitchFamily="49" charset="0"/>
                <a:cs typeface="Courier New" panose="02070309020205020404" pitchFamily="49" charset="0"/>
              </a:rPr>
              <a:t>;</a:t>
            </a: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//execute</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s = sum(</a:t>
            </a:r>
            <a:r>
              <a:rPr lang="en-US" dirty="0" err="1" smtClean="0">
                <a:latin typeface="Courier New" panose="02070309020205020404" pitchFamily="49" charset="0"/>
                <a:cs typeface="Courier New" panose="02070309020205020404" pitchFamily="49" charset="0"/>
              </a:rPr>
              <a:t>arr</a:t>
            </a:r>
            <a:r>
              <a:rPr lang="en-US" dirty="0" smtClean="0">
                <a:latin typeface="Courier New" panose="02070309020205020404" pitchFamily="49" charset="0"/>
                <a:cs typeface="Courier New" panose="02070309020205020404" pitchFamily="49" charset="0"/>
              </a:rPr>
              <a:t>);</a:t>
            </a: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//test</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return</a:t>
            </a:r>
            <a:r>
              <a:rPr lang="en-US" dirty="0" smtClean="0">
                <a:latin typeface="Courier New" panose="02070309020205020404" pitchFamily="49" charset="0"/>
                <a:cs typeface="Courier New" panose="02070309020205020404" pitchFamily="49" charset="0"/>
              </a:rPr>
              <a:t> s == </a:t>
            </a:r>
            <a:r>
              <a:rPr lang="en-US" dirty="0" err="1" smtClean="0">
                <a:latin typeface="Courier New" panose="02070309020205020404" pitchFamily="49" charset="0"/>
                <a:cs typeface="Courier New" panose="02070309020205020404" pitchFamily="49" charset="0"/>
              </a:rPr>
              <a:t>ans</a:t>
            </a:r>
            <a:r>
              <a:rPr lang="en-US" dirty="0" smtClean="0">
                <a:latin typeface="Courier New" panose="02070309020205020404" pitchFamily="49" charset="0"/>
                <a:cs typeface="Courier New" panose="02070309020205020404" pitchFamily="49" charset="0"/>
              </a:rPr>
              <a:t>;</a:t>
            </a:r>
          </a:p>
          <a:p>
            <a:pPr marL="0" indent="0">
              <a:spcBef>
                <a:spcPts val="0"/>
              </a:spcBef>
              <a:buNone/>
            </a:pPr>
            <a:endParaRPr lang="en-US" dirty="0" smtClean="0">
              <a:latin typeface="Courier New" panose="02070309020205020404" pitchFamily="49" charset="0"/>
              <a:cs typeface="Courier New" panose="02070309020205020404" pitchFamily="49" charset="0"/>
            </a:endParaRP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//teardown – here is empty</a:t>
            </a:r>
            <a:endParaRPr lang="en-US" dirty="0">
              <a:solidFill>
                <a:schemeClr val="accent3"/>
              </a:solidFill>
              <a:latin typeface="Courier New" panose="02070309020205020404" pitchFamily="49" charset="0"/>
              <a:cs typeface="Courier New" panose="02070309020205020404" pitchFamily="49" charset="0"/>
            </a:endParaRPr>
          </a:p>
          <a:p>
            <a:pPr marL="0" indent="0">
              <a:spcBef>
                <a:spcPts val="0"/>
              </a:spcBef>
              <a:buNone/>
            </a:pP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46990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TDD - Exercise</a:t>
            </a:r>
            <a:endParaRPr lang="en-US" dirty="0"/>
          </a:p>
        </p:txBody>
      </p:sp>
      <p:sp>
        <p:nvSpPr>
          <p:cNvPr id="3" name="Content Placeholder 2"/>
          <p:cNvSpPr>
            <a:spLocks noGrp="1"/>
          </p:cNvSpPr>
          <p:nvPr>
            <p:ph idx="1"/>
          </p:nvPr>
        </p:nvSpPr>
        <p:spPr/>
        <p:txBody>
          <a:bodyPr/>
          <a:lstStyle/>
          <a:p>
            <a:r>
              <a:rPr lang="en-US" dirty="0" smtClean="0"/>
              <a:t>Write a Java function to find the </a:t>
            </a:r>
            <a:r>
              <a:rPr lang="en-US" dirty="0" smtClean="0"/>
              <a:t>median </a:t>
            </a:r>
            <a:r>
              <a:rPr lang="en-US" dirty="0" smtClean="0"/>
              <a:t>of an array of integers</a:t>
            </a:r>
          </a:p>
          <a:p>
            <a:pPr lvl="1"/>
            <a:r>
              <a:rPr lang="en-US" dirty="0" smtClean="0"/>
              <a:t>Do test driven development, starting with a good unit </a:t>
            </a:r>
            <a:r>
              <a:rPr lang="en-US" dirty="0" smtClean="0"/>
              <a:t>test(s)</a:t>
            </a:r>
            <a:endParaRPr lang="en-US" dirty="0" smtClean="0"/>
          </a:p>
          <a:p>
            <a:pPr lvl="1"/>
            <a:r>
              <a:rPr lang="en-US" dirty="0" smtClean="0"/>
              <a:t>After test is created and checked, code the function</a:t>
            </a:r>
          </a:p>
          <a:p>
            <a:r>
              <a:rPr lang="en-US" dirty="0" smtClean="0"/>
              <a:t>Pair </a:t>
            </a:r>
            <a:r>
              <a:rPr lang="en-US" dirty="0" smtClean="0"/>
              <a:t>program</a:t>
            </a:r>
          </a:p>
          <a:p>
            <a:r>
              <a:rPr lang="en-US" dirty="0" smtClean="0"/>
              <a:t>Once completed, you should use the extra time to work on Programming Assignment 5</a:t>
            </a:r>
            <a:endParaRPr lang="en-US" dirty="0"/>
          </a:p>
        </p:txBody>
      </p:sp>
    </p:spTree>
    <p:extLst>
      <p:ext uri="{BB962C8B-B14F-4D97-AF65-F5344CB8AC3E}">
        <p14:creationId xmlns:p14="http://schemas.microsoft.com/office/powerpoint/2010/main" val="3382211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(one out of many perspectives)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Solve</a:t>
            </a:r>
          </a:p>
          <a:p>
            <a:pPr marL="457200" indent="-457200">
              <a:buFont typeface="+mj-lt"/>
              <a:buAutoNum type="arabicPeriod"/>
            </a:pPr>
            <a:r>
              <a:rPr lang="en-US" dirty="0" smtClean="0"/>
              <a:t>Implement</a:t>
            </a:r>
          </a:p>
          <a:p>
            <a:pPr marL="914400" lvl="1" indent="-457200">
              <a:buFont typeface="+mj-lt"/>
              <a:buAutoNum type="arabicPeriod"/>
            </a:pPr>
            <a:r>
              <a:rPr lang="en-US" dirty="0" smtClean="0"/>
              <a:t>Write test</a:t>
            </a:r>
          </a:p>
          <a:p>
            <a:pPr marL="914400" lvl="1" indent="-457200">
              <a:buFont typeface="+mj-lt"/>
              <a:buAutoNum type="arabicPeriod"/>
            </a:pPr>
            <a:r>
              <a:rPr lang="en-US" dirty="0" smtClean="0"/>
              <a:t>Write code</a:t>
            </a:r>
          </a:p>
          <a:p>
            <a:pPr marL="914400" lvl="1" indent="-457200">
              <a:buFont typeface="+mj-lt"/>
              <a:buAutoNum type="arabicPeriod"/>
            </a:pPr>
            <a:r>
              <a:rPr lang="en-US" dirty="0" smtClean="0"/>
              <a:t>Repeat</a:t>
            </a:r>
          </a:p>
          <a:p>
            <a:pPr marL="457200" indent="-457200">
              <a:buFont typeface="+mj-lt"/>
              <a:buAutoNum type="arabicPeriod"/>
            </a:pPr>
            <a:r>
              <a:rPr lang="en-US" dirty="0" smtClean="0"/>
              <a:t>Integrate</a:t>
            </a:r>
          </a:p>
          <a:p>
            <a:pPr marL="457200" indent="-457200">
              <a:buFont typeface="+mj-lt"/>
              <a:buAutoNum type="arabicPeriod"/>
            </a:pPr>
            <a:r>
              <a:rPr lang="en-US" dirty="0" smtClean="0"/>
              <a:t>Release</a:t>
            </a:r>
          </a:p>
        </p:txBody>
      </p:sp>
    </p:spTree>
    <p:extLst>
      <p:ext uri="{BB962C8B-B14F-4D97-AF65-F5344CB8AC3E}">
        <p14:creationId xmlns:p14="http://schemas.microsoft.com/office/powerpoint/2010/main" val="11762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Driven Development (TDD)</a:t>
            </a:r>
            <a:endParaRPr lang="en-US" dirty="0"/>
          </a:p>
        </p:txBody>
      </p:sp>
      <p:sp>
        <p:nvSpPr>
          <p:cNvPr id="3" name="Content Placeholder 2"/>
          <p:cNvSpPr>
            <a:spLocks noGrp="1"/>
          </p:cNvSpPr>
          <p:nvPr>
            <p:ph idx="1"/>
          </p:nvPr>
        </p:nvSpPr>
        <p:spPr/>
        <p:txBody>
          <a:bodyPr/>
          <a:lstStyle/>
          <a:p>
            <a:endParaRPr lang="en-US"/>
          </a:p>
        </p:txBody>
      </p:sp>
      <p:pic>
        <p:nvPicPr>
          <p:cNvPr id="1026" name="Picture 2" descr="https://upload.wikimedia.org/wikipedia/commons/9/9c/Test-driven_developm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1412" y="1996727"/>
            <a:ext cx="6505575" cy="46672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cdn.electric-cloud.com/wp-content/uploads/test-driven-developmen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7615" y="2696814"/>
            <a:ext cx="3533775" cy="3267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99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oversimplified.net/comics/2011-04-28.tdd_.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037" y="1619913"/>
            <a:ext cx="10560748" cy="4171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5533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Example</a:t>
            </a:r>
            <a:endParaRPr lang="en-US" dirty="0"/>
          </a:p>
        </p:txBody>
      </p:sp>
      <p:sp>
        <p:nvSpPr>
          <p:cNvPr id="3" name="Content Placeholder 2"/>
          <p:cNvSpPr>
            <a:spLocks noGrp="1"/>
          </p:cNvSpPr>
          <p:nvPr>
            <p:ph idx="1"/>
          </p:nvPr>
        </p:nvSpPr>
        <p:spPr/>
        <p:txBody>
          <a:bodyPr/>
          <a:lstStyle/>
          <a:p>
            <a:r>
              <a:rPr lang="en-US" dirty="0" smtClean="0"/>
              <a:t>Lets practice some TDD on the following example</a:t>
            </a:r>
            <a:r>
              <a:rPr lang="en-US" dirty="0"/>
              <a:t/>
            </a:r>
            <a:br>
              <a:rPr lang="en-US" dirty="0"/>
            </a:br>
            <a:r>
              <a:rPr lang="en-US" dirty="0" smtClean="0"/>
              <a:t/>
            </a:r>
            <a:br>
              <a:rPr lang="en-US" dirty="0" smtClean="0"/>
            </a:br>
            <a:r>
              <a:rPr lang="en-US" b="1" i="1" dirty="0" smtClean="0"/>
              <a:t>Your project manager at </a:t>
            </a:r>
            <a:r>
              <a:rPr lang="en-US" b="1" i="1" dirty="0" err="1" smtClean="0"/>
              <a:t>BusyBody</a:t>
            </a:r>
            <a:r>
              <a:rPr lang="en-US" b="1" i="1" dirty="0" smtClean="0"/>
              <a:t> </a:t>
            </a:r>
            <a:r>
              <a:rPr lang="en-US" b="1" i="1" dirty="0" err="1" smtClean="0"/>
              <a:t>Inc</a:t>
            </a:r>
            <a:r>
              <a:rPr lang="en-US" b="1" i="1" dirty="0" smtClean="0"/>
              <a:t> says he needs a feature implemented which determines the total amount of time a worker at the company spends at their desk. He says the number of hours each day is already being measured and is stored in an internal array in the code base.</a:t>
            </a:r>
          </a:p>
        </p:txBody>
      </p:sp>
    </p:spTree>
    <p:extLst>
      <p:ext uri="{BB962C8B-B14F-4D97-AF65-F5344CB8AC3E}">
        <p14:creationId xmlns:p14="http://schemas.microsoft.com/office/powerpoint/2010/main" val="3776666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Example</a:t>
            </a:r>
            <a:endParaRPr lang="en-US" dirty="0"/>
          </a:p>
        </p:txBody>
      </p:sp>
      <p:sp>
        <p:nvSpPr>
          <p:cNvPr id="3" name="Content Placeholder 2"/>
          <p:cNvSpPr>
            <a:spLocks noGrp="1"/>
          </p:cNvSpPr>
          <p:nvPr>
            <p:ph idx="1"/>
          </p:nvPr>
        </p:nvSpPr>
        <p:spPr/>
        <p:txBody>
          <a:bodyPr/>
          <a:lstStyle/>
          <a:p>
            <a:r>
              <a:rPr lang="en-US" dirty="0" smtClean="0"/>
              <a:t>How do we solve this?</a:t>
            </a:r>
            <a:endParaRPr lang="en-US" dirty="0"/>
          </a:p>
          <a:p>
            <a:pPr lvl="1"/>
            <a:r>
              <a:rPr lang="en-US" dirty="0" smtClean="0"/>
              <a:t>Compute the sum!</a:t>
            </a:r>
            <a:endParaRPr lang="en-US" dirty="0"/>
          </a:p>
        </p:txBody>
      </p:sp>
    </p:spTree>
    <p:extLst>
      <p:ext uri="{BB962C8B-B14F-4D97-AF65-F5344CB8AC3E}">
        <p14:creationId xmlns:p14="http://schemas.microsoft.com/office/powerpoint/2010/main" val="1526116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Example</a:t>
            </a:r>
            <a:endParaRPr lang="en-US" dirty="0"/>
          </a:p>
        </p:txBody>
      </p:sp>
      <p:sp>
        <p:nvSpPr>
          <p:cNvPr id="3" name="Content Placeholder 2"/>
          <p:cNvSpPr>
            <a:spLocks noGrp="1"/>
          </p:cNvSpPr>
          <p:nvPr>
            <p:ph idx="1"/>
          </p:nvPr>
        </p:nvSpPr>
        <p:spPr>
          <a:xfrm>
            <a:off x="1141412" y="2249486"/>
            <a:ext cx="10333193" cy="4608513"/>
          </a:xfrm>
        </p:spPr>
        <p:txBody>
          <a:bodyPr>
            <a:normAutofit/>
          </a:bodyPr>
          <a:lstStyle/>
          <a:p>
            <a:r>
              <a:rPr lang="en-US" dirty="0" smtClean="0"/>
              <a:t>First we write a test</a:t>
            </a:r>
          </a:p>
          <a:p>
            <a:pPr lvl="1"/>
            <a:r>
              <a:rPr lang="en-US" dirty="0" smtClean="0"/>
              <a:t>in other words, set up the scaffolding of the code instead of a function which you don’t know if it works or not – and continue to struggle finding bugs</a:t>
            </a:r>
          </a:p>
          <a:p>
            <a:pPr marL="0" indent="0">
              <a:spcBef>
                <a:spcPts val="0"/>
              </a:spcBef>
              <a:buNone/>
            </a:pPr>
            <a:endParaRPr lang="en-US" sz="1400" dirty="0" smtClean="0">
              <a:latin typeface="Courier New" panose="02070309020205020404" pitchFamily="49" charset="0"/>
              <a:cs typeface="Courier New" panose="02070309020205020404" pitchFamily="49" charset="0"/>
            </a:endParaRPr>
          </a:p>
          <a:p>
            <a:pPr marL="0" indent="0">
              <a:spcBef>
                <a:spcPts val="0"/>
              </a:spcBef>
              <a:buNone/>
            </a:pPr>
            <a:r>
              <a:rPr lang="en-US" sz="1400" b="1" dirty="0">
                <a:solidFill>
                  <a:schemeClr val="accent1"/>
                </a:solidFill>
                <a:latin typeface="Courier New" panose="02070309020205020404" pitchFamily="49" charset="0"/>
                <a:cs typeface="Courier New" panose="02070309020205020404" pitchFamily="49" charset="0"/>
              </a:rPr>
              <a:t>p</a:t>
            </a:r>
            <a:r>
              <a:rPr lang="en-US" sz="1400" b="1" dirty="0" smtClean="0">
                <a:solidFill>
                  <a:schemeClr val="accent1"/>
                </a:solidFill>
                <a:latin typeface="Courier New" panose="02070309020205020404" pitchFamily="49" charset="0"/>
                <a:cs typeface="Courier New" panose="02070309020205020404" pitchFamily="49" charset="0"/>
              </a:rPr>
              <a:t>ublic static double </a:t>
            </a:r>
            <a:r>
              <a:rPr lang="en-US" sz="1400" dirty="0" smtClean="0">
                <a:latin typeface="Courier New" panose="02070309020205020404" pitchFamily="49" charset="0"/>
                <a:cs typeface="Courier New" panose="02070309020205020404" pitchFamily="49" charset="0"/>
              </a:rPr>
              <a:t>sum(</a:t>
            </a:r>
            <a:r>
              <a:rPr lang="en-US" sz="1400" b="1" dirty="0" smtClean="0">
                <a:solidFill>
                  <a:schemeClr val="accent1"/>
                </a:solidFill>
                <a:latin typeface="Courier New" panose="02070309020205020404" pitchFamily="49" charset="0"/>
                <a:cs typeface="Courier New" panose="02070309020205020404" pitchFamily="49" charset="0"/>
              </a:rPr>
              <a:t>double</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arr</a:t>
            </a:r>
            <a:r>
              <a:rPr lang="en-US" sz="1400" dirty="0" smtClean="0">
                <a:latin typeface="Courier New" panose="02070309020205020404" pitchFamily="49" charset="0"/>
                <a:cs typeface="Courier New" panose="02070309020205020404" pitchFamily="49" charset="0"/>
              </a:rPr>
              <a:t>) {</a:t>
            </a:r>
          </a:p>
          <a:p>
            <a:pPr marL="0" indent="0">
              <a:spcBef>
                <a:spcPts val="0"/>
              </a:spcBef>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a:t>
            </a:r>
            <a:r>
              <a:rPr lang="en-US" sz="1400" b="1" dirty="0" smtClean="0">
                <a:solidFill>
                  <a:schemeClr val="accent1"/>
                </a:solidFill>
                <a:latin typeface="Courier New" panose="02070309020205020404" pitchFamily="49" charset="0"/>
                <a:cs typeface="Courier New" panose="02070309020205020404" pitchFamily="49" charset="0"/>
              </a:rPr>
              <a:t>return</a:t>
            </a:r>
            <a:r>
              <a:rPr lang="en-US" sz="1400" dirty="0" smtClean="0">
                <a:latin typeface="Courier New" panose="02070309020205020404" pitchFamily="49" charset="0"/>
                <a:cs typeface="Courier New" panose="02070309020205020404" pitchFamily="49" charset="0"/>
              </a:rPr>
              <a:t> </a:t>
            </a:r>
            <a:r>
              <a:rPr lang="en-US" sz="1400" b="1" dirty="0" err="1" smtClean="0">
                <a:latin typeface="Courier New" panose="02070309020205020404" pitchFamily="49" charset="0"/>
                <a:cs typeface="Courier New" panose="02070309020205020404" pitchFamily="49" charset="0"/>
              </a:rPr>
              <a:t>Double</a:t>
            </a:r>
            <a:r>
              <a:rPr lang="en-US" sz="1400" dirty="0" err="1" smtClean="0">
                <a:latin typeface="Courier New" panose="02070309020205020404" pitchFamily="49" charset="0"/>
                <a:cs typeface="Courier New" panose="02070309020205020404" pitchFamily="49" charset="0"/>
              </a:rPr>
              <a:t>.POSITIVE_INFINITY</a:t>
            </a:r>
            <a:r>
              <a:rPr lang="en-US" sz="1400" dirty="0" smtClean="0">
                <a:latin typeface="Courier New" panose="02070309020205020404" pitchFamily="49" charset="0"/>
                <a:cs typeface="Courier New" panose="02070309020205020404" pitchFamily="49" charset="0"/>
              </a:rPr>
              <a:t>; </a:t>
            </a:r>
            <a:r>
              <a:rPr lang="en-US" sz="1400" dirty="0" smtClean="0">
                <a:solidFill>
                  <a:schemeClr val="accent3"/>
                </a:solidFill>
                <a:latin typeface="Courier New" panose="02070309020205020404" pitchFamily="49" charset="0"/>
                <a:cs typeface="Courier New" panose="02070309020205020404" pitchFamily="49" charset="0"/>
              </a:rPr>
              <a:t>//note this clearly does not work and is thus failing</a:t>
            </a:r>
          </a:p>
          <a:p>
            <a:pPr marL="0" indent="0">
              <a:spcBef>
                <a:spcPts val="0"/>
              </a:spcBef>
              <a:buNone/>
            </a:pPr>
            <a:r>
              <a:rPr lang="en-US" sz="1400" dirty="0" smtClean="0">
                <a:latin typeface="Courier New" panose="02070309020205020404" pitchFamily="49" charset="0"/>
                <a:cs typeface="Courier New" panose="02070309020205020404" pitchFamily="49" charset="0"/>
              </a:rPr>
              <a:t>}</a:t>
            </a:r>
          </a:p>
          <a:p>
            <a:pPr marL="0" indent="0">
              <a:spcBef>
                <a:spcPts val="0"/>
              </a:spcBef>
              <a:buNone/>
            </a:pPr>
            <a:endParaRPr lang="en-US" sz="1400" dirty="0" smtClean="0">
              <a:latin typeface="Courier New" panose="02070309020205020404" pitchFamily="49" charset="0"/>
              <a:cs typeface="Courier New" panose="02070309020205020404" pitchFamily="49" charset="0"/>
            </a:endParaRPr>
          </a:p>
          <a:p>
            <a:pPr marL="0" indent="0">
              <a:spcBef>
                <a:spcPts val="0"/>
              </a:spcBef>
              <a:buNone/>
            </a:pPr>
            <a:r>
              <a:rPr lang="en-US" sz="1400" b="1" dirty="0">
                <a:solidFill>
                  <a:schemeClr val="accent1"/>
                </a:solidFill>
                <a:latin typeface="Courier New" panose="02070309020205020404" pitchFamily="49" charset="0"/>
                <a:cs typeface="Courier New" panose="02070309020205020404" pitchFamily="49" charset="0"/>
              </a:rPr>
              <a:t>p</a:t>
            </a:r>
            <a:r>
              <a:rPr lang="en-US" sz="1400" b="1" dirty="0" smtClean="0">
                <a:solidFill>
                  <a:schemeClr val="accent1"/>
                </a:solidFill>
                <a:latin typeface="Courier New" panose="02070309020205020404" pitchFamily="49" charset="0"/>
                <a:cs typeface="Courier New" panose="02070309020205020404" pitchFamily="49" charset="0"/>
              </a:rPr>
              <a:t>ublic static void </a:t>
            </a:r>
            <a:r>
              <a:rPr lang="en-US" sz="1400" dirty="0" smtClean="0">
                <a:latin typeface="Courier New" panose="02070309020205020404" pitchFamily="49" charset="0"/>
                <a:cs typeface="Courier New" panose="02070309020205020404" pitchFamily="49" charset="0"/>
              </a:rPr>
              <a:t>main() {</a:t>
            </a:r>
          </a:p>
          <a:p>
            <a:pPr marL="0" indent="0">
              <a:spcBef>
                <a:spcPts val="0"/>
              </a:spcBef>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a:t>
            </a:r>
            <a:r>
              <a:rPr lang="en-US" sz="1400" b="1" dirty="0" smtClean="0">
                <a:solidFill>
                  <a:schemeClr val="accent1"/>
                </a:solidFill>
                <a:latin typeface="Courier New" panose="02070309020205020404" pitchFamily="49" charset="0"/>
                <a:cs typeface="Courier New" panose="02070309020205020404" pitchFamily="49" charset="0"/>
              </a:rPr>
              <a:t>double</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arr</a:t>
            </a:r>
            <a:r>
              <a:rPr lang="en-US" sz="1400" dirty="0" smtClean="0">
                <a:latin typeface="Courier New" panose="02070309020205020404" pitchFamily="49" charset="0"/>
                <a:cs typeface="Courier New" panose="02070309020205020404" pitchFamily="49" charset="0"/>
              </a:rPr>
              <a:t> = {</a:t>
            </a:r>
            <a:r>
              <a:rPr lang="en-US" sz="1400" dirty="0" smtClean="0">
                <a:solidFill>
                  <a:schemeClr val="accent2"/>
                </a:solidFill>
                <a:latin typeface="Courier New" panose="02070309020205020404" pitchFamily="49" charset="0"/>
                <a:cs typeface="Courier New" panose="02070309020205020404" pitchFamily="49" charset="0"/>
              </a:rPr>
              <a:t>0</a:t>
            </a:r>
            <a:r>
              <a:rPr lang="en-US" sz="1400" dirty="0" smtClean="0">
                <a:latin typeface="Courier New" panose="02070309020205020404" pitchFamily="49" charset="0"/>
                <a:cs typeface="Courier New" panose="02070309020205020404" pitchFamily="49" charset="0"/>
              </a:rPr>
              <a:t>, </a:t>
            </a:r>
            <a:r>
              <a:rPr lang="en-US" sz="1400" dirty="0" smtClean="0">
                <a:solidFill>
                  <a:schemeClr val="accent2"/>
                </a:solidFill>
                <a:latin typeface="Courier New" panose="02070309020205020404" pitchFamily="49" charset="0"/>
                <a:cs typeface="Courier New" panose="02070309020205020404" pitchFamily="49" charset="0"/>
              </a:rPr>
              <a:t>1</a:t>
            </a:r>
            <a:r>
              <a:rPr lang="en-US" sz="1400" dirty="0" smtClean="0">
                <a:latin typeface="Courier New" panose="02070309020205020404" pitchFamily="49" charset="0"/>
                <a:cs typeface="Courier New" panose="02070309020205020404" pitchFamily="49" charset="0"/>
              </a:rPr>
              <a:t>, </a:t>
            </a:r>
            <a:r>
              <a:rPr lang="en-US" sz="1400" dirty="0" smtClean="0">
                <a:solidFill>
                  <a:schemeClr val="accent2"/>
                </a:solidFill>
                <a:latin typeface="Courier New" panose="02070309020205020404" pitchFamily="49" charset="0"/>
                <a:cs typeface="Courier New" panose="02070309020205020404" pitchFamily="49" charset="0"/>
              </a:rPr>
              <a:t>1</a:t>
            </a:r>
            <a:r>
              <a:rPr lang="en-US" sz="1400" dirty="0" smtClean="0">
                <a:latin typeface="Courier New" panose="02070309020205020404" pitchFamily="49" charset="0"/>
                <a:cs typeface="Courier New" panose="02070309020205020404" pitchFamily="49" charset="0"/>
              </a:rPr>
              <a:t>, </a:t>
            </a:r>
            <a:r>
              <a:rPr lang="en-US" sz="1400" dirty="0" smtClean="0">
                <a:solidFill>
                  <a:schemeClr val="accent2"/>
                </a:solidFill>
                <a:latin typeface="Courier New" panose="02070309020205020404" pitchFamily="49" charset="0"/>
                <a:cs typeface="Courier New" panose="02070309020205020404" pitchFamily="49" charset="0"/>
              </a:rPr>
              <a:t>2</a:t>
            </a:r>
            <a:r>
              <a:rPr lang="en-US" sz="1400" dirty="0" smtClean="0">
                <a:latin typeface="Courier New" panose="02070309020205020404" pitchFamily="49" charset="0"/>
                <a:cs typeface="Courier New" panose="02070309020205020404" pitchFamily="49" charset="0"/>
              </a:rPr>
              <a:t>, </a:t>
            </a:r>
            <a:r>
              <a:rPr lang="en-US" sz="1400" dirty="0" smtClean="0">
                <a:solidFill>
                  <a:schemeClr val="accent2"/>
                </a:solidFill>
                <a:latin typeface="Courier New" panose="02070309020205020404" pitchFamily="49" charset="0"/>
                <a:cs typeface="Courier New" panose="02070309020205020404" pitchFamily="49" charset="0"/>
              </a:rPr>
              <a:t>3</a:t>
            </a:r>
            <a:r>
              <a:rPr lang="en-US" sz="1400" dirty="0" smtClean="0">
                <a:latin typeface="Courier New" panose="02070309020205020404" pitchFamily="49" charset="0"/>
                <a:cs typeface="Courier New" panose="02070309020205020404" pitchFamily="49" charset="0"/>
              </a:rPr>
              <a:t>, </a:t>
            </a:r>
            <a:r>
              <a:rPr lang="en-US" sz="1400" dirty="0" smtClean="0">
                <a:solidFill>
                  <a:schemeClr val="accent2"/>
                </a:solidFill>
                <a:latin typeface="Courier New" panose="02070309020205020404" pitchFamily="49" charset="0"/>
                <a:cs typeface="Courier New" panose="02070309020205020404" pitchFamily="49" charset="0"/>
              </a:rPr>
              <a:t>5</a:t>
            </a:r>
            <a:r>
              <a:rPr lang="en-US" sz="1400" dirty="0" smtClean="0">
                <a:latin typeface="Courier New" panose="02070309020205020404" pitchFamily="49" charset="0"/>
                <a:cs typeface="Courier New" panose="02070309020205020404" pitchFamily="49" charset="0"/>
              </a:rPr>
              <a:t>, </a:t>
            </a:r>
            <a:r>
              <a:rPr lang="en-US" sz="1400" dirty="0" smtClean="0">
                <a:solidFill>
                  <a:schemeClr val="accent2"/>
                </a:solidFill>
                <a:latin typeface="Courier New" panose="02070309020205020404" pitchFamily="49" charset="0"/>
                <a:cs typeface="Courier New" panose="02070309020205020404" pitchFamily="49" charset="0"/>
              </a:rPr>
              <a:t>8</a:t>
            </a:r>
            <a:r>
              <a:rPr lang="en-US" sz="1400" dirty="0" smtClean="0">
                <a:latin typeface="Courier New" panose="02070309020205020404" pitchFamily="49" charset="0"/>
                <a:cs typeface="Courier New" panose="02070309020205020404" pitchFamily="49" charset="0"/>
              </a:rPr>
              <a:t>};</a:t>
            </a:r>
          </a:p>
          <a:p>
            <a:pPr marL="0" indent="0">
              <a:spcBef>
                <a:spcPts val="0"/>
              </a:spcBef>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a:t>
            </a:r>
            <a:r>
              <a:rPr lang="en-US" sz="1400" b="1" dirty="0" smtClean="0">
                <a:solidFill>
                  <a:schemeClr val="accent1"/>
                </a:solidFill>
                <a:latin typeface="Courier New" panose="02070309020205020404" pitchFamily="49" charset="0"/>
                <a:cs typeface="Courier New" panose="02070309020205020404" pitchFamily="49" charset="0"/>
              </a:rPr>
              <a:t>if</a:t>
            </a:r>
            <a:r>
              <a:rPr lang="en-US" sz="1400" dirty="0" smtClean="0">
                <a:latin typeface="Courier New" panose="02070309020205020404" pitchFamily="49" charset="0"/>
                <a:cs typeface="Courier New" panose="02070309020205020404" pitchFamily="49" charset="0"/>
              </a:rPr>
              <a:t>(sum(</a:t>
            </a:r>
            <a:r>
              <a:rPr lang="en-US" sz="1400" dirty="0" err="1" smtClean="0">
                <a:latin typeface="Courier New" panose="02070309020205020404" pitchFamily="49" charset="0"/>
                <a:cs typeface="Courier New" panose="02070309020205020404" pitchFamily="49" charset="0"/>
              </a:rPr>
              <a:t>arr</a:t>
            </a:r>
            <a:r>
              <a:rPr lang="en-US" sz="1400" dirty="0" smtClean="0">
                <a:latin typeface="Courier New" panose="02070309020205020404" pitchFamily="49" charset="0"/>
                <a:cs typeface="Courier New" panose="02070309020205020404" pitchFamily="49" charset="0"/>
              </a:rPr>
              <a:t>) != </a:t>
            </a:r>
            <a:r>
              <a:rPr lang="en-US" sz="1400" dirty="0" smtClean="0">
                <a:solidFill>
                  <a:schemeClr val="accent2"/>
                </a:solidFill>
                <a:latin typeface="Courier New" panose="02070309020205020404" pitchFamily="49" charset="0"/>
                <a:cs typeface="Courier New" panose="02070309020205020404" pitchFamily="49" charset="0"/>
              </a:rPr>
              <a:t>20</a:t>
            </a:r>
            <a:r>
              <a:rPr lang="en-US" sz="1400" dirty="0" smtClean="0">
                <a:latin typeface="Courier New" panose="02070309020205020404" pitchFamily="49" charset="0"/>
                <a:cs typeface="Courier New" panose="02070309020205020404" pitchFamily="49" charset="0"/>
              </a:rPr>
              <a:t>)</a:t>
            </a:r>
          </a:p>
          <a:p>
            <a:pPr marL="0" indent="0">
              <a:spcBef>
                <a:spcPts val="0"/>
              </a:spcBef>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a:t>
            </a:r>
            <a:r>
              <a:rPr lang="en-US" sz="1400" b="1" dirty="0" err="1" smtClean="0">
                <a:latin typeface="Courier New" panose="02070309020205020404" pitchFamily="49" charset="0"/>
                <a:cs typeface="Courier New" panose="02070309020205020404" pitchFamily="49" charset="0"/>
              </a:rPr>
              <a:t>System</a:t>
            </a:r>
            <a:r>
              <a:rPr lang="en-US" sz="1400" dirty="0" err="1" smtClean="0">
                <a:latin typeface="Courier New" panose="02070309020205020404" pitchFamily="49" charset="0"/>
                <a:cs typeface="Courier New" panose="02070309020205020404" pitchFamily="49" charset="0"/>
              </a:rPr>
              <a:t>.out.println</a:t>
            </a:r>
            <a:r>
              <a:rPr lang="en-US" sz="1400" dirty="0" smtClean="0">
                <a:latin typeface="Courier New" panose="02070309020205020404" pitchFamily="49" charset="0"/>
                <a:cs typeface="Courier New" panose="02070309020205020404" pitchFamily="49" charset="0"/>
              </a:rPr>
              <a:t>(</a:t>
            </a:r>
            <a:r>
              <a:rPr lang="en-US" sz="1400" dirty="0" smtClean="0">
                <a:solidFill>
                  <a:schemeClr val="accent2"/>
                </a:solidFill>
                <a:latin typeface="Courier New" panose="02070309020205020404" pitchFamily="49" charset="0"/>
                <a:cs typeface="Courier New" panose="02070309020205020404" pitchFamily="49" charset="0"/>
              </a:rPr>
              <a:t>"Test failed?!?!?! I suck!"</a:t>
            </a:r>
            <a:r>
              <a:rPr lang="en-US" sz="1400" dirty="0" smtClean="0">
                <a:latin typeface="Courier New" panose="02070309020205020404" pitchFamily="49" charset="0"/>
                <a:cs typeface="Courier New" panose="02070309020205020404" pitchFamily="49" charset="0"/>
              </a:rPr>
              <a:t>); </a:t>
            </a:r>
            <a:r>
              <a:rPr lang="en-US" sz="1400" dirty="0" smtClean="0">
                <a:solidFill>
                  <a:schemeClr val="accent3"/>
                </a:solidFill>
                <a:latin typeface="Courier New" panose="02070309020205020404" pitchFamily="49" charset="0"/>
                <a:cs typeface="Courier New" panose="02070309020205020404" pitchFamily="49" charset="0"/>
              </a:rPr>
              <a:t>//you don't, its supposed to fail!</a:t>
            </a:r>
          </a:p>
          <a:p>
            <a:pPr marL="0" indent="0">
              <a:spcBef>
                <a:spcPts val="0"/>
              </a:spcBef>
              <a:buNone/>
            </a:pPr>
            <a:r>
              <a:rPr lang="en-US" sz="1400" dirty="0">
                <a:latin typeface="Courier New" panose="02070309020205020404" pitchFamily="49" charset="0"/>
                <a:cs typeface="Courier New" panose="02070309020205020404" pitchFamily="49" charset="0"/>
              </a:rPr>
              <a:t>}</a:t>
            </a:r>
            <a:r>
              <a:rPr lang="en-US" sz="1400" dirty="0" smtClean="0">
                <a:latin typeface="Courier New" panose="02070309020205020404" pitchFamily="49" charset="0"/>
                <a:cs typeface="Courier New" panose="02070309020205020404" pitchFamily="49" charset="0"/>
              </a:rPr>
              <a:t> </a:t>
            </a:r>
          </a:p>
        </p:txBody>
      </p:sp>
      <p:pic>
        <p:nvPicPr>
          <p:cNvPr id="3074" name="Picture 2" descr="http://blog.grio.com/wp-content/uploads/2012/11/testing-darth-vader-300x2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9083" y="0"/>
            <a:ext cx="3369914" cy="2695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331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Example</a:t>
            </a:r>
            <a:endParaRPr lang="en-US" dirty="0"/>
          </a:p>
        </p:txBody>
      </p:sp>
      <p:sp>
        <p:nvSpPr>
          <p:cNvPr id="3" name="Content Placeholder 2"/>
          <p:cNvSpPr>
            <a:spLocks noGrp="1"/>
          </p:cNvSpPr>
          <p:nvPr>
            <p:ph idx="1"/>
          </p:nvPr>
        </p:nvSpPr>
        <p:spPr/>
        <p:txBody>
          <a:bodyPr/>
          <a:lstStyle/>
          <a:p>
            <a:r>
              <a:rPr lang="en-US" dirty="0" smtClean="0"/>
              <a:t>Before we continue, lets review</a:t>
            </a:r>
          </a:p>
          <a:p>
            <a:pPr lvl="1"/>
            <a:r>
              <a:rPr lang="en-US" dirty="0" smtClean="0"/>
              <a:t>Positives</a:t>
            </a:r>
          </a:p>
          <a:p>
            <a:pPr lvl="2"/>
            <a:r>
              <a:rPr lang="en-US" dirty="0" smtClean="0"/>
              <a:t>Scaffolding, function interface, and test all implemented</a:t>
            </a:r>
          </a:p>
          <a:p>
            <a:pPr lvl="2"/>
            <a:r>
              <a:rPr lang="en-US" dirty="0" smtClean="0"/>
              <a:t>We know it is good design</a:t>
            </a:r>
          </a:p>
          <a:p>
            <a:pPr lvl="2"/>
            <a:r>
              <a:rPr lang="en-US" dirty="0" smtClean="0"/>
              <a:t>Tests to tell if the code is correct, before we struggle with debugging many lines of code</a:t>
            </a:r>
          </a:p>
          <a:p>
            <a:pPr lvl="1"/>
            <a:r>
              <a:rPr lang="en-US" dirty="0" smtClean="0"/>
              <a:t>Negatives</a:t>
            </a:r>
          </a:p>
          <a:p>
            <a:pPr lvl="2"/>
            <a:r>
              <a:rPr lang="en-US" dirty="0" smtClean="0"/>
              <a:t>Code isn’t written until later…..but is that really that bad? NO</a:t>
            </a:r>
          </a:p>
          <a:p>
            <a:r>
              <a:rPr lang="en-US" dirty="0" smtClean="0"/>
              <a:t>In fact, with TDD you code FASTER and more EFFECTIVELY than without it</a:t>
            </a:r>
          </a:p>
          <a:p>
            <a:pPr lvl="1"/>
            <a:endParaRPr lang="en-US" dirty="0" smtClean="0"/>
          </a:p>
        </p:txBody>
      </p:sp>
    </p:spTree>
    <p:extLst>
      <p:ext uri="{BB962C8B-B14F-4D97-AF65-F5344CB8AC3E}">
        <p14:creationId xmlns:p14="http://schemas.microsoft.com/office/powerpoint/2010/main" val="1856234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Now the code – and then run the test!</a:t>
            </a: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r>
              <a:rPr lang="en-US" b="1" dirty="0">
                <a:solidFill>
                  <a:schemeClr val="accent1"/>
                </a:solidFill>
                <a:latin typeface="Courier New" panose="02070309020205020404" pitchFamily="49" charset="0"/>
                <a:cs typeface="Courier New" panose="02070309020205020404" pitchFamily="49" charset="0"/>
              </a:rPr>
              <a:t>p</a:t>
            </a:r>
            <a:r>
              <a:rPr lang="en-US" b="1" dirty="0" smtClean="0">
                <a:solidFill>
                  <a:schemeClr val="accent1"/>
                </a:solidFill>
                <a:latin typeface="Courier New" panose="02070309020205020404" pitchFamily="49" charset="0"/>
                <a:cs typeface="Courier New" panose="02070309020205020404" pitchFamily="49" charset="0"/>
              </a:rPr>
              <a:t>ublic static double </a:t>
            </a:r>
            <a:r>
              <a:rPr lang="en-US" dirty="0" smtClean="0">
                <a:latin typeface="Courier New" panose="02070309020205020404" pitchFamily="49" charset="0"/>
                <a:cs typeface="Courier New" panose="02070309020205020404" pitchFamily="49" charset="0"/>
              </a:rPr>
              <a:t>sum(</a:t>
            </a:r>
            <a:r>
              <a:rPr lang="en-US" b="1" dirty="0" smtClean="0">
                <a:solidFill>
                  <a:schemeClr val="accent1"/>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arr</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a:t>
            </a:r>
          </a:p>
          <a:p>
            <a:pPr marL="0" indent="0">
              <a:spcBef>
                <a:spcPts val="0"/>
              </a:spcBef>
              <a:buNone/>
            </a:pPr>
            <a:r>
              <a:rPr lang="en-US" dirty="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s = </a:t>
            </a:r>
            <a:r>
              <a:rPr lang="en-US" dirty="0" smtClean="0">
                <a:solidFill>
                  <a:schemeClr val="accent2"/>
                </a:solidFill>
                <a:latin typeface="Courier New" panose="02070309020205020404" pitchFamily="49" charset="0"/>
                <a:cs typeface="Courier New" panose="02070309020205020404" pitchFamily="49" charset="0"/>
              </a:rPr>
              <a:t>0</a:t>
            </a:r>
            <a:r>
              <a:rPr lang="en-US" dirty="0" smtClean="0">
                <a:latin typeface="Courier New" panose="02070309020205020404" pitchFamily="49" charset="0"/>
                <a:cs typeface="Courier New" panose="02070309020205020404" pitchFamily="49" charset="0"/>
              </a:rPr>
              <a:t>;</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for</a:t>
            </a:r>
            <a:r>
              <a:rPr lang="en-US" dirty="0" smtClean="0">
                <a:latin typeface="Courier New" panose="02070309020205020404" pitchFamily="49" charset="0"/>
                <a:cs typeface="Courier New" panose="02070309020205020404" pitchFamily="49" charset="0"/>
              </a:rPr>
              <a:t>(</a:t>
            </a:r>
            <a:r>
              <a:rPr lang="en-US" b="1" dirty="0" smtClean="0">
                <a:solidFill>
                  <a:schemeClr val="accent1"/>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x : </a:t>
            </a:r>
            <a:r>
              <a:rPr lang="en-US" dirty="0" err="1" smtClean="0">
                <a:latin typeface="Courier New" panose="02070309020205020404" pitchFamily="49" charset="0"/>
                <a:cs typeface="Courier New" panose="02070309020205020404" pitchFamily="49" charset="0"/>
              </a:rPr>
              <a:t>arr</a:t>
            </a:r>
            <a:r>
              <a:rPr lang="en-US" dirty="0" smtClean="0">
                <a:latin typeface="Courier New" panose="02070309020205020404" pitchFamily="49" charset="0"/>
                <a:cs typeface="Courier New" panose="02070309020205020404" pitchFamily="49" charset="0"/>
              </a:rPr>
              <a:t>)</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 += x;</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return</a:t>
            </a:r>
            <a:r>
              <a:rPr lang="en-US" dirty="0" smtClean="0">
                <a:latin typeface="Courier New" panose="02070309020205020404" pitchFamily="49" charset="0"/>
                <a:cs typeface="Courier New" panose="02070309020205020404" pitchFamily="49" charset="0"/>
              </a:rPr>
              <a:t> s;</a:t>
            </a:r>
            <a:endParaRPr lang="en-US" dirty="0">
              <a:latin typeface="Courier New" panose="02070309020205020404" pitchFamily="49" charset="0"/>
              <a:cs typeface="Courier New" panose="02070309020205020404" pitchFamily="49" charset="0"/>
            </a:endParaRPr>
          </a:p>
          <a:p>
            <a:pPr marL="0" indent="0">
              <a:spcBef>
                <a:spcPts val="0"/>
              </a:spcBef>
              <a:buNone/>
            </a:pPr>
            <a:r>
              <a:rPr lang="en-US" dirty="0" smtClean="0">
                <a:latin typeface="Courier New" panose="02070309020205020404" pitchFamily="49" charset="0"/>
                <a:cs typeface="Courier New" panose="02070309020205020404" pitchFamily="49" charset="0"/>
              </a:rPr>
              <a:t>}</a:t>
            </a: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42925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SCE 221">
      <a:dk1>
        <a:sysClr val="windowText" lastClr="000000"/>
      </a:dk1>
      <a:lt1>
        <a:sysClr val="window" lastClr="FFFFFF"/>
      </a:lt1>
      <a:dk2>
        <a:srgbClr val="000000"/>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1235</TotalTime>
  <Words>512</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Courier New</vt:lpstr>
      <vt:lpstr>Trebuchet MS</vt:lpstr>
      <vt:lpstr>Tw Cen MT</vt:lpstr>
      <vt:lpstr>Circuit</vt:lpstr>
      <vt:lpstr>Development and testing</vt:lpstr>
      <vt:lpstr>Development (one out of many perspectives)</vt:lpstr>
      <vt:lpstr>Test Driven Development (TDD)</vt:lpstr>
      <vt:lpstr>PowerPoint Presentation</vt:lpstr>
      <vt:lpstr>Practical Example</vt:lpstr>
      <vt:lpstr>Practical Example</vt:lpstr>
      <vt:lpstr>Practical Example</vt:lpstr>
      <vt:lpstr>Practical Example</vt:lpstr>
      <vt:lpstr>Practical Example</vt:lpstr>
      <vt:lpstr>Things to remember</vt:lpstr>
      <vt:lpstr>Testing Frameworks</vt:lpstr>
      <vt:lpstr>Unit test example</vt:lpstr>
      <vt:lpstr>TDD - Exercise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CSCE 221 - Lab</dc:title>
  <dc:creator>Jory Denny</dc:creator>
  <cp:lastModifiedBy>Jory Denny</cp:lastModifiedBy>
  <cp:revision>152</cp:revision>
  <dcterms:created xsi:type="dcterms:W3CDTF">2015-08-27T15:17:35Z</dcterms:created>
  <dcterms:modified xsi:type="dcterms:W3CDTF">2018-03-05T15:25:45Z</dcterms:modified>
</cp:coreProperties>
</file>